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4" r:id="rId29"/>
    <p:sldId id="289" r:id="rId30"/>
    <p:sldId id="290" r:id="rId31"/>
    <p:sldId id="285" r:id="rId32"/>
    <p:sldId id="286" r:id="rId33"/>
    <p:sldId id="287" r:id="rId34"/>
    <p:sldId id="291" r:id="rId35"/>
    <p:sldId id="292" r:id="rId36"/>
    <p:sldId id="293" r:id="rId37"/>
    <p:sldId id="294" r:id="rId38"/>
    <p:sldId id="295" r:id="rId39"/>
    <p:sldId id="296" r:id="rId40"/>
    <p:sldId id="297" r:id="rId41"/>
    <p:sldId id="299" r:id="rId42"/>
    <p:sldId id="300" r:id="rId43"/>
    <p:sldId id="301" r:id="rId44"/>
    <p:sldId id="302" r:id="rId45"/>
    <p:sldId id="303" r:id="rId46"/>
    <p:sldId id="304" r:id="rId47"/>
    <p:sldId id="305" r:id="rId48"/>
    <p:sldId id="306" r:id="rId49"/>
    <p:sldId id="307" r:id="rId50"/>
    <p:sldId id="309" r:id="rId51"/>
    <p:sldId id="308" r:id="rId52"/>
    <p:sldId id="310" r:id="rId53"/>
    <p:sldId id="311" r:id="rId54"/>
    <p:sldId id="312" r:id="rId55"/>
    <p:sldId id="313"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48" d="100"/>
          <a:sy n="48" d="100"/>
        </p:scale>
        <p:origin x="67" y="7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7C504-EAA9-2081-0E17-067A939C29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667251DF-6E65-0CFA-7089-E01BDDB21C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1ED901BC-1A32-D060-3655-C9CDC23E469E}"/>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798FEFB6-4DC3-F758-69A4-4CA43A8B5F7E}"/>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3F97FD7F-27FE-63D8-B8CD-728CBA71E1AA}"/>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642555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38E6B-DAE4-0FF5-359C-485F29C85642}"/>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AFEAADB-86E5-C5B6-53F3-24F512B1F9F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DBCCFB9-5D9B-0532-F285-9A5FC43B3A24}"/>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F7444AAE-C665-3F92-89DA-C87788F8AAA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29E6D68F-04E8-8E91-1D29-3236AB34A44E}"/>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69729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07A211-4937-50B6-AE53-F59DCC6ADAD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E389E60-9ED9-6BAF-16E4-C0B3A63DAD1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9BBBD37F-92CE-B2BB-0344-AA4753AD2D0D}"/>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CB056537-7892-FA5E-7E09-E246BF63748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90BCCDA-ACDD-E59D-5E8E-39361B356A0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1409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509CF-AC02-1E14-04CB-AE0B40802675}"/>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B47A59B-67D7-44F9-41C9-3C30399B560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53209048-9D94-1DB7-B365-F1AB82DF66DE}"/>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FECFAF60-AB03-464C-AF35-35C112D92B7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E1ED2F-B94B-D68A-36EF-89FCA0D5006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3354348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D2AF3-C056-8285-163D-2F275A50B9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1F37BB8-F210-CE11-9E2B-545E10E0DC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8F2AA5D-2737-CF5A-9D52-FB5BFFFC3722}"/>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DDE3E4AB-0DE2-4939-EB5B-375EB30202A2}"/>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4DD0BE96-54D9-D3FA-2EEF-2A018DE6DA4F}"/>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68086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676C6-7B6A-EEC6-7959-0B5F65E464C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9043C4BE-F801-9131-5946-BA8AFA8792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B31A7FF5-4A61-CB65-C0EE-6B3D03336B2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1DD7851B-63C4-E426-754A-366D0E1E6BBB}"/>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6" name="Footer Placeholder 5">
            <a:extLst>
              <a:ext uri="{FF2B5EF4-FFF2-40B4-BE49-F238E27FC236}">
                <a16:creationId xmlns:a16="http://schemas.microsoft.com/office/drawing/2014/main" id="{97B9F7D9-01D5-4BED-533D-52CDCB1CBEB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BCC376C-8A53-4F37-C73A-AF974DC8D7D3}"/>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05404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D3C31-5B9F-CD87-B620-04C359F8AAE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A159FCB-0CDC-30F8-221F-B3FF704A81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BDCA6E-7D8B-CD7C-6391-A3F765DE7C0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22F50023-6596-28A0-AD3A-AB2738203B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C03A83-19BB-4813-1C8B-3EA3A2D81A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2ADFEAD4-26F1-C0E6-8810-2CF09F3D983F}"/>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8" name="Footer Placeholder 7">
            <a:extLst>
              <a:ext uri="{FF2B5EF4-FFF2-40B4-BE49-F238E27FC236}">
                <a16:creationId xmlns:a16="http://schemas.microsoft.com/office/drawing/2014/main" id="{A18DEA61-4FD7-A34A-4927-62B4D8E1A59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95F817C-D30D-0DC4-0BC7-AC39BDF83C7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194658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1F50-059D-D91F-AEFB-C10F5945C13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10233205-7767-F926-6BE3-D0004B57ED99}"/>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4" name="Footer Placeholder 3">
            <a:extLst>
              <a:ext uri="{FF2B5EF4-FFF2-40B4-BE49-F238E27FC236}">
                <a16:creationId xmlns:a16="http://schemas.microsoft.com/office/drawing/2014/main" id="{86D4A625-9471-7CBF-AC6A-D63DD9421194}"/>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DB992686-CBDB-16A1-9685-BD59CA4582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275129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7C67B-EABA-6E75-9AC5-283168FD4F06}"/>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3" name="Footer Placeholder 2">
            <a:extLst>
              <a:ext uri="{FF2B5EF4-FFF2-40B4-BE49-F238E27FC236}">
                <a16:creationId xmlns:a16="http://schemas.microsoft.com/office/drawing/2014/main" id="{EABD3D5E-F761-9BC7-A235-692FBB44367C}"/>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BFBF9861-715D-9ED3-7F27-70BEB23897D4}"/>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13965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B593E-C85A-5131-CCF0-08AEBBCD22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E8AB655C-8A8A-AADF-0582-CB1D456D5A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8E6A0E0E-EFE9-EB9C-0D05-0BC3595286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74F22F-40D0-A89F-E433-07F4F7CFF14A}"/>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6" name="Footer Placeholder 5">
            <a:extLst>
              <a:ext uri="{FF2B5EF4-FFF2-40B4-BE49-F238E27FC236}">
                <a16:creationId xmlns:a16="http://schemas.microsoft.com/office/drawing/2014/main" id="{CC2793E5-76F3-8B06-2B40-2E0B7EF7DD11}"/>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4619FC04-A8A2-8EF9-D50F-597321FEE05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2428042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510BA-4E53-723D-53A1-B7AA95ACBB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BF3CBE0-8A52-8E62-940F-C4DE82CB32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A73E84D8-565A-7234-0D8F-5852675D2C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F6F67A-9C76-2FBE-CAF5-F9B202DD8E00}"/>
              </a:ext>
            </a:extLst>
          </p:cNvPr>
          <p:cNvSpPr>
            <a:spLocks noGrp="1"/>
          </p:cNvSpPr>
          <p:nvPr>
            <p:ph type="dt" sz="half" idx="10"/>
          </p:nvPr>
        </p:nvSpPr>
        <p:spPr/>
        <p:txBody>
          <a:bodyPr/>
          <a:lstStyle/>
          <a:p>
            <a:fld id="{D383E98C-C8BB-445C-B7A8-A7EA29E0D5D5}" type="datetimeFigureOut">
              <a:rPr lang="en-IN" smtClean="0"/>
              <a:t>01-12-2025</a:t>
            </a:fld>
            <a:endParaRPr lang="en-IN"/>
          </a:p>
        </p:txBody>
      </p:sp>
      <p:sp>
        <p:nvSpPr>
          <p:cNvPr id="6" name="Footer Placeholder 5">
            <a:extLst>
              <a:ext uri="{FF2B5EF4-FFF2-40B4-BE49-F238E27FC236}">
                <a16:creationId xmlns:a16="http://schemas.microsoft.com/office/drawing/2014/main" id="{470CC626-C424-D888-AA7B-860CACFB35D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1B1D76C-7E68-1CBF-044F-6F4E9821A7D8}"/>
              </a:ext>
            </a:extLst>
          </p:cNvPr>
          <p:cNvSpPr>
            <a:spLocks noGrp="1"/>
          </p:cNvSpPr>
          <p:nvPr>
            <p:ph type="sldNum" sz="quarter" idx="12"/>
          </p:nvPr>
        </p:nvSpPr>
        <p:spPr/>
        <p:txBody>
          <a:bodyPr/>
          <a:lstStyle/>
          <a:p>
            <a:fld id="{30F5A023-DA26-488D-9A08-EDF1B35A86EF}" type="slidenum">
              <a:rPr lang="en-IN" smtClean="0"/>
              <a:t>‹#›</a:t>
            </a:fld>
            <a:endParaRPr lang="en-IN"/>
          </a:p>
        </p:txBody>
      </p:sp>
    </p:spTree>
    <p:extLst>
      <p:ext uri="{BB962C8B-B14F-4D97-AF65-F5344CB8AC3E}">
        <p14:creationId xmlns:p14="http://schemas.microsoft.com/office/powerpoint/2010/main" val="499243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5EBA87-33F9-7043-4D02-F52883736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D0B27056-539A-95BA-23B1-409B5ECC7A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217F7D6-809E-CBFB-E7DA-5651170426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3E98C-C8BB-445C-B7A8-A7EA29E0D5D5}" type="datetimeFigureOut">
              <a:rPr lang="en-IN" smtClean="0"/>
              <a:t>01-12-2025</a:t>
            </a:fld>
            <a:endParaRPr lang="en-IN"/>
          </a:p>
        </p:txBody>
      </p:sp>
      <p:sp>
        <p:nvSpPr>
          <p:cNvPr id="5" name="Footer Placeholder 4">
            <a:extLst>
              <a:ext uri="{FF2B5EF4-FFF2-40B4-BE49-F238E27FC236}">
                <a16:creationId xmlns:a16="http://schemas.microsoft.com/office/drawing/2014/main" id="{9BC2A12B-2868-FDAB-B8A9-1DAA472D32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68F0796A-84B9-31DF-B668-33FFE36C18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F5A023-DA26-488D-9A08-EDF1B35A86EF}" type="slidenum">
              <a:rPr lang="en-IN" smtClean="0"/>
              <a:t>‹#›</a:t>
            </a:fld>
            <a:endParaRPr lang="en-IN"/>
          </a:p>
        </p:txBody>
      </p:sp>
      <p:pic>
        <p:nvPicPr>
          <p:cNvPr id="8" name="Picture 7">
            <a:extLst>
              <a:ext uri="{FF2B5EF4-FFF2-40B4-BE49-F238E27FC236}">
                <a16:creationId xmlns:a16="http://schemas.microsoft.com/office/drawing/2014/main" id="{C70C2CA8-5873-0BB4-B67A-0B641AA2ABDD}"/>
              </a:ext>
            </a:extLst>
          </p:cNvPr>
          <p:cNvPicPr>
            <a:picLocks noChangeAspect="1"/>
          </p:cNvPicPr>
          <p:nvPr userDrawn="1"/>
        </p:nvPicPr>
        <p:blipFill>
          <a:blip r:embed="rId13"/>
          <a:stretch>
            <a:fillRect/>
          </a:stretch>
        </p:blipFill>
        <p:spPr>
          <a:xfrm>
            <a:off x="0" y="0"/>
            <a:ext cx="12118109" cy="1257475"/>
          </a:xfrm>
          <a:prstGeom prst="rect">
            <a:avLst/>
          </a:prstGeom>
        </p:spPr>
      </p:pic>
    </p:spTree>
    <p:extLst>
      <p:ext uri="{BB962C8B-B14F-4D97-AF65-F5344CB8AC3E}">
        <p14:creationId xmlns:p14="http://schemas.microsoft.com/office/powerpoint/2010/main" val="2063946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9D634-CD08-116F-F31E-017EB76F40ED}"/>
              </a:ext>
            </a:extLst>
          </p:cNvPr>
          <p:cNvSpPr>
            <a:spLocks noGrp="1"/>
          </p:cNvSpPr>
          <p:nvPr>
            <p:ph type="ctrTitle"/>
          </p:nvPr>
        </p:nvSpPr>
        <p:spPr>
          <a:xfrm>
            <a:off x="1524000" y="1720645"/>
            <a:ext cx="9144000" cy="3008670"/>
          </a:xfrm>
        </p:spPr>
        <p:txBody>
          <a:bodyPr>
            <a:noAutofit/>
          </a:bodyPr>
          <a:lstStyle/>
          <a:p>
            <a:r>
              <a:rPr lang="en-IN" sz="4400" b="1" dirty="0">
                <a:latin typeface="Times New Roman" panose="02020603050405020304" pitchFamily="18" charset="0"/>
                <a:cs typeface="Times New Roman" panose="02020603050405020304" pitchFamily="18" charset="0"/>
              </a:rPr>
              <a:t>INDUSTRIAL RELATIONS AND LEGISLATIONS</a:t>
            </a:r>
            <a:br>
              <a:rPr lang="en-IN" sz="3600" b="1" dirty="0">
                <a:latin typeface="Times New Roman" panose="02020603050405020304" pitchFamily="18" charset="0"/>
                <a:cs typeface="Times New Roman" panose="02020603050405020304" pitchFamily="18" charset="0"/>
              </a:rPr>
            </a:br>
            <a:r>
              <a:rPr lang="en-IN" sz="3200" b="1" dirty="0">
                <a:latin typeface="Times New Roman" panose="02020603050405020304" pitchFamily="18" charset="0"/>
                <a:cs typeface="Times New Roman" panose="02020603050405020304" pitchFamily="18" charset="0"/>
              </a:rPr>
              <a:t>Subject Code – MBAHR314</a:t>
            </a:r>
            <a:br>
              <a:rPr lang="en-IN" sz="2800" b="1"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By </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Lakshmi M R</a:t>
            </a:r>
            <a:br>
              <a:rPr lang="en-IN" sz="2800" dirty="0">
                <a:latin typeface="Times New Roman" panose="02020603050405020304" pitchFamily="18" charset="0"/>
                <a:cs typeface="Times New Roman" panose="02020603050405020304" pitchFamily="18" charset="0"/>
              </a:rPr>
            </a:br>
            <a:r>
              <a:rPr lang="en-IN" sz="2800" dirty="0">
                <a:latin typeface="Times New Roman" panose="02020603050405020304" pitchFamily="18" charset="0"/>
                <a:cs typeface="Times New Roman" panose="02020603050405020304" pitchFamily="18" charset="0"/>
              </a:rPr>
              <a:t>Assistant Professor</a:t>
            </a:r>
          </a:p>
        </p:txBody>
      </p:sp>
      <p:sp>
        <p:nvSpPr>
          <p:cNvPr id="3" name="Subtitle 2">
            <a:extLst>
              <a:ext uri="{FF2B5EF4-FFF2-40B4-BE49-F238E27FC236}">
                <a16:creationId xmlns:a16="http://schemas.microsoft.com/office/drawing/2014/main" id="{F2D49CE1-9E48-1088-96E8-D2F87B9A8D3A}"/>
              </a:ext>
            </a:extLst>
          </p:cNvPr>
          <p:cNvSpPr>
            <a:spLocks noGrp="1"/>
          </p:cNvSpPr>
          <p:nvPr>
            <p:ph type="subTitle" idx="1"/>
          </p:nvPr>
        </p:nvSpPr>
        <p:spPr>
          <a:xfrm>
            <a:off x="1524000" y="4856624"/>
            <a:ext cx="9144000" cy="1200048"/>
          </a:xfrm>
        </p:spPr>
        <p:txBody>
          <a:bodyPr>
            <a:normAutofit/>
          </a:bodyPr>
          <a:lstStyle/>
          <a:p>
            <a:r>
              <a:rPr lang="en-IN" sz="3600" b="1" dirty="0">
                <a:latin typeface="Times New Roman" panose="02020603050405020304" pitchFamily="18" charset="0"/>
                <a:cs typeface="Times New Roman" panose="02020603050405020304" pitchFamily="18" charset="0"/>
              </a:rPr>
              <a:t>Module 1 - Introduction to Industrial Relations</a:t>
            </a:r>
          </a:p>
        </p:txBody>
      </p:sp>
    </p:spTree>
    <p:extLst>
      <p:ext uri="{BB962C8B-B14F-4D97-AF65-F5344CB8AC3E}">
        <p14:creationId xmlns:p14="http://schemas.microsoft.com/office/powerpoint/2010/main" val="3655030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EFEAA-88E0-4C3D-CCF9-C8832587BBD6}"/>
              </a:ext>
            </a:extLst>
          </p:cNvPr>
          <p:cNvSpPr>
            <a:spLocks noGrp="1"/>
          </p:cNvSpPr>
          <p:nvPr>
            <p:ph type="title"/>
          </p:nvPr>
        </p:nvSpPr>
        <p:spPr>
          <a:xfrm>
            <a:off x="838200" y="837073"/>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Types/Parties of IR</a:t>
            </a:r>
          </a:p>
        </p:txBody>
      </p:sp>
      <p:sp>
        <p:nvSpPr>
          <p:cNvPr id="3" name="Content Placeholder 2">
            <a:extLst>
              <a:ext uri="{FF2B5EF4-FFF2-40B4-BE49-F238E27FC236}">
                <a16:creationId xmlns:a16="http://schemas.microsoft.com/office/drawing/2014/main" id="{3D0897DD-E629-9F76-2A7A-D003BF0C464C}"/>
              </a:ext>
            </a:extLst>
          </p:cNvPr>
          <p:cNvSpPr>
            <a:spLocks noGrp="1"/>
          </p:cNvSpPr>
          <p:nvPr>
            <p:ph idx="1"/>
          </p:nvPr>
        </p:nvSpPr>
        <p:spPr>
          <a:xfrm>
            <a:off x="838200" y="1956619"/>
            <a:ext cx="10515600" cy="4220344"/>
          </a:xfrm>
        </p:spPr>
        <p:txBody>
          <a:bodyPr>
            <a:normAutofit/>
          </a:bodyPr>
          <a:lstStyle/>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Labor Relations </a:t>
            </a:r>
            <a:r>
              <a:rPr lang="en-US" sz="2400" dirty="0">
                <a:latin typeface="Times New Roman" panose="02020603050405020304" pitchFamily="18" charset="0"/>
                <a:cs typeface="Times New Roman" panose="02020603050405020304" pitchFamily="18" charset="0"/>
              </a:rPr>
              <a:t>- This involves the relationship between management and labor unions, also known as union-management relations. </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Group Relations </a:t>
            </a:r>
            <a:r>
              <a:rPr lang="en-US" sz="2400" dirty="0">
                <a:latin typeface="Times New Roman" panose="02020603050405020304" pitchFamily="18" charset="0"/>
                <a:cs typeface="Times New Roman" panose="02020603050405020304" pitchFamily="18" charset="0"/>
              </a:rPr>
              <a:t>-  This covers interactions among different groups of workers, such as supervisors and teams, or different technical and non-technical staff. </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Employer-Employee Relations </a:t>
            </a:r>
            <a:r>
              <a:rPr lang="en-US" sz="2400" dirty="0">
                <a:latin typeface="Times New Roman" panose="02020603050405020304" pitchFamily="18" charset="0"/>
                <a:cs typeface="Times New Roman" panose="02020603050405020304" pitchFamily="18" charset="0"/>
              </a:rPr>
              <a:t>- This focuses on the relationship between management and all individual employees, excluding the union-management dynamic. </a:t>
            </a:r>
          </a:p>
          <a:p>
            <a:pPr marL="457200" indent="-457200">
              <a:buFont typeface="+mj-lt"/>
              <a:buAutoNum type="arabicPeriod"/>
            </a:pPr>
            <a:r>
              <a:rPr lang="en-US" sz="2400" b="1" dirty="0">
                <a:latin typeface="Times New Roman" panose="02020603050405020304" pitchFamily="18" charset="0"/>
                <a:cs typeface="Times New Roman" panose="02020603050405020304" pitchFamily="18" charset="0"/>
              </a:rPr>
              <a:t>Community or Public Relations </a:t>
            </a:r>
            <a:r>
              <a:rPr lang="en-US" sz="2400" dirty="0">
                <a:latin typeface="Times New Roman" panose="02020603050405020304" pitchFamily="18" charset="0"/>
                <a:cs typeface="Times New Roman" panose="02020603050405020304" pitchFamily="18" charset="0"/>
              </a:rPr>
              <a:t>- This refers to the relationship between the industry and the wider community or society.</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8500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E7F2B-B5FF-ECA1-5C53-5A1E84569596}"/>
              </a:ext>
            </a:extLst>
          </p:cNvPr>
          <p:cNvSpPr>
            <a:spLocks noGrp="1"/>
          </p:cNvSpPr>
          <p:nvPr>
            <p:ph type="title"/>
          </p:nvPr>
        </p:nvSpPr>
        <p:spPr>
          <a:xfrm>
            <a:off x="838200" y="827241"/>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Characteristics/Nature of IR</a:t>
            </a:r>
          </a:p>
        </p:txBody>
      </p:sp>
      <p:sp>
        <p:nvSpPr>
          <p:cNvPr id="3" name="Content Placeholder 2">
            <a:extLst>
              <a:ext uri="{FF2B5EF4-FFF2-40B4-BE49-F238E27FC236}">
                <a16:creationId xmlns:a16="http://schemas.microsoft.com/office/drawing/2014/main" id="{4C93F995-FD42-00FA-AC16-3C91C51DBBBA}"/>
              </a:ext>
            </a:extLst>
          </p:cNvPr>
          <p:cNvSpPr>
            <a:spLocks noGrp="1"/>
          </p:cNvSpPr>
          <p:nvPr>
            <p:ph idx="1"/>
          </p:nvPr>
        </p:nvSpPr>
        <p:spPr>
          <a:xfrm>
            <a:off x="838200" y="1825625"/>
            <a:ext cx="10515600" cy="4594840"/>
          </a:xfrm>
        </p:spPr>
        <p:txBody>
          <a:bodyPr>
            <a:noAutofit/>
          </a:bodyPr>
          <a:lstStyle/>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Complex and multi-faceted </a:t>
            </a:r>
            <a:r>
              <a:rPr lang="en-US" sz="2400" dirty="0">
                <a:latin typeface="Times New Roman" panose="02020603050405020304" pitchFamily="18" charset="0"/>
                <a:cs typeface="Times New Roman" panose="02020603050405020304" pitchFamily="18" charset="0"/>
              </a:rPr>
              <a:t>- Industrial relations involve numerous factors like economic, social, political, and technological influences that shape the employment relationship. </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Bipartite and tripartite relationships </a:t>
            </a:r>
            <a:r>
              <a:rPr lang="en-US" sz="2400" dirty="0">
                <a:latin typeface="Times New Roman" panose="02020603050405020304" pitchFamily="18" charset="0"/>
                <a:cs typeface="Times New Roman" panose="02020603050405020304" pitchFamily="18" charset="0"/>
              </a:rPr>
              <a:t>-  The relationship involves employers and employees (bipartite), and can also include the government (tripartite), which sets rules and intervenes in disputes. </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A mix of conflict and cooperation </a:t>
            </a:r>
            <a:r>
              <a:rPr lang="en-US" sz="2400" dirty="0">
                <a:latin typeface="Times New Roman" panose="02020603050405020304" pitchFamily="18" charset="0"/>
                <a:cs typeface="Times New Roman" panose="02020603050405020304" pitchFamily="18" charset="0"/>
              </a:rPr>
              <a:t>- The nature of industrial relations is dualistic; it involves cooperation to ensure productivity, but also conflict over issues like wages, working conditions, and rights. </a:t>
            </a:r>
          </a:p>
          <a:p>
            <a:pPr marL="514350" indent="-514350">
              <a:buFont typeface="+mj-lt"/>
              <a:buAutoNum type="arabicPeriod"/>
            </a:pPr>
            <a:r>
              <a:rPr lang="en-US" sz="2400" b="1" dirty="0">
                <a:latin typeface="Times New Roman" panose="02020603050405020304" pitchFamily="18" charset="0"/>
                <a:cs typeface="Times New Roman" panose="02020603050405020304" pitchFamily="18" charset="0"/>
              </a:rPr>
              <a:t>Continuous interaction </a:t>
            </a:r>
            <a:r>
              <a:rPr lang="en-US" sz="2400" dirty="0">
                <a:latin typeface="Times New Roman" panose="02020603050405020304" pitchFamily="18" charset="0"/>
                <a:cs typeface="Times New Roman" panose="02020603050405020304" pitchFamily="18" charset="0"/>
              </a:rPr>
              <a:t>- It is an ongoing process that includes constant negotiation, adjustment, and the management of relationships, such as collective bargaining and grievance handling. </a:t>
            </a:r>
          </a:p>
        </p:txBody>
      </p:sp>
    </p:spTree>
    <p:extLst>
      <p:ext uri="{BB962C8B-B14F-4D97-AF65-F5344CB8AC3E}">
        <p14:creationId xmlns:p14="http://schemas.microsoft.com/office/powerpoint/2010/main" val="3965111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A4F301-56F3-94DA-60E0-63CEDA5BBEBB}"/>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5. Regulated by a framework </a:t>
            </a:r>
            <a:r>
              <a:rPr lang="en-US" sz="2400" dirty="0">
                <a:latin typeface="Times New Roman" panose="02020603050405020304" pitchFamily="18" charset="0"/>
                <a:cs typeface="Times New Roman" panose="02020603050405020304" pitchFamily="18" charset="0"/>
              </a:rPr>
              <a:t>-The system is governed by a mix of laws, collective agreements, awards, and social norms that define the relationship between the parties. </a:t>
            </a:r>
          </a:p>
          <a:p>
            <a:pPr marL="0" indent="0">
              <a:buNone/>
            </a:pPr>
            <a:r>
              <a:rPr lang="en-US" sz="2400" b="1" dirty="0">
                <a:latin typeface="Times New Roman" panose="02020603050405020304" pitchFamily="18" charset="0"/>
                <a:cs typeface="Times New Roman" panose="02020603050405020304" pitchFamily="18" charset="0"/>
              </a:rPr>
              <a:t>6. Dynamic and evolving </a:t>
            </a:r>
            <a:r>
              <a:rPr lang="en-US" sz="2400" dirty="0">
                <a:latin typeface="Times New Roman" panose="02020603050405020304" pitchFamily="18" charset="0"/>
                <a:cs typeface="Times New Roman" panose="02020603050405020304" pitchFamily="18" charset="0"/>
              </a:rPr>
              <a:t>- The nature of work itself is changing, with trends like casualization and the gig economy impacting industrial relations and requiring constant adaptation.</a:t>
            </a:r>
            <a:endParaRPr lang="en-IN" sz="2400" dirty="0">
              <a:latin typeface="Times New Roman" panose="02020603050405020304" pitchFamily="18" charset="0"/>
              <a:cs typeface="Times New Roman" panose="02020603050405020304" pitchFamily="18" charset="0"/>
            </a:endParaRPr>
          </a:p>
          <a:p>
            <a:endParaRPr lang="en-IN" sz="2400" dirty="0"/>
          </a:p>
        </p:txBody>
      </p:sp>
    </p:spTree>
    <p:extLst>
      <p:ext uri="{BB962C8B-B14F-4D97-AF65-F5344CB8AC3E}">
        <p14:creationId xmlns:p14="http://schemas.microsoft.com/office/powerpoint/2010/main" val="3218583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BBEEC-FA00-35DE-F8C3-CDBEBBA19EB5}"/>
              </a:ext>
            </a:extLst>
          </p:cNvPr>
          <p:cNvSpPr>
            <a:spLocks noGrp="1"/>
          </p:cNvSpPr>
          <p:nvPr>
            <p:ph type="title"/>
          </p:nvPr>
        </p:nvSpPr>
        <p:spPr>
          <a:xfrm>
            <a:off x="838200" y="846906"/>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Importance of IR</a:t>
            </a:r>
          </a:p>
        </p:txBody>
      </p:sp>
      <p:sp>
        <p:nvSpPr>
          <p:cNvPr id="3" name="Content Placeholder 2">
            <a:extLst>
              <a:ext uri="{FF2B5EF4-FFF2-40B4-BE49-F238E27FC236}">
                <a16:creationId xmlns:a16="http://schemas.microsoft.com/office/drawing/2014/main" id="{5215D530-84B7-7BB6-BAB6-B244435194F4}"/>
              </a:ext>
            </a:extLst>
          </p:cNvPr>
          <p:cNvSpPr>
            <a:spLocks noGrp="1"/>
          </p:cNvSpPr>
          <p:nvPr>
            <p:ph idx="1"/>
          </p:nvPr>
        </p:nvSpPr>
        <p:spPr/>
        <p:txBody>
          <a:bodyPr>
            <a:normAutofit fontScale="85000" lnSpcReduction="10000"/>
          </a:bodyPr>
          <a:lstStyle/>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Minimizes industrial conflicts </a:t>
            </a:r>
            <a:r>
              <a:rPr lang="en-US" dirty="0">
                <a:latin typeface="Times New Roman" panose="02020603050405020304" pitchFamily="18" charset="0"/>
                <a:cs typeface="Times New Roman" panose="02020603050405020304" pitchFamily="18" charset="0"/>
              </a:rPr>
              <a:t>- By providing a structured and fair way to resolve disputes, IR reduces the likelihood of strikes, lockouts, and other forms of industrial action. This creates a more stable and cooperative work environment.</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Increases workers' morale </a:t>
            </a:r>
            <a:r>
              <a:rPr lang="en-US" dirty="0">
                <a:latin typeface="Times New Roman" panose="02020603050405020304" pitchFamily="18" charset="0"/>
                <a:cs typeface="Times New Roman" panose="02020603050405020304" pitchFamily="18" charset="0"/>
              </a:rPr>
              <a:t>- When employees feel respected and have their interests addressed, their morale and motivation improve. Good IR fosters a sense of being a co-owner in the company's success rather than just a hired hand.</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Provides fair benefits to workers </a:t>
            </a:r>
            <a:r>
              <a:rPr lang="en-US" dirty="0">
                <a:latin typeface="Times New Roman" panose="02020603050405020304" pitchFamily="18" charset="0"/>
                <a:cs typeface="Times New Roman" panose="02020603050405020304" pitchFamily="18" charset="0"/>
              </a:rPr>
              <a:t>- IR, particularly through collective bargaining, ensures that workers receive fair wages, better working conditions, and other benefits. This safeguards their interests and promotes a good work-life balance.</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Helps in facilitation of changes </a:t>
            </a:r>
            <a:r>
              <a:rPr lang="en-US" dirty="0">
                <a:latin typeface="Times New Roman" panose="02020603050405020304" pitchFamily="18" charset="0"/>
                <a:cs typeface="Times New Roman" panose="02020603050405020304" pitchFamily="18" charset="0"/>
              </a:rPr>
              <a:t>- By fostering a cooperative and trusting environment, IR makes it easier for management to implement changes. Workers are more likely to adapt to technological, social, and economic changes when they feel involved and assured that their concerns are being heard.</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036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E76E873-8149-1977-07B1-275F670F0B1B}"/>
              </a:ext>
            </a:extLst>
          </p:cNvPr>
          <p:cNvSpPr>
            <a:spLocks noGrp="1"/>
          </p:cNvSpPr>
          <p:nvPr>
            <p:ph idx="1"/>
          </p:nvPr>
        </p:nvSpPr>
        <p:spPr>
          <a:xfrm>
            <a:off x="838200" y="1465005"/>
            <a:ext cx="10515600" cy="5122607"/>
          </a:xfrm>
        </p:spPr>
        <p:txBody>
          <a:bodyPr>
            <a:normAutofit fontScale="85000" lnSpcReduction="20000"/>
          </a:bodyPr>
          <a:lstStyle/>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Makes collective bargaining effective </a:t>
            </a:r>
            <a:r>
              <a:rPr lang="en-US" dirty="0">
                <a:latin typeface="Times New Roman" panose="02020603050405020304" pitchFamily="18" charset="0"/>
                <a:cs typeface="Times New Roman" panose="02020603050405020304" pitchFamily="18" charset="0"/>
              </a:rPr>
              <a:t>- Collective bargaining is a core component of industrial relations. Effective IR ensures that this process, where unions and management negotiate terms, is constructive and leads to mutually beneficial agreements.</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Drives mental revolutions </a:t>
            </a:r>
            <a:r>
              <a:rPr lang="en-US" dirty="0">
                <a:latin typeface="Times New Roman" panose="02020603050405020304" pitchFamily="18" charset="0"/>
                <a:cs typeface="Times New Roman" panose="02020603050405020304" pitchFamily="18" charset="0"/>
              </a:rPr>
              <a:t>- Good industrial relations can change the mindset of both employees and management from one of conflict to one of collaboration. It encourages both parties to recognize their shared interest in the organization's productivity and success.</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Facilitates worker development </a:t>
            </a:r>
            <a:r>
              <a:rPr lang="en-US" dirty="0">
                <a:latin typeface="Times New Roman" panose="02020603050405020304" pitchFamily="18" charset="0"/>
                <a:cs typeface="Times New Roman" panose="02020603050405020304" pitchFamily="18" charset="0"/>
              </a:rPr>
              <a:t>-  IR can lead to initiatives that support employee growth and skill enhancement. When workers feel valued, they are more engaged in their own development, which benefits the entire organization.</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Reduces wastage </a:t>
            </a:r>
            <a:r>
              <a:rPr lang="en-US" dirty="0">
                <a:latin typeface="Times New Roman" panose="02020603050405020304" pitchFamily="18" charset="0"/>
                <a:cs typeface="Times New Roman" panose="02020603050405020304" pitchFamily="18" charset="0"/>
              </a:rPr>
              <a:t>- Cooperative IR minimizes the wastage of materials, manpower, and resources that can occur during industrial conflicts. By preventing disputes and boosting morale, it improves overall efficiency and productivity.</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Guarantees smooth production </a:t>
            </a:r>
            <a:r>
              <a:rPr lang="en-US" dirty="0">
                <a:latin typeface="Times New Roman" panose="02020603050405020304" pitchFamily="18" charset="0"/>
                <a:cs typeface="Times New Roman" panose="02020603050405020304" pitchFamily="18" charset="0"/>
              </a:rPr>
              <a:t>-  By maintaining industrial peace and stability, good IR ensures continuous and uninterrupted production. This is essential for the economic stability and success of the business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6865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004F2-DF2D-4266-D56B-66B2A1477D73}"/>
              </a:ext>
            </a:extLst>
          </p:cNvPr>
          <p:cNvSpPr>
            <a:spLocks noGrp="1"/>
          </p:cNvSpPr>
          <p:nvPr>
            <p:ph type="title"/>
          </p:nvPr>
        </p:nvSpPr>
        <p:spPr>
          <a:xfrm>
            <a:off x="838200" y="1193560"/>
            <a:ext cx="10515600" cy="998574"/>
          </a:xfrm>
        </p:spPr>
        <p:txBody>
          <a:bodyPr>
            <a:normAutofit/>
          </a:bodyPr>
          <a:lstStyle/>
          <a:p>
            <a:r>
              <a:rPr lang="en-IN" sz="4000" b="1" dirty="0">
                <a:latin typeface="Times New Roman" panose="02020603050405020304" pitchFamily="18" charset="0"/>
                <a:cs typeface="Times New Roman" panose="02020603050405020304" pitchFamily="18" charset="0"/>
              </a:rPr>
              <a:t>Approaches of IR</a:t>
            </a:r>
          </a:p>
        </p:txBody>
      </p:sp>
      <p:pic>
        <p:nvPicPr>
          <p:cNvPr id="1026" name="Picture 2" descr="Approaches to Industrial Relations">
            <a:extLst>
              <a:ext uri="{FF2B5EF4-FFF2-40B4-BE49-F238E27FC236}">
                <a16:creationId xmlns:a16="http://schemas.microsoft.com/office/drawing/2014/main" id="{35B4442B-D0A4-E6E1-B28E-1B5857760F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8440" y="2321106"/>
            <a:ext cx="4762500" cy="3599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2918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98922-2219-F18E-B69D-B194C8851261}"/>
              </a:ext>
            </a:extLst>
          </p:cNvPr>
          <p:cNvSpPr>
            <a:spLocks noGrp="1"/>
          </p:cNvSpPr>
          <p:nvPr>
            <p:ph type="title"/>
          </p:nvPr>
        </p:nvSpPr>
        <p:spPr>
          <a:xfrm>
            <a:off x="838200" y="83707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1. System Approach</a:t>
            </a:r>
          </a:p>
        </p:txBody>
      </p:sp>
      <p:sp>
        <p:nvSpPr>
          <p:cNvPr id="3" name="Content Placeholder 2">
            <a:extLst>
              <a:ext uri="{FF2B5EF4-FFF2-40B4-BE49-F238E27FC236}">
                <a16:creationId xmlns:a16="http://schemas.microsoft.com/office/drawing/2014/main" id="{EDD11E84-5E7D-91DF-8B33-0BE72B555BA5}"/>
              </a:ext>
            </a:extLst>
          </p:cNvPr>
          <p:cNvSpPr>
            <a:spLocks noGrp="1"/>
          </p:cNvSpPr>
          <p:nvPr>
            <p:ph idx="1"/>
          </p:nvPr>
        </p:nvSpPr>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John Dunlop gave the systems theory of industrial relations in the year 1958. He believed that every human being belongs to a continuous but independent social system culture which is responsible for framing his or her actions, behaviour and role.</a:t>
            </a:r>
          </a:p>
          <a:p>
            <a:pPr marL="0" indent="0">
              <a:buNone/>
            </a:pPr>
            <a:r>
              <a:rPr lang="en-US" sz="2400" dirty="0">
                <a:latin typeface="Times New Roman" panose="02020603050405020304" pitchFamily="18" charset="0"/>
                <a:cs typeface="Times New Roman" panose="02020603050405020304" pitchFamily="18" charset="0"/>
              </a:rPr>
              <a:t>The industrial relations system was based on three sets of different variables: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Actors: By actors here we mean that the individuals or parties involved in the process of developing sound industrial relations.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Contexts: The contexts refer to the setup in which the actors perform the given tasks.).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Ideology: The similar ideas, mentality or beliefs shared by the actors helps to blend the system</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934168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2A9C2-AAF5-81AE-2650-2596E77D2171}"/>
              </a:ext>
            </a:extLst>
          </p:cNvPr>
          <p:cNvSpPr>
            <a:spLocks noGrp="1"/>
          </p:cNvSpPr>
          <p:nvPr>
            <p:ph type="title"/>
          </p:nvPr>
        </p:nvSpPr>
        <p:spPr>
          <a:xfrm>
            <a:off x="838200" y="1082879"/>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2. Unitary Approach</a:t>
            </a:r>
            <a:br>
              <a:rPr lang="en-IN" sz="4000" b="1" dirty="0">
                <a:latin typeface="Times New Roman" panose="02020603050405020304" pitchFamily="18" charset="0"/>
                <a:cs typeface="Times New Roman" panose="02020603050405020304" pitchFamily="18" charset="0"/>
              </a:rPr>
            </a:br>
            <a:endParaRPr lang="en-IN" sz="40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FF0B4074-0DA4-1C75-2DCA-235D76841B81}"/>
              </a:ext>
            </a:extLst>
          </p:cNvPr>
          <p:cNvSpPr>
            <a:spLocks noGrp="1"/>
          </p:cNvSpPr>
          <p:nvPr>
            <p:ph idx="1"/>
          </p:nvPr>
        </p:nvSpPr>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The unitary approach can be seen as a method of bringing together the teamwork, common objective, individual strategy and mutual efforts of the individuals. This theory believes that the conflicts are non-permanent malformations, which are a result of improper management in the organization.</a:t>
            </a:r>
          </a:p>
          <a:p>
            <a:pPr marL="0" indent="0">
              <a:buNone/>
            </a:pPr>
            <a:r>
              <a:rPr lang="en-US" sz="2400" dirty="0">
                <a:latin typeface="Times New Roman" panose="02020603050405020304" pitchFamily="18" charset="0"/>
                <a:cs typeface="Times New Roman" panose="02020603050405020304" pitchFamily="18" charset="0"/>
              </a:rPr>
              <a:t>The other aims of the unitary approach are as follows: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To create a productive, effective and harmonious work environment;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to develops a trustworthy, open, fair and transparent work culture;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to create a cordial work environment;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to restrict the role of the tribunals and other government associations like the trade unions and initiates direct negotiation between the management and the employees.</a:t>
            </a:r>
          </a:p>
          <a:p>
            <a:endParaRPr lang="en-US"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81545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4361-C6C7-E3D3-F830-754369D2FA79}"/>
              </a:ext>
            </a:extLst>
          </p:cNvPr>
          <p:cNvSpPr>
            <a:spLocks noGrp="1"/>
          </p:cNvSpPr>
          <p:nvPr>
            <p:ph type="title"/>
          </p:nvPr>
        </p:nvSpPr>
        <p:spPr>
          <a:xfrm>
            <a:off x="838200" y="1043551"/>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3. Pluralist Approach</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83138E1-48B0-AB09-4D77-B76AD6582E51}"/>
              </a:ext>
            </a:extLst>
          </p:cNvPr>
          <p:cNvSpPr>
            <a:spLocks noGrp="1"/>
          </p:cNvSpPr>
          <p:nvPr>
            <p:ph idx="1"/>
          </p:nvPr>
        </p:nvSpPr>
        <p:spPr>
          <a:xfrm>
            <a:off x="838200" y="1622323"/>
            <a:ext cx="10515600" cy="5102941"/>
          </a:xfrm>
        </p:spPr>
        <p:txBody>
          <a:bodyPr>
            <a:noAutofit/>
          </a:bodyPr>
          <a:lstStyle/>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pluralist theory also called the ‘Oxford Approach’, was proposed by Flanders in the year 1970. This approach explained that the management and the trade unions are the different and robust sub-groups which unanimously form an organization. Collective bargaining was considered to be a useful technique for resolving organizational conflicts. Due to this, the management’s role has transformed from imposition and control; to influencing and coordinating with the workers.</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Following are some of the highlights of this approach:</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organization should appoint personnel experts and industrial relations specialists to act as mediators between the management and trade unions. They need to look into the matters of staffing, provide consultation to the managers and the unions, and negotiate with both the parties in case of conflicts.</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organization should ensure that the trade unions get recognized and the union leaders or representatives can perform their duties freely.</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In the case of industrial disputes, the organization can avail the services of the external agent for settlement of such issues.</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managers should resolve to a collective bargaining agreement when there is a need for negotiation and settlement with the trade unions.</a:t>
            </a:r>
          </a:p>
          <a:p>
            <a:pPr>
              <a:buFont typeface="Wingdings" panose="05000000000000000000" pitchFamily="2" charset="2"/>
              <a:buChar char="Ø"/>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3217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A5A4F-B6B8-CE1A-378E-493B14E0A236}"/>
              </a:ext>
            </a:extLst>
          </p:cNvPr>
          <p:cNvSpPr>
            <a:spLocks noGrp="1"/>
          </p:cNvSpPr>
          <p:nvPr>
            <p:ph type="title"/>
          </p:nvPr>
        </p:nvSpPr>
        <p:spPr>
          <a:xfrm>
            <a:off x="838200" y="1033719"/>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4. Marxist Approach</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84809B9-475A-C3B5-B641-E005B39735C4}"/>
              </a:ext>
            </a:extLst>
          </p:cNvPr>
          <p:cNvSpPr>
            <a:spLocks noGrp="1"/>
          </p:cNvSpPr>
          <p:nvPr>
            <p:ph idx="1"/>
          </p:nvPr>
        </p:nvSpPr>
        <p:spPr>
          <a:xfrm>
            <a:off x="838200" y="1769806"/>
            <a:ext cx="10515600" cy="4670323"/>
          </a:xfrm>
        </p:spPr>
        <p:txBody>
          <a:bodyPr>
            <a:normAutofit fontScale="85000" lnSpcReduction="20000"/>
          </a:bodyPr>
          <a:lstStyle/>
          <a:p>
            <a:pPr marL="0" indent="0">
              <a:buNone/>
            </a:pPr>
            <a:r>
              <a:rPr lang="en-US" dirty="0">
                <a:latin typeface="Times New Roman" panose="02020603050405020304" pitchFamily="18" charset="0"/>
                <a:cs typeface="Times New Roman" panose="02020603050405020304" pitchFamily="18" charset="0"/>
              </a:rPr>
              <a:t>Lenin came up with the concept of a Marxist approach in the year 1978, where he emphasized the social perspective of the organization. This theory perceived that the industrial relations depend upon the relationship between the workers (i.e., employees or labour) and the owners (i.e., employer or capital). There exists a class conflict between both the groups to exercise a higher control or influence over each other.</a:t>
            </a:r>
          </a:p>
          <a:p>
            <a:pPr marL="0" indent="0">
              <a:buNone/>
            </a:pPr>
            <a:r>
              <a:rPr lang="en-US" dirty="0">
                <a:latin typeface="Times New Roman" panose="02020603050405020304" pitchFamily="18" charset="0"/>
                <a:cs typeface="Times New Roman" panose="02020603050405020304" pitchFamily="18" charset="0"/>
              </a:rPr>
              <a:t>The assumptions of this approach are as follows: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Industrial relations are a significant and never-ending source of conflicts under capitalism which cannot be avoided. However, cases of open disputes are quite unusual.</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Understanding the conceptions of capitalized society, capital accumulation process and the pertaining social relations, give a better overview of the industrial relations.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Marxist theory assumed that the survival of the employees without any work is more crucial than the survival of the employer without the labours.</a:t>
            </a:r>
          </a:p>
          <a:p>
            <a:pPr>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6142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34841-7493-371A-EA9B-05CA2F263DDA}"/>
              </a:ext>
            </a:extLst>
          </p:cNvPr>
          <p:cNvSpPr>
            <a:spLocks noGrp="1"/>
          </p:cNvSpPr>
          <p:nvPr>
            <p:ph type="title"/>
          </p:nvPr>
        </p:nvSpPr>
        <p:spPr>
          <a:xfrm>
            <a:off x="838200" y="886235"/>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Concept &amp; Meaning of Industrial Relations</a:t>
            </a:r>
          </a:p>
        </p:txBody>
      </p:sp>
      <p:sp>
        <p:nvSpPr>
          <p:cNvPr id="3" name="Content Placeholder 2">
            <a:extLst>
              <a:ext uri="{FF2B5EF4-FFF2-40B4-BE49-F238E27FC236}">
                <a16:creationId xmlns:a16="http://schemas.microsoft.com/office/drawing/2014/main" id="{C09A00F9-4AD6-79E3-03B7-7FE2790CC46F}"/>
              </a:ext>
            </a:extLst>
          </p:cNvPr>
          <p:cNvSpPr>
            <a:spLocks noGrp="1"/>
          </p:cNvSpPr>
          <p:nvPr>
            <p:ph idx="1"/>
          </p:nvPr>
        </p:nvSpPr>
        <p:spPr>
          <a:xfrm>
            <a:off x="838200" y="1986116"/>
            <a:ext cx="10515600" cy="4237703"/>
          </a:xfrm>
        </p:spPr>
        <p:txBody>
          <a:bodyPr>
            <a:normAutofit fontScale="77500" lnSpcReduction="20000"/>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Industrial Relation is one of the important problems for the success of a firm. The term industrial relations refer to the whole field of relationship that exists because of necessary collaboration of men and women in the employment process of modern industry.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Industrial relations is nothing but an “Employment Relationship” In an industrial setting. It includes all the laws, rules, regulation, agreements awards of court, customs, traditions, as well as policy framework laid by the government. Thus, IR involves a study of the conditions of work, mainly the level of wages, Security of employment, Social conflict, Cultural interactions legal aspects of disputes under laws etc.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term “Industrial Relations (IR)” also known as a “labour Management Relations” or “labour relations”. The term „Industrial Relations‟ comprises of two terms: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Industry: It refers to “Any productive activity in which an individual or a group of individuals is are engaged”. </a:t>
            </a:r>
          </a:p>
          <a:p>
            <a:pPr marL="514350" indent="-514350">
              <a:buFont typeface="+mj-lt"/>
              <a:buAutoNum type="arabicPeriod"/>
            </a:pPr>
            <a:r>
              <a:rPr lang="en-US" dirty="0">
                <a:latin typeface="Times New Roman" panose="02020603050405020304" pitchFamily="18" charset="0"/>
                <a:cs typeface="Times New Roman" panose="02020603050405020304" pitchFamily="18" charset="0"/>
              </a:rPr>
              <a:t>Relations: It means “The relationships that exist within the industry between the employer and his workmen”.</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2278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624E8-23E1-4630-AB70-549BFCD6BFDD}"/>
              </a:ext>
            </a:extLst>
          </p:cNvPr>
          <p:cNvSpPr>
            <a:spLocks noGrp="1"/>
          </p:cNvSpPr>
          <p:nvPr>
            <p:ph type="title"/>
          </p:nvPr>
        </p:nvSpPr>
        <p:spPr>
          <a:xfrm>
            <a:off x="838200" y="104355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5. Sociological Approach</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29A3347-5B3F-8D62-BBF2-AD0040D479DF}"/>
              </a:ext>
            </a:extLst>
          </p:cNvPr>
          <p:cNvSpPr>
            <a:spLocks noGrp="1"/>
          </p:cNvSpPr>
          <p:nvPr>
            <p:ph idx="1"/>
          </p:nvPr>
        </p:nvSpPr>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industries comprise of different human beings who need to communicate with the individuals of other organizations.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Due to the difference in their attitude, skills, perception, personality, interests, likes and dislikes, needs, they are usually involved in one or the other conflict. Even the social mobility and other aspects including transfer, default, group dynamics, stress, norms, regulations and status of the workers influence their output and the industrial relations.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theory also emphasizes on the impact of various changes in the work environment (i.e., economic, technical and political) on the interactions and relationship shared by the employer, employees, institutions and the government bodies.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818511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053D8-CFD5-D178-32C8-242B7195BE2B}"/>
              </a:ext>
            </a:extLst>
          </p:cNvPr>
          <p:cNvSpPr>
            <a:spLocks noGrp="1"/>
          </p:cNvSpPr>
          <p:nvPr>
            <p:ph type="title"/>
          </p:nvPr>
        </p:nvSpPr>
        <p:spPr>
          <a:xfrm>
            <a:off x="838200" y="107304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6. Gandhian Approach</a:t>
            </a:r>
            <a:br>
              <a:rPr lang="en-IN" sz="4000" b="1" dirty="0">
                <a:latin typeface="Times New Roman" panose="02020603050405020304" pitchFamily="18" charset="0"/>
                <a:cs typeface="Times New Roman" panose="02020603050405020304" pitchFamily="18" charset="0"/>
              </a:rPr>
            </a:br>
            <a:r>
              <a:rPr lang="en-IN" sz="4000" b="1" dirty="0">
                <a:latin typeface="Times New Roman" panose="02020603050405020304" pitchFamily="18" charset="0"/>
                <a:cs typeface="Times New Roman" panose="02020603050405020304" pitchFamily="18" charset="0"/>
              </a:rPr>
              <a:t> </a:t>
            </a:r>
          </a:p>
        </p:txBody>
      </p:sp>
      <p:sp>
        <p:nvSpPr>
          <p:cNvPr id="3" name="Content Placeholder 2">
            <a:extLst>
              <a:ext uri="{FF2B5EF4-FFF2-40B4-BE49-F238E27FC236}">
                <a16:creationId xmlns:a16="http://schemas.microsoft.com/office/drawing/2014/main" id="{DFC2F1C5-DE09-9C66-6F74-1195C254802D}"/>
              </a:ext>
            </a:extLst>
          </p:cNvPr>
          <p:cNvSpPr>
            <a:spLocks noGrp="1"/>
          </p:cNvSpPr>
          <p:nvPr>
            <p:ph idx="1"/>
          </p:nvPr>
        </p:nvSpPr>
        <p:spPr>
          <a:xfrm>
            <a:off x="838200" y="1825624"/>
            <a:ext cx="10515600" cy="4644001"/>
          </a:xfrm>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Gandhi Ji was not against strikes; instead, he gave the following conditions to carry out a favorable strike:</a:t>
            </a:r>
          </a:p>
          <a:p>
            <a:pPr lvl="1"/>
            <a:r>
              <a:rPr lang="en-US" dirty="0">
                <a:latin typeface="Times New Roman" panose="02020603050405020304" pitchFamily="18" charset="0"/>
                <a:cs typeface="Times New Roman" panose="02020603050405020304" pitchFamily="18" charset="0"/>
              </a:rPr>
              <a:t>The workers or labours can go on a strike only if there is a specific grievance.</a:t>
            </a:r>
          </a:p>
          <a:p>
            <a:pPr lvl="1"/>
            <a:r>
              <a:rPr lang="en-US" dirty="0">
                <a:latin typeface="Times New Roman" panose="02020603050405020304" pitchFamily="18" charset="0"/>
                <a:cs typeface="Times New Roman" panose="02020603050405020304" pitchFamily="18" charset="0"/>
              </a:rPr>
              <a:t>There should be complete non-violence while carrying out strikes.</a:t>
            </a:r>
          </a:p>
          <a:p>
            <a:pPr lvl="1"/>
            <a:r>
              <a:rPr lang="en-US" dirty="0">
                <a:latin typeface="Times New Roman" panose="02020603050405020304" pitchFamily="18" charset="0"/>
                <a:cs typeface="Times New Roman" panose="02020603050405020304" pitchFamily="18" charset="0"/>
              </a:rPr>
              <a:t>The ones who are not involved in the strikes should not be tormented.</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Though Gandhi Ji was not against carrying out strikes, he believed that it should be the last option to which the labour should resort to, after the failure of all the constitutional and peaceful ways of resolving conflicts and negotiating with the employer.</a:t>
            </a:r>
          </a:p>
          <a:p>
            <a:pPr>
              <a:buFont typeface="Wingdings" panose="05000000000000000000" pitchFamily="2" charset="2"/>
              <a:buChar char="Ø"/>
            </a:pPr>
            <a:r>
              <a:rPr lang="en-US" sz="2400" dirty="0"/>
              <a:t>The Gandhian approach illustrated that nature had provided us with human capabilities and different kinds of property. Thus, such nature’s gift belongs to the whole society and cannot be considered as of personal possession by anyone.</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56938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6DC33B3-B38A-1759-0240-B6CCFBD13438}"/>
              </a:ext>
            </a:extLst>
          </p:cNvPr>
          <p:cNvSpPr>
            <a:spLocks noGrp="1"/>
          </p:cNvSpPr>
          <p:nvPr>
            <p:ph idx="1"/>
          </p:nvPr>
        </p:nvSpPr>
        <p:spPr>
          <a:xfrm>
            <a:off x="838200" y="1582993"/>
            <a:ext cx="10515600" cy="4758813"/>
          </a:xfrm>
        </p:spPr>
        <p:txBody>
          <a:bodyPr>
            <a:noAutofit/>
          </a:bodyPr>
          <a:lstStyle/>
          <a:p>
            <a:pPr marL="0" indent="0">
              <a:buNone/>
            </a:pPr>
            <a:endParaRPr lang="en-US" sz="2400" dirty="0"/>
          </a:p>
          <a:p>
            <a:pPr>
              <a:buFont typeface="Wingdings" panose="05000000000000000000" pitchFamily="2" charset="2"/>
              <a:buChar char="Ø"/>
            </a:pPr>
            <a:r>
              <a:rPr lang="en-US" sz="2400" dirty="0"/>
              <a:t>The objective of this theory is to adopt non-violent ways to bring in economic parity and material enhancement in a capitalist society.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Gandhi Ji perceived that every organization is a joint venture, and the labour should be treated as associates or co-partners with the shareholders. Moreover, the workers should have proper knowledge of all the business transactions as it is their right.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He focused on increasing the production and believed that the gains should be shared with the employees because of whom it has been possible.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He also emphasized that the industrial disputes and conflicts between the parties should be resolved healthily through interactions, arbitration and bilateral negotiations.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07383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33985-7EA5-05D8-9AA0-CC76CCEAB43A}"/>
              </a:ext>
            </a:extLst>
          </p:cNvPr>
          <p:cNvSpPr>
            <a:spLocks noGrp="1"/>
          </p:cNvSpPr>
          <p:nvPr>
            <p:ph type="title"/>
          </p:nvPr>
        </p:nvSpPr>
        <p:spPr>
          <a:xfrm>
            <a:off x="838200" y="107304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7. Psychological Approach</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B0E13D41-45FE-670B-F9F3-41495A26623F}"/>
              </a:ext>
            </a:extLst>
          </p:cNvPr>
          <p:cNvSpPr>
            <a:spLocks noGrp="1"/>
          </p:cNvSpPr>
          <p:nvPr>
            <p:ph idx="1"/>
          </p:nvPr>
        </p:nvSpPr>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Industrial relations issues arise due to differences in perception and mindset between employees and management.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Mason Harie’s Thematic Apperception Test (TAT) showed contrasting views — union leaders saw a man as a manager, while executives saw him as a union leader.</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This reveals mutual distrust and conflicting attitudes between the two groups.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differences are influenced by economic and non-economic factors like values, power, education, and income.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These negative perceptions lead to tension, conflict, and poor interpersonal relations in the organization.</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58736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07354-6A27-3F45-8053-17008E2BCA64}"/>
              </a:ext>
            </a:extLst>
          </p:cNvPr>
          <p:cNvSpPr>
            <a:spLocks noGrp="1"/>
          </p:cNvSpPr>
          <p:nvPr>
            <p:ph type="title"/>
          </p:nvPr>
        </p:nvSpPr>
        <p:spPr>
          <a:xfrm>
            <a:off x="838200" y="10927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8. Human Relations Approach</a:t>
            </a:r>
            <a:br>
              <a:rPr lang="en-IN" sz="4000" b="1" dirty="0">
                <a:latin typeface="Times New Roman" panose="02020603050405020304" pitchFamily="18" charset="0"/>
                <a:cs typeface="Times New Roman" panose="02020603050405020304" pitchFamily="18" charset="0"/>
              </a:rPr>
            </a:b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83A9536-5D3F-21C9-E771-7101F1326199}"/>
              </a:ext>
            </a:extLst>
          </p:cNvPr>
          <p:cNvSpPr>
            <a:spLocks noGrp="1"/>
          </p:cNvSpPr>
          <p:nvPr>
            <p:ph idx="1"/>
          </p:nvPr>
        </p:nvSpPr>
        <p:spPr>
          <a:xfrm>
            <a:off x="828368" y="1825625"/>
            <a:ext cx="10515600" cy="4850478"/>
          </a:xfrm>
        </p:spPr>
        <p:txBody>
          <a:bodyPr>
            <a:noAutofit/>
          </a:bodyPr>
          <a:lstStyle/>
          <a:p>
            <a:pPr marL="0" indent="0">
              <a:buNone/>
            </a:pPr>
            <a:r>
              <a:rPr lang="en-US" sz="2400" dirty="0">
                <a:latin typeface="Times New Roman" panose="02020603050405020304" pitchFamily="18" charset="0"/>
                <a:cs typeface="Times New Roman" panose="02020603050405020304" pitchFamily="18" charset="0"/>
              </a:rPr>
              <a:t>The concept of the human relations approach is </a:t>
            </a:r>
            <a:r>
              <a:rPr lang="en-US" sz="2400" i="1" dirty="0">
                <a:latin typeface="Times New Roman" panose="02020603050405020304" pitchFamily="18" charset="0"/>
                <a:cs typeface="Times New Roman" panose="02020603050405020304" pitchFamily="18" charset="0"/>
              </a:rPr>
              <a:t>Keith Davis</a:t>
            </a:r>
            <a:r>
              <a:rPr lang="en-US" sz="2400" dirty="0">
                <a:latin typeface="Times New Roman" panose="02020603050405020304" pitchFamily="18" charset="0"/>
                <a:cs typeface="Times New Roman" panose="02020603050405020304" pitchFamily="18" charset="0"/>
              </a:rPr>
              <a:t>. The organization and the society comprise of human beings who vary in various aspects as their behaviour, emotions, attitude, mindset and personality. But they have come together to achieve common organizational goals and objectives.</a:t>
            </a:r>
          </a:p>
          <a:p>
            <a:pPr marL="0" indent="0">
              <a:buNone/>
            </a:pPr>
            <a:r>
              <a:rPr lang="en-US" sz="2400" dirty="0">
                <a:latin typeface="Times New Roman" panose="02020603050405020304" pitchFamily="18" charset="0"/>
                <a:cs typeface="Times New Roman" panose="02020603050405020304" pitchFamily="18" charset="0"/>
              </a:rPr>
              <a:t>The concept of human relations approach underlines the need for making the individuals familiar with the work situations of the organization and uniting the efforts of the workers. The purpose is to meet the social, psychological and economic objectives, by enhancing the overall productivity.</a:t>
            </a:r>
          </a:p>
          <a:p>
            <a:pPr marL="0" indent="0">
              <a:buNone/>
            </a:pPr>
            <a:r>
              <a:rPr lang="en-US" sz="2400" dirty="0">
                <a:latin typeface="Times New Roman" panose="02020603050405020304" pitchFamily="18" charset="0"/>
                <a:cs typeface="Times New Roman" panose="02020603050405020304" pitchFamily="18" charset="0"/>
              </a:rPr>
              <a:t>Some of the primary objectives of the human relations approach are as follows: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To ensure cooperation by promoting the mutual interest of the organization;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to enhance the productivity of the individuals;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to satisfy the psychological, social and economic needs of the employees.</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515528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A2B3B-5E0A-9A99-3BDA-C81A57F8E2A9}"/>
              </a:ext>
            </a:extLst>
          </p:cNvPr>
          <p:cNvSpPr>
            <a:spLocks noGrp="1"/>
          </p:cNvSpPr>
          <p:nvPr>
            <p:ph type="title"/>
          </p:nvPr>
        </p:nvSpPr>
        <p:spPr>
          <a:xfrm>
            <a:off x="828368" y="92556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System Model of IR - </a:t>
            </a:r>
            <a:r>
              <a:rPr lang="en-US" sz="4000" b="1" dirty="0">
                <a:latin typeface="Times New Roman" panose="02020603050405020304" pitchFamily="18" charset="0"/>
                <a:cs typeface="Times New Roman" panose="02020603050405020304" pitchFamily="18" charset="0"/>
              </a:rPr>
              <a:t>Dunlop's Systems Model</a:t>
            </a:r>
            <a:endParaRPr lang="en-IN" sz="4000" b="1" dirty="0">
              <a:latin typeface="Times New Roman" panose="02020603050405020304" pitchFamily="18" charset="0"/>
              <a:cs typeface="Times New Roman" panose="02020603050405020304" pitchFamily="18" charset="0"/>
            </a:endParaRPr>
          </a:p>
        </p:txBody>
      </p:sp>
      <p:sp>
        <p:nvSpPr>
          <p:cNvPr id="4" name="Content Placeholder 3">
            <a:extLst>
              <a:ext uri="{FF2B5EF4-FFF2-40B4-BE49-F238E27FC236}">
                <a16:creationId xmlns:a16="http://schemas.microsoft.com/office/drawing/2014/main" id="{D890118F-9F7A-FD0F-527E-B6F34DDA62A2}"/>
              </a:ext>
            </a:extLst>
          </p:cNvPr>
          <p:cNvSpPr>
            <a:spLocks noGrp="1"/>
          </p:cNvSpPr>
          <p:nvPr>
            <p:ph idx="1"/>
          </p:nvPr>
        </p:nvSpPr>
        <p:spPr>
          <a:xfrm>
            <a:off x="979539" y="2251127"/>
            <a:ext cx="10213258" cy="3355975"/>
          </a:xfrm>
        </p:spPr>
        <p:txBody>
          <a:bodyPr>
            <a:normAutofit/>
          </a:bodyPr>
          <a:lstStyle/>
          <a:p>
            <a:pPr marL="0" indent="0">
              <a:buNone/>
            </a:pPr>
            <a:r>
              <a:rPr lang="en-US" sz="2400" dirty="0">
                <a:latin typeface="Times New Roman" panose="02020603050405020304" pitchFamily="18" charset="0"/>
                <a:cs typeface="Times New Roman" panose="02020603050405020304" pitchFamily="18" charset="0"/>
              </a:rPr>
              <a:t>John Dunlop has developed a system approach to industrial relations. </a:t>
            </a:r>
            <a:br>
              <a:rPr lang="en-US" sz="2400" dirty="0">
                <a:latin typeface="Times New Roman" panose="02020603050405020304" pitchFamily="18" charset="0"/>
                <a:cs typeface="Times New Roman" panose="02020603050405020304" pitchFamily="18" charset="0"/>
              </a:rPr>
            </a:b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According to Dunlop, "An industrial relations system at any one time in its development is regarded as comprised of certain actors, certain contexts, an ideology, which binds the industrial relations system together, and a body of rules created to govern the actors at the workplace and work community".</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80577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DE6150A8-D42B-80A0-31A6-C7F9CC136C83}"/>
              </a:ext>
            </a:extLst>
          </p:cNvPr>
          <p:cNvSpPr>
            <a:spLocks noGrp="1"/>
          </p:cNvSpPr>
          <p:nvPr>
            <p:ph idx="1"/>
          </p:nvPr>
        </p:nvSpPr>
        <p:spPr>
          <a:xfrm>
            <a:off x="6558116" y="1573160"/>
            <a:ext cx="4795684" cy="4768645"/>
          </a:xfrm>
        </p:spPr>
        <p:txBody>
          <a:bodyPr>
            <a:normAutofit/>
          </a:bodyPr>
          <a:lstStyle/>
          <a:p>
            <a:r>
              <a:rPr lang="en-US" sz="2400" dirty="0" err="1">
                <a:latin typeface="Times New Roman" panose="02020603050405020304" pitchFamily="18" charset="0"/>
                <a:cs typeface="Times New Roman" panose="02020603050405020304" pitchFamily="18" charset="0"/>
              </a:rPr>
              <a:t>IRf</a:t>
            </a:r>
            <a:r>
              <a:rPr lang="en-US" sz="2400" dirty="0">
                <a:latin typeface="Times New Roman" panose="02020603050405020304" pitchFamily="18" charset="0"/>
                <a:cs typeface="Times New Roman" panose="02020603050405020304" pitchFamily="18" charset="0"/>
              </a:rPr>
              <a:t> (a, t, m, P, I) </a:t>
            </a:r>
          </a:p>
          <a:p>
            <a:r>
              <a:rPr lang="en-US" sz="2400" dirty="0">
                <a:latin typeface="Times New Roman" panose="02020603050405020304" pitchFamily="18" charset="0"/>
                <a:cs typeface="Times New Roman" panose="02020603050405020304" pitchFamily="18" charset="0"/>
              </a:rPr>
              <a:t>a=Actors - Labour, Employers Govt. </a:t>
            </a:r>
          </a:p>
          <a:p>
            <a:r>
              <a:rPr lang="en-US" sz="2400" dirty="0">
                <a:latin typeface="Times New Roman" panose="02020603050405020304" pitchFamily="18" charset="0"/>
                <a:cs typeface="Times New Roman" panose="02020603050405020304" pitchFamily="18" charset="0"/>
              </a:rPr>
              <a:t>t - Technological Context </a:t>
            </a:r>
          </a:p>
          <a:p>
            <a:r>
              <a:rPr lang="en-US" sz="2400" dirty="0">
                <a:latin typeface="Times New Roman" panose="02020603050405020304" pitchFamily="18" charset="0"/>
                <a:cs typeface="Times New Roman" panose="02020603050405020304" pitchFamily="18" charset="0"/>
              </a:rPr>
              <a:t>m Market Context </a:t>
            </a:r>
          </a:p>
          <a:p>
            <a:r>
              <a:rPr lang="en-US" sz="2400" dirty="0">
                <a:latin typeface="Times New Roman" panose="02020603050405020304" pitchFamily="18" charset="0"/>
                <a:cs typeface="Times New Roman" panose="02020603050405020304" pitchFamily="18" charset="0"/>
              </a:rPr>
              <a:t>P Power Context</a:t>
            </a:r>
          </a:p>
          <a:p>
            <a:r>
              <a:rPr lang="en-US" sz="2400" dirty="0">
                <a:latin typeface="Times New Roman" panose="02020603050405020304" pitchFamily="18" charset="0"/>
                <a:cs typeface="Times New Roman" panose="02020603050405020304" pitchFamily="18" charset="0"/>
              </a:rPr>
              <a:t>I = Ideological context that helps to bind them together</a:t>
            </a:r>
            <a:endParaRPr lang="en-IN" sz="2400" dirty="0">
              <a:latin typeface="Times New Roman" panose="02020603050405020304" pitchFamily="18" charset="0"/>
              <a:cs typeface="Times New Roman" panose="02020603050405020304" pitchFamily="18" charset="0"/>
            </a:endParaRPr>
          </a:p>
        </p:txBody>
      </p:sp>
      <p:pic>
        <p:nvPicPr>
          <p:cNvPr id="8" name="Content Placeholder 4">
            <a:extLst>
              <a:ext uri="{FF2B5EF4-FFF2-40B4-BE49-F238E27FC236}">
                <a16:creationId xmlns:a16="http://schemas.microsoft.com/office/drawing/2014/main" id="{6A7D1576-32AD-4961-8E3E-606B5915FD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7397" y="1573160"/>
            <a:ext cx="4898603" cy="4486275"/>
          </a:xfrm>
          <a:prstGeom prst="rect">
            <a:avLst/>
          </a:prstGeom>
        </p:spPr>
      </p:pic>
    </p:spTree>
    <p:extLst>
      <p:ext uri="{BB962C8B-B14F-4D97-AF65-F5344CB8AC3E}">
        <p14:creationId xmlns:p14="http://schemas.microsoft.com/office/powerpoint/2010/main" val="36923474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B8F87-62AE-708F-7E74-BA19E0F54FC3}"/>
              </a:ext>
            </a:extLst>
          </p:cNvPr>
          <p:cNvSpPr>
            <a:spLocks noGrp="1"/>
          </p:cNvSpPr>
          <p:nvPr>
            <p:ph type="title"/>
          </p:nvPr>
        </p:nvSpPr>
        <p:spPr>
          <a:xfrm>
            <a:off x="838200" y="797745"/>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Actors in Dunlop’s Model</a:t>
            </a:r>
          </a:p>
        </p:txBody>
      </p:sp>
      <p:sp>
        <p:nvSpPr>
          <p:cNvPr id="3" name="Content Placeholder 2">
            <a:extLst>
              <a:ext uri="{FF2B5EF4-FFF2-40B4-BE49-F238E27FC236}">
                <a16:creationId xmlns:a16="http://schemas.microsoft.com/office/drawing/2014/main" id="{3054172C-F598-16EC-32BD-00555CCB6FF9}"/>
              </a:ext>
            </a:extLst>
          </p:cNvPr>
          <p:cNvSpPr>
            <a:spLocks noGrp="1"/>
          </p:cNvSpPr>
          <p:nvPr>
            <p:ph idx="1"/>
          </p:nvPr>
        </p:nvSpPr>
        <p:spPr>
          <a:xfrm>
            <a:off x="838200" y="1825625"/>
            <a:ext cx="4549877" cy="4351338"/>
          </a:xfrm>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1. Management Hierarchy </a:t>
            </a:r>
            <a:r>
              <a:rPr lang="en-US" sz="2400" dirty="0">
                <a:latin typeface="Times New Roman" panose="02020603050405020304" pitchFamily="18" charset="0"/>
                <a:cs typeface="Times New Roman" panose="02020603050405020304" pitchFamily="18" charset="0"/>
              </a:rPr>
              <a:t>– Managers and their representatives in supervision</a:t>
            </a:r>
          </a:p>
          <a:p>
            <a:pPr marL="0" indent="0">
              <a:buNone/>
            </a:pPr>
            <a:r>
              <a:rPr lang="en-US" sz="2400" dirty="0">
                <a:latin typeface="Times New Roman" panose="02020603050405020304" pitchFamily="18" charset="0"/>
                <a:cs typeface="Times New Roman" panose="02020603050405020304" pitchFamily="18" charset="0"/>
              </a:rPr>
              <a:t>2</a:t>
            </a:r>
            <a:r>
              <a:rPr lang="en-US" sz="2400" b="1" dirty="0">
                <a:latin typeface="Times New Roman" panose="02020603050405020304" pitchFamily="18" charset="0"/>
                <a:cs typeface="Times New Roman" panose="02020603050405020304" pitchFamily="18" charset="0"/>
              </a:rPr>
              <a:t>. Workers Hierarchy </a:t>
            </a:r>
            <a:r>
              <a:rPr lang="en-US" sz="2400" dirty="0">
                <a:latin typeface="Times New Roman" panose="02020603050405020304" pitchFamily="18" charset="0"/>
                <a:cs typeface="Times New Roman" panose="02020603050405020304" pitchFamily="18" charset="0"/>
              </a:rPr>
              <a:t>– Non-managerial employees and their spokesmen/unions</a:t>
            </a:r>
          </a:p>
          <a:p>
            <a:pPr marL="0" indent="0">
              <a:buNone/>
            </a:pPr>
            <a:r>
              <a:rPr lang="en-US" sz="2400" b="1" dirty="0">
                <a:latin typeface="Times New Roman" panose="02020603050405020304" pitchFamily="18" charset="0"/>
                <a:cs typeface="Times New Roman" panose="02020603050405020304" pitchFamily="18" charset="0"/>
              </a:rPr>
              <a:t>3. Government Agencies </a:t>
            </a:r>
            <a:r>
              <a:rPr lang="en-US" sz="2400" dirty="0">
                <a:latin typeface="Times New Roman" panose="02020603050405020304" pitchFamily="18" charset="0"/>
                <a:cs typeface="Times New Roman" panose="02020603050405020304" pitchFamily="18" charset="0"/>
              </a:rPr>
              <a:t>– Specialized agencies created by the state to regulate IR</a:t>
            </a:r>
          </a:p>
          <a:p>
            <a:endParaRPr lang="en-IN" sz="2400" dirty="0">
              <a:latin typeface="Times New Roman" panose="02020603050405020304" pitchFamily="18" charset="0"/>
              <a:cs typeface="Times New Roman" panose="02020603050405020304" pitchFamily="18" charset="0"/>
            </a:endParaRPr>
          </a:p>
        </p:txBody>
      </p:sp>
      <p:pic>
        <p:nvPicPr>
          <p:cNvPr id="4" name="Content Placeholder 4">
            <a:extLst>
              <a:ext uri="{FF2B5EF4-FFF2-40B4-BE49-F238E27FC236}">
                <a16:creationId xmlns:a16="http://schemas.microsoft.com/office/drawing/2014/main" id="{4BCB38C4-9FAB-FCB3-DF7D-18A453AB0BFF}"/>
              </a:ext>
            </a:extLst>
          </p:cNvPr>
          <p:cNvPicPr>
            <a:picLocks noChangeAspect="1"/>
          </p:cNvPicPr>
          <p:nvPr/>
        </p:nvPicPr>
        <p:blipFill>
          <a:blip r:embed="rId2"/>
          <a:stretch>
            <a:fillRect/>
          </a:stretch>
        </p:blipFill>
        <p:spPr>
          <a:xfrm>
            <a:off x="5643717" y="1825625"/>
            <a:ext cx="6164826" cy="4351338"/>
          </a:xfrm>
          <a:prstGeom prst="rect">
            <a:avLst/>
          </a:prstGeom>
        </p:spPr>
      </p:pic>
    </p:spTree>
    <p:extLst>
      <p:ext uri="{BB962C8B-B14F-4D97-AF65-F5344CB8AC3E}">
        <p14:creationId xmlns:p14="http://schemas.microsoft.com/office/powerpoint/2010/main" val="3081231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CA422-5F4C-0301-38B1-BE7F98CA1F05}"/>
              </a:ext>
            </a:extLst>
          </p:cNvPr>
          <p:cNvSpPr>
            <a:spLocks noGrp="1"/>
          </p:cNvSpPr>
          <p:nvPr>
            <p:ph type="title"/>
          </p:nvPr>
        </p:nvSpPr>
        <p:spPr>
          <a:xfrm>
            <a:off x="838200" y="827241"/>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Environmental Context</a:t>
            </a:r>
          </a:p>
        </p:txBody>
      </p:sp>
      <p:sp>
        <p:nvSpPr>
          <p:cNvPr id="3" name="Content Placeholder 2">
            <a:extLst>
              <a:ext uri="{FF2B5EF4-FFF2-40B4-BE49-F238E27FC236}">
                <a16:creationId xmlns:a16="http://schemas.microsoft.com/office/drawing/2014/main" id="{7ECB987D-ABE6-5D8E-6297-B584242D05C3}"/>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1. Technological characteristics </a:t>
            </a:r>
            <a:r>
              <a:rPr lang="en-US" sz="2400" dirty="0">
                <a:latin typeface="Times New Roman" panose="02020603050405020304" pitchFamily="18" charset="0"/>
                <a:cs typeface="Times New Roman" panose="02020603050405020304" pitchFamily="18" charset="0"/>
              </a:rPr>
              <a:t>– This refers to the nature of technology, production methods, and the physical setup of the workplace.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includes machinery, tools, digital systems, and work processes used in production or service delivery.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level of automation, the type of skills required, and the pace of innovation all influence how employees and management relate.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For example:</a:t>
            </a:r>
          </a:p>
          <a:p>
            <a:pPr lvl="1"/>
            <a:r>
              <a:rPr lang="en-US" dirty="0">
                <a:latin typeface="Times New Roman" panose="02020603050405020304" pitchFamily="18" charset="0"/>
                <a:cs typeface="Times New Roman" panose="02020603050405020304" pitchFamily="18" charset="0"/>
              </a:rPr>
              <a:t>In a highly automated factory, fewer workers may be needed, but they must be highly skilled, leading to different bargaining issues.</a:t>
            </a:r>
          </a:p>
          <a:p>
            <a:pPr lvl="1"/>
            <a:r>
              <a:rPr lang="en-US" dirty="0">
                <a:latin typeface="Times New Roman" panose="02020603050405020304" pitchFamily="18" charset="0"/>
                <a:cs typeface="Times New Roman" panose="02020603050405020304" pitchFamily="18" charset="0"/>
              </a:rPr>
              <a:t>In a service-oriented company, interpersonal and communication skills dominate, shaping different forms of cooperation and conflict.</a:t>
            </a:r>
          </a:p>
          <a:p>
            <a:pPr marL="0" indent="0">
              <a:buNone/>
            </a:pPr>
            <a:endParaRPr lang="en-US"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59144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DB5B2A-2125-0F20-5210-38C81746FA4E}"/>
              </a:ext>
            </a:extLst>
          </p:cNvPr>
          <p:cNvSpPr>
            <a:spLocks noGrp="1"/>
          </p:cNvSpPr>
          <p:nvPr>
            <p:ph idx="1"/>
          </p:nvPr>
        </p:nvSpPr>
        <p:spPr>
          <a:xfrm>
            <a:off x="838200" y="1445342"/>
            <a:ext cx="10515600" cy="4731621"/>
          </a:xfrm>
        </p:spPr>
        <p:txBody>
          <a:bodyPr>
            <a:normAutofit/>
          </a:bodyPr>
          <a:lstStyle/>
          <a:p>
            <a:pPr marL="0" indent="0">
              <a:buNone/>
            </a:pPr>
            <a:r>
              <a:rPr lang="en-US" b="1" dirty="0"/>
              <a:t>2. Market or Budgetary Constraints - </a:t>
            </a:r>
            <a:r>
              <a:rPr lang="en-US" sz="2400" dirty="0">
                <a:latin typeface="Times New Roman" panose="02020603050405020304" pitchFamily="18" charset="0"/>
                <a:cs typeface="Times New Roman" panose="02020603050405020304" pitchFamily="18" charset="0"/>
              </a:rPr>
              <a:t>These are the economic pressures that influence industrial relations.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Refers to factors like competition, product demand, cost of production, and profit margins.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Management’s ability to offer wages, benefits, or job security often depends on the company’s financial capacity.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Similarly, unions’ bargaining power depends on market conditions—for instance, during economic downturns, labour organizations may accept compromises.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 public-sector organizations, budgetary limits (government funding or spending policies) act as constraints.</a:t>
            </a:r>
          </a:p>
          <a:p>
            <a:endParaRPr lang="en-IN" dirty="0"/>
          </a:p>
        </p:txBody>
      </p:sp>
    </p:spTree>
    <p:extLst>
      <p:ext uri="{BB962C8B-B14F-4D97-AF65-F5344CB8AC3E}">
        <p14:creationId xmlns:p14="http://schemas.microsoft.com/office/powerpoint/2010/main" val="876191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D146B-5C1A-9EBF-E56F-92B8FCB04755}"/>
              </a:ext>
            </a:extLst>
          </p:cNvPr>
          <p:cNvSpPr>
            <a:spLocks noGrp="1"/>
          </p:cNvSpPr>
          <p:nvPr>
            <p:ph type="title"/>
          </p:nvPr>
        </p:nvSpPr>
        <p:spPr>
          <a:xfrm>
            <a:off x="838200" y="856738"/>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Definition of IR</a:t>
            </a:r>
            <a:endParaRPr lang="en-IN" sz="4000" dirty="0"/>
          </a:p>
        </p:txBody>
      </p:sp>
      <p:sp>
        <p:nvSpPr>
          <p:cNvPr id="3" name="Content Placeholder 2">
            <a:extLst>
              <a:ext uri="{FF2B5EF4-FFF2-40B4-BE49-F238E27FC236}">
                <a16:creationId xmlns:a16="http://schemas.microsoft.com/office/drawing/2014/main" id="{6E532FA4-6A14-CE99-0A5A-0808C96BB74B}"/>
              </a:ext>
            </a:extLst>
          </p:cNvPr>
          <p:cNvSpPr>
            <a:spLocks noGrp="1"/>
          </p:cNvSpPr>
          <p:nvPr>
            <p:ph idx="1"/>
          </p:nvPr>
        </p:nvSpPr>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According to International Labour Organization (ILO), ” Industrial Relations deal with either the relationship between the state and employers and workers organizations or the relation between the occupational organizations themselves”.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According to Dale Yoder” Industrial Relation is a relationship between management and employees or among employees and their organization that characterizes and grows out of employment”. </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According to Armstrong __” IR is concerned with the systems and procedures used by unions and employers to determine the reward for effort and other conditions of employment, to protect the interests of the employed and their employers and to regulate the ways in which employers treat their employees”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218694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CCE559-B090-112D-0876-9B2B646DADDD}"/>
              </a:ext>
            </a:extLst>
          </p:cNvPr>
          <p:cNvSpPr>
            <a:spLocks noGrp="1"/>
          </p:cNvSpPr>
          <p:nvPr>
            <p:ph idx="1"/>
          </p:nvPr>
        </p:nvSpPr>
        <p:spPr>
          <a:xfrm>
            <a:off x="838200" y="1573161"/>
            <a:ext cx="10515600" cy="4603802"/>
          </a:xfrm>
        </p:spPr>
        <p:txBody>
          <a:bodyPr>
            <a:normAutofit/>
          </a:bodyPr>
          <a:lstStyle/>
          <a:p>
            <a:pPr marL="0" indent="0">
              <a:buNone/>
            </a:pPr>
            <a:r>
              <a:rPr lang="en-US" b="1" dirty="0"/>
              <a:t>3. Distribution of Power in Society - </a:t>
            </a:r>
            <a:r>
              <a:rPr lang="en-US" sz="2400" dirty="0">
                <a:latin typeface="Times New Roman" panose="02020603050405020304" pitchFamily="18" charset="0"/>
                <a:cs typeface="Times New Roman" panose="02020603050405020304" pitchFamily="18" charset="0"/>
              </a:rPr>
              <a:t>This concerns the social and political power structure in the larger community.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Includes laws, political ideologies, government policies, and social values.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For example:</a:t>
            </a:r>
          </a:p>
          <a:p>
            <a:pPr lvl="1">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 democratic society might encourage free unions and collective bargaining.</a:t>
            </a:r>
          </a:p>
          <a:p>
            <a:pPr lvl="1">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An authoritarian regime might restrict union activities and emphasize managerial control.</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also involves influence of external groups, like political parties, courts, or the media, which affect how industrial relations are regulated and perceived.</a:t>
            </a:r>
          </a:p>
          <a:p>
            <a:pPr marL="0" indent="0">
              <a:buNone/>
            </a:pPr>
            <a:endParaRPr lang="en-IN" dirty="0"/>
          </a:p>
        </p:txBody>
      </p:sp>
    </p:spTree>
    <p:extLst>
      <p:ext uri="{BB962C8B-B14F-4D97-AF65-F5344CB8AC3E}">
        <p14:creationId xmlns:p14="http://schemas.microsoft.com/office/powerpoint/2010/main" val="12088300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91CD5-EC37-E72E-64E3-B4282F6CF772}"/>
              </a:ext>
            </a:extLst>
          </p:cNvPr>
          <p:cNvSpPr>
            <a:spLocks noGrp="1"/>
          </p:cNvSpPr>
          <p:nvPr>
            <p:ph type="title"/>
          </p:nvPr>
        </p:nvSpPr>
        <p:spPr>
          <a:xfrm>
            <a:off x="838200" y="797745"/>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Rules and Procedures</a:t>
            </a:r>
          </a:p>
        </p:txBody>
      </p:sp>
      <p:sp>
        <p:nvSpPr>
          <p:cNvPr id="3" name="Content Placeholder 2">
            <a:extLst>
              <a:ext uri="{FF2B5EF4-FFF2-40B4-BE49-F238E27FC236}">
                <a16:creationId xmlns:a16="http://schemas.microsoft.com/office/drawing/2014/main" id="{943178A3-AB8E-4B1D-F778-295342CC85CA}"/>
              </a:ext>
            </a:extLst>
          </p:cNvPr>
          <p:cNvSpPr>
            <a:spLocks noGrp="1"/>
          </p:cNvSpPr>
          <p:nvPr>
            <p:ph idx="1"/>
          </p:nvPr>
        </p:nvSpPr>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Actors establish rules for the workplace and work community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'web of rules' includes procedures for creating, applying, and enforcing rules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John T. Dunlop explained that the main function of the Industrial Relations (IR) system is to create, apply, and enforce a network (or web) of rules that govern relationships at the workplace.</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These rules determine how work is organized, how conflicts are resolved, and how decisions are made between the three key actors — employers, employees, and the government.</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4962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B1683-D1C9-A673-A3F5-5C26CB8FF61D}"/>
              </a:ext>
            </a:extLst>
          </p:cNvPr>
          <p:cNvSpPr>
            <a:spLocks noGrp="1"/>
          </p:cNvSpPr>
          <p:nvPr>
            <p:ph type="title"/>
          </p:nvPr>
        </p:nvSpPr>
        <p:spPr>
          <a:xfrm>
            <a:off x="838200" y="846905"/>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Role of Ideology</a:t>
            </a:r>
          </a:p>
        </p:txBody>
      </p:sp>
      <p:sp>
        <p:nvSpPr>
          <p:cNvPr id="3" name="Content Placeholder 2">
            <a:extLst>
              <a:ext uri="{FF2B5EF4-FFF2-40B4-BE49-F238E27FC236}">
                <a16:creationId xmlns:a16="http://schemas.microsoft.com/office/drawing/2014/main" id="{299F1ABB-121F-3BDF-B545-A6D58DF76F5E}"/>
              </a:ext>
            </a:extLst>
          </p:cNvPr>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A shared ideology or belief system binds the actors together</a:t>
            </a:r>
          </a:p>
          <a:p>
            <a:r>
              <a:rPr lang="en-US" sz="2400" dirty="0">
                <a:latin typeface="Times New Roman" panose="02020603050405020304" pitchFamily="18" charset="0"/>
                <a:cs typeface="Times New Roman" panose="02020603050405020304" pitchFamily="18" charset="0"/>
              </a:rPr>
              <a:t>Promotes cohesion and integration of the industrial relations system</a:t>
            </a:r>
          </a:p>
          <a:p>
            <a:r>
              <a:rPr lang="en-US" sz="2400" dirty="0">
                <a:latin typeface="Times New Roman" panose="02020603050405020304" pitchFamily="18" charset="0"/>
                <a:cs typeface="Times New Roman" panose="02020603050405020304" pitchFamily="18" charset="0"/>
              </a:rPr>
              <a:t>In Dunlop’s Industrial Relations System (1958), ideology refers to a shared set of ideas, values, and beliefs held by the key actors — management, workers, and government — that guides how they interact and cooperate within the industrial relations (IR) system.</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076653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BEF4A-7DFA-C541-EF0C-E2E43EE09307}"/>
              </a:ext>
            </a:extLst>
          </p:cNvPr>
          <p:cNvSpPr>
            <a:spLocks noGrp="1"/>
          </p:cNvSpPr>
          <p:nvPr>
            <p:ph type="title"/>
          </p:nvPr>
        </p:nvSpPr>
        <p:spPr>
          <a:xfrm>
            <a:off x="838200" y="807577"/>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Criticisms of Dunlop’s Model</a:t>
            </a:r>
          </a:p>
        </p:txBody>
      </p:sp>
      <p:sp>
        <p:nvSpPr>
          <p:cNvPr id="3" name="Content Placeholder 2">
            <a:extLst>
              <a:ext uri="{FF2B5EF4-FFF2-40B4-BE49-F238E27FC236}">
                <a16:creationId xmlns:a16="http://schemas.microsoft.com/office/drawing/2014/main" id="{45B99D16-8DA9-119D-0877-95276FF0A70D}"/>
              </a:ext>
            </a:extLst>
          </p:cNvPr>
          <p:cNvSpPr>
            <a:spLocks noGrp="1"/>
          </p:cNvSpPr>
          <p:nvPr>
            <p:ph idx="1"/>
          </p:nvPr>
        </p:nvSpPr>
        <p:spPr/>
        <p:txBody>
          <a:bodyPr/>
          <a:lstStyle/>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The concept suggested by Dunlop is very static, </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The concept is unable to explain the process that takes place to bring changes in industrial relation,  </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Dunlop gave this concept a simple treatment, </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The concept suggested by Dunlop is highly deterministic, </a:t>
            </a:r>
          </a:p>
          <a:p>
            <a:pPr marL="514350" indent="-514350">
              <a:buFont typeface="+mj-lt"/>
              <a:buAutoNum type="arabicPeriod"/>
            </a:pPr>
            <a:r>
              <a:rPr lang="en-US" sz="2400" dirty="0">
                <a:latin typeface="Times New Roman" panose="02020603050405020304" pitchFamily="18" charset="0"/>
                <a:cs typeface="Times New Roman" panose="02020603050405020304" pitchFamily="18" charset="0"/>
              </a:rPr>
              <a:t>This concept does not admire its members for making the strategic choices.</a:t>
            </a:r>
          </a:p>
          <a:p>
            <a:pPr marL="0" indent="0">
              <a:buNone/>
            </a:pPr>
            <a:endParaRPr lang="en-IN" dirty="0"/>
          </a:p>
        </p:txBody>
      </p:sp>
    </p:spTree>
    <p:extLst>
      <p:ext uri="{BB962C8B-B14F-4D97-AF65-F5344CB8AC3E}">
        <p14:creationId xmlns:p14="http://schemas.microsoft.com/office/powerpoint/2010/main" val="2054653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5BCA3-6894-344B-1EE0-7F545465CE23}"/>
              </a:ext>
            </a:extLst>
          </p:cNvPr>
          <p:cNvSpPr>
            <a:spLocks noGrp="1"/>
          </p:cNvSpPr>
          <p:nvPr>
            <p:ph type="title"/>
          </p:nvPr>
        </p:nvSpPr>
        <p:spPr>
          <a:xfrm>
            <a:off x="838200" y="7879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Limitations of Dunlop’s System Model</a:t>
            </a:r>
          </a:p>
        </p:txBody>
      </p:sp>
      <p:sp>
        <p:nvSpPr>
          <p:cNvPr id="3" name="Content Placeholder 2">
            <a:extLst>
              <a:ext uri="{FF2B5EF4-FFF2-40B4-BE49-F238E27FC236}">
                <a16:creationId xmlns:a16="http://schemas.microsoft.com/office/drawing/2014/main" id="{11DAAA7D-7CB4-74CE-47EF-0A7820165CF3}"/>
              </a:ext>
            </a:extLst>
          </p:cNvPr>
          <p:cNvSpPr>
            <a:spLocks noGrp="1"/>
          </p:cNvSpPr>
          <p:nvPr>
            <p:ph idx="1"/>
          </p:nvPr>
        </p:nvSpPr>
        <p:spPr>
          <a:xfrm>
            <a:off x="629265" y="1809135"/>
            <a:ext cx="10911348" cy="4906297"/>
          </a:xfrm>
        </p:spPr>
        <p:txBody>
          <a:bodyPr>
            <a:noAutofit/>
          </a:bodyPr>
          <a:lstStyle/>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The Presence of other Actors of IR is Neglected </a:t>
            </a:r>
            <a:r>
              <a:rPr lang="en-US" sz="2000" dirty="0">
                <a:latin typeface="Times New Roman" panose="02020603050405020304" pitchFamily="18" charset="0"/>
                <a:cs typeface="Times New Roman" panose="02020603050405020304" pitchFamily="18" charset="0"/>
              </a:rPr>
              <a:t>- Dunlop’s model includes only management, employees, and government as actors.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It overlooks emerging stakeholders like consumers, society, and NGOs who influence labour practices.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Hence, the model fails to represent the modern, interconnected industrial environment.</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Focus is on Role not on People </a:t>
            </a:r>
            <a:r>
              <a:rPr lang="en-US" sz="2000" dirty="0">
                <a:latin typeface="Times New Roman" panose="02020603050405020304" pitchFamily="18" charset="0"/>
                <a:cs typeface="Times New Roman" panose="02020603050405020304" pitchFamily="18" charset="0"/>
              </a:rPr>
              <a:t>- The model stresses formal roles and structures rather than individuals.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It ignores </a:t>
            </a:r>
            <a:r>
              <a:rPr lang="en-US" sz="2000" dirty="0" err="1">
                <a:latin typeface="Times New Roman" panose="02020603050405020304" pitchFamily="18" charset="0"/>
                <a:cs typeface="Times New Roman" panose="02020603050405020304" pitchFamily="18" charset="0"/>
              </a:rPr>
              <a:t>behavioural</a:t>
            </a:r>
            <a:r>
              <a:rPr lang="en-US" sz="2000" dirty="0">
                <a:latin typeface="Times New Roman" panose="02020603050405020304" pitchFamily="18" charset="0"/>
                <a:cs typeface="Times New Roman" panose="02020603050405020304" pitchFamily="18" charset="0"/>
              </a:rPr>
              <a:t> factors such as motivation, attitude, and interpersonal relations.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Since IR is driven by human behaviour, this makes the model less realistic.</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Stability of IR system is Over Emphasized </a:t>
            </a:r>
            <a:r>
              <a:rPr lang="en-US" sz="2000" dirty="0">
                <a:latin typeface="Times New Roman" panose="02020603050405020304" pitchFamily="18" charset="0"/>
                <a:cs typeface="Times New Roman" panose="02020603050405020304" pitchFamily="18" charset="0"/>
              </a:rPr>
              <a:t>- Dunlop highlights system stability and balance, assuming IR remains constant.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In reality, technological and social changes make IR dynamic and evolving.</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The model cannot effectively explain how organisations adapt to such changes.</a:t>
            </a:r>
          </a:p>
          <a:p>
            <a:pPr>
              <a:buFont typeface="Wingdings" panose="05000000000000000000" pitchFamily="2" charset="2"/>
              <a:buChar char="Ø"/>
            </a:pPr>
            <a:r>
              <a:rPr lang="en-US" sz="2000" b="1" dirty="0">
                <a:latin typeface="Times New Roman" panose="02020603050405020304" pitchFamily="18" charset="0"/>
                <a:cs typeface="Times New Roman" panose="02020603050405020304" pitchFamily="18" charset="0"/>
              </a:rPr>
              <a:t>Strategic Choices made by Actors are Neglected </a:t>
            </a:r>
            <a:r>
              <a:rPr lang="en-US" sz="2000" dirty="0">
                <a:latin typeface="Times New Roman" panose="02020603050405020304" pitchFamily="18" charset="0"/>
                <a:cs typeface="Times New Roman" panose="02020603050405020304" pitchFamily="18" charset="0"/>
              </a:rPr>
              <a:t>- The model assumes actors’ behaviour is determined by environment and roles.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It fails to acknowledge the strategic and proactive decisions made by managers, unions, and governments.</a:t>
            </a:r>
          </a:p>
          <a:p>
            <a:pPr>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19633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01D0A-3433-C508-34D6-F8B27B08F6EE}"/>
              </a:ext>
            </a:extLst>
          </p:cNvPr>
          <p:cNvSpPr>
            <a:spLocks noGrp="1"/>
          </p:cNvSpPr>
          <p:nvPr>
            <p:ph type="title"/>
          </p:nvPr>
        </p:nvSpPr>
        <p:spPr>
          <a:xfrm>
            <a:off x="838200" y="1043552"/>
            <a:ext cx="10515600" cy="1325563"/>
          </a:xfrm>
        </p:spPr>
        <p:txBody>
          <a:bodyPr>
            <a:normAutofit/>
          </a:bodyPr>
          <a:lstStyle/>
          <a:p>
            <a:r>
              <a:rPr lang="en-IN" sz="3600" b="1" dirty="0">
                <a:latin typeface="Times New Roman" panose="02020603050405020304" pitchFamily="18" charset="0"/>
                <a:cs typeface="Times New Roman" panose="02020603050405020304" pitchFamily="18" charset="0"/>
              </a:rPr>
              <a:t>System Model of IR –The Pluralist Theory of Flanders/ Oxford Model</a:t>
            </a:r>
            <a:endParaRPr lang="en-IN"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D9714E1-1918-EC2B-9E7D-E6B209A3D7D9}"/>
              </a:ext>
            </a:extLst>
          </p:cNvPr>
          <p:cNvSpPr>
            <a:spLocks noGrp="1"/>
          </p:cNvSpPr>
          <p:nvPr>
            <p:ph idx="1"/>
          </p:nvPr>
        </p:nvSpPr>
        <p:spPr>
          <a:xfrm>
            <a:off x="838200" y="2251587"/>
            <a:ext cx="10515600" cy="4247536"/>
          </a:xfrm>
        </p:spPr>
        <p:txBody>
          <a:bodyPr>
            <a:normAutofit fontScale="77500" lnSpcReduction="20000"/>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Pluralist Theory of Flanders (1970) - This theory is also known as Oxford Model. According to Flanders, conflict is inherent in an industrial system. Collective bargaining is central to the industrial relation system.</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According collective to him, bargaining is central to the industrial relations system. The rules of the system are viewed as being determined through the rule making process of collective bargaining, which is regarded as a political institution involving a power relationship between employers and employees.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oxford approach can be expressed in the form of an equation: </a:t>
            </a:r>
          </a:p>
          <a:p>
            <a:pPr marL="0" indent="0">
              <a:buNone/>
            </a:pPr>
            <a:r>
              <a:rPr lang="en-US" dirty="0">
                <a:latin typeface="Times New Roman" panose="02020603050405020304" pitchFamily="18" charset="0"/>
                <a:cs typeface="Times New Roman" panose="02020603050405020304" pitchFamily="18" charset="0"/>
              </a:rPr>
              <a:t>r = f(b) or r = f(c) </a:t>
            </a:r>
          </a:p>
          <a:p>
            <a:pPr marL="0" indent="0">
              <a:buNone/>
            </a:pPr>
            <a:r>
              <a:rPr lang="en-US" dirty="0">
                <a:latin typeface="Times New Roman" panose="02020603050405020304" pitchFamily="18" charset="0"/>
                <a:cs typeface="Times New Roman" panose="02020603050405020304" pitchFamily="18" charset="0"/>
              </a:rPr>
              <a:t>Where </a:t>
            </a:r>
          </a:p>
          <a:p>
            <a:pPr marL="0" indent="0">
              <a:buNone/>
            </a:pPr>
            <a:r>
              <a:rPr lang="en-US" dirty="0">
                <a:latin typeface="Times New Roman" panose="02020603050405020304" pitchFamily="18" charset="0"/>
                <a:cs typeface="Times New Roman" panose="02020603050405020304" pitchFamily="18" charset="0"/>
              </a:rPr>
              <a:t> r = rules governing industrial relations. </a:t>
            </a:r>
          </a:p>
          <a:p>
            <a:pPr marL="0" indent="0">
              <a:buNone/>
            </a:pPr>
            <a:r>
              <a:rPr lang="en-US" dirty="0">
                <a:latin typeface="Times New Roman" panose="02020603050405020304" pitchFamily="18" charset="0"/>
                <a:cs typeface="Times New Roman" panose="02020603050405020304" pitchFamily="18" charset="0"/>
              </a:rPr>
              <a:t>b = collective bargaining. </a:t>
            </a:r>
          </a:p>
          <a:p>
            <a:pPr marL="0" indent="0">
              <a:buNone/>
            </a:pPr>
            <a:r>
              <a:rPr lang="en-US" dirty="0">
                <a:latin typeface="Times New Roman" panose="02020603050405020304" pitchFamily="18" charset="0"/>
                <a:cs typeface="Times New Roman" panose="02020603050405020304" pitchFamily="18" charset="0"/>
              </a:rPr>
              <a:t>C = conflict resolved through collective bargaining.</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14356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1048CA-C42A-0671-2783-AE5A5F06BB5C}"/>
              </a:ext>
            </a:extLst>
          </p:cNvPr>
          <p:cNvSpPr>
            <a:spLocks noGrp="1"/>
          </p:cNvSpPr>
          <p:nvPr>
            <p:ph idx="1"/>
          </p:nvPr>
        </p:nvSpPr>
        <p:spPr>
          <a:xfrm>
            <a:off x="838200" y="1828800"/>
            <a:ext cx="10515600" cy="4483510"/>
          </a:xfrm>
        </p:spPr>
        <p:txBody>
          <a:bodyPr>
            <a:norm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The oxford approach can be criticized on the ground that it is too narrow to provide a comprehensive framework for analyzing industrial relations problems.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It overemphasizes the significance of the political process of collective bargaining and gives insufficient weight to the role of deeper influences in the determination of rules.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Institutional and power factors are viewed as of paramount importance, while variables such as technology, market status of the parties and ideology are not give any importance. This narrowness of approach constitutes a severe limitation.</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2500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772A5-3C5D-DDF4-DC9C-0332718A0B4D}"/>
              </a:ext>
            </a:extLst>
          </p:cNvPr>
          <p:cNvSpPr>
            <a:spLocks noGrp="1"/>
          </p:cNvSpPr>
          <p:nvPr>
            <p:ph type="title"/>
          </p:nvPr>
        </p:nvSpPr>
        <p:spPr>
          <a:xfrm>
            <a:off x="838200" y="1073048"/>
            <a:ext cx="10515600" cy="1325563"/>
          </a:xfrm>
        </p:spPr>
        <p:txBody>
          <a:bodyPr>
            <a:normAutofit/>
          </a:bodyPr>
          <a:lstStyle/>
          <a:p>
            <a:r>
              <a:rPr lang="en-IN" sz="3600" b="1" dirty="0">
                <a:latin typeface="Times New Roman" panose="02020603050405020304" pitchFamily="18" charset="0"/>
                <a:cs typeface="Times New Roman" panose="02020603050405020304" pitchFamily="18" charset="0"/>
              </a:rPr>
              <a:t>System Model of IR – The Structural Contradictions Theory of Hyman</a:t>
            </a:r>
            <a:endParaRPr lang="en-IN" sz="3600" dirty="0"/>
          </a:p>
        </p:txBody>
      </p:sp>
      <p:sp>
        <p:nvSpPr>
          <p:cNvPr id="3" name="Content Placeholder 2">
            <a:extLst>
              <a:ext uri="{FF2B5EF4-FFF2-40B4-BE49-F238E27FC236}">
                <a16:creationId xmlns:a16="http://schemas.microsoft.com/office/drawing/2014/main" id="{7D66A286-7D65-D45D-7606-427D068D18E8}"/>
              </a:ext>
            </a:extLst>
          </p:cNvPr>
          <p:cNvSpPr>
            <a:spLocks noGrp="1"/>
          </p:cNvSpPr>
          <p:nvPr>
            <p:ph idx="1"/>
          </p:nvPr>
        </p:nvSpPr>
        <p:spPr>
          <a:xfrm>
            <a:off x="838200" y="2271250"/>
            <a:ext cx="10515600" cy="4493343"/>
          </a:xfrm>
        </p:spPr>
        <p:txBody>
          <a:bodyPr>
            <a:noAutofit/>
          </a:bodyPr>
          <a:lstStyle/>
          <a:p>
            <a:pPr marL="0" indent="0">
              <a:buNone/>
            </a:pPr>
            <a:r>
              <a:rPr lang="en-US" sz="2000" b="1" dirty="0">
                <a:latin typeface="Times New Roman" panose="02020603050405020304" pitchFamily="18" charset="0"/>
                <a:cs typeface="Times New Roman" panose="02020603050405020304" pitchFamily="18" charset="0"/>
              </a:rPr>
              <a:t>1. Marxian Foundation – </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Hyman’s theory is rooted in Marxian analysis of industrial relations and trade unionism.</a:t>
            </a:r>
          </a:p>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It views industrial relations as shaped by the conflict between labour and capital in a capitalist economy.</a:t>
            </a:r>
          </a:p>
          <a:p>
            <a:pPr marL="0" indent="0">
              <a:buNone/>
            </a:pPr>
            <a:r>
              <a:rPr lang="en-US" sz="2000" b="1" dirty="0">
                <a:latin typeface="Times New Roman" panose="02020603050405020304" pitchFamily="18" charset="0"/>
                <a:cs typeface="Times New Roman" panose="02020603050405020304" pitchFamily="18" charset="0"/>
              </a:rPr>
              <a:t>2. Two Approaches within Marxian Thought</a:t>
            </a:r>
          </a:p>
          <a:p>
            <a:pPr marL="457200" indent="-457200">
              <a:buFont typeface="+mj-lt"/>
              <a:buAutoNum type="alphaLcPeriod"/>
            </a:pPr>
            <a:r>
              <a:rPr lang="en-US" sz="2000" dirty="0">
                <a:latin typeface="Times New Roman" panose="02020603050405020304" pitchFamily="18" charset="0"/>
                <a:cs typeface="Times New Roman" panose="02020603050405020304" pitchFamily="18" charset="0"/>
              </a:rPr>
              <a:t>Pessimistic Approach (Lenin, Marx &amp; Engels):</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Believes trade unions alone cannot bring social change.</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working class must unite with intellectuals to challenge capitalism and create a new social order.</a:t>
            </a:r>
          </a:p>
          <a:p>
            <a:pPr marL="457200" indent="-457200">
              <a:buFont typeface="+mj-lt"/>
              <a:buAutoNum type="alphaLcPeriod"/>
            </a:pPr>
            <a:r>
              <a:rPr lang="en-US" sz="2000" dirty="0">
                <a:latin typeface="Times New Roman" panose="02020603050405020304" pitchFamily="18" charset="0"/>
                <a:cs typeface="Times New Roman" panose="02020603050405020304" pitchFamily="18" charset="0"/>
              </a:rPr>
              <a:t>Optimistic Approach (Hyman’s View):</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Sees the working class as capable of fighting against capitalist exploitation.</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Trade unions not only protect wages but also lead the class struggle toward a classless society.</a:t>
            </a:r>
          </a:p>
          <a:p>
            <a:pPr marL="0" indent="0">
              <a:buNone/>
            </a:pPr>
            <a:r>
              <a:rPr lang="en-US" sz="2000" dirty="0">
                <a:latin typeface="Times New Roman" panose="02020603050405020304" pitchFamily="18" charset="0"/>
                <a:cs typeface="Times New Roman" panose="02020603050405020304" pitchFamily="18" charset="0"/>
              </a:rPr>
              <a:t> </a:t>
            </a:r>
          </a:p>
          <a:p>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32677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7AF782-7996-ED1B-5C8C-467275CF6AA0}"/>
              </a:ext>
            </a:extLst>
          </p:cNvPr>
          <p:cNvSpPr>
            <a:spLocks noGrp="1"/>
          </p:cNvSpPr>
          <p:nvPr>
            <p:ph idx="1"/>
          </p:nvPr>
        </p:nvSpPr>
        <p:spPr>
          <a:xfrm>
            <a:off x="769374" y="1510993"/>
            <a:ext cx="10515600" cy="4840646"/>
          </a:xfrm>
        </p:spPr>
        <p:txBody>
          <a:bodyPr/>
          <a:lstStyle/>
          <a:p>
            <a:pPr marL="0" indent="0">
              <a:buNone/>
            </a:pPr>
            <a:r>
              <a:rPr lang="en-US" b="1" dirty="0"/>
              <a:t>3. Nature of Trade Unions (According to Hyman)</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Trade unions represent workers’ response to deprivation and inequality within capitalism.</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Conflict and opposition are inherent and inseparable from union activity.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Industrial relations must be understood in terms of power struggles within the political and economic system.</a:t>
            </a:r>
          </a:p>
          <a:p>
            <a:pPr marL="0" indent="0">
              <a:buNone/>
            </a:pPr>
            <a:r>
              <a:rPr lang="en-US" sz="2400" b="1" dirty="0">
                <a:latin typeface="Times New Roman" panose="02020603050405020304" pitchFamily="18" charset="0"/>
                <a:cs typeface="Times New Roman" panose="02020603050405020304" pitchFamily="18" charset="0"/>
              </a:rPr>
              <a:t>4. </a:t>
            </a:r>
            <a:r>
              <a:rPr lang="en-US" sz="2400" b="1" dirty="0"/>
              <a:t>Core Idea</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Industrial relations are not merely systems of rules but are deeply embedded in the power dynamics, conflicts, and inequalities of capitalist society.</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Understanding IR requires studying the political economy, not just </a:t>
            </a:r>
            <a:r>
              <a:rPr lang="en-US" sz="2400" dirty="0" err="1">
                <a:latin typeface="Times New Roman" panose="02020603050405020304" pitchFamily="18" charset="0"/>
                <a:cs typeface="Times New Roman" panose="02020603050405020304" pitchFamily="18" charset="0"/>
              </a:rPr>
              <a:t>organisational</a:t>
            </a:r>
            <a:r>
              <a:rPr lang="en-US" sz="2400" dirty="0">
                <a:latin typeface="Times New Roman" panose="02020603050405020304" pitchFamily="18" charset="0"/>
                <a:cs typeface="Times New Roman" panose="02020603050405020304" pitchFamily="18" charset="0"/>
              </a:rPr>
              <a:t> structures.</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IN" dirty="0"/>
          </a:p>
        </p:txBody>
      </p:sp>
    </p:spTree>
    <p:extLst>
      <p:ext uri="{BB962C8B-B14F-4D97-AF65-F5344CB8AC3E}">
        <p14:creationId xmlns:p14="http://schemas.microsoft.com/office/powerpoint/2010/main" val="1061666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A3563E-55E6-14B3-C0EF-1E7C589CBBCA}"/>
              </a:ext>
            </a:extLst>
          </p:cNvPr>
          <p:cNvSpPr>
            <a:spLocks noGrp="1"/>
          </p:cNvSpPr>
          <p:nvPr>
            <p:ph idx="1"/>
          </p:nvPr>
        </p:nvSpPr>
        <p:spPr>
          <a:xfrm>
            <a:off x="838200" y="1533832"/>
            <a:ext cx="10515600" cy="4847303"/>
          </a:xfrm>
        </p:spPr>
        <p:txBody>
          <a:bodyPr>
            <a:normAutofit fontScale="85000" lnSpcReduction="20000"/>
          </a:bodyPr>
          <a:lstStyle/>
          <a:p>
            <a:pPr marL="0" indent="0">
              <a:buNone/>
            </a:pPr>
            <a:r>
              <a:rPr lang="en-US" b="1" dirty="0"/>
              <a:t>5. Critique of Other Approaches - </a:t>
            </a:r>
            <a:r>
              <a:rPr lang="en-US" dirty="0">
                <a:latin typeface="Times New Roman" panose="02020603050405020304" pitchFamily="18" charset="0"/>
                <a:cs typeface="Times New Roman" panose="02020603050405020304" pitchFamily="18" charset="0"/>
              </a:rPr>
              <a:t>Hyman criticized previous models like Dunlop’s Systems Model and Flanders’ Pluralist Approach for being too narrow.</a:t>
            </a:r>
          </a:p>
          <a:p>
            <a:pPr marL="0" indent="0">
              <a:buNone/>
            </a:pPr>
            <a:r>
              <a:rPr lang="en-US" dirty="0">
                <a:latin typeface="Times New Roman" panose="02020603050405020304" pitchFamily="18" charset="0"/>
                <a:cs typeface="Times New Roman" panose="02020603050405020304" pitchFamily="18" charset="0"/>
              </a:rPr>
              <a:t>i) Criticism of Dunlop’s Model:</a:t>
            </a:r>
          </a:p>
          <a:p>
            <a:r>
              <a:rPr lang="en-US" dirty="0">
                <a:latin typeface="Times New Roman" panose="02020603050405020304" pitchFamily="18" charset="0"/>
                <a:cs typeface="Times New Roman" panose="02020603050405020304" pitchFamily="18" charset="0"/>
              </a:rPr>
              <a:t>Focuses on rule-making and stability, ignoring socio-economic inequalities.</a:t>
            </a:r>
          </a:p>
          <a:p>
            <a:r>
              <a:rPr lang="en-US" dirty="0">
                <a:latin typeface="Times New Roman" panose="02020603050405020304" pitchFamily="18" charset="0"/>
                <a:cs typeface="Times New Roman" panose="02020603050405020304" pitchFamily="18" charset="0"/>
              </a:rPr>
              <a:t>Treats industrial relations as a system of rules to control or contain conflict.</a:t>
            </a:r>
          </a:p>
          <a:p>
            <a:r>
              <a:rPr lang="en-US" dirty="0">
                <a:latin typeface="Times New Roman" panose="02020603050405020304" pitchFamily="18" charset="0"/>
                <a:cs typeface="Times New Roman" panose="02020603050405020304" pitchFamily="18" charset="0"/>
              </a:rPr>
              <a:t>Does not question the power structures or capitalist inequalities that create industrial tensions.</a:t>
            </a:r>
          </a:p>
          <a:p>
            <a:pPr marL="0" indent="0">
              <a:buNone/>
            </a:pPr>
            <a:r>
              <a:rPr lang="en-US" dirty="0">
                <a:latin typeface="Times New Roman" panose="02020603050405020304" pitchFamily="18" charset="0"/>
                <a:cs typeface="Times New Roman" panose="02020603050405020304" pitchFamily="18" charset="0"/>
              </a:rPr>
              <a:t>ii) Criticism of Flanders’ Pluralist Approach:</a:t>
            </a:r>
          </a:p>
          <a:p>
            <a:r>
              <a:rPr lang="en-US" dirty="0">
                <a:latin typeface="Times New Roman" panose="02020603050405020304" pitchFamily="18" charset="0"/>
                <a:cs typeface="Times New Roman" panose="02020603050405020304" pitchFamily="18" charset="0"/>
              </a:rPr>
              <a:t>Overemphasizes institutions and job regulation.</a:t>
            </a:r>
          </a:p>
          <a:p>
            <a:r>
              <a:rPr lang="en-US" dirty="0">
                <a:latin typeface="Times New Roman" panose="02020603050405020304" pitchFamily="18" charset="0"/>
                <a:cs typeface="Times New Roman" panose="02020603050405020304" pitchFamily="18" charset="0"/>
              </a:rPr>
              <a:t>Views industrial relations mainly as rule formulation and enforcement (through laws, agreements, conventions).</a:t>
            </a:r>
          </a:p>
          <a:p>
            <a:r>
              <a:rPr lang="en-US" dirty="0">
                <a:latin typeface="Times New Roman" panose="02020603050405020304" pitchFamily="18" charset="0"/>
                <a:cs typeface="Times New Roman" panose="02020603050405020304" pitchFamily="18" charset="0"/>
              </a:rPr>
              <a:t>Ignores the real human actors, power imbalances, and social conflicts at the core of industrial relations.</a:t>
            </a:r>
          </a:p>
          <a:p>
            <a:endParaRPr lang="en-IN" dirty="0"/>
          </a:p>
        </p:txBody>
      </p:sp>
    </p:spTree>
    <p:extLst>
      <p:ext uri="{BB962C8B-B14F-4D97-AF65-F5344CB8AC3E}">
        <p14:creationId xmlns:p14="http://schemas.microsoft.com/office/powerpoint/2010/main" val="3202155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C74C8-3F78-68B2-8D8A-3C20E6B0DF80}"/>
              </a:ext>
            </a:extLst>
          </p:cNvPr>
          <p:cNvSpPr>
            <a:spLocks noGrp="1"/>
          </p:cNvSpPr>
          <p:nvPr>
            <p:ph type="title"/>
          </p:nvPr>
        </p:nvSpPr>
        <p:spPr>
          <a:xfrm>
            <a:off x="838200" y="86657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Scope of IR</a:t>
            </a:r>
          </a:p>
        </p:txBody>
      </p:sp>
      <p:sp>
        <p:nvSpPr>
          <p:cNvPr id="3" name="Content Placeholder 2">
            <a:extLst>
              <a:ext uri="{FF2B5EF4-FFF2-40B4-BE49-F238E27FC236}">
                <a16:creationId xmlns:a16="http://schemas.microsoft.com/office/drawing/2014/main" id="{2245E6F5-390B-085D-E674-515189312B32}"/>
              </a:ext>
            </a:extLst>
          </p:cNvPr>
          <p:cNvSpPr>
            <a:spLocks noGrp="1"/>
          </p:cNvSpPr>
          <p:nvPr>
            <p:ph idx="1"/>
          </p:nvPr>
        </p:nvSpPr>
        <p:spPr>
          <a:xfrm>
            <a:off x="838200" y="1825624"/>
            <a:ext cx="10515600" cy="4486685"/>
          </a:xfrm>
        </p:spPr>
        <p:txBody>
          <a:bodyPr>
            <a:normAutofit/>
          </a:bodyPr>
          <a:lstStyle/>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Participative Management </a:t>
            </a:r>
            <a:r>
              <a:rPr lang="en-US" sz="2400" dirty="0">
                <a:latin typeface="Times New Roman" panose="02020603050405020304" pitchFamily="18" charset="0"/>
                <a:cs typeface="Times New Roman" panose="02020603050405020304" pitchFamily="18" charset="0"/>
              </a:rPr>
              <a:t>- Participative management is also known as participatory management or participative decision-making employee involvement. It involves employees in the process of decision-making of the organisation by contributing in actions such as forming work schedules, goal-setting, and giving ideas or suggestions.</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Dispute Settlement -</a:t>
            </a:r>
            <a:r>
              <a:rPr lang="en-US" sz="2400" dirty="0">
                <a:latin typeface="Times New Roman" panose="02020603050405020304" pitchFamily="18" charset="0"/>
                <a:cs typeface="Times New Roman" panose="02020603050405020304" pitchFamily="18" charset="0"/>
              </a:rPr>
              <a:t>Any discrepancy in industrial relations can give rise to industrial disputes. It can be in the form of strikes, protests, lock-outs, cutback, firing of employees, etc. The Industrial Disputes Act, 1947 is a major legislation for identifying and resolving the industrial disputes.</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Trade Unions -</a:t>
            </a:r>
            <a:r>
              <a:rPr lang="en-US" sz="2400" dirty="0">
                <a:latin typeface="Times New Roman" panose="02020603050405020304" pitchFamily="18" charset="0"/>
                <a:cs typeface="Times New Roman" panose="02020603050405020304" pitchFamily="18" charset="0"/>
              </a:rPr>
              <a:t>Trade union is a long-lasting association created by employees in order to gain benefits out of the industry. It is a permanent association of workers formed with the aim of enhancing and sustaining their working environment. </a:t>
            </a:r>
          </a:p>
          <a:p>
            <a:pPr>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79060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1BC589-93CE-B84A-AE2F-A5F2E29D867B}"/>
              </a:ext>
            </a:extLst>
          </p:cNvPr>
          <p:cNvSpPr>
            <a:spLocks noGrp="1"/>
          </p:cNvSpPr>
          <p:nvPr>
            <p:ph idx="1"/>
          </p:nvPr>
        </p:nvSpPr>
        <p:spPr/>
        <p:txBody>
          <a:bodyPr>
            <a:normAutofit/>
          </a:bodyPr>
          <a:lstStyle/>
          <a:p>
            <a:pPr marL="0" indent="0">
              <a:buNone/>
            </a:pPr>
            <a:r>
              <a:rPr lang="en-IN" b="1" dirty="0"/>
              <a:t>6. </a:t>
            </a:r>
            <a:r>
              <a:rPr lang="en-US" b="1" dirty="0"/>
              <a:t>Key Limitations Highlighted by Hyman</a:t>
            </a:r>
          </a:p>
          <a:p>
            <a:pPr marL="0" indent="0">
              <a:buNone/>
            </a:pPr>
            <a:r>
              <a:rPr lang="en-US" sz="2400" b="1" dirty="0">
                <a:latin typeface="Times New Roman" panose="02020603050405020304" pitchFamily="18" charset="0"/>
                <a:cs typeface="Times New Roman" panose="02020603050405020304" pitchFamily="18" charset="0"/>
              </a:rPr>
              <a:t>i) Neglect of Power Structures </a:t>
            </a:r>
            <a:r>
              <a:rPr lang="en-US" sz="2400" dirty="0">
                <a:latin typeface="Times New Roman" panose="02020603050405020304" pitchFamily="18" charset="0"/>
                <a:cs typeface="Times New Roman" panose="02020603050405020304" pitchFamily="18" charset="0"/>
              </a:rPr>
              <a:t>- Existing theories ignore the broader political, economic, and technological power structures that shape labour relations.</a:t>
            </a:r>
          </a:p>
          <a:p>
            <a:pPr marL="0" indent="0">
              <a:buNone/>
            </a:pPr>
            <a:r>
              <a:rPr lang="en-US" sz="2400" b="1" dirty="0">
                <a:latin typeface="Times New Roman" panose="02020603050405020304" pitchFamily="18" charset="0"/>
                <a:cs typeface="Times New Roman" panose="02020603050405020304" pitchFamily="18" charset="0"/>
              </a:rPr>
              <a:t>ii) Overemphasis on Institutions </a:t>
            </a:r>
            <a:r>
              <a:rPr lang="en-US" sz="2400" dirty="0">
                <a:latin typeface="Times New Roman" panose="02020603050405020304" pitchFamily="18" charset="0"/>
                <a:cs typeface="Times New Roman" panose="02020603050405020304" pitchFamily="18" charset="0"/>
              </a:rPr>
              <a:t>- Focus on formal systems and rules overlooks the real people (workers and employers) who create and experience industrial relations.</a:t>
            </a:r>
          </a:p>
          <a:p>
            <a:pPr marL="0" indent="0">
              <a:buNone/>
            </a:pPr>
            <a:r>
              <a:rPr lang="en-US" sz="2400" b="1" dirty="0">
                <a:latin typeface="Times New Roman" panose="02020603050405020304" pitchFamily="18" charset="0"/>
                <a:cs typeface="Times New Roman" panose="02020603050405020304" pitchFamily="18" charset="0"/>
              </a:rPr>
              <a:t>iii) Concealment of Conflict </a:t>
            </a:r>
            <a:r>
              <a:rPr lang="en-US" sz="2400" dirty="0">
                <a:latin typeface="Times New Roman" panose="02020603050405020304" pitchFamily="18" charset="0"/>
                <a:cs typeface="Times New Roman" panose="02020603050405020304" pitchFamily="18" charset="0"/>
              </a:rPr>
              <a:t>- The idea of regulation hides the central role of conflict, power, and instability in industrial relations processes.</a:t>
            </a:r>
          </a:p>
          <a:p>
            <a:pPr marL="0" indent="0">
              <a:buNone/>
            </a:pPr>
            <a:endParaRPr lang="en-IN" dirty="0"/>
          </a:p>
        </p:txBody>
      </p:sp>
    </p:spTree>
    <p:extLst>
      <p:ext uri="{BB962C8B-B14F-4D97-AF65-F5344CB8AC3E}">
        <p14:creationId xmlns:p14="http://schemas.microsoft.com/office/powerpoint/2010/main" val="23227339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7E517-13EB-85DC-E35F-BBA89CB6DC75}"/>
              </a:ext>
            </a:extLst>
          </p:cNvPr>
          <p:cNvSpPr>
            <a:spLocks noGrp="1"/>
          </p:cNvSpPr>
          <p:nvPr>
            <p:ph type="title"/>
          </p:nvPr>
        </p:nvSpPr>
        <p:spPr>
          <a:xfrm>
            <a:off x="838200" y="866570"/>
            <a:ext cx="10515600" cy="1325563"/>
          </a:xfrm>
        </p:spPr>
        <p:txBody>
          <a:bodyPr>
            <a:normAutofit/>
          </a:bodyPr>
          <a:lstStyle/>
          <a:p>
            <a:r>
              <a:rPr lang="en-IN" sz="4000" b="1" dirty="0"/>
              <a:t>Managing IR Changes</a:t>
            </a:r>
          </a:p>
        </p:txBody>
      </p:sp>
      <p:sp>
        <p:nvSpPr>
          <p:cNvPr id="3" name="Content Placeholder 2">
            <a:extLst>
              <a:ext uri="{FF2B5EF4-FFF2-40B4-BE49-F238E27FC236}">
                <a16:creationId xmlns:a16="http://schemas.microsoft.com/office/drawing/2014/main" id="{83028C27-DBF1-4DA4-3138-6684A5E8518B}"/>
              </a:ext>
            </a:extLst>
          </p:cNvPr>
          <p:cNvSpPr>
            <a:spLocks noGrp="1"/>
          </p:cNvSpPr>
          <p:nvPr>
            <p:ph idx="1"/>
          </p:nvPr>
        </p:nvSpPr>
        <p:spPr>
          <a:xfrm>
            <a:off x="838200" y="1956619"/>
            <a:ext cx="10515600" cy="4536256"/>
          </a:xfrm>
        </p:spPr>
        <p:txBody>
          <a:bodyPr>
            <a:normAutofit fontScale="85000" lnSpcReduction="20000"/>
          </a:bodyPr>
          <a:lstStyle/>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Change in Management Policies </a:t>
            </a:r>
            <a:r>
              <a:rPr lang="en-US" dirty="0">
                <a:latin typeface="Times New Roman" panose="02020603050405020304" pitchFamily="18" charset="0"/>
                <a:cs typeface="Times New Roman" panose="02020603050405020304" pitchFamily="18" charset="0"/>
              </a:rPr>
              <a:t>- Management has adopted modern human relations and HRM policies, focusing on employee welfare, motivation, and participative decision-making.</a:t>
            </a:r>
          </a:p>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Formation of Employer Associations </a:t>
            </a:r>
            <a:r>
              <a:rPr lang="en-US" dirty="0">
                <a:latin typeface="Times New Roman" panose="02020603050405020304" pitchFamily="18" charset="0"/>
                <a:cs typeface="Times New Roman" panose="02020603050405020304" pitchFamily="18" charset="0"/>
              </a:rPr>
              <a:t>- Employers have formed strong associations to tackle labour issues effectively and remain competitive in the global market.</a:t>
            </a:r>
          </a:p>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Global Linkages and Reforms </a:t>
            </a:r>
            <a:r>
              <a:rPr lang="en-US" dirty="0">
                <a:latin typeface="Times New Roman" panose="02020603050405020304" pitchFamily="18" charset="0"/>
                <a:cs typeface="Times New Roman" panose="02020603050405020304" pitchFamily="18" charset="0"/>
              </a:rPr>
              <a:t>- Increased linkages with international business and labour organisations (like ILO and WTO).Encourages updating commercial and labour laws and improving workers’ conditions to meet global standards.</a:t>
            </a:r>
          </a:p>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Emergence of New Industry Bodies </a:t>
            </a:r>
            <a:r>
              <a:rPr lang="en-US" dirty="0">
                <a:latin typeface="Times New Roman" panose="02020603050405020304" pitchFamily="18" charset="0"/>
                <a:cs typeface="Times New Roman" panose="02020603050405020304" pitchFamily="18" charset="0"/>
              </a:rPr>
              <a:t>- ASSOCHAM has emerged as a strong body alongside CII (Confederation of Indian Industry) to promote better industrial practices.</a:t>
            </a:r>
          </a:p>
          <a:p>
            <a:pPr marL="514350" indent="-514350">
              <a:buFont typeface="+mj-lt"/>
              <a:buAutoNum type="arabicPeriod"/>
            </a:pPr>
            <a:r>
              <a:rPr lang="en-US" b="1" dirty="0">
                <a:latin typeface="Times New Roman" panose="02020603050405020304" pitchFamily="18" charset="0"/>
                <a:cs typeface="Times New Roman" panose="02020603050405020304" pitchFamily="18" charset="0"/>
              </a:rPr>
              <a:t>Shift from Nationalization to Privatization </a:t>
            </a:r>
            <a:r>
              <a:rPr lang="en-US" dirty="0">
                <a:latin typeface="Times New Roman" panose="02020603050405020304" pitchFamily="18" charset="0"/>
                <a:cs typeface="Times New Roman" panose="02020603050405020304" pitchFamily="18" charset="0"/>
              </a:rPr>
              <a:t>- Earlier focus on public sector and socialist models has now shifted toward privatization and global competitiveness.</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08190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C45C1-F0C5-33D1-28BF-DC41EBFD70E7}"/>
              </a:ext>
            </a:extLst>
          </p:cNvPr>
          <p:cNvSpPr>
            <a:spLocks noGrp="1"/>
          </p:cNvSpPr>
          <p:nvPr>
            <p:ph type="title"/>
          </p:nvPr>
        </p:nvSpPr>
        <p:spPr>
          <a:xfrm>
            <a:off x="838199" y="787912"/>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Participants/Actors of IR Activities</a:t>
            </a:r>
          </a:p>
        </p:txBody>
      </p:sp>
      <p:pic>
        <p:nvPicPr>
          <p:cNvPr id="5" name="Picture 4">
            <a:extLst>
              <a:ext uri="{FF2B5EF4-FFF2-40B4-BE49-F238E27FC236}">
                <a16:creationId xmlns:a16="http://schemas.microsoft.com/office/drawing/2014/main" id="{1F13F754-7D2D-4107-77AD-2CB95CF06F57}"/>
              </a:ext>
            </a:extLst>
          </p:cNvPr>
          <p:cNvPicPr>
            <a:picLocks noChangeAspect="1"/>
          </p:cNvPicPr>
          <p:nvPr/>
        </p:nvPicPr>
        <p:blipFill>
          <a:blip r:embed="rId2"/>
          <a:stretch>
            <a:fillRect/>
          </a:stretch>
        </p:blipFill>
        <p:spPr>
          <a:xfrm>
            <a:off x="2523625" y="2113475"/>
            <a:ext cx="7144747" cy="4020111"/>
          </a:xfrm>
          <a:prstGeom prst="rect">
            <a:avLst/>
          </a:prstGeom>
        </p:spPr>
      </p:pic>
    </p:spTree>
    <p:extLst>
      <p:ext uri="{BB962C8B-B14F-4D97-AF65-F5344CB8AC3E}">
        <p14:creationId xmlns:p14="http://schemas.microsoft.com/office/powerpoint/2010/main" val="16445865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8FCB1-7C12-C902-FB6C-192F47BDABDA}"/>
              </a:ext>
            </a:extLst>
          </p:cNvPr>
          <p:cNvSpPr>
            <a:spLocks noGrp="1"/>
          </p:cNvSpPr>
          <p:nvPr>
            <p:ph type="title"/>
          </p:nvPr>
        </p:nvSpPr>
        <p:spPr>
          <a:xfrm>
            <a:off x="838200" y="837073"/>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Factors Influencing IR</a:t>
            </a:r>
          </a:p>
        </p:txBody>
      </p:sp>
      <p:sp>
        <p:nvSpPr>
          <p:cNvPr id="3" name="Content Placeholder 2">
            <a:extLst>
              <a:ext uri="{FF2B5EF4-FFF2-40B4-BE49-F238E27FC236}">
                <a16:creationId xmlns:a16="http://schemas.microsoft.com/office/drawing/2014/main" id="{2A9CBAD3-8F8F-6965-7C81-BC6D2BD43603}"/>
              </a:ext>
            </a:extLst>
          </p:cNvPr>
          <p:cNvSpPr>
            <a:spLocks noGrp="1"/>
          </p:cNvSpPr>
          <p:nvPr>
            <p:ph idx="1"/>
          </p:nvPr>
        </p:nvSpPr>
        <p:spPr/>
        <p:txBody>
          <a:bodyPr>
            <a:normAutofit fontScale="92500" lnSpcReduction="20000"/>
          </a:bodyPr>
          <a:lstStyle/>
          <a:p>
            <a:pPr marL="0" indent="0">
              <a:buNone/>
            </a:pPr>
            <a:r>
              <a:rPr lang="en-US" b="1" dirty="0"/>
              <a:t>1. Economic Factors</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Wage levels, cost of living, productivity, and employment opportunities directly influence IR.</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Inflation, economic slowdown, or recession can lead to wage disputes and unrest.</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A stable economy encourages peaceful and cooperative industrial relations.</a:t>
            </a:r>
          </a:p>
          <a:p>
            <a:pPr marL="0" indent="0">
              <a:buNone/>
            </a:pPr>
            <a:r>
              <a:rPr lang="en-IN" dirty="0"/>
              <a:t>2. </a:t>
            </a:r>
            <a:r>
              <a:rPr lang="en-US" b="1" dirty="0"/>
              <a:t>Technological Factors</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Rapid technological changes affect job design, skill requirements, and job security.</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Introduction of automation or AI may create fear of job loss, leading to resistance from workers.</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Continuous training and reskilling help maintain positive relations during technological transitions.</a:t>
            </a:r>
          </a:p>
          <a:p>
            <a:pPr marL="0" indent="0">
              <a:buNone/>
            </a:pPr>
            <a:endParaRPr lang="en-IN" dirty="0"/>
          </a:p>
        </p:txBody>
      </p:sp>
    </p:spTree>
    <p:extLst>
      <p:ext uri="{BB962C8B-B14F-4D97-AF65-F5344CB8AC3E}">
        <p14:creationId xmlns:p14="http://schemas.microsoft.com/office/powerpoint/2010/main" val="557444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70E2FF0-EF1B-17DE-3512-0A732B6F435C}"/>
              </a:ext>
            </a:extLst>
          </p:cNvPr>
          <p:cNvSpPr>
            <a:spLocks noGrp="1"/>
          </p:cNvSpPr>
          <p:nvPr>
            <p:ph idx="1"/>
          </p:nvPr>
        </p:nvSpPr>
        <p:spPr>
          <a:xfrm>
            <a:off x="838200" y="1465006"/>
            <a:ext cx="10515600" cy="4711957"/>
          </a:xfrm>
        </p:spPr>
        <p:txBody>
          <a:bodyPr>
            <a:normAutofit fontScale="92500" lnSpcReduction="10000"/>
          </a:bodyPr>
          <a:lstStyle/>
          <a:p>
            <a:pPr marL="0" indent="0">
              <a:buNone/>
            </a:pPr>
            <a:r>
              <a:rPr lang="en-US" b="1" dirty="0"/>
              <a:t>3. Political Factors</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Political parties and their ideologies often influence trade unions and labour policies.</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Government intervention through labour laws, reforms, and industrial policies can affect the IR climate.</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Political stability generally leads to better industrial peace.</a:t>
            </a:r>
          </a:p>
          <a:p>
            <a:pPr marL="0" indent="0">
              <a:buNone/>
            </a:pPr>
            <a:r>
              <a:rPr lang="en-US" b="1" dirty="0"/>
              <a:t>4. Social and Cultural Factors</a:t>
            </a:r>
          </a:p>
          <a:p>
            <a:r>
              <a:rPr lang="en-US" sz="2600" dirty="0">
                <a:latin typeface="Times New Roman" panose="02020603050405020304" pitchFamily="18" charset="0"/>
                <a:cs typeface="Times New Roman" panose="02020603050405020304" pitchFamily="18" charset="0"/>
              </a:rPr>
              <a:t>Social values, traditions, and cultural attitudes toward work and authority shape IR behaviour.</a:t>
            </a:r>
          </a:p>
          <a:p>
            <a:r>
              <a:rPr lang="en-US" sz="2600" dirty="0">
                <a:latin typeface="Times New Roman" panose="02020603050405020304" pitchFamily="18" charset="0"/>
                <a:cs typeface="Times New Roman" panose="02020603050405020304" pitchFamily="18" charset="0"/>
              </a:rPr>
              <a:t>Growing awareness about equality, gender inclusion, and social justice impacts workplace relations.</a:t>
            </a:r>
          </a:p>
          <a:p>
            <a:r>
              <a:rPr lang="en-US" sz="2600" dirty="0">
                <a:latin typeface="Times New Roman" panose="02020603050405020304" pitchFamily="18" charset="0"/>
                <a:cs typeface="Times New Roman" panose="02020603050405020304" pitchFamily="18" charset="0"/>
              </a:rPr>
              <a:t>Industrial harmony depends on respecting diversity and social ethics.</a:t>
            </a:r>
          </a:p>
          <a:p>
            <a:endParaRPr lang="en-IN" dirty="0"/>
          </a:p>
        </p:txBody>
      </p:sp>
    </p:spTree>
    <p:extLst>
      <p:ext uri="{BB962C8B-B14F-4D97-AF65-F5344CB8AC3E}">
        <p14:creationId xmlns:p14="http://schemas.microsoft.com/office/powerpoint/2010/main" val="19882753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4CAD9CD-CBDB-DD69-01A2-845DA643A034}"/>
              </a:ext>
            </a:extLst>
          </p:cNvPr>
          <p:cNvSpPr>
            <a:spLocks noGrp="1"/>
          </p:cNvSpPr>
          <p:nvPr>
            <p:ph idx="1"/>
          </p:nvPr>
        </p:nvSpPr>
        <p:spPr>
          <a:xfrm>
            <a:off x="838200" y="1484671"/>
            <a:ext cx="10515600" cy="4692292"/>
          </a:xfrm>
        </p:spPr>
        <p:txBody>
          <a:bodyPr>
            <a:normAutofit fontScale="85000" lnSpcReduction="20000"/>
          </a:bodyPr>
          <a:lstStyle/>
          <a:p>
            <a:pPr marL="0" indent="0">
              <a:buNone/>
            </a:pPr>
            <a:r>
              <a:rPr lang="en-US" b="1" dirty="0"/>
              <a:t>5. Legal Factors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Labour laws, rules, and regulations play a major role in defining workers’ rights and employer obligations.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Examples: The Industrial Disputes Act, Factories Act, and Trade Unions Act.</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Proper enforcement of laws helps in preventing disputes and ensuring fair practices.</a:t>
            </a:r>
          </a:p>
          <a:p>
            <a:pPr marL="0" indent="0">
              <a:buNone/>
            </a:pPr>
            <a:r>
              <a:rPr lang="en-US" b="1" dirty="0"/>
              <a:t>6. Organizational Factors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Leadership style, communication pattern, and management philosophy influence the IR climate.</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Organisations with participative and transparent management enjoy better relations with employees.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Fair HR policies and grievance-handling mechanisms promote trust and cooperation.</a:t>
            </a:r>
          </a:p>
        </p:txBody>
      </p:sp>
    </p:spTree>
    <p:extLst>
      <p:ext uri="{BB962C8B-B14F-4D97-AF65-F5344CB8AC3E}">
        <p14:creationId xmlns:p14="http://schemas.microsoft.com/office/powerpoint/2010/main" val="41642659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2EBBF30-0271-C901-3F53-13E1C4229A37}"/>
              </a:ext>
            </a:extLst>
          </p:cNvPr>
          <p:cNvSpPr>
            <a:spLocks noGrp="1"/>
          </p:cNvSpPr>
          <p:nvPr>
            <p:ph idx="1"/>
          </p:nvPr>
        </p:nvSpPr>
        <p:spPr>
          <a:xfrm>
            <a:off x="838200" y="1455174"/>
            <a:ext cx="10515600" cy="4721789"/>
          </a:xfrm>
        </p:spPr>
        <p:txBody>
          <a:bodyPr>
            <a:normAutofit fontScale="92500" lnSpcReduction="10000"/>
          </a:bodyPr>
          <a:lstStyle/>
          <a:p>
            <a:pPr marL="0" indent="0">
              <a:buNone/>
            </a:pPr>
            <a:r>
              <a:rPr lang="en-US" b="1" dirty="0"/>
              <a:t>7. Psychological Factors</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Employee attitude, motivation, morale, and job satisfaction directly affect IR.</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Mutual trust and understanding between management and employees reduce conflicts.</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Positive workplace culture fosters team spirit and loyalty.</a:t>
            </a:r>
          </a:p>
          <a:p>
            <a:pPr marL="0" indent="0">
              <a:buNone/>
            </a:pPr>
            <a:r>
              <a:rPr lang="en-US" b="1" dirty="0"/>
              <a:t>8. Global and Environmental Factors</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Globalization, privatization, and liberalization (LPG) have exposed industries to international competition.</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Changes in international labour standards and global supply chains also impact domestic IR.</a:t>
            </a:r>
          </a:p>
          <a:p>
            <a:pPr>
              <a:buFont typeface="Wingdings" panose="05000000000000000000" pitchFamily="2" charset="2"/>
              <a:buChar char="Ø"/>
            </a:pPr>
            <a:r>
              <a:rPr lang="en-US" sz="2600" dirty="0">
                <a:latin typeface="Times New Roman" panose="02020603050405020304" pitchFamily="18" charset="0"/>
                <a:cs typeface="Times New Roman" panose="02020603050405020304" pitchFamily="18" charset="0"/>
              </a:rPr>
              <a:t>Environmental concerns and sustainability goals now influence </a:t>
            </a:r>
            <a:r>
              <a:rPr lang="en-US" sz="2600" dirty="0" err="1">
                <a:latin typeface="Times New Roman" panose="02020603050405020304" pitchFamily="18" charset="0"/>
                <a:cs typeface="Times New Roman" panose="02020603050405020304" pitchFamily="18" charset="0"/>
              </a:rPr>
              <a:t>organisational</a:t>
            </a:r>
            <a:r>
              <a:rPr lang="en-US" sz="2600" dirty="0">
                <a:latin typeface="Times New Roman" panose="02020603050405020304" pitchFamily="18" charset="0"/>
                <a:cs typeface="Times New Roman" panose="02020603050405020304" pitchFamily="18" charset="0"/>
              </a:rPr>
              <a:t> decisions and employee relations.</a:t>
            </a:r>
          </a:p>
        </p:txBody>
      </p:sp>
    </p:spTree>
    <p:extLst>
      <p:ext uri="{BB962C8B-B14F-4D97-AF65-F5344CB8AC3E}">
        <p14:creationId xmlns:p14="http://schemas.microsoft.com/office/powerpoint/2010/main" val="130109696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4D5C6-C9F4-4131-1433-A9B641E9FE1B}"/>
              </a:ext>
            </a:extLst>
          </p:cNvPr>
          <p:cNvSpPr>
            <a:spLocks noGrp="1"/>
          </p:cNvSpPr>
          <p:nvPr>
            <p:ph type="title"/>
          </p:nvPr>
        </p:nvSpPr>
        <p:spPr>
          <a:xfrm>
            <a:off x="838200" y="837074"/>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Recent trends in IR</a:t>
            </a:r>
          </a:p>
        </p:txBody>
      </p:sp>
      <p:sp>
        <p:nvSpPr>
          <p:cNvPr id="3" name="Content Placeholder 2">
            <a:extLst>
              <a:ext uri="{FF2B5EF4-FFF2-40B4-BE49-F238E27FC236}">
                <a16:creationId xmlns:a16="http://schemas.microsoft.com/office/drawing/2014/main" id="{6E22BEDA-3A1E-A106-B8C3-B8C3A1D57F92}"/>
              </a:ext>
            </a:extLst>
          </p:cNvPr>
          <p:cNvSpPr>
            <a:spLocks noGrp="1"/>
          </p:cNvSpPr>
          <p:nvPr>
            <p:ph idx="1"/>
          </p:nvPr>
        </p:nvSpPr>
        <p:spPr>
          <a:xfrm>
            <a:off x="838200" y="1825625"/>
            <a:ext cx="10515600" cy="4752156"/>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1. Rise of Technology and Automation –</a:t>
            </a:r>
          </a:p>
          <a:p>
            <a:r>
              <a:rPr lang="en-US" sz="2400" dirty="0">
                <a:latin typeface="Times New Roman" panose="02020603050405020304" pitchFamily="18" charset="0"/>
                <a:cs typeface="Times New Roman" panose="02020603050405020304" pitchFamily="18" charset="0"/>
              </a:rPr>
              <a:t> Increased use of AI, robotics, and automation in workplaces. </a:t>
            </a:r>
          </a:p>
          <a:p>
            <a:r>
              <a:rPr lang="en-US" sz="2400" dirty="0">
                <a:latin typeface="Times New Roman" panose="02020603050405020304" pitchFamily="18" charset="0"/>
                <a:cs typeface="Times New Roman" panose="02020603050405020304" pitchFamily="18" charset="0"/>
              </a:rPr>
              <a:t>New challenges in job displacement and the need for reskilling workers. </a:t>
            </a:r>
          </a:p>
          <a:p>
            <a:r>
              <a:rPr lang="en-US" sz="2400" dirty="0">
                <a:latin typeface="Times New Roman" panose="02020603050405020304" pitchFamily="18" charset="0"/>
                <a:cs typeface="Times New Roman" panose="02020603050405020304" pitchFamily="18" charset="0"/>
              </a:rPr>
              <a:t>Growth of remote and hybrid work models. </a:t>
            </a:r>
          </a:p>
          <a:p>
            <a:pPr marL="0" indent="0">
              <a:buNone/>
            </a:pPr>
            <a:r>
              <a:rPr lang="en-US" sz="2400" b="1" dirty="0">
                <a:latin typeface="Times New Roman" panose="02020603050405020304" pitchFamily="18" charset="0"/>
                <a:cs typeface="Times New Roman" panose="02020603050405020304" pitchFamily="18" charset="0"/>
              </a:rPr>
              <a:t>2. Gig and Platform Economy – </a:t>
            </a:r>
          </a:p>
          <a:p>
            <a:r>
              <a:rPr lang="en-US" sz="2400" dirty="0">
                <a:latin typeface="Times New Roman" panose="02020603050405020304" pitchFamily="18" charset="0"/>
                <a:cs typeface="Times New Roman" panose="02020603050405020304" pitchFamily="18" charset="0"/>
              </a:rPr>
              <a:t>Shift towards freelance, contract, and gig work. </a:t>
            </a:r>
          </a:p>
          <a:p>
            <a:r>
              <a:rPr lang="en-US" sz="2400" dirty="0">
                <a:latin typeface="Times New Roman" panose="02020603050405020304" pitchFamily="18" charset="0"/>
                <a:cs typeface="Times New Roman" panose="02020603050405020304" pitchFamily="18" charset="0"/>
              </a:rPr>
              <a:t>Reduced job security and traditional benefits for workers.</a:t>
            </a:r>
          </a:p>
          <a:p>
            <a:r>
              <a:rPr lang="en-US" sz="2400" dirty="0">
                <a:latin typeface="Times New Roman" panose="02020603050405020304" pitchFamily="18" charset="0"/>
                <a:cs typeface="Times New Roman" panose="02020603050405020304" pitchFamily="18" charset="0"/>
              </a:rPr>
              <a:t>Demand for new policies to protect gig workers.</a:t>
            </a:r>
          </a:p>
          <a:p>
            <a:pPr marL="0" indent="0">
              <a:buNone/>
            </a:pPr>
            <a:r>
              <a:rPr lang="en-US" sz="2400" b="1" dirty="0">
                <a:latin typeface="Times New Roman" panose="02020603050405020304" pitchFamily="18" charset="0"/>
                <a:cs typeface="Times New Roman" panose="02020603050405020304" pitchFamily="18" charset="0"/>
              </a:rPr>
              <a:t>3. Focus on Employee Well-being – </a:t>
            </a:r>
          </a:p>
          <a:p>
            <a:r>
              <a:rPr lang="en-US" sz="2400" dirty="0"/>
              <a:t>Greater emphasis on mental health, work-life balance, and wellness programs. </a:t>
            </a:r>
          </a:p>
          <a:p>
            <a:r>
              <a:rPr lang="en-US" sz="2400" dirty="0"/>
              <a:t>Employers adopting flexible work hours and better support systems.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08787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82A3B-3EA7-BDC0-47C3-C5E0F466910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FD3CF2-0045-2910-6747-D9E531A48CC7}"/>
              </a:ext>
            </a:extLst>
          </p:cNvPr>
          <p:cNvSpPr>
            <a:spLocks noGrp="1"/>
          </p:cNvSpPr>
          <p:nvPr>
            <p:ph idx="1"/>
          </p:nvPr>
        </p:nvSpPr>
        <p:spPr>
          <a:xfrm>
            <a:off x="838200" y="1425677"/>
            <a:ext cx="10515600" cy="5093110"/>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4. Decentralization of Workplaces – </a:t>
            </a:r>
          </a:p>
          <a:p>
            <a:r>
              <a:rPr lang="en-US" sz="2400" dirty="0">
                <a:latin typeface="Times New Roman" panose="02020603050405020304" pitchFamily="18" charset="0"/>
                <a:cs typeface="Times New Roman" panose="02020603050405020304" pitchFamily="18" charset="0"/>
              </a:rPr>
              <a:t>Growth in remote working and virtual teams. </a:t>
            </a:r>
          </a:p>
          <a:p>
            <a:r>
              <a:rPr lang="en-US" sz="2400" dirty="0">
                <a:latin typeface="Times New Roman" panose="02020603050405020304" pitchFamily="18" charset="0"/>
                <a:cs typeface="Times New Roman" panose="02020603050405020304" pitchFamily="18" charset="0"/>
              </a:rPr>
              <a:t>New challenges in managing industrial relations without physical office spaces. </a:t>
            </a:r>
          </a:p>
          <a:p>
            <a:pPr marL="0" indent="0">
              <a:buNone/>
            </a:pPr>
            <a:r>
              <a:rPr lang="en-US" sz="2400" b="1" dirty="0">
                <a:latin typeface="Times New Roman" panose="02020603050405020304" pitchFamily="18" charset="0"/>
                <a:cs typeface="Times New Roman" panose="02020603050405020304" pitchFamily="18" charset="0"/>
              </a:rPr>
              <a:t>5. Strengthening of Labor Rights – </a:t>
            </a:r>
          </a:p>
          <a:p>
            <a:r>
              <a:rPr lang="en-US" sz="2400" dirty="0">
                <a:latin typeface="Times New Roman" panose="02020603050405020304" pitchFamily="18" charset="0"/>
                <a:cs typeface="Times New Roman" panose="02020603050405020304" pitchFamily="18" charset="0"/>
              </a:rPr>
              <a:t>Efforts to ensure fair wages, equal opportunities, and better working conditions. </a:t>
            </a:r>
          </a:p>
          <a:p>
            <a:r>
              <a:rPr lang="en-US" sz="2400" dirty="0">
                <a:latin typeface="Times New Roman" panose="02020603050405020304" pitchFamily="18" charset="0"/>
                <a:cs typeface="Times New Roman" panose="02020603050405020304" pitchFamily="18" charset="0"/>
              </a:rPr>
              <a:t>Increased union activities in some industries to secure worker rights. </a:t>
            </a:r>
          </a:p>
          <a:p>
            <a:pPr marL="0" indent="0">
              <a:buNone/>
            </a:pPr>
            <a:r>
              <a:rPr lang="en-US" sz="2400" b="1" dirty="0">
                <a:latin typeface="Times New Roman" panose="02020603050405020304" pitchFamily="18" charset="0"/>
                <a:cs typeface="Times New Roman" panose="02020603050405020304" pitchFamily="18" charset="0"/>
              </a:rPr>
              <a:t>6. Diversity and Inclusion – </a:t>
            </a:r>
          </a:p>
          <a:p>
            <a:r>
              <a:rPr lang="en-US" sz="2400" dirty="0">
                <a:latin typeface="Times New Roman" panose="02020603050405020304" pitchFamily="18" charset="0"/>
                <a:cs typeface="Times New Roman" panose="02020603050405020304" pitchFamily="18" charset="0"/>
              </a:rPr>
              <a:t>Focus on creating equitable workplaces with diverse representation.</a:t>
            </a:r>
          </a:p>
          <a:p>
            <a:r>
              <a:rPr lang="en-US" sz="2400" dirty="0">
                <a:latin typeface="Times New Roman" panose="02020603050405020304" pitchFamily="18" charset="0"/>
                <a:cs typeface="Times New Roman" panose="02020603050405020304" pitchFamily="18" charset="0"/>
              </a:rPr>
              <a:t>Initiatives to reduce gender pay gaps and address discrimination.</a:t>
            </a:r>
          </a:p>
          <a:p>
            <a:pPr marL="0" indent="0">
              <a:buNone/>
            </a:pPr>
            <a:r>
              <a:rPr lang="en-US" sz="2400" b="1" dirty="0"/>
              <a:t>7. Sustainability and Green Practices –</a:t>
            </a:r>
            <a:r>
              <a:rPr lang="en-US" sz="2400" dirty="0"/>
              <a:t> </a:t>
            </a:r>
          </a:p>
          <a:p>
            <a:r>
              <a:rPr lang="en-US" sz="2400" dirty="0"/>
              <a:t>Businesses adopting environmentally sustainable practices.  </a:t>
            </a:r>
          </a:p>
          <a:p>
            <a:r>
              <a:rPr lang="en-US" sz="2400" dirty="0"/>
              <a:t>Employee and union involvement in supporting green policies. </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91538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9CE97-851F-9498-F75C-A1BFC14A6D1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DA729A-3175-98A5-FB5F-4593A5BAA307}"/>
              </a:ext>
            </a:extLst>
          </p:cNvPr>
          <p:cNvSpPr>
            <a:spLocks noGrp="1"/>
          </p:cNvSpPr>
          <p:nvPr>
            <p:ph idx="1"/>
          </p:nvPr>
        </p:nvSpPr>
        <p:spPr/>
        <p:txBody>
          <a:bodyPr>
            <a:normAutofit/>
          </a:bodyPr>
          <a:lstStyle/>
          <a:p>
            <a:pPr marL="0" indent="0">
              <a:buNone/>
            </a:pPr>
            <a:r>
              <a:rPr lang="en-US" sz="2400" b="1" dirty="0">
                <a:latin typeface="Times New Roman" panose="02020603050405020304" pitchFamily="18" charset="0"/>
                <a:cs typeface="Times New Roman" panose="02020603050405020304" pitchFamily="18" charset="0"/>
              </a:rPr>
              <a:t>8. Digital Tools for Conflict Resolution –</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Use of digital platforms for grievance handling and collective bargaining. </a:t>
            </a:r>
          </a:p>
          <a:p>
            <a:r>
              <a:rPr lang="en-US" sz="2400" dirty="0">
                <a:latin typeface="Times New Roman" panose="02020603050405020304" pitchFamily="18" charset="0"/>
                <a:cs typeface="Times New Roman" panose="02020603050405020304" pitchFamily="18" charset="0"/>
              </a:rPr>
              <a:t>Increased transparency through tools like employee feedback apps. </a:t>
            </a:r>
          </a:p>
          <a:p>
            <a:pPr marL="0" indent="0">
              <a:buNone/>
            </a:pPr>
            <a:r>
              <a:rPr lang="en-US" sz="2400" b="1" dirty="0">
                <a:latin typeface="Times New Roman" panose="02020603050405020304" pitchFamily="18" charset="0"/>
                <a:cs typeface="Times New Roman" panose="02020603050405020304" pitchFamily="18" charset="0"/>
              </a:rPr>
              <a:t>9. Government Policy Changes - </a:t>
            </a:r>
            <a:r>
              <a:rPr lang="en-US" sz="2400" dirty="0">
                <a:latin typeface="Times New Roman" panose="02020603050405020304" pitchFamily="18" charset="0"/>
                <a:cs typeface="Times New Roman" panose="02020603050405020304" pitchFamily="18" charset="0"/>
              </a:rPr>
              <a:t> </a:t>
            </a:r>
          </a:p>
          <a:p>
            <a:r>
              <a:rPr lang="en-US" sz="2400" dirty="0">
                <a:latin typeface="Times New Roman" panose="02020603050405020304" pitchFamily="18" charset="0"/>
                <a:cs typeface="Times New Roman" panose="02020603050405020304" pitchFamily="18" charset="0"/>
              </a:rPr>
              <a:t>New labor laws and regulations addressing modern workforce issues. </a:t>
            </a:r>
          </a:p>
          <a:p>
            <a:r>
              <a:rPr lang="en-US" sz="2400" dirty="0">
                <a:latin typeface="Times New Roman" panose="02020603050405020304" pitchFamily="18" charset="0"/>
                <a:cs typeface="Times New Roman" panose="02020603050405020304" pitchFamily="18" charset="0"/>
              </a:rPr>
              <a:t>Stricter enforcement of compliance and worker protection measures.</a:t>
            </a:r>
          </a:p>
          <a:p>
            <a:pPr marL="0" indent="0">
              <a:buNone/>
            </a:pPr>
            <a:r>
              <a:rPr lang="en-US" sz="2400" b="1" dirty="0">
                <a:latin typeface="Times New Roman" panose="02020603050405020304" pitchFamily="18" charset="0"/>
                <a:cs typeface="Times New Roman" panose="02020603050405020304" pitchFamily="18" charset="0"/>
              </a:rPr>
              <a:t>10. Focus on Skills Development – </a:t>
            </a:r>
          </a:p>
          <a:p>
            <a:r>
              <a:rPr lang="en-US" sz="2400" dirty="0">
                <a:latin typeface="Times New Roman" panose="02020603050405020304" pitchFamily="18" charset="0"/>
                <a:cs typeface="Times New Roman" panose="02020603050405020304" pitchFamily="18" charset="0"/>
              </a:rPr>
              <a:t>Emphasis on upskilling and reskilling workers to adapt to technological changes. </a:t>
            </a:r>
          </a:p>
          <a:p>
            <a:r>
              <a:rPr lang="en-US" sz="2400" dirty="0">
                <a:latin typeface="Times New Roman" panose="02020603050405020304" pitchFamily="18" charset="0"/>
                <a:cs typeface="Times New Roman" panose="02020603050405020304" pitchFamily="18" charset="0"/>
              </a:rPr>
              <a:t>Collaborative training programs between employers, governments, and unions.</a:t>
            </a: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0532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1744EB-BBF3-4995-6FE5-37208ACAD743}"/>
              </a:ext>
            </a:extLst>
          </p:cNvPr>
          <p:cNvSpPr>
            <a:spLocks noGrp="1"/>
          </p:cNvSpPr>
          <p:nvPr>
            <p:ph idx="1"/>
          </p:nvPr>
        </p:nvSpPr>
        <p:spPr>
          <a:xfrm>
            <a:off x="838200" y="1494502"/>
            <a:ext cx="10515600" cy="4827639"/>
          </a:xfrm>
        </p:spPr>
        <p:txBody>
          <a:bodyPr>
            <a:normAutofit fontScale="92500"/>
          </a:bodyPr>
          <a:lstStyle/>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Employers' Organisations -</a:t>
            </a:r>
            <a:r>
              <a:rPr lang="en-US" sz="2400" dirty="0">
                <a:latin typeface="Times New Roman" panose="02020603050405020304" pitchFamily="18" charset="0"/>
                <a:cs typeface="Times New Roman" panose="02020603050405020304" pitchFamily="18" charset="0"/>
              </a:rPr>
              <a:t> Employers' organisations are made up of business enterprises and are the most important players in industrial relations. In India, the Council of Indian Employers (CIE) and All India Organisation of Employers (AIOE) are the major associations for Indian employers. They include members from Employers' organisations which consist of representative organisations, Chambers of Commerce and Trade, and the industry associations of the public sector.</a:t>
            </a:r>
          </a:p>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Collective Bargaining </a:t>
            </a:r>
            <a:r>
              <a:rPr lang="en-US" sz="2400" dirty="0">
                <a:latin typeface="Times New Roman" panose="02020603050405020304" pitchFamily="18" charset="0"/>
                <a:cs typeface="Times New Roman" panose="02020603050405020304" pitchFamily="18" charset="0"/>
              </a:rPr>
              <a:t>- If a country strives for economic growth, maintaining industrial harmony and peace is important. Industrial harmony refers to an atmosphere of perfect understanding, acceptance and a sense of partnership among the worker and capital. Collective bargaining is the official procedure that comprises of negotiation, consultation and information sharing between employees and employers, resulting in an 8) agreement which is suitable to both the parties. This process involves both the parties. However, in many countries, government plays a vital role in encouraging collective bargaining by creating relevant law for it. Hence. collective bargaining results in a consent called union contract, collective agreement, or labour-contract.</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79178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3B6C67-4356-1467-721A-3D7EC1F517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25BB75-FC89-E973-637F-87C25324CEDD}"/>
              </a:ext>
            </a:extLst>
          </p:cNvPr>
          <p:cNvSpPr>
            <a:spLocks noGrp="1"/>
          </p:cNvSpPr>
          <p:nvPr>
            <p:ph type="title"/>
          </p:nvPr>
        </p:nvSpPr>
        <p:spPr>
          <a:xfrm>
            <a:off x="838200" y="984557"/>
            <a:ext cx="10515600" cy="1325563"/>
          </a:xfrm>
        </p:spPr>
        <p:txBody>
          <a:bodyPr>
            <a:normAutofit/>
          </a:bodyPr>
          <a:lstStyle/>
          <a:p>
            <a:r>
              <a:rPr lang="en-US" sz="3600" b="1" dirty="0">
                <a:latin typeface="Times New Roman" panose="02020603050405020304" pitchFamily="18" charset="0"/>
                <a:cs typeface="Times New Roman" panose="02020603050405020304" pitchFamily="18" charset="0"/>
              </a:rPr>
              <a:t>Problems of Industrial Workers in Industrial Relations</a:t>
            </a:r>
            <a:endParaRPr lang="en-IN" sz="36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8AD625F-D79D-4659-0050-E6D2397EE7AC}"/>
              </a:ext>
            </a:extLst>
          </p:cNvPr>
          <p:cNvSpPr>
            <a:spLocks noGrp="1"/>
          </p:cNvSpPr>
          <p:nvPr>
            <p:ph idx="1"/>
          </p:nvPr>
        </p:nvSpPr>
        <p:spPr>
          <a:xfrm>
            <a:off x="838200" y="2133599"/>
            <a:ext cx="10515600" cy="4345859"/>
          </a:xfrm>
        </p:spPr>
        <p:txBody>
          <a:bodyPr>
            <a:normAutofit lnSpcReduction="10000"/>
          </a:bodyPr>
          <a:lstStyle/>
          <a:p>
            <a:pPr marL="0" indent="0">
              <a:buNone/>
            </a:pPr>
            <a:r>
              <a:rPr lang="en-US" sz="2400" b="1" dirty="0">
                <a:latin typeface="Times New Roman" panose="02020603050405020304" pitchFamily="18" charset="0"/>
                <a:cs typeface="Times New Roman" panose="02020603050405020304" pitchFamily="18" charset="0"/>
              </a:rPr>
              <a:t>1. Low Wages and Income Inequality</a:t>
            </a:r>
          </a:p>
          <a:p>
            <a:r>
              <a:rPr lang="en-US" sz="2400" dirty="0">
                <a:latin typeface="Times New Roman" panose="02020603050405020304" pitchFamily="18" charset="0"/>
                <a:cs typeface="Times New Roman" panose="02020603050405020304" pitchFamily="18" charset="0"/>
              </a:rPr>
              <a:t>Many workers receive wages that do not match their efforts or rising living costs.</a:t>
            </a:r>
          </a:p>
          <a:p>
            <a:r>
              <a:rPr lang="en-US" sz="2400" dirty="0">
                <a:latin typeface="Times New Roman" panose="02020603050405020304" pitchFamily="18" charset="0"/>
                <a:cs typeface="Times New Roman" panose="02020603050405020304" pitchFamily="18" charset="0"/>
              </a:rPr>
              <a:t>Wage disparities between skilled and unskilled workers cause dissatisfaction.</a:t>
            </a:r>
          </a:p>
          <a:p>
            <a:pPr marL="0" indent="0">
              <a:buNone/>
            </a:pPr>
            <a:r>
              <a:rPr lang="en-US" sz="2400" b="1" dirty="0">
                <a:latin typeface="Times New Roman" panose="02020603050405020304" pitchFamily="18" charset="0"/>
                <a:cs typeface="Times New Roman" panose="02020603050405020304" pitchFamily="18" charset="0"/>
              </a:rPr>
              <a:t>2. Poor Working Conditions</a:t>
            </a:r>
          </a:p>
          <a:p>
            <a:r>
              <a:rPr lang="en-US" sz="2400" dirty="0">
                <a:latin typeface="Times New Roman" panose="02020603050405020304" pitchFamily="18" charset="0"/>
                <a:cs typeface="Times New Roman" panose="02020603050405020304" pitchFamily="18" charset="0"/>
              </a:rPr>
              <a:t>Workers often face unsafe, unhygienic, or uncomfortable environments.</a:t>
            </a:r>
          </a:p>
          <a:p>
            <a:r>
              <a:rPr lang="en-US" sz="2400" dirty="0">
                <a:latin typeface="Times New Roman" panose="02020603050405020304" pitchFamily="18" charset="0"/>
                <a:cs typeface="Times New Roman" panose="02020603050405020304" pitchFamily="18" charset="0"/>
              </a:rPr>
              <a:t>Lack of proper ventilation, lighting, sanitation, and safety measures affects health and morale.</a:t>
            </a:r>
          </a:p>
          <a:p>
            <a:pPr marL="0" indent="0">
              <a:buNone/>
            </a:pPr>
            <a:r>
              <a:rPr lang="en-US" sz="2400" b="1" dirty="0"/>
              <a:t>3. Job Insecurity</a:t>
            </a:r>
          </a:p>
          <a:p>
            <a:r>
              <a:rPr lang="en-US" sz="2400" dirty="0"/>
              <a:t>Frequent layoffs, contract employment, and automation increase fear of losing jobs.</a:t>
            </a:r>
          </a:p>
          <a:p>
            <a:r>
              <a:rPr lang="en-US" sz="2400" dirty="0"/>
              <a:t>Insecurity reduces commitment and productivity.</a:t>
            </a: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3041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28CBF4-EA0E-0921-6200-F801AE3D48D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08D9C0-2B81-F5D4-2AA8-E83BD49B9263}"/>
              </a:ext>
            </a:extLst>
          </p:cNvPr>
          <p:cNvSpPr>
            <a:spLocks noGrp="1"/>
          </p:cNvSpPr>
          <p:nvPr>
            <p:ph idx="1"/>
          </p:nvPr>
        </p:nvSpPr>
        <p:spPr>
          <a:xfrm>
            <a:off x="838200" y="1386348"/>
            <a:ext cx="10515600" cy="4935794"/>
          </a:xfrm>
        </p:spPr>
        <p:txBody>
          <a:bodyPr>
            <a:normAutofit/>
          </a:bodyPr>
          <a:lstStyle/>
          <a:p>
            <a:r>
              <a:rPr lang="en-US" sz="2400" b="1" dirty="0">
                <a:latin typeface="Times New Roman" panose="02020603050405020304" pitchFamily="18" charset="0"/>
                <a:cs typeface="Times New Roman" panose="02020603050405020304" pitchFamily="18" charset="0"/>
              </a:rPr>
              <a:t>4. Lack of Welfare Facilities</a:t>
            </a:r>
          </a:p>
          <a:p>
            <a:r>
              <a:rPr lang="en-US" sz="2400" dirty="0">
                <a:latin typeface="Times New Roman" panose="02020603050405020304" pitchFamily="18" charset="0"/>
                <a:cs typeface="Times New Roman" panose="02020603050405020304" pitchFamily="18" charset="0"/>
              </a:rPr>
              <a:t>Insufficient housing, healthcare, canteen, and recreational facilities lower worker satisfaction.</a:t>
            </a:r>
          </a:p>
          <a:p>
            <a:r>
              <a:rPr lang="en-US" sz="2400" dirty="0">
                <a:latin typeface="Times New Roman" panose="02020603050405020304" pitchFamily="18" charset="0"/>
                <a:cs typeface="Times New Roman" panose="02020603050405020304" pitchFamily="18" charset="0"/>
              </a:rPr>
              <a:t>Poor welfare standards lead to absenteeism and high turnover.</a:t>
            </a:r>
          </a:p>
          <a:p>
            <a:pPr marL="0" indent="0">
              <a:buNone/>
            </a:pPr>
            <a:r>
              <a:rPr lang="en-US" sz="2400" b="1" dirty="0">
                <a:latin typeface="Times New Roman" panose="02020603050405020304" pitchFamily="18" charset="0"/>
                <a:cs typeface="Times New Roman" panose="02020603050405020304" pitchFamily="18" charset="0"/>
              </a:rPr>
              <a:t>5. Limited Opportunities for Growth</a:t>
            </a:r>
          </a:p>
          <a:p>
            <a:r>
              <a:rPr lang="en-US" sz="2400" dirty="0">
                <a:latin typeface="Times New Roman" panose="02020603050405020304" pitchFamily="18" charset="0"/>
                <a:cs typeface="Times New Roman" panose="02020603050405020304" pitchFamily="18" charset="0"/>
              </a:rPr>
              <a:t>Industrial workers often face few promotion or training opportunities.</a:t>
            </a:r>
          </a:p>
          <a:p>
            <a:r>
              <a:rPr lang="en-US" sz="2400" dirty="0">
                <a:latin typeface="Times New Roman" panose="02020603050405020304" pitchFamily="18" charset="0"/>
                <a:cs typeface="Times New Roman" panose="02020603050405020304" pitchFamily="18" charset="0"/>
              </a:rPr>
              <a:t>Lack of career development affects motivation and morale.</a:t>
            </a:r>
          </a:p>
          <a:p>
            <a:pPr marL="0" indent="0">
              <a:buNone/>
            </a:pPr>
            <a:r>
              <a:rPr lang="en-US" sz="2400" b="1" dirty="0">
                <a:latin typeface="Times New Roman" panose="02020603050405020304" pitchFamily="18" charset="0"/>
                <a:cs typeface="Times New Roman" panose="02020603050405020304" pitchFamily="18" charset="0"/>
              </a:rPr>
              <a:t>6. Poor Industrial Relations and Communication Gaps</a:t>
            </a:r>
          </a:p>
          <a:p>
            <a:r>
              <a:rPr lang="en-US" sz="2400" dirty="0">
                <a:latin typeface="Times New Roman" panose="02020603050405020304" pitchFamily="18" charset="0"/>
                <a:cs typeface="Times New Roman" panose="02020603050405020304" pitchFamily="18" charset="0"/>
              </a:rPr>
              <a:t>Lack of communication and trust between management and workers causes misunderstandings.</a:t>
            </a:r>
          </a:p>
          <a:p>
            <a:r>
              <a:rPr lang="en-US" sz="2400" dirty="0">
                <a:latin typeface="Times New Roman" panose="02020603050405020304" pitchFamily="18" charset="0"/>
                <a:cs typeface="Times New Roman" panose="02020603050405020304" pitchFamily="18" charset="0"/>
              </a:rPr>
              <a:t>Workers’ grievances may be ignored, leading to strikes or conflicts.</a:t>
            </a:r>
          </a:p>
          <a:p>
            <a:pPr marL="0" indent="0">
              <a:buNone/>
            </a:pPr>
            <a:endParaRPr lang="en-US"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85797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EC166-2C91-A1DE-CDE9-E8632D144A06}"/>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0AE87E-50F3-FE8C-E55C-963560A24610}"/>
              </a:ext>
            </a:extLst>
          </p:cNvPr>
          <p:cNvSpPr>
            <a:spLocks noGrp="1"/>
          </p:cNvSpPr>
          <p:nvPr>
            <p:ph idx="1"/>
          </p:nvPr>
        </p:nvSpPr>
        <p:spPr>
          <a:xfrm>
            <a:off x="838200" y="1406013"/>
            <a:ext cx="10515600" cy="5102942"/>
          </a:xfrm>
        </p:spPr>
        <p:txBody>
          <a:bodyPr>
            <a:normAutofit fontScale="85000" lnSpcReduction="20000"/>
          </a:bodyPr>
          <a:lstStyle/>
          <a:p>
            <a:pPr marL="0" indent="0">
              <a:buNone/>
            </a:pPr>
            <a:r>
              <a:rPr lang="en-US" b="1" dirty="0">
                <a:latin typeface="Times New Roman" panose="02020603050405020304" pitchFamily="18" charset="0"/>
                <a:cs typeface="Times New Roman" panose="02020603050405020304" pitchFamily="18" charset="0"/>
              </a:rPr>
              <a:t>7. Absence of Strong Trade Union Support</a:t>
            </a:r>
          </a:p>
          <a:p>
            <a:r>
              <a:rPr lang="en-US" dirty="0">
                <a:latin typeface="Times New Roman" panose="02020603050405020304" pitchFamily="18" charset="0"/>
                <a:cs typeface="Times New Roman" panose="02020603050405020304" pitchFamily="18" charset="0"/>
              </a:rPr>
              <a:t>Weak or politically influenced unions fail to represent workers effectively.</a:t>
            </a:r>
          </a:p>
          <a:p>
            <a:r>
              <a:rPr lang="en-US" dirty="0">
                <a:latin typeface="Times New Roman" panose="02020603050405020304" pitchFamily="18" charset="0"/>
                <a:cs typeface="Times New Roman" panose="02020603050405020304" pitchFamily="18" charset="0"/>
              </a:rPr>
              <a:t>This limits their ability to negotiate fair wages or better conditions.</a:t>
            </a:r>
          </a:p>
          <a:p>
            <a:pPr marL="0" indent="0">
              <a:buNone/>
            </a:pPr>
            <a:r>
              <a:rPr lang="en-US" b="1" dirty="0">
                <a:latin typeface="Times New Roman" panose="02020603050405020304" pitchFamily="18" charset="0"/>
                <a:cs typeface="Times New Roman" panose="02020603050405020304" pitchFamily="18" charset="0"/>
              </a:rPr>
              <a:t>8. Exploitation and Long Working Hours</a:t>
            </a:r>
          </a:p>
          <a:p>
            <a:r>
              <a:rPr lang="en-US" dirty="0">
                <a:latin typeface="Times New Roman" panose="02020603050405020304" pitchFamily="18" charset="0"/>
                <a:cs typeface="Times New Roman" panose="02020603050405020304" pitchFamily="18" charset="0"/>
              </a:rPr>
              <a:t>Some industries still practice overworking, low pay, and poor labour practices.</a:t>
            </a:r>
          </a:p>
          <a:p>
            <a:r>
              <a:rPr lang="en-US" dirty="0">
                <a:latin typeface="Times New Roman" panose="02020603050405020304" pitchFamily="18" charset="0"/>
                <a:cs typeface="Times New Roman" panose="02020603050405020304" pitchFamily="18" charset="0"/>
              </a:rPr>
              <a:t>Workers may not receive proper compensation for overtime or extra effort.</a:t>
            </a:r>
          </a:p>
          <a:p>
            <a:pPr marL="0" indent="0">
              <a:buNone/>
            </a:pPr>
            <a:r>
              <a:rPr lang="en-US" b="1" dirty="0">
                <a:latin typeface="Times New Roman" panose="02020603050405020304" pitchFamily="18" charset="0"/>
                <a:cs typeface="Times New Roman" panose="02020603050405020304" pitchFamily="18" charset="0"/>
              </a:rPr>
              <a:t>9. Technological and Organizational Changes</a:t>
            </a:r>
          </a:p>
          <a:p>
            <a:r>
              <a:rPr lang="en-US" dirty="0">
                <a:latin typeface="Times New Roman" panose="02020603050405020304" pitchFamily="18" charset="0"/>
                <a:cs typeface="Times New Roman" panose="02020603050405020304" pitchFamily="18" charset="0"/>
              </a:rPr>
              <a:t>New technologies may replace manual labour, creating skill mismatches.</a:t>
            </a:r>
          </a:p>
          <a:p>
            <a:r>
              <a:rPr lang="en-US" dirty="0">
                <a:latin typeface="Times New Roman" panose="02020603050405020304" pitchFamily="18" charset="0"/>
                <a:cs typeface="Times New Roman" panose="02020603050405020304" pitchFamily="18" charset="0"/>
              </a:rPr>
              <a:t>Older workers often struggle to adapt to new systems.</a:t>
            </a:r>
          </a:p>
          <a:p>
            <a:pPr marL="0" indent="0">
              <a:buNone/>
            </a:pPr>
            <a:r>
              <a:rPr lang="en-US" b="1" dirty="0">
                <a:latin typeface="Times New Roman" panose="02020603050405020304" pitchFamily="18" charset="0"/>
                <a:cs typeface="Times New Roman" panose="02020603050405020304" pitchFamily="18" charset="0"/>
              </a:rPr>
              <a:t>10. Psychological and Social Stress</a:t>
            </a:r>
          </a:p>
          <a:p>
            <a:r>
              <a:rPr lang="en-US" dirty="0">
                <a:latin typeface="Times New Roman" panose="02020603050405020304" pitchFamily="18" charset="0"/>
                <a:cs typeface="Times New Roman" panose="02020603050405020304" pitchFamily="18" charset="0"/>
              </a:rPr>
              <a:t>Work pressure, lack of recognition, and imbalance between work and life cause mental strain.</a:t>
            </a:r>
          </a:p>
          <a:p>
            <a:r>
              <a:rPr lang="en-US" dirty="0">
                <a:latin typeface="Times New Roman" panose="02020603050405020304" pitchFamily="18" charset="0"/>
                <a:cs typeface="Times New Roman" panose="02020603050405020304" pitchFamily="18" charset="0"/>
              </a:rPr>
              <a:t>This impacts overall productivity and well-being.</a:t>
            </a:r>
          </a:p>
          <a:p>
            <a:pPr marL="0" indent="0">
              <a:buNone/>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46080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6B0033-3D36-D440-8AD0-DF12923D88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4F08BC-DB4C-F17F-F669-A7B01229965D}"/>
              </a:ext>
            </a:extLst>
          </p:cNvPr>
          <p:cNvSpPr>
            <a:spLocks noGrp="1"/>
          </p:cNvSpPr>
          <p:nvPr>
            <p:ph type="title"/>
          </p:nvPr>
        </p:nvSpPr>
        <p:spPr>
          <a:xfrm>
            <a:off x="838200" y="807576"/>
            <a:ext cx="10515600" cy="1325563"/>
          </a:xfrm>
        </p:spPr>
        <p:txBody>
          <a:bodyPr>
            <a:normAutofit/>
          </a:bodyPr>
          <a:lstStyle/>
          <a:p>
            <a:r>
              <a:rPr lang="en-US" sz="4000" b="1" dirty="0">
                <a:latin typeface="Times New Roman" panose="02020603050405020304" pitchFamily="18" charset="0"/>
                <a:cs typeface="Times New Roman" panose="02020603050405020304" pitchFamily="18" charset="0"/>
              </a:rPr>
              <a:t>Contemporary Issues in Employee Relations</a:t>
            </a:r>
            <a:endParaRPr lang="en-IN"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AD8BD8C5-1B60-16FB-5985-D2242882E241}"/>
              </a:ext>
            </a:extLst>
          </p:cNvPr>
          <p:cNvSpPr>
            <a:spLocks noGrp="1"/>
          </p:cNvSpPr>
          <p:nvPr>
            <p:ph idx="1"/>
          </p:nvPr>
        </p:nvSpPr>
        <p:spPr/>
        <p:txBody>
          <a:bodyPr>
            <a:noAutofit/>
          </a:bodyPr>
          <a:lstStyle/>
          <a:p>
            <a:r>
              <a:rPr lang="en-US" sz="2400" b="1" dirty="0">
                <a:latin typeface="Times New Roman" panose="02020603050405020304" pitchFamily="18" charset="0"/>
                <a:cs typeface="Times New Roman" panose="02020603050405020304" pitchFamily="18" charset="0"/>
              </a:rPr>
              <a:t>1. Technological Advancements &amp; Automation</a:t>
            </a:r>
          </a:p>
          <a:p>
            <a:r>
              <a:rPr lang="en-US" sz="2400" dirty="0">
                <a:latin typeface="Times New Roman" panose="02020603050405020304" pitchFamily="18" charset="0"/>
                <a:cs typeface="Times New Roman" panose="02020603050405020304" pitchFamily="18" charset="0"/>
              </a:rPr>
              <a:t>Increased use of AI, robotics, and automation has changed job structures and skills needed.</a:t>
            </a:r>
          </a:p>
          <a:p>
            <a:r>
              <a:rPr lang="en-US" sz="2400" dirty="0">
                <a:latin typeface="Times New Roman" panose="02020603050405020304" pitchFamily="18" charset="0"/>
                <a:cs typeface="Times New Roman" panose="02020603050405020304" pitchFamily="18" charset="0"/>
              </a:rPr>
              <a:t>Leads to job insecurity and fear of redundancy among employees.</a:t>
            </a:r>
          </a:p>
          <a:p>
            <a:r>
              <a:rPr lang="en-US" sz="2400" dirty="0">
                <a:latin typeface="Times New Roman" panose="02020603050405020304" pitchFamily="18" charset="0"/>
                <a:cs typeface="Times New Roman" panose="02020603050405020304" pitchFamily="18" charset="0"/>
              </a:rPr>
              <a:t>HR must focus on reskilling and upskilling to maintain employability.</a:t>
            </a:r>
          </a:p>
          <a:p>
            <a:pPr marL="0" indent="0">
              <a:buNone/>
            </a:pPr>
            <a:r>
              <a:rPr lang="en-US" sz="2400" b="1" dirty="0">
                <a:latin typeface="Times New Roman" panose="02020603050405020304" pitchFamily="18" charset="0"/>
                <a:cs typeface="Times New Roman" panose="02020603050405020304" pitchFamily="18" charset="0"/>
              </a:rPr>
              <a:t>2. Hybrid &amp; Remote Work Challenges</a:t>
            </a:r>
          </a:p>
          <a:p>
            <a:r>
              <a:rPr lang="en-US" sz="2400" dirty="0">
                <a:latin typeface="Times New Roman" panose="02020603050405020304" pitchFamily="18" charset="0"/>
                <a:cs typeface="Times New Roman" panose="02020603050405020304" pitchFamily="18" charset="0"/>
              </a:rPr>
              <a:t>Post-pandemic work culture emphasizes flexible work arrangements.</a:t>
            </a:r>
          </a:p>
          <a:p>
            <a:r>
              <a:rPr lang="en-US" sz="2400" dirty="0">
                <a:latin typeface="Times New Roman" panose="02020603050405020304" pitchFamily="18" charset="0"/>
                <a:cs typeface="Times New Roman" panose="02020603050405020304" pitchFamily="18" charset="0"/>
              </a:rPr>
              <a:t>Creates issues related to communication, engagement, performance monitoring, and team cohesion.</a:t>
            </a:r>
          </a:p>
          <a:p>
            <a:r>
              <a:rPr lang="en-US" sz="2400" dirty="0">
                <a:latin typeface="Times New Roman" panose="02020603050405020304" pitchFamily="18" charset="0"/>
                <a:cs typeface="Times New Roman" panose="02020603050405020304" pitchFamily="18" charset="0"/>
              </a:rPr>
              <a:t>Need for new HR policies to ensure fair treatment and inclusion of remote workers.</a:t>
            </a: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45369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A4323-43A3-4158-7CFD-07236E27B71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34E4EC-F607-7019-BC8A-5320E90D39A9}"/>
              </a:ext>
            </a:extLst>
          </p:cNvPr>
          <p:cNvSpPr>
            <a:spLocks noGrp="1"/>
          </p:cNvSpPr>
          <p:nvPr>
            <p:ph idx="1"/>
          </p:nvPr>
        </p:nvSpPr>
        <p:spPr>
          <a:xfrm>
            <a:off x="838200" y="1415845"/>
            <a:ext cx="10515600" cy="4761118"/>
          </a:xfrm>
        </p:spPr>
        <p:txBody>
          <a:bodyPr>
            <a:normAutofit lnSpcReduction="10000"/>
          </a:bodyPr>
          <a:lstStyle/>
          <a:p>
            <a:r>
              <a:rPr lang="en-US" sz="2400" b="1" dirty="0">
                <a:latin typeface="Times New Roman" panose="02020603050405020304" pitchFamily="18" charset="0"/>
                <a:cs typeface="Times New Roman" panose="02020603050405020304" pitchFamily="18" charset="0"/>
              </a:rPr>
              <a:t>3. Mental Health &amp; Well-being</a:t>
            </a:r>
          </a:p>
          <a:p>
            <a:r>
              <a:rPr lang="en-US" sz="2400" dirty="0">
                <a:latin typeface="Times New Roman" panose="02020603050405020304" pitchFamily="18" charset="0"/>
                <a:cs typeface="Times New Roman" panose="02020603050405020304" pitchFamily="18" charset="0"/>
              </a:rPr>
              <a:t>Rising stress levels, burnout, and work–life imbalance affect productivity.</a:t>
            </a:r>
          </a:p>
          <a:p>
            <a:r>
              <a:rPr lang="en-US" sz="2400" dirty="0">
                <a:latin typeface="Times New Roman" panose="02020603050405020304" pitchFamily="18" charset="0"/>
                <a:cs typeface="Times New Roman" panose="02020603050405020304" pitchFamily="18" charset="0"/>
              </a:rPr>
              <a:t>Organizations now prioritize employee wellness programs, counselling, and psychological safety.</a:t>
            </a:r>
          </a:p>
          <a:p>
            <a:pPr marL="0" indent="0">
              <a:buNone/>
            </a:pPr>
            <a:r>
              <a:rPr lang="en-US" sz="2400" b="1" dirty="0">
                <a:latin typeface="Times New Roman" panose="02020603050405020304" pitchFamily="18" charset="0"/>
                <a:cs typeface="Times New Roman" panose="02020603050405020304" pitchFamily="18" charset="0"/>
              </a:rPr>
              <a:t>4. Decline of Traditional Trade Unions</a:t>
            </a:r>
          </a:p>
          <a:p>
            <a:r>
              <a:rPr lang="en-US" sz="2400" dirty="0">
                <a:latin typeface="Times New Roman" panose="02020603050405020304" pitchFamily="18" charset="0"/>
                <a:cs typeface="Times New Roman" panose="02020603050405020304" pitchFamily="18" charset="0"/>
              </a:rPr>
              <a:t>Shift from collective bargaining to individualized employment relationships.</a:t>
            </a:r>
          </a:p>
          <a:p>
            <a:r>
              <a:rPr lang="en-US" sz="2400" dirty="0">
                <a:latin typeface="Times New Roman" panose="02020603050405020304" pitchFamily="18" charset="0"/>
                <a:cs typeface="Times New Roman" panose="02020603050405020304" pitchFamily="18" charset="0"/>
              </a:rPr>
              <a:t>Knowledge workers and gig employees often remain outside formal union structures.</a:t>
            </a:r>
          </a:p>
          <a:p>
            <a:pPr marL="0" indent="0">
              <a:buNone/>
            </a:pPr>
            <a:r>
              <a:rPr lang="en-US" sz="2400" b="1" dirty="0"/>
              <a:t>5. Gig Economy &amp; Contractual Employment</a:t>
            </a:r>
          </a:p>
          <a:p>
            <a:r>
              <a:rPr lang="en-US" sz="2400" dirty="0"/>
              <a:t>Growth of freelance, gig, and platform-based jobs (e.g., delivery, app-based services).</a:t>
            </a:r>
          </a:p>
          <a:p>
            <a:r>
              <a:rPr lang="en-US" sz="2400" dirty="0"/>
              <a:t>Raises concerns over job security, benefits, and social protection.</a:t>
            </a:r>
          </a:p>
          <a:p>
            <a:pPr marL="0" indent="0">
              <a:buNone/>
            </a:pP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pPr marL="0" indent="0">
              <a:buNone/>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51046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B7CF2-3304-7C2F-10E1-651BEBD1599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D23DE6-6175-84E5-D3AA-C37C034E9FFC}"/>
              </a:ext>
            </a:extLst>
          </p:cNvPr>
          <p:cNvSpPr>
            <a:spLocks noGrp="1"/>
          </p:cNvSpPr>
          <p:nvPr>
            <p:ph idx="1"/>
          </p:nvPr>
        </p:nvSpPr>
        <p:spPr/>
        <p:txBody>
          <a:bodyPr>
            <a:normAutofit fontScale="85000" lnSpcReduction="10000"/>
          </a:bodyPr>
          <a:lstStyle/>
          <a:p>
            <a:pPr marL="0" indent="0">
              <a:buNone/>
            </a:pPr>
            <a:r>
              <a:rPr lang="en-US" b="1" dirty="0"/>
              <a:t>6. Diversity, Equity, and Inclusion (DEI)</a:t>
            </a:r>
          </a:p>
          <a:p>
            <a:r>
              <a:rPr lang="en-US" dirty="0"/>
              <a:t>Increasing emphasis on gender equality, inclusion of marginalized groups, and non-discrimination.</a:t>
            </a:r>
          </a:p>
          <a:p>
            <a:r>
              <a:rPr lang="en-US" dirty="0"/>
              <a:t>Employers must create inclusive policies and bias-free workplaces.</a:t>
            </a:r>
          </a:p>
          <a:p>
            <a:pPr marL="0" indent="0">
              <a:buNone/>
            </a:pPr>
            <a:r>
              <a:rPr lang="en-US" b="1" dirty="0"/>
              <a:t>7. Ethical and Legal Challenges</a:t>
            </a:r>
          </a:p>
          <a:p>
            <a:r>
              <a:rPr lang="en-US" dirty="0"/>
              <a:t>Concerns over data privacy, digital surveillance, and ethical use of employee data.</a:t>
            </a:r>
          </a:p>
          <a:p>
            <a:r>
              <a:rPr lang="en-US" dirty="0"/>
              <a:t>Need for transparency and adherence to labour laws and ethical norms.</a:t>
            </a:r>
          </a:p>
          <a:p>
            <a:pPr marL="0" indent="0">
              <a:buNone/>
            </a:pPr>
            <a:r>
              <a:rPr lang="en-US" b="1" dirty="0"/>
              <a:t>8. Changing Employee Expectations</a:t>
            </a:r>
          </a:p>
          <a:p>
            <a:r>
              <a:rPr lang="en-US" dirty="0"/>
              <a:t>Modern employees seek purpose, recognition, and work-life balance, not just pay.</a:t>
            </a:r>
          </a:p>
          <a:p>
            <a:r>
              <a:rPr lang="en-US" dirty="0"/>
              <a:t>Employers must build trust, transparency, and participative cultures.</a:t>
            </a:r>
          </a:p>
          <a:p>
            <a:endParaRPr lang="en-IN" dirty="0"/>
          </a:p>
        </p:txBody>
      </p:sp>
    </p:spTree>
    <p:extLst>
      <p:ext uri="{BB962C8B-B14F-4D97-AF65-F5344CB8AC3E}">
        <p14:creationId xmlns:p14="http://schemas.microsoft.com/office/powerpoint/2010/main" val="722110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6E9EEDE-CBED-5F48-59CE-7EF5B1575BB0}"/>
              </a:ext>
            </a:extLst>
          </p:cNvPr>
          <p:cNvSpPr>
            <a:spLocks noGrp="1"/>
          </p:cNvSpPr>
          <p:nvPr>
            <p:ph idx="1"/>
          </p:nvPr>
        </p:nvSpPr>
        <p:spPr>
          <a:xfrm>
            <a:off x="838200" y="1750141"/>
            <a:ext cx="10515600" cy="4208207"/>
          </a:xfrm>
        </p:spPr>
        <p:txBody>
          <a:bodyPr>
            <a:normAutofit/>
          </a:bodyPr>
          <a:lstStyle/>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Labour Legislation </a:t>
            </a:r>
            <a:r>
              <a:rPr lang="en-US" sz="2400" dirty="0">
                <a:latin typeface="Times New Roman" panose="02020603050405020304" pitchFamily="18" charset="0"/>
                <a:cs typeface="Times New Roman" panose="02020603050405020304" pitchFamily="18" charset="0"/>
              </a:rPr>
              <a:t>- In order to improve health and welfare of workers, labour legislation came into existence.</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Grievance Redressal </a:t>
            </a:r>
            <a:r>
              <a:rPr lang="en-US" sz="2400" dirty="0">
                <a:latin typeface="Times New Roman" panose="02020603050405020304" pitchFamily="18" charset="0"/>
                <a:cs typeface="Times New Roman" panose="02020603050405020304" pitchFamily="18" charset="0"/>
              </a:rPr>
              <a:t>- Employee's grievances are connected to the contract, work rule or regulation, policy or procedure, health and safety regulation, past practice, changing the cultural norms unilaterally, individual victimization, wage, bonus, etc. All these grievances can be resolved through the grievance redressal procedure. Hence, to develop harmonious industrial relations, to run an unbiased, successful and dynamic workplace, grievance handling must be done effectively.</a:t>
            </a:r>
          </a:p>
          <a:p>
            <a:endParaRPr lang="en-US" sz="2400" dirty="0">
              <a:latin typeface="Times New Roman" panose="02020603050405020304" pitchFamily="18" charset="0"/>
              <a:cs typeface="Times New Roman" panose="02020603050405020304" pitchFamily="18" charset="0"/>
            </a:endParaRPr>
          </a:p>
          <a:p>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486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C4BCA-E503-C654-0CD9-00F0851A60B3}"/>
              </a:ext>
            </a:extLst>
          </p:cNvPr>
          <p:cNvSpPr>
            <a:spLocks noGrp="1"/>
          </p:cNvSpPr>
          <p:nvPr>
            <p:ph type="title"/>
          </p:nvPr>
        </p:nvSpPr>
        <p:spPr>
          <a:xfrm>
            <a:off x="838200" y="778080"/>
            <a:ext cx="10515600" cy="1325563"/>
          </a:xfrm>
        </p:spPr>
        <p:txBody>
          <a:bodyPr>
            <a:normAutofit/>
          </a:bodyPr>
          <a:lstStyle/>
          <a:p>
            <a:r>
              <a:rPr lang="en-IN" sz="4000" b="1" dirty="0">
                <a:latin typeface="Times New Roman" panose="02020603050405020304" pitchFamily="18" charset="0"/>
                <a:cs typeface="Times New Roman" panose="02020603050405020304" pitchFamily="18" charset="0"/>
              </a:rPr>
              <a:t>Objectives of IR</a:t>
            </a:r>
          </a:p>
        </p:txBody>
      </p:sp>
      <p:sp>
        <p:nvSpPr>
          <p:cNvPr id="3" name="Content Placeholder 2">
            <a:extLst>
              <a:ext uri="{FF2B5EF4-FFF2-40B4-BE49-F238E27FC236}">
                <a16:creationId xmlns:a16="http://schemas.microsoft.com/office/drawing/2014/main" id="{244A8B67-3DB9-E8B8-05FA-FD3AF7002BC3}"/>
              </a:ext>
            </a:extLst>
          </p:cNvPr>
          <p:cNvSpPr>
            <a:spLocks noGrp="1"/>
          </p:cNvSpPr>
          <p:nvPr>
            <p:ph idx="1"/>
          </p:nvPr>
        </p:nvSpPr>
        <p:spPr/>
        <p:txBody>
          <a:bodyPr>
            <a:normAutofit fontScale="85000" lnSpcReduction="20000"/>
          </a:bodyPr>
          <a:lstStyle/>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To Protect Worker's and Management's Interest </a:t>
            </a:r>
            <a:r>
              <a:rPr lang="en-US" dirty="0">
                <a:latin typeface="Times New Roman" panose="02020603050405020304" pitchFamily="18" charset="0"/>
                <a:cs typeface="Times New Roman" panose="02020603050405020304" pitchFamily="18" charset="0"/>
              </a:rPr>
              <a:t>- Protecting the well-being of worker and management by creating excellent understanding and goodwill between the various sections that are responsible for production is the prime objective of industrial relations.</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To Improve Economic Status of Workers </a:t>
            </a:r>
            <a:r>
              <a:rPr lang="en-US" dirty="0">
                <a:latin typeface="Times New Roman" panose="02020603050405020304" pitchFamily="18" charset="0"/>
                <a:cs typeface="Times New Roman" panose="02020603050405020304" pitchFamily="18" charset="0"/>
              </a:rPr>
              <a:t>- The aim of industrial relations is to enhance the economic standing of workers by increasing their wages and benefits and by assisting the workers in developing an effective budget.</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To Regulate Control of Government </a:t>
            </a:r>
            <a:r>
              <a:rPr lang="en-US" dirty="0">
                <a:latin typeface="Times New Roman" panose="02020603050405020304" pitchFamily="18" charset="0"/>
                <a:cs typeface="Times New Roman" panose="02020603050405020304" pitchFamily="18" charset="0"/>
              </a:rPr>
              <a:t>- Industrial relations handle control of the government of those units that are facing a constant loss or the ones where production is controlled for the benefit of the public.</a:t>
            </a:r>
          </a:p>
          <a:p>
            <a:pPr>
              <a:buFont typeface="Wingdings" panose="05000000000000000000" pitchFamily="2" charset="2"/>
              <a:buChar char="Ø"/>
            </a:pPr>
            <a:r>
              <a:rPr lang="en-US" b="1" dirty="0">
                <a:latin typeface="Times New Roman" panose="02020603050405020304" pitchFamily="18" charset="0"/>
                <a:cs typeface="Times New Roman" panose="02020603050405020304" pitchFamily="18" charset="0"/>
              </a:rPr>
              <a:t>To Ensure Workers' Participation </a:t>
            </a:r>
            <a:r>
              <a:rPr lang="en-US" dirty="0">
                <a:latin typeface="Times New Roman" panose="02020603050405020304" pitchFamily="18" charset="0"/>
                <a:cs typeface="Times New Roman" panose="02020603050405020304" pitchFamily="18" charset="0"/>
              </a:rPr>
              <a:t>- It aims at giving a chance to the workers to express their views in management and participate in decision-making. It also increases workers' power so that their problems are solved through joint discussion between the workers and management.</a:t>
            </a:r>
          </a:p>
          <a:p>
            <a:pPr>
              <a:buFont typeface="Wingdings" panose="05000000000000000000" pitchFamily="2" charset="2"/>
              <a:buChar char="Ø"/>
            </a:pP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5126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6F0C0A-087D-C96D-1A7B-154B3AC6DC67}"/>
              </a:ext>
            </a:extLst>
          </p:cNvPr>
          <p:cNvSpPr>
            <a:spLocks noGrp="1"/>
          </p:cNvSpPr>
          <p:nvPr>
            <p:ph idx="1"/>
          </p:nvPr>
        </p:nvSpPr>
        <p:spPr>
          <a:xfrm>
            <a:off x="838200" y="1504335"/>
            <a:ext cx="10515600" cy="5181600"/>
          </a:xfrm>
        </p:spPr>
        <p:txBody>
          <a:bodyPr>
            <a:noAutofit/>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a:t>
            </a:r>
            <a:r>
              <a:rPr lang="en-US" sz="2400" b="1" dirty="0">
                <a:latin typeface="Times New Roman" panose="02020603050405020304" pitchFamily="18" charset="0"/>
                <a:cs typeface="Times New Roman" panose="02020603050405020304" pitchFamily="18" charset="0"/>
              </a:rPr>
              <a:t>o develop and Support Labour Unions </a:t>
            </a:r>
            <a:r>
              <a:rPr lang="en-US" sz="2400" dirty="0">
                <a:latin typeface="Times New Roman" panose="02020603050405020304" pitchFamily="18" charset="0"/>
                <a:cs typeface="Times New Roman" panose="02020603050405020304" pitchFamily="18" charset="0"/>
              </a:rPr>
              <a:t>- It creates and promotes labour unions so that the worker's strength can be enhanced.</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To Prevent Industrial Conflicts </a:t>
            </a:r>
            <a:r>
              <a:rPr lang="en-US" sz="2400" dirty="0">
                <a:latin typeface="Times New Roman" panose="02020603050405020304" pitchFamily="18" charset="0"/>
                <a:cs typeface="Times New Roman" panose="02020603050405020304" pitchFamily="18" charset="0"/>
              </a:rPr>
              <a:t>- Another objective is to reduce the chances of industrial conflicts and cultivate peaceful relations that are vital characteristics of a productive workforce and industrial progress of a nation.</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To Reduce Strikes and Lockouts </a:t>
            </a:r>
            <a:r>
              <a:rPr lang="en-US" sz="2400" dirty="0">
                <a:latin typeface="Times New Roman" panose="02020603050405020304" pitchFamily="18" charset="0"/>
                <a:cs typeface="Times New Roman" panose="02020603050405020304" pitchFamily="18" charset="0"/>
              </a:rPr>
              <a:t>- Getting rid of strikes, lock-outs, and gheraos to the maximum extent by granting suitable wages, better life and workplace environment and promised perks and benefits is one of the main objectives of industrial relations.</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To Sustain Industrial Democracy </a:t>
            </a:r>
            <a:r>
              <a:rPr lang="en-US" sz="2400" dirty="0">
                <a:latin typeface="Times New Roman" panose="02020603050405020304" pitchFamily="18" charset="0"/>
                <a:cs typeface="Times New Roman" panose="02020603050405020304" pitchFamily="18" charset="0"/>
              </a:rPr>
              <a:t>- Industrial relations also aims to develop and maintain industrial democracy which is based on labour partnership in profit-sharing and decision-making. This enables individuals to develop their personality fully so that they can work for the benefit of the industry, and of course for the nation.</a:t>
            </a:r>
          </a:p>
          <a:p>
            <a:pPr>
              <a:buFont typeface="Wingdings" panose="05000000000000000000" pitchFamily="2" charset="2"/>
              <a:buChar char="Ø"/>
            </a:pPr>
            <a:endParaRPr 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636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A67750-F773-5FB4-CBE9-E89378CA9499}"/>
              </a:ext>
            </a:extLst>
          </p:cNvPr>
          <p:cNvSpPr>
            <a:spLocks noGrp="1"/>
          </p:cNvSpPr>
          <p:nvPr>
            <p:ph idx="1"/>
          </p:nvPr>
        </p:nvSpPr>
        <p:spPr/>
        <p:txBody>
          <a:bodyPr>
            <a:normAutofit/>
          </a:bodyPr>
          <a:lstStyle/>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To Increase Productivity </a:t>
            </a:r>
            <a:r>
              <a:rPr lang="en-US" sz="2400" dirty="0">
                <a:latin typeface="Times New Roman" panose="02020603050405020304" pitchFamily="18" charset="0"/>
                <a:cs typeface="Times New Roman" panose="02020603050405020304" pitchFamily="18" charset="0"/>
              </a:rPr>
              <a:t>-  Another objective of industrial relations is to enhance productivity to superior level by ensuring that employees work with full strength.</a:t>
            </a:r>
          </a:p>
          <a:p>
            <a:pPr>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To Provide Proprietary Interest </a:t>
            </a:r>
            <a:r>
              <a:rPr lang="en-US" sz="2400" dirty="0">
                <a:latin typeface="Times New Roman" panose="02020603050405020304" pitchFamily="18" charset="0"/>
                <a:cs typeface="Times New Roman" panose="02020603050405020304" pitchFamily="18" charset="0"/>
              </a:rPr>
              <a:t>- Finally, it provides ownership to th workers in the organisation where they are working. The objective industrial relations is to fill the gap between the different sections of th industry and society and reform the complicated social relationship developing as a result of technological progress by regulating an monitoring members and adjusting their conflicting interest.</a:t>
            </a:r>
          </a:p>
          <a:p>
            <a:pPr>
              <a:buFont typeface="Wingdings" panose="05000000000000000000" pitchFamily="2" charset="2"/>
              <a:buChar char="Ø"/>
            </a:pPr>
            <a:endParaRPr lang="en-I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94410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TotalTime>
  <Words>6055</Words>
  <Application>Microsoft Office PowerPoint</Application>
  <PresentationFormat>Widescreen</PresentationFormat>
  <Paragraphs>338</Paragraphs>
  <Slides>55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55</vt:i4>
      </vt:variant>
    </vt:vector>
  </HeadingPairs>
  <TitlesOfParts>
    <vt:vector size="61" baseType="lpstr">
      <vt:lpstr>Arial</vt:lpstr>
      <vt:lpstr>Calibri</vt:lpstr>
      <vt:lpstr>Calibri Light</vt:lpstr>
      <vt:lpstr>Times New Roman</vt:lpstr>
      <vt:lpstr>Wingdings</vt:lpstr>
      <vt:lpstr>Office Theme</vt:lpstr>
      <vt:lpstr>INDUSTRIAL RELATIONS AND LEGISLATIONS Subject Code – MBAHR314 By  Lakshmi M R Assistant Professor</vt:lpstr>
      <vt:lpstr>Concept &amp; Meaning of Industrial Relations</vt:lpstr>
      <vt:lpstr>Definition of IR</vt:lpstr>
      <vt:lpstr>Scope of IR</vt:lpstr>
      <vt:lpstr>PowerPoint Presentation</vt:lpstr>
      <vt:lpstr>PowerPoint Presentation</vt:lpstr>
      <vt:lpstr>Objectives of IR</vt:lpstr>
      <vt:lpstr>PowerPoint Presentation</vt:lpstr>
      <vt:lpstr>PowerPoint Presentation</vt:lpstr>
      <vt:lpstr>Types/Parties of IR</vt:lpstr>
      <vt:lpstr>Characteristics/Nature of IR</vt:lpstr>
      <vt:lpstr>PowerPoint Presentation</vt:lpstr>
      <vt:lpstr>Importance of IR</vt:lpstr>
      <vt:lpstr>PowerPoint Presentation</vt:lpstr>
      <vt:lpstr>Approaches of IR</vt:lpstr>
      <vt:lpstr>1. System Approach</vt:lpstr>
      <vt:lpstr>2. Unitary Approach </vt:lpstr>
      <vt:lpstr>3. Pluralist Approach </vt:lpstr>
      <vt:lpstr>4. Marxist Approach </vt:lpstr>
      <vt:lpstr>5. Sociological Approach </vt:lpstr>
      <vt:lpstr>6. Gandhian Approach  </vt:lpstr>
      <vt:lpstr>PowerPoint Presentation</vt:lpstr>
      <vt:lpstr>7. Psychological Approach </vt:lpstr>
      <vt:lpstr>8. Human Relations Approach </vt:lpstr>
      <vt:lpstr>System Model of IR - Dunlop's Systems Model</vt:lpstr>
      <vt:lpstr>PowerPoint Presentation</vt:lpstr>
      <vt:lpstr>Actors in Dunlop’s Model</vt:lpstr>
      <vt:lpstr>Environmental Context</vt:lpstr>
      <vt:lpstr>PowerPoint Presentation</vt:lpstr>
      <vt:lpstr>PowerPoint Presentation</vt:lpstr>
      <vt:lpstr>Rules and Procedures</vt:lpstr>
      <vt:lpstr>Role of Ideology</vt:lpstr>
      <vt:lpstr>Criticisms of Dunlop’s Model</vt:lpstr>
      <vt:lpstr>Limitations of Dunlop’s System Model</vt:lpstr>
      <vt:lpstr>System Model of IR –The Pluralist Theory of Flanders/ Oxford Model</vt:lpstr>
      <vt:lpstr>PowerPoint Presentation</vt:lpstr>
      <vt:lpstr>System Model of IR – The Structural Contradictions Theory of Hyman</vt:lpstr>
      <vt:lpstr>PowerPoint Presentation</vt:lpstr>
      <vt:lpstr>PowerPoint Presentation</vt:lpstr>
      <vt:lpstr>PowerPoint Presentation</vt:lpstr>
      <vt:lpstr>Managing IR Changes</vt:lpstr>
      <vt:lpstr>Participants/Actors of IR Activities</vt:lpstr>
      <vt:lpstr>Factors Influencing IR</vt:lpstr>
      <vt:lpstr>PowerPoint Presentation</vt:lpstr>
      <vt:lpstr>PowerPoint Presentation</vt:lpstr>
      <vt:lpstr>PowerPoint Presentation</vt:lpstr>
      <vt:lpstr>Recent trends in IR</vt:lpstr>
      <vt:lpstr>PowerPoint Presentation</vt:lpstr>
      <vt:lpstr>PowerPoint Presentation</vt:lpstr>
      <vt:lpstr>Problems of Industrial Workers in Industrial Relations</vt:lpstr>
      <vt:lpstr>PowerPoint Presentation</vt:lpstr>
      <vt:lpstr>PowerPoint Presentation</vt:lpstr>
      <vt:lpstr>Contemporary Issues in Employee Relations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Lakshmi Aachalkar</dc:creator>
  <cp:lastModifiedBy>Lakshmi Aachalkar</cp:lastModifiedBy>
  <cp:revision>25</cp:revision>
  <dcterms:created xsi:type="dcterms:W3CDTF">2025-10-19T14:56:53Z</dcterms:created>
  <dcterms:modified xsi:type="dcterms:W3CDTF">2025-12-01T07:24:21Z</dcterms:modified>
</cp:coreProperties>
</file>