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 id="266"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303" r:id="rId43"/>
    <p:sldId id="299" r:id="rId44"/>
    <p:sldId id="300" r:id="rId45"/>
    <p:sldId id="301" r:id="rId46"/>
    <p:sldId id="302"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7C504-EAA9-2081-0E17-067A939C29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667251DF-6E65-0CFA-7089-E01BDDB21C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1ED901BC-1A32-D060-3655-C9CDC23E469E}"/>
              </a:ext>
            </a:extLst>
          </p:cNvPr>
          <p:cNvSpPr>
            <a:spLocks noGrp="1"/>
          </p:cNvSpPr>
          <p:nvPr>
            <p:ph type="dt" sz="half" idx="10"/>
          </p:nvPr>
        </p:nvSpPr>
        <p:spPr/>
        <p:txBody>
          <a:bodyPr/>
          <a:lstStyle/>
          <a:p>
            <a:fld id="{D383E98C-C8BB-445C-B7A8-A7EA29E0D5D5}" type="datetimeFigureOut">
              <a:rPr lang="en-IN" smtClean="0"/>
              <a:t>11-11-2025</a:t>
            </a:fld>
            <a:endParaRPr lang="en-IN"/>
          </a:p>
        </p:txBody>
      </p:sp>
      <p:sp>
        <p:nvSpPr>
          <p:cNvPr id="5" name="Footer Placeholder 4">
            <a:extLst>
              <a:ext uri="{FF2B5EF4-FFF2-40B4-BE49-F238E27FC236}">
                <a16:creationId xmlns:a16="http://schemas.microsoft.com/office/drawing/2014/main" id="{798FEFB6-4DC3-F758-69A4-4CA43A8B5F7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F97FD7F-27FE-63D8-B8CD-728CBA71E1AA}"/>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3642555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38E6B-DAE4-0FF5-359C-485F29C85642}"/>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AFEAADB-86E5-C5B6-53F3-24F512B1F9F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DBCCFB9-5D9B-0532-F285-9A5FC43B3A24}"/>
              </a:ext>
            </a:extLst>
          </p:cNvPr>
          <p:cNvSpPr>
            <a:spLocks noGrp="1"/>
          </p:cNvSpPr>
          <p:nvPr>
            <p:ph type="dt" sz="half" idx="10"/>
          </p:nvPr>
        </p:nvSpPr>
        <p:spPr/>
        <p:txBody>
          <a:bodyPr/>
          <a:lstStyle/>
          <a:p>
            <a:fld id="{D383E98C-C8BB-445C-B7A8-A7EA29E0D5D5}" type="datetimeFigureOut">
              <a:rPr lang="en-IN" smtClean="0"/>
              <a:t>11-11-2025</a:t>
            </a:fld>
            <a:endParaRPr lang="en-IN"/>
          </a:p>
        </p:txBody>
      </p:sp>
      <p:sp>
        <p:nvSpPr>
          <p:cNvPr id="5" name="Footer Placeholder 4">
            <a:extLst>
              <a:ext uri="{FF2B5EF4-FFF2-40B4-BE49-F238E27FC236}">
                <a16:creationId xmlns:a16="http://schemas.microsoft.com/office/drawing/2014/main" id="{F7444AAE-C665-3F92-89DA-C87788F8AAA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9E6D68F-04E8-8E91-1D29-3236AB34A44E}"/>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697297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07A211-4937-50B6-AE53-F59DCC6ADAD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E389E60-9ED9-6BAF-16E4-C0B3A63DAD1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BBBD37F-92CE-B2BB-0344-AA4753AD2D0D}"/>
              </a:ext>
            </a:extLst>
          </p:cNvPr>
          <p:cNvSpPr>
            <a:spLocks noGrp="1"/>
          </p:cNvSpPr>
          <p:nvPr>
            <p:ph type="dt" sz="half" idx="10"/>
          </p:nvPr>
        </p:nvSpPr>
        <p:spPr/>
        <p:txBody>
          <a:bodyPr/>
          <a:lstStyle/>
          <a:p>
            <a:fld id="{D383E98C-C8BB-445C-B7A8-A7EA29E0D5D5}" type="datetimeFigureOut">
              <a:rPr lang="en-IN" smtClean="0"/>
              <a:t>11-11-2025</a:t>
            </a:fld>
            <a:endParaRPr lang="en-IN"/>
          </a:p>
        </p:txBody>
      </p:sp>
      <p:sp>
        <p:nvSpPr>
          <p:cNvPr id="5" name="Footer Placeholder 4">
            <a:extLst>
              <a:ext uri="{FF2B5EF4-FFF2-40B4-BE49-F238E27FC236}">
                <a16:creationId xmlns:a16="http://schemas.microsoft.com/office/drawing/2014/main" id="{CB056537-7892-FA5E-7E09-E246BF63748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90BCCDA-ACDD-E59D-5E8E-39361B356A0F}"/>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31409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509CF-AC02-1E14-04CB-AE0B40802675}"/>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B47A59B-67D7-44F9-41C9-3C30399B560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3209048-9D94-1DB7-B365-F1AB82DF66DE}"/>
              </a:ext>
            </a:extLst>
          </p:cNvPr>
          <p:cNvSpPr>
            <a:spLocks noGrp="1"/>
          </p:cNvSpPr>
          <p:nvPr>
            <p:ph type="dt" sz="half" idx="10"/>
          </p:nvPr>
        </p:nvSpPr>
        <p:spPr/>
        <p:txBody>
          <a:bodyPr/>
          <a:lstStyle/>
          <a:p>
            <a:fld id="{D383E98C-C8BB-445C-B7A8-A7EA29E0D5D5}" type="datetimeFigureOut">
              <a:rPr lang="en-IN" smtClean="0"/>
              <a:t>11-11-2025</a:t>
            </a:fld>
            <a:endParaRPr lang="en-IN"/>
          </a:p>
        </p:txBody>
      </p:sp>
      <p:sp>
        <p:nvSpPr>
          <p:cNvPr id="5" name="Footer Placeholder 4">
            <a:extLst>
              <a:ext uri="{FF2B5EF4-FFF2-40B4-BE49-F238E27FC236}">
                <a16:creationId xmlns:a16="http://schemas.microsoft.com/office/drawing/2014/main" id="{FECFAF60-AB03-464C-AF35-35C112D92B7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6E1ED2F-B94B-D68A-36EF-89FCA0D5006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3354348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D2AF3-C056-8285-163D-2F275A50B9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11F37BB8-F210-CE11-9E2B-545E10E0DC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8F2AA5D-2737-CF5A-9D52-FB5BFFFC3722}"/>
              </a:ext>
            </a:extLst>
          </p:cNvPr>
          <p:cNvSpPr>
            <a:spLocks noGrp="1"/>
          </p:cNvSpPr>
          <p:nvPr>
            <p:ph type="dt" sz="half" idx="10"/>
          </p:nvPr>
        </p:nvSpPr>
        <p:spPr/>
        <p:txBody>
          <a:bodyPr/>
          <a:lstStyle/>
          <a:p>
            <a:fld id="{D383E98C-C8BB-445C-B7A8-A7EA29E0D5D5}" type="datetimeFigureOut">
              <a:rPr lang="en-IN" smtClean="0"/>
              <a:t>11-11-2025</a:t>
            </a:fld>
            <a:endParaRPr lang="en-IN"/>
          </a:p>
        </p:txBody>
      </p:sp>
      <p:sp>
        <p:nvSpPr>
          <p:cNvPr id="5" name="Footer Placeholder 4">
            <a:extLst>
              <a:ext uri="{FF2B5EF4-FFF2-40B4-BE49-F238E27FC236}">
                <a16:creationId xmlns:a16="http://schemas.microsoft.com/office/drawing/2014/main" id="{DDE3E4AB-0DE2-4939-EB5B-375EB30202A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DD0BE96-54D9-D3FA-2EEF-2A018DE6DA4F}"/>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68086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76C6-7B6A-EEC6-7959-0B5F65E464C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043C4BE-F801-9131-5946-BA8AFA8792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B31A7FF5-4A61-CB65-C0EE-6B3D03336B2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DD7851B-63C4-E426-754A-366D0E1E6BBB}"/>
              </a:ext>
            </a:extLst>
          </p:cNvPr>
          <p:cNvSpPr>
            <a:spLocks noGrp="1"/>
          </p:cNvSpPr>
          <p:nvPr>
            <p:ph type="dt" sz="half" idx="10"/>
          </p:nvPr>
        </p:nvSpPr>
        <p:spPr/>
        <p:txBody>
          <a:bodyPr/>
          <a:lstStyle/>
          <a:p>
            <a:fld id="{D383E98C-C8BB-445C-B7A8-A7EA29E0D5D5}" type="datetimeFigureOut">
              <a:rPr lang="en-IN" smtClean="0"/>
              <a:t>11-11-2025</a:t>
            </a:fld>
            <a:endParaRPr lang="en-IN"/>
          </a:p>
        </p:txBody>
      </p:sp>
      <p:sp>
        <p:nvSpPr>
          <p:cNvPr id="6" name="Footer Placeholder 5">
            <a:extLst>
              <a:ext uri="{FF2B5EF4-FFF2-40B4-BE49-F238E27FC236}">
                <a16:creationId xmlns:a16="http://schemas.microsoft.com/office/drawing/2014/main" id="{97B9F7D9-01D5-4BED-533D-52CDCB1CBEB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BCC376C-8A53-4F37-C73A-AF974DC8D7D3}"/>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054043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D3C31-5B9F-CD87-B620-04C359F8AAE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A159FCB-0CDC-30F8-221F-B3FF704A81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CBDCA6E-7D8B-CD7C-6391-A3F765DE7C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2F50023-6596-28A0-AD3A-AB2738203B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C03A83-19BB-4813-1C8B-3EA3A2D81AE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2ADFEAD4-26F1-C0E6-8810-2CF09F3D983F}"/>
              </a:ext>
            </a:extLst>
          </p:cNvPr>
          <p:cNvSpPr>
            <a:spLocks noGrp="1"/>
          </p:cNvSpPr>
          <p:nvPr>
            <p:ph type="dt" sz="half" idx="10"/>
          </p:nvPr>
        </p:nvSpPr>
        <p:spPr/>
        <p:txBody>
          <a:bodyPr/>
          <a:lstStyle/>
          <a:p>
            <a:fld id="{D383E98C-C8BB-445C-B7A8-A7EA29E0D5D5}" type="datetimeFigureOut">
              <a:rPr lang="en-IN" smtClean="0"/>
              <a:t>11-11-2025</a:t>
            </a:fld>
            <a:endParaRPr lang="en-IN"/>
          </a:p>
        </p:txBody>
      </p:sp>
      <p:sp>
        <p:nvSpPr>
          <p:cNvPr id="8" name="Footer Placeholder 7">
            <a:extLst>
              <a:ext uri="{FF2B5EF4-FFF2-40B4-BE49-F238E27FC236}">
                <a16:creationId xmlns:a16="http://schemas.microsoft.com/office/drawing/2014/main" id="{A18DEA61-4FD7-A34A-4927-62B4D8E1A592}"/>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195F817C-D30D-0DC4-0BC7-AC39BDF83C7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946585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81F50-059D-D91F-AEFB-C10F5945C138}"/>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10233205-7767-F926-6BE3-D0004B57ED99}"/>
              </a:ext>
            </a:extLst>
          </p:cNvPr>
          <p:cNvSpPr>
            <a:spLocks noGrp="1"/>
          </p:cNvSpPr>
          <p:nvPr>
            <p:ph type="dt" sz="half" idx="10"/>
          </p:nvPr>
        </p:nvSpPr>
        <p:spPr/>
        <p:txBody>
          <a:bodyPr/>
          <a:lstStyle/>
          <a:p>
            <a:fld id="{D383E98C-C8BB-445C-B7A8-A7EA29E0D5D5}" type="datetimeFigureOut">
              <a:rPr lang="en-IN" smtClean="0"/>
              <a:t>11-11-2025</a:t>
            </a:fld>
            <a:endParaRPr lang="en-IN"/>
          </a:p>
        </p:txBody>
      </p:sp>
      <p:sp>
        <p:nvSpPr>
          <p:cNvPr id="4" name="Footer Placeholder 3">
            <a:extLst>
              <a:ext uri="{FF2B5EF4-FFF2-40B4-BE49-F238E27FC236}">
                <a16:creationId xmlns:a16="http://schemas.microsoft.com/office/drawing/2014/main" id="{86D4A625-9471-7CBF-AC6A-D63DD942119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DB992686-CBDB-16A1-9685-BD59CA4582D4}"/>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275129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67C67B-EABA-6E75-9AC5-283168FD4F06}"/>
              </a:ext>
            </a:extLst>
          </p:cNvPr>
          <p:cNvSpPr>
            <a:spLocks noGrp="1"/>
          </p:cNvSpPr>
          <p:nvPr>
            <p:ph type="dt" sz="half" idx="10"/>
          </p:nvPr>
        </p:nvSpPr>
        <p:spPr/>
        <p:txBody>
          <a:bodyPr/>
          <a:lstStyle/>
          <a:p>
            <a:fld id="{D383E98C-C8BB-445C-B7A8-A7EA29E0D5D5}" type="datetimeFigureOut">
              <a:rPr lang="en-IN" smtClean="0"/>
              <a:t>11-11-2025</a:t>
            </a:fld>
            <a:endParaRPr lang="en-IN"/>
          </a:p>
        </p:txBody>
      </p:sp>
      <p:sp>
        <p:nvSpPr>
          <p:cNvPr id="3" name="Footer Placeholder 2">
            <a:extLst>
              <a:ext uri="{FF2B5EF4-FFF2-40B4-BE49-F238E27FC236}">
                <a16:creationId xmlns:a16="http://schemas.microsoft.com/office/drawing/2014/main" id="{EABD3D5E-F761-9BC7-A235-692FBB44367C}"/>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BFBF9861-715D-9ED3-7F27-70BEB23897D4}"/>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39659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B593E-C85A-5131-CCF0-08AEBBCD22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E8AB655C-8A8A-AADF-0582-CB1D456D5A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8E6A0E0E-EFE9-EB9C-0D05-0BC3595286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74F22F-40D0-A89F-E433-07F4F7CFF14A}"/>
              </a:ext>
            </a:extLst>
          </p:cNvPr>
          <p:cNvSpPr>
            <a:spLocks noGrp="1"/>
          </p:cNvSpPr>
          <p:nvPr>
            <p:ph type="dt" sz="half" idx="10"/>
          </p:nvPr>
        </p:nvSpPr>
        <p:spPr/>
        <p:txBody>
          <a:bodyPr/>
          <a:lstStyle/>
          <a:p>
            <a:fld id="{D383E98C-C8BB-445C-B7A8-A7EA29E0D5D5}" type="datetimeFigureOut">
              <a:rPr lang="en-IN" smtClean="0"/>
              <a:t>11-11-2025</a:t>
            </a:fld>
            <a:endParaRPr lang="en-IN"/>
          </a:p>
        </p:txBody>
      </p:sp>
      <p:sp>
        <p:nvSpPr>
          <p:cNvPr id="6" name="Footer Placeholder 5">
            <a:extLst>
              <a:ext uri="{FF2B5EF4-FFF2-40B4-BE49-F238E27FC236}">
                <a16:creationId xmlns:a16="http://schemas.microsoft.com/office/drawing/2014/main" id="{CC2793E5-76F3-8B06-2B40-2E0B7EF7DD1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619FC04-A8A2-8EF9-D50F-597321FEE05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2428042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510BA-4E53-723D-53A1-B7AA95ACBB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ABF3CBE0-8A52-8E62-940F-C4DE82CB32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A73E84D8-565A-7234-0D8F-5852675D2C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F6F67A-9C76-2FBE-CAF5-F9B202DD8E00}"/>
              </a:ext>
            </a:extLst>
          </p:cNvPr>
          <p:cNvSpPr>
            <a:spLocks noGrp="1"/>
          </p:cNvSpPr>
          <p:nvPr>
            <p:ph type="dt" sz="half" idx="10"/>
          </p:nvPr>
        </p:nvSpPr>
        <p:spPr/>
        <p:txBody>
          <a:bodyPr/>
          <a:lstStyle/>
          <a:p>
            <a:fld id="{D383E98C-C8BB-445C-B7A8-A7EA29E0D5D5}" type="datetimeFigureOut">
              <a:rPr lang="en-IN" smtClean="0"/>
              <a:t>11-11-2025</a:t>
            </a:fld>
            <a:endParaRPr lang="en-IN"/>
          </a:p>
        </p:txBody>
      </p:sp>
      <p:sp>
        <p:nvSpPr>
          <p:cNvPr id="6" name="Footer Placeholder 5">
            <a:extLst>
              <a:ext uri="{FF2B5EF4-FFF2-40B4-BE49-F238E27FC236}">
                <a16:creationId xmlns:a16="http://schemas.microsoft.com/office/drawing/2014/main" id="{470CC626-C424-D888-AA7B-860CACFB35D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1B1D76C-7E68-1CBF-044F-6F4E9821A7D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99243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5EBA87-33F9-7043-4D02-F52883736C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0B27056-539A-95BA-23B1-409B5ECC7A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217F7D6-809E-CBFB-E7DA-5651170426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83E98C-C8BB-445C-B7A8-A7EA29E0D5D5}" type="datetimeFigureOut">
              <a:rPr lang="en-IN" smtClean="0"/>
              <a:t>11-11-2025</a:t>
            </a:fld>
            <a:endParaRPr lang="en-IN"/>
          </a:p>
        </p:txBody>
      </p:sp>
      <p:sp>
        <p:nvSpPr>
          <p:cNvPr id="5" name="Footer Placeholder 4">
            <a:extLst>
              <a:ext uri="{FF2B5EF4-FFF2-40B4-BE49-F238E27FC236}">
                <a16:creationId xmlns:a16="http://schemas.microsoft.com/office/drawing/2014/main" id="{9BC2A12B-2868-FDAB-B8A9-1DAA472D32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68F0796A-84B9-31DF-B668-33FFE36C18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F5A023-DA26-488D-9A08-EDF1B35A86EF}" type="slidenum">
              <a:rPr lang="en-IN" smtClean="0"/>
              <a:t>‹#›</a:t>
            </a:fld>
            <a:endParaRPr lang="en-IN"/>
          </a:p>
        </p:txBody>
      </p:sp>
      <p:pic>
        <p:nvPicPr>
          <p:cNvPr id="8" name="Picture 7">
            <a:extLst>
              <a:ext uri="{FF2B5EF4-FFF2-40B4-BE49-F238E27FC236}">
                <a16:creationId xmlns:a16="http://schemas.microsoft.com/office/drawing/2014/main" id="{C70C2CA8-5873-0BB4-B67A-0B641AA2ABDD}"/>
              </a:ext>
            </a:extLst>
          </p:cNvPr>
          <p:cNvPicPr>
            <a:picLocks noChangeAspect="1"/>
          </p:cNvPicPr>
          <p:nvPr userDrawn="1"/>
        </p:nvPicPr>
        <p:blipFill>
          <a:blip r:embed="rId13"/>
          <a:stretch>
            <a:fillRect/>
          </a:stretch>
        </p:blipFill>
        <p:spPr>
          <a:xfrm>
            <a:off x="0" y="0"/>
            <a:ext cx="12118109" cy="1257475"/>
          </a:xfrm>
          <a:prstGeom prst="rect">
            <a:avLst/>
          </a:prstGeom>
        </p:spPr>
      </p:pic>
    </p:spTree>
    <p:extLst>
      <p:ext uri="{BB962C8B-B14F-4D97-AF65-F5344CB8AC3E}">
        <p14:creationId xmlns:p14="http://schemas.microsoft.com/office/powerpoint/2010/main" val="2063946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9D634-CD08-116F-F31E-017EB76F40ED}"/>
              </a:ext>
            </a:extLst>
          </p:cNvPr>
          <p:cNvSpPr>
            <a:spLocks noGrp="1"/>
          </p:cNvSpPr>
          <p:nvPr>
            <p:ph type="ctrTitle"/>
          </p:nvPr>
        </p:nvSpPr>
        <p:spPr>
          <a:xfrm>
            <a:off x="1524000" y="1838631"/>
            <a:ext cx="9144000" cy="2496882"/>
          </a:xfrm>
        </p:spPr>
        <p:txBody>
          <a:bodyPr>
            <a:noAutofit/>
          </a:bodyPr>
          <a:lstStyle/>
          <a:p>
            <a:r>
              <a:rPr lang="en-IN" sz="4400" b="1" dirty="0">
                <a:latin typeface="Times New Roman" panose="02020603050405020304" pitchFamily="18" charset="0"/>
                <a:cs typeface="Times New Roman" panose="02020603050405020304" pitchFamily="18" charset="0"/>
              </a:rPr>
              <a:t>INTERNATIONAL BUSINESS </a:t>
            </a:r>
            <a:br>
              <a:rPr lang="en-IN" sz="3600" b="1" dirty="0">
                <a:latin typeface="Times New Roman" panose="02020603050405020304" pitchFamily="18" charset="0"/>
                <a:cs typeface="Times New Roman" panose="02020603050405020304" pitchFamily="18" charset="0"/>
              </a:rPr>
            </a:br>
            <a:r>
              <a:rPr lang="en-IN" sz="3200" b="1" dirty="0">
                <a:latin typeface="Times New Roman" panose="02020603050405020304" pitchFamily="18" charset="0"/>
                <a:cs typeface="Times New Roman" panose="02020603050405020304" pitchFamily="18" charset="0"/>
              </a:rPr>
              <a:t>Subject Code </a:t>
            </a:r>
            <a:r>
              <a:rPr lang="en-IN" sz="3200" b="1">
                <a:latin typeface="Times New Roman" panose="02020603050405020304" pitchFamily="18" charset="0"/>
                <a:cs typeface="Times New Roman" panose="02020603050405020304" pitchFamily="18" charset="0"/>
              </a:rPr>
              <a:t>– MBA302</a:t>
            </a:r>
            <a:br>
              <a:rPr lang="en-IN" sz="2800" b="1"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By </a:t>
            </a:r>
            <a:br>
              <a:rPr lang="en-IN" sz="2800"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Lakshmi M R</a:t>
            </a:r>
            <a:br>
              <a:rPr lang="en-IN" sz="2800"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Assistant Professor</a:t>
            </a:r>
          </a:p>
        </p:txBody>
      </p:sp>
      <p:sp>
        <p:nvSpPr>
          <p:cNvPr id="3" name="Subtitle 2">
            <a:extLst>
              <a:ext uri="{FF2B5EF4-FFF2-40B4-BE49-F238E27FC236}">
                <a16:creationId xmlns:a16="http://schemas.microsoft.com/office/drawing/2014/main" id="{F2D49CE1-9E48-1088-96E8-D2F87B9A8D3A}"/>
              </a:ext>
            </a:extLst>
          </p:cNvPr>
          <p:cNvSpPr>
            <a:spLocks noGrp="1"/>
          </p:cNvSpPr>
          <p:nvPr>
            <p:ph type="subTitle" idx="1"/>
          </p:nvPr>
        </p:nvSpPr>
        <p:spPr>
          <a:xfrm>
            <a:off x="1524000" y="4581320"/>
            <a:ext cx="9144000" cy="1200048"/>
          </a:xfrm>
        </p:spPr>
        <p:txBody>
          <a:bodyPr>
            <a:normAutofit/>
          </a:bodyPr>
          <a:lstStyle/>
          <a:p>
            <a:r>
              <a:rPr lang="en-IN" sz="3600" b="1" dirty="0">
                <a:latin typeface="Times New Roman" panose="02020603050405020304" pitchFamily="18" charset="0"/>
                <a:cs typeface="Times New Roman" panose="02020603050405020304" pitchFamily="18" charset="0"/>
              </a:rPr>
              <a:t>Module 2 - International Business Environment</a:t>
            </a:r>
          </a:p>
        </p:txBody>
      </p:sp>
    </p:spTree>
    <p:extLst>
      <p:ext uri="{BB962C8B-B14F-4D97-AF65-F5344CB8AC3E}">
        <p14:creationId xmlns:p14="http://schemas.microsoft.com/office/powerpoint/2010/main" val="3655030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8A4EFD-01EB-5D4F-B908-86E546DB23BE}"/>
              </a:ext>
            </a:extLst>
          </p:cNvPr>
          <p:cNvSpPr>
            <a:spLocks noGrp="1"/>
          </p:cNvSpPr>
          <p:nvPr>
            <p:ph idx="1"/>
          </p:nvPr>
        </p:nvSpPr>
        <p:spPr>
          <a:xfrm>
            <a:off x="838200" y="1376516"/>
            <a:ext cx="10515600" cy="5142271"/>
          </a:xfrm>
        </p:spPr>
        <p:txBody>
          <a:bodyPr/>
          <a:lstStyle/>
          <a:p>
            <a:pPr marL="0" indent="0">
              <a:buNone/>
            </a:pPr>
            <a:r>
              <a:rPr lang="en-IN" sz="2400" b="1" dirty="0">
                <a:latin typeface="Times New Roman" panose="02020603050405020304" pitchFamily="18" charset="0"/>
                <a:cs typeface="Times New Roman" panose="02020603050405020304" pitchFamily="18" charset="0"/>
              </a:rPr>
              <a:t>(c) Classification Based on the Number of Political Parties</a:t>
            </a:r>
            <a:endParaRPr lang="en-IN" sz="2400" dirty="0">
              <a:latin typeface="Times New Roman" panose="02020603050405020304" pitchFamily="18" charset="0"/>
              <a:cs typeface="Times New Roman" panose="02020603050405020304" pitchFamily="18" charset="0"/>
            </a:endParaRPr>
          </a:p>
          <a:p>
            <a:pPr marL="0" indent="0">
              <a:buNone/>
            </a:pPr>
            <a:endParaRPr lang="en-IN" dirty="0"/>
          </a:p>
        </p:txBody>
      </p:sp>
      <p:graphicFrame>
        <p:nvGraphicFramePr>
          <p:cNvPr id="4" name="Table 3">
            <a:extLst>
              <a:ext uri="{FF2B5EF4-FFF2-40B4-BE49-F238E27FC236}">
                <a16:creationId xmlns:a16="http://schemas.microsoft.com/office/drawing/2014/main" id="{7F771C2A-EDEE-F89F-9E87-1352B7A8E8E1}"/>
              </a:ext>
            </a:extLst>
          </p:cNvPr>
          <p:cNvGraphicFramePr>
            <a:graphicFrameLocks noGrp="1"/>
          </p:cNvGraphicFramePr>
          <p:nvPr>
            <p:extLst>
              <p:ext uri="{D42A27DB-BD31-4B8C-83A1-F6EECF244321}">
                <p14:modId xmlns:p14="http://schemas.microsoft.com/office/powerpoint/2010/main" val="865499496"/>
              </p:ext>
            </p:extLst>
          </p:nvPr>
        </p:nvGraphicFramePr>
        <p:xfrm>
          <a:off x="943897" y="1956620"/>
          <a:ext cx="10409901" cy="4423144"/>
        </p:xfrm>
        <a:graphic>
          <a:graphicData uri="http://schemas.openxmlformats.org/drawingml/2006/table">
            <a:tbl>
              <a:tblPr firstRow="1" bandRow="1">
                <a:tableStyleId>{5940675A-B579-460E-94D1-54222C63F5DA}</a:tableStyleId>
              </a:tblPr>
              <a:tblGrid>
                <a:gridCol w="1710813">
                  <a:extLst>
                    <a:ext uri="{9D8B030D-6E8A-4147-A177-3AD203B41FA5}">
                      <a16:colId xmlns:a16="http://schemas.microsoft.com/office/drawing/2014/main" val="2355405079"/>
                    </a:ext>
                  </a:extLst>
                </a:gridCol>
                <a:gridCol w="6518787">
                  <a:extLst>
                    <a:ext uri="{9D8B030D-6E8A-4147-A177-3AD203B41FA5}">
                      <a16:colId xmlns:a16="http://schemas.microsoft.com/office/drawing/2014/main" val="3445093595"/>
                    </a:ext>
                  </a:extLst>
                </a:gridCol>
                <a:gridCol w="2180301">
                  <a:extLst>
                    <a:ext uri="{9D8B030D-6E8A-4147-A177-3AD203B41FA5}">
                      <a16:colId xmlns:a16="http://schemas.microsoft.com/office/drawing/2014/main" val="3409102030"/>
                    </a:ext>
                  </a:extLst>
                </a:gridCol>
              </a:tblGrid>
              <a:tr h="550606">
                <a:tc>
                  <a:txBody>
                    <a:bodyPr/>
                    <a:lstStyle/>
                    <a:p>
                      <a:pPr algn="ctr">
                        <a:lnSpc>
                          <a:spcPct val="115000"/>
                        </a:lnSpc>
                        <a:spcAft>
                          <a:spcPts val="800"/>
                        </a:spcAft>
                        <a:buNone/>
                      </a:pPr>
                      <a:r>
                        <a:rPr lang="en-IN" sz="2200" b="1"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Type</a:t>
                      </a:r>
                    </a:p>
                  </a:txBody>
                  <a:tcPr marL="9525" marR="9525" marT="9525" marB="9525" anchor="ctr"/>
                </a:tc>
                <a:tc>
                  <a:txBody>
                    <a:bodyPr/>
                    <a:lstStyle/>
                    <a:p>
                      <a:pPr algn="ctr">
                        <a:lnSpc>
                          <a:spcPct val="115000"/>
                        </a:lnSpc>
                        <a:spcAft>
                          <a:spcPts val="800"/>
                        </a:spcAft>
                        <a:buNone/>
                      </a:pPr>
                      <a:r>
                        <a:rPr lang="en-IN" sz="2200" b="1"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Description</a:t>
                      </a:r>
                    </a:p>
                  </a:txBody>
                  <a:tcPr marL="9525" marR="9525" marT="9525" marB="9525" anchor="ctr"/>
                </a:tc>
                <a:tc>
                  <a:txBody>
                    <a:bodyPr/>
                    <a:lstStyle/>
                    <a:p>
                      <a:pPr algn="ctr">
                        <a:lnSpc>
                          <a:spcPct val="115000"/>
                        </a:lnSpc>
                        <a:spcAft>
                          <a:spcPts val="800"/>
                        </a:spcAft>
                        <a:buNone/>
                      </a:pPr>
                      <a:r>
                        <a:rPr lang="en-IN" sz="2200" b="1"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Examples</a:t>
                      </a:r>
                    </a:p>
                  </a:txBody>
                  <a:tcPr marL="9525" marR="9525" marT="9525" marB="9525" anchor="ctr"/>
                </a:tc>
                <a:extLst>
                  <a:ext uri="{0D108BD9-81ED-4DB2-BD59-A6C34878D82A}">
                    <a16:rowId xmlns:a16="http://schemas.microsoft.com/office/drawing/2014/main" val="3043534039"/>
                  </a:ext>
                </a:extLst>
              </a:tr>
              <a:tr h="909211">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Two-Party System</a:t>
                      </a:r>
                    </a:p>
                  </a:txBody>
                  <a:tcPr marL="9525" marR="9525" marT="9525" marB="9525" anchor="ctr"/>
                </a:tc>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Two main political parties dominate government control. Other smaller parties exist but rarely form governments.</a:t>
                      </a:r>
                    </a:p>
                  </a:txBody>
                  <a:tcPr marL="9525" marR="9525" marT="9525" marB="9525" anchor="ctr"/>
                </a:tc>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USA, United Kingdom</a:t>
                      </a:r>
                    </a:p>
                  </a:txBody>
                  <a:tcPr marL="9525" marR="9525" marT="9525" marB="9525" anchor="ctr"/>
                </a:tc>
                <a:extLst>
                  <a:ext uri="{0D108BD9-81ED-4DB2-BD59-A6C34878D82A}">
                    <a16:rowId xmlns:a16="http://schemas.microsoft.com/office/drawing/2014/main" val="2944544488"/>
                  </a:ext>
                </a:extLst>
              </a:tr>
              <a:tr h="909211">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Multiparty System</a:t>
                      </a:r>
                    </a:p>
                  </a:txBody>
                  <a:tcPr marL="9525" marR="9525" marT="9525" marB="9525" anchor="ctr"/>
                </a:tc>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Several political parties exist; no single party gains a majority. Governments are formed through coalitions.</a:t>
                      </a:r>
                    </a:p>
                  </a:txBody>
                  <a:tcPr marL="9525" marR="9525" marT="9525" marB="9525" anchor="ctr"/>
                </a:tc>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India, Italy</a:t>
                      </a:r>
                    </a:p>
                  </a:txBody>
                  <a:tcPr marL="9525" marR="9525" marT="9525" marB="9525" anchor="ctr"/>
                </a:tc>
                <a:extLst>
                  <a:ext uri="{0D108BD9-81ED-4DB2-BD59-A6C34878D82A}">
                    <a16:rowId xmlns:a16="http://schemas.microsoft.com/office/drawing/2014/main" val="2296147157"/>
                  </a:ext>
                </a:extLst>
              </a:tr>
              <a:tr h="909211">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Single-Party System</a:t>
                      </a:r>
                    </a:p>
                  </a:txBody>
                  <a:tcPr marL="9525" marR="9525" marT="9525" marB="9525" anchor="ctr"/>
                </a:tc>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One party is dominant for long periods, even though other small parties exist.</a:t>
                      </a:r>
                    </a:p>
                  </a:txBody>
                  <a:tcPr marL="9525" marR="9525" marT="9525" marB="9525" anchor="ctr"/>
                </a:tc>
                <a:tc>
                  <a:txBody>
                    <a:bodyPr/>
                    <a:lstStyle/>
                    <a:p>
                      <a:pPr algn="ctr">
                        <a:lnSpc>
                          <a:spcPct val="115000"/>
                        </a:lnSpc>
                        <a:spcAft>
                          <a:spcPts val="800"/>
                        </a:spcAft>
                        <a:buNone/>
                      </a:pPr>
                      <a:r>
                        <a:rPr lang="en-IN" sz="22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Egypt (historically)</a:t>
                      </a:r>
                    </a:p>
                  </a:txBody>
                  <a:tcPr marL="9525" marR="9525" marT="9525" marB="9525" anchor="ctr"/>
                </a:tc>
                <a:extLst>
                  <a:ext uri="{0D108BD9-81ED-4DB2-BD59-A6C34878D82A}">
                    <a16:rowId xmlns:a16="http://schemas.microsoft.com/office/drawing/2014/main" val="1357327209"/>
                  </a:ext>
                </a:extLst>
              </a:tr>
              <a:tr h="909211">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Dominated One-Party System</a:t>
                      </a:r>
                    </a:p>
                  </a:txBody>
                  <a:tcPr marL="9525" marR="9525" marT="9525" marB="9525" anchor="ctr"/>
                </a:tc>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Only one dominant party is legally allowed to rule; no real opposition is permitted.</a:t>
                      </a:r>
                    </a:p>
                  </a:txBody>
                  <a:tcPr marL="9525" marR="9525" marT="9525" marB="9525" anchor="ctr"/>
                </a:tc>
                <a:tc>
                  <a:txBody>
                    <a:bodyPr/>
                    <a:lstStyle/>
                    <a:p>
                      <a:pPr algn="ctr">
                        <a:lnSpc>
                          <a:spcPct val="115000"/>
                        </a:lnSpc>
                        <a:spcAft>
                          <a:spcPts val="800"/>
                        </a:spcAft>
                        <a:buNone/>
                      </a:pPr>
                      <a:r>
                        <a:rPr lang="en-IN" sz="22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Former Soviet Union, Cuba, Libya</a:t>
                      </a:r>
                    </a:p>
                  </a:txBody>
                  <a:tcPr marL="9525" marR="9525" marT="9525" marB="9525" anchor="ctr"/>
                </a:tc>
                <a:extLst>
                  <a:ext uri="{0D108BD9-81ED-4DB2-BD59-A6C34878D82A}">
                    <a16:rowId xmlns:a16="http://schemas.microsoft.com/office/drawing/2014/main" val="4254940967"/>
                  </a:ext>
                </a:extLst>
              </a:tr>
            </a:tbl>
          </a:graphicData>
        </a:graphic>
      </p:graphicFrame>
    </p:spTree>
    <p:extLst>
      <p:ext uri="{BB962C8B-B14F-4D97-AF65-F5344CB8AC3E}">
        <p14:creationId xmlns:p14="http://schemas.microsoft.com/office/powerpoint/2010/main" val="22639241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193DB5-008B-2C4E-4C77-89D2A7784385}"/>
              </a:ext>
            </a:extLst>
          </p:cNvPr>
          <p:cNvSpPr>
            <a:spLocks noGrp="1"/>
          </p:cNvSpPr>
          <p:nvPr>
            <p:ph idx="1"/>
          </p:nvPr>
        </p:nvSpPr>
        <p:spPr>
          <a:xfrm>
            <a:off x="838200" y="1396180"/>
            <a:ext cx="10515600" cy="5004619"/>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2. Economic System as the Basis </a:t>
            </a:r>
            <a:r>
              <a:rPr lang="en-IN" sz="2400" dirty="0">
                <a:latin typeface="Times New Roman" panose="02020603050405020304" pitchFamily="18" charset="0"/>
                <a:cs typeface="Times New Roman" panose="02020603050405020304" pitchFamily="18" charset="0"/>
              </a:rPr>
              <a:t>- Governments can also be classified based on the economic philosophy they follow.</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There are three main types:</a:t>
            </a:r>
          </a:p>
          <a:p>
            <a:pPr marL="0" indent="0">
              <a:buNone/>
            </a:pPr>
            <a:r>
              <a:rPr lang="en-IN" sz="2400" b="1" dirty="0">
                <a:latin typeface="Times New Roman" panose="02020603050405020304" pitchFamily="18" charset="0"/>
                <a:cs typeface="Times New Roman" panose="02020603050405020304" pitchFamily="18" charset="0"/>
              </a:rPr>
              <a:t>(a) Communist System</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All resources are owned and controlled by the government on behalf of the citizens.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The government decides on production, prices, employment, and education.</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The focus is on social welfare rather than profit, often resulting in low efficiency.</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Examples: China (partly), North Korea, Cuba</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1256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0115E0A-D2B6-5EDB-DE34-129AA0BA68D2}"/>
              </a:ext>
            </a:extLst>
          </p:cNvPr>
          <p:cNvSpPr>
            <a:spLocks noGrp="1"/>
          </p:cNvSpPr>
          <p:nvPr>
            <p:ph idx="1"/>
          </p:nvPr>
        </p:nvSpPr>
        <p:spPr>
          <a:xfrm>
            <a:off x="838200" y="1406013"/>
            <a:ext cx="10515600" cy="4945626"/>
          </a:xfrm>
        </p:spPr>
        <p:txBody>
          <a:bodyPr>
            <a:normAutofit fontScale="85000" lnSpcReduction="20000"/>
          </a:bodyPr>
          <a:lstStyle/>
          <a:p>
            <a:pPr marL="0" indent="0">
              <a:buNone/>
            </a:pPr>
            <a:r>
              <a:rPr lang="en-IN" b="1" dirty="0">
                <a:latin typeface="Times New Roman" panose="02020603050405020304" pitchFamily="18" charset="0"/>
                <a:cs typeface="Times New Roman" panose="02020603050405020304" pitchFamily="18" charset="0"/>
              </a:rPr>
              <a:t>(b) Socialist System</a:t>
            </a:r>
          </a:p>
          <a:p>
            <a:pPr lvl="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The government controls major industries, while smaller businesses can remain under private ownership.</a:t>
            </a:r>
          </a:p>
          <a:p>
            <a:pPr lvl="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Aims to reduce inequality and balance between state control and private enterprise.</a:t>
            </a:r>
          </a:p>
          <a:p>
            <a:pPr lvl="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Different socialist countries have different levels of control.</a:t>
            </a:r>
          </a:p>
          <a:p>
            <a:pPr>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Examples: Poland, Sweden, Norway</a:t>
            </a:r>
          </a:p>
          <a:p>
            <a:pPr marL="0" indent="0">
              <a:buNone/>
            </a:pPr>
            <a:r>
              <a:rPr lang="en-IN" b="1" dirty="0">
                <a:latin typeface="Times New Roman" panose="02020603050405020304" pitchFamily="18" charset="0"/>
                <a:cs typeface="Times New Roman" panose="02020603050405020304" pitchFamily="18" charset="0"/>
              </a:rPr>
              <a:t>(c) Capitalist System</a:t>
            </a:r>
          </a:p>
          <a:p>
            <a:pPr lvl="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Based on the free-market economy where individuals and companies own and operate businesses for profit.</a:t>
            </a:r>
          </a:p>
          <a:p>
            <a:pPr lvl="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Encourages competition, innovation, and consumer choice.</a:t>
            </a:r>
          </a:p>
          <a:p>
            <a:pPr lvl="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The government has minimal control over business operations.</a:t>
            </a:r>
          </a:p>
          <a:p>
            <a:pPr>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Examples: United States, Japan</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952295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BB26C-B861-8E89-2211-670FF89A9F63}"/>
              </a:ext>
            </a:extLst>
          </p:cNvPr>
          <p:cNvSpPr>
            <a:spLocks noGrp="1"/>
          </p:cNvSpPr>
          <p:nvPr>
            <p:ph type="title"/>
          </p:nvPr>
        </p:nvSpPr>
        <p:spPr>
          <a:xfrm>
            <a:off x="838200" y="817409"/>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Influence of Political Environment on IB</a:t>
            </a:r>
          </a:p>
        </p:txBody>
      </p:sp>
      <p:sp>
        <p:nvSpPr>
          <p:cNvPr id="3" name="Content Placeholder 2">
            <a:extLst>
              <a:ext uri="{FF2B5EF4-FFF2-40B4-BE49-F238E27FC236}">
                <a16:creationId xmlns:a16="http://schemas.microsoft.com/office/drawing/2014/main" id="{E579F977-3C5B-D088-D530-25BAF65FB6AC}"/>
              </a:ext>
            </a:extLst>
          </p:cNvPr>
          <p:cNvSpPr>
            <a:spLocks noGrp="1"/>
          </p:cNvSpPr>
          <p:nvPr>
            <p:ph idx="1"/>
          </p:nvPr>
        </p:nvSpPr>
        <p:spPr>
          <a:xfrm>
            <a:off x="838200" y="1825624"/>
            <a:ext cx="10515600" cy="4653833"/>
          </a:xfrm>
        </p:spPr>
        <p:txBody>
          <a:bodyPr>
            <a:noAutofit/>
          </a:bodyPr>
          <a:lstStyle/>
          <a:p>
            <a:pPr marL="0" indent="0">
              <a:buNone/>
            </a:pPr>
            <a:r>
              <a:rPr lang="en-IN" sz="2200" b="1" dirty="0">
                <a:latin typeface="Times New Roman" panose="02020603050405020304" pitchFamily="18" charset="0"/>
                <a:cs typeface="Times New Roman" panose="02020603050405020304" pitchFamily="18" charset="0"/>
              </a:rPr>
              <a:t>1. Government Policies</a:t>
            </a:r>
            <a:endParaRPr lang="en-IN" sz="22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Governments influence international business through trade policies, taxation, investment regulations, and foreign exchange laws.</a:t>
            </a: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Liberal and business-friendly policies encourage foreign direct investment (FDI), while restrictive policies discourage it.</a:t>
            </a:r>
          </a:p>
          <a:p>
            <a:pPr>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Example: India’s economic liberalization in 1991 attracted multinational companies (MNCs).</a:t>
            </a:r>
          </a:p>
          <a:p>
            <a:pPr marL="0" indent="0">
              <a:buNone/>
            </a:pPr>
            <a:r>
              <a:rPr lang="en-IN" sz="2200" b="1" dirty="0">
                <a:latin typeface="Times New Roman" panose="02020603050405020304" pitchFamily="18" charset="0"/>
                <a:cs typeface="Times New Roman" panose="02020603050405020304" pitchFamily="18" charset="0"/>
              </a:rPr>
              <a:t>2. Political Stability</a:t>
            </a:r>
            <a:endParaRPr lang="en-IN" sz="22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A stable political environment gives confidence to investors and ensures smooth business operations.</a:t>
            </a: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Political instability, such as coups, protests, or frequent changes in government, increases business risks and operational costs.</a:t>
            </a:r>
          </a:p>
          <a:p>
            <a:pPr>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Example: Political unrest in some African nations has discouraged foreign investment</a:t>
            </a:r>
          </a:p>
        </p:txBody>
      </p:sp>
    </p:spTree>
    <p:extLst>
      <p:ext uri="{BB962C8B-B14F-4D97-AF65-F5344CB8AC3E}">
        <p14:creationId xmlns:p14="http://schemas.microsoft.com/office/powerpoint/2010/main" val="40611491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F65918-250F-B579-F639-57B1905E6988}"/>
              </a:ext>
            </a:extLst>
          </p:cNvPr>
          <p:cNvSpPr>
            <a:spLocks noGrp="1"/>
          </p:cNvSpPr>
          <p:nvPr>
            <p:ph idx="1"/>
          </p:nvPr>
        </p:nvSpPr>
        <p:spPr>
          <a:xfrm>
            <a:off x="838200" y="1396180"/>
            <a:ext cx="10515600" cy="4994787"/>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3. Trade Regulations and Tariffs</a:t>
            </a:r>
            <a:endParaRPr lang="en-IN" sz="24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Tariffs, import quotas, and export restrictions can significantly affect international trade costs.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Free trade agreements (FTAs) and regional blocs (like EU, ASEAN, NAFTA) make trade easier and cheaper.</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Example: The European Union promotes free trade among member countries.</a:t>
            </a:r>
          </a:p>
          <a:p>
            <a:pPr marL="0" indent="0">
              <a:buNone/>
            </a:pPr>
            <a:r>
              <a:rPr lang="en-IN" sz="2400" b="1" dirty="0">
                <a:latin typeface="Times New Roman" panose="02020603050405020304" pitchFamily="18" charset="0"/>
                <a:cs typeface="Times New Roman" panose="02020603050405020304" pitchFamily="18" charset="0"/>
              </a:rPr>
              <a:t>4. Foreign Relations and Diplomacy</a:t>
            </a:r>
            <a:endParaRPr lang="en-IN" sz="24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Friendly diplomatic relations encourage trade and joint ventures.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Sanctions, embargoes, or strained relations can block trade opportunities.</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Example: U.S. sanctions on Iran and Russia restrict global businesses from operating there.</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769841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88B078-C6BA-3918-8961-980F3F5C8611}"/>
              </a:ext>
            </a:extLst>
          </p:cNvPr>
          <p:cNvSpPr>
            <a:spLocks noGrp="1"/>
          </p:cNvSpPr>
          <p:nvPr>
            <p:ph idx="1"/>
          </p:nvPr>
        </p:nvSpPr>
        <p:spPr>
          <a:xfrm>
            <a:off x="838200" y="1465006"/>
            <a:ext cx="10515600" cy="4945626"/>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5. Legal and Regulatory Environment</a:t>
            </a:r>
            <a:endParaRPr lang="en-IN" sz="24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International businesses must comply with local labor laws, environmental laws, and corporate governance norms.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Strict or changing regulations can increase compliance costs.</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Example: European GDPR data protection laws affect global tech companies.</a:t>
            </a:r>
          </a:p>
          <a:p>
            <a:pPr marL="0" indent="0">
              <a:buNone/>
            </a:pPr>
            <a:r>
              <a:rPr lang="en-IN" sz="2400" b="1" dirty="0">
                <a:latin typeface="Times New Roman" panose="02020603050405020304" pitchFamily="18" charset="0"/>
                <a:cs typeface="Times New Roman" panose="02020603050405020304" pitchFamily="18" charset="0"/>
              </a:rPr>
              <a:t>6. Corruption and Bureaucracy</a:t>
            </a:r>
            <a:endParaRPr lang="en-IN" sz="24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High corruption or complex bureaucratic procedures can delay approvals, increase costs, and discourage investment.</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Transparent governance systems improve business confidence.</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Example: Transparency International’s Corruption Perceptions Index influences investors’ decisions.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4838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5AA7C5-23F2-0775-97AA-5A905EFBE16B}"/>
              </a:ext>
            </a:extLst>
          </p:cNvPr>
          <p:cNvSpPr>
            <a:spLocks noGrp="1"/>
          </p:cNvSpPr>
          <p:nvPr>
            <p:ph idx="1"/>
          </p:nvPr>
        </p:nvSpPr>
        <p:spPr>
          <a:xfrm>
            <a:off x="838200" y="1465006"/>
            <a:ext cx="10515600" cy="4711957"/>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7. Political Risks</a:t>
            </a:r>
            <a:endParaRPr lang="en-IN" sz="24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Businesses face risks such as nationalization, expropriation, terrorism, and policy changes in politically sensitive regions.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Companies often buy political risk insurance to protect against such losses.</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Example: Oil companies operating in Middle Eastern countries face expropriation risks.</a:t>
            </a:r>
          </a:p>
          <a:p>
            <a:pPr marL="0" indent="0">
              <a:buNone/>
            </a:pPr>
            <a:r>
              <a:rPr lang="en-IN" sz="2400" b="1" dirty="0">
                <a:latin typeface="Times New Roman" panose="02020603050405020304" pitchFamily="18" charset="0"/>
                <a:cs typeface="Times New Roman" panose="02020603050405020304" pitchFamily="18" charset="0"/>
              </a:rPr>
              <a:t>8. Taxation and Fiscal Policies</a:t>
            </a:r>
            <a:endParaRPr lang="en-IN" sz="24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Changes in corporate tax rates and import/export duties directly impact profitability and pricing strategies.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Tax incentives can attract multinational corporations to invest in a country.</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22688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F6EA7-BBAC-BE73-5107-DBC40D68EDAE}"/>
              </a:ext>
            </a:extLst>
          </p:cNvPr>
          <p:cNvSpPr>
            <a:spLocks noGrp="1"/>
          </p:cNvSpPr>
          <p:nvPr>
            <p:ph type="title"/>
          </p:nvPr>
        </p:nvSpPr>
        <p:spPr>
          <a:xfrm>
            <a:off x="838200" y="817409"/>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Legal Environment </a:t>
            </a:r>
          </a:p>
        </p:txBody>
      </p:sp>
      <p:sp>
        <p:nvSpPr>
          <p:cNvPr id="3" name="Content Placeholder 2">
            <a:extLst>
              <a:ext uri="{FF2B5EF4-FFF2-40B4-BE49-F238E27FC236}">
                <a16:creationId xmlns:a16="http://schemas.microsoft.com/office/drawing/2014/main" id="{5D4DFF82-B318-A16E-649F-035B0842DA74}"/>
              </a:ext>
            </a:extLst>
          </p:cNvPr>
          <p:cNvSpPr>
            <a:spLocks noGrp="1"/>
          </p:cNvSpPr>
          <p:nvPr>
            <p:ph idx="1"/>
          </p:nvPr>
        </p:nvSpPr>
        <p:spPr>
          <a:xfrm>
            <a:off x="838199" y="1825625"/>
            <a:ext cx="10515600" cy="4351338"/>
          </a:xfrm>
        </p:spPr>
        <p:txBody>
          <a:bodyPr>
            <a:noAutofit/>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legal environment refers to the system of laws, regulations, and legal institutions that govern how businesses operate within a country and across international borders.</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It defines the rights and responsibilities of businesses, employees, and governments, ensuring fair and lawful conduct in trade and commerce.</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 international business, understanding the legal environment of both the home country and the host country is essential for smooth and compliant operations.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global legal environment governs how organizations operate across borders.</a:t>
            </a:r>
          </a:p>
          <a:p>
            <a:r>
              <a:rPr lang="en-US" sz="2400" dirty="0">
                <a:latin typeface="Times New Roman" panose="02020603050405020304" pitchFamily="18" charset="0"/>
                <a:cs typeface="Times New Roman" panose="02020603050405020304" pitchFamily="18" charset="0"/>
              </a:rPr>
              <a:t>A domestic firm must follow only national laws.</a:t>
            </a:r>
          </a:p>
          <a:p>
            <a:r>
              <a:rPr lang="en-US" sz="2400" dirty="0">
                <a:latin typeface="Times New Roman" panose="02020603050405020304" pitchFamily="18" charset="0"/>
                <a:cs typeface="Times New Roman" panose="02020603050405020304" pitchFamily="18" charset="0"/>
              </a:rPr>
              <a:t>A multinational firm must comply with both domestic and international laws.</a:t>
            </a:r>
          </a:p>
          <a:p>
            <a:pPr>
              <a:buFont typeface="Wingdings" panose="05000000000000000000" pitchFamily="2" charset="2"/>
              <a:buChar char="Ø"/>
            </a:pPr>
            <a:endParaRPr lang="en-US"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45553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15E8F-8206-A88B-96F9-3A7DEFA57C95}"/>
              </a:ext>
            </a:extLst>
          </p:cNvPr>
          <p:cNvSpPr>
            <a:spLocks noGrp="1"/>
          </p:cNvSpPr>
          <p:nvPr>
            <p:ph type="title"/>
          </p:nvPr>
        </p:nvSpPr>
        <p:spPr>
          <a:xfrm>
            <a:off x="838200" y="837073"/>
            <a:ext cx="10515600" cy="1325563"/>
          </a:xfrm>
        </p:spPr>
        <p:txBody>
          <a:bodyPr>
            <a:normAutofit/>
          </a:bodyPr>
          <a:lstStyle/>
          <a:p>
            <a:r>
              <a:rPr lang="en-US" sz="3600" b="1" dirty="0">
                <a:latin typeface="Times New Roman" panose="02020603050405020304" pitchFamily="18" charset="0"/>
                <a:cs typeface="Times New Roman" panose="02020603050405020304" pitchFamily="18" charset="0"/>
              </a:rPr>
              <a:t>Three Bodies of Law Affecting Global Marketing</a:t>
            </a:r>
            <a:endParaRPr lang="en-IN" sz="36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BC63A71-CC43-B15A-DD14-65B01FE68FFF}"/>
              </a:ext>
            </a:extLst>
          </p:cNvPr>
          <p:cNvSpPr>
            <a:spLocks noGrp="1"/>
          </p:cNvSpPr>
          <p:nvPr>
            <p:ph idx="1"/>
          </p:nvPr>
        </p:nvSpPr>
        <p:spPr/>
        <p:txBody>
          <a:bodyPr/>
          <a:lstStyle/>
          <a:p>
            <a:pPr marL="0" indent="0">
              <a:buNone/>
            </a:pPr>
            <a:r>
              <a:rPr lang="en-IN" b="1" dirty="0"/>
              <a:t>(i) International Laws</a:t>
            </a:r>
            <a:endParaRPr lang="en-IN" dirty="0"/>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These are agreements and rules that countries agree to follow to promote fair and peaceful global relations.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Cover areas like trade, protection of property, human rights, and dispute resolution.</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Though not always enforceable, international laws are maintained by global bodies such as the United Nations (UN) and the World Trade Organization (WTO).</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Example: WTO trade regulations, Paris Agreement on climate change</a:t>
            </a:r>
          </a:p>
        </p:txBody>
      </p:sp>
    </p:spTree>
    <p:extLst>
      <p:ext uri="{BB962C8B-B14F-4D97-AF65-F5344CB8AC3E}">
        <p14:creationId xmlns:p14="http://schemas.microsoft.com/office/powerpoint/2010/main" val="2213588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C67D1E-6D6F-1B1F-0EB9-7F830E21AA05}"/>
              </a:ext>
            </a:extLst>
          </p:cNvPr>
          <p:cNvSpPr>
            <a:spLocks noGrp="1"/>
          </p:cNvSpPr>
          <p:nvPr>
            <p:ph idx="1"/>
          </p:nvPr>
        </p:nvSpPr>
        <p:spPr>
          <a:xfrm>
            <a:off x="838200" y="1376516"/>
            <a:ext cx="10515600" cy="5388078"/>
          </a:xfrm>
        </p:spPr>
        <p:txBody>
          <a:bodyPr>
            <a:noAutofit/>
          </a:bodyPr>
          <a:lstStyle/>
          <a:p>
            <a:pPr marL="0" indent="0">
              <a:buNone/>
            </a:pPr>
            <a:r>
              <a:rPr lang="en-IN" sz="2200" b="1" dirty="0"/>
              <a:t>(ii) Host-Country Laws</a:t>
            </a:r>
            <a:endParaRPr lang="en-IN" sz="2200" dirty="0"/>
          </a:p>
          <a:p>
            <a:pPr lvl="0">
              <a:buFont typeface="Wingdings" panose="05000000000000000000" pitchFamily="2" charset="2"/>
              <a:buChar char="Ø"/>
            </a:pPr>
            <a:r>
              <a:rPr lang="en-IN" sz="2200" dirty="0"/>
              <a:t>These are the laws of the foreign country where a company operates.</a:t>
            </a:r>
          </a:p>
          <a:p>
            <a:pPr lvl="0">
              <a:buFont typeface="Wingdings" panose="05000000000000000000" pitchFamily="2" charset="2"/>
              <a:buChar char="Ø"/>
            </a:pPr>
            <a:r>
              <a:rPr lang="en-IN" sz="2200" dirty="0"/>
              <a:t>Legal systems in host countries can differ greatly from the company’s home country.</a:t>
            </a:r>
          </a:p>
          <a:p>
            <a:pPr lvl="0">
              <a:buFont typeface="Wingdings" panose="05000000000000000000" pitchFamily="2" charset="2"/>
              <a:buChar char="Ø"/>
            </a:pPr>
            <a:r>
              <a:rPr lang="en-IN" sz="2200" dirty="0"/>
              <a:t>MNCs must comply with local labor, tax, trade, and environmental laws of each host nation.</a:t>
            </a:r>
          </a:p>
          <a:p>
            <a:pPr>
              <a:buFont typeface="Wingdings" panose="05000000000000000000" pitchFamily="2" charset="2"/>
              <a:buChar char="Ø"/>
            </a:pPr>
            <a:r>
              <a:rPr lang="en-IN" sz="2200" dirty="0"/>
              <a:t>Example: A U.S. company operating in India must follow India’s Companies Act and tax laws.</a:t>
            </a:r>
          </a:p>
          <a:p>
            <a:pPr marL="0" indent="0">
              <a:buNone/>
            </a:pPr>
            <a:r>
              <a:rPr lang="en-IN" sz="2200" b="1" dirty="0"/>
              <a:t>(iii) Home-Country Laws</a:t>
            </a:r>
            <a:endParaRPr lang="en-IN" sz="2200" dirty="0"/>
          </a:p>
          <a:p>
            <a:pPr lvl="0">
              <a:buFont typeface="Wingdings" panose="05000000000000000000" pitchFamily="2" charset="2"/>
              <a:buChar char="Ø"/>
            </a:pPr>
            <a:r>
              <a:rPr lang="en-IN" sz="2200" dirty="0"/>
              <a:t>These are the laws of the company’s origin country that continue to apply even in foreign operations.</a:t>
            </a:r>
          </a:p>
          <a:p>
            <a:pPr lvl="0">
              <a:buFont typeface="Wingdings" panose="05000000000000000000" pitchFamily="2" charset="2"/>
              <a:buChar char="Ø"/>
            </a:pPr>
            <a:r>
              <a:rPr lang="en-IN" sz="2200" dirty="0"/>
              <a:t>Such laws regulate foreign investments, export-import control, and taxation of overseas earnings.</a:t>
            </a:r>
          </a:p>
          <a:p>
            <a:pPr>
              <a:buFont typeface="Wingdings" panose="05000000000000000000" pitchFamily="2" charset="2"/>
              <a:buChar char="Ø"/>
            </a:pPr>
            <a:r>
              <a:rPr lang="en-IN" sz="2200" dirty="0"/>
              <a:t>Example: U.S. Foreign Corrupt Practices Act (FCPA) prevents American firms from bribing foreign officials.</a:t>
            </a:r>
          </a:p>
          <a:p>
            <a:pPr marL="0" indent="0">
              <a:buNone/>
            </a:pPr>
            <a:endParaRPr lang="en-IN" sz="2200" dirty="0"/>
          </a:p>
        </p:txBody>
      </p:sp>
    </p:spTree>
    <p:extLst>
      <p:ext uri="{BB962C8B-B14F-4D97-AF65-F5344CB8AC3E}">
        <p14:creationId xmlns:p14="http://schemas.microsoft.com/office/powerpoint/2010/main" val="2910831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B7ED0-4E21-F6D3-AA78-3A7D043DADF5}"/>
              </a:ext>
            </a:extLst>
          </p:cNvPr>
          <p:cNvSpPr>
            <a:spLocks noGrp="1"/>
          </p:cNvSpPr>
          <p:nvPr>
            <p:ph type="title"/>
          </p:nvPr>
        </p:nvSpPr>
        <p:spPr>
          <a:xfrm>
            <a:off x="838200" y="1162843"/>
            <a:ext cx="10515600" cy="1325563"/>
          </a:xfrm>
        </p:spPr>
        <p:txBody>
          <a:bodyPr>
            <a:normAutofit/>
          </a:bodyPr>
          <a:lstStyle/>
          <a:p>
            <a:r>
              <a:rPr lang="en-IN" sz="3600" b="1" dirty="0">
                <a:latin typeface="Times New Roman" panose="02020603050405020304" pitchFamily="18" charset="0"/>
                <a:cs typeface="Times New Roman" panose="02020603050405020304" pitchFamily="18" charset="0"/>
              </a:rPr>
              <a:t>Meaning &amp; Definition of International Business Environment</a:t>
            </a:r>
          </a:p>
        </p:txBody>
      </p:sp>
      <p:sp>
        <p:nvSpPr>
          <p:cNvPr id="3" name="Content Placeholder 2">
            <a:extLst>
              <a:ext uri="{FF2B5EF4-FFF2-40B4-BE49-F238E27FC236}">
                <a16:creationId xmlns:a16="http://schemas.microsoft.com/office/drawing/2014/main" id="{C83BB262-5974-E406-92A4-FF437A565FA3}"/>
              </a:ext>
            </a:extLst>
          </p:cNvPr>
          <p:cNvSpPr>
            <a:spLocks noGrp="1"/>
          </p:cNvSpPr>
          <p:nvPr>
            <p:ph idx="1"/>
          </p:nvPr>
        </p:nvSpPr>
        <p:spPr>
          <a:xfrm>
            <a:off x="838200" y="2379404"/>
            <a:ext cx="10515600" cy="4188543"/>
          </a:xfrm>
        </p:spPr>
        <p:txBody>
          <a:bodyPr>
            <a:noAutofit/>
          </a:bodyPr>
          <a:lstStyle/>
          <a:p>
            <a:pPr marL="0" indent="0">
              <a:buNone/>
            </a:pPr>
            <a:r>
              <a:rPr lang="en-US" sz="2400" dirty="0">
                <a:latin typeface="Times New Roman" panose="02020603050405020304" pitchFamily="18" charset="0"/>
                <a:cs typeface="Times New Roman" panose="02020603050405020304" pitchFamily="18" charset="0"/>
              </a:rPr>
              <a:t>International business environment is composed of various legal and political systems, economic policies, accounting standards, environmental standards, labour policies, language and cultural differences, export and import regulations, tariffs, foreign exchange policies, trade agreements, etc. All these elements may undergo significant variations from one country to another. Objectives of a business enterprise and methods to achieve them are the governing factors for its business operations in an international business environment.</a:t>
            </a:r>
          </a:p>
          <a:p>
            <a:pPr marL="0" indent="0">
              <a:buNone/>
            </a:pPr>
            <a:r>
              <a:rPr lang="en-US" sz="2400" dirty="0">
                <a:latin typeface="Times New Roman" panose="02020603050405020304" pitchFamily="18" charset="0"/>
                <a:cs typeface="Times New Roman" panose="02020603050405020304" pitchFamily="18" charset="0"/>
              </a:rPr>
              <a:t>According to ICFAI </a:t>
            </a:r>
            <a:r>
              <a:rPr lang="en-US" sz="2400" dirty="0" err="1">
                <a:latin typeface="Times New Roman" panose="02020603050405020304" pitchFamily="18" charset="0"/>
                <a:cs typeface="Times New Roman" panose="02020603050405020304" pitchFamily="18" charset="0"/>
              </a:rPr>
              <a:t>centre</a:t>
            </a:r>
            <a:r>
              <a:rPr lang="en-US" sz="2400" dirty="0">
                <a:latin typeface="Times New Roman" panose="02020603050405020304" pitchFamily="18" charset="0"/>
                <a:cs typeface="Times New Roman" panose="02020603050405020304" pitchFamily="18" charset="0"/>
              </a:rPr>
              <a:t> for management research, "Global Business Environment is the environment in different sovereign countries, with factors exogenous to the home environment of the organisation, influencing decision making on resource use and capabilities. This includes the social, political, economic, regulatory, tax, cultural, legal, and technological environments".</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2646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F40DF-190B-09E0-F574-6B528A102A00}"/>
              </a:ext>
            </a:extLst>
          </p:cNvPr>
          <p:cNvSpPr>
            <a:spLocks noGrp="1"/>
          </p:cNvSpPr>
          <p:nvPr>
            <p:ph type="title"/>
          </p:nvPr>
        </p:nvSpPr>
        <p:spPr>
          <a:xfrm>
            <a:off x="838200" y="768247"/>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Legal Factors Affecting International Business</a:t>
            </a: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6592A56-BA3C-BDE3-1CAE-9F936014573E}"/>
              </a:ext>
            </a:extLst>
          </p:cNvPr>
          <p:cNvSpPr>
            <a:spLocks noGrp="1"/>
          </p:cNvSpPr>
          <p:nvPr>
            <p:ph idx="1"/>
          </p:nvPr>
        </p:nvSpPr>
        <p:spPr>
          <a:xfrm>
            <a:off x="838200" y="1825625"/>
            <a:ext cx="10515600" cy="4614504"/>
          </a:xfrm>
        </p:spPr>
        <p:txBody>
          <a:bodyPr>
            <a:normAutofit lnSpcReduction="10000"/>
          </a:bodyPr>
          <a:lstStyle/>
          <a:p>
            <a:pPr marL="0" indent="0">
              <a:buNone/>
            </a:pPr>
            <a:r>
              <a:rPr lang="en-US" sz="2400" b="1" dirty="0">
                <a:latin typeface="Times New Roman" panose="02020603050405020304" pitchFamily="18" charset="0"/>
                <a:cs typeface="Times New Roman" panose="02020603050405020304" pitchFamily="18" charset="0"/>
              </a:rPr>
              <a:t>(1) Bribery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Refers to offering or receiving favors, money, or benefits to influence decisions.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Considered a punishable offense under both national and international laws.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Bribery may involve cash, gifts, promotions, or privileges.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Example: Many countries have anti-bribery laws (e.g., UK Bribery Act, U.S. FCPA).</a:t>
            </a:r>
          </a:p>
          <a:p>
            <a:pPr marL="0" indent="0">
              <a:buNone/>
            </a:pPr>
            <a:r>
              <a:rPr lang="en-US" sz="2400" b="1" dirty="0">
                <a:latin typeface="Times New Roman" panose="02020603050405020304" pitchFamily="18" charset="0"/>
                <a:cs typeface="Times New Roman" panose="02020603050405020304" pitchFamily="18" charset="0"/>
              </a:rPr>
              <a:t>(2) Decision Regarding Branch or Subsidiary - </a:t>
            </a:r>
            <a:r>
              <a:rPr lang="en-US" sz="2400" dirty="0">
                <a:latin typeface="Times New Roman" panose="02020603050405020304" pitchFamily="18" charset="0"/>
                <a:cs typeface="Times New Roman" panose="02020603050405020304" pitchFamily="18" charset="0"/>
              </a:rPr>
              <a:t>When expanding globally, a company must decide whether to operate as a branch or subsidiary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Branch is an extension of the main office that follows fewer formalities and is not a separate legal entity.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Subsidiary is a legally independent company that is owned and controlled by the parent firm and is considered a form of Foreign Direct Investment (FDI).</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21756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6D0B45A-2CD0-68E7-08D0-4BBBB83C5411}"/>
              </a:ext>
            </a:extLst>
          </p:cNvPr>
          <p:cNvSpPr>
            <a:spLocks noGrp="1"/>
          </p:cNvSpPr>
          <p:nvPr>
            <p:ph idx="1"/>
          </p:nvPr>
        </p:nvSpPr>
        <p:spPr>
          <a:xfrm>
            <a:off x="838200" y="1356852"/>
            <a:ext cx="10515600" cy="5161935"/>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(3) Counterfeiting</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Refers to the imitation or duplication of products, documents, or currencies without authorization.</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Violates intellectual property rights and affects brand reputation and revenue.</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Examples: Fake medicines, branded clothing, watches, or electronic goods.</a:t>
            </a:r>
          </a:p>
          <a:p>
            <a:pPr marL="0" indent="0">
              <a:buNone/>
            </a:pPr>
            <a:r>
              <a:rPr lang="en-US" sz="2400" b="1" dirty="0">
                <a:latin typeface="Times New Roman" panose="02020603050405020304" pitchFamily="18" charset="0"/>
                <a:cs typeface="Times New Roman" panose="02020603050405020304" pitchFamily="18" charset="0"/>
              </a:rPr>
              <a:t>(4) Strategic Legal Concerns - </a:t>
            </a:r>
            <a:r>
              <a:rPr lang="en-US" sz="2400" dirty="0">
                <a:latin typeface="Times New Roman" panose="02020603050405020304" pitchFamily="18" charset="0"/>
                <a:cs typeface="Times New Roman" panose="02020603050405020304" pitchFamily="18" charset="0"/>
              </a:rPr>
              <a:t>Legal issues affect the overall strategy and value creation of international companies — from production to marketing. Major concerns include:</a:t>
            </a:r>
          </a:p>
          <a:p>
            <a:pPr marL="0" indent="0">
              <a:buNone/>
            </a:pPr>
            <a:r>
              <a:rPr lang="en-US" sz="2400" b="1" dirty="0">
                <a:latin typeface="Times New Roman" panose="02020603050405020304" pitchFamily="18" charset="0"/>
                <a:cs typeface="Times New Roman" panose="02020603050405020304" pitchFamily="18" charset="0"/>
              </a:rPr>
              <a:t>i) Safety and Liability</a:t>
            </a:r>
          </a:p>
          <a:p>
            <a:r>
              <a:rPr lang="en-US" sz="2400" dirty="0">
                <a:latin typeface="Times New Roman" panose="02020603050405020304" pitchFamily="18" charset="0"/>
                <a:cs typeface="Times New Roman" panose="02020603050405020304" pitchFamily="18" charset="0"/>
              </a:rPr>
              <a:t>Firms must comply with local safety standards and product liability laws.</a:t>
            </a:r>
          </a:p>
          <a:p>
            <a:r>
              <a:rPr lang="en-US" sz="2400" dirty="0">
                <a:latin typeface="Times New Roman" panose="02020603050405020304" pitchFamily="18" charset="0"/>
                <a:cs typeface="Times New Roman" panose="02020603050405020304" pitchFamily="18" charset="0"/>
              </a:rPr>
              <a:t>Standards may vary from those in the home country.</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48751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D03678-9A0A-BF72-03AA-255A2EDC8AD4}"/>
              </a:ext>
            </a:extLst>
          </p:cNvPr>
          <p:cNvSpPr>
            <a:spLocks noGrp="1"/>
          </p:cNvSpPr>
          <p:nvPr>
            <p:ph idx="1"/>
          </p:nvPr>
        </p:nvSpPr>
        <p:spPr>
          <a:xfrm>
            <a:off x="838200" y="1455174"/>
            <a:ext cx="10515600" cy="4837471"/>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ii) Marketing Behaviour</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National laws regulate advertising, pricing, and product promotion.</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Example: Advertising of tobacco and alcohol is banned in many countries.</a:t>
            </a:r>
          </a:p>
          <a:p>
            <a:pPr marL="0" indent="0">
              <a:buNone/>
            </a:pPr>
            <a:r>
              <a:rPr lang="en-US" sz="2400" b="1" dirty="0">
                <a:latin typeface="Times New Roman" panose="02020603050405020304" pitchFamily="18" charset="0"/>
                <a:cs typeface="Times New Roman" panose="02020603050405020304" pitchFamily="18" charset="0"/>
              </a:rPr>
              <a:t>iii) Product Origin</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Laws decide how and where a product can be distributed.</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They determine who receives profits and legal responsibility for exports and imports.</a:t>
            </a:r>
          </a:p>
          <a:p>
            <a:pPr marL="0" indent="0">
              <a:buNone/>
            </a:pPr>
            <a:r>
              <a:rPr lang="en-US" sz="2400" b="1" dirty="0">
                <a:latin typeface="Times New Roman" panose="02020603050405020304" pitchFamily="18" charset="0"/>
                <a:cs typeface="Times New Roman" panose="02020603050405020304" pitchFamily="18" charset="0"/>
              </a:rPr>
              <a:t>iv) Legal Jurisdiction</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Refers to which country’s laws and courts handle legal disputes.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Companies often prefer arbitration or the jurisdiction of their home country for favorable outcomes.</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305072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0939A-AFC4-9F74-5401-2816D99088A8}"/>
              </a:ext>
            </a:extLst>
          </p:cNvPr>
          <p:cNvSpPr>
            <a:spLocks noGrp="1"/>
          </p:cNvSpPr>
          <p:nvPr>
            <p:ph type="title"/>
          </p:nvPr>
        </p:nvSpPr>
        <p:spPr>
          <a:xfrm>
            <a:off x="838200" y="837073"/>
            <a:ext cx="10515600" cy="1325563"/>
          </a:xfrm>
        </p:spPr>
        <p:txBody>
          <a:bodyPr>
            <a:normAutofit/>
          </a:bodyPr>
          <a:lstStyle/>
          <a:p>
            <a:r>
              <a:rPr lang="en-US" sz="3600" b="1" dirty="0">
                <a:latin typeface="Times New Roman" panose="02020603050405020304" pitchFamily="18" charset="0"/>
                <a:cs typeface="Times New Roman" panose="02020603050405020304" pitchFamily="18" charset="0"/>
              </a:rPr>
              <a:t>Influence of Legal Environment on IB</a:t>
            </a:r>
            <a:endParaRPr lang="en-IN" sz="36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A9575A8-88D3-D5B0-84EE-9E7329F868C0}"/>
              </a:ext>
            </a:extLst>
          </p:cNvPr>
          <p:cNvSpPr>
            <a:spLocks noGrp="1"/>
          </p:cNvSpPr>
          <p:nvPr>
            <p:ph idx="1"/>
          </p:nvPr>
        </p:nvSpPr>
        <p:spPr>
          <a:xfrm>
            <a:off x="838200" y="1789471"/>
            <a:ext cx="10515600" cy="4882634"/>
          </a:xfrm>
        </p:spPr>
        <p:txBody>
          <a:bodyPr>
            <a:noAutofit/>
          </a:bodyPr>
          <a:lstStyle/>
          <a:p>
            <a:pPr marL="514350" indent="-514350">
              <a:buFont typeface="+mj-lt"/>
              <a:buAutoNum type="arabicPeriod"/>
            </a:pPr>
            <a:r>
              <a:rPr lang="en-IN" sz="1800" b="1" dirty="0">
                <a:latin typeface="Times New Roman" panose="02020603050405020304" pitchFamily="18" charset="0"/>
                <a:cs typeface="Times New Roman" panose="02020603050405020304" pitchFamily="18" charset="0"/>
              </a:rPr>
              <a:t>Deregulation</a:t>
            </a:r>
            <a:r>
              <a:rPr lang="en-IN" sz="1800" dirty="0">
                <a:latin typeface="Times New Roman" panose="02020603050405020304" pitchFamily="18" charset="0"/>
                <a:cs typeface="Times New Roman" panose="02020603050405020304" pitchFamily="18" charset="0"/>
              </a:rPr>
              <a:t> reduces market entry restrictions, allowing more organizations to enter a country and increasing competition.</a:t>
            </a:r>
          </a:p>
          <a:p>
            <a:pPr marL="514350" indent="-514350">
              <a:buFont typeface="+mj-lt"/>
              <a:buAutoNum type="arabicPeriod"/>
            </a:pPr>
            <a:r>
              <a:rPr lang="en-IN" sz="1800" b="1" dirty="0">
                <a:latin typeface="Times New Roman" panose="02020603050405020304" pitchFamily="18" charset="0"/>
                <a:cs typeface="Times New Roman" panose="02020603050405020304" pitchFamily="18" charset="0"/>
              </a:rPr>
              <a:t>Globalisation</a:t>
            </a:r>
            <a:r>
              <a:rPr lang="en-IN" sz="1800" dirty="0">
                <a:latin typeface="Times New Roman" panose="02020603050405020304" pitchFamily="18" charset="0"/>
                <a:cs typeface="Times New Roman" panose="02020603050405020304" pitchFamily="18" charset="0"/>
              </a:rPr>
              <a:t> requires firms to comply with complex legal frameworks across multiple countries.</a:t>
            </a:r>
          </a:p>
          <a:p>
            <a:pPr marL="514350" indent="-514350">
              <a:buFont typeface="+mj-lt"/>
              <a:buAutoNum type="arabicPeriod"/>
            </a:pPr>
            <a:r>
              <a:rPr lang="en-IN" sz="1800" b="1" dirty="0">
                <a:latin typeface="Times New Roman" panose="02020603050405020304" pitchFamily="18" charset="0"/>
                <a:cs typeface="Times New Roman" panose="02020603050405020304" pitchFamily="18" charset="0"/>
              </a:rPr>
              <a:t>Natural Environment Concerns</a:t>
            </a:r>
            <a:r>
              <a:rPr lang="en-IN" sz="1800" dirty="0">
                <a:latin typeface="Times New Roman" panose="02020603050405020304" pitchFamily="18" charset="0"/>
                <a:cs typeface="Times New Roman" panose="02020603050405020304" pitchFamily="18" charset="0"/>
              </a:rPr>
              <a:t> have led to the enforcement of strict environmental laws related to emissions and pollution control.</a:t>
            </a:r>
          </a:p>
          <a:p>
            <a:pPr marL="514350" indent="-514350">
              <a:buFont typeface="+mj-lt"/>
              <a:buAutoNum type="arabicPeriod"/>
            </a:pPr>
            <a:r>
              <a:rPr lang="en-IN" sz="1800" b="1" dirty="0">
                <a:latin typeface="Times New Roman" panose="02020603050405020304" pitchFamily="18" charset="0"/>
                <a:cs typeface="Times New Roman" panose="02020603050405020304" pitchFamily="18" charset="0"/>
              </a:rPr>
              <a:t>Intellectual Property Rights (IPR)</a:t>
            </a:r>
            <a:r>
              <a:rPr lang="en-IN" sz="1800" dirty="0">
                <a:latin typeface="Times New Roman" panose="02020603050405020304" pitchFamily="18" charset="0"/>
                <a:cs typeface="Times New Roman" panose="02020603050405020304" pitchFamily="18" charset="0"/>
              </a:rPr>
              <a:t> vary globally, affecting the protection of patents, trademarks, and copyrights.</a:t>
            </a:r>
          </a:p>
          <a:p>
            <a:pPr marL="514350" indent="-514350">
              <a:buFont typeface="+mj-lt"/>
              <a:buAutoNum type="arabicPeriod"/>
            </a:pPr>
            <a:r>
              <a:rPr lang="en-IN" sz="1800" b="1" dirty="0">
                <a:latin typeface="Times New Roman" panose="02020603050405020304" pitchFamily="18" charset="0"/>
                <a:cs typeface="Times New Roman" panose="02020603050405020304" pitchFamily="18" charset="0"/>
              </a:rPr>
              <a:t>Product Liability and Safety</a:t>
            </a:r>
            <a:r>
              <a:rPr lang="en-IN" sz="1800" dirty="0">
                <a:latin typeface="Times New Roman" panose="02020603050405020304" pitchFamily="18" charset="0"/>
                <a:cs typeface="Times New Roman" panose="02020603050405020304" pitchFamily="18" charset="0"/>
              </a:rPr>
              <a:t> laws hold companies accountable for manufacturing or selling defective and unsafe products.</a:t>
            </a:r>
          </a:p>
          <a:p>
            <a:pPr marL="514350" indent="-514350">
              <a:buFont typeface="+mj-lt"/>
              <a:buAutoNum type="arabicPeriod"/>
            </a:pPr>
            <a:r>
              <a:rPr lang="en-IN" sz="1800" b="1" dirty="0">
                <a:latin typeface="Times New Roman" panose="02020603050405020304" pitchFamily="18" charset="0"/>
                <a:cs typeface="Times New Roman" panose="02020603050405020304" pitchFamily="18" charset="0"/>
              </a:rPr>
              <a:t>Competition Laws</a:t>
            </a:r>
            <a:r>
              <a:rPr lang="en-IN" sz="1800" dirty="0">
                <a:latin typeface="Times New Roman" panose="02020603050405020304" pitchFamily="18" charset="0"/>
                <a:cs typeface="Times New Roman" panose="02020603050405020304" pitchFamily="18" charset="0"/>
              </a:rPr>
              <a:t> aim to prevent monopolies and ensure fair market competition among businesses.</a:t>
            </a:r>
          </a:p>
          <a:p>
            <a:pPr marL="514350" indent="-514350">
              <a:buFont typeface="+mj-lt"/>
              <a:buAutoNum type="arabicPeriod"/>
            </a:pPr>
            <a:r>
              <a:rPr lang="en-IN" sz="1800" b="1" dirty="0">
                <a:latin typeface="Times New Roman" panose="02020603050405020304" pitchFamily="18" charset="0"/>
                <a:cs typeface="Times New Roman" panose="02020603050405020304" pitchFamily="18" charset="0"/>
              </a:rPr>
              <a:t>Bribes and Corruption</a:t>
            </a:r>
            <a:r>
              <a:rPr lang="en-IN" sz="1800" dirty="0">
                <a:latin typeface="Times New Roman" panose="02020603050405020304" pitchFamily="18" charset="0"/>
                <a:cs typeface="Times New Roman" panose="02020603050405020304" pitchFamily="18" charset="0"/>
              </a:rPr>
              <a:t> are controlled through anti-corruption laws such as the U.S. Foreign Corrupt Practices Act (FCPA) and the UK Bribery Act.</a:t>
            </a:r>
          </a:p>
          <a:p>
            <a:pPr marL="514350" indent="-514350">
              <a:buFont typeface="+mj-lt"/>
              <a:buAutoNum type="arabicPeriod"/>
            </a:pPr>
            <a:r>
              <a:rPr lang="en-IN" sz="1800" b="1" dirty="0">
                <a:latin typeface="Times New Roman" panose="02020603050405020304" pitchFamily="18" charset="0"/>
                <a:cs typeface="Times New Roman" panose="02020603050405020304" pitchFamily="18" charset="0"/>
              </a:rPr>
              <a:t>Advertising and Sales Promotion</a:t>
            </a:r>
            <a:r>
              <a:rPr lang="en-IN" sz="1800" dirty="0">
                <a:latin typeface="Times New Roman" panose="02020603050405020304" pitchFamily="18" charset="0"/>
                <a:cs typeface="Times New Roman" panose="02020603050405020304" pitchFamily="18" charset="0"/>
              </a:rPr>
              <a:t> regulations prohibit misleading advertisements and unfair marketing practices.</a:t>
            </a:r>
          </a:p>
          <a:p>
            <a:pPr marL="514350" indent="-514350">
              <a:buFont typeface="+mj-lt"/>
              <a:buAutoNum type="arabicPeriod"/>
            </a:pPr>
            <a:r>
              <a:rPr lang="en-IN" sz="1800" b="1" dirty="0">
                <a:latin typeface="Times New Roman" panose="02020603050405020304" pitchFamily="18" charset="0"/>
                <a:cs typeface="Times New Roman" panose="02020603050405020304" pitchFamily="18" charset="0"/>
              </a:rPr>
              <a:t>Contracts</a:t>
            </a:r>
            <a:r>
              <a:rPr lang="en-IN" sz="1800" dirty="0">
                <a:latin typeface="Times New Roman" panose="02020603050405020304" pitchFamily="18" charset="0"/>
                <a:cs typeface="Times New Roman" panose="02020603050405020304" pitchFamily="18" charset="0"/>
              </a:rPr>
              <a:t> are governed by international contract laws and play a crucial role in managing global trade agreements and transactions</a:t>
            </a:r>
          </a:p>
          <a:p>
            <a:pPr marL="514350" indent="-514350">
              <a:buFont typeface="+mj-lt"/>
              <a:buAutoNum type="arabicPeriod"/>
            </a:pPr>
            <a:endParaRPr lang="en-IN"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91130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1D320-6F23-166B-49BC-EF9737C8AFD5}"/>
              </a:ext>
            </a:extLst>
          </p:cNvPr>
          <p:cNvSpPr>
            <a:spLocks noGrp="1"/>
          </p:cNvSpPr>
          <p:nvPr>
            <p:ph type="title"/>
          </p:nvPr>
        </p:nvSpPr>
        <p:spPr>
          <a:xfrm>
            <a:off x="838200" y="787156"/>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Economic Environment</a:t>
            </a:r>
          </a:p>
        </p:txBody>
      </p:sp>
      <p:sp>
        <p:nvSpPr>
          <p:cNvPr id="3" name="Content Placeholder 2">
            <a:extLst>
              <a:ext uri="{FF2B5EF4-FFF2-40B4-BE49-F238E27FC236}">
                <a16:creationId xmlns:a16="http://schemas.microsoft.com/office/drawing/2014/main" id="{53621C84-A707-A73F-C41C-6B1D476A3DB4}"/>
              </a:ext>
            </a:extLst>
          </p:cNvPr>
          <p:cNvSpPr>
            <a:spLocks noGrp="1"/>
          </p:cNvSpPr>
          <p:nvPr>
            <p:ph idx="1"/>
          </p:nvPr>
        </p:nvSpPr>
        <p:spPr>
          <a:xfrm>
            <a:off x="838200" y="1825625"/>
            <a:ext cx="10515600" cy="4886674"/>
          </a:xfrm>
        </p:spPr>
        <p:txBody>
          <a:bodyPr>
            <a:noAutofit/>
          </a:bodyPr>
          <a:lstStyle/>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The Economic Environment refers to all economic factors, systems, policies, and conditions that influence the functioning of business organizations in a country or globally. It includes production, income distribution, consumer spending, and market structures that determine the success of international business operations.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economic environment in international business refers to the global economic factors that impact a company's operations, such as GDP growth, inflation, interest rates, and currency fluctuations.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It includes both a nation's specific economic conditions and the broader global economic landscape, which can affect everything from pricing and market entry strategies to investment decisions and profitability.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Key elements to analyze are economic stability, government policies, and technological development, as these all influence a business's costs, opportunities, and overall performance in international markets.  </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56131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7AC72-F00A-F234-2ED0-0C9BA5888C49}"/>
              </a:ext>
            </a:extLst>
          </p:cNvPr>
          <p:cNvSpPr>
            <a:spLocks noGrp="1"/>
          </p:cNvSpPr>
          <p:nvPr>
            <p:ph type="title"/>
          </p:nvPr>
        </p:nvSpPr>
        <p:spPr>
          <a:xfrm>
            <a:off x="838200" y="1033719"/>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Determinants of Economic Development</a:t>
            </a:r>
            <a:br>
              <a:rPr lang="en-IN" sz="4000" dirty="0">
                <a:latin typeface="Times New Roman" panose="02020603050405020304" pitchFamily="18" charset="0"/>
                <a:cs typeface="Times New Roman" panose="02020603050405020304" pitchFamily="18" charset="0"/>
              </a:rPr>
            </a:b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6226452-7BFE-6C44-9FB5-32FE242046DA}"/>
              </a:ext>
            </a:extLst>
          </p:cNvPr>
          <p:cNvSpPr>
            <a:spLocks noGrp="1"/>
          </p:cNvSpPr>
          <p:nvPr>
            <p:ph idx="1"/>
          </p:nvPr>
        </p:nvSpPr>
        <p:spPr>
          <a:xfrm>
            <a:off x="838200" y="1710813"/>
            <a:ext cx="10515600" cy="4670322"/>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A. Economic Factors</a:t>
            </a:r>
            <a:endParaRPr lang="en-IN" sz="2400" dirty="0">
              <a:latin typeface="Times New Roman" panose="02020603050405020304" pitchFamily="18" charset="0"/>
              <a:cs typeface="Times New Roman" panose="02020603050405020304" pitchFamily="18" charset="0"/>
            </a:endParaRPr>
          </a:p>
          <a:p>
            <a:pPr marL="457200" lvl="0" indent="-457200">
              <a:buFont typeface="+mj-lt"/>
              <a:buAutoNum type="arabicPeriod"/>
            </a:pPr>
            <a:r>
              <a:rPr lang="en-IN" sz="2400" b="1" dirty="0">
                <a:latin typeface="Times New Roman" panose="02020603050405020304" pitchFamily="18" charset="0"/>
                <a:cs typeface="Times New Roman" panose="02020603050405020304" pitchFamily="18" charset="0"/>
              </a:rPr>
              <a:t>Capital Formation - </a:t>
            </a:r>
            <a:r>
              <a:rPr lang="en-IN" sz="2400" dirty="0">
                <a:latin typeface="Times New Roman" panose="02020603050405020304" pitchFamily="18" charset="0"/>
                <a:cs typeface="Times New Roman" panose="02020603050405020304" pitchFamily="18" charset="0"/>
              </a:rPr>
              <a:t>Higher savings and investment rates promote production and economic growth. Over-dependence on foreign aid should be avoided.</a:t>
            </a:r>
          </a:p>
          <a:p>
            <a:pPr marL="457200" lvl="0" indent="-457200">
              <a:buFont typeface="+mj-lt"/>
              <a:buAutoNum type="arabicPeriod"/>
            </a:pPr>
            <a:r>
              <a:rPr lang="en-IN" sz="2400" b="1" dirty="0">
                <a:latin typeface="Times New Roman" panose="02020603050405020304" pitchFamily="18" charset="0"/>
                <a:cs typeface="Times New Roman" panose="02020603050405020304" pitchFamily="18" charset="0"/>
              </a:rPr>
              <a:t>Natural Resources - </a:t>
            </a:r>
            <a:r>
              <a:rPr lang="en-IN" sz="2400" dirty="0">
                <a:latin typeface="Times New Roman" panose="02020603050405020304" pitchFamily="18" charset="0"/>
                <a:cs typeface="Times New Roman" panose="02020603050405020304" pitchFamily="18" charset="0"/>
              </a:rPr>
              <a:t>The availability and quality of soil, minerals, forests, water, and climate determine development potential.</a:t>
            </a:r>
          </a:p>
          <a:p>
            <a:pPr marL="457200" lvl="0" indent="-457200">
              <a:buFont typeface="+mj-lt"/>
              <a:buAutoNum type="arabicPeriod"/>
            </a:pPr>
            <a:r>
              <a:rPr lang="en-IN" sz="2400" b="1" dirty="0">
                <a:latin typeface="Times New Roman" panose="02020603050405020304" pitchFamily="18" charset="0"/>
                <a:cs typeface="Times New Roman" panose="02020603050405020304" pitchFamily="18" charset="0"/>
              </a:rPr>
              <a:t>Marketable Surplus of Agriculture - </a:t>
            </a:r>
            <a:r>
              <a:rPr lang="en-IN" sz="2400" dirty="0">
                <a:latin typeface="Times New Roman" panose="02020603050405020304" pitchFamily="18" charset="0"/>
                <a:cs typeface="Times New Roman" panose="02020603050405020304" pitchFamily="18" charset="0"/>
              </a:rPr>
              <a:t>Surplus agricultural production beyond local needs supports industrial growth and urban populations.</a:t>
            </a:r>
          </a:p>
          <a:p>
            <a:pPr marL="457200" lvl="0" indent="-457200">
              <a:buFont typeface="+mj-lt"/>
              <a:buAutoNum type="arabicPeriod"/>
            </a:pPr>
            <a:r>
              <a:rPr lang="en-IN" sz="2400" b="1" dirty="0">
                <a:latin typeface="Times New Roman" panose="02020603050405020304" pitchFamily="18" charset="0"/>
                <a:cs typeface="Times New Roman" panose="02020603050405020304" pitchFamily="18" charset="0"/>
              </a:rPr>
              <a:t>Foreign Trade Conditions - </a:t>
            </a:r>
            <a:r>
              <a:rPr lang="en-IN" sz="2400" dirty="0">
                <a:latin typeface="Times New Roman" panose="02020603050405020304" pitchFamily="18" charset="0"/>
                <a:cs typeface="Times New Roman" panose="02020603050405020304" pitchFamily="18" charset="0"/>
              </a:rPr>
              <a:t>Trade enables countries to specialize and benefit from comparative advantage and global markets.</a:t>
            </a:r>
          </a:p>
          <a:p>
            <a:pPr marL="457200" lvl="0" indent="-457200">
              <a:buFont typeface="+mj-lt"/>
              <a:buAutoNum type="arabicPeriod"/>
            </a:pPr>
            <a:r>
              <a:rPr lang="en-IN" sz="2400" b="1" dirty="0">
                <a:latin typeface="Times New Roman" panose="02020603050405020304" pitchFamily="18" charset="0"/>
                <a:cs typeface="Times New Roman" panose="02020603050405020304" pitchFamily="18" charset="0"/>
              </a:rPr>
              <a:t>Economic System - </a:t>
            </a:r>
            <a:r>
              <a:rPr lang="en-IN" sz="2400" dirty="0">
                <a:latin typeface="Times New Roman" panose="02020603050405020304" pitchFamily="18" charset="0"/>
                <a:cs typeface="Times New Roman" panose="02020603050405020304" pitchFamily="18" charset="0"/>
              </a:rPr>
              <a:t>The type of system—capitalist, socialist, or mixed—affects development prospects and government control.</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33682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D997D9-893D-CC9F-BC76-84B89CD9D6D9}"/>
              </a:ext>
            </a:extLst>
          </p:cNvPr>
          <p:cNvSpPr>
            <a:spLocks noGrp="1"/>
          </p:cNvSpPr>
          <p:nvPr>
            <p:ph idx="1"/>
          </p:nvPr>
        </p:nvSpPr>
        <p:spPr>
          <a:xfrm>
            <a:off x="838200" y="1461832"/>
            <a:ext cx="10515600" cy="5106116"/>
          </a:xfrm>
        </p:spPr>
        <p:txBody>
          <a:bodyPr>
            <a:noAutofit/>
          </a:bodyPr>
          <a:lstStyle/>
          <a:p>
            <a:pPr marL="0" indent="0">
              <a:buNone/>
            </a:pPr>
            <a:r>
              <a:rPr lang="en-IN" sz="2400" b="1" dirty="0">
                <a:latin typeface="Times New Roman" panose="02020603050405020304" pitchFamily="18" charset="0"/>
                <a:cs typeface="Times New Roman" panose="02020603050405020304" pitchFamily="18" charset="0"/>
              </a:rPr>
              <a:t>B. Non-Economic Factors</a:t>
            </a:r>
            <a:endParaRPr lang="en-IN" sz="2400" dirty="0">
              <a:latin typeface="Times New Roman" panose="02020603050405020304" pitchFamily="18" charset="0"/>
              <a:cs typeface="Times New Roman" panose="02020603050405020304" pitchFamily="18" charset="0"/>
            </a:endParaRPr>
          </a:p>
          <a:p>
            <a:pPr marL="457200" lvl="0" indent="-457200">
              <a:buFont typeface="+mj-lt"/>
              <a:buAutoNum type="arabicPeriod"/>
            </a:pPr>
            <a:r>
              <a:rPr lang="en-IN" sz="2400" b="1" dirty="0">
                <a:latin typeface="Times New Roman" panose="02020603050405020304" pitchFamily="18" charset="0"/>
                <a:cs typeface="Times New Roman" panose="02020603050405020304" pitchFamily="18" charset="0"/>
              </a:rPr>
              <a:t>Human Resources - </a:t>
            </a:r>
            <a:r>
              <a:rPr lang="en-IN" sz="2400" dirty="0">
                <a:latin typeface="Times New Roman" panose="02020603050405020304" pitchFamily="18" charset="0"/>
                <a:cs typeface="Times New Roman" panose="02020603050405020304" pitchFamily="18" charset="0"/>
              </a:rPr>
              <a:t>Skilled, educated, and healthy labour contributes more effectively to economic growth.</a:t>
            </a:r>
          </a:p>
          <a:p>
            <a:pPr marL="457200" lvl="0" indent="-457200">
              <a:buFont typeface="+mj-lt"/>
              <a:buAutoNum type="arabicPeriod"/>
            </a:pPr>
            <a:r>
              <a:rPr lang="en-IN" sz="2400" b="1" dirty="0">
                <a:latin typeface="Times New Roman" panose="02020603050405020304" pitchFamily="18" charset="0"/>
                <a:cs typeface="Times New Roman" panose="02020603050405020304" pitchFamily="18" charset="0"/>
              </a:rPr>
              <a:t>Technical Know-How &amp; Education - </a:t>
            </a:r>
            <a:r>
              <a:rPr lang="en-IN" sz="2400" dirty="0">
                <a:latin typeface="Times New Roman" panose="02020603050405020304" pitchFamily="18" charset="0"/>
                <a:cs typeface="Times New Roman" panose="02020603050405020304" pitchFamily="18" charset="0"/>
              </a:rPr>
              <a:t>Science, technology, and R&amp;D improve productivity and innovation.</a:t>
            </a:r>
          </a:p>
          <a:p>
            <a:pPr marL="457200" lvl="0" indent="-457200">
              <a:buFont typeface="+mj-lt"/>
              <a:buAutoNum type="arabicPeriod"/>
            </a:pPr>
            <a:r>
              <a:rPr lang="en-IN" sz="2400" b="1" dirty="0">
                <a:latin typeface="Times New Roman" panose="02020603050405020304" pitchFamily="18" charset="0"/>
                <a:cs typeface="Times New Roman" panose="02020603050405020304" pitchFamily="18" charset="0"/>
              </a:rPr>
              <a:t>Political Freedom - </a:t>
            </a:r>
            <a:r>
              <a:rPr lang="en-IN" sz="2400" dirty="0">
                <a:latin typeface="Times New Roman" panose="02020603050405020304" pitchFamily="18" charset="0"/>
                <a:cs typeface="Times New Roman" panose="02020603050405020304" pitchFamily="18" charset="0"/>
              </a:rPr>
              <a:t>Stable and independent governance supports fair trade and industrial expansion.</a:t>
            </a:r>
          </a:p>
          <a:p>
            <a:pPr marL="457200" lvl="0" indent="-457200">
              <a:buFont typeface="+mj-lt"/>
              <a:buAutoNum type="arabicPeriod"/>
            </a:pPr>
            <a:r>
              <a:rPr lang="en-IN" sz="2400" b="1" dirty="0">
                <a:latin typeface="Times New Roman" panose="02020603050405020304" pitchFamily="18" charset="0"/>
                <a:cs typeface="Times New Roman" panose="02020603050405020304" pitchFamily="18" charset="0"/>
              </a:rPr>
              <a:t>Social Organisation - </a:t>
            </a:r>
            <a:r>
              <a:rPr lang="en-IN" sz="2400" dirty="0">
                <a:latin typeface="Times New Roman" panose="02020603050405020304" pitchFamily="18" charset="0"/>
                <a:cs typeface="Times New Roman" panose="02020603050405020304" pitchFamily="18" charset="0"/>
              </a:rPr>
              <a:t>Fair distribution of development benefits encourages public participation in nation-building.</a:t>
            </a:r>
          </a:p>
          <a:p>
            <a:pPr marL="457200" lvl="0" indent="-457200">
              <a:buFont typeface="+mj-lt"/>
              <a:buAutoNum type="arabicPeriod"/>
            </a:pPr>
            <a:r>
              <a:rPr lang="en-IN" sz="2400" b="1" dirty="0">
                <a:latin typeface="Times New Roman" panose="02020603050405020304" pitchFamily="18" charset="0"/>
                <a:cs typeface="Times New Roman" panose="02020603050405020304" pitchFamily="18" charset="0"/>
              </a:rPr>
              <a:t>Corruption - </a:t>
            </a:r>
            <a:r>
              <a:rPr lang="en-IN" sz="2400" dirty="0">
                <a:latin typeface="Times New Roman" panose="02020603050405020304" pitchFamily="18" charset="0"/>
                <a:cs typeface="Times New Roman" panose="02020603050405020304" pitchFamily="18" charset="0"/>
              </a:rPr>
              <a:t>Weakens governance and leads to exploitation of resources for personal gain.</a:t>
            </a:r>
          </a:p>
          <a:p>
            <a:pPr marL="457200" indent="-457200">
              <a:buFont typeface="+mj-lt"/>
              <a:buAutoNum type="arabicPeriod"/>
            </a:pPr>
            <a:r>
              <a:rPr lang="en-IN" sz="2400" b="1" dirty="0">
                <a:latin typeface="Times New Roman" panose="02020603050405020304" pitchFamily="18" charset="0"/>
                <a:cs typeface="Times New Roman" panose="02020603050405020304" pitchFamily="18" charset="0"/>
              </a:rPr>
              <a:t>Desire to Develop - </a:t>
            </a:r>
            <a:r>
              <a:rPr lang="en-IN" sz="2400" dirty="0">
                <a:latin typeface="Times New Roman" panose="02020603050405020304" pitchFamily="18" charset="0"/>
                <a:cs typeface="Times New Roman" panose="02020603050405020304" pitchFamily="18" charset="0"/>
              </a:rPr>
              <a:t>Citizens’ motivation and collective will to progress determine development speed.</a:t>
            </a:r>
          </a:p>
        </p:txBody>
      </p:sp>
    </p:spTree>
    <p:extLst>
      <p:ext uri="{BB962C8B-B14F-4D97-AF65-F5344CB8AC3E}">
        <p14:creationId xmlns:p14="http://schemas.microsoft.com/office/powerpoint/2010/main" val="12790798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18EC2-73FE-C5FC-2F49-82CED66EB388}"/>
              </a:ext>
            </a:extLst>
          </p:cNvPr>
          <p:cNvSpPr>
            <a:spLocks noGrp="1"/>
          </p:cNvSpPr>
          <p:nvPr>
            <p:ph type="title"/>
          </p:nvPr>
        </p:nvSpPr>
        <p:spPr>
          <a:xfrm>
            <a:off x="838200" y="787912"/>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Economic Conditions</a:t>
            </a: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35B0A287-01C2-778B-E7FA-2AF5A06682BF}"/>
              </a:ext>
            </a:extLst>
          </p:cNvPr>
          <p:cNvSpPr>
            <a:spLocks noGrp="1"/>
          </p:cNvSpPr>
          <p:nvPr>
            <p:ph idx="1"/>
          </p:nvPr>
        </p:nvSpPr>
        <p:spPr/>
        <p:txBody>
          <a:bodyPr>
            <a:normAutofit/>
          </a:bodyPr>
          <a:lstStyle/>
          <a:p>
            <a:pPr marL="0" indent="0">
              <a:buNone/>
            </a:pPr>
            <a:r>
              <a:rPr lang="en-IN" sz="2400" dirty="0">
                <a:latin typeface="Times New Roman" panose="02020603050405020304" pitchFamily="18" charset="0"/>
                <a:cs typeface="Times New Roman" panose="02020603050405020304" pitchFamily="18" charset="0"/>
              </a:rPr>
              <a:t>Economic conditions describe the current state of the economy in terms of:</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GDP growth, inflation, and employment rates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Boom and recession cycles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Balance of payments and current account positions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Sectoral dependence (e.g., oil or agriculture)</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External and internal trade factors like global demand and exchange rates</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2769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0A52E-BB51-2153-4A94-DDE9E25904BD}"/>
              </a:ext>
            </a:extLst>
          </p:cNvPr>
          <p:cNvSpPr>
            <a:spLocks noGrp="1"/>
          </p:cNvSpPr>
          <p:nvPr>
            <p:ph type="title"/>
          </p:nvPr>
        </p:nvSpPr>
        <p:spPr>
          <a:xfrm>
            <a:off x="838200" y="778080"/>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Economic Policies</a:t>
            </a: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2B883FA-EA9C-EBFE-B786-031AD22948AB}"/>
              </a:ext>
            </a:extLst>
          </p:cNvPr>
          <p:cNvSpPr>
            <a:spLocks noGrp="1"/>
          </p:cNvSpPr>
          <p:nvPr>
            <p:ph idx="1"/>
          </p:nvPr>
        </p:nvSpPr>
        <p:spPr>
          <a:xfrm>
            <a:off x="838200" y="1825624"/>
            <a:ext cx="10515600" cy="4585007"/>
          </a:xfrm>
        </p:spPr>
        <p:txBody>
          <a:bodyPr>
            <a:noAutofit/>
          </a:bodyPr>
          <a:lstStyle/>
          <a:p>
            <a:pPr marL="457200" lvl="0" indent="-457200">
              <a:buFont typeface="+mj-lt"/>
              <a:buAutoNum type="arabicPeriod"/>
            </a:pPr>
            <a:r>
              <a:rPr lang="en-IN" sz="2000" b="1" dirty="0">
                <a:latin typeface="Times New Roman" panose="02020603050405020304" pitchFamily="18" charset="0"/>
                <a:cs typeface="Times New Roman" panose="02020603050405020304" pitchFamily="18" charset="0"/>
              </a:rPr>
              <a:t>Fiscal Policy - </a:t>
            </a:r>
            <a:r>
              <a:rPr lang="en-IN" sz="2000" dirty="0">
                <a:latin typeface="Times New Roman" panose="02020603050405020304" pitchFamily="18" charset="0"/>
                <a:cs typeface="Times New Roman" panose="02020603050405020304" pitchFamily="18" charset="0"/>
              </a:rPr>
              <a:t>Controls government revenue and expenditure to ensure stability, full employment, and economic growth.</a:t>
            </a:r>
          </a:p>
          <a:p>
            <a:pPr marL="457200" lvl="0" indent="-457200">
              <a:buFont typeface="+mj-lt"/>
              <a:buAutoNum type="arabicPeriod"/>
            </a:pPr>
            <a:r>
              <a:rPr lang="en-IN" sz="2000" b="1" dirty="0">
                <a:latin typeface="Times New Roman" panose="02020603050405020304" pitchFamily="18" charset="0"/>
                <a:cs typeface="Times New Roman" panose="02020603050405020304" pitchFamily="18" charset="0"/>
              </a:rPr>
              <a:t>Monetary Policy - </a:t>
            </a:r>
            <a:r>
              <a:rPr lang="en-IN" sz="2000" dirty="0">
                <a:latin typeface="Times New Roman" panose="02020603050405020304" pitchFamily="18" charset="0"/>
                <a:cs typeface="Times New Roman" panose="02020603050405020304" pitchFamily="18" charset="0"/>
              </a:rPr>
              <a:t>Managed by central banks (e.g., RBI in India) to regulate money supply, credit, and interest rates for price stability and growth.</a:t>
            </a:r>
          </a:p>
          <a:p>
            <a:pPr marL="457200" lvl="0" indent="-457200">
              <a:buFont typeface="+mj-lt"/>
              <a:buAutoNum type="arabicPeriod"/>
            </a:pPr>
            <a:r>
              <a:rPr lang="en-IN" sz="2000" b="1" dirty="0">
                <a:latin typeface="Times New Roman" panose="02020603050405020304" pitchFamily="18" charset="0"/>
                <a:cs typeface="Times New Roman" panose="02020603050405020304" pitchFamily="18" charset="0"/>
              </a:rPr>
              <a:t>Foreign Trade Policy - </a:t>
            </a:r>
            <a:r>
              <a:rPr lang="en-IN" sz="2000" dirty="0">
                <a:latin typeface="Times New Roman" panose="02020603050405020304" pitchFamily="18" charset="0"/>
                <a:cs typeface="Times New Roman" panose="02020603050405020304" pitchFamily="18" charset="0"/>
              </a:rPr>
              <a:t>Governs imports, exports, and international trade relations to improve the balance of payments and promote exports.</a:t>
            </a:r>
          </a:p>
          <a:p>
            <a:pPr marL="457200" lvl="0" indent="-457200">
              <a:buFont typeface="+mj-lt"/>
              <a:buAutoNum type="arabicPeriod"/>
            </a:pPr>
            <a:r>
              <a:rPr lang="en-IN" sz="2000" b="1" dirty="0">
                <a:latin typeface="Times New Roman" panose="02020603050405020304" pitchFamily="18" charset="0"/>
                <a:cs typeface="Times New Roman" panose="02020603050405020304" pitchFamily="18" charset="0"/>
              </a:rPr>
              <a:t>Industrial Policy - </a:t>
            </a:r>
            <a:r>
              <a:rPr lang="en-IN" sz="2000" dirty="0">
                <a:latin typeface="Times New Roman" panose="02020603050405020304" pitchFamily="18" charset="0"/>
                <a:cs typeface="Times New Roman" panose="02020603050405020304" pitchFamily="18" charset="0"/>
              </a:rPr>
              <a:t>Encourages industrial growth through liberalization and privatization, reducing state control over industries.</a:t>
            </a:r>
          </a:p>
          <a:p>
            <a:pPr marL="457200" lvl="0" indent="-457200">
              <a:buFont typeface="+mj-lt"/>
              <a:buAutoNum type="arabicPeriod"/>
            </a:pPr>
            <a:r>
              <a:rPr lang="en-IN" sz="2000" b="1" dirty="0">
                <a:latin typeface="Times New Roman" panose="02020603050405020304" pitchFamily="18" charset="0"/>
                <a:cs typeface="Times New Roman" panose="02020603050405020304" pitchFamily="18" charset="0"/>
              </a:rPr>
              <a:t>Privatisation Policy - </a:t>
            </a:r>
            <a:r>
              <a:rPr lang="en-IN" sz="2000" dirty="0">
                <a:latin typeface="Times New Roman" panose="02020603050405020304" pitchFamily="18" charset="0"/>
                <a:cs typeface="Times New Roman" panose="02020603050405020304" pitchFamily="18" charset="0"/>
              </a:rPr>
              <a:t>Transfers ownership of state enterprises to private hands to improve efficiency and productivity.</a:t>
            </a:r>
          </a:p>
          <a:p>
            <a:pPr marL="457200" lvl="0" indent="-457200">
              <a:buFont typeface="+mj-lt"/>
              <a:buAutoNum type="arabicPeriod"/>
            </a:pPr>
            <a:r>
              <a:rPr lang="en-IN" sz="2000" b="1" dirty="0">
                <a:latin typeface="Times New Roman" panose="02020603050405020304" pitchFamily="18" charset="0"/>
                <a:cs typeface="Times New Roman" panose="02020603050405020304" pitchFamily="18" charset="0"/>
              </a:rPr>
              <a:t>Foreign Exchange Policy - </a:t>
            </a:r>
            <a:r>
              <a:rPr lang="en-IN" sz="2000" dirty="0">
                <a:latin typeface="Times New Roman" panose="02020603050405020304" pitchFamily="18" charset="0"/>
                <a:cs typeface="Times New Roman" panose="02020603050405020304" pitchFamily="18" charset="0"/>
              </a:rPr>
              <a:t>Manages exchange rates and capital movements across borders to stabilize currency and promote investment.</a:t>
            </a:r>
          </a:p>
          <a:p>
            <a:pPr marL="457200" lvl="0" indent="-457200">
              <a:buFont typeface="+mj-lt"/>
              <a:buAutoNum type="arabicPeriod"/>
            </a:pPr>
            <a:r>
              <a:rPr lang="en-IN" sz="2000" b="1" dirty="0">
                <a:latin typeface="Times New Roman" panose="02020603050405020304" pitchFamily="18" charset="0"/>
                <a:cs typeface="Times New Roman" panose="02020603050405020304" pitchFamily="18" charset="0"/>
              </a:rPr>
              <a:t>Foreign Investment and Technology Policy - </a:t>
            </a:r>
            <a:r>
              <a:rPr lang="en-IN" sz="2000" dirty="0">
                <a:latin typeface="Times New Roman" panose="02020603050405020304" pitchFamily="18" charset="0"/>
                <a:cs typeface="Times New Roman" panose="02020603050405020304" pitchFamily="18" charset="0"/>
              </a:rPr>
              <a:t>Promotes FDI and technological collaboration to encourage industrial and technological development.</a:t>
            </a:r>
          </a:p>
          <a:p>
            <a:pPr marL="457200" lvl="0" indent="-457200">
              <a:buFont typeface="+mj-lt"/>
              <a:buAutoNum type="arabicPeriod"/>
            </a:pPr>
            <a:endParaRPr lang="en-IN" sz="20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05116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8420F-E3A7-A0D5-A371-73AE9536439B}"/>
              </a:ext>
            </a:extLst>
          </p:cNvPr>
          <p:cNvSpPr>
            <a:spLocks noGrp="1"/>
          </p:cNvSpPr>
          <p:nvPr>
            <p:ph type="title"/>
          </p:nvPr>
        </p:nvSpPr>
        <p:spPr>
          <a:xfrm>
            <a:off x="838200" y="1004222"/>
            <a:ext cx="10515600" cy="1325563"/>
          </a:xfrm>
        </p:spPr>
        <p:txBody>
          <a:bodyPr>
            <a:normAutofit/>
          </a:bodyPr>
          <a:lstStyle/>
          <a:p>
            <a:r>
              <a:rPr lang="en-IN" sz="3600" b="1" dirty="0">
                <a:latin typeface="Times New Roman" panose="02020603050405020304" pitchFamily="18" charset="0"/>
                <a:cs typeface="Times New Roman" panose="02020603050405020304" pitchFamily="18" charset="0"/>
              </a:rPr>
              <a:t>Influence of Economic Environment on International Business</a:t>
            </a:r>
            <a:endParaRPr lang="en-IN" sz="36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243C127-8676-4070-CD0F-A52CCE1A7035}"/>
              </a:ext>
            </a:extLst>
          </p:cNvPr>
          <p:cNvSpPr>
            <a:spLocks noGrp="1"/>
          </p:cNvSpPr>
          <p:nvPr>
            <p:ph idx="1"/>
          </p:nvPr>
        </p:nvSpPr>
        <p:spPr>
          <a:xfrm>
            <a:off x="838200" y="2329784"/>
            <a:ext cx="10515600" cy="4012021"/>
          </a:xfrm>
        </p:spPr>
        <p:txBody>
          <a:bodyPr>
            <a:normAutofit/>
          </a:bodyPr>
          <a:lstStyle/>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Changing Income - </a:t>
            </a:r>
            <a:r>
              <a:rPr lang="en-IN" sz="2400" dirty="0">
                <a:latin typeface="Times New Roman" panose="02020603050405020304" pitchFamily="18" charset="0"/>
                <a:cs typeface="Times New Roman" panose="02020603050405020304" pitchFamily="18" charset="0"/>
              </a:rPr>
              <a:t>Rising or falling consumer income directly affects purchasing power and market demand.</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Changing Consumer Spending Patterns - </a:t>
            </a:r>
            <a:r>
              <a:rPr lang="en-IN" sz="2400" dirty="0">
                <a:latin typeface="Times New Roman" panose="02020603050405020304" pitchFamily="18" charset="0"/>
                <a:cs typeface="Times New Roman" panose="02020603050405020304" pitchFamily="18" charset="0"/>
              </a:rPr>
              <a:t>As income rises, spending shifts from basic needs to luxury and discretionary products.</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Changing Economic Conditions - </a:t>
            </a:r>
            <a:r>
              <a:rPr lang="en-IN" sz="2400" dirty="0">
                <a:latin typeface="Times New Roman" panose="02020603050405020304" pitchFamily="18" charset="0"/>
                <a:cs typeface="Times New Roman" panose="02020603050405020304" pitchFamily="18" charset="0"/>
              </a:rPr>
              <a:t>Economic fluctuations, globalization, and interdependence influence investment, trade, and pricing decisions.</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9403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A4102-00DE-1462-F9E2-B11E041E56C5}"/>
              </a:ext>
            </a:extLst>
          </p:cNvPr>
          <p:cNvSpPr>
            <a:spLocks noGrp="1"/>
          </p:cNvSpPr>
          <p:nvPr>
            <p:ph type="title"/>
          </p:nvPr>
        </p:nvSpPr>
        <p:spPr>
          <a:xfrm>
            <a:off x="838200" y="768708"/>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Importance of IBE</a:t>
            </a:r>
          </a:p>
        </p:txBody>
      </p:sp>
      <p:sp>
        <p:nvSpPr>
          <p:cNvPr id="3" name="Content Placeholder 2">
            <a:extLst>
              <a:ext uri="{FF2B5EF4-FFF2-40B4-BE49-F238E27FC236}">
                <a16:creationId xmlns:a16="http://schemas.microsoft.com/office/drawing/2014/main" id="{CB82DC2B-5C98-27FD-9CA1-E6E769887956}"/>
              </a:ext>
            </a:extLst>
          </p:cNvPr>
          <p:cNvSpPr>
            <a:spLocks noGrp="1"/>
          </p:cNvSpPr>
          <p:nvPr>
            <p:ph idx="1"/>
          </p:nvPr>
        </p:nvSpPr>
        <p:spPr>
          <a:xfrm>
            <a:off x="838200" y="1828800"/>
            <a:ext cx="10515600" cy="4463845"/>
          </a:xfrm>
        </p:spPr>
        <p:txBody>
          <a:bodyPr>
            <a:noAutofit/>
          </a:bodyPr>
          <a:lstStyle/>
          <a:p>
            <a:pPr marL="0" indent="0">
              <a:buNone/>
            </a:pPr>
            <a:r>
              <a:rPr lang="en-IN" sz="2400" b="1" dirty="0">
                <a:latin typeface="Times New Roman" panose="02020603050405020304" pitchFamily="18" charset="0"/>
                <a:cs typeface="Times New Roman" panose="02020603050405020304" pitchFamily="18" charset="0"/>
              </a:rPr>
              <a:t>1. Helps in Identifying Opportunities and Threats </a:t>
            </a:r>
            <a:r>
              <a:rPr lang="en-IN" sz="2400" dirty="0">
                <a:latin typeface="Times New Roman" panose="02020603050405020304" pitchFamily="18" charset="0"/>
                <a:cs typeface="Times New Roman" panose="02020603050405020304" pitchFamily="18" charset="0"/>
              </a:rPr>
              <a:t>- Understanding global trends helps businesses identify new markets, customers, and growth opportunities, while also recognizing potential risks such as competition or policy changes.</a:t>
            </a:r>
          </a:p>
          <a:p>
            <a:pPr marL="0" indent="0">
              <a:buNone/>
            </a:pPr>
            <a:r>
              <a:rPr lang="en-IN" sz="2400" b="1" dirty="0">
                <a:latin typeface="Times New Roman" panose="02020603050405020304" pitchFamily="18" charset="0"/>
                <a:cs typeface="Times New Roman" panose="02020603050405020304" pitchFamily="18" charset="0"/>
              </a:rPr>
              <a:t>2. Facilitates Strategic Planning and Decision-Making </a:t>
            </a:r>
            <a:r>
              <a:rPr lang="en-IN" sz="2400" dirty="0">
                <a:latin typeface="Times New Roman" panose="02020603050405020304" pitchFamily="18" charset="0"/>
                <a:cs typeface="Times New Roman" panose="02020603050405020304" pitchFamily="18" charset="0"/>
              </a:rPr>
              <a:t>- Knowledge of the international environment assists firms in making informed decisions on market entry, investment, pricing, and product strategies.</a:t>
            </a:r>
          </a:p>
          <a:p>
            <a:pPr marL="0" indent="0">
              <a:buNone/>
            </a:pPr>
            <a:r>
              <a:rPr lang="en-IN" sz="2400" dirty="0">
                <a:latin typeface="Times New Roman" panose="02020603050405020304" pitchFamily="18" charset="0"/>
                <a:cs typeface="Times New Roman" panose="02020603050405020304" pitchFamily="18" charset="0"/>
              </a:rPr>
              <a:t>3. Promotes Adaptation to Global Changes - Global environments are dynamic; awareness helps companies adapt to political, legal, and economic changes like trade agreements, tariffs, or technological shifts.</a:t>
            </a:r>
          </a:p>
          <a:p>
            <a:pPr marL="0" indent="0">
              <a:buNone/>
            </a:pPr>
            <a:r>
              <a:rPr lang="en-IN" sz="2400" b="1" dirty="0">
                <a:latin typeface="Times New Roman" panose="02020603050405020304" pitchFamily="18" charset="0"/>
                <a:cs typeface="Times New Roman" panose="02020603050405020304" pitchFamily="18" charset="0"/>
              </a:rPr>
              <a:t>4. Encourages Innovation and Competitiveness </a:t>
            </a:r>
            <a:r>
              <a:rPr lang="en-IN" sz="2400" dirty="0">
                <a:latin typeface="Times New Roman" panose="02020603050405020304" pitchFamily="18" charset="0"/>
                <a:cs typeface="Times New Roman" panose="02020603050405020304" pitchFamily="18" charset="0"/>
              </a:rPr>
              <a:t>- Exposure to international markets drives firms to innovate, improve quality, and reduce costs to stay competitive globally.</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28103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73471-BC08-A8DA-CFF7-2B948C04B973}"/>
              </a:ext>
            </a:extLst>
          </p:cNvPr>
          <p:cNvSpPr>
            <a:spLocks noGrp="1"/>
          </p:cNvSpPr>
          <p:nvPr>
            <p:ph type="title"/>
          </p:nvPr>
        </p:nvSpPr>
        <p:spPr>
          <a:xfrm>
            <a:off x="838200" y="807576"/>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Technological Environment </a:t>
            </a:r>
          </a:p>
        </p:txBody>
      </p:sp>
      <p:sp>
        <p:nvSpPr>
          <p:cNvPr id="3" name="Content Placeholder 2">
            <a:extLst>
              <a:ext uri="{FF2B5EF4-FFF2-40B4-BE49-F238E27FC236}">
                <a16:creationId xmlns:a16="http://schemas.microsoft.com/office/drawing/2014/main" id="{999C6C83-942C-A89F-A0A8-B01FE08351A1}"/>
              </a:ext>
            </a:extLst>
          </p:cNvPr>
          <p:cNvSpPr>
            <a:spLocks noGrp="1"/>
          </p:cNvSpPr>
          <p:nvPr>
            <p:ph idx="1"/>
          </p:nvPr>
        </p:nvSpPr>
        <p:spPr/>
        <p:txBody>
          <a:bodyPr>
            <a:normAutofit/>
          </a:bodyPr>
          <a:lstStyle/>
          <a:p>
            <a:r>
              <a:rPr lang="en-US" sz="2400" dirty="0">
                <a:latin typeface="Times New Roman" panose="02020603050405020304" pitchFamily="18" charset="0"/>
                <a:cs typeface="Times New Roman" panose="02020603050405020304" pitchFamily="18" charset="0"/>
              </a:rPr>
              <a:t>The technological environment is a component of the international business environment that includes the level of technological advancement, innovation, and infrastructure in a country or region.</a:t>
            </a:r>
          </a:p>
          <a:p>
            <a:r>
              <a:rPr lang="en-US" sz="2400" dirty="0">
                <a:latin typeface="Times New Roman" panose="02020603050405020304" pitchFamily="18" charset="0"/>
                <a:cs typeface="Times New Roman" panose="02020603050405020304" pitchFamily="18" charset="0"/>
              </a:rPr>
              <a:t>According to J. K. Galbraith, “Technology is a systematic application of scientific or other organized knowledge to practical tasks.”</a:t>
            </a:r>
          </a:p>
          <a:p>
            <a:r>
              <a:rPr lang="en-US" sz="2400" dirty="0">
                <a:latin typeface="Times New Roman" panose="02020603050405020304" pitchFamily="18" charset="0"/>
                <a:cs typeface="Times New Roman" panose="02020603050405020304" pitchFamily="18" charset="0"/>
              </a:rPr>
              <a:t>Technology refers to the methods, tools, and skills used to accomplish a specific task. It involves not just knowledge, but also the ability to apply that knowledge effectively.</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Technological innovation implies both an expansion of knowledge and skills, leading to new or improved ways of performing work.</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53305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7BCCE-8A88-FD0C-1F75-48D14A5A39EA}"/>
              </a:ext>
            </a:extLst>
          </p:cNvPr>
          <p:cNvSpPr>
            <a:spLocks noGrp="1"/>
          </p:cNvSpPr>
          <p:nvPr>
            <p:ph type="title"/>
          </p:nvPr>
        </p:nvSpPr>
        <p:spPr>
          <a:xfrm>
            <a:off x="838200" y="837073"/>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Features of Technological Environment</a:t>
            </a:r>
          </a:p>
        </p:txBody>
      </p:sp>
      <p:sp>
        <p:nvSpPr>
          <p:cNvPr id="3" name="Content Placeholder 2">
            <a:extLst>
              <a:ext uri="{FF2B5EF4-FFF2-40B4-BE49-F238E27FC236}">
                <a16:creationId xmlns:a16="http://schemas.microsoft.com/office/drawing/2014/main" id="{C15F6286-709C-044C-BAE2-A0C927F49A2B}"/>
              </a:ext>
            </a:extLst>
          </p:cNvPr>
          <p:cNvSpPr>
            <a:spLocks noGrp="1"/>
          </p:cNvSpPr>
          <p:nvPr>
            <p:ph idx="1"/>
          </p:nvPr>
        </p:nvSpPr>
        <p:spPr>
          <a:xfrm>
            <a:off x="838200" y="1825624"/>
            <a:ext cx="10515600" cy="4653833"/>
          </a:xfrm>
        </p:spPr>
        <p:txBody>
          <a:bodyPr>
            <a:normAutofit fontScale="85000" lnSpcReduction="20000"/>
          </a:bodyPr>
          <a:lstStyle/>
          <a:p>
            <a:pPr marL="514350" indent="-514350">
              <a:buFont typeface="+mj-lt"/>
              <a:buAutoNum type="arabicPeriod"/>
            </a:pPr>
            <a:r>
              <a:rPr lang="en-IN" dirty="0">
                <a:latin typeface="Times New Roman" panose="02020603050405020304" pitchFamily="18" charset="0"/>
                <a:cs typeface="Times New Roman" panose="02020603050405020304" pitchFamily="18" charset="0"/>
              </a:rPr>
              <a:t>It is a </a:t>
            </a:r>
            <a:r>
              <a:rPr lang="en-IN" b="1" dirty="0">
                <a:latin typeface="Times New Roman" panose="02020603050405020304" pitchFamily="18" charset="0"/>
                <a:cs typeface="Times New Roman" panose="02020603050405020304" pitchFamily="18" charset="0"/>
              </a:rPr>
              <a:t>constituent of the macro environment</a:t>
            </a:r>
            <a:r>
              <a:rPr lang="en-IN" dirty="0">
                <a:latin typeface="Times New Roman" panose="02020603050405020304" pitchFamily="18" charset="0"/>
                <a:cs typeface="Times New Roman" panose="02020603050405020304" pitchFamily="18" charset="0"/>
              </a:rPr>
              <a:t>, just like political, economic, and social factors, and influences all types of businesses.</a:t>
            </a:r>
          </a:p>
          <a:p>
            <a:pPr marL="514350" indent="-514350">
              <a:buFont typeface="+mj-lt"/>
              <a:buAutoNum type="arabicPeriod"/>
            </a:pPr>
            <a:r>
              <a:rPr lang="en-IN" dirty="0">
                <a:latin typeface="Times New Roman" panose="02020603050405020304" pitchFamily="18" charset="0"/>
                <a:cs typeface="Times New Roman" panose="02020603050405020304" pitchFamily="18" charset="0"/>
              </a:rPr>
              <a:t>It has </a:t>
            </a:r>
            <a:r>
              <a:rPr lang="en-IN" b="1" dirty="0">
                <a:latin typeface="Times New Roman" panose="02020603050405020304" pitchFamily="18" charset="0"/>
                <a:cs typeface="Times New Roman" panose="02020603050405020304" pitchFamily="18" charset="0"/>
              </a:rPr>
              <a:t>far-reaching effects</a:t>
            </a:r>
            <a:r>
              <a:rPr lang="en-IN" dirty="0">
                <a:latin typeface="Times New Roman" panose="02020603050405020304" pitchFamily="18" charset="0"/>
                <a:cs typeface="Times New Roman" panose="02020603050405020304" pitchFamily="18" charset="0"/>
              </a:rPr>
              <a:t>, impacting individuals, firms, industries, and nations worldwide—no one can remain unaffected by technological change.</a:t>
            </a:r>
          </a:p>
          <a:p>
            <a:pPr marL="514350" indent="-514350">
              <a:buFont typeface="+mj-lt"/>
              <a:buAutoNum type="arabicPeriod"/>
            </a:pPr>
            <a:r>
              <a:rPr lang="en-IN" dirty="0">
                <a:latin typeface="Times New Roman" panose="02020603050405020304" pitchFamily="18" charset="0"/>
                <a:cs typeface="Times New Roman" panose="02020603050405020304" pitchFamily="18" charset="0"/>
              </a:rPr>
              <a:t>It is </a:t>
            </a:r>
            <a:r>
              <a:rPr lang="en-IN" b="1" dirty="0">
                <a:latin typeface="Times New Roman" panose="02020603050405020304" pitchFamily="18" charset="0"/>
                <a:cs typeface="Times New Roman" panose="02020603050405020304" pitchFamily="18" charset="0"/>
              </a:rPr>
              <a:t>different from science</a:t>
            </a:r>
            <a:r>
              <a:rPr lang="en-IN" dirty="0">
                <a:latin typeface="Times New Roman" panose="02020603050405020304" pitchFamily="18" charset="0"/>
                <a:cs typeface="Times New Roman" panose="02020603050405020304" pitchFamily="18" charset="0"/>
              </a:rPr>
              <a:t>, as science represents knowledge while technology is the practical application of that knowledge; continuous scientific progress gives rise to new technologies.</a:t>
            </a:r>
          </a:p>
          <a:p>
            <a:pPr marL="514350" indent="-514350">
              <a:buFont typeface="+mj-lt"/>
              <a:buAutoNum type="arabicPeriod"/>
            </a:pPr>
            <a:r>
              <a:rPr lang="en-IN" dirty="0">
                <a:latin typeface="Times New Roman" panose="02020603050405020304" pitchFamily="18" charset="0"/>
                <a:cs typeface="Times New Roman" panose="02020603050405020304" pitchFamily="18" charset="0"/>
              </a:rPr>
              <a:t>The most important feature of technology is </a:t>
            </a:r>
            <a:r>
              <a:rPr lang="en-IN" b="1" dirty="0">
                <a:latin typeface="Times New Roman" panose="02020603050405020304" pitchFamily="18" charset="0"/>
                <a:cs typeface="Times New Roman" panose="02020603050405020304" pitchFamily="18" charset="0"/>
              </a:rPr>
              <a:t>constant change</a:t>
            </a:r>
            <a:r>
              <a:rPr lang="en-IN" dirty="0">
                <a:latin typeface="Times New Roman" panose="02020603050405020304" pitchFamily="18" charset="0"/>
                <a:cs typeface="Times New Roman" panose="02020603050405020304" pitchFamily="18" charset="0"/>
              </a:rPr>
              <a:t>, which often forces people and organizations to adapt rapidly—sometimes faster than they can handle—leading to what Alvin Toffler called </a:t>
            </a:r>
            <a:r>
              <a:rPr lang="en-IN" i="1" dirty="0">
                <a:latin typeface="Times New Roman" panose="02020603050405020304" pitchFamily="18" charset="0"/>
                <a:cs typeface="Times New Roman" panose="02020603050405020304" pitchFamily="18" charset="0"/>
              </a:rPr>
              <a:t>“future shock.”</a:t>
            </a:r>
            <a:endParaRPr lang="en-IN" dirty="0">
              <a:latin typeface="Times New Roman" panose="02020603050405020304" pitchFamily="18" charset="0"/>
              <a:cs typeface="Times New Roman" panose="02020603050405020304" pitchFamily="18" charset="0"/>
            </a:endParaRPr>
          </a:p>
          <a:p>
            <a:pPr marL="514350" indent="-514350">
              <a:buFont typeface="+mj-lt"/>
              <a:buAutoNum type="arabicPeriod"/>
            </a:pPr>
            <a:r>
              <a:rPr lang="en-IN" dirty="0">
                <a:latin typeface="Times New Roman" panose="02020603050405020304" pitchFamily="18" charset="0"/>
                <a:cs typeface="Times New Roman" panose="02020603050405020304" pitchFamily="18" charset="0"/>
              </a:rPr>
              <a:t>Technology is </a:t>
            </a:r>
            <a:r>
              <a:rPr lang="en-IN" b="1" dirty="0">
                <a:latin typeface="Times New Roman" panose="02020603050405020304" pitchFamily="18" charset="0"/>
                <a:cs typeface="Times New Roman" panose="02020603050405020304" pitchFamily="18" charset="0"/>
              </a:rPr>
              <a:t>prevalent</a:t>
            </a:r>
            <a:r>
              <a:rPr lang="en-IN" dirty="0">
                <a:latin typeface="Times New Roman" panose="02020603050405020304" pitchFamily="18" charset="0"/>
                <a:cs typeface="Times New Roman" panose="02020603050405020304" pitchFamily="18" charset="0"/>
              </a:rPr>
              <a:t>, with its effects spreading across all sectors and communities, making it impossible for anyone to escape its influence.</a:t>
            </a:r>
          </a:p>
          <a:p>
            <a:pPr marL="514350" indent="-514350">
              <a:buFont typeface="+mj-lt"/>
              <a:buAutoNum type="arabicPeriod"/>
            </a:pPr>
            <a:r>
              <a:rPr lang="en-IN" dirty="0">
                <a:latin typeface="Times New Roman" panose="02020603050405020304" pitchFamily="18" charset="0"/>
                <a:cs typeface="Times New Roman" panose="02020603050405020304" pitchFamily="18" charset="0"/>
              </a:rPr>
              <a:t>Finally, technology is </a:t>
            </a:r>
            <a:r>
              <a:rPr lang="en-IN" b="1" dirty="0">
                <a:latin typeface="Times New Roman" panose="02020603050405020304" pitchFamily="18" charset="0"/>
                <a:cs typeface="Times New Roman" panose="02020603050405020304" pitchFamily="18" charset="0"/>
              </a:rPr>
              <a:t>self-reinforcing</a:t>
            </a:r>
            <a:r>
              <a:rPr lang="en-IN" dirty="0">
                <a:latin typeface="Times New Roman" panose="02020603050405020304" pitchFamily="18" charset="0"/>
                <a:cs typeface="Times New Roman" panose="02020603050405020304" pitchFamily="18" charset="0"/>
              </a:rPr>
              <a:t>, meaning one invention often leads to several others; for example, the invention of the wheel paved the way for advances in transport, machinery, and automation.</a:t>
            </a:r>
          </a:p>
          <a:p>
            <a:pPr marL="514350" indent="-514350">
              <a:buFont typeface="+mj-lt"/>
              <a:buAutoNum type="arabicPeriod"/>
            </a:pPr>
            <a:endParaRPr lang="en-IN" dirty="0"/>
          </a:p>
        </p:txBody>
      </p:sp>
    </p:spTree>
    <p:extLst>
      <p:ext uri="{BB962C8B-B14F-4D97-AF65-F5344CB8AC3E}">
        <p14:creationId xmlns:p14="http://schemas.microsoft.com/office/powerpoint/2010/main" val="14321710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13F70-E85C-44F6-163C-6FA91E608B4E}"/>
              </a:ext>
            </a:extLst>
          </p:cNvPr>
          <p:cNvSpPr>
            <a:spLocks noGrp="1"/>
          </p:cNvSpPr>
          <p:nvPr>
            <p:ph type="title"/>
          </p:nvPr>
        </p:nvSpPr>
        <p:spPr>
          <a:xfrm>
            <a:off x="838200" y="1023886"/>
            <a:ext cx="10515600" cy="1325563"/>
          </a:xfrm>
        </p:spPr>
        <p:txBody>
          <a:bodyPr>
            <a:normAutofit/>
          </a:bodyPr>
          <a:lstStyle/>
          <a:p>
            <a:r>
              <a:rPr lang="en-US" sz="3600" b="1" dirty="0">
                <a:latin typeface="Times New Roman" panose="02020603050405020304" pitchFamily="18" charset="0"/>
                <a:cs typeface="Times New Roman" panose="02020603050405020304" pitchFamily="18" charset="0"/>
              </a:rPr>
              <a:t>Influence of Technological Environment on International Business</a:t>
            </a:r>
            <a:endParaRPr lang="en-IN" sz="36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B7BBB94-45B6-68B7-6D0B-FCBFBA93D889}"/>
              </a:ext>
            </a:extLst>
          </p:cNvPr>
          <p:cNvSpPr>
            <a:spLocks noGrp="1"/>
          </p:cNvSpPr>
          <p:nvPr>
            <p:ph idx="1"/>
          </p:nvPr>
        </p:nvSpPr>
        <p:spPr>
          <a:xfrm>
            <a:off x="838200" y="2182761"/>
            <a:ext cx="10515600" cy="4326194"/>
          </a:xfrm>
        </p:spPr>
        <p:txBody>
          <a:bodyPr>
            <a:noAutofit/>
          </a:bodyPr>
          <a:lstStyle/>
          <a:p>
            <a:pPr marL="0" indent="0">
              <a:buNone/>
            </a:pPr>
            <a:r>
              <a:rPr lang="en-IN" sz="2400" b="1" dirty="0">
                <a:latin typeface="Times New Roman" panose="02020603050405020304" pitchFamily="18" charset="0"/>
                <a:cs typeface="Times New Roman" panose="02020603050405020304" pitchFamily="18" charset="0"/>
              </a:rPr>
              <a:t>1. Influence of Technology on Society </a:t>
            </a:r>
            <a:r>
              <a:rPr lang="en-IN" sz="2200" dirty="0">
                <a:latin typeface="Times New Roman" panose="02020603050405020304" pitchFamily="18" charset="0"/>
                <a:cs typeface="Times New Roman" panose="02020603050405020304" pitchFamily="18" charset="0"/>
              </a:rPr>
              <a:t>- Society has probably experienced the most prominent effects of technology. Technological advancements have impacted almost every aspect of human and social life. Some of the key effects include:</a:t>
            </a:r>
          </a:p>
          <a:p>
            <a:pPr marL="514350" indent="-514350">
              <a:buAutoNum type="romanLcParenR"/>
            </a:pPr>
            <a:r>
              <a:rPr lang="en-IN" sz="2200" b="1" dirty="0">
                <a:latin typeface="Times New Roman" panose="02020603050405020304" pitchFamily="18" charset="0"/>
                <a:cs typeface="Times New Roman" panose="02020603050405020304" pitchFamily="18" charset="0"/>
              </a:rPr>
              <a:t>Rising Customer Expectations - </a:t>
            </a:r>
            <a:r>
              <a:rPr lang="en-IN" sz="2200" dirty="0">
                <a:latin typeface="Times New Roman" panose="02020603050405020304" pitchFamily="18" charset="0"/>
                <a:cs typeface="Times New Roman" panose="02020603050405020304" pitchFamily="18" charset="0"/>
              </a:rPr>
              <a:t>Technological progress has led to increased prosperity in societies. People now seek a variety of innovative products rather than multiple versions of the same thing. To satisfy these needs, firms must produce goods that are safe, user-friendly, and contamination-free. This requires significant investment in Research and Development (R&amp;D).</a:t>
            </a:r>
          </a:p>
          <a:p>
            <a:pPr marL="514350" indent="-514350">
              <a:buFont typeface="Arial" panose="020B0604020202020204" pitchFamily="34" charset="0"/>
              <a:buAutoNum type="romanLcParenR"/>
            </a:pPr>
            <a:r>
              <a:rPr lang="en-IN" sz="2200" b="1" dirty="0">
                <a:latin typeface="Times New Roman" panose="02020603050405020304" pitchFamily="18" charset="0"/>
                <a:cs typeface="Times New Roman" panose="02020603050405020304" pitchFamily="18" charset="0"/>
              </a:rPr>
              <a:t>Complicated Systems:</a:t>
            </a:r>
            <a:br>
              <a:rPr lang="en-IN" sz="2200" dirty="0">
                <a:latin typeface="Times New Roman" panose="02020603050405020304" pitchFamily="18" charset="0"/>
                <a:cs typeface="Times New Roman" panose="02020603050405020304" pitchFamily="18" charset="0"/>
              </a:rPr>
            </a:br>
            <a:r>
              <a:rPr lang="en-IN" sz="2200" dirty="0">
                <a:latin typeface="Times New Roman" panose="02020603050405020304" pitchFamily="18" charset="0"/>
                <a:cs typeface="Times New Roman" panose="02020603050405020304" pitchFamily="18" charset="0"/>
              </a:rPr>
              <a:t>Modern machines have become increasingly complex. While efficiency and speed of production have improved, the risk of system failure has also increased due to complex designs. Skilled experts are often required for maintenance and repair, and every component must work in harmony for smooth operations.</a:t>
            </a:r>
          </a:p>
          <a:p>
            <a:pPr marL="514350" indent="-514350">
              <a:buAutoNum type="romanLcParenR"/>
            </a:pPr>
            <a:endParaRPr lang="en-IN" sz="2200" dirty="0">
              <a:latin typeface="Times New Roman" panose="02020603050405020304" pitchFamily="18" charset="0"/>
              <a:cs typeface="Times New Roman" panose="02020603050405020304" pitchFamily="18" charset="0"/>
            </a:endParaRPr>
          </a:p>
          <a:p>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39645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2F75503-C944-D94A-E7AC-306CFEB12A6A}"/>
              </a:ext>
            </a:extLst>
          </p:cNvPr>
          <p:cNvSpPr>
            <a:spLocks noGrp="1"/>
          </p:cNvSpPr>
          <p:nvPr>
            <p:ph idx="1"/>
          </p:nvPr>
        </p:nvSpPr>
        <p:spPr>
          <a:xfrm>
            <a:off x="838200" y="1317523"/>
            <a:ext cx="10515600" cy="4859440"/>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iii) Social Change </a:t>
            </a:r>
            <a:r>
              <a:rPr lang="en-IN" sz="2400" dirty="0">
                <a:latin typeface="Times New Roman" panose="02020603050405020304" pitchFamily="18" charset="0"/>
                <a:cs typeface="Times New Roman" panose="02020603050405020304" pitchFamily="18" charset="0"/>
              </a:rPr>
              <a:t>- Technological innovations bring about social transformation in several ways:</a:t>
            </a:r>
          </a:p>
          <a:p>
            <a:pPr marL="457200" lvl="0" indent="-457200">
              <a:buFont typeface="+mj-lt"/>
              <a:buAutoNum type="alphaLcPeriod"/>
            </a:pPr>
            <a:r>
              <a:rPr lang="en-IN" sz="2400" dirty="0">
                <a:latin typeface="Times New Roman" panose="02020603050405020304" pitchFamily="18" charset="0"/>
                <a:cs typeface="Times New Roman" panose="02020603050405020304" pitchFamily="18" charset="0"/>
              </a:rPr>
              <a:t>They may disrupt old economic foundations (e.g., relocation of </a:t>
            </a:r>
            <a:r>
              <a:rPr lang="en-IN" sz="2400" dirty="0" err="1">
                <a:latin typeface="Times New Roman" panose="02020603050405020304" pitchFamily="18" charset="0"/>
                <a:cs typeface="Times New Roman" panose="02020603050405020304" pitchFamily="18" charset="0"/>
              </a:rPr>
              <a:t>laborers</a:t>
            </a:r>
            <a:r>
              <a:rPr lang="en-IN" sz="2400" dirty="0">
                <a:latin typeface="Times New Roman" panose="02020603050405020304" pitchFamily="18" charset="0"/>
                <a:cs typeface="Times New Roman" panose="02020603050405020304" pitchFamily="18" charset="0"/>
              </a:rPr>
              <a:t> or creation of new industries).</a:t>
            </a:r>
          </a:p>
          <a:p>
            <a:pPr marL="457200" lvl="0" indent="-457200">
              <a:buFont typeface="+mj-lt"/>
              <a:buAutoNum type="alphaLcPeriod"/>
            </a:pPr>
            <a:r>
              <a:rPr lang="en-IN" sz="2400" dirty="0">
                <a:latin typeface="Times New Roman" panose="02020603050405020304" pitchFamily="18" charset="0"/>
                <a:cs typeface="Times New Roman" panose="02020603050405020304" pitchFamily="18" charset="0"/>
              </a:rPr>
              <a:t>Family structures and lifestyles are changing — for example, women entering the workforce has altered traditional domestic roles.</a:t>
            </a:r>
          </a:p>
          <a:p>
            <a:pPr marL="457200" lvl="0" indent="-457200">
              <a:buFont typeface="+mj-lt"/>
              <a:buAutoNum type="alphaLcPeriod"/>
            </a:pPr>
            <a:r>
              <a:rPr lang="en-IN" sz="2400" dirty="0">
                <a:latin typeface="Times New Roman" panose="02020603050405020304" pitchFamily="18" charset="0"/>
                <a:cs typeface="Times New Roman" panose="02020603050405020304" pitchFamily="18" charset="0"/>
              </a:rPr>
              <a:t>Developing countries have experienced a new kind of social stratification based on class rather than caste, largely due to the influence of multinational corporations (MNCs).</a:t>
            </a:r>
          </a:p>
          <a:p>
            <a:pPr marL="457200" lvl="0" indent="-457200">
              <a:buFont typeface="+mj-lt"/>
              <a:buAutoNum type="alphaLcPeriod"/>
            </a:pPr>
            <a:r>
              <a:rPr lang="en-IN" sz="2400" dirty="0">
                <a:latin typeface="Times New Roman" panose="02020603050405020304" pitchFamily="18" charset="0"/>
                <a:cs typeface="Times New Roman" panose="02020603050405020304" pitchFamily="18" charset="0"/>
              </a:rPr>
              <a:t>Technology has changed every facet of life — from communication to work patterns and language. New terms like </a:t>
            </a:r>
            <a:r>
              <a:rPr lang="en-IN" sz="2400" i="1" dirty="0">
                <a:latin typeface="Times New Roman" panose="02020603050405020304" pitchFamily="18" charset="0"/>
                <a:cs typeface="Times New Roman" panose="02020603050405020304" pitchFamily="18" charset="0"/>
              </a:rPr>
              <a:t>robotics, e-commerce, e-learning,</a:t>
            </a:r>
            <a:r>
              <a:rPr lang="en-IN" sz="2400" dirty="0">
                <a:latin typeface="Times New Roman" panose="02020603050405020304" pitchFamily="18" charset="0"/>
                <a:cs typeface="Times New Roman" panose="02020603050405020304" pitchFamily="18" charset="0"/>
              </a:rPr>
              <a:t> and </a:t>
            </a:r>
            <a:r>
              <a:rPr lang="en-IN" sz="2400" i="1" dirty="0">
                <a:latin typeface="Times New Roman" panose="02020603050405020304" pitchFamily="18" charset="0"/>
                <a:cs typeface="Times New Roman" panose="02020603050405020304" pitchFamily="18" charset="0"/>
              </a:rPr>
              <a:t>netizens</a:t>
            </a:r>
            <a:r>
              <a:rPr lang="en-IN" sz="2400" dirty="0">
                <a:latin typeface="Times New Roman" panose="02020603050405020304" pitchFamily="18" charset="0"/>
                <a:cs typeface="Times New Roman" panose="02020603050405020304" pitchFamily="18" charset="0"/>
              </a:rPr>
              <a:t> have entered daily vocabulary.</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23452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8B7D68D-13C2-6D01-1C21-31906203F6AE}"/>
              </a:ext>
            </a:extLst>
          </p:cNvPr>
          <p:cNvSpPr>
            <a:spLocks noGrp="1"/>
          </p:cNvSpPr>
          <p:nvPr>
            <p:ph idx="1"/>
          </p:nvPr>
        </p:nvSpPr>
        <p:spPr>
          <a:xfrm>
            <a:off x="838200" y="1396181"/>
            <a:ext cx="10515600" cy="5043948"/>
          </a:xfrm>
        </p:spPr>
        <p:txBody>
          <a:bodyPr>
            <a:noAutofit/>
          </a:bodyPr>
          <a:lstStyle/>
          <a:p>
            <a:pPr marL="0" indent="0">
              <a:buNone/>
            </a:pPr>
            <a:r>
              <a:rPr lang="en-IN" sz="2600" b="1" dirty="0">
                <a:latin typeface="Times New Roman" panose="02020603050405020304" pitchFamily="18" charset="0"/>
                <a:cs typeface="Times New Roman" panose="02020603050405020304" pitchFamily="18" charset="0"/>
              </a:rPr>
              <a:t>2. Economic Effects of Technology </a:t>
            </a:r>
            <a:r>
              <a:rPr lang="en-IN" sz="2400" dirty="0">
                <a:latin typeface="Times New Roman" panose="02020603050405020304" pitchFamily="18" charset="0"/>
                <a:cs typeface="Times New Roman" panose="02020603050405020304" pitchFamily="18" charset="0"/>
              </a:rPr>
              <a:t>- Technological development has significantly influenced global and national economies in several ways:</a:t>
            </a:r>
          </a:p>
          <a:p>
            <a:pPr marL="0" indent="0">
              <a:buNone/>
            </a:pPr>
            <a:r>
              <a:rPr lang="en-IN" sz="2400" b="1" dirty="0">
                <a:latin typeface="Times New Roman" panose="02020603050405020304" pitchFamily="18" charset="0"/>
                <a:cs typeface="Times New Roman" panose="02020603050405020304" pitchFamily="18" charset="0"/>
              </a:rPr>
              <a:t>i) Increase in Productivity </a:t>
            </a:r>
            <a:r>
              <a:rPr lang="en-IN" sz="2400" dirty="0">
                <a:latin typeface="Times New Roman" panose="02020603050405020304" pitchFamily="18" charset="0"/>
                <a:cs typeface="Times New Roman" panose="02020603050405020304" pitchFamily="18" charset="0"/>
              </a:rPr>
              <a:t>- Technology enhances both the quantity and quality of production. In industries, it helps produce more at lower cost; in healthcare, it ensures efficiency and accuracy in saving lives.</a:t>
            </a:r>
          </a:p>
          <a:p>
            <a:pPr marL="0" indent="0">
              <a:buNone/>
            </a:pPr>
            <a:r>
              <a:rPr lang="en-IN" sz="2400" b="1" dirty="0">
                <a:latin typeface="Times New Roman" panose="02020603050405020304" pitchFamily="18" charset="0"/>
                <a:cs typeface="Times New Roman" panose="02020603050405020304" pitchFamily="18" charset="0"/>
              </a:rPr>
              <a:t>ii) Necessity of Spending on R&amp;D </a:t>
            </a:r>
            <a:r>
              <a:rPr lang="en-IN" sz="2400" dirty="0">
                <a:latin typeface="Times New Roman" panose="02020603050405020304" pitchFamily="18" charset="0"/>
                <a:cs typeface="Times New Roman" panose="02020603050405020304" pitchFamily="18" charset="0"/>
              </a:rPr>
              <a:t>- With technological progress, R&amp;D has become vital. Organisations must make crucial decisions regarding:</a:t>
            </a:r>
          </a:p>
          <a:p>
            <a:pPr lvl="0"/>
            <a:r>
              <a:rPr lang="en-IN" sz="2400" dirty="0">
                <a:latin typeface="Times New Roman" panose="02020603050405020304" pitchFamily="18" charset="0"/>
                <a:cs typeface="Times New Roman" panose="02020603050405020304" pitchFamily="18" charset="0"/>
              </a:rPr>
              <a:t>Allocation of resources for R&amp;D,</a:t>
            </a:r>
          </a:p>
          <a:p>
            <a:pPr lvl="0"/>
            <a:r>
              <a:rPr lang="en-IN" sz="2400" dirty="0">
                <a:latin typeface="Times New Roman" panose="02020603050405020304" pitchFamily="18" charset="0"/>
                <a:cs typeface="Times New Roman" panose="02020603050405020304" pitchFamily="18" charset="0"/>
              </a:rPr>
              <a:t>Transfer of technology from laboratory to real life,</a:t>
            </a:r>
          </a:p>
          <a:p>
            <a:pPr lvl="0"/>
            <a:r>
              <a:rPr lang="en-IN" sz="2400" dirty="0">
                <a:latin typeface="Times New Roman" panose="02020603050405020304" pitchFamily="18" charset="0"/>
                <a:cs typeface="Times New Roman" panose="02020603050405020304" pitchFamily="18" charset="0"/>
              </a:rPr>
              <a:t>Timing of innovations,</a:t>
            </a:r>
          </a:p>
          <a:p>
            <a:pPr lvl="0"/>
            <a:r>
              <a:rPr lang="en-IN" sz="2400" dirty="0">
                <a:latin typeface="Times New Roman" panose="02020603050405020304" pitchFamily="18" charset="0"/>
                <a:cs typeface="Times New Roman" panose="02020603050405020304" pitchFamily="18" charset="0"/>
              </a:rPr>
              <a:t>Replacement of outdated technologies,</a:t>
            </a:r>
          </a:p>
          <a:p>
            <a:pPr lvl="0"/>
            <a:r>
              <a:rPr lang="en-IN" sz="2400" dirty="0">
                <a:latin typeface="Times New Roman" panose="02020603050405020304" pitchFamily="18" charset="0"/>
                <a:cs typeface="Times New Roman" panose="02020603050405020304" pitchFamily="18" charset="0"/>
              </a:rPr>
              <a:t>Conducting R&amp;D internally or outsourcing it,</a:t>
            </a:r>
          </a:p>
          <a:p>
            <a:pPr lvl="0"/>
            <a:r>
              <a:rPr lang="en-IN" sz="2400" dirty="0">
                <a:latin typeface="Times New Roman" panose="02020603050405020304" pitchFamily="18" charset="0"/>
                <a:cs typeface="Times New Roman" panose="02020603050405020304" pitchFamily="18" charset="0"/>
              </a:rPr>
              <a:t>Product or process innovation strategies.</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131179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0754A4-85F3-A7EA-67C3-668AAA621881}"/>
              </a:ext>
            </a:extLst>
          </p:cNvPr>
          <p:cNvSpPr>
            <a:spLocks noGrp="1"/>
          </p:cNvSpPr>
          <p:nvPr>
            <p:ph idx="1"/>
          </p:nvPr>
        </p:nvSpPr>
        <p:spPr>
          <a:xfrm>
            <a:off x="838200" y="1317523"/>
            <a:ext cx="10515600" cy="5112774"/>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iii) Jobs Becoming Knowledge-Oriented </a:t>
            </a:r>
            <a:r>
              <a:rPr lang="en-IN" sz="2400" dirty="0">
                <a:latin typeface="Times New Roman" panose="02020603050405020304" pitchFamily="18" charset="0"/>
                <a:cs typeface="Times New Roman" panose="02020603050405020304" pitchFamily="18" charset="0"/>
              </a:rPr>
              <a:t>- Technological advancement demands intelligence and higher skills. Jobs once done by untrained workers now require educated and skilled professionals. Even clerical roles require strong computer literacy.</a:t>
            </a:r>
          </a:p>
          <a:p>
            <a:pPr marL="0" indent="0">
              <a:buNone/>
            </a:pPr>
            <a:r>
              <a:rPr lang="en-IN" sz="2400" b="1" dirty="0">
                <a:latin typeface="Times New Roman" panose="02020603050405020304" pitchFamily="18" charset="0"/>
                <a:cs typeface="Times New Roman" panose="02020603050405020304" pitchFamily="18" charset="0"/>
              </a:rPr>
              <a:t>iv) Issues Related to Techno-Structure </a:t>
            </a:r>
            <a:r>
              <a:rPr lang="en-IN" sz="2400" dirty="0">
                <a:latin typeface="Times New Roman" panose="02020603050405020304" pitchFamily="18" charset="0"/>
                <a:cs typeface="Times New Roman" panose="02020603050405020304" pitchFamily="18" charset="0"/>
              </a:rPr>
              <a:t>- As firms adopt advanced technologies, they develop professional teams comprising engineers, scientists, and managers. However, managing such highly educated employees poses challenges:</a:t>
            </a:r>
          </a:p>
          <a:p>
            <a:pPr marL="0" lvl="0" indent="0">
              <a:buNone/>
            </a:pPr>
            <a:r>
              <a:rPr lang="en-IN" sz="2400" dirty="0">
                <a:latin typeface="Times New Roman" panose="02020603050405020304" pitchFamily="18" charset="0"/>
                <a:cs typeface="Times New Roman" panose="02020603050405020304" pitchFamily="18" charset="0"/>
              </a:rPr>
              <a:t>a) They are motivated more by challenging projects than by financial rewards.</a:t>
            </a:r>
          </a:p>
          <a:p>
            <a:pPr marL="0" lvl="0" indent="0">
              <a:buNone/>
            </a:pPr>
            <a:r>
              <a:rPr lang="en-IN" sz="2400" dirty="0">
                <a:latin typeface="Times New Roman" panose="02020603050405020304" pitchFamily="18" charset="0"/>
                <a:cs typeface="Times New Roman" panose="02020603050405020304" pitchFamily="18" charset="0"/>
              </a:rPr>
              <a:t>b) Retaining them long-term can be difficult.</a:t>
            </a:r>
          </a:p>
          <a:p>
            <a:pPr marL="0" lvl="0" indent="0">
              <a:buNone/>
            </a:pPr>
            <a:r>
              <a:rPr lang="en-IN" sz="2400" dirty="0">
                <a:latin typeface="Times New Roman" panose="02020603050405020304" pitchFamily="18" charset="0"/>
                <a:cs typeface="Times New Roman" panose="02020603050405020304" pitchFamily="18" charset="0"/>
              </a:rPr>
              <a:t>c) They must balance technological innovation with awareness of social consequences.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1014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ECE1F3-D97C-61F6-D494-5B14079854AA}"/>
              </a:ext>
            </a:extLst>
          </p:cNvPr>
          <p:cNvSpPr>
            <a:spLocks noGrp="1"/>
          </p:cNvSpPr>
          <p:nvPr>
            <p:ph idx="1"/>
          </p:nvPr>
        </p:nvSpPr>
        <p:spPr>
          <a:xfrm>
            <a:off x="838200" y="1484671"/>
            <a:ext cx="10515600" cy="4692292"/>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v) Increased Regulation and Public Opposition </a:t>
            </a:r>
            <a:r>
              <a:rPr lang="en-IN" sz="2400" dirty="0">
                <a:latin typeface="Times New Roman" panose="02020603050405020304" pitchFamily="18" charset="0"/>
                <a:cs typeface="Times New Roman" panose="02020603050405020304" pitchFamily="18" charset="0"/>
              </a:rPr>
              <a:t>- Technological developments often attract government regulations and public scrutiny. Products harmful to health or offensive to cultural sentiments may be banned.</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Example: The Indian government prohibits the import of animal tallow used in vanaspati oil, as it hurts religious sentiments.</a:t>
            </a:r>
          </a:p>
          <a:p>
            <a:pPr marL="0" indent="0">
              <a:buNone/>
            </a:pPr>
            <a:r>
              <a:rPr lang="en-IN" sz="2400" b="1" dirty="0">
                <a:latin typeface="Times New Roman" panose="02020603050405020304" pitchFamily="18" charset="0"/>
                <a:cs typeface="Times New Roman" panose="02020603050405020304" pitchFamily="18" charset="0"/>
              </a:rPr>
              <a:t>vi) Rise and Fall of Products and Firms </a:t>
            </a:r>
            <a:r>
              <a:rPr lang="en-IN" sz="2400" dirty="0">
                <a:latin typeface="Times New Roman" panose="02020603050405020304" pitchFamily="18" charset="0"/>
                <a:cs typeface="Times New Roman" panose="02020603050405020304" pitchFamily="18" charset="0"/>
              </a:rPr>
              <a:t>- Technological change can create or destroy industries.</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Example:</a:t>
            </a:r>
          </a:p>
          <a:p>
            <a:pPr lvl="0"/>
            <a:r>
              <a:rPr lang="en-IN" sz="2400" dirty="0">
                <a:latin typeface="Times New Roman" panose="02020603050405020304" pitchFamily="18" charset="0"/>
                <a:cs typeface="Times New Roman" panose="02020603050405020304" pitchFamily="18" charset="0"/>
              </a:rPr>
              <a:t>Audio cassettes were replaced by CDs and DVDs.</a:t>
            </a:r>
          </a:p>
          <a:p>
            <a:pPr lvl="0"/>
            <a:r>
              <a:rPr lang="en-IN" sz="2400" dirty="0">
                <a:latin typeface="Times New Roman" panose="02020603050405020304" pitchFamily="18" charset="0"/>
                <a:cs typeface="Times New Roman" panose="02020603050405020304" pitchFamily="18" charset="0"/>
              </a:rPr>
              <a:t>Carbon paper became obsolete due to photocopying technology (xerography).</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94455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81787B-1C0C-F4C5-10C9-33F6B8A57781}"/>
              </a:ext>
            </a:extLst>
          </p:cNvPr>
          <p:cNvSpPr>
            <a:spLocks noGrp="1"/>
          </p:cNvSpPr>
          <p:nvPr>
            <p:ph idx="1"/>
          </p:nvPr>
        </p:nvSpPr>
        <p:spPr>
          <a:xfrm>
            <a:off x="838200" y="1327355"/>
            <a:ext cx="10515600" cy="4849608"/>
          </a:xfrm>
        </p:spPr>
        <p:txBody>
          <a:bodyPr>
            <a:normAutofit/>
          </a:bodyPr>
          <a:lstStyle/>
          <a:p>
            <a:pPr marL="0" indent="0">
              <a:buNone/>
            </a:pPr>
            <a:r>
              <a:rPr lang="en-IN" sz="2600" b="1" dirty="0">
                <a:latin typeface="Times New Roman" panose="02020603050405020304" pitchFamily="18" charset="0"/>
                <a:cs typeface="Times New Roman" panose="02020603050405020304" pitchFamily="18" charset="0"/>
              </a:rPr>
              <a:t>3. Technology and Root-Level Alterations </a:t>
            </a:r>
            <a:r>
              <a:rPr lang="en-IN" sz="2400" b="1" dirty="0">
                <a:latin typeface="Times New Roman" panose="02020603050405020304" pitchFamily="18" charset="0"/>
                <a:cs typeface="Times New Roman" panose="02020603050405020304" pitchFamily="18" charset="0"/>
              </a:rPr>
              <a:t>- </a:t>
            </a:r>
            <a:r>
              <a:rPr lang="en-IN" sz="2400" dirty="0">
                <a:latin typeface="Times New Roman" panose="02020603050405020304" pitchFamily="18" charset="0"/>
                <a:cs typeface="Times New Roman" panose="02020603050405020304" pitchFamily="18" charset="0"/>
              </a:rPr>
              <a:t>Technology affects organizations at the structural and psychological levels:</a:t>
            </a:r>
          </a:p>
          <a:p>
            <a:pPr marL="0" indent="0">
              <a:buNone/>
            </a:pPr>
            <a:r>
              <a:rPr lang="en-IN" sz="2400" b="1" dirty="0">
                <a:latin typeface="Times New Roman" panose="02020603050405020304" pitchFamily="18" charset="0"/>
                <a:cs typeface="Times New Roman" panose="02020603050405020304" pitchFamily="18" charset="0"/>
              </a:rPr>
              <a:t>i) Organisational Structure </a:t>
            </a:r>
            <a:r>
              <a:rPr lang="en-IN" sz="2400" dirty="0">
                <a:latin typeface="Times New Roman" panose="02020603050405020304" pitchFamily="18" charset="0"/>
                <a:cs typeface="Times New Roman" panose="02020603050405020304" pitchFamily="18" charset="0"/>
              </a:rPr>
              <a:t>- Technology influences authority, communication, and span of control. Firms using fast-changing technologies often adopt a matrix structure to ensure flexibility and coordination.</a:t>
            </a:r>
          </a:p>
          <a:p>
            <a:pPr marL="0" indent="0">
              <a:buNone/>
            </a:pPr>
            <a:r>
              <a:rPr lang="en-IN" sz="2400" b="1" dirty="0">
                <a:latin typeface="Times New Roman" panose="02020603050405020304" pitchFamily="18" charset="0"/>
                <a:cs typeface="Times New Roman" panose="02020603050405020304" pitchFamily="18" charset="0"/>
              </a:rPr>
              <a:t>ii) Fear of Risk </a:t>
            </a:r>
            <a:r>
              <a:rPr lang="en-IN" sz="2400" dirty="0">
                <a:latin typeface="Times New Roman" panose="02020603050405020304" pitchFamily="18" charset="0"/>
                <a:cs typeface="Times New Roman" panose="02020603050405020304" pitchFamily="18" charset="0"/>
              </a:rPr>
              <a:t>- Firms engaged in technological innovation face the risk of failure. For instance, DuPont, a research-based company, faced multiple failures before succeeding in introducing synthetic </a:t>
            </a:r>
            <a:r>
              <a:rPr lang="en-IN" sz="2400" dirty="0" err="1">
                <a:latin typeface="Times New Roman" panose="02020603050405020304" pitchFamily="18" charset="0"/>
                <a:cs typeface="Times New Roman" panose="02020603050405020304" pitchFamily="18" charset="0"/>
              </a:rPr>
              <a:t>fibers</a:t>
            </a:r>
            <a:r>
              <a:rPr lang="en-IN" sz="2400" dirty="0">
                <a:latin typeface="Times New Roman" panose="02020603050405020304" pitchFamily="18" charset="0"/>
                <a:cs typeface="Times New Roman" panose="02020603050405020304" pitchFamily="18" charset="0"/>
              </a:rPr>
              <a:t> in 1939.</a:t>
            </a:r>
          </a:p>
          <a:p>
            <a:pPr marL="0" indent="0">
              <a:buNone/>
            </a:pPr>
            <a:r>
              <a:rPr lang="en-IN" sz="2400" b="1" dirty="0">
                <a:latin typeface="Times New Roman" panose="02020603050405020304" pitchFamily="18" charset="0"/>
                <a:cs typeface="Times New Roman" panose="02020603050405020304" pitchFamily="18" charset="0"/>
              </a:rPr>
              <a:t>iii) Resistance to Change </a:t>
            </a:r>
            <a:r>
              <a:rPr lang="en-IN" sz="2400" dirty="0">
                <a:latin typeface="Times New Roman" panose="02020603050405020304" pitchFamily="18" charset="0"/>
                <a:cs typeface="Times New Roman" panose="02020603050405020304" pitchFamily="18" charset="0"/>
              </a:rPr>
              <a:t>- Employees often resist new technology due to psychological factors or fear of redundancy. Managers must handle this resistance through effective change management strategies</a:t>
            </a:r>
          </a:p>
        </p:txBody>
      </p:sp>
    </p:spTree>
    <p:extLst>
      <p:ext uri="{BB962C8B-B14F-4D97-AF65-F5344CB8AC3E}">
        <p14:creationId xmlns:p14="http://schemas.microsoft.com/office/powerpoint/2010/main" val="30260646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2E13B-649F-1D66-A03A-5CCCD335619E}"/>
              </a:ext>
            </a:extLst>
          </p:cNvPr>
          <p:cNvSpPr>
            <a:spLocks noGrp="1"/>
          </p:cNvSpPr>
          <p:nvPr>
            <p:ph type="title"/>
          </p:nvPr>
        </p:nvSpPr>
        <p:spPr>
          <a:xfrm>
            <a:off x="838200" y="807577"/>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Socio &amp; Cultural Environment</a:t>
            </a:r>
          </a:p>
        </p:txBody>
      </p:sp>
      <p:sp>
        <p:nvSpPr>
          <p:cNvPr id="3" name="Content Placeholder 2">
            <a:extLst>
              <a:ext uri="{FF2B5EF4-FFF2-40B4-BE49-F238E27FC236}">
                <a16:creationId xmlns:a16="http://schemas.microsoft.com/office/drawing/2014/main" id="{2F55D3E5-7378-688E-F1C7-757602416CBB}"/>
              </a:ext>
            </a:extLst>
          </p:cNvPr>
          <p:cNvSpPr>
            <a:spLocks noGrp="1"/>
          </p:cNvSpPr>
          <p:nvPr>
            <p:ph idx="1"/>
          </p:nvPr>
        </p:nvSpPr>
        <p:spPr/>
        <p:txBody>
          <a:bodyPr>
            <a:normAutofit/>
          </a:bodyPr>
          <a:lstStyle/>
          <a:p>
            <a:r>
              <a:rPr lang="en-US" sz="2400" dirty="0">
                <a:latin typeface="Times New Roman" panose="02020603050405020304" pitchFamily="18" charset="0"/>
                <a:cs typeface="Times New Roman" panose="02020603050405020304" pitchFamily="18" charset="0"/>
              </a:rPr>
              <a:t>The social and cultural environment plays a significant role in shaping international business decisions and marketing strategies. Social and cultural influences affect consumers’ perceptions, preferences, and buying behaviour across different countries and regions.</a:t>
            </a:r>
          </a:p>
          <a:p>
            <a:r>
              <a:rPr lang="en-US" sz="2400" dirty="0">
                <a:latin typeface="Times New Roman" panose="02020603050405020304" pitchFamily="18" charset="0"/>
                <a:cs typeface="Times New Roman" panose="02020603050405020304" pitchFamily="18" charset="0"/>
              </a:rPr>
              <a:t>Differences in social conditions, traditions, religion, values, and lifestyles determine how similar or diverse global consumers are. Understanding these factors helps firms decide the extent to which global </a:t>
            </a:r>
            <a:r>
              <a:rPr lang="en-US" sz="2400" dirty="0" err="1">
                <a:latin typeface="Times New Roman" panose="02020603050405020304" pitchFamily="18" charset="0"/>
                <a:cs typeface="Times New Roman" panose="02020603050405020304" pitchFamily="18" charset="0"/>
              </a:rPr>
              <a:t>standardisation</a:t>
            </a:r>
            <a:r>
              <a:rPr lang="en-US" sz="2400" dirty="0">
                <a:latin typeface="Times New Roman" panose="02020603050405020304" pitchFamily="18" charset="0"/>
                <a:cs typeface="Times New Roman" panose="02020603050405020304" pitchFamily="18" charset="0"/>
              </a:rPr>
              <a:t> or local adaptation is possible.</a:t>
            </a:r>
          </a:p>
          <a:p>
            <a:r>
              <a:rPr lang="en-US" sz="2400" dirty="0">
                <a:latin typeface="Times New Roman" panose="02020603050405020304" pitchFamily="18" charset="0"/>
                <a:cs typeface="Times New Roman" panose="02020603050405020304" pitchFamily="18" charset="0"/>
              </a:rPr>
              <a:t>A business that fails to understand these dimensions may face challenges in product design, marketing communication, or even brand acceptance in foreign markets.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778829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76FA95C-EAD8-47AE-C661-CB177DA85AA3}"/>
              </a:ext>
            </a:extLst>
          </p:cNvPr>
          <p:cNvSpPr>
            <a:spLocks noGrp="1"/>
          </p:cNvSpPr>
          <p:nvPr>
            <p:ph idx="1"/>
          </p:nvPr>
        </p:nvSpPr>
        <p:spPr>
          <a:xfrm>
            <a:off x="838200" y="1219200"/>
            <a:ext cx="10515600" cy="4957763"/>
          </a:xfrm>
        </p:spPr>
        <p:txBody>
          <a:bodyPr>
            <a:noAutofit/>
          </a:bodyPr>
          <a:lstStyle/>
          <a:p>
            <a:pPr marL="0" indent="0">
              <a:buNone/>
            </a:pPr>
            <a:r>
              <a:rPr lang="en-US" sz="2400" dirty="0">
                <a:latin typeface="Times New Roman" panose="02020603050405020304" pitchFamily="18" charset="0"/>
                <a:cs typeface="Times New Roman" panose="02020603050405020304" pitchFamily="18" charset="0"/>
              </a:rPr>
              <a:t>Example: McDonald’s in India</a:t>
            </a:r>
          </a:p>
          <a:p>
            <a:r>
              <a:rPr lang="en-US" sz="2400" dirty="0">
                <a:latin typeface="Times New Roman" panose="02020603050405020304" pitchFamily="18" charset="0"/>
                <a:cs typeface="Times New Roman" panose="02020603050405020304" pitchFamily="18" charset="0"/>
              </a:rPr>
              <a:t>McDonald’s faced several socio-cultural challenges when entering the Indian market:</a:t>
            </a:r>
          </a:p>
          <a:p>
            <a:r>
              <a:rPr lang="en-US" sz="2400" dirty="0">
                <a:latin typeface="Times New Roman" panose="02020603050405020304" pitchFamily="18" charset="0"/>
                <a:cs typeface="Times New Roman" panose="02020603050405020304" pitchFamily="18" charset="0"/>
              </a:rPr>
              <a:t>About 40% of the population is vegetarian, and many non-vegetarians avoid beef and pork for religious reasons.</a:t>
            </a:r>
          </a:p>
          <a:p>
            <a:r>
              <a:rPr lang="en-US" sz="2400" dirty="0">
                <a:latin typeface="Times New Roman" panose="02020603050405020304" pitchFamily="18" charset="0"/>
                <a:cs typeface="Times New Roman" panose="02020603050405020304" pitchFamily="18" charset="0"/>
              </a:rPr>
              <a:t>There was hostility toward frozen meat and fish, as Indians generally prefer fresh food.</a:t>
            </a:r>
          </a:p>
          <a:p>
            <a:r>
              <a:rPr lang="en-US" sz="2400" dirty="0">
                <a:latin typeface="Times New Roman" panose="02020603050405020304" pitchFamily="18" charset="0"/>
                <a:cs typeface="Times New Roman" panose="02020603050405020304" pitchFamily="18" charset="0"/>
              </a:rPr>
              <a:t>Indian consumers have a strong preference for spicy </a:t>
            </a:r>
            <a:r>
              <a:rPr lang="en-US" sz="2400" dirty="0" err="1">
                <a:latin typeface="Times New Roman" panose="02020603050405020304" pitchFamily="18" charset="0"/>
                <a:cs typeface="Times New Roman" panose="02020603050405020304" pitchFamily="18" charset="0"/>
              </a:rPr>
              <a:t>flavours</a:t>
            </a:r>
            <a:r>
              <a:rPr lang="en-US" sz="2400" dirty="0">
                <a:latin typeface="Times New Roman" panose="02020603050405020304" pitchFamily="18" charset="0"/>
                <a:cs typeface="Times New Roman" panose="02020603050405020304" pitchFamily="18" charset="0"/>
              </a:rPr>
              <a:t>.</a:t>
            </a:r>
          </a:p>
          <a:p>
            <a:pPr marL="0" indent="0">
              <a:buNone/>
            </a:pPr>
            <a:r>
              <a:rPr lang="en-US" sz="2400" dirty="0">
                <a:latin typeface="Times New Roman" panose="02020603050405020304" pitchFamily="18" charset="0"/>
                <a:cs typeface="Times New Roman" panose="02020603050405020304" pitchFamily="18" charset="0"/>
              </a:rPr>
              <a:t>To adapt, McDonald’s:</a:t>
            </a:r>
          </a:p>
          <a:p>
            <a:r>
              <a:rPr lang="en-US" sz="2400" dirty="0">
                <a:latin typeface="Times New Roman" panose="02020603050405020304" pitchFamily="18" charset="0"/>
                <a:cs typeface="Times New Roman" panose="02020603050405020304" pitchFamily="18" charset="0"/>
              </a:rPr>
              <a:t>Introduced vegetarian menus cooked in separate kitchens and utensils.</a:t>
            </a:r>
          </a:p>
          <a:p>
            <a:r>
              <a:rPr lang="en-US" sz="2400" dirty="0">
                <a:latin typeface="Times New Roman" panose="02020603050405020304" pitchFamily="18" charset="0"/>
                <a:cs typeface="Times New Roman" panose="02020603050405020304" pitchFamily="18" charset="0"/>
              </a:rPr>
              <a:t>Developed local sauces such as </a:t>
            </a:r>
            <a:r>
              <a:rPr lang="en-US" sz="2400" dirty="0" err="1">
                <a:latin typeface="Times New Roman" panose="02020603050405020304" pitchFamily="18" charset="0"/>
                <a:cs typeface="Times New Roman" panose="02020603050405020304" pitchFamily="18" charset="0"/>
              </a:rPr>
              <a:t>McMasala</a:t>
            </a:r>
            <a:r>
              <a:rPr lang="en-US" sz="2400" dirty="0">
                <a:latin typeface="Times New Roman" panose="02020603050405020304" pitchFamily="18" charset="0"/>
                <a:cs typeface="Times New Roman" panose="02020603050405020304" pitchFamily="18" charset="0"/>
              </a:rPr>
              <a:t> and </a:t>
            </a:r>
            <a:r>
              <a:rPr lang="en-US" sz="2400" dirty="0" err="1">
                <a:latin typeface="Times New Roman" panose="02020603050405020304" pitchFamily="18" charset="0"/>
                <a:cs typeface="Times New Roman" panose="02020603050405020304" pitchFamily="18" charset="0"/>
              </a:rPr>
              <a:t>McImli</a:t>
            </a:r>
            <a:r>
              <a:rPr lang="en-US" sz="2400" dirty="0">
                <a:latin typeface="Times New Roman" panose="02020603050405020304" pitchFamily="18" charset="0"/>
                <a:cs typeface="Times New Roman" panose="02020603050405020304" pitchFamily="18" charset="0"/>
              </a:rPr>
              <a:t> to suit Indian tastes.</a:t>
            </a:r>
          </a:p>
          <a:p>
            <a:r>
              <a:rPr lang="en-US" sz="2400" dirty="0">
                <a:latin typeface="Times New Roman" panose="02020603050405020304" pitchFamily="18" charset="0"/>
                <a:cs typeface="Times New Roman" panose="02020603050405020304" pitchFamily="18" charset="0"/>
              </a:rPr>
              <a:t>These innovations, originally meant for India, later gained popularity in other markets.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1113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53FCA2-0CFD-B53A-6B66-B4EEC9B177F6}"/>
              </a:ext>
            </a:extLst>
          </p:cNvPr>
          <p:cNvSpPr>
            <a:spLocks noGrp="1"/>
          </p:cNvSpPr>
          <p:nvPr>
            <p:ph idx="1"/>
          </p:nvPr>
        </p:nvSpPr>
        <p:spPr>
          <a:xfrm>
            <a:off x="838200" y="1484671"/>
            <a:ext cx="10515600" cy="4692292"/>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5. Helps in Managing Cultural Diversity </a:t>
            </a:r>
            <a:r>
              <a:rPr lang="en-IN" sz="2400" dirty="0">
                <a:latin typeface="Times New Roman" panose="02020603050405020304" pitchFamily="18" charset="0"/>
                <a:cs typeface="Times New Roman" panose="02020603050405020304" pitchFamily="18" charset="0"/>
              </a:rPr>
              <a:t>- Understanding cultural and social differences enables businesses to communicate effectively, build relationships, and manage multicultural teams successfully.</a:t>
            </a:r>
          </a:p>
          <a:p>
            <a:pPr marL="0" indent="0">
              <a:buNone/>
            </a:pPr>
            <a:r>
              <a:rPr lang="en-IN" sz="2400" b="1" dirty="0">
                <a:latin typeface="Times New Roman" panose="02020603050405020304" pitchFamily="18" charset="0"/>
                <a:cs typeface="Times New Roman" panose="02020603050405020304" pitchFamily="18" charset="0"/>
              </a:rPr>
              <a:t>6. Ensures Compliance with International Laws and Policies </a:t>
            </a:r>
            <a:r>
              <a:rPr lang="en-IN" sz="2400" dirty="0">
                <a:latin typeface="Times New Roman" panose="02020603050405020304" pitchFamily="18" charset="0"/>
                <a:cs typeface="Times New Roman" panose="02020603050405020304" pitchFamily="18" charset="0"/>
              </a:rPr>
              <a:t>- Awareness of international trade laws, environmental standards, and ethical practices ensures that businesses operate legally and responsibly in foreign markets.</a:t>
            </a:r>
          </a:p>
          <a:p>
            <a:pPr marL="0" indent="0">
              <a:buNone/>
            </a:pPr>
            <a:r>
              <a:rPr lang="en-IN" sz="2400" b="1" dirty="0">
                <a:latin typeface="Times New Roman" panose="02020603050405020304" pitchFamily="18" charset="0"/>
                <a:cs typeface="Times New Roman" panose="02020603050405020304" pitchFamily="18" charset="0"/>
              </a:rPr>
              <a:t>7. Supports Risk Management </a:t>
            </a:r>
            <a:r>
              <a:rPr lang="en-IN" sz="2400" dirty="0">
                <a:latin typeface="Times New Roman" panose="02020603050405020304" pitchFamily="18" charset="0"/>
                <a:cs typeface="Times New Roman" panose="02020603050405020304" pitchFamily="18" charset="0"/>
              </a:rPr>
              <a:t>- Analyzing the international environment helps in anticipating and managing risks related to political instability, currency fluctuations, and global crises.</a:t>
            </a:r>
          </a:p>
          <a:p>
            <a:pPr marL="0" indent="0">
              <a:buNone/>
            </a:pPr>
            <a:r>
              <a:rPr lang="en-IN" sz="2400" b="1" dirty="0">
                <a:latin typeface="Times New Roman" panose="02020603050405020304" pitchFamily="18" charset="0"/>
                <a:cs typeface="Times New Roman" panose="02020603050405020304" pitchFamily="18" charset="0"/>
              </a:rPr>
              <a:t>8. Enhances Global Cooperation and Growth </a:t>
            </a:r>
            <a:r>
              <a:rPr lang="en-IN" sz="2400" dirty="0">
                <a:latin typeface="Times New Roman" panose="02020603050405020304" pitchFamily="18" charset="0"/>
                <a:cs typeface="Times New Roman" panose="02020603050405020304" pitchFamily="18" charset="0"/>
              </a:rPr>
              <a:t>- It promotes international trade, investment, and collaboration, contributing to mutual economic development and stronger global relationships</a:t>
            </a:r>
          </a:p>
        </p:txBody>
      </p:sp>
    </p:spTree>
    <p:extLst>
      <p:ext uri="{BB962C8B-B14F-4D97-AF65-F5344CB8AC3E}">
        <p14:creationId xmlns:p14="http://schemas.microsoft.com/office/powerpoint/2010/main" val="2428427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B771E-4525-EFD5-46C0-5A2875188C2E}"/>
              </a:ext>
            </a:extLst>
          </p:cNvPr>
          <p:cNvSpPr>
            <a:spLocks noGrp="1"/>
          </p:cNvSpPr>
          <p:nvPr>
            <p:ph type="title"/>
          </p:nvPr>
        </p:nvSpPr>
        <p:spPr>
          <a:xfrm>
            <a:off x="838200" y="1033719"/>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Major Elements of the Socio-Cultural Environment</a:t>
            </a:r>
            <a:endParaRPr lang="en-IN" sz="4000" b="1" dirty="0">
              <a:latin typeface="Times New Roman" panose="02020603050405020304" pitchFamily="18" charset="0"/>
              <a:cs typeface="Times New Roman" panose="02020603050405020304" pitchFamily="18" charset="0"/>
            </a:endParaRPr>
          </a:p>
        </p:txBody>
      </p:sp>
      <p:sp>
        <p:nvSpPr>
          <p:cNvPr id="7" name="Content Placeholder 6">
            <a:extLst>
              <a:ext uri="{FF2B5EF4-FFF2-40B4-BE49-F238E27FC236}">
                <a16:creationId xmlns:a16="http://schemas.microsoft.com/office/drawing/2014/main" id="{43C4CE17-CF46-61B4-97AB-6A216274CDB7}"/>
              </a:ext>
            </a:extLst>
          </p:cNvPr>
          <p:cNvSpPr>
            <a:spLocks noGrp="1"/>
          </p:cNvSpPr>
          <p:nvPr>
            <p:ph idx="1"/>
          </p:nvPr>
        </p:nvSpPr>
        <p:spPr>
          <a:xfrm>
            <a:off x="838200" y="2359281"/>
            <a:ext cx="10515600" cy="4149673"/>
          </a:xfrm>
        </p:spPr>
        <p:txBody>
          <a:bodyPr>
            <a:normAutofit fontScale="85000" lnSpcReduction="20000"/>
          </a:bodyPr>
          <a:lstStyle/>
          <a:p>
            <a:pPr lvl="0"/>
            <a:r>
              <a:rPr lang="en-IN" b="1" dirty="0">
                <a:latin typeface="Times New Roman" panose="02020603050405020304" pitchFamily="18" charset="0"/>
                <a:cs typeface="Times New Roman" panose="02020603050405020304" pitchFamily="18" charset="0"/>
              </a:rPr>
              <a:t>Literacy Rates - </a:t>
            </a:r>
            <a:r>
              <a:rPr lang="en-IN" dirty="0">
                <a:latin typeface="Times New Roman" panose="02020603050405020304" pitchFamily="18" charset="0"/>
                <a:cs typeface="Times New Roman" panose="02020603050405020304" pitchFamily="18" charset="0"/>
              </a:rPr>
              <a:t>The literacy level determines the mode of communication for marketing and advertisements. In low-literacy markets, visual and oral methods work better than written ones.</a:t>
            </a:r>
          </a:p>
          <a:p>
            <a:pPr lvl="0"/>
            <a:r>
              <a:rPr lang="en-IN" b="1" dirty="0">
                <a:latin typeface="Times New Roman" panose="02020603050405020304" pitchFamily="18" charset="0"/>
                <a:cs typeface="Times New Roman" panose="02020603050405020304" pitchFamily="18" charset="0"/>
              </a:rPr>
              <a:t>General Education Levels - </a:t>
            </a:r>
            <a:r>
              <a:rPr lang="en-IN" dirty="0">
                <a:latin typeface="Times New Roman" panose="02020603050405020304" pitchFamily="18" charset="0"/>
                <a:cs typeface="Times New Roman" panose="02020603050405020304" pitchFamily="18" charset="0"/>
              </a:rPr>
              <a:t>Education affects consumer awareness, product understanding, and quality expectations. Educated societies tend to be more brand- and quality-conscious.</a:t>
            </a:r>
          </a:p>
          <a:p>
            <a:pPr lvl="0"/>
            <a:r>
              <a:rPr lang="en-IN" b="1" dirty="0">
                <a:latin typeface="Times New Roman" panose="02020603050405020304" pitchFamily="18" charset="0"/>
                <a:cs typeface="Times New Roman" panose="02020603050405020304" pitchFamily="18" charset="0"/>
              </a:rPr>
              <a:t>Language - </a:t>
            </a:r>
            <a:r>
              <a:rPr lang="en-IN" dirty="0">
                <a:latin typeface="Times New Roman" panose="02020603050405020304" pitchFamily="18" charset="0"/>
                <a:cs typeface="Times New Roman" panose="02020603050405020304" pitchFamily="18" charset="0"/>
              </a:rPr>
              <a:t>Language barriers can cause misunderstanding in advertising, packaging, and branding. Translation and cultural adaptation are essential.</a:t>
            </a:r>
            <a:br>
              <a:rPr lang="en-IN" dirty="0">
                <a:latin typeface="Times New Roman" panose="02020603050405020304" pitchFamily="18" charset="0"/>
                <a:cs typeface="Times New Roman" panose="02020603050405020304" pitchFamily="18" charset="0"/>
              </a:rPr>
            </a:br>
            <a:r>
              <a:rPr lang="en-IN" dirty="0">
                <a:latin typeface="Times New Roman" panose="02020603050405020304" pitchFamily="18" charset="0"/>
                <a:cs typeface="Times New Roman" panose="02020603050405020304" pitchFamily="18" charset="0"/>
              </a:rPr>
              <a:t>Example: General Motors’ slogan “Body by Fisher” translated in Japan as “Corpse by Fisher,” causing confusion.</a:t>
            </a:r>
          </a:p>
          <a:p>
            <a:r>
              <a:rPr lang="en-IN" b="1" dirty="0">
                <a:latin typeface="Times New Roman" panose="02020603050405020304" pitchFamily="18" charset="0"/>
                <a:cs typeface="Times New Roman" panose="02020603050405020304" pitchFamily="18" charset="0"/>
              </a:rPr>
              <a:t>Religion- </a:t>
            </a:r>
            <a:r>
              <a:rPr lang="en-IN" dirty="0">
                <a:latin typeface="Times New Roman" panose="02020603050405020304" pitchFamily="18" charset="0"/>
                <a:cs typeface="Times New Roman" panose="02020603050405020304" pitchFamily="18" charset="0"/>
              </a:rPr>
              <a:t>Religious beliefs influence food habits, clothing, business ethics, and holidays. Firms must respect religious sentiments.</a:t>
            </a:r>
            <a:br>
              <a:rPr lang="en-IN" dirty="0">
                <a:latin typeface="Times New Roman" panose="02020603050405020304" pitchFamily="18" charset="0"/>
                <a:cs typeface="Times New Roman" panose="02020603050405020304" pitchFamily="18" charset="0"/>
              </a:rPr>
            </a:br>
            <a:r>
              <a:rPr lang="en-IN" dirty="0">
                <a:latin typeface="Times New Roman" panose="02020603050405020304" pitchFamily="18" charset="0"/>
                <a:cs typeface="Times New Roman" panose="02020603050405020304" pitchFamily="18" charset="0"/>
              </a:rPr>
              <a:t>Example: In India, beef and pork products face strong resistance due to religious beliefs.</a:t>
            </a:r>
          </a:p>
        </p:txBody>
      </p:sp>
    </p:spTree>
    <p:extLst>
      <p:ext uri="{BB962C8B-B14F-4D97-AF65-F5344CB8AC3E}">
        <p14:creationId xmlns:p14="http://schemas.microsoft.com/office/powerpoint/2010/main" val="34815692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703D2EC3-0B58-C7DF-11EE-7F815746574E}"/>
              </a:ext>
            </a:extLst>
          </p:cNvPr>
          <p:cNvPicPr>
            <a:picLocks noGrp="1" noChangeAspect="1"/>
          </p:cNvPicPr>
          <p:nvPr>
            <p:ph sz="half" idx="1"/>
          </p:nvPr>
        </p:nvPicPr>
        <p:blipFill>
          <a:blip r:embed="rId2"/>
          <a:stretch>
            <a:fillRect/>
          </a:stretch>
        </p:blipFill>
        <p:spPr>
          <a:xfrm>
            <a:off x="838200" y="1530657"/>
            <a:ext cx="2694911" cy="4351338"/>
          </a:xfrm>
          <a:prstGeom prst="rect">
            <a:avLst/>
          </a:prstGeom>
        </p:spPr>
      </p:pic>
      <p:sp>
        <p:nvSpPr>
          <p:cNvPr id="7" name="Content Placeholder 6">
            <a:extLst>
              <a:ext uri="{FF2B5EF4-FFF2-40B4-BE49-F238E27FC236}">
                <a16:creationId xmlns:a16="http://schemas.microsoft.com/office/drawing/2014/main" id="{5B102239-3EBB-1468-3D6D-BE7DA69F2305}"/>
              </a:ext>
            </a:extLst>
          </p:cNvPr>
          <p:cNvSpPr>
            <a:spLocks noGrp="1"/>
          </p:cNvSpPr>
          <p:nvPr>
            <p:ph sz="half" idx="2"/>
          </p:nvPr>
        </p:nvSpPr>
        <p:spPr>
          <a:xfrm>
            <a:off x="4080387" y="1415845"/>
            <a:ext cx="7273413" cy="4761118"/>
          </a:xfrm>
        </p:spPr>
        <p:txBody>
          <a:bodyPr>
            <a:normAutofit/>
          </a:bodyPr>
          <a:lstStyle/>
          <a:p>
            <a:pPr lvl="0"/>
            <a:r>
              <a:rPr lang="en-IN" sz="2400" b="1" dirty="0">
                <a:latin typeface="Times New Roman" panose="02020603050405020304" pitchFamily="18" charset="0"/>
                <a:cs typeface="Times New Roman" panose="02020603050405020304" pitchFamily="18" charset="0"/>
              </a:rPr>
              <a:t>Ethics and Values - </a:t>
            </a:r>
            <a:r>
              <a:rPr lang="en-IN" sz="2400" dirty="0">
                <a:latin typeface="Times New Roman" panose="02020603050405020304" pitchFamily="18" charset="0"/>
                <a:cs typeface="Times New Roman" panose="02020603050405020304" pitchFamily="18" charset="0"/>
              </a:rPr>
              <a:t>What is considered ethical in one country may not be the same in another. Understanding these variations ensures smooth business relations.</a:t>
            </a:r>
          </a:p>
          <a:p>
            <a:pPr lvl="0"/>
            <a:r>
              <a:rPr lang="en-IN" sz="2400" b="1" dirty="0">
                <a:latin typeface="Times New Roman" panose="02020603050405020304" pitchFamily="18" charset="0"/>
                <a:cs typeface="Times New Roman" panose="02020603050405020304" pitchFamily="18" charset="0"/>
              </a:rPr>
              <a:t>Social Values and Attitudes - </a:t>
            </a:r>
            <a:r>
              <a:rPr lang="en-IN" sz="2400" dirty="0">
                <a:latin typeface="Times New Roman" panose="02020603050405020304" pitchFamily="18" charset="0"/>
                <a:cs typeface="Times New Roman" panose="02020603050405020304" pitchFamily="18" charset="0"/>
              </a:rPr>
              <a:t>These determine attitudes toward work, success, family, and time. For instance, Western countries value individual achievement, whereas Asian cultures often emphasise collectivism.</a:t>
            </a:r>
          </a:p>
          <a:p>
            <a:pPr lvl="0"/>
            <a:r>
              <a:rPr lang="en-IN" sz="2400" b="1" dirty="0">
                <a:latin typeface="Times New Roman" panose="02020603050405020304" pitchFamily="18" charset="0"/>
                <a:cs typeface="Times New Roman" panose="02020603050405020304" pitchFamily="18" charset="0"/>
              </a:rPr>
              <a:t>Social Organisation and Class System - </a:t>
            </a:r>
            <a:r>
              <a:rPr lang="en-IN" sz="2400" dirty="0">
                <a:latin typeface="Times New Roman" panose="02020603050405020304" pitchFamily="18" charset="0"/>
                <a:cs typeface="Times New Roman" panose="02020603050405020304" pitchFamily="18" charset="0"/>
              </a:rPr>
              <a:t>Societies are structured into classes—upper, middle, and lower—which influence lifestyles, purchasing power, and brand preference.</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71377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DA743-CE24-F6FE-7F42-6EFCD2014103}"/>
              </a:ext>
            </a:extLst>
          </p:cNvPr>
          <p:cNvSpPr>
            <a:spLocks noGrp="1"/>
          </p:cNvSpPr>
          <p:nvPr>
            <p:ph type="title"/>
          </p:nvPr>
        </p:nvSpPr>
        <p:spPr>
          <a:xfrm>
            <a:off x="838200" y="905899"/>
            <a:ext cx="10515600" cy="1325563"/>
          </a:xfrm>
        </p:spPr>
        <p:txBody>
          <a:bodyPr/>
          <a:lstStyle/>
          <a:p>
            <a:r>
              <a:rPr lang="en-IN" b="1" dirty="0">
                <a:latin typeface="Times New Roman" panose="02020603050405020304" pitchFamily="18" charset="0"/>
                <a:cs typeface="Times New Roman" panose="02020603050405020304" pitchFamily="18" charset="0"/>
              </a:rPr>
              <a:t>Factors Constituting Cultural Differences</a:t>
            </a:r>
            <a:endParaRPr lang="en-IN" dirty="0"/>
          </a:p>
        </p:txBody>
      </p:sp>
      <p:pic>
        <p:nvPicPr>
          <p:cNvPr id="5" name="Content Placeholder 4">
            <a:extLst>
              <a:ext uri="{FF2B5EF4-FFF2-40B4-BE49-F238E27FC236}">
                <a16:creationId xmlns:a16="http://schemas.microsoft.com/office/drawing/2014/main" id="{36BFB179-4209-4FD7-2CA1-0B4ECBD487E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38858" y="2110760"/>
            <a:ext cx="7714283" cy="4351338"/>
          </a:xfrm>
        </p:spPr>
      </p:pic>
    </p:spTree>
    <p:extLst>
      <p:ext uri="{BB962C8B-B14F-4D97-AF65-F5344CB8AC3E}">
        <p14:creationId xmlns:p14="http://schemas.microsoft.com/office/powerpoint/2010/main" val="1457745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89D58FB4-B91B-D782-97E7-B6B8E4F8DE12}"/>
              </a:ext>
            </a:extLst>
          </p:cNvPr>
          <p:cNvSpPr>
            <a:spLocks noGrp="1"/>
          </p:cNvSpPr>
          <p:nvPr>
            <p:ph idx="1"/>
          </p:nvPr>
        </p:nvSpPr>
        <p:spPr>
          <a:xfrm>
            <a:off x="838200" y="1356852"/>
            <a:ext cx="10515600" cy="5142271"/>
          </a:xfrm>
        </p:spPr>
        <p:txBody>
          <a:bodyPr>
            <a:noAutofit/>
          </a:bodyPr>
          <a:lstStyle/>
          <a:p>
            <a:pPr marL="0" indent="0">
              <a:buNone/>
            </a:pPr>
            <a:r>
              <a:rPr lang="en-IN" sz="2400" dirty="0">
                <a:latin typeface="Times New Roman" panose="02020603050405020304" pitchFamily="18" charset="0"/>
                <a:cs typeface="Times New Roman" panose="02020603050405020304" pitchFamily="18" charset="0"/>
              </a:rPr>
              <a:t>Cultural differences arise from variations in values, traditions, beliefs, and social behaviour. Key factors include:</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Time Orientation</a:t>
            </a:r>
            <a:endParaRPr lang="en-IN" sz="2400" dirty="0">
              <a:latin typeface="Times New Roman" panose="02020603050405020304" pitchFamily="18" charset="0"/>
              <a:cs typeface="Times New Roman" panose="02020603050405020304" pitchFamily="18" charset="0"/>
            </a:endParaRPr>
          </a:p>
          <a:p>
            <a:pPr lvl="1"/>
            <a:r>
              <a:rPr lang="en-IN" dirty="0">
                <a:latin typeface="Times New Roman" panose="02020603050405020304" pitchFamily="18" charset="0"/>
                <a:cs typeface="Times New Roman" panose="02020603050405020304" pitchFamily="18" charset="0"/>
              </a:rPr>
              <a:t>Western nations (USA, Germany, Japan) value punctuality and efficiency (“Time is Money”).</a:t>
            </a:r>
          </a:p>
          <a:p>
            <a:pPr lvl="1"/>
            <a:r>
              <a:rPr lang="en-IN" dirty="0">
                <a:latin typeface="Times New Roman" panose="02020603050405020304" pitchFamily="18" charset="0"/>
                <a:cs typeface="Times New Roman" panose="02020603050405020304" pitchFamily="18" charset="0"/>
              </a:rPr>
              <a:t>Others, like India and Latin countries, have a more flexible attitude toward time.</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Patterns of Thought</a:t>
            </a:r>
            <a:endParaRPr lang="en-IN" sz="2400" dirty="0">
              <a:latin typeface="Times New Roman" panose="02020603050405020304" pitchFamily="18" charset="0"/>
              <a:cs typeface="Times New Roman" panose="02020603050405020304" pitchFamily="18" charset="0"/>
            </a:endParaRPr>
          </a:p>
          <a:p>
            <a:pPr lvl="1"/>
            <a:r>
              <a:rPr lang="en-IN" dirty="0">
                <a:latin typeface="Times New Roman" panose="02020603050405020304" pitchFamily="18" charset="0"/>
                <a:cs typeface="Times New Roman" panose="02020603050405020304" pitchFamily="18" charset="0"/>
              </a:rPr>
              <a:t>Americans are future-oriented and opportunity-driven.</a:t>
            </a:r>
          </a:p>
          <a:p>
            <a:pPr lvl="1"/>
            <a:r>
              <a:rPr lang="en-IN" dirty="0">
                <a:latin typeface="Times New Roman" panose="02020603050405020304" pitchFamily="18" charset="0"/>
                <a:cs typeface="Times New Roman" panose="02020603050405020304" pitchFamily="18" charset="0"/>
              </a:rPr>
              <a:t>Indians and Asians often link the present and future to past traditions.</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Personal Space</a:t>
            </a:r>
            <a:endParaRPr lang="en-IN" sz="2400" dirty="0">
              <a:latin typeface="Times New Roman" panose="02020603050405020304" pitchFamily="18" charset="0"/>
              <a:cs typeface="Times New Roman" panose="02020603050405020304" pitchFamily="18" charset="0"/>
            </a:endParaRPr>
          </a:p>
          <a:p>
            <a:pPr lvl="1"/>
            <a:r>
              <a:rPr lang="en-IN" dirty="0">
                <a:latin typeface="Times New Roman" panose="02020603050405020304" pitchFamily="18" charset="0"/>
                <a:cs typeface="Times New Roman" panose="02020603050405020304" pitchFamily="18" charset="0"/>
              </a:rPr>
              <a:t>Westerners prefer maintaining distance during interactions.</a:t>
            </a:r>
          </a:p>
          <a:p>
            <a:pPr lvl="1"/>
            <a:r>
              <a:rPr lang="en-IN" dirty="0">
                <a:latin typeface="Times New Roman" panose="02020603050405020304" pitchFamily="18" charset="0"/>
                <a:cs typeface="Times New Roman" panose="02020603050405020304" pitchFamily="18" charset="0"/>
              </a:rPr>
              <a:t>Middle Eastern or Latin cultures are more comfortable with close proximity.</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564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717210-2664-BADB-4DDA-5C950B7D01BD}"/>
              </a:ext>
            </a:extLst>
          </p:cNvPr>
          <p:cNvSpPr>
            <a:spLocks noGrp="1"/>
          </p:cNvSpPr>
          <p:nvPr>
            <p:ph idx="1"/>
          </p:nvPr>
        </p:nvSpPr>
        <p:spPr>
          <a:xfrm>
            <a:off x="838200" y="1406012"/>
            <a:ext cx="10515600" cy="5201265"/>
          </a:xfrm>
        </p:spPr>
        <p:txBody>
          <a:bodyPr>
            <a:noAutofit/>
          </a:bodyPr>
          <a:lstStyle/>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Family Roles and Relationships</a:t>
            </a:r>
            <a:endParaRPr lang="en-IN" sz="2200" dirty="0">
              <a:latin typeface="Times New Roman" panose="02020603050405020304" pitchFamily="18" charset="0"/>
              <a:cs typeface="Times New Roman" panose="02020603050405020304" pitchFamily="18" charset="0"/>
            </a:endParaRPr>
          </a:p>
          <a:p>
            <a:pPr lvl="1"/>
            <a:r>
              <a:rPr lang="en-IN" sz="2200" dirty="0">
                <a:latin typeface="Times New Roman" panose="02020603050405020304" pitchFamily="18" charset="0"/>
                <a:cs typeface="Times New Roman" panose="02020603050405020304" pitchFamily="18" charset="0"/>
              </a:rPr>
              <a:t>In traditional societies, family roles are well-defined, and elders have authority.</a:t>
            </a:r>
          </a:p>
          <a:p>
            <a:pPr lvl="1"/>
            <a:r>
              <a:rPr lang="en-IN" sz="2200" dirty="0">
                <a:latin typeface="Times New Roman" panose="02020603050405020304" pitchFamily="18" charset="0"/>
                <a:cs typeface="Times New Roman" panose="02020603050405020304" pitchFamily="18" charset="0"/>
              </a:rPr>
              <a:t>In Western societies, gender roles are more equal, and decision-making is more individualistic.</a:t>
            </a:r>
          </a:p>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Language</a:t>
            </a:r>
            <a:endParaRPr lang="en-IN" sz="2200" dirty="0">
              <a:latin typeface="Times New Roman" panose="02020603050405020304" pitchFamily="18" charset="0"/>
              <a:cs typeface="Times New Roman" panose="02020603050405020304" pitchFamily="18" charset="0"/>
            </a:endParaRPr>
          </a:p>
          <a:p>
            <a:pPr lvl="1"/>
            <a:r>
              <a:rPr lang="en-IN" sz="2200" dirty="0">
                <a:latin typeface="Times New Roman" panose="02020603050405020304" pitchFamily="18" charset="0"/>
                <a:cs typeface="Times New Roman" panose="02020603050405020304" pitchFamily="18" charset="0"/>
              </a:rPr>
              <a:t>Both verbal and non-verbal communication (gestures, tone, facial expressions) vary culturally.</a:t>
            </a:r>
          </a:p>
          <a:p>
            <a:pPr lvl="1"/>
            <a:r>
              <a:rPr lang="en-IN" sz="2200" dirty="0">
                <a:latin typeface="Times New Roman" panose="02020603050405020304" pitchFamily="18" charset="0"/>
                <a:cs typeface="Times New Roman" panose="02020603050405020304" pitchFamily="18" charset="0"/>
              </a:rPr>
              <a:t>Example: Bowing in Japan signifies respect; a handshake is common in Western countries.</a:t>
            </a:r>
          </a:p>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Religion - </a:t>
            </a:r>
            <a:r>
              <a:rPr lang="en-IN" sz="2200" dirty="0">
                <a:latin typeface="Times New Roman" panose="02020603050405020304" pitchFamily="18" charset="0"/>
                <a:cs typeface="Times New Roman" panose="02020603050405020304" pitchFamily="18" charset="0"/>
              </a:rPr>
              <a:t>Religion influences business ethics, holidays, dietary preferences, and even dress codes.</a:t>
            </a:r>
          </a:p>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Personal Achievement</a:t>
            </a:r>
            <a:endParaRPr lang="en-IN" sz="2200" dirty="0">
              <a:latin typeface="Times New Roman" panose="02020603050405020304" pitchFamily="18" charset="0"/>
              <a:cs typeface="Times New Roman" panose="02020603050405020304" pitchFamily="18" charset="0"/>
            </a:endParaRPr>
          </a:p>
          <a:p>
            <a:pPr lvl="1"/>
            <a:r>
              <a:rPr lang="en-IN" sz="2200" dirty="0">
                <a:latin typeface="Times New Roman" panose="02020603050405020304" pitchFamily="18" charset="0"/>
                <a:cs typeface="Times New Roman" panose="02020603050405020304" pitchFamily="18" charset="0"/>
              </a:rPr>
              <a:t>Western societies value individual success and financial achievement.</a:t>
            </a:r>
          </a:p>
          <a:p>
            <a:pPr lvl="1"/>
            <a:r>
              <a:rPr lang="en-IN" sz="2200" dirty="0">
                <a:latin typeface="Times New Roman" panose="02020603050405020304" pitchFamily="18" charset="0"/>
                <a:cs typeface="Times New Roman" panose="02020603050405020304" pitchFamily="18" charset="0"/>
              </a:rPr>
              <a:t>Eastern societies often measure success through family reputation and harmony.</a:t>
            </a:r>
          </a:p>
          <a:p>
            <a:pPr>
              <a:buFont typeface="Wingdings" panose="05000000000000000000" pitchFamily="2" charset="2"/>
              <a:buChar char="Ø"/>
            </a:pP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08116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6BEEC12-CD58-C216-71B3-1FE88C237749}"/>
              </a:ext>
            </a:extLst>
          </p:cNvPr>
          <p:cNvSpPr>
            <a:spLocks noGrp="1"/>
          </p:cNvSpPr>
          <p:nvPr>
            <p:ph idx="1"/>
          </p:nvPr>
        </p:nvSpPr>
        <p:spPr>
          <a:xfrm>
            <a:off x="838200" y="1366684"/>
            <a:ext cx="10515600" cy="5319251"/>
          </a:xfrm>
        </p:spPr>
        <p:txBody>
          <a:bodyPr>
            <a:noAutofit/>
          </a:bodyPr>
          <a:lstStyle/>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Competitiveness and Individuality</a:t>
            </a:r>
            <a:endParaRPr lang="en-IN" sz="2200" dirty="0">
              <a:latin typeface="Times New Roman" panose="02020603050405020304" pitchFamily="18" charset="0"/>
              <a:cs typeface="Times New Roman" panose="02020603050405020304" pitchFamily="18" charset="0"/>
            </a:endParaRPr>
          </a:p>
          <a:p>
            <a:pPr lvl="1"/>
            <a:r>
              <a:rPr lang="en-IN" sz="2200" dirty="0">
                <a:latin typeface="Times New Roman" panose="02020603050405020304" pitchFamily="18" charset="0"/>
                <a:cs typeface="Times New Roman" panose="02020603050405020304" pitchFamily="18" charset="0"/>
              </a:rPr>
              <a:t>The U.S. encourages competition and individual ambition.</a:t>
            </a:r>
          </a:p>
          <a:p>
            <a:pPr lvl="1"/>
            <a:r>
              <a:rPr lang="en-IN" sz="2200" dirty="0">
                <a:latin typeface="Times New Roman" panose="02020603050405020304" pitchFamily="18" charset="0"/>
                <a:cs typeface="Times New Roman" panose="02020603050405020304" pitchFamily="18" charset="0"/>
              </a:rPr>
              <a:t>Japan and China emphasise teamwork, patience, and collective success.</a:t>
            </a:r>
          </a:p>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Social Behaviour</a:t>
            </a:r>
            <a:endParaRPr lang="en-IN" sz="2200" dirty="0">
              <a:latin typeface="Times New Roman" panose="02020603050405020304" pitchFamily="18" charset="0"/>
              <a:cs typeface="Times New Roman" panose="02020603050405020304" pitchFamily="18" charset="0"/>
            </a:endParaRPr>
          </a:p>
          <a:p>
            <a:pPr lvl="1"/>
            <a:r>
              <a:rPr lang="en-IN" sz="2200" dirty="0">
                <a:latin typeface="Times New Roman" panose="02020603050405020304" pitchFamily="18" charset="0"/>
                <a:cs typeface="Times New Roman" panose="02020603050405020304" pitchFamily="18" charset="0"/>
              </a:rPr>
              <a:t>Customs like gift-giving, eating habits, and greetings differ globally.</a:t>
            </a:r>
          </a:p>
          <a:p>
            <a:pPr lvl="1"/>
            <a:r>
              <a:rPr lang="en-IN" sz="2200" dirty="0">
                <a:latin typeface="Times New Roman" panose="02020603050405020304" pitchFamily="18" charset="0"/>
                <a:cs typeface="Times New Roman" panose="02020603050405020304" pitchFamily="18" charset="0"/>
              </a:rPr>
              <a:t>For instance, in China, finishing all food may seem impolite, while in Western cultures it shows appreciation.</a:t>
            </a:r>
          </a:p>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Ethnocentric Attitude</a:t>
            </a:r>
            <a:endParaRPr lang="en-IN" sz="2200" dirty="0">
              <a:latin typeface="Times New Roman" panose="02020603050405020304" pitchFamily="18" charset="0"/>
              <a:cs typeface="Times New Roman" panose="02020603050405020304" pitchFamily="18" charset="0"/>
            </a:endParaRPr>
          </a:p>
          <a:p>
            <a:r>
              <a:rPr lang="en-IN" sz="2200" dirty="0">
                <a:latin typeface="Times New Roman" panose="02020603050405020304" pitchFamily="18" charset="0"/>
                <a:cs typeface="Times New Roman" panose="02020603050405020304" pitchFamily="18" charset="0"/>
              </a:rPr>
              <a:t>Believing one’s culture is superior can create disrespect, misunderstanding, and conflict.</a:t>
            </a:r>
          </a:p>
          <a:p>
            <a:r>
              <a:rPr lang="en-IN" sz="2200" dirty="0">
                <a:latin typeface="Times New Roman" panose="02020603050405020304" pitchFamily="18" charset="0"/>
                <a:cs typeface="Times New Roman" panose="02020603050405020304" pitchFamily="18" charset="0"/>
              </a:rPr>
              <a:t>Successful managers adopt a flexible, culturally sensitive mindset.</a:t>
            </a:r>
          </a:p>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Flexibility and Sincerity - </a:t>
            </a:r>
            <a:r>
              <a:rPr lang="en-IN" sz="2200" dirty="0">
                <a:latin typeface="Times New Roman" panose="02020603050405020304" pitchFamily="18" charset="0"/>
                <a:cs typeface="Times New Roman" panose="02020603050405020304" pitchFamily="18" charset="0"/>
              </a:rPr>
              <a:t>Cross-cultural communication requires patience, empathy, and open-mindedness.</a:t>
            </a:r>
          </a:p>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Intercultural Socialisation - </a:t>
            </a:r>
            <a:r>
              <a:rPr lang="en-IN" sz="2200" dirty="0">
                <a:latin typeface="Times New Roman" panose="02020603050405020304" pitchFamily="18" charset="0"/>
                <a:cs typeface="Times New Roman" panose="02020603050405020304" pitchFamily="18" charset="0"/>
              </a:rPr>
              <a:t>Encourages understanding and respect for other cultures through exposure and learning.</a:t>
            </a:r>
          </a:p>
          <a:p>
            <a:pPr>
              <a:buFont typeface="Wingdings" panose="05000000000000000000" pitchFamily="2" charset="2"/>
              <a:buChar char="Ø"/>
            </a:pP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58958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DF4B4-AAC2-E360-C7D5-49FEC5ADB78D}"/>
              </a:ext>
            </a:extLst>
          </p:cNvPr>
          <p:cNvSpPr>
            <a:spLocks noGrp="1"/>
          </p:cNvSpPr>
          <p:nvPr>
            <p:ph type="title"/>
          </p:nvPr>
        </p:nvSpPr>
        <p:spPr>
          <a:xfrm>
            <a:off x="838200" y="1309021"/>
            <a:ext cx="10515600" cy="1325563"/>
          </a:xfrm>
        </p:spPr>
        <p:txBody>
          <a:bodyPr>
            <a:normAutofit fontScale="90000"/>
          </a:bodyPr>
          <a:lstStyle/>
          <a:p>
            <a:r>
              <a:rPr lang="en-IN" b="1" dirty="0">
                <a:latin typeface="Times New Roman" panose="02020603050405020304" pitchFamily="18" charset="0"/>
                <a:cs typeface="Times New Roman" panose="02020603050405020304" pitchFamily="18" charset="0"/>
              </a:rPr>
              <a:t>Importance of Socio-Cultural Environment in International Business</a:t>
            </a:r>
            <a:br>
              <a:rPr lang="en-IN" b="1" dirty="0">
                <a:latin typeface="Times New Roman" panose="02020603050405020304" pitchFamily="18" charset="0"/>
                <a:cs typeface="Times New Roman" panose="02020603050405020304" pitchFamily="18" charset="0"/>
              </a:rPr>
            </a:br>
            <a:endParaRPr lang="en-IN"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49D9FA05-5AAB-9A2C-0E45-6175E87A79B0}"/>
              </a:ext>
            </a:extLst>
          </p:cNvPr>
          <p:cNvSpPr>
            <a:spLocks noGrp="1"/>
          </p:cNvSpPr>
          <p:nvPr>
            <p:ph idx="1"/>
          </p:nvPr>
        </p:nvSpPr>
        <p:spPr>
          <a:xfrm>
            <a:off x="838200" y="2281083"/>
            <a:ext cx="10515600" cy="4070556"/>
          </a:xfrm>
        </p:spPr>
        <p:txBody>
          <a:bodyPr>
            <a:noAutofit/>
          </a:bodyPr>
          <a:lstStyle/>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National Tastes - </a:t>
            </a:r>
            <a:r>
              <a:rPr lang="en-IN" sz="2400" dirty="0">
                <a:latin typeface="Times New Roman" panose="02020603050405020304" pitchFamily="18" charset="0"/>
                <a:cs typeface="Times New Roman" panose="02020603050405020304" pitchFamily="18" charset="0"/>
              </a:rPr>
              <a:t>Preferences differ—black shampoo in Thailand, red packaging in Russia, green colour in Arab nations.</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Language Adaptation - </a:t>
            </a:r>
            <a:r>
              <a:rPr lang="en-IN" sz="2400" dirty="0">
                <a:latin typeface="Times New Roman" panose="02020603050405020304" pitchFamily="18" charset="0"/>
                <a:cs typeface="Times New Roman" panose="02020603050405020304" pitchFamily="18" charset="0"/>
              </a:rPr>
              <a:t>Companies modify slogans, brand names, and ads for cultural compatibility.</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Values and Beliefs</a:t>
            </a:r>
            <a:endParaRPr lang="en-IN" sz="24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Colours and symbols carry different meanings:</a:t>
            </a:r>
          </a:p>
          <a:p>
            <a:pPr lvl="2">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White</a:t>
            </a:r>
            <a:r>
              <a:rPr lang="en-IN" sz="2400" dirty="0">
                <a:latin typeface="Times New Roman" panose="02020603050405020304" pitchFamily="18" charset="0"/>
                <a:cs typeface="Times New Roman" panose="02020603050405020304" pitchFamily="18" charset="0"/>
              </a:rPr>
              <a:t>: mourning in China, purity in Europe.</a:t>
            </a:r>
          </a:p>
          <a:p>
            <a:pPr lvl="2">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Green</a:t>
            </a:r>
            <a:r>
              <a:rPr lang="en-IN" sz="2400" dirty="0">
                <a:latin typeface="Times New Roman" panose="02020603050405020304" pitchFamily="18" charset="0"/>
                <a:cs typeface="Times New Roman" panose="02020603050405020304" pitchFamily="18" charset="0"/>
              </a:rPr>
              <a:t>: sacred in Islam, illness in Malaysia.</a:t>
            </a:r>
          </a:p>
          <a:p>
            <a:pPr lvl="2">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Red</a:t>
            </a:r>
            <a:r>
              <a:rPr lang="en-IN" sz="2400" dirty="0">
                <a:latin typeface="Times New Roman" panose="02020603050405020304" pitchFamily="18" charset="0"/>
                <a:cs typeface="Times New Roman" panose="02020603050405020304" pitchFamily="18" charset="0"/>
              </a:rPr>
              <a:t>: danger in some nations, good luck in others.</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Demography - </a:t>
            </a:r>
            <a:r>
              <a:rPr lang="en-IN" sz="2400" dirty="0">
                <a:latin typeface="Times New Roman" panose="02020603050405020304" pitchFamily="18" charset="0"/>
                <a:cs typeface="Times New Roman" panose="02020603050405020304" pitchFamily="18" charset="0"/>
              </a:rPr>
              <a:t>Age, gender ratio, and occupation affect product demand and market segmentation.</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64846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B8C3A9-6416-2BBA-1209-A005F5C46B40}"/>
              </a:ext>
            </a:extLst>
          </p:cNvPr>
          <p:cNvSpPr>
            <a:spLocks noGrp="1"/>
          </p:cNvSpPr>
          <p:nvPr>
            <p:ph idx="1"/>
          </p:nvPr>
        </p:nvSpPr>
        <p:spPr>
          <a:xfrm>
            <a:off x="838200" y="1799303"/>
            <a:ext cx="10515600" cy="4562168"/>
          </a:xfrm>
        </p:spPr>
        <p:txBody>
          <a:bodyPr>
            <a:normAutofit/>
          </a:bodyPr>
          <a:lstStyle/>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Literacy Rate - </a:t>
            </a:r>
            <a:r>
              <a:rPr lang="en-IN" dirty="0">
                <a:latin typeface="Times New Roman" panose="02020603050405020304" pitchFamily="18" charset="0"/>
                <a:cs typeface="Times New Roman" panose="02020603050405020304" pitchFamily="18" charset="0"/>
              </a:rPr>
              <a:t>Higher literacy means greater acceptance of modern, technical products.</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Female Workforce - </a:t>
            </a:r>
            <a:r>
              <a:rPr lang="en-IN" dirty="0">
                <a:latin typeface="Times New Roman" panose="02020603050405020304" pitchFamily="18" charset="0"/>
                <a:cs typeface="Times New Roman" panose="02020603050405020304" pitchFamily="18" charset="0"/>
              </a:rPr>
              <a:t>Growing female employment increases independence and new consumption patterns.</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Double-Income Families - </a:t>
            </a:r>
            <a:r>
              <a:rPr lang="en-IN" dirty="0">
                <a:latin typeface="Times New Roman" panose="02020603050405020304" pitchFamily="18" charset="0"/>
                <a:cs typeface="Times New Roman" panose="02020603050405020304" pitchFamily="18" charset="0"/>
              </a:rPr>
              <a:t>Demand for convenience goods (fast food, appliances, ready meals) is rising globally.</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Impulse Buying - </a:t>
            </a:r>
            <a:r>
              <a:rPr lang="en-IN" dirty="0">
                <a:latin typeface="Times New Roman" panose="02020603050405020304" pitchFamily="18" charset="0"/>
                <a:cs typeface="Times New Roman" panose="02020603050405020304" pitchFamily="18" charset="0"/>
              </a:rPr>
              <a:t>Increasing tendency to buy spontaneously due to attractive promotions and advertising.</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330985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1524A-6EB0-425C-433F-5D154D35AAE7}"/>
              </a:ext>
            </a:extLst>
          </p:cNvPr>
          <p:cNvSpPr>
            <a:spLocks noGrp="1"/>
          </p:cNvSpPr>
          <p:nvPr>
            <p:ph type="title"/>
          </p:nvPr>
        </p:nvSpPr>
        <p:spPr>
          <a:xfrm>
            <a:off x="838200" y="1279525"/>
            <a:ext cx="10515600" cy="1325563"/>
          </a:xfrm>
        </p:spPr>
        <p:txBody>
          <a:bodyPr>
            <a:normAutofit fontScale="90000"/>
          </a:bodyPr>
          <a:lstStyle/>
          <a:p>
            <a:r>
              <a:rPr lang="en-IN" b="1" dirty="0">
                <a:latin typeface="Times New Roman" panose="02020603050405020304" pitchFamily="18" charset="0"/>
                <a:cs typeface="Times New Roman" panose="02020603050405020304" pitchFamily="18" charset="0"/>
              </a:rPr>
              <a:t>Influence of Social Environment on International Business</a:t>
            </a:r>
            <a:br>
              <a:rPr lang="en-IN" b="1" dirty="0">
                <a:latin typeface="Times New Roman" panose="02020603050405020304" pitchFamily="18" charset="0"/>
                <a:cs typeface="Times New Roman" panose="02020603050405020304" pitchFamily="18" charset="0"/>
              </a:rPr>
            </a:br>
            <a:endParaRPr lang="en-IN"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29D69E62-C7A1-6284-0C74-1E4AA6AF2483}"/>
              </a:ext>
            </a:extLst>
          </p:cNvPr>
          <p:cNvSpPr>
            <a:spLocks noGrp="1"/>
          </p:cNvSpPr>
          <p:nvPr>
            <p:ph idx="1"/>
          </p:nvPr>
        </p:nvSpPr>
        <p:spPr>
          <a:xfrm>
            <a:off x="838200" y="2241755"/>
            <a:ext cx="10515600" cy="4198374"/>
          </a:xfrm>
        </p:spPr>
        <p:txBody>
          <a:bodyPr>
            <a:normAutofit fontScale="85000" lnSpcReduction="20000"/>
          </a:bodyPr>
          <a:lstStyle/>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Shapes individuals’ attitudes, behaviour, and personality.</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Determines consumption patterns and product demand.</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Influences work ethics and attitudes toward authority.</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Affects decision-making independence.</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Impacts environmental awareness, consumerism, and corporate social responsibility.</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Determines knowledge of rights, duties, and governance.</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Influences product preferences based on social divisions (e.g., caste or class).</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Globalisation has led to blending of cultural elements across countries.</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Businesses must align marketing strategies with local customs, beliefs, and aspirations.</a:t>
            </a:r>
          </a:p>
          <a:p>
            <a:endParaRPr lang="en-IN" dirty="0"/>
          </a:p>
        </p:txBody>
      </p:sp>
    </p:spTree>
    <p:extLst>
      <p:ext uri="{BB962C8B-B14F-4D97-AF65-F5344CB8AC3E}">
        <p14:creationId xmlns:p14="http://schemas.microsoft.com/office/powerpoint/2010/main" val="21198761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BF330-F673-88CD-7951-BB6AF68E2C09}"/>
              </a:ext>
            </a:extLst>
          </p:cNvPr>
          <p:cNvSpPr>
            <a:spLocks noGrp="1"/>
          </p:cNvSpPr>
          <p:nvPr>
            <p:ph type="title"/>
          </p:nvPr>
        </p:nvSpPr>
        <p:spPr>
          <a:xfrm>
            <a:off x="838200" y="1014054"/>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Influence of Cultural Environment on International Business</a:t>
            </a: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323BDA8-3844-4595-567E-B9192D86FAEB}"/>
              </a:ext>
            </a:extLst>
          </p:cNvPr>
          <p:cNvSpPr>
            <a:spLocks noGrp="1"/>
          </p:cNvSpPr>
          <p:nvPr>
            <p:ph idx="1"/>
          </p:nvPr>
        </p:nvSpPr>
        <p:spPr>
          <a:xfrm>
            <a:off x="838200" y="2339617"/>
            <a:ext cx="10515600" cy="4021854"/>
          </a:xfrm>
        </p:spPr>
        <p:txBody>
          <a:bodyPr>
            <a:normAutofit/>
          </a:bodyPr>
          <a:lstStyle/>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Culture Determines Goods and Services - </a:t>
            </a:r>
            <a:r>
              <a:rPr lang="en-IN" sz="2400" dirty="0">
                <a:latin typeface="Times New Roman" panose="02020603050405020304" pitchFamily="18" charset="0"/>
                <a:cs typeface="Times New Roman" panose="02020603050405020304" pitchFamily="18" charset="0"/>
              </a:rPr>
              <a:t>Cultural norms dictate which products are acceptable (e.g., seafood, meat, or clothing types).</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Culture Determines Work Attitudes - </a:t>
            </a:r>
            <a:r>
              <a:rPr lang="en-IN" sz="2400" dirty="0">
                <a:latin typeface="Times New Roman" panose="02020603050405020304" pitchFamily="18" charset="0"/>
                <a:cs typeface="Times New Roman" panose="02020603050405020304" pitchFamily="18" charset="0"/>
              </a:rPr>
              <a:t>Some cultures promote hard work and discipline (e.g., Japan), while others have a relaxed attitude (e.g., Arab countries).</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Culture and Global Business Practices - </a:t>
            </a:r>
            <a:r>
              <a:rPr lang="en-IN" sz="2400" dirty="0">
                <a:latin typeface="Times New Roman" panose="02020603050405020304" pitchFamily="18" charset="0"/>
                <a:cs typeface="Times New Roman" panose="02020603050405020304" pitchFamily="18" charset="0"/>
              </a:rPr>
              <a:t>MNCs must adapt product design, colour, packaging, and advertising to fit local cultures.</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Culture and Competitive Advantage - </a:t>
            </a:r>
            <a:r>
              <a:rPr lang="en-IN" sz="2400" dirty="0">
                <a:latin typeface="Times New Roman" panose="02020603050405020304" pitchFamily="18" charset="0"/>
                <a:cs typeface="Times New Roman" panose="02020603050405020304" pitchFamily="18" charset="0"/>
              </a:rPr>
              <a:t>Understanding culture helps identify competitors, manage costs, and create a sustainable advantage.</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Culture and Strategy - </a:t>
            </a:r>
            <a:r>
              <a:rPr lang="en-IN" sz="2400" dirty="0">
                <a:latin typeface="Times New Roman" panose="02020603050405020304" pitchFamily="18" charset="0"/>
                <a:cs typeface="Times New Roman" panose="02020603050405020304" pitchFamily="18" charset="0"/>
              </a:rPr>
              <a:t>Successful global strategies depend on aligning business practices with cultural expectations while maintaining global consistency.</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0896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D145B-938E-D272-CFF6-33D1C91C25A0}"/>
              </a:ext>
            </a:extLst>
          </p:cNvPr>
          <p:cNvSpPr>
            <a:spLocks noGrp="1"/>
          </p:cNvSpPr>
          <p:nvPr>
            <p:ph type="title"/>
          </p:nvPr>
        </p:nvSpPr>
        <p:spPr>
          <a:xfrm>
            <a:off x="838200" y="1102545"/>
            <a:ext cx="10515600" cy="1325563"/>
          </a:xfrm>
        </p:spPr>
        <p:txBody>
          <a:bodyPr>
            <a:normAutofit/>
          </a:bodyPr>
          <a:lstStyle/>
          <a:p>
            <a:r>
              <a:rPr lang="en-US" sz="3600" b="1" dirty="0">
                <a:latin typeface="Times New Roman" panose="02020603050405020304" pitchFamily="18" charset="0"/>
                <a:cs typeface="Times New Roman" panose="02020603050405020304" pitchFamily="18" charset="0"/>
              </a:rPr>
              <a:t>Components/Dimensions of international Business environment</a:t>
            </a:r>
            <a:endParaRPr lang="en-IN" sz="3600" b="1" dirty="0">
              <a:latin typeface="Times New Roman" panose="02020603050405020304" pitchFamily="18" charset="0"/>
              <a:cs typeface="Times New Roman" panose="02020603050405020304" pitchFamily="18" charset="0"/>
            </a:endParaRPr>
          </a:p>
        </p:txBody>
      </p:sp>
      <p:pic>
        <p:nvPicPr>
          <p:cNvPr id="1026" name="Picture 2" descr="Dimensions of Business Environment - GeeksforGeeks">
            <a:extLst>
              <a:ext uri="{FF2B5EF4-FFF2-40B4-BE49-F238E27FC236}">
                <a16:creationId xmlns:a16="http://schemas.microsoft.com/office/drawing/2014/main" id="{75272867-0ACE-8616-918D-CB870D42853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0" y="2469330"/>
            <a:ext cx="7620000" cy="3783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574701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0E2E1-A271-1956-C0C6-53D3569856A3}"/>
              </a:ext>
            </a:extLst>
          </p:cNvPr>
          <p:cNvSpPr>
            <a:spLocks noGrp="1"/>
          </p:cNvSpPr>
          <p:nvPr>
            <p:ph type="title"/>
          </p:nvPr>
        </p:nvSpPr>
        <p:spPr>
          <a:xfrm>
            <a:off x="838200" y="972011"/>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Ethics in International Business</a:t>
            </a:r>
          </a:p>
        </p:txBody>
      </p:sp>
      <p:sp>
        <p:nvSpPr>
          <p:cNvPr id="3" name="Content Placeholder 2">
            <a:extLst>
              <a:ext uri="{FF2B5EF4-FFF2-40B4-BE49-F238E27FC236}">
                <a16:creationId xmlns:a16="http://schemas.microsoft.com/office/drawing/2014/main" id="{B2CE21EB-6891-45F8-B1E6-72E3870D112D}"/>
              </a:ext>
            </a:extLst>
          </p:cNvPr>
          <p:cNvSpPr>
            <a:spLocks noGrp="1"/>
          </p:cNvSpPr>
          <p:nvPr>
            <p:ph idx="1"/>
          </p:nvPr>
        </p:nvSpPr>
        <p:spPr>
          <a:xfrm>
            <a:off x="838200" y="2297574"/>
            <a:ext cx="10515600" cy="3591949"/>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Meaning </a:t>
            </a:r>
          </a:p>
          <a:p>
            <a:pPr marL="0" indent="0">
              <a:buNone/>
            </a:pPr>
            <a:r>
              <a:rPr lang="en-IN" sz="2400" dirty="0">
                <a:latin typeface="Times New Roman" panose="02020603050405020304" pitchFamily="18" charset="0"/>
                <a:cs typeface="Times New Roman" panose="02020603050405020304" pitchFamily="18" charset="0"/>
              </a:rPr>
              <a:t>Business ethics refers to the moral principles guiding business behaviour — distinguishing right and wrong actions in business operations.</a:t>
            </a:r>
          </a:p>
          <a:p>
            <a:pPr marL="0" indent="0">
              <a:buNone/>
            </a:pPr>
            <a:r>
              <a:rPr lang="en-IN" sz="2400" b="1" dirty="0">
                <a:latin typeface="Times New Roman" panose="02020603050405020304" pitchFamily="18" charset="0"/>
                <a:cs typeface="Times New Roman" panose="02020603050405020304" pitchFamily="18" charset="0"/>
              </a:rPr>
              <a:t>Definitions</a:t>
            </a:r>
          </a:p>
          <a:p>
            <a:pPr marL="0" indent="0">
              <a:buNone/>
            </a:pPr>
            <a:r>
              <a:rPr lang="en-IN" sz="2400" b="1" dirty="0">
                <a:latin typeface="Times New Roman" panose="02020603050405020304" pitchFamily="18" charset="0"/>
                <a:cs typeface="Times New Roman" panose="02020603050405020304" pitchFamily="18" charset="0"/>
              </a:rPr>
              <a:t>Robert Kreitner:</a:t>
            </a:r>
            <a:r>
              <a:rPr lang="en-IN" sz="2400" dirty="0">
                <a:latin typeface="Times New Roman" panose="02020603050405020304" pitchFamily="18" charset="0"/>
                <a:cs typeface="Times New Roman" panose="02020603050405020304" pitchFamily="18" charset="0"/>
              </a:rPr>
              <a:t> “Business ethics is the study of complex business practices and behaviours that give rise to ethical issues in organisations.”</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23116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7C8C5-4912-3B3F-F851-D189CA519781}"/>
              </a:ext>
            </a:extLst>
          </p:cNvPr>
          <p:cNvSpPr>
            <a:spLocks noGrp="1"/>
          </p:cNvSpPr>
          <p:nvPr>
            <p:ph type="title"/>
          </p:nvPr>
        </p:nvSpPr>
        <p:spPr>
          <a:xfrm>
            <a:off x="838200" y="1162843"/>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Types of International Business Ethics</a:t>
            </a:r>
            <a:br>
              <a:rPr lang="en-IN" sz="4000" b="1" dirty="0">
                <a:latin typeface="Times New Roman" panose="02020603050405020304" pitchFamily="18" charset="0"/>
                <a:cs typeface="Times New Roman" panose="02020603050405020304" pitchFamily="18" charset="0"/>
              </a:rPr>
            </a:b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DA90691-13D8-517D-B115-2463224FF817}"/>
              </a:ext>
            </a:extLst>
          </p:cNvPr>
          <p:cNvSpPr>
            <a:spLocks noGrp="1"/>
          </p:cNvSpPr>
          <p:nvPr>
            <p:ph idx="1"/>
          </p:nvPr>
        </p:nvSpPr>
        <p:spPr>
          <a:xfrm>
            <a:off x="838200" y="2064773"/>
            <a:ext cx="10515600" cy="4112189"/>
          </a:xfrm>
        </p:spPr>
        <p:txBody>
          <a:bodyPr>
            <a:normAutofit/>
          </a:bodyPr>
          <a:lstStyle/>
          <a:p>
            <a:pPr marL="514350" lvl="0" indent="-514350">
              <a:buFont typeface="+mj-lt"/>
              <a:buAutoNum type="arabicPeriod"/>
            </a:pPr>
            <a:r>
              <a:rPr lang="en-IN" sz="2400" b="1" dirty="0">
                <a:latin typeface="Times New Roman" panose="02020603050405020304" pitchFamily="18" charset="0"/>
                <a:cs typeface="Times New Roman" panose="02020603050405020304" pitchFamily="18" charset="0"/>
              </a:rPr>
              <a:t>Descriptive Ethics:</a:t>
            </a:r>
            <a:r>
              <a:rPr lang="en-IN" sz="2400" dirty="0">
                <a:latin typeface="Times New Roman" panose="02020603050405020304" pitchFamily="18" charset="0"/>
                <a:cs typeface="Times New Roman" panose="02020603050405020304" pitchFamily="18" charset="0"/>
              </a:rPr>
              <a:t> Describes actual ethical practices worldwide.</a:t>
            </a:r>
          </a:p>
          <a:p>
            <a:pPr marL="514350" lvl="0" indent="-514350">
              <a:buFont typeface="+mj-lt"/>
              <a:buAutoNum type="arabicPeriod"/>
            </a:pPr>
            <a:r>
              <a:rPr lang="en-IN" sz="2400" b="1" dirty="0">
                <a:latin typeface="Times New Roman" panose="02020603050405020304" pitchFamily="18" charset="0"/>
                <a:cs typeface="Times New Roman" panose="02020603050405020304" pitchFamily="18" charset="0"/>
              </a:rPr>
              <a:t>Comparative Ethics:</a:t>
            </a:r>
            <a:r>
              <a:rPr lang="en-IN" sz="2400" dirty="0">
                <a:latin typeface="Times New Roman" panose="02020603050405020304" pitchFamily="18" charset="0"/>
                <a:cs typeface="Times New Roman" panose="02020603050405020304" pitchFamily="18" charset="0"/>
              </a:rPr>
              <a:t> Compares ethical standards across nations.</a:t>
            </a:r>
          </a:p>
          <a:p>
            <a:pPr marL="514350" lvl="0" indent="-514350">
              <a:buFont typeface="+mj-lt"/>
              <a:buAutoNum type="arabicPeriod"/>
            </a:pPr>
            <a:r>
              <a:rPr lang="en-IN" sz="2400" b="1" dirty="0">
                <a:latin typeface="Times New Roman" panose="02020603050405020304" pitchFamily="18" charset="0"/>
                <a:cs typeface="Times New Roman" panose="02020603050405020304" pitchFamily="18" charset="0"/>
              </a:rPr>
              <a:t>Normative Ethics:</a:t>
            </a:r>
            <a:r>
              <a:rPr lang="en-IN" sz="2400" dirty="0">
                <a:latin typeface="Times New Roman" panose="02020603050405020304" pitchFamily="18" charset="0"/>
                <a:cs typeface="Times New Roman" panose="02020603050405020304" pitchFamily="18" charset="0"/>
              </a:rPr>
              <a:t> Defines moral norms and values that should guide conduct.</a:t>
            </a:r>
          </a:p>
          <a:p>
            <a:pPr marL="514350" lvl="0" indent="-514350">
              <a:buFont typeface="+mj-lt"/>
              <a:buAutoNum type="arabicPeriod"/>
            </a:pPr>
            <a:r>
              <a:rPr lang="en-IN" sz="2400" b="1" dirty="0">
                <a:latin typeface="Times New Roman" panose="02020603050405020304" pitchFamily="18" charset="0"/>
                <a:cs typeface="Times New Roman" panose="02020603050405020304" pitchFamily="18" charset="0"/>
              </a:rPr>
              <a:t>Metaethics:</a:t>
            </a:r>
            <a:r>
              <a:rPr lang="en-IN" sz="2400" dirty="0">
                <a:latin typeface="Times New Roman" panose="02020603050405020304" pitchFamily="18" charset="0"/>
                <a:cs typeface="Times New Roman" panose="02020603050405020304" pitchFamily="18" charset="0"/>
              </a:rPr>
              <a:t> Examines the meaning and origin of ethical terms and principles.</a:t>
            </a:r>
          </a:p>
          <a:p>
            <a:pPr marL="514350" indent="-514350">
              <a:buFont typeface="+mj-lt"/>
              <a:buAutoNum type="arabicPeriod"/>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72156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F6106-C2EB-5F0C-8C05-E5239CF822DB}"/>
              </a:ext>
            </a:extLst>
          </p:cNvPr>
          <p:cNvSpPr>
            <a:spLocks noGrp="1"/>
          </p:cNvSpPr>
          <p:nvPr>
            <p:ph type="title"/>
          </p:nvPr>
        </p:nvSpPr>
        <p:spPr>
          <a:xfrm>
            <a:off x="838200" y="955060"/>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Ethical Values in International Business</a:t>
            </a: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C8378EA-C770-465E-6574-2746A77DCE3F}"/>
              </a:ext>
            </a:extLst>
          </p:cNvPr>
          <p:cNvSpPr>
            <a:spLocks noGrp="1"/>
          </p:cNvSpPr>
          <p:nvPr>
            <p:ph idx="1"/>
          </p:nvPr>
        </p:nvSpPr>
        <p:spPr>
          <a:xfrm>
            <a:off x="838200" y="2035277"/>
            <a:ext cx="10515600" cy="4141686"/>
          </a:xfrm>
        </p:spPr>
        <p:txBody>
          <a:bodyPr>
            <a:normAutofit/>
          </a:bodyPr>
          <a:lstStyle/>
          <a:p>
            <a:pPr marL="514350" lvl="0" indent="-514350">
              <a:buFont typeface="+mj-lt"/>
              <a:buAutoNum type="arabicPeriod"/>
            </a:pPr>
            <a:r>
              <a:rPr lang="en-IN" sz="2400" dirty="0">
                <a:latin typeface="Times New Roman" panose="02020603050405020304" pitchFamily="18" charset="0"/>
                <a:cs typeface="Times New Roman" panose="02020603050405020304" pitchFamily="18" charset="0"/>
              </a:rPr>
              <a:t>Responsible use of host nation’s natural and human resources.</a:t>
            </a:r>
          </a:p>
          <a:p>
            <a:pPr marL="514350" lvl="0" indent="-514350">
              <a:buFont typeface="+mj-lt"/>
              <a:buAutoNum type="arabicPeriod"/>
            </a:pPr>
            <a:r>
              <a:rPr lang="en-IN" sz="2400" dirty="0">
                <a:latin typeface="Times New Roman" panose="02020603050405020304" pitchFamily="18" charset="0"/>
                <a:cs typeface="Times New Roman" panose="02020603050405020304" pitchFamily="18" charset="0"/>
              </a:rPr>
              <a:t>Promote joint ventures and local development.</a:t>
            </a:r>
          </a:p>
          <a:p>
            <a:pPr marL="514350" lvl="0" indent="-514350">
              <a:buFont typeface="+mj-lt"/>
              <a:buAutoNum type="arabicPeriod"/>
            </a:pPr>
            <a:r>
              <a:rPr lang="en-IN" sz="2400" dirty="0">
                <a:latin typeface="Times New Roman" panose="02020603050405020304" pitchFamily="18" charset="0"/>
                <a:cs typeface="Times New Roman" panose="02020603050405020304" pitchFamily="18" charset="0"/>
              </a:rPr>
              <a:t>Respect local culture and avoid harmful products.</a:t>
            </a:r>
          </a:p>
          <a:p>
            <a:pPr marL="514350" lvl="0" indent="-514350">
              <a:buFont typeface="+mj-lt"/>
              <a:buAutoNum type="arabicPeriod"/>
            </a:pPr>
            <a:r>
              <a:rPr lang="en-IN" sz="2400" dirty="0">
                <a:latin typeface="Times New Roman" panose="02020603050405020304" pitchFamily="18" charset="0"/>
                <a:cs typeface="Times New Roman" panose="02020603050405020304" pitchFamily="18" charset="0"/>
              </a:rPr>
              <a:t>Provide fair treatment, equal pay, and good working conditions.</a:t>
            </a:r>
          </a:p>
          <a:p>
            <a:pPr marL="514350" lvl="0" indent="-514350">
              <a:buFont typeface="+mj-lt"/>
              <a:buAutoNum type="arabicPeriod"/>
            </a:pPr>
            <a:r>
              <a:rPr lang="en-IN" sz="2400" dirty="0">
                <a:latin typeface="Times New Roman" panose="02020603050405020304" pitchFamily="18" charset="0"/>
                <a:cs typeface="Times New Roman" panose="02020603050405020304" pitchFamily="18" charset="0"/>
              </a:rPr>
              <a:t>Avoid political interference and bribery.</a:t>
            </a:r>
          </a:p>
          <a:p>
            <a:pPr marL="514350" lvl="0" indent="-514350">
              <a:buFont typeface="+mj-lt"/>
              <a:buAutoNum type="arabicPeriod"/>
            </a:pPr>
            <a:r>
              <a:rPr lang="en-IN" sz="2400" dirty="0">
                <a:latin typeface="Times New Roman" panose="02020603050405020304" pitchFamily="18" charset="0"/>
                <a:cs typeface="Times New Roman" panose="02020603050405020304" pitchFamily="18" charset="0"/>
              </a:rPr>
              <a:t>Maintain transparency and ethical accounting.</a:t>
            </a:r>
          </a:p>
          <a:p>
            <a:pPr marL="514350" indent="-514350">
              <a:buFont typeface="+mj-lt"/>
              <a:buAutoNum type="arabicPeriod"/>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3955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65D5F-579B-B3C9-2A14-76F2413A33B8}"/>
              </a:ext>
            </a:extLst>
          </p:cNvPr>
          <p:cNvSpPr>
            <a:spLocks noGrp="1"/>
          </p:cNvSpPr>
          <p:nvPr>
            <p:ph type="title"/>
          </p:nvPr>
        </p:nvSpPr>
        <p:spPr>
          <a:xfrm>
            <a:off x="838200" y="886234"/>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Ethical Issues in International Business</a:t>
            </a:r>
            <a:endParaRPr lang="en-IN" sz="4000" dirty="0">
              <a:latin typeface="Times New Roman" panose="02020603050405020304" pitchFamily="18" charset="0"/>
              <a:cs typeface="Times New Roman" panose="02020603050405020304" pitchFamily="18" charset="0"/>
            </a:endParaRPr>
          </a:p>
        </p:txBody>
      </p:sp>
      <p:graphicFrame>
        <p:nvGraphicFramePr>
          <p:cNvPr id="4" name="Content Placeholder 3">
            <a:extLst>
              <a:ext uri="{FF2B5EF4-FFF2-40B4-BE49-F238E27FC236}">
                <a16:creationId xmlns:a16="http://schemas.microsoft.com/office/drawing/2014/main" id="{84DCEF47-CA89-59DA-C98C-B0C56E37DF9B}"/>
              </a:ext>
            </a:extLst>
          </p:cNvPr>
          <p:cNvGraphicFramePr>
            <a:graphicFrameLocks noGrp="1"/>
          </p:cNvGraphicFramePr>
          <p:nvPr>
            <p:ph idx="1"/>
            <p:extLst>
              <p:ext uri="{D42A27DB-BD31-4B8C-83A1-F6EECF244321}">
                <p14:modId xmlns:p14="http://schemas.microsoft.com/office/powerpoint/2010/main" val="3994304891"/>
              </p:ext>
            </p:extLst>
          </p:nvPr>
        </p:nvGraphicFramePr>
        <p:xfrm>
          <a:off x="838200" y="1927123"/>
          <a:ext cx="10515600" cy="4551594"/>
        </p:xfrm>
        <a:graphic>
          <a:graphicData uri="http://schemas.openxmlformats.org/drawingml/2006/table">
            <a:tbl>
              <a:tblPr firstRow="1" firstCol="1" bandRow="1">
                <a:tableStyleId>{5C22544A-7EE6-4342-B048-85BDC9FD1C3A}</a:tableStyleId>
              </a:tblPr>
              <a:tblGrid>
                <a:gridCol w="3212690">
                  <a:extLst>
                    <a:ext uri="{9D8B030D-6E8A-4147-A177-3AD203B41FA5}">
                      <a16:colId xmlns:a16="http://schemas.microsoft.com/office/drawing/2014/main" val="1789897657"/>
                    </a:ext>
                  </a:extLst>
                </a:gridCol>
                <a:gridCol w="7302910">
                  <a:extLst>
                    <a:ext uri="{9D8B030D-6E8A-4147-A177-3AD203B41FA5}">
                      <a16:colId xmlns:a16="http://schemas.microsoft.com/office/drawing/2014/main" val="2696453176"/>
                    </a:ext>
                  </a:extLst>
                </a:gridCol>
              </a:tblGrid>
              <a:tr h="486224">
                <a:tc>
                  <a:txBody>
                    <a:bodyPr/>
                    <a:lstStyle/>
                    <a:p>
                      <a:pPr algn="ctr">
                        <a:lnSpc>
                          <a:spcPct val="115000"/>
                        </a:lnSpc>
                        <a:spcAft>
                          <a:spcPts val="800"/>
                        </a:spcAft>
                        <a:buNone/>
                      </a:pPr>
                      <a:r>
                        <a:rPr lang="en-IN" sz="2000" b="1" kern="100" dirty="0">
                          <a:solidFill>
                            <a:schemeClr val="tx1"/>
                          </a:solidFill>
                          <a:effectLst/>
                          <a:latin typeface="Times New Roman" panose="02020603050405020304" pitchFamily="18" charset="0"/>
                          <a:cs typeface="Times New Roman" panose="02020603050405020304" pitchFamily="18" charset="0"/>
                        </a:rPr>
                        <a:t>Issue</a:t>
                      </a:r>
                      <a:endParaRPr lang="en-IN" sz="2000" b="1"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000" b="1" kern="100" dirty="0">
                          <a:solidFill>
                            <a:schemeClr val="tx1"/>
                          </a:solidFill>
                          <a:effectLst/>
                          <a:latin typeface="Times New Roman" panose="02020603050405020304" pitchFamily="18" charset="0"/>
                          <a:cs typeface="Times New Roman" panose="02020603050405020304" pitchFamily="18" charset="0"/>
                        </a:rPr>
                        <a:t>Explanation / Example</a:t>
                      </a:r>
                      <a:endParaRPr lang="en-IN" sz="2000" b="1"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1246023278"/>
                  </a:ext>
                </a:extLst>
              </a:tr>
              <a:tr h="486224">
                <a:tc>
                  <a:txBody>
                    <a:bodyPr/>
                    <a:lstStyle/>
                    <a:p>
                      <a:pPr algn="ctr">
                        <a:lnSpc>
                          <a:spcPct val="115000"/>
                        </a:lnSpc>
                        <a:spcAft>
                          <a:spcPts val="800"/>
                        </a:spcAft>
                        <a:buNone/>
                      </a:pPr>
                      <a:r>
                        <a:rPr lang="en-IN" sz="2000" b="0" kern="100">
                          <a:solidFill>
                            <a:schemeClr val="tx1"/>
                          </a:solidFill>
                          <a:effectLst/>
                          <a:latin typeface="Times New Roman" panose="02020603050405020304" pitchFamily="18" charset="0"/>
                          <a:cs typeface="Times New Roman" panose="02020603050405020304" pitchFamily="18" charset="0"/>
                        </a:rPr>
                        <a:t>Export Subsidies</a:t>
                      </a:r>
                      <a:endParaRPr lang="en-IN" sz="20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000" b="0" kern="100">
                          <a:solidFill>
                            <a:schemeClr val="tx1"/>
                          </a:solidFill>
                          <a:effectLst/>
                          <a:latin typeface="Times New Roman" panose="02020603050405020304" pitchFamily="18" charset="0"/>
                          <a:cs typeface="Times New Roman" panose="02020603050405020304" pitchFamily="18" charset="0"/>
                        </a:rPr>
                        <a:t>Creates inequality between rich and poor nations.</a:t>
                      </a:r>
                      <a:endParaRPr lang="en-IN" sz="20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1764711586"/>
                  </a:ext>
                </a:extLst>
              </a:tr>
              <a:tr h="957369">
                <a:tc>
                  <a:txBody>
                    <a:bodyPr/>
                    <a:lstStyle/>
                    <a:p>
                      <a:pPr algn="ctr">
                        <a:lnSpc>
                          <a:spcPct val="115000"/>
                        </a:lnSpc>
                        <a:spcAft>
                          <a:spcPts val="800"/>
                        </a:spcAft>
                        <a:buNone/>
                      </a:pPr>
                      <a:r>
                        <a:rPr lang="en-IN" sz="2000" b="0" kern="100" dirty="0">
                          <a:solidFill>
                            <a:schemeClr val="tx1"/>
                          </a:solidFill>
                          <a:effectLst/>
                          <a:latin typeface="Times New Roman" panose="02020603050405020304" pitchFamily="18" charset="0"/>
                          <a:cs typeface="Times New Roman" panose="02020603050405020304" pitchFamily="18" charset="0"/>
                        </a:rPr>
                        <a:t>Bio-Piracy</a:t>
                      </a:r>
                      <a:endParaRPr lang="en-IN" sz="20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000" b="0" kern="100">
                          <a:solidFill>
                            <a:schemeClr val="tx1"/>
                          </a:solidFill>
                          <a:effectLst/>
                          <a:latin typeface="Times New Roman" panose="02020603050405020304" pitchFamily="18" charset="0"/>
                          <a:cs typeface="Times New Roman" panose="02020603050405020304" pitchFamily="18" charset="0"/>
                        </a:rPr>
                        <a:t>Exploiting biodiversity of poor nations without fair compensation. (e.g., medicinal plants in India)</a:t>
                      </a:r>
                      <a:endParaRPr lang="en-IN" sz="20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1811069365"/>
                  </a:ext>
                </a:extLst>
              </a:tr>
              <a:tr h="486224">
                <a:tc>
                  <a:txBody>
                    <a:bodyPr/>
                    <a:lstStyle/>
                    <a:p>
                      <a:pPr algn="ctr">
                        <a:lnSpc>
                          <a:spcPct val="115000"/>
                        </a:lnSpc>
                        <a:spcAft>
                          <a:spcPts val="800"/>
                        </a:spcAft>
                        <a:buNone/>
                      </a:pPr>
                      <a:r>
                        <a:rPr lang="en-IN" sz="2000" b="0" kern="100">
                          <a:solidFill>
                            <a:schemeClr val="tx1"/>
                          </a:solidFill>
                          <a:effectLst/>
                          <a:latin typeface="Times New Roman" panose="02020603050405020304" pitchFamily="18" charset="0"/>
                          <a:cs typeface="Times New Roman" panose="02020603050405020304" pitchFamily="18" charset="0"/>
                        </a:rPr>
                        <a:t>Safety &amp; Environment</a:t>
                      </a:r>
                      <a:endParaRPr lang="en-IN" sz="20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000" b="0" kern="100">
                          <a:solidFill>
                            <a:schemeClr val="tx1"/>
                          </a:solidFill>
                          <a:effectLst/>
                          <a:latin typeface="Times New Roman" panose="02020603050405020304" pitchFamily="18" charset="0"/>
                          <a:cs typeface="Times New Roman" panose="02020603050405020304" pitchFamily="18" charset="0"/>
                        </a:rPr>
                        <a:t>Ethical dilemma between cost-saving and pollution/safety norms.</a:t>
                      </a:r>
                      <a:endParaRPr lang="en-IN" sz="20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1501715183"/>
                  </a:ext>
                </a:extLst>
              </a:tr>
              <a:tr h="957369">
                <a:tc>
                  <a:txBody>
                    <a:bodyPr/>
                    <a:lstStyle/>
                    <a:p>
                      <a:pPr algn="ctr">
                        <a:lnSpc>
                          <a:spcPct val="115000"/>
                        </a:lnSpc>
                        <a:spcAft>
                          <a:spcPts val="800"/>
                        </a:spcAft>
                        <a:buNone/>
                      </a:pPr>
                      <a:r>
                        <a:rPr lang="en-IN" sz="2000" b="0" kern="100">
                          <a:solidFill>
                            <a:schemeClr val="tx1"/>
                          </a:solidFill>
                          <a:effectLst/>
                          <a:latin typeface="Times New Roman" panose="02020603050405020304" pitchFamily="18" charset="0"/>
                          <a:cs typeface="Times New Roman" panose="02020603050405020304" pitchFamily="18" charset="0"/>
                        </a:rPr>
                        <a:t>Corruption</a:t>
                      </a:r>
                      <a:endParaRPr lang="en-IN" sz="20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000" b="0" kern="100" dirty="0">
                          <a:solidFill>
                            <a:schemeClr val="tx1"/>
                          </a:solidFill>
                          <a:effectLst/>
                          <a:latin typeface="Times New Roman" panose="02020603050405020304" pitchFamily="18" charset="0"/>
                          <a:cs typeface="Times New Roman" panose="02020603050405020304" pitchFamily="18" charset="0"/>
                        </a:rPr>
                        <a:t>Bribery banned under U.S. Foreign Corrupt Practices Act; ethical conflicts in cultures where gift-giving is normal.</a:t>
                      </a:r>
                      <a:endParaRPr lang="en-IN" sz="20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2627711291"/>
                  </a:ext>
                </a:extLst>
              </a:tr>
              <a:tr h="486224">
                <a:tc>
                  <a:txBody>
                    <a:bodyPr/>
                    <a:lstStyle/>
                    <a:p>
                      <a:pPr algn="ctr">
                        <a:lnSpc>
                          <a:spcPct val="115000"/>
                        </a:lnSpc>
                        <a:spcAft>
                          <a:spcPts val="800"/>
                        </a:spcAft>
                        <a:buNone/>
                      </a:pPr>
                      <a:r>
                        <a:rPr lang="en-IN" sz="2000" b="0" kern="100">
                          <a:solidFill>
                            <a:schemeClr val="tx1"/>
                          </a:solidFill>
                          <a:effectLst/>
                          <a:latin typeface="Times New Roman" panose="02020603050405020304" pitchFamily="18" charset="0"/>
                          <a:cs typeface="Times New Roman" panose="02020603050405020304" pitchFamily="18" charset="0"/>
                        </a:rPr>
                        <a:t>Consumerism</a:t>
                      </a:r>
                      <a:endParaRPr lang="en-IN" sz="20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000" b="0" kern="100">
                          <a:solidFill>
                            <a:schemeClr val="tx1"/>
                          </a:solidFill>
                          <a:effectLst/>
                          <a:latin typeface="Times New Roman" panose="02020603050405020304" pitchFamily="18" charset="0"/>
                          <a:cs typeface="Times New Roman" panose="02020603050405020304" pitchFamily="18" charset="0"/>
                        </a:rPr>
                        <a:t>Selling banned or unsafe products in developing nations.</a:t>
                      </a:r>
                      <a:endParaRPr lang="en-IN" sz="20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2988056431"/>
                  </a:ext>
                </a:extLst>
              </a:tr>
              <a:tr h="486224">
                <a:tc>
                  <a:txBody>
                    <a:bodyPr/>
                    <a:lstStyle/>
                    <a:p>
                      <a:pPr algn="ctr">
                        <a:lnSpc>
                          <a:spcPct val="115000"/>
                        </a:lnSpc>
                        <a:spcAft>
                          <a:spcPts val="800"/>
                        </a:spcAft>
                        <a:buNone/>
                      </a:pPr>
                      <a:r>
                        <a:rPr lang="en-IN" sz="2000" b="0" kern="100">
                          <a:solidFill>
                            <a:schemeClr val="tx1"/>
                          </a:solidFill>
                          <a:effectLst/>
                          <a:latin typeface="Times New Roman" panose="02020603050405020304" pitchFamily="18" charset="0"/>
                          <a:cs typeface="Times New Roman" panose="02020603050405020304" pitchFamily="18" charset="0"/>
                        </a:rPr>
                        <a:t>Transfer Pricing</a:t>
                      </a:r>
                      <a:endParaRPr lang="en-IN" sz="20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000" b="0" kern="100" dirty="0">
                          <a:solidFill>
                            <a:schemeClr val="tx1"/>
                          </a:solidFill>
                          <a:effectLst/>
                          <a:latin typeface="Times New Roman" panose="02020603050405020304" pitchFamily="18" charset="0"/>
                          <a:cs typeface="Times New Roman" panose="02020603050405020304" pitchFamily="18" charset="0"/>
                        </a:rPr>
                        <a:t>Manipulating invoicing to evade taxes; unethical though financially beneficial.</a:t>
                      </a:r>
                      <a:endParaRPr lang="en-IN" sz="20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2973658404"/>
                  </a:ext>
                </a:extLst>
              </a:tr>
            </a:tbl>
          </a:graphicData>
        </a:graphic>
      </p:graphicFrame>
    </p:spTree>
    <p:extLst>
      <p:ext uri="{BB962C8B-B14F-4D97-AF65-F5344CB8AC3E}">
        <p14:creationId xmlns:p14="http://schemas.microsoft.com/office/powerpoint/2010/main" val="214378270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D3729-86C2-7E6E-8E34-331BB2F4C138}"/>
              </a:ext>
            </a:extLst>
          </p:cNvPr>
          <p:cNvSpPr>
            <a:spLocks noGrp="1"/>
          </p:cNvSpPr>
          <p:nvPr>
            <p:ph type="title"/>
          </p:nvPr>
        </p:nvSpPr>
        <p:spPr>
          <a:xfrm>
            <a:off x="838200" y="945228"/>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Importance of Ethics in International Business</a:t>
            </a: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2ADB5C3-D55C-E24E-65C9-6F980F652F04}"/>
              </a:ext>
            </a:extLst>
          </p:cNvPr>
          <p:cNvSpPr>
            <a:spLocks noGrp="1"/>
          </p:cNvSpPr>
          <p:nvPr>
            <p:ph idx="1"/>
          </p:nvPr>
        </p:nvSpPr>
        <p:spPr>
          <a:xfrm>
            <a:off x="838200" y="1927122"/>
            <a:ext cx="10515600" cy="4591665"/>
          </a:xfrm>
        </p:spPr>
        <p:txBody>
          <a:bodyPr>
            <a:normAutofit fontScale="92500" lnSpcReduction="20000"/>
          </a:bodyPr>
          <a:lstStyle/>
          <a:p>
            <a:pPr marL="514350" lvl="0" indent="-514350">
              <a:buFont typeface="+mj-lt"/>
              <a:buAutoNum type="arabicPeriod"/>
            </a:pPr>
            <a:r>
              <a:rPr lang="en-IN" sz="2400" b="1" dirty="0">
                <a:latin typeface="Times New Roman" panose="02020603050405020304" pitchFamily="18" charset="0"/>
                <a:cs typeface="Times New Roman" panose="02020603050405020304" pitchFamily="18" charset="0"/>
              </a:rPr>
              <a:t>Corresponds to basic human needs </a:t>
            </a:r>
            <a:r>
              <a:rPr lang="en-IN" sz="2400" dirty="0">
                <a:latin typeface="Times New Roman" panose="02020603050405020304" pitchFamily="18" charset="0"/>
                <a:cs typeface="Times New Roman" panose="02020603050405020304" pitchFamily="18" charset="0"/>
              </a:rPr>
              <a:t>- </a:t>
            </a:r>
            <a:r>
              <a:rPr lang="en-US" sz="2400" dirty="0"/>
              <a:t>Ethics ensures respect, fairness, and compassion  meeting people’s emotional and social needs. Example: Paying fair wages and ensuring worker safety.</a:t>
            </a:r>
            <a:endParaRPr lang="en-IN" sz="2400" dirty="0">
              <a:latin typeface="Times New Roman" panose="02020603050405020304" pitchFamily="18" charset="0"/>
              <a:cs typeface="Times New Roman" panose="02020603050405020304" pitchFamily="18" charset="0"/>
            </a:endParaRPr>
          </a:p>
          <a:p>
            <a:pPr marL="514350" lvl="0" indent="-514350">
              <a:buFont typeface="+mj-lt"/>
              <a:buAutoNum type="arabicPeriod"/>
            </a:pPr>
            <a:r>
              <a:rPr lang="en-IN" sz="2400" b="1" dirty="0">
                <a:latin typeface="Times New Roman" panose="02020603050405020304" pitchFamily="18" charset="0"/>
                <a:cs typeface="Times New Roman" panose="02020603050405020304" pitchFamily="18" charset="0"/>
              </a:rPr>
              <a:t>Ethics and profits go together in the long run </a:t>
            </a:r>
            <a:r>
              <a:rPr lang="en-IN" sz="2400" dirty="0">
                <a:latin typeface="Times New Roman" panose="02020603050405020304" pitchFamily="18" charset="0"/>
                <a:cs typeface="Times New Roman" panose="02020603050405020304" pitchFamily="18" charset="0"/>
              </a:rPr>
              <a:t>- </a:t>
            </a:r>
            <a:r>
              <a:rPr lang="en-US" sz="2400" dirty="0"/>
              <a:t>Ethical practices build trust and reputation, which attract loyal customers and sustainable profits. Example: TATA’s honesty builds customer trust and lasting profits. </a:t>
            </a:r>
            <a:endParaRPr lang="en-IN" sz="2400" dirty="0">
              <a:latin typeface="Times New Roman" panose="02020603050405020304" pitchFamily="18" charset="0"/>
              <a:cs typeface="Times New Roman" panose="02020603050405020304" pitchFamily="18" charset="0"/>
            </a:endParaRPr>
          </a:p>
          <a:p>
            <a:pPr marL="514350" lvl="0" indent="-514350">
              <a:buFont typeface="+mj-lt"/>
              <a:buAutoNum type="arabicPeriod"/>
            </a:pPr>
            <a:r>
              <a:rPr lang="en-IN" sz="2400" b="1" dirty="0">
                <a:latin typeface="Times New Roman" panose="02020603050405020304" pitchFamily="18" charset="0"/>
                <a:cs typeface="Times New Roman" panose="02020603050405020304" pitchFamily="18" charset="0"/>
              </a:rPr>
              <a:t>Ethics succeeds where law fails </a:t>
            </a:r>
            <a:r>
              <a:rPr lang="en-IN" sz="2400" dirty="0">
                <a:latin typeface="Times New Roman" panose="02020603050405020304" pitchFamily="18" charset="0"/>
                <a:cs typeface="Times New Roman" panose="02020603050405020304" pitchFamily="18" charset="0"/>
              </a:rPr>
              <a:t>- </a:t>
            </a:r>
            <a:r>
              <a:rPr lang="en-US" sz="2400" dirty="0"/>
              <a:t>Laws can’t cover every situation; ethics guides behavior in grey areas. Example: A company apologizing for poor service though not legally required.</a:t>
            </a:r>
            <a:endParaRPr lang="en-IN" sz="2400" dirty="0">
              <a:latin typeface="Times New Roman" panose="02020603050405020304" pitchFamily="18" charset="0"/>
              <a:cs typeface="Times New Roman" panose="02020603050405020304" pitchFamily="18" charset="0"/>
            </a:endParaRPr>
          </a:p>
          <a:p>
            <a:pPr marL="514350" lvl="0" indent="-514350">
              <a:buFont typeface="+mj-lt"/>
              <a:buAutoNum type="arabicPeriod"/>
            </a:pPr>
            <a:r>
              <a:rPr lang="en-IN" sz="2400" b="1" dirty="0">
                <a:latin typeface="Times New Roman" panose="02020603050405020304" pitchFamily="18" charset="0"/>
                <a:cs typeface="Times New Roman" panose="02020603050405020304" pitchFamily="18" charset="0"/>
              </a:rPr>
              <a:t>Enables better decision-making and stakeholder confidence </a:t>
            </a:r>
            <a:r>
              <a:rPr lang="en-IN" sz="2400" dirty="0">
                <a:latin typeface="Times New Roman" panose="02020603050405020304" pitchFamily="18" charset="0"/>
                <a:cs typeface="Times New Roman" panose="02020603050405020304" pitchFamily="18" charset="0"/>
              </a:rPr>
              <a:t>- </a:t>
            </a:r>
            <a:r>
              <a:rPr lang="en-US" sz="2400" dirty="0"/>
              <a:t>Ethical reasoning helps leaders make fair, transparent, and sustainable choices. Example: Manager honestly discloses product defects to customers.</a:t>
            </a:r>
            <a:endParaRPr lang="en-IN" sz="2400" dirty="0">
              <a:latin typeface="Times New Roman" panose="02020603050405020304" pitchFamily="18" charset="0"/>
              <a:cs typeface="Times New Roman" panose="02020603050405020304" pitchFamily="18" charset="0"/>
            </a:endParaRPr>
          </a:p>
          <a:p>
            <a:pPr marL="514350" indent="-514350">
              <a:buFont typeface="+mj-lt"/>
              <a:buAutoNum type="arabicPeriod"/>
            </a:pPr>
            <a:r>
              <a:rPr lang="en-IN" sz="2400" b="1" dirty="0">
                <a:latin typeface="Times New Roman" panose="02020603050405020304" pitchFamily="18" charset="0"/>
                <a:cs typeface="Times New Roman" panose="02020603050405020304" pitchFamily="18" charset="0"/>
              </a:rPr>
              <a:t>Improves cooperation and moral values </a:t>
            </a:r>
            <a:r>
              <a:rPr lang="en-IN" sz="2400" dirty="0">
                <a:latin typeface="Times New Roman" panose="02020603050405020304" pitchFamily="18" charset="0"/>
                <a:cs typeface="Times New Roman" panose="02020603050405020304" pitchFamily="18" charset="0"/>
              </a:rPr>
              <a:t>- </a:t>
            </a:r>
            <a:r>
              <a:rPr lang="en-US" sz="2400" dirty="0"/>
              <a:t>Ethical culture fosters teamwork, respect, and shared responsibility. Example: Ethical culture promotes teamwork and respect among employees.</a:t>
            </a:r>
          </a:p>
          <a:p>
            <a:pPr marL="0" lv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281958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E52D9-2CAD-32FB-29AD-3A7A52A4BEBD}"/>
              </a:ext>
            </a:extLst>
          </p:cNvPr>
          <p:cNvSpPr>
            <a:spLocks noGrp="1"/>
          </p:cNvSpPr>
          <p:nvPr>
            <p:ph type="title"/>
          </p:nvPr>
        </p:nvSpPr>
        <p:spPr>
          <a:xfrm>
            <a:off x="838200" y="876403"/>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Ethical Behaviour of Employers</a:t>
            </a: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7B0498-E3C0-AF35-366C-7439A827462E}"/>
              </a:ext>
            </a:extLst>
          </p:cNvPr>
          <p:cNvSpPr>
            <a:spLocks noGrp="1"/>
          </p:cNvSpPr>
          <p:nvPr>
            <p:ph idx="1"/>
          </p:nvPr>
        </p:nvSpPr>
        <p:spPr/>
        <p:txBody>
          <a:bodyPr>
            <a:normAutofit/>
          </a:bodyPr>
          <a:lstStyle/>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Builds trust, motivation, and morale.</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Creates a positive company image.</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Prevents unethical practices and reduces errors.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Encourages teamwork and cooperation.</a:t>
            </a:r>
          </a:p>
          <a:p>
            <a:pPr marL="0" indent="0">
              <a:buNone/>
            </a:pPr>
            <a:r>
              <a:rPr lang="en-IN" sz="2400" dirty="0">
                <a:latin typeface="Times New Roman" panose="02020603050405020304" pitchFamily="18" charset="0"/>
                <a:cs typeface="Times New Roman" panose="02020603050405020304" pitchFamily="18" charset="0"/>
              </a:rPr>
              <a:t>Examples: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Starbucks: Eco-friendly operations, employee welfare.</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Intel: STEM education support, employee rotation.</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Microsoft: Philanthropy, TEALS programme for education.</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3485709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9928A-0826-00C5-966C-F5B8303BCEA2}"/>
              </a:ext>
            </a:extLst>
          </p:cNvPr>
          <p:cNvSpPr>
            <a:spLocks noGrp="1"/>
          </p:cNvSpPr>
          <p:nvPr>
            <p:ph type="title"/>
          </p:nvPr>
        </p:nvSpPr>
        <p:spPr>
          <a:xfrm>
            <a:off x="838200" y="896067"/>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International Codes of Business Conduct</a:t>
            </a: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0363D1C-A60C-D03B-0AE3-9322A2F2AB29}"/>
              </a:ext>
            </a:extLst>
          </p:cNvPr>
          <p:cNvSpPr>
            <a:spLocks noGrp="1"/>
          </p:cNvSpPr>
          <p:nvPr>
            <p:ph idx="1"/>
          </p:nvPr>
        </p:nvSpPr>
        <p:spPr>
          <a:xfrm>
            <a:off x="838200" y="1946786"/>
            <a:ext cx="10515600" cy="4601497"/>
          </a:xfrm>
        </p:spPr>
        <p:txBody>
          <a:bodyPr>
            <a:noAutofit/>
          </a:bodyPr>
          <a:lstStyle/>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UN Code of Conduct for Transnational Corporations (1983)</a:t>
            </a:r>
          </a:p>
          <a:p>
            <a:pPr lvl="1"/>
            <a:r>
              <a:rPr lang="en-IN" sz="2200" dirty="0">
                <a:latin typeface="Times New Roman" panose="02020603050405020304" pitchFamily="18" charset="0"/>
                <a:cs typeface="Times New Roman" panose="02020603050405020304" pitchFamily="18" charset="0"/>
              </a:rPr>
              <a:t>Respect sovereignty, laws, and culture of host nations.</a:t>
            </a:r>
          </a:p>
          <a:p>
            <a:pPr lvl="1"/>
            <a:r>
              <a:rPr lang="en-IN" sz="2200" dirty="0">
                <a:latin typeface="Times New Roman" panose="02020603050405020304" pitchFamily="18" charset="0"/>
                <a:cs typeface="Times New Roman" panose="02020603050405020304" pitchFamily="18" charset="0"/>
              </a:rPr>
              <a:t>Avoid corruption and anti-competitive practices.</a:t>
            </a:r>
          </a:p>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OECD Code (1976) </a:t>
            </a:r>
            <a:r>
              <a:rPr lang="en-IN" sz="2200" dirty="0">
                <a:latin typeface="Times New Roman" panose="02020603050405020304" pitchFamily="18" charset="0"/>
                <a:cs typeface="Times New Roman" panose="02020603050405020304" pitchFamily="18" charset="0"/>
              </a:rPr>
              <a:t>- Encourage fair competition, technology transfer, fair wages, and transparency.</a:t>
            </a:r>
          </a:p>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ILO Declaration (1977) </a:t>
            </a:r>
            <a:r>
              <a:rPr lang="en-IN" sz="2200" dirty="0">
                <a:latin typeface="Times New Roman" panose="02020603050405020304" pitchFamily="18" charset="0"/>
                <a:cs typeface="Times New Roman" panose="02020603050405020304" pitchFamily="18" charset="0"/>
              </a:rPr>
              <a:t>- Focuses on labour rights, vocational training, and working conditions.</a:t>
            </a:r>
          </a:p>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Social Accountability International (SAI) – SA 8000 </a:t>
            </a:r>
            <a:r>
              <a:rPr lang="en-IN" sz="2200" dirty="0">
                <a:latin typeface="Times New Roman" panose="02020603050405020304" pitchFamily="18" charset="0"/>
                <a:cs typeface="Times New Roman" panose="02020603050405020304" pitchFamily="18" charset="0"/>
              </a:rPr>
              <a:t>- Certification for ethical labour practices; promotes social compliance.</a:t>
            </a:r>
          </a:p>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Global Reporting Initiative (GRI) </a:t>
            </a:r>
            <a:r>
              <a:rPr lang="en-IN" sz="2200" dirty="0">
                <a:latin typeface="Times New Roman" panose="02020603050405020304" pitchFamily="18" charset="0"/>
                <a:cs typeface="Times New Roman" panose="02020603050405020304" pitchFamily="18" charset="0"/>
              </a:rPr>
              <a:t>- Framework for sustainability reporting on economic, social, and environmental impacts.</a:t>
            </a:r>
          </a:p>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Institute for Social and Ethical Accountability (ISEA) – AA1000 </a:t>
            </a:r>
            <a:r>
              <a:rPr lang="en-IN" sz="2200" dirty="0">
                <a:latin typeface="Times New Roman" panose="02020603050405020304" pitchFamily="18" charset="0"/>
                <a:cs typeface="Times New Roman" panose="02020603050405020304" pitchFamily="18" charset="0"/>
              </a:rPr>
              <a:t>- Assesses firms’ ethical commitments and stakeholder engagement.</a:t>
            </a:r>
          </a:p>
          <a:p>
            <a:pPr>
              <a:buFont typeface="Wingdings" panose="05000000000000000000" pitchFamily="2" charset="2"/>
              <a:buChar char="Ø"/>
            </a:pP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859554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8E166-7B0E-D6AB-DBE2-FB4D516EA859}"/>
              </a:ext>
            </a:extLst>
          </p:cNvPr>
          <p:cNvSpPr>
            <a:spLocks noGrp="1"/>
          </p:cNvSpPr>
          <p:nvPr>
            <p:ph type="title"/>
          </p:nvPr>
        </p:nvSpPr>
        <p:spPr>
          <a:xfrm>
            <a:off x="838200" y="1014054"/>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Corporate Social Responsibility (CSR) in International Business</a:t>
            </a: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3CD5BB5B-7CA0-AE8A-6B76-A3CB34776ED2}"/>
              </a:ext>
            </a:extLst>
          </p:cNvPr>
          <p:cNvSpPr>
            <a:spLocks noGrp="1"/>
          </p:cNvSpPr>
          <p:nvPr>
            <p:ph idx="1"/>
          </p:nvPr>
        </p:nvSpPr>
        <p:spPr>
          <a:xfrm>
            <a:off x="838200" y="2222089"/>
            <a:ext cx="10515600" cy="4385188"/>
          </a:xfrm>
        </p:spPr>
        <p:txBody>
          <a:bodyPr>
            <a:noAutofit/>
          </a:bodyPr>
          <a:lstStyle/>
          <a:p>
            <a:pPr marL="0" indent="0">
              <a:buNone/>
            </a:pPr>
            <a:r>
              <a:rPr lang="en-IN" sz="2400" b="1" dirty="0">
                <a:latin typeface="Times New Roman" panose="02020603050405020304" pitchFamily="18" charset="0"/>
                <a:cs typeface="Times New Roman" panose="02020603050405020304" pitchFamily="18" charset="0"/>
              </a:rPr>
              <a:t>Meaning</a:t>
            </a:r>
            <a:endParaRPr lang="en-IN" sz="2400" dirty="0">
              <a:latin typeface="Times New Roman" panose="02020603050405020304" pitchFamily="18" charset="0"/>
              <a:cs typeface="Times New Roman" panose="02020603050405020304" pitchFamily="18" charset="0"/>
            </a:endParaRPr>
          </a:p>
          <a:p>
            <a:pPr marL="0" indent="0">
              <a:buNone/>
            </a:pPr>
            <a:r>
              <a:rPr lang="en-IN" sz="2400" dirty="0">
                <a:latin typeface="Times New Roman" panose="02020603050405020304" pitchFamily="18" charset="0"/>
                <a:cs typeface="Times New Roman" panose="02020603050405020304" pitchFamily="18" charset="0"/>
              </a:rPr>
              <a:t>CSR refers to a company’s responsibility toward society and environment beyond profit-making — a way to “give back” to society.</a:t>
            </a:r>
          </a:p>
          <a:p>
            <a:pPr marL="0" indent="0">
              <a:buNone/>
            </a:pPr>
            <a:r>
              <a:rPr lang="en-IN" sz="2400" b="1" dirty="0">
                <a:latin typeface="Times New Roman" panose="02020603050405020304" pitchFamily="18" charset="0"/>
                <a:cs typeface="Times New Roman" panose="02020603050405020304" pitchFamily="18" charset="0"/>
              </a:rPr>
              <a:t>Tools of CSR</a:t>
            </a:r>
            <a:endParaRPr lang="en-IN" sz="24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Accountability: Transparent reporting and auditing.</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Codes of Conduct: Ethical guidelines for behaviour.</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Fair Trade: Equitable treatment for producers.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Social Accountability (SA 8000): Compliance with social standards.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Socially Responsible Investing (SRI): Investing in ethical enterprises.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Global Reporting (GRI): Sustainability reporting standards.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192016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FBE99-2A05-5760-4679-9D7F38299578}"/>
              </a:ext>
            </a:extLst>
          </p:cNvPr>
          <p:cNvSpPr>
            <a:spLocks noGrp="1"/>
          </p:cNvSpPr>
          <p:nvPr>
            <p:ph type="title"/>
          </p:nvPr>
        </p:nvSpPr>
        <p:spPr>
          <a:xfrm>
            <a:off x="838200" y="827241"/>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Arguments for CSR in MNCs</a:t>
            </a: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520C3682-614C-9650-22D9-1E5D2CE1C5F0}"/>
              </a:ext>
            </a:extLst>
          </p:cNvPr>
          <p:cNvSpPr>
            <a:spLocks noGrp="1"/>
          </p:cNvSpPr>
          <p:nvPr>
            <p:ph idx="1"/>
          </p:nvPr>
        </p:nvSpPr>
        <p:spPr>
          <a:xfrm>
            <a:off x="838200" y="1927123"/>
            <a:ext cx="10515600" cy="4463844"/>
          </a:xfrm>
        </p:spPr>
        <p:txBody>
          <a:bodyPr>
            <a:normAutofit fontScale="85000" lnSpcReduction="20000"/>
          </a:bodyPr>
          <a:lstStyle/>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Changed Public Expectations – Society demands ethical practices.</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Better Business Environment – Social responsibility ensures stability.</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Improved Public Image – Builds goodwill and customer trust.</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Avoids Government Regulation.</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Balances Power with Responsibility.</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Businesses Have Resources – Expertise, funds, and manpower.</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Let Business Try – Businesses can solve social problems effectively.</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Moral Responsibility – Correct to give back to society.</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Citizenship Argument – Corporations are “social citizens.”</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Duty of Gratitude – Give back to the society that supports them.</a:t>
            </a:r>
          </a:p>
          <a:p>
            <a:pPr marL="514350" lvl="0" indent="-514350">
              <a:buFont typeface="+mj-lt"/>
              <a:buAutoNum type="arabicPeriod"/>
            </a:pPr>
            <a:r>
              <a:rPr lang="en-IN" dirty="0">
                <a:latin typeface="Times New Roman" panose="02020603050405020304" pitchFamily="18" charset="0"/>
                <a:cs typeface="Times New Roman" panose="02020603050405020304" pitchFamily="18" charset="0"/>
              </a:rPr>
              <a:t>Prevention is Better than Cure – Early CSR prevents social unrest.</a:t>
            </a:r>
          </a:p>
          <a:p>
            <a:pPr marL="514350" indent="-514350">
              <a:buFont typeface="+mj-lt"/>
              <a:buAutoNum type="arabicPeriod"/>
            </a:pP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840015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11835-30B0-99AA-8A09-7A57CF94A0F4}"/>
              </a:ext>
            </a:extLst>
          </p:cNvPr>
          <p:cNvSpPr>
            <a:spLocks noGrp="1"/>
          </p:cNvSpPr>
          <p:nvPr>
            <p:ph type="title"/>
          </p:nvPr>
        </p:nvSpPr>
        <p:spPr>
          <a:xfrm>
            <a:off x="838200" y="787912"/>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Arguments against CSR in MNCs</a:t>
            </a:r>
            <a:endParaRPr lang="en-IN" sz="4000" dirty="0">
              <a:latin typeface="Times New Roman" panose="02020603050405020304" pitchFamily="18" charset="0"/>
              <a:cs typeface="Times New Roman" panose="02020603050405020304" pitchFamily="18" charset="0"/>
            </a:endParaRPr>
          </a:p>
        </p:txBody>
      </p:sp>
      <p:graphicFrame>
        <p:nvGraphicFramePr>
          <p:cNvPr id="4" name="Content Placeholder 3">
            <a:extLst>
              <a:ext uri="{FF2B5EF4-FFF2-40B4-BE49-F238E27FC236}">
                <a16:creationId xmlns:a16="http://schemas.microsoft.com/office/drawing/2014/main" id="{99A8292B-C564-6F18-7BC1-C47CCA3220F5}"/>
              </a:ext>
            </a:extLst>
          </p:cNvPr>
          <p:cNvGraphicFramePr>
            <a:graphicFrameLocks noGrp="1"/>
          </p:cNvGraphicFramePr>
          <p:nvPr>
            <p:ph idx="1"/>
            <p:extLst>
              <p:ext uri="{D42A27DB-BD31-4B8C-83A1-F6EECF244321}">
                <p14:modId xmlns:p14="http://schemas.microsoft.com/office/powerpoint/2010/main" val="1865213481"/>
              </p:ext>
            </p:extLst>
          </p:nvPr>
        </p:nvGraphicFramePr>
        <p:xfrm>
          <a:off x="838200" y="1858297"/>
          <a:ext cx="10515600" cy="4610769"/>
        </p:xfrm>
        <a:graphic>
          <a:graphicData uri="http://schemas.openxmlformats.org/drawingml/2006/table">
            <a:tbl>
              <a:tblPr firstRow="1" firstCol="1" bandRow="1">
                <a:tableStyleId>{5C22544A-7EE6-4342-B048-85BDC9FD1C3A}</a:tableStyleId>
              </a:tblPr>
              <a:tblGrid>
                <a:gridCol w="3242187">
                  <a:extLst>
                    <a:ext uri="{9D8B030D-6E8A-4147-A177-3AD203B41FA5}">
                      <a16:colId xmlns:a16="http://schemas.microsoft.com/office/drawing/2014/main" val="2134218913"/>
                    </a:ext>
                  </a:extLst>
                </a:gridCol>
                <a:gridCol w="7273413">
                  <a:extLst>
                    <a:ext uri="{9D8B030D-6E8A-4147-A177-3AD203B41FA5}">
                      <a16:colId xmlns:a16="http://schemas.microsoft.com/office/drawing/2014/main" val="520411894"/>
                    </a:ext>
                  </a:extLst>
                </a:gridCol>
              </a:tblGrid>
              <a:tr h="641906">
                <a:tc>
                  <a:txBody>
                    <a:bodyPr/>
                    <a:lstStyle/>
                    <a:p>
                      <a:pPr algn="ctr">
                        <a:lnSpc>
                          <a:spcPct val="115000"/>
                        </a:lnSpc>
                        <a:spcAft>
                          <a:spcPts val="800"/>
                        </a:spcAft>
                        <a:buNone/>
                      </a:pPr>
                      <a:r>
                        <a:rPr lang="en-IN" sz="2200" b="1" kern="100" dirty="0">
                          <a:solidFill>
                            <a:schemeClr val="tx1"/>
                          </a:solidFill>
                          <a:effectLst/>
                          <a:latin typeface="Times New Roman" panose="02020603050405020304" pitchFamily="18" charset="0"/>
                          <a:cs typeface="Times New Roman" panose="02020603050405020304" pitchFamily="18" charset="0"/>
                        </a:rPr>
                        <a:t>Argument</a:t>
                      </a:r>
                      <a:endParaRPr lang="en-IN" sz="2200" b="1"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200" b="1" kern="100" dirty="0">
                          <a:solidFill>
                            <a:schemeClr val="tx1"/>
                          </a:solidFill>
                          <a:effectLst/>
                          <a:latin typeface="Times New Roman" panose="02020603050405020304" pitchFamily="18" charset="0"/>
                          <a:cs typeface="Times New Roman" panose="02020603050405020304" pitchFamily="18" charset="0"/>
                        </a:rPr>
                        <a:t>Explanation</a:t>
                      </a:r>
                      <a:endParaRPr lang="en-IN" sz="2200" b="1"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322030279"/>
                  </a:ext>
                </a:extLst>
              </a:tr>
              <a:tr h="641906">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cs typeface="Times New Roman" panose="02020603050405020304" pitchFamily="18" charset="0"/>
                        </a:rPr>
                        <a:t>Profit Maximization</a:t>
                      </a:r>
                      <a:endPar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200" b="0" kern="100" dirty="0">
                          <a:solidFill>
                            <a:schemeClr val="tx1"/>
                          </a:solidFill>
                          <a:effectLst/>
                          <a:latin typeface="Times New Roman" panose="02020603050405020304" pitchFamily="18" charset="0"/>
                          <a:cs typeface="Times New Roman" panose="02020603050405020304" pitchFamily="18" charset="0"/>
                        </a:rPr>
                        <a:t>Businesses should focus on earning profits, not solving social issues.</a:t>
                      </a:r>
                      <a:endParaRPr lang="en-IN" sz="22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2654186735"/>
                  </a:ext>
                </a:extLst>
              </a:tr>
              <a:tr h="641906">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cs typeface="Times New Roman" panose="02020603050405020304" pitchFamily="18" charset="0"/>
                        </a:rPr>
                        <a:t>Society Bears the Cost</a:t>
                      </a:r>
                      <a:endPar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cs typeface="Times New Roman" panose="02020603050405020304" pitchFamily="18" charset="0"/>
                        </a:rPr>
                        <a:t>CSR expenses are passed on to consumers.</a:t>
                      </a:r>
                      <a:endPar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244974357"/>
                  </a:ext>
                </a:extLst>
              </a:tr>
              <a:tr h="641906">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cs typeface="Times New Roman" panose="02020603050405020304" pitchFamily="18" charset="0"/>
                        </a:rPr>
                        <a:t>Lack of Social Skills</a:t>
                      </a:r>
                      <a:endPar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cs typeface="Times New Roman" panose="02020603050405020304" pitchFamily="18" charset="0"/>
                        </a:rPr>
                        <a:t>Managers are trained in business, not social work.</a:t>
                      </a:r>
                      <a:endParaRPr lang="en-IN" sz="22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3907551012"/>
                  </a:ext>
                </a:extLst>
              </a:tr>
              <a:tr h="641906">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cs typeface="Times New Roman" panose="02020603050405020304" pitchFamily="18" charset="0"/>
                        </a:rPr>
                        <a:t>Business Has Enough Power</a:t>
                      </a:r>
                      <a:endParaRPr lang="en-IN" sz="22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cs typeface="Times New Roman" panose="02020603050405020304" pitchFamily="18" charset="0"/>
                        </a:rPr>
                        <a:t>CSR may give too much influence to corporations.</a:t>
                      </a:r>
                      <a:endPar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439310116"/>
                  </a:ext>
                </a:extLst>
              </a:tr>
              <a:tr h="641906">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cs typeface="Times New Roman" panose="02020603050405020304" pitchFamily="18" charset="0"/>
                        </a:rPr>
                        <a:t>Social Overhead Cost</a:t>
                      </a:r>
                      <a:endPar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cs typeface="Times New Roman" panose="02020603050405020304" pitchFamily="18" charset="0"/>
                        </a:rPr>
                        <a:t>CSR increases operating costs, reducing competitiveness.</a:t>
                      </a:r>
                      <a:endPar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65651873"/>
                  </a:ext>
                </a:extLst>
              </a:tr>
              <a:tr h="641906">
                <a:tc>
                  <a:txBody>
                    <a:bodyPr/>
                    <a:lstStyle/>
                    <a:p>
                      <a:pPr algn="ctr">
                        <a:lnSpc>
                          <a:spcPct val="115000"/>
                        </a:lnSpc>
                        <a:spcAft>
                          <a:spcPts val="800"/>
                        </a:spcAft>
                        <a:buNone/>
                      </a:pPr>
                      <a:r>
                        <a:rPr lang="en-IN" sz="2200" b="0" kern="100">
                          <a:solidFill>
                            <a:schemeClr val="tx1"/>
                          </a:solidFill>
                          <a:effectLst/>
                          <a:latin typeface="Times New Roman" panose="02020603050405020304" pitchFamily="18" charset="0"/>
                          <a:cs typeface="Times New Roman" panose="02020603050405020304" pitchFamily="18" charset="0"/>
                        </a:rPr>
                        <a:t>Lack of Accountability</a:t>
                      </a:r>
                      <a:endParaRPr lang="en-IN" sz="2200" b="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tc>
                  <a:txBody>
                    <a:bodyPr/>
                    <a:lstStyle/>
                    <a:p>
                      <a:pPr algn="ctr">
                        <a:lnSpc>
                          <a:spcPct val="115000"/>
                        </a:lnSpc>
                        <a:spcAft>
                          <a:spcPts val="800"/>
                        </a:spcAft>
                        <a:buNone/>
                      </a:pPr>
                      <a:r>
                        <a:rPr lang="en-IN" sz="2200" b="0" kern="100" dirty="0">
                          <a:solidFill>
                            <a:schemeClr val="tx1"/>
                          </a:solidFill>
                          <a:effectLst/>
                          <a:latin typeface="Times New Roman" panose="02020603050405020304" pitchFamily="18" charset="0"/>
                          <a:cs typeface="Times New Roman" panose="02020603050405020304" pitchFamily="18" charset="0"/>
                        </a:rPr>
                        <a:t>Business leaders are not directly answerable to the public.</a:t>
                      </a:r>
                      <a:endParaRPr lang="en-IN" sz="22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bg2"/>
                    </a:solidFill>
                  </a:tcPr>
                </a:tc>
                <a:extLst>
                  <a:ext uri="{0D108BD9-81ED-4DB2-BD59-A6C34878D82A}">
                    <a16:rowId xmlns:a16="http://schemas.microsoft.com/office/drawing/2014/main" val="3033015439"/>
                  </a:ext>
                </a:extLst>
              </a:tr>
            </a:tbl>
          </a:graphicData>
        </a:graphic>
      </p:graphicFrame>
    </p:spTree>
    <p:extLst>
      <p:ext uri="{BB962C8B-B14F-4D97-AF65-F5344CB8AC3E}">
        <p14:creationId xmlns:p14="http://schemas.microsoft.com/office/powerpoint/2010/main" val="3219195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29C69-8934-58BD-05A9-A1C237BB5C16}"/>
              </a:ext>
            </a:extLst>
          </p:cNvPr>
          <p:cNvSpPr>
            <a:spLocks noGrp="1"/>
          </p:cNvSpPr>
          <p:nvPr>
            <p:ph type="title"/>
          </p:nvPr>
        </p:nvSpPr>
        <p:spPr>
          <a:xfrm>
            <a:off x="838200" y="846906"/>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Political Environment</a:t>
            </a:r>
          </a:p>
        </p:txBody>
      </p:sp>
      <p:sp>
        <p:nvSpPr>
          <p:cNvPr id="3" name="Content Placeholder 2">
            <a:extLst>
              <a:ext uri="{FF2B5EF4-FFF2-40B4-BE49-F238E27FC236}">
                <a16:creationId xmlns:a16="http://schemas.microsoft.com/office/drawing/2014/main" id="{4469CE42-33B5-2191-B8EC-62D367234015}"/>
              </a:ext>
            </a:extLst>
          </p:cNvPr>
          <p:cNvSpPr>
            <a:spLocks noGrp="1"/>
          </p:cNvSpPr>
          <p:nvPr>
            <p:ph idx="1"/>
          </p:nvPr>
        </p:nvSpPr>
        <p:spPr>
          <a:xfrm>
            <a:off x="747252" y="1825625"/>
            <a:ext cx="5968180" cy="4683330"/>
          </a:xfrm>
        </p:spPr>
        <p:txBody>
          <a:bodyPr>
            <a:normAutofit fontScale="92500" lnSpcReduction="20000"/>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political environment in international business refers to the impact of government policies, political stability, and the overall political climate of a country on business operations and international trade. It plays a crucial role in determining the ease of doing business, investment decisions, and global business strategies.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For example - the political environment includes government intervention, political stability and legal regulations, and it comprises several elements of the political climate under which businesses operate.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political environment creates a prescriptive framework that intricately regulates a business’s internal and external operations and environment. Thus, the political environment can lead business growth or impede such growth in return.</a:t>
            </a:r>
            <a:endParaRPr lang="en-IN" sz="2400" dirty="0">
              <a:latin typeface="Times New Roman" panose="02020603050405020304" pitchFamily="18" charset="0"/>
              <a:cs typeface="Times New Roman" panose="02020603050405020304" pitchFamily="18" charset="0"/>
            </a:endParaRPr>
          </a:p>
        </p:txBody>
      </p:sp>
      <p:pic>
        <p:nvPicPr>
          <p:cNvPr id="4" name="Content Placeholder 4">
            <a:extLst>
              <a:ext uri="{FF2B5EF4-FFF2-40B4-BE49-F238E27FC236}">
                <a16:creationId xmlns:a16="http://schemas.microsoft.com/office/drawing/2014/main" id="{3214E43E-D441-CBA8-D59F-4724296C3FF3}"/>
              </a:ext>
            </a:extLst>
          </p:cNvPr>
          <p:cNvPicPr>
            <a:picLocks noChangeAspect="1"/>
          </p:cNvPicPr>
          <p:nvPr/>
        </p:nvPicPr>
        <p:blipFill>
          <a:blip r:embed="rId2"/>
          <a:stretch>
            <a:fillRect/>
          </a:stretch>
        </p:blipFill>
        <p:spPr>
          <a:xfrm>
            <a:off x="6806380" y="1825625"/>
            <a:ext cx="5195688" cy="3867252"/>
          </a:xfrm>
          <a:prstGeom prst="rect">
            <a:avLst/>
          </a:prstGeom>
        </p:spPr>
      </p:pic>
    </p:spTree>
    <p:extLst>
      <p:ext uri="{BB962C8B-B14F-4D97-AF65-F5344CB8AC3E}">
        <p14:creationId xmlns:p14="http://schemas.microsoft.com/office/powerpoint/2010/main" val="3955774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98C9C-9CC9-2A55-ED20-CE5F022BB009}"/>
              </a:ext>
            </a:extLst>
          </p:cNvPr>
          <p:cNvSpPr>
            <a:spLocks noGrp="1"/>
          </p:cNvSpPr>
          <p:nvPr>
            <p:ph type="title"/>
          </p:nvPr>
        </p:nvSpPr>
        <p:spPr>
          <a:xfrm>
            <a:off x="838200" y="866570"/>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Political System - Meaning</a:t>
            </a:r>
          </a:p>
        </p:txBody>
      </p:sp>
      <p:sp>
        <p:nvSpPr>
          <p:cNvPr id="3" name="Content Placeholder 2">
            <a:extLst>
              <a:ext uri="{FF2B5EF4-FFF2-40B4-BE49-F238E27FC236}">
                <a16:creationId xmlns:a16="http://schemas.microsoft.com/office/drawing/2014/main" id="{EDBDBA4B-B419-D3C2-EFF4-D4950B4C8062}"/>
              </a:ext>
            </a:extLst>
          </p:cNvPr>
          <p:cNvSpPr>
            <a:spLocks noGrp="1"/>
          </p:cNvSpPr>
          <p:nvPr>
            <p:ph idx="1"/>
          </p:nvPr>
        </p:nvSpPr>
        <p:spPr>
          <a:xfrm>
            <a:off x="838200" y="2074605"/>
            <a:ext cx="10515600" cy="4102357"/>
          </a:xfrm>
        </p:spPr>
        <p:txBody>
          <a:bodyPr>
            <a:normAutofit/>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 political system refers to the framework of laws, institutions, and practices that determine how a country is governed, how power is distributed, and how decisions are made and implemented.</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It defines the relationship between the government and citizens and influences the business environment, especially in international trade and investment.</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 international business, understanding the political system of a country helps companies assess the level of stability, government control, and openness to foreign investment.</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67062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8693A-AF5D-5E38-C4E8-3E3A31692D95}"/>
              </a:ext>
            </a:extLst>
          </p:cNvPr>
          <p:cNvSpPr>
            <a:spLocks noGrp="1"/>
          </p:cNvSpPr>
          <p:nvPr>
            <p:ph type="title"/>
          </p:nvPr>
        </p:nvSpPr>
        <p:spPr>
          <a:xfrm>
            <a:off x="838200" y="984557"/>
            <a:ext cx="10515600" cy="1325563"/>
          </a:xfrm>
        </p:spPr>
        <p:txBody>
          <a:bodyPr>
            <a:normAutofit/>
          </a:bodyPr>
          <a:lstStyle/>
          <a:p>
            <a:r>
              <a:rPr lang="en-US" sz="3600" b="1" dirty="0">
                <a:latin typeface="Times New Roman" panose="02020603050405020304" pitchFamily="18" charset="0"/>
                <a:cs typeface="Times New Roman" panose="02020603050405020304" pitchFamily="18" charset="0"/>
              </a:rPr>
              <a:t>Foundations on Which the Political System or Government Can Be Classified</a:t>
            </a:r>
            <a:endParaRPr lang="en-IN" sz="3600" b="1" dirty="0">
              <a:latin typeface="Times New Roman" panose="02020603050405020304" pitchFamily="18" charset="0"/>
              <a:cs typeface="Times New Roman" panose="02020603050405020304" pitchFamily="18" charset="0"/>
            </a:endParaRPr>
          </a:p>
        </p:txBody>
      </p:sp>
      <p:pic>
        <p:nvPicPr>
          <p:cNvPr id="4" name="Content Placeholder 4">
            <a:extLst>
              <a:ext uri="{FF2B5EF4-FFF2-40B4-BE49-F238E27FC236}">
                <a16:creationId xmlns:a16="http://schemas.microsoft.com/office/drawing/2014/main" id="{9BF08150-5C88-39C9-3391-76E821DBEE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7296" y="2228747"/>
            <a:ext cx="6527007" cy="4299872"/>
          </a:xfrm>
          <a:prstGeom prst="rect">
            <a:avLst/>
          </a:prstGeom>
        </p:spPr>
      </p:pic>
    </p:spTree>
    <p:extLst>
      <p:ext uri="{BB962C8B-B14F-4D97-AF65-F5344CB8AC3E}">
        <p14:creationId xmlns:p14="http://schemas.microsoft.com/office/powerpoint/2010/main" val="1669770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C800FA-06A8-B806-B605-226FF4ABA49B}"/>
              </a:ext>
            </a:extLst>
          </p:cNvPr>
          <p:cNvSpPr>
            <a:spLocks noGrp="1"/>
          </p:cNvSpPr>
          <p:nvPr>
            <p:ph idx="1"/>
          </p:nvPr>
        </p:nvSpPr>
        <p:spPr>
          <a:xfrm>
            <a:off x="838200" y="1327354"/>
            <a:ext cx="10515600" cy="5530645"/>
          </a:xfrm>
        </p:spPr>
        <p:txBody>
          <a:bodyPr>
            <a:noAutofit/>
          </a:bodyPr>
          <a:lstStyle/>
          <a:p>
            <a:pPr marL="0" indent="0">
              <a:buNone/>
            </a:pPr>
            <a:r>
              <a:rPr lang="en-IN" sz="2200" b="1" dirty="0">
                <a:latin typeface="Times New Roman" panose="02020603050405020304" pitchFamily="18" charset="0"/>
                <a:cs typeface="Times New Roman" panose="02020603050405020304" pitchFamily="18" charset="0"/>
              </a:rPr>
              <a:t>1. Political System as the Basis </a:t>
            </a:r>
            <a:r>
              <a:rPr lang="en-IN" sz="2200" dirty="0">
                <a:latin typeface="Times New Roman" panose="02020603050405020304" pitchFamily="18" charset="0"/>
                <a:cs typeface="Times New Roman" panose="02020603050405020304" pitchFamily="18" charset="0"/>
              </a:rPr>
              <a:t>- This classification is based on how the government is organized and how political power is exercised.</a:t>
            </a:r>
          </a:p>
          <a:p>
            <a:pPr marL="0" indent="0">
              <a:buNone/>
            </a:pPr>
            <a:r>
              <a:rPr lang="en-IN" sz="2200" b="1" dirty="0">
                <a:latin typeface="Times New Roman" panose="02020603050405020304" pitchFamily="18" charset="0"/>
                <a:cs typeface="Times New Roman" panose="02020603050405020304" pitchFamily="18" charset="0"/>
              </a:rPr>
              <a:t>(a) Parliamentary Governments</a:t>
            </a: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Parliamentary governments seek suggestions from citizens and consider their opinions while forming policies.</a:t>
            </a: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The policies are designed to reflect the majority’s views and interests.</a:t>
            </a: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Such systems are common in industrialized and democratic nations.</a:t>
            </a:r>
          </a:p>
          <a:p>
            <a:pPr>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Examples: India, United Kingdom, Canada</a:t>
            </a:r>
          </a:p>
          <a:p>
            <a:pPr marL="0" indent="0">
              <a:buNone/>
            </a:pPr>
            <a:r>
              <a:rPr lang="en-IN" sz="2200" b="1" dirty="0">
                <a:latin typeface="Times New Roman" panose="02020603050405020304" pitchFamily="18" charset="0"/>
                <a:cs typeface="Times New Roman" panose="02020603050405020304" pitchFamily="18" charset="0"/>
              </a:rPr>
              <a:t>(b) Absolutist Systems</a:t>
            </a: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These governments include monarchies and dictatorships.</a:t>
            </a: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The ruling authority controls the government policies without consulting citizens.</a:t>
            </a:r>
          </a:p>
          <a:p>
            <a:pPr lvl="0">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These systems are often found in newly formed nations or those undergoing a transition phase.</a:t>
            </a:r>
          </a:p>
          <a:p>
            <a:pPr>
              <a:buFont typeface="Wingdings" panose="05000000000000000000" pitchFamily="2" charset="2"/>
              <a:buChar char="Ø"/>
            </a:pPr>
            <a:r>
              <a:rPr lang="en-IN" sz="2200" dirty="0">
                <a:latin typeface="Times New Roman" panose="02020603050405020304" pitchFamily="18" charset="0"/>
                <a:cs typeface="Times New Roman" panose="02020603050405020304" pitchFamily="18" charset="0"/>
              </a:rPr>
              <a:t>Examples: Saudi Arabia, North Korea</a:t>
            </a:r>
          </a:p>
          <a:p>
            <a:pPr>
              <a:buFont typeface="Wingdings" panose="05000000000000000000" pitchFamily="2" charset="2"/>
              <a:buChar char="Ø"/>
            </a:pPr>
            <a:endParaRPr lang="en-IN" sz="22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6028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722</TotalTime>
  <Words>5945</Words>
  <Application>Microsoft Office PowerPoint</Application>
  <PresentationFormat>Widescreen</PresentationFormat>
  <Paragraphs>410</Paragraphs>
  <Slides>59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59</vt:i4>
      </vt:variant>
    </vt:vector>
  </HeadingPairs>
  <TitlesOfParts>
    <vt:vector size="65" baseType="lpstr">
      <vt:lpstr>Arial</vt:lpstr>
      <vt:lpstr>Calibri</vt:lpstr>
      <vt:lpstr>Calibri Light</vt:lpstr>
      <vt:lpstr>Times New Roman</vt:lpstr>
      <vt:lpstr>Wingdings</vt:lpstr>
      <vt:lpstr>Office Theme</vt:lpstr>
      <vt:lpstr>INTERNATIONAL BUSINESS  Subject Code – MBA302 By  Lakshmi M R Assistant Professor</vt:lpstr>
      <vt:lpstr>Meaning &amp; Definition of International Business Environment</vt:lpstr>
      <vt:lpstr>Importance of IBE</vt:lpstr>
      <vt:lpstr>PowerPoint Presentation</vt:lpstr>
      <vt:lpstr>Components/Dimensions of international Business environment</vt:lpstr>
      <vt:lpstr>Political Environment</vt:lpstr>
      <vt:lpstr>Political System - Meaning</vt:lpstr>
      <vt:lpstr>Foundations on Which the Political System or Government Can Be Classified</vt:lpstr>
      <vt:lpstr>PowerPoint Presentation</vt:lpstr>
      <vt:lpstr>PowerPoint Presentation</vt:lpstr>
      <vt:lpstr>PowerPoint Presentation</vt:lpstr>
      <vt:lpstr>PowerPoint Presentation</vt:lpstr>
      <vt:lpstr>Influence of Political Environment on IB</vt:lpstr>
      <vt:lpstr>PowerPoint Presentation</vt:lpstr>
      <vt:lpstr>PowerPoint Presentation</vt:lpstr>
      <vt:lpstr>PowerPoint Presentation</vt:lpstr>
      <vt:lpstr>Legal Environment </vt:lpstr>
      <vt:lpstr>Three Bodies of Law Affecting Global Marketing</vt:lpstr>
      <vt:lpstr>PowerPoint Presentation</vt:lpstr>
      <vt:lpstr>Legal Factors Affecting International Business</vt:lpstr>
      <vt:lpstr>PowerPoint Presentation</vt:lpstr>
      <vt:lpstr>PowerPoint Presentation</vt:lpstr>
      <vt:lpstr>Influence of Legal Environment on IB</vt:lpstr>
      <vt:lpstr>Economic Environment</vt:lpstr>
      <vt:lpstr>Determinants of Economic Development </vt:lpstr>
      <vt:lpstr>PowerPoint Presentation</vt:lpstr>
      <vt:lpstr>Economic Conditions</vt:lpstr>
      <vt:lpstr>Economic Policies</vt:lpstr>
      <vt:lpstr>Influence of Economic Environment on International Business</vt:lpstr>
      <vt:lpstr>Technological Environment </vt:lpstr>
      <vt:lpstr>Features of Technological Environment</vt:lpstr>
      <vt:lpstr>Influence of Technological Environment on International Business</vt:lpstr>
      <vt:lpstr>PowerPoint Presentation</vt:lpstr>
      <vt:lpstr>PowerPoint Presentation</vt:lpstr>
      <vt:lpstr>PowerPoint Presentation</vt:lpstr>
      <vt:lpstr>PowerPoint Presentation</vt:lpstr>
      <vt:lpstr>PowerPoint Presentation</vt:lpstr>
      <vt:lpstr>Socio &amp; Cultural Environment</vt:lpstr>
      <vt:lpstr>PowerPoint Presentation</vt:lpstr>
      <vt:lpstr>Major Elements of the Socio-Cultural Environment</vt:lpstr>
      <vt:lpstr>PowerPoint Presentation</vt:lpstr>
      <vt:lpstr>Factors Constituting Cultural Differences</vt:lpstr>
      <vt:lpstr>PowerPoint Presentation</vt:lpstr>
      <vt:lpstr>PowerPoint Presentation</vt:lpstr>
      <vt:lpstr>PowerPoint Presentation</vt:lpstr>
      <vt:lpstr>Importance of Socio-Cultural Environment in International Business </vt:lpstr>
      <vt:lpstr>PowerPoint Presentation</vt:lpstr>
      <vt:lpstr>Influence of Social Environment on International Business </vt:lpstr>
      <vt:lpstr>Influence of Cultural Environment on International Business</vt:lpstr>
      <vt:lpstr>Ethics in International Business</vt:lpstr>
      <vt:lpstr>Types of International Business Ethics </vt:lpstr>
      <vt:lpstr>Ethical Values in International Business</vt:lpstr>
      <vt:lpstr>Ethical Issues in International Business</vt:lpstr>
      <vt:lpstr>Importance of Ethics in International Business</vt:lpstr>
      <vt:lpstr>Ethical Behaviour of Employers</vt:lpstr>
      <vt:lpstr>International Codes of Business Conduct</vt:lpstr>
      <vt:lpstr>Corporate Social Responsibility (CSR) in International Business</vt:lpstr>
      <vt:lpstr>Arguments for CSR in MNCs</vt:lpstr>
      <vt:lpstr>Arguments against CSR in MNCs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Lakshmi Aachalkar</dc:creator>
  <cp:lastModifiedBy>Lakshmi Aachalkar</cp:lastModifiedBy>
  <cp:revision>17</cp:revision>
  <dcterms:created xsi:type="dcterms:W3CDTF">2025-10-19T14:56:53Z</dcterms:created>
  <dcterms:modified xsi:type="dcterms:W3CDTF">2025-11-11T05:10:26Z</dcterms:modified>
</cp:coreProperties>
</file>