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8" r:id="rId6"/>
    <p:sldId id="289" r:id="rId7"/>
    <p:sldId id="290" r:id="rId8"/>
    <p:sldId id="291" r:id="rId9"/>
    <p:sldId id="292" r:id="rId10"/>
    <p:sldId id="260" r:id="rId11"/>
    <p:sldId id="266" r:id="rId12"/>
    <p:sldId id="261" r:id="rId13"/>
    <p:sldId id="287" r:id="rId14"/>
    <p:sldId id="262" r:id="rId15"/>
    <p:sldId id="281" r:id="rId16"/>
    <p:sldId id="282" r:id="rId17"/>
    <p:sldId id="283" r:id="rId18"/>
    <p:sldId id="284" r:id="rId19"/>
    <p:sldId id="285" r:id="rId20"/>
    <p:sldId id="286" r:id="rId21"/>
    <p:sldId id="263" r:id="rId22"/>
    <p:sldId id="264" r:id="rId23"/>
    <p:sldId id="265" r:id="rId24"/>
    <p:sldId id="267" r:id="rId25"/>
    <p:sldId id="277" r:id="rId26"/>
    <p:sldId id="278" r:id="rId27"/>
    <p:sldId id="279" r:id="rId28"/>
    <p:sldId id="280" r:id="rId29"/>
    <p:sldId id="268" r:id="rId30"/>
    <p:sldId id="269" r:id="rId31"/>
    <p:sldId id="270" r:id="rId32"/>
    <p:sldId id="271" r:id="rId33"/>
    <p:sldId id="272" r:id="rId34"/>
    <p:sldId id="273" r:id="rId35"/>
    <p:sldId id="274" r:id="rId36"/>
    <p:sldId id="275" r:id="rId37"/>
    <p:sldId id="276" r:id="rId38"/>
    <p:sldId id="293" r:id="rId39"/>
    <p:sldId id="294" r:id="rId40"/>
    <p:sldId id="295" r:id="rId41"/>
    <p:sldId id="296" r:id="rId42"/>
    <p:sldId id="297" r:id="rId43"/>
    <p:sldId id="298" r:id="rId44"/>
    <p:sldId id="299" r:id="rId45"/>
    <p:sldId id="300"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524000" y="1838631"/>
            <a:ext cx="9144000" cy="2496882"/>
          </a:xfrm>
        </p:spPr>
        <p:txBody>
          <a:bodyPr>
            <a:noAutofit/>
          </a:bodyPr>
          <a:lstStyle/>
          <a:p>
            <a:r>
              <a:rPr lang="en-IN" sz="4400" b="1" dirty="0">
                <a:latin typeface="Times New Roman" panose="02020603050405020304" pitchFamily="18" charset="0"/>
                <a:cs typeface="Times New Roman" panose="02020603050405020304" pitchFamily="18" charset="0"/>
              </a:rPr>
              <a:t>INTERNATIONAL BUSINESS </a:t>
            </a:r>
            <a:br>
              <a:rPr lang="en-IN" sz="36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a:t>
            </a:r>
            <a:r>
              <a:rPr lang="en-IN" sz="3200" b="1">
                <a:latin typeface="Times New Roman" panose="02020603050405020304" pitchFamily="18" charset="0"/>
                <a:cs typeface="Times New Roman" panose="02020603050405020304" pitchFamily="18" charset="0"/>
              </a:rPr>
              <a:t>– MBA302</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Lakshmi M R</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524000" y="4581320"/>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1 - Introduction to International Business</a:t>
            </a:r>
          </a:p>
          <a:p>
            <a:endParaRPr lang="en-IN"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E409D-C0FB-1F37-DB4A-9C7323A235D3}"/>
              </a:ext>
            </a:extLst>
          </p:cNvPr>
          <p:cNvSpPr>
            <a:spLocks noGrp="1"/>
          </p:cNvSpPr>
          <p:nvPr>
            <p:ph type="title"/>
          </p:nvPr>
        </p:nvSpPr>
        <p:spPr>
          <a:xfrm>
            <a:off x="838200" y="101405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Importance/Advantages/Role of IB</a:t>
            </a:r>
          </a:p>
        </p:txBody>
      </p:sp>
      <p:sp>
        <p:nvSpPr>
          <p:cNvPr id="3" name="Content Placeholder 2">
            <a:extLst>
              <a:ext uri="{FF2B5EF4-FFF2-40B4-BE49-F238E27FC236}">
                <a16:creationId xmlns:a16="http://schemas.microsoft.com/office/drawing/2014/main" id="{6F6327F0-43C1-2912-B01B-CD689E0C4652}"/>
              </a:ext>
            </a:extLst>
          </p:cNvPr>
          <p:cNvSpPr>
            <a:spLocks noGrp="1"/>
          </p:cNvSpPr>
          <p:nvPr>
            <p:ph idx="1"/>
          </p:nvPr>
        </p:nvSpPr>
        <p:spPr>
          <a:xfrm>
            <a:off x="838200" y="2162635"/>
            <a:ext cx="10515600" cy="4474139"/>
          </a:xfrm>
        </p:spPr>
        <p:txBody>
          <a:bodyPr>
            <a:normAutofit fontScale="85000" lnSpcReduction="20000"/>
          </a:bodyPr>
          <a:lstStyle/>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Enhances Standard of Living</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Social as well as Economic Welfare</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Expands the Market</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Helps in Avoiding Recession</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Risk Reduction</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Economics of Scale</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Helps in Exploring New Markets</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Helps as well as Challenges Domestic Organizations to Evolve</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Product Specialization &amp; Division Of Labour</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Global Economic Development</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Efficient and Maximum Utilisation of Resources</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Cultural Development and Cohesiveness</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Transforming the World into an Intact Global Village</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8676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FCC5E-70D7-6860-0BE3-6FC365CA53AB}"/>
              </a:ext>
            </a:extLst>
          </p:cNvPr>
          <p:cNvSpPr>
            <a:spLocks noGrp="1"/>
          </p:cNvSpPr>
          <p:nvPr>
            <p:ph type="title"/>
          </p:nvPr>
        </p:nvSpPr>
        <p:spPr>
          <a:xfrm>
            <a:off x="838200" y="75887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Challenges of IB</a:t>
            </a:r>
          </a:p>
        </p:txBody>
      </p:sp>
      <p:sp>
        <p:nvSpPr>
          <p:cNvPr id="3" name="Content Placeholder 2">
            <a:extLst>
              <a:ext uri="{FF2B5EF4-FFF2-40B4-BE49-F238E27FC236}">
                <a16:creationId xmlns:a16="http://schemas.microsoft.com/office/drawing/2014/main" id="{AF2A1BB1-3F4E-7F9B-DD8D-4D788A2BC562}"/>
              </a:ext>
            </a:extLst>
          </p:cNvPr>
          <p:cNvSpPr>
            <a:spLocks noGrp="1"/>
          </p:cNvSpPr>
          <p:nvPr>
            <p:ph idx="1"/>
          </p:nvPr>
        </p:nvSpPr>
        <p:spPr>
          <a:xfrm>
            <a:off x="838200" y="1740310"/>
            <a:ext cx="10515600" cy="4866967"/>
          </a:xfrm>
        </p:spPr>
        <p:txBody>
          <a:bodyPr>
            <a:noAutofit/>
          </a:bodyPr>
          <a:lstStyle/>
          <a:p>
            <a:pPr marL="514350" indent="-514350">
              <a:buAutoNum type="arabicPeriod"/>
            </a:pPr>
            <a:r>
              <a:rPr lang="en-US" sz="2400" dirty="0">
                <a:latin typeface="Times New Roman" panose="02020603050405020304" pitchFamily="18" charset="0"/>
                <a:cs typeface="Times New Roman" panose="02020603050405020304" pitchFamily="18" charset="0"/>
              </a:rPr>
              <a:t>High Cost </a:t>
            </a:r>
          </a:p>
          <a:p>
            <a:pPr marL="514350" indent="-514350">
              <a:buAutoNum type="arabicPeriod"/>
            </a:pPr>
            <a:r>
              <a:rPr lang="en-US" sz="2400" dirty="0">
                <a:latin typeface="Times New Roman" panose="02020603050405020304" pitchFamily="18" charset="0"/>
                <a:cs typeface="Times New Roman" panose="02020603050405020304" pitchFamily="18" charset="0"/>
              </a:rPr>
              <a:t>Alterations as per different Legislative Frameworks</a:t>
            </a:r>
          </a:p>
          <a:p>
            <a:pPr marL="514350" indent="-514350">
              <a:buAutoNum type="arabicPeriod"/>
            </a:pPr>
            <a:r>
              <a:rPr lang="en-US" sz="2400" dirty="0">
                <a:latin typeface="Times New Roman" panose="02020603050405020304" pitchFamily="18" charset="0"/>
                <a:cs typeface="Times New Roman" panose="02020603050405020304" pitchFamily="18" charset="0"/>
              </a:rPr>
              <a:t>Affects Cash Flow</a:t>
            </a:r>
          </a:p>
          <a:p>
            <a:pPr marL="514350" indent="-514350">
              <a:buAutoNum type="arabicPeriod"/>
            </a:pPr>
            <a:r>
              <a:rPr lang="en-US" sz="2400" dirty="0">
                <a:latin typeface="Times New Roman" panose="02020603050405020304" pitchFamily="18" charset="0"/>
                <a:cs typeface="Times New Roman" panose="02020603050405020304" pitchFamily="18" charset="0"/>
              </a:rPr>
              <a:t>Complicated Organizational Framework</a:t>
            </a:r>
          </a:p>
          <a:p>
            <a:pPr marL="514350" indent="-514350">
              <a:buAutoNum type="arabicPeriod"/>
            </a:pPr>
            <a:r>
              <a:rPr lang="en-US" sz="2400" dirty="0">
                <a:latin typeface="Times New Roman" panose="02020603050405020304" pitchFamily="18" charset="0"/>
                <a:cs typeface="Times New Roman" panose="02020603050405020304" pitchFamily="18" charset="0"/>
              </a:rPr>
              <a:t>Depletion of Natural Resources</a:t>
            </a:r>
          </a:p>
          <a:p>
            <a:pPr marL="514350" indent="-514350">
              <a:buAutoNum type="arabicPeriod"/>
            </a:pPr>
            <a:r>
              <a:rPr lang="en-US" sz="2400" dirty="0">
                <a:latin typeface="Times New Roman" panose="02020603050405020304" pitchFamily="18" charset="0"/>
                <a:cs typeface="Times New Roman" panose="02020603050405020304" pitchFamily="18" charset="0"/>
              </a:rPr>
              <a:t>Disparities in Cultures</a:t>
            </a:r>
          </a:p>
          <a:p>
            <a:pPr marL="514350" indent="-514350">
              <a:buAutoNum type="arabicPeriod"/>
            </a:pPr>
            <a:r>
              <a:rPr lang="en-US" sz="2400" dirty="0">
                <a:latin typeface="Times New Roman" panose="02020603050405020304" pitchFamily="18" charset="0"/>
                <a:cs typeface="Times New Roman" panose="02020603050405020304" pitchFamily="18" charset="0"/>
              </a:rPr>
              <a:t>Highly Competitive Foreign Markets</a:t>
            </a:r>
          </a:p>
          <a:p>
            <a:pPr marL="514350" indent="-514350">
              <a:buAutoNum type="arabicPeriod"/>
            </a:pPr>
            <a:r>
              <a:rPr lang="en-US" sz="2400" dirty="0">
                <a:latin typeface="Times New Roman" panose="02020603050405020304" pitchFamily="18" charset="0"/>
                <a:cs typeface="Times New Roman" panose="02020603050405020304" pitchFamily="18" charset="0"/>
              </a:rPr>
              <a:t>Barriers to Trade</a:t>
            </a:r>
          </a:p>
          <a:p>
            <a:pPr marL="514350" indent="-514350">
              <a:buAutoNum type="arabicPeriod"/>
            </a:pPr>
            <a:r>
              <a:rPr lang="en-US" sz="2400" dirty="0">
                <a:latin typeface="Times New Roman" panose="02020603050405020304" pitchFamily="18" charset="0"/>
                <a:cs typeface="Times New Roman" panose="02020603050405020304" pitchFamily="18" charset="0"/>
              </a:rPr>
              <a:t>Inadequate Domestic Support</a:t>
            </a:r>
          </a:p>
          <a:p>
            <a:pPr marL="514350" indent="-514350">
              <a:buAutoNum type="arabicPeriod"/>
            </a:pPr>
            <a:r>
              <a:rPr lang="en-US" sz="2400" dirty="0">
                <a:latin typeface="Times New Roman" panose="02020603050405020304" pitchFamily="18" charset="0"/>
                <a:cs typeface="Times New Roman" panose="02020603050405020304" pitchFamily="18" charset="0"/>
              </a:rPr>
              <a:t>Extreme Dependence on Imported Products</a:t>
            </a:r>
          </a:p>
          <a:p>
            <a:pPr marL="514350" indent="-514350">
              <a:buAutoNum type="arabicPeriod"/>
            </a:pPr>
            <a:r>
              <a:rPr lang="en-US" sz="2400" dirty="0">
                <a:latin typeface="Times New Roman" panose="02020603050405020304" pitchFamily="18" charset="0"/>
                <a:cs typeface="Times New Roman" panose="02020603050405020304" pitchFamily="18" charset="0"/>
              </a:rPr>
              <a:t>Disadvantageous to Argo-Based Economies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1360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BE8D4-666F-759E-5075-412A678F823D}"/>
              </a:ext>
            </a:extLst>
          </p:cNvPr>
          <p:cNvSpPr>
            <a:spLocks noGrp="1"/>
          </p:cNvSpPr>
          <p:nvPr>
            <p:ph type="title"/>
          </p:nvPr>
        </p:nvSpPr>
        <p:spPr>
          <a:xfrm>
            <a:off x="838200" y="86657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Scope of IB</a:t>
            </a:r>
          </a:p>
        </p:txBody>
      </p:sp>
      <p:sp>
        <p:nvSpPr>
          <p:cNvPr id="3" name="Content Placeholder 2">
            <a:extLst>
              <a:ext uri="{FF2B5EF4-FFF2-40B4-BE49-F238E27FC236}">
                <a16:creationId xmlns:a16="http://schemas.microsoft.com/office/drawing/2014/main" id="{80E4C110-D461-99D4-56DF-8AD376C40495}"/>
              </a:ext>
            </a:extLst>
          </p:cNvPr>
          <p:cNvSpPr>
            <a:spLocks noGrp="1"/>
          </p:cNvSpPr>
          <p:nvPr>
            <p:ph idx="1"/>
          </p:nvPr>
        </p:nvSpPr>
        <p:spPr>
          <a:xfrm>
            <a:off x="838200" y="1956619"/>
            <a:ext cx="10515600" cy="4434349"/>
          </a:xfrm>
        </p:spPr>
        <p:txBody>
          <a:bodyPr>
            <a:normAutofit/>
          </a:bodyPr>
          <a:lstStyle/>
          <a:p>
            <a:pPr marL="457200" indent="-457200">
              <a:buAutoNum type="arabicPeriod"/>
            </a:pPr>
            <a:r>
              <a:rPr lang="en-US" sz="2400" b="1" dirty="0">
                <a:latin typeface="Times New Roman" panose="02020603050405020304" pitchFamily="18" charset="0"/>
                <a:cs typeface="Times New Roman" panose="02020603050405020304" pitchFamily="18" charset="0"/>
              </a:rPr>
              <a:t>International trade</a:t>
            </a:r>
            <a:r>
              <a:rPr lang="en-US" sz="2400" dirty="0">
                <a:latin typeface="Times New Roman" panose="02020603050405020304" pitchFamily="18" charset="0"/>
                <a:cs typeface="Times New Roman" panose="02020603050405020304" pitchFamily="18" charset="0"/>
              </a:rPr>
              <a:t>: This involves the import and export of both physical goods (merchandise) and intangible services, such as tourism, transportation, and telecommunications. </a:t>
            </a:r>
          </a:p>
          <a:p>
            <a:pPr marL="457200" indent="-457200">
              <a:buAutoNum type="arabicPeriod"/>
            </a:pPr>
            <a:r>
              <a:rPr lang="en-US" sz="2400" b="1" dirty="0">
                <a:latin typeface="Times New Roman" panose="02020603050405020304" pitchFamily="18" charset="0"/>
                <a:cs typeface="Times New Roman" panose="02020603050405020304" pitchFamily="18" charset="0"/>
              </a:rPr>
              <a:t>Foreign direct investment (FDI): </a:t>
            </a:r>
            <a:r>
              <a:rPr lang="en-US" sz="2400" dirty="0">
                <a:latin typeface="Times New Roman" panose="02020603050405020304" pitchFamily="18" charset="0"/>
                <a:cs typeface="Times New Roman" panose="02020603050405020304" pitchFamily="18" charset="0"/>
              </a:rPr>
              <a:t>This includes investing directly in a foreign country through methods like establishing a wholly-owned subsidiary or forming a joint venture with a local company. </a:t>
            </a:r>
          </a:p>
          <a:p>
            <a:pPr marL="457200" indent="-457200">
              <a:buAutoNum type="arabicPeriod"/>
            </a:pPr>
            <a:r>
              <a:rPr lang="en-US" sz="2400" b="1" dirty="0">
                <a:latin typeface="Times New Roman" panose="02020603050405020304" pitchFamily="18" charset="0"/>
                <a:cs typeface="Times New Roman" panose="02020603050405020304" pitchFamily="18" charset="0"/>
              </a:rPr>
              <a:t>Licensing and franchising</a:t>
            </a:r>
            <a:r>
              <a:rPr lang="en-US" sz="2400" dirty="0">
                <a:latin typeface="Times New Roman" panose="02020603050405020304" pitchFamily="18" charset="0"/>
                <a:cs typeface="Times New Roman" panose="02020603050405020304" pitchFamily="18" charset="0"/>
              </a:rPr>
              <a:t>: These are contractual agreements where a company grants a foreign entity the right to use its patents, trademarks, or business models in exchange for royalties or fees. </a:t>
            </a:r>
          </a:p>
          <a:p>
            <a:pPr marL="457200" indent="-457200">
              <a:buAutoNum type="arabicPeriod"/>
            </a:pPr>
            <a:r>
              <a:rPr lang="en-US" sz="2400" b="1" dirty="0">
                <a:latin typeface="Times New Roman" panose="02020603050405020304" pitchFamily="18" charset="0"/>
                <a:cs typeface="Times New Roman" panose="02020603050405020304" pitchFamily="18" charset="0"/>
              </a:rPr>
              <a:t>Global supply chain management</a:t>
            </a:r>
            <a:r>
              <a:rPr lang="en-US" sz="2400" dirty="0">
                <a:latin typeface="Times New Roman" panose="02020603050405020304" pitchFamily="18" charset="0"/>
                <a:cs typeface="Times New Roman" panose="02020603050405020304" pitchFamily="18" charset="0"/>
              </a:rPr>
              <a:t>: This involves managing the entire process of moving goods and services across different countries, from sourcing raw materials to final distribution. </a:t>
            </a:r>
          </a:p>
          <a:p>
            <a:pPr marL="457200" indent="-457200">
              <a:buAutoNum type="arabicPeriod"/>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2440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5491BB-A5D5-F03A-BC19-CAADB4B3939D}"/>
              </a:ext>
            </a:extLst>
          </p:cNvPr>
          <p:cNvSpPr>
            <a:spLocks noGrp="1"/>
          </p:cNvSpPr>
          <p:nvPr>
            <p:ph idx="1"/>
          </p:nvPr>
        </p:nvSpPr>
        <p:spPr>
          <a:xfrm>
            <a:off x="838200" y="1759974"/>
            <a:ext cx="10515600" cy="4416989"/>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5. </a:t>
            </a:r>
            <a:r>
              <a:rPr lang="en-US" sz="2400" b="1" dirty="0">
                <a:latin typeface="Times New Roman" panose="02020603050405020304" pitchFamily="18" charset="0"/>
                <a:cs typeface="Times New Roman" panose="02020603050405020304" pitchFamily="18" charset="0"/>
              </a:rPr>
              <a:t>International marketing</a:t>
            </a:r>
            <a:r>
              <a:rPr lang="en-US" sz="2400" dirty="0">
                <a:latin typeface="Times New Roman" panose="02020603050405020304" pitchFamily="18" charset="0"/>
                <a:cs typeface="Times New Roman" panose="02020603050405020304" pitchFamily="18" charset="0"/>
              </a:rPr>
              <a:t>: This requires tailoring marketing strategies to account for the different cultural, economic, and social factors of foreign markets.</a:t>
            </a:r>
          </a:p>
          <a:p>
            <a:pPr marL="0" indent="0">
              <a:buNone/>
            </a:pPr>
            <a:r>
              <a:rPr lang="en-US" sz="2400" b="1" dirty="0">
                <a:latin typeface="Times New Roman" panose="02020603050405020304" pitchFamily="18" charset="0"/>
                <a:cs typeface="Times New Roman" panose="02020603050405020304" pitchFamily="18" charset="0"/>
              </a:rPr>
              <a:t>6</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Cross-cultural management</a:t>
            </a:r>
            <a:r>
              <a:rPr lang="en-US" sz="2400" dirty="0">
                <a:latin typeface="Times New Roman" panose="02020603050405020304" pitchFamily="18" charset="0"/>
                <a:cs typeface="Times New Roman" panose="02020603050405020304" pitchFamily="18" charset="0"/>
              </a:rPr>
              <a:t>: This involves managing a diverse workforce and understanding the cultural nuances of different business environments. </a:t>
            </a:r>
          </a:p>
          <a:p>
            <a:pPr marL="0" indent="0">
              <a:buNone/>
            </a:pPr>
            <a:r>
              <a:rPr lang="en-US" sz="2400" b="1" dirty="0">
                <a:latin typeface="Times New Roman" panose="02020603050405020304" pitchFamily="18" charset="0"/>
                <a:cs typeface="Times New Roman" panose="02020603050405020304" pitchFamily="18" charset="0"/>
              </a:rPr>
              <a:t>7</a:t>
            </a: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International finance</a:t>
            </a:r>
            <a:r>
              <a:rPr lang="en-US" sz="2400" dirty="0">
                <a:latin typeface="Times New Roman" panose="02020603050405020304" pitchFamily="18" charset="0"/>
                <a:cs typeface="Times New Roman" panose="02020603050405020304" pitchFamily="18" charset="0"/>
              </a:rPr>
              <a:t>: Companies must manage financial aspects such as foreign currency fluctuations, international taxes, and investment strategies.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2532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C7F45-7B40-6F1F-7908-E2D03FD800E1}"/>
              </a:ext>
            </a:extLst>
          </p:cNvPr>
          <p:cNvSpPr>
            <a:spLocks noGrp="1"/>
          </p:cNvSpPr>
          <p:nvPr>
            <p:ph type="title"/>
          </p:nvPr>
        </p:nvSpPr>
        <p:spPr>
          <a:xfrm>
            <a:off x="838200" y="945690"/>
            <a:ext cx="10515600" cy="1168246"/>
          </a:xfrm>
        </p:spPr>
        <p:txBody>
          <a:bodyPr>
            <a:noAutofit/>
          </a:bodyPr>
          <a:lstStyle/>
          <a:p>
            <a:r>
              <a:rPr lang="en-IN" sz="4000" b="1" dirty="0">
                <a:latin typeface="Times New Roman" panose="02020603050405020304" pitchFamily="18" charset="0"/>
                <a:cs typeface="Times New Roman" panose="02020603050405020304" pitchFamily="18" charset="0"/>
              </a:rPr>
              <a:t>Factors affecting/Reasons for Entering into IB</a:t>
            </a:r>
          </a:p>
        </p:txBody>
      </p:sp>
      <p:pic>
        <p:nvPicPr>
          <p:cNvPr id="1026" name="Picture 2" descr="Major Reasons for International Business - Honable">
            <a:extLst>
              <a:ext uri="{FF2B5EF4-FFF2-40B4-BE49-F238E27FC236}">
                <a16:creationId xmlns:a16="http://schemas.microsoft.com/office/drawing/2014/main" id="{0456217C-2A0E-7DAC-EFC3-29B9E7E1C8F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16826" y="2113936"/>
            <a:ext cx="5407741" cy="4188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2469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9A82E-4C8A-E19B-9A3D-A909C0826AB2}"/>
              </a:ext>
            </a:extLst>
          </p:cNvPr>
          <p:cNvSpPr>
            <a:spLocks noGrp="1"/>
          </p:cNvSpPr>
          <p:nvPr>
            <p:ph type="title"/>
          </p:nvPr>
        </p:nvSpPr>
        <p:spPr>
          <a:xfrm>
            <a:off x="838200" y="85673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A.Pull Factor</a:t>
            </a:r>
          </a:p>
        </p:txBody>
      </p:sp>
      <p:sp>
        <p:nvSpPr>
          <p:cNvPr id="3" name="Content Placeholder 2">
            <a:extLst>
              <a:ext uri="{FF2B5EF4-FFF2-40B4-BE49-F238E27FC236}">
                <a16:creationId xmlns:a16="http://schemas.microsoft.com/office/drawing/2014/main" id="{356F9FF7-FE29-151C-8D4E-D40DB784F6C5}"/>
              </a:ext>
            </a:extLst>
          </p:cNvPr>
          <p:cNvSpPr>
            <a:spLocks noGrp="1"/>
          </p:cNvSpPr>
          <p:nvPr>
            <p:ph idx="1"/>
          </p:nvPr>
        </p:nvSpPr>
        <p:spPr/>
        <p:txBody>
          <a:bodyPr>
            <a:noAutofit/>
          </a:bodyPr>
          <a:lstStyle/>
          <a:p>
            <a:pPr marL="514350" indent="-514350">
              <a:buAutoNum type="arabicPeriod"/>
            </a:pPr>
            <a:r>
              <a:rPr lang="en-IN" sz="2400" b="1" dirty="0">
                <a:latin typeface="Times New Roman" panose="02020603050405020304" pitchFamily="18" charset="0"/>
                <a:cs typeface="Times New Roman" panose="02020603050405020304" pitchFamily="18" charset="0"/>
              </a:rPr>
              <a:t>Growth </a:t>
            </a:r>
            <a:r>
              <a:rPr lang="en-IN"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Companies enter international markets when the domestic market potential saturates and they are forced to explore alternative marketing opportunities overseas. However, in the context of the Indian market, given the size of the Indian market, enormous opportunities for most of the practices exist in the domestic market itself. Therefore, growth is the motive of only a few select companies to internationalize.</a:t>
            </a:r>
          </a:p>
          <a:p>
            <a:pPr marL="514350" indent="-514350">
              <a:buAutoNum type="arabicPeriod"/>
            </a:pPr>
            <a:r>
              <a:rPr lang="en-US" sz="2400" b="1" dirty="0">
                <a:latin typeface="Times New Roman" panose="02020603050405020304" pitchFamily="18" charset="0"/>
                <a:cs typeface="Times New Roman" panose="02020603050405020304" pitchFamily="18" charset="0"/>
              </a:rPr>
              <a:t>Profitability</a:t>
            </a:r>
            <a:r>
              <a:rPr lang="en-US" sz="2400" dirty="0">
                <a:latin typeface="Times New Roman" panose="02020603050405020304" pitchFamily="18" charset="0"/>
                <a:cs typeface="Times New Roman" panose="02020603050405020304" pitchFamily="18" charset="0"/>
              </a:rPr>
              <a:t> - The price differences among markets also serve as essential incentives to internationalize. An essential incentive for international business is the profit advantage. The international business could be more profitable than the domestic one. There are cases of companies which earned more than 100 per cent of the total from foreign markets (in which case the domestic operation resulted in a loss). Even when international business is less profitable than domestic, it could improve the total profit.</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35276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1562DD-5A21-9196-4014-DF3BE18D8105}"/>
              </a:ext>
            </a:extLst>
          </p:cNvPr>
          <p:cNvSpPr>
            <a:spLocks noGrp="1"/>
          </p:cNvSpPr>
          <p:nvPr>
            <p:ph idx="1"/>
          </p:nvPr>
        </p:nvSpPr>
        <p:spPr>
          <a:xfrm>
            <a:off x="838200" y="1366684"/>
            <a:ext cx="10515600" cy="4994787"/>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3. Achieving Economics of Scale </a:t>
            </a:r>
            <a:r>
              <a:rPr lang="en-IN"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Large-scale production capacities necessitate domestic companies to dispose of their goods in international markets once the domestic markets become saturated. One of the basic reasons behind the internationalization of Great Britain during the Industrial Revolution was domestic market saturation. Large volumes of production to meet International markets will give the scale of economies in production. Nations encourage industries to build large facilities.</a:t>
            </a:r>
          </a:p>
          <a:p>
            <a:pPr marL="0" indent="0">
              <a:buNone/>
            </a:pPr>
            <a:r>
              <a:rPr lang="en-US" sz="2400" b="1" dirty="0">
                <a:latin typeface="Times New Roman" panose="02020603050405020304" pitchFamily="18" charset="0"/>
                <a:cs typeface="Times New Roman" panose="02020603050405020304" pitchFamily="18" charset="0"/>
              </a:rPr>
              <a:t>4. Risk Spread </a:t>
            </a:r>
            <a:r>
              <a:rPr lang="en-US" sz="2400" dirty="0">
                <a:latin typeface="Times New Roman" panose="02020603050405020304" pitchFamily="18" charset="0"/>
                <a:cs typeface="Times New Roman" panose="02020603050405020304" pitchFamily="18" charset="0"/>
              </a:rPr>
              <a:t>- A business operating in domestic markets is highly vulnerable to economic upheavals in the home market. Overseas markets provide an opportunity to lessen their dependence on one market and spread the market risks.</a:t>
            </a:r>
          </a:p>
          <a:p>
            <a:pPr marL="0" indent="0">
              <a:buNone/>
            </a:pPr>
            <a:r>
              <a:rPr lang="en-US" sz="2400" b="1" dirty="0">
                <a:latin typeface="Times New Roman" panose="02020603050405020304" pitchFamily="18" charset="0"/>
                <a:cs typeface="Times New Roman" panose="02020603050405020304" pitchFamily="18" charset="0"/>
              </a:rPr>
              <a:t>5. Unifying Effect &amp; Peace </a:t>
            </a:r>
            <a:r>
              <a:rPr lang="en-US" sz="2400" dirty="0">
                <a:latin typeface="Times New Roman" panose="02020603050405020304" pitchFamily="18" charset="0"/>
                <a:cs typeface="Times New Roman" panose="02020603050405020304" pitchFamily="18" charset="0"/>
              </a:rPr>
              <a:t>- Two-way business helps development activities and economic growth. The business develops long-lasting relationships of trust and a feel-good factor. All this led to peace.</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6062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4D5660-4C68-1E9D-54E4-A80445CF673F}"/>
              </a:ext>
            </a:extLst>
          </p:cNvPr>
          <p:cNvSpPr>
            <a:spLocks noGrp="1"/>
          </p:cNvSpPr>
          <p:nvPr>
            <p:ph idx="1"/>
          </p:nvPr>
        </p:nvSpPr>
        <p:spPr>
          <a:xfrm>
            <a:off x="668594" y="1248698"/>
            <a:ext cx="10685206" cy="5609302"/>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6. Access to Imported Inputs </a:t>
            </a:r>
            <a:r>
              <a:rPr lang="en-IN"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national trade policies provide for the import of inputs used for export production, which are otherwise restricted. Besides, there are several incentive schemes which provide duty exemption or remission on the import of inputs for export production, such as advance licensing duty drawback, duty exemption, export promotion, and capital goods scheme. It helps the companies in accessing imported inputs and technical know-how to boost their operations and increase their competitiveness.</a:t>
            </a:r>
          </a:p>
          <a:p>
            <a:pPr marL="0" indent="0" fontAlgn="base">
              <a:buNone/>
            </a:pPr>
            <a:r>
              <a:rPr lang="en-US" sz="2400" dirty="0">
                <a:latin typeface="Times New Roman" panose="02020603050405020304" pitchFamily="18" charset="0"/>
                <a:cs typeface="Times New Roman" panose="02020603050405020304" pitchFamily="18" charset="0"/>
              </a:rPr>
              <a:t>7. </a:t>
            </a:r>
            <a:r>
              <a:rPr lang="en-US" sz="2400" b="1" dirty="0">
                <a:latin typeface="Times New Roman" panose="02020603050405020304" pitchFamily="18" charset="0"/>
                <a:cs typeface="Times New Roman" panose="02020603050405020304" pitchFamily="18" charset="0"/>
              </a:rPr>
              <a:t> Economic Integration and Free Markets - </a:t>
            </a:r>
            <a:r>
              <a:rPr lang="en-US" sz="2400" dirty="0">
                <a:latin typeface="Times New Roman" panose="02020603050405020304" pitchFamily="18" charset="0"/>
                <a:cs typeface="Times New Roman" panose="02020603050405020304" pitchFamily="18" charset="0"/>
              </a:rPr>
              <a:t>The growth of liberalization is opening free markets. There is the movement of goods and services from country to country. Companies look for better growth opportunities in free markets. For example, German chemical companies going international from Germany. Local consumption in Germany is too small.</a:t>
            </a:r>
          </a:p>
          <a:p>
            <a:pPr marL="0" indent="0">
              <a:buNone/>
            </a:pPr>
            <a:r>
              <a:rPr lang="en-IN" sz="2400" dirty="0">
                <a:latin typeface="Times New Roman" panose="02020603050405020304" pitchFamily="18" charset="0"/>
                <a:cs typeface="Times New Roman" panose="02020603050405020304" pitchFamily="18" charset="0"/>
              </a:rPr>
              <a:t>8. </a:t>
            </a:r>
            <a:r>
              <a:rPr lang="en-IN" sz="2400" b="1" dirty="0">
                <a:latin typeface="Times New Roman" panose="02020603050405020304" pitchFamily="18" charset="0"/>
                <a:cs typeface="Times New Roman" panose="02020603050405020304" pitchFamily="18" charset="0"/>
              </a:rPr>
              <a:t> Emergence of WTO - </a:t>
            </a:r>
            <a:r>
              <a:rPr lang="en-US" sz="2400" dirty="0">
                <a:latin typeface="Times New Roman" panose="02020603050405020304" pitchFamily="18" charset="0"/>
                <a:cs typeface="Times New Roman" panose="02020603050405020304" pitchFamily="18" charset="0"/>
              </a:rPr>
              <a:t>Several friendly and neighboring countries enter into trade agreements to develop trade. The World Trade Organisation (WTO) replaced GATT (General Agreement on Tariffs and Trade) in 1994, WTO has 159 members and helps to develop multilateral trade.</a:t>
            </a:r>
            <a:endParaRPr lang="en-IN" sz="2400" b="1"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2355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A2685-80FA-9F4D-585A-647EBF964CD1}"/>
              </a:ext>
            </a:extLst>
          </p:cNvPr>
          <p:cNvSpPr>
            <a:spLocks noGrp="1"/>
          </p:cNvSpPr>
          <p:nvPr>
            <p:ph type="title"/>
          </p:nvPr>
        </p:nvSpPr>
        <p:spPr>
          <a:xfrm>
            <a:off x="838200" y="85673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B. Push Factor </a:t>
            </a:r>
          </a:p>
        </p:txBody>
      </p:sp>
      <p:sp>
        <p:nvSpPr>
          <p:cNvPr id="3" name="Content Placeholder 2">
            <a:extLst>
              <a:ext uri="{FF2B5EF4-FFF2-40B4-BE49-F238E27FC236}">
                <a16:creationId xmlns:a16="http://schemas.microsoft.com/office/drawing/2014/main" id="{6B9A6886-EB5D-3C75-A31B-E95673904165}"/>
              </a:ext>
            </a:extLst>
          </p:cNvPr>
          <p:cNvSpPr>
            <a:spLocks noGrp="1"/>
          </p:cNvSpPr>
          <p:nvPr>
            <p:ph idx="1"/>
          </p:nvPr>
        </p:nvSpPr>
        <p:spPr/>
        <p:txBody>
          <a:bodyPr>
            <a:noAutofit/>
          </a:bodyPr>
          <a:lstStyle/>
          <a:p>
            <a:pPr marL="514350" indent="-514350">
              <a:buAutoNum type="arabicPeriod"/>
            </a:pPr>
            <a:r>
              <a:rPr lang="en-US" sz="2400" b="1" dirty="0">
                <a:latin typeface="Times New Roman" panose="02020603050405020304" pitchFamily="18" charset="0"/>
                <a:cs typeface="Times New Roman" panose="02020603050405020304" pitchFamily="18" charset="0"/>
              </a:rPr>
              <a:t>Uniqueness of Product or Service - </a:t>
            </a:r>
            <a:r>
              <a:rPr lang="en-US" sz="2400" dirty="0">
                <a:latin typeface="Times New Roman" panose="02020603050405020304" pitchFamily="18" charset="0"/>
                <a:cs typeface="Times New Roman" panose="02020603050405020304" pitchFamily="18" charset="0"/>
              </a:rPr>
              <a:t>The products with unique attributes are unlikely to meet any competition in overseas markets and enjoy enormous opportunities in international markets. For example, herbal and medicinal plants, handicrafts, value-added BPO services, and software development at competitive prices provide Indian firms with an edge over other countries and smoothen their entry into international markets.</a:t>
            </a:r>
          </a:p>
          <a:p>
            <a:pPr marL="514350" indent="-514350">
              <a:buAutoNum type="arabicPeriod"/>
            </a:pPr>
            <a:r>
              <a:rPr lang="en-US" sz="2400" b="1" dirty="0">
                <a:latin typeface="Times New Roman" panose="02020603050405020304" pitchFamily="18" charset="0"/>
                <a:cs typeface="Times New Roman" panose="02020603050405020304" pitchFamily="18" charset="0"/>
              </a:rPr>
              <a:t>Marketing Opportunities Due to Life Cycles - </a:t>
            </a:r>
            <a:r>
              <a:rPr lang="en-US" sz="2400" dirty="0">
                <a:latin typeface="Times New Roman" panose="02020603050405020304" pitchFamily="18" charset="0"/>
                <a:cs typeface="Times New Roman" panose="02020603050405020304" pitchFamily="18" charset="0"/>
              </a:rPr>
              <a:t>Each market shows a different stage of the life cycle for different products, which varies widely across country markets. When a product or service gets saturated in the domestic or international market, a firm may make use of such challenges and convert them into marketing opportunities by operating in international markets. Strategies to launch new product in the existing markets or identify fresh markets for existing products may be adopted.</a:t>
            </a:r>
          </a:p>
          <a:p>
            <a:pPr marL="514350" indent="-514350">
              <a:buAutoNum type="arabicPeriod"/>
            </a:pPr>
            <a:endParaRPr lang="en-US" sz="2400" b="1"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7775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0242A1-3F47-27D3-B185-FAA5711C9D7A}"/>
              </a:ext>
            </a:extLst>
          </p:cNvPr>
          <p:cNvSpPr>
            <a:spLocks noGrp="1"/>
          </p:cNvSpPr>
          <p:nvPr>
            <p:ph idx="1"/>
          </p:nvPr>
        </p:nvSpPr>
        <p:spPr>
          <a:xfrm>
            <a:off x="838200" y="1366684"/>
            <a:ext cx="10515600" cy="5152103"/>
          </a:xfrm>
        </p:spPr>
        <p:txBody>
          <a:bodyPr>
            <a:noAutofit/>
          </a:bodyPr>
          <a:lstStyle/>
          <a:p>
            <a:pPr marL="0" indent="0" fontAlgn="base">
              <a:buNone/>
            </a:pPr>
            <a:r>
              <a:rPr lang="en-IN" sz="2400" b="1" dirty="0">
                <a:latin typeface="Times New Roman" panose="02020603050405020304" pitchFamily="18" charset="0"/>
                <a:cs typeface="Times New Roman" panose="02020603050405020304" pitchFamily="18" charset="0"/>
              </a:rPr>
              <a:t>3. </a:t>
            </a:r>
            <a:r>
              <a:rPr lang="en-US" sz="2400" b="1" dirty="0">
                <a:latin typeface="Times New Roman" panose="02020603050405020304" pitchFamily="18" charset="0"/>
                <a:cs typeface="Times New Roman" panose="02020603050405020304" pitchFamily="18" charset="0"/>
              </a:rPr>
              <a:t>Spreading R&amp;D Costs - </a:t>
            </a:r>
            <a:r>
              <a:rPr lang="en-US" sz="2400" dirty="0">
                <a:latin typeface="Times New Roman" panose="02020603050405020304" pitchFamily="18" charset="0"/>
                <a:cs typeface="Times New Roman" panose="02020603050405020304" pitchFamily="18" charset="0"/>
              </a:rPr>
              <a:t>By expanding the potential market size, a firm quickly recovers the costs incurred on research and development. It is especially true for products involving higher costs of R&amp;D, where the use of price skimming strategies necessitates faster recovery of costs incurred, such as software, microprocessors, pharmaceutical products, etc. International markets facilitate the speedy recovery of such costs because of the large market size and also due to larger coverage of the right market segments in international markets.</a:t>
            </a:r>
            <a:endParaRPr lang="en-IN" sz="2400" dirty="0">
              <a:latin typeface="Times New Roman" panose="02020603050405020304" pitchFamily="18" charset="0"/>
              <a:cs typeface="Times New Roman" panose="02020603050405020304" pitchFamily="18" charset="0"/>
            </a:endParaRPr>
          </a:p>
          <a:p>
            <a:pPr marL="0" indent="0" fontAlgn="base">
              <a:buNone/>
            </a:pPr>
            <a:r>
              <a:rPr lang="en-IN" sz="2400" b="1" dirty="0">
                <a:latin typeface="Times New Roman" panose="02020603050405020304" pitchFamily="18" charset="0"/>
                <a:cs typeface="Times New Roman" panose="02020603050405020304" pitchFamily="18" charset="0"/>
              </a:rPr>
              <a:t>4. </a:t>
            </a:r>
            <a:r>
              <a:rPr lang="en-US" sz="2400" b="1" dirty="0">
                <a:latin typeface="Times New Roman" panose="02020603050405020304" pitchFamily="18" charset="0"/>
                <a:cs typeface="Times New Roman" panose="02020603050405020304" pitchFamily="18" charset="0"/>
              </a:rPr>
              <a:t>Resource Utilisation - </a:t>
            </a:r>
            <a:r>
              <a:rPr lang="en-US" sz="2400" dirty="0">
                <a:latin typeface="Times New Roman" panose="02020603050405020304" pitchFamily="18" charset="0"/>
                <a:cs typeface="Times New Roman" panose="02020603050405020304" pitchFamily="18" charset="0"/>
              </a:rPr>
              <a:t>New industries are developed in areas where resources are readily and abundantly available. This reduces significant transport costs of raw materials. This is especially true in the case of mineral-based industries. For example, new steel capacities are now being built in Orissa.</a:t>
            </a:r>
          </a:p>
          <a:p>
            <a:pPr marL="0" indent="0" fontAlgn="base">
              <a:buNone/>
            </a:pPr>
            <a:r>
              <a:rPr lang="en-US" sz="2400" dirty="0">
                <a:latin typeface="Times New Roman" panose="02020603050405020304" pitchFamily="18" charset="0"/>
                <a:cs typeface="Times New Roman" panose="02020603050405020304" pitchFamily="18" charset="0"/>
              </a:rPr>
              <a:t>5. </a:t>
            </a:r>
            <a:r>
              <a:rPr lang="en-US" sz="2400" b="1" dirty="0">
                <a:latin typeface="Times New Roman" panose="02020603050405020304" pitchFamily="18" charset="0"/>
                <a:cs typeface="Times New Roman" panose="02020603050405020304" pitchFamily="18" charset="0"/>
              </a:rPr>
              <a:t>Quality Improvement - </a:t>
            </a:r>
            <a:r>
              <a:rPr lang="en-US" sz="2400" dirty="0">
                <a:latin typeface="Times New Roman" panose="02020603050405020304" pitchFamily="18" charset="0"/>
                <a:cs typeface="Times New Roman" panose="02020603050405020304" pitchFamily="18" charset="0"/>
              </a:rPr>
              <a:t>Larger markets and improved margins help big investments in quality improvements. These include better equipment training and adopting quality methods. Quality improvement gives larger markets, and again and again, the cycle continues.</a:t>
            </a:r>
          </a:p>
          <a:p>
            <a:pPr marL="0" indent="0" fontAlgn="base">
              <a:buNone/>
            </a:pPr>
            <a:endParaRPr lang="en-US" sz="2400" dirty="0">
              <a:latin typeface="Times New Roman" panose="02020603050405020304" pitchFamily="18" charset="0"/>
              <a:cs typeface="Times New Roman" panose="02020603050405020304" pitchFamily="18" charset="0"/>
            </a:endParaRPr>
          </a:p>
          <a:p>
            <a:pPr marL="0" indent="0" fontAlgn="base">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0843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19E61-B28B-FD3D-F0A6-E3ADF88DF244}"/>
              </a:ext>
            </a:extLst>
          </p:cNvPr>
          <p:cNvSpPr>
            <a:spLocks noGrp="1"/>
          </p:cNvSpPr>
          <p:nvPr>
            <p:ph type="title"/>
          </p:nvPr>
        </p:nvSpPr>
        <p:spPr>
          <a:xfrm>
            <a:off x="838200" y="103371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Meaning &amp; Definitions of IB</a:t>
            </a:r>
          </a:p>
        </p:txBody>
      </p:sp>
      <p:sp>
        <p:nvSpPr>
          <p:cNvPr id="3" name="Content Placeholder 2">
            <a:extLst>
              <a:ext uri="{FF2B5EF4-FFF2-40B4-BE49-F238E27FC236}">
                <a16:creationId xmlns:a16="http://schemas.microsoft.com/office/drawing/2014/main" id="{A259EFC4-C97E-D804-F9AC-8AEFC24245E2}"/>
              </a:ext>
            </a:extLst>
          </p:cNvPr>
          <p:cNvSpPr>
            <a:spLocks noGrp="1"/>
          </p:cNvSpPr>
          <p:nvPr>
            <p:ph idx="1"/>
          </p:nvPr>
        </p:nvSpPr>
        <p:spPr>
          <a:xfrm>
            <a:off x="838200" y="2084438"/>
            <a:ext cx="10515600" cy="4237703"/>
          </a:xfrm>
        </p:spPr>
        <p:txBody>
          <a:bodyPr>
            <a:normAutofit fontScale="92500" lnSpcReduction="10000"/>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business refers to all commercial activities that take place across national borders, involving the exchange of goods, services, technology, knowledge, and capital between countries. It is a broad term encompassing trade (exports and imports), investment, licensing, and franchising, driven by the opportunities for companies to expand into new markets and access resources globally.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Robock and Simmonds, "International business is defined as a field of management training (that) deals with the special features of business activities that cross national boundaries".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Czinkotra and Grosse and Kojawa, "International business is defined as transactions devised and carries out across international borders to satisfy corporations and individuals".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business = Business transactions crossing national borders at any stage of the transaction</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3254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6A4E93-F122-C697-16D4-09DE195DCCB5}"/>
              </a:ext>
            </a:extLst>
          </p:cNvPr>
          <p:cNvSpPr>
            <a:spLocks noGrp="1"/>
          </p:cNvSpPr>
          <p:nvPr>
            <p:ph idx="1"/>
          </p:nvPr>
        </p:nvSpPr>
        <p:spPr>
          <a:xfrm>
            <a:off x="838200" y="1366684"/>
            <a:ext cx="10515600" cy="5250426"/>
          </a:xfrm>
        </p:spPr>
        <p:txBody>
          <a:bodyPr>
            <a:noAutofit/>
          </a:bodyPr>
          <a:lstStyle/>
          <a:p>
            <a:pPr marL="0" indent="0" fontAlgn="base">
              <a:buNone/>
            </a:pPr>
            <a:r>
              <a:rPr lang="en-IN" sz="2400" b="1" dirty="0">
                <a:latin typeface="Times New Roman" panose="02020603050405020304" pitchFamily="18" charset="0"/>
                <a:cs typeface="Times New Roman" panose="02020603050405020304" pitchFamily="18" charset="0"/>
              </a:rPr>
              <a:t>6. </a:t>
            </a:r>
            <a:r>
              <a:rPr lang="en-US" sz="2400" b="1" dirty="0">
                <a:latin typeface="Times New Roman" panose="02020603050405020304" pitchFamily="18" charset="0"/>
                <a:cs typeface="Times New Roman" panose="02020603050405020304" pitchFamily="18" charset="0"/>
              </a:rPr>
              <a:t>Competition and Costs - </a:t>
            </a:r>
            <a:r>
              <a:rPr lang="en-US" sz="2400" dirty="0">
                <a:latin typeface="Times New Roman" panose="02020603050405020304" pitchFamily="18" charset="0"/>
                <a:cs typeface="Times New Roman" panose="02020603050405020304" pitchFamily="18" charset="0"/>
              </a:rPr>
              <a:t>Competition may become a driving force behind internationalization. The economic liberalization, ushered in India since 1991, which has increased competition from foreign firms as well as from those within the country, has, however, significantly changed the scene. Many Indian organisations are now systematically planning to go international in a significant way. Many companies also take an improper international competitive strategy by way of counter-competition. The strategy of counter-competition is to penetrate the home market of the potential foreign competitor to diminish its competitive strength and protect the domestic market share from foreign penetration.</a:t>
            </a:r>
          </a:p>
          <a:p>
            <a:pPr marL="0" indent="0" fontAlgn="base">
              <a:buNone/>
            </a:pPr>
            <a:r>
              <a:rPr lang="en-US" sz="2400" dirty="0">
                <a:latin typeface="Times New Roman" panose="02020603050405020304" pitchFamily="18" charset="0"/>
                <a:cs typeface="Times New Roman" panose="02020603050405020304" pitchFamily="18" charset="0"/>
              </a:rPr>
              <a:t>7. </a:t>
            </a:r>
            <a:r>
              <a:rPr lang="en-US" sz="2400" b="1" dirty="0">
                <a:latin typeface="Times New Roman" panose="02020603050405020304" pitchFamily="18" charset="0"/>
                <a:cs typeface="Times New Roman" panose="02020603050405020304" pitchFamily="18" charset="0"/>
              </a:rPr>
              <a:t>Government Policies and Regulations - </a:t>
            </a:r>
            <a:r>
              <a:rPr lang="en-US" sz="2400" dirty="0">
                <a:latin typeface="Times New Roman" panose="02020603050405020304" pitchFamily="18" charset="0"/>
                <a:cs typeface="Times New Roman" panose="02020603050405020304" pitchFamily="18" charset="0"/>
              </a:rPr>
              <a:t>Government policies and regulations may also motivate internationalization. There are both positive and negative factors that could drive internationalization. Many governments provide incentives and positive support to domestic companies for exporting and investing in foreign countries. Similarly, several countries prioritize import development and foreign investment. </a:t>
            </a:r>
          </a:p>
          <a:p>
            <a:pPr marL="0" indent="0">
              <a:buNone/>
            </a:pPr>
            <a:br>
              <a:rPr lang="en-US" sz="2400" dirty="0">
                <a:latin typeface="Times New Roman" panose="02020603050405020304" pitchFamily="18" charset="0"/>
                <a:cs typeface="Times New Roman" panose="02020603050405020304" pitchFamily="18" charset="0"/>
              </a:rPr>
            </a:b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6898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30374-86F8-2452-7D8A-0B28690F7BBE}"/>
              </a:ext>
            </a:extLst>
          </p:cNvPr>
          <p:cNvSpPr>
            <a:spLocks noGrp="1"/>
          </p:cNvSpPr>
          <p:nvPr>
            <p:ph type="title"/>
          </p:nvPr>
        </p:nvSpPr>
        <p:spPr>
          <a:xfrm>
            <a:off x="838200" y="905899"/>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Stages of IB</a:t>
            </a:r>
            <a:endParaRPr lang="en-IN" sz="4000" b="1" dirty="0">
              <a:latin typeface="Times New Roman" panose="02020603050405020304" pitchFamily="18" charset="0"/>
              <a:cs typeface="Times New Roman" panose="02020603050405020304" pitchFamily="18" charset="0"/>
            </a:endParaRPr>
          </a:p>
        </p:txBody>
      </p:sp>
      <p:sp>
        <p:nvSpPr>
          <p:cNvPr id="4" name="Rectangle 3">
            <a:extLst>
              <a:ext uri="{FF2B5EF4-FFF2-40B4-BE49-F238E27FC236}">
                <a16:creationId xmlns:a16="http://schemas.microsoft.com/office/drawing/2014/main" id="{F7C71103-B1F9-E789-C277-9983743A40A7}"/>
              </a:ext>
            </a:extLst>
          </p:cNvPr>
          <p:cNvSpPr/>
          <p:nvPr/>
        </p:nvSpPr>
        <p:spPr>
          <a:xfrm>
            <a:off x="4237703" y="2005781"/>
            <a:ext cx="3185651" cy="609600"/>
          </a:xfrm>
          <a:prstGeom prst="rect">
            <a:avLst/>
          </a:prstGeom>
          <a:solidFill>
            <a:schemeClr val="accent3"/>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latin typeface="Times New Roman" panose="02020603050405020304" pitchFamily="18" charset="0"/>
                <a:cs typeface="Times New Roman" panose="02020603050405020304" pitchFamily="18" charset="0"/>
              </a:rPr>
              <a:t>Stage – 1: Domestic Company</a:t>
            </a:r>
            <a:endParaRPr lang="en-IN" dirty="0"/>
          </a:p>
        </p:txBody>
      </p:sp>
      <p:sp>
        <p:nvSpPr>
          <p:cNvPr id="5" name="Rectangle 4">
            <a:extLst>
              <a:ext uri="{FF2B5EF4-FFF2-40B4-BE49-F238E27FC236}">
                <a16:creationId xmlns:a16="http://schemas.microsoft.com/office/drawing/2014/main" id="{21D2858C-5C80-B729-1A9A-47F58528FCA6}"/>
              </a:ext>
            </a:extLst>
          </p:cNvPr>
          <p:cNvSpPr/>
          <p:nvPr/>
        </p:nvSpPr>
        <p:spPr>
          <a:xfrm>
            <a:off x="4237703" y="2934468"/>
            <a:ext cx="3185652" cy="619432"/>
          </a:xfrm>
          <a:prstGeom prst="rect">
            <a:avLst/>
          </a:prstGeom>
          <a:solidFill>
            <a:schemeClr val="accent3"/>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latin typeface="Times New Roman" panose="02020603050405020304" pitchFamily="18" charset="0"/>
                <a:cs typeface="Times New Roman" panose="02020603050405020304" pitchFamily="18" charset="0"/>
              </a:rPr>
              <a:t>Stage – 2: International Company</a:t>
            </a:r>
            <a:endParaRPr lang="en-IN" dirty="0"/>
          </a:p>
        </p:txBody>
      </p:sp>
      <p:sp>
        <p:nvSpPr>
          <p:cNvPr id="6" name="Rectangle 5">
            <a:extLst>
              <a:ext uri="{FF2B5EF4-FFF2-40B4-BE49-F238E27FC236}">
                <a16:creationId xmlns:a16="http://schemas.microsoft.com/office/drawing/2014/main" id="{B3407EA4-E47A-4491-3FC6-829AAB00F5F8}"/>
              </a:ext>
            </a:extLst>
          </p:cNvPr>
          <p:cNvSpPr/>
          <p:nvPr/>
        </p:nvSpPr>
        <p:spPr>
          <a:xfrm>
            <a:off x="4237703" y="3819832"/>
            <a:ext cx="3185652" cy="609600"/>
          </a:xfrm>
          <a:prstGeom prst="rect">
            <a:avLst/>
          </a:prstGeom>
          <a:solidFill>
            <a:schemeClr val="accent3"/>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latin typeface="Times New Roman" panose="02020603050405020304" pitchFamily="18" charset="0"/>
                <a:cs typeface="Times New Roman" panose="02020603050405020304" pitchFamily="18" charset="0"/>
              </a:rPr>
              <a:t>Stage – 3: Multi-National Company</a:t>
            </a:r>
            <a:endParaRPr lang="en-IN" dirty="0"/>
          </a:p>
        </p:txBody>
      </p:sp>
      <p:sp>
        <p:nvSpPr>
          <p:cNvPr id="7" name="Rectangle 6">
            <a:extLst>
              <a:ext uri="{FF2B5EF4-FFF2-40B4-BE49-F238E27FC236}">
                <a16:creationId xmlns:a16="http://schemas.microsoft.com/office/drawing/2014/main" id="{2A2B79D1-7915-575A-EE87-F4BA00E641D2}"/>
              </a:ext>
            </a:extLst>
          </p:cNvPr>
          <p:cNvSpPr/>
          <p:nvPr/>
        </p:nvSpPr>
        <p:spPr>
          <a:xfrm>
            <a:off x="4237702" y="4703403"/>
            <a:ext cx="3185652" cy="688259"/>
          </a:xfrm>
          <a:prstGeom prst="rect">
            <a:avLst/>
          </a:prstGeom>
          <a:solidFill>
            <a:schemeClr val="accent3"/>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latin typeface="Times New Roman" panose="02020603050405020304" pitchFamily="18" charset="0"/>
                <a:cs typeface="Times New Roman" panose="02020603050405020304" pitchFamily="18" charset="0"/>
              </a:rPr>
              <a:t>Stage – 4: Global Company</a:t>
            </a:r>
            <a:endParaRPr lang="en-IN" dirty="0"/>
          </a:p>
        </p:txBody>
      </p:sp>
      <p:sp>
        <p:nvSpPr>
          <p:cNvPr id="8" name="Rectangle 7">
            <a:extLst>
              <a:ext uri="{FF2B5EF4-FFF2-40B4-BE49-F238E27FC236}">
                <a16:creationId xmlns:a16="http://schemas.microsoft.com/office/drawing/2014/main" id="{6B8BFCF4-9A03-CD6B-4A82-FCD3AF7CDE18}"/>
              </a:ext>
            </a:extLst>
          </p:cNvPr>
          <p:cNvSpPr/>
          <p:nvPr/>
        </p:nvSpPr>
        <p:spPr>
          <a:xfrm>
            <a:off x="4237702" y="5744291"/>
            <a:ext cx="3185652" cy="609600"/>
          </a:xfrm>
          <a:prstGeom prst="rect">
            <a:avLst/>
          </a:prstGeom>
          <a:solidFill>
            <a:schemeClr val="accent3"/>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b="1" dirty="0">
                <a:latin typeface="Times New Roman" panose="02020603050405020304" pitchFamily="18" charset="0"/>
                <a:cs typeface="Times New Roman" panose="02020603050405020304" pitchFamily="18" charset="0"/>
              </a:rPr>
              <a:t>Stage – 5: Transnational Company</a:t>
            </a:r>
            <a:endParaRPr lang="en-IN" dirty="0"/>
          </a:p>
        </p:txBody>
      </p:sp>
      <p:cxnSp>
        <p:nvCxnSpPr>
          <p:cNvPr id="10" name="Straight Connector 9">
            <a:extLst>
              <a:ext uri="{FF2B5EF4-FFF2-40B4-BE49-F238E27FC236}">
                <a16:creationId xmlns:a16="http://schemas.microsoft.com/office/drawing/2014/main" id="{9D40BFCA-A8A9-8CC8-F395-5EC45C19937C}"/>
              </a:ext>
            </a:extLst>
          </p:cNvPr>
          <p:cNvCxnSpPr>
            <a:stCxn id="4" idx="2"/>
            <a:endCxn id="5" idx="0"/>
          </p:cNvCxnSpPr>
          <p:nvPr/>
        </p:nvCxnSpPr>
        <p:spPr>
          <a:xfrm>
            <a:off x="5830529" y="2615381"/>
            <a:ext cx="0" cy="319087"/>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a:extLst>
              <a:ext uri="{FF2B5EF4-FFF2-40B4-BE49-F238E27FC236}">
                <a16:creationId xmlns:a16="http://schemas.microsoft.com/office/drawing/2014/main" id="{1467554D-59B2-BEC0-EBE7-80834139FBC2}"/>
              </a:ext>
            </a:extLst>
          </p:cNvPr>
          <p:cNvCxnSpPr>
            <a:stCxn id="5" idx="2"/>
            <a:endCxn id="6" idx="0"/>
          </p:cNvCxnSpPr>
          <p:nvPr/>
        </p:nvCxnSpPr>
        <p:spPr>
          <a:xfrm>
            <a:off x="5830529" y="3553900"/>
            <a:ext cx="0" cy="265932"/>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a:extLst>
              <a:ext uri="{FF2B5EF4-FFF2-40B4-BE49-F238E27FC236}">
                <a16:creationId xmlns:a16="http://schemas.microsoft.com/office/drawing/2014/main" id="{38DF3188-D9BD-C66D-48CF-667D4877CC67}"/>
              </a:ext>
            </a:extLst>
          </p:cNvPr>
          <p:cNvCxnSpPr>
            <a:endCxn id="7" idx="0"/>
          </p:cNvCxnSpPr>
          <p:nvPr/>
        </p:nvCxnSpPr>
        <p:spPr>
          <a:xfrm flipH="1">
            <a:off x="5830528" y="4429432"/>
            <a:ext cx="1" cy="273971"/>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a:extLst>
              <a:ext uri="{FF2B5EF4-FFF2-40B4-BE49-F238E27FC236}">
                <a16:creationId xmlns:a16="http://schemas.microsoft.com/office/drawing/2014/main" id="{364152CB-F427-ECF5-AB09-07A6AB898449}"/>
              </a:ext>
            </a:extLst>
          </p:cNvPr>
          <p:cNvCxnSpPr>
            <a:stCxn id="7" idx="2"/>
            <a:endCxn id="8" idx="0"/>
          </p:cNvCxnSpPr>
          <p:nvPr/>
        </p:nvCxnSpPr>
        <p:spPr>
          <a:xfrm>
            <a:off x="5830528" y="5391662"/>
            <a:ext cx="0" cy="352629"/>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57975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A75380-846F-5EDA-3999-8AC12FA48477}"/>
              </a:ext>
            </a:extLst>
          </p:cNvPr>
          <p:cNvSpPr>
            <a:spLocks noGrp="1"/>
          </p:cNvSpPr>
          <p:nvPr>
            <p:ph idx="1"/>
          </p:nvPr>
        </p:nvSpPr>
        <p:spPr>
          <a:xfrm>
            <a:off x="838200" y="1406013"/>
            <a:ext cx="10515600" cy="4896464"/>
          </a:xfrm>
        </p:spPr>
        <p:txBody>
          <a:bodyPr>
            <a:normAutofit/>
          </a:bodyPr>
          <a:lstStyle/>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Stage – 1: Domestic Company - </a:t>
            </a:r>
            <a:r>
              <a:rPr lang="en-US" sz="2400" dirty="0">
                <a:latin typeface="Times New Roman" panose="02020603050405020304" pitchFamily="18" charset="0"/>
                <a:cs typeface="Times New Roman" panose="02020603050405020304" pitchFamily="18" charset="0"/>
              </a:rPr>
              <a:t>Domestic Company limits its operations, mission and vision to the national boundaries. This company focus its view on the domestic market opportunities, supplies and customers. These companies analyze the national environment of the country, formulate the strategies to exploit the opportunities offered by environment. They never think of growing globally. They believe in saying, “ if it is not happening in home country, it is not happening”.</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Stage – 2: International Company - </a:t>
            </a:r>
            <a:r>
              <a:rPr lang="en-US" sz="2400" dirty="0">
                <a:latin typeface="Times New Roman" panose="02020603050405020304" pitchFamily="18" charset="0"/>
                <a:cs typeface="Times New Roman" panose="02020603050405020304" pitchFamily="18" charset="0"/>
              </a:rPr>
              <a:t>Domestic companies which grows beyond their production capacities, think of internationalizing their operation. Those companies which decide to exploit the opportunities outside the domestic country are stage – 2 companies. These companies believe that the practices the people and products of domestic business are superior to those of other countries. The focus of these companies is domestic but extends the wings to the foreign countries. These companies select the strategy of locating a branch in foreign markets and extend same domestic operations into foreign markets.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1804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E159AF-A240-F913-8BB8-FD87C30BC690}"/>
              </a:ext>
            </a:extLst>
          </p:cNvPr>
          <p:cNvSpPr>
            <a:spLocks noGrp="1"/>
          </p:cNvSpPr>
          <p:nvPr>
            <p:ph idx="1"/>
          </p:nvPr>
        </p:nvSpPr>
        <p:spPr>
          <a:xfrm>
            <a:off x="838200" y="1356852"/>
            <a:ext cx="10515600" cy="5014451"/>
          </a:xfrm>
        </p:spPr>
        <p:txBody>
          <a:bodyPr>
            <a:normAutofit/>
          </a:bodyPr>
          <a:lstStyle/>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Stage – 3: Multi-National Company </a:t>
            </a:r>
            <a:r>
              <a:rPr lang="en-US" sz="2400" dirty="0">
                <a:latin typeface="Times New Roman" panose="02020603050405020304" pitchFamily="18" charset="0"/>
                <a:cs typeface="Times New Roman" panose="02020603050405020304" pitchFamily="18" charset="0"/>
              </a:rPr>
              <a:t>- International companies turn into the Multi-National companies when they start responding to the specific needs of different country market regarding product, price and promotion. This stage is also referred as Multi-Domestic companies. These companies formulate different strategies for different markets. They operate like a domestic market of country concerned in each of their market. </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Stage – 4: Global Company </a:t>
            </a:r>
            <a:r>
              <a:rPr lang="en-US" sz="2400" dirty="0">
                <a:latin typeface="Times New Roman" panose="02020603050405020304" pitchFamily="18" charset="0"/>
                <a:cs typeface="Times New Roman" panose="02020603050405020304" pitchFamily="18" charset="0"/>
              </a:rPr>
              <a:t>- A global company is the one, which has either global strategy. Global Company either produces in home country or in a single country and focuses on marketing these products globally or produces globally and focuses on marketing these products domestically.</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Stage – 5: Transnational Company </a:t>
            </a:r>
            <a:r>
              <a:rPr lang="en-US" sz="2400" dirty="0">
                <a:latin typeface="Times New Roman" panose="02020603050405020304" pitchFamily="18" charset="0"/>
                <a:cs typeface="Times New Roman" panose="02020603050405020304" pitchFamily="18" charset="0"/>
              </a:rPr>
              <a:t>- It produces, markets, invests and operates across the world. It is an integrated global enterprise that links global resources with global markets at profits. There is no pure Transnational.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93731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CD791-0F61-98B7-326C-68E1E57320D6}"/>
              </a:ext>
            </a:extLst>
          </p:cNvPr>
          <p:cNvSpPr>
            <a:spLocks noGrp="1"/>
          </p:cNvSpPr>
          <p:nvPr>
            <p:ph type="title"/>
          </p:nvPr>
        </p:nvSpPr>
        <p:spPr>
          <a:xfrm>
            <a:off x="838200" y="837074"/>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Changing scenario of International Business</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1EA7C85-6924-8900-D279-F3A71685062B}"/>
              </a:ext>
            </a:extLst>
          </p:cNvPr>
          <p:cNvSpPr>
            <a:spLocks noGrp="1"/>
          </p:cNvSpPr>
          <p:nvPr>
            <p:ph idx="1"/>
          </p:nvPr>
        </p:nvSpPr>
        <p:spPr>
          <a:xfrm>
            <a:off x="838200" y="1956619"/>
            <a:ext cx="10515600" cy="4220344"/>
          </a:xfrm>
        </p:spPr>
        <p:txBody>
          <a:bodyPr>
            <a:normAutofit/>
          </a:bodyPr>
          <a:lstStyle/>
          <a:p>
            <a:pPr marL="514350" indent="-514350">
              <a:buAutoNum type="arabicPeriod"/>
            </a:pPr>
            <a:r>
              <a:rPr lang="en-IN" sz="2400" dirty="0">
                <a:latin typeface="Times New Roman" panose="02020603050405020304" pitchFamily="18" charset="0"/>
                <a:cs typeface="Times New Roman" panose="02020603050405020304" pitchFamily="18" charset="0"/>
              </a:rPr>
              <a:t>Sustainable Business Practices take center Stage</a:t>
            </a:r>
          </a:p>
          <a:p>
            <a:pPr marL="514350" indent="-514350">
              <a:buAutoNum type="arabicPeriod"/>
            </a:pPr>
            <a:r>
              <a:rPr lang="en-IN" sz="2400" dirty="0">
                <a:latin typeface="Times New Roman" panose="02020603050405020304" pitchFamily="18" charset="0"/>
                <a:cs typeface="Times New Roman" panose="02020603050405020304" pitchFamily="18" charset="0"/>
              </a:rPr>
              <a:t>The Rise of Digital Transformation Accelerates</a:t>
            </a:r>
          </a:p>
          <a:p>
            <a:pPr marL="514350" indent="-514350">
              <a:buAutoNum type="arabicPeriod"/>
            </a:pPr>
            <a:r>
              <a:rPr lang="en-US" sz="2400" dirty="0">
                <a:latin typeface="Times New Roman" panose="02020603050405020304" pitchFamily="18" charset="0"/>
                <a:cs typeface="Times New Roman" panose="02020603050405020304" pitchFamily="18" charset="0"/>
              </a:rPr>
              <a:t>Evolving Consumer Behavior Reshapes Markets</a:t>
            </a:r>
          </a:p>
          <a:p>
            <a:pPr marL="514350" indent="-514350">
              <a:buAutoNum type="arabicPeriod"/>
            </a:pPr>
            <a:r>
              <a:rPr lang="en-US" sz="2400" dirty="0">
                <a:latin typeface="Times New Roman" panose="02020603050405020304" pitchFamily="18" charset="0"/>
                <a:cs typeface="Times New Roman" panose="02020603050405020304" pitchFamily="18" charset="0"/>
              </a:rPr>
              <a:t>Geopolitical Uncertainty Impacts Global Business Trends</a:t>
            </a:r>
          </a:p>
          <a:p>
            <a:pPr marL="514350" indent="-514350">
              <a:buAutoNum type="arabicPeriod"/>
            </a:pPr>
            <a:r>
              <a:rPr lang="en-US" sz="2400" dirty="0">
                <a:latin typeface="Times New Roman" panose="02020603050405020304" pitchFamily="18" charset="0"/>
                <a:cs typeface="Times New Roman" panose="02020603050405020304" pitchFamily="18" charset="0"/>
              </a:rPr>
              <a:t>Embracing Innovation for Competitive Advantage</a:t>
            </a:r>
          </a:p>
          <a:p>
            <a:pPr marL="514350" indent="-514350">
              <a:buAutoNum type="arabicPeriod"/>
            </a:pPr>
            <a:r>
              <a:rPr lang="en-US" sz="2400" dirty="0">
                <a:latin typeface="Times New Roman" panose="02020603050405020304" pitchFamily="18" charset="0"/>
                <a:cs typeface="Times New Roman" panose="02020603050405020304" pitchFamily="18" charset="0"/>
              </a:rPr>
              <a:t>Empowering Workforces in the Digital Age</a:t>
            </a:r>
          </a:p>
          <a:p>
            <a:pPr marL="514350" indent="-514350">
              <a:buAutoNum type="arabicPeriod"/>
            </a:pPr>
            <a:r>
              <a:rPr lang="en-US" sz="2400" dirty="0">
                <a:latin typeface="Times New Roman" panose="02020603050405020304" pitchFamily="18" charset="0"/>
                <a:cs typeface="Times New Roman" panose="02020603050405020304" pitchFamily="18" charset="0"/>
              </a:rPr>
              <a:t>Mobilization of the Power of Data Analytics</a:t>
            </a:r>
          </a:p>
          <a:p>
            <a:pPr marL="514350" indent="-514350">
              <a:buAutoNum type="arabicPeriod"/>
            </a:pPr>
            <a:r>
              <a:rPr lang="en-US" sz="2400" dirty="0">
                <a:latin typeface="Times New Roman" panose="02020603050405020304" pitchFamily="18" charset="0"/>
                <a:cs typeface="Times New Roman" panose="02020603050405020304" pitchFamily="18" charset="0"/>
              </a:rPr>
              <a:t>Fostering Resilience in Uncertain Times</a:t>
            </a:r>
          </a:p>
          <a:p>
            <a:pPr marL="0" indent="0">
              <a:buNone/>
            </a:pPr>
            <a:endParaRPr lang="en-IN" sz="2400" dirty="0">
              <a:latin typeface="Times New Roman" panose="02020603050405020304" pitchFamily="18" charset="0"/>
              <a:cs typeface="Times New Roman" panose="02020603050405020304" pitchFamily="18" charset="0"/>
            </a:endParaRPr>
          </a:p>
          <a:p>
            <a:pPr marL="514350" indent="-514350">
              <a:buAutoNum type="arabicPeriod"/>
            </a:pPr>
            <a:endParaRPr lang="en-IN" sz="2400" dirty="0">
              <a:latin typeface="Times New Roman" panose="02020603050405020304" pitchFamily="18" charset="0"/>
              <a:cs typeface="Times New Roman" panose="02020603050405020304" pitchFamily="18" charset="0"/>
            </a:endParaRPr>
          </a:p>
          <a:p>
            <a:pPr marL="514350" indent="-514350">
              <a:buAutoNum type="arabicPeriod"/>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8214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19635C-DFE9-D962-8DA5-C6C88BCC8EB8}"/>
              </a:ext>
            </a:extLst>
          </p:cNvPr>
          <p:cNvSpPr>
            <a:spLocks noGrp="1"/>
          </p:cNvSpPr>
          <p:nvPr>
            <p:ph idx="1"/>
          </p:nvPr>
        </p:nvSpPr>
        <p:spPr>
          <a:xfrm>
            <a:off x="838200" y="1258529"/>
            <a:ext cx="10515600" cy="5250426"/>
          </a:xfrm>
        </p:spPr>
        <p:txBody>
          <a:bodyPr>
            <a:normAutofit fontScale="92500" lnSpcReduction="20000"/>
          </a:bodyPr>
          <a:lstStyle/>
          <a:p>
            <a:pPr marL="0" indent="0">
              <a:buNone/>
            </a:pPr>
            <a:r>
              <a:rPr lang="en-US" sz="2400" b="1" dirty="0">
                <a:latin typeface="Times New Roman" panose="02020603050405020304" pitchFamily="18" charset="0"/>
                <a:cs typeface="Times New Roman" panose="02020603050405020304" pitchFamily="18" charset="0"/>
              </a:rPr>
              <a:t>1. </a:t>
            </a:r>
            <a:r>
              <a:rPr lang="en-IN" sz="2400" b="1" dirty="0">
                <a:latin typeface="Times New Roman" panose="02020603050405020304" pitchFamily="18" charset="0"/>
                <a:cs typeface="Times New Roman" panose="02020603050405020304" pitchFamily="18" charset="0"/>
              </a:rPr>
              <a:t>Sustainable Business Practices take center Stage – </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Global businesses are increasingly prioritizing sustainability to balance profit with social and environmental responsibility.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Green initiatives, ethical sourcing, and carbon reduction have become central to corporate strategies.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Investors and consumers now demand transparency and accountability in sustainability efforts.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Sustainability is not just a moral choice but a competitive advantage in international markets.</a:t>
            </a:r>
          </a:p>
          <a:p>
            <a:pPr marL="0" indent="0">
              <a:buNone/>
            </a:pPr>
            <a:r>
              <a:rPr lang="en-IN" sz="2400" b="1" dirty="0">
                <a:latin typeface="Times New Roman" panose="02020603050405020304" pitchFamily="18" charset="0"/>
                <a:cs typeface="Times New Roman" panose="02020603050405020304" pitchFamily="18" charset="0"/>
              </a:rPr>
              <a:t>2. The Rise of Digital Transformation Accelerates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Digital technologies are revolutionizing business operations, communication, and global collaboration.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Automation, AI, and cloud computing enhance productivity and streamline cross-border processes.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Companies adopting digital tools gain speed, scalability, and global connectivity.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Digital transformation is now essential for survival in the rapidly evolving global economy.</a:t>
            </a:r>
            <a:endParaRPr lang="en-IN"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5040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4155C2-E31C-205E-DD97-2E92CC4C4830}"/>
              </a:ext>
            </a:extLst>
          </p:cNvPr>
          <p:cNvSpPr>
            <a:spLocks noGrp="1"/>
          </p:cNvSpPr>
          <p:nvPr>
            <p:ph idx="1"/>
          </p:nvPr>
        </p:nvSpPr>
        <p:spPr>
          <a:xfrm>
            <a:off x="838200" y="1406013"/>
            <a:ext cx="10515600" cy="5152103"/>
          </a:xfrm>
        </p:spPr>
        <p:txBody>
          <a:bodyPr>
            <a:normAutofit fontScale="92500" lnSpcReduction="10000"/>
          </a:bodyPr>
          <a:lstStyle/>
          <a:p>
            <a:pPr marL="0" indent="0">
              <a:buNone/>
            </a:pPr>
            <a:r>
              <a:rPr lang="en-IN" sz="2400" b="1" dirty="0">
                <a:latin typeface="Times New Roman" panose="02020603050405020304" pitchFamily="18" charset="0"/>
                <a:cs typeface="Times New Roman" panose="02020603050405020304" pitchFamily="18" charset="0"/>
              </a:rPr>
              <a:t>3. </a:t>
            </a:r>
            <a:r>
              <a:rPr lang="en-US" sz="2400" b="1" dirty="0">
                <a:latin typeface="Times New Roman" panose="02020603050405020304" pitchFamily="18" charset="0"/>
                <a:cs typeface="Times New Roman" panose="02020603050405020304" pitchFamily="18" charset="0"/>
              </a:rPr>
              <a:t>Evolving Consumer Behavior Reshapes Markets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Consumers today are more informed, connected, and socially conscious than ever before.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Their preferences shift rapidly, demanding personalization, convenience, and ethical practices.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Businesses must continuously innovate to meet these changing expectations.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evolution drives new product designs, marketing strategies, and market segmentation globally.</a:t>
            </a:r>
          </a:p>
          <a:p>
            <a:pPr marL="0" indent="0">
              <a:buNone/>
            </a:pPr>
            <a:r>
              <a:rPr lang="en-US" sz="2400" b="1" dirty="0">
                <a:latin typeface="Times New Roman" panose="02020603050405020304" pitchFamily="18" charset="0"/>
                <a:cs typeface="Times New Roman" panose="02020603050405020304" pitchFamily="18" charset="0"/>
              </a:rPr>
              <a:t>4. Geopolitical Uncertainty Impacts Global Business Trends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Trade wars, sanctions, and regional conflicts influence supply chains and global market stability.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Businesses must navigate complex political landscapes and policy shifts.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Geopolitical tensions force companies to diversify markets and sourcing strategies.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Adaptability and risk management are vital to maintaining global competitiveness.</a:t>
            </a:r>
          </a:p>
          <a:p>
            <a:pPr marL="0" indent="0">
              <a:buNone/>
            </a:pPr>
            <a:endParaRPr lang="en-US" sz="2400" b="1"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06081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BFD0B4-757D-8F26-6FB2-BF0324F6DA86}"/>
              </a:ext>
            </a:extLst>
          </p:cNvPr>
          <p:cNvSpPr>
            <a:spLocks noGrp="1"/>
          </p:cNvSpPr>
          <p:nvPr>
            <p:ph idx="1"/>
          </p:nvPr>
        </p:nvSpPr>
        <p:spPr>
          <a:xfrm>
            <a:off x="838200" y="1396180"/>
            <a:ext cx="10515600" cy="5083277"/>
          </a:xfrm>
        </p:spPr>
        <p:txBody>
          <a:bodyPr>
            <a:normAutofit lnSpcReduction="10000"/>
          </a:bodyPr>
          <a:lstStyle/>
          <a:p>
            <a:pPr marL="0" indent="0">
              <a:buNone/>
            </a:pPr>
            <a:r>
              <a:rPr lang="en-IN" sz="2400" b="1" dirty="0">
                <a:latin typeface="Times New Roman" panose="02020603050405020304" pitchFamily="18" charset="0"/>
                <a:cs typeface="Times New Roman" panose="02020603050405020304" pitchFamily="18" charset="0"/>
              </a:rPr>
              <a:t>5. </a:t>
            </a:r>
            <a:r>
              <a:rPr lang="en-US" sz="2400" b="1" dirty="0">
                <a:latin typeface="Times New Roman" panose="02020603050405020304" pitchFamily="18" charset="0"/>
                <a:cs typeface="Times New Roman" panose="02020603050405020304" pitchFamily="18" charset="0"/>
              </a:rPr>
              <a:t>Embracing Innovation for Competitive Advantage</a:t>
            </a:r>
          </a:p>
          <a:p>
            <a:pPr>
              <a:buFont typeface="Wingdings" panose="05000000000000000000" pitchFamily="2" charset="2"/>
              <a:buChar char="Ø"/>
            </a:pPr>
            <a:r>
              <a:rPr lang="en-US" sz="2400" dirty="0"/>
              <a:t>Innovation has become the cornerstone of global success and sustainability.</a:t>
            </a:r>
          </a:p>
          <a:p>
            <a:pPr>
              <a:buFont typeface="Wingdings" panose="05000000000000000000" pitchFamily="2" charset="2"/>
              <a:buChar char="Ø"/>
            </a:pPr>
            <a:r>
              <a:rPr lang="en-US" sz="2400" dirty="0"/>
              <a:t>Firms that invest in R&amp;D and creativity gain agility and market leadership.</a:t>
            </a:r>
          </a:p>
          <a:p>
            <a:pPr>
              <a:buFont typeface="Wingdings" panose="05000000000000000000" pitchFamily="2" charset="2"/>
              <a:buChar char="Ø"/>
            </a:pPr>
            <a:r>
              <a:rPr lang="en-US" sz="2400" dirty="0"/>
              <a:t>Disruptive technologies are redefining products, services, and customer experiences.</a:t>
            </a:r>
          </a:p>
          <a:p>
            <a:pPr>
              <a:buFont typeface="Wingdings" panose="05000000000000000000" pitchFamily="2" charset="2"/>
              <a:buChar char="Ø"/>
            </a:pPr>
            <a:r>
              <a:rPr lang="en-US" sz="2400" dirty="0"/>
              <a:t>Innovation drives differentiation and long-term growth in international business.</a:t>
            </a:r>
            <a:endParaRPr lang="en-US" sz="2400" b="1" dirty="0">
              <a:latin typeface="Times New Roman" panose="02020603050405020304" pitchFamily="18" charset="0"/>
              <a:cs typeface="Times New Roman" panose="02020603050405020304" pitchFamily="18" charset="0"/>
            </a:endParaRPr>
          </a:p>
          <a:p>
            <a:pPr marL="0" indent="0">
              <a:buNone/>
            </a:pPr>
            <a:r>
              <a:rPr lang="en-IN" sz="2400" b="1" dirty="0">
                <a:latin typeface="Times New Roman" panose="02020603050405020304" pitchFamily="18" charset="0"/>
                <a:cs typeface="Times New Roman" panose="02020603050405020304" pitchFamily="18" charset="0"/>
              </a:rPr>
              <a:t>6. </a:t>
            </a:r>
            <a:r>
              <a:rPr lang="en-US" sz="2400" b="1" dirty="0">
                <a:latin typeface="Times New Roman" panose="02020603050405020304" pitchFamily="18" charset="0"/>
                <a:cs typeface="Times New Roman" panose="02020603050405020304" pitchFamily="18" charset="0"/>
              </a:rPr>
              <a:t>Empowering Workforces in the Digital Age</a:t>
            </a:r>
          </a:p>
          <a:p>
            <a:pPr>
              <a:buFont typeface="Wingdings" panose="05000000000000000000" pitchFamily="2" charset="2"/>
              <a:buChar char="Ø"/>
            </a:pPr>
            <a:r>
              <a:rPr lang="en-US" sz="2400" dirty="0"/>
              <a:t>The modern workforce blends human intelligence with digital capabilities.</a:t>
            </a:r>
          </a:p>
          <a:p>
            <a:pPr>
              <a:buFont typeface="Wingdings" panose="05000000000000000000" pitchFamily="2" charset="2"/>
              <a:buChar char="Ø"/>
            </a:pPr>
            <a:r>
              <a:rPr lang="en-US" sz="2400" dirty="0"/>
              <a:t>Upskilling and reskilling are critical to adapting to technological advancements.</a:t>
            </a:r>
          </a:p>
          <a:p>
            <a:pPr>
              <a:buFont typeface="Wingdings" panose="05000000000000000000" pitchFamily="2" charset="2"/>
              <a:buChar char="Ø"/>
            </a:pPr>
            <a:r>
              <a:rPr lang="en-US" sz="2400" dirty="0"/>
              <a:t>Remote work and digital collaboration have transformed workplace cultures globally.</a:t>
            </a:r>
          </a:p>
          <a:p>
            <a:pPr>
              <a:buFont typeface="Wingdings" panose="05000000000000000000" pitchFamily="2" charset="2"/>
              <a:buChar char="Ø"/>
            </a:pPr>
            <a:r>
              <a:rPr lang="en-US" sz="2400" dirty="0"/>
              <a:t>Empowered employees are key drivers of innovation, engagement, and global success.</a:t>
            </a:r>
            <a:endParaRPr lang="en-US" sz="2400" b="1"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829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053235-03D1-1870-4209-BA02416FCAF8}"/>
              </a:ext>
            </a:extLst>
          </p:cNvPr>
          <p:cNvSpPr>
            <a:spLocks noGrp="1"/>
          </p:cNvSpPr>
          <p:nvPr>
            <p:ph idx="1"/>
          </p:nvPr>
        </p:nvSpPr>
        <p:spPr>
          <a:xfrm>
            <a:off x="838200" y="1386348"/>
            <a:ext cx="10515600" cy="5102942"/>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7. </a:t>
            </a:r>
            <a:r>
              <a:rPr lang="en-IN" sz="2400" b="1">
                <a:latin typeface="Times New Roman" panose="02020603050405020304" pitchFamily="18" charset="0"/>
                <a:cs typeface="Times New Roman" panose="02020603050405020304" pitchFamily="18" charset="0"/>
              </a:rPr>
              <a:t>Mobilization of </a:t>
            </a:r>
            <a:r>
              <a:rPr lang="en-US" sz="2400" b="1">
                <a:latin typeface="Times New Roman" panose="02020603050405020304" pitchFamily="18" charset="0"/>
                <a:cs typeface="Times New Roman" panose="02020603050405020304" pitchFamily="18" charset="0"/>
              </a:rPr>
              <a:t>the </a:t>
            </a:r>
            <a:r>
              <a:rPr lang="en-US" sz="2400" b="1" dirty="0">
                <a:latin typeface="Times New Roman" panose="02020603050405020304" pitchFamily="18" charset="0"/>
                <a:cs typeface="Times New Roman" panose="02020603050405020304" pitchFamily="18" charset="0"/>
              </a:rPr>
              <a:t>Power of Data Analytics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Data-driven insights enable smarter decisions and predictive business strategies.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Analytics help identify global trends, consumer needs, and performance gaps.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Businesses leverage big data to improve marketing, operations, and innovation.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global competition, those mastering data analytics lead the transformation.</a:t>
            </a:r>
          </a:p>
          <a:p>
            <a:pPr marL="0" indent="0">
              <a:buNone/>
            </a:pPr>
            <a:r>
              <a:rPr lang="en-US" sz="2400" b="1" dirty="0">
                <a:latin typeface="Times New Roman" panose="02020603050405020304" pitchFamily="18" charset="0"/>
                <a:cs typeface="Times New Roman" panose="02020603050405020304" pitchFamily="18" charset="0"/>
              </a:rPr>
              <a:t>8. Fostering Resilience in Uncertain Times</a:t>
            </a:r>
          </a:p>
          <a:p>
            <a:pPr>
              <a:buFont typeface="Wingdings" panose="05000000000000000000" pitchFamily="2" charset="2"/>
              <a:buChar char="Ø"/>
            </a:pPr>
            <a:r>
              <a:rPr lang="en-US" sz="2400" dirty="0"/>
              <a:t>Economic volatility, pandemics, and climate risks demand resilient business models.</a:t>
            </a:r>
          </a:p>
          <a:p>
            <a:pPr>
              <a:buFont typeface="Wingdings" panose="05000000000000000000" pitchFamily="2" charset="2"/>
              <a:buChar char="Ø"/>
            </a:pPr>
            <a:r>
              <a:rPr lang="en-US" sz="2400" dirty="0"/>
              <a:t>Organizations must build agility, flexibility, and strong crisis management systems.</a:t>
            </a:r>
          </a:p>
          <a:p>
            <a:pPr>
              <a:buFont typeface="Wingdings" panose="05000000000000000000" pitchFamily="2" charset="2"/>
              <a:buChar char="Ø"/>
            </a:pPr>
            <a:r>
              <a:rPr lang="en-US" sz="2400" dirty="0"/>
              <a:t>Diversification and adaptive planning ensure continuity amid global disruptions.</a:t>
            </a:r>
          </a:p>
          <a:p>
            <a:pPr>
              <a:buFont typeface="Wingdings" panose="05000000000000000000" pitchFamily="2" charset="2"/>
              <a:buChar char="Ø"/>
            </a:pPr>
            <a:r>
              <a:rPr lang="en-US" sz="2400" dirty="0"/>
              <a:t>Resilience has emerged as a core competency in sustaining international success.</a:t>
            </a:r>
            <a:endParaRPr lang="en-US" sz="2400" b="1"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8094126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E42B0-17B6-4E23-20B0-1973E77ABA16}"/>
              </a:ext>
            </a:extLst>
          </p:cNvPr>
          <p:cNvSpPr>
            <a:spLocks noGrp="1"/>
          </p:cNvSpPr>
          <p:nvPr>
            <p:ph type="title"/>
          </p:nvPr>
        </p:nvSpPr>
        <p:spPr>
          <a:xfrm>
            <a:off x="838200" y="886235"/>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Modes of entry into IB</a:t>
            </a:r>
            <a:endParaRPr lang="en-IN" sz="4000" b="1" dirty="0">
              <a:latin typeface="Times New Roman" panose="02020603050405020304" pitchFamily="18" charset="0"/>
              <a:cs typeface="Times New Roman" panose="02020603050405020304" pitchFamily="18" charset="0"/>
            </a:endParaRPr>
          </a:p>
        </p:txBody>
      </p:sp>
      <p:pic>
        <p:nvPicPr>
          <p:cNvPr id="7" name="Content Placeholder 6">
            <a:extLst>
              <a:ext uri="{FF2B5EF4-FFF2-40B4-BE49-F238E27FC236}">
                <a16:creationId xmlns:a16="http://schemas.microsoft.com/office/drawing/2014/main" id="{EA16CAB3-9663-769C-C3D4-9709A24F766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19815" y="2005166"/>
            <a:ext cx="5552369" cy="4329113"/>
          </a:xfrm>
        </p:spPr>
      </p:pic>
    </p:spTree>
    <p:extLst>
      <p:ext uri="{BB962C8B-B14F-4D97-AF65-F5344CB8AC3E}">
        <p14:creationId xmlns:p14="http://schemas.microsoft.com/office/powerpoint/2010/main" val="2076642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39584-7901-CE5A-7659-9DDF337CFCE4}"/>
              </a:ext>
            </a:extLst>
          </p:cNvPr>
          <p:cNvSpPr>
            <a:spLocks noGrp="1"/>
          </p:cNvSpPr>
          <p:nvPr>
            <p:ph type="title"/>
          </p:nvPr>
        </p:nvSpPr>
        <p:spPr>
          <a:xfrm>
            <a:off x="838200" y="1004222"/>
            <a:ext cx="10515600" cy="1099881"/>
          </a:xfrm>
        </p:spPr>
        <p:txBody>
          <a:bodyPr>
            <a:normAutofit/>
          </a:bodyPr>
          <a:lstStyle/>
          <a:p>
            <a:r>
              <a:rPr lang="en-IN" sz="4000" b="1" dirty="0">
                <a:latin typeface="Times New Roman" panose="02020603050405020304" pitchFamily="18" charset="0"/>
                <a:cs typeface="Times New Roman" panose="02020603050405020304" pitchFamily="18" charset="0"/>
              </a:rPr>
              <a:t>Evolution of IB</a:t>
            </a:r>
          </a:p>
        </p:txBody>
      </p:sp>
      <p:sp>
        <p:nvSpPr>
          <p:cNvPr id="3" name="Content Placeholder 2">
            <a:extLst>
              <a:ext uri="{FF2B5EF4-FFF2-40B4-BE49-F238E27FC236}">
                <a16:creationId xmlns:a16="http://schemas.microsoft.com/office/drawing/2014/main" id="{4CEBC83E-C47B-0F56-B815-29E3DC592CED}"/>
              </a:ext>
            </a:extLst>
          </p:cNvPr>
          <p:cNvSpPr>
            <a:spLocks noGrp="1"/>
          </p:cNvSpPr>
          <p:nvPr>
            <p:ph idx="1"/>
          </p:nvPr>
        </p:nvSpPr>
        <p:spPr>
          <a:xfrm>
            <a:off x="838200" y="1799303"/>
            <a:ext cx="10515600" cy="5058697"/>
          </a:xfrm>
        </p:spPr>
        <p:txBody>
          <a:bodyPr>
            <a:noAutofit/>
          </a:bodyPr>
          <a:lstStyle/>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The origin of International Business goes back to human civilization. Sindh civilization had many traces of having a trade relationship with the Eastern civilization. Later the concept of International Business – a broader concept of integration of economies goes back to 19th century. </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The first phase was taken with the end of first World War in 1919, the import of raw materials by colonial countries emperor from colonies and exporting them finished goods again to the colonies. There is an increase in the level of international business. </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But after second world war in 1945, the most of the colonial governments refused to export the raw materials and import finished goods for the purpose of protecting the domestic companies. There is a decrease in international business. </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The consequences of World War II had made the world countries to feel the need of international co-operation of global trade which led to the formation of various organizations like International Monetary Fund (IMF) and International Bank for Reconstruction and Development(IBRD), now called AS World Bank</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49851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21CFFC-E10B-CB9B-3BC2-71D7DCFD0E7A}"/>
              </a:ext>
            </a:extLst>
          </p:cNvPr>
          <p:cNvSpPr>
            <a:spLocks noGrp="1"/>
          </p:cNvSpPr>
          <p:nvPr>
            <p:ph idx="1"/>
          </p:nvPr>
        </p:nvSpPr>
        <p:spPr>
          <a:xfrm>
            <a:off x="838200" y="1415845"/>
            <a:ext cx="10515600" cy="4761118"/>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1. Exporting</a:t>
            </a:r>
            <a:r>
              <a:rPr lang="en-US" dirty="0">
                <a:latin typeface="Times New Roman" panose="02020603050405020304" pitchFamily="18" charset="0"/>
                <a:cs typeface="Times New Roman" panose="02020603050405020304" pitchFamily="18" charset="0"/>
              </a:rPr>
              <a:t>: Exporting is a popular strategy for entering into a foreign market. Domestic businesses can manufacture their products in their local production units and can export them into various international markets. Thus, they can obtain economies of scale by locally manufacturing different products and selling them across the boundaries of the nation. Usually, there are two forms of exporting.</a:t>
            </a:r>
          </a:p>
          <a:p>
            <a:pPr marL="571500" indent="-571500">
              <a:buFont typeface="+mj-lt"/>
              <a:buAutoNum type="romanLcPeriod"/>
            </a:pPr>
            <a:r>
              <a:rPr lang="en-US" b="1" dirty="0">
                <a:latin typeface="Times New Roman" panose="02020603050405020304" pitchFamily="18" charset="0"/>
                <a:cs typeface="Times New Roman" panose="02020603050405020304" pitchFamily="18" charset="0"/>
              </a:rPr>
              <a:t>Indirect Exporting</a:t>
            </a:r>
            <a:r>
              <a:rPr lang="en-US" dirty="0">
                <a:latin typeface="Times New Roman" panose="02020603050405020304" pitchFamily="18" charset="0"/>
                <a:cs typeface="Times New Roman" panose="02020603050405020304" pitchFamily="18" charset="0"/>
              </a:rPr>
              <a:t>: When products of the local businesses are indirectly sold to potential, foreign customers through local export intermediaries, it is known as indirect exporting. In this form of exporting, products are first sold to intermediaries who further sell them directly to foreign wholesalers or customers. It offers convenience and low costs to local businesses as they do not incur </a:t>
            </a:r>
            <a:r>
              <a:rPr lang="en-US" dirty="0" err="1">
                <a:latin typeface="Times New Roman" panose="02020603050405020304" pitchFamily="18" charset="0"/>
                <a:cs typeface="Times New Roman" panose="02020603050405020304" pitchFamily="18" charset="0"/>
              </a:rPr>
              <a:t>ary</a:t>
            </a:r>
            <a:r>
              <a:rPr lang="en-US" dirty="0">
                <a:latin typeface="Times New Roman" panose="02020603050405020304" pitchFamily="18" charset="0"/>
                <a:cs typeface="Times New Roman" panose="02020603050405020304" pitchFamily="18" charset="0"/>
              </a:rPr>
              <a:t> expense in the process of overseas distribution and logistics, identification of potential foreign markets, etc.</a:t>
            </a:r>
          </a:p>
          <a:p>
            <a:pPr marL="571500" indent="-571500">
              <a:buFont typeface="+mj-lt"/>
              <a:buAutoNum type="romanLcPeriod"/>
            </a:pPr>
            <a:r>
              <a:rPr lang="en-US" b="1" dirty="0">
                <a:latin typeface="Times New Roman" panose="02020603050405020304" pitchFamily="18" charset="0"/>
                <a:cs typeface="Times New Roman" panose="02020603050405020304" pitchFamily="18" charset="0"/>
              </a:rPr>
              <a:t>Direct Exporting</a:t>
            </a:r>
            <a:r>
              <a:rPr lang="en-US" dirty="0">
                <a:latin typeface="Times New Roman" panose="02020603050405020304" pitchFamily="18" charset="0"/>
                <a:cs typeface="Times New Roman" panose="02020603050405020304" pitchFamily="18" charset="0"/>
              </a:rPr>
              <a:t>: When products of domestic firms are directly exported and sold to potential foreign customers, it is known as direct exporting. In this form of exporting, business commitment is essential for being directly liable and accountable to manage market research, logistics, shipments, overseas distribution, and collection of payments.</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47295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BB7D5C-D70E-E87D-4CF8-087C8A78D0BA}"/>
              </a:ext>
            </a:extLst>
          </p:cNvPr>
          <p:cNvSpPr>
            <a:spLocks noGrp="1"/>
          </p:cNvSpPr>
          <p:nvPr>
            <p:ph idx="1"/>
          </p:nvPr>
        </p:nvSpPr>
        <p:spPr>
          <a:xfrm>
            <a:off x="838200" y="1524000"/>
            <a:ext cx="10515600" cy="465296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2. Licensing</a:t>
            </a:r>
            <a:r>
              <a:rPr lang="en-US" sz="2400" dirty="0">
                <a:latin typeface="Times New Roman" panose="02020603050405020304" pitchFamily="18" charset="0"/>
                <a:cs typeface="Times New Roman" panose="02020603050405020304" pitchFamily="18" charset="0"/>
              </a:rPr>
              <a:t>: Licensing agreement is the most common mode adopted by an organisation as it reduces the risk of internationalizing. The agreement is due for renewal after five to seven years on the consent of parties attached to it. There are basically two parties in a licensing agreement, ie, the licensor and the licensee is the firm to which the licensor gives authority to use few of its technology, trademarks, patents, etc., in lieu of a monetary consideration often called royalty or fee.</a:t>
            </a:r>
          </a:p>
          <a:p>
            <a:pPr marL="0" indent="0">
              <a:buNone/>
            </a:pPr>
            <a:r>
              <a:rPr lang="en-US" sz="2400" dirty="0">
                <a:latin typeface="Times New Roman" panose="02020603050405020304" pitchFamily="18" charset="0"/>
                <a:cs typeface="Times New Roman" panose="02020603050405020304" pitchFamily="18" charset="0"/>
              </a:rPr>
              <a:t>As licensing is a contract, the licensee has to pay a fixed amount called fee upon signing the contract and a royalty thereafter of 2-5 per cent based on the volume of sales. When an organisation plans to go overseas, it is not worried to lose its firm-specific advantages. Licensing proves best when the organisation has a standardized product and the licensee has no right to misuse the licensor's technology and patents. In other cases, such as exercising complete control over technology, patents, firm-specific advantages, etc., licensing is not considered as the foremost option.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04978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949A7F-CF5D-03FA-E95E-5C4F4D1C1B0D}"/>
              </a:ext>
            </a:extLst>
          </p:cNvPr>
          <p:cNvSpPr>
            <a:spLocks noGrp="1"/>
          </p:cNvSpPr>
          <p:nvPr>
            <p:ph idx="1"/>
          </p:nvPr>
        </p:nvSpPr>
        <p:spPr>
          <a:xfrm>
            <a:off x="838200" y="1376516"/>
            <a:ext cx="10515600" cy="5034116"/>
          </a:xfrm>
        </p:spPr>
        <p:txBody>
          <a:bodyPr>
            <a:normAutofit fontScale="92500" lnSpcReduction="10000"/>
          </a:bodyPr>
          <a:lstStyle/>
          <a:p>
            <a:pPr marL="0" indent="0">
              <a:buNone/>
            </a:pPr>
            <a:r>
              <a:rPr lang="en-IN" sz="2400" b="1" dirty="0">
                <a:latin typeface="Times New Roman" panose="02020603050405020304" pitchFamily="18" charset="0"/>
                <a:cs typeface="Times New Roman" panose="02020603050405020304" pitchFamily="18" charset="0"/>
              </a:rPr>
              <a:t>3. </a:t>
            </a:r>
            <a:r>
              <a:rPr lang="en-US" sz="2400" b="1" dirty="0">
                <a:latin typeface="Times New Roman" panose="02020603050405020304" pitchFamily="18" charset="0"/>
                <a:cs typeface="Times New Roman" panose="02020603050405020304" pitchFamily="18" charset="0"/>
              </a:rPr>
              <a:t>Franchising</a:t>
            </a:r>
            <a:r>
              <a:rPr lang="en-US" sz="2400" dirty="0">
                <a:latin typeface="Times New Roman" panose="02020603050405020304" pitchFamily="18" charset="0"/>
                <a:cs typeface="Times New Roman" panose="02020603050405020304" pitchFamily="18" charset="0"/>
              </a:rPr>
              <a:t>: Local businesses can use international franchising for accessing global markets. When an owner (franchisor) of a brand name, patent, copyright, trademark, business operation, property, process, or system grants legal rights to other business (franchisee) to use that property, process, or system for production of goods and services, in return for a fee, it is known as franchising. The local business can act as a franchisor by distributing its franchises to small foreign businesses and thus, can sell its products in the foreign markets. It will also be beneficial in building foreign market coverage and building brand name in international markets.</a:t>
            </a:r>
          </a:p>
          <a:p>
            <a:pPr marL="0" indent="0">
              <a:buNone/>
            </a:pPr>
            <a:r>
              <a:rPr lang="en-IN" sz="2400" b="1" dirty="0">
                <a:latin typeface="Times New Roman" panose="02020603050405020304" pitchFamily="18" charset="0"/>
                <a:cs typeface="Times New Roman" panose="02020603050405020304" pitchFamily="18" charset="0"/>
              </a:rPr>
              <a:t>4. </a:t>
            </a:r>
            <a:r>
              <a:rPr lang="en-US" sz="2400" b="1" dirty="0">
                <a:latin typeface="Times New Roman" panose="02020603050405020304" pitchFamily="18" charset="0"/>
                <a:cs typeface="Times New Roman" panose="02020603050405020304" pitchFamily="18" charset="0"/>
              </a:rPr>
              <a:t>Contract Manufacturing</a:t>
            </a:r>
            <a:r>
              <a:rPr lang="en-US" sz="2400" dirty="0">
                <a:latin typeface="Times New Roman" panose="02020603050405020304" pitchFamily="18" charset="0"/>
                <a:cs typeface="Times New Roman" panose="02020603050405020304" pitchFamily="18" charset="0"/>
              </a:rPr>
              <a:t>: Under contract manufacturing, one organisation (client) enters into a contract with another organisation to manufacture its products or </a:t>
            </a:r>
            <a:r>
              <a:rPr lang="en-US" sz="2400" dirty="0" err="1">
                <a:latin typeface="Times New Roman" panose="02020603050405020304" pitchFamily="18" charset="0"/>
                <a:cs typeface="Times New Roman" panose="02020603050405020304" pitchFamily="18" charset="0"/>
              </a:rPr>
              <a:t>paris</a:t>
            </a:r>
            <a:r>
              <a:rPr lang="en-US" sz="2400" dirty="0">
                <a:latin typeface="Times New Roman" panose="02020603050405020304" pitchFamily="18" charset="0"/>
                <a:cs typeface="Times New Roman" panose="02020603050405020304" pitchFamily="18" charset="0"/>
              </a:rPr>
              <a:t>. The </a:t>
            </a:r>
            <a:r>
              <a:rPr lang="en-US" sz="2400" dirty="0" err="1">
                <a:latin typeface="Times New Roman" panose="02020603050405020304" pitchFamily="18" charset="0"/>
                <a:cs typeface="Times New Roman" panose="02020603050405020304" pitchFamily="18" charset="0"/>
              </a:rPr>
              <a:t>orgamsation</a:t>
            </a:r>
            <a:r>
              <a:rPr lang="en-US" sz="2400" dirty="0">
                <a:latin typeface="Times New Roman" panose="02020603050405020304" pitchFamily="18" charset="0"/>
                <a:cs typeface="Times New Roman" panose="02020603050405020304" pitchFamily="18" charset="0"/>
              </a:rPr>
              <a:t> (client) in this way does not have to arrange for production infrastructure, workforce, raw materials, etc., and can focus entirely on sales and marketing of products. A local producer can be brought into agreement for a firm looking to sell its products in overseas market. Many of the world's leading organisations </a:t>
            </a:r>
            <a:r>
              <a:rPr lang="en-US" sz="2400" dirty="0" err="1">
                <a:latin typeface="Times New Roman" panose="02020603050405020304" pitchFamily="18" charset="0"/>
                <a:cs typeface="Times New Roman" panose="02020603050405020304" pitchFamily="18" charset="0"/>
              </a:rPr>
              <a:t>ciary</a:t>
            </a:r>
            <a:r>
              <a:rPr lang="en-US" sz="2400" dirty="0">
                <a:latin typeface="Times New Roman" panose="02020603050405020304" pitchFamily="18" charset="0"/>
                <a:cs typeface="Times New Roman" panose="02020603050405020304" pitchFamily="18" charset="0"/>
              </a:rPr>
              <a:t> on their manufacturing processes through third party manufacturers in countries having low cost of labour. The advantages include less capital investment and ease of exit in case of product failure.</a:t>
            </a:r>
          </a:p>
        </p:txBody>
      </p:sp>
    </p:spTree>
    <p:extLst>
      <p:ext uri="{BB962C8B-B14F-4D97-AF65-F5344CB8AC3E}">
        <p14:creationId xmlns:p14="http://schemas.microsoft.com/office/powerpoint/2010/main" val="21588701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37022B8-D48E-110F-959B-604D1F1B304A}"/>
              </a:ext>
            </a:extLst>
          </p:cNvPr>
          <p:cNvSpPr>
            <a:spLocks noGrp="1"/>
          </p:cNvSpPr>
          <p:nvPr>
            <p:ph idx="1"/>
          </p:nvPr>
        </p:nvSpPr>
        <p:spPr>
          <a:xfrm>
            <a:off x="838200" y="1435510"/>
            <a:ext cx="10515600" cy="4955458"/>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5. Turnkey Projects</a:t>
            </a:r>
            <a:r>
              <a:rPr lang="en-US" sz="2400" dirty="0">
                <a:latin typeface="Times New Roman" panose="02020603050405020304" pitchFamily="18" charset="0"/>
                <a:cs typeface="Times New Roman" panose="02020603050405020304" pitchFamily="18" charset="0"/>
              </a:rPr>
              <a:t>: As the name suggests, turnkey project is when a licensor builds a completely new plant or production infrastructure, which is fully operational, and hand over the key to the licensee. As the licensee receives the keys of a fully functional plant, he can start its operations.</a:t>
            </a:r>
          </a:p>
          <a:p>
            <a:pPr marL="0" indent="0">
              <a:buNone/>
            </a:pPr>
            <a:r>
              <a:rPr lang="en-US" sz="2400" dirty="0">
                <a:latin typeface="Times New Roman" panose="02020603050405020304" pitchFamily="18" charset="0"/>
                <a:cs typeface="Times New Roman" panose="02020603050405020304" pitchFamily="18" charset="0"/>
              </a:rPr>
              <a:t>A turnkey project is a form of project which is constructed and sold to anonymous purchasers as a finished product. These projects are common in international business. Turnkey projects are mostly applicable in constructions of plants such as steel factories, oil refineries, cernent and fertilizers plants, etc.</a:t>
            </a:r>
          </a:p>
          <a:p>
            <a:pPr marL="0" indent="0">
              <a:buNone/>
            </a:pPr>
            <a:r>
              <a:rPr lang="en-US" sz="2400" b="1" dirty="0">
                <a:latin typeface="Times New Roman" panose="02020603050405020304" pitchFamily="18" charset="0"/>
                <a:cs typeface="Times New Roman" panose="02020603050405020304" pitchFamily="18" charset="0"/>
              </a:rPr>
              <a:t>6. Management Contracts</a:t>
            </a:r>
            <a:r>
              <a:rPr lang="en-US" sz="2400" dirty="0">
                <a:latin typeface="Times New Roman" panose="02020603050405020304" pitchFamily="18" charset="0"/>
                <a:cs typeface="Times New Roman" panose="02020603050405020304" pitchFamily="18" charset="0"/>
              </a:rPr>
              <a:t>: Local businesses, which lack in technology and managerial skills, can enter into an agreement with a foreign business for seeking managerial assistance, specialized guidance, and technical expertise for a specified period of time in return for a fee or a financial reward.</a:t>
            </a:r>
          </a:p>
          <a:p>
            <a:pPr marL="0" indent="0">
              <a:buNone/>
            </a:pPr>
            <a:r>
              <a:rPr lang="en-US" sz="2400" dirty="0">
                <a:latin typeface="Times New Roman" panose="02020603050405020304" pitchFamily="18" charset="0"/>
                <a:cs typeface="Times New Roman" panose="02020603050405020304" pitchFamily="18" charset="0"/>
              </a:rPr>
              <a:t>This agreement is known as a management contract, and is very useful for a local business to enter into foreign markets. With the acquired management expertise and know-how, a local business can thus sell its products in global markets</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32084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2D6F281-91F2-9B29-F126-1F521ED0BBB8}"/>
              </a:ext>
            </a:extLst>
          </p:cNvPr>
          <p:cNvSpPr>
            <a:spLocks noGrp="1"/>
          </p:cNvSpPr>
          <p:nvPr>
            <p:ph idx="1"/>
          </p:nvPr>
        </p:nvSpPr>
        <p:spPr>
          <a:xfrm>
            <a:off x="838200" y="1425676"/>
            <a:ext cx="10515600" cy="4984955"/>
          </a:xfrm>
        </p:spPr>
        <p:txBody>
          <a:bodyPr>
            <a:normAutofit fontScale="85000" lnSpcReduction="10000"/>
          </a:bodyPr>
          <a:lstStyle/>
          <a:p>
            <a:pPr marL="0" indent="0">
              <a:buNone/>
            </a:pPr>
            <a:r>
              <a:rPr lang="en-US" b="1" dirty="0">
                <a:latin typeface="Times New Roman" panose="02020603050405020304" pitchFamily="18" charset="0"/>
                <a:cs typeface="Times New Roman" panose="02020603050405020304" pitchFamily="18" charset="0"/>
              </a:rPr>
              <a:t>7. Joint Ventures</a:t>
            </a:r>
            <a:r>
              <a:rPr lang="en-US" dirty="0">
                <a:latin typeface="Times New Roman" panose="02020603050405020304" pitchFamily="18" charset="0"/>
                <a:cs typeface="Times New Roman" panose="02020603050405020304" pitchFamily="18" charset="0"/>
              </a:rPr>
              <a:t>: When two or more independent businesses are cooperatively joined together to form a new business identity, it is known as a joint venture.</a:t>
            </a:r>
          </a:p>
          <a:p>
            <a:pPr marL="0" indent="0">
              <a:buNone/>
            </a:pPr>
            <a:r>
              <a:rPr lang="en-US" dirty="0">
                <a:latin typeface="Times New Roman" panose="02020603050405020304" pitchFamily="18" charset="0"/>
                <a:cs typeface="Times New Roman" panose="02020603050405020304" pitchFamily="18" charset="0"/>
              </a:rPr>
              <a:t>A local business can form a joint venture with foreign businesses and can easily enter into new foreign markets. Even if one organisation has acquired a low stake in another organisation, they are entitled to the right to have a say in managerial activities of the newly formed venture. It will also be beneficial in the cases, where foreign government policies and laws do not allow foreign control but promote joint ventures and local companies.</a:t>
            </a:r>
          </a:p>
          <a:p>
            <a:pPr marL="0" indent="0">
              <a:buNone/>
            </a:pPr>
            <a:r>
              <a:rPr lang="en-US" b="1" dirty="0">
                <a:latin typeface="Times New Roman" panose="02020603050405020304" pitchFamily="18" charset="0"/>
                <a:cs typeface="Times New Roman" panose="02020603050405020304" pitchFamily="18" charset="0"/>
              </a:rPr>
              <a:t>8. Strategic Alliances</a:t>
            </a:r>
            <a:r>
              <a:rPr lang="en-US" dirty="0">
                <a:latin typeface="Times New Roman" panose="02020603050405020304" pitchFamily="18" charset="0"/>
                <a:cs typeface="Times New Roman" panose="02020603050405020304" pitchFamily="18" charset="0"/>
              </a:rPr>
              <a:t>: A strategic alliance occurs when two or more organisations enter into a contract or come together to perform a specific function and achieve mutually set objectives in the market. These organisations do not merge and remain anonymous. Recently, strategic alliances have become popular and are proven as an effective means to tackle weaknesses and enhance strengths. The main objectives behind setting-up a strategic alliance are market expansion, capital enhancement, access to latest technology, etc.</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37385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7C89BE-55D4-E65C-7B0B-0442AD32D43A}"/>
              </a:ext>
            </a:extLst>
          </p:cNvPr>
          <p:cNvSpPr>
            <a:spLocks noGrp="1"/>
          </p:cNvSpPr>
          <p:nvPr>
            <p:ph idx="1"/>
          </p:nvPr>
        </p:nvSpPr>
        <p:spPr>
          <a:xfrm>
            <a:off x="838200" y="1327354"/>
            <a:ext cx="10515600" cy="5063613"/>
          </a:xfrm>
        </p:spPr>
        <p:txBody>
          <a:bodyPr>
            <a:normAutofit fontScale="92500"/>
          </a:bodyPr>
          <a:lstStyle/>
          <a:p>
            <a:pPr marL="0" indent="0">
              <a:buNone/>
            </a:pPr>
            <a:r>
              <a:rPr lang="en-IN" sz="2400" b="1" dirty="0">
                <a:latin typeface="Times New Roman" panose="02020603050405020304" pitchFamily="18" charset="0"/>
                <a:cs typeface="Times New Roman" panose="02020603050405020304" pitchFamily="18" charset="0"/>
              </a:rPr>
              <a:t>9.</a:t>
            </a:r>
            <a:r>
              <a:rPr lang="en-US" sz="2400" b="1" dirty="0">
                <a:latin typeface="Times New Roman" panose="02020603050405020304" pitchFamily="18" charset="0"/>
                <a:cs typeface="Times New Roman" panose="02020603050405020304" pitchFamily="18" charset="0"/>
              </a:rPr>
              <a:t>Merger</a:t>
            </a:r>
            <a:r>
              <a:rPr lang="en-US" sz="2400" dirty="0">
                <a:latin typeface="Times New Roman" panose="02020603050405020304" pitchFamily="18" charset="0"/>
                <a:cs typeface="Times New Roman" panose="02020603050405020304" pitchFamily="18" charset="0"/>
              </a:rPr>
              <a:t>: An external strategy employed for achieving growth of a company is known as merger. A merger also called as integration, consolidation, of amalgamation means a combination of two or more companies, where one company obtains the assets and liabilities of the other company against cash or shares. A merger can also mean dissolution of both the companies and the assets and liabilities are integrated and new fresh stock is issued For the company which is being acquired, it is a merger and for the company which acquires other company, it is an acquisition. In case both the companies dissolve their individual identity to produce a new company, it is known as consolidation.</a:t>
            </a:r>
          </a:p>
          <a:p>
            <a:pPr marL="0" indent="0">
              <a:buNone/>
            </a:pPr>
            <a:r>
              <a:rPr lang="en-US" sz="2400" b="1" dirty="0">
                <a:latin typeface="Times New Roman" panose="02020603050405020304" pitchFamily="18" charset="0"/>
                <a:cs typeface="Times New Roman" panose="02020603050405020304" pitchFamily="18" charset="0"/>
              </a:rPr>
              <a:t>10. Acquisition</a:t>
            </a:r>
            <a:r>
              <a:rPr lang="en-US" sz="2400" dirty="0">
                <a:latin typeface="Times New Roman" panose="02020603050405020304" pitchFamily="18" charset="0"/>
                <a:cs typeface="Times New Roman" panose="02020603050405020304" pitchFamily="18" charset="0"/>
              </a:rPr>
              <a:t>: Buying or acquiring an existing venture is called as acquisition. Acquisition is considered as a simple technique used by many companies to expand their business activities by entering into new product areas or new markets. In order to avoid any financial burden, an entrepreneur should be cautious in structuring the payments. He should design a scope for making payments phase wise which helps the firm to generate funds to pay. Every acquisition strategy is based on a presumption that firms for probable acquisition will be available; however, if the option of firms is finite, the decision can be taken on the basis of proficiency instead of practicality.</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57044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219669-A196-FCEA-CEF1-912D339DFBEE}"/>
              </a:ext>
            </a:extLst>
          </p:cNvPr>
          <p:cNvSpPr>
            <a:spLocks noGrp="1"/>
          </p:cNvSpPr>
          <p:nvPr>
            <p:ph idx="1"/>
          </p:nvPr>
        </p:nvSpPr>
        <p:spPr>
          <a:xfrm>
            <a:off x="838200" y="1612490"/>
            <a:ext cx="10515600" cy="4564473"/>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11. </a:t>
            </a:r>
            <a:r>
              <a:rPr lang="en-US" sz="2400" b="1" dirty="0">
                <a:latin typeface="Times New Roman" panose="02020603050405020304" pitchFamily="18" charset="0"/>
                <a:cs typeface="Times New Roman" panose="02020603050405020304" pitchFamily="18" charset="0"/>
              </a:rPr>
              <a:t>Wholly-Owned Subsidiaries</a:t>
            </a:r>
            <a:r>
              <a:rPr lang="en-US" sz="2400" dirty="0">
                <a:latin typeface="Times New Roman" panose="02020603050405020304" pitchFamily="18" charset="0"/>
                <a:cs typeface="Times New Roman" panose="02020603050405020304" pitchFamily="18" charset="0"/>
              </a:rPr>
              <a:t>: A wholly-owned subsidiary refers to a business, which is entirely owned by another entity. In a wholly-owned subsidiary, all the current issued common stocks of the company are owned by a single holding business.</a:t>
            </a:r>
          </a:p>
          <a:p>
            <a:pPr marL="0" indent="0">
              <a:buNone/>
            </a:pPr>
            <a:r>
              <a:rPr lang="en-US" sz="2400" dirty="0">
                <a:latin typeface="Times New Roman" panose="02020603050405020304" pitchFamily="18" charset="0"/>
                <a:cs typeface="Times New Roman" panose="02020603050405020304" pitchFamily="18" charset="0"/>
              </a:rPr>
              <a:t>With the permission of this holding organisation, subsidiary continues to operate, with or without direct involvement of the controlling entity. Thus, a local business can choose foreign direct investment for gaining entire control </a:t>
            </a:r>
            <a:r>
              <a:rPr lang="en-US" sz="2400" dirty="0" err="1">
                <a:latin typeface="Times New Roman" panose="02020603050405020304" pitchFamily="18" charset="0"/>
                <a:cs typeface="Times New Roman" panose="02020603050405020304" pitchFamily="18" charset="0"/>
              </a:rPr>
              <a:t>alongwith</a:t>
            </a:r>
            <a:r>
              <a:rPr lang="en-US" sz="2400" dirty="0">
                <a:latin typeface="Times New Roman" panose="02020603050405020304" pitchFamily="18" charset="0"/>
                <a:cs typeface="Times New Roman" panose="02020603050405020304" pitchFamily="18" charset="0"/>
              </a:rPr>
              <a:t> the ownership of international operations and business activities.</a:t>
            </a:r>
          </a:p>
          <a:p>
            <a:pPr marL="0" indent="0">
              <a:buNone/>
            </a:pPr>
            <a:r>
              <a:rPr lang="en-US" sz="2400" dirty="0">
                <a:latin typeface="Times New Roman" panose="02020603050405020304" pitchFamily="18" charset="0"/>
                <a:cs typeface="Times New Roman" panose="02020603050405020304" pitchFamily="18" charset="0"/>
              </a:rPr>
              <a:t>However, developing a foreign subsidiary requires a lot of time management and optimum resource utilisation, and is considered as the most costly and difficult method of entering into a new global market. Moreover, there must be an assured demand of the product in the target market for developing a wholly-owned subsidiary.</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27042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3979E-14CF-A237-33F0-DF894542AE74}"/>
              </a:ext>
            </a:extLst>
          </p:cNvPr>
          <p:cNvSpPr>
            <a:spLocks noGrp="1"/>
          </p:cNvSpPr>
          <p:nvPr>
            <p:ph type="title"/>
          </p:nvPr>
        </p:nvSpPr>
        <p:spPr>
          <a:xfrm>
            <a:off x="838200" y="7879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Internationalization Process</a:t>
            </a:r>
          </a:p>
        </p:txBody>
      </p:sp>
      <p:pic>
        <p:nvPicPr>
          <p:cNvPr id="5" name="Picture 4">
            <a:extLst>
              <a:ext uri="{FF2B5EF4-FFF2-40B4-BE49-F238E27FC236}">
                <a16:creationId xmlns:a16="http://schemas.microsoft.com/office/drawing/2014/main" id="{695A5F4B-7988-F8B0-8E76-1250DFE0CB5D}"/>
              </a:ext>
            </a:extLst>
          </p:cNvPr>
          <p:cNvPicPr>
            <a:picLocks noChangeAspect="1"/>
          </p:cNvPicPr>
          <p:nvPr/>
        </p:nvPicPr>
        <p:blipFill>
          <a:blip r:embed="rId2"/>
          <a:stretch>
            <a:fillRect/>
          </a:stretch>
        </p:blipFill>
        <p:spPr>
          <a:xfrm>
            <a:off x="3205317" y="2260959"/>
            <a:ext cx="6086168" cy="4325976"/>
          </a:xfrm>
          <a:prstGeom prst="rect">
            <a:avLst/>
          </a:prstGeom>
        </p:spPr>
      </p:pic>
    </p:spTree>
    <p:extLst>
      <p:ext uri="{BB962C8B-B14F-4D97-AF65-F5344CB8AC3E}">
        <p14:creationId xmlns:p14="http://schemas.microsoft.com/office/powerpoint/2010/main" val="18543877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E66226-98C4-218D-A48B-15D0DF43F022}"/>
              </a:ext>
            </a:extLst>
          </p:cNvPr>
          <p:cNvSpPr>
            <a:spLocks noGrp="1"/>
          </p:cNvSpPr>
          <p:nvPr>
            <p:ph idx="1"/>
          </p:nvPr>
        </p:nvSpPr>
        <p:spPr>
          <a:xfrm>
            <a:off x="838200" y="1366684"/>
            <a:ext cx="10515600" cy="5093110"/>
          </a:xfrm>
        </p:spPr>
        <p:txBody>
          <a:bodyPr>
            <a:normAutofit fontScale="85000" lnSpcReduction="10000"/>
          </a:bodyPr>
          <a:lstStyle/>
          <a:p>
            <a:pPr marL="0" indent="0">
              <a:buNone/>
            </a:pPr>
            <a:r>
              <a:rPr lang="en-IN" b="1" dirty="0">
                <a:latin typeface="Times New Roman" panose="02020603050405020304" pitchFamily="18" charset="0"/>
                <a:cs typeface="Times New Roman" panose="02020603050405020304" pitchFamily="18" charset="0"/>
              </a:rPr>
              <a:t>1. </a:t>
            </a:r>
            <a:r>
              <a:rPr lang="en-US" b="1" dirty="0">
                <a:latin typeface="Times New Roman" panose="02020603050405020304" pitchFamily="18" charset="0"/>
                <a:cs typeface="Times New Roman" panose="02020603050405020304" pitchFamily="18" charset="0"/>
              </a:rPr>
              <a:t>Licensing</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Licensing is often the first mode of internationalisation as it involves low risk.</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is a contractual agreement between two parties — the licensor (owner) and the licensee (user).</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licensor grants the licensee the right to use its technology, trademarks, patents, etc., in exchange for a royalty or fee.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licensee usually pays a fixed fee at signing and a royalty of 2–5% based on sales volume.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Licensing agreements typically last five to seven years, subject to renewal by mutual consent.</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It is best suited for standardised products where the licensee cannot misuse proprietary technology.</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Not preferred when the company wants to retain full control over technology or firm-specific advantages.</a:t>
            </a:r>
          </a:p>
          <a:p>
            <a:pPr marL="0" indent="0">
              <a:buNone/>
            </a:pPr>
            <a:endParaRPr lang="en-IN" dirty="0"/>
          </a:p>
        </p:txBody>
      </p:sp>
    </p:spTree>
    <p:extLst>
      <p:ext uri="{BB962C8B-B14F-4D97-AF65-F5344CB8AC3E}">
        <p14:creationId xmlns:p14="http://schemas.microsoft.com/office/powerpoint/2010/main" val="24952902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A0E46-2BC4-5CB7-FA27-A74C13E4EFFF}"/>
              </a:ext>
            </a:extLst>
          </p:cNvPr>
          <p:cNvSpPr>
            <a:spLocks noGrp="1"/>
          </p:cNvSpPr>
          <p:nvPr>
            <p:ph idx="1"/>
          </p:nvPr>
        </p:nvSpPr>
        <p:spPr>
          <a:xfrm>
            <a:off x="838200" y="1425677"/>
            <a:ext cx="10515600" cy="4751286"/>
          </a:xfrm>
        </p:spPr>
        <p:txBody>
          <a:bodyPr>
            <a:normAutofit/>
          </a:bodyPr>
          <a:lstStyle/>
          <a:p>
            <a:pPr marL="0" indent="0">
              <a:buNone/>
            </a:pPr>
            <a:r>
              <a:rPr lang="en-IN" b="1" dirty="0">
                <a:latin typeface="Times New Roman" panose="02020603050405020304" pitchFamily="18" charset="0"/>
                <a:cs typeface="Times New Roman" panose="02020603050405020304" pitchFamily="18" charset="0"/>
              </a:rPr>
              <a:t>2. </a:t>
            </a:r>
            <a:r>
              <a:rPr lang="en-US" b="1" dirty="0">
                <a:latin typeface="Times New Roman" panose="02020603050405020304" pitchFamily="18" charset="0"/>
                <a:cs typeface="Times New Roman" panose="02020603050405020304" pitchFamily="18" charset="0"/>
              </a:rPr>
              <a:t>Export via Agent or Distributor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organisation uses a local agent or distributor to export its products and increase sales volume.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is usually a reactive approach and serves as an initial entry into international markets.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Agents or distributors handle local marketing, distribution, and customer interaction.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If the company performs well, it may later establish its own marketing subsidiary or sales office.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mode involves low investment and limited commitment in the foreign market.</a:t>
            </a:r>
          </a:p>
          <a:p>
            <a:pPr marL="0" indent="0">
              <a:buNone/>
            </a:pPr>
            <a:endParaRPr lang="en-IN" dirty="0"/>
          </a:p>
        </p:txBody>
      </p:sp>
    </p:spTree>
    <p:extLst>
      <p:ext uri="{BB962C8B-B14F-4D97-AF65-F5344CB8AC3E}">
        <p14:creationId xmlns:p14="http://schemas.microsoft.com/office/powerpoint/2010/main" val="2465955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0FB94-B82D-5C09-4DA6-259638CDACBC}"/>
              </a:ext>
            </a:extLst>
          </p:cNvPr>
          <p:cNvSpPr>
            <a:spLocks noGrp="1"/>
          </p:cNvSpPr>
          <p:nvPr>
            <p:ph type="title"/>
          </p:nvPr>
        </p:nvSpPr>
        <p:spPr>
          <a:xfrm>
            <a:off x="759542" y="1126688"/>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Nature of International Business</a:t>
            </a:r>
            <a:br>
              <a:rPr lang="en-US" sz="4000" dirty="0"/>
            </a:br>
            <a:endParaRPr lang="en-IN" sz="4000" dirty="0"/>
          </a:p>
        </p:txBody>
      </p:sp>
      <p:sp>
        <p:nvSpPr>
          <p:cNvPr id="3" name="Content Placeholder 2">
            <a:extLst>
              <a:ext uri="{FF2B5EF4-FFF2-40B4-BE49-F238E27FC236}">
                <a16:creationId xmlns:a16="http://schemas.microsoft.com/office/drawing/2014/main" id="{BBD20080-5CEE-BFBA-99F6-7A6218BB3DD6}"/>
              </a:ext>
            </a:extLst>
          </p:cNvPr>
          <p:cNvSpPr>
            <a:spLocks noGrp="1"/>
          </p:cNvSpPr>
          <p:nvPr>
            <p:ph idx="1"/>
          </p:nvPr>
        </p:nvSpPr>
        <p:spPr>
          <a:xfrm>
            <a:off x="838200" y="1809135"/>
            <a:ext cx="10515600" cy="4768646"/>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1. Involvement in commercial activity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business involves the exchange of goods, services, technology, and capital across national borders.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includes trade, investment, licensing, and joint ventures among global entities.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goal is to earn profits while expanding market reach internationally.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Such activities promote global interdependence and economic growth.</a:t>
            </a:r>
          </a:p>
          <a:p>
            <a:pPr marL="0" indent="0">
              <a:buNone/>
            </a:pPr>
            <a:r>
              <a:rPr lang="en-US" sz="2400" dirty="0">
                <a:latin typeface="Times New Roman" panose="02020603050405020304" pitchFamily="18" charset="0"/>
                <a:cs typeface="Times New Roman" panose="02020603050405020304" pitchFamily="18" charset="0"/>
              </a:rPr>
              <a:t>2. </a:t>
            </a:r>
            <a:r>
              <a:rPr lang="en-US" sz="2400" b="1" dirty="0">
                <a:latin typeface="Times New Roman" panose="02020603050405020304" pitchFamily="18" charset="0"/>
                <a:cs typeface="Times New Roman" panose="02020603050405020304" pitchFamily="18" charset="0"/>
              </a:rPr>
              <a:t>Surrounded by Political Risk</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businesses operate under varying political systems and policies.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Changes in government, trade regulations, or taxation can affect operations.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Political instability, wars, or policy shifts pose risks to investments.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Hence, firms must assess and manage political risks before entering new markets.</a:t>
            </a: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742137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F1F792-F296-1EC0-418E-C7CAB37E1277}"/>
              </a:ext>
            </a:extLst>
          </p:cNvPr>
          <p:cNvSpPr>
            <a:spLocks noGrp="1"/>
          </p:cNvSpPr>
          <p:nvPr>
            <p:ph idx="1"/>
          </p:nvPr>
        </p:nvSpPr>
        <p:spPr>
          <a:xfrm>
            <a:off x="838200" y="1563329"/>
            <a:ext cx="10515600" cy="4613634"/>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3. </a:t>
            </a:r>
            <a:r>
              <a:rPr lang="en-US" sz="2400" b="1" dirty="0">
                <a:latin typeface="Times New Roman" panose="02020603050405020304" pitchFamily="18" charset="0"/>
                <a:cs typeface="Times New Roman" panose="02020603050405020304" pitchFamily="18" charset="0"/>
              </a:rPr>
              <a:t>Export through Own Sales Representative or Sales Subsidiary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organisation sets up fully owned sales subsidiaries or offices for sales representatives abroad.</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 dedicated export department is created to manage international operations.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Exporting becomes a strategic activity rather than just selling surplus production.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company adapts product design and production processes to meet foreign market needs.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approach allows better control over branding, pricing, and customer relationships.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66431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E14538-120F-DDED-004B-12FDA59F4C31}"/>
              </a:ext>
            </a:extLst>
          </p:cNvPr>
          <p:cNvSpPr>
            <a:spLocks noGrp="1"/>
          </p:cNvSpPr>
          <p:nvPr>
            <p:ph idx="1"/>
          </p:nvPr>
        </p:nvSpPr>
        <p:spPr>
          <a:xfrm>
            <a:off x="838200" y="1612490"/>
            <a:ext cx="10515600" cy="4564473"/>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4. </a:t>
            </a:r>
            <a:r>
              <a:rPr lang="en-US" sz="2400" b="1" dirty="0">
                <a:latin typeface="Times New Roman" panose="02020603050405020304" pitchFamily="18" charset="0"/>
                <a:cs typeface="Times New Roman" panose="02020603050405020304" pitchFamily="18" charset="0"/>
              </a:rPr>
              <a:t>Local Packaging and/or Assembly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As familiarity with the foreign market increases, the organisation may start local packaging or assembly operations.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Local workers are employed to assemble and package products in the host country.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company faces challenges related to local labour laws, wage rates, cultural differences, and workforce expectations.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step helps reduce costs, improve responsiveness, and increase local acceptance of products.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also signals a move from exporting to partial local production involvement.</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33571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08D82F-CE89-1F99-4A96-2407C4BA2F92}"/>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5. </a:t>
            </a:r>
            <a:r>
              <a:rPr lang="en-US" sz="2400" b="1" dirty="0">
                <a:latin typeface="Times New Roman" panose="02020603050405020304" pitchFamily="18" charset="0"/>
                <a:cs typeface="Times New Roman" panose="02020603050405020304" pitchFamily="18" charset="0"/>
              </a:rPr>
              <a:t>Foreign Direct Investment (FDI)</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FDI is the final and most advanced stage of international market entry.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organisation undertakes full-scale production and marketing operations in the host country.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involves high investment, high risk, and complete operational control.</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firm becomes deeply integrated with the host country’s economy and market.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Products manufactured abroad may also be re-exported to the home or other markets depending on cost advantages.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06796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45A17-32C5-27BB-507A-4780A26DBB3D}"/>
              </a:ext>
            </a:extLst>
          </p:cNvPr>
          <p:cNvSpPr>
            <a:spLocks noGrp="1"/>
          </p:cNvSpPr>
          <p:nvPr>
            <p:ph type="title"/>
          </p:nvPr>
        </p:nvSpPr>
        <p:spPr>
          <a:xfrm>
            <a:off x="838199" y="1102544"/>
            <a:ext cx="10515600" cy="1325563"/>
          </a:xfrm>
        </p:spPr>
        <p:txBody>
          <a:bodyPr>
            <a:normAutofit/>
          </a:bodyPr>
          <a:lstStyle/>
          <a:p>
            <a:r>
              <a:rPr lang="en-IN" sz="3600" b="1" dirty="0">
                <a:latin typeface="Times New Roman" panose="02020603050405020304" pitchFamily="18" charset="0"/>
                <a:cs typeface="Times New Roman" panose="02020603050405020304" pitchFamily="18" charset="0"/>
              </a:rPr>
              <a:t>Difference Between Domestic Business &amp; International Business</a:t>
            </a:r>
          </a:p>
        </p:txBody>
      </p:sp>
      <p:pic>
        <p:nvPicPr>
          <p:cNvPr id="5" name="Picture 4">
            <a:extLst>
              <a:ext uri="{FF2B5EF4-FFF2-40B4-BE49-F238E27FC236}">
                <a16:creationId xmlns:a16="http://schemas.microsoft.com/office/drawing/2014/main" id="{A4445429-6D2D-A832-A2F1-5B677A4FA400}"/>
              </a:ext>
            </a:extLst>
          </p:cNvPr>
          <p:cNvPicPr>
            <a:picLocks noChangeAspect="1"/>
          </p:cNvPicPr>
          <p:nvPr/>
        </p:nvPicPr>
        <p:blipFill>
          <a:blip r:embed="rId2"/>
          <a:stretch>
            <a:fillRect/>
          </a:stretch>
        </p:blipFill>
        <p:spPr>
          <a:xfrm>
            <a:off x="1108966" y="2172468"/>
            <a:ext cx="9974067" cy="4434809"/>
          </a:xfrm>
          <a:prstGeom prst="rect">
            <a:avLst/>
          </a:prstGeom>
        </p:spPr>
      </p:pic>
    </p:spTree>
    <p:extLst>
      <p:ext uri="{BB962C8B-B14F-4D97-AF65-F5344CB8AC3E}">
        <p14:creationId xmlns:p14="http://schemas.microsoft.com/office/powerpoint/2010/main" val="10253690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5EFFF3A-5BBE-7BEF-6768-986AE8D1345E}"/>
              </a:ext>
            </a:extLst>
          </p:cNvPr>
          <p:cNvPicPr>
            <a:picLocks noChangeAspect="1"/>
          </p:cNvPicPr>
          <p:nvPr/>
        </p:nvPicPr>
        <p:blipFill>
          <a:blip r:embed="rId2"/>
          <a:stretch>
            <a:fillRect/>
          </a:stretch>
        </p:blipFill>
        <p:spPr>
          <a:xfrm>
            <a:off x="963013" y="1455173"/>
            <a:ext cx="10069330" cy="5024284"/>
          </a:xfrm>
          <a:prstGeom prst="rect">
            <a:avLst/>
          </a:prstGeom>
        </p:spPr>
      </p:pic>
    </p:spTree>
    <p:extLst>
      <p:ext uri="{BB962C8B-B14F-4D97-AF65-F5344CB8AC3E}">
        <p14:creationId xmlns:p14="http://schemas.microsoft.com/office/powerpoint/2010/main" val="20607546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61590E8-26C3-349C-6857-7E70ED29CAA8}"/>
              </a:ext>
            </a:extLst>
          </p:cNvPr>
          <p:cNvPicPr>
            <a:picLocks noChangeAspect="1"/>
          </p:cNvPicPr>
          <p:nvPr/>
        </p:nvPicPr>
        <p:blipFill>
          <a:blip r:embed="rId2"/>
          <a:stretch>
            <a:fillRect/>
          </a:stretch>
        </p:blipFill>
        <p:spPr>
          <a:xfrm>
            <a:off x="1075624" y="1536409"/>
            <a:ext cx="10040751" cy="4906060"/>
          </a:xfrm>
          <a:prstGeom prst="rect">
            <a:avLst/>
          </a:prstGeom>
        </p:spPr>
      </p:pic>
    </p:spTree>
    <p:extLst>
      <p:ext uri="{BB962C8B-B14F-4D97-AF65-F5344CB8AC3E}">
        <p14:creationId xmlns:p14="http://schemas.microsoft.com/office/powerpoint/2010/main" val="1833920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D66840-FF42-4023-9554-FBB7126843A3}"/>
              </a:ext>
            </a:extLst>
          </p:cNvPr>
          <p:cNvSpPr>
            <a:spLocks noGrp="1"/>
          </p:cNvSpPr>
          <p:nvPr>
            <p:ph idx="1"/>
          </p:nvPr>
        </p:nvSpPr>
        <p:spPr>
          <a:xfrm>
            <a:off x="838200" y="1455173"/>
            <a:ext cx="10515600" cy="4965291"/>
          </a:xfrm>
        </p:spPr>
        <p:txBody>
          <a:bodyPr>
            <a:noAutofit/>
          </a:bodyPr>
          <a:lstStyle/>
          <a:p>
            <a:pPr marL="0" indent="0">
              <a:buNone/>
            </a:pPr>
            <a:r>
              <a:rPr lang="en-IN" sz="2200" b="1" dirty="0">
                <a:latin typeface="Times New Roman" panose="02020603050405020304" pitchFamily="18" charset="0"/>
                <a:cs typeface="Times New Roman" panose="02020603050405020304" pitchFamily="18" charset="0"/>
              </a:rPr>
              <a:t>3. </a:t>
            </a:r>
            <a:r>
              <a:rPr lang="en-US" sz="2200" b="1" dirty="0">
                <a:latin typeface="Times New Roman" panose="02020603050405020304" pitchFamily="18" charset="0"/>
                <a:cs typeface="Times New Roman" panose="02020603050405020304" pitchFamily="18" charset="0"/>
              </a:rPr>
              <a:t>Proactive or Reactive</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Firms may expand internationally as a proactive strategy to seize global opportunities.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Alternatively, they may react to competition, market saturation, or customer demand.</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Proactive firms innovate and plan ahead, while reactive ones adapt to external pressures.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Both approaches shape how a company grows and sustains itself globally.</a:t>
            </a:r>
          </a:p>
          <a:p>
            <a:pPr marL="0" indent="0">
              <a:buNone/>
            </a:pPr>
            <a:r>
              <a:rPr lang="en-US" sz="2200" dirty="0">
                <a:latin typeface="Times New Roman" panose="02020603050405020304" pitchFamily="18" charset="0"/>
                <a:cs typeface="Times New Roman" panose="02020603050405020304" pitchFamily="18" charset="0"/>
              </a:rPr>
              <a:t>4. </a:t>
            </a:r>
            <a:r>
              <a:rPr lang="en-US" sz="2200" b="1" dirty="0">
                <a:latin typeface="Times New Roman" panose="02020603050405020304" pitchFamily="18" charset="0"/>
                <a:cs typeface="Times New Roman" panose="02020603050405020304" pitchFamily="18" charset="0"/>
              </a:rPr>
              <a:t>Differs from Domestic Business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Unlike domestic trade, international business involves multiple currencies, languages, and cultures.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It faces challenges of exchange rates, legal systems, and distance barriers.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Government regulations and trade policies differ across nations.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Thus, international operations require broader knowledge and adaptability.</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3083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3169D8-BE2F-15BD-01E8-CFF938AF5B05}"/>
              </a:ext>
            </a:extLst>
          </p:cNvPr>
          <p:cNvSpPr>
            <a:spLocks noGrp="1"/>
          </p:cNvSpPr>
          <p:nvPr>
            <p:ph idx="1"/>
          </p:nvPr>
        </p:nvSpPr>
        <p:spPr>
          <a:xfrm>
            <a:off x="838200" y="1474839"/>
            <a:ext cx="10515600" cy="4886632"/>
          </a:xfrm>
        </p:spPr>
        <p:txBody>
          <a:bodyPr>
            <a:normAutofit/>
          </a:bodyPr>
          <a:lstStyle/>
          <a:p>
            <a:pPr marL="0" indent="0">
              <a:buNone/>
            </a:pPr>
            <a:r>
              <a:rPr lang="en-IN" sz="2400" dirty="0">
                <a:latin typeface="Times New Roman" panose="02020603050405020304" pitchFamily="18" charset="0"/>
                <a:cs typeface="Times New Roman" panose="02020603050405020304" pitchFamily="18" charset="0"/>
              </a:rPr>
              <a:t>5. </a:t>
            </a:r>
            <a:r>
              <a:rPr lang="en-US" sz="2400" b="1" dirty="0">
                <a:latin typeface="Times New Roman" panose="02020603050405020304" pitchFamily="18" charset="0"/>
                <a:cs typeface="Times New Roman" panose="02020603050405020304" pitchFamily="18" charset="0"/>
              </a:rPr>
              <a:t>Large-Scale Operations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business usually operates on a large scale to meet global demand.</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Production, marketing, and distribution networks span multiple countries.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Economies of scale help reduce costs and improve competitiveness.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Such large-scale operations require significant resources and coordination.</a:t>
            </a:r>
          </a:p>
          <a:p>
            <a:pPr marL="0" indent="0">
              <a:buNone/>
            </a:pPr>
            <a:r>
              <a:rPr lang="en-US" sz="2400" b="1" dirty="0">
                <a:latin typeface="Times New Roman" panose="02020603050405020304" pitchFamily="18" charset="0"/>
                <a:cs typeface="Times New Roman" panose="02020603050405020304" pitchFamily="18" charset="0"/>
              </a:rPr>
              <a:t>6. Integration of Economics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business fosters global economic integration and interdependence.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Countries specialize based on their comparative advantages and trade globally.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Capital, goods, and labor move freely across borders.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integration strengthens global cooperation and economic growth.</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5182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28F70D-ECBD-762B-DD7F-1E51E728A50C}"/>
              </a:ext>
            </a:extLst>
          </p:cNvPr>
          <p:cNvSpPr>
            <a:spLocks noGrp="1"/>
          </p:cNvSpPr>
          <p:nvPr>
            <p:ph idx="1"/>
          </p:nvPr>
        </p:nvSpPr>
        <p:spPr>
          <a:xfrm>
            <a:off x="838200" y="1258528"/>
            <a:ext cx="10515600" cy="5525729"/>
          </a:xfrm>
        </p:spPr>
        <p:txBody>
          <a:bodyPr>
            <a:noAutofit/>
          </a:bodyPr>
          <a:lstStyle/>
          <a:p>
            <a:pPr marL="0" indent="0">
              <a:buNone/>
            </a:pPr>
            <a:r>
              <a:rPr lang="en-IN" sz="2400" dirty="0">
                <a:latin typeface="Times New Roman" panose="02020603050405020304" pitchFamily="18" charset="0"/>
                <a:cs typeface="Times New Roman" panose="02020603050405020304" pitchFamily="18" charset="0"/>
              </a:rPr>
              <a:t>7. </a:t>
            </a:r>
            <a:r>
              <a:rPr lang="en-US" sz="2400" b="1" dirty="0">
                <a:latin typeface="Times New Roman" panose="02020603050405020304" pitchFamily="18" charset="0"/>
                <a:cs typeface="Times New Roman" panose="02020603050405020304" pitchFamily="18" charset="0"/>
              </a:rPr>
              <a:t>Dominated by Developed Countries and MNCs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Developed nations and multinational corporations (MNCs) hold major influence in global trade.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They possess advanced technology, resources, and management expertise.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MNCs establish subsidiaries in developing nations to access markets and resources.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dominance often shapes global business patterns and standards.</a:t>
            </a:r>
          </a:p>
          <a:p>
            <a:pPr marL="0" indent="0">
              <a:buNone/>
            </a:pPr>
            <a:r>
              <a:rPr lang="en-US" sz="2400" b="1" dirty="0">
                <a:latin typeface="Times New Roman" panose="02020603050405020304" pitchFamily="18" charset="0"/>
                <a:cs typeface="Times New Roman" panose="02020603050405020304" pitchFamily="18" charset="0"/>
              </a:rPr>
              <a:t>8. Benefits to Participating Countries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business promotes industrial growth, employment, and foreign exchange earnings.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enables countries to access advanced technologies and new markets.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Consumers benefit from product variety and competitive prices.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Overall, it contributes to economic development and global cooperation.</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9531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F4FC43-8FB8-F660-BA11-A66CE0F18BDA}"/>
              </a:ext>
            </a:extLst>
          </p:cNvPr>
          <p:cNvSpPr>
            <a:spLocks noGrp="1"/>
          </p:cNvSpPr>
          <p:nvPr>
            <p:ph idx="1"/>
          </p:nvPr>
        </p:nvSpPr>
        <p:spPr>
          <a:xfrm>
            <a:off x="838200" y="1415845"/>
            <a:ext cx="10515600" cy="5095414"/>
          </a:xfrm>
        </p:spPr>
        <p:txBody>
          <a:bodyPr>
            <a:noAutofit/>
          </a:bodyPr>
          <a:lstStyle/>
          <a:p>
            <a:pPr marL="0" indent="0">
              <a:buNone/>
            </a:pPr>
            <a:r>
              <a:rPr lang="en-IN" sz="2400" dirty="0">
                <a:latin typeface="Times New Roman" panose="02020603050405020304" pitchFamily="18" charset="0"/>
                <a:cs typeface="Times New Roman" panose="02020603050405020304" pitchFamily="18" charset="0"/>
              </a:rPr>
              <a:t>9. </a:t>
            </a:r>
            <a:r>
              <a:rPr lang="en-US" sz="2400" b="1" dirty="0">
                <a:latin typeface="Times New Roman" panose="02020603050405020304" pitchFamily="18" charset="0"/>
                <a:cs typeface="Times New Roman" panose="02020603050405020304" pitchFamily="18" charset="0"/>
              </a:rPr>
              <a:t>Keen Competition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Global markets witness intense competition among firms from different countries.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Companies must constantly innovate to maintain their market position.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Price wars, quality improvements, and brand differentiation are common.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Healthy competition drives efficiency and benefits consumers worldwide.</a:t>
            </a:r>
          </a:p>
          <a:p>
            <a:pPr marL="0" indent="0">
              <a:buNone/>
            </a:pPr>
            <a:r>
              <a:rPr lang="en-US" sz="2400" b="1" dirty="0">
                <a:latin typeface="Times New Roman" panose="02020603050405020304" pitchFamily="18" charset="0"/>
                <a:cs typeface="Times New Roman" panose="02020603050405020304" pitchFamily="18" charset="0"/>
              </a:rPr>
              <a:t>10. Special Role of Science and Technology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Advancements in technology drive globalization and improve efficiency.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Innovation enhances production, logistics, and global communication.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Technology bridges geographical gaps and simplifies business operations.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Thus, science and technology are central to modern international business success.</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656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6D7246-DDC8-AA89-A457-4A72947A5968}"/>
              </a:ext>
            </a:extLst>
          </p:cNvPr>
          <p:cNvSpPr>
            <a:spLocks noGrp="1"/>
          </p:cNvSpPr>
          <p:nvPr>
            <p:ph idx="1"/>
          </p:nvPr>
        </p:nvSpPr>
        <p:spPr>
          <a:xfrm>
            <a:off x="838200" y="1406013"/>
            <a:ext cx="10515600" cy="5014452"/>
          </a:xfrm>
        </p:spPr>
        <p:txBody>
          <a:bodyPr>
            <a:normAutofit fontScale="85000" lnSpcReduction="10000"/>
          </a:bodyPr>
          <a:lstStyle/>
          <a:p>
            <a:pPr marL="0" indent="0">
              <a:buNone/>
            </a:pPr>
            <a:r>
              <a:rPr lang="en-US" b="1" dirty="0">
                <a:latin typeface="Times New Roman" panose="02020603050405020304" pitchFamily="18" charset="0"/>
                <a:cs typeface="Times New Roman" panose="02020603050405020304" pitchFamily="18" charset="0"/>
              </a:rPr>
              <a:t>11. International Restrictions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Global trade is subject to tariffs, quotas, and various government controls.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Countries impose restrictions to protect domestic industries and regulate imports.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Trade agreements and organizations like WTO influence these policies.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Businesses must comply with international laws and regulatory frameworks.</a:t>
            </a:r>
          </a:p>
          <a:p>
            <a:pPr marL="0" indent="0">
              <a:buNone/>
            </a:pPr>
            <a:r>
              <a:rPr lang="en-US" b="1" dirty="0">
                <a:latin typeface="Times New Roman" panose="02020603050405020304" pitchFamily="18" charset="0"/>
                <a:cs typeface="Times New Roman" panose="02020603050405020304" pitchFamily="18" charset="0"/>
              </a:rPr>
              <a:t>12. Sensitive Nature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International business is highly sensitive to global economic, political, and social changes.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Factors like inflation, exchange rates, or diplomatic relations can affect operations.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Cultural misunderstandings and public sentiment can also impact performance.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Therefore, firms must remain alert and adaptable to global shifts.</a:t>
            </a:r>
          </a:p>
          <a:p>
            <a:pPr marL="0" indent="0">
              <a:buNone/>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37622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TotalTime>
  <Words>5127</Words>
  <Application>Microsoft Office PowerPoint</Application>
  <PresentationFormat>Widescreen</PresentationFormat>
  <Paragraphs>241</Paragraphs>
  <Slides>45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Calibri Light</vt:lpstr>
      <vt:lpstr>Times New Roman</vt:lpstr>
      <vt:lpstr>Wingdings</vt:lpstr>
      <vt:lpstr>Office Theme</vt:lpstr>
      <vt:lpstr>INTERNATIONAL BUSINESS  Subject Code – MBA302 By  Lakshmi M R Assistant Professor</vt:lpstr>
      <vt:lpstr>Meaning &amp; Definitions of IB</vt:lpstr>
      <vt:lpstr>Evolution of IB</vt:lpstr>
      <vt:lpstr>Nature of International Business </vt:lpstr>
      <vt:lpstr>PowerPoint Presentation</vt:lpstr>
      <vt:lpstr>PowerPoint Presentation</vt:lpstr>
      <vt:lpstr>PowerPoint Presentation</vt:lpstr>
      <vt:lpstr>PowerPoint Presentation</vt:lpstr>
      <vt:lpstr>PowerPoint Presentation</vt:lpstr>
      <vt:lpstr>Importance/Advantages/Role of IB</vt:lpstr>
      <vt:lpstr>Challenges of IB</vt:lpstr>
      <vt:lpstr>Scope of IB</vt:lpstr>
      <vt:lpstr>PowerPoint Presentation</vt:lpstr>
      <vt:lpstr>Factors affecting/Reasons for Entering into IB</vt:lpstr>
      <vt:lpstr>A.Pull Factor</vt:lpstr>
      <vt:lpstr>PowerPoint Presentation</vt:lpstr>
      <vt:lpstr>PowerPoint Presentation</vt:lpstr>
      <vt:lpstr>B. Push Factor </vt:lpstr>
      <vt:lpstr>PowerPoint Presentation</vt:lpstr>
      <vt:lpstr>PowerPoint Presentation</vt:lpstr>
      <vt:lpstr>Stages of IB</vt:lpstr>
      <vt:lpstr>PowerPoint Presentation</vt:lpstr>
      <vt:lpstr>PowerPoint Presentation</vt:lpstr>
      <vt:lpstr>Changing scenario of International Business</vt:lpstr>
      <vt:lpstr>PowerPoint Presentation</vt:lpstr>
      <vt:lpstr>PowerPoint Presentation</vt:lpstr>
      <vt:lpstr>PowerPoint Presentation</vt:lpstr>
      <vt:lpstr>PowerPoint Presentation</vt:lpstr>
      <vt:lpstr>Modes of entry into IB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Internationalization Process</vt:lpstr>
      <vt:lpstr>PowerPoint Presentation</vt:lpstr>
      <vt:lpstr>PowerPoint Presentation</vt:lpstr>
      <vt:lpstr>PowerPoint Presentation</vt:lpstr>
      <vt:lpstr>PowerPoint Presentation</vt:lpstr>
      <vt:lpstr>PowerPoint Presentation</vt:lpstr>
      <vt:lpstr>Difference Between Domestic Business &amp; International Business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19</cp:revision>
  <dcterms:created xsi:type="dcterms:W3CDTF">2025-10-19T14:56:53Z</dcterms:created>
  <dcterms:modified xsi:type="dcterms:W3CDTF">2025-11-26T15:14:50Z</dcterms:modified>
</cp:coreProperties>
</file>