
<file path=[Content_Types].xml><?xml version="1.0" encoding="utf-8"?>
<Types xmlns="http://schemas.openxmlformats.org/package/2006/content-types">
  <Default Extension="jpeg" ContentType="image/jpeg"/>
  <Default Extension="JPG" ContentType="image/.jpg"/>
  <Default Extension="png" ContentType="image/png"/>
  <Default Extension="gif" ContentType="image/gi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Override1.xml" ContentType="application/vnd.openxmlformats-officedocument.themeOverrid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52" r:id="rId3"/>
  </p:sldMasterIdLst>
  <p:notesMasterIdLst>
    <p:notesMasterId r:id="rId33"/>
  </p:notesMasterIdLst>
  <p:sldIdLst>
    <p:sldId id="361" r:id="rId4"/>
    <p:sldId id="390" r:id="rId5"/>
    <p:sldId id="383" r:id="rId6"/>
    <p:sldId id="391" r:id="rId7"/>
    <p:sldId id="392" r:id="rId8"/>
    <p:sldId id="393" r:id="rId9"/>
    <p:sldId id="394" r:id="rId10"/>
    <p:sldId id="395" r:id="rId11"/>
    <p:sldId id="410" r:id="rId12"/>
    <p:sldId id="396" r:id="rId13"/>
    <p:sldId id="397" r:id="rId14"/>
    <p:sldId id="398" r:id="rId15"/>
    <p:sldId id="399" r:id="rId16"/>
    <p:sldId id="400" r:id="rId17"/>
    <p:sldId id="401" r:id="rId18"/>
    <p:sldId id="402" r:id="rId19"/>
    <p:sldId id="403" r:id="rId20"/>
    <p:sldId id="404" r:id="rId21"/>
    <p:sldId id="405" r:id="rId22"/>
    <p:sldId id="406" r:id="rId23"/>
    <p:sldId id="407" r:id="rId24"/>
    <p:sldId id="411" r:id="rId25"/>
    <p:sldId id="408" r:id="rId26"/>
    <p:sldId id="409" r:id="rId27"/>
    <p:sldId id="412" r:id="rId28"/>
    <p:sldId id="431" r:id="rId29"/>
    <p:sldId id="432" r:id="rId30"/>
    <p:sldId id="381" r:id="rId31"/>
    <p:sldId id="380" r:id="rId32"/>
  </p:sldIdLst>
  <p:sldSz cx="12344400" cy="6858000"/>
  <p:notesSz cx="6858000" cy="9144000"/>
  <p:defaultTex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548640" algn="l" rtl="0" fontAlgn="base">
      <a:spcBef>
        <a:spcPct val="0"/>
      </a:spcBef>
      <a:spcAft>
        <a:spcPct val="0"/>
      </a:spcAft>
      <a:defRPr kern="1200">
        <a:solidFill>
          <a:schemeClr val="tx1"/>
        </a:solidFill>
        <a:latin typeface="Arial" panose="020B0604020202020204" pitchFamily="34" charset="0"/>
        <a:ea typeface="+mn-ea"/>
        <a:cs typeface="+mn-cs"/>
      </a:defRPr>
    </a:lvl2pPr>
    <a:lvl3pPr marL="1097280" algn="l" rtl="0" fontAlgn="base">
      <a:spcBef>
        <a:spcPct val="0"/>
      </a:spcBef>
      <a:spcAft>
        <a:spcPct val="0"/>
      </a:spcAft>
      <a:defRPr kern="1200">
        <a:solidFill>
          <a:schemeClr val="tx1"/>
        </a:solidFill>
        <a:latin typeface="Arial" panose="020B0604020202020204" pitchFamily="34" charset="0"/>
        <a:ea typeface="+mn-ea"/>
        <a:cs typeface="+mn-cs"/>
      </a:defRPr>
    </a:lvl3pPr>
    <a:lvl4pPr marL="1645920" algn="l" rtl="0" fontAlgn="base">
      <a:spcBef>
        <a:spcPct val="0"/>
      </a:spcBef>
      <a:spcAft>
        <a:spcPct val="0"/>
      </a:spcAft>
      <a:defRPr kern="1200">
        <a:solidFill>
          <a:schemeClr val="tx1"/>
        </a:solidFill>
        <a:latin typeface="Arial" panose="020B0604020202020204" pitchFamily="34" charset="0"/>
        <a:ea typeface="+mn-ea"/>
        <a:cs typeface="+mn-cs"/>
      </a:defRPr>
    </a:lvl4pPr>
    <a:lvl5pPr marL="2194560" algn="l" rtl="0" fontAlgn="base">
      <a:spcBef>
        <a:spcPct val="0"/>
      </a:spcBef>
      <a:spcAft>
        <a:spcPct val="0"/>
      </a:spcAft>
      <a:defRPr kern="1200">
        <a:solidFill>
          <a:schemeClr val="tx1"/>
        </a:solidFill>
        <a:latin typeface="Arial" panose="020B0604020202020204" pitchFamily="34" charset="0"/>
        <a:ea typeface="+mn-ea"/>
        <a:cs typeface="+mn-cs"/>
      </a:defRPr>
    </a:lvl5pPr>
    <a:lvl6pPr marL="2743200" algn="l" defTabSz="1097280" rtl="0" eaLnBrk="1" latinLnBrk="0" hangingPunct="1">
      <a:defRPr kern="1200">
        <a:solidFill>
          <a:schemeClr val="tx1"/>
        </a:solidFill>
        <a:latin typeface="Arial" panose="020B0604020202020204" pitchFamily="34" charset="0"/>
        <a:ea typeface="+mn-ea"/>
        <a:cs typeface="+mn-cs"/>
      </a:defRPr>
    </a:lvl6pPr>
    <a:lvl7pPr marL="3291205" algn="l" defTabSz="1097280" rtl="0" eaLnBrk="1" latinLnBrk="0" hangingPunct="1">
      <a:defRPr kern="1200">
        <a:solidFill>
          <a:schemeClr val="tx1"/>
        </a:solidFill>
        <a:latin typeface="Arial" panose="020B0604020202020204" pitchFamily="34" charset="0"/>
        <a:ea typeface="+mn-ea"/>
        <a:cs typeface="+mn-cs"/>
      </a:defRPr>
    </a:lvl7pPr>
    <a:lvl8pPr marL="3839845" algn="l" defTabSz="1097280" rtl="0" eaLnBrk="1" latinLnBrk="0" hangingPunct="1">
      <a:defRPr kern="1200">
        <a:solidFill>
          <a:schemeClr val="tx1"/>
        </a:solidFill>
        <a:latin typeface="Arial" panose="020B0604020202020204" pitchFamily="34" charset="0"/>
        <a:ea typeface="+mn-ea"/>
        <a:cs typeface="+mn-cs"/>
      </a:defRPr>
    </a:lvl8pPr>
    <a:lvl9pPr marL="4388485" algn="l" defTabSz="109728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88"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660"/>
  </p:normalViewPr>
  <p:slideViewPr>
    <p:cSldViewPr>
      <p:cViewPr>
        <p:scale>
          <a:sx n="71" d="100"/>
          <a:sy n="71" d="100"/>
        </p:scale>
        <p:origin x="-546" y="-24"/>
      </p:cViewPr>
      <p:guideLst>
        <p:guide orient="horz" pos="2160"/>
        <p:guide pos="3888"/>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slide" Target="slides/slide1.xml"/><Relationship Id="rId36" Type="http://schemas.openxmlformats.org/officeDocument/2006/relationships/tableStyles" Target="tableStyles.xml"/><Relationship Id="rId35" Type="http://schemas.openxmlformats.org/officeDocument/2006/relationships/viewProps" Target="viewProps.xml"/><Relationship Id="rId34" Type="http://schemas.openxmlformats.org/officeDocument/2006/relationships/presProps" Target="presProps.xml"/><Relationship Id="rId33" Type="http://schemas.openxmlformats.org/officeDocument/2006/relationships/notesMaster" Target="notesMasters/notesMaster1.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Master" Target="slideMasters/slideMaster2.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defRPr>
            </a:lvl1pPr>
          </a:lstStyle>
          <a:p>
            <a:pPr>
              <a:defRPr/>
            </a:pPr>
            <a:fld id="{876DAE64-4DDB-4ACB-9D8D-ECA682F27345}" type="datetimeFigureOut">
              <a:rPr lang="en-US"/>
            </a:fld>
            <a:endParaRPr lang="en-US"/>
          </a:p>
        </p:txBody>
      </p:sp>
      <p:sp>
        <p:nvSpPr>
          <p:cNvPr id="4" name="Slide Image Placeholder 3"/>
          <p:cNvSpPr>
            <a:spLocks noGrp="1" noRot="1" noChangeAspect="1"/>
          </p:cNvSpPr>
          <p:nvPr>
            <p:ph type="sldImg" idx="2"/>
          </p:nvPr>
        </p:nvSpPr>
        <p:spPr>
          <a:xfrm>
            <a:off x="342900" y="685800"/>
            <a:ext cx="61722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a:t>Click to edit Master text styles</a:t>
            </a:r>
            <a:endParaRPr lang="en-US" noProof="0"/>
          </a:p>
          <a:p>
            <a:pPr lvl="1"/>
            <a:r>
              <a:rPr lang="en-US" noProof="0"/>
              <a:t>Second level</a:t>
            </a:r>
            <a:endParaRPr lang="en-US" noProof="0"/>
          </a:p>
          <a:p>
            <a:pPr lvl="2"/>
            <a:r>
              <a:rPr lang="en-US" noProof="0"/>
              <a:t>Third level</a:t>
            </a:r>
            <a:endParaRPr lang="en-US" noProof="0"/>
          </a:p>
          <a:p>
            <a:pPr lvl="3"/>
            <a:r>
              <a:rPr lang="en-US" noProof="0"/>
              <a:t>Fourth level</a:t>
            </a:r>
            <a:endParaRPr lang="en-US" noProof="0"/>
          </a:p>
          <a:p>
            <a:pPr lvl="4"/>
            <a:r>
              <a:rPr lang="en-US" noProof="0"/>
              <a:t>Fifth level</a:t>
            </a:r>
            <a:endParaRPr lang="en-US"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defRPr>
            </a:lvl1pPr>
          </a:lstStyle>
          <a:p>
            <a:pPr>
              <a:defRPr/>
            </a:pPr>
            <a:fld id="{11407B46-95AA-40A9-9AA1-CDE36426D15D}" type="slidenum">
              <a:rPr lang="en-US"/>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500" kern="1200">
        <a:solidFill>
          <a:schemeClr val="tx1"/>
        </a:solidFill>
        <a:latin typeface="+mn-lt"/>
        <a:ea typeface="+mn-ea"/>
        <a:cs typeface="+mn-cs"/>
      </a:defRPr>
    </a:lvl1pPr>
    <a:lvl2pPr marL="548640" algn="l" rtl="0" eaLnBrk="0" fontAlgn="base" hangingPunct="0">
      <a:spcBef>
        <a:spcPct val="30000"/>
      </a:spcBef>
      <a:spcAft>
        <a:spcPct val="0"/>
      </a:spcAft>
      <a:defRPr sz="1500" kern="1200">
        <a:solidFill>
          <a:schemeClr val="tx1"/>
        </a:solidFill>
        <a:latin typeface="+mn-lt"/>
        <a:ea typeface="+mn-ea"/>
        <a:cs typeface="+mn-cs"/>
      </a:defRPr>
    </a:lvl2pPr>
    <a:lvl3pPr marL="1097280" algn="l" rtl="0" eaLnBrk="0" fontAlgn="base" hangingPunct="0">
      <a:spcBef>
        <a:spcPct val="30000"/>
      </a:spcBef>
      <a:spcAft>
        <a:spcPct val="0"/>
      </a:spcAft>
      <a:defRPr sz="1500" kern="1200">
        <a:solidFill>
          <a:schemeClr val="tx1"/>
        </a:solidFill>
        <a:latin typeface="+mn-lt"/>
        <a:ea typeface="+mn-ea"/>
        <a:cs typeface="+mn-cs"/>
      </a:defRPr>
    </a:lvl3pPr>
    <a:lvl4pPr marL="1645920" algn="l" rtl="0" eaLnBrk="0" fontAlgn="base" hangingPunct="0">
      <a:spcBef>
        <a:spcPct val="30000"/>
      </a:spcBef>
      <a:spcAft>
        <a:spcPct val="0"/>
      </a:spcAft>
      <a:defRPr sz="1500" kern="1200">
        <a:solidFill>
          <a:schemeClr val="tx1"/>
        </a:solidFill>
        <a:latin typeface="+mn-lt"/>
        <a:ea typeface="+mn-ea"/>
        <a:cs typeface="+mn-cs"/>
      </a:defRPr>
    </a:lvl4pPr>
    <a:lvl5pPr marL="2194560" algn="l" rtl="0" eaLnBrk="0" fontAlgn="base" hangingPunct="0">
      <a:spcBef>
        <a:spcPct val="30000"/>
      </a:spcBef>
      <a:spcAft>
        <a:spcPct val="0"/>
      </a:spcAft>
      <a:defRPr sz="1500" kern="1200">
        <a:solidFill>
          <a:schemeClr val="tx1"/>
        </a:solidFill>
        <a:latin typeface="+mn-lt"/>
        <a:ea typeface="+mn-ea"/>
        <a:cs typeface="+mn-cs"/>
      </a:defRPr>
    </a:lvl5pPr>
    <a:lvl6pPr marL="2743200" algn="l" defTabSz="1097280" rtl="0" eaLnBrk="1" latinLnBrk="0" hangingPunct="1">
      <a:defRPr sz="1500" kern="1200">
        <a:solidFill>
          <a:schemeClr val="tx1"/>
        </a:solidFill>
        <a:latin typeface="+mn-lt"/>
        <a:ea typeface="+mn-ea"/>
        <a:cs typeface="+mn-cs"/>
      </a:defRPr>
    </a:lvl6pPr>
    <a:lvl7pPr marL="3291205" algn="l" defTabSz="1097280" rtl="0" eaLnBrk="1" latinLnBrk="0" hangingPunct="1">
      <a:defRPr sz="1500" kern="1200">
        <a:solidFill>
          <a:schemeClr val="tx1"/>
        </a:solidFill>
        <a:latin typeface="+mn-lt"/>
        <a:ea typeface="+mn-ea"/>
        <a:cs typeface="+mn-cs"/>
      </a:defRPr>
    </a:lvl7pPr>
    <a:lvl8pPr marL="3839845" algn="l" defTabSz="1097280" rtl="0" eaLnBrk="1" latinLnBrk="0" hangingPunct="1">
      <a:defRPr sz="1500" kern="1200">
        <a:solidFill>
          <a:schemeClr val="tx1"/>
        </a:solidFill>
        <a:latin typeface="+mn-lt"/>
        <a:ea typeface="+mn-ea"/>
        <a:cs typeface="+mn-cs"/>
      </a:defRPr>
    </a:lvl8pPr>
    <a:lvl9pPr marL="4388485" algn="l" defTabSz="1097280" rtl="0" eaLnBrk="1" latinLnBrk="0" hangingPunct="1">
      <a:defRPr sz="15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26072" y="2130426"/>
            <a:ext cx="10492258" cy="1470025"/>
          </a:xfrm>
          <a:prstGeom prst="rect">
            <a:avLst/>
          </a:prstGeom>
        </p:spPr>
        <p:txBody>
          <a:bodyPr lIns="92176" tIns="46087" rIns="92176" bIns="46087"/>
          <a:lstStyle/>
          <a:p>
            <a:r>
              <a:rPr lang="en-US" smtClean="0"/>
              <a:t>Click to edit Master title style</a:t>
            </a:r>
            <a:endParaRPr lang="en-US"/>
          </a:p>
        </p:txBody>
      </p:sp>
      <p:sp>
        <p:nvSpPr>
          <p:cNvPr id="3" name="Subtitle 2"/>
          <p:cNvSpPr>
            <a:spLocks noGrp="1"/>
          </p:cNvSpPr>
          <p:nvPr>
            <p:ph type="subTitle" idx="1"/>
          </p:nvPr>
        </p:nvSpPr>
        <p:spPr>
          <a:xfrm>
            <a:off x="1852143" y="3886200"/>
            <a:ext cx="8640115" cy="1752600"/>
          </a:xfrm>
          <a:prstGeom prst="rect">
            <a:avLst/>
          </a:prstGeom>
        </p:spPr>
        <p:txBody>
          <a:bodyPr lIns="92176" tIns="46087" rIns="92176" bIns="46087"/>
          <a:lstStyle>
            <a:lvl1pPr marL="0" indent="0" algn="ctr">
              <a:buNone/>
              <a:defRPr>
                <a:solidFill>
                  <a:schemeClr val="tx1">
                    <a:tint val="75000"/>
                  </a:schemeClr>
                </a:solidFill>
              </a:defRPr>
            </a:lvl1pPr>
            <a:lvl2pPr marL="461010" indent="0" algn="ctr">
              <a:buNone/>
              <a:defRPr>
                <a:solidFill>
                  <a:schemeClr val="tx1">
                    <a:tint val="75000"/>
                  </a:schemeClr>
                </a:solidFill>
              </a:defRPr>
            </a:lvl2pPr>
            <a:lvl3pPr marL="922020" indent="0" algn="ctr">
              <a:buNone/>
              <a:defRPr>
                <a:solidFill>
                  <a:schemeClr val="tx1">
                    <a:tint val="75000"/>
                  </a:schemeClr>
                </a:solidFill>
              </a:defRPr>
            </a:lvl3pPr>
            <a:lvl4pPr marL="1382395" indent="0" algn="ctr">
              <a:buNone/>
              <a:defRPr>
                <a:solidFill>
                  <a:schemeClr val="tx1">
                    <a:tint val="75000"/>
                  </a:schemeClr>
                </a:solidFill>
              </a:defRPr>
            </a:lvl4pPr>
            <a:lvl5pPr marL="1843405" indent="0" algn="ctr">
              <a:buNone/>
              <a:defRPr>
                <a:solidFill>
                  <a:schemeClr val="tx1">
                    <a:tint val="75000"/>
                  </a:schemeClr>
                </a:solidFill>
              </a:defRPr>
            </a:lvl5pPr>
            <a:lvl6pPr marL="2304415" indent="0" algn="ctr">
              <a:buNone/>
              <a:defRPr>
                <a:solidFill>
                  <a:schemeClr val="tx1">
                    <a:tint val="75000"/>
                  </a:schemeClr>
                </a:solidFill>
              </a:defRPr>
            </a:lvl6pPr>
            <a:lvl7pPr marL="2765425" indent="0" algn="ctr">
              <a:buNone/>
              <a:defRPr>
                <a:solidFill>
                  <a:schemeClr val="tx1">
                    <a:tint val="75000"/>
                  </a:schemeClr>
                </a:solidFill>
              </a:defRPr>
            </a:lvl7pPr>
            <a:lvl8pPr marL="3226435" indent="0" algn="ctr">
              <a:buNone/>
              <a:defRPr>
                <a:solidFill>
                  <a:schemeClr val="tx1">
                    <a:tint val="75000"/>
                  </a:schemeClr>
                </a:solidFill>
              </a:defRPr>
            </a:lvl8pPr>
            <a:lvl9pPr marL="368681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pPr>
              <a:defRPr/>
            </a:pPr>
            <a:fld id="{1C96B54B-B4D4-4FD7-B4D5-762CEFD16077}" type="datetime1">
              <a:rPr lang="en-US" smtClean="0"/>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22452EB8-249B-4CFB-9F48-92F3E85E3706}" type="slidenum">
              <a:rPr lang="en-US" smtClean="0"/>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617381" y="274638"/>
            <a:ext cx="11109639" cy="1143000"/>
          </a:xfrm>
          <a:prstGeom prst="rect">
            <a:avLst/>
          </a:prstGeom>
        </p:spPr>
        <p:txBody>
          <a:bodyPr lIns="92176" tIns="46087" rIns="92176" bIns="46087"/>
          <a:lstStyle/>
          <a:p>
            <a:r>
              <a:rPr lang="en-US" smtClean="0"/>
              <a:t>Click to edit Master title style</a:t>
            </a:r>
            <a:endParaRPr lang="en-US"/>
          </a:p>
        </p:txBody>
      </p:sp>
      <p:sp>
        <p:nvSpPr>
          <p:cNvPr id="3" name="Date Placeholder 2"/>
          <p:cNvSpPr>
            <a:spLocks noGrp="1"/>
          </p:cNvSpPr>
          <p:nvPr>
            <p:ph type="dt" sz="half" idx="10"/>
          </p:nvPr>
        </p:nvSpPr>
        <p:spPr/>
        <p:txBody>
          <a:bodyPr/>
          <a:lstStyle/>
          <a:p>
            <a:pPr>
              <a:defRPr/>
            </a:pPr>
            <a:fld id="{6D9A35D6-7913-4956-AAFF-E08DE6F91455}" type="datetime1">
              <a:rPr lang="en-US" smtClean="0"/>
            </a:fld>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FF3E03B9-EF25-46D7-A241-737F6F7A977B}" type="slidenum">
              <a:rPr lang="en-US" smtClean="0"/>
            </a:fld>
            <a:endParaRPr lang="en-US"/>
          </a:p>
        </p:txBody>
      </p:sp>
    </p:spTree>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17220" y="274638"/>
            <a:ext cx="11109960" cy="1143000"/>
          </a:xfrm>
          <a:prstGeom prst="rect">
            <a:avLst/>
          </a:prstGeom>
        </p:spPr>
        <p:txBody>
          <a:bodyPr lIns="83485" tIns="41742" rIns="83485" bIns="41742"/>
          <a:lstStyle/>
          <a:p>
            <a:r>
              <a:rPr lang="en-US"/>
              <a:t>Click to edit Master title style</a:t>
            </a:r>
            <a:endParaRPr lang="en-US"/>
          </a:p>
        </p:txBody>
      </p:sp>
      <p:sp>
        <p:nvSpPr>
          <p:cNvPr id="3" name="Date Placeholder 2"/>
          <p:cNvSpPr>
            <a:spLocks noGrp="1"/>
          </p:cNvSpPr>
          <p:nvPr>
            <p:ph type="dt" sz="half" idx="10"/>
          </p:nvPr>
        </p:nvSpPr>
        <p:spPr/>
        <p:txBody>
          <a:bodyPr/>
          <a:lstStyle/>
          <a:p>
            <a:pPr>
              <a:defRPr/>
            </a:pPr>
            <a:fld id="{A4B226FF-1D53-4550-9051-E38E5F96074E}" type="datetime1">
              <a:rPr lang="en-US" smtClean="0"/>
            </a:fld>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7A5B184B-8EF6-49D3-9BE1-3CDDFAD5E658}" type="slidenum">
              <a:rPr lang="en-US" smtClean="0"/>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25830" y="2130426"/>
            <a:ext cx="1049274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51660" y="3886200"/>
            <a:ext cx="8641080" cy="1752600"/>
          </a:xfrm>
        </p:spPr>
        <p:txBody>
          <a:bodyPr/>
          <a:lstStyle>
            <a:lvl1pPr marL="0" indent="0" algn="ctr">
              <a:buNone/>
              <a:defRPr>
                <a:solidFill>
                  <a:schemeClr val="tx1">
                    <a:tint val="75000"/>
                  </a:schemeClr>
                </a:solidFill>
              </a:defRPr>
            </a:lvl1pPr>
            <a:lvl2pPr marL="548640" indent="0" algn="ctr">
              <a:buNone/>
              <a:defRPr>
                <a:solidFill>
                  <a:schemeClr val="tx1">
                    <a:tint val="75000"/>
                  </a:schemeClr>
                </a:solidFill>
              </a:defRPr>
            </a:lvl2pPr>
            <a:lvl3pPr marL="1097280" indent="0" algn="ctr">
              <a:buNone/>
              <a:defRPr>
                <a:solidFill>
                  <a:schemeClr val="tx1">
                    <a:tint val="75000"/>
                  </a:schemeClr>
                </a:solidFill>
              </a:defRPr>
            </a:lvl3pPr>
            <a:lvl4pPr marL="1645920" indent="0" algn="ctr">
              <a:buNone/>
              <a:defRPr>
                <a:solidFill>
                  <a:schemeClr val="tx1">
                    <a:tint val="75000"/>
                  </a:schemeClr>
                </a:solidFill>
              </a:defRPr>
            </a:lvl4pPr>
            <a:lvl5pPr marL="2194560" indent="0" algn="ctr">
              <a:buNone/>
              <a:defRPr>
                <a:solidFill>
                  <a:schemeClr val="tx1">
                    <a:tint val="75000"/>
                  </a:schemeClr>
                </a:solidFill>
              </a:defRPr>
            </a:lvl5pPr>
            <a:lvl6pPr marL="2743200" indent="0" algn="ctr">
              <a:buNone/>
              <a:defRPr>
                <a:solidFill>
                  <a:schemeClr val="tx1">
                    <a:tint val="75000"/>
                  </a:schemeClr>
                </a:solidFill>
              </a:defRPr>
            </a:lvl6pPr>
            <a:lvl7pPr marL="3291205" indent="0" algn="ctr">
              <a:buNone/>
              <a:defRPr>
                <a:solidFill>
                  <a:schemeClr val="tx1">
                    <a:tint val="75000"/>
                  </a:schemeClr>
                </a:solidFill>
              </a:defRPr>
            </a:lvl7pPr>
            <a:lvl8pPr marL="3839845" indent="0" algn="ctr">
              <a:buNone/>
              <a:defRPr>
                <a:solidFill>
                  <a:schemeClr val="tx1">
                    <a:tint val="75000"/>
                  </a:schemeClr>
                </a:solidFill>
              </a:defRPr>
            </a:lvl8pPr>
            <a:lvl9pPr marL="4388485"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pPr>
              <a:defRPr/>
            </a:pPr>
            <a:fld id="{1C96B54B-B4D4-4FD7-B4D5-762CEFD16077}" type="datetime1">
              <a:rPr lang="en-US" smtClean="0"/>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22452EB8-249B-4CFB-9F48-92F3E85E3706}" type="slidenum">
              <a:rPr lang="en-US" smtClean="0"/>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pPr>
              <a:defRPr/>
            </a:pPr>
            <a:fld id="{6D9A35D6-7913-4956-AAFF-E08DE6F91455}" type="datetime1">
              <a:rPr lang="en-US" smtClean="0"/>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FF3E03B9-EF25-46D7-A241-737F6F7A977B}" type="slidenum">
              <a:rPr lang="en-US" smtClean="0"/>
            </a:fld>
            <a:endParaRPr lang="en-US"/>
          </a:p>
        </p:txBody>
      </p:sp>
    </p:spTree>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75123" y="4406901"/>
            <a:ext cx="10492740" cy="1362075"/>
          </a:xfrm>
        </p:spPr>
        <p:txBody>
          <a:bodyPr anchor="t"/>
          <a:lstStyle>
            <a:lvl1pPr algn="l">
              <a:defRPr sz="4800" b="1" cap="all"/>
            </a:lvl1pPr>
          </a:lstStyle>
          <a:p>
            <a:r>
              <a:rPr lang="en-US" smtClean="0"/>
              <a:t>Click to edit Master title style</a:t>
            </a:r>
            <a:endParaRPr lang="en-US"/>
          </a:p>
        </p:txBody>
      </p:sp>
      <p:sp>
        <p:nvSpPr>
          <p:cNvPr id="3" name="Text Placeholder 2"/>
          <p:cNvSpPr>
            <a:spLocks noGrp="1"/>
          </p:cNvSpPr>
          <p:nvPr>
            <p:ph type="body" idx="1"/>
          </p:nvPr>
        </p:nvSpPr>
        <p:spPr>
          <a:xfrm>
            <a:off x="975123" y="2906714"/>
            <a:ext cx="10492740" cy="1500187"/>
          </a:xfrm>
        </p:spPr>
        <p:txBody>
          <a:bodyPr anchor="b"/>
          <a:lstStyle>
            <a:lvl1pPr marL="0" indent="0">
              <a:buNone/>
              <a:defRPr sz="2400">
                <a:solidFill>
                  <a:schemeClr val="tx1">
                    <a:tint val="75000"/>
                  </a:schemeClr>
                </a:solidFill>
              </a:defRPr>
            </a:lvl1pPr>
            <a:lvl2pPr marL="548640" indent="0">
              <a:buNone/>
              <a:defRPr sz="2200">
                <a:solidFill>
                  <a:schemeClr val="tx1">
                    <a:tint val="75000"/>
                  </a:schemeClr>
                </a:solidFill>
              </a:defRPr>
            </a:lvl2pPr>
            <a:lvl3pPr marL="1097280" indent="0">
              <a:buNone/>
              <a:defRPr sz="1900">
                <a:solidFill>
                  <a:schemeClr val="tx1">
                    <a:tint val="75000"/>
                  </a:schemeClr>
                </a:solidFill>
              </a:defRPr>
            </a:lvl3pPr>
            <a:lvl4pPr marL="1645920" indent="0">
              <a:buNone/>
              <a:defRPr sz="1600">
                <a:solidFill>
                  <a:schemeClr val="tx1">
                    <a:tint val="75000"/>
                  </a:schemeClr>
                </a:solidFill>
              </a:defRPr>
            </a:lvl4pPr>
            <a:lvl5pPr marL="2194560" indent="0">
              <a:buNone/>
              <a:defRPr sz="1600">
                <a:solidFill>
                  <a:schemeClr val="tx1">
                    <a:tint val="75000"/>
                  </a:schemeClr>
                </a:solidFill>
              </a:defRPr>
            </a:lvl5pPr>
            <a:lvl6pPr marL="2743200" indent="0">
              <a:buNone/>
              <a:defRPr sz="1600">
                <a:solidFill>
                  <a:schemeClr val="tx1">
                    <a:tint val="75000"/>
                  </a:schemeClr>
                </a:solidFill>
              </a:defRPr>
            </a:lvl6pPr>
            <a:lvl7pPr marL="3291205" indent="0">
              <a:buNone/>
              <a:defRPr sz="1600">
                <a:solidFill>
                  <a:schemeClr val="tx1">
                    <a:tint val="75000"/>
                  </a:schemeClr>
                </a:solidFill>
              </a:defRPr>
            </a:lvl7pPr>
            <a:lvl8pPr marL="3839845" indent="0">
              <a:buNone/>
              <a:defRPr sz="1600">
                <a:solidFill>
                  <a:schemeClr val="tx1">
                    <a:tint val="75000"/>
                  </a:schemeClr>
                </a:solidFill>
              </a:defRPr>
            </a:lvl8pPr>
            <a:lvl9pPr marL="4388485" indent="0">
              <a:buNone/>
              <a:defRPr sz="1600">
                <a:solidFill>
                  <a:schemeClr val="tx1">
                    <a:tint val="75000"/>
                  </a:schemeClr>
                </a:solidFill>
              </a:defRPr>
            </a:lvl9pPr>
          </a:lstStyle>
          <a:p>
            <a:pPr lvl="0"/>
            <a:r>
              <a:rPr lang="en-US" smtClean="0"/>
              <a:t>Click to edit Master text styles</a:t>
            </a:r>
            <a:endParaRPr lang="en-US" smtClean="0"/>
          </a:p>
        </p:txBody>
      </p:sp>
      <p:sp>
        <p:nvSpPr>
          <p:cNvPr id="4" name="Date Placeholder 3"/>
          <p:cNvSpPr>
            <a:spLocks noGrp="1"/>
          </p:cNvSpPr>
          <p:nvPr>
            <p:ph type="dt" sz="half" idx="10"/>
          </p:nvPr>
        </p:nvSpPr>
        <p:spPr/>
        <p:txBody>
          <a:bodyPr/>
          <a:lstStyle/>
          <a:p>
            <a:pPr>
              <a:defRPr/>
            </a:pPr>
            <a:fld id="{6D9A35D6-7913-4956-AAFF-E08DE6F91455}" type="datetime1">
              <a:rPr lang="en-US" smtClean="0"/>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FF3E03B9-EF25-46D7-A241-737F6F7A977B}" type="slidenum">
              <a:rPr lang="en-US" smtClean="0"/>
            </a:fld>
            <a:endParaRPr lang="en-US"/>
          </a:p>
        </p:txBody>
      </p:sp>
    </p:spTree>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17220" y="1600200"/>
            <a:ext cx="5452110" cy="4525963"/>
          </a:xfrm>
        </p:spPr>
        <p:txBody>
          <a:bodyPr/>
          <a:lstStyle>
            <a:lvl1pPr>
              <a:defRPr sz="3400"/>
            </a:lvl1pPr>
            <a:lvl2pPr>
              <a:defRPr sz="2900"/>
            </a:lvl2pPr>
            <a:lvl3pPr>
              <a:defRPr sz="2400"/>
            </a:lvl3pPr>
            <a:lvl4pPr>
              <a:defRPr sz="2200"/>
            </a:lvl4pPr>
            <a:lvl5pPr>
              <a:defRPr sz="2200"/>
            </a:lvl5pPr>
            <a:lvl6pPr>
              <a:defRPr sz="2200"/>
            </a:lvl6pPr>
            <a:lvl7pPr>
              <a:defRPr sz="2200"/>
            </a:lvl7pPr>
            <a:lvl8pPr>
              <a:defRPr sz="2200"/>
            </a:lvl8pPr>
            <a:lvl9pPr>
              <a:defRPr sz="22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Content Placeholder 3"/>
          <p:cNvSpPr>
            <a:spLocks noGrp="1"/>
          </p:cNvSpPr>
          <p:nvPr>
            <p:ph sz="half" idx="2"/>
          </p:nvPr>
        </p:nvSpPr>
        <p:spPr>
          <a:xfrm>
            <a:off x="6275070" y="1600200"/>
            <a:ext cx="5452110" cy="4525963"/>
          </a:xfrm>
        </p:spPr>
        <p:txBody>
          <a:bodyPr/>
          <a:lstStyle>
            <a:lvl1pPr>
              <a:defRPr sz="3400"/>
            </a:lvl1pPr>
            <a:lvl2pPr>
              <a:defRPr sz="2900"/>
            </a:lvl2pPr>
            <a:lvl3pPr>
              <a:defRPr sz="2400"/>
            </a:lvl3pPr>
            <a:lvl4pPr>
              <a:defRPr sz="2200"/>
            </a:lvl4pPr>
            <a:lvl5pPr>
              <a:defRPr sz="2200"/>
            </a:lvl5pPr>
            <a:lvl6pPr>
              <a:defRPr sz="2200"/>
            </a:lvl6pPr>
            <a:lvl7pPr>
              <a:defRPr sz="2200"/>
            </a:lvl7pPr>
            <a:lvl8pPr>
              <a:defRPr sz="2200"/>
            </a:lvl8pPr>
            <a:lvl9pPr>
              <a:defRPr sz="22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Date Placeholder 4"/>
          <p:cNvSpPr>
            <a:spLocks noGrp="1"/>
          </p:cNvSpPr>
          <p:nvPr>
            <p:ph type="dt" sz="half" idx="10"/>
          </p:nvPr>
        </p:nvSpPr>
        <p:spPr/>
        <p:txBody>
          <a:bodyPr/>
          <a:lstStyle/>
          <a:p>
            <a:pPr>
              <a:defRPr/>
            </a:pPr>
            <a:fld id="{6D9A35D6-7913-4956-AAFF-E08DE6F91455}" type="datetime1">
              <a:rPr lang="en-US" smtClean="0"/>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FF3E03B9-EF25-46D7-A241-737F6F7A977B}" type="slidenum">
              <a:rPr lang="en-US" smtClean="0"/>
            </a:fld>
            <a:endParaRPr lang="en-US"/>
          </a:p>
        </p:txBody>
      </p:sp>
    </p:spTree>
  </p:cSld>
  <p:clrMapOvr>
    <a:masterClrMapping/>
  </p:clrMapOvr>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17220" y="1535114"/>
            <a:ext cx="5454254" cy="639762"/>
          </a:xfrm>
        </p:spPr>
        <p:txBody>
          <a:bodyPr anchor="b"/>
          <a:lstStyle>
            <a:lvl1pPr marL="0" indent="0">
              <a:buNone/>
              <a:defRPr sz="2900" b="1"/>
            </a:lvl1pPr>
            <a:lvl2pPr marL="548640" indent="0">
              <a:buNone/>
              <a:defRPr sz="2400" b="1"/>
            </a:lvl2pPr>
            <a:lvl3pPr marL="1097280" indent="0">
              <a:buNone/>
              <a:defRPr sz="2200" b="1"/>
            </a:lvl3pPr>
            <a:lvl4pPr marL="1645920" indent="0">
              <a:buNone/>
              <a:defRPr sz="1900" b="1"/>
            </a:lvl4pPr>
            <a:lvl5pPr marL="2194560" indent="0">
              <a:buNone/>
              <a:defRPr sz="1900" b="1"/>
            </a:lvl5pPr>
            <a:lvl6pPr marL="2743200" indent="0">
              <a:buNone/>
              <a:defRPr sz="1900" b="1"/>
            </a:lvl6pPr>
            <a:lvl7pPr marL="3291205" indent="0">
              <a:buNone/>
              <a:defRPr sz="1900" b="1"/>
            </a:lvl7pPr>
            <a:lvl8pPr marL="3839845" indent="0">
              <a:buNone/>
              <a:defRPr sz="1900" b="1"/>
            </a:lvl8pPr>
            <a:lvl9pPr marL="4388485" indent="0">
              <a:buNone/>
              <a:defRPr sz="1900" b="1"/>
            </a:lvl9pPr>
          </a:lstStyle>
          <a:p>
            <a:pPr lvl="0"/>
            <a:r>
              <a:rPr lang="en-US" smtClean="0"/>
              <a:t>Click to edit Master text styles</a:t>
            </a:r>
            <a:endParaRPr lang="en-US" smtClean="0"/>
          </a:p>
        </p:txBody>
      </p:sp>
      <p:sp>
        <p:nvSpPr>
          <p:cNvPr id="4" name="Content Placeholder 3"/>
          <p:cNvSpPr>
            <a:spLocks noGrp="1"/>
          </p:cNvSpPr>
          <p:nvPr>
            <p:ph sz="half" idx="2"/>
          </p:nvPr>
        </p:nvSpPr>
        <p:spPr>
          <a:xfrm>
            <a:off x="617220" y="2174876"/>
            <a:ext cx="5454254" cy="3951288"/>
          </a:xfrm>
        </p:spPr>
        <p:txBody>
          <a:bodyPr/>
          <a:lstStyle>
            <a:lvl1pPr>
              <a:defRPr sz="2900"/>
            </a:lvl1pPr>
            <a:lvl2pPr>
              <a:defRPr sz="2400"/>
            </a:lvl2pPr>
            <a:lvl3pPr>
              <a:defRPr sz="2200"/>
            </a:lvl3pPr>
            <a:lvl4pPr>
              <a:defRPr sz="1900"/>
            </a:lvl4pPr>
            <a:lvl5pPr>
              <a:defRPr sz="1900"/>
            </a:lvl5pPr>
            <a:lvl6pPr>
              <a:defRPr sz="1900"/>
            </a:lvl6pPr>
            <a:lvl7pPr>
              <a:defRPr sz="1900"/>
            </a:lvl7pPr>
            <a:lvl8pPr>
              <a:defRPr sz="1900"/>
            </a:lvl8pPr>
            <a:lvl9pPr>
              <a:defRPr sz="19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Text Placeholder 4"/>
          <p:cNvSpPr>
            <a:spLocks noGrp="1"/>
          </p:cNvSpPr>
          <p:nvPr>
            <p:ph type="body" sz="quarter" idx="3"/>
          </p:nvPr>
        </p:nvSpPr>
        <p:spPr>
          <a:xfrm>
            <a:off x="6270785" y="1535114"/>
            <a:ext cx="5456397" cy="639762"/>
          </a:xfrm>
        </p:spPr>
        <p:txBody>
          <a:bodyPr anchor="b"/>
          <a:lstStyle>
            <a:lvl1pPr marL="0" indent="0">
              <a:buNone/>
              <a:defRPr sz="2900" b="1"/>
            </a:lvl1pPr>
            <a:lvl2pPr marL="548640" indent="0">
              <a:buNone/>
              <a:defRPr sz="2400" b="1"/>
            </a:lvl2pPr>
            <a:lvl3pPr marL="1097280" indent="0">
              <a:buNone/>
              <a:defRPr sz="2200" b="1"/>
            </a:lvl3pPr>
            <a:lvl4pPr marL="1645920" indent="0">
              <a:buNone/>
              <a:defRPr sz="1900" b="1"/>
            </a:lvl4pPr>
            <a:lvl5pPr marL="2194560" indent="0">
              <a:buNone/>
              <a:defRPr sz="1900" b="1"/>
            </a:lvl5pPr>
            <a:lvl6pPr marL="2743200" indent="0">
              <a:buNone/>
              <a:defRPr sz="1900" b="1"/>
            </a:lvl6pPr>
            <a:lvl7pPr marL="3291205" indent="0">
              <a:buNone/>
              <a:defRPr sz="1900" b="1"/>
            </a:lvl7pPr>
            <a:lvl8pPr marL="3839845" indent="0">
              <a:buNone/>
              <a:defRPr sz="1900" b="1"/>
            </a:lvl8pPr>
            <a:lvl9pPr marL="4388485" indent="0">
              <a:buNone/>
              <a:defRPr sz="1900" b="1"/>
            </a:lvl9pPr>
          </a:lstStyle>
          <a:p>
            <a:pPr lvl="0"/>
            <a:r>
              <a:rPr lang="en-US" smtClean="0"/>
              <a:t>Click to edit Master text styles</a:t>
            </a:r>
            <a:endParaRPr lang="en-US" smtClean="0"/>
          </a:p>
        </p:txBody>
      </p:sp>
      <p:sp>
        <p:nvSpPr>
          <p:cNvPr id="6" name="Content Placeholder 5"/>
          <p:cNvSpPr>
            <a:spLocks noGrp="1"/>
          </p:cNvSpPr>
          <p:nvPr>
            <p:ph sz="quarter" idx="4"/>
          </p:nvPr>
        </p:nvSpPr>
        <p:spPr>
          <a:xfrm>
            <a:off x="6270785" y="2174876"/>
            <a:ext cx="5456397" cy="3951288"/>
          </a:xfrm>
        </p:spPr>
        <p:txBody>
          <a:bodyPr/>
          <a:lstStyle>
            <a:lvl1pPr>
              <a:defRPr sz="2900"/>
            </a:lvl1pPr>
            <a:lvl2pPr>
              <a:defRPr sz="2400"/>
            </a:lvl2pPr>
            <a:lvl3pPr>
              <a:defRPr sz="2200"/>
            </a:lvl3pPr>
            <a:lvl4pPr>
              <a:defRPr sz="1900"/>
            </a:lvl4pPr>
            <a:lvl5pPr>
              <a:defRPr sz="1900"/>
            </a:lvl5pPr>
            <a:lvl6pPr>
              <a:defRPr sz="1900"/>
            </a:lvl6pPr>
            <a:lvl7pPr>
              <a:defRPr sz="1900"/>
            </a:lvl7pPr>
            <a:lvl8pPr>
              <a:defRPr sz="1900"/>
            </a:lvl8pPr>
            <a:lvl9pPr>
              <a:defRPr sz="19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7" name="Date Placeholder 6"/>
          <p:cNvSpPr>
            <a:spLocks noGrp="1"/>
          </p:cNvSpPr>
          <p:nvPr>
            <p:ph type="dt" sz="half" idx="10"/>
          </p:nvPr>
        </p:nvSpPr>
        <p:spPr/>
        <p:txBody>
          <a:bodyPr/>
          <a:lstStyle/>
          <a:p>
            <a:pPr>
              <a:defRPr/>
            </a:pPr>
            <a:fld id="{6D9A35D6-7913-4956-AAFF-E08DE6F91455}" type="datetime1">
              <a:rPr lang="en-US" smtClean="0"/>
            </a:fld>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FF3E03B9-EF25-46D7-A241-737F6F7A977B}" type="slidenum">
              <a:rPr lang="en-US" smtClean="0"/>
            </a:fld>
            <a:endParaRPr lang="en-US"/>
          </a:p>
        </p:txBody>
      </p:sp>
    </p:spTree>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pPr>
              <a:defRPr/>
            </a:pPr>
            <a:fld id="{A4B226FF-1D53-4550-9051-E38E5F96074E}" type="datetime1">
              <a:rPr lang="en-US" smtClean="0"/>
            </a:fld>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7A5B184B-8EF6-49D3-9BE1-3CDDFAD5E658}" type="slidenum">
              <a:rPr lang="en-US" smtClean="0"/>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6D9A35D6-7913-4956-AAFF-E08DE6F91455}" type="datetime1">
              <a:rPr lang="en-US" smtClean="0"/>
            </a:fld>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pPr>
              <a:defRPr/>
            </a:pPr>
            <a:fld id="{FF3E03B9-EF25-46D7-A241-737F6F7A977B}" type="slidenum">
              <a:rPr lang="en-US" smtClean="0"/>
            </a:fld>
            <a:endParaRPr lang="en-US"/>
          </a:p>
        </p:txBody>
      </p:sp>
    </p:spTree>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17221" y="273050"/>
            <a:ext cx="4061223" cy="1162050"/>
          </a:xfrm>
        </p:spPr>
        <p:txBody>
          <a:bodyPr anchor="b"/>
          <a:lstStyle>
            <a:lvl1pPr algn="l">
              <a:defRPr sz="2400" b="1"/>
            </a:lvl1pPr>
          </a:lstStyle>
          <a:p>
            <a:r>
              <a:rPr lang="en-US" smtClean="0"/>
              <a:t>Click to edit Master title style</a:t>
            </a:r>
            <a:endParaRPr lang="en-US"/>
          </a:p>
        </p:txBody>
      </p:sp>
      <p:sp>
        <p:nvSpPr>
          <p:cNvPr id="3" name="Content Placeholder 2"/>
          <p:cNvSpPr>
            <a:spLocks noGrp="1"/>
          </p:cNvSpPr>
          <p:nvPr>
            <p:ph idx="1"/>
          </p:nvPr>
        </p:nvSpPr>
        <p:spPr>
          <a:xfrm>
            <a:off x="4826318" y="273051"/>
            <a:ext cx="6900863" cy="5853113"/>
          </a:xfrm>
        </p:spPr>
        <p:txBody>
          <a:bodyPr/>
          <a:lstStyle>
            <a:lvl1pPr>
              <a:defRPr sz="3800"/>
            </a:lvl1pPr>
            <a:lvl2pPr>
              <a:defRPr sz="3400"/>
            </a:lvl2pPr>
            <a:lvl3pPr>
              <a:defRPr sz="2900"/>
            </a:lvl3pPr>
            <a:lvl4pPr>
              <a:defRPr sz="2400"/>
            </a:lvl4pPr>
            <a:lvl5pPr>
              <a:defRPr sz="2400"/>
            </a:lvl5pPr>
            <a:lvl6pPr>
              <a:defRPr sz="2400"/>
            </a:lvl6pPr>
            <a:lvl7pPr>
              <a:defRPr sz="2400"/>
            </a:lvl7pPr>
            <a:lvl8pPr>
              <a:defRPr sz="2400"/>
            </a:lvl8pPr>
            <a:lvl9pPr>
              <a:defRPr sz="24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Text Placeholder 3"/>
          <p:cNvSpPr>
            <a:spLocks noGrp="1"/>
          </p:cNvSpPr>
          <p:nvPr>
            <p:ph type="body" sz="half" idx="2"/>
          </p:nvPr>
        </p:nvSpPr>
        <p:spPr>
          <a:xfrm>
            <a:off x="617221" y="1435101"/>
            <a:ext cx="4061223" cy="4691063"/>
          </a:xfrm>
        </p:spPr>
        <p:txBody>
          <a:bodyPr/>
          <a:lstStyle>
            <a:lvl1pPr marL="0" indent="0">
              <a:buNone/>
              <a:defRPr sz="1600"/>
            </a:lvl1pPr>
            <a:lvl2pPr marL="548640" indent="0">
              <a:buNone/>
              <a:defRPr sz="1500"/>
            </a:lvl2pPr>
            <a:lvl3pPr marL="1097280" indent="0">
              <a:buNone/>
              <a:defRPr sz="1200"/>
            </a:lvl3pPr>
            <a:lvl4pPr marL="1645920" indent="0">
              <a:buNone/>
              <a:defRPr sz="1100"/>
            </a:lvl4pPr>
            <a:lvl5pPr marL="2194560" indent="0">
              <a:buNone/>
              <a:defRPr sz="1100"/>
            </a:lvl5pPr>
            <a:lvl6pPr marL="2743200" indent="0">
              <a:buNone/>
              <a:defRPr sz="1100"/>
            </a:lvl6pPr>
            <a:lvl7pPr marL="3291205" indent="0">
              <a:buNone/>
              <a:defRPr sz="1100"/>
            </a:lvl7pPr>
            <a:lvl8pPr marL="3839845" indent="0">
              <a:buNone/>
              <a:defRPr sz="1100"/>
            </a:lvl8pPr>
            <a:lvl9pPr marL="4388485" indent="0">
              <a:buNone/>
              <a:defRPr sz="11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lstStyle/>
          <a:p>
            <a:pPr>
              <a:defRPr/>
            </a:pPr>
            <a:fld id="{6D9A35D6-7913-4956-AAFF-E08DE6F91455}" type="datetime1">
              <a:rPr lang="en-US" smtClean="0"/>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FF3E03B9-EF25-46D7-A241-737F6F7A977B}" type="slidenum">
              <a:rPr lang="en-US" smtClean="0"/>
            </a:fld>
            <a:endParaRPr lang="en-US"/>
          </a:p>
        </p:txBody>
      </p:sp>
    </p:spTree>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419589" y="4800601"/>
            <a:ext cx="7406640" cy="566738"/>
          </a:xfrm>
        </p:spPr>
        <p:txBody>
          <a:bodyPr anchor="b"/>
          <a:lstStyle>
            <a:lvl1pPr algn="l">
              <a:defRPr sz="2400" b="1"/>
            </a:lvl1pPr>
          </a:lstStyle>
          <a:p>
            <a:r>
              <a:rPr lang="en-US" smtClean="0"/>
              <a:t>Click to edit Master title style</a:t>
            </a:r>
            <a:endParaRPr lang="en-US"/>
          </a:p>
        </p:txBody>
      </p:sp>
      <p:sp>
        <p:nvSpPr>
          <p:cNvPr id="3" name="Picture Placeholder 2"/>
          <p:cNvSpPr>
            <a:spLocks noGrp="1"/>
          </p:cNvSpPr>
          <p:nvPr>
            <p:ph type="pic" idx="1"/>
          </p:nvPr>
        </p:nvSpPr>
        <p:spPr>
          <a:xfrm>
            <a:off x="2419589" y="612775"/>
            <a:ext cx="7406640" cy="4114800"/>
          </a:xfrm>
        </p:spPr>
        <p:txBody>
          <a:bodyPr/>
          <a:lstStyle>
            <a:lvl1pPr marL="0" indent="0">
              <a:buNone/>
              <a:defRPr sz="3800"/>
            </a:lvl1pPr>
            <a:lvl2pPr marL="548640" indent="0">
              <a:buNone/>
              <a:defRPr sz="3400"/>
            </a:lvl2pPr>
            <a:lvl3pPr marL="1097280" indent="0">
              <a:buNone/>
              <a:defRPr sz="2900"/>
            </a:lvl3pPr>
            <a:lvl4pPr marL="1645920" indent="0">
              <a:buNone/>
              <a:defRPr sz="2400"/>
            </a:lvl4pPr>
            <a:lvl5pPr marL="2194560" indent="0">
              <a:buNone/>
              <a:defRPr sz="2400"/>
            </a:lvl5pPr>
            <a:lvl6pPr marL="2743200" indent="0">
              <a:buNone/>
              <a:defRPr sz="2400"/>
            </a:lvl6pPr>
            <a:lvl7pPr marL="3291205" indent="0">
              <a:buNone/>
              <a:defRPr sz="2400"/>
            </a:lvl7pPr>
            <a:lvl8pPr marL="3839845" indent="0">
              <a:buNone/>
              <a:defRPr sz="2400"/>
            </a:lvl8pPr>
            <a:lvl9pPr marL="4388485" indent="0">
              <a:buNone/>
              <a:defRPr sz="2400"/>
            </a:lvl9pPr>
          </a:lstStyle>
          <a:p>
            <a:r>
              <a:rPr lang="en-US" smtClean="0"/>
              <a:t>Click icon to add picture</a:t>
            </a:r>
            <a:endParaRPr lang="en-US"/>
          </a:p>
        </p:txBody>
      </p:sp>
      <p:sp>
        <p:nvSpPr>
          <p:cNvPr id="4" name="Text Placeholder 3"/>
          <p:cNvSpPr>
            <a:spLocks noGrp="1"/>
          </p:cNvSpPr>
          <p:nvPr>
            <p:ph type="body" sz="half" idx="2"/>
          </p:nvPr>
        </p:nvSpPr>
        <p:spPr>
          <a:xfrm>
            <a:off x="2419589" y="5367339"/>
            <a:ext cx="7406640" cy="804862"/>
          </a:xfrm>
        </p:spPr>
        <p:txBody>
          <a:bodyPr/>
          <a:lstStyle>
            <a:lvl1pPr marL="0" indent="0">
              <a:buNone/>
              <a:defRPr sz="1600"/>
            </a:lvl1pPr>
            <a:lvl2pPr marL="548640" indent="0">
              <a:buNone/>
              <a:defRPr sz="1500"/>
            </a:lvl2pPr>
            <a:lvl3pPr marL="1097280" indent="0">
              <a:buNone/>
              <a:defRPr sz="1200"/>
            </a:lvl3pPr>
            <a:lvl4pPr marL="1645920" indent="0">
              <a:buNone/>
              <a:defRPr sz="1100"/>
            </a:lvl4pPr>
            <a:lvl5pPr marL="2194560" indent="0">
              <a:buNone/>
              <a:defRPr sz="1100"/>
            </a:lvl5pPr>
            <a:lvl6pPr marL="2743200" indent="0">
              <a:buNone/>
              <a:defRPr sz="1100"/>
            </a:lvl6pPr>
            <a:lvl7pPr marL="3291205" indent="0">
              <a:buNone/>
              <a:defRPr sz="1100"/>
            </a:lvl7pPr>
            <a:lvl8pPr marL="3839845" indent="0">
              <a:buNone/>
              <a:defRPr sz="1100"/>
            </a:lvl8pPr>
            <a:lvl9pPr marL="4388485" indent="0">
              <a:buNone/>
              <a:defRPr sz="11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lstStyle/>
          <a:p>
            <a:pPr>
              <a:defRPr/>
            </a:pPr>
            <a:fld id="{6D9A35D6-7913-4956-AAFF-E08DE6F91455}" type="datetime1">
              <a:rPr lang="en-US" smtClean="0"/>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FF3E03B9-EF25-46D7-A241-737F6F7A977B}" type="slidenum">
              <a:rPr lang="en-US" smtClean="0"/>
            </a:fld>
            <a:endParaRPr lang="en-US"/>
          </a:p>
        </p:txBody>
      </p:sp>
    </p:spTree>
  </p:cSld>
  <p:clrMapOvr>
    <a:masterClrMapping/>
  </p:clrMapOvr>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pPr>
              <a:defRPr/>
            </a:pPr>
            <a:fld id="{6D9A35D6-7913-4956-AAFF-E08DE6F91455}" type="datetime1">
              <a:rPr lang="en-US" smtClean="0"/>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FF3E03B9-EF25-46D7-A241-737F6F7A977B}" type="slidenum">
              <a:rPr lang="en-US" smtClean="0"/>
            </a:fld>
            <a:endParaRPr lang="en-US"/>
          </a:p>
        </p:txBody>
      </p:sp>
    </p:spTree>
  </p:cSld>
  <p:clrMapOvr>
    <a:masterClrMapping/>
  </p:clrMapOvr>
  <p:hf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49690" y="274639"/>
            <a:ext cx="277749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17220" y="274639"/>
            <a:ext cx="8126730" cy="5851525"/>
          </a:xfrm>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pPr>
              <a:defRPr/>
            </a:pPr>
            <a:fld id="{6D9A35D6-7913-4956-AAFF-E08DE6F91455}" type="datetime1">
              <a:rPr lang="en-US" smtClean="0"/>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FF3E03B9-EF25-46D7-A241-737F6F7A977B}" type="slidenum">
              <a:rPr lang="en-US" smtClean="0"/>
            </a:fld>
            <a:endParaRPr lang="en-US"/>
          </a:p>
        </p:txBody>
      </p:sp>
    </p:spTree>
  </p:cSld>
  <p:clrMapOvr>
    <a:masterClrMapping/>
  </p:clrMapOvr>
  <p:hf hdr="0" ftr="0" dt="0"/>
</p:sldLayout>
</file>

<file path=ppt/slideMasters/_rels/slideMaster1.xml.rels><?xml version="1.0" encoding="UTF-8" standalone="yes"?>
<Relationships xmlns="http://schemas.openxmlformats.org/package/2006/relationships"><Relationship Id="rId5" Type="http://schemas.openxmlformats.org/officeDocument/2006/relationships/theme" Target="../theme/theme1.xml"/><Relationship Id="rId4" Type="http://schemas.openxmlformats.org/officeDocument/2006/relationships/image" Target="../media/image1.jpeg"/><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12.xml"/><Relationship Id="rId8" Type="http://schemas.openxmlformats.org/officeDocument/2006/relationships/slideLayout" Target="../slideLayouts/slideLayout11.xml"/><Relationship Id="rId7" Type="http://schemas.openxmlformats.org/officeDocument/2006/relationships/slideLayout" Target="../slideLayouts/slideLayout10.xml"/><Relationship Id="rId6" Type="http://schemas.openxmlformats.org/officeDocument/2006/relationships/slideLayout" Target="../slideLayouts/slideLayout9.xml"/><Relationship Id="rId5" Type="http://schemas.openxmlformats.org/officeDocument/2006/relationships/slideLayout" Target="../slideLayouts/slideLayout8.xml"/><Relationship Id="rId4" Type="http://schemas.openxmlformats.org/officeDocument/2006/relationships/slideLayout" Target="../slideLayouts/slideLayout7.xml"/><Relationship Id="rId3" Type="http://schemas.openxmlformats.org/officeDocument/2006/relationships/slideLayout" Target="../slideLayouts/slideLayout6.xml"/><Relationship Id="rId2" Type="http://schemas.openxmlformats.org/officeDocument/2006/relationships/slideLayout" Target="../slideLayouts/slideLayout5.xml"/><Relationship Id="rId13" Type="http://schemas.openxmlformats.org/officeDocument/2006/relationships/theme" Target="../theme/theme2.xml"/><Relationship Id="rId12" Type="http://schemas.openxmlformats.org/officeDocument/2006/relationships/image" Target="../media/image2.GIF"/><Relationship Id="rId11" Type="http://schemas.openxmlformats.org/officeDocument/2006/relationships/slideLayout" Target="../slideLayouts/slideLayout14.xml"/><Relationship Id="rId10" Type="http://schemas.openxmlformats.org/officeDocument/2006/relationships/slideLayout" Target="../slideLayouts/slideLayout13.xml"/><Relationship Id="rId1"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Date Placeholder 3"/>
          <p:cNvSpPr>
            <a:spLocks noGrp="1"/>
          </p:cNvSpPr>
          <p:nvPr>
            <p:ph type="dt" sz="half" idx="2"/>
          </p:nvPr>
        </p:nvSpPr>
        <p:spPr>
          <a:xfrm>
            <a:off x="617220" y="6356352"/>
            <a:ext cx="2880360" cy="365125"/>
          </a:xfrm>
          <a:prstGeom prst="rect">
            <a:avLst/>
          </a:prstGeom>
        </p:spPr>
        <p:txBody>
          <a:bodyPr vert="horz" lIns="92176" tIns="46087" rIns="92176" bIns="46087" rtlCol="0" anchor="ctr"/>
          <a:lstStyle>
            <a:lvl1pPr algn="l">
              <a:defRPr sz="1200">
                <a:solidFill>
                  <a:srgbClr val="002060"/>
                </a:solidFill>
                <a:latin typeface="Cambria" panose="02040503050406030204" pitchFamily="18" charset="0"/>
              </a:defRPr>
            </a:lvl1pPr>
          </a:lstStyle>
          <a:p>
            <a:pPr>
              <a:defRPr/>
            </a:pPr>
            <a:fld id="{6D9A35D6-7913-4956-AAFF-E08DE6F91455}" type="datetime1">
              <a:rPr lang="en-US" smtClean="0"/>
            </a:fld>
            <a:endParaRPr lang="en-US"/>
          </a:p>
        </p:txBody>
      </p:sp>
      <p:sp>
        <p:nvSpPr>
          <p:cNvPr id="5" name="Footer Placeholder 4"/>
          <p:cNvSpPr>
            <a:spLocks noGrp="1"/>
          </p:cNvSpPr>
          <p:nvPr>
            <p:ph type="ftr" sz="quarter" idx="3"/>
          </p:nvPr>
        </p:nvSpPr>
        <p:spPr>
          <a:xfrm>
            <a:off x="4217671" y="6356352"/>
            <a:ext cx="3909060" cy="365125"/>
          </a:xfrm>
          <a:prstGeom prst="rect">
            <a:avLst/>
          </a:prstGeom>
        </p:spPr>
        <p:txBody>
          <a:bodyPr vert="horz" lIns="92176" tIns="46087" rIns="92176" bIns="46087" rtlCol="0" anchor="ctr"/>
          <a:lstStyle>
            <a:lvl1pPr algn="ctr">
              <a:defRPr sz="1200">
                <a:solidFill>
                  <a:srgbClr val="002060"/>
                </a:solidFill>
                <a:latin typeface="Cambria" panose="02040503050406030204" pitchFamily="18" charset="0"/>
              </a:defRPr>
            </a:lvl1pPr>
          </a:lstStyle>
          <a:p>
            <a:pPr>
              <a:defRPr/>
            </a:pPr>
            <a:endParaRPr lang="en-US"/>
          </a:p>
        </p:txBody>
      </p:sp>
      <p:sp>
        <p:nvSpPr>
          <p:cNvPr id="6" name="Slide Number Placeholder 5"/>
          <p:cNvSpPr>
            <a:spLocks noGrp="1"/>
          </p:cNvSpPr>
          <p:nvPr>
            <p:ph type="sldNum" sz="quarter" idx="4"/>
          </p:nvPr>
        </p:nvSpPr>
        <p:spPr>
          <a:xfrm>
            <a:off x="8846821" y="6356352"/>
            <a:ext cx="2880360" cy="365125"/>
          </a:xfrm>
          <a:prstGeom prst="rect">
            <a:avLst/>
          </a:prstGeom>
        </p:spPr>
        <p:txBody>
          <a:bodyPr vert="horz" lIns="92176" tIns="46087" rIns="92176" bIns="46087" rtlCol="0" anchor="ctr"/>
          <a:lstStyle>
            <a:lvl1pPr algn="r">
              <a:defRPr sz="1200">
                <a:solidFill>
                  <a:srgbClr val="002060"/>
                </a:solidFill>
                <a:latin typeface="Cambria" panose="02040503050406030204" pitchFamily="18" charset="0"/>
              </a:defRPr>
            </a:lvl1pPr>
          </a:lstStyle>
          <a:p>
            <a:pPr>
              <a:defRPr/>
            </a:pPr>
            <a:fld id="{FF3E03B9-EF25-46D7-A241-737F6F7A977B}" type="slidenum">
              <a:rPr lang="en-US" smtClean="0"/>
            </a:fld>
            <a:endParaRPr lang="en-US"/>
          </a:p>
        </p:txBody>
      </p:sp>
      <p:sp>
        <p:nvSpPr>
          <p:cNvPr id="7" name="Rectangle 6"/>
          <p:cNvSpPr/>
          <p:nvPr/>
        </p:nvSpPr>
        <p:spPr>
          <a:xfrm>
            <a:off x="1310326" y="0"/>
            <a:ext cx="8501333" cy="932688"/>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lIns="92176" tIns="46087" rIns="92176" bIns="46087" rtlCol="0" anchor="ctr"/>
          <a:lstStyle/>
          <a:p>
            <a:pPr algn="ctr"/>
            <a:endParaRPr lang="en-US"/>
          </a:p>
        </p:txBody>
      </p:sp>
      <p:pic>
        <p:nvPicPr>
          <p:cNvPr id="8"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7173" y="1"/>
            <a:ext cx="1155981" cy="8925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8"/>
          <p:cNvSpPr/>
          <p:nvPr/>
        </p:nvSpPr>
        <p:spPr>
          <a:xfrm>
            <a:off x="6673" y="994046"/>
            <a:ext cx="12347616" cy="45719"/>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lIns="92176" tIns="46087" rIns="92176" bIns="46087" rtlCol="0" anchor="ctr"/>
          <a:lstStyle/>
          <a:p>
            <a:pPr algn="ctr"/>
            <a:endParaRPr lang="en-IN"/>
          </a:p>
        </p:txBody>
      </p:sp>
      <p:sp>
        <p:nvSpPr>
          <p:cNvPr id="10" name="TextBox 9"/>
          <p:cNvSpPr txBox="1"/>
          <p:nvPr/>
        </p:nvSpPr>
        <p:spPr>
          <a:xfrm>
            <a:off x="9791091" y="0"/>
            <a:ext cx="2553310" cy="1004475"/>
          </a:xfrm>
          <a:prstGeom prst="rect">
            <a:avLst/>
          </a:prstGeom>
          <a:noFill/>
        </p:spPr>
        <p:txBody>
          <a:bodyPr wrap="square" lIns="92176" tIns="46087" rIns="92176" bIns="46087" rtlCol="0">
            <a:spAutoFit/>
          </a:bodyPr>
          <a:lstStyle/>
          <a:p>
            <a:r>
              <a:rPr lang="en-IN" sz="1900" dirty="0">
                <a:solidFill>
                  <a:srgbClr val="002060"/>
                </a:solidFill>
                <a:latin typeface="Nyala" pitchFamily="2" charset="0"/>
                <a:cs typeface="Arial" panose="020B0604020202020204" pitchFamily="34" charset="0"/>
              </a:rPr>
              <a:t>VIDYA VIKAS INSTITUTE OF ENGINEERING &amp; TECHNOLOGY</a:t>
            </a:r>
            <a:endParaRPr lang="en-IN" sz="1900" dirty="0">
              <a:solidFill>
                <a:srgbClr val="002060"/>
              </a:solidFill>
              <a:latin typeface="Nyala" pitchFamily="2" charset="0"/>
              <a:cs typeface="Arial" panose="020B0604020202020204" pitchFamily="34" charset="0"/>
            </a:endParaRPr>
          </a:p>
        </p:txBody>
      </p:sp>
      <p:sp>
        <p:nvSpPr>
          <p:cNvPr id="11" name="Rectangle 10"/>
          <p:cNvSpPr/>
          <p:nvPr/>
        </p:nvSpPr>
        <p:spPr>
          <a:xfrm>
            <a:off x="-3814" y="1088011"/>
            <a:ext cx="12347616" cy="119217"/>
          </a:xfrm>
          <a:prstGeom prst="rect">
            <a:avLst/>
          </a:prstGeom>
          <a:solidFill>
            <a:srgbClr val="D60093"/>
          </a:solidFill>
        </p:spPr>
        <p:txBody>
          <a:bodyPr wrap="square" lIns="0" tIns="0" rIns="0" bIns="0" rtlCol="0"/>
          <a:lstStyle/>
          <a:p>
            <a:endParaRPr lang="en-IN">
              <a:solidFill>
                <a:schemeClr val="tx1"/>
              </a:solidFill>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hdr="0" ftr="0" dt="0"/>
  <p:txStyles>
    <p:titleStyle>
      <a:lvl1pPr algn="ctr" defTabSz="922020" rtl="0" eaLnBrk="1" latinLnBrk="0" hangingPunct="1">
        <a:spcBef>
          <a:spcPct val="0"/>
        </a:spcBef>
        <a:buNone/>
        <a:defRPr sz="4500" kern="1200">
          <a:solidFill>
            <a:schemeClr val="tx1"/>
          </a:solidFill>
          <a:latin typeface="+mj-lt"/>
          <a:ea typeface="+mj-ea"/>
          <a:cs typeface="+mj-cs"/>
        </a:defRPr>
      </a:lvl1pPr>
    </p:titleStyle>
    <p:bodyStyle>
      <a:lvl1pPr marL="345440" indent="-345440" algn="l" defTabSz="92202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8665" indent="-288290" algn="l" defTabSz="92202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51890" indent="-230505" algn="l" defTabSz="92202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12900" indent="-230505" algn="l" defTabSz="92202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73910" indent="-230505" algn="l" defTabSz="92202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34920" indent="-230505" algn="l" defTabSz="92202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95930" indent="-230505" algn="l" defTabSz="92202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56305" indent="-230505" algn="l" defTabSz="92202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917315" indent="-230505" algn="l" defTabSz="92202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22020" rtl="0" eaLnBrk="1" latinLnBrk="0" hangingPunct="1">
        <a:defRPr sz="1800" kern="1200">
          <a:solidFill>
            <a:schemeClr val="tx1"/>
          </a:solidFill>
          <a:latin typeface="+mn-lt"/>
          <a:ea typeface="+mn-ea"/>
          <a:cs typeface="+mn-cs"/>
        </a:defRPr>
      </a:lvl1pPr>
      <a:lvl2pPr marL="461010" algn="l" defTabSz="922020" rtl="0" eaLnBrk="1" latinLnBrk="0" hangingPunct="1">
        <a:defRPr sz="1800" kern="1200">
          <a:solidFill>
            <a:schemeClr val="tx1"/>
          </a:solidFill>
          <a:latin typeface="+mn-lt"/>
          <a:ea typeface="+mn-ea"/>
          <a:cs typeface="+mn-cs"/>
        </a:defRPr>
      </a:lvl2pPr>
      <a:lvl3pPr marL="922020" algn="l" defTabSz="922020" rtl="0" eaLnBrk="1" latinLnBrk="0" hangingPunct="1">
        <a:defRPr sz="1800" kern="1200">
          <a:solidFill>
            <a:schemeClr val="tx1"/>
          </a:solidFill>
          <a:latin typeface="+mn-lt"/>
          <a:ea typeface="+mn-ea"/>
          <a:cs typeface="+mn-cs"/>
        </a:defRPr>
      </a:lvl3pPr>
      <a:lvl4pPr marL="1382395" algn="l" defTabSz="922020" rtl="0" eaLnBrk="1" latinLnBrk="0" hangingPunct="1">
        <a:defRPr sz="1800" kern="1200">
          <a:solidFill>
            <a:schemeClr val="tx1"/>
          </a:solidFill>
          <a:latin typeface="+mn-lt"/>
          <a:ea typeface="+mn-ea"/>
          <a:cs typeface="+mn-cs"/>
        </a:defRPr>
      </a:lvl4pPr>
      <a:lvl5pPr marL="1843405" algn="l" defTabSz="922020" rtl="0" eaLnBrk="1" latinLnBrk="0" hangingPunct="1">
        <a:defRPr sz="1800" kern="1200">
          <a:solidFill>
            <a:schemeClr val="tx1"/>
          </a:solidFill>
          <a:latin typeface="+mn-lt"/>
          <a:ea typeface="+mn-ea"/>
          <a:cs typeface="+mn-cs"/>
        </a:defRPr>
      </a:lvl5pPr>
      <a:lvl6pPr marL="2304415" algn="l" defTabSz="922020" rtl="0" eaLnBrk="1" latinLnBrk="0" hangingPunct="1">
        <a:defRPr sz="1800" kern="1200">
          <a:solidFill>
            <a:schemeClr val="tx1"/>
          </a:solidFill>
          <a:latin typeface="+mn-lt"/>
          <a:ea typeface="+mn-ea"/>
          <a:cs typeface="+mn-cs"/>
        </a:defRPr>
      </a:lvl6pPr>
      <a:lvl7pPr marL="2765425" algn="l" defTabSz="922020" rtl="0" eaLnBrk="1" latinLnBrk="0" hangingPunct="1">
        <a:defRPr sz="1800" kern="1200">
          <a:solidFill>
            <a:schemeClr val="tx1"/>
          </a:solidFill>
          <a:latin typeface="+mn-lt"/>
          <a:ea typeface="+mn-ea"/>
          <a:cs typeface="+mn-cs"/>
        </a:defRPr>
      </a:lvl7pPr>
      <a:lvl8pPr marL="3226435" algn="l" defTabSz="922020" rtl="0" eaLnBrk="1" latinLnBrk="0" hangingPunct="1">
        <a:defRPr sz="1800" kern="1200">
          <a:solidFill>
            <a:schemeClr val="tx1"/>
          </a:solidFill>
          <a:latin typeface="+mn-lt"/>
          <a:ea typeface="+mn-ea"/>
          <a:cs typeface="+mn-cs"/>
        </a:defRPr>
      </a:lvl8pPr>
      <a:lvl9pPr marL="3686810" algn="l" defTabSz="92202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2" cstate="print">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17220" y="274638"/>
            <a:ext cx="11109960" cy="1143000"/>
          </a:xfrm>
          <a:prstGeom prst="rect">
            <a:avLst/>
          </a:prstGeom>
        </p:spPr>
        <p:txBody>
          <a:bodyPr vert="horz" lIns="109715" tIns="54858" rIns="109715" bIns="54858"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17220" y="1600200"/>
            <a:ext cx="11109960" cy="4525963"/>
          </a:xfrm>
          <a:prstGeom prst="rect">
            <a:avLst/>
          </a:prstGeom>
        </p:spPr>
        <p:txBody>
          <a:bodyPr vert="horz" lIns="109715" tIns="54858" rIns="109715" bIns="54858" rtlCol="0">
            <a:normAutofit/>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2"/>
          </p:nvPr>
        </p:nvSpPr>
        <p:spPr>
          <a:xfrm>
            <a:off x="617220" y="6356351"/>
            <a:ext cx="2880360" cy="365125"/>
          </a:xfrm>
          <a:prstGeom prst="rect">
            <a:avLst/>
          </a:prstGeom>
        </p:spPr>
        <p:txBody>
          <a:bodyPr vert="horz" lIns="109715" tIns="54858" rIns="109715" bIns="54858" rtlCol="0" anchor="ctr"/>
          <a:lstStyle>
            <a:lvl1pPr algn="l">
              <a:defRPr sz="1500">
                <a:solidFill>
                  <a:schemeClr val="tx1">
                    <a:tint val="75000"/>
                  </a:schemeClr>
                </a:solidFill>
              </a:defRPr>
            </a:lvl1pPr>
          </a:lstStyle>
          <a:p>
            <a:pPr>
              <a:defRPr/>
            </a:pPr>
            <a:fld id="{6D9A35D6-7913-4956-AAFF-E08DE6F91455}" type="datetime1">
              <a:rPr lang="en-US" smtClean="0"/>
            </a:fld>
            <a:endParaRPr lang="en-US"/>
          </a:p>
        </p:txBody>
      </p:sp>
      <p:sp>
        <p:nvSpPr>
          <p:cNvPr id="5" name="Footer Placeholder 4"/>
          <p:cNvSpPr>
            <a:spLocks noGrp="1"/>
          </p:cNvSpPr>
          <p:nvPr>
            <p:ph type="ftr" sz="quarter" idx="3"/>
          </p:nvPr>
        </p:nvSpPr>
        <p:spPr>
          <a:xfrm>
            <a:off x="4217670" y="6356351"/>
            <a:ext cx="3909060" cy="365125"/>
          </a:xfrm>
          <a:prstGeom prst="rect">
            <a:avLst/>
          </a:prstGeom>
        </p:spPr>
        <p:txBody>
          <a:bodyPr vert="horz" lIns="109715" tIns="54858" rIns="109715" bIns="54858" rtlCol="0" anchor="ctr"/>
          <a:lstStyle>
            <a:lvl1pPr algn="ctr">
              <a:defRPr sz="150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8846820" y="6356351"/>
            <a:ext cx="2880360" cy="365125"/>
          </a:xfrm>
          <a:prstGeom prst="rect">
            <a:avLst/>
          </a:prstGeom>
        </p:spPr>
        <p:txBody>
          <a:bodyPr vert="horz" lIns="109715" tIns="54858" rIns="109715" bIns="54858" rtlCol="0" anchor="ctr"/>
          <a:lstStyle>
            <a:lvl1pPr algn="r">
              <a:defRPr sz="1500">
                <a:solidFill>
                  <a:schemeClr val="tx1">
                    <a:tint val="75000"/>
                  </a:schemeClr>
                </a:solidFill>
              </a:defRPr>
            </a:lvl1pPr>
          </a:lstStyle>
          <a:p>
            <a:pPr>
              <a:defRPr/>
            </a:pPr>
            <a:fld id="{FF3E03B9-EF25-46D7-A241-737F6F7A977B}" type="slidenum">
              <a:rPr lang="en-US" smtClean="0"/>
            </a:fld>
            <a:endParaRPr lang="en-US"/>
          </a:p>
        </p:txBody>
      </p:sp>
    </p:spTree>
  </p:cSld>
  <p:clrMap bg1="lt1" tx1="dk1" bg2="lt2" tx2="dk2" accent1="accent1" accent2="accent2" accent3="accent3" accent4="accent4" accent5="accent5" accent6="accent6" hlink="hlink" folHlink="folHlink"/>
  <p:sldLayoutIdLst>
    <p:sldLayoutId id="2147483653" r:id="rId1"/>
    <p:sldLayoutId id="2147483654" r:id="rId2"/>
    <p:sldLayoutId id="2147483655" r:id="rId3"/>
    <p:sldLayoutId id="2147483656" r:id="rId4"/>
    <p:sldLayoutId id="2147483657" r:id="rId5"/>
    <p:sldLayoutId id="2147483658" r:id="rId6"/>
    <p:sldLayoutId id="2147483659" r:id="rId7"/>
    <p:sldLayoutId id="2147483660" r:id="rId8"/>
    <p:sldLayoutId id="2147483661" r:id="rId9"/>
    <p:sldLayoutId id="2147483662" r:id="rId10"/>
    <p:sldLayoutId id="2147483663" r:id="rId11"/>
  </p:sldLayoutIdLst>
  <p:hf hdr="0" ftr="0" dt="0"/>
  <p:txStyles>
    <p:titleStyle>
      <a:lvl1pPr algn="ctr" defTabSz="1097280" rtl="0" eaLnBrk="1" latinLnBrk="0" hangingPunct="1">
        <a:spcBef>
          <a:spcPct val="0"/>
        </a:spcBef>
        <a:buNone/>
        <a:defRPr sz="5300" kern="1200">
          <a:solidFill>
            <a:schemeClr val="tx1"/>
          </a:solidFill>
          <a:latin typeface="+mj-lt"/>
          <a:ea typeface="+mj-ea"/>
          <a:cs typeface="+mj-cs"/>
        </a:defRPr>
      </a:lvl1pPr>
    </p:titleStyle>
    <p:bodyStyle>
      <a:lvl1pPr marL="411480" indent="-411480" algn="l" defTabSz="1097280" rtl="0" eaLnBrk="1" latinLnBrk="0" hangingPunct="1">
        <a:spcBef>
          <a:spcPct val="20000"/>
        </a:spcBef>
        <a:buFont typeface="Arial" panose="020B0604020202020204" pitchFamily="34" charset="0"/>
        <a:buChar char="•"/>
        <a:defRPr sz="3800" kern="1200">
          <a:solidFill>
            <a:schemeClr val="tx1"/>
          </a:solidFill>
          <a:latin typeface="+mn-lt"/>
          <a:ea typeface="+mn-ea"/>
          <a:cs typeface="+mn-cs"/>
        </a:defRPr>
      </a:lvl1pPr>
      <a:lvl2pPr marL="891540" indent="-342900" algn="l" defTabSz="1097280" rtl="0" eaLnBrk="1" latinLnBrk="0" hangingPunct="1">
        <a:spcBef>
          <a:spcPct val="20000"/>
        </a:spcBef>
        <a:buFont typeface="Arial" panose="020B0604020202020204" pitchFamily="34" charset="0"/>
        <a:buChar char="–"/>
        <a:defRPr sz="3400" kern="1200">
          <a:solidFill>
            <a:schemeClr val="tx1"/>
          </a:solidFill>
          <a:latin typeface="+mn-lt"/>
          <a:ea typeface="+mn-ea"/>
          <a:cs typeface="+mn-cs"/>
        </a:defRPr>
      </a:lvl2pPr>
      <a:lvl3pPr marL="1371600" indent="-274320" algn="l" defTabSz="1097280" rtl="0" eaLnBrk="1" latinLnBrk="0" hangingPunct="1">
        <a:spcBef>
          <a:spcPct val="20000"/>
        </a:spcBef>
        <a:buFont typeface="Arial" panose="020B0604020202020204" pitchFamily="34" charset="0"/>
        <a:buChar char="•"/>
        <a:defRPr sz="2900" kern="1200">
          <a:solidFill>
            <a:schemeClr val="tx1"/>
          </a:solidFill>
          <a:latin typeface="+mn-lt"/>
          <a:ea typeface="+mn-ea"/>
          <a:cs typeface="+mn-cs"/>
        </a:defRPr>
      </a:lvl3pPr>
      <a:lvl4pPr marL="1920240" indent="-274320" algn="l" defTabSz="109728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4pPr>
      <a:lvl5pPr marL="2468880" indent="-274320" algn="l" defTabSz="109728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5pPr>
      <a:lvl6pPr marL="3016885" indent="-274320" algn="l" defTabSz="109728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6pPr>
      <a:lvl7pPr marL="3565525" indent="-274320" algn="l" defTabSz="109728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7pPr>
      <a:lvl8pPr marL="4114165" indent="-274320" algn="l" defTabSz="109728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8pPr>
      <a:lvl9pPr marL="4662805" indent="-274320" algn="l" defTabSz="109728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9pPr>
    </p:bodyStyle>
    <p:otherStyle>
      <a:defPPr>
        <a:defRPr lang="en-US"/>
      </a:defPPr>
      <a:lvl1pPr marL="0" algn="l" defTabSz="1097280" rtl="0" eaLnBrk="1" latinLnBrk="0" hangingPunct="1">
        <a:defRPr sz="2200" kern="1200">
          <a:solidFill>
            <a:schemeClr val="tx1"/>
          </a:solidFill>
          <a:latin typeface="+mn-lt"/>
          <a:ea typeface="+mn-ea"/>
          <a:cs typeface="+mn-cs"/>
        </a:defRPr>
      </a:lvl1pPr>
      <a:lvl2pPr marL="548640" algn="l" defTabSz="1097280" rtl="0" eaLnBrk="1" latinLnBrk="0" hangingPunct="1">
        <a:defRPr sz="2200" kern="1200">
          <a:solidFill>
            <a:schemeClr val="tx1"/>
          </a:solidFill>
          <a:latin typeface="+mn-lt"/>
          <a:ea typeface="+mn-ea"/>
          <a:cs typeface="+mn-cs"/>
        </a:defRPr>
      </a:lvl2pPr>
      <a:lvl3pPr marL="1097280" algn="l" defTabSz="1097280" rtl="0" eaLnBrk="1" latinLnBrk="0" hangingPunct="1">
        <a:defRPr sz="2200" kern="1200">
          <a:solidFill>
            <a:schemeClr val="tx1"/>
          </a:solidFill>
          <a:latin typeface="+mn-lt"/>
          <a:ea typeface="+mn-ea"/>
          <a:cs typeface="+mn-cs"/>
        </a:defRPr>
      </a:lvl3pPr>
      <a:lvl4pPr marL="1645920" algn="l" defTabSz="1097280" rtl="0" eaLnBrk="1" latinLnBrk="0" hangingPunct="1">
        <a:defRPr sz="2200" kern="1200">
          <a:solidFill>
            <a:schemeClr val="tx1"/>
          </a:solidFill>
          <a:latin typeface="+mn-lt"/>
          <a:ea typeface="+mn-ea"/>
          <a:cs typeface="+mn-cs"/>
        </a:defRPr>
      </a:lvl4pPr>
      <a:lvl5pPr marL="2194560" algn="l" defTabSz="1097280" rtl="0" eaLnBrk="1" latinLnBrk="0" hangingPunct="1">
        <a:defRPr sz="2200" kern="1200">
          <a:solidFill>
            <a:schemeClr val="tx1"/>
          </a:solidFill>
          <a:latin typeface="+mn-lt"/>
          <a:ea typeface="+mn-ea"/>
          <a:cs typeface="+mn-cs"/>
        </a:defRPr>
      </a:lvl5pPr>
      <a:lvl6pPr marL="2743200" algn="l" defTabSz="1097280" rtl="0" eaLnBrk="1" latinLnBrk="0" hangingPunct="1">
        <a:defRPr sz="2200" kern="1200">
          <a:solidFill>
            <a:schemeClr val="tx1"/>
          </a:solidFill>
          <a:latin typeface="+mn-lt"/>
          <a:ea typeface="+mn-ea"/>
          <a:cs typeface="+mn-cs"/>
        </a:defRPr>
      </a:lvl6pPr>
      <a:lvl7pPr marL="3291205" algn="l" defTabSz="1097280" rtl="0" eaLnBrk="1" latinLnBrk="0" hangingPunct="1">
        <a:defRPr sz="2200" kern="1200">
          <a:solidFill>
            <a:schemeClr val="tx1"/>
          </a:solidFill>
          <a:latin typeface="+mn-lt"/>
          <a:ea typeface="+mn-ea"/>
          <a:cs typeface="+mn-cs"/>
        </a:defRPr>
      </a:lvl7pPr>
      <a:lvl8pPr marL="3839845" algn="l" defTabSz="1097280" rtl="0" eaLnBrk="1" latinLnBrk="0" hangingPunct="1">
        <a:defRPr sz="2200" kern="1200">
          <a:solidFill>
            <a:schemeClr val="tx1"/>
          </a:solidFill>
          <a:latin typeface="+mn-lt"/>
          <a:ea typeface="+mn-ea"/>
          <a:cs typeface="+mn-cs"/>
        </a:defRPr>
      </a:lvl8pPr>
      <a:lvl9pPr marL="4388485" algn="l" defTabSz="1097280" rtl="0" eaLnBrk="1" latinLnBrk="0" hangingPunct="1">
        <a:defRPr sz="2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9.xml"/><Relationship Id="rId1"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9.xml"/><Relationship Id="rId1"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image" Target="../media/image4.jpeg"/><Relationship Id="rId1"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image" Target="../media/image5.png"/><Relationship Id="rId1" Type="http://schemas.openxmlformats.org/officeDocument/2006/relationships/image" Target="../media/image3.png"/></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9.xml"/><Relationship Id="rId1"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image" Target="../media/image6.png"/><Relationship Id="rId1"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image" Target="../media/image7.png"/><Relationship Id="rId1" Type="http://schemas.openxmlformats.org/officeDocument/2006/relationships/image" Target="../media/image3.png"/></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9.xml"/><Relationship Id="rId1" Type="http://schemas.openxmlformats.org/officeDocument/2006/relationships/image" Target="../media/image3.png"/></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9.xml"/><Relationship Id="rId1" Type="http://schemas.openxmlformats.org/officeDocument/2006/relationships/image" Target="../media/image3.png"/></Relationships>
</file>

<file path=ppt/slides/_rels/slide10.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image" Target="../media/image10.png"/><Relationship Id="rId1" Type="http://schemas.openxmlformats.org/officeDocument/2006/relationships/image" Target="../media/image3.png"/></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9.xml"/><Relationship Id="rId1" Type="http://schemas.openxmlformats.org/officeDocument/2006/relationships/image" Target="../media/image3.png"/></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9.xml"/><Relationship Id="rId1" Type="http://schemas.openxmlformats.org/officeDocument/2006/relationships/image" Target="../media/image3.png"/></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9.xml"/><Relationship Id="rId1"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image" Target="../media/image11.png"/><Relationship Id="rId1" Type="http://schemas.openxmlformats.org/officeDocument/2006/relationships/image" Target="../media/image3.png"/></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9.xml"/><Relationship Id="rId1" Type="http://schemas.openxmlformats.org/officeDocument/2006/relationships/image" Target="../media/image3.png"/></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9.xml"/><Relationship Id="rId1" Type="http://schemas.openxmlformats.org/officeDocument/2006/relationships/image" Target="../media/image3.png"/></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9.xml"/><Relationship Id="rId1" Type="http://schemas.openxmlformats.org/officeDocument/2006/relationships/image" Target="../media/image3.png"/></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9.xml"/><Relationship Id="rId1" Type="http://schemas.openxmlformats.org/officeDocument/2006/relationships/image" Target="../media/image3.png"/></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image" Target="../media/image12.png"/><Relationship Id="rId1" Type="http://schemas.openxmlformats.org/officeDocument/2006/relationships/image" Target="../media/image3.png"/></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9.xml"/><Relationship Id="rId1" Type="http://schemas.openxmlformats.org/officeDocument/2006/relationships/image" Target="../media/image3.png"/></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9.xml"/><Relationship Id="rId1" Type="http://schemas.openxmlformats.org/officeDocument/2006/relationships/image" Target="../media/image3.png"/></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9.xml"/><Relationship Id="rId1" Type="http://schemas.openxmlformats.org/officeDocument/2006/relationships/image" Target="../media/image3.png"/></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9.xml"/><Relationship Id="rId1" Type="http://schemas.openxmlformats.org/officeDocument/2006/relationships/image" Target="../media/image3.png"/></Relationships>
</file>

<file path=ppt/slides/_rels/slide25.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hemeOverride" Target="../theme/themeOverride1.xml"/><Relationship Id="rId2" Type="http://schemas.openxmlformats.org/officeDocument/2006/relationships/image" Target="../media/image3.png"/><Relationship Id="rId1" Type="http://schemas.openxmlformats.org/officeDocument/2006/relationships/image" Target="../media/image2.GIF"/></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image" Target="../media/image13.png"/></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image" Target="../media/image14.GIF"/><Relationship Id="rId1" Type="http://schemas.openxmlformats.org/officeDocument/2006/relationships/image" Target="../media/image3.png"/></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image" Target="../media/image15.GIF"/><Relationship Id="rId1"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a:defRPr/>
            </a:pPr>
            <a:fld id="{22452EB8-249B-4CFB-9F48-92F3E85E3706}" type="slidenum">
              <a:rPr lang="en-US" smtClean="0"/>
            </a:fld>
            <a:endParaRPr lang="en-US" dirty="0"/>
          </a:p>
        </p:txBody>
      </p:sp>
      <p:pic>
        <p:nvPicPr>
          <p:cNvPr id="1026" name="Picture 2" descr="C:\Users\Admin\Desktop\NAACAlogo-1.png"/>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7916705" y="1"/>
            <a:ext cx="1238727" cy="917575"/>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0" y="6553200"/>
            <a:ext cx="12344400" cy="304800"/>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lIns="109715" tIns="54858" rIns="109715" bIns="54858" spcCol="0" rtlCol="0" anchor="ctr"/>
          <a:lstStyle/>
          <a:p>
            <a:pPr algn="ctr"/>
            <a:r>
              <a:rPr lang="en-US" dirty="0" smtClean="0">
                <a:latin typeface="Cambria" panose="02040503050406030204" pitchFamily="18" charset="0"/>
                <a:sym typeface="+mn-ea"/>
              </a:rPr>
              <a:t>Department of Computer Science and Engineering - </a:t>
            </a:r>
            <a:r>
              <a:rPr lang="en-IN" altLang="en-US" dirty="0" smtClean="0">
                <a:latin typeface="Cambria" panose="02040503050406030204" pitchFamily="18" charset="0"/>
                <a:sym typeface="+mn-ea"/>
              </a:rPr>
              <a:t>DS</a:t>
            </a:r>
            <a:endParaRPr lang="en-US" dirty="0">
              <a:latin typeface="Cambria" panose="02040503050406030204" pitchFamily="18" charset="0"/>
            </a:endParaRPr>
          </a:p>
        </p:txBody>
      </p:sp>
      <p:sp>
        <p:nvSpPr>
          <p:cNvPr id="5" name="Title 5"/>
          <p:cNvSpPr txBox="1"/>
          <p:nvPr/>
        </p:nvSpPr>
        <p:spPr>
          <a:xfrm>
            <a:off x="0" y="1752600"/>
            <a:ext cx="12344400" cy="928688"/>
          </a:xfrm>
          <a:prstGeom prst="rect">
            <a:avLst/>
          </a:prstGeom>
        </p:spPr>
        <p:txBody>
          <a:bodyPr vert="horz" lIns="109715" tIns="54858" rIns="109715" bIns="54858" rtlCol="0" anchor="ctr">
            <a:noAutofit/>
          </a:bodyPr>
          <a:lstStyle>
            <a:lvl1pPr algn="ctr" defTabSz="1201420" rtl="0" eaLnBrk="1" latinLnBrk="0" hangingPunct="1">
              <a:spcBef>
                <a:spcPct val="0"/>
              </a:spcBef>
              <a:buNone/>
              <a:defRPr sz="5800" kern="1200">
                <a:solidFill>
                  <a:schemeClr val="tx1"/>
                </a:solidFill>
                <a:latin typeface="+mj-lt"/>
                <a:ea typeface="+mj-ea"/>
                <a:cs typeface="+mj-cs"/>
              </a:defRPr>
            </a:lvl1pPr>
          </a:lstStyle>
          <a:p>
            <a:r>
              <a:rPr lang="en-GB" sz="3700" b="1" dirty="0" smtClean="0">
                <a:solidFill>
                  <a:srgbClr val="002060"/>
                </a:solidFill>
                <a:latin typeface="Cambria" panose="02040503050406030204" pitchFamily="18" charset="0"/>
              </a:rPr>
              <a:t>Operating Systems – </a:t>
            </a:r>
            <a:r>
              <a:rPr lang="en-GB" sz="3700" b="1" dirty="0" smtClean="0">
                <a:solidFill>
                  <a:srgbClr val="D60093"/>
                </a:solidFill>
                <a:latin typeface="Cambria" panose="02040503050406030204" pitchFamily="18" charset="0"/>
              </a:rPr>
              <a:t>21</a:t>
            </a:r>
            <a:r>
              <a:rPr lang="en-IN" altLang="en-GB" sz="3700" b="1" dirty="0" smtClean="0">
                <a:solidFill>
                  <a:srgbClr val="D60093"/>
                </a:solidFill>
                <a:latin typeface="Cambria" panose="02040503050406030204" pitchFamily="18" charset="0"/>
              </a:rPr>
              <a:t>AI5</a:t>
            </a:r>
            <a:r>
              <a:rPr lang="en-GB" sz="3700" b="1" dirty="0" smtClean="0">
                <a:solidFill>
                  <a:srgbClr val="D60093"/>
                </a:solidFill>
                <a:latin typeface="Cambria" panose="02040503050406030204" pitchFamily="18" charset="0"/>
              </a:rPr>
              <a:t>4</a:t>
            </a:r>
            <a:endParaRPr lang="en-US" b="1" dirty="0">
              <a:solidFill>
                <a:srgbClr val="D60093"/>
              </a:solidFill>
              <a:latin typeface="Cambria" panose="02040503050406030204" pitchFamily="18" charset="0"/>
            </a:endParaRPr>
          </a:p>
        </p:txBody>
      </p:sp>
      <p:sp>
        <p:nvSpPr>
          <p:cNvPr id="6" name="Subtitle 6"/>
          <p:cNvSpPr txBox="1"/>
          <p:nvPr/>
        </p:nvSpPr>
        <p:spPr>
          <a:xfrm>
            <a:off x="6602732" y="3581400"/>
            <a:ext cx="5741668" cy="2133600"/>
          </a:xfrm>
          <a:prstGeom prst="rect">
            <a:avLst/>
          </a:prstGeom>
        </p:spPr>
        <p:txBody>
          <a:bodyPr vert="horz" lIns="0" tIns="45720" rIns="0" bIns="45720" rtlCol="0">
            <a:noAutofit/>
          </a:bodyPr>
          <a:lstStyle>
            <a:lvl1pPr marL="0" indent="0" algn="l" defTabSz="685800" rtl="0" eaLnBrk="1" latinLnBrk="0" hangingPunct="1">
              <a:lnSpc>
                <a:spcPct val="90000"/>
              </a:lnSpc>
              <a:spcBef>
                <a:spcPts val="0"/>
              </a:spcBef>
              <a:buFont typeface="Wingdings" panose="05000000000000000000" pitchFamily="2" charset="2"/>
              <a:buNone/>
              <a:defRPr sz="1350" kern="1200">
                <a:solidFill>
                  <a:schemeClr val="tx1"/>
                </a:solidFill>
                <a:latin typeface="+mn-lt"/>
                <a:ea typeface="+mn-ea"/>
                <a:cs typeface="+mn-cs"/>
              </a:defRPr>
            </a:lvl1pPr>
            <a:lvl2pPr marL="342900" indent="0" algn="ctr" defTabSz="685800" rtl="0" eaLnBrk="1" latinLnBrk="0" hangingPunct="1">
              <a:lnSpc>
                <a:spcPct val="90000"/>
              </a:lnSpc>
              <a:spcBef>
                <a:spcPts val="450"/>
              </a:spcBef>
              <a:buFont typeface="Wingdings" panose="05000000000000000000" pitchFamily="2" charset="2"/>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450"/>
              </a:spcBef>
              <a:buFont typeface="Wingdings" panose="05000000000000000000" pitchFamily="2" charset="2"/>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450"/>
              </a:spcBef>
              <a:buFont typeface="Wingdings" panose="05000000000000000000" pitchFamily="2" charset="2"/>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450"/>
              </a:spcBef>
              <a:buFont typeface="Wingdings" panose="05000000000000000000" pitchFamily="2" charset="2"/>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Wingdings" panose="05000000000000000000" pitchFamily="2" charset="2"/>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Wingdings" panose="05000000000000000000" pitchFamily="2" charset="2"/>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Wingdings" panose="05000000000000000000" pitchFamily="2" charset="2"/>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Wingdings" panose="05000000000000000000" pitchFamily="2" charset="2"/>
              <a:buNone/>
              <a:defRPr sz="1200" kern="1200">
                <a:solidFill>
                  <a:schemeClr val="tx1"/>
                </a:solidFill>
                <a:latin typeface="+mn-lt"/>
                <a:ea typeface="+mn-ea"/>
                <a:cs typeface="+mn-cs"/>
              </a:defRPr>
            </a:lvl9pPr>
          </a:lstStyle>
          <a:p>
            <a:pPr marL="1151255" lvl="8" algn="l">
              <a:lnSpc>
                <a:spcPct val="150000"/>
              </a:lnSpc>
            </a:pPr>
            <a:r>
              <a:rPr lang="en-US" sz="2400" b="1" dirty="0" smtClean="0">
                <a:solidFill>
                  <a:srgbClr val="002060"/>
                </a:solidFill>
                <a:latin typeface="Cambria" panose="02040503050406030204" pitchFamily="18" charset="0"/>
              </a:rPr>
              <a:t> </a:t>
            </a:r>
            <a:r>
              <a:rPr lang="en-US" sz="2400" b="1" dirty="0" smtClean="0">
                <a:solidFill>
                  <a:srgbClr val="002060"/>
                </a:solidFill>
                <a:latin typeface="Cambria" panose="02040503050406030204" pitchFamily="18" charset="0"/>
                <a:sym typeface="+mn-ea"/>
              </a:rPr>
              <a:t>Course Coordinator:</a:t>
            </a:r>
            <a:endParaRPr lang="en-US" sz="2400" b="1" dirty="0" smtClean="0">
              <a:solidFill>
                <a:srgbClr val="002060"/>
              </a:solidFill>
              <a:latin typeface="Cambria" panose="02040503050406030204" pitchFamily="18" charset="0"/>
            </a:endParaRPr>
          </a:p>
          <a:p>
            <a:pPr marL="1151255" lvl="8" algn="l">
              <a:lnSpc>
                <a:spcPct val="100000"/>
              </a:lnSpc>
            </a:pPr>
            <a:r>
              <a:rPr lang="en-US" sz="2400" b="1" dirty="0" smtClean="0">
                <a:solidFill>
                  <a:srgbClr val="002060"/>
                </a:solidFill>
                <a:latin typeface="Cambria" panose="02040503050406030204" pitchFamily="18" charset="0"/>
                <a:sym typeface="+mn-ea"/>
              </a:rPr>
              <a:t>                      Prof.</a:t>
            </a:r>
            <a:r>
              <a:rPr lang="en-IN" altLang="en-US" sz="2400" b="1" dirty="0" smtClean="0">
                <a:solidFill>
                  <a:srgbClr val="002060"/>
                </a:solidFill>
                <a:latin typeface="Cambria" panose="02040503050406030204" pitchFamily="18" charset="0"/>
                <a:sym typeface="+mn-ea"/>
              </a:rPr>
              <a:t> Neethi M V</a:t>
            </a:r>
            <a:endParaRPr lang="en-US" sz="2400" b="1" dirty="0" smtClean="0">
              <a:solidFill>
                <a:srgbClr val="002060"/>
              </a:solidFill>
              <a:latin typeface="Cambria" panose="02040503050406030204" pitchFamily="18" charset="0"/>
            </a:endParaRPr>
          </a:p>
          <a:p>
            <a:pPr marL="1151255" lvl="8" algn="l">
              <a:lnSpc>
                <a:spcPct val="100000"/>
              </a:lnSpc>
            </a:pPr>
            <a:r>
              <a:rPr lang="en-US" sz="2400" dirty="0" smtClean="0">
                <a:solidFill>
                  <a:srgbClr val="002060"/>
                </a:solidFill>
                <a:latin typeface="Cambria" panose="02040503050406030204" pitchFamily="18" charset="0"/>
                <a:sym typeface="+mn-ea"/>
              </a:rPr>
              <a:t>                      </a:t>
            </a:r>
            <a:r>
              <a:rPr lang="en-US" sz="2400" i="1" dirty="0" smtClean="0">
                <a:solidFill>
                  <a:srgbClr val="D60093"/>
                </a:solidFill>
                <a:latin typeface="Cambria" panose="02040503050406030204" pitchFamily="18" charset="0"/>
                <a:sym typeface="+mn-ea"/>
              </a:rPr>
              <a:t>Assistant Professor</a:t>
            </a:r>
            <a:endParaRPr lang="en-US" sz="2400" i="1" dirty="0" smtClean="0">
              <a:solidFill>
                <a:srgbClr val="D60093"/>
              </a:solidFill>
              <a:latin typeface="Cambria" panose="02040503050406030204" pitchFamily="18" charset="0"/>
            </a:endParaRPr>
          </a:p>
          <a:p>
            <a:pPr marL="1151255" lvl="8" algn="l">
              <a:lnSpc>
                <a:spcPct val="100000"/>
              </a:lnSpc>
            </a:pPr>
            <a:r>
              <a:rPr lang="en-US" sz="2400" i="1" dirty="0" smtClean="0">
                <a:solidFill>
                  <a:srgbClr val="D60093"/>
                </a:solidFill>
                <a:latin typeface="Cambria" panose="02040503050406030204" pitchFamily="18" charset="0"/>
                <a:sym typeface="+mn-ea"/>
              </a:rPr>
              <a:t>                     Dept. of C</a:t>
            </a:r>
            <a:r>
              <a:rPr lang="en-IN" altLang="en-US" sz="2400" i="1" dirty="0" smtClean="0">
                <a:solidFill>
                  <a:srgbClr val="D60093"/>
                </a:solidFill>
                <a:latin typeface="Cambria" panose="02040503050406030204" pitchFamily="18" charset="0"/>
                <a:sym typeface="+mn-ea"/>
              </a:rPr>
              <a:t>SE-DS</a:t>
            </a:r>
            <a:endParaRPr lang="en-US" sz="2400" i="1" dirty="0" smtClean="0">
              <a:solidFill>
                <a:srgbClr val="D60093"/>
              </a:solidFill>
              <a:latin typeface="Cambria" panose="02040503050406030204" pitchFamily="18" charset="0"/>
            </a:endParaRPr>
          </a:p>
          <a:p>
            <a:pPr marL="1151255" lvl="8" algn="l">
              <a:lnSpc>
                <a:spcPct val="100000"/>
              </a:lnSpc>
            </a:pPr>
            <a:r>
              <a:rPr lang="en-US" sz="2400" i="1" dirty="0">
                <a:solidFill>
                  <a:srgbClr val="D60093"/>
                </a:solidFill>
                <a:latin typeface="Cambria" panose="02040503050406030204" pitchFamily="18" charset="0"/>
                <a:sym typeface="+mn-ea"/>
              </a:rPr>
              <a:t> </a:t>
            </a:r>
            <a:r>
              <a:rPr lang="en-US" sz="2400" i="1" dirty="0" smtClean="0">
                <a:solidFill>
                  <a:srgbClr val="D60093"/>
                </a:solidFill>
                <a:latin typeface="Cambria" panose="02040503050406030204" pitchFamily="18" charset="0"/>
                <a:sym typeface="+mn-ea"/>
              </a:rPr>
              <a:t>                    ATMECE, Mysuru</a:t>
            </a:r>
            <a:endParaRPr lang="en-US" sz="2400" b="1" i="1" dirty="0">
              <a:solidFill>
                <a:srgbClr val="D60093"/>
              </a:solidFill>
              <a:latin typeface="+mj-lt"/>
            </a:endParaRPr>
          </a:p>
          <a:p>
            <a:pPr marL="1151255" lvl="8" algn="l">
              <a:lnSpc>
                <a:spcPct val="150000"/>
              </a:lnSpc>
            </a:pPr>
            <a:r>
              <a:rPr lang="en-US" sz="2400" i="1" dirty="0">
                <a:solidFill>
                  <a:srgbClr val="D60093"/>
                </a:solidFill>
                <a:latin typeface="Cambria" panose="02040503050406030204" pitchFamily="18" charset="0"/>
                <a:sym typeface="+mn-ea"/>
              </a:rPr>
              <a:t> </a:t>
            </a:r>
            <a:r>
              <a:rPr lang="en-US" sz="2400" i="1" dirty="0" smtClean="0">
                <a:solidFill>
                  <a:srgbClr val="D60093"/>
                </a:solidFill>
                <a:latin typeface="Cambria" panose="02040503050406030204" pitchFamily="18" charset="0"/>
                <a:sym typeface="+mn-ea"/>
              </a:rPr>
              <a:t>                                         </a:t>
            </a:r>
            <a:endParaRPr lang="en-US" sz="2100" b="1" i="1" dirty="0">
              <a:solidFill>
                <a:srgbClr val="D60093"/>
              </a:solidFill>
              <a:latin typeface="+mj-lt"/>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a:defRPr/>
            </a:pPr>
            <a:fld id="{22452EB8-249B-4CFB-9F48-92F3E85E3706}" type="slidenum">
              <a:rPr lang="en-US" smtClean="0"/>
            </a:fld>
            <a:endParaRPr lang="en-US" dirty="0"/>
          </a:p>
        </p:txBody>
      </p:sp>
      <p:pic>
        <p:nvPicPr>
          <p:cNvPr id="1026" name="Picture 2" descr="C:\Users\Admin\Desktop\NAACAlogo-1.png"/>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7916705" y="1"/>
            <a:ext cx="1238727" cy="917575"/>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0" y="6553200"/>
            <a:ext cx="12344400" cy="304800"/>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lIns="109715" tIns="54858" rIns="109715" bIns="54858" spcCol="0" rtlCol="0" anchor="ctr"/>
          <a:lstStyle/>
          <a:p>
            <a:pPr algn="ctr"/>
            <a:r>
              <a:rPr lang="en-US" dirty="0" smtClean="0">
                <a:latin typeface="Cambria" panose="02040503050406030204" pitchFamily="18" charset="0"/>
                <a:sym typeface="+mn-ea"/>
              </a:rPr>
              <a:t>Department of Computer Science and Engineering - </a:t>
            </a:r>
            <a:r>
              <a:rPr lang="en-IN" altLang="en-US" dirty="0" smtClean="0">
                <a:latin typeface="Cambria" panose="02040503050406030204" pitchFamily="18" charset="0"/>
                <a:sym typeface="+mn-ea"/>
              </a:rPr>
              <a:t>DS</a:t>
            </a:r>
            <a:endParaRPr lang="en-US" dirty="0">
              <a:latin typeface="Cambria" panose="02040503050406030204" pitchFamily="18" charset="0"/>
            </a:endParaRPr>
          </a:p>
        </p:txBody>
      </p:sp>
      <p:sp>
        <p:nvSpPr>
          <p:cNvPr id="5" name="Title 5"/>
          <p:cNvSpPr txBox="1"/>
          <p:nvPr/>
        </p:nvSpPr>
        <p:spPr>
          <a:xfrm>
            <a:off x="0" y="1524000"/>
            <a:ext cx="12344400" cy="928688"/>
          </a:xfrm>
          <a:prstGeom prst="rect">
            <a:avLst/>
          </a:prstGeom>
        </p:spPr>
        <p:txBody>
          <a:bodyPr vert="horz" lIns="109715" tIns="54858" rIns="109715" bIns="54858" rtlCol="0" anchor="ctr">
            <a:noAutofit/>
          </a:bodyPr>
          <a:lstStyle>
            <a:lvl1pPr algn="ctr" defTabSz="1201420" rtl="0" eaLnBrk="1" latinLnBrk="0" hangingPunct="1">
              <a:spcBef>
                <a:spcPct val="0"/>
              </a:spcBef>
              <a:buNone/>
              <a:defRPr sz="5800" kern="1200">
                <a:solidFill>
                  <a:schemeClr val="tx1"/>
                </a:solidFill>
                <a:latin typeface="+mj-lt"/>
                <a:ea typeface="+mj-ea"/>
                <a:cs typeface="+mj-cs"/>
              </a:defRPr>
            </a:lvl1pPr>
          </a:lstStyle>
          <a:p>
            <a:r>
              <a:rPr lang="en-GB" sz="3700" b="1" dirty="0" smtClean="0">
                <a:solidFill>
                  <a:srgbClr val="002060"/>
                </a:solidFill>
                <a:latin typeface="Cambria" panose="02040503050406030204" pitchFamily="18" charset="0"/>
              </a:rPr>
              <a:t>Module 1 – </a:t>
            </a:r>
            <a:r>
              <a:rPr lang="en-US" sz="3700" b="1" dirty="0">
                <a:solidFill>
                  <a:srgbClr val="D60093"/>
                </a:solidFill>
                <a:latin typeface="Cambria" panose="02040503050406030204" pitchFamily="18" charset="0"/>
              </a:rPr>
              <a:t>Introduction</a:t>
            </a:r>
            <a:endParaRPr lang="en-US" sz="3700" b="1" dirty="0">
              <a:solidFill>
                <a:srgbClr val="D60093"/>
              </a:solidFill>
              <a:latin typeface="Cambria" panose="02040503050406030204" pitchFamily="18" charset="0"/>
            </a:endParaRPr>
          </a:p>
        </p:txBody>
      </p:sp>
      <p:sp>
        <p:nvSpPr>
          <p:cNvPr id="4" name="Rectangle 3"/>
          <p:cNvSpPr/>
          <p:nvPr/>
        </p:nvSpPr>
        <p:spPr>
          <a:xfrm>
            <a:off x="1447800" y="2895600"/>
            <a:ext cx="6172200" cy="1614805"/>
          </a:xfrm>
          <a:prstGeom prst="rect">
            <a:avLst/>
          </a:prstGeom>
        </p:spPr>
        <p:txBody>
          <a:bodyPr>
            <a:spAutoFit/>
          </a:bodyPr>
          <a:lstStyle/>
          <a:p>
            <a:r>
              <a:rPr lang="en-US" b="1" dirty="0">
                <a:solidFill>
                  <a:srgbClr val="002060"/>
                </a:solidFill>
                <a:latin typeface="Cambria" panose="02040503050406030204" pitchFamily="18" charset="0"/>
              </a:rPr>
              <a:t>Session </a:t>
            </a:r>
            <a:r>
              <a:rPr lang="en-IN" altLang="en-US" b="1" dirty="0">
                <a:solidFill>
                  <a:srgbClr val="002060"/>
                </a:solidFill>
                <a:latin typeface="Cambria" panose="02040503050406030204" pitchFamily="18" charset="0"/>
              </a:rPr>
              <a:t>1</a:t>
            </a:r>
            <a:endParaRPr lang="en-US" b="1" dirty="0">
              <a:solidFill>
                <a:srgbClr val="002060"/>
              </a:solidFill>
              <a:latin typeface="Cambria" panose="02040503050406030204" pitchFamily="18" charset="0"/>
            </a:endParaRPr>
          </a:p>
          <a:p>
            <a:pPr marL="1090930" indent="-457200">
              <a:lnSpc>
                <a:spcPct val="150000"/>
              </a:lnSpc>
              <a:buFont typeface="Arial" panose="020B0604020202020204" pitchFamily="34" charset="0"/>
              <a:buChar char="•"/>
            </a:pPr>
            <a:r>
              <a:rPr lang="en-US" dirty="0">
                <a:solidFill>
                  <a:srgbClr val="002060"/>
                </a:solidFill>
                <a:latin typeface="Cambria" panose="02040503050406030204" pitchFamily="18" charset="0"/>
              </a:rPr>
              <a:t> What is AI?</a:t>
            </a:r>
            <a:endParaRPr lang="en-US" dirty="0">
              <a:solidFill>
                <a:srgbClr val="002060"/>
              </a:solidFill>
              <a:latin typeface="Cambria" panose="02040503050406030204" pitchFamily="18" charset="0"/>
            </a:endParaRPr>
          </a:p>
          <a:p>
            <a:pPr marL="1090930" indent="-457200">
              <a:lnSpc>
                <a:spcPct val="150000"/>
              </a:lnSpc>
              <a:buFont typeface="Arial" panose="020B0604020202020204" pitchFamily="34" charset="0"/>
              <a:buChar char="•"/>
            </a:pPr>
            <a:r>
              <a:rPr lang="en-US" dirty="0">
                <a:solidFill>
                  <a:srgbClr val="002060"/>
                </a:solidFill>
                <a:latin typeface="Cambria" panose="02040503050406030204" pitchFamily="18" charset="0"/>
              </a:rPr>
              <a:t>Foundations and History of AI</a:t>
            </a:r>
            <a:endParaRPr lang="en-US" dirty="0">
              <a:solidFill>
                <a:srgbClr val="002060"/>
              </a:solidFill>
              <a:latin typeface="Cambria" panose="02040503050406030204" pitchFamily="18" charset="0"/>
            </a:endParaRPr>
          </a:p>
          <a:p>
            <a:pPr marL="744855" indent="-342900" algn="just">
              <a:lnSpc>
                <a:spcPct val="150000"/>
              </a:lnSpc>
              <a:buFont typeface="Arial" panose="020B0604020202020204" pitchFamily="34" charset="0"/>
              <a:buChar char="•"/>
            </a:pPr>
            <a:endParaRPr lang="en-US" b="1" dirty="0">
              <a:solidFill>
                <a:srgbClr val="002060"/>
              </a:solidFill>
              <a:latin typeface="Cambria" panose="02040503050406030204" pitchFamily="18"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a:defRPr/>
            </a:pPr>
            <a:fld id="{22452EB8-249B-4CFB-9F48-92F3E85E3706}" type="slidenum">
              <a:rPr lang="en-US" smtClean="0"/>
            </a:fld>
            <a:endParaRPr lang="en-US" dirty="0"/>
          </a:p>
        </p:txBody>
      </p:sp>
      <p:pic>
        <p:nvPicPr>
          <p:cNvPr id="1026" name="Picture 2" descr="C:\Users\Admin\Desktop\NAACAlogo-1.png"/>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7916705" y="1"/>
            <a:ext cx="1238727" cy="917575"/>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0" y="6553200"/>
            <a:ext cx="12344400" cy="304800"/>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lIns="109715" tIns="54858" rIns="109715" bIns="54858" spcCol="0" rtlCol="0" anchor="ctr"/>
          <a:lstStyle/>
          <a:p>
            <a:pPr algn="ctr"/>
            <a:r>
              <a:rPr lang="en-US" dirty="0" smtClean="0">
                <a:latin typeface="Cambria" panose="02040503050406030204" pitchFamily="18" charset="0"/>
                <a:sym typeface="+mn-ea"/>
              </a:rPr>
              <a:t>Department of Computer Science and Engineering - </a:t>
            </a:r>
            <a:r>
              <a:rPr lang="en-IN" altLang="en-US" dirty="0" smtClean="0">
                <a:latin typeface="Cambria" panose="02040503050406030204" pitchFamily="18" charset="0"/>
                <a:sym typeface="+mn-ea"/>
              </a:rPr>
              <a:t>DS</a:t>
            </a:r>
            <a:endParaRPr lang="en-US" dirty="0">
              <a:latin typeface="Cambria" panose="02040503050406030204" pitchFamily="18" charset="0"/>
            </a:endParaRPr>
          </a:p>
        </p:txBody>
      </p:sp>
      <p:sp>
        <p:nvSpPr>
          <p:cNvPr id="5" name="Title 5"/>
          <p:cNvSpPr txBox="1"/>
          <p:nvPr/>
        </p:nvSpPr>
        <p:spPr>
          <a:xfrm>
            <a:off x="0" y="1204912"/>
            <a:ext cx="12344400" cy="623888"/>
          </a:xfrm>
          <a:prstGeom prst="rect">
            <a:avLst/>
          </a:prstGeom>
        </p:spPr>
        <p:txBody>
          <a:bodyPr vert="horz" lIns="109715" tIns="54858" rIns="109715" bIns="54858" rtlCol="0" anchor="ctr">
            <a:noAutofit/>
          </a:bodyPr>
          <a:lstStyle>
            <a:lvl1pPr algn="ctr" defTabSz="1201420" rtl="0" eaLnBrk="1" latinLnBrk="0" hangingPunct="1">
              <a:spcBef>
                <a:spcPct val="0"/>
              </a:spcBef>
              <a:buNone/>
              <a:defRPr sz="5800" kern="1200">
                <a:solidFill>
                  <a:schemeClr val="tx1"/>
                </a:solidFill>
                <a:latin typeface="+mj-lt"/>
                <a:ea typeface="+mj-ea"/>
                <a:cs typeface="+mj-cs"/>
              </a:defRPr>
            </a:lvl1pPr>
          </a:lstStyle>
          <a:p>
            <a:r>
              <a:rPr lang="en-GB" sz="3200" b="1" dirty="0">
                <a:solidFill>
                  <a:srgbClr val="002060"/>
                </a:solidFill>
                <a:latin typeface="Cambria" panose="02040503050406030204" pitchFamily="18" charset="0"/>
              </a:rPr>
              <a:t>INTRODUCTION</a:t>
            </a:r>
            <a:endParaRPr lang="en-GB" sz="3200" b="1" dirty="0">
              <a:solidFill>
                <a:srgbClr val="002060"/>
              </a:solidFill>
              <a:latin typeface="Cambria" panose="02040503050406030204" pitchFamily="18" charset="0"/>
            </a:endParaRPr>
          </a:p>
        </p:txBody>
      </p:sp>
      <p:sp>
        <p:nvSpPr>
          <p:cNvPr id="4" name="Rectangle 3"/>
          <p:cNvSpPr/>
          <p:nvPr/>
        </p:nvSpPr>
        <p:spPr>
          <a:xfrm>
            <a:off x="685800" y="2063115"/>
            <a:ext cx="11277600" cy="2790190"/>
          </a:xfrm>
          <a:prstGeom prst="rect">
            <a:avLst/>
          </a:prstGeom>
        </p:spPr>
        <p:txBody>
          <a:bodyPr wrap="square">
            <a:noAutofit/>
          </a:bodyPr>
          <a:lstStyle/>
          <a:p>
            <a:pPr marL="457200" indent="-457200" algn="just">
              <a:buFont typeface="Arial" panose="020B0604020202020204" pitchFamily="34" charset="0"/>
              <a:buChar char="•"/>
            </a:pPr>
            <a:r>
              <a:rPr lang="en-US" sz="2000" dirty="0">
                <a:solidFill>
                  <a:srgbClr val="002060"/>
                </a:solidFill>
                <a:latin typeface="Cambria" panose="02040503050406030204" pitchFamily="18" charset="0"/>
              </a:rPr>
              <a:t>We call ourselves Homo sapiens—man the wise—because our intelligence is so important to us. For thousands of years, we have tried to understand how we think; that is, how a mere handful of matter can perceive, understand, predict, and manipulate a world far larger and more complicated than itself. </a:t>
            </a:r>
            <a:endParaRPr lang="en-US" sz="2000" dirty="0">
              <a:solidFill>
                <a:srgbClr val="002060"/>
              </a:solidFill>
              <a:latin typeface="Cambria" panose="02040503050406030204" pitchFamily="18" charset="0"/>
            </a:endParaRPr>
          </a:p>
          <a:p>
            <a:pPr marL="457200" indent="-457200" algn="just">
              <a:buFont typeface="Arial" panose="020B0604020202020204" pitchFamily="34" charset="0"/>
              <a:buChar char="•"/>
            </a:pPr>
            <a:r>
              <a:rPr lang="en-US" sz="2000" dirty="0">
                <a:solidFill>
                  <a:srgbClr val="002060"/>
                </a:solidFill>
                <a:latin typeface="Cambria" panose="02040503050406030204" pitchFamily="18" charset="0"/>
              </a:rPr>
              <a:t>The field of artificial intelligence, or AI, goes further still: it attempts not just to understand but also to build intelligent entities.</a:t>
            </a:r>
            <a:endParaRPr lang="en-US" sz="2000" dirty="0">
              <a:solidFill>
                <a:srgbClr val="002060"/>
              </a:solidFill>
              <a:latin typeface="Cambria" panose="02040503050406030204" pitchFamily="18" charset="0"/>
            </a:endParaRPr>
          </a:p>
        </p:txBody>
      </p:sp>
      <p:pic>
        <p:nvPicPr>
          <p:cNvPr id="6" name="Picture 2" descr="What is AI? Everything to know about artificial intelligence | ZDNET"/>
          <p:cNvPicPr>
            <a:picLocks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7543165" y="3989705"/>
            <a:ext cx="4372610" cy="236664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a:defRPr/>
            </a:pPr>
            <a:fld id="{22452EB8-249B-4CFB-9F48-92F3E85E3706}" type="slidenum">
              <a:rPr lang="en-US" smtClean="0"/>
            </a:fld>
            <a:endParaRPr lang="en-US" dirty="0"/>
          </a:p>
        </p:txBody>
      </p:sp>
      <p:pic>
        <p:nvPicPr>
          <p:cNvPr id="1026" name="Picture 2" descr="C:\Users\Admin\Desktop\NAACAlogo-1.png"/>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7916705" y="1"/>
            <a:ext cx="1238727" cy="917575"/>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0" y="6553200"/>
            <a:ext cx="12344400" cy="304800"/>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lIns="109715" tIns="54858" rIns="109715" bIns="54858" spcCol="0" rtlCol="0" anchor="ctr"/>
          <a:lstStyle/>
          <a:p>
            <a:pPr algn="ctr"/>
            <a:r>
              <a:rPr lang="en-US" dirty="0" smtClean="0">
                <a:latin typeface="Cambria" panose="02040503050406030204" pitchFamily="18" charset="0"/>
                <a:sym typeface="+mn-ea"/>
              </a:rPr>
              <a:t>Department of Computer Science and Engineering - </a:t>
            </a:r>
            <a:r>
              <a:rPr lang="en-IN" altLang="en-US" dirty="0" smtClean="0">
                <a:latin typeface="Cambria" panose="02040503050406030204" pitchFamily="18" charset="0"/>
                <a:sym typeface="+mn-ea"/>
              </a:rPr>
              <a:t>DS</a:t>
            </a:r>
            <a:endParaRPr lang="en-US" dirty="0">
              <a:latin typeface="Cambria" panose="02040503050406030204" pitchFamily="18" charset="0"/>
            </a:endParaRPr>
          </a:p>
        </p:txBody>
      </p:sp>
      <p:sp>
        <p:nvSpPr>
          <p:cNvPr id="5" name="Title 5"/>
          <p:cNvSpPr txBox="1"/>
          <p:nvPr/>
        </p:nvSpPr>
        <p:spPr>
          <a:xfrm>
            <a:off x="0" y="686117"/>
            <a:ext cx="12344400" cy="623888"/>
          </a:xfrm>
          <a:prstGeom prst="rect">
            <a:avLst/>
          </a:prstGeom>
        </p:spPr>
        <p:txBody>
          <a:bodyPr vert="horz" lIns="109715" tIns="54858" rIns="109715" bIns="54858" rtlCol="0" anchor="ctr">
            <a:noAutofit/>
          </a:bodyPr>
          <a:lstStyle>
            <a:lvl1pPr algn="ctr" defTabSz="1201420" rtl="0" eaLnBrk="1" latinLnBrk="0" hangingPunct="1">
              <a:spcBef>
                <a:spcPct val="0"/>
              </a:spcBef>
              <a:buNone/>
              <a:defRPr sz="5800" kern="1200">
                <a:solidFill>
                  <a:schemeClr val="tx1"/>
                </a:solidFill>
                <a:latin typeface="+mj-lt"/>
                <a:ea typeface="+mj-ea"/>
                <a:cs typeface="+mj-cs"/>
              </a:defRPr>
            </a:lvl1pPr>
          </a:lstStyle>
          <a:p>
            <a:r>
              <a:rPr lang="en-GB" sz="3200" b="1" dirty="0">
                <a:solidFill>
                  <a:srgbClr val="002060"/>
                </a:solidFill>
                <a:latin typeface="Cambria" panose="02040503050406030204" pitchFamily="18" charset="0"/>
              </a:rPr>
              <a:t>INTRODUCTION =&gt; WHAT IS AI?</a:t>
            </a:r>
            <a:endParaRPr lang="en-GB" sz="3200" b="1" dirty="0">
              <a:solidFill>
                <a:srgbClr val="002060"/>
              </a:solidFill>
              <a:latin typeface="Cambria" panose="02040503050406030204" pitchFamily="18" charset="0"/>
            </a:endParaRPr>
          </a:p>
        </p:txBody>
      </p:sp>
      <p:sp>
        <p:nvSpPr>
          <p:cNvPr id="4" name="Rectangle 3"/>
          <p:cNvSpPr/>
          <p:nvPr/>
        </p:nvSpPr>
        <p:spPr>
          <a:xfrm>
            <a:off x="7586980" y="1473835"/>
            <a:ext cx="4528820" cy="4882515"/>
          </a:xfrm>
          <a:prstGeom prst="rect">
            <a:avLst/>
          </a:prstGeom>
        </p:spPr>
        <p:txBody>
          <a:bodyPr wrap="square">
            <a:noAutofit/>
          </a:bodyPr>
          <a:lstStyle/>
          <a:p>
            <a:pPr marL="457200" indent="-457200" algn="just">
              <a:buFont typeface="Arial" panose="020B0604020202020204" pitchFamily="34" charset="0"/>
              <a:buChar char="•"/>
            </a:pPr>
            <a:r>
              <a:rPr lang="en-US" sz="2000" dirty="0">
                <a:solidFill>
                  <a:srgbClr val="002060"/>
                </a:solidFill>
                <a:latin typeface="Cambria" panose="02040503050406030204" pitchFamily="18" charset="0"/>
              </a:rPr>
              <a:t>In Figure 1.1 we see eight definitions of AI, laid out along two dimensions. </a:t>
            </a:r>
            <a:endParaRPr lang="en-US" sz="2000" dirty="0">
              <a:solidFill>
                <a:srgbClr val="002060"/>
              </a:solidFill>
              <a:latin typeface="Cambria" panose="02040503050406030204" pitchFamily="18" charset="0"/>
            </a:endParaRPr>
          </a:p>
          <a:p>
            <a:pPr marL="457200" indent="-457200" algn="just">
              <a:buFont typeface="Arial" panose="020B0604020202020204" pitchFamily="34" charset="0"/>
              <a:buChar char="•"/>
            </a:pPr>
            <a:r>
              <a:rPr lang="en-US" sz="2000" dirty="0">
                <a:solidFill>
                  <a:srgbClr val="002060"/>
                </a:solidFill>
                <a:latin typeface="Cambria" panose="02040503050406030204" pitchFamily="18" charset="0"/>
              </a:rPr>
              <a:t>The definitions on top are concerned with THOUGHT PROCESSES and REASONING, whereas the ones on the bottom address BEHAVIOR. </a:t>
            </a:r>
            <a:endParaRPr lang="en-US" sz="2000" dirty="0">
              <a:solidFill>
                <a:srgbClr val="002060"/>
              </a:solidFill>
              <a:latin typeface="Cambria" panose="02040503050406030204" pitchFamily="18" charset="0"/>
            </a:endParaRPr>
          </a:p>
          <a:p>
            <a:pPr marL="457200" indent="-457200" algn="just">
              <a:buFont typeface="Arial" panose="020B0604020202020204" pitchFamily="34" charset="0"/>
              <a:buChar char="•"/>
            </a:pPr>
            <a:r>
              <a:rPr lang="en-US" sz="2000" dirty="0">
                <a:solidFill>
                  <a:srgbClr val="002060"/>
                </a:solidFill>
                <a:latin typeface="Cambria" panose="02040503050406030204" pitchFamily="18" charset="0"/>
              </a:rPr>
              <a:t>The definitions on the left measure success in terms of fidelity to HUMAN performance, whereas the ones on the right measure against an ideal performance measure, called RATIONALITY. </a:t>
            </a:r>
            <a:endParaRPr lang="en-US" sz="2000" dirty="0">
              <a:solidFill>
                <a:srgbClr val="002060"/>
              </a:solidFill>
              <a:latin typeface="Cambria" panose="02040503050406030204" pitchFamily="18" charset="0"/>
            </a:endParaRPr>
          </a:p>
          <a:p>
            <a:pPr marL="457200" indent="-457200" algn="just">
              <a:buFont typeface="Arial" panose="020B0604020202020204" pitchFamily="34" charset="0"/>
              <a:buChar char="•"/>
            </a:pPr>
            <a:r>
              <a:rPr lang="en-US" sz="2000" dirty="0">
                <a:solidFill>
                  <a:srgbClr val="002060"/>
                </a:solidFill>
                <a:latin typeface="Cambria" panose="02040503050406030204" pitchFamily="18" charset="0"/>
              </a:rPr>
              <a:t>A system is rational if it does the “right thing,” given what it knows.</a:t>
            </a:r>
            <a:endParaRPr lang="en-US" sz="2000" dirty="0">
              <a:solidFill>
                <a:srgbClr val="002060"/>
              </a:solidFill>
              <a:latin typeface="Cambria" panose="02040503050406030204" pitchFamily="18" charset="0"/>
            </a:endParaRPr>
          </a:p>
        </p:txBody>
      </p:sp>
      <p:pic>
        <p:nvPicPr>
          <p:cNvPr id="6" name="Content Placeholder 5"/>
          <p:cNvPicPr>
            <a:picLocks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33400" y="1371600"/>
            <a:ext cx="7117715" cy="5075555"/>
          </a:xfrm>
          <a:prstGeom prst="rect">
            <a:avLst/>
          </a:prstGeo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a:defRPr/>
            </a:pPr>
            <a:fld id="{22452EB8-249B-4CFB-9F48-92F3E85E3706}" type="slidenum">
              <a:rPr lang="en-US" smtClean="0"/>
            </a:fld>
            <a:endParaRPr lang="en-US" dirty="0"/>
          </a:p>
        </p:txBody>
      </p:sp>
      <p:pic>
        <p:nvPicPr>
          <p:cNvPr id="1026" name="Picture 2" descr="C:\Users\Admin\Desktop\NAACAlogo-1.png"/>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7916705" y="1"/>
            <a:ext cx="1238727" cy="917575"/>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0" y="6553200"/>
            <a:ext cx="12344400" cy="304800"/>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lIns="109715" tIns="54858" rIns="109715" bIns="54858" spcCol="0" rtlCol="0" anchor="ctr"/>
          <a:lstStyle/>
          <a:p>
            <a:pPr algn="ctr"/>
            <a:r>
              <a:rPr lang="en-US" dirty="0" smtClean="0">
                <a:latin typeface="Cambria" panose="02040503050406030204" pitchFamily="18" charset="0"/>
                <a:sym typeface="+mn-ea"/>
              </a:rPr>
              <a:t>Department of Computer Science and Engineering - </a:t>
            </a:r>
            <a:r>
              <a:rPr lang="en-IN" altLang="en-US" dirty="0" smtClean="0">
                <a:latin typeface="Cambria" panose="02040503050406030204" pitchFamily="18" charset="0"/>
                <a:sym typeface="+mn-ea"/>
              </a:rPr>
              <a:t>DS</a:t>
            </a:r>
            <a:endParaRPr lang="en-US" dirty="0">
              <a:latin typeface="Cambria" panose="02040503050406030204" pitchFamily="18" charset="0"/>
            </a:endParaRPr>
          </a:p>
        </p:txBody>
      </p:sp>
      <p:sp>
        <p:nvSpPr>
          <p:cNvPr id="5" name="Title 5"/>
          <p:cNvSpPr txBox="1"/>
          <p:nvPr/>
        </p:nvSpPr>
        <p:spPr>
          <a:xfrm>
            <a:off x="0" y="1448117"/>
            <a:ext cx="12344400" cy="623888"/>
          </a:xfrm>
          <a:prstGeom prst="rect">
            <a:avLst/>
          </a:prstGeom>
        </p:spPr>
        <p:txBody>
          <a:bodyPr vert="horz" lIns="109715" tIns="54858" rIns="109715" bIns="54858" rtlCol="0" anchor="ctr">
            <a:noAutofit/>
          </a:bodyPr>
          <a:lstStyle>
            <a:lvl1pPr algn="ctr" defTabSz="1201420" rtl="0" eaLnBrk="1" latinLnBrk="0" hangingPunct="1">
              <a:spcBef>
                <a:spcPct val="0"/>
              </a:spcBef>
              <a:buNone/>
              <a:defRPr sz="5800" kern="1200">
                <a:solidFill>
                  <a:schemeClr val="tx1"/>
                </a:solidFill>
                <a:latin typeface="+mj-lt"/>
                <a:ea typeface="+mj-ea"/>
                <a:cs typeface="+mj-cs"/>
              </a:defRPr>
            </a:lvl1pPr>
          </a:lstStyle>
          <a:p>
            <a:r>
              <a:rPr lang="en-IN" sz="3200" b="1" dirty="0">
                <a:solidFill>
                  <a:schemeClr val="tx2"/>
                </a:solidFill>
                <a:latin typeface="Cambria" panose="02040503050406030204" pitchFamily="18" charset="0"/>
                <a:sym typeface="+mn-ea"/>
              </a:rPr>
              <a:t>INTRODUCTION </a:t>
            </a:r>
            <a:r>
              <a:rPr lang="en-IN" sz="3200" b="1" dirty="0">
                <a:solidFill>
                  <a:schemeClr val="tx2"/>
                </a:solidFill>
                <a:latin typeface="Cambria" panose="02040503050406030204" pitchFamily="18" charset="0"/>
                <a:sym typeface="Wingdings" panose="05000000000000000000" pitchFamily="2" charset="2"/>
              </a:rPr>
              <a:t></a:t>
            </a:r>
            <a:r>
              <a:rPr lang="en-IN" sz="3200" b="1" dirty="0">
                <a:solidFill>
                  <a:schemeClr val="tx2"/>
                </a:solidFill>
                <a:latin typeface="Cambria" panose="02040503050406030204" pitchFamily="18" charset="0"/>
                <a:sym typeface="+mn-ea"/>
              </a:rPr>
              <a:t> WHAT IS AI? </a:t>
            </a:r>
            <a:r>
              <a:rPr lang="en-IN" sz="3200" b="1" dirty="0">
                <a:solidFill>
                  <a:schemeClr val="tx2"/>
                </a:solidFill>
                <a:latin typeface="Cambria" panose="02040503050406030204" pitchFamily="18" charset="0"/>
                <a:sym typeface="Wingdings" panose="05000000000000000000" pitchFamily="2" charset="2"/>
              </a:rPr>
              <a:t> </a:t>
            </a:r>
            <a:r>
              <a:rPr lang="en-US" sz="3200" b="1" dirty="0">
                <a:solidFill>
                  <a:schemeClr val="tx2"/>
                </a:solidFill>
                <a:latin typeface="Times-Bold"/>
                <a:sym typeface="+mn-ea"/>
              </a:rPr>
              <a:t>Acting humanly: The Turing Test approach</a:t>
            </a:r>
            <a:endParaRPr lang="en-US" sz="3200" b="1" dirty="0">
              <a:solidFill>
                <a:schemeClr val="tx2"/>
              </a:solidFill>
              <a:latin typeface="Times-Bold"/>
              <a:sym typeface="+mn-ea"/>
            </a:endParaRPr>
          </a:p>
          <a:p>
            <a:endParaRPr lang="en-US" sz="3200" b="1" dirty="0">
              <a:solidFill>
                <a:schemeClr val="tx2"/>
              </a:solidFill>
              <a:latin typeface="Times-Bold"/>
              <a:sym typeface="+mn-ea"/>
            </a:endParaRPr>
          </a:p>
        </p:txBody>
      </p:sp>
      <p:sp>
        <p:nvSpPr>
          <p:cNvPr id="4" name="Rectangle 3"/>
          <p:cNvSpPr/>
          <p:nvPr/>
        </p:nvSpPr>
        <p:spPr>
          <a:xfrm>
            <a:off x="460375" y="2285861"/>
            <a:ext cx="11277600" cy="3476625"/>
          </a:xfrm>
          <a:prstGeom prst="rect">
            <a:avLst/>
          </a:prstGeom>
        </p:spPr>
        <p:txBody>
          <a:bodyPr wrap="square">
            <a:spAutoFit/>
          </a:bodyPr>
          <a:lstStyle/>
          <a:p>
            <a:pPr marL="457200" indent="-457200" algn="just">
              <a:buFont typeface="Arial" panose="020B0604020202020204" pitchFamily="34" charset="0"/>
              <a:buChar char="•"/>
            </a:pPr>
            <a:r>
              <a:rPr lang="en-US" sz="2000" dirty="0">
                <a:solidFill>
                  <a:srgbClr val="002060"/>
                </a:solidFill>
                <a:latin typeface="Cambria" panose="02040503050406030204" pitchFamily="18" charset="0"/>
              </a:rPr>
              <a:t>The Turing Test, proposed by Alan Turing (1950), was designed to provide a satisfactory operational definition of intelligence. A computer passes the test if a human interrogator, after posing some written questions, cannot tell whether the written responses come from a person or from a computer</a:t>
            </a:r>
            <a:endParaRPr lang="en-US" sz="2000" dirty="0">
              <a:solidFill>
                <a:srgbClr val="002060"/>
              </a:solidFill>
              <a:latin typeface="Cambria" panose="02040503050406030204" pitchFamily="18" charset="0"/>
            </a:endParaRPr>
          </a:p>
          <a:p>
            <a:pPr marL="457200" indent="-457200" algn="just">
              <a:buFont typeface="Arial" panose="020B0604020202020204" pitchFamily="34" charset="0"/>
              <a:buChar char="•"/>
            </a:pPr>
            <a:endParaRPr lang="en-US" sz="2000" dirty="0">
              <a:solidFill>
                <a:srgbClr val="002060"/>
              </a:solidFill>
              <a:latin typeface="Cambria" panose="02040503050406030204" pitchFamily="18" charset="0"/>
            </a:endParaRPr>
          </a:p>
          <a:p>
            <a:pPr marL="457200" indent="-457200" algn="just">
              <a:buFont typeface="Arial" panose="020B0604020202020204" pitchFamily="34" charset="0"/>
              <a:buChar char="•"/>
            </a:pPr>
            <a:r>
              <a:rPr lang="en-US" sz="2000" dirty="0">
                <a:solidFill>
                  <a:srgbClr val="002060"/>
                </a:solidFill>
                <a:latin typeface="Cambria" panose="02040503050406030204" pitchFamily="18" charset="0"/>
              </a:rPr>
              <a:t>The computer would need to possess the following capabilities:</a:t>
            </a:r>
            <a:endParaRPr lang="en-US" sz="2000" dirty="0">
              <a:solidFill>
                <a:srgbClr val="002060"/>
              </a:solidFill>
              <a:latin typeface="Cambria" panose="02040503050406030204" pitchFamily="18" charset="0"/>
            </a:endParaRPr>
          </a:p>
          <a:p>
            <a:pPr marL="457200" indent="-457200" algn="just">
              <a:buFont typeface="Arial" panose="020B0604020202020204" pitchFamily="34" charset="0"/>
              <a:buChar char="•"/>
            </a:pPr>
            <a:r>
              <a:rPr lang="en-US" sz="2000" dirty="0">
                <a:solidFill>
                  <a:srgbClr val="002060"/>
                </a:solidFill>
                <a:latin typeface="Cambria" panose="02040503050406030204" pitchFamily="18" charset="0"/>
              </a:rPr>
              <a:t>Natural Language Processing to enable it to communicate successfully in English.</a:t>
            </a:r>
            <a:endParaRPr lang="en-US" sz="2000" dirty="0">
              <a:solidFill>
                <a:srgbClr val="002060"/>
              </a:solidFill>
              <a:latin typeface="Cambria" panose="02040503050406030204" pitchFamily="18" charset="0"/>
            </a:endParaRPr>
          </a:p>
          <a:p>
            <a:pPr marL="457200" indent="-457200" algn="just">
              <a:buFont typeface="Arial" panose="020B0604020202020204" pitchFamily="34" charset="0"/>
              <a:buChar char="•"/>
            </a:pPr>
            <a:r>
              <a:rPr lang="en-US" sz="2000" dirty="0">
                <a:solidFill>
                  <a:srgbClr val="002060"/>
                </a:solidFill>
                <a:latin typeface="Cambria" panose="02040503050406030204" pitchFamily="18" charset="0"/>
              </a:rPr>
              <a:t>Knowledge Representation to store what it knows or hears;</a:t>
            </a:r>
            <a:endParaRPr lang="en-US" sz="2000" dirty="0">
              <a:solidFill>
                <a:srgbClr val="002060"/>
              </a:solidFill>
              <a:latin typeface="Cambria" panose="02040503050406030204" pitchFamily="18" charset="0"/>
            </a:endParaRPr>
          </a:p>
          <a:p>
            <a:pPr marL="457200" indent="-457200" algn="just">
              <a:buFont typeface="Arial" panose="020B0604020202020204" pitchFamily="34" charset="0"/>
              <a:buChar char="•"/>
            </a:pPr>
            <a:r>
              <a:rPr lang="en-US" sz="2000" dirty="0">
                <a:solidFill>
                  <a:srgbClr val="002060"/>
                </a:solidFill>
                <a:latin typeface="Cambria" panose="02040503050406030204" pitchFamily="18" charset="0"/>
              </a:rPr>
              <a:t>Automated Reasoning to use the stored information to answer questions and to draw new conclusions;</a:t>
            </a:r>
            <a:endParaRPr lang="en-US" sz="2000" dirty="0">
              <a:solidFill>
                <a:srgbClr val="002060"/>
              </a:solidFill>
              <a:latin typeface="Cambria" panose="02040503050406030204" pitchFamily="18" charset="0"/>
            </a:endParaRPr>
          </a:p>
          <a:p>
            <a:pPr marL="457200" indent="-457200" algn="just">
              <a:buFont typeface="Arial" panose="020B0604020202020204" pitchFamily="34" charset="0"/>
              <a:buChar char="•"/>
            </a:pPr>
            <a:r>
              <a:rPr lang="en-US" sz="2000" dirty="0">
                <a:solidFill>
                  <a:srgbClr val="002060"/>
                </a:solidFill>
                <a:latin typeface="Cambria" panose="02040503050406030204" pitchFamily="18" charset="0"/>
              </a:rPr>
              <a:t>Machine Learning to adapt to new circumstances and to detect and extrapolate patterns.</a:t>
            </a:r>
            <a:endParaRPr lang="en-US" sz="2000" dirty="0">
              <a:solidFill>
                <a:srgbClr val="002060"/>
              </a:solidFill>
              <a:latin typeface="Cambria" panose="02040503050406030204" pitchFamily="18" charset="0"/>
            </a:endParaRPr>
          </a:p>
        </p:txBody>
      </p:sp>
      <p:sp>
        <p:nvSpPr>
          <p:cNvPr id="7" name="AutoShape 2" descr="System Programs and Calls | PadaKuu.com"/>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a:defRPr/>
            </a:pPr>
            <a:fld id="{22452EB8-249B-4CFB-9F48-92F3E85E3706}" type="slidenum">
              <a:rPr lang="en-US" smtClean="0"/>
            </a:fld>
            <a:endParaRPr lang="en-US" dirty="0"/>
          </a:p>
        </p:txBody>
      </p:sp>
      <p:pic>
        <p:nvPicPr>
          <p:cNvPr id="1026" name="Picture 2" descr="C:\Users\Admin\Desktop\NAACAlogo-1.png"/>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7916705" y="1"/>
            <a:ext cx="1238727" cy="917575"/>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0" y="6553200"/>
            <a:ext cx="12344400" cy="304800"/>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lIns="109715" tIns="54858" rIns="109715" bIns="54858" spcCol="0" rtlCol="0" anchor="ctr"/>
          <a:lstStyle/>
          <a:p>
            <a:pPr algn="ctr"/>
            <a:r>
              <a:rPr lang="en-US" dirty="0">
                <a:latin typeface="Cambria" panose="02040503050406030204" pitchFamily="18" charset="0"/>
              </a:rPr>
              <a:t>Department of Computer Science and Engineering - AIML</a:t>
            </a:r>
            <a:endParaRPr lang="en-US" dirty="0">
              <a:latin typeface="Cambria" panose="02040503050406030204" pitchFamily="18" charset="0"/>
            </a:endParaRPr>
          </a:p>
        </p:txBody>
      </p:sp>
      <p:sp>
        <p:nvSpPr>
          <p:cNvPr id="5" name="Title 5"/>
          <p:cNvSpPr txBox="1"/>
          <p:nvPr/>
        </p:nvSpPr>
        <p:spPr>
          <a:xfrm>
            <a:off x="76200" y="1357312"/>
            <a:ext cx="12344400" cy="623888"/>
          </a:xfrm>
          <a:prstGeom prst="rect">
            <a:avLst/>
          </a:prstGeom>
        </p:spPr>
        <p:txBody>
          <a:bodyPr vert="horz" lIns="109715" tIns="54858" rIns="109715" bIns="54858" rtlCol="0" anchor="ctr">
            <a:noAutofit/>
          </a:bodyPr>
          <a:lstStyle>
            <a:lvl1pPr algn="ctr" defTabSz="1201420" rtl="0" eaLnBrk="1" latinLnBrk="0" hangingPunct="1">
              <a:spcBef>
                <a:spcPct val="0"/>
              </a:spcBef>
              <a:buNone/>
              <a:defRPr sz="5800" kern="1200">
                <a:solidFill>
                  <a:schemeClr val="tx1"/>
                </a:solidFill>
                <a:latin typeface="+mj-lt"/>
                <a:ea typeface="+mj-ea"/>
                <a:cs typeface="+mj-cs"/>
              </a:defRPr>
            </a:lvl1pPr>
          </a:lstStyle>
          <a:p>
            <a:r>
              <a:rPr lang="en-IN" sz="3200" b="1" dirty="0">
                <a:solidFill>
                  <a:schemeClr val="tx2"/>
                </a:solidFill>
                <a:latin typeface="Cambria" panose="02040503050406030204" pitchFamily="18" charset="0"/>
                <a:sym typeface="+mn-ea"/>
              </a:rPr>
              <a:t>INTRODUCTION </a:t>
            </a:r>
            <a:r>
              <a:rPr lang="en-IN" sz="3200" b="1" dirty="0">
                <a:solidFill>
                  <a:schemeClr val="tx2"/>
                </a:solidFill>
                <a:latin typeface="Cambria" panose="02040503050406030204" pitchFamily="18" charset="0"/>
                <a:sym typeface="Wingdings" panose="05000000000000000000" pitchFamily="2" charset="2"/>
              </a:rPr>
              <a:t></a:t>
            </a:r>
            <a:r>
              <a:rPr lang="en-IN" sz="3200" b="1" dirty="0">
                <a:solidFill>
                  <a:schemeClr val="tx2"/>
                </a:solidFill>
                <a:latin typeface="Cambria" panose="02040503050406030204" pitchFamily="18" charset="0"/>
                <a:sym typeface="+mn-ea"/>
              </a:rPr>
              <a:t> WHAT IS AI? </a:t>
            </a:r>
            <a:r>
              <a:rPr lang="en-IN" sz="3200" b="1" dirty="0">
                <a:solidFill>
                  <a:schemeClr val="tx2"/>
                </a:solidFill>
                <a:latin typeface="Cambria" panose="02040503050406030204" pitchFamily="18" charset="0"/>
                <a:sym typeface="Wingdings" panose="05000000000000000000" pitchFamily="2" charset="2"/>
              </a:rPr>
              <a:t> </a:t>
            </a:r>
            <a:r>
              <a:rPr lang="en-US" sz="3200" b="1" dirty="0">
                <a:solidFill>
                  <a:schemeClr val="tx2"/>
                </a:solidFill>
                <a:latin typeface="Times-Bold"/>
                <a:sym typeface="+mn-ea"/>
              </a:rPr>
              <a:t>Acting humanly: The Turing Test approach</a:t>
            </a:r>
            <a:endParaRPr lang="en-US" sz="3200" b="1" dirty="0">
              <a:solidFill>
                <a:schemeClr val="tx2"/>
              </a:solidFill>
              <a:latin typeface="Times-Bold"/>
              <a:sym typeface="+mn-ea"/>
            </a:endParaRPr>
          </a:p>
          <a:p>
            <a:endParaRPr lang="en-GB" sz="3200" b="1" dirty="0">
              <a:solidFill>
                <a:srgbClr val="002060"/>
              </a:solidFill>
              <a:latin typeface="Cambria" panose="02040503050406030204" pitchFamily="18" charset="0"/>
            </a:endParaRPr>
          </a:p>
        </p:txBody>
      </p:sp>
      <p:pic>
        <p:nvPicPr>
          <p:cNvPr id="9" name="Content Placeholder 8"/>
          <p:cNvPicPr>
            <a:picLocks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629400" y="1981200"/>
            <a:ext cx="4914900" cy="3409950"/>
          </a:xfrm>
          <a:prstGeom prst="rect">
            <a:avLst/>
          </a:prstGeom>
        </p:spPr>
      </p:pic>
      <p:sp>
        <p:nvSpPr>
          <p:cNvPr id="7" name="Text Box 6"/>
          <p:cNvSpPr txBox="1"/>
          <p:nvPr/>
        </p:nvSpPr>
        <p:spPr>
          <a:xfrm>
            <a:off x="228600" y="2133600"/>
            <a:ext cx="6172200" cy="3579495"/>
          </a:xfrm>
          <a:prstGeom prst="rect">
            <a:avLst/>
          </a:prstGeom>
          <a:noFill/>
        </p:spPr>
        <p:txBody>
          <a:bodyPr wrap="square" rtlCol="0" anchor="t">
            <a:noAutofit/>
          </a:bodyPr>
          <a:p>
            <a:pPr marL="457200" indent="-457200" algn="just">
              <a:buClrTx/>
              <a:buSzTx/>
              <a:buFont typeface="Arial" panose="020B0604020202020204" pitchFamily="34" charset="0"/>
              <a:buChar char="•"/>
            </a:pPr>
            <a:r>
              <a:rPr lang="en-US" sz="2000" dirty="0">
                <a:solidFill>
                  <a:srgbClr val="002060"/>
                </a:solidFill>
                <a:latin typeface="Cambria" panose="02040503050406030204" pitchFamily="18" charset="0"/>
              </a:rPr>
              <a:t>Total Turing Test includes a video signal so that the interrogator can test the subject’s perceptual abilities, as well as the opportunity for the interrogator to pass physical objects “through the hatch.” To pass the total Turing Test, the computer will need</a:t>
            </a:r>
            <a:endParaRPr lang="en-US" sz="2000" dirty="0">
              <a:solidFill>
                <a:srgbClr val="002060"/>
              </a:solidFill>
              <a:latin typeface="Cambria" panose="02040503050406030204" pitchFamily="18" charset="0"/>
            </a:endParaRPr>
          </a:p>
          <a:p>
            <a:pPr marL="457200" indent="-457200" algn="just">
              <a:buClrTx/>
              <a:buSzTx/>
              <a:buFont typeface="Arial" panose="020B0604020202020204" pitchFamily="34" charset="0"/>
              <a:buChar char="•"/>
            </a:pPr>
            <a:r>
              <a:rPr lang="en-US" sz="2000" dirty="0">
                <a:solidFill>
                  <a:srgbClr val="002060"/>
                </a:solidFill>
                <a:latin typeface="Cambria" panose="02040503050406030204" pitchFamily="18" charset="0"/>
              </a:rPr>
              <a:t>Computer Vision to perceive objects, and</a:t>
            </a:r>
            <a:endParaRPr lang="en-US" sz="2000" dirty="0">
              <a:solidFill>
                <a:srgbClr val="002060"/>
              </a:solidFill>
              <a:latin typeface="Cambria" panose="02040503050406030204" pitchFamily="18" charset="0"/>
            </a:endParaRPr>
          </a:p>
          <a:p>
            <a:pPr marL="457200" indent="-457200" algn="just">
              <a:buClrTx/>
              <a:buSzTx/>
              <a:buFont typeface="Arial" panose="020B0604020202020204" pitchFamily="34" charset="0"/>
              <a:buChar char="•"/>
            </a:pPr>
            <a:r>
              <a:rPr lang="en-US" sz="2000" dirty="0">
                <a:solidFill>
                  <a:srgbClr val="002060"/>
                </a:solidFill>
                <a:latin typeface="Cambria" panose="02040503050406030204" pitchFamily="18" charset="0"/>
              </a:rPr>
              <a:t>Robotics to manipulate objects and move about.</a:t>
            </a:r>
            <a:endParaRPr lang="en-US" sz="2000" dirty="0">
              <a:solidFill>
                <a:srgbClr val="002060"/>
              </a:solidFill>
              <a:latin typeface="Cambria" panose="02040503050406030204" pitchFamily="18"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a:defRPr/>
            </a:pPr>
            <a:fld id="{22452EB8-249B-4CFB-9F48-92F3E85E3706}" type="slidenum">
              <a:rPr lang="en-US" smtClean="0"/>
            </a:fld>
            <a:endParaRPr lang="en-US" dirty="0"/>
          </a:p>
        </p:txBody>
      </p:sp>
      <p:pic>
        <p:nvPicPr>
          <p:cNvPr id="1026" name="Picture 2" descr="C:\Users\Admin\Desktop\NAACAlogo-1.png"/>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7916705" y="1"/>
            <a:ext cx="1238727" cy="917575"/>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0" y="6553200"/>
            <a:ext cx="12344400" cy="304800"/>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lIns="109715" tIns="54858" rIns="109715" bIns="54858" spcCol="0" rtlCol="0" anchor="ctr"/>
          <a:lstStyle/>
          <a:p>
            <a:pPr algn="ctr"/>
            <a:r>
              <a:rPr lang="en-US" dirty="0" smtClean="0">
                <a:latin typeface="Cambria" panose="02040503050406030204" pitchFamily="18" charset="0"/>
                <a:sym typeface="+mn-ea"/>
              </a:rPr>
              <a:t>Department of Computer Science and Engineering - </a:t>
            </a:r>
            <a:r>
              <a:rPr lang="en-IN" altLang="en-US" dirty="0" smtClean="0">
                <a:latin typeface="Cambria" panose="02040503050406030204" pitchFamily="18" charset="0"/>
                <a:sym typeface="+mn-ea"/>
              </a:rPr>
              <a:t>DS</a:t>
            </a:r>
            <a:endParaRPr lang="en-US" dirty="0">
              <a:latin typeface="Cambria" panose="02040503050406030204" pitchFamily="18" charset="0"/>
            </a:endParaRPr>
          </a:p>
        </p:txBody>
      </p:sp>
      <p:sp>
        <p:nvSpPr>
          <p:cNvPr id="5" name="Title 5"/>
          <p:cNvSpPr txBox="1"/>
          <p:nvPr/>
        </p:nvSpPr>
        <p:spPr>
          <a:xfrm>
            <a:off x="0" y="1204912"/>
            <a:ext cx="12344400" cy="623888"/>
          </a:xfrm>
          <a:prstGeom prst="rect">
            <a:avLst/>
          </a:prstGeom>
        </p:spPr>
        <p:txBody>
          <a:bodyPr vert="horz" lIns="109715" tIns="54858" rIns="109715" bIns="54858" rtlCol="0" anchor="ctr">
            <a:noAutofit/>
          </a:bodyPr>
          <a:lstStyle>
            <a:lvl1pPr algn="ctr" defTabSz="1201420" rtl="0" eaLnBrk="1" latinLnBrk="0" hangingPunct="1">
              <a:spcBef>
                <a:spcPct val="0"/>
              </a:spcBef>
              <a:buNone/>
              <a:defRPr sz="5800" kern="1200">
                <a:solidFill>
                  <a:schemeClr val="tx1"/>
                </a:solidFill>
                <a:latin typeface="+mj-lt"/>
                <a:ea typeface="+mj-ea"/>
                <a:cs typeface="+mj-cs"/>
              </a:defRPr>
            </a:lvl1pPr>
          </a:lstStyle>
          <a:p>
            <a:r>
              <a:rPr lang="en-IN" sz="3200" b="1" dirty="0">
                <a:solidFill>
                  <a:schemeClr val="tx2"/>
                </a:solidFill>
                <a:latin typeface="Cambria" panose="02040503050406030204" pitchFamily="18" charset="0"/>
                <a:sym typeface="+mn-ea"/>
              </a:rPr>
              <a:t>INTRODUCTION </a:t>
            </a:r>
            <a:r>
              <a:rPr lang="en-IN" sz="3200" b="1" dirty="0">
                <a:solidFill>
                  <a:schemeClr val="tx2"/>
                </a:solidFill>
                <a:latin typeface="Cambria" panose="02040503050406030204" pitchFamily="18" charset="0"/>
                <a:sym typeface="Wingdings" panose="05000000000000000000" pitchFamily="2" charset="2"/>
              </a:rPr>
              <a:t></a:t>
            </a:r>
            <a:r>
              <a:rPr lang="en-IN" sz="3200" b="1" dirty="0">
                <a:solidFill>
                  <a:schemeClr val="tx2"/>
                </a:solidFill>
                <a:latin typeface="Cambria" panose="02040503050406030204" pitchFamily="18" charset="0"/>
                <a:sym typeface="+mn-ea"/>
              </a:rPr>
              <a:t> WHAT IS AI? </a:t>
            </a:r>
            <a:r>
              <a:rPr lang="en-IN" sz="3200" b="1" dirty="0">
                <a:solidFill>
                  <a:schemeClr val="tx2"/>
                </a:solidFill>
                <a:latin typeface="Cambria" panose="02040503050406030204" pitchFamily="18" charset="0"/>
                <a:sym typeface="Wingdings" panose="05000000000000000000" pitchFamily="2" charset="2"/>
              </a:rPr>
              <a:t> </a:t>
            </a:r>
            <a:r>
              <a:rPr lang="en-US" sz="3200" b="1" dirty="0">
                <a:solidFill>
                  <a:schemeClr val="tx2"/>
                </a:solidFill>
                <a:latin typeface="Times-Bold"/>
                <a:sym typeface="+mn-ea"/>
              </a:rPr>
              <a:t>Thinking humanly: The cognitive modeling approach</a:t>
            </a:r>
            <a:endParaRPr lang="en-US" sz="3200" b="1" dirty="0">
              <a:solidFill>
                <a:schemeClr val="tx2"/>
              </a:solidFill>
              <a:latin typeface="Times-Bold"/>
              <a:sym typeface="+mn-ea"/>
            </a:endParaRPr>
          </a:p>
        </p:txBody>
      </p:sp>
      <p:sp>
        <p:nvSpPr>
          <p:cNvPr id="4" name="Rectangle 3"/>
          <p:cNvSpPr/>
          <p:nvPr/>
        </p:nvSpPr>
        <p:spPr>
          <a:xfrm>
            <a:off x="449580" y="1981200"/>
            <a:ext cx="7466965" cy="3502025"/>
          </a:xfrm>
          <a:prstGeom prst="rect">
            <a:avLst/>
          </a:prstGeom>
        </p:spPr>
        <p:txBody>
          <a:bodyPr wrap="square">
            <a:noAutofit/>
          </a:bodyPr>
          <a:lstStyle/>
          <a:p>
            <a:pPr marL="457200" indent="-457200" algn="just">
              <a:buFont typeface="Arial" panose="020B0604020202020204" pitchFamily="34" charset="0"/>
              <a:buChar char="•"/>
            </a:pPr>
            <a:r>
              <a:rPr lang="en-IN" altLang="en-US" sz="2000" dirty="0">
                <a:solidFill>
                  <a:srgbClr val="002060"/>
                </a:solidFill>
                <a:latin typeface="Cambria" panose="02040503050406030204" pitchFamily="18" charset="0"/>
              </a:rPr>
              <a:t>I</a:t>
            </a:r>
            <a:r>
              <a:rPr lang="en-US" sz="2000" dirty="0">
                <a:solidFill>
                  <a:srgbClr val="002060"/>
                </a:solidFill>
                <a:latin typeface="Cambria" panose="02040503050406030204" pitchFamily="18" charset="0"/>
              </a:rPr>
              <a:t>f we are going to say that a given program thinks like a human, we must have some way of determining how humans think. We need to get inside the actual workings of human minds. There are three ways to do this: </a:t>
            </a:r>
            <a:endParaRPr lang="en-US" sz="2000" dirty="0">
              <a:solidFill>
                <a:srgbClr val="002060"/>
              </a:solidFill>
              <a:latin typeface="Cambria" panose="02040503050406030204" pitchFamily="18" charset="0"/>
            </a:endParaRPr>
          </a:p>
          <a:p>
            <a:pPr marL="457200" indent="-457200" algn="just">
              <a:buFont typeface="Arial" panose="020B0604020202020204" pitchFamily="34" charset="0"/>
              <a:buChar char="•"/>
            </a:pPr>
            <a:r>
              <a:rPr lang="en-US" sz="2000" dirty="0">
                <a:solidFill>
                  <a:srgbClr val="002060"/>
                </a:solidFill>
                <a:latin typeface="Cambria" panose="02040503050406030204" pitchFamily="18" charset="0"/>
              </a:rPr>
              <a:t>Through introspection—trying to catch our own thoughts as they go by; </a:t>
            </a:r>
            <a:endParaRPr lang="en-US" sz="2000" dirty="0">
              <a:solidFill>
                <a:srgbClr val="002060"/>
              </a:solidFill>
              <a:latin typeface="Cambria" panose="02040503050406030204" pitchFamily="18" charset="0"/>
            </a:endParaRPr>
          </a:p>
          <a:p>
            <a:pPr marL="457200" indent="-457200" algn="just">
              <a:buFont typeface="Arial" panose="020B0604020202020204" pitchFamily="34" charset="0"/>
              <a:buChar char="•"/>
            </a:pPr>
            <a:r>
              <a:rPr lang="en-US" sz="2000" dirty="0">
                <a:solidFill>
                  <a:srgbClr val="002060"/>
                </a:solidFill>
                <a:latin typeface="Cambria" panose="02040503050406030204" pitchFamily="18" charset="0"/>
              </a:rPr>
              <a:t>Through psychological experiments—observing a person in action; and </a:t>
            </a:r>
            <a:endParaRPr lang="en-US" sz="2000" dirty="0">
              <a:solidFill>
                <a:srgbClr val="002060"/>
              </a:solidFill>
              <a:latin typeface="Cambria" panose="02040503050406030204" pitchFamily="18" charset="0"/>
            </a:endParaRPr>
          </a:p>
          <a:p>
            <a:pPr marL="457200" indent="-457200" algn="just">
              <a:buFont typeface="Arial" panose="020B0604020202020204" pitchFamily="34" charset="0"/>
              <a:buChar char="•"/>
            </a:pPr>
            <a:r>
              <a:rPr lang="en-US" sz="2000" dirty="0">
                <a:solidFill>
                  <a:srgbClr val="002060"/>
                </a:solidFill>
                <a:latin typeface="Cambria" panose="02040503050406030204" pitchFamily="18" charset="0"/>
              </a:rPr>
              <a:t>Through brain imaging—observing the brain in action.</a:t>
            </a:r>
            <a:endParaRPr lang="en-US" sz="2000" dirty="0">
              <a:solidFill>
                <a:srgbClr val="002060"/>
              </a:solidFill>
              <a:latin typeface="Cambria" panose="02040503050406030204" pitchFamily="18" charset="0"/>
            </a:endParaRPr>
          </a:p>
          <a:p>
            <a:pPr marL="457200" indent="-457200" algn="just">
              <a:buFont typeface="Arial" panose="020B0604020202020204" pitchFamily="34" charset="0"/>
              <a:buChar char="•"/>
            </a:pPr>
            <a:r>
              <a:rPr lang="en-US" sz="2000" dirty="0">
                <a:solidFill>
                  <a:srgbClr val="002060"/>
                </a:solidFill>
                <a:latin typeface="Cambria" panose="02040503050406030204" pitchFamily="18" charset="0"/>
              </a:rPr>
              <a:t>The interdisciplinary field of cognitive science brings together computer models from AI and experimental techniques from psychology to construct precise and testable theories of the human mind.</a:t>
            </a:r>
            <a:endParaRPr lang="en-US" sz="2000" dirty="0">
              <a:solidFill>
                <a:srgbClr val="002060"/>
              </a:solidFill>
              <a:latin typeface="Cambria" panose="02040503050406030204" pitchFamily="18" charset="0"/>
            </a:endParaRPr>
          </a:p>
        </p:txBody>
      </p:sp>
      <p:pic>
        <p:nvPicPr>
          <p:cNvPr id="6" name="Content Placeholder 5"/>
          <p:cNvPicPr>
            <a:picLocks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001000" y="2115820"/>
            <a:ext cx="4130675" cy="4147820"/>
          </a:xfrm>
          <a:prstGeom prst="rect">
            <a:avLst/>
          </a:prstGeom>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a:defRPr/>
            </a:pPr>
            <a:fld id="{22452EB8-249B-4CFB-9F48-92F3E85E3706}" type="slidenum">
              <a:rPr lang="en-US" smtClean="0"/>
            </a:fld>
            <a:endParaRPr lang="en-US" dirty="0"/>
          </a:p>
        </p:txBody>
      </p:sp>
      <p:pic>
        <p:nvPicPr>
          <p:cNvPr id="1026" name="Picture 2" descr="C:\Users\Admin\Desktop\NAACAlogo-1.png"/>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7916705" y="1"/>
            <a:ext cx="1238727" cy="917575"/>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0" y="6553200"/>
            <a:ext cx="12344400" cy="304800"/>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lIns="109715" tIns="54858" rIns="109715" bIns="54858" spcCol="0" rtlCol="0" anchor="ctr"/>
          <a:lstStyle/>
          <a:p>
            <a:pPr algn="ctr"/>
            <a:r>
              <a:rPr lang="en-US" dirty="0" smtClean="0">
                <a:latin typeface="Cambria" panose="02040503050406030204" pitchFamily="18" charset="0"/>
                <a:sym typeface="+mn-ea"/>
              </a:rPr>
              <a:t>Department of Computer Science and Engineering - </a:t>
            </a:r>
            <a:r>
              <a:rPr lang="en-IN" altLang="en-US" dirty="0" smtClean="0">
                <a:latin typeface="Cambria" panose="02040503050406030204" pitchFamily="18" charset="0"/>
                <a:sym typeface="+mn-ea"/>
              </a:rPr>
              <a:t>DS</a:t>
            </a:r>
            <a:endParaRPr lang="en-IN" altLang="en-US" dirty="0" smtClean="0">
              <a:latin typeface="Cambria" panose="02040503050406030204" pitchFamily="18" charset="0"/>
            </a:endParaRPr>
          </a:p>
          <a:p>
            <a:pPr algn="ctr"/>
            <a:endParaRPr lang="en-US" dirty="0">
              <a:latin typeface="Cambria" panose="02040503050406030204" pitchFamily="18" charset="0"/>
            </a:endParaRPr>
          </a:p>
        </p:txBody>
      </p:sp>
      <p:sp>
        <p:nvSpPr>
          <p:cNvPr id="5" name="Title 5"/>
          <p:cNvSpPr txBox="1"/>
          <p:nvPr/>
        </p:nvSpPr>
        <p:spPr>
          <a:xfrm>
            <a:off x="0" y="1204912"/>
            <a:ext cx="12344400" cy="623888"/>
          </a:xfrm>
          <a:prstGeom prst="rect">
            <a:avLst/>
          </a:prstGeom>
        </p:spPr>
        <p:txBody>
          <a:bodyPr vert="horz" lIns="109715" tIns="54858" rIns="109715" bIns="54858" rtlCol="0" anchor="ctr">
            <a:noAutofit/>
          </a:bodyPr>
          <a:lstStyle>
            <a:lvl1pPr algn="ctr" defTabSz="1201420" rtl="0" eaLnBrk="1" latinLnBrk="0" hangingPunct="1">
              <a:spcBef>
                <a:spcPct val="0"/>
              </a:spcBef>
              <a:buNone/>
              <a:defRPr sz="5800" kern="1200">
                <a:solidFill>
                  <a:schemeClr val="tx1"/>
                </a:solidFill>
                <a:latin typeface="+mj-lt"/>
                <a:ea typeface="+mj-ea"/>
                <a:cs typeface="+mj-cs"/>
              </a:defRPr>
            </a:lvl1pPr>
          </a:lstStyle>
          <a:p>
            <a:r>
              <a:rPr lang="en-IN" sz="3200" b="1" dirty="0">
                <a:solidFill>
                  <a:schemeClr val="tx2"/>
                </a:solidFill>
                <a:latin typeface="Cambria" panose="02040503050406030204" pitchFamily="18" charset="0"/>
                <a:sym typeface="+mn-ea"/>
              </a:rPr>
              <a:t>INTRODUCTION </a:t>
            </a:r>
            <a:r>
              <a:rPr lang="en-IN" sz="3200" b="1" dirty="0">
                <a:solidFill>
                  <a:schemeClr val="tx2"/>
                </a:solidFill>
                <a:latin typeface="Cambria" panose="02040503050406030204" pitchFamily="18" charset="0"/>
                <a:sym typeface="Wingdings" panose="05000000000000000000" pitchFamily="2" charset="2"/>
              </a:rPr>
              <a:t></a:t>
            </a:r>
            <a:r>
              <a:rPr lang="en-IN" sz="3200" b="1" dirty="0">
                <a:solidFill>
                  <a:schemeClr val="tx2"/>
                </a:solidFill>
                <a:latin typeface="Cambria" panose="02040503050406030204" pitchFamily="18" charset="0"/>
                <a:sym typeface="+mn-ea"/>
              </a:rPr>
              <a:t> WHAT IS AI? </a:t>
            </a:r>
            <a:r>
              <a:rPr lang="en-IN" sz="3200" b="1" dirty="0">
                <a:solidFill>
                  <a:schemeClr val="tx2"/>
                </a:solidFill>
                <a:latin typeface="Cambria" panose="02040503050406030204" pitchFamily="18" charset="0"/>
                <a:sym typeface="Wingdings" panose="05000000000000000000" pitchFamily="2" charset="2"/>
              </a:rPr>
              <a:t> </a:t>
            </a:r>
            <a:r>
              <a:rPr lang="en-US" sz="3200" b="1" dirty="0">
                <a:solidFill>
                  <a:schemeClr val="tx2"/>
                </a:solidFill>
                <a:latin typeface="Times-Bold"/>
                <a:sym typeface="+mn-ea"/>
              </a:rPr>
              <a:t>Thinking rationally: The “laws of thought” approach</a:t>
            </a:r>
            <a:endParaRPr lang="en-US" sz="3200" b="1" dirty="0">
              <a:solidFill>
                <a:schemeClr val="tx2"/>
              </a:solidFill>
              <a:latin typeface="Times-Bold"/>
              <a:sym typeface="+mn-ea"/>
            </a:endParaRPr>
          </a:p>
        </p:txBody>
      </p:sp>
      <p:sp>
        <p:nvSpPr>
          <p:cNvPr id="4" name="Rectangle 3"/>
          <p:cNvSpPr/>
          <p:nvPr/>
        </p:nvSpPr>
        <p:spPr>
          <a:xfrm>
            <a:off x="685800" y="1926372"/>
            <a:ext cx="11277600" cy="3784600"/>
          </a:xfrm>
          <a:prstGeom prst="rect">
            <a:avLst/>
          </a:prstGeom>
        </p:spPr>
        <p:txBody>
          <a:bodyPr wrap="square">
            <a:spAutoFit/>
          </a:bodyPr>
          <a:lstStyle/>
          <a:p>
            <a:pPr marL="457200" indent="-457200" algn="just">
              <a:buFont typeface="Arial" panose="020B0604020202020204" pitchFamily="34" charset="0"/>
              <a:buChar char="•"/>
            </a:pPr>
            <a:r>
              <a:rPr lang="en-US" sz="2000" dirty="0">
                <a:solidFill>
                  <a:srgbClr val="002060"/>
                </a:solidFill>
                <a:latin typeface="Cambria" panose="02040503050406030204" pitchFamily="18" charset="0"/>
              </a:rPr>
              <a:t>The Greek philosopher Aristotle was one of the first to attempt to codify “right thinking,” that is, irrefutable reasoning processes. His syllogisms provided patterns for argument structures that always yielded correct conclusions when given correct premises.</a:t>
            </a:r>
            <a:endParaRPr lang="en-US" sz="2000" dirty="0">
              <a:solidFill>
                <a:srgbClr val="002060"/>
              </a:solidFill>
              <a:latin typeface="Cambria" panose="02040503050406030204" pitchFamily="18" charset="0"/>
            </a:endParaRPr>
          </a:p>
          <a:p>
            <a:pPr marL="457200" indent="-457200" algn="just">
              <a:buFont typeface="Arial" panose="020B0604020202020204" pitchFamily="34" charset="0"/>
              <a:buChar char="•"/>
            </a:pPr>
            <a:r>
              <a:rPr lang="en-US" sz="2000" dirty="0">
                <a:solidFill>
                  <a:srgbClr val="002060"/>
                </a:solidFill>
                <a:latin typeface="Cambria" panose="02040503050406030204" pitchFamily="18" charset="0"/>
              </a:rPr>
              <a:t>For example, “Socrates is a man; all men are mortal; therefore, Socrates is mortal.”</a:t>
            </a:r>
            <a:endParaRPr lang="en-US" sz="2000" dirty="0">
              <a:solidFill>
                <a:srgbClr val="002060"/>
              </a:solidFill>
              <a:latin typeface="Cambria" panose="02040503050406030204" pitchFamily="18" charset="0"/>
            </a:endParaRPr>
          </a:p>
          <a:p>
            <a:pPr marL="457200" indent="-457200" algn="just">
              <a:buFont typeface="Arial" panose="020B0604020202020204" pitchFamily="34" charset="0"/>
              <a:buChar char="•"/>
            </a:pPr>
            <a:r>
              <a:rPr lang="en-US" sz="2000" dirty="0">
                <a:solidFill>
                  <a:srgbClr val="002060"/>
                </a:solidFill>
                <a:latin typeface="Cambria" panose="02040503050406030204" pitchFamily="18" charset="0"/>
              </a:rPr>
              <a:t>These laws of thought were supposed to govern the operation of the mind; their study initiated the field called logic.</a:t>
            </a:r>
            <a:endParaRPr lang="en-US" sz="2000" dirty="0">
              <a:solidFill>
                <a:srgbClr val="002060"/>
              </a:solidFill>
              <a:latin typeface="Cambria" panose="02040503050406030204" pitchFamily="18" charset="0"/>
            </a:endParaRPr>
          </a:p>
          <a:p>
            <a:pPr marL="457200" indent="-457200" algn="just">
              <a:buFont typeface="Arial" panose="020B0604020202020204" pitchFamily="34" charset="0"/>
              <a:buChar char="•"/>
            </a:pPr>
            <a:r>
              <a:rPr lang="en-US" sz="2000" dirty="0">
                <a:solidFill>
                  <a:srgbClr val="002060"/>
                </a:solidFill>
                <a:latin typeface="Cambria" panose="02040503050406030204" pitchFamily="18" charset="0"/>
              </a:rPr>
              <a:t>The so-called logicist tradition within artificial intelligence hopes to build on such programs to create intelligent systems.</a:t>
            </a:r>
            <a:endParaRPr lang="en-US" sz="2000" dirty="0">
              <a:solidFill>
                <a:srgbClr val="002060"/>
              </a:solidFill>
              <a:latin typeface="Cambria" panose="02040503050406030204" pitchFamily="18" charset="0"/>
            </a:endParaRPr>
          </a:p>
          <a:p>
            <a:pPr marL="457200" indent="-457200" algn="just">
              <a:buFont typeface="Arial" panose="020B0604020202020204" pitchFamily="34" charset="0"/>
              <a:buChar char="•"/>
            </a:pPr>
            <a:r>
              <a:rPr lang="en-US" sz="2000" dirty="0">
                <a:solidFill>
                  <a:srgbClr val="002060"/>
                </a:solidFill>
                <a:latin typeface="Cambria" panose="02040503050406030204" pitchFamily="18" charset="0"/>
              </a:rPr>
              <a:t>There are two main obstacles to this approach: </a:t>
            </a:r>
            <a:endParaRPr lang="en-US" sz="2000" dirty="0">
              <a:solidFill>
                <a:srgbClr val="002060"/>
              </a:solidFill>
              <a:latin typeface="Cambria" panose="02040503050406030204" pitchFamily="18" charset="0"/>
            </a:endParaRPr>
          </a:p>
          <a:p>
            <a:pPr marL="457200" indent="-457200" algn="just">
              <a:buFont typeface="Arial" panose="020B0604020202020204" pitchFamily="34" charset="0"/>
              <a:buChar char="•"/>
            </a:pPr>
            <a:r>
              <a:rPr lang="en-US" sz="2000" dirty="0">
                <a:solidFill>
                  <a:srgbClr val="002060"/>
                </a:solidFill>
                <a:latin typeface="Cambria" panose="02040503050406030204" pitchFamily="18" charset="0"/>
              </a:rPr>
              <a:t>First, it is not easy to take informal knowledge and state it in the formal terms required by logical notation, particularly when the knowledge is less than 100% certain.</a:t>
            </a:r>
            <a:endParaRPr lang="en-US" sz="2000" dirty="0">
              <a:solidFill>
                <a:srgbClr val="002060"/>
              </a:solidFill>
              <a:latin typeface="Cambria" panose="02040503050406030204" pitchFamily="18" charset="0"/>
            </a:endParaRPr>
          </a:p>
          <a:p>
            <a:pPr marL="457200" indent="-457200" algn="just">
              <a:buFont typeface="Arial" panose="020B0604020202020204" pitchFamily="34" charset="0"/>
              <a:buChar char="•"/>
            </a:pPr>
            <a:r>
              <a:rPr lang="en-US" sz="2000" dirty="0">
                <a:solidFill>
                  <a:srgbClr val="002060"/>
                </a:solidFill>
                <a:latin typeface="Cambria" panose="02040503050406030204" pitchFamily="18" charset="0"/>
              </a:rPr>
              <a:t>Second, there is a big difference between solving a problem “in principle” and solving it in practice.</a:t>
            </a:r>
            <a:endParaRPr lang="en-US" sz="2000" dirty="0">
              <a:solidFill>
                <a:srgbClr val="002060"/>
              </a:solidFill>
              <a:latin typeface="Cambria" panose="02040503050406030204" pitchFamily="18"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a:defRPr/>
            </a:pPr>
            <a:fld id="{22452EB8-249B-4CFB-9F48-92F3E85E3706}" type="slidenum">
              <a:rPr lang="en-US" smtClean="0"/>
            </a:fld>
            <a:endParaRPr lang="en-US" dirty="0"/>
          </a:p>
        </p:txBody>
      </p:sp>
      <p:pic>
        <p:nvPicPr>
          <p:cNvPr id="1026" name="Picture 2" descr="C:\Users\Admin\Desktop\NAACAlogo-1.png"/>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7916705" y="1"/>
            <a:ext cx="1238727" cy="917575"/>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0" y="6553200"/>
            <a:ext cx="12344400" cy="304800"/>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lIns="109715" tIns="54858" rIns="109715" bIns="54858" spcCol="0" rtlCol="0" anchor="ctr"/>
          <a:lstStyle/>
          <a:p>
            <a:pPr algn="ctr"/>
            <a:r>
              <a:rPr lang="en-US" dirty="0" smtClean="0">
                <a:latin typeface="Cambria" panose="02040503050406030204" pitchFamily="18" charset="0"/>
                <a:sym typeface="+mn-ea"/>
              </a:rPr>
              <a:t>Department of Computer Science and Engineering - </a:t>
            </a:r>
            <a:r>
              <a:rPr lang="en-IN" altLang="en-US" dirty="0" smtClean="0">
                <a:latin typeface="Cambria" panose="02040503050406030204" pitchFamily="18" charset="0"/>
                <a:sym typeface="+mn-ea"/>
              </a:rPr>
              <a:t>DS</a:t>
            </a:r>
            <a:endParaRPr lang="en-US" dirty="0">
              <a:latin typeface="Cambria" panose="02040503050406030204" pitchFamily="18" charset="0"/>
            </a:endParaRPr>
          </a:p>
        </p:txBody>
      </p:sp>
      <p:sp>
        <p:nvSpPr>
          <p:cNvPr id="5" name="Title 5"/>
          <p:cNvSpPr txBox="1"/>
          <p:nvPr/>
        </p:nvSpPr>
        <p:spPr>
          <a:xfrm>
            <a:off x="228600" y="1067117"/>
            <a:ext cx="12344400" cy="623888"/>
          </a:xfrm>
          <a:prstGeom prst="rect">
            <a:avLst/>
          </a:prstGeom>
        </p:spPr>
        <p:txBody>
          <a:bodyPr vert="horz" lIns="109715" tIns="54858" rIns="109715" bIns="54858" rtlCol="0" anchor="ctr">
            <a:noAutofit/>
          </a:bodyPr>
          <a:lstStyle>
            <a:lvl1pPr algn="ctr" defTabSz="1201420" rtl="0" eaLnBrk="1" latinLnBrk="0" hangingPunct="1">
              <a:spcBef>
                <a:spcPct val="0"/>
              </a:spcBef>
              <a:buNone/>
              <a:defRPr sz="5800" kern="1200">
                <a:solidFill>
                  <a:schemeClr val="tx1"/>
                </a:solidFill>
                <a:latin typeface="+mj-lt"/>
                <a:ea typeface="+mj-ea"/>
                <a:cs typeface="+mj-cs"/>
              </a:defRPr>
            </a:lvl1pPr>
          </a:lstStyle>
          <a:p>
            <a:r>
              <a:rPr lang="en-IN" sz="3200" b="1" dirty="0">
                <a:solidFill>
                  <a:schemeClr val="tx2"/>
                </a:solidFill>
                <a:latin typeface="Cambria" panose="02040503050406030204" pitchFamily="18" charset="0"/>
                <a:sym typeface="+mn-ea"/>
              </a:rPr>
              <a:t>INTRODUCTION </a:t>
            </a:r>
            <a:r>
              <a:rPr lang="en-IN" sz="3200" b="1" dirty="0">
                <a:solidFill>
                  <a:schemeClr val="tx2"/>
                </a:solidFill>
                <a:latin typeface="Cambria" panose="02040503050406030204" pitchFamily="18" charset="0"/>
                <a:sym typeface="Wingdings" panose="05000000000000000000" pitchFamily="2" charset="2"/>
              </a:rPr>
              <a:t></a:t>
            </a:r>
            <a:r>
              <a:rPr lang="en-IN" sz="3200" b="1" dirty="0">
                <a:solidFill>
                  <a:schemeClr val="tx2"/>
                </a:solidFill>
                <a:latin typeface="Cambria" panose="02040503050406030204" pitchFamily="18" charset="0"/>
                <a:sym typeface="+mn-ea"/>
              </a:rPr>
              <a:t> WHAT IS AI? </a:t>
            </a:r>
            <a:r>
              <a:rPr lang="en-IN" sz="3200" b="1" dirty="0">
                <a:solidFill>
                  <a:schemeClr val="tx2"/>
                </a:solidFill>
                <a:latin typeface="Cambria" panose="02040503050406030204" pitchFamily="18" charset="0"/>
                <a:sym typeface="Wingdings" panose="05000000000000000000" pitchFamily="2" charset="2"/>
              </a:rPr>
              <a:t> </a:t>
            </a:r>
            <a:r>
              <a:rPr lang="en-US" sz="3200" b="1" dirty="0">
                <a:solidFill>
                  <a:schemeClr val="tx2"/>
                </a:solidFill>
                <a:latin typeface="Times-Bold"/>
                <a:sym typeface="+mn-ea"/>
              </a:rPr>
              <a:t>Acting rationally: The rational agent approach</a:t>
            </a:r>
            <a:endParaRPr lang="en-US" sz="3200" b="1" dirty="0">
              <a:solidFill>
                <a:schemeClr val="tx2"/>
              </a:solidFill>
              <a:latin typeface="Times-Bold"/>
              <a:sym typeface="+mn-ea"/>
            </a:endParaRPr>
          </a:p>
        </p:txBody>
      </p:sp>
      <p:sp>
        <p:nvSpPr>
          <p:cNvPr id="4" name="Rectangle 3"/>
          <p:cNvSpPr/>
          <p:nvPr/>
        </p:nvSpPr>
        <p:spPr>
          <a:xfrm>
            <a:off x="533400" y="1600200"/>
            <a:ext cx="11501120" cy="4824095"/>
          </a:xfrm>
          <a:prstGeom prst="rect">
            <a:avLst/>
          </a:prstGeom>
        </p:spPr>
        <p:txBody>
          <a:bodyPr wrap="square">
            <a:noAutofit/>
          </a:bodyPr>
          <a:lstStyle/>
          <a:p>
            <a:pPr marL="457200" indent="-457200" algn="just">
              <a:buFont typeface="Arial" panose="020B0604020202020204" pitchFamily="34" charset="0"/>
              <a:buChar char="•"/>
            </a:pPr>
            <a:r>
              <a:rPr lang="en-US" sz="2000" dirty="0">
                <a:solidFill>
                  <a:srgbClr val="002060"/>
                </a:solidFill>
                <a:latin typeface="Cambria" panose="02040503050406030204" pitchFamily="18" charset="0"/>
              </a:rPr>
              <a:t>An agent is just something that acts (agent comes from the Latin agere, to do).</a:t>
            </a:r>
            <a:endParaRPr lang="en-US" sz="2000" dirty="0">
              <a:solidFill>
                <a:srgbClr val="002060"/>
              </a:solidFill>
              <a:latin typeface="Cambria" panose="02040503050406030204" pitchFamily="18" charset="0"/>
            </a:endParaRPr>
          </a:p>
          <a:p>
            <a:pPr marL="457200" indent="-457200" algn="just">
              <a:buFont typeface="Arial" panose="020B0604020202020204" pitchFamily="34" charset="0"/>
              <a:buChar char="•"/>
            </a:pPr>
            <a:r>
              <a:rPr lang="en-US" sz="2000" dirty="0">
                <a:solidFill>
                  <a:srgbClr val="002060"/>
                </a:solidFill>
                <a:latin typeface="Cambria" panose="02040503050406030204" pitchFamily="18" charset="0"/>
              </a:rPr>
              <a:t>Computer agents are expected to do:</a:t>
            </a:r>
            <a:endParaRPr lang="en-US" sz="2000" dirty="0">
              <a:solidFill>
                <a:srgbClr val="002060"/>
              </a:solidFill>
              <a:latin typeface="Cambria" panose="02040503050406030204" pitchFamily="18" charset="0"/>
            </a:endParaRPr>
          </a:p>
          <a:p>
            <a:pPr marL="929005" indent="-184150" algn="just">
              <a:buFont typeface="Arial" panose="020B0604020202020204" pitchFamily="34" charset="0"/>
              <a:buChar char="•"/>
            </a:pPr>
            <a:r>
              <a:rPr lang="en-US" sz="2000" dirty="0">
                <a:solidFill>
                  <a:srgbClr val="002060"/>
                </a:solidFill>
                <a:latin typeface="Cambria" panose="02040503050406030204" pitchFamily="18" charset="0"/>
              </a:rPr>
              <a:t>operate autonomously,</a:t>
            </a:r>
            <a:endParaRPr lang="en-US" sz="2000" dirty="0">
              <a:solidFill>
                <a:srgbClr val="002060"/>
              </a:solidFill>
              <a:latin typeface="Cambria" panose="02040503050406030204" pitchFamily="18" charset="0"/>
            </a:endParaRPr>
          </a:p>
          <a:p>
            <a:pPr marL="929005" indent="-184150" algn="just">
              <a:buFont typeface="Arial" panose="020B0604020202020204" pitchFamily="34" charset="0"/>
              <a:buChar char="•"/>
            </a:pPr>
            <a:r>
              <a:rPr lang="en-US" sz="2000" dirty="0">
                <a:solidFill>
                  <a:srgbClr val="002060"/>
                </a:solidFill>
                <a:latin typeface="Cambria" panose="02040503050406030204" pitchFamily="18" charset="0"/>
              </a:rPr>
              <a:t>perceive their environment,</a:t>
            </a:r>
            <a:endParaRPr lang="en-US" sz="2000" dirty="0">
              <a:solidFill>
                <a:srgbClr val="002060"/>
              </a:solidFill>
              <a:latin typeface="Cambria" panose="02040503050406030204" pitchFamily="18" charset="0"/>
            </a:endParaRPr>
          </a:p>
          <a:p>
            <a:pPr marL="929005" indent="-184150" algn="just">
              <a:buFont typeface="Arial" panose="020B0604020202020204" pitchFamily="34" charset="0"/>
              <a:buChar char="•"/>
            </a:pPr>
            <a:r>
              <a:rPr lang="en-US" sz="2000" dirty="0">
                <a:solidFill>
                  <a:srgbClr val="002060"/>
                </a:solidFill>
                <a:latin typeface="Cambria" panose="02040503050406030204" pitchFamily="18" charset="0"/>
              </a:rPr>
              <a:t>persist over a prolonged time period,</a:t>
            </a:r>
            <a:endParaRPr lang="en-US" sz="2000" dirty="0">
              <a:solidFill>
                <a:srgbClr val="002060"/>
              </a:solidFill>
              <a:latin typeface="Cambria" panose="02040503050406030204" pitchFamily="18" charset="0"/>
            </a:endParaRPr>
          </a:p>
          <a:p>
            <a:pPr marL="929005" indent="-184150" algn="just">
              <a:buFont typeface="Arial" panose="020B0604020202020204" pitchFamily="34" charset="0"/>
              <a:buChar char="•"/>
            </a:pPr>
            <a:r>
              <a:rPr lang="en-US" sz="2000" dirty="0">
                <a:solidFill>
                  <a:srgbClr val="002060"/>
                </a:solidFill>
                <a:latin typeface="Cambria" panose="02040503050406030204" pitchFamily="18" charset="0"/>
              </a:rPr>
              <a:t>adapt to change,</a:t>
            </a:r>
            <a:endParaRPr lang="en-US" sz="2000" dirty="0">
              <a:solidFill>
                <a:srgbClr val="002060"/>
              </a:solidFill>
              <a:latin typeface="Cambria" panose="02040503050406030204" pitchFamily="18" charset="0"/>
            </a:endParaRPr>
          </a:p>
          <a:p>
            <a:pPr marL="929005" indent="-184150" algn="just">
              <a:buFont typeface="Arial" panose="020B0604020202020204" pitchFamily="34" charset="0"/>
              <a:buChar char="•"/>
            </a:pPr>
            <a:r>
              <a:rPr lang="en-US" sz="2000" dirty="0">
                <a:solidFill>
                  <a:srgbClr val="002060"/>
                </a:solidFill>
                <a:latin typeface="Cambria" panose="02040503050406030204" pitchFamily="18" charset="0"/>
              </a:rPr>
              <a:t>create and pursue goals.</a:t>
            </a:r>
            <a:endParaRPr lang="en-US" sz="2000" dirty="0">
              <a:solidFill>
                <a:srgbClr val="002060"/>
              </a:solidFill>
              <a:latin typeface="Cambria" panose="02040503050406030204" pitchFamily="18" charset="0"/>
            </a:endParaRPr>
          </a:p>
          <a:p>
            <a:pPr marL="457200" indent="-457200" algn="just">
              <a:buFont typeface="Arial" panose="020B0604020202020204" pitchFamily="34" charset="0"/>
              <a:buChar char="•"/>
            </a:pPr>
            <a:r>
              <a:rPr lang="en-US" sz="2000" dirty="0">
                <a:solidFill>
                  <a:srgbClr val="002060"/>
                </a:solidFill>
                <a:latin typeface="Cambria" panose="02040503050406030204" pitchFamily="18" charset="0"/>
              </a:rPr>
              <a:t>A rational agent is one that acts so as to achieve the best outcome or, when there is uncertainty, the best expected outcome.</a:t>
            </a:r>
            <a:endParaRPr lang="en-US" sz="2000" dirty="0">
              <a:solidFill>
                <a:srgbClr val="002060"/>
              </a:solidFill>
              <a:latin typeface="Cambria" panose="02040503050406030204" pitchFamily="18" charset="0"/>
            </a:endParaRPr>
          </a:p>
          <a:p>
            <a:pPr marL="457200" indent="-457200" algn="just">
              <a:buFont typeface="Arial" panose="020B0604020202020204" pitchFamily="34" charset="0"/>
              <a:buChar char="•"/>
            </a:pPr>
            <a:r>
              <a:rPr lang="en-US" sz="2000" dirty="0">
                <a:solidFill>
                  <a:srgbClr val="002060"/>
                </a:solidFill>
                <a:latin typeface="Cambria" panose="02040503050406030204" pitchFamily="18" charset="0"/>
              </a:rPr>
              <a:t>In the “laws of thought” approach to AI, the emphasis was on correct inferences (conclusions).</a:t>
            </a:r>
            <a:endParaRPr lang="en-US" sz="2000" dirty="0">
              <a:solidFill>
                <a:srgbClr val="002060"/>
              </a:solidFill>
              <a:latin typeface="Cambria" panose="02040503050406030204" pitchFamily="18" charset="0"/>
            </a:endParaRPr>
          </a:p>
          <a:p>
            <a:pPr marL="457200" indent="-457200" algn="just">
              <a:buFont typeface="Arial" panose="020B0604020202020204" pitchFamily="34" charset="0"/>
              <a:buChar char="•"/>
            </a:pPr>
            <a:r>
              <a:rPr lang="en-US" sz="2000" dirty="0">
                <a:solidFill>
                  <a:srgbClr val="002060"/>
                </a:solidFill>
                <a:latin typeface="Cambria" panose="02040503050406030204" pitchFamily="18" charset="0"/>
              </a:rPr>
              <a:t>Making correct inferences is sometimes part of being a rational agent, because one way to act rationally is to reason logically to the conclusion that a given action will achieve one’s goals and then to act on that conclusion.</a:t>
            </a:r>
            <a:endParaRPr lang="en-US" sz="2000" dirty="0">
              <a:solidFill>
                <a:srgbClr val="002060"/>
              </a:solidFill>
              <a:latin typeface="Cambria" panose="02040503050406030204" pitchFamily="18" charset="0"/>
            </a:endParaRPr>
          </a:p>
          <a:p>
            <a:pPr marL="457200" indent="-457200" algn="just">
              <a:buFont typeface="Arial" panose="020B0604020202020204" pitchFamily="34" charset="0"/>
              <a:buChar char="•"/>
            </a:pPr>
            <a:r>
              <a:rPr lang="en-US" sz="2000" dirty="0">
                <a:solidFill>
                  <a:srgbClr val="002060"/>
                </a:solidFill>
                <a:latin typeface="Cambria" panose="02040503050406030204" pitchFamily="18" charset="0"/>
              </a:rPr>
              <a:t>On the other hand, correct inference is not all of rationality; in some situations, there is no provably correct thing to do, but something must still be done.</a:t>
            </a:r>
            <a:endParaRPr lang="en-US" sz="2000" dirty="0">
              <a:solidFill>
                <a:srgbClr val="002060"/>
              </a:solidFill>
              <a:latin typeface="Cambria" panose="02040503050406030204" pitchFamily="18" charset="0"/>
            </a:endParaRPr>
          </a:p>
          <a:p>
            <a:pPr marL="457200" indent="-457200" algn="just">
              <a:buFont typeface="Arial" panose="020B0604020202020204" pitchFamily="34" charset="0"/>
              <a:buChar char="•"/>
            </a:pPr>
            <a:r>
              <a:rPr lang="en-US" sz="2000" dirty="0">
                <a:solidFill>
                  <a:srgbClr val="002060"/>
                </a:solidFill>
                <a:latin typeface="Cambria" panose="02040503050406030204" pitchFamily="18" charset="0"/>
              </a:rPr>
              <a:t>There are also ways of acting rationally that cannot be said to involve inference.</a:t>
            </a:r>
            <a:endParaRPr lang="en-US" sz="2000" dirty="0">
              <a:solidFill>
                <a:srgbClr val="002060"/>
              </a:solidFill>
              <a:latin typeface="Cambria" panose="02040503050406030204" pitchFamily="18"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a:defRPr/>
            </a:pPr>
            <a:fld id="{22452EB8-249B-4CFB-9F48-92F3E85E3706}" type="slidenum">
              <a:rPr lang="en-US" smtClean="0"/>
            </a:fld>
            <a:endParaRPr lang="en-US" dirty="0"/>
          </a:p>
        </p:txBody>
      </p:sp>
      <p:pic>
        <p:nvPicPr>
          <p:cNvPr id="1026" name="Picture 2" descr="C:\Users\Admin\Desktop\NAACAlogo-1.png"/>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7916705" y="1"/>
            <a:ext cx="1238727" cy="917575"/>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0" y="6553200"/>
            <a:ext cx="12344400" cy="304800"/>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lIns="109715" tIns="54858" rIns="109715" bIns="54858" spcCol="0" rtlCol="0" anchor="ctr"/>
          <a:lstStyle/>
          <a:p>
            <a:pPr algn="ctr"/>
            <a:r>
              <a:rPr lang="en-US" dirty="0" smtClean="0">
                <a:latin typeface="Cambria" panose="02040503050406030204" pitchFamily="18" charset="0"/>
                <a:sym typeface="+mn-ea"/>
              </a:rPr>
              <a:t>Department of Computer Science and Engineering - </a:t>
            </a:r>
            <a:r>
              <a:rPr lang="en-IN" altLang="en-US" dirty="0" smtClean="0">
                <a:latin typeface="Cambria" panose="02040503050406030204" pitchFamily="18" charset="0"/>
                <a:sym typeface="+mn-ea"/>
              </a:rPr>
              <a:t>DS</a:t>
            </a:r>
            <a:endParaRPr lang="en-US" dirty="0">
              <a:latin typeface="Cambria" panose="02040503050406030204" pitchFamily="18" charset="0"/>
            </a:endParaRPr>
          </a:p>
        </p:txBody>
      </p:sp>
      <p:sp>
        <p:nvSpPr>
          <p:cNvPr id="5" name="Title 5"/>
          <p:cNvSpPr txBox="1"/>
          <p:nvPr/>
        </p:nvSpPr>
        <p:spPr>
          <a:xfrm>
            <a:off x="0" y="1143317"/>
            <a:ext cx="12344400" cy="623888"/>
          </a:xfrm>
          <a:prstGeom prst="rect">
            <a:avLst/>
          </a:prstGeom>
        </p:spPr>
        <p:txBody>
          <a:bodyPr vert="horz" lIns="109715" tIns="54858" rIns="109715" bIns="54858" rtlCol="0" anchor="ctr">
            <a:noAutofit/>
          </a:bodyPr>
          <a:lstStyle>
            <a:lvl1pPr algn="ctr" defTabSz="1201420" rtl="0" eaLnBrk="1" latinLnBrk="0" hangingPunct="1">
              <a:spcBef>
                <a:spcPct val="0"/>
              </a:spcBef>
              <a:buNone/>
              <a:defRPr sz="5800" kern="1200">
                <a:solidFill>
                  <a:schemeClr val="tx1"/>
                </a:solidFill>
                <a:latin typeface="+mj-lt"/>
                <a:ea typeface="+mj-ea"/>
                <a:cs typeface="+mj-cs"/>
              </a:defRPr>
            </a:lvl1pPr>
          </a:lstStyle>
          <a:p>
            <a:r>
              <a:rPr lang="en-GB" sz="3200" b="1" dirty="0">
                <a:solidFill>
                  <a:srgbClr val="002060"/>
                </a:solidFill>
                <a:latin typeface="Cambria" panose="02040503050406030204" pitchFamily="18" charset="0"/>
              </a:rPr>
              <a:t> THE FOUNDATIONS OF ARTIFICIAL INTELLIGENCE</a:t>
            </a:r>
            <a:endParaRPr lang="en-GB" sz="3200" b="1" dirty="0">
              <a:solidFill>
                <a:srgbClr val="002060"/>
              </a:solidFill>
              <a:latin typeface="Cambria" panose="02040503050406030204" pitchFamily="18" charset="0"/>
            </a:endParaRPr>
          </a:p>
        </p:txBody>
      </p:sp>
      <p:pic>
        <p:nvPicPr>
          <p:cNvPr id="12" name="Content Placeholder 11"/>
          <p:cNvPicPr>
            <a:picLocks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617220" y="2162810"/>
            <a:ext cx="6468745" cy="4083685"/>
          </a:xfrm>
          <a:prstGeom prst="rect">
            <a:avLst/>
          </a:prstGeom>
        </p:spPr>
      </p:pic>
      <p:pic>
        <p:nvPicPr>
          <p:cNvPr id="7" name="Picture 2"/>
          <p:cNvPicPr>
            <a:picLocks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7086600" y="1835785"/>
            <a:ext cx="5048250" cy="379920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a:defRPr/>
            </a:pPr>
            <a:fld id="{22452EB8-249B-4CFB-9F48-92F3E85E3706}" type="slidenum">
              <a:rPr lang="en-US" smtClean="0"/>
            </a:fld>
            <a:endParaRPr lang="en-US" dirty="0"/>
          </a:p>
        </p:txBody>
      </p:sp>
      <p:pic>
        <p:nvPicPr>
          <p:cNvPr id="1026" name="Picture 2" descr="C:\Users\Admin\Desktop\NAACAlogo-1.png"/>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7916705" y="1"/>
            <a:ext cx="1238727" cy="917575"/>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0" y="6553200"/>
            <a:ext cx="12344400" cy="304800"/>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lIns="109715" tIns="54858" rIns="109715" bIns="54858" spcCol="0" rtlCol="0" anchor="ctr"/>
          <a:lstStyle/>
          <a:p>
            <a:pPr algn="ctr"/>
            <a:r>
              <a:rPr lang="en-US" dirty="0" smtClean="0">
                <a:latin typeface="Cambria" panose="02040503050406030204" pitchFamily="18" charset="0"/>
                <a:sym typeface="+mn-ea"/>
              </a:rPr>
              <a:t>Department of Computer Science and Engineering - </a:t>
            </a:r>
            <a:r>
              <a:rPr lang="en-IN" altLang="en-US" dirty="0" smtClean="0">
                <a:latin typeface="Cambria" panose="02040503050406030204" pitchFamily="18" charset="0"/>
                <a:sym typeface="+mn-ea"/>
              </a:rPr>
              <a:t>DS</a:t>
            </a:r>
            <a:endParaRPr lang="en-US" dirty="0">
              <a:latin typeface="Cambria" panose="02040503050406030204" pitchFamily="18" charset="0"/>
            </a:endParaRPr>
          </a:p>
        </p:txBody>
      </p:sp>
      <p:sp>
        <p:nvSpPr>
          <p:cNvPr id="5" name="Title 5"/>
          <p:cNvSpPr txBox="1"/>
          <p:nvPr/>
        </p:nvSpPr>
        <p:spPr>
          <a:xfrm>
            <a:off x="0" y="1204912"/>
            <a:ext cx="12344400" cy="623888"/>
          </a:xfrm>
          <a:prstGeom prst="rect">
            <a:avLst/>
          </a:prstGeom>
        </p:spPr>
        <p:txBody>
          <a:bodyPr vert="horz" lIns="109715" tIns="54858" rIns="109715" bIns="54858" rtlCol="0" anchor="ctr">
            <a:noAutofit/>
          </a:bodyPr>
          <a:lstStyle>
            <a:lvl1pPr algn="ctr" defTabSz="1201420" rtl="0" eaLnBrk="1" latinLnBrk="0" hangingPunct="1">
              <a:spcBef>
                <a:spcPct val="0"/>
              </a:spcBef>
              <a:buNone/>
              <a:defRPr sz="5800" kern="1200">
                <a:solidFill>
                  <a:schemeClr val="tx1"/>
                </a:solidFill>
                <a:latin typeface="+mj-lt"/>
                <a:ea typeface="+mj-ea"/>
                <a:cs typeface="+mj-cs"/>
              </a:defRPr>
            </a:lvl1pPr>
          </a:lstStyle>
          <a:p>
            <a:r>
              <a:rPr lang="en-IN" sz="3200" b="1" dirty="0">
                <a:solidFill>
                  <a:schemeClr val="tx2"/>
                </a:solidFill>
                <a:latin typeface="Cambria" panose="02040503050406030204" pitchFamily="18" charset="0"/>
                <a:sym typeface="+mn-ea"/>
              </a:rPr>
              <a:t>INTRODUCTION </a:t>
            </a:r>
            <a:r>
              <a:rPr lang="en-IN" sz="3200" b="1" dirty="0">
                <a:solidFill>
                  <a:schemeClr val="tx2"/>
                </a:solidFill>
                <a:latin typeface="Cambria" panose="02040503050406030204" pitchFamily="18" charset="0"/>
                <a:sym typeface="Wingdings" panose="05000000000000000000" pitchFamily="2" charset="2"/>
              </a:rPr>
              <a:t></a:t>
            </a:r>
            <a:r>
              <a:rPr lang="en-IN" sz="3200" b="1" dirty="0">
                <a:solidFill>
                  <a:schemeClr val="tx2"/>
                </a:solidFill>
                <a:latin typeface="Cambria" panose="02040503050406030204" pitchFamily="18" charset="0"/>
                <a:sym typeface="+mn-ea"/>
              </a:rPr>
              <a:t> </a:t>
            </a:r>
            <a:r>
              <a:rPr lang="en-US" sz="3200" b="1" dirty="0">
                <a:solidFill>
                  <a:schemeClr val="tx2"/>
                </a:solidFill>
                <a:latin typeface="Cambria" panose="02040503050406030204" pitchFamily="18" charset="0"/>
                <a:sym typeface="+mn-ea"/>
              </a:rPr>
              <a:t>THE FOUNDATIONS OF ARTIFICIAL INTELLIGENCE </a:t>
            </a:r>
            <a:r>
              <a:rPr lang="en-US" sz="3200" b="1" dirty="0">
                <a:solidFill>
                  <a:schemeClr val="tx2"/>
                </a:solidFill>
                <a:latin typeface="Cambria" panose="02040503050406030204" pitchFamily="18" charset="0"/>
                <a:sym typeface="Wingdings" panose="05000000000000000000" pitchFamily="2" charset="2"/>
              </a:rPr>
              <a:t> </a:t>
            </a:r>
            <a:r>
              <a:rPr lang="en-IN" sz="3200" b="1" dirty="0">
                <a:solidFill>
                  <a:schemeClr val="tx2"/>
                </a:solidFill>
                <a:latin typeface="Times-Bold"/>
                <a:sym typeface="+mn-ea"/>
              </a:rPr>
              <a:t>Philosophy</a:t>
            </a:r>
            <a:endParaRPr lang="en-IN" sz="3200" b="1" dirty="0">
              <a:solidFill>
                <a:schemeClr val="tx2"/>
              </a:solidFill>
              <a:latin typeface="Times-Bold"/>
              <a:sym typeface="+mn-ea"/>
            </a:endParaRPr>
          </a:p>
        </p:txBody>
      </p:sp>
      <p:sp>
        <p:nvSpPr>
          <p:cNvPr id="4" name="Rectangle 3"/>
          <p:cNvSpPr/>
          <p:nvPr/>
        </p:nvSpPr>
        <p:spPr>
          <a:xfrm>
            <a:off x="228600" y="2458502"/>
            <a:ext cx="11277600" cy="2553335"/>
          </a:xfrm>
          <a:prstGeom prst="rect">
            <a:avLst/>
          </a:prstGeom>
        </p:spPr>
        <p:txBody>
          <a:bodyPr wrap="square">
            <a:spAutoFit/>
          </a:bodyPr>
          <a:lstStyle/>
          <a:p>
            <a:pPr marL="457200" indent="-457200" algn="just">
              <a:buFont typeface="Arial" panose="020B0604020202020204" pitchFamily="34" charset="0"/>
              <a:buChar char="•"/>
            </a:pPr>
            <a:r>
              <a:rPr lang="en-US" sz="2000" dirty="0">
                <a:solidFill>
                  <a:srgbClr val="002060"/>
                </a:solidFill>
                <a:latin typeface="Cambria" panose="02040503050406030204" pitchFamily="18" charset="0"/>
              </a:rPr>
              <a:t>1. Philosophy (423 BC - present): </a:t>
            </a:r>
            <a:endParaRPr lang="en-US" sz="2000" dirty="0">
              <a:solidFill>
                <a:srgbClr val="002060"/>
              </a:solidFill>
              <a:latin typeface="Cambria" panose="02040503050406030204" pitchFamily="18" charset="0"/>
            </a:endParaRPr>
          </a:p>
          <a:p>
            <a:pPr marL="457200" indent="-457200" algn="just">
              <a:buFont typeface="Arial" panose="020B0604020202020204" pitchFamily="34" charset="0"/>
              <a:buChar char="•"/>
            </a:pPr>
            <a:r>
              <a:rPr lang="en-US" sz="2000" dirty="0">
                <a:solidFill>
                  <a:srgbClr val="002060"/>
                </a:solidFill>
                <a:latin typeface="Cambria" panose="02040503050406030204" pitchFamily="18" charset="0"/>
              </a:rPr>
              <a:t>Can formal rules be used to draw valid conclusions? </a:t>
            </a:r>
            <a:endParaRPr lang="en-US" sz="2000" dirty="0">
              <a:solidFill>
                <a:srgbClr val="002060"/>
              </a:solidFill>
              <a:latin typeface="Cambria" panose="02040503050406030204" pitchFamily="18" charset="0"/>
            </a:endParaRPr>
          </a:p>
          <a:p>
            <a:pPr marL="457200" indent="-457200" algn="just">
              <a:buFont typeface="Arial" panose="020B0604020202020204" pitchFamily="34" charset="0"/>
              <a:buChar char="•"/>
            </a:pPr>
            <a:r>
              <a:rPr lang="en-US" sz="2000" dirty="0">
                <a:solidFill>
                  <a:srgbClr val="002060"/>
                </a:solidFill>
                <a:latin typeface="Cambria" panose="02040503050406030204" pitchFamily="18" charset="0"/>
              </a:rPr>
              <a:t>How does the mind arise from a physical brain? </a:t>
            </a:r>
            <a:endParaRPr lang="en-US" sz="2000" dirty="0">
              <a:solidFill>
                <a:srgbClr val="002060"/>
              </a:solidFill>
              <a:latin typeface="Cambria" panose="02040503050406030204" pitchFamily="18" charset="0"/>
            </a:endParaRPr>
          </a:p>
          <a:p>
            <a:pPr marL="457200" indent="-457200" algn="just">
              <a:buFont typeface="Arial" panose="020B0604020202020204" pitchFamily="34" charset="0"/>
              <a:buChar char="•"/>
            </a:pPr>
            <a:r>
              <a:rPr lang="en-US" sz="2000" dirty="0">
                <a:solidFill>
                  <a:srgbClr val="002060"/>
                </a:solidFill>
                <a:latin typeface="Cambria" panose="02040503050406030204" pitchFamily="18" charset="0"/>
              </a:rPr>
              <a:t>Where does knowledge come from? </a:t>
            </a:r>
            <a:endParaRPr lang="en-US" sz="2000" dirty="0">
              <a:solidFill>
                <a:srgbClr val="002060"/>
              </a:solidFill>
              <a:latin typeface="Cambria" panose="02040503050406030204" pitchFamily="18" charset="0"/>
            </a:endParaRPr>
          </a:p>
          <a:p>
            <a:pPr marL="457200" indent="-457200" algn="just">
              <a:buFont typeface="Arial" panose="020B0604020202020204" pitchFamily="34" charset="0"/>
              <a:buChar char="•"/>
            </a:pPr>
            <a:r>
              <a:rPr lang="en-US" sz="2000" dirty="0">
                <a:solidFill>
                  <a:srgbClr val="002060"/>
                </a:solidFill>
                <a:latin typeface="Cambria" panose="02040503050406030204" pitchFamily="18" charset="0"/>
              </a:rPr>
              <a:t>How does knowledge lead to action? </a:t>
            </a:r>
            <a:endParaRPr lang="en-US" sz="2000" dirty="0">
              <a:solidFill>
                <a:srgbClr val="002060"/>
              </a:solidFill>
              <a:latin typeface="Cambria" panose="02040503050406030204" pitchFamily="18" charset="0"/>
            </a:endParaRPr>
          </a:p>
          <a:p>
            <a:pPr marL="777875" indent="-777875" algn="just">
              <a:buFont typeface="Arial" panose="020B0604020202020204" pitchFamily="34" charset="0"/>
              <a:buChar char="•"/>
            </a:pPr>
            <a:r>
              <a:rPr lang="en-US" sz="2000" dirty="0">
                <a:solidFill>
                  <a:srgbClr val="002060"/>
                </a:solidFill>
                <a:latin typeface="Cambria" panose="02040503050406030204" pitchFamily="18" charset="0"/>
              </a:rPr>
              <a:t> Logic, methods of reasoning. </a:t>
            </a:r>
            <a:endParaRPr lang="en-US" sz="2000" dirty="0">
              <a:solidFill>
                <a:srgbClr val="002060"/>
              </a:solidFill>
              <a:latin typeface="Cambria" panose="02040503050406030204" pitchFamily="18" charset="0"/>
            </a:endParaRPr>
          </a:p>
          <a:p>
            <a:pPr marL="777875" indent="-777875" algn="just">
              <a:buFont typeface="Arial" panose="020B0604020202020204" pitchFamily="34" charset="0"/>
              <a:buChar char="•"/>
            </a:pPr>
            <a:r>
              <a:rPr lang="en-US" sz="2000" dirty="0">
                <a:solidFill>
                  <a:srgbClr val="002060"/>
                </a:solidFill>
                <a:latin typeface="Cambria" panose="02040503050406030204" pitchFamily="18" charset="0"/>
              </a:rPr>
              <a:t> Mind as a physical system. </a:t>
            </a:r>
            <a:endParaRPr lang="en-US" sz="2000" dirty="0">
              <a:solidFill>
                <a:srgbClr val="002060"/>
              </a:solidFill>
              <a:latin typeface="Cambria" panose="02040503050406030204" pitchFamily="18" charset="0"/>
            </a:endParaRPr>
          </a:p>
          <a:p>
            <a:pPr marL="777875" indent="-777875" algn="just">
              <a:buFont typeface="Arial" panose="020B0604020202020204" pitchFamily="34" charset="0"/>
              <a:buChar char="•"/>
            </a:pPr>
            <a:r>
              <a:rPr lang="en-US" sz="2000" dirty="0">
                <a:solidFill>
                  <a:srgbClr val="002060"/>
                </a:solidFill>
                <a:latin typeface="Cambria" panose="02040503050406030204" pitchFamily="18" charset="0"/>
              </a:rPr>
              <a:t> Foundations of learning, language, and rationality.</a:t>
            </a:r>
            <a:endParaRPr lang="en-US" sz="2000" dirty="0">
              <a:solidFill>
                <a:srgbClr val="002060"/>
              </a:solidFill>
              <a:latin typeface="Cambria" panose="02040503050406030204" pitchFamily="18" charset="0"/>
            </a:endParaRPr>
          </a:p>
        </p:txBody>
      </p:sp>
      <p:pic>
        <p:nvPicPr>
          <p:cNvPr id="9" name="Content Placeholder 8"/>
          <p:cNvPicPr>
            <a:picLocks noChangeAspect="1"/>
          </p:cNvPicPr>
          <p:nvPr>
            <p:ph idx="1"/>
          </p:nvPr>
        </p:nvPicPr>
        <p:blipFill>
          <a:blip r:embed="rId2">
            <a:extLst>
              <a:ext uri="{28A0092B-C50C-407E-A947-70E740481C1C}">
                <a14:useLocalDpi xmlns:a14="http://schemas.microsoft.com/office/drawing/2010/main" val="0"/>
              </a:ext>
            </a:extLst>
          </a:blip>
          <a:stretch>
            <a:fillRect/>
          </a:stretch>
        </p:blipFill>
        <p:spPr>
          <a:xfrm rot="18757081">
            <a:off x="6535420" y="3020060"/>
            <a:ext cx="5838825" cy="1685925"/>
          </a:xfrm>
          <a:prstGeom prst="rect">
            <a:avLst/>
          </a:prstGeom>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a:defRPr/>
            </a:pPr>
            <a:fld id="{22452EB8-249B-4CFB-9F48-92F3E85E3706}" type="slidenum">
              <a:rPr lang="en-US" smtClean="0"/>
            </a:fld>
            <a:endParaRPr lang="en-US" dirty="0"/>
          </a:p>
        </p:txBody>
      </p:sp>
      <p:pic>
        <p:nvPicPr>
          <p:cNvPr id="1026" name="Picture 2" descr="C:\Users\Admin\Desktop\NAACAlogo-1.png"/>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7916705" y="1"/>
            <a:ext cx="1238727" cy="917575"/>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0" y="6553200"/>
            <a:ext cx="12344400" cy="304800"/>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lIns="109715" tIns="54858" rIns="109715" bIns="54858" spcCol="0" rtlCol="0" anchor="ctr"/>
          <a:lstStyle/>
          <a:p>
            <a:pPr algn="ctr"/>
            <a:r>
              <a:rPr lang="en-US" dirty="0">
                <a:latin typeface="Cambria" panose="02040503050406030204" pitchFamily="18" charset="0"/>
              </a:rPr>
              <a:t>Department of Computer Science and Engineering - AIML</a:t>
            </a:r>
            <a:endParaRPr lang="en-US" dirty="0">
              <a:latin typeface="Cambria" panose="02040503050406030204" pitchFamily="18" charset="0"/>
            </a:endParaRPr>
          </a:p>
        </p:txBody>
      </p:sp>
      <p:sp>
        <p:nvSpPr>
          <p:cNvPr id="5" name="Title 5"/>
          <p:cNvSpPr txBox="1"/>
          <p:nvPr/>
        </p:nvSpPr>
        <p:spPr>
          <a:xfrm>
            <a:off x="0" y="990917"/>
            <a:ext cx="12344400" cy="623888"/>
          </a:xfrm>
          <a:prstGeom prst="rect">
            <a:avLst/>
          </a:prstGeom>
        </p:spPr>
        <p:txBody>
          <a:bodyPr vert="horz" lIns="109715" tIns="54858" rIns="109715" bIns="54858" rtlCol="0" anchor="ctr">
            <a:noAutofit/>
          </a:bodyPr>
          <a:lstStyle>
            <a:lvl1pPr algn="ctr" defTabSz="1201420" rtl="0" eaLnBrk="1" latinLnBrk="0" hangingPunct="1">
              <a:spcBef>
                <a:spcPct val="0"/>
              </a:spcBef>
              <a:buNone/>
              <a:defRPr sz="5800" kern="1200">
                <a:solidFill>
                  <a:schemeClr val="tx1"/>
                </a:solidFill>
                <a:latin typeface="+mj-lt"/>
                <a:ea typeface="+mj-ea"/>
                <a:cs typeface="+mj-cs"/>
              </a:defRPr>
            </a:lvl1pPr>
          </a:lstStyle>
          <a:p>
            <a:r>
              <a:rPr lang="en-IN" sz="3200" b="1" dirty="0">
                <a:solidFill>
                  <a:schemeClr val="tx2"/>
                </a:solidFill>
                <a:latin typeface="Cambria" panose="02040503050406030204" pitchFamily="18" charset="0"/>
                <a:sym typeface="+mn-ea"/>
              </a:rPr>
              <a:t>INTRODUCTION </a:t>
            </a:r>
            <a:r>
              <a:rPr lang="en-IN" sz="3200" b="1" dirty="0">
                <a:solidFill>
                  <a:schemeClr val="tx2"/>
                </a:solidFill>
                <a:latin typeface="Cambria" panose="02040503050406030204" pitchFamily="18" charset="0"/>
                <a:sym typeface="Wingdings" panose="05000000000000000000" pitchFamily="2" charset="2"/>
              </a:rPr>
              <a:t></a:t>
            </a:r>
            <a:r>
              <a:rPr lang="en-IN" sz="3200" b="1" dirty="0">
                <a:solidFill>
                  <a:schemeClr val="tx2"/>
                </a:solidFill>
                <a:latin typeface="Cambria" panose="02040503050406030204" pitchFamily="18" charset="0"/>
                <a:sym typeface="+mn-ea"/>
              </a:rPr>
              <a:t> </a:t>
            </a:r>
            <a:r>
              <a:rPr lang="en-US" sz="3200" b="1" dirty="0">
                <a:solidFill>
                  <a:schemeClr val="tx2"/>
                </a:solidFill>
                <a:latin typeface="Cambria" panose="02040503050406030204" pitchFamily="18" charset="0"/>
                <a:sym typeface="+mn-ea"/>
              </a:rPr>
              <a:t>THE FOUNDATIONS OF ARTIFICIAL INTELLIGENCE </a:t>
            </a:r>
            <a:r>
              <a:rPr lang="en-US" sz="3200" b="1" dirty="0">
                <a:solidFill>
                  <a:schemeClr val="tx2"/>
                </a:solidFill>
                <a:latin typeface="Cambria" panose="02040503050406030204" pitchFamily="18" charset="0"/>
                <a:sym typeface="Wingdings" panose="05000000000000000000" pitchFamily="2" charset="2"/>
              </a:rPr>
              <a:t> </a:t>
            </a:r>
            <a:r>
              <a:rPr lang="en-IN" sz="3200" b="1" dirty="0">
                <a:solidFill>
                  <a:schemeClr val="tx2"/>
                </a:solidFill>
                <a:latin typeface="Times-Bold"/>
                <a:sym typeface="+mn-ea"/>
              </a:rPr>
              <a:t>Mathematics</a:t>
            </a:r>
            <a:endParaRPr lang="en-IN" sz="3200" b="1" dirty="0">
              <a:solidFill>
                <a:schemeClr val="tx2"/>
              </a:solidFill>
              <a:latin typeface="Times-Bold"/>
              <a:sym typeface="+mn-ea"/>
            </a:endParaRPr>
          </a:p>
        </p:txBody>
      </p:sp>
      <p:sp>
        <p:nvSpPr>
          <p:cNvPr id="4" name="Rectangle 3"/>
          <p:cNvSpPr/>
          <p:nvPr/>
        </p:nvSpPr>
        <p:spPr>
          <a:xfrm>
            <a:off x="685800" y="1926372"/>
            <a:ext cx="11277600" cy="3476625"/>
          </a:xfrm>
          <a:prstGeom prst="rect">
            <a:avLst/>
          </a:prstGeom>
        </p:spPr>
        <p:txBody>
          <a:bodyPr wrap="square">
            <a:spAutoFit/>
          </a:bodyPr>
          <a:lstStyle/>
          <a:p>
            <a:pPr marL="457200" indent="-457200" algn="just">
              <a:buFont typeface="Arial" panose="020B0604020202020204" pitchFamily="34" charset="0"/>
              <a:buChar char="•"/>
            </a:pPr>
            <a:r>
              <a:rPr lang="en-US" sz="2000" dirty="0">
                <a:solidFill>
                  <a:srgbClr val="002060"/>
                </a:solidFill>
                <a:latin typeface="Cambria" panose="02040503050406030204" pitchFamily="18" charset="0"/>
              </a:rPr>
              <a:t>2. Mathematics (c.800 - present): </a:t>
            </a:r>
            <a:endParaRPr lang="en-US" sz="2000" dirty="0">
              <a:solidFill>
                <a:srgbClr val="002060"/>
              </a:solidFill>
              <a:latin typeface="Cambria" panose="02040503050406030204" pitchFamily="18" charset="0"/>
            </a:endParaRPr>
          </a:p>
          <a:p>
            <a:pPr marL="828040" indent="-828040" algn="just">
              <a:buFont typeface="Arial" panose="020B0604020202020204" pitchFamily="34" charset="0"/>
              <a:buChar char="•"/>
            </a:pPr>
            <a:r>
              <a:rPr lang="en-US" sz="2000" dirty="0">
                <a:solidFill>
                  <a:srgbClr val="002060"/>
                </a:solidFill>
                <a:latin typeface="Cambria" panose="02040503050406030204" pitchFamily="18" charset="0"/>
              </a:rPr>
              <a:t>What are the formal rules to draw valid conclusions? </a:t>
            </a:r>
            <a:endParaRPr lang="en-US" sz="2000" dirty="0">
              <a:solidFill>
                <a:srgbClr val="002060"/>
              </a:solidFill>
              <a:latin typeface="Cambria" panose="02040503050406030204" pitchFamily="18" charset="0"/>
            </a:endParaRPr>
          </a:p>
          <a:p>
            <a:pPr marL="828040" indent="-828040" algn="just">
              <a:buFont typeface="Arial" panose="020B0604020202020204" pitchFamily="34" charset="0"/>
              <a:buChar char="•"/>
            </a:pPr>
            <a:r>
              <a:rPr lang="en-US" sz="2000" dirty="0">
                <a:solidFill>
                  <a:srgbClr val="002060"/>
                </a:solidFill>
                <a:latin typeface="Cambria" panose="02040503050406030204" pitchFamily="18" charset="0"/>
              </a:rPr>
              <a:t>What can be computed? </a:t>
            </a:r>
            <a:endParaRPr lang="en-US" sz="2000" dirty="0">
              <a:solidFill>
                <a:srgbClr val="002060"/>
              </a:solidFill>
              <a:latin typeface="Cambria" panose="02040503050406030204" pitchFamily="18" charset="0"/>
            </a:endParaRPr>
          </a:p>
          <a:p>
            <a:pPr marL="828040" indent="-828040" algn="just">
              <a:buFont typeface="Arial" panose="020B0604020202020204" pitchFamily="34" charset="0"/>
              <a:buChar char="•"/>
            </a:pPr>
            <a:r>
              <a:rPr lang="en-US" sz="2000" dirty="0">
                <a:solidFill>
                  <a:srgbClr val="002060"/>
                </a:solidFill>
                <a:latin typeface="Cambria" panose="02040503050406030204" pitchFamily="18" charset="0"/>
              </a:rPr>
              <a:t>How do we reason with uncertain information? </a:t>
            </a:r>
            <a:endParaRPr lang="en-US" sz="2000" dirty="0">
              <a:solidFill>
                <a:srgbClr val="002060"/>
              </a:solidFill>
              <a:latin typeface="Cambria" panose="02040503050406030204" pitchFamily="18" charset="0"/>
            </a:endParaRPr>
          </a:p>
          <a:p>
            <a:pPr marL="828040" indent="-828040" algn="just">
              <a:buFont typeface="Arial" panose="020B0604020202020204" pitchFamily="34" charset="0"/>
              <a:buChar char="•"/>
            </a:pPr>
            <a:r>
              <a:rPr lang="en-US" sz="2000" dirty="0">
                <a:solidFill>
                  <a:srgbClr val="002060"/>
                </a:solidFill>
                <a:latin typeface="Cambria" panose="02040503050406030204" pitchFamily="18" charset="0"/>
              </a:rPr>
              <a:t>Three areas developed– Logic, Computation and Probability</a:t>
            </a:r>
            <a:endParaRPr lang="en-US" sz="2000" dirty="0">
              <a:solidFill>
                <a:srgbClr val="002060"/>
              </a:solidFill>
              <a:latin typeface="Cambria" panose="02040503050406030204" pitchFamily="18" charset="0"/>
            </a:endParaRPr>
          </a:p>
          <a:p>
            <a:pPr marL="828040" indent="-828040" algn="just">
              <a:buFont typeface="Arial" panose="020B0604020202020204" pitchFamily="34" charset="0"/>
              <a:buChar char="•"/>
            </a:pPr>
            <a:r>
              <a:rPr lang="en-US" sz="2000" dirty="0">
                <a:solidFill>
                  <a:srgbClr val="002060"/>
                </a:solidFill>
                <a:latin typeface="Cambria" panose="02040503050406030204" pitchFamily="18" charset="0"/>
              </a:rPr>
              <a:t>Formal representation and proof </a:t>
            </a:r>
            <a:endParaRPr lang="en-US" sz="2000" dirty="0">
              <a:solidFill>
                <a:srgbClr val="002060"/>
              </a:solidFill>
              <a:latin typeface="Cambria" panose="02040503050406030204" pitchFamily="18" charset="0"/>
            </a:endParaRPr>
          </a:p>
          <a:p>
            <a:pPr marL="828040" indent="-828040" algn="just">
              <a:buFont typeface="Arial" panose="020B0604020202020204" pitchFamily="34" charset="0"/>
              <a:buChar char="•"/>
            </a:pPr>
            <a:r>
              <a:rPr lang="en-US" sz="2000" dirty="0">
                <a:solidFill>
                  <a:srgbClr val="002060"/>
                </a:solidFill>
                <a:latin typeface="Cambria" panose="02040503050406030204" pitchFamily="18" charset="0"/>
              </a:rPr>
              <a:t>Development of Formal logic – 1) Propositional or Boolean logic – 2) Development of First-Order logic by extending the Boolean logic to include objects and relations </a:t>
            </a:r>
            <a:endParaRPr lang="en-US" sz="2000" dirty="0">
              <a:solidFill>
                <a:srgbClr val="002060"/>
              </a:solidFill>
              <a:latin typeface="Cambria" panose="02040503050406030204" pitchFamily="18" charset="0"/>
            </a:endParaRPr>
          </a:p>
          <a:p>
            <a:pPr marL="828040" indent="-828040" algn="just">
              <a:buFont typeface="Arial" panose="020B0604020202020204" pitchFamily="34" charset="0"/>
              <a:buChar char="•"/>
            </a:pPr>
            <a:r>
              <a:rPr lang="en-US" sz="2000" dirty="0">
                <a:solidFill>
                  <a:srgbClr val="002060"/>
                </a:solidFill>
                <a:latin typeface="Cambria" panose="02040503050406030204" pitchFamily="18" charset="0"/>
              </a:rPr>
              <a:t>Algorithms, computation, decidability, tractability First algorithm was developed - Euclid’s algorithm for computing GCD </a:t>
            </a:r>
            <a:endParaRPr lang="en-US" sz="2000" dirty="0">
              <a:solidFill>
                <a:srgbClr val="002060"/>
              </a:solidFill>
              <a:latin typeface="Cambria" panose="02040503050406030204" pitchFamily="18" charset="0"/>
            </a:endParaRPr>
          </a:p>
          <a:p>
            <a:pPr marL="828040" indent="-828040" algn="just">
              <a:buFont typeface="Arial" panose="020B0604020202020204" pitchFamily="34" charset="0"/>
              <a:buChar char="•"/>
            </a:pPr>
            <a:r>
              <a:rPr lang="en-US" sz="2000" dirty="0">
                <a:solidFill>
                  <a:srgbClr val="002060"/>
                </a:solidFill>
                <a:latin typeface="Cambria" panose="02040503050406030204" pitchFamily="18" charset="0"/>
              </a:rPr>
              <a:t>Probability – Baye’s rule is the underlying approach for uncertain reasoning in AI systems.</a:t>
            </a:r>
            <a:endParaRPr lang="en-US" sz="2000" dirty="0">
              <a:solidFill>
                <a:srgbClr val="002060"/>
              </a:solidFill>
              <a:latin typeface="Cambria" panose="02040503050406030204" pitchFamily="18" charset="0"/>
            </a:endParaRPr>
          </a:p>
        </p:txBody>
      </p:sp>
      <p:sp>
        <p:nvSpPr>
          <p:cNvPr id="6" name="Rectangle 1"/>
          <p:cNvSpPr/>
          <p:nvPr/>
        </p:nvSpPr>
        <p:spPr>
          <a:xfrm>
            <a:off x="0" y="6553200"/>
            <a:ext cx="12344400" cy="304800"/>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lIns="109715" tIns="54858" rIns="109715" bIns="54858" spcCol="0" rtlCol="0" anchor="ctr"/>
          <a:p>
            <a:pPr algn="ctr"/>
            <a:r>
              <a:rPr lang="en-US" dirty="0" smtClean="0">
                <a:latin typeface="Cambria" panose="02040503050406030204" pitchFamily="18" charset="0"/>
                <a:sym typeface="+mn-ea"/>
              </a:rPr>
              <a:t>Department of Computer Science and Engineering - </a:t>
            </a:r>
            <a:r>
              <a:rPr lang="en-IN" altLang="en-US" dirty="0" smtClean="0">
                <a:latin typeface="Cambria" panose="02040503050406030204" pitchFamily="18" charset="0"/>
                <a:sym typeface="+mn-ea"/>
              </a:rPr>
              <a:t>DS</a:t>
            </a:r>
            <a:endParaRPr lang="en-US" dirty="0">
              <a:latin typeface="Cambria" panose="02040503050406030204" pitchFamily="18"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a:defRPr/>
            </a:pPr>
            <a:fld id="{22452EB8-249B-4CFB-9F48-92F3E85E3706}" type="slidenum">
              <a:rPr lang="en-US" smtClean="0"/>
            </a:fld>
            <a:endParaRPr lang="en-US" dirty="0"/>
          </a:p>
        </p:txBody>
      </p:sp>
      <p:pic>
        <p:nvPicPr>
          <p:cNvPr id="1026" name="Picture 2" descr="C:\Users\Admin\Desktop\NAACAlogo-1.png"/>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7916705" y="1"/>
            <a:ext cx="1238727" cy="917575"/>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0" y="6553200"/>
            <a:ext cx="12344400" cy="304800"/>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lIns="109715" tIns="54858" rIns="109715" bIns="54858" spcCol="0" rtlCol="0" anchor="ctr"/>
          <a:lstStyle/>
          <a:p>
            <a:pPr algn="ctr"/>
            <a:r>
              <a:rPr lang="en-US" dirty="0">
                <a:latin typeface="Cambria" panose="02040503050406030204" pitchFamily="18" charset="0"/>
              </a:rPr>
              <a:t>Department of Computer Science and Engineering - AIML</a:t>
            </a:r>
            <a:endParaRPr lang="en-US" dirty="0">
              <a:latin typeface="Cambria" panose="02040503050406030204" pitchFamily="18" charset="0"/>
            </a:endParaRPr>
          </a:p>
        </p:txBody>
      </p:sp>
      <p:sp>
        <p:nvSpPr>
          <p:cNvPr id="5" name="Title 5"/>
          <p:cNvSpPr txBox="1"/>
          <p:nvPr/>
        </p:nvSpPr>
        <p:spPr>
          <a:xfrm>
            <a:off x="0" y="1204912"/>
            <a:ext cx="12344400" cy="623888"/>
          </a:xfrm>
          <a:prstGeom prst="rect">
            <a:avLst/>
          </a:prstGeom>
        </p:spPr>
        <p:txBody>
          <a:bodyPr vert="horz" lIns="109715" tIns="54858" rIns="109715" bIns="54858" rtlCol="0" anchor="ctr">
            <a:noAutofit/>
          </a:bodyPr>
          <a:lstStyle>
            <a:lvl1pPr algn="ctr" defTabSz="1201420" rtl="0" eaLnBrk="1" latinLnBrk="0" hangingPunct="1">
              <a:spcBef>
                <a:spcPct val="0"/>
              </a:spcBef>
              <a:buNone/>
              <a:defRPr sz="5800" kern="1200">
                <a:solidFill>
                  <a:schemeClr val="tx1"/>
                </a:solidFill>
                <a:latin typeface="+mj-lt"/>
                <a:ea typeface="+mj-ea"/>
                <a:cs typeface="+mj-cs"/>
              </a:defRPr>
            </a:lvl1pPr>
          </a:lstStyle>
          <a:p>
            <a:r>
              <a:rPr lang="en-IN" sz="3200" b="1" dirty="0">
                <a:solidFill>
                  <a:schemeClr val="tx2"/>
                </a:solidFill>
                <a:latin typeface="Cambria" panose="02040503050406030204" pitchFamily="18" charset="0"/>
                <a:sym typeface="+mn-ea"/>
              </a:rPr>
              <a:t>INTRODUCTION </a:t>
            </a:r>
            <a:r>
              <a:rPr lang="en-IN" sz="3200" b="1" dirty="0">
                <a:solidFill>
                  <a:schemeClr val="tx2"/>
                </a:solidFill>
                <a:latin typeface="Cambria" panose="02040503050406030204" pitchFamily="18" charset="0"/>
                <a:sym typeface="Wingdings" panose="05000000000000000000" pitchFamily="2" charset="2"/>
              </a:rPr>
              <a:t></a:t>
            </a:r>
            <a:r>
              <a:rPr lang="en-IN" sz="3200" b="1" dirty="0">
                <a:solidFill>
                  <a:schemeClr val="tx2"/>
                </a:solidFill>
                <a:latin typeface="Cambria" panose="02040503050406030204" pitchFamily="18" charset="0"/>
                <a:sym typeface="+mn-ea"/>
              </a:rPr>
              <a:t> </a:t>
            </a:r>
            <a:r>
              <a:rPr lang="en-US" sz="3200" b="1" dirty="0">
                <a:solidFill>
                  <a:schemeClr val="tx2"/>
                </a:solidFill>
                <a:latin typeface="Cambria" panose="02040503050406030204" pitchFamily="18" charset="0"/>
                <a:sym typeface="+mn-ea"/>
              </a:rPr>
              <a:t>THE FOUNDATIONS OF ARTIFICIAL INTELLIGENCE </a:t>
            </a:r>
            <a:r>
              <a:rPr lang="en-US" sz="3200" b="1" dirty="0">
                <a:solidFill>
                  <a:schemeClr val="tx2"/>
                </a:solidFill>
                <a:latin typeface="Cambria" panose="02040503050406030204" pitchFamily="18" charset="0"/>
                <a:sym typeface="Wingdings" panose="05000000000000000000" pitchFamily="2" charset="2"/>
              </a:rPr>
              <a:t> </a:t>
            </a:r>
            <a:r>
              <a:rPr lang="en-IN" sz="3200" b="1" dirty="0">
                <a:solidFill>
                  <a:schemeClr val="tx2"/>
                </a:solidFill>
                <a:latin typeface="Times-Bold"/>
                <a:sym typeface="+mn-ea"/>
              </a:rPr>
              <a:t>Economics</a:t>
            </a:r>
            <a:endParaRPr lang="en-IN" sz="3200" b="1" dirty="0">
              <a:solidFill>
                <a:schemeClr val="tx2"/>
              </a:solidFill>
              <a:latin typeface="Times-Bold"/>
              <a:sym typeface="+mn-ea"/>
            </a:endParaRPr>
          </a:p>
        </p:txBody>
      </p:sp>
      <p:sp>
        <p:nvSpPr>
          <p:cNvPr id="4" name="Rectangle 3"/>
          <p:cNvSpPr/>
          <p:nvPr/>
        </p:nvSpPr>
        <p:spPr>
          <a:xfrm>
            <a:off x="685800" y="1926372"/>
            <a:ext cx="11277600" cy="3784600"/>
          </a:xfrm>
          <a:prstGeom prst="rect">
            <a:avLst/>
          </a:prstGeom>
        </p:spPr>
        <p:txBody>
          <a:bodyPr wrap="square">
            <a:spAutoFit/>
          </a:bodyPr>
          <a:lstStyle/>
          <a:p>
            <a:pPr marL="457200" indent="-457200" algn="just">
              <a:buFont typeface="Arial" panose="020B0604020202020204" pitchFamily="34" charset="0"/>
              <a:buChar char="•"/>
            </a:pPr>
            <a:r>
              <a:rPr lang="en-US" sz="2000" dirty="0">
                <a:solidFill>
                  <a:srgbClr val="002060"/>
                </a:solidFill>
                <a:latin typeface="Cambria" panose="02040503050406030204" pitchFamily="18" charset="0"/>
              </a:rPr>
              <a:t>3. Economics : </a:t>
            </a:r>
            <a:endParaRPr lang="en-US" sz="2000" dirty="0">
              <a:solidFill>
                <a:srgbClr val="002060"/>
              </a:solidFill>
              <a:latin typeface="Cambria" panose="02040503050406030204" pitchFamily="18" charset="0"/>
            </a:endParaRPr>
          </a:p>
          <a:p>
            <a:pPr marL="1279525" indent="-456565" algn="just">
              <a:buFont typeface="Arial" panose="020B0604020202020204" pitchFamily="34" charset="0"/>
              <a:buChar char="•"/>
            </a:pPr>
            <a:r>
              <a:rPr lang="en-US" sz="2000" dirty="0">
                <a:solidFill>
                  <a:srgbClr val="002060"/>
                </a:solidFill>
                <a:latin typeface="Cambria" panose="02040503050406030204" pitchFamily="18" charset="0"/>
              </a:rPr>
              <a:t>How should we make decisions so as to maximize payoff? </a:t>
            </a:r>
            <a:endParaRPr lang="en-US" sz="2000" dirty="0">
              <a:solidFill>
                <a:srgbClr val="002060"/>
              </a:solidFill>
              <a:latin typeface="Cambria" panose="02040503050406030204" pitchFamily="18" charset="0"/>
            </a:endParaRPr>
          </a:p>
          <a:p>
            <a:pPr marL="1279525" indent="-456565" algn="just">
              <a:buFont typeface="Arial" panose="020B0604020202020204" pitchFamily="34" charset="0"/>
              <a:buChar char="•"/>
            </a:pPr>
            <a:r>
              <a:rPr lang="en-US" sz="2000" dirty="0">
                <a:solidFill>
                  <a:srgbClr val="002060"/>
                </a:solidFill>
                <a:latin typeface="Cambria" panose="02040503050406030204" pitchFamily="18" charset="0"/>
              </a:rPr>
              <a:t>How should we do this when others may not go along? </a:t>
            </a:r>
            <a:endParaRPr lang="en-US" sz="2000" dirty="0">
              <a:solidFill>
                <a:srgbClr val="002060"/>
              </a:solidFill>
              <a:latin typeface="Cambria" panose="02040503050406030204" pitchFamily="18" charset="0"/>
            </a:endParaRPr>
          </a:p>
          <a:p>
            <a:pPr marL="1279525" indent="-456565" algn="just">
              <a:buFont typeface="Arial" panose="020B0604020202020204" pitchFamily="34" charset="0"/>
              <a:buChar char="•"/>
            </a:pPr>
            <a:r>
              <a:rPr lang="en-US" sz="2000" dirty="0">
                <a:solidFill>
                  <a:srgbClr val="002060"/>
                </a:solidFill>
                <a:latin typeface="Cambria" panose="02040503050406030204" pitchFamily="18" charset="0"/>
              </a:rPr>
              <a:t>How should we do this when the pay off may be far in the future?</a:t>
            </a:r>
            <a:endParaRPr lang="en-US" sz="2000" dirty="0">
              <a:solidFill>
                <a:srgbClr val="002060"/>
              </a:solidFill>
              <a:latin typeface="Cambria" panose="02040503050406030204" pitchFamily="18" charset="0"/>
            </a:endParaRPr>
          </a:p>
          <a:p>
            <a:pPr marL="460375" indent="-460375" algn="just">
              <a:buFont typeface="Arial" panose="020B0604020202020204" pitchFamily="34" charset="0"/>
              <a:buChar char="•"/>
            </a:pPr>
            <a:r>
              <a:rPr lang="en-US" sz="2000" b="1" dirty="0">
                <a:solidFill>
                  <a:srgbClr val="002060"/>
                </a:solidFill>
                <a:latin typeface="Cambria" panose="02040503050406030204" pitchFamily="18" charset="0"/>
              </a:rPr>
              <a:t>Decision theory</a:t>
            </a:r>
            <a:r>
              <a:rPr lang="en-US" sz="2000" dirty="0">
                <a:solidFill>
                  <a:srgbClr val="002060"/>
                </a:solidFill>
                <a:latin typeface="Cambria" panose="02040503050406030204" pitchFamily="18" charset="0"/>
              </a:rPr>
              <a:t>, which combines probability theory with utility theory, provides a formal and complete framework for decisions (economic or otherwise) made under uncertainty.</a:t>
            </a:r>
            <a:endParaRPr lang="en-US" sz="2000" dirty="0">
              <a:solidFill>
                <a:srgbClr val="002060"/>
              </a:solidFill>
              <a:latin typeface="Cambria" panose="02040503050406030204" pitchFamily="18" charset="0"/>
            </a:endParaRPr>
          </a:p>
          <a:p>
            <a:pPr marL="460375" indent="-460375" algn="just">
              <a:buFont typeface="Arial" panose="020B0604020202020204" pitchFamily="34" charset="0"/>
              <a:buChar char="•"/>
            </a:pPr>
            <a:r>
              <a:rPr lang="en-US" sz="2000" b="1" dirty="0">
                <a:solidFill>
                  <a:srgbClr val="002060"/>
                </a:solidFill>
                <a:latin typeface="Cambria" panose="02040503050406030204" pitchFamily="18" charset="0"/>
              </a:rPr>
              <a:t>Game theory</a:t>
            </a:r>
            <a:r>
              <a:rPr lang="en-US" sz="2000" dirty="0">
                <a:solidFill>
                  <a:srgbClr val="002060"/>
                </a:solidFill>
                <a:latin typeface="Cambria" panose="02040503050406030204" pitchFamily="18" charset="0"/>
              </a:rPr>
              <a:t> included the surprising result that, for some games, a rational agent should adopt policies that are randomized.</a:t>
            </a:r>
            <a:endParaRPr lang="en-US" sz="2000" dirty="0">
              <a:solidFill>
                <a:srgbClr val="002060"/>
              </a:solidFill>
              <a:latin typeface="Cambria" panose="02040503050406030204" pitchFamily="18" charset="0"/>
            </a:endParaRPr>
          </a:p>
          <a:p>
            <a:pPr marL="460375" indent="-460375" algn="just">
              <a:buFont typeface="Arial" panose="020B0604020202020204" pitchFamily="34" charset="0"/>
              <a:buChar char="•"/>
            </a:pPr>
            <a:r>
              <a:rPr lang="en-US" sz="2000" b="1" dirty="0">
                <a:solidFill>
                  <a:srgbClr val="002060"/>
                </a:solidFill>
                <a:latin typeface="Cambria" panose="02040503050406030204" pitchFamily="18" charset="0"/>
              </a:rPr>
              <a:t>Operational Research</a:t>
            </a:r>
            <a:r>
              <a:rPr lang="en-US" sz="2000" dirty="0">
                <a:solidFill>
                  <a:srgbClr val="002060"/>
                </a:solidFill>
                <a:latin typeface="Cambria" panose="02040503050406030204" pitchFamily="18" charset="0"/>
              </a:rPr>
              <a:t> how to make rational decisions when payoffs from actions are not immediate but instead result from several actions taken in sequence.</a:t>
            </a:r>
            <a:endParaRPr lang="en-US" sz="2000" dirty="0">
              <a:solidFill>
                <a:srgbClr val="002060"/>
              </a:solidFill>
              <a:latin typeface="Cambria" panose="02040503050406030204" pitchFamily="18" charset="0"/>
            </a:endParaRPr>
          </a:p>
          <a:p>
            <a:pPr marL="460375" indent="-460375" algn="just">
              <a:buFont typeface="Arial" panose="020B0604020202020204" pitchFamily="34" charset="0"/>
              <a:buChar char="•"/>
            </a:pPr>
            <a:r>
              <a:rPr lang="en-US" sz="2000" b="1" dirty="0">
                <a:solidFill>
                  <a:srgbClr val="002060"/>
                </a:solidFill>
                <a:latin typeface="Cambria" panose="02040503050406030204" pitchFamily="18" charset="0"/>
              </a:rPr>
              <a:t>Satisficing</a:t>
            </a:r>
            <a:r>
              <a:rPr lang="en-US" sz="2000" dirty="0">
                <a:solidFill>
                  <a:srgbClr val="002060"/>
                </a:solidFill>
                <a:latin typeface="Cambria" panose="02040503050406030204" pitchFamily="18" charset="0"/>
              </a:rPr>
              <a:t>—making decisions that are “good enough,” rather than laboriously calculating an optimal decision</a:t>
            </a:r>
            <a:endParaRPr lang="en-US" sz="2000" dirty="0">
              <a:solidFill>
                <a:srgbClr val="002060"/>
              </a:solidFill>
              <a:latin typeface="Cambria" panose="02040503050406030204" pitchFamily="18" charset="0"/>
            </a:endParaRPr>
          </a:p>
        </p:txBody>
      </p:sp>
      <p:sp>
        <p:nvSpPr>
          <p:cNvPr id="6" name="AutoShape 2" descr="File System in Operating System | Prepinsta"/>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en-US"/>
          </a:p>
        </p:txBody>
      </p:sp>
      <p:sp>
        <p:nvSpPr>
          <p:cNvPr id="7" name="Rectangle 1"/>
          <p:cNvSpPr/>
          <p:nvPr/>
        </p:nvSpPr>
        <p:spPr>
          <a:xfrm>
            <a:off x="0" y="6553200"/>
            <a:ext cx="12344400" cy="304800"/>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lIns="109715" tIns="54858" rIns="109715" bIns="54858" spcCol="0" rtlCol="0" anchor="ctr"/>
          <a:lstStyle/>
          <a:p>
            <a:pPr algn="ctr"/>
            <a:r>
              <a:rPr lang="en-US" dirty="0" smtClean="0">
                <a:latin typeface="Cambria" panose="02040503050406030204" pitchFamily="18" charset="0"/>
                <a:sym typeface="+mn-ea"/>
              </a:rPr>
              <a:t>Department of Computer Science and Engineering - </a:t>
            </a:r>
            <a:r>
              <a:rPr lang="en-IN" altLang="en-US" dirty="0" smtClean="0">
                <a:latin typeface="Cambria" panose="02040503050406030204" pitchFamily="18" charset="0"/>
                <a:sym typeface="+mn-ea"/>
              </a:rPr>
              <a:t>DS</a:t>
            </a:r>
            <a:endParaRPr lang="en-US" dirty="0">
              <a:latin typeface="Cambria" panose="02040503050406030204" pitchFamily="18"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a:defRPr/>
            </a:pPr>
            <a:fld id="{22452EB8-249B-4CFB-9F48-92F3E85E3706}" type="slidenum">
              <a:rPr lang="en-US" smtClean="0"/>
            </a:fld>
            <a:endParaRPr lang="en-US" dirty="0"/>
          </a:p>
        </p:txBody>
      </p:sp>
      <p:pic>
        <p:nvPicPr>
          <p:cNvPr id="1026" name="Picture 2" descr="C:\Users\Admin\Desktop\NAACAlogo-1.png"/>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7916705" y="1"/>
            <a:ext cx="1238727" cy="917575"/>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0" y="6553200"/>
            <a:ext cx="12344400" cy="304800"/>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lIns="109715" tIns="54858" rIns="109715" bIns="54858" spcCol="0" rtlCol="0" anchor="ctr"/>
          <a:lstStyle/>
          <a:p>
            <a:pPr algn="ctr"/>
            <a:r>
              <a:rPr lang="en-US" dirty="0">
                <a:latin typeface="Cambria" panose="02040503050406030204" pitchFamily="18" charset="0"/>
              </a:rPr>
              <a:t>Department of Computer Science and Engineering - AIML</a:t>
            </a:r>
            <a:endParaRPr lang="en-US" dirty="0">
              <a:latin typeface="Cambria" panose="02040503050406030204" pitchFamily="18" charset="0"/>
            </a:endParaRPr>
          </a:p>
        </p:txBody>
      </p:sp>
      <p:sp>
        <p:nvSpPr>
          <p:cNvPr id="5" name="Title 5"/>
          <p:cNvSpPr txBox="1"/>
          <p:nvPr/>
        </p:nvSpPr>
        <p:spPr>
          <a:xfrm>
            <a:off x="0" y="1204912"/>
            <a:ext cx="12344400" cy="623888"/>
          </a:xfrm>
          <a:prstGeom prst="rect">
            <a:avLst/>
          </a:prstGeom>
        </p:spPr>
        <p:txBody>
          <a:bodyPr vert="horz" lIns="109715" tIns="54858" rIns="109715" bIns="54858" rtlCol="0" anchor="ctr">
            <a:noAutofit/>
          </a:bodyPr>
          <a:lstStyle>
            <a:lvl1pPr algn="ctr" defTabSz="1201420" rtl="0" eaLnBrk="1" latinLnBrk="0" hangingPunct="1">
              <a:spcBef>
                <a:spcPct val="0"/>
              </a:spcBef>
              <a:buNone/>
              <a:defRPr sz="5800" kern="1200">
                <a:solidFill>
                  <a:schemeClr val="tx1"/>
                </a:solidFill>
                <a:latin typeface="+mj-lt"/>
                <a:ea typeface="+mj-ea"/>
                <a:cs typeface="+mj-cs"/>
              </a:defRPr>
            </a:lvl1pPr>
          </a:lstStyle>
          <a:p>
            <a:r>
              <a:rPr lang="en-IN" sz="3200" b="1" dirty="0">
                <a:solidFill>
                  <a:schemeClr val="tx2"/>
                </a:solidFill>
                <a:latin typeface="Cambria" panose="02040503050406030204" pitchFamily="18" charset="0"/>
                <a:sym typeface="+mn-ea"/>
              </a:rPr>
              <a:t>INTRODUCTION </a:t>
            </a:r>
            <a:r>
              <a:rPr lang="en-IN" sz="3200" b="1" dirty="0">
                <a:solidFill>
                  <a:schemeClr val="tx2"/>
                </a:solidFill>
                <a:latin typeface="Cambria" panose="02040503050406030204" pitchFamily="18" charset="0"/>
                <a:sym typeface="Wingdings" panose="05000000000000000000" pitchFamily="2" charset="2"/>
              </a:rPr>
              <a:t></a:t>
            </a:r>
            <a:r>
              <a:rPr lang="en-IN" sz="3200" b="1" dirty="0">
                <a:solidFill>
                  <a:schemeClr val="tx2"/>
                </a:solidFill>
                <a:latin typeface="Cambria" panose="02040503050406030204" pitchFamily="18" charset="0"/>
                <a:sym typeface="+mn-ea"/>
              </a:rPr>
              <a:t> </a:t>
            </a:r>
            <a:r>
              <a:rPr lang="en-US" sz="3200" b="1" dirty="0">
                <a:solidFill>
                  <a:schemeClr val="tx2"/>
                </a:solidFill>
                <a:latin typeface="Cambria" panose="02040503050406030204" pitchFamily="18" charset="0"/>
                <a:sym typeface="+mn-ea"/>
              </a:rPr>
              <a:t>THE FOUNDATIONS OF ARTIFICIAL INTELLIGENCE </a:t>
            </a:r>
            <a:r>
              <a:rPr lang="en-US" sz="3200" b="1" dirty="0">
                <a:solidFill>
                  <a:schemeClr val="tx2"/>
                </a:solidFill>
                <a:latin typeface="Cambria" panose="02040503050406030204" pitchFamily="18" charset="0"/>
                <a:sym typeface="Wingdings" panose="05000000000000000000" pitchFamily="2" charset="2"/>
              </a:rPr>
              <a:t> </a:t>
            </a:r>
            <a:r>
              <a:rPr lang="en-IN" sz="3200" b="1" dirty="0">
                <a:solidFill>
                  <a:schemeClr val="tx2"/>
                </a:solidFill>
                <a:latin typeface="Times-Bold"/>
                <a:sym typeface="+mn-ea"/>
              </a:rPr>
              <a:t>Neuroscience</a:t>
            </a:r>
            <a:endParaRPr lang="en-IN" sz="3200" b="1" dirty="0">
              <a:solidFill>
                <a:schemeClr val="tx2"/>
              </a:solidFill>
              <a:latin typeface="Times-Bold"/>
              <a:sym typeface="+mn-ea"/>
            </a:endParaRPr>
          </a:p>
        </p:txBody>
      </p:sp>
      <p:sp>
        <p:nvSpPr>
          <p:cNvPr id="4" name="Rectangle 3"/>
          <p:cNvSpPr/>
          <p:nvPr/>
        </p:nvSpPr>
        <p:spPr>
          <a:xfrm>
            <a:off x="609600" y="2057400"/>
            <a:ext cx="11277600" cy="4410075"/>
          </a:xfrm>
          <a:prstGeom prst="rect">
            <a:avLst/>
          </a:prstGeom>
        </p:spPr>
        <p:txBody>
          <a:bodyPr wrap="square">
            <a:noAutofit/>
          </a:bodyPr>
          <a:lstStyle/>
          <a:p>
            <a:pPr marL="457200" indent="-457200" algn="just">
              <a:lnSpc>
                <a:spcPct val="100000"/>
              </a:lnSpc>
              <a:buFont typeface="Arial" panose="020B0604020202020204" pitchFamily="34" charset="0"/>
              <a:buChar char="•"/>
            </a:pPr>
            <a:r>
              <a:rPr lang="en-US" sz="2000" dirty="0">
                <a:solidFill>
                  <a:srgbClr val="002060"/>
                </a:solidFill>
                <a:latin typeface="Cambria" panose="02040503050406030204" pitchFamily="18" charset="0"/>
              </a:rPr>
              <a:t>4. Neuroscience: </a:t>
            </a:r>
            <a:endParaRPr lang="en-US" sz="2000" dirty="0">
              <a:solidFill>
                <a:srgbClr val="002060"/>
              </a:solidFill>
              <a:latin typeface="Cambria" panose="02040503050406030204" pitchFamily="18" charset="0"/>
            </a:endParaRPr>
          </a:p>
          <a:p>
            <a:pPr marL="457200" indent="-457200" algn="just">
              <a:lnSpc>
                <a:spcPct val="100000"/>
              </a:lnSpc>
              <a:buFont typeface="Arial" panose="020B0604020202020204" pitchFamily="34" charset="0"/>
              <a:buChar char="•"/>
            </a:pPr>
            <a:r>
              <a:rPr lang="en-US" sz="2000" dirty="0">
                <a:solidFill>
                  <a:srgbClr val="002060"/>
                </a:solidFill>
                <a:latin typeface="Cambria" panose="02040503050406030204" pitchFamily="18" charset="0"/>
              </a:rPr>
              <a:t>The study of nervous system, particularly the brain.</a:t>
            </a:r>
            <a:endParaRPr lang="en-US" sz="2000" dirty="0">
              <a:solidFill>
                <a:srgbClr val="002060"/>
              </a:solidFill>
              <a:latin typeface="Cambria" panose="02040503050406030204" pitchFamily="18" charset="0"/>
            </a:endParaRPr>
          </a:p>
          <a:p>
            <a:pPr marL="457200" indent="-457200" algn="just">
              <a:lnSpc>
                <a:spcPct val="100000"/>
              </a:lnSpc>
              <a:buFont typeface="Arial" panose="020B0604020202020204" pitchFamily="34" charset="0"/>
              <a:buChar char="•"/>
            </a:pPr>
            <a:r>
              <a:rPr lang="en-US" sz="2000" dirty="0">
                <a:solidFill>
                  <a:srgbClr val="002060"/>
                </a:solidFill>
                <a:latin typeface="Cambria" panose="02040503050406030204" pitchFamily="18" charset="0"/>
              </a:rPr>
              <a:t>The exact way in which the brain enables thought is unknown.</a:t>
            </a:r>
            <a:endParaRPr lang="en-US" sz="2000" dirty="0">
              <a:solidFill>
                <a:srgbClr val="002060"/>
              </a:solidFill>
              <a:latin typeface="Cambria" panose="02040503050406030204" pitchFamily="18" charset="0"/>
            </a:endParaRPr>
          </a:p>
          <a:p>
            <a:pPr marL="457200" indent="-457200" algn="just">
              <a:lnSpc>
                <a:spcPct val="100000"/>
              </a:lnSpc>
              <a:buFont typeface="Arial" panose="020B0604020202020204" pitchFamily="34" charset="0"/>
              <a:buChar char="•"/>
            </a:pPr>
            <a:r>
              <a:rPr lang="en-US" sz="2000" dirty="0">
                <a:solidFill>
                  <a:srgbClr val="002060"/>
                </a:solidFill>
                <a:latin typeface="Cambria" panose="02040503050406030204" pitchFamily="18" charset="0"/>
              </a:rPr>
              <a:t> However, it does enable thought has the evidence.</a:t>
            </a:r>
            <a:endParaRPr lang="en-US" sz="2000" dirty="0">
              <a:solidFill>
                <a:srgbClr val="002060"/>
              </a:solidFill>
              <a:latin typeface="Cambria" panose="02040503050406030204" pitchFamily="18" charset="0"/>
            </a:endParaRPr>
          </a:p>
          <a:p>
            <a:pPr marL="457200" indent="-457200" algn="just">
              <a:lnSpc>
                <a:spcPct val="100000"/>
              </a:lnSpc>
              <a:buFont typeface="Arial" panose="020B0604020202020204" pitchFamily="34" charset="0"/>
              <a:buChar char="•"/>
            </a:pPr>
            <a:r>
              <a:rPr lang="en-US" sz="2000" dirty="0">
                <a:solidFill>
                  <a:srgbClr val="002060"/>
                </a:solidFill>
                <a:latin typeface="Cambria" panose="02040503050406030204" pitchFamily="18" charset="0"/>
              </a:rPr>
              <a:t> “A strong blow to the head can lead to mental incapacitation” </a:t>
            </a:r>
            <a:endParaRPr lang="en-US" sz="2000" dirty="0">
              <a:solidFill>
                <a:srgbClr val="002060"/>
              </a:solidFill>
              <a:latin typeface="Cambria" panose="02040503050406030204" pitchFamily="18" charset="0"/>
            </a:endParaRPr>
          </a:p>
          <a:p>
            <a:pPr marL="457200" indent="-457200" algn="just">
              <a:lnSpc>
                <a:spcPct val="100000"/>
              </a:lnSpc>
              <a:buFont typeface="Arial" panose="020B0604020202020204" pitchFamily="34" charset="0"/>
              <a:buChar char="•"/>
            </a:pPr>
            <a:r>
              <a:rPr lang="en-US" sz="2000" b="1" dirty="0">
                <a:solidFill>
                  <a:srgbClr val="002060"/>
                </a:solidFill>
                <a:latin typeface="Cambria" panose="02040503050406030204" pitchFamily="18" charset="0"/>
              </a:rPr>
              <a:t>Neurons</a:t>
            </a:r>
            <a:r>
              <a:rPr lang="en-US" sz="2000" dirty="0">
                <a:solidFill>
                  <a:srgbClr val="002060"/>
                </a:solidFill>
                <a:latin typeface="Cambria" panose="02040503050406030204" pitchFamily="18" charset="0"/>
              </a:rPr>
              <a:t> – Brain consists of nerve cells or neurons.</a:t>
            </a:r>
            <a:endParaRPr lang="en-US" sz="2000" dirty="0">
              <a:solidFill>
                <a:srgbClr val="002060"/>
              </a:solidFill>
              <a:latin typeface="Cambria" panose="02040503050406030204" pitchFamily="18" charset="0"/>
            </a:endParaRPr>
          </a:p>
          <a:p>
            <a:pPr marL="457200" indent="-457200" algn="just">
              <a:lnSpc>
                <a:spcPct val="100000"/>
              </a:lnSpc>
              <a:buFont typeface="Arial" panose="020B0604020202020204" pitchFamily="34" charset="0"/>
              <a:buChar char="•"/>
            </a:pPr>
            <a:r>
              <a:rPr lang="en-US" sz="2000" dirty="0">
                <a:solidFill>
                  <a:srgbClr val="002060"/>
                </a:solidFill>
                <a:latin typeface="Cambria" panose="02040503050406030204" pitchFamily="18" charset="0"/>
              </a:rPr>
              <a:t>There is no theory on how an individual memory is stored.</a:t>
            </a:r>
            <a:endParaRPr lang="en-US" sz="2000" dirty="0">
              <a:solidFill>
                <a:srgbClr val="002060"/>
              </a:solidFill>
              <a:latin typeface="Cambria" panose="02040503050406030204" pitchFamily="18" charset="0"/>
            </a:endParaRPr>
          </a:p>
          <a:p>
            <a:pPr marL="457200" indent="-457200" algn="just">
              <a:lnSpc>
                <a:spcPct val="100000"/>
              </a:lnSpc>
              <a:buFont typeface="Arial" panose="020B0604020202020204" pitchFamily="34" charset="0"/>
              <a:buChar char="•"/>
            </a:pPr>
            <a:r>
              <a:rPr lang="en-US" sz="2000" dirty="0">
                <a:solidFill>
                  <a:srgbClr val="002060"/>
                </a:solidFill>
                <a:latin typeface="Cambria" panose="02040503050406030204" pitchFamily="18" charset="0"/>
              </a:rPr>
              <a:t>A collection of simple cells can lead to thought, action, consciousness that “brains cause minds”</a:t>
            </a:r>
            <a:endParaRPr lang="en-US" sz="2000" dirty="0">
              <a:solidFill>
                <a:srgbClr val="002060"/>
              </a:solidFill>
              <a:latin typeface="Cambria" panose="02040503050406030204" pitchFamily="18" charset="0"/>
            </a:endParaRPr>
          </a:p>
          <a:p>
            <a:pPr marL="457200" indent="-457200" algn="just">
              <a:lnSpc>
                <a:spcPct val="100000"/>
              </a:lnSpc>
              <a:buFont typeface="Arial" panose="020B0604020202020204" pitchFamily="34" charset="0"/>
              <a:buChar char="•"/>
            </a:pPr>
            <a:r>
              <a:rPr lang="en-US" sz="2000" dirty="0">
                <a:solidFill>
                  <a:srgbClr val="002060"/>
                </a:solidFill>
                <a:latin typeface="Cambria" panose="02040503050406030204" pitchFamily="18" charset="0"/>
              </a:rPr>
              <a:t>The parts of a nerve cell or neuron. </a:t>
            </a:r>
            <a:endParaRPr lang="en-US" sz="2000" dirty="0">
              <a:solidFill>
                <a:srgbClr val="002060"/>
              </a:solidFill>
              <a:latin typeface="Cambria" panose="02040503050406030204" pitchFamily="18" charset="0"/>
            </a:endParaRPr>
          </a:p>
          <a:p>
            <a:pPr marL="457200" indent="-457200" algn="just">
              <a:lnSpc>
                <a:spcPct val="100000"/>
              </a:lnSpc>
              <a:buFont typeface="Arial" panose="020B0604020202020204" pitchFamily="34" charset="0"/>
              <a:buChar char="•"/>
            </a:pPr>
            <a:r>
              <a:rPr lang="en-US" sz="2000" dirty="0">
                <a:solidFill>
                  <a:srgbClr val="002060"/>
                </a:solidFill>
                <a:latin typeface="Cambria" panose="02040503050406030204" pitchFamily="18" charset="0"/>
              </a:rPr>
              <a:t>Each neuron consists of a cell body or soma, that contains a cell nucleus. </a:t>
            </a:r>
            <a:endParaRPr lang="en-US" sz="2000" dirty="0">
              <a:solidFill>
                <a:srgbClr val="002060"/>
              </a:solidFill>
              <a:latin typeface="Cambria" panose="02040503050406030204" pitchFamily="18" charset="0"/>
            </a:endParaRPr>
          </a:p>
          <a:p>
            <a:pPr marL="457200" indent="-457200" algn="just">
              <a:lnSpc>
                <a:spcPct val="100000"/>
              </a:lnSpc>
              <a:buFont typeface="Arial" panose="020B0604020202020204" pitchFamily="34" charset="0"/>
              <a:buChar char="•"/>
            </a:pPr>
            <a:r>
              <a:rPr lang="en-US" sz="2000" dirty="0">
                <a:solidFill>
                  <a:srgbClr val="002060"/>
                </a:solidFill>
                <a:latin typeface="Cambria" panose="02040503050406030204" pitchFamily="18" charset="0"/>
              </a:rPr>
              <a:t>Branching out from the cell body are a number of fibers called dendrites and a single long fiber called the axon. </a:t>
            </a:r>
            <a:endParaRPr lang="en-US" sz="2000" dirty="0">
              <a:solidFill>
                <a:srgbClr val="002060"/>
              </a:solidFill>
              <a:latin typeface="Cambria" panose="02040503050406030204" pitchFamily="18" charset="0"/>
            </a:endParaRPr>
          </a:p>
          <a:p>
            <a:pPr marL="457200" indent="-457200" algn="just">
              <a:lnSpc>
                <a:spcPct val="100000"/>
              </a:lnSpc>
              <a:buFont typeface="Arial" panose="020B0604020202020204" pitchFamily="34" charset="0"/>
              <a:buChar char="•"/>
            </a:pPr>
            <a:r>
              <a:rPr lang="en-US" sz="2000" dirty="0">
                <a:solidFill>
                  <a:srgbClr val="002060"/>
                </a:solidFill>
                <a:latin typeface="Cambria" panose="02040503050406030204" pitchFamily="18" charset="0"/>
              </a:rPr>
              <a:t>A neuron makes connections with 10 to 100,000 other neurons at junctions called synapses</a:t>
            </a:r>
            <a:endParaRPr lang="en-US" sz="2000" dirty="0">
              <a:solidFill>
                <a:srgbClr val="002060"/>
              </a:solidFill>
              <a:latin typeface="Cambria" panose="02040503050406030204" pitchFamily="18" charset="0"/>
            </a:endParaRPr>
          </a:p>
        </p:txBody>
      </p:sp>
      <p:sp>
        <p:nvSpPr>
          <p:cNvPr id="6" name="Rectangle 1"/>
          <p:cNvSpPr/>
          <p:nvPr/>
        </p:nvSpPr>
        <p:spPr>
          <a:xfrm>
            <a:off x="0" y="6553200"/>
            <a:ext cx="12344400" cy="304800"/>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lIns="109715" tIns="54858" rIns="109715" bIns="54858" spcCol="0" rtlCol="0" anchor="ctr"/>
          <a:lstStyle/>
          <a:p>
            <a:pPr algn="ctr"/>
            <a:r>
              <a:rPr lang="en-US" dirty="0" smtClean="0">
                <a:latin typeface="Cambria" panose="02040503050406030204" pitchFamily="18" charset="0"/>
                <a:sym typeface="+mn-ea"/>
              </a:rPr>
              <a:t>Department of Computer Science and Engineering - </a:t>
            </a:r>
            <a:r>
              <a:rPr lang="en-IN" altLang="en-US" dirty="0" smtClean="0">
                <a:latin typeface="Cambria" panose="02040503050406030204" pitchFamily="18" charset="0"/>
                <a:sym typeface="+mn-ea"/>
              </a:rPr>
              <a:t>DS</a:t>
            </a:r>
            <a:endParaRPr lang="en-US" dirty="0">
              <a:latin typeface="Cambria" panose="02040503050406030204" pitchFamily="18"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a:defRPr/>
            </a:pPr>
            <a:fld id="{22452EB8-249B-4CFB-9F48-92F3E85E3706}" type="slidenum">
              <a:rPr lang="en-US" smtClean="0"/>
            </a:fld>
            <a:endParaRPr lang="en-US" dirty="0"/>
          </a:p>
        </p:txBody>
      </p:sp>
      <p:pic>
        <p:nvPicPr>
          <p:cNvPr id="1026" name="Picture 2" descr="C:\Users\Admin\Desktop\NAACAlogo-1.png"/>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7916705" y="1"/>
            <a:ext cx="1238727" cy="917575"/>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0" y="6553200"/>
            <a:ext cx="12344400" cy="304800"/>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lIns="109715" tIns="54858" rIns="109715" bIns="54858" spcCol="0" rtlCol="0" anchor="ctr"/>
          <a:lstStyle/>
          <a:p>
            <a:pPr algn="ctr"/>
            <a:r>
              <a:rPr lang="en-US" dirty="0">
                <a:latin typeface="Cambria" panose="02040503050406030204" pitchFamily="18" charset="0"/>
              </a:rPr>
              <a:t>Department of Computer Science and Engineering - AIML</a:t>
            </a:r>
            <a:endParaRPr lang="en-US" dirty="0">
              <a:latin typeface="Cambria" panose="02040503050406030204" pitchFamily="18" charset="0"/>
            </a:endParaRPr>
          </a:p>
        </p:txBody>
      </p:sp>
      <p:sp>
        <p:nvSpPr>
          <p:cNvPr id="5" name="Title 5"/>
          <p:cNvSpPr txBox="1"/>
          <p:nvPr/>
        </p:nvSpPr>
        <p:spPr>
          <a:xfrm>
            <a:off x="76200" y="990917"/>
            <a:ext cx="12344400" cy="623888"/>
          </a:xfrm>
          <a:prstGeom prst="rect">
            <a:avLst/>
          </a:prstGeom>
        </p:spPr>
        <p:txBody>
          <a:bodyPr vert="horz" lIns="109715" tIns="54858" rIns="109715" bIns="54858" rtlCol="0" anchor="ctr">
            <a:noAutofit/>
          </a:bodyPr>
          <a:lstStyle>
            <a:lvl1pPr algn="ctr" defTabSz="1201420" rtl="0" eaLnBrk="1" latinLnBrk="0" hangingPunct="1">
              <a:spcBef>
                <a:spcPct val="0"/>
              </a:spcBef>
              <a:buNone/>
              <a:defRPr sz="5800" kern="1200">
                <a:solidFill>
                  <a:schemeClr val="tx1"/>
                </a:solidFill>
                <a:latin typeface="+mj-lt"/>
                <a:ea typeface="+mj-ea"/>
                <a:cs typeface="+mj-cs"/>
              </a:defRPr>
            </a:lvl1pPr>
          </a:lstStyle>
          <a:p>
            <a:r>
              <a:rPr lang="en-IN" sz="3200" b="1" dirty="0">
                <a:solidFill>
                  <a:schemeClr val="tx2"/>
                </a:solidFill>
                <a:latin typeface="Cambria" panose="02040503050406030204" pitchFamily="18" charset="0"/>
                <a:sym typeface="+mn-ea"/>
              </a:rPr>
              <a:t>INTRODUCTION </a:t>
            </a:r>
            <a:r>
              <a:rPr lang="en-IN" sz="3200" b="1" dirty="0">
                <a:solidFill>
                  <a:schemeClr val="tx2"/>
                </a:solidFill>
                <a:latin typeface="Cambria" panose="02040503050406030204" pitchFamily="18" charset="0"/>
                <a:sym typeface="Wingdings" panose="05000000000000000000" pitchFamily="2" charset="2"/>
              </a:rPr>
              <a:t></a:t>
            </a:r>
            <a:r>
              <a:rPr lang="en-IN" sz="3200" b="1" dirty="0">
                <a:solidFill>
                  <a:schemeClr val="tx2"/>
                </a:solidFill>
                <a:latin typeface="Cambria" panose="02040503050406030204" pitchFamily="18" charset="0"/>
                <a:sym typeface="+mn-ea"/>
              </a:rPr>
              <a:t> </a:t>
            </a:r>
            <a:r>
              <a:rPr lang="en-US" sz="3200" b="1" dirty="0">
                <a:solidFill>
                  <a:schemeClr val="tx2"/>
                </a:solidFill>
                <a:latin typeface="Cambria" panose="02040503050406030204" pitchFamily="18" charset="0"/>
                <a:sym typeface="+mn-ea"/>
              </a:rPr>
              <a:t>THE FOUNDATIONS OF ARTIFICIAL INTELLIGENCE </a:t>
            </a:r>
            <a:r>
              <a:rPr lang="en-US" sz="3200" b="1" dirty="0">
                <a:solidFill>
                  <a:schemeClr val="tx2"/>
                </a:solidFill>
                <a:latin typeface="Cambria" panose="02040503050406030204" pitchFamily="18" charset="0"/>
                <a:sym typeface="Wingdings" panose="05000000000000000000" pitchFamily="2" charset="2"/>
              </a:rPr>
              <a:t> </a:t>
            </a:r>
            <a:r>
              <a:rPr lang="en-IN" sz="3200" b="1" dirty="0">
                <a:solidFill>
                  <a:schemeClr val="tx2"/>
                </a:solidFill>
                <a:latin typeface="Times-Bold"/>
                <a:sym typeface="+mn-ea"/>
              </a:rPr>
              <a:t>Neuroscience</a:t>
            </a:r>
            <a:endParaRPr lang="en-IN" sz="3200" b="1" dirty="0">
              <a:solidFill>
                <a:schemeClr val="tx2"/>
              </a:solidFill>
              <a:latin typeface="Times-Bold"/>
              <a:sym typeface="+mn-ea"/>
            </a:endParaRPr>
          </a:p>
        </p:txBody>
      </p:sp>
      <p:sp>
        <p:nvSpPr>
          <p:cNvPr id="4" name="Rectangle 3"/>
          <p:cNvSpPr/>
          <p:nvPr/>
        </p:nvSpPr>
        <p:spPr>
          <a:xfrm>
            <a:off x="685800" y="1926372"/>
            <a:ext cx="11277600" cy="1322070"/>
          </a:xfrm>
          <a:prstGeom prst="rect">
            <a:avLst/>
          </a:prstGeom>
        </p:spPr>
        <p:txBody>
          <a:bodyPr wrap="square">
            <a:spAutoFit/>
          </a:bodyPr>
          <a:lstStyle/>
          <a:p>
            <a:pPr marL="457200" indent="-457200" algn="just">
              <a:buFont typeface="Arial" panose="020B0604020202020204" pitchFamily="34" charset="0"/>
              <a:buChar char="•"/>
            </a:pPr>
            <a:r>
              <a:rPr lang="en-US" sz="2000" dirty="0">
                <a:solidFill>
                  <a:srgbClr val="002060"/>
                </a:solidFill>
                <a:latin typeface="Cambria" panose="02040503050406030204" pitchFamily="18" charset="0"/>
              </a:rPr>
              <a:t>Signals are propagated from neuron to neuron by a complicated electrochemical reaction. </a:t>
            </a:r>
            <a:endParaRPr lang="en-US" sz="2000" dirty="0">
              <a:solidFill>
                <a:srgbClr val="002060"/>
              </a:solidFill>
              <a:latin typeface="Cambria" panose="02040503050406030204" pitchFamily="18" charset="0"/>
            </a:endParaRPr>
          </a:p>
          <a:p>
            <a:pPr marL="457200" indent="-457200" algn="just">
              <a:buFont typeface="Arial" panose="020B0604020202020204" pitchFamily="34" charset="0"/>
              <a:buChar char="•"/>
            </a:pPr>
            <a:r>
              <a:rPr lang="en-US" sz="2000" dirty="0">
                <a:solidFill>
                  <a:srgbClr val="002060"/>
                </a:solidFill>
                <a:latin typeface="Cambria" panose="02040503050406030204" pitchFamily="18" charset="0"/>
              </a:rPr>
              <a:t>The signals control brain activity in the short term and also enable long-term changes in the connectivity of neuron. </a:t>
            </a:r>
            <a:endParaRPr lang="en-US" sz="2000" dirty="0">
              <a:solidFill>
                <a:srgbClr val="002060"/>
              </a:solidFill>
              <a:latin typeface="Cambria" panose="02040503050406030204" pitchFamily="18" charset="0"/>
            </a:endParaRPr>
          </a:p>
          <a:p>
            <a:pPr marL="457200" indent="-457200" algn="just">
              <a:buFont typeface="Arial" panose="020B0604020202020204" pitchFamily="34" charset="0"/>
              <a:buChar char="•"/>
            </a:pPr>
            <a:r>
              <a:rPr lang="en-US" sz="2000" dirty="0">
                <a:solidFill>
                  <a:srgbClr val="002060"/>
                </a:solidFill>
                <a:latin typeface="Cambria" panose="02040503050406030204" pitchFamily="18" charset="0"/>
              </a:rPr>
              <a:t>These mechanisms are thought to form the basis for learning in the brain.</a:t>
            </a:r>
            <a:endParaRPr lang="en-US" sz="2000" dirty="0">
              <a:solidFill>
                <a:srgbClr val="002060"/>
              </a:solidFill>
              <a:latin typeface="Cambria" panose="02040503050406030204" pitchFamily="18" charset="0"/>
            </a:endParaRPr>
          </a:p>
        </p:txBody>
      </p:sp>
      <p:pic>
        <p:nvPicPr>
          <p:cNvPr id="6" name="Content Placeholder 5"/>
          <p:cNvPicPr>
            <a:picLocks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920875" y="3429000"/>
            <a:ext cx="7060565" cy="2814320"/>
          </a:xfrm>
          <a:prstGeom prst="rect">
            <a:avLst/>
          </a:prstGeom>
        </p:spPr>
      </p:pic>
      <p:sp>
        <p:nvSpPr>
          <p:cNvPr id="8" name="Rectangle 1"/>
          <p:cNvSpPr/>
          <p:nvPr/>
        </p:nvSpPr>
        <p:spPr>
          <a:xfrm>
            <a:off x="76200" y="6553200"/>
            <a:ext cx="12344400" cy="304800"/>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lIns="109715" tIns="54858" rIns="109715" bIns="54858" spcCol="0" rtlCol="0" anchor="ctr"/>
          <a:lstStyle/>
          <a:p>
            <a:pPr algn="ctr"/>
            <a:r>
              <a:rPr lang="en-US" dirty="0" smtClean="0">
                <a:latin typeface="Cambria" panose="02040503050406030204" pitchFamily="18" charset="0"/>
                <a:sym typeface="+mn-ea"/>
              </a:rPr>
              <a:t>Department of Computer Science and Engineering - </a:t>
            </a:r>
            <a:r>
              <a:rPr lang="en-IN" altLang="en-US" dirty="0" smtClean="0">
                <a:latin typeface="Cambria" panose="02040503050406030204" pitchFamily="18" charset="0"/>
                <a:sym typeface="+mn-ea"/>
              </a:rPr>
              <a:t>DS</a:t>
            </a:r>
            <a:endParaRPr lang="en-US" dirty="0">
              <a:latin typeface="Cambria" panose="02040503050406030204" pitchFamily="18"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a:defRPr/>
            </a:pPr>
            <a:fld id="{22452EB8-249B-4CFB-9F48-92F3E85E3706}" type="slidenum">
              <a:rPr lang="en-US" smtClean="0"/>
            </a:fld>
            <a:endParaRPr lang="en-US" dirty="0"/>
          </a:p>
        </p:txBody>
      </p:sp>
      <p:pic>
        <p:nvPicPr>
          <p:cNvPr id="1026" name="Picture 2" descr="C:\Users\Admin\Desktop\NAACAlogo-1.png"/>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7916705" y="1"/>
            <a:ext cx="1238727" cy="917575"/>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0" y="6553200"/>
            <a:ext cx="12344400" cy="304800"/>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lIns="109715" tIns="54858" rIns="109715" bIns="54858" spcCol="0" rtlCol="0" anchor="ctr"/>
          <a:lstStyle/>
          <a:p>
            <a:pPr algn="ctr"/>
            <a:r>
              <a:rPr lang="en-US" dirty="0">
                <a:latin typeface="Cambria" panose="02040503050406030204" pitchFamily="18" charset="0"/>
              </a:rPr>
              <a:t>Department of Computer Science and Engineering - AIML</a:t>
            </a:r>
            <a:endParaRPr lang="en-US" dirty="0">
              <a:latin typeface="Cambria" panose="02040503050406030204" pitchFamily="18" charset="0"/>
            </a:endParaRPr>
          </a:p>
        </p:txBody>
      </p:sp>
      <p:sp>
        <p:nvSpPr>
          <p:cNvPr id="5" name="Title 5"/>
          <p:cNvSpPr txBox="1"/>
          <p:nvPr/>
        </p:nvSpPr>
        <p:spPr>
          <a:xfrm>
            <a:off x="0" y="1204912"/>
            <a:ext cx="12344400" cy="623888"/>
          </a:xfrm>
          <a:prstGeom prst="rect">
            <a:avLst/>
          </a:prstGeom>
        </p:spPr>
        <p:txBody>
          <a:bodyPr vert="horz" lIns="109715" tIns="54858" rIns="109715" bIns="54858" rtlCol="0" anchor="ctr">
            <a:noAutofit/>
          </a:bodyPr>
          <a:lstStyle>
            <a:lvl1pPr algn="ctr" defTabSz="1201420" rtl="0" eaLnBrk="1" latinLnBrk="0" hangingPunct="1">
              <a:spcBef>
                <a:spcPct val="0"/>
              </a:spcBef>
              <a:buNone/>
              <a:defRPr sz="5800" kern="1200">
                <a:solidFill>
                  <a:schemeClr val="tx1"/>
                </a:solidFill>
                <a:latin typeface="+mj-lt"/>
                <a:ea typeface="+mj-ea"/>
                <a:cs typeface="+mj-cs"/>
              </a:defRPr>
            </a:lvl1pPr>
          </a:lstStyle>
          <a:p>
            <a:r>
              <a:rPr lang="en-IN" sz="3200" b="1" dirty="0">
                <a:solidFill>
                  <a:schemeClr val="tx2"/>
                </a:solidFill>
                <a:latin typeface="Cambria" panose="02040503050406030204" pitchFamily="18" charset="0"/>
                <a:sym typeface="+mn-ea"/>
              </a:rPr>
              <a:t>INTRODUCTION </a:t>
            </a:r>
            <a:r>
              <a:rPr lang="en-IN" sz="3200" b="1" dirty="0">
                <a:solidFill>
                  <a:schemeClr val="tx2"/>
                </a:solidFill>
                <a:latin typeface="Cambria" panose="02040503050406030204" pitchFamily="18" charset="0"/>
                <a:sym typeface="Wingdings" panose="05000000000000000000" pitchFamily="2" charset="2"/>
              </a:rPr>
              <a:t></a:t>
            </a:r>
            <a:r>
              <a:rPr lang="en-IN" sz="3200" b="1" dirty="0">
                <a:solidFill>
                  <a:schemeClr val="tx2"/>
                </a:solidFill>
                <a:latin typeface="Cambria" panose="02040503050406030204" pitchFamily="18" charset="0"/>
                <a:sym typeface="+mn-ea"/>
              </a:rPr>
              <a:t> </a:t>
            </a:r>
            <a:r>
              <a:rPr lang="en-US" sz="3200" b="1" dirty="0">
                <a:solidFill>
                  <a:schemeClr val="tx2"/>
                </a:solidFill>
                <a:latin typeface="Cambria" panose="02040503050406030204" pitchFamily="18" charset="0"/>
                <a:sym typeface="+mn-ea"/>
              </a:rPr>
              <a:t>THE FOUNDATIONS OF ARTIFICIAL INTELLIGENCE </a:t>
            </a:r>
            <a:r>
              <a:rPr lang="en-US" sz="3200" b="1" dirty="0">
                <a:solidFill>
                  <a:schemeClr val="tx2"/>
                </a:solidFill>
                <a:latin typeface="Cambria" panose="02040503050406030204" pitchFamily="18" charset="0"/>
                <a:sym typeface="Wingdings" panose="05000000000000000000" pitchFamily="2" charset="2"/>
              </a:rPr>
              <a:t> </a:t>
            </a:r>
            <a:r>
              <a:rPr lang="en-IN" sz="3200" b="1" dirty="0">
                <a:solidFill>
                  <a:schemeClr val="tx2"/>
                </a:solidFill>
                <a:latin typeface="Times-Bold"/>
                <a:sym typeface="+mn-ea"/>
              </a:rPr>
              <a:t>Psychology</a:t>
            </a:r>
            <a:endParaRPr lang="en-IN" sz="3200" b="1" dirty="0">
              <a:solidFill>
                <a:schemeClr val="tx2"/>
              </a:solidFill>
              <a:latin typeface="Times-Bold"/>
              <a:sym typeface="+mn-ea"/>
            </a:endParaRPr>
          </a:p>
        </p:txBody>
      </p:sp>
      <p:sp>
        <p:nvSpPr>
          <p:cNvPr id="4" name="Rectangle 3"/>
          <p:cNvSpPr/>
          <p:nvPr/>
        </p:nvSpPr>
        <p:spPr>
          <a:xfrm>
            <a:off x="609600" y="2115820"/>
            <a:ext cx="11277600" cy="2098675"/>
          </a:xfrm>
          <a:prstGeom prst="rect">
            <a:avLst/>
          </a:prstGeom>
        </p:spPr>
        <p:txBody>
          <a:bodyPr wrap="square">
            <a:noAutofit/>
          </a:bodyPr>
          <a:lstStyle/>
          <a:p>
            <a:pPr marL="457200" indent="-457200" algn="just">
              <a:buFont typeface="Arial" panose="020B0604020202020204" pitchFamily="34" charset="0"/>
              <a:buChar char="•"/>
            </a:pPr>
            <a:r>
              <a:rPr lang="en-US" sz="2000" dirty="0">
                <a:solidFill>
                  <a:srgbClr val="002060"/>
                </a:solidFill>
                <a:latin typeface="Cambria" panose="02040503050406030204" pitchFamily="18" charset="0"/>
              </a:rPr>
              <a:t>5. Psychology (1879 - present): </a:t>
            </a:r>
            <a:endParaRPr lang="en-US" sz="2000" dirty="0">
              <a:solidFill>
                <a:srgbClr val="002060"/>
              </a:solidFill>
              <a:latin typeface="Cambria" panose="02040503050406030204" pitchFamily="18" charset="0"/>
            </a:endParaRPr>
          </a:p>
          <a:p>
            <a:pPr marL="457200" indent="-457200" algn="just">
              <a:buFont typeface="Arial" panose="020B0604020202020204" pitchFamily="34" charset="0"/>
              <a:buChar char="•"/>
            </a:pPr>
            <a:r>
              <a:rPr lang="en-US" sz="2000" dirty="0">
                <a:solidFill>
                  <a:srgbClr val="002060"/>
                </a:solidFill>
                <a:latin typeface="Cambria" panose="02040503050406030204" pitchFamily="18" charset="0"/>
              </a:rPr>
              <a:t>How do humans and animals think and act? </a:t>
            </a:r>
            <a:endParaRPr lang="en-US" sz="2000" dirty="0">
              <a:solidFill>
                <a:srgbClr val="002060"/>
              </a:solidFill>
              <a:latin typeface="Cambria" panose="02040503050406030204" pitchFamily="18" charset="0"/>
            </a:endParaRPr>
          </a:p>
          <a:p>
            <a:pPr marL="457200" indent="-457200" algn="just">
              <a:buFont typeface="Arial" panose="020B0604020202020204" pitchFamily="34" charset="0"/>
              <a:buChar char="•"/>
            </a:pPr>
            <a:r>
              <a:rPr lang="en-US" sz="2000" dirty="0">
                <a:solidFill>
                  <a:srgbClr val="002060"/>
                </a:solidFill>
                <a:latin typeface="Cambria" panose="02040503050406030204" pitchFamily="18" charset="0"/>
              </a:rPr>
              <a:t> Adaptation. </a:t>
            </a:r>
            <a:endParaRPr lang="en-US" sz="2000" dirty="0">
              <a:solidFill>
                <a:srgbClr val="002060"/>
              </a:solidFill>
              <a:latin typeface="Cambria" panose="02040503050406030204" pitchFamily="18" charset="0"/>
            </a:endParaRPr>
          </a:p>
          <a:p>
            <a:pPr marL="457200" indent="-457200" algn="just">
              <a:buFont typeface="Arial" panose="020B0604020202020204" pitchFamily="34" charset="0"/>
              <a:buChar char="•"/>
            </a:pPr>
            <a:r>
              <a:rPr lang="en-US" sz="2000" dirty="0">
                <a:solidFill>
                  <a:srgbClr val="002060"/>
                </a:solidFill>
                <a:latin typeface="Cambria" panose="02040503050406030204" pitchFamily="18" charset="0"/>
              </a:rPr>
              <a:t> Phenomena of perception and motor control. </a:t>
            </a:r>
            <a:endParaRPr lang="en-US" sz="2000" dirty="0">
              <a:solidFill>
                <a:srgbClr val="002060"/>
              </a:solidFill>
              <a:latin typeface="Cambria" panose="02040503050406030204" pitchFamily="18" charset="0"/>
            </a:endParaRPr>
          </a:p>
          <a:p>
            <a:pPr marL="457200" indent="-457200" algn="just">
              <a:buFont typeface="Arial" panose="020B0604020202020204" pitchFamily="34" charset="0"/>
              <a:buChar char="•"/>
            </a:pPr>
            <a:r>
              <a:rPr lang="en-US" sz="2000" dirty="0">
                <a:solidFill>
                  <a:srgbClr val="002060"/>
                </a:solidFill>
                <a:latin typeface="Cambria" panose="02040503050406030204" pitchFamily="18" charset="0"/>
              </a:rPr>
              <a:t> Experimental techniques.</a:t>
            </a:r>
            <a:endParaRPr lang="en-US" sz="2000" dirty="0">
              <a:solidFill>
                <a:srgbClr val="002060"/>
              </a:solidFill>
              <a:latin typeface="Cambria" panose="02040503050406030204" pitchFamily="18" charset="0"/>
            </a:endParaRPr>
          </a:p>
        </p:txBody>
      </p:sp>
      <p:sp>
        <p:nvSpPr>
          <p:cNvPr id="6" name="Rectangle 1"/>
          <p:cNvSpPr/>
          <p:nvPr/>
        </p:nvSpPr>
        <p:spPr>
          <a:xfrm>
            <a:off x="0" y="6553200"/>
            <a:ext cx="12344400" cy="304800"/>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lIns="109715" tIns="54858" rIns="109715" bIns="54858" spcCol="0" rtlCol="0" anchor="ctr"/>
          <a:lstStyle/>
          <a:p>
            <a:pPr algn="ctr"/>
            <a:r>
              <a:rPr lang="en-US" dirty="0" smtClean="0">
                <a:latin typeface="Cambria" panose="02040503050406030204" pitchFamily="18" charset="0"/>
                <a:sym typeface="+mn-ea"/>
              </a:rPr>
              <a:t>Department of Computer Science and Engineering - </a:t>
            </a:r>
            <a:r>
              <a:rPr lang="en-IN" altLang="en-US" dirty="0" smtClean="0">
                <a:latin typeface="Cambria" panose="02040503050406030204" pitchFamily="18" charset="0"/>
                <a:sym typeface="+mn-ea"/>
              </a:rPr>
              <a:t>DS</a:t>
            </a:r>
            <a:endParaRPr lang="en-US" dirty="0">
              <a:latin typeface="Cambria" panose="02040503050406030204" pitchFamily="18"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a:defRPr/>
            </a:pPr>
            <a:fld id="{22452EB8-249B-4CFB-9F48-92F3E85E3706}" type="slidenum">
              <a:rPr lang="en-US" smtClean="0"/>
            </a:fld>
            <a:endParaRPr lang="en-US" dirty="0"/>
          </a:p>
        </p:txBody>
      </p:sp>
      <p:pic>
        <p:nvPicPr>
          <p:cNvPr id="1026" name="Picture 2" descr="C:\Users\Admin\Desktop\NAACAlogo-1.png"/>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7916705" y="1"/>
            <a:ext cx="1238727" cy="917575"/>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0" y="6553200"/>
            <a:ext cx="12344400" cy="304800"/>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lIns="109715" tIns="54858" rIns="109715" bIns="54858" spcCol="0" rtlCol="0" anchor="ctr"/>
          <a:lstStyle/>
          <a:p>
            <a:pPr algn="ctr"/>
            <a:r>
              <a:rPr lang="en-US" dirty="0">
                <a:latin typeface="Cambria" panose="02040503050406030204" pitchFamily="18" charset="0"/>
              </a:rPr>
              <a:t>Department of Computer Science and Engineering - AIML</a:t>
            </a:r>
            <a:endParaRPr lang="en-US" dirty="0">
              <a:latin typeface="Cambria" panose="02040503050406030204" pitchFamily="18" charset="0"/>
            </a:endParaRPr>
          </a:p>
        </p:txBody>
      </p:sp>
      <p:sp>
        <p:nvSpPr>
          <p:cNvPr id="5" name="Title 5"/>
          <p:cNvSpPr txBox="1"/>
          <p:nvPr/>
        </p:nvSpPr>
        <p:spPr>
          <a:xfrm>
            <a:off x="0" y="1067117"/>
            <a:ext cx="12344400" cy="623888"/>
          </a:xfrm>
          <a:prstGeom prst="rect">
            <a:avLst/>
          </a:prstGeom>
        </p:spPr>
        <p:txBody>
          <a:bodyPr vert="horz" lIns="109715" tIns="54858" rIns="109715" bIns="54858" rtlCol="0" anchor="ctr">
            <a:noAutofit/>
          </a:bodyPr>
          <a:lstStyle>
            <a:lvl1pPr algn="ctr" defTabSz="1201420" rtl="0" eaLnBrk="1" latinLnBrk="0" hangingPunct="1">
              <a:spcBef>
                <a:spcPct val="0"/>
              </a:spcBef>
              <a:buNone/>
              <a:defRPr sz="5800" kern="1200">
                <a:solidFill>
                  <a:schemeClr val="tx1"/>
                </a:solidFill>
                <a:latin typeface="+mj-lt"/>
                <a:ea typeface="+mj-ea"/>
                <a:cs typeface="+mj-cs"/>
              </a:defRPr>
            </a:lvl1pPr>
          </a:lstStyle>
          <a:p>
            <a:r>
              <a:rPr lang="en-IN" sz="3200" b="1" dirty="0">
                <a:solidFill>
                  <a:schemeClr val="tx2"/>
                </a:solidFill>
                <a:latin typeface="Cambria" panose="02040503050406030204" pitchFamily="18" charset="0"/>
                <a:sym typeface="+mn-ea"/>
              </a:rPr>
              <a:t>INTRODUCTION </a:t>
            </a:r>
            <a:r>
              <a:rPr lang="en-IN" sz="3200" b="1" dirty="0">
                <a:solidFill>
                  <a:schemeClr val="tx2"/>
                </a:solidFill>
                <a:latin typeface="Cambria" panose="02040503050406030204" pitchFamily="18" charset="0"/>
                <a:sym typeface="Wingdings" panose="05000000000000000000" pitchFamily="2" charset="2"/>
              </a:rPr>
              <a:t></a:t>
            </a:r>
            <a:r>
              <a:rPr lang="en-IN" sz="3200" b="1" dirty="0">
                <a:solidFill>
                  <a:schemeClr val="tx2"/>
                </a:solidFill>
                <a:latin typeface="Cambria" panose="02040503050406030204" pitchFamily="18" charset="0"/>
                <a:sym typeface="+mn-ea"/>
              </a:rPr>
              <a:t> </a:t>
            </a:r>
            <a:r>
              <a:rPr lang="en-US" sz="3200" b="1" dirty="0">
                <a:solidFill>
                  <a:schemeClr val="tx2"/>
                </a:solidFill>
                <a:latin typeface="Cambria" panose="02040503050406030204" pitchFamily="18" charset="0"/>
                <a:sym typeface="+mn-ea"/>
              </a:rPr>
              <a:t>THE FOUNDATIONS OF ARTIFICIAL INTELLIGENCE </a:t>
            </a:r>
            <a:r>
              <a:rPr lang="en-US" sz="3200" b="1" dirty="0">
                <a:solidFill>
                  <a:schemeClr val="tx2"/>
                </a:solidFill>
                <a:latin typeface="Cambria" panose="02040503050406030204" pitchFamily="18" charset="0"/>
                <a:sym typeface="Wingdings" panose="05000000000000000000" pitchFamily="2" charset="2"/>
              </a:rPr>
              <a:t> </a:t>
            </a:r>
            <a:r>
              <a:rPr lang="en-IN" sz="3200" b="1" dirty="0">
                <a:solidFill>
                  <a:schemeClr val="tx2"/>
                </a:solidFill>
                <a:latin typeface="Times-Bold"/>
                <a:sym typeface="+mn-ea"/>
              </a:rPr>
              <a:t>Computer Engineering</a:t>
            </a:r>
            <a:endParaRPr lang="en-IN" sz="3200" b="1" dirty="0">
              <a:solidFill>
                <a:schemeClr val="tx2"/>
              </a:solidFill>
              <a:latin typeface="Times-Bold"/>
              <a:sym typeface="+mn-ea"/>
            </a:endParaRPr>
          </a:p>
        </p:txBody>
      </p:sp>
      <p:sp>
        <p:nvSpPr>
          <p:cNvPr id="4" name="Rectangle 3"/>
          <p:cNvSpPr/>
          <p:nvPr/>
        </p:nvSpPr>
        <p:spPr>
          <a:xfrm>
            <a:off x="685800" y="1926372"/>
            <a:ext cx="11277600" cy="3784600"/>
          </a:xfrm>
          <a:prstGeom prst="rect">
            <a:avLst/>
          </a:prstGeom>
        </p:spPr>
        <p:txBody>
          <a:bodyPr wrap="square">
            <a:spAutoFit/>
          </a:bodyPr>
          <a:lstStyle/>
          <a:p>
            <a:pPr marL="457200" indent="-457200" algn="just">
              <a:buFont typeface="Arial" panose="020B0604020202020204" pitchFamily="34" charset="0"/>
              <a:buChar char="•"/>
            </a:pPr>
            <a:r>
              <a:rPr lang="en-US" sz="2000" dirty="0">
                <a:solidFill>
                  <a:srgbClr val="002060"/>
                </a:solidFill>
                <a:latin typeface="Cambria" panose="02040503050406030204" pitchFamily="18" charset="0"/>
              </a:rPr>
              <a:t>6. Computer Engineering: </a:t>
            </a:r>
            <a:endParaRPr lang="en-US" sz="2000" dirty="0">
              <a:solidFill>
                <a:srgbClr val="002060"/>
              </a:solidFill>
              <a:latin typeface="Cambria" panose="02040503050406030204" pitchFamily="18" charset="0"/>
            </a:endParaRPr>
          </a:p>
          <a:p>
            <a:pPr marL="457200" indent="-457200" algn="just">
              <a:buFont typeface="Arial" panose="020B0604020202020204" pitchFamily="34" charset="0"/>
              <a:buChar char="•"/>
            </a:pPr>
            <a:r>
              <a:rPr lang="en-US" sz="2000" dirty="0">
                <a:solidFill>
                  <a:srgbClr val="002060"/>
                </a:solidFill>
                <a:latin typeface="Cambria" panose="02040503050406030204" pitchFamily="18" charset="0"/>
              </a:rPr>
              <a:t>How can we build an efficient computer? </a:t>
            </a:r>
            <a:endParaRPr lang="en-US" sz="2000" dirty="0">
              <a:solidFill>
                <a:srgbClr val="002060"/>
              </a:solidFill>
              <a:latin typeface="Cambria" panose="02040503050406030204" pitchFamily="18" charset="0"/>
            </a:endParaRPr>
          </a:p>
          <a:p>
            <a:pPr marL="457200" indent="-457200" algn="just">
              <a:buFont typeface="Arial" panose="020B0604020202020204" pitchFamily="34" charset="0"/>
              <a:buChar char="•"/>
            </a:pPr>
            <a:r>
              <a:rPr lang="en-US" sz="2000" dirty="0">
                <a:solidFill>
                  <a:srgbClr val="002060"/>
                </a:solidFill>
                <a:latin typeface="Cambria" panose="02040503050406030204" pitchFamily="18" charset="0"/>
              </a:rPr>
              <a:t>For artificial intelligence to succeed, we need two things: intelligence and an artifact. </a:t>
            </a:r>
            <a:endParaRPr lang="en-US" sz="2000" dirty="0">
              <a:solidFill>
                <a:srgbClr val="002060"/>
              </a:solidFill>
              <a:latin typeface="Cambria" panose="02040503050406030204" pitchFamily="18" charset="0"/>
            </a:endParaRPr>
          </a:p>
          <a:p>
            <a:pPr marL="457200" indent="-457200" algn="just">
              <a:buFont typeface="Arial" panose="020B0604020202020204" pitchFamily="34" charset="0"/>
              <a:buChar char="•"/>
            </a:pPr>
            <a:r>
              <a:rPr lang="en-US" sz="2000" dirty="0">
                <a:solidFill>
                  <a:srgbClr val="002060"/>
                </a:solidFill>
                <a:latin typeface="Cambria" panose="02040503050406030204" pitchFamily="18" charset="0"/>
              </a:rPr>
              <a:t>The computer has been the artifact of choice.</a:t>
            </a:r>
            <a:endParaRPr lang="en-US" sz="2000" dirty="0">
              <a:solidFill>
                <a:srgbClr val="002060"/>
              </a:solidFill>
              <a:latin typeface="Cambria" panose="02040503050406030204" pitchFamily="18" charset="0"/>
            </a:endParaRPr>
          </a:p>
          <a:p>
            <a:pPr marL="457200" indent="-457200" algn="just">
              <a:buFont typeface="Arial" panose="020B0604020202020204" pitchFamily="34" charset="0"/>
              <a:buChar char="•"/>
            </a:pPr>
            <a:r>
              <a:rPr lang="en-US" sz="2000" dirty="0">
                <a:solidFill>
                  <a:srgbClr val="002060"/>
                </a:solidFill>
                <a:latin typeface="Cambria" panose="02040503050406030204" pitchFamily="18" charset="0"/>
              </a:rPr>
              <a:t> Each generation of computer hardware has brought an increase in speed and capacity and a decrease in price</a:t>
            </a:r>
            <a:endParaRPr lang="en-US" sz="2000" dirty="0">
              <a:solidFill>
                <a:srgbClr val="002060"/>
              </a:solidFill>
              <a:latin typeface="Cambria" panose="02040503050406030204" pitchFamily="18" charset="0"/>
            </a:endParaRPr>
          </a:p>
          <a:p>
            <a:pPr marL="457200" indent="-457200" algn="just">
              <a:buFont typeface="Arial" panose="020B0604020202020204" pitchFamily="34" charset="0"/>
              <a:buChar char="•"/>
            </a:pPr>
            <a:r>
              <a:rPr lang="en-US" sz="2000" dirty="0">
                <a:solidFill>
                  <a:srgbClr val="002060"/>
                </a:solidFill>
                <a:latin typeface="Cambria" panose="02040503050406030204" pitchFamily="18" charset="0"/>
              </a:rPr>
              <a:t>In 2005 power dissipation problems led to multiply the number of CPU cores rather than the clock speed. </a:t>
            </a:r>
            <a:endParaRPr lang="en-US" sz="2000" dirty="0">
              <a:solidFill>
                <a:srgbClr val="002060"/>
              </a:solidFill>
              <a:latin typeface="Cambria" panose="02040503050406030204" pitchFamily="18" charset="0"/>
            </a:endParaRPr>
          </a:p>
          <a:p>
            <a:pPr marL="457200" indent="-457200" algn="just">
              <a:buFont typeface="Arial" panose="020B0604020202020204" pitchFamily="34" charset="0"/>
              <a:buChar char="•"/>
            </a:pPr>
            <a:r>
              <a:rPr lang="en-US" sz="2000" dirty="0">
                <a:solidFill>
                  <a:srgbClr val="002060"/>
                </a:solidFill>
                <a:latin typeface="Cambria" panose="02040503050406030204" pitchFamily="18" charset="0"/>
              </a:rPr>
              <a:t>Current expectations are that future increases in power will come from massive parallelism – Convergence with the properties of the brain. </a:t>
            </a:r>
            <a:endParaRPr lang="en-US" sz="2000" dirty="0">
              <a:solidFill>
                <a:srgbClr val="002060"/>
              </a:solidFill>
              <a:latin typeface="Cambria" panose="02040503050406030204" pitchFamily="18" charset="0"/>
            </a:endParaRPr>
          </a:p>
          <a:p>
            <a:pPr marL="457200" indent="-457200" algn="just">
              <a:buFont typeface="Arial" panose="020B0604020202020204" pitchFamily="34" charset="0"/>
              <a:buChar char="•"/>
            </a:pPr>
            <a:r>
              <a:rPr lang="en-US" sz="2000" dirty="0">
                <a:solidFill>
                  <a:srgbClr val="002060"/>
                </a:solidFill>
                <a:latin typeface="Cambria" panose="02040503050406030204" pitchFamily="18" charset="0"/>
              </a:rPr>
              <a:t>The software side of computer science has supplied AI with: </a:t>
            </a:r>
            <a:endParaRPr lang="en-US" sz="2000" dirty="0">
              <a:solidFill>
                <a:srgbClr val="002060"/>
              </a:solidFill>
              <a:latin typeface="Cambria" panose="02040503050406030204" pitchFamily="18" charset="0"/>
            </a:endParaRPr>
          </a:p>
          <a:p>
            <a:pPr marL="457200" indent="-457200" algn="just">
              <a:buFont typeface="Arial" panose="020B0604020202020204" pitchFamily="34" charset="0"/>
              <a:buChar char="•"/>
            </a:pPr>
            <a:r>
              <a:rPr lang="en-US" sz="2000" dirty="0">
                <a:solidFill>
                  <a:srgbClr val="002060"/>
                </a:solidFill>
                <a:latin typeface="Cambria" panose="02040503050406030204" pitchFamily="18" charset="0"/>
              </a:rPr>
              <a:t>The operating systems, programming languages, and tools needed to write modem programs.</a:t>
            </a:r>
            <a:endParaRPr lang="en-US" sz="2000" dirty="0">
              <a:solidFill>
                <a:srgbClr val="002060"/>
              </a:solidFill>
              <a:latin typeface="Cambria" panose="02040503050406030204" pitchFamily="18" charset="0"/>
            </a:endParaRPr>
          </a:p>
        </p:txBody>
      </p:sp>
      <p:sp>
        <p:nvSpPr>
          <p:cNvPr id="6" name="Rectangle 1"/>
          <p:cNvSpPr/>
          <p:nvPr/>
        </p:nvSpPr>
        <p:spPr>
          <a:xfrm>
            <a:off x="0" y="6553200"/>
            <a:ext cx="12344400" cy="304800"/>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lIns="109715" tIns="54858" rIns="109715" bIns="54858" spcCol="0" rtlCol="0" anchor="ctr"/>
          <a:lstStyle/>
          <a:p>
            <a:pPr algn="ctr"/>
            <a:r>
              <a:rPr lang="en-US" dirty="0" smtClean="0">
                <a:latin typeface="Cambria" panose="02040503050406030204" pitchFamily="18" charset="0"/>
                <a:sym typeface="+mn-ea"/>
              </a:rPr>
              <a:t>Department of Computer Science and Engineering - </a:t>
            </a:r>
            <a:r>
              <a:rPr lang="en-IN" altLang="en-US" dirty="0" smtClean="0">
                <a:latin typeface="Cambria" panose="02040503050406030204" pitchFamily="18" charset="0"/>
                <a:sym typeface="+mn-ea"/>
              </a:rPr>
              <a:t>DS</a:t>
            </a:r>
            <a:endParaRPr lang="en-US" dirty="0">
              <a:latin typeface="Cambria" panose="02040503050406030204" pitchFamily="18"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a:defRPr/>
            </a:pPr>
            <a:fld id="{22452EB8-249B-4CFB-9F48-92F3E85E3706}" type="slidenum">
              <a:rPr lang="en-US" smtClean="0"/>
            </a:fld>
            <a:endParaRPr lang="en-US" dirty="0"/>
          </a:p>
        </p:txBody>
      </p:sp>
      <p:pic>
        <p:nvPicPr>
          <p:cNvPr id="1026" name="Picture 2" descr="C:\Users\Admin\Desktop\NAACAlogo-1.png"/>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7916705" y="1"/>
            <a:ext cx="1238727" cy="917575"/>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0" y="6553200"/>
            <a:ext cx="12344400" cy="304800"/>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lIns="109715" tIns="54858" rIns="109715" bIns="54858" spcCol="0" rtlCol="0" anchor="ctr"/>
          <a:lstStyle/>
          <a:p>
            <a:pPr algn="ctr"/>
            <a:r>
              <a:rPr lang="en-US" dirty="0">
                <a:latin typeface="Cambria" panose="02040503050406030204" pitchFamily="18" charset="0"/>
              </a:rPr>
              <a:t>Department of Computer Science and Engineering - AIML</a:t>
            </a:r>
            <a:endParaRPr lang="en-US" dirty="0">
              <a:latin typeface="Cambria" panose="02040503050406030204" pitchFamily="18" charset="0"/>
            </a:endParaRPr>
          </a:p>
        </p:txBody>
      </p:sp>
      <p:sp>
        <p:nvSpPr>
          <p:cNvPr id="5" name="Title 5"/>
          <p:cNvSpPr txBox="1"/>
          <p:nvPr/>
        </p:nvSpPr>
        <p:spPr>
          <a:xfrm>
            <a:off x="0" y="1204912"/>
            <a:ext cx="12344400" cy="623888"/>
          </a:xfrm>
          <a:prstGeom prst="rect">
            <a:avLst/>
          </a:prstGeom>
        </p:spPr>
        <p:txBody>
          <a:bodyPr vert="horz" lIns="109715" tIns="54858" rIns="109715" bIns="54858" rtlCol="0" anchor="ctr">
            <a:noAutofit/>
          </a:bodyPr>
          <a:lstStyle>
            <a:lvl1pPr algn="ctr" defTabSz="1201420" rtl="0" eaLnBrk="1" latinLnBrk="0" hangingPunct="1">
              <a:spcBef>
                <a:spcPct val="0"/>
              </a:spcBef>
              <a:buNone/>
              <a:defRPr sz="5800" kern="1200">
                <a:solidFill>
                  <a:schemeClr val="tx1"/>
                </a:solidFill>
                <a:latin typeface="+mj-lt"/>
                <a:ea typeface="+mj-ea"/>
                <a:cs typeface="+mj-cs"/>
              </a:defRPr>
            </a:lvl1pPr>
          </a:lstStyle>
          <a:p>
            <a:r>
              <a:rPr lang="en-IN" sz="3200" b="1" dirty="0">
                <a:solidFill>
                  <a:schemeClr val="tx2"/>
                </a:solidFill>
                <a:latin typeface="Cambria" panose="02040503050406030204" pitchFamily="18" charset="0"/>
                <a:sym typeface="+mn-ea"/>
              </a:rPr>
              <a:t>INTRODUCTION </a:t>
            </a:r>
            <a:r>
              <a:rPr lang="en-IN" sz="3200" b="1" dirty="0">
                <a:solidFill>
                  <a:schemeClr val="tx2"/>
                </a:solidFill>
                <a:latin typeface="Cambria" panose="02040503050406030204" pitchFamily="18" charset="0"/>
                <a:sym typeface="Wingdings" panose="05000000000000000000" pitchFamily="2" charset="2"/>
              </a:rPr>
              <a:t></a:t>
            </a:r>
            <a:r>
              <a:rPr lang="en-IN" sz="3200" b="1" dirty="0">
                <a:solidFill>
                  <a:schemeClr val="tx2"/>
                </a:solidFill>
                <a:latin typeface="Cambria" panose="02040503050406030204" pitchFamily="18" charset="0"/>
                <a:sym typeface="+mn-ea"/>
              </a:rPr>
              <a:t> </a:t>
            </a:r>
            <a:r>
              <a:rPr lang="en-US" sz="3200" b="1" dirty="0">
                <a:solidFill>
                  <a:schemeClr val="tx2"/>
                </a:solidFill>
                <a:latin typeface="Cambria" panose="02040503050406030204" pitchFamily="18" charset="0"/>
                <a:sym typeface="+mn-ea"/>
              </a:rPr>
              <a:t>THE FOUNDATIONS OF ARTIFICIAL INTELLIGENCE </a:t>
            </a:r>
            <a:r>
              <a:rPr lang="en-US" sz="3200" b="1" dirty="0">
                <a:solidFill>
                  <a:schemeClr val="tx2"/>
                </a:solidFill>
                <a:latin typeface="Cambria" panose="02040503050406030204" pitchFamily="18" charset="0"/>
                <a:sym typeface="Wingdings" panose="05000000000000000000" pitchFamily="2" charset="2"/>
              </a:rPr>
              <a:t> </a:t>
            </a:r>
            <a:r>
              <a:rPr lang="en-IN" sz="3200" b="1" dirty="0">
                <a:solidFill>
                  <a:schemeClr val="tx2"/>
                </a:solidFill>
                <a:latin typeface="Times-Bold"/>
                <a:sym typeface="+mn-ea"/>
              </a:rPr>
              <a:t>Control Theory and Cybernetics</a:t>
            </a:r>
            <a:endParaRPr lang="en-IN" sz="3200" b="1" dirty="0">
              <a:solidFill>
                <a:schemeClr val="tx2"/>
              </a:solidFill>
              <a:latin typeface="Times-Bold"/>
              <a:sym typeface="+mn-ea"/>
            </a:endParaRPr>
          </a:p>
        </p:txBody>
      </p:sp>
      <p:sp>
        <p:nvSpPr>
          <p:cNvPr id="4" name="Rectangle 3"/>
          <p:cNvSpPr/>
          <p:nvPr/>
        </p:nvSpPr>
        <p:spPr>
          <a:xfrm>
            <a:off x="685800" y="2507397"/>
            <a:ext cx="11277600" cy="3169285"/>
          </a:xfrm>
          <a:prstGeom prst="rect">
            <a:avLst/>
          </a:prstGeom>
        </p:spPr>
        <p:txBody>
          <a:bodyPr wrap="square">
            <a:spAutoFit/>
          </a:bodyPr>
          <a:lstStyle/>
          <a:p>
            <a:pPr marL="457200" indent="-457200" algn="just">
              <a:buFont typeface="Arial" panose="020B0604020202020204" pitchFamily="34" charset="0"/>
              <a:buChar char="•"/>
            </a:pPr>
            <a:r>
              <a:rPr lang="en-US" sz="2000" dirty="0">
                <a:solidFill>
                  <a:srgbClr val="002060"/>
                </a:solidFill>
                <a:latin typeface="Cambria" panose="02040503050406030204" pitchFamily="18" charset="0"/>
              </a:rPr>
              <a:t>7. Control Theory and Cybernetics: </a:t>
            </a:r>
            <a:endParaRPr lang="en-US" sz="2000" dirty="0">
              <a:solidFill>
                <a:srgbClr val="002060"/>
              </a:solidFill>
              <a:latin typeface="Cambria" panose="02040503050406030204" pitchFamily="18" charset="0"/>
            </a:endParaRPr>
          </a:p>
          <a:p>
            <a:pPr marL="457200" indent="-457200" algn="just">
              <a:buFont typeface="Arial" panose="020B0604020202020204" pitchFamily="34" charset="0"/>
              <a:buChar char="•"/>
            </a:pPr>
            <a:r>
              <a:rPr lang="en-US" sz="2000" dirty="0">
                <a:solidFill>
                  <a:srgbClr val="002060"/>
                </a:solidFill>
                <a:latin typeface="Cambria" panose="02040503050406030204" pitchFamily="18" charset="0"/>
              </a:rPr>
              <a:t>How can artifacts operate under their own control? </a:t>
            </a:r>
            <a:endParaRPr lang="en-US" sz="2000" dirty="0">
              <a:solidFill>
                <a:srgbClr val="002060"/>
              </a:solidFill>
              <a:latin typeface="Cambria" panose="02040503050406030204" pitchFamily="18" charset="0"/>
            </a:endParaRPr>
          </a:p>
          <a:p>
            <a:pPr marL="457200" indent="-457200" algn="just">
              <a:buFont typeface="Arial" panose="020B0604020202020204" pitchFamily="34" charset="0"/>
              <a:buChar char="•"/>
            </a:pPr>
            <a:r>
              <a:rPr lang="en-US" sz="2000" dirty="0">
                <a:solidFill>
                  <a:srgbClr val="002060"/>
                </a:solidFill>
                <a:latin typeface="Cambria" panose="02040503050406030204" pitchFamily="18" charset="0"/>
              </a:rPr>
              <a:t>Previous Assumption: Only living things could modify their behavior in response to changes in the environment.</a:t>
            </a:r>
            <a:endParaRPr lang="en-US" sz="2000" dirty="0">
              <a:solidFill>
                <a:srgbClr val="002060"/>
              </a:solidFill>
              <a:latin typeface="Cambria" panose="02040503050406030204" pitchFamily="18" charset="0"/>
            </a:endParaRPr>
          </a:p>
          <a:p>
            <a:pPr marL="457200" indent="-457200" algn="just">
              <a:buFont typeface="Arial" panose="020B0604020202020204" pitchFamily="34" charset="0"/>
              <a:buChar char="•"/>
            </a:pPr>
            <a:r>
              <a:rPr lang="en-US" sz="2000" dirty="0">
                <a:solidFill>
                  <a:srgbClr val="002060"/>
                </a:solidFill>
                <a:latin typeface="Cambria" panose="02040503050406030204" pitchFamily="18" charset="0"/>
              </a:rPr>
              <a:t>Machines can modify their behavior in response to the environment (sense/action loop) </a:t>
            </a:r>
            <a:endParaRPr lang="en-US" sz="2000" dirty="0">
              <a:solidFill>
                <a:srgbClr val="002060"/>
              </a:solidFill>
              <a:latin typeface="Cambria" panose="02040503050406030204" pitchFamily="18" charset="0"/>
            </a:endParaRPr>
          </a:p>
          <a:p>
            <a:pPr marL="457200" indent="-457200" algn="just">
              <a:buFont typeface="Arial" panose="020B0604020202020204" pitchFamily="34" charset="0"/>
              <a:buChar char="•"/>
            </a:pPr>
            <a:r>
              <a:rPr lang="en-US" sz="2000" dirty="0">
                <a:solidFill>
                  <a:srgbClr val="002060"/>
                </a:solidFill>
                <a:latin typeface="Cambria" panose="02040503050406030204" pitchFamily="18" charset="0"/>
              </a:rPr>
              <a:t>Ex: Water-flow regulator, steam engine governor, thermostat.</a:t>
            </a:r>
            <a:endParaRPr lang="en-US" sz="2000" dirty="0">
              <a:solidFill>
                <a:srgbClr val="002060"/>
              </a:solidFill>
              <a:latin typeface="Cambria" panose="02040503050406030204" pitchFamily="18" charset="0"/>
            </a:endParaRPr>
          </a:p>
          <a:p>
            <a:pPr marL="457200" indent="-457200" algn="just">
              <a:buFont typeface="Arial" panose="020B0604020202020204" pitchFamily="34" charset="0"/>
              <a:buChar char="•"/>
            </a:pPr>
            <a:r>
              <a:rPr lang="en-US" sz="2000" dirty="0">
                <a:solidFill>
                  <a:srgbClr val="002060"/>
                </a:solidFill>
                <a:latin typeface="Cambria" panose="02040503050406030204" pitchFamily="18" charset="0"/>
              </a:rPr>
              <a:t>The theory of stable feedback systems (1894).</a:t>
            </a:r>
            <a:endParaRPr lang="en-US" sz="2000" dirty="0">
              <a:solidFill>
                <a:srgbClr val="002060"/>
              </a:solidFill>
              <a:latin typeface="Cambria" panose="02040503050406030204" pitchFamily="18" charset="0"/>
            </a:endParaRPr>
          </a:p>
          <a:p>
            <a:pPr marL="457200" indent="-457200" algn="just">
              <a:buFont typeface="Arial" panose="020B0604020202020204" pitchFamily="34" charset="0"/>
              <a:buChar char="•"/>
            </a:pPr>
            <a:r>
              <a:rPr lang="en-US" sz="2000" dirty="0">
                <a:solidFill>
                  <a:srgbClr val="002060"/>
                </a:solidFill>
                <a:latin typeface="Cambria" panose="02040503050406030204" pitchFamily="18" charset="0"/>
              </a:rPr>
              <a:t> Build systems that transition from initial state to goal state with minimum energy. In 1950, control theory could only describe linear systems.</a:t>
            </a:r>
            <a:endParaRPr lang="en-US" sz="2000" dirty="0">
              <a:solidFill>
                <a:srgbClr val="002060"/>
              </a:solidFill>
              <a:latin typeface="Cambria" panose="02040503050406030204" pitchFamily="18" charset="0"/>
            </a:endParaRPr>
          </a:p>
          <a:p>
            <a:pPr marL="457200" indent="-457200" algn="just">
              <a:buFont typeface="Arial" panose="020B0604020202020204" pitchFamily="34" charset="0"/>
              <a:buChar char="•"/>
            </a:pPr>
            <a:r>
              <a:rPr lang="en-US" sz="2000" dirty="0">
                <a:solidFill>
                  <a:srgbClr val="002060"/>
                </a:solidFill>
                <a:latin typeface="Cambria" panose="02040503050406030204" pitchFamily="18" charset="0"/>
              </a:rPr>
              <a:t> AI largely rose as a response to this shortcoming.</a:t>
            </a:r>
            <a:endParaRPr lang="en-US" sz="2000" dirty="0">
              <a:solidFill>
                <a:srgbClr val="002060"/>
              </a:solidFill>
              <a:latin typeface="Cambria" panose="02040503050406030204" pitchFamily="18" charset="0"/>
            </a:endParaRPr>
          </a:p>
        </p:txBody>
      </p:sp>
      <p:sp>
        <p:nvSpPr>
          <p:cNvPr id="6" name="Rectangle 1"/>
          <p:cNvSpPr/>
          <p:nvPr/>
        </p:nvSpPr>
        <p:spPr>
          <a:xfrm>
            <a:off x="0" y="6553200"/>
            <a:ext cx="12344400" cy="304800"/>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lIns="109715" tIns="54858" rIns="109715" bIns="54858" spcCol="0" rtlCol="0" anchor="ctr"/>
          <a:lstStyle/>
          <a:p>
            <a:pPr algn="ctr"/>
            <a:r>
              <a:rPr lang="en-US" dirty="0" smtClean="0">
                <a:latin typeface="Cambria" panose="02040503050406030204" pitchFamily="18" charset="0"/>
                <a:sym typeface="+mn-ea"/>
              </a:rPr>
              <a:t>Department of Computer Science and Engineering - </a:t>
            </a:r>
            <a:r>
              <a:rPr lang="en-IN" altLang="en-US" dirty="0" smtClean="0">
                <a:latin typeface="Cambria" panose="02040503050406030204" pitchFamily="18" charset="0"/>
                <a:sym typeface="+mn-ea"/>
              </a:rPr>
              <a:t>DS</a:t>
            </a:r>
            <a:endParaRPr lang="en-US" dirty="0">
              <a:latin typeface="Cambria" panose="02040503050406030204" pitchFamily="18"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a:defRPr/>
            </a:pPr>
            <a:fld id="{22452EB8-249B-4CFB-9F48-92F3E85E3706}" type="slidenum">
              <a:rPr lang="en-US" smtClean="0"/>
            </a:fld>
            <a:endParaRPr lang="en-US" dirty="0"/>
          </a:p>
        </p:txBody>
      </p:sp>
      <p:pic>
        <p:nvPicPr>
          <p:cNvPr id="1026" name="Picture 2" descr="C:\Users\Admin\Desktop\NAACAlogo-1.png"/>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7916705" y="1"/>
            <a:ext cx="1238727" cy="917575"/>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0" y="6553200"/>
            <a:ext cx="12344400" cy="304800"/>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lIns="109715" tIns="54858" rIns="109715" bIns="54858" spcCol="0" rtlCol="0" anchor="ctr"/>
          <a:lstStyle/>
          <a:p>
            <a:pPr algn="ctr"/>
            <a:r>
              <a:rPr lang="en-US" dirty="0">
                <a:latin typeface="Cambria" panose="02040503050406030204" pitchFamily="18" charset="0"/>
              </a:rPr>
              <a:t>Department of Computer Science and Engineering - AIML</a:t>
            </a:r>
            <a:endParaRPr lang="en-US" dirty="0">
              <a:latin typeface="Cambria" panose="02040503050406030204" pitchFamily="18" charset="0"/>
            </a:endParaRPr>
          </a:p>
        </p:txBody>
      </p:sp>
      <p:sp>
        <p:nvSpPr>
          <p:cNvPr id="5" name="Title 5"/>
          <p:cNvSpPr txBox="1"/>
          <p:nvPr/>
        </p:nvSpPr>
        <p:spPr>
          <a:xfrm>
            <a:off x="0" y="1204912"/>
            <a:ext cx="12344400" cy="623888"/>
          </a:xfrm>
          <a:prstGeom prst="rect">
            <a:avLst/>
          </a:prstGeom>
        </p:spPr>
        <p:txBody>
          <a:bodyPr vert="horz" lIns="109715" tIns="54858" rIns="109715" bIns="54858" rtlCol="0" anchor="ctr">
            <a:noAutofit/>
          </a:bodyPr>
          <a:lstStyle>
            <a:lvl1pPr algn="ctr" defTabSz="1201420" rtl="0" eaLnBrk="1" latinLnBrk="0" hangingPunct="1">
              <a:spcBef>
                <a:spcPct val="0"/>
              </a:spcBef>
              <a:buNone/>
              <a:defRPr sz="5800" kern="1200">
                <a:solidFill>
                  <a:schemeClr val="tx1"/>
                </a:solidFill>
                <a:latin typeface="+mj-lt"/>
                <a:ea typeface="+mj-ea"/>
                <a:cs typeface="+mj-cs"/>
              </a:defRPr>
            </a:lvl1pPr>
          </a:lstStyle>
          <a:p>
            <a:r>
              <a:rPr lang="en-IN" sz="3200" b="1" dirty="0">
                <a:solidFill>
                  <a:schemeClr val="tx2"/>
                </a:solidFill>
                <a:latin typeface="Cambria" panose="02040503050406030204" pitchFamily="18" charset="0"/>
                <a:sym typeface="+mn-ea"/>
              </a:rPr>
              <a:t>INTRODUCTION </a:t>
            </a:r>
            <a:r>
              <a:rPr lang="en-IN" sz="3200" b="1" dirty="0">
                <a:solidFill>
                  <a:schemeClr val="tx2"/>
                </a:solidFill>
                <a:latin typeface="Cambria" panose="02040503050406030204" pitchFamily="18" charset="0"/>
                <a:sym typeface="Wingdings" panose="05000000000000000000" pitchFamily="2" charset="2"/>
              </a:rPr>
              <a:t></a:t>
            </a:r>
            <a:r>
              <a:rPr lang="en-IN" sz="3200" b="1" dirty="0">
                <a:solidFill>
                  <a:schemeClr val="tx2"/>
                </a:solidFill>
                <a:latin typeface="Cambria" panose="02040503050406030204" pitchFamily="18" charset="0"/>
                <a:sym typeface="+mn-ea"/>
              </a:rPr>
              <a:t> </a:t>
            </a:r>
            <a:r>
              <a:rPr lang="en-US" sz="3200" b="1" dirty="0">
                <a:solidFill>
                  <a:schemeClr val="tx2"/>
                </a:solidFill>
                <a:latin typeface="Cambria" panose="02040503050406030204" pitchFamily="18" charset="0"/>
                <a:sym typeface="+mn-ea"/>
              </a:rPr>
              <a:t>THE FOUNDATIONS OF ARTIFICIAL INTELLIGENCE </a:t>
            </a:r>
            <a:r>
              <a:rPr lang="en-US" sz="3200" b="1" dirty="0">
                <a:solidFill>
                  <a:schemeClr val="tx2"/>
                </a:solidFill>
                <a:latin typeface="Cambria" panose="02040503050406030204" pitchFamily="18" charset="0"/>
                <a:sym typeface="Wingdings" panose="05000000000000000000" pitchFamily="2" charset="2"/>
              </a:rPr>
              <a:t> </a:t>
            </a:r>
            <a:r>
              <a:rPr lang="en-IN" sz="3200" b="1" dirty="0">
                <a:solidFill>
                  <a:schemeClr val="tx2"/>
                </a:solidFill>
                <a:latin typeface="Times-Bold"/>
                <a:sym typeface="+mn-ea"/>
              </a:rPr>
              <a:t>Linguistics</a:t>
            </a:r>
            <a:endParaRPr lang="en-IN" sz="3200" b="1" dirty="0">
              <a:solidFill>
                <a:schemeClr val="tx2"/>
              </a:solidFill>
              <a:latin typeface="Times-Bold"/>
              <a:sym typeface="+mn-ea"/>
            </a:endParaRPr>
          </a:p>
        </p:txBody>
      </p:sp>
      <p:sp>
        <p:nvSpPr>
          <p:cNvPr id="4" name="Rectangle 3"/>
          <p:cNvSpPr/>
          <p:nvPr/>
        </p:nvSpPr>
        <p:spPr>
          <a:xfrm>
            <a:off x="685800" y="2305050"/>
            <a:ext cx="11277600" cy="3338830"/>
          </a:xfrm>
          <a:prstGeom prst="rect">
            <a:avLst/>
          </a:prstGeom>
        </p:spPr>
        <p:txBody>
          <a:bodyPr wrap="square">
            <a:noAutofit/>
          </a:bodyPr>
          <a:lstStyle/>
          <a:p>
            <a:pPr marL="457200" indent="-457200" algn="just">
              <a:buFont typeface="Arial" panose="020B0604020202020204" pitchFamily="34" charset="0"/>
              <a:buChar char="•"/>
            </a:pPr>
            <a:r>
              <a:rPr lang="en-US" sz="2000" dirty="0">
                <a:solidFill>
                  <a:srgbClr val="002060"/>
                </a:solidFill>
                <a:latin typeface="Cambria" panose="02040503050406030204" pitchFamily="18" charset="0"/>
              </a:rPr>
              <a:t>8. Linguistics (1957  present): </a:t>
            </a:r>
            <a:endParaRPr lang="en-US" sz="2000" dirty="0">
              <a:solidFill>
                <a:srgbClr val="002060"/>
              </a:solidFill>
              <a:latin typeface="Cambria" panose="02040503050406030204" pitchFamily="18" charset="0"/>
            </a:endParaRPr>
          </a:p>
          <a:p>
            <a:pPr marL="457200" indent="-457200" algn="just">
              <a:buFont typeface="Arial" panose="020B0604020202020204" pitchFamily="34" charset="0"/>
              <a:buChar char="•"/>
            </a:pPr>
            <a:r>
              <a:rPr lang="en-US" sz="2000" dirty="0">
                <a:solidFill>
                  <a:srgbClr val="002060"/>
                </a:solidFill>
                <a:latin typeface="Cambria" panose="02040503050406030204" pitchFamily="18" charset="0"/>
              </a:rPr>
              <a:t>How does language relate to thought? </a:t>
            </a:r>
            <a:endParaRPr lang="en-US" sz="2000" dirty="0">
              <a:solidFill>
                <a:srgbClr val="002060"/>
              </a:solidFill>
              <a:latin typeface="Cambria" panose="02040503050406030204" pitchFamily="18" charset="0"/>
            </a:endParaRPr>
          </a:p>
          <a:p>
            <a:pPr marL="457200" indent="-457200" algn="just">
              <a:buFont typeface="Arial" panose="020B0604020202020204" pitchFamily="34" charset="0"/>
              <a:buChar char="•"/>
            </a:pPr>
            <a:r>
              <a:rPr lang="en-US" sz="2000" dirty="0">
                <a:solidFill>
                  <a:srgbClr val="002060"/>
                </a:solidFill>
                <a:latin typeface="Cambria" panose="02040503050406030204" pitchFamily="18" charset="0"/>
              </a:rPr>
              <a:t>Knowledge representation: the study of how to put knowledge into a form that a computer can reason with Grammar.</a:t>
            </a:r>
            <a:endParaRPr lang="en-US" sz="2000" dirty="0">
              <a:solidFill>
                <a:srgbClr val="002060"/>
              </a:solidFill>
              <a:latin typeface="Cambria" panose="02040503050406030204" pitchFamily="18" charset="0"/>
            </a:endParaRPr>
          </a:p>
          <a:p>
            <a:pPr marL="457200" indent="-457200" algn="just">
              <a:buFont typeface="Arial" panose="020B0604020202020204" pitchFamily="34" charset="0"/>
              <a:buChar char="•"/>
            </a:pPr>
            <a:r>
              <a:rPr lang="en-US" sz="2000" dirty="0">
                <a:solidFill>
                  <a:srgbClr val="002060"/>
                </a:solidFill>
                <a:latin typeface="Cambria" panose="02040503050406030204" pitchFamily="18" charset="0"/>
              </a:rPr>
              <a:t> Speech demonstrates human intelligence:</a:t>
            </a:r>
            <a:endParaRPr lang="en-US" sz="2000" dirty="0">
              <a:solidFill>
                <a:srgbClr val="002060"/>
              </a:solidFill>
              <a:latin typeface="Cambria" panose="02040503050406030204" pitchFamily="18" charset="0"/>
            </a:endParaRPr>
          </a:p>
          <a:p>
            <a:pPr marL="457200" indent="-457200" algn="just">
              <a:buFont typeface="Arial" panose="020B0604020202020204" pitchFamily="34" charset="0"/>
              <a:buChar char="•"/>
            </a:pPr>
            <a:r>
              <a:rPr lang="en-US" sz="2000" dirty="0">
                <a:solidFill>
                  <a:srgbClr val="002060"/>
                </a:solidFill>
                <a:latin typeface="Cambria" panose="02040503050406030204" pitchFamily="18" charset="0"/>
              </a:rPr>
              <a:t>Analysis of human language reveals thought taking place in ways not understood in other settings. Language and thought are believed to be tightly intertwined.</a:t>
            </a:r>
            <a:endParaRPr lang="en-US" sz="2000" dirty="0">
              <a:solidFill>
                <a:srgbClr val="002060"/>
              </a:solidFill>
              <a:latin typeface="Cambria" panose="02040503050406030204" pitchFamily="18" charset="0"/>
            </a:endParaRPr>
          </a:p>
          <a:p>
            <a:pPr marL="457200" indent="-457200" algn="just">
              <a:buFont typeface="Arial" panose="020B0604020202020204" pitchFamily="34" charset="0"/>
              <a:buChar char="•"/>
            </a:pPr>
            <a:r>
              <a:rPr lang="en-US" sz="2000" dirty="0">
                <a:solidFill>
                  <a:srgbClr val="002060"/>
                </a:solidFill>
                <a:latin typeface="Cambria" panose="02040503050406030204" pitchFamily="18" charset="0"/>
              </a:rPr>
              <a:t>Modern linguistics and AI intersect in a hybrid field called Computational Linguistics or Natural Language Processing (NLP).</a:t>
            </a:r>
            <a:endParaRPr lang="en-US" sz="2000" dirty="0">
              <a:solidFill>
                <a:srgbClr val="002060"/>
              </a:solidFill>
              <a:latin typeface="Cambria" panose="02040503050406030204" pitchFamily="18" charset="0"/>
            </a:endParaRPr>
          </a:p>
        </p:txBody>
      </p:sp>
      <p:sp>
        <p:nvSpPr>
          <p:cNvPr id="6" name="Rectangle 1"/>
          <p:cNvSpPr/>
          <p:nvPr/>
        </p:nvSpPr>
        <p:spPr>
          <a:xfrm>
            <a:off x="0" y="6553200"/>
            <a:ext cx="12344400" cy="304800"/>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lIns="109715" tIns="54858" rIns="109715" bIns="54858" spcCol="0" rtlCol="0" anchor="ctr"/>
          <a:lstStyle/>
          <a:p>
            <a:pPr algn="ctr"/>
            <a:r>
              <a:rPr lang="en-US" dirty="0" smtClean="0">
                <a:latin typeface="Cambria" panose="02040503050406030204" pitchFamily="18" charset="0"/>
                <a:sym typeface="+mn-ea"/>
              </a:rPr>
              <a:t>Department of Computer Science and Engineering - </a:t>
            </a:r>
            <a:r>
              <a:rPr lang="en-IN" altLang="en-US" dirty="0" smtClean="0">
                <a:latin typeface="Cambria" panose="02040503050406030204" pitchFamily="18" charset="0"/>
                <a:sym typeface="+mn-ea"/>
              </a:rPr>
              <a:t>DS</a:t>
            </a:r>
            <a:endParaRPr lang="en-US" dirty="0">
              <a:latin typeface="Cambria" panose="02040503050406030204" pitchFamily="18"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a:defRPr/>
            </a:pPr>
            <a:fld id="{22452EB8-249B-4CFB-9F48-92F3E85E3706}" type="slidenum">
              <a:rPr lang="en-US" smtClean="0"/>
            </a:fld>
            <a:endParaRPr lang="en-US" dirty="0"/>
          </a:p>
        </p:txBody>
      </p:sp>
      <p:pic>
        <p:nvPicPr>
          <p:cNvPr id="1026" name="Picture 2" descr="C:\Users\Admin\Desktop\NAACAlogo-1.png"/>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7916705" y="1"/>
            <a:ext cx="1238727" cy="917575"/>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0" y="6553200"/>
            <a:ext cx="12344400" cy="304800"/>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lIns="109715" tIns="54858" rIns="109715" bIns="54858" spcCol="0" rtlCol="0" anchor="ctr"/>
          <a:lstStyle/>
          <a:p>
            <a:pPr algn="ctr"/>
            <a:r>
              <a:rPr lang="en-US" dirty="0">
                <a:latin typeface="Cambria" panose="02040503050406030204" pitchFamily="18" charset="0"/>
              </a:rPr>
              <a:t>Department of Computer Science and Engineering - AIML</a:t>
            </a:r>
            <a:endParaRPr lang="en-US" dirty="0">
              <a:latin typeface="Cambria" panose="02040503050406030204" pitchFamily="18" charset="0"/>
            </a:endParaRPr>
          </a:p>
        </p:txBody>
      </p:sp>
      <p:sp>
        <p:nvSpPr>
          <p:cNvPr id="5" name="Title 5"/>
          <p:cNvSpPr txBox="1"/>
          <p:nvPr/>
        </p:nvSpPr>
        <p:spPr>
          <a:xfrm>
            <a:off x="0" y="1067117"/>
            <a:ext cx="12344400" cy="623888"/>
          </a:xfrm>
          <a:prstGeom prst="rect">
            <a:avLst/>
          </a:prstGeom>
        </p:spPr>
        <p:txBody>
          <a:bodyPr vert="horz" lIns="109715" tIns="54858" rIns="109715" bIns="54858" rtlCol="0" anchor="ctr">
            <a:noAutofit/>
          </a:bodyPr>
          <a:lstStyle>
            <a:lvl1pPr algn="ctr" defTabSz="1201420" rtl="0" eaLnBrk="1" latinLnBrk="0" hangingPunct="1">
              <a:spcBef>
                <a:spcPct val="0"/>
              </a:spcBef>
              <a:buNone/>
              <a:defRPr sz="5800" kern="1200">
                <a:solidFill>
                  <a:schemeClr val="tx1"/>
                </a:solidFill>
                <a:latin typeface="+mj-lt"/>
                <a:ea typeface="+mj-ea"/>
                <a:cs typeface="+mj-cs"/>
              </a:defRPr>
            </a:lvl1pPr>
          </a:lstStyle>
          <a:p>
            <a:r>
              <a:rPr lang="en-IN" sz="3200" b="1" dirty="0">
                <a:latin typeface="Cambria" panose="02040503050406030204" pitchFamily="18" charset="0"/>
                <a:sym typeface="+mn-ea"/>
              </a:rPr>
              <a:t> </a:t>
            </a:r>
            <a:r>
              <a:rPr lang="en-US" sz="3200" b="1" dirty="0">
                <a:solidFill>
                  <a:schemeClr val="tx2"/>
                </a:solidFill>
                <a:latin typeface="Cambria" panose="02040503050406030204" pitchFamily="18" charset="0"/>
                <a:sym typeface="+mn-ea"/>
              </a:rPr>
              <a:t>THE FOUNDATIONS OF ARTIFICIAL INTELLIGENCE</a:t>
            </a:r>
            <a:endParaRPr lang="en-US" sz="3200" b="1" dirty="0">
              <a:solidFill>
                <a:schemeClr val="tx2"/>
              </a:solidFill>
              <a:latin typeface="Cambria" panose="02040503050406030204" pitchFamily="18" charset="0"/>
              <a:sym typeface="+mn-ea"/>
            </a:endParaRPr>
          </a:p>
        </p:txBody>
      </p:sp>
      <p:pic>
        <p:nvPicPr>
          <p:cNvPr id="6" name="Content Placeholder 5"/>
          <p:cNvPicPr>
            <a:picLocks noChangeAspect="1"/>
          </p:cNvPicPr>
          <p:nvPr>
            <p:ph idx="1"/>
          </p:nvPr>
        </p:nvPicPr>
        <p:blipFill>
          <a:blip r:embed="rId2"/>
          <a:stretch>
            <a:fillRect/>
          </a:stretch>
        </p:blipFill>
        <p:spPr>
          <a:xfrm>
            <a:off x="959485" y="1600200"/>
            <a:ext cx="10332085" cy="4838700"/>
          </a:xfrm>
          <a:prstGeom prst="rect">
            <a:avLst/>
          </a:prstGeom>
        </p:spPr>
      </p:pic>
      <p:sp>
        <p:nvSpPr>
          <p:cNvPr id="8" name="Rectangle 1"/>
          <p:cNvSpPr/>
          <p:nvPr/>
        </p:nvSpPr>
        <p:spPr>
          <a:xfrm>
            <a:off x="0" y="6553200"/>
            <a:ext cx="12344400" cy="304800"/>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lIns="109715" tIns="54858" rIns="109715" bIns="54858" spcCol="0" rtlCol="0" anchor="ctr"/>
          <a:lstStyle/>
          <a:p>
            <a:pPr algn="ctr"/>
            <a:r>
              <a:rPr lang="en-US" dirty="0" smtClean="0">
                <a:latin typeface="Cambria" panose="02040503050406030204" pitchFamily="18" charset="0"/>
                <a:sym typeface="+mn-ea"/>
              </a:rPr>
              <a:t>Department of Computer Science and Engineering - </a:t>
            </a:r>
            <a:r>
              <a:rPr lang="en-IN" altLang="en-US" dirty="0" smtClean="0">
                <a:latin typeface="Cambria" panose="02040503050406030204" pitchFamily="18" charset="0"/>
                <a:sym typeface="+mn-ea"/>
              </a:rPr>
              <a:t>DS</a:t>
            </a:r>
            <a:endParaRPr lang="en-US" dirty="0">
              <a:latin typeface="Cambria" panose="02040503050406030204" pitchFamily="18"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a:defRPr/>
            </a:pPr>
            <a:fld id="{22452EB8-249B-4CFB-9F48-92F3E85E3706}" type="slidenum">
              <a:rPr lang="en-US" smtClean="0"/>
            </a:fld>
            <a:endParaRPr lang="en-US" dirty="0"/>
          </a:p>
        </p:txBody>
      </p:sp>
      <p:pic>
        <p:nvPicPr>
          <p:cNvPr id="1026" name="Picture 2" descr="C:\Users\Admin\Desktop\NAACAlogo-1.png"/>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7916705" y="1"/>
            <a:ext cx="1238727" cy="917575"/>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0" y="6553200"/>
            <a:ext cx="12344400" cy="304800"/>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lIns="109715" tIns="54858" rIns="109715" bIns="54858" spcCol="0" rtlCol="0" anchor="ctr"/>
          <a:lstStyle/>
          <a:p>
            <a:pPr algn="ctr"/>
            <a:r>
              <a:rPr lang="en-US" dirty="0">
                <a:latin typeface="Cambria" panose="02040503050406030204" pitchFamily="18" charset="0"/>
              </a:rPr>
              <a:t>Department of Computer Science and Engineering - AIML</a:t>
            </a:r>
            <a:endParaRPr lang="en-US" dirty="0">
              <a:latin typeface="Cambria" panose="02040503050406030204" pitchFamily="18" charset="0"/>
            </a:endParaRPr>
          </a:p>
        </p:txBody>
      </p:sp>
      <p:sp>
        <p:nvSpPr>
          <p:cNvPr id="5" name="Title 5"/>
          <p:cNvSpPr txBox="1"/>
          <p:nvPr/>
        </p:nvSpPr>
        <p:spPr>
          <a:xfrm>
            <a:off x="0" y="917892"/>
            <a:ext cx="12344400" cy="623888"/>
          </a:xfrm>
          <a:prstGeom prst="rect">
            <a:avLst/>
          </a:prstGeom>
        </p:spPr>
        <p:txBody>
          <a:bodyPr vert="horz" lIns="109715" tIns="54858" rIns="109715" bIns="54858" rtlCol="0" anchor="ctr">
            <a:noAutofit/>
          </a:bodyPr>
          <a:lstStyle>
            <a:lvl1pPr algn="ctr" defTabSz="1201420" rtl="0" eaLnBrk="1" latinLnBrk="0" hangingPunct="1">
              <a:spcBef>
                <a:spcPct val="0"/>
              </a:spcBef>
              <a:buNone/>
              <a:defRPr sz="5800" kern="1200">
                <a:solidFill>
                  <a:schemeClr val="tx1"/>
                </a:solidFill>
                <a:latin typeface="+mj-lt"/>
                <a:ea typeface="+mj-ea"/>
                <a:cs typeface="+mj-cs"/>
              </a:defRPr>
            </a:lvl1pPr>
          </a:lstStyle>
          <a:p>
            <a:r>
              <a:rPr lang="en-IN" sz="3200" b="1" dirty="0">
                <a:latin typeface="Cambria" panose="02040503050406030204" pitchFamily="18" charset="0"/>
                <a:sym typeface="+mn-ea"/>
              </a:rPr>
              <a:t> </a:t>
            </a:r>
            <a:r>
              <a:rPr lang="en-US" sz="3200" b="1" dirty="0">
                <a:solidFill>
                  <a:schemeClr val="tx2"/>
                </a:solidFill>
                <a:latin typeface="Cambria" panose="02040503050406030204" pitchFamily="18" charset="0"/>
                <a:sym typeface="+mn-ea"/>
              </a:rPr>
              <a:t>THE HISTORY OF ARTIFICIAL INTELLIGENCE</a:t>
            </a:r>
            <a:endParaRPr lang="en-US" sz="3200" b="1" dirty="0">
              <a:solidFill>
                <a:schemeClr val="tx2"/>
              </a:solidFill>
              <a:latin typeface="Cambria" panose="02040503050406030204" pitchFamily="18" charset="0"/>
              <a:sym typeface="+mn-ea"/>
            </a:endParaRPr>
          </a:p>
        </p:txBody>
      </p:sp>
      <p:sp>
        <p:nvSpPr>
          <p:cNvPr id="4" name="Rectangle 3"/>
          <p:cNvSpPr/>
          <p:nvPr/>
        </p:nvSpPr>
        <p:spPr>
          <a:xfrm>
            <a:off x="685800" y="1752382"/>
            <a:ext cx="11277600" cy="4707890"/>
          </a:xfrm>
          <a:prstGeom prst="rect">
            <a:avLst/>
          </a:prstGeom>
        </p:spPr>
        <p:txBody>
          <a:bodyPr wrap="square">
            <a:spAutoFit/>
          </a:bodyPr>
          <a:lstStyle/>
          <a:p>
            <a:pPr marL="457200" indent="-457200" algn="just">
              <a:buFont typeface="Arial" panose="020B0604020202020204" pitchFamily="34" charset="0"/>
              <a:buChar char="•"/>
            </a:pPr>
            <a:r>
              <a:rPr lang="en-US" sz="2000" b="1" dirty="0">
                <a:solidFill>
                  <a:srgbClr val="002060"/>
                </a:solidFill>
                <a:latin typeface="Cambria" panose="02040503050406030204" pitchFamily="18" charset="0"/>
              </a:rPr>
              <a:t>The gestation of AI (1943 - 1956): </a:t>
            </a:r>
            <a:endParaRPr lang="en-US" sz="2000" b="1" dirty="0">
              <a:solidFill>
                <a:srgbClr val="002060"/>
              </a:solidFill>
              <a:latin typeface="Cambria" panose="02040503050406030204" pitchFamily="18" charset="0"/>
            </a:endParaRPr>
          </a:p>
          <a:p>
            <a:pPr marL="457200" indent="-457200" algn="just">
              <a:buFont typeface="Arial" panose="020B0604020202020204" pitchFamily="34" charset="0"/>
              <a:buChar char="•"/>
            </a:pPr>
            <a:r>
              <a:rPr lang="en-US" sz="2000" dirty="0">
                <a:solidFill>
                  <a:srgbClr val="002060"/>
                </a:solidFill>
                <a:latin typeface="Cambria" panose="02040503050406030204" pitchFamily="18" charset="0"/>
              </a:rPr>
              <a:t>1943: McCulloch &amp; Pitts: Boolean circuit model of brain.</a:t>
            </a:r>
            <a:endParaRPr lang="en-US" sz="2000" dirty="0">
              <a:solidFill>
                <a:srgbClr val="002060"/>
              </a:solidFill>
              <a:latin typeface="Cambria" panose="02040503050406030204" pitchFamily="18" charset="0"/>
            </a:endParaRPr>
          </a:p>
          <a:p>
            <a:pPr marL="457200" indent="-457200" algn="just">
              <a:buFont typeface="Arial" panose="020B0604020202020204" pitchFamily="34" charset="0"/>
              <a:buChar char="•"/>
            </a:pPr>
            <a:r>
              <a:rPr lang="en-US" sz="2000" dirty="0">
                <a:solidFill>
                  <a:srgbClr val="002060"/>
                </a:solidFill>
                <a:latin typeface="Cambria" panose="02040503050406030204" pitchFamily="18" charset="0"/>
              </a:rPr>
              <a:t>1950: Turing’s “Computing Machinery and Intelligence”.</a:t>
            </a:r>
            <a:endParaRPr lang="en-US" sz="2000" dirty="0">
              <a:solidFill>
                <a:srgbClr val="002060"/>
              </a:solidFill>
              <a:latin typeface="Cambria" panose="02040503050406030204" pitchFamily="18" charset="0"/>
            </a:endParaRPr>
          </a:p>
          <a:p>
            <a:pPr marL="457200" indent="-457200" algn="just">
              <a:buFont typeface="Arial" panose="020B0604020202020204" pitchFamily="34" charset="0"/>
              <a:buChar char="•"/>
            </a:pPr>
            <a:r>
              <a:rPr lang="en-US" sz="2000" dirty="0">
                <a:solidFill>
                  <a:srgbClr val="002060"/>
                </a:solidFill>
                <a:latin typeface="Cambria" panose="02040503050406030204" pitchFamily="18" charset="0"/>
              </a:rPr>
              <a:t>1956: McCarthy’s name “Artificial Intelligence” adopted. </a:t>
            </a:r>
            <a:endParaRPr lang="en-US" sz="2000" dirty="0">
              <a:solidFill>
                <a:srgbClr val="002060"/>
              </a:solidFill>
              <a:latin typeface="Cambria" panose="02040503050406030204" pitchFamily="18" charset="0"/>
            </a:endParaRPr>
          </a:p>
          <a:p>
            <a:pPr marL="457200" indent="-457200" algn="just">
              <a:buFont typeface="Arial" panose="020B0604020202020204" pitchFamily="34" charset="0"/>
              <a:buChar char="•"/>
            </a:pPr>
            <a:r>
              <a:rPr lang="en-US" sz="2000" dirty="0">
                <a:solidFill>
                  <a:srgbClr val="002060"/>
                </a:solidFill>
                <a:latin typeface="Cambria" panose="02040503050406030204" pitchFamily="18" charset="0"/>
              </a:rPr>
              <a:t>Why was it necessary for AI to become a separate field ? </a:t>
            </a:r>
            <a:endParaRPr lang="en-US" sz="2000" dirty="0">
              <a:solidFill>
                <a:srgbClr val="002060"/>
              </a:solidFill>
              <a:latin typeface="Cambria" panose="02040503050406030204" pitchFamily="18" charset="0"/>
            </a:endParaRPr>
          </a:p>
          <a:p>
            <a:pPr marL="457200" indent="-457200" algn="just">
              <a:buFont typeface="Arial" panose="020B0604020202020204" pitchFamily="34" charset="0"/>
              <a:buChar char="•"/>
            </a:pPr>
            <a:r>
              <a:rPr lang="en-US" sz="2000" dirty="0">
                <a:solidFill>
                  <a:srgbClr val="002060"/>
                </a:solidFill>
                <a:latin typeface="Cambria" panose="02040503050406030204" pitchFamily="18" charset="0"/>
              </a:rPr>
              <a:t>Why couldn't all the work done in AI have taken place under the name of control theory or operations research or decision theory, which have objectives similar to those of AI? </a:t>
            </a:r>
            <a:endParaRPr lang="en-US" sz="2000" dirty="0">
              <a:solidFill>
                <a:srgbClr val="002060"/>
              </a:solidFill>
              <a:latin typeface="Cambria" panose="02040503050406030204" pitchFamily="18" charset="0"/>
            </a:endParaRPr>
          </a:p>
          <a:p>
            <a:pPr marL="457200" indent="-457200" algn="just">
              <a:buFont typeface="Arial" panose="020B0604020202020204" pitchFamily="34" charset="0"/>
              <a:buChar char="•"/>
            </a:pPr>
            <a:r>
              <a:rPr lang="en-US" sz="2000" dirty="0">
                <a:solidFill>
                  <a:srgbClr val="002060"/>
                </a:solidFill>
                <a:latin typeface="Cambria" panose="02040503050406030204" pitchFamily="18" charset="0"/>
              </a:rPr>
              <a:t>Why isn't AI a branch of mathematics? </a:t>
            </a:r>
            <a:endParaRPr lang="en-US" sz="2000" dirty="0">
              <a:solidFill>
                <a:srgbClr val="002060"/>
              </a:solidFill>
              <a:latin typeface="Cambria" panose="02040503050406030204" pitchFamily="18" charset="0"/>
            </a:endParaRPr>
          </a:p>
          <a:p>
            <a:pPr marL="457200" indent="-457200" algn="just">
              <a:buFont typeface="Arial" panose="020B0604020202020204" pitchFamily="34" charset="0"/>
              <a:buChar char="•"/>
            </a:pPr>
            <a:r>
              <a:rPr lang="en-US" sz="2000" dirty="0">
                <a:solidFill>
                  <a:srgbClr val="002060"/>
                </a:solidFill>
                <a:latin typeface="Cambria" panose="02040503050406030204" pitchFamily="18" charset="0"/>
              </a:rPr>
              <a:t>The first answer is that AI from the start embraced the idea of duplicating human faculties such as creativity, self-improvement, and language use. </a:t>
            </a:r>
            <a:endParaRPr lang="en-US" sz="2000" dirty="0">
              <a:solidFill>
                <a:srgbClr val="002060"/>
              </a:solidFill>
              <a:latin typeface="Cambria" panose="02040503050406030204" pitchFamily="18" charset="0"/>
            </a:endParaRPr>
          </a:p>
          <a:p>
            <a:pPr marL="457200" indent="-457200" algn="just">
              <a:buFont typeface="Arial" panose="020B0604020202020204" pitchFamily="34" charset="0"/>
              <a:buChar char="•"/>
            </a:pPr>
            <a:r>
              <a:rPr lang="en-US" sz="2000" dirty="0">
                <a:solidFill>
                  <a:srgbClr val="002060"/>
                </a:solidFill>
                <a:latin typeface="Cambria" panose="02040503050406030204" pitchFamily="18" charset="0"/>
              </a:rPr>
              <a:t>None of the other fields were addressing these issues. </a:t>
            </a:r>
            <a:endParaRPr lang="en-US" sz="2000" dirty="0">
              <a:solidFill>
                <a:srgbClr val="002060"/>
              </a:solidFill>
              <a:latin typeface="Cambria" panose="02040503050406030204" pitchFamily="18" charset="0"/>
            </a:endParaRPr>
          </a:p>
          <a:p>
            <a:pPr marL="457200" indent="-457200" algn="just">
              <a:buFont typeface="Arial" panose="020B0604020202020204" pitchFamily="34" charset="0"/>
              <a:buChar char="•"/>
            </a:pPr>
            <a:r>
              <a:rPr lang="en-US" sz="2000" dirty="0">
                <a:solidFill>
                  <a:srgbClr val="002060"/>
                </a:solidFill>
                <a:latin typeface="Cambria" panose="02040503050406030204" pitchFamily="18" charset="0"/>
              </a:rPr>
              <a:t>The second answer is methodology. AI is the only one of these fields that is clearly a branch of computer science (USING COMPUTER SIMULATIONS).</a:t>
            </a:r>
            <a:endParaRPr lang="en-US" sz="2000" dirty="0">
              <a:solidFill>
                <a:srgbClr val="002060"/>
              </a:solidFill>
              <a:latin typeface="Cambria" panose="02040503050406030204" pitchFamily="18" charset="0"/>
            </a:endParaRPr>
          </a:p>
          <a:p>
            <a:pPr marL="457200" indent="-457200" algn="just">
              <a:buFont typeface="Arial" panose="020B0604020202020204" pitchFamily="34" charset="0"/>
              <a:buChar char="•"/>
            </a:pPr>
            <a:r>
              <a:rPr lang="en-US" sz="2000" dirty="0">
                <a:solidFill>
                  <a:srgbClr val="002060"/>
                </a:solidFill>
                <a:latin typeface="Cambria" panose="02040503050406030204" pitchFamily="18" charset="0"/>
              </a:rPr>
              <a:t>AI is the only field to attempt to build machines that will function autonomously in complex, changing environments.</a:t>
            </a:r>
            <a:endParaRPr lang="en-US" sz="2000" dirty="0">
              <a:solidFill>
                <a:srgbClr val="002060"/>
              </a:solidFill>
              <a:latin typeface="Cambria" panose="02040503050406030204" pitchFamily="18" charset="0"/>
            </a:endParaRPr>
          </a:p>
        </p:txBody>
      </p:sp>
      <p:sp>
        <p:nvSpPr>
          <p:cNvPr id="6" name="Rectangle 1"/>
          <p:cNvSpPr/>
          <p:nvPr/>
        </p:nvSpPr>
        <p:spPr>
          <a:xfrm>
            <a:off x="0" y="6553200"/>
            <a:ext cx="12344400" cy="304800"/>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lIns="109715" tIns="54858" rIns="109715" bIns="54858" spcCol="0" rtlCol="0" anchor="ctr"/>
          <a:lstStyle/>
          <a:p>
            <a:pPr algn="ctr"/>
            <a:r>
              <a:rPr lang="en-US" dirty="0" smtClean="0">
                <a:latin typeface="Cambria" panose="02040503050406030204" pitchFamily="18" charset="0"/>
                <a:sym typeface="+mn-ea"/>
              </a:rPr>
              <a:t>Department of Computer Science and Engineering - </a:t>
            </a:r>
            <a:r>
              <a:rPr lang="en-IN" altLang="en-US" dirty="0" smtClean="0">
                <a:latin typeface="Cambria" panose="02040503050406030204" pitchFamily="18" charset="0"/>
                <a:sym typeface="+mn-ea"/>
              </a:rPr>
              <a:t>DS</a:t>
            </a:r>
            <a:endParaRPr lang="en-US" dirty="0">
              <a:latin typeface="Cambria" panose="02040503050406030204" pitchFamily="18" charset="0"/>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a:defRPr/>
            </a:pPr>
            <a:fld id="{22452EB8-249B-4CFB-9F48-92F3E85E3706}" type="slidenum">
              <a:rPr lang="en-US" smtClean="0"/>
            </a:fld>
            <a:endParaRPr lang="en-US" dirty="0"/>
          </a:p>
        </p:txBody>
      </p:sp>
      <p:pic>
        <p:nvPicPr>
          <p:cNvPr id="1026" name="Picture 2" descr="C:\Users\Admin\Desktop\NAACAlogo-1.png"/>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7916705" y="1"/>
            <a:ext cx="1238727" cy="917575"/>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0" y="6553200"/>
            <a:ext cx="12344400" cy="304800"/>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lIns="109715" tIns="54858" rIns="109715" bIns="54858" spcCol="0" rtlCol="0" anchor="ctr"/>
          <a:lstStyle/>
          <a:p>
            <a:pPr algn="ctr"/>
            <a:r>
              <a:rPr lang="en-US" dirty="0">
                <a:latin typeface="Cambria" panose="02040503050406030204" pitchFamily="18" charset="0"/>
              </a:rPr>
              <a:t>Department of Computer Science and Engineering - AIML</a:t>
            </a:r>
            <a:endParaRPr lang="en-US" dirty="0">
              <a:latin typeface="Cambria" panose="02040503050406030204" pitchFamily="18" charset="0"/>
            </a:endParaRPr>
          </a:p>
        </p:txBody>
      </p:sp>
      <p:sp>
        <p:nvSpPr>
          <p:cNvPr id="5" name="Title 5"/>
          <p:cNvSpPr txBox="1"/>
          <p:nvPr/>
        </p:nvSpPr>
        <p:spPr>
          <a:xfrm>
            <a:off x="0" y="1204912"/>
            <a:ext cx="12344400" cy="623888"/>
          </a:xfrm>
          <a:prstGeom prst="rect">
            <a:avLst/>
          </a:prstGeom>
        </p:spPr>
        <p:txBody>
          <a:bodyPr vert="horz" lIns="109715" tIns="54858" rIns="109715" bIns="54858" rtlCol="0" anchor="ctr">
            <a:noAutofit/>
          </a:bodyPr>
          <a:lstStyle>
            <a:lvl1pPr algn="ctr" defTabSz="1201420" rtl="0" eaLnBrk="1" latinLnBrk="0" hangingPunct="1">
              <a:spcBef>
                <a:spcPct val="0"/>
              </a:spcBef>
              <a:buNone/>
              <a:defRPr sz="5800" kern="1200">
                <a:solidFill>
                  <a:schemeClr val="tx1"/>
                </a:solidFill>
                <a:latin typeface="+mj-lt"/>
                <a:ea typeface="+mj-ea"/>
                <a:cs typeface="+mj-cs"/>
              </a:defRPr>
            </a:lvl1pPr>
          </a:lstStyle>
          <a:p>
            <a:endParaRPr lang="en-GB" sz="3200" b="1" dirty="0">
              <a:solidFill>
                <a:srgbClr val="002060"/>
              </a:solidFill>
              <a:latin typeface="Cambria" panose="02040503050406030204" pitchFamily="18" charset="0"/>
            </a:endParaRPr>
          </a:p>
        </p:txBody>
      </p:sp>
      <p:sp>
        <p:nvSpPr>
          <p:cNvPr id="7" name="Text Box 6"/>
          <p:cNvSpPr txBox="1"/>
          <p:nvPr/>
        </p:nvSpPr>
        <p:spPr>
          <a:xfrm>
            <a:off x="1371600" y="929005"/>
            <a:ext cx="9627870" cy="583565"/>
          </a:xfrm>
          <a:prstGeom prst="rect">
            <a:avLst/>
          </a:prstGeom>
          <a:noFill/>
        </p:spPr>
        <p:txBody>
          <a:bodyPr wrap="square" rtlCol="0" anchor="t">
            <a:spAutoFit/>
          </a:bodyPr>
          <a:p>
            <a:r>
              <a:rPr lang="en-US" sz="3200" b="1" dirty="0">
                <a:solidFill>
                  <a:schemeClr val="tx2"/>
                </a:solidFill>
                <a:latin typeface="Cambria" panose="02040503050406030204" pitchFamily="18" charset="0"/>
                <a:sym typeface="+mn-ea"/>
              </a:rPr>
              <a:t>THE HISTORY OF ARTIFICIAL INTELLIGENCE</a:t>
            </a:r>
            <a:endParaRPr lang="en-US" sz="3200" b="1" dirty="0">
              <a:solidFill>
                <a:schemeClr val="tx2"/>
              </a:solidFill>
              <a:latin typeface="Cambria" panose="02040503050406030204" pitchFamily="18" charset="0"/>
              <a:sym typeface="+mn-ea"/>
            </a:endParaRPr>
          </a:p>
        </p:txBody>
      </p:sp>
      <p:sp>
        <p:nvSpPr>
          <p:cNvPr id="8" name="Text Box 7"/>
          <p:cNvSpPr txBox="1"/>
          <p:nvPr/>
        </p:nvSpPr>
        <p:spPr>
          <a:xfrm>
            <a:off x="304800" y="1752600"/>
            <a:ext cx="11605895" cy="4654550"/>
          </a:xfrm>
          <a:prstGeom prst="rect">
            <a:avLst/>
          </a:prstGeom>
          <a:noFill/>
        </p:spPr>
        <p:txBody>
          <a:bodyPr wrap="square" rtlCol="0" anchor="t">
            <a:noAutofit/>
          </a:bodyPr>
          <a:p>
            <a:pPr marL="457200" indent="-457200" algn="just">
              <a:buClrTx/>
              <a:buSzTx/>
              <a:buFont typeface="Arial" panose="020B0604020202020204" pitchFamily="34" charset="0"/>
              <a:buChar char="•"/>
            </a:pPr>
            <a:r>
              <a:rPr lang="en-US" sz="2000" b="1" dirty="0">
                <a:solidFill>
                  <a:srgbClr val="002060"/>
                </a:solidFill>
                <a:latin typeface="Cambria" panose="02040503050406030204" pitchFamily="18" charset="0"/>
                <a:sym typeface="+mn-ea"/>
              </a:rPr>
              <a:t>Early enthusiasm, great expectations (1952 - 1969): </a:t>
            </a:r>
            <a:endParaRPr lang="en-US" sz="2000" b="1" i="0" dirty="0">
              <a:solidFill>
                <a:srgbClr val="002060"/>
              </a:solidFill>
              <a:latin typeface="Cambria" panose="02040503050406030204" pitchFamily="18" charset="0"/>
            </a:endParaRPr>
          </a:p>
          <a:p>
            <a:pPr marL="457200" indent="-457200" algn="just">
              <a:buClrTx/>
              <a:buSzTx/>
              <a:buFont typeface="Arial" panose="020B0604020202020204" pitchFamily="34" charset="0"/>
              <a:buChar char="•"/>
            </a:pPr>
            <a:r>
              <a:rPr lang="en-US" sz="2000" dirty="0">
                <a:solidFill>
                  <a:srgbClr val="002060"/>
                </a:solidFill>
                <a:latin typeface="Cambria" panose="02040503050406030204" pitchFamily="18" charset="0"/>
                <a:sym typeface="+mn-ea"/>
              </a:rPr>
              <a:t>Early successful AI programs:</a:t>
            </a:r>
            <a:endParaRPr lang="en-US" sz="2000" i="0" dirty="0">
              <a:solidFill>
                <a:srgbClr val="002060"/>
              </a:solidFill>
              <a:latin typeface="Cambria" panose="02040503050406030204" pitchFamily="18" charset="0"/>
            </a:endParaRPr>
          </a:p>
          <a:p>
            <a:pPr marL="457200" lvl="1" indent="-457200" algn="just">
              <a:buClrTx/>
              <a:buSzTx/>
              <a:buFont typeface="Arial" panose="020B0604020202020204" pitchFamily="34" charset="0"/>
              <a:buChar char="•"/>
            </a:pPr>
            <a:r>
              <a:rPr lang="en-US" sz="2000" dirty="0">
                <a:solidFill>
                  <a:srgbClr val="002060"/>
                </a:solidFill>
                <a:latin typeface="Cambria" panose="02040503050406030204" pitchFamily="18" charset="0"/>
                <a:sym typeface="+mn-ea"/>
              </a:rPr>
              <a:t>Newell &amp; Simon’s Logic Theorist.</a:t>
            </a:r>
            <a:endParaRPr lang="en-US" sz="2000" i="0" dirty="0">
              <a:solidFill>
                <a:srgbClr val="002060"/>
              </a:solidFill>
              <a:latin typeface="Cambria" panose="02040503050406030204" pitchFamily="18" charset="0"/>
            </a:endParaRPr>
          </a:p>
          <a:p>
            <a:pPr marL="457200" lvl="1" indent="-457200" algn="just">
              <a:buClrTx/>
              <a:buSzTx/>
              <a:buFont typeface="Arial" panose="020B0604020202020204" pitchFamily="34" charset="0"/>
              <a:buChar char="•"/>
            </a:pPr>
            <a:r>
              <a:rPr lang="en-US" sz="2000" dirty="0">
                <a:solidFill>
                  <a:srgbClr val="002060"/>
                </a:solidFill>
                <a:latin typeface="Cambria" panose="02040503050406030204" pitchFamily="18" charset="0"/>
                <a:sym typeface="+mn-ea"/>
              </a:rPr>
              <a:t>Newell &amp; Simon’s General Problem Solver (GPS) to imitate human problem solving.</a:t>
            </a:r>
            <a:endParaRPr lang="en-US" sz="2000" i="0" dirty="0">
              <a:solidFill>
                <a:srgbClr val="002060"/>
              </a:solidFill>
              <a:latin typeface="Cambria" panose="02040503050406030204" pitchFamily="18" charset="0"/>
            </a:endParaRPr>
          </a:p>
          <a:p>
            <a:pPr marL="457200" lvl="2" indent="-457200" algn="just">
              <a:buClrTx/>
              <a:buSzTx/>
              <a:buFont typeface="Arial" panose="020B0604020202020204" pitchFamily="34" charset="0"/>
              <a:buChar char="•"/>
            </a:pPr>
            <a:r>
              <a:rPr lang="en-US" sz="2000" dirty="0">
                <a:solidFill>
                  <a:srgbClr val="002060"/>
                </a:solidFill>
                <a:latin typeface="Cambria" panose="02040503050406030204" pitchFamily="18" charset="0"/>
                <a:sym typeface="+mn-ea"/>
              </a:rPr>
              <a:t>Solved puzzles and considered sub goals and possible actions similar to which humans approached the same problems. </a:t>
            </a:r>
            <a:endParaRPr lang="en-US" sz="2000" i="0" dirty="0">
              <a:solidFill>
                <a:srgbClr val="002060"/>
              </a:solidFill>
              <a:latin typeface="Cambria" panose="02040503050406030204" pitchFamily="18" charset="0"/>
            </a:endParaRPr>
          </a:p>
          <a:p>
            <a:pPr marL="457200" lvl="2" indent="-457200" algn="just">
              <a:buClrTx/>
              <a:buSzTx/>
              <a:buFont typeface="Arial" panose="020B0604020202020204" pitchFamily="34" charset="0"/>
              <a:buChar char="•"/>
            </a:pPr>
            <a:r>
              <a:rPr lang="en-US" sz="2000" dirty="0">
                <a:solidFill>
                  <a:srgbClr val="002060"/>
                </a:solidFill>
                <a:latin typeface="Cambria" panose="02040503050406030204" pitchFamily="18" charset="0"/>
                <a:sym typeface="+mn-ea"/>
              </a:rPr>
              <a:t>Thus, GPS was probably the first program to embody the "thinking humanly" approach.</a:t>
            </a:r>
            <a:endParaRPr lang="en-US" sz="2000" i="0" dirty="0">
              <a:solidFill>
                <a:srgbClr val="002060"/>
              </a:solidFill>
              <a:latin typeface="Cambria" panose="02040503050406030204" pitchFamily="18" charset="0"/>
            </a:endParaRPr>
          </a:p>
          <a:p>
            <a:pPr marL="457200" lvl="1" indent="-457200" algn="just">
              <a:buClrTx/>
              <a:buSzTx/>
              <a:buFont typeface="Arial" panose="020B0604020202020204" pitchFamily="34" charset="0"/>
              <a:buChar char="•"/>
            </a:pPr>
            <a:r>
              <a:rPr lang="en-US" sz="2000" dirty="0">
                <a:solidFill>
                  <a:srgbClr val="002060"/>
                </a:solidFill>
                <a:latin typeface="Cambria" panose="02040503050406030204" pitchFamily="18" charset="0"/>
                <a:sym typeface="+mn-ea"/>
              </a:rPr>
              <a:t> Newell &amp; Simon’s Physical symbol system hypothesis: </a:t>
            </a:r>
            <a:endParaRPr lang="en-US" sz="2000" i="0" dirty="0">
              <a:solidFill>
                <a:srgbClr val="002060"/>
              </a:solidFill>
              <a:latin typeface="Cambria" panose="02040503050406030204" pitchFamily="18" charset="0"/>
            </a:endParaRPr>
          </a:p>
          <a:p>
            <a:pPr marL="457200" lvl="2" indent="-457200" algn="just">
              <a:buClrTx/>
              <a:buSzTx/>
              <a:buFont typeface="Arial" panose="020B0604020202020204" pitchFamily="34" charset="0"/>
              <a:buChar char="•"/>
            </a:pPr>
            <a:r>
              <a:rPr lang="en-US" sz="2000" dirty="0">
                <a:solidFill>
                  <a:srgbClr val="002060"/>
                </a:solidFill>
                <a:latin typeface="Cambria" panose="02040503050406030204" pitchFamily="18" charset="0"/>
                <a:sym typeface="+mn-ea"/>
              </a:rPr>
              <a:t>which states that "a physical symbol system has the necessary and sufficient means for general intelligent action." </a:t>
            </a:r>
            <a:endParaRPr lang="en-US" sz="2000" i="0" dirty="0">
              <a:solidFill>
                <a:srgbClr val="002060"/>
              </a:solidFill>
              <a:latin typeface="Cambria" panose="02040503050406030204" pitchFamily="18" charset="0"/>
            </a:endParaRPr>
          </a:p>
          <a:p>
            <a:pPr marL="457200" lvl="2" indent="-457200" algn="just">
              <a:buClrTx/>
              <a:buSzTx/>
              <a:buFont typeface="Arial" panose="020B0604020202020204" pitchFamily="34" charset="0"/>
              <a:buChar char="•"/>
            </a:pPr>
            <a:r>
              <a:rPr lang="en-US" sz="2000" dirty="0">
                <a:solidFill>
                  <a:srgbClr val="002060"/>
                </a:solidFill>
                <a:latin typeface="Cambria" panose="02040503050406030204" pitchFamily="18" charset="0"/>
                <a:sym typeface="+mn-ea"/>
              </a:rPr>
              <a:t>Any system (human or machine) exhibiting intelligence must operate by manipulating data structures composed of symbols</a:t>
            </a:r>
            <a:r>
              <a:rPr lang="en-US" sz="2400" dirty="0">
                <a:effectLst/>
                <a:latin typeface="Times New Roman" panose="02020603050405020304" charset="0"/>
                <a:cs typeface="Times New Roman" panose="02020603050405020304" charset="0"/>
                <a:sym typeface="+mn-ea"/>
              </a:rPr>
              <a:t>.</a:t>
            </a:r>
            <a:endParaRPr lang="en-US" sz="2400" dirty="0">
              <a:effectLst/>
              <a:latin typeface="Times New Roman" panose="02020603050405020304" charset="0"/>
              <a:cs typeface="Times New Roman" panose="02020603050405020304" charset="0"/>
              <a:sym typeface="+mn-ea"/>
            </a:endParaRPr>
          </a:p>
        </p:txBody>
      </p:sp>
      <p:sp>
        <p:nvSpPr>
          <p:cNvPr id="9" name="Rectangle 1"/>
          <p:cNvSpPr/>
          <p:nvPr/>
        </p:nvSpPr>
        <p:spPr>
          <a:xfrm>
            <a:off x="0" y="6553200"/>
            <a:ext cx="12344400" cy="304800"/>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lIns="109715" tIns="54858" rIns="109715" bIns="54858" spcCol="0" rtlCol="0" anchor="ctr"/>
          <a:lstStyle/>
          <a:p>
            <a:pPr algn="ctr"/>
            <a:r>
              <a:rPr lang="en-US" dirty="0" smtClean="0">
                <a:latin typeface="Cambria" panose="02040503050406030204" pitchFamily="18" charset="0"/>
                <a:sym typeface="+mn-ea"/>
              </a:rPr>
              <a:t>Department of Computer Science and Engineering - </a:t>
            </a:r>
            <a:r>
              <a:rPr lang="en-IN" altLang="en-US" dirty="0" smtClean="0">
                <a:latin typeface="Cambria" panose="02040503050406030204" pitchFamily="18" charset="0"/>
                <a:sym typeface="+mn-ea"/>
              </a:rPr>
              <a:t>DS</a:t>
            </a:r>
            <a:endParaRPr lang="en-US" dirty="0">
              <a:latin typeface="Cambria" panose="02040503050406030204" pitchFamily="18"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a:defRPr/>
            </a:pPr>
            <a:fld id="{22452EB8-249B-4CFB-9F48-92F3E85E3706}" type="slidenum">
              <a:rPr lang="en-US" smtClean="0"/>
            </a:fld>
            <a:endParaRPr lang="en-US" dirty="0"/>
          </a:p>
        </p:txBody>
      </p:sp>
      <p:pic>
        <p:nvPicPr>
          <p:cNvPr id="1026" name="Picture 2" descr="C:\Users\Admin\Desktop\NAACAlogo-1.png"/>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7916705" y="1"/>
            <a:ext cx="1238727" cy="917575"/>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0" y="6553200"/>
            <a:ext cx="12344400" cy="304800"/>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lIns="109715" tIns="54858" rIns="109715" bIns="54858" spcCol="0" rtlCol="0" anchor="ctr"/>
          <a:lstStyle/>
          <a:p>
            <a:pPr algn="ctr"/>
            <a:r>
              <a:rPr lang="en-US" dirty="0">
                <a:latin typeface="Cambria" panose="02040503050406030204" pitchFamily="18" charset="0"/>
              </a:rPr>
              <a:t>Department of Computer Science and Engineering - AIML</a:t>
            </a:r>
            <a:endParaRPr lang="en-US" dirty="0">
              <a:latin typeface="Cambria" panose="02040503050406030204" pitchFamily="18" charset="0"/>
            </a:endParaRPr>
          </a:p>
        </p:txBody>
      </p:sp>
      <p:sp>
        <p:nvSpPr>
          <p:cNvPr id="5" name="Title 5"/>
          <p:cNvSpPr txBox="1"/>
          <p:nvPr/>
        </p:nvSpPr>
        <p:spPr>
          <a:xfrm>
            <a:off x="0" y="1067117"/>
            <a:ext cx="12344400" cy="623888"/>
          </a:xfrm>
          <a:prstGeom prst="rect">
            <a:avLst/>
          </a:prstGeom>
        </p:spPr>
        <p:txBody>
          <a:bodyPr vert="horz" lIns="109715" tIns="54858" rIns="109715" bIns="54858" rtlCol="0" anchor="ctr">
            <a:noAutofit/>
          </a:bodyPr>
          <a:lstStyle>
            <a:lvl1pPr algn="ctr" defTabSz="1201420" rtl="0" eaLnBrk="1" latinLnBrk="0" hangingPunct="1">
              <a:spcBef>
                <a:spcPct val="0"/>
              </a:spcBef>
              <a:buNone/>
              <a:defRPr sz="5800" kern="1200">
                <a:solidFill>
                  <a:schemeClr val="tx1"/>
                </a:solidFill>
                <a:latin typeface="+mj-lt"/>
                <a:ea typeface="+mj-ea"/>
                <a:cs typeface="+mj-cs"/>
              </a:defRPr>
            </a:lvl1pPr>
          </a:lstStyle>
          <a:p>
            <a:r>
              <a:rPr lang="en-IN" sz="3200" b="1" dirty="0">
                <a:solidFill>
                  <a:schemeClr val="tx2"/>
                </a:solidFill>
                <a:latin typeface="Cambria" panose="02040503050406030204" pitchFamily="18" charset="0"/>
                <a:sym typeface="+mn-ea"/>
              </a:rPr>
              <a:t>INTRODUCTION </a:t>
            </a:r>
            <a:r>
              <a:rPr lang="en-IN" sz="3200" b="1" dirty="0">
                <a:solidFill>
                  <a:schemeClr val="tx2"/>
                </a:solidFill>
                <a:latin typeface="Cambria" panose="02040503050406030204" pitchFamily="18" charset="0"/>
                <a:sym typeface="Wingdings" panose="05000000000000000000" pitchFamily="2" charset="2"/>
              </a:rPr>
              <a:t></a:t>
            </a:r>
            <a:r>
              <a:rPr lang="en-IN" sz="3200" b="1" dirty="0">
                <a:solidFill>
                  <a:schemeClr val="tx2"/>
                </a:solidFill>
                <a:latin typeface="Cambria" panose="02040503050406030204" pitchFamily="18" charset="0"/>
                <a:sym typeface="+mn-ea"/>
              </a:rPr>
              <a:t> </a:t>
            </a:r>
            <a:r>
              <a:rPr lang="en-US" sz="3200" b="1" dirty="0">
                <a:solidFill>
                  <a:schemeClr val="tx2"/>
                </a:solidFill>
                <a:latin typeface="Cambria" panose="02040503050406030204" pitchFamily="18" charset="0"/>
                <a:sym typeface="+mn-ea"/>
              </a:rPr>
              <a:t>THE HISTORY OF ARTIFICIAL INTELLIGENCE</a:t>
            </a:r>
            <a:endParaRPr lang="en-US" sz="3200" b="1" dirty="0">
              <a:solidFill>
                <a:schemeClr val="tx2"/>
              </a:solidFill>
              <a:latin typeface="Cambria" panose="02040503050406030204" pitchFamily="18" charset="0"/>
              <a:sym typeface="+mn-ea"/>
            </a:endParaRPr>
          </a:p>
        </p:txBody>
      </p:sp>
      <p:sp>
        <p:nvSpPr>
          <p:cNvPr id="4" name="Rectangle 3"/>
          <p:cNvSpPr/>
          <p:nvPr/>
        </p:nvSpPr>
        <p:spPr>
          <a:xfrm>
            <a:off x="685800" y="1752382"/>
            <a:ext cx="11353800" cy="4707890"/>
          </a:xfrm>
          <a:prstGeom prst="rect">
            <a:avLst/>
          </a:prstGeom>
        </p:spPr>
        <p:txBody>
          <a:bodyPr wrap="square">
            <a:spAutoFit/>
          </a:bodyPr>
          <a:lstStyle/>
          <a:p>
            <a:pPr marL="457200" indent="-457200" algn="just">
              <a:buFont typeface="Arial" panose="020B0604020202020204" pitchFamily="34" charset="0"/>
              <a:buChar char="•"/>
            </a:pPr>
            <a:r>
              <a:rPr lang="en-US" sz="2000" b="1" dirty="0">
                <a:solidFill>
                  <a:srgbClr val="002060"/>
                </a:solidFill>
                <a:latin typeface="Cambria" panose="02040503050406030204" pitchFamily="18" charset="0"/>
              </a:rPr>
              <a:t>A dose of reality (1966 - 1973)</a:t>
            </a:r>
            <a:r>
              <a:rPr lang="en-US" sz="2000" dirty="0">
                <a:solidFill>
                  <a:srgbClr val="002060"/>
                </a:solidFill>
                <a:latin typeface="Cambria" panose="02040503050406030204" pitchFamily="18" charset="0"/>
              </a:rPr>
              <a:t>: </a:t>
            </a:r>
            <a:endParaRPr lang="en-US" sz="2000" dirty="0">
              <a:solidFill>
                <a:srgbClr val="002060"/>
              </a:solidFill>
              <a:latin typeface="Cambria" panose="02040503050406030204" pitchFamily="18" charset="0"/>
            </a:endParaRPr>
          </a:p>
          <a:p>
            <a:pPr marL="457200" indent="-457200" algn="just">
              <a:buFont typeface="Arial" panose="020B0604020202020204" pitchFamily="34" charset="0"/>
              <a:buChar char="•"/>
            </a:pPr>
            <a:r>
              <a:rPr lang="en-US" sz="2000" dirty="0">
                <a:solidFill>
                  <a:srgbClr val="002060"/>
                </a:solidFill>
                <a:latin typeface="Cambria" panose="02040503050406030204" pitchFamily="18" charset="0"/>
              </a:rPr>
              <a:t>The first kind of difficulty arose because most early programs knew nothing of their subject matter.</a:t>
            </a:r>
            <a:endParaRPr lang="en-US" sz="2000" dirty="0">
              <a:solidFill>
                <a:srgbClr val="002060"/>
              </a:solidFill>
              <a:latin typeface="Cambria" panose="02040503050406030204" pitchFamily="18" charset="0"/>
            </a:endParaRPr>
          </a:p>
          <a:p>
            <a:pPr marL="457200" indent="-457200" algn="just">
              <a:buFont typeface="Arial" panose="020B0604020202020204" pitchFamily="34" charset="0"/>
              <a:buChar char="•"/>
            </a:pPr>
            <a:r>
              <a:rPr lang="en-US" sz="2000" dirty="0">
                <a:solidFill>
                  <a:srgbClr val="002060"/>
                </a:solidFill>
                <a:latin typeface="Cambria" panose="02040503050406030204" pitchFamily="18" charset="0"/>
              </a:rPr>
              <a:t>They succeeded by means of simple syntactic manipulations. </a:t>
            </a:r>
            <a:endParaRPr lang="en-US" sz="2000" dirty="0">
              <a:solidFill>
                <a:srgbClr val="002060"/>
              </a:solidFill>
              <a:latin typeface="Cambria" panose="02040503050406030204" pitchFamily="18" charset="0"/>
            </a:endParaRPr>
          </a:p>
          <a:p>
            <a:pPr marL="457200" indent="-457200" algn="just">
              <a:buFont typeface="Arial" panose="020B0604020202020204" pitchFamily="34" charset="0"/>
              <a:buChar char="•"/>
            </a:pPr>
            <a:r>
              <a:rPr lang="en-US" sz="2000" dirty="0">
                <a:solidFill>
                  <a:srgbClr val="002060"/>
                </a:solidFill>
                <a:latin typeface="Cambria" panose="02040503050406030204" pitchFamily="18" charset="0"/>
              </a:rPr>
              <a:t>Early machine translation efforts to speed up the translation of Russian scientific papers in the wake of the Sputnik launch in 1957. </a:t>
            </a:r>
            <a:endParaRPr lang="en-US" sz="2000" dirty="0">
              <a:solidFill>
                <a:srgbClr val="002060"/>
              </a:solidFill>
              <a:latin typeface="Cambria" panose="02040503050406030204" pitchFamily="18" charset="0"/>
            </a:endParaRPr>
          </a:p>
          <a:p>
            <a:pPr marL="457200" indent="-457200" algn="just">
              <a:buFont typeface="Arial" panose="020B0604020202020204" pitchFamily="34" charset="0"/>
              <a:buChar char="•"/>
            </a:pPr>
            <a:r>
              <a:rPr lang="en-US" sz="2000" dirty="0">
                <a:solidFill>
                  <a:srgbClr val="002060"/>
                </a:solidFill>
                <a:latin typeface="Cambria" panose="02040503050406030204" pitchFamily="18" charset="0"/>
              </a:rPr>
              <a:t>It was thought initially that simple syntactic transformations based on the grammars of Russian and English, and word replacement from an electronic dictionary, would suffice to preserve the exact meanings of sentences. </a:t>
            </a:r>
            <a:endParaRPr lang="en-US" sz="2000" dirty="0">
              <a:solidFill>
                <a:srgbClr val="002060"/>
              </a:solidFill>
              <a:latin typeface="Cambria" panose="02040503050406030204" pitchFamily="18" charset="0"/>
            </a:endParaRPr>
          </a:p>
          <a:p>
            <a:pPr marL="457200" indent="-457200" algn="just">
              <a:buFont typeface="Arial" panose="020B0604020202020204" pitchFamily="34" charset="0"/>
              <a:buChar char="•"/>
            </a:pPr>
            <a:r>
              <a:rPr lang="en-US" sz="2000" dirty="0">
                <a:solidFill>
                  <a:srgbClr val="002060"/>
                </a:solidFill>
                <a:latin typeface="Cambria" panose="02040503050406030204" pitchFamily="18" charset="0"/>
              </a:rPr>
              <a:t>The fact is that accurate translation requires background knowledge in order to resolve ambiguity and establish the content of the sentence.</a:t>
            </a:r>
            <a:endParaRPr lang="en-US" sz="2000" dirty="0">
              <a:solidFill>
                <a:srgbClr val="002060"/>
              </a:solidFill>
              <a:latin typeface="Cambria" panose="02040503050406030204" pitchFamily="18" charset="0"/>
            </a:endParaRPr>
          </a:p>
          <a:p>
            <a:pPr marL="457200" indent="-457200" algn="just">
              <a:buFont typeface="Arial" panose="020B0604020202020204" pitchFamily="34" charset="0"/>
              <a:buChar char="•"/>
            </a:pPr>
            <a:r>
              <a:rPr lang="en-US" sz="2000" dirty="0">
                <a:solidFill>
                  <a:srgbClr val="002060"/>
                </a:solidFill>
                <a:latin typeface="Cambria" panose="02040503050406030204" pitchFamily="18" charset="0"/>
              </a:rPr>
              <a:t>The second kind of difficulty was the intractability of many of the problems.</a:t>
            </a:r>
            <a:endParaRPr lang="en-US" sz="2000" dirty="0">
              <a:solidFill>
                <a:srgbClr val="002060"/>
              </a:solidFill>
              <a:latin typeface="Cambria" panose="02040503050406030204" pitchFamily="18" charset="0"/>
            </a:endParaRPr>
          </a:p>
          <a:p>
            <a:pPr marL="457200" indent="-457200" algn="just">
              <a:buFont typeface="Arial" panose="020B0604020202020204" pitchFamily="34" charset="0"/>
              <a:buChar char="•"/>
            </a:pPr>
            <a:r>
              <a:rPr lang="en-US" sz="2000" dirty="0">
                <a:solidFill>
                  <a:srgbClr val="002060"/>
                </a:solidFill>
                <a:latin typeface="Cambria" panose="02040503050406030204" pitchFamily="18" charset="0"/>
              </a:rPr>
              <a:t>Most of the early AI programs solved problems by trying out different combinations of steps until the solution was found. </a:t>
            </a:r>
            <a:endParaRPr lang="en-US" sz="2000" dirty="0">
              <a:solidFill>
                <a:srgbClr val="002060"/>
              </a:solidFill>
              <a:latin typeface="Cambria" panose="02040503050406030204" pitchFamily="18" charset="0"/>
            </a:endParaRPr>
          </a:p>
          <a:p>
            <a:pPr marL="457200" indent="-457200" algn="just">
              <a:buFont typeface="Arial" panose="020B0604020202020204" pitchFamily="34" charset="0"/>
              <a:buChar char="•"/>
            </a:pPr>
            <a:r>
              <a:rPr lang="en-US" sz="2000" dirty="0">
                <a:solidFill>
                  <a:srgbClr val="002060"/>
                </a:solidFill>
                <a:latin typeface="Cambria" panose="02040503050406030204" pitchFamily="18" charset="0"/>
              </a:rPr>
              <a:t>This strategy worked initially with limited objects and hence very few possible actions and very short solution sequences.</a:t>
            </a:r>
            <a:endParaRPr lang="en-US" sz="2000" dirty="0">
              <a:solidFill>
                <a:srgbClr val="002060"/>
              </a:solidFill>
              <a:latin typeface="Cambria" panose="02040503050406030204" pitchFamily="18" charset="0"/>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a:defRPr/>
            </a:pPr>
            <a:fld id="{22452EB8-249B-4CFB-9F48-92F3E85E3706}" type="slidenum">
              <a:rPr lang="en-US" smtClean="0"/>
            </a:fld>
            <a:endParaRPr lang="en-US" dirty="0"/>
          </a:p>
        </p:txBody>
      </p:sp>
      <p:pic>
        <p:nvPicPr>
          <p:cNvPr id="1026" name="Picture 2" descr="C:\Users\Admin\Desktop\NAACAlogo-1.png"/>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7916705" y="1"/>
            <a:ext cx="1238727" cy="917575"/>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0" y="6553200"/>
            <a:ext cx="12344400" cy="304800"/>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lIns="109715" tIns="54858" rIns="109715" bIns="54858" spcCol="0" rtlCol="0" anchor="ctr"/>
          <a:lstStyle/>
          <a:p>
            <a:pPr algn="ctr"/>
            <a:r>
              <a:rPr lang="en-US" dirty="0">
                <a:latin typeface="Cambria" panose="02040503050406030204" pitchFamily="18" charset="0"/>
              </a:rPr>
              <a:t>Department of Computer Science and Engineering - AIML</a:t>
            </a:r>
            <a:endParaRPr lang="en-US" dirty="0">
              <a:latin typeface="Cambria" panose="02040503050406030204" pitchFamily="18" charset="0"/>
            </a:endParaRPr>
          </a:p>
        </p:txBody>
      </p:sp>
      <p:sp>
        <p:nvSpPr>
          <p:cNvPr id="5" name="Title 5"/>
          <p:cNvSpPr txBox="1"/>
          <p:nvPr/>
        </p:nvSpPr>
        <p:spPr>
          <a:xfrm>
            <a:off x="-76200" y="1110297"/>
            <a:ext cx="12344400" cy="623888"/>
          </a:xfrm>
          <a:prstGeom prst="rect">
            <a:avLst/>
          </a:prstGeom>
        </p:spPr>
        <p:txBody>
          <a:bodyPr vert="horz" lIns="109715" tIns="54858" rIns="109715" bIns="54858" rtlCol="0" anchor="ctr">
            <a:noAutofit/>
          </a:bodyPr>
          <a:lstStyle>
            <a:lvl1pPr algn="ctr" defTabSz="1201420" rtl="0" eaLnBrk="1" latinLnBrk="0" hangingPunct="1">
              <a:spcBef>
                <a:spcPct val="0"/>
              </a:spcBef>
              <a:buNone/>
              <a:defRPr sz="5800" kern="1200">
                <a:solidFill>
                  <a:schemeClr val="tx1"/>
                </a:solidFill>
                <a:latin typeface="+mj-lt"/>
                <a:ea typeface="+mj-ea"/>
                <a:cs typeface="+mj-cs"/>
              </a:defRPr>
            </a:lvl1pPr>
          </a:lstStyle>
          <a:p>
            <a:r>
              <a:rPr lang="en-IN" sz="3200" b="1" dirty="0">
                <a:solidFill>
                  <a:schemeClr val="tx2"/>
                </a:solidFill>
                <a:latin typeface="Cambria" panose="02040503050406030204" pitchFamily="18" charset="0"/>
                <a:sym typeface="+mn-ea"/>
              </a:rPr>
              <a:t>INTRODUCTION </a:t>
            </a:r>
            <a:r>
              <a:rPr lang="en-IN" sz="3200" b="1" dirty="0">
                <a:solidFill>
                  <a:schemeClr val="tx2"/>
                </a:solidFill>
                <a:latin typeface="Cambria" panose="02040503050406030204" pitchFamily="18" charset="0"/>
                <a:sym typeface="Wingdings" panose="05000000000000000000" pitchFamily="2" charset="2"/>
              </a:rPr>
              <a:t></a:t>
            </a:r>
            <a:r>
              <a:rPr lang="en-IN" sz="3200" b="1" dirty="0">
                <a:solidFill>
                  <a:schemeClr val="tx2"/>
                </a:solidFill>
                <a:latin typeface="Cambria" panose="02040503050406030204" pitchFamily="18" charset="0"/>
                <a:sym typeface="+mn-ea"/>
              </a:rPr>
              <a:t> </a:t>
            </a:r>
            <a:r>
              <a:rPr lang="en-US" sz="3200" b="1" dirty="0">
                <a:solidFill>
                  <a:schemeClr val="tx2"/>
                </a:solidFill>
                <a:latin typeface="Cambria" panose="02040503050406030204" pitchFamily="18" charset="0"/>
                <a:sym typeface="+mn-ea"/>
              </a:rPr>
              <a:t>THE HISTORY OF ARTIFICIAL INTELLIGENCE</a:t>
            </a:r>
            <a:endParaRPr lang="en-US" sz="3200" b="1" dirty="0">
              <a:solidFill>
                <a:schemeClr val="tx2"/>
              </a:solidFill>
              <a:latin typeface="Cambria" panose="02040503050406030204" pitchFamily="18" charset="0"/>
              <a:sym typeface="+mn-ea"/>
            </a:endParaRPr>
          </a:p>
        </p:txBody>
      </p:sp>
      <p:sp>
        <p:nvSpPr>
          <p:cNvPr id="4" name="Rectangle 3"/>
          <p:cNvSpPr/>
          <p:nvPr/>
        </p:nvSpPr>
        <p:spPr>
          <a:xfrm>
            <a:off x="685800" y="2183765"/>
            <a:ext cx="11277600" cy="3723640"/>
          </a:xfrm>
          <a:prstGeom prst="rect">
            <a:avLst/>
          </a:prstGeom>
        </p:spPr>
        <p:txBody>
          <a:bodyPr wrap="square">
            <a:noAutofit/>
          </a:bodyPr>
          <a:lstStyle/>
          <a:p>
            <a:pPr marL="457200" indent="-457200" algn="just">
              <a:buFont typeface="Arial" panose="020B0604020202020204" pitchFamily="34" charset="0"/>
              <a:buChar char="•"/>
            </a:pPr>
            <a:r>
              <a:rPr lang="en-US" sz="2000" dirty="0">
                <a:solidFill>
                  <a:srgbClr val="002060"/>
                </a:solidFill>
                <a:latin typeface="Cambria" panose="02040503050406030204" pitchFamily="18" charset="0"/>
              </a:rPr>
              <a:t>Knowledge-based systems (1969 - 1979): </a:t>
            </a:r>
            <a:endParaRPr lang="en-US" sz="2000" dirty="0">
              <a:solidFill>
                <a:srgbClr val="002060"/>
              </a:solidFill>
              <a:latin typeface="Cambria" panose="02040503050406030204" pitchFamily="18" charset="0"/>
            </a:endParaRPr>
          </a:p>
          <a:p>
            <a:pPr marL="457200" indent="-457200" algn="just">
              <a:buFont typeface="Arial" panose="020B0604020202020204" pitchFamily="34" charset="0"/>
              <a:buChar char="•"/>
            </a:pPr>
            <a:r>
              <a:rPr lang="en-US" sz="2000" dirty="0">
                <a:solidFill>
                  <a:srgbClr val="002060"/>
                </a:solidFill>
                <a:latin typeface="Cambria" panose="02040503050406030204" pitchFamily="18" charset="0"/>
              </a:rPr>
              <a:t>Uses more powerful, domain-specific knowledge. </a:t>
            </a:r>
            <a:endParaRPr lang="en-US" sz="2000" dirty="0">
              <a:solidFill>
                <a:srgbClr val="002060"/>
              </a:solidFill>
              <a:latin typeface="Cambria" panose="02040503050406030204" pitchFamily="18" charset="0"/>
            </a:endParaRPr>
          </a:p>
          <a:p>
            <a:pPr marL="457200" indent="-457200" algn="just">
              <a:buFont typeface="Arial" panose="020B0604020202020204" pitchFamily="34" charset="0"/>
              <a:buChar char="•"/>
            </a:pPr>
            <a:r>
              <a:rPr lang="en-US" sz="2000" dirty="0">
                <a:solidFill>
                  <a:srgbClr val="002060"/>
                </a:solidFill>
                <a:latin typeface="Cambria" panose="02040503050406030204" pitchFamily="18" charset="0"/>
              </a:rPr>
              <a:t>Allows larger reasoning steps and can more easily handle typical expertise. </a:t>
            </a:r>
            <a:endParaRPr lang="en-US" sz="2000" dirty="0">
              <a:solidFill>
                <a:srgbClr val="002060"/>
              </a:solidFill>
              <a:latin typeface="Cambria" panose="02040503050406030204" pitchFamily="18" charset="0"/>
            </a:endParaRPr>
          </a:p>
          <a:p>
            <a:pPr marL="457200" indent="-457200" algn="just">
              <a:buFont typeface="Arial" panose="020B0604020202020204" pitchFamily="34" charset="0"/>
              <a:buChar char="•"/>
            </a:pPr>
            <a:r>
              <a:rPr lang="en-US" sz="2000" dirty="0">
                <a:solidFill>
                  <a:srgbClr val="002060"/>
                </a:solidFill>
                <a:latin typeface="Cambria" panose="02040503050406030204" pitchFamily="18" charset="0"/>
              </a:rPr>
              <a:t>Ex1 :1969: DENDRAL by Buchanan et al.</a:t>
            </a:r>
            <a:endParaRPr lang="en-US" sz="2000" dirty="0">
              <a:solidFill>
                <a:srgbClr val="002060"/>
              </a:solidFill>
              <a:latin typeface="Cambria" panose="02040503050406030204" pitchFamily="18" charset="0"/>
            </a:endParaRPr>
          </a:p>
          <a:p>
            <a:pPr marL="457200" indent="-457200" algn="just">
              <a:buFont typeface="Arial" panose="020B0604020202020204" pitchFamily="34" charset="0"/>
              <a:buChar char="•"/>
            </a:pPr>
            <a:r>
              <a:rPr lang="en-US" sz="2000" dirty="0">
                <a:solidFill>
                  <a:srgbClr val="002060"/>
                </a:solidFill>
                <a:latin typeface="Cambria" panose="02040503050406030204" pitchFamily="18" charset="0"/>
              </a:rPr>
              <a:t>generated all possible structures consistent with the formula of the molecule</a:t>
            </a:r>
            <a:endParaRPr lang="en-US" sz="2000" dirty="0">
              <a:solidFill>
                <a:srgbClr val="002060"/>
              </a:solidFill>
              <a:latin typeface="Cambria" panose="02040503050406030204" pitchFamily="18" charset="0"/>
            </a:endParaRPr>
          </a:p>
          <a:p>
            <a:pPr marL="457200" indent="-457200" algn="just">
              <a:buFont typeface="Arial" panose="020B0604020202020204" pitchFamily="34" charset="0"/>
              <a:buChar char="•"/>
            </a:pPr>
            <a:r>
              <a:rPr lang="en-US" sz="2000" dirty="0">
                <a:solidFill>
                  <a:srgbClr val="002060"/>
                </a:solidFill>
                <a:latin typeface="Cambria" panose="02040503050406030204" pitchFamily="18" charset="0"/>
              </a:rPr>
              <a:t>The significance of DENDRAL was that it was the first successful knowledge-intensive system.</a:t>
            </a:r>
            <a:endParaRPr lang="en-US" sz="2000" dirty="0">
              <a:solidFill>
                <a:srgbClr val="002060"/>
              </a:solidFill>
              <a:latin typeface="Cambria" panose="02040503050406030204" pitchFamily="18" charset="0"/>
            </a:endParaRPr>
          </a:p>
          <a:p>
            <a:pPr marL="457200" indent="-457200" algn="just">
              <a:buFont typeface="Arial" panose="020B0604020202020204" pitchFamily="34" charset="0"/>
              <a:buChar char="•"/>
            </a:pPr>
            <a:r>
              <a:rPr lang="en-US" sz="2000" dirty="0">
                <a:solidFill>
                  <a:srgbClr val="002060"/>
                </a:solidFill>
                <a:latin typeface="Cambria" panose="02040503050406030204" pitchFamily="18" charset="0"/>
              </a:rPr>
              <a:t>Its expertise derived from large numbers of special-purpose rules.</a:t>
            </a:r>
            <a:endParaRPr lang="en-US" sz="2000" dirty="0">
              <a:solidFill>
                <a:srgbClr val="002060"/>
              </a:solidFill>
              <a:latin typeface="Cambria" panose="02040503050406030204" pitchFamily="18" charset="0"/>
            </a:endParaRPr>
          </a:p>
          <a:p>
            <a:pPr marL="457200" indent="-457200" algn="just">
              <a:buFont typeface="Arial" panose="020B0604020202020204" pitchFamily="34" charset="0"/>
              <a:buChar char="•"/>
            </a:pPr>
            <a:r>
              <a:rPr lang="en-US" sz="2000" dirty="0">
                <a:solidFill>
                  <a:srgbClr val="002060"/>
                </a:solidFill>
                <a:latin typeface="Cambria" panose="02040503050406030204" pitchFamily="18" charset="0"/>
              </a:rPr>
              <a:t>Ex2: 1976: MYCIN by Shortliffle.</a:t>
            </a:r>
            <a:endParaRPr lang="en-US" sz="2000" dirty="0">
              <a:solidFill>
                <a:srgbClr val="002060"/>
              </a:solidFill>
              <a:latin typeface="Cambria" panose="02040503050406030204" pitchFamily="18" charset="0"/>
            </a:endParaRPr>
          </a:p>
          <a:p>
            <a:pPr marL="457200" indent="-457200" algn="just">
              <a:buFont typeface="Arial" panose="020B0604020202020204" pitchFamily="34" charset="0"/>
              <a:buChar char="•"/>
            </a:pPr>
            <a:r>
              <a:rPr lang="en-US" sz="2000" dirty="0">
                <a:solidFill>
                  <a:srgbClr val="002060"/>
                </a:solidFill>
                <a:latin typeface="Cambria" panose="02040503050406030204" pitchFamily="18" charset="0"/>
              </a:rPr>
              <a:t>Expert systems in medical diagnosis With about 450 rules, MYCIN was better than junior doctors.</a:t>
            </a:r>
            <a:endParaRPr lang="en-US" sz="2000" dirty="0">
              <a:solidFill>
                <a:srgbClr val="002060"/>
              </a:solidFill>
              <a:latin typeface="Cambria" panose="02040503050406030204" pitchFamily="18" charset="0"/>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1" cstate="print">
            <a:lum/>
          </a:blip>
          <a:srcRect/>
          <a:stretch>
            <a:fillRect/>
          </a:stretch>
        </a:blipFill>
        <a:effectLst/>
      </p:bgPr>
    </p:bg>
    <p:spTree>
      <p:nvGrpSpPr>
        <p:cNvPr id="1" name=""/>
        <p:cNvGrpSpPr/>
        <p:nvPr/>
      </p:nvGrpSpPr>
      <p:grpSpPr>
        <a:xfrm>
          <a:off x="0" y="0"/>
          <a:ext cx="0" cy="0"/>
          <a:chOff x="0" y="0"/>
          <a:chExt cx="0" cy="0"/>
        </a:xfrm>
      </p:grpSpPr>
      <p:sp>
        <p:nvSpPr>
          <p:cNvPr id="7" name="Content Placeholder 6"/>
          <p:cNvSpPr>
            <a:spLocks noGrp="1"/>
          </p:cNvSpPr>
          <p:nvPr>
            <p:ph idx="1"/>
          </p:nvPr>
        </p:nvSpPr>
        <p:spPr/>
        <p:txBody>
          <a:bodyPr>
            <a:normAutofit lnSpcReduction="10000"/>
          </a:bodyPr>
          <a:p>
            <a:pPr marL="457200" indent="-457200" algn="just" fontAlgn="base">
              <a:buClrTx/>
              <a:buSzTx/>
            </a:pPr>
            <a:r>
              <a:rPr lang="en-US" sz="2000" dirty="0">
                <a:solidFill>
                  <a:srgbClr val="002060"/>
                </a:solidFill>
                <a:latin typeface="Cambria" panose="02040503050406030204" pitchFamily="18" charset="0"/>
              </a:rPr>
              <a:t>AI becomes an industry (1980 - present):</a:t>
            </a:r>
            <a:endParaRPr lang="en-US" sz="2000" dirty="0">
              <a:solidFill>
                <a:srgbClr val="002060"/>
              </a:solidFill>
              <a:latin typeface="Cambria" panose="02040503050406030204" pitchFamily="18" charset="0"/>
            </a:endParaRPr>
          </a:p>
          <a:p>
            <a:pPr marL="457200" indent="-457200" algn="just" fontAlgn="base">
              <a:buClrTx/>
              <a:buSzTx/>
            </a:pPr>
            <a:r>
              <a:rPr lang="en-US" sz="2000" dirty="0">
                <a:solidFill>
                  <a:srgbClr val="002060"/>
                </a:solidFill>
                <a:latin typeface="Cambria" panose="02040503050406030204" pitchFamily="18" charset="0"/>
              </a:rPr>
              <a:t>Expert systems industry booms.</a:t>
            </a:r>
            <a:endParaRPr lang="en-US" sz="2000" dirty="0">
              <a:solidFill>
                <a:srgbClr val="002060"/>
              </a:solidFill>
              <a:latin typeface="Cambria" panose="02040503050406030204" pitchFamily="18" charset="0"/>
            </a:endParaRPr>
          </a:p>
          <a:p>
            <a:pPr marL="457200" indent="-457200" algn="just" fontAlgn="base">
              <a:buClrTx/>
              <a:buSzTx/>
            </a:pPr>
            <a:r>
              <a:rPr lang="en-US" sz="2000" dirty="0">
                <a:solidFill>
                  <a:srgbClr val="002060"/>
                </a:solidFill>
                <a:latin typeface="Cambria" panose="02040503050406030204" pitchFamily="18" charset="0"/>
              </a:rPr>
              <a:t>1981: Japan’s 10-year Fifth Generation project to build intelligent computers.</a:t>
            </a:r>
            <a:endParaRPr lang="en-US" sz="2000" dirty="0">
              <a:solidFill>
                <a:srgbClr val="002060"/>
              </a:solidFill>
              <a:latin typeface="Cambria" panose="02040503050406030204" pitchFamily="18" charset="0"/>
            </a:endParaRPr>
          </a:p>
          <a:p>
            <a:pPr marL="457200" indent="-457200" algn="just" fontAlgn="base">
              <a:buClrTx/>
              <a:buSzTx/>
            </a:pPr>
            <a:endParaRPr lang="en-US" sz="2000" dirty="0">
              <a:solidFill>
                <a:srgbClr val="002060"/>
              </a:solidFill>
              <a:latin typeface="Cambria" panose="02040503050406030204" pitchFamily="18" charset="0"/>
            </a:endParaRPr>
          </a:p>
          <a:p>
            <a:pPr marL="457200" indent="-457200" algn="just" fontAlgn="base">
              <a:buClrTx/>
              <a:buSzTx/>
            </a:pPr>
            <a:r>
              <a:rPr lang="en-US" sz="2000" dirty="0">
                <a:solidFill>
                  <a:srgbClr val="002060"/>
                </a:solidFill>
                <a:latin typeface="Cambria" panose="02040503050406030204" pitchFamily="18" charset="0"/>
              </a:rPr>
              <a:t>The return of NNs (1986 - present):</a:t>
            </a:r>
            <a:endParaRPr lang="en-US" sz="2000" dirty="0">
              <a:solidFill>
                <a:srgbClr val="002060"/>
              </a:solidFill>
              <a:latin typeface="Cambria" panose="02040503050406030204" pitchFamily="18" charset="0"/>
            </a:endParaRPr>
          </a:p>
          <a:p>
            <a:pPr marL="457200" indent="-457200" algn="just" fontAlgn="base">
              <a:buClrTx/>
              <a:buSzTx/>
            </a:pPr>
            <a:r>
              <a:rPr lang="en-US" sz="2000" dirty="0">
                <a:solidFill>
                  <a:srgbClr val="002060"/>
                </a:solidFill>
                <a:latin typeface="Cambria" panose="02040503050406030204" pitchFamily="18" charset="0"/>
              </a:rPr>
              <a:t>Mid 80’s: Back-propagation learning algorithm reinvented. </a:t>
            </a:r>
            <a:endParaRPr lang="en-US" sz="2000" dirty="0">
              <a:solidFill>
                <a:srgbClr val="002060"/>
              </a:solidFill>
              <a:latin typeface="Cambria" panose="02040503050406030204" pitchFamily="18" charset="0"/>
            </a:endParaRPr>
          </a:p>
          <a:p>
            <a:pPr marL="457200" indent="-457200" algn="just" fontAlgn="base">
              <a:buClrTx/>
              <a:buSzTx/>
            </a:pPr>
            <a:r>
              <a:rPr lang="en-US" sz="2000" dirty="0">
                <a:solidFill>
                  <a:srgbClr val="002060"/>
                </a:solidFill>
                <a:latin typeface="Cambria" panose="02040503050406030204" pitchFamily="18" charset="0"/>
              </a:rPr>
              <a:t>1988: Resurgence of probability.</a:t>
            </a:r>
            <a:endParaRPr lang="en-US" sz="2000" dirty="0">
              <a:solidFill>
                <a:srgbClr val="002060"/>
              </a:solidFill>
              <a:latin typeface="Cambria" panose="02040503050406030204" pitchFamily="18" charset="0"/>
            </a:endParaRPr>
          </a:p>
          <a:p>
            <a:pPr marL="457200" indent="-457200" algn="just" fontAlgn="base">
              <a:buClrTx/>
              <a:buSzTx/>
            </a:pPr>
            <a:endParaRPr lang="en-US" sz="2000" dirty="0">
              <a:solidFill>
                <a:srgbClr val="002060"/>
              </a:solidFill>
              <a:latin typeface="Cambria" panose="02040503050406030204" pitchFamily="18" charset="0"/>
            </a:endParaRPr>
          </a:p>
          <a:p>
            <a:pPr marL="457200" indent="-457200" algn="just" fontAlgn="base">
              <a:buClrTx/>
              <a:buSzTx/>
            </a:pPr>
            <a:r>
              <a:rPr lang="en-US" sz="2000" dirty="0">
                <a:solidFill>
                  <a:srgbClr val="002060"/>
                </a:solidFill>
                <a:latin typeface="Cambria" panose="02040503050406030204" pitchFamily="18" charset="0"/>
              </a:rPr>
              <a:t>AI adopts the scientific method (1987 - present): </a:t>
            </a:r>
            <a:endParaRPr lang="en-US" sz="2000" dirty="0">
              <a:solidFill>
                <a:srgbClr val="002060"/>
              </a:solidFill>
              <a:latin typeface="Cambria" panose="02040503050406030204" pitchFamily="18" charset="0"/>
            </a:endParaRPr>
          </a:p>
          <a:p>
            <a:pPr marL="457200" indent="-457200" algn="just" fontAlgn="base">
              <a:buClrTx/>
              <a:buSzTx/>
            </a:pPr>
            <a:r>
              <a:rPr lang="en-US" sz="2000" dirty="0">
                <a:solidFill>
                  <a:srgbClr val="002060"/>
                </a:solidFill>
                <a:latin typeface="Cambria" panose="02040503050406030204" pitchFamily="18" charset="0"/>
              </a:rPr>
              <a:t>In terms of methodology, AI has finally come firmly under the scientific method. </a:t>
            </a:r>
            <a:endParaRPr lang="en-US" sz="2000" dirty="0">
              <a:solidFill>
                <a:srgbClr val="002060"/>
              </a:solidFill>
              <a:latin typeface="Cambria" panose="02040503050406030204" pitchFamily="18" charset="0"/>
            </a:endParaRPr>
          </a:p>
          <a:p>
            <a:pPr marL="457200" indent="-457200" algn="just" fontAlgn="base">
              <a:buClrTx/>
              <a:buSzTx/>
            </a:pPr>
            <a:r>
              <a:rPr lang="en-US" sz="2000" dirty="0">
                <a:solidFill>
                  <a:srgbClr val="002060"/>
                </a:solidFill>
                <a:latin typeface="Cambria" panose="02040503050406030204" pitchFamily="18" charset="0"/>
              </a:rPr>
              <a:t>To be accepted, hypotheses must be subjected to rigorous empirical experiments</a:t>
            </a:r>
            <a:endParaRPr lang="en-US" sz="2000" dirty="0">
              <a:solidFill>
                <a:srgbClr val="002060"/>
              </a:solidFill>
              <a:latin typeface="Cambria" panose="02040503050406030204" pitchFamily="18" charset="0"/>
            </a:endParaRPr>
          </a:p>
          <a:p>
            <a:pPr marL="457200" indent="-457200" algn="just" fontAlgn="base">
              <a:buClrTx/>
              <a:buSzTx/>
            </a:pPr>
            <a:r>
              <a:rPr lang="en-US" sz="2000" dirty="0">
                <a:solidFill>
                  <a:srgbClr val="002060"/>
                </a:solidFill>
                <a:latin typeface="Cambria" panose="02040503050406030204" pitchFamily="18" charset="0"/>
              </a:rPr>
              <a:t> and the results must be analyzed statistically for their importance.</a:t>
            </a:r>
            <a:endParaRPr lang="en-US" sz="2000" dirty="0">
              <a:solidFill>
                <a:srgbClr val="002060"/>
              </a:solidFill>
              <a:latin typeface="Cambria" panose="02040503050406030204" pitchFamily="18" charset="0"/>
            </a:endParaRPr>
          </a:p>
          <a:p>
            <a:pPr marL="457200" indent="-457200" algn="just" fontAlgn="base">
              <a:buClrTx/>
              <a:buSzTx/>
            </a:pPr>
            <a:r>
              <a:rPr lang="en-US" sz="2000" dirty="0">
                <a:solidFill>
                  <a:srgbClr val="002060"/>
                </a:solidFill>
                <a:latin typeface="Cambria" panose="02040503050406030204" pitchFamily="18" charset="0"/>
              </a:rPr>
              <a:t>It is now possible to replicate experiments by using shared repositories of test data and code.</a:t>
            </a:r>
            <a:endParaRPr lang="en-US" sz="2000" dirty="0">
              <a:solidFill>
                <a:srgbClr val="002060"/>
              </a:solidFill>
              <a:latin typeface="Cambria" panose="02040503050406030204" pitchFamily="18" charset="0"/>
            </a:endParaRPr>
          </a:p>
        </p:txBody>
      </p:sp>
      <p:sp>
        <p:nvSpPr>
          <p:cNvPr id="3" name="Slide Number Placeholder 2"/>
          <p:cNvSpPr>
            <a:spLocks noGrp="1"/>
          </p:cNvSpPr>
          <p:nvPr>
            <p:ph type="sldNum" sz="quarter" idx="12"/>
          </p:nvPr>
        </p:nvSpPr>
        <p:spPr/>
        <p:txBody>
          <a:bodyPr/>
          <a:lstStyle/>
          <a:p>
            <a:pPr>
              <a:defRPr/>
            </a:pPr>
            <a:fld id="{22452EB8-249B-4CFB-9F48-92F3E85E3706}" type="slidenum">
              <a:rPr lang="en-US" smtClean="0"/>
            </a:fld>
            <a:endParaRPr lang="en-US" dirty="0"/>
          </a:p>
        </p:txBody>
      </p:sp>
      <p:pic>
        <p:nvPicPr>
          <p:cNvPr id="1026" name="Picture 2" descr="C:\Users\Admin\Desktop\NAACAlogo-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916705" y="1"/>
            <a:ext cx="1238727" cy="917575"/>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0" y="6553200"/>
            <a:ext cx="12344400" cy="304800"/>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lIns="109715" tIns="54858" rIns="109715" bIns="54858" spcCol="0" rtlCol="0" anchor="ctr"/>
          <a:lstStyle/>
          <a:p>
            <a:pPr algn="ctr"/>
            <a:r>
              <a:rPr lang="en-US" dirty="0">
                <a:latin typeface="Cambria" panose="02040503050406030204" pitchFamily="18" charset="0"/>
              </a:rPr>
              <a:t>Department of Computer Science and Engineering - AIML</a:t>
            </a:r>
            <a:endParaRPr lang="en-US" dirty="0">
              <a:latin typeface="Cambria" panose="02040503050406030204" pitchFamily="18" charset="0"/>
            </a:endParaRPr>
          </a:p>
        </p:txBody>
      </p:sp>
      <p:sp>
        <p:nvSpPr>
          <p:cNvPr id="5" name="Title 5"/>
          <p:cNvSpPr txBox="1"/>
          <p:nvPr/>
        </p:nvSpPr>
        <p:spPr>
          <a:xfrm>
            <a:off x="0" y="976312"/>
            <a:ext cx="12344400" cy="623888"/>
          </a:xfrm>
          <a:prstGeom prst="rect">
            <a:avLst/>
          </a:prstGeom>
        </p:spPr>
        <p:txBody>
          <a:bodyPr vert="horz" lIns="109715" tIns="54858" rIns="109715" bIns="54858" rtlCol="0" anchor="ctr">
            <a:noAutofit/>
          </a:bodyPr>
          <a:lstStyle>
            <a:lvl1pPr algn="ctr" defTabSz="1201420" rtl="0" eaLnBrk="1" latinLnBrk="0" hangingPunct="1">
              <a:spcBef>
                <a:spcPct val="0"/>
              </a:spcBef>
              <a:buNone/>
              <a:defRPr sz="5800" kern="1200">
                <a:solidFill>
                  <a:schemeClr val="tx1"/>
                </a:solidFill>
                <a:latin typeface="+mj-lt"/>
                <a:ea typeface="+mj-ea"/>
                <a:cs typeface="+mj-cs"/>
              </a:defRPr>
            </a:lvl1pPr>
          </a:lstStyle>
          <a:p>
            <a:r>
              <a:rPr lang="en-IN" sz="3200" b="1" dirty="0">
                <a:solidFill>
                  <a:schemeClr val="tx2"/>
                </a:solidFill>
                <a:latin typeface="Cambria" panose="02040503050406030204" pitchFamily="18" charset="0"/>
                <a:sym typeface="+mn-ea"/>
              </a:rPr>
              <a:t>INTRODUCTION </a:t>
            </a:r>
            <a:r>
              <a:rPr lang="en-IN" sz="3200" b="1" dirty="0">
                <a:solidFill>
                  <a:schemeClr val="tx2"/>
                </a:solidFill>
                <a:latin typeface="Cambria" panose="02040503050406030204" pitchFamily="18" charset="0"/>
                <a:sym typeface="Wingdings" panose="05000000000000000000" pitchFamily="2" charset="2"/>
              </a:rPr>
              <a:t></a:t>
            </a:r>
            <a:r>
              <a:rPr lang="en-IN" sz="3200" b="1" dirty="0">
                <a:solidFill>
                  <a:schemeClr val="tx2"/>
                </a:solidFill>
                <a:latin typeface="Cambria" panose="02040503050406030204" pitchFamily="18" charset="0"/>
                <a:sym typeface="+mn-ea"/>
              </a:rPr>
              <a:t> </a:t>
            </a:r>
            <a:r>
              <a:rPr lang="en-US" sz="3200" b="1" dirty="0">
                <a:solidFill>
                  <a:schemeClr val="tx2"/>
                </a:solidFill>
                <a:latin typeface="Cambria" panose="02040503050406030204" pitchFamily="18" charset="0"/>
                <a:sym typeface="+mn-ea"/>
              </a:rPr>
              <a:t>THE HISTORY OF ARTIFICIAL INTELLIGENCE</a:t>
            </a:r>
            <a:endParaRPr lang="en-US" sz="3200" b="1" dirty="0">
              <a:solidFill>
                <a:schemeClr val="tx2"/>
              </a:solidFill>
              <a:latin typeface="Cambria" panose="02040503050406030204" pitchFamily="18" charset="0"/>
              <a:sym typeface="+mn-ea"/>
            </a:endParaRPr>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a:xfrm>
            <a:off x="609600" y="685483"/>
            <a:ext cx="11109960" cy="1143000"/>
          </a:xfrm>
        </p:spPr>
        <p:txBody>
          <a:bodyPr>
            <a:normAutofit/>
          </a:bodyPr>
          <a:p>
            <a:r>
              <a:rPr lang="en-IN" sz="3200" b="1" dirty="0">
                <a:solidFill>
                  <a:schemeClr val="tx2"/>
                </a:solidFill>
                <a:latin typeface="Cambria" panose="02040503050406030204" pitchFamily="18" charset="0"/>
                <a:sym typeface="+mn-ea"/>
              </a:rPr>
              <a:t>INTRODUCTION </a:t>
            </a:r>
            <a:r>
              <a:rPr lang="en-IN" sz="3200" b="1" dirty="0">
                <a:solidFill>
                  <a:schemeClr val="tx2"/>
                </a:solidFill>
                <a:latin typeface="Cambria" panose="02040503050406030204" pitchFamily="18" charset="0"/>
                <a:sym typeface="Wingdings" panose="05000000000000000000" pitchFamily="2" charset="2"/>
              </a:rPr>
              <a:t></a:t>
            </a:r>
            <a:r>
              <a:rPr lang="en-IN" sz="3200" b="1" dirty="0">
                <a:solidFill>
                  <a:schemeClr val="tx2"/>
                </a:solidFill>
                <a:latin typeface="Cambria" panose="02040503050406030204" pitchFamily="18" charset="0"/>
                <a:sym typeface="+mn-ea"/>
              </a:rPr>
              <a:t> THE HISTORY OF ARTIFICIAL INTELLIGENCE</a:t>
            </a:r>
            <a:endParaRPr lang="en-IN" sz="3200" b="1" dirty="0">
              <a:solidFill>
                <a:schemeClr val="tx2"/>
              </a:solidFill>
              <a:latin typeface="Cambria" panose="02040503050406030204" pitchFamily="18" charset="0"/>
            </a:endParaRPr>
          </a:p>
        </p:txBody>
      </p:sp>
      <p:sp>
        <p:nvSpPr>
          <p:cNvPr id="3" name="Content Placeholder 2"/>
          <p:cNvSpPr>
            <a:spLocks noGrp="1"/>
          </p:cNvSpPr>
          <p:nvPr>
            <p:ph idx="1"/>
          </p:nvPr>
        </p:nvSpPr>
        <p:spPr/>
        <p:txBody>
          <a:bodyPr>
            <a:normAutofit fontScale="90000"/>
          </a:bodyPr>
          <a:p>
            <a:pPr marL="457200" indent="-457200" algn="just" fontAlgn="base">
              <a:buClrTx/>
              <a:buSzTx/>
            </a:pPr>
            <a:r>
              <a:rPr lang="en-US" sz="2000" dirty="0">
                <a:solidFill>
                  <a:srgbClr val="002060"/>
                </a:solidFill>
                <a:latin typeface="Cambria" panose="02040503050406030204" pitchFamily="18" charset="0"/>
              </a:rPr>
              <a:t>The emergence of intelligent agents (1995- present): </a:t>
            </a:r>
            <a:endParaRPr lang="en-US" sz="2000" dirty="0">
              <a:solidFill>
                <a:srgbClr val="002060"/>
              </a:solidFill>
              <a:latin typeface="Cambria" panose="02040503050406030204" pitchFamily="18" charset="0"/>
            </a:endParaRPr>
          </a:p>
          <a:p>
            <a:pPr marL="457200" indent="-457200" algn="just" fontAlgn="base">
              <a:buClrTx/>
              <a:buSzTx/>
            </a:pPr>
            <a:r>
              <a:rPr lang="en-US" sz="2000" dirty="0">
                <a:solidFill>
                  <a:srgbClr val="002060"/>
                </a:solidFill>
                <a:latin typeface="Cambria" panose="02040503050406030204" pitchFamily="18" charset="0"/>
              </a:rPr>
              <a:t>One of the most important environments for intelligent agents is the Internet. </a:t>
            </a:r>
            <a:endParaRPr lang="en-US" sz="2000" dirty="0">
              <a:solidFill>
                <a:srgbClr val="002060"/>
              </a:solidFill>
              <a:latin typeface="Cambria" panose="02040503050406030204" pitchFamily="18" charset="0"/>
            </a:endParaRPr>
          </a:p>
          <a:p>
            <a:pPr marL="457200" indent="-457200" algn="just" fontAlgn="base">
              <a:buClrTx/>
              <a:buSzTx/>
            </a:pPr>
            <a:r>
              <a:rPr lang="en-US" sz="2000" dirty="0">
                <a:solidFill>
                  <a:srgbClr val="002060"/>
                </a:solidFill>
                <a:latin typeface="Cambria" panose="02040503050406030204" pitchFamily="18" charset="0"/>
              </a:rPr>
              <a:t>AI systems have become so common in Web-based applications that the "-bot'' suffix has entered everyday language. </a:t>
            </a:r>
            <a:endParaRPr lang="en-US" sz="2000" dirty="0">
              <a:solidFill>
                <a:srgbClr val="002060"/>
              </a:solidFill>
              <a:latin typeface="Cambria" panose="02040503050406030204" pitchFamily="18" charset="0"/>
            </a:endParaRPr>
          </a:p>
          <a:p>
            <a:pPr marL="457200" indent="-457200" algn="just" fontAlgn="base">
              <a:buClrTx/>
              <a:buSzTx/>
            </a:pPr>
            <a:r>
              <a:rPr lang="en-US" sz="2000" dirty="0">
                <a:solidFill>
                  <a:srgbClr val="002060"/>
                </a:solidFill>
                <a:latin typeface="Cambria" panose="02040503050406030204" pitchFamily="18" charset="0"/>
              </a:rPr>
              <a:t>Internet tools, such as search engines, recommender systems, and Web site aggregators use AI technologies.</a:t>
            </a:r>
            <a:endParaRPr lang="en-US" sz="2000" dirty="0">
              <a:solidFill>
                <a:srgbClr val="002060"/>
              </a:solidFill>
              <a:latin typeface="Cambria" panose="02040503050406030204" pitchFamily="18" charset="0"/>
            </a:endParaRPr>
          </a:p>
          <a:p>
            <a:pPr marL="457200" indent="-457200" algn="just" fontAlgn="base">
              <a:buClrTx/>
              <a:buSzTx/>
            </a:pPr>
            <a:endParaRPr lang="en-US" sz="2000" dirty="0">
              <a:solidFill>
                <a:srgbClr val="002060"/>
              </a:solidFill>
              <a:latin typeface="Cambria" panose="02040503050406030204" pitchFamily="18" charset="0"/>
            </a:endParaRPr>
          </a:p>
          <a:p>
            <a:pPr marL="457200" indent="-457200" algn="just" fontAlgn="base">
              <a:buClrTx/>
              <a:buSzTx/>
            </a:pPr>
            <a:r>
              <a:rPr lang="en-US" sz="2000" dirty="0">
                <a:solidFill>
                  <a:srgbClr val="002060"/>
                </a:solidFill>
                <a:latin typeface="Cambria" panose="02040503050406030204" pitchFamily="18" charset="0"/>
              </a:rPr>
              <a:t>The availability of very large data sets( 2001-present):</a:t>
            </a:r>
            <a:endParaRPr lang="en-US" sz="2000" dirty="0">
              <a:solidFill>
                <a:srgbClr val="002060"/>
              </a:solidFill>
              <a:latin typeface="Cambria" panose="02040503050406030204" pitchFamily="18" charset="0"/>
            </a:endParaRPr>
          </a:p>
          <a:p>
            <a:pPr marL="457200" indent="-457200" algn="just" fontAlgn="base">
              <a:buClrTx/>
              <a:buSzTx/>
            </a:pPr>
            <a:r>
              <a:rPr lang="en-US" sz="2000" dirty="0">
                <a:solidFill>
                  <a:srgbClr val="002060"/>
                </a:solidFill>
                <a:latin typeface="Cambria" panose="02040503050406030204" pitchFamily="18" charset="0"/>
              </a:rPr>
              <a:t>In the 60-year history of computer science, the emphasis has been on the algorithm as the main subject of study. </a:t>
            </a:r>
            <a:endParaRPr lang="en-US" sz="2000" dirty="0">
              <a:solidFill>
                <a:srgbClr val="002060"/>
              </a:solidFill>
              <a:latin typeface="Cambria" panose="02040503050406030204" pitchFamily="18" charset="0"/>
            </a:endParaRPr>
          </a:p>
          <a:p>
            <a:pPr marL="457200" indent="-457200" algn="just" fontAlgn="base">
              <a:buClrTx/>
              <a:buSzTx/>
            </a:pPr>
            <a:r>
              <a:rPr lang="en-US" sz="2000" dirty="0">
                <a:solidFill>
                  <a:srgbClr val="002060"/>
                </a:solidFill>
                <a:latin typeface="Cambria" panose="02040503050406030204" pitchFamily="18" charset="0"/>
              </a:rPr>
              <a:t>But recent work in AI suggests that for many problems, it makes more sense to worry about the data. </a:t>
            </a:r>
            <a:endParaRPr lang="en-US" sz="2000" dirty="0">
              <a:solidFill>
                <a:srgbClr val="002060"/>
              </a:solidFill>
              <a:latin typeface="Cambria" panose="02040503050406030204" pitchFamily="18" charset="0"/>
            </a:endParaRPr>
          </a:p>
          <a:p>
            <a:pPr marL="457200" indent="-457200" algn="just" fontAlgn="base">
              <a:buClrTx/>
              <a:buSzTx/>
            </a:pPr>
            <a:r>
              <a:rPr lang="en-US" sz="2000" dirty="0">
                <a:solidFill>
                  <a:srgbClr val="002060"/>
                </a:solidFill>
                <a:latin typeface="Cambria" panose="02040503050406030204" pitchFamily="18" charset="0"/>
              </a:rPr>
              <a:t>This is true because of the increasing availability of very large data sources.</a:t>
            </a:r>
            <a:endParaRPr lang="en-US" sz="2000" dirty="0">
              <a:solidFill>
                <a:srgbClr val="002060"/>
              </a:solidFill>
              <a:latin typeface="Cambria" panose="02040503050406030204" pitchFamily="18" charset="0"/>
            </a:endParaRPr>
          </a:p>
          <a:p>
            <a:pPr marL="457200" indent="-457200" algn="just" fontAlgn="base">
              <a:buClrTx/>
              <a:buSzTx/>
            </a:pPr>
            <a:r>
              <a:rPr lang="en-US" sz="2000" dirty="0">
                <a:solidFill>
                  <a:srgbClr val="002060"/>
                </a:solidFill>
                <a:latin typeface="Cambria" panose="02040503050406030204" pitchFamily="18" charset="0"/>
              </a:rPr>
              <a:t>Examples: trillions of words of English, billions of images from the Web, or billions of base pairs of genomic sequences.</a:t>
            </a:r>
            <a:endParaRPr lang="en-US" sz="2000" dirty="0">
              <a:solidFill>
                <a:srgbClr val="002060"/>
              </a:solidFill>
              <a:latin typeface="Cambria" panose="02040503050406030204" pitchFamily="18" charset="0"/>
            </a:endParaRPr>
          </a:p>
        </p:txBody>
      </p:sp>
      <p:sp>
        <p:nvSpPr>
          <p:cNvPr id="4" name="Slide Number Placeholder 3"/>
          <p:cNvSpPr>
            <a:spLocks noGrp="1"/>
          </p:cNvSpPr>
          <p:nvPr>
            <p:ph type="sldNum" sz="quarter" idx="12"/>
          </p:nvPr>
        </p:nvSpPr>
        <p:spPr/>
        <p:txBody>
          <a:bodyPr/>
          <a:p>
            <a:pPr>
              <a:defRPr/>
            </a:pPr>
            <a:fld id="{FF3E03B9-EF25-46D7-A241-737F6F7A977B}" type="slidenum">
              <a:rPr lang="en-US" smtClean="0"/>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a:xfrm>
            <a:off x="617220" y="685483"/>
            <a:ext cx="11109960" cy="1143000"/>
          </a:xfrm>
        </p:spPr>
        <p:txBody>
          <a:bodyPr>
            <a:normAutofit/>
          </a:bodyPr>
          <a:p>
            <a:pPr algn="ctr">
              <a:buClrTx/>
              <a:buSzTx/>
              <a:buFontTx/>
            </a:pPr>
            <a:r>
              <a:rPr lang="en-IN" sz="3200" b="1" dirty="0">
                <a:solidFill>
                  <a:schemeClr val="tx2"/>
                </a:solidFill>
                <a:latin typeface="Cambria" panose="02040503050406030204" pitchFamily="18" charset="0"/>
                <a:sym typeface="Wingdings" panose="05000000000000000000" pitchFamily="2" charset="2"/>
              </a:rPr>
              <a:t>IN</a:t>
            </a:r>
            <a:r>
              <a:rPr lang="en-IN" sz="3200" b="1" dirty="0">
                <a:solidFill>
                  <a:schemeClr val="tx2"/>
                </a:solidFill>
                <a:latin typeface="Cambria" panose="02040503050406030204" pitchFamily="18" charset="0"/>
                <a:sym typeface="+mn-ea"/>
              </a:rPr>
              <a:t>TRODUCTION </a:t>
            </a:r>
            <a:r>
              <a:rPr lang="en-IN" sz="3200" b="1" dirty="0">
                <a:solidFill>
                  <a:schemeClr val="tx2"/>
                </a:solidFill>
                <a:latin typeface="Cambria" panose="02040503050406030204" pitchFamily="18" charset="0"/>
                <a:sym typeface="Wingdings" panose="05000000000000000000" pitchFamily="2" charset="2"/>
              </a:rPr>
              <a:t></a:t>
            </a:r>
            <a:r>
              <a:rPr lang="en-IN" sz="3200" b="1" dirty="0">
                <a:solidFill>
                  <a:schemeClr val="tx2"/>
                </a:solidFill>
                <a:latin typeface="Cambria" panose="02040503050406030204" pitchFamily="18" charset="0"/>
                <a:sym typeface="+mn-ea"/>
              </a:rPr>
              <a:t> THE HISTORY OF ARTIFICIAL INTELLIGENCE</a:t>
            </a:r>
            <a:endParaRPr lang="en-IN" sz="3200" b="1" dirty="0">
              <a:solidFill>
                <a:schemeClr val="tx2"/>
              </a:solidFill>
              <a:latin typeface="Cambria" panose="02040503050406030204" pitchFamily="18" charset="0"/>
            </a:endParaRPr>
          </a:p>
        </p:txBody>
      </p:sp>
      <p:sp>
        <p:nvSpPr>
          <p:cNvPr id="4" name="Slide Number Placeholder 3"/>
          <p:cNvSpPr>
            <a:spLocks noGrp="1"/>
          </p:cNvSpPr>
          <p:nvPr>
            <p:ph type="sldNum" sz="quarter" idx="12"/>
          </p:nvPr>
        </p:nvSpPr>
        <p:spPr/>
        <p:txBody>
          <a:bodyPr/>
          <a:p>
            <a:pPr>
              <a:defRPr/>
            </a:pPr>
            <a:fld id="{FF3E03B9-EF25-46D7-A241-737F6F7A977B}" type="slidenum">
              <a:rPr lang="en-US" smtClean="0"/>
            </a:fld>
            <a:endParaRPr lang="en-US"/>
          </a:p>
        </p:txBody>
      </p:sp>
      <p:pic>
        <p:nvPicPr>
          <p:cNvPr id="5" name="Content Placeholder 4"/>
          <p:cNvPicPr>
            <a:picLocks noChangeAspect="1"/>
          </p:cNvPicPr>
          <p:nvPr>
            <p:ph idx="1"/>
          </p:nvPr>
        </p:nvPicPr>
        <p:blipFill>
          <a:blip r:embed="rId1">
            <a:extLst>
              <a:ext uri="{28A0092B-C50C-407E-A947-70E740481C1C}">
                <a14:useLocalDpi xmlns:a14="http://schemas.microsoft.com/office/drawing/2010/main" val="0"/>
              </a:ext>
            </a:extLst>
          </a:blip>
          <a:stretch>
            <a:fillRect/>
          </a:stretch>
        </p:blipFill>
        <p:spPr>
          <a:xfrm>
            <a:off x="1590040" y="1655445"/>
            <a:ext cx="8680450" cy="4193540"/>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a:defRPr/>
            </a:pPr>
            <a:fld id="{22452EB8-249B-4CFB-9F48-92F3E85E3706}" type="slidenum">
              <a:rPr lang="en-US" smtClean="0"/>
            </a:fld>
            <a:endParaRPr lang="en-US" dirty="0"/>
          </a:p>
        </p:txBody>
      </p:sp>
      <p:pic>
        <p:nvPicPr>
          <p:cNvPr id="1026" name="Picture 2" descr="C:\Users\Admin\Desktop\NAACAlogo-1.png"/>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7916705" y="1"/>
            <a:ext cx="1238727" cy="917575"/>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0" y="6553200"/>
            <a:ext cx="12344400" cy="304800"/>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lIns="109715" tIns="54858" rIns="109715" bIns="54858" spcCol="0" rtlCol="0" anchor="ctr"/>
          <a:lstStyle/>
          <a:p>
            <a:pPr algn="ctr"/>
            <a:r>
              <a:rPr lang="en-US" dirty="0">
                <a:latin typeface="Cambria" panose="02040503050406030204" pitchFamily="18" charset="0"/>
              </a:rPr>
              <a:t>Department of Computer Science and Engineering - </a:t>
            </a:r>
            <a:r>
              <a:rPr lang="en-US" dirty="0" smtClean="0">
                <a:latin typeface="Cambria" panose="02040503050406030204" pitchFamily="18" charset="0"/>
              </a:rPr>
              <a:t>AIML</a:t>
            </a:r>
            <a:endParaRPr lang="en-US" dirty="0">
              <a:latin typeface="Cambria" panose="02040503050406030204" pitchFamily="18" charset="0"/>
            </a:endParaRPr>
          </a:p>
        </p:txBody>
      </p:sp>
      <p:pic>
        <p:nvPicPr>
          <p:cNvPr id="7" name="Picture 2" descr="Any Queries Gif Images Www Pixshark Com Blue Question Mark GIF ..."/>
          <p:cNvPicPr>
            <a:picLocks noChangeAspect="1" noChangeArrowheads="1" noCrop="1"/>
          </p:cNvPicPr>
          <p:nvPr/>
        </p:nvPicPr>
        <p:blipFill>
          <a:blip r:embed="rId2"/>
          <a:srcRect/>
          <a:stretch>
            <a:fillRect/>
          </a:stretch>
        </p:blipFill>
        <p:spPr bwMode="auto">
          <a:xfrm>
            <a:off x="3960812" y="2133600"/>
            <a:ext cx="4495800" cy="3810000"/>
          </a:xfrm>
          <a:prstGeom prst="rect">
            <a:avLst/>
          </a:prstGeom>
          <a:noFill/>
        </p:spPr>
      </p:pic>
      <p:sp>
        <p:nvSpPr>
          <p:cNvPr id="9" name="Title 5"/>
          <p:cNvSpPr txBox="1"/>
          <p:nvPr/>
        </p:nvSpPr>
        <p:spPr>
          <a:xfrm>
            <a:off x="0" y="1204912"/>
            <a:ext cx="12344400" cy="547688"/>
          </a:xfrm>
          <a:prstGeom prst="rect">
            <a:avLst/>
          </a:prstGeom>
        </p:spPr>
        <p:txBody>
          <a:bodyPr vert="horz" lIns="109715" tIns="54858" rIns="109715" bIns="54858" rtlCol="0" anchor="ctr">
            <a:noAutofit/>
          </a:bodyPr>
          <a:lstStyle>
            <a:lvl1pPr algn="ctr" defTabSz="1201420" rtl="0" eaLnBrk="1" latinLnBrk="0" hangingPunct="1">
              <a:spcBef>
                <a:spcPct val="0"/>
              </a:spcBef>
              <a:buNone/>
              <a:defRPr sz="5800" kern="1200">
                <a:solidFill>
                  <a:schemeClr val="tx1"/>
                </a:solidFill>
                <a:latin typeface="+mj-lt"/>
                <a:ea typeface="+mj-ea"/>
                <a:cs typeface="+mj-cs"/>
              </a:defRPr>
            </a:lvl1pPr>
          </a:lstStyle>
          <a:p>
            <a:r>
              <a:rPr lang="en-GB" sz="3200" b="1" dirty="0">
                <a:solidFill>
                  <a:srgbClr val="002060"/>
                </a:solidFill>
                <a:latin typeface="Cambria" panose="02040503050406030204" pitchFamily="18" charset="0"/>
              </a:rPr>
              <a:t>Discussion  and  Interaction</a:t>
            </a:r>
            <a:endParaRPr lang="en-GB" sz="3200" b="1" dirty="0">
              <a:solidFill>
                <a:srgbClr val="002060"/>
              </a:solidFill>
              <a:latin typeface="Cambria" panose="02040503050406030204" pitchFamily="18" charset="0"/>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a:defRPr/>
            </a:pPr>
            <a:fld id="{22452EB8-249B-4CFB-9F48-92F3E85E3706}" type="slidenum">
              <a:rPr lang="en-US" smtClean="0"/>
            </a:fld>
            <a:endParaRPr lang="en-US" dirty="0"/>
          </a:p>
        </p:txBody>
      </p:sp>
      <p:pic>
        <p:nvPicPr>
          <p:cNvPr id="1026" name="Picture 2" descr="C:\Users\Admin\Desktop\NAACAlogo-1.png"/>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7916705" y="1"/>
            <a:ext cx="1238727" cy="917575"/>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0" y="6553200"/>
            <a:ext cx="12344400" cy="304800"/>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lIns="109715" tIns="54858" rIns="109715" bIns="54858" spcCol="0" rtlCol="0" anchor="ctr"/>
          <a:lstStyle/>
          <a:p>
            <a:pPr algn="ctr"/>
            <a:r>
              <a:rPr lang="en-US" dirty="0">
                <a:latin typeface="Cambria" panose="02040503050406030204" pitchFamily="18" charset="0"/>
              </a:rPr>
              <a:t>Department of Computer Science and Engineering - AIML</a:t>
            </a:r>
            <a:endParaRPr lang="en-US" dirty="0">
              <a:latin typeface="Cambria" panose="02040503050406030204" pitchFamily="18" charset="0"/>
            </a:endParaRPr>
          </a:p>
        </p:txBody>
      </p:sp>
      <p:pic>
        <p:nvPicPr>
          <p:cNvPr id="7" name="Picture 2" descr="Thank You Animated Gif 4 Excel Design Technologies Cute Thank You ..."/>
          <p:cNvPicPr>
            <a:picLocks noChangeAspect="1" noChangeArrowheads="1" noCrop="1"/>
          </p:cNvPicPr>
          <p:nvPr/>
        </p:nvPicPr>
        <p:blipFill>
          <a:blip r:embed="rId2"/>
          <a:srcRect/>
          <a:stretch>
            <a:fillRect/>
          </a:stretch>
        </p:blipFill>
        <p:spPr bwMode="auto">
          <a:xfrm>
            <a:off x="2133600" y="1600200"/>
            <a:ext cx="7239000" cy="4114800"/>
          </a:xfrm>
          <a:prstGeom prst="rect">
            <a:avLst/>
          </a:prstGeom>
          <a:noFill/>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Theme1">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eme2">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docProps/app.xml><?xml version="1.0" encoding="utf-8"?>
<Properties xmlns="http://schemas.openxmlformats.org/officeDocument/2006/extended-properties" xmlns:vt="http://schemas.openxmlformats.org/officeDocument/2006/docPropsVTypes">
  <TotalTime>0</TotalTime>
  <Words>17496</Words>
  <Application>WPS Presentation</Application>
  <PresentationFormat>Custom</PresentationFormat>
  <Paragraphs>396</Paragraphs>
  <Slides>29</Slides>
  <Notes>0</Notes>
  <HiddenSlides>0</HiddenSlides>
  <MMClips>0</MMClips>
  <ScaleCrop>false</ScaleCrop>
  <HeadingPairs>
    <vt:vector size="6" baseType="variant">
      <vt:variant>
        <vt:lpstr>已用的字体</vt:lpstr>
      </vt:variant>
      <vt:variant>
        <vt:i4>14</vt:i4>
      </vt:variant>
      <vt:variant>
        <vt:lpstr>主题</vt:lpstr>
      </vt:variant>
      <vt:variant>
        <vt:i4>2</vt:i4>
      </vt:variant>
      <vt:variant>
        <vt:lpstr>幻灯片标题</vt:lpstr>
      </vt:variant>
      <vt:variant>
        <vt:i4>29</vt:i4>
      </vt:variant>
    </vt:vector>
  </HeadingPairs>
  <TitlesOfParts>
    <vt:vector size="45" baseType="lpstr">
      <vt:lpstr>Arial</vt:lpstr>
      <vt:lpstr>SimSun</vt:lpstr>
      <vt:lpstr>Wingdings</vt:lpstr>
      <vt:lpstr>Cambria</vt:lpstr>
      <vt:lpstr>Nyala</vt:lpstr>
      <vt:lpstr>Segoe Print</vt:lpstr>
      <vt:lpstr>Calibri</vt:lpstr>
      <vt:lpstr>Microsoft YaHei</vt:lpstr>
      <vt:lpstr>Arial Unicode MS</vt:lpstr>
      <vt:lpstr>Times-Roman</vt:lpstr>
      <vt:lpstr>Times New Roman</vt:lpstr>
      <vt:lpstr>Times-Italic</vt:lpstr>
      <vt:lpstr>Times-Bold</vt:lpstr>
      <vt:lpstr>Courier New</vt:lpstr>
      <vt:lpstr>Theme1</vt:lpstr>
      <vt:lpstr>Theme2</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RVRJC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sriya</dc:creator>
  <cp:lastModifiedBy>Neethi M V</cp:lastModifiedBy>
  <cp:revision>478</cp:revision>
  <dcterms:created xsi:type="dcterms:W3CDTF">2011-02-19T03:28:00Z</dcterms:created>
  <dcterms:modified xsi:type="dcterms:W3CDTF">2023-11-27T04:25:41Z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0x010100715B3A1E0319304782F9BBF8EF550171</vt:lpwstr>
  </property>
  <property fmtid="{D5CDD505-2E9C-101B-9397-08002B2CF9AE}" pid="3" name="ICV">
    <vt:lpwstr>B0212974AC294632A36A733204635228_13</vt:lpwstr>
  </property>
  <property fmtid="{D5CDD505-2E9C-101B-9397-08002B2CF9AE}" pid="4" name="KSOProductBuildVer">
    <vt:lpwstr>1033-12.2.0.13306</vt:lpwstr>
  </property>
</Properties>
</file>