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3"/>
  </p:sldMasterIdLst>
  <p:notesMasterIdLst>
    <p:notesMasterId r:id="rId35"/>
  </p:notesMasterIdLst>
  <p:sldIdLst>
    <p:sldId id="361" r:id="rId4"/>
    <p:sldId id="390" r:id="rId5"/>
    <p:sldId id="383" r:id="rId6"/>
    <p:sldId id="391" r:id="rId7"/>
    <p:sldId id="392" r:id="rId8"/>
    <p:sldId id="393" r:id="rId9"/>
    <p:sldId id="394" r:id="rId10"/>
    <p:sldId id="395" r:id="rId11"/>
    <p:sldId id="410" r:id="rId12"/>
    <p:sldId id="396" r:id="rId13"/>
    <p:sldId id="397" r:id="rId14"/>
    <p:sldId id="398" r:id="rId15"/>
    <p:sldId id="399" r:id="rId16"/>
    <p:sldId id="400" r:id="rId17"/>
    <p:sldId id="401" r:id="rId18"/>
    <p:sldId id="402" r:id="rId19"/>
    <p:sldId id="403" r:id="rId20"/>
    <p:sldId id="404" r:id="rId21"/>
    <p:sldId id="405" r:id="rId22"/>
    <p:sldId id="406" r:id="rId23"/>
    <p:sldId id="407" r:id="rId24"/>
    <p:sldId id="411" r:id="rId25"/>
    <p:sldId id="408" r:id="rId26"/>
    <p:sldId id="409" r:id="rId27"/>
    <p:sldId id="412" r:id="rId28"/>
    <p:sldId id="431" r:id="rId29"/>
    <p:sldId id="432" r:id="rId30"/>
    <p:sldId id="435" r:id="rId31"/>
    <p:sldId id="436" r:id="rId32"/>
    <p:sldId id="381" r:id="rId33"/>
    <p:sldId id="380" r:id="rId34"/>
  </p:sldIdLst>
  <p:sldSz cx="123444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548640" algn="l" rtl="0" fontAlgn="base">
      <a:spcBef>
        <a:spcPct val="0"/>
      </a:spcBef>
      <a:spcAft>
        <a:spcPct val="0"/>
      </a:spcAft>
      <a:defRPr kern="1200">
        <a:solidFill>
          <a:schemeClr val="tx1"/>
        </a:solidFill>
        <a:latin typeface="Arial" panose="020B0604020202020204" pitchFamily="34" charset="0"/>
        <a:ea typeface="+mn-ea"/>
        <a:cs typeface="+mn-cs"/>
      </a:defRPr>
    </a:lvl2pPr>
    <a:lvl3pPr marL="1097280" algn="l" rtl="0" fontAlgn="base">
      <a:spcBef>
        <a:spcPct val="0"/>
      </a:spcBef>
      <a:spcAft>
        <a:spcPct val="0"/>
      </a:spcAft>
      <a:defRPr kern="1200">
        <a:solidFill>
          <a:schemeClr val="tx1"/>
        </a:solidFill>
        <a:latin typeface="Arial" panose="020B0604020202020204" pitchFamily="34" charset="0"/>
        <a:ea typeface="+mn-ea"/>
        <a:cs typeface="+mn-cs"/>
      </a:defRPr>
    </a:lvl3pPr>
    <a:lvl4pPr marL="1645920" algn="l" rtl="0" fontAlgn="base">
      <a:spcBef>
        <a:spcPct val="0"/>
      </a:spcBef>
      <a:spcAft>
        <a:spcPct val="0"/>
      </a:spcAft>
      <a:defRPr kern="1200">
        <a:solidFill>
          <a:schemeClr val="tx1"/>
        </a:solidFill>
        <a:latin typeface="Arial" panose="020B0604020202020204" pitchFamily="34" charset="0"/>
        <a:ea typeface="+mn-ea"/>
        <a:cs typeface="+mn-cs"/>
      </a:defRPr>
    </a:lvl4pPr>
    <a:lvl5pPr marL="2194560" algn="l" rtl="0" fontAlgn="base">
      <a:spcBef>
        <a:spcPct val="0"/>
      </a:spcBef>
      <a:spcAft>
        <a:spcPct val="0"/>
      </a:spcAft>
      <a:defRPr kern="1200">
        <a:solidFill>
          <a:schemeClr val="tx1"/>
        </a:solidFill>
        <a:latin typeface="Arial" panose="020B0604020202020204" pitchFamily="34" charset="0"/>
        <a:ea typeface="+mn-ea"/>
        <a:cs typeface="+mn-cs"/>
      </a:defRPr>
    </a:lvl5pPr>
    <a:lvl6pPr marL="2743200" algn="l" defTabSz="1097280" rtl="0" eaLnBrk="1" latinLnBrk="0" hangingPunct="1">
      <a:defRPr kern="1200">
        <a:solidFill>
          <a:schemeClr val="tx1"/>
        </a:solidFill>
        <a:latin typeface="Arial" panose="020B0604020202020204" pitchFamily="34" charset="0"/>
        <a:ea typeface="+mn-ea"/>
        <a:cs typeface="+mn-cs"/>
      </a:defRPr>
    </a:lvl6pPr>
    <a:lvl7pPr marL="3291205" algn="l" defTabSz="1097280" rtl="0" eaLnBrk="1" latinLnBrk="0" hangingPunct="1">
      <a:defRPr kern="1200">
        <a:solidFill>
          <a:schemeClr val="tx1"/>
        </a:solidFill>
        <a:latin typeface="Arial" panose="020B0604020202020204" pitchFamily="34" charset="0"/>
        <a:ea typeface="+mn-ea"/>
        <a:cs typeface="+mn-cs"/>
      </a:defRPr>
    </a:lvl7pPr>
    <a:lvl8pPr marL="3839845" algn="l" defTabSz="1097280" rtl="0" eaLnBrk="1" latinLnBrk="0" hangingPunct="1">
      <a:defRPr kern="1200">
        <a:solidFill>
          <a:schemeClr val="tx1"/>
        </a:solidFill>
        <a:latin typeface="Arial" panose="020B0604020202020204" pitchFamily="34" charset="0"/>
        <a:ea typeface="+mn-ea"/>
        <a:cs typeface="+mn-cs"/>
      </a:defRPr>
    </a:lvl8pPr>
    <a:lvl9pPr marL="4388485" algn="l" defTabSz="109728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p:scale>
          <a:sx n="71" d="100"/>
          <a:sy n="71" d="100"/>
        </p:scale>
        <p:origin x="-546" y="-24"/>
      </p:cViewPr>
      <p:guideLst>
        <p:guide orient="horz" pos="2160"/>
        <p:guide pos="38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notesMaster" Target="notesMasters/notesMaster1.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76DAE64-4DDB-4ACB-9D8D-ECA682F27345}" type="datetimeFigureOut">
              <a:rPr lang="en-US"/>
            </a:fld>
            <a:endParaRPr lang="en-US"/>
          </a:p>
        </p:txBody>
      </p:sp>
      <p:sp>
        <p:nvSpPr>
          <p:cNvPr id="4" name="Slide Image Placeholder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endParaRPr lang="en-US" noProof="0"/>
          </a:p>
          <a:p>
            <a:pPr lvl="1"/>
            <a:r>
              <a:rPr lang="en-US" noProof="0"/>
              <a:t>Second level</a:t>
            </a:r>
            <a:endParaRPr lang="en-US" noProof="0"/>
          </a:p>
          <a:p>
            <a:pPr lvl="2"/>
            <a:r>
              <a:rPr lang="en-US" noProof="0"/>
              <a:t>Third level</a:t>
            </a:r>
            <a:endParaRPr lang="en-US" noProof="0"/>
          </a:p>
          <a:p>
            <a:pPr lvl="3"/>
            <a:r>
              <a:rPr lang="en-US" noProof="0"/>
              <a:t>Fourth level</a:t>
            </a:r>
            <a:endParaRPr lang="en-US" noProof="0"/>
          </a:p>
          <a:p>
            <a:pPr lvl="4"/>
            <a:r>
              <a:rPr lang="en-US"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1407B46-95AA-40A9-9AA1-CDE36426D15D}" type="slidenum">
              <a:rPr 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500" kern="1200">
        <a:solidFill>
          <a:schemeClr val="tx1"/>
        </a:solidFill>
        <a:latin typeface="+mn-lt"/>
        <a:ea typeface="+mn-ea"/>
        <a:cs typeface="+mn-cs"/>
      </a:defRPr>
    </a:lvl1pPr>
    <a:lvl2pPr marL="548640" algn="l" rtl="0" eaLnBrk="0" fontAlgn="base" hangingPunct="0">
      <a:spcBef>
        <a:spcPct val="30000"/>
      </a:spcBef>
      <a:spcAft>
        <a:spcPct val="0"/>
      </a:spcAft>
      <a:defRPr sz="1500" kern="1200">
        <a:solidFill>
          <a:schemeClr val="tx1"/>
        </a:solidFill>
        <a:latin typeface="+mn-lt"/>
        <a:ea typeface="+mn-ea"/>
        <a:cs typeface="+mn-cs"/>
      </a:defRPr>
    </a:lvl2pPr>
    <a:lvl3pPr marL="1097280" algn="l" rtl="0" eaLnBrk="0" fontAlgn="base" hangingPunct="0">
      <a:spcBef>
        <a:spcPct val="30000"/>
      </a:spcBef>
      <a:spcAft>
        <a:spcPct val="0"/>
      </a:spcAft>
      <a:defRPr sz="1500" kern="1200">
        <a:solidFill>
          <a:schemeClr val="tx1"/>
        </a:solidFill>
        <a:latin typeface="+mn-lt"/>
        <a:ea typeface="+mn-ea"/>
        <a:cs typeface="+mn-cs"/>
      </a:defRPr>
    </a:lvl3pPr>
    <a:lvl4pPr marL="1645920" algn="l" rtl="0" eaLnBrk="0" fontAlgn="base" hangingPunct="0">
      <a:spcBef>
        <a:spcPct val="30000"/>
      </a:spcBef>
      <a:spcAft>
        <a:spcPct val="0"/>
      </a:spcAft>
      <a:defRPr sz="1500" kern="1200">
        <a:solidFill>
          <a:schemeClr val="tx1"/>
        </a:solidFill>
        <a:latin typeface="+mn-lt"/>
        <a:ea typeface="+mn-ea"/>
        <a:cs typeface="+mn-cs"/>
      </a:defRPr>
    </a:lvl4pPr>
    <a:lvl5pPr marL="2194560" algn="l" rtl="0" eaLnBrk="0" fontAlgn="base" hangingPunct="0">
      <a:spcBef>
        <a:spcPct val="30000"/>
      </a:spcBef>
      <a:spcAft>
        <a:spcPct val="0"/>
      </a:spcAft>
      <a:defRPr sz="1500" kern="1200">
        <a:solidFill>
          <a:schemeClr val="tx1"/>
        </a:solidFill>
        <a:latin typeface="+mn-lt"/>
        <a:ea typeface="+mn-ea"/>
        <a:cs typeface="+mn-cs"/>
      </a:defRPr>
    </a:lvl5pPr>
    <a:lvl6pPr marL="2743200" algn="l" defTabSz="1097280" rtl="0" eaLnBrk="1" latinLnBrk="0" hangingPunct="1">
      <a:defRPr sz="1500" kern="1200">
        <a:solidFill>
          <a:schemeClr val="tx1"/>
        </a:solidFill>
        <a:latin typeface="+mn-lt"/>
        <a:ea typeface="+mn-ea"/>
        <a:cs typeface="+mn-cs"/>
      </a:defRPr>
    </a:lvl6pPr>
    <a:lvl7pPr marL="3291205" algn="l" defTabSz="1097280" rtl="0" eaLnBrk="1" latinLnBrk="0" hangingPunct="1">
      <a:defRPr sz="1500" kern="1200">
        <a:solidFill>
          <a:schemeClr val="tx1"/>
        </a:solidFill>
        <a:latin typeface="+mn-lt"/>
        <a:ea typeface="+mn-ea"/>
        <a:cs typeface="+mn-cs"/>
      </a:defRPr>
    </a:lvl7pPr>
    <a:lvl8pPr marL="3839845" algn="l" defTabSz="1097280" rtl="0" eaLnBrk="1" latinLnBrk="0" hangingPunct="1">
      <a:defRPr sz="1500" kern="1200">
        <a:solidFill>
          <a:schemeClr val="tx1"/>
        </a:solidFill>
        <a:latin typeface="+mn-lt"/>
        <a:ea typeface="+mn-ea"/>
        <a:cs typeface="+mn-cs"/>
      </a:defRPr>
    </a:lvl8pPr>
    <a:lvl9pPr marL="4388485" algn="l" defTabSz="1097280" rtl="0" eaLnBrk="1" latinLnBrk="0" hangingPunct="1">
      <a:defRPr sz="15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26072" y="2130426"/>
            <a:ext cx="10492258" cy="1470025"/>
          </a:xfrm>
          <a:prstGeom prst="rect">
            <a:avLst/>
          </a:prstGeom>
        </p:spPr>
        <p:txBody>
          <a:bodyPr lIns="92176" tIns="46087" rIns="92176" bIns="46087"/>
          <a:lstStyle/>
          <a:p>
            <a:r>
              <a:rPr lang="en-US" smtClean="0"/>
              <a:t>Click to edit Master title style</a:t>
            </a:r>
            <a:endParaRPr lang="en-US"/>
          </a:p>
        </p:txBody>
      </p:sp>
      <p:sp>
        <p:nvSpPr>
          <p:cNvPr id="3" name="Subtitle 2"/>
          <p:cNvSpPr>
            <a:spLocks noGrp="1"/>
          </p:cNvSpPr>
          <p:nvPr>
            <p:ph type="subTitle" idx="1"/>
          </p:nvPr>
        </p:nvSpPr>
        <p:spPr>
          <a:xfrm>
            <a:off x="1852143" y="3886200"/>
            <a:ext cx="8640115" cy="1752600"/>
          </a:xfrm>
          <a:prstGeom prst="rect">
            <a:avLst/>
          </a:prstGeom>
        </p:spPr>
        <p:txBody>
          <a:bodyPr lIns="92176" tIns="46087" rIns="92176" bIns="46087"/>
          <a:lstStyle>
            <a:lvl1pPr marL="0" indent="0" algn="ctr">
              <a:buNone/>
              <a:defRPr>
                <a:solidFill>
                  <a:schemeClr val="tx1">
                    <a:tint val="75000"/>
                  </a:schemeClr>
                </a:solidFill>
              </a:defRPr>
            </a:lvl1pPr>
            <a:lvl2pPr marL="461010" indent="0" algn="ctr">
              <a:buNone/>
              <a:defRPr>
                <a:solidFill>
                  <a:schemeClr val="tx1">
                    <a:tint val="75000"/>
                  </a:schemeClr>
                </a:solidFill>
              </a:defRPr>
            </a:lvl2pPr>
            <a:lvl3pPr marL="922020" indent="0" algn="ctr">
              <a:buNone/>
              <a:defRPr>
                <a:solidFill>
                  <a:schemeClr val="tx1">
                    <a:tint val="75000"/>
                  </a:schemeClr>
                </a:solidFill>
              </a:defRPr>
            </a:lvl3pPr>
            <a:lvl4pPr marL="1382395" indent="0" algn="ctr">
              <a:buNone/>
              <a:defRPr>
                <a:solidFill>
                  <a:schemeClr val="tx1">
                    <a:tint val="75000"/>
                  </a:schemeClr>
                </a:solidFill>
              </a:defRPr>
            </a:lvl4pPr>
            <a:lvl5pPr marL="1843405" indent="0" algn="ctr">
              <a:buNone/>
              <a:defRPr>
                <a:solidFill>
                  <a:schemeClr val="tx1">
                    <a:tint val="75000"/>
                  </a:schemeClr>
                </a:solidFill>
              </a:defRPr>
            </a:lvl5pPr>
            <a:lvl6pPr marL="2304415" indent="0" algn="ctr">
              <a:buNone/>
              <a:defRPr>
                <a:solidFill>
                  <a:schemeClr val="tx1">
                    <a:tint val="75000"/>
                  </a:schemeClr>
                </a:solidFill>
              </a:defRPr>
            </a:lvl6pPr>
            <a:lvl7pPr marL="2765425" indent="0" algn="ctr">
              <a:buNone/>
              <a:defRPr>
                <a:solidFill>
                  <a:schemeClr val="tx1">
                    <a:tint val="75000"/>
                  </a:schemeClr>
                </a:solidFill>
              </a:defRPr>
            </a:lvl7pPr>
            <a:lvl8pPr marL="3226435" indent="0" algn="ctr">
              <a:buNone/>
              <a:defRPr>
                <a:solidFill>
                  <a:schemeClr val="tx1">
                    <a:tint val="75000"/>
                  </a:schemeClr>
                </a:solidFill>
              </a:defRPr>
            </a:lvl8pPr>
            <a:lvl9pPr marL="368681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1C96B54B-B4D4-4FD7-B4D5-762CEFD16077}"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452EB8-249B-4CFB-9F48-92F3E85E3706}"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17381" y="274638"/>
            <a:ext cx="11109639" cy="1143000"/>
          </a:xfrm>
          <a:prstGeom prst="rect">
            <a:avLst/>
          </a:prstGeom>
        </p:spPr>
        <p:txBody>
          <a:bodyPr lIns="92176" tIns="46087" rIns="92176" bIns="46087"/>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6D9A35D6-7913-4956-AAFF-E08DE6F91455}" type="datetime1">
              <a:rPr lang="en-US" smtClean="0"/>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17220" y="274638"/>
            <a:ext cx="11109960" cy="1143000"/>
          </a:xfrm>
          <a:prstGeom prst="rect">
            <a:avLst/>
          </a:prstGeom>
        </p:spPr>
        <p:txBody>
          <a:bodyPr lIns="83485" tIns="41742" rIns="83485" bIns="41742"/>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A4B226FF-1D53-4550-9051-E38E5F96074E}" type="datetime1">
              <a:rPr lang="en-US" smtClean="0"/>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A5B184B-8EF6-49D3-9BE1-3CDDFAD5E658}"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25830" y="2130426"/>
            <a:ext cx="104927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51660" y="3886200"/>
            <a:ext cx="8641080" cy="1752600"/>
          </a:xfrm>
        </p:spPr>
        <p:txBody>
          <a:bodyPr/>
          <a:lstStyle>
            <a:lvl1pPr marL="0" indent="0" algn="ctr">
              <a:buNone/>
              <a:defRPr>
                <a:solidFill>
                  <a:schemeClr val="tx1">
                    <a:tint val="7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205" indent="0" algn="ctr">
              <a:buNone/>
              <a:defRPr>
                <a:solidFill>
                  <a:schemeClr val="tx1">
                    <a:tint val="75000"/>
                  </a:schemeClr>
                </a:solidFill>
              </a:defRPr>
            </a:lvl7pPr>
            <a:lvl8pPr marL="3839845" indent="0" algn="ctr">
              <a:buNone/>
              <a:defRPr>
                <a:solidFill>
                  <a:schemeClr val="tx1">
                    <a:tint val="75000"/>
                  </a:schemeClr>
                </a:solidFill>
              </a:defRPr>
            </a:lvl8pPr>
            <a:lvl9pPr marL="438848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1C96B54B-B4D4-4FD7-B4D5-762CEFD16077}"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452EB8-249B-4CFB-9F48-92F3E85E3706}"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D9A35D6-7913-4956-AAFF-E08DE6F91455}"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5123" y="4406901"/>
            <a:ext cx="10492740" cy="1362075"/>
          </a:xfrm>
        </p:spPr>
        <p:txBody>
          <a:bodyPr anchor="t"/>
          <a:lstStyle>
            <a:lvl1pPr algn="l">
              <a:defRPr sz="4800" b="1" cap="all"/>
            </a:lvl1pPr>
          </a:lstStyle>
          <a:p>
            <a:r>
              <a:rPr lang="en-US" smtClean="0"/>
              <a:t>Click to edit Master title style</a:t>
            </a:r>
            <a:endParaRPr lang="en-US"/>
          </a:p>
        </p:txBody>
      </p:sp>
      <p:sp>
        <p:nvSpPr>
          <p:cNvPr id="3" name="Text Placeholder 2"/>
          <p:cNvSpPr>
            <a:spLocks noGrp="1"/>
          </p:cNvSpPr>
          <p:nvPr>
            <p:ph type="body" idx="1"/>
          </p:nvPr>
        </p:nvSpPr>
        <p:spPr>
          <a:xfrm>
            <a:off x="975123" y="2906714"/>
            <a:ext cx="10492740" cy="1500187"/>
          </a:xfrm>
        </p:spPr>
        <p:txBody>
          <a:bodyPr anchor="b"/>
          <a:lstStyle>
            <a:lvl1pPr marL="0" indent="0">
              <a:buNone/>
              <a:defRPr sz="2400">
                <a:solidFill>
                  <a:schemeClr val="tx1">
                    <a:tint val="75000"/>
                  </a:schemeClr>
                </a:solidFill>
              </a:defRPr>
            </a:lvl1pPr>
            <a:lvl2pPr marL="548640" indent="0">
              <a:buNone/>
              <a:defRPr sz="2200">
                <a:solidFill>
                  <a:schemeClr val="tx1">
                    <a:tint val="75000"/>
                  </a:schemeClr>
                </a:solidFill>
              </a:defRPr>
            </a:lvl2pPr>
            <a:lvl3pPr marL="1097280" indent="0">
              <a:buNone/>
              <a:defRPr sz="1900">
                <a:solidFill>
                  <a:schemeClr val="tx1">
                    <a:tint val="75000"/>
                  </a:schemeClr>
                </a:solidFill>
              </a:defRPr>
            </a:lvl3pPr>
            <a:lvl4pPr marL="1645920" indent="0">
              <a:buNone/>
              <a:defRPr sz="1600">
                <a:solidFill>
                  <a:schemeClr val="tx1">
                    <a:tint val="75000"/>
                  </a:schemeClr>
                </a:solidFill>
              </a:defRPr>
            </a:lvl4pPr>
            <a:lvl5pPr marL="2194560" indent="0">
              <a:buNone/>
              <a:defRPr sz="1600">
                <a:solidFill>
                  <a:schemeClr val="tx1">
                    <a:tint val="75000"/>
                  </a:schemeClr>
                </a:solidFill>
              </a:defRPr>
            </a:lvl5pPr>
            <a:lvl6pPr marL="2743200" indent="0">
              <a:buNone/>
              <a:defRPr sz="1600">
                <a:solidFill>
                  <a:schemeClr val="tx1">
                    <a:tint val="75000"/>
                  </a:schemeClr>
                </a:solidFill>
              </a:defRPr>
            </a:lvl6pPr>
            <a:lvl7pPr marL="3291205" indent="0">
              <a:buNone/>
              <a:defRPr sz="1600">
                <a:solidFill>
                  <a:schemeClr val="tx1">
                    <a:tint val="75000"/>
                  </a:schemeClr>
                </a:solidFill>
              </a:defRPr>
            </a:lvl7pPr>
            <a:lvl8pPr marL="3839845" indent="0">
              <a:buNone/>
              <a:defRPr sz="1600">
                <a:solidFill>
                  <a:schemeClr val="tx1">
                    <a:tint val="75000"/>
                  </a:schemeClr>
                </a:solidFill>
              </a:defRPr>
            </a:lvl8pPr>
            <a:lvl9pPr marL="4388485"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pPr>
              <a:defRPr/>
            </a:pPr>
            <a:fld id="{6D9A35D6-7913-4956-AAFF-E08DE6F91455}"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17220" y="1600200"/>
            <a:ext cx="5452110" cy="4525963"/>
          </a:xfrm>
        </p:spPr>
        <p:txBody>
          <a:bodyPr/>
          <a:lstStyle>
            <a:lvl1pPr>
              <a:defRPr sz="3400"/>
            </a:lvl1pPr>
            <a:lvl2pPr>
              <a:defRPr sz="29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275070" y="1600200"/>
            <a:ext cx="5452110" cy="4525963"/>
          </a:xfrm>
        </p:spPr>
        <p:txBody>
          <a:bodyPr/>
          <a:lstStyle>
            <a:lvl1pPr>
              <a:defRPr sz="3400"/>
            </a:lvl1pPr>
            <a:lvl2pPr>
              <a:defRPr sz="29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6D9A35D6-7913-4956-AAFF-E08DE6F91455}" type="datetime1">
              <a:rPr lang="en-US" smtClean="0"/>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17220" y="1535114"/>
            <a:ext cx="5454254" cy="639762"/>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205" indent="0">
              <a:buNone/>
              <a:defRPr sz="1900" b="1"/>
            </a:lvl7pPr>
            <a:lvl8pPr marL="3839845" indent="0">
              <a:buNone/>
              <a:defRPr sz="1900" b="1"/>
            </a:lvl8pPr>
            <a:lvl9pPr marL="4388485" indent="0">
              <a:buNone/>
              <a:defRPr sz="19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17220" y="2174876"/>
            <a:ext cx="5454254" cy="3951288"/>
          </a:xfrm>
        </p:spPr>
        <p:txBody>
          <a:bodyPr/>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270785" y="1535114"/>
            <a:ext cx="5456397" cy="639762"/>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205" indent="0">
              <a:buNone/>
              <a:defRPr sz="1900" b="1"/>
            </a:lvl7pPr>
            <a:lvl8pPr marL="3839845" indent="0">
              <a:buNone/>
              <a:defRPr sz="1900" b="1"/>
            </a:lvl8pPr>
            <a:lvl9pPr marL="4388485" indent="0">
              <a:buNone/>
              <a:defRPr sz="19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270785" y="2174876"/>
            <a:ext cx="5456397" cy="3951288"/>
          </a:xfrm>
        </p:spPr>
        <p:txBody>
          <a:bodyPr/>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6D9A35D6-7913-4956-AAFF-E08DE6F91455}" type="datetime1">
              <a:rPr lang="en-US" smtClean="0"/>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A4B226FF-1D53-4550-9051-E38E5F96074E}" type="datetime1">
              <a:rPr lang="en-US" smtClean="0"/>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A5B184B-8EF6-49D3-9BE1-3CDDFAD5E658}"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D9A35D6-7913-4956-AAFF-E08DE6F91455}" type="datetime1">
              <a:rPr lang="en-US" smtClean="0"/>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7221" y="273050"/>
            <a:ext cx="4061223" cy="1162050"/>
          </a:xfrm>
        </p:spPr>
        <p:txBody>
          <a:bodyPr anchor="b"/>
          <a:lstStyle>
            <a:lvl1pPr algn="l">
              <a:defRPr sz="2400" b="1"/>
            </a:lvl1pPr>
          </a:lstStyle>
          <a:p>
            <a:r>
              <a:rPr lang="en-US" smtClean="0"/>
              <a:t>Click to edit Master title style</a:t>
            </a:r>
            <a:endParaRPr lang="en-US"/>
          </a:p>
        </p:txBody>
      </p:sp>
      <p:sp>
        <p:nvSpPr>
          <p:cNvPr id="3" name="Content Placeholder 2"/>
          <p:cNvSpPr>
            <a:spLocks noGrp="1"/>
          </p:cNvSpPr>
          <p:nvPr>
            <p:ph idx="1"/>
          </p:nvPr>
        </p:nvSpPr>
        <p:spPr>
          <a:xfrm>
            <a:off x="4826318" y="273051"/>
            <a:ext cx="6900863" cy="5853113"/>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17221" y="1435101"/>
            <a:ext cx="4061223" cy="4691063"/>
          </a:xfrm>
        </p:spPr>
        <p:txBody>
          <a:bodyPr/>
          <a:lstStyle>
            <a:lvl1pPr marL="0" indent="0">
              <a:buNone/>
              <a:defRPr sz="1600"/>
            </a:lvl1pPr>
            <a:lvl2pPr marL="548640" indent="0">
              <a:buNone/>
              <a:defRPr sz="1500"/>
            </a:lvl2pPr>
            <a:lvl3pPr marL="1097280" indent="0">
              <a:buNone/>
              <a:defRPr sz="1200"/>
            </a:lvl3pPr>
            <a:lvl4pPr marL="1645920" indent="0">
              <a:buNone/>
              <a:defRPr sz="1100"/>
            </a:lvl4pPr>
            <a:lvl5pPr marL="2194560" indent="0">
              <a:buNone/>
              <a:defRPr sz="1100"/>
            </a:lvl5pPr>
            <a:lvl6pPr marL="2743200" indent="0">
              <a:buNone/>
              <a:defRPr sz="1100"/>
            </a:lvl6pPr>
            <a:lvl7pPr marL="3291205" indent="0">
              <a:buNone/>
              <a:defRPr sz="1100"/>
            </a:lvl7pPr>
            <a:lvl8pPr marL="3839845" indent="0">
              <a:buNone/>
              <a:defRPr sz="1100"/>
            </a:lvl8pPr>
            <a:lvl9pPr marL="4388485" indent="0">
              <a:buNone/>
              <a:defRPr sz="11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a:defRPr/>
            </a:pPr>
            <a:fld id="{6D9A35D6-7913-4956-AAFF-E08DE6F91455}" type="datetime1">
              <a:rPr lang="en-US" smtClean="0"/>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19589" y="4800601"/>
            <a:ext cx="7406640" cy="566738"/>
          </a:xfrm>
        </p:spPr>
        <p:txBody>
          <a:bodyPr anchor="b"/>
          <a:lstStyle>
            <a:lvl1pPr algn="l">
              <a:defRPr sz="2400" b="1"/>
            </a:lvl1pPr>
          </a:lstStyle>
          <a:p>
            <a:r>
              <a:rPr lang="en-US" smtClean="0"/>
              <a:t>Click to edit Master title style</a:t>
            </a:r>
            <a:endParaRPr lang="en-US"/>
          </a:p>
        </p:txBody>
      </p:sp>
      <p:sp>
        <p:nvSpPr>
          <p:cNvPr id="3" name="Picture Placeholder 2"/>
          <p:cNvSpPr>
            <a:spLocks noGrp="1"/>
          </p:cNvSpPr>
          <p:nvPr>
            <p:ph type="pic" idx="1"/>
          </p:nvPr>
        </p:nvSpPr>
        <p:spPr>
          <a:xfrm>
            <a:off x="2419589" y="612775"/>
            <a:ext cx="7406640" cy="4114800"/>
          </a:xfrm>
        </p:spPr>
        <p:txBody>
          <a:bodyPr/>
          <a:lstStyle>
            <a:lvl1pPr marL="0" indent="0">
              <a:buNone/>
              <a:defRPr sz="3800"/>
            </a:lvl1pPr>
            <a:lvl2pPr marL="548640" indent="0">
              <a:buNone/>
              <a:defRPr sz="3400"/>
            </a:lvl2pPr>
            <a:lvl3pPr marL="1097280" indent="0">
              <a:buNone/>
              <a:defRPr sz="2900"/>
            </a:lvl3pPr>
            <a:lvl4pPr marL="1645920" indent="0">
              <a:buNone/>
              <a:defRPr sz="2400"/>
            </a:lvl4pPr>
            <a:lvl5pPr marL="2194560" indent="0">
              <a:buNone/>
              <a:defRPr sz="2400"/>
            </a:lvl5pPr>
            <a:lvl6pPr marL="2743200" indent="0">
              <a:buNone/>
              <a:defRPr sz="2400"/>
            </a:lvl6pPr>
            <a:lvl7pPr marL="3291205" indent="0">
              <a:buNone/>
              <a:defRPr sz="2400"/>
            </a:lvl7pPr>
            <a:lvl8pPr marL="3839845" indent="0">
              <a:buNone/>
              <a:defRPr sz="2400"/>
            </a:lvl8pPr>
            <a:lvl9pPr marL="4388485" indent="0">
              <a:buNone/>
              <a:defRPr sz="2400"/>
            </a:lvl9pPr>
          </a:lstStyle>
          <a:p>
            <a:r>
              <a:rPr lang="en-US" smtClean="0"/>
              <a:t>Click icon to add picture</a:t>
            </a:r>
            <a:endParaRPr lang="en-US"/>
          </a:p>
        </p:txBody>
      </p:sp>
      <p:sp>
        <p:nvSpPr>
          <p:cNvPr id="4" name="Text Placeholder 3"/>
          <p:cNvSpPr>
            <a:spLocks noGrp="1"/>
          </p:cNvSpPr>
          <p:nvPr>
            <p:ph type="body" sz="half" idx="2"/>
          </p:nvPr>
        </p:nvSpPr>
        <p:spPr>
          <a:xfrm>
            <a:off x="2419589" y="5367339"/>
            <a:ext cx="7406640" cy="804862"/>
          </a:xfrm>
        </p:spPr>
        <p:txBody>
          <a:bodyPr/>
          <a:lstStyle>
            <a:lvl1pPr marL="0" indent="0">
              <a:buNone/>
              <a:defRPr sz="1600"/>
            </a:lvl1pPr>
            <a:lvl2pPr marL="548640" indent="0">
              <a:buNone/>
              <a:defRPr sz="1500"/>
            </a:lvl2pPr>
            <a:lvl3pPr marL="1097280" indent="0">
              <a:buNone/>
              <a:defRPr sz="1200"/>
            </a:lvl3pPr>
            <a:lvl4pPr marL="1645920" indent="0">
              <a:buNone/>
              <a:defRPr sz="1100"/>
            </a:lvl4pPr>
            <a:lvl5pPr marL="2194560" indent="0">
              <a:buNone/>
              <a:defRPr sz="1100"/>
            </a:lvl5pPr>
            <a:lvl6pPr marL="2743200" indent="0">
              <a:buNone/>
              <a:defRPr sz="1100"/>
            </a:lvl6pPr>
            <a:lvl7pPr marL="3291205" indent="0">
              <a:buNone/>
              <a:defRPr sz="1100"/>
            </a:lvl7pPr>
            <a:lvl8pPr marL="3839845" indent="0">
              <a:buNone/>
              <a:defRPr sz="1100"/>
            </a:lvl8pPr>
            <a:lvl9pPr marL="4388485" indent="0">
              <a:buNone/>
              <a:defRPr sz="11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a:defRPr/>
            </a:pPr>
            <a:fld id="{6D9A35D6-7913-4956-AAFF-E08DE6F91455}" type="datetime1">
              <a:rPr lang="en-US" smtClean="0"/>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D9A35D6-7913-4956-AAFF-E08DE6F91455}"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49690" y="274639"/>
            <a:ext cx="277749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17220" y="274639"/>
            <a:ext cx="812673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D9A35D6-7913-4956-AAFF-E08DE6F91455}"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slideLayout" Target="../slideLayouts/slideLayout11.xml"/><Relationship Id="rId7" Type="http://schemas.openxmlformats.org/officeDocument/2006/relationships/slideLayout" Target="../slideLayouts/slideLayout10.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3" Type="http://schemas.openxmlformats.org/officeDocument/2006/relationships/slideLayout" Target="../slideLayouts/slideLayout6.xml"/><Relationship Id="rId2" Type="http://schemas.openxmlformats.org/officeDocument/2006/relationships/slideLayout" Target="../slideLayouts/slideLayout5.xml"/><Relationship Id="rId13" Type="http://schemas.openxmlformats.org/officeDocument/2006/relationships/theme" Target="../theme/theme2.xml"/><Relationship Id="rId12" Type="http://schemas.openxmlformats.org/officeDocument/2006/relationships/image" Target="../media/image2.GIF"/><Relationship Id="rId11" Type="http://schemas.openxmlformats.org/officeDocument/2006/relationships/slideLayout" Target="../slideLayouts/slideLayout14.xml"/><Relationship Id="rId10" Type="http://schemas.openxmlformats.org/officeDocument/2006/relationships/slideLayout" Target="../slideLayouts/slideLayout1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17220" y="6356352"/>
            <a:ext cx="2880360" cy="365125"/>
          </a:xfrm>
          <a:prstGeom prst="rect">
            <a:avLst/>
          </a:prstGeom>
        </p:spPr>
        <p:txBody>
          <a:bodyPr vert="horz" lIns="92176" tIns="46087" rIns="92176" bIns="46087" rtlCol="0" anchor="ctr"/>
          <a:lstStyle>
            <a:lvl1pPr algn="l">
              <a:defRPr sz="1200">
                <a:solidFill>
                  <a:srgbClr val="002060"/>
                </a:solidFill>
                <a:latin typeface="Cambria" panose="02040503050406030204" pitchFamily="18" charset="0"/>
              </a:defRPr>
            </a:lvl1pPr>
          </a:lstStyle>
          <a:p>
            <a:pPr>
              <a:defRPr/>
            </a:pPr>
            <a:fld id="{6D9A35D6-7913-4956-AAFF-E08DE6F91455}" type="datetime1">
              <a:rPr lang="en-US" smtClean="0"/>
            </a:fld>
            <a:endParaRPr lang="en-US"/>
          </a:p>
        </p:txBody>
      </p:sp>
      <p:sp>
        <p:nvSpPr>
          <p:cNvPr id="5" name="Footer Placeholder 4"/>
          <p:cNvSpPr>
            <a:spLocks noGrp="1"/>
          </p:cNvSpPr>
          <p:nvPr>
            <p:ph type="ftr" sz="quarter" idx="3"/>
          </p:nvPr>
        </p:nvSpPr>
        <p:spPr>
          <a:xfrm>
            <a:off x="4217671" y="6356352"/>
            <a:ext cx="3909060" cy="365125"/>
          </a:xfrm>
          <a:prstGeom prst="rect">
            <a:avLst/>
          </a:prstGeom>
        </p:spPr>
        <p:txBody>
          <a:bodyPr vert="horz" lIns="92176" tIns="46087" rIns="92176" bIns="46087" rtlCol="0" anchor="ctr"/>
          <a:lstStyle>
            <a:lvl1pPr algn="ctr">
              <a:defRPr sz="1200">
                <a:solidFill>
                  <a:srgbClr val="002060"/>
                </a:solidFill>
                <a:latin typeface="Cambria" panose="02040503050406030204" pitchFamily="18" charset="0"/>
              </a:defRPr>
            </a:lvl1pPr>
          </a:lstStyle>
          <a:p>
            <a:pPr>
              <a:defRPr/>
            </a:pPr>
            <a:endParaRPr lang="en-US"/>
          </a:p>
        </p:txBody>
      </p:sp>
      <p:sp>
        <p:nvSpPr>
          <p:cNvPr id="6" name="Slide Number Placeholder 5"/>
          <p:cNvSpPr>
            <a:spLocks noGrp="1"/>
          </p:cNvSpPr>
          <p:nvPr>
            <p:ph type="sldNum" sz="quarter" idx="4"/>
          </p:nvPr>
        </p:nvSpPr>
        <p:spPr>
          <a:xfrm>
            <a:off x="8846821" y="6356352"/>
            <a:ext cx="2880360" cy="365125"/>
          </a:xfrm>
          <a:prstGeom prst="rect">
            <a:avLst/>
          </a:prstGeom>
        </p:spPr>
        <p:txBody>
          <a:bodyPr vert="horz" lIns="92176" tIns="46087" rIns="92176" bIns="46087" rtlCol="0" anchor="ctr"/>
          <a:lstStyle>
            <a:lvl1pPr algn="r">
              <a:defRPr sz="1200">
                <a:solidFill>
                  <a:srgbClr val="002060"/>
                </a:solidFill>
                <a:latin typeface="Cambria" panose="02040503050406030204" pitchFamily="18" charset="0"/>
              </a:defRPr>
            </a:lvl1pPr>
          </a:lstStyle>
          <a:p>
            <a:pPr>
              <a:defRPr/>
            </a:pPr>
            <a:fld id="{FF3E03B9-EF25-46D7-A241-737F6F7A977B}" type="slidenum">
              <a:rPr lang="en-US" smtClean="0"/>
            </a:fld>
            <a:endParaRPr lang="en-US"/>
          </a:p>
        </p:txBody>
      </p:sp>
      <p:sp>
        <p:nvSpPr>
          <p:cNvPr id="7" name="Rectangle 6"/>
          <p:cNvSpPr/>
          <p:nvPr/>
        </p:nvSpPr>
        <p:spPr>
          <a:xfrm>
            <a:off x="1310326" y="0"/>
            <a:ext cx="8501333" cy="93268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2176" tIns="46087" rIns="92176" bIns="46087" rtlCol="0" anchor="ctr"/>
          <a:lstStyle/>
          <a:p>
            <a:pPr algn="ctr"/>
            <a:endParaRPr lang="en-US"/>
          </a:p>
        </p:txBody>
      </p:sp>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73" y="1"/>
            <a:ext cx="1155981" cy="89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6673" y="994046"/>
            <a:ext cx="12347616" cy="4571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2176" tIns="46087" rIns="92176" bIns="46087" rtlCol="0" anchor="ctr"/>
          <a:lstStyle/>
          <a:p>
            <a:pPr algn="ctr"/>
            <a:endParaRPr lang="en-IN"/>
          </a:p>
        </p:txBody>
      </p:sp>
      <p:sp>
        <p:nvSpPr>
          <p:cNvPr id="10" name="TextBox 9"/>
          <p:cNvSpPr txBox="1"/>
          <p:nvPr/>
        </p:nvSpPr>
        <p:spPr>
          <a:xfrm>
            <a:off x="9791091" y="0"/>
            <a:ext cx="2553310" cy="1004475"/>
          </a:xfrm>
          <a:prstGeom prst="rect">
            <a:avLst/>
          </a:prstGeom>
          <a:noFill/>
        </p:spPr>
        <p:txBody>
          <a:bodyPr wrap="square" lIns="92176" tIns="46087" rIns="92176" bIns="46087" rtlCol="0">
            <a:spAutoFit/>
          </a:bodyPr>
          <a:lstStyle/>
          <a:p>
            <a:r>
              <a:rPr lang="en-IN" sz="1900" dirty="0">
                <a:solidFill>
                  <a:srgbClr val="002060"/>
                </a:solidFill>
                <a:latin typeface="Nyala" pitchFamily="2" charset="0"/>
                <a:cs typeface="Arial" panose="020B0604020202020204" pitchFamily="34" charset="0"/>
              </a:rPr>
              <a:t>VIDYA VIKAS INSTITUTE OF ENGINEERING &amp; TECHNOLOGY</a:t>
            </a:r>
            <a:endParaRPr lang="en-IN" sz="1900" dirty="0">
              <a:solidFill>
                <a:srgbClr val="002060"/>
              </a:solidFill>
              <a:latin typeface="Nyala" pitchFamily="2" charset="0"/>
              <a:cs typeface="Arial" panose="020B0604020202020204" pitchFamily="34" charset="0"/>
            </a:endParaRPr>
          </a:p>
        </p:txBody>
      </p:sp>
      <p:sp>
        <p:nvSpPr>
          <p:cNvPr id="11" name="Rectangle 10"/>
          <p:cNvSpPr/>
          <p:nvPr/>
        </p:nvSpPr>
        <p:spPr>
          <a:xfrm>
            <a:off x="-3814" y="1088011"/>
            <a:ext cx="12347616" cy="119217"/>
          </a:xfrm>
          <a:prstGeom prst="rect">
            <a:avLst/>
          </a:prstGeom>
          <a:solidFill>
            <a:srgbClr val="D60093"/>
          </a:solidFill>
        </p:spPr>
        <p:txBody>
          <a:bodyPr wrap="square" lIns="0" tIns="0" rIns="0" bIns="0" rtlCol="0"/>
          <a:lstStyle/>
          <a:p>
            <a:endParaRPr lang="en-IN">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ctr" defTabSz="922020" rtl="0" eaLnBrk="1" latinLnBrk="0" hangingPunct="1">
        <a:spcBef>
          <a:spcPct val="0"/>
        </a:spcBef>
        <a:buNone/>
        <a:defRPr sz="4500" kern="1200">
          <a:solidFill>
            <a:schemeClr val="tx1"/>
          </a:solidFill>
          <a:latin typeface="+mj-lt"/>
          <a:ea typeface="+mj-ea"/>
          <a:cs typeface="+mj-cs"/>
        </a:defRPr>
      </a:lvl1pPr>
    </p:titleStyle>
    <p:bodyStyle>
      <a:lvl1pPr marL="345440" indent="-345440" algn="l" defTabSz="92202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8665" indent="-288290" algn="l" defTabSz="92202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51890" indent="-230505" algn="l" defTabSz="92202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12900"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73910"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34920"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95930"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56305"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17315"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22020" rtl="0" eaLnBrk="1" latinLnBrk="0" hangingPunct="1">
        <a:defRPr sz="1800" kern="1200">
          <a:solidFill>
            <a:schemeClr val="tx1"/>
          </a:solidFill>
          <a:latin typeface="+mn-lt"/>
          <a:ea typeface="+mn-ea"/>
          <a:cs typeface="+mn-cs"/>
        </a:defRPr>
      </a:lvl1pPr>
      <a:lvl2pPr marL="461010" algn="l" defTabSz="922020" rtl="0" eaLnBrk="1" latinLnBrk="0" hangingPunct="1">
        <a:defRPr sz="1800" kern="1200">
          <a:solidFill>
            <a:schemeClr val="tx1"/>
          </a:solidFill>
          <a:latin typeface="+mn-lt"/>
          <a:ea typeface="+mn-ea"/>
          <a:cs typeface="+mn-cs"/>
        </a:defRPr>
      </a:lvl2pPr>
      <a:lvl3pPr marL="922020" algn="l" defTabSz="922020" rtl="0" eaLnBrk="1" latinLnBrk="0" hangingPunct="1">
        <a:defRPr sz="1800" kern="1200">
          <a:solidFill>
            <a:schemeClr val="tx1"/>
          </a:solidFill>
          <a:latin typeface="+mn-lt"/>
          <a:ea typeface="+mn-ea"/>
          <a:cs typeface="+mn-cs"/>
        </a:defRPr>
      </a:lvl3pPr>
      <a:lvl4pPr marL="1382395" algn="l" defTabSz="922020" rtl="0" eaLnBrk="1" latinLnBrk="0" hangingPunct="1">
        <a:defRPr sz="1800" kern="1200">
          <a:solidFill>
            <a:schemeClr val="tx1"/>
          </a:solidFill>
          <a:latin typeface="+mn-lt"/>
          <a:ea typeface="+mn-ea"/>
          <a:cs typeface="+mn-cs"/>
        </a:defRPr>
      </a:lvl4pPr>
      <a:lvl5pPr marL="1843405" algn="l" defTabSz="922020" rtl="0" eaLnBrk="1" latinLnBrk="0" hangingPunct="1">
        <a:defRPr sz="1800" kern="1200">
          <a:solidFill>
            <a:schemeClr val="tx1"/>
          </a:solidFill>
          <a:latin typeface="+mn-lt"/>
          <a:ea typeface="+mn-ea"/>
          <a:cs typeface="+mn-cs"/>
        </a:defRPr>
      </a:lvl5pPr>
      <a:lvl6pPr marL="2304415" algn="l" defTabSz="922020" rtl="0" eaLnBrk="1" latinLnBrk="0" hangingPunct="1">
        <a:defRPr sz="1800" kern="1200">
          <a:solidFill>
            <a:schemeClr val="tx1"/>
          </a:solidFill>
          <a:latin typeface="+mn-lt"/>
          <a:ea typeface="+mn-ea"/>
          <a:cs typeface="+mn-cs"/>
        </a:defRPr>
      </a:lvl6pPr>
      <a:lvl7pPr marL="2765425" algn="l" defTabSz="922020" rtl="0" eaLnBrk="1" latinLnBrk="0" hangingPunct="1">
        <a:defRPr sz="1800" kern="1200">
          <a:solidFill>
            <a:schemeClr val="tx1"/>
          </a:solidFill>
          <a:latin typeface="+mn-lt"/>
          <a:ea typeface="+mn-ea"/>
          <a:cs typeface="+mn-cs"/>
        </a:defRPr>
      </a:lvl7pPr>
      <a:lvl8pPr marL="3226435" algn="l" defTabSz="922020" rtl="0" eaLnBrk="1" latinLnBrk="0" hangingPunct="1">
        <a:defRPr sz="1800" kern="1200">
          <a:solidFill>
            <a:schemeClr val="tx1"/>
          </a:solidFill>
          <a:latin typeface="+mn-lt"/>
          <a:ea typeface="+mn-ea"/>
          <a:cs typeface="+mn-cs"/>
        </a:defRPr>
      </a:lvl8pPr>
      <a:lvl9pPr marL="3686810" algn="l" defTabSz="92202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7220" y="274638"/>
            <a:ext cx="11109960" cy="1143000"/>
          </a:xfrm>
          <a:prstGeom prst="rect">
            <a:avLst/>
          </a:prstGeom>
        </p:spPr>
        <p:txBody>
          <a:bodyPr vert="horz" lIns="109715" tIns="54858" rIns="109715" bIns="5485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17220" y="1600200"/>
            <a:ext cx="11109960" cy="4525963"/>
          </a:xfrm>
          <a:prstGeom prst="rect">
            <a:avLst/>
          </a:prstGeom>
        </p:spPr>
        <p:txBody>
          <a:bodyPr vert="horz" lIns="109715" tIns="54858" rIns="109715" bIns="54858"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617220" y="6356351"/>
            <a:ext cx="2880360" cy="365125"/>
          </a:xfrm>
          <a:prstGeom prst="rect">
            <a:avLst/>
          </a:prstGeom>
        </p:spPr>
        <p:txBody>
          <a:bodyPr vert="horz" lIns="109715" tIns="54858" rIns="109715" bIns="54858" rtlCol="0" anchor="ctr"/>
          <a:lstStyle>
            <a:lvl1pPr algn="l">
              <a:defRPr sz="1500">
                <a:solidFill>
                  <a:schemeClr val="tx1">
                    <a:tint val="75000"/>
                  </a:schemeClr>
                </a:solidFill>
              </a:defRPr>
            </a:lvl1pPr>
          </a:lstStyle>
          <a:p>
            <a:pPr>
              <a:defRPr/>
            </a:pPr>
            <a:fld id="{6D9A35D6-7913-4956-AAFF-E08DE6F91455}" type="datetime1">
              <a:rPr lang="en-US" smtClean="0"/>
            </a:fld>
            <a:endParaRPr lang="en-US"/>
          </a:p>
        </p:txBody>
      </p:sp>
      <p:sp>
        <p:nvSpPr>
          <p:cNvPr id="5" name="Footer Placeholder 4"/>
          <p:cNvSpPr>
            <a:spLocks noGrp="1"/>
          </p:cNvSpPr>
          <p:nvPr>
            <p:ph type="ftr" sz="quarter" idx="3"/>
          </p:nvPr>
        </p:nvSpPr>
        <p:spPr>
          <a:xfrm>
            <a:off x="4217670" y="6356351"/>
            <a:ext cx="3909060" cy="365125"/>
          </a:xfrm>
          <a:prstGeom prst="rect">
            <a:avLst/>
          </a:prstGeom>
        </p:spPr>
        <p:txBody>
          <a:bodyPr vert="horz" lIns="109715" tIns="54858" rIns="109715" bIns="54858" rtlCol="0" anchor="ctr"/>
          <a:lstStyle>
            <a:lvl1pPr algn="ctr">
              <a:defRPr sz="15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846820" y="6356351"/>
            <a:ext cx="2880360" cy="365125"/>
          </a:xfrm>
          <a:prstGeom prst="rect">
            <a:avLst/>
          </a:prstGeom>
        </p:spPr>
        <p:txBody>
          <a:bodyPr vert="horz" lIns="109715" tIns="54858" rIns="109715" bIns="54858" rtlCol="0" anchor="ctr"/>
          <a:lstStyle>
            <a:lvl1pPr algn="r">
              <a:defRPr sz="1500">
                <a:solidFill>
                  <a:schemeClr val="tx1">
                    <a:tint val="75000"/>
                  </a:schemeClr>
                </a:solidFill>
              </a:defRPr>
            </a:lvl1pPr>
          </a:lstStyle>
          <a:p>
            <a:pPr>
              <a:defRPr/>
            </a:pPr>
            <a:fld id="{FF3E03B9-EF25-46D7-A241-737F6F7A977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hdr="0" ftr="0" dt="0"/>
  <p:txStyles>
    <p:titleStyle>
      <a:lvl1pPr algn="ctr" defTabSz="1097280" rtl="0" eaLnBrk="1" latinLnBrk="0" hangingPunct="1">
        <a:spcBef>
          <a:spcPct val="0"/>
        </a:spcBef>
        <a:buNone/>
        <a:defRPr sz="5300" kern="1200">
          <a:solidFill>
            <a:schemeClr val="tx1"/>
          </a:solidFill>
          <a:latin typeface="+mj-lt"/>
          <a:ea typeface="+mj-ea"/>
          <a:cs typeface="+mj-cs"/>
        </a:defRPr>
      </a:lvl1pPr>
    </p:titleStyle>
    <p:bodyStyle>
      <a:lvl1pPr marL="411480" indent="-411480" algn="l" defTabSz="109728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1pPr>
      <a:lvl2pPr marL="891540" indent="-342900" algn="l" defTabSz="109728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2pPr>
      <a:lvl3pPr marL="1371600" indent="-274320" algn="l" defTabSz="10972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3pPr>
      <a:lvl4pPr marL="1920240"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68880"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3016885"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65525"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114165"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62805"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205" algn="l" defTabSz="1097280" rtl="0" eaLnBrk="1" latinLnBrk="0" hangingPunct="1">
        <a:defRPr sz="2200" kern="1200">
          <a:solidFill>
            <a:schemeClr val="tx1"/>
          </a:solidFill>
          <a:latin typeface="+mn-lt"/>
          <a:ea typeface="+mn-ea"/>
          <a:cs typeface="+mn-cs"/>
        </a:defRPr>
      </a:lvl7pPr>
      <a:lvl8pPr marL="3839845" algn="l" defTabSz="1097280" rtl="0" eaLnBrk="1" latinLnBrk="0" hangingPunct="1">
        <a:defRPr sz="2200" kern="1200">
          <a:solidFill>
            <a:schemeClr val="tx1"/>
          </a:solidFill>
          <a:latin typeface="+mn-lt"/>
          <a:ea typeface="+mn-ea"/>
          <a:cs typeface="+mn-cs"/>
        </a:defRPr>
      </a:lvl8pPr>
      <a:lvl9pPr marL="4388485" algn="l" defTabSz="109728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4.jpe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5.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6.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7.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0.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1.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2.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hemeOverride" Target="../theme/themeOverride1.xml"/><Relationship Id="rId2" Type="http://schemas.openxmlformats.org/officeDocument/2006/relationships/image" Target="../media/image3.png"/><Relationship Id="rId1" Type="http://schemas.openxmlformats.org/officeDocument/2006/relationships/image" Target="../media/image2.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image" Target="../media/image14.GIF"/><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image" Target="../media/image15.GIF"/><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752600"/>
            <a:ext cx="12344400" cy="9286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US" altLang="en-US" sz="3700" b="1" dirty="0" smtClean="0">
                <a:solidFill>
                  <a:srgbClr val="002060"/>
                </a:solidFill>
                <a:latin typeface="Cambria" panose="02040503050406030204" pitchFamily="18" charset="0"/>
              </a:rPr>
              <a:t>Artificial Intelligence and Machine Learning</a:t>
            </a:r>
            <a:r>
              <a:rPr lang="en-GB" sz="3700" b="1" dirty="0" smtClean="0">
                <a:solidFill>
                  <a:srgbClr val="002060"/>
                </a:solidFill>
                <a:latin typeface="Cambria" panose="02040503050406030204" pitchFamily="18" charset="0"/>
              </a:rPr>
              <a:t>– </a:t>
            </a:r>
            <a:r>
              <a:rPr lang="en-IN" altLang="en-GB" sz="3700" b="1" dirty="0" smtClean="0">
                <a:solidFill>
                  <a:srgbClr val="002060"/>
                </a:solidFill>
                <a:latin typeface="Cambria" panose="02040503050406030204" pitchFamily="18" charset="0"/>
              </a:rPr>
              <a:t>BDS602</a:t>
            </a:r>
            <a:endParaRPr lang="en-IN" altLang="en-GB" sz="3700" b="1" dirty="0" smtClean="0">
              <a:solidFill>
                <a:srgbClr val="002060"/>
              </a:solidFill>
              <a:latin typeface="Cambria" panose="02040503050406030204" pitchFamily="18" charset="0"/>
            </a:endParaRPr>
          </a:p>
        </p:txBody>
      </p:sp>
      <p:sp>
        <p:nvSpPr>
          <p:cNvPr id="6" name="Subtitle 6"/>
          <p:cNvSpPr txBox="1"/>
          <p:nvPr/>
        </p:nvSpPr>
        <p:spPr>
          <a:xfrm>
            <a:off x="6602732" y="3581400"/>
            <a:ext cx="5741668" cy="2133600"/>
          </a:xfrm>
          <a:prstGeom prst="rect">
            <a:avLst/>
          </a:prstGeom>
        </p:spPr>
        <p:txBody>
          <a:bodyPr vert="horz" lIns="0" tIns="45720" rIns="0" bIns="45720" rtlCol="0">
            <a:noAutofit/>
          </a:bodyPr>
          <a:lstStyle>
            <a:lvl1pPr marL="0" indent="0" algn="l" defTabSz="685800" rtl="0" eaLnBrk="1" latinLnBrk="0" hangingPunct="1">
              <a:lnSpc>
                <a:spcPct val="90000"/>
              </a:lnSpc>
              <a:spcBef>
                <a:spcPts val="0"/>
              </a:spcBef>
              <a:buFont typeface="Wingdings" panose="05000000000000000000" pitchFamily="2" charset="2"/>
              <a:buNone/>
              <a:defRPr sz="1350" kern="1200">
                <a:solidFill>
                  <a:schemeClr val="tx1"/>
                </a:solidFill>
                <a:latin typeface="+mn-lt"/>
                <a:ea typeface="+mn-ea"/>
                <a:cs typeface="+mn-cs"/>
              </a:defRPr>
            </a:lvl1pPr>
            <a:lvl2pPr marL="342900" indent="0" algn="ctr" defTabSz="685800" rtl="0" eaLnBrk="1" latinLnBrk="0" hangingPunct="1">
              <a:lnSpc>
                <a:spcPct val="90000"/>
              </a:lnSpc>
              <a:spcBef>
                <a:spcPts val="450"/>
              </a:spcBef>
              <a:buFont typeface="Wingdings" panose="05000000000000000000" pitchFamily="2" charset="2"/>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450"/>
              </a:spcBef>
              <a:buFont typeface="Wingdings" panose="05000000000000000000" pitchFamily="2" charset="2"/>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9pPr>
          </a:lstStyle>
          <a:p>
            <a:pPr marL="1151255" lvl="8" algn="l">
              <a:lnSpc>
                <a:spcPct val="150000"/>
              </a:lnSpc>
            </a:pPr>
            <a:r>
              <a:rPr lang="en-US" sz="2400" b="1" dirty="0" smtClean="0">
                <a:solidFill>
                  <a:srgbClr val="002060"/>
                </a:solidFill>
                <a:latin typeface="Cambria" panose="02040503050406030204" pitchFamily="18" charset="0"/>
              </a:rPr>
              <a:t> </a:t>
            </a:r>
            <a:r>
              <a:rPr lang="en-US" sz="2400" b="1" dirty="0" smtClean="0">
                <a:solidFill>
                  <a:srgbClr val="002060"/>
                </a:solidFill>
                <a:latin typeface="Cambria" panose="02040503050406030204" pitchFamily="18" charset="0"/>
                <a:sym typeface="+mn-ea"/>
              </a:rPr>
              <a:t>Course Coordinator:</a:t>
            </a:r>
            <a:endParaRPr lang="en-US" sz="2400" b="1" dirty="0" smtClean="0">
              <a:solidFill>
                <a:srgbClr val="002060"/>
              </a:solidFill>
              <a:latin typeface="Cambria" panose="02040503050406030204" pitchFamily="18" charset="0"/>
            </a:endParaRPr>
          </a:p>
          <a:p>
            <a:pPr marL="1151255" lvl="8" algn="l">
              <a:lnSpc>
                <a:spcPct val="100000"/>
              </a:lnSpc>
            </a:pPr>
            <a:r>
              <a:rPr lang="en-US" sz="2400" b="1" dirty="0" smtClean="0">
                <a:solidFill>
                  <a:srgbClr val="002060"/>
                </a:solidFill>
                <a:latin typeface="Cambria" panose="02040503050406030204" pitchFamily="18" charset="0"/>
                <a:sym typeface="+mn-ea"/>
              </a:rPr>
              <a:t>                      </a:t>
            </a:r>
            <a:r>
              <a:rPr lang="en-IN" altLang="en-US" sz="2400" b="1" dirty="0" smtClean="0">
                <a:solidFill>
                  <a:srgbClr val="002060"/>
                </a:solidFill>
                <a:latin typeface="Cambria" panose="02040503050406030204" pitchFamily="18" charset="0"/>
                <a:sym typeface="+mn-ea"/>
              </a:rPr>
              <a:t>Dr</a:t>
            </a:r>
            <a:r>
              <a:rPr lang="en-US" sz="2400" b="1" dirty="0" smtClean="0">
                <a:solidFill>
                  <a:srgbClr val="002060"/>
                </a:solidFill>
                <a:latin typeface="Cambria" panose="02040503050406030204" pitchFamily="18" charset="0"/>
                <a:sym typeface="+mn-ea"/>
              </a:rPr>
              <a:t>.</a:t>
            </a:r>
            <a:r>
              <a:rPr lang="en-IN" altLang="en-US" sz="2400" b="1" dirty="0" smtClean="0">
                <a:solidFill>
                  <a:srgbClr val="002060"/>
                </a:solidFill>
                <a:latin typeface="Cambria" panose="02040503050406030204" pitchFamily="18" charset="0"/>
                <a:sym typeface="+mn-ea"/>
              </a:rPr>
              <a:t> Neethi M V</a:t>
            </a:r>
            <a:endParaRPr lang="en-US" sz="2400" b="1" dirty="0" smtClean="0">
              <a:solidFill>
                <a:srgbClr val="002060"/>
              </a:solidFill>
              <a:latin typeface="Cambria" panose="02040503050406030204" pitchFamily="18" charset="0"/>
            </a:endParaRPr>
          </a:p>
          <a:p>
            <a:pPr marL="1151255" lvl="8" algn="l">
              <a:lnSpc>
                <a:spcPct val="100000"/>
              </a:lnSpc>
            </a:pPr>
            <a:r>
              <a:rPr lang="en-US" sz="2400" dirty="0" smtClean="0">
                <a:solidFill>
                  <a:srgbClr val="002060"/>
                </a:solidFill>
                <a:latin typeface="Cambria" panose="02040503050406030204" pitchFamily="18" charset="0"/>
                <a:sym typeface="+mn-ea"/>
              </a:rPr>
              <a:t>                      </a:t>
            </a:r>
            <a:r>
              <a:rPr lang="en-US" sz="2400" i="1" dirty="0" smtClean="0">
                <a:solidFill>
                  <a:srgbClr val="D60093"/>
                </a:solidFill>
                <a:latin typeface="Cambria" panose="02040503050406030204" pitchFamily="18" charset="0"/>
                <a:sym typeface="+mn-ea"/>
              </a:rPr>
              <a:t>Assistant Professor</a:t>
            </a:r>
            <a:endParaRPr lang="en-US" sz="2400" i="1" dirty="0" smtClean="0">
              <a:solidFill>
                <a:srgbClr val="D60093"/>
              </a:solidFill>
              <a:latin typeface="Cambria" panose="02040503050406030204" pitchFamily="18" charset="0"/>
            </a:endParaRPr>
          </a:p>
          <a:p>
            <a:pPr marL="1151255" lvl="8" algn="l">
              <a:lnSpc>
                <a:spcPct val="100000"/>
              </a:lnSpc>
            </a:pPr>
            <a:r>
              <a:rPr lang="en-US" sz="2400" i="1" dirty="0" smtClean="0">
                <a:solidFill>
                  <a:srgbClr val="D60093"/>
                </a:solidFill>
                <a:latin typeface="Cambria" panose="02040503050406030204" pitchFamily="18" charset="0"/>
                <a:sym typeface="+mn-ea"/>
              </a:rPr>
              <a:t>                     Dept. of C</a:t>
            </a:r>
            <a:r>
              <a:rPr lang="en-IN" altLang="en-US" sz="2400" i="1" dirty="0" smtClean="0">
                <a:solidFill>
                  <a:srgbClr val="D60093"/>
                </a:solidFill>
                <a:latin typeface="Cambria" panose="02040503050406030204" pitchFamily="18" charset="0"/>
                <a:sym typeface="+mn-ea"/>
              </a:rPr>
              <a:t>SE-DS</a:t>
            </a:r>
            <a:endParaRPr lang="en-US" sz="2400" i="1" dirty="0" smtClean="0">
              <a:solidFill>
                <a:srgbClr val="D60093"/>
              </a:solidFill>
              <a:latin typeface="Cambria" panose="02040503050406030204" pitchFamily="18" charset="0"/>
            </a:endParaRPr>
          </a:p>
          <a:p>
            <a:pPr marL="1151255" lvl="8" algn="l">
              <a:lnSpc>
                <a:spcPct val="100000"/>
              </a:lnSpc>
            </a:pPr>
            <a:r>
              <a:rPr lang="en-US" sz="2400" i="1" dirty="0">
                <a:solidFill>
                  <a:srgbClr val="D60093"/>
                </a:solidFill>
                <a:latin typeface="Cambria" panose="02040503050406030204" pitchFamily="18" charset="0"/>
                <a:sym typeface="+mn-ea"/>
              </a:rPr>
              <a:t> </a:t>
            </a:r>
            <a:r>
              <a:rPr lang="en-US" sz="2400" i="1" dirty="0" smtClean="0">
                <a:solidFill>
                  <a:srgbClr val="D60093"/>
                </a:solidFill>
                <a:latin typeface="Cambria" panose="02040503050406030204" pitchFamily="18" charset="0"/>
                <a:sym typeface="+mn-ea"/>
              </a:rPr>
              <a:t>                    ATMECE, Mysuru</a:t>
            </a:r>
            <a:endParaRPr lang="en-US" sz="2400" b="1" i="1" dirty="0">
              <a:solidFill>
                <a:srgbClr val="D60093"/>
              </a:solidFill>
              <a:latin typeface="+mj-lt"/>
            </a:endParaRPr>
          </a:p>
          <a:p>
            <a:pPr marL="1151255" lvl="8" algn="l">
              <a:lnSpc>
                <a:spcPct val="150000"/>
              </a:lnSpc>
            </a:pPr>
            <a:r>
              <a:rPr lang="en-US" sz="2400" i="1" dirty="0">
                <a:solidFill>
                  <a:srgbClr val="D60093"/>
                </a:solidFill>
                <a:latin typeface="Cambria" panose="02040503050406030204" pitchFamily="18" charset="0"/>
                <a:sym typeface="+mn-ea"/>
              </a:rPr>
              <a:t> </a:t>
            </a:r>
            <a:r>
              <a:rPr lang="en-US" sz="2400" i="1" dirty="0" smtClean="0">
                <a:solidFill>
                  <a:srgbClr val="D60093"/>
                </a:solidFill>
                <a:latin typeface="Cambria" panose="02040503050406030204" pitchFamily="18" charset="0"/>
                <a:sym typeface="+mn-ea"/>
              </a:rPr>
              <a:t>                                         </a:t>
            </a:r>
            <a:endParaRPr lang="en-US" sz="2100" b="1" i="1" dirty="0">
              <a:solidFill>
                <a:srgbClr val="D60093"/>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524000"/>
            <a:ext cx="12344400" cy="9286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700" b="1" dirty="0" smtClean="0">
                <a:solidFill>
                  <a:srgbClr val="002060"/>
                </a:solidFill>
                <a:latin typeface="Cambria" panose="02040503050406030204" pitchFamily="18" charset="0"/>
              </a:rPr>
              <a:t>Module 1 – </a:t>
            </a:r>
            <a:r>
              <a:rPr lang="en-US" sz="3700" b="1" dirty="0">
                <a:solidFill>
                  <a:srgbClr val="D60093"/>
                </a:solidFill>
                <a:latin typeface="Cambria" panose="02040503050406030204" pitchFamily="18" charset="0"/>
              </a:rPr>
              <a:t>Introduction</a:t>
            </a:r>
            <a:endParaRPr lang="en-US" sz="3700" b="1" dirty="0">
              <a:solidFill>
                <a:srgbClr val="D60093"/>
              </a:solidFill>
              <a:latin typeface="Cambria" panose="02040503050406030204" pitchFamily="18" charset="0"/>
            </a:endParaRPr>
          </a:p>
        </p:txBody>
      </p:sp>
      <p:sp>
        <p:nvSpPr>
          <p:cNvPr id="4" name="Rectangle 3"/>
          <p:cNvSpPr/>
          <p:nvPr/>
        </p:nvSpPr>
        <p:spPr>
          <a:xfrm>
            <a:off x="1447800" y="2895600"/>
            <a:ext cx="6172200" cy="1614805"/>
          </a:xfrm>
          <a:prstGeom prst="rect">
            <a:avLst/>
          </a:prstGeom>
        </p:spPr>
        <p:txBody>
          <a:bodyPr>
            <a:spAutoFit/>
          </a:bodyPr>
          <a:lstStyle/>
          <a:p>
            <a:r>
              <a:rPr lang="en-US" b="1" dirty="0">
                <a:solidFill>
                  <a:srgbClr val="002060"/>
                </a:solidFill>
                <a:latin typeface="Cambria" panose="02040503050406030204" pitchFamily="18" charset="0"/>
              </a:rPr>
              <a:t>Session </a:t>
            </a:r>
            <a:r>
              <a:rPr lang="en-IN" altLang="en-US" b="1" dirty="0">
                <a:solidFill>
                  <a:srgbClr val="002060"/>
                </a:solidFill>
                <a:latin typeface="Cambria" panose="02040503050406030204" pitchFamily="18" charset="0"/>
              </a:rPr>
              <a:t>1</a:t>
            </a:r>
            <a:endParaRPr lang="en-US" b="1" dirty="0">
              <a:solidFill>
                <a:srgbClr val="002060"/>
              </a:solidFill>
              <a:latin typeface="Cambria" panose="02040503050406030204" pitchFamily="18" charset="0"/>
            </a:endParaRPr>
          </a:p>
          <a:p>
            <a:pPr marL="1090930" indent="-457200">
              <a:lnSpc>
                <a:spcPct val="150000"/>
              </a:lnSpc>
              <a:buFont typeface="Arial" panose="020B0604020202020204" pitchFamily="34" charset="0"/>
              <a:buChar char="•"/>
            </a:pPr>
            <a:r>
              <a:rPr lang="en-US" dirty="0">
                <a:solidFill>
                  <a:srgbClr val="002060"/>
                </a:solidFill>
                <a:latin typeface="Cambria" panose="02040503050406030204" pitchFamily="18" charset="0"/>
              </a:rPr>
              <a:t> What is AI?</a:t>
            </a:r>
            <a:endParaRPr lang="en-US" dirty="0">
              <a:solidFill>
                <a:srgbClr val="002060"/>
              </a:solidFill>
              <a:latin typeface="Cambria" panose="02040503050406030204" pitchFamily="18" charset="0"/>
            </a:endParaRPr>
          </a:p>
          <a:p>
            <a:pPr marL="1090930" indent="-457200">
              <a:lnSpc>
                <a:spcPct val="150000"/>
              </a:lnSpc>
              <a:buFont typeface="Arial" panose="020B0604020202020204" pitchFamily="34" charset="0"/>
              <a:buChar char="•"/>
            </a:pPr>
            <a:r>
              <a:rPr lang="en-US" dirty="0">
                <a:solidFill>
                  <a:srgbClr val="002060"/>
                </a:solidFill>
                <a:latin typeface="Cambria" panose="02040503050406030204" pitchFamily="18" charset="0"/>
              </a:rPr>
              <a:t>Foundations and History of AI</a:t>
            </a:r>
            <a:endParaRPr lang="en-US" dirty="0">
              <a:solidFill>
                <a:srgbClr val="002060"/>
              </a:solidFill>
              <a:latin typeface="Cambria" panose="02040503050406030204" pitchFamily="18" charset="0"/>
            </a:endParaRPr>
          </a:p>
          <a:p>
            <a:pPr marL="744855" indent="-342900" algn="just">
              <a:lnSpc>
                <a:spcPct val="150000"/>
              </a:lnSpc>
              <a:buFont typeface="Arial" panose="020B0604020202020204" pitchFamily="34" charset="0"/>
              <a:buChar char="•"/>
            </a:pPr>
            <a:endParaRPr lang="en-US" b="1"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200" b="1" dirty="0">
                <a:solidFill>
                  <a:srgbClr val="002060"/>
                </a:solidFill>
                <a:latin typeface="Cambria" panose="02040503050406030204" pitchFamily="18" charset="0"/>
              </a:rPr>
              <a:t>INTRODUCTION</a:t>
            </a:r>
            <a:endParaRPr lang="en-GB" sz="3200" b="1" dirty="0">
              <a:solidFill>
                <a:srgbClr val="002060"/>
              </a:solidFill>
              <a:latin typeface="Cambria" panose="02040503050406030204" pitchFamily="18" charset="0"/>
            </a:endParaRPr>
          </a:p>
        </p:txBody>
      </p:sp>
      <p:sp>
        <p:nvSpPr>
          <p:cNvPr id="4" name="Rectangle 3"/>
          <p:cNvSpPr/>
          <p:nvPr/>
        </p:nvSpPr>
        <p:spPr>
          <a:xfrm>
            <a:off x="685800" y="2063115"/>
            <a:ext cx="11277600" cy="2790190"/>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We call ourselves Homo sapiens—man the wise—because our intelligence is so important to us. For thousands of years, we have tried to understand how we think; that is, how a mere handful of matter can perceive, understand, predict, and manipulate a world far larger and more complicated than itself.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field of artificial intelligence, or AI, goes further still: it attempts not just to understand but also to build intelligent entities.</a:t>
            </a:r>
            <a:endParaRPr lang="en-US" sz="2000" dirty="0">
              <a:solidFill>
                <a:srgbClr val="002060"/>
              </a:solidFill>
              <a:latin typeface="Cambria" panose="02040503050406030204" pitchFamily="18" charset="0"/>
            </a:endParaRPr>
          </a:p>
        </p:txBody>
      </p:sp>
      <p:pic>
        <p:nvPicPr>
          <p:cNvPr id="6" name="Picture 2" descr="What is AI? Everything to know about artificial intelligence | ZDNET"/>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43165" y="3989705"/>
            <a:ext cx="4372610" cy="23666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686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200" b="1" dirty="0">
                <a:solidFill>
                  <a:srgbClr val="002060"/>
                </a:solidFill>
                <a:latin typeface="Cambria" panose="02040503050406030204" pitchFamily="18" charset="0"/>
              </a:rPr>
              <a:t>INTRODUCTION =&gt; WHAT IS AI?</a:t>
            </a:r>
            <a:endParaRPr lang="en-GB" sz="3200" b="1" dirty="0">
              <a:solidFill>
                <a:srgbClr val="002060"/>
              </a:solidFill>
              <a:latin typeface="Cambria" panose="02040503050406030204" pitchFamily="18" charset="0"/>
            </a:endParaRPr>
          </a:p>
        </p:txBody>
      </p:sp>
      <p:sp>
        <p:nvSpPr>
          <p:cNvPr id="4" name="Rectangle 3"/>
          <p:cNvSpPr/>
          <p:nvPr/>
        </p:nvSpPr>
        <p:spPr>
          <a:xfrm>
            <a:off x="7586980" y="1473835"/>
            <a:ext cx="4528820" cy="4882515"/>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In Figure 1.1 we see eight definitions of AI, laid out along two dimensions.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definitions on top are concerned with THOUGHT PROCESSES and REASONING, whereas the ones on the bottom address BEHAVIOR.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definitions on the left measure success in terms of fidelity to HUMAN performance, whereas the ones on the right measure against an ideal performance measure, called RATIONALITY.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 system is rational if it does the “right thing,” given what it knows.</a:t>
            </a:r>
            <a:endParaRPr lang="en-US" sz="2000" dirty="0">
              <a:solidFill>
                <a:srgbClr val="002060"/>
              </a:solidFill>
              <a:latin typeface="Cambria" panose="02040503050406030204" pitchFamily="18" charset="0"/>
            </a:endParaRPr>
          </a:p>
        </p:txBody>
      </p:sp>
      <p:pic>
        <p:nvPicPr>
          <p:cNvPr id="6" name="Content Placeholder 5"/>
          <p:cNvPicPr>
            <a:picLocks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371600"/>
            <a:ext cx="7117715" cy="507555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448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WHAT IS AI? </a:t>
            </a:r>
            <a:r>
              <a:rPr lang="en-IN" sz="3200" b="1" dirty="0">
                <a:solidFill>
                  <a:schemeClr val="tx2"/>
                </a:solidFill>
                <a:latin typeface="Cambria" panose="02040503050406030204" pitchFamily="18" charset="0"/>
                <a:sym typeface="Wingdings" panose="05000000000000000000" pitchFamily="2" charset="2"/>
              </a:rPr>
              <a:t> </a:t>
            </a:r>
            <a:r>
              <a:rPr lang="en-US" sz="3200" b="1" dirty="0">
                <a:solidFill>
                  <a:schemeClr val="tx2"/>
                </a:solidFill>
                <a:latin typeface="Times-Bold"/>
                <a:sym typeface="+mn-ea"/>
              </a:rPr>
              <a:t>Acting humanly: The Turing Test approach</a:t>
            </a:r>
            <a:endParaRPr lang="en-US" sz="3200" b="1" dirty="0">
              <a:solidFill>
                <a:schemeClr val="tx2"/>
              </a:solidFill>
              <a:latin typeface="Times-Bold"/>
              <a:sym typeface="+mn-ea"/>
            </a:endParaRPr>
          </a:p>
          <a:p>
            <a:endParaRPr lang="en-US" sz="3200" b="1" dirty="0">
              <a:solidFill>
                <a:schemeClr val="tx2"/>
              </a:solidFill>
              <a:latin typeface="Times-Bold"/>
              <a:sym typeface="+mn-ea"/>
            </a:endParaRPr>
          </a:p>
        </p:txBody>
      </p:sp>
      <p:sp>
        <p:nvSpPr>
          <p:cNvPr id="4" name="Rectangle 3"/>
          <p:cNvSpPr/>
          <p:nvPr/>
        </p:nvSpPr>
        <p:spPr>
          <a:xfrm>
            <a:off x="460375" y="2285861"/>
            <a:ext cx="11277600" cy="3476625"/>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Turing Test, proposed by Alan Turing (1950), was designed to provide a satisfactory operational definition of intelligence. A computer passes the test if a human interrogator, after posing some written questions, cannot tell whether the written responses come from a person or from a computer</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computer would need to possess the following capabilities: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b="1" dirty="0">
                <a:solidFill>
                  <a:srgbClr val="002060"/>
                </a:solidFill>
                <a:latin typeface="Cambria" panose="02040503050406030204" pitchFamily="18" charset="0"/>
              </a:rPr>
              <a:t>Natural Language</a:t>
            </a:r>
            <a:r>
              <a:rPr lang="en-US" sz="2000" dirty="0">
                <a:solidFill>
                  <a:srgbClr val="002060"/>
                </a:solidFill>
                <a:latin typeface="Cambria" panose="02040503050406030204" pitchFamily="18" charset="0"/>
              </a:rPr>
              <a:t> Processing to enable it to communicate successfully in English.</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b="1" dirty="0">
                <a:solidFill>
                  <a:srgbClr val="002060"/>
                </a:solidFill>
                <a:latin typeface="Cambria" panose="02040503050406030204" pitchFamily="18" charset="0"/>
              </a:rPr>
              <a:t>Knowledge Representation</a:t>
            </a:r>
            <a:r>
              <a:rPr lang="en-US" sz="2000" dirty="0">
                <a:solidFill>
                  <a:srgbClr val="002060"/>
                </a:solidFill>
                <a:latin typeface="Cambria" panose="02040503050406030204" pitchFamily="18" charset="0"/>
              </a:rPr>
              <a:t> to store what it knows or hears;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b="1" dirty="0">
                <a:solidFill>
                  <a:srgbClr val="002060"/>
                </a:solidFill>
                <a:latin typeface="Cambria" panose="02040503050406030204" pitchFamily="18" charset="0"/>
              </a:rPr>
              <a:t>Automated Reasoning</a:t>
            </a:r>
            <a:r>
              <a:rPr lang="en-US" sz="2000" dirty="0">
                <a:solidFill>
                  <a:srgbClr val="002060"/>
                </a:solidFill>
                <a:latin typeface="Cambria" panose="02040503050406030204" pitchFamily="18" charset="0"/>
              </a:rPr>
              <a:t> to use the stored information to answer questions and to draw new conclusions;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b="1" dirty="0">
                <a:solidFill>
                  <a:srgbClr val="002060"/>
                </a:solidFill>
                <a:latin typeface="Cambria" panose="02040503050406030204" pitchFamily="18" charset="0"/>
              </a:rPr>
              <a:t>Machine Learning</a:t>
            </a:r>
            <a:r>
              <a:rPr lang="en-US" sz="2000" dirty="0">
                <a:solidFill>
                  <a:srgbClr val="002060"/>
                </a:solidFill>
                <a:latin typeface="Cambria" panose="02040503050406030204" pitchFamily="18" charset="0"/>
              </a:rPr>
              <a:t> to adapt to new circumstances and to detect and extrapolate patterns.</a:t>
            </a:r>
            <a:endParaRPr lang="en-US" sz="2000" dirty="0">
              <a:solidFill>
                <a:srgbClr val="002060"/>
              </a:solidFill>
              <a:latin typeface="Cambria" panose="02040503050406030204" pitchFamily="18" charset="0"/>
            </a:endParaRPr>
          </a:p>
        </p:txBody>
      </p:sp>
      <p:sp>
        <p:nvSpPr>
          <p:cNvPr id="7" name="AutoShape 2" descr="System Programs and Calls | PadaKuu.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76200" y="13573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WHAT IS AI? </a:t>
            </a:r>
            <a:r>
              <a:rPr lang="en-IN" sz="3200" b="1" dirty="0">
                <a:solidFill>
                  <a:schemeClr val="tx2"/>
                </a:solidFill>
                <a:latin typeface="Cambria" panose="02040503050406030204" pitchFamily="18" charset="0"/>
                <a:sym typeface="Wingdings" panose="05000000000000000000" pitchFamily="2" charset="2"/>
              </a:rPr>
              <a:t> </a:t>
            </a:r>
            <a:r>
              <a:rPr lang="en-US" sz="3200" b="1" dirty="0">
                <a:solidFill>
                  <a:schemeClr val="tx2"/>
                </a:solidFill>
                <a:latin typeface="Times-Bold"/>
                <a:sym typeface="+mn-ea"/>
              </a:rPr>
              <a:t>Acting humanly: The Turing Test approach</a:t>
            </a:r>
            <a:endParaRPr lang="en-US" sz="3200" b="1" dirty="0">
              <a:solidFill>
                <a:schemeClr val="tx2"/>
              </a:solidFill>
              <a:latin typeface="Times-Bold"/>
              <a:sym typeface="+mn-ea"/>
            </a:endParaRPr>
          </a:p>
          <a:p>
            <a:endParaRPr lang="en-GB" sz="3200" b="1" dirty="0">
              <a:solidFill>
                <a:srgbClr val="002060"/>
              </a:solidFill>
              <a:latin typeface="Cambria" panose="02040503050406030204" pitchFamily="18" charset="0"/>
            </a:endParaRPr>
          </a:p>
        </p:txBody>
      </p:sp>
      <p:pic>
        <p:nvPicPr>
          <p:cNvPr id="9" name="Content Placeholder 8"/>
          <p:cNvPicPr>
            <a:picLocks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29400" y="1981200"/>
            <a:ext cx="4914900" cy="3409950"/>
          </a:xfrm>
          <a:prstGeom prst="rect">
            <a:avLst/>
          </a:prstGeom>
        </p:spPr>
      </p:pic>
      <p:sp>
        <p:nvSpPr>
          <p:cNvPr id="7" name="Text Box 6"/>
          <p:cNvSpPr txBox="1"/>
          <p:nvPr/>
        </p:nvSpPr>
        <p:spPr>
          <a:xfrm>
            <a:off x="228600" y="2133600"/>
            <a:ext cx="6172200" cy="3579495"/>
          </a:xfrm>
          <a:prstGeom prst="rect">
            <a:avLst/>
          </a:prstGeom>
          <a:noFill/>
        </p:spPr>
        <p:txBody>
          <a:bodyPr wrap="square" rtlCol="0" anchor="t">
            <a:noAutofit/>
          </a:bodyPr>
          <a:p>
            <a:pPr marL="457200" indent="-457200" algn="just">
              <a:buClrTx/>
              <a:buSzTx/>
              <a:buFont typeface="Arial" panose="020B0604020202020204" pitchFamily="34" charset="0"/>
              <a:buChar char="•"/>
            </a:pPr>
            <a:r>
              <a:rPr lang="en-US" sz="2000" dirty="0">
                <a:solidFill>
                  <a:srgbClr val="002060"/>
                </a:solidFill>
                <a:latin typeface="Cambria" panose="02040503050406030204" pitchFamily="18" charset="0"/>
              </a:rPr>
              <a:t>Total Turing Test includes a video signal so that the interrogator can test the subject’s perceptual abilities, as well as the opportunity for the interrogator to pass physical objects “through the hatch.” To pass the total Turing Test, the computer will need</a:t>
            </a:r>
            <a:endParaRPr lang="en-US" sz="2000" dirty="0">
              <a:solidFill>
                <a:srgbClr val="002060"/>
              </a:solidFill>
              <a:latin typeface="Cambria" panose="02040503050406030204" pitchFamily="18" charset="0"/>
            </a:endParaRPr>
          </a:p>
          <a:p>
            <a:pPr marL="457200" indent="-457200" algn="just">
              <a:buClrTx/>
              <a:buSzTx/>
              <a:buFont typeface="Arial" panose="020B0604020202020204" pitchFamily="34" charset="0"/>
              <a:buChar char="•"/>
            </a:pPr>
            <a:r>
              <a:rPr lang="en-US" sz="2000" b="1" dirty="0">
                <a:solidFill>
                  <a:srgbClr val="002060"/>
                </a:solidFill>
                <a:latin typeface="Cambria" panose="02040503050406030204" pitchFamily="18" charset="0"/>
              </a:rPr>
              <a:t>Computer Vision</a:t>
            </a:r>
            <a:r>
              <a:rPr lang="en-US" sz="2000" dirty="0">
                <a:solidFill>
                  <a:srgbClr val="002060"/>
                </a:solidFill>
                <a:latin typeface="Cambria" panose="02040503050406030204" pitchFamily="18" charset="0"/>
              </a:rPr>
              <a:t> to perceive objects, and</a:t>
            </a:r>
            <a:endParaRPr lang="en-US" sz="2000" dirty="0">
              <a:solidFill>
                <a:srgbClr val="002060"/>
              </a:solidFill>
              <a:latin typeface="Cambria" panose="02040503050406030204" pitchFamily="18" charset="0"/>
            </a:endParaRPr>
          </a:p>
          <a:p>
            <a:pPr marL="457200" indent="-457200" algn="just">
              <a:buClrTx/>
              <a:buSzTx/>
              <a:buFont typeface="Arial" panose="020B0604020202020204" pitchFamily="34" charset="0"/>
              <a:buChar char="•"/>
            </a:pPr>
            <a:r>
              <a:rPr lang="en-US" sz="2000" b="1" dirty="0">
                <a:solidFill>
                  <a:srgbClr val="002060"/>
                </a:solidFill>
                <a:latin typeface="Cambria" panose="02040503050406030204" pitchFamily="18" charset="0"/>
              </a:rPr>
              <a:t>Robotics </a:t>
            </a:r>
            <a:r>
              <a:rPr lang="en-US" sz="2000" dirty="0">
                <a:solidFill>
                  <a:srgbClr val="002060"/>
                </a:solidFill>
                <a:latin typeface="Cambria" panose="02040503050406030204" pitchFamily="18" charset="0"/>
              </a:rPr>
              <a:t>to manipulate objects and move about.</a:t>
            </a:r>
            <a:endParaRPr lang="en-US" sz="2000"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WHAT IS AI? </a:t>
            </a:r>
            <a:r>
              <a:rPr lang="en-IN" sz="3200" b="1" dirty="0">
                <a:solidFill>
                  <a:schemeClr val="tx2"/>
                </a:solidFill>
                <a:latin typeface="Cambria" panose="02040503050406030204" pitchFamily="18" charset="0"/>
                <a:sym typeface="Wingdings" panose="05000000000000000000" pitchFamily="2" charset="2"/>
              </a:rPr>
              <a:t> </a:t>
            </a:r>
            <a:r>
              <a:rPr lang="en-US" sz="3200" b="1" dirty="0">
                <a:solidFill>
                  <a:schemeClr val="tx2"/>
                </a:solidFill>
                <a:latin typeface="Times-Bold"/>
                <a:sym typeface="+mn-ea"/>
              </a:rPr>
              <a:t>Thinking humanly: The cognitive modeling approach</a:t>
            </a:r>
            <a:endParaRPr lang="en-US" sz="3200" b="1" dirty="0">
              <a:solidFill>
                <a:schemeClr val="tx2"/>
              </a:solidFill>
              <a:latin typeface="Times-Bold"/>
              <a:sym typeface="+mn-ea"/>
            </a:endParaRPr>
          </a:p>
        </p:txBody>
      </p:sp>
      <p:sp>
        <p:nvSpPr>
          <p:cNvPr id="4" name="Rectangle 3"/>
          <p:cNvSpPr/>
          <p:nvPr/>
        </p:nvSpPr>
        <p:spPr>
          <a:xfrm>
            <a:off x="449580" y="1981200"/>
            <a:ext cx="7466965" cy="3502025"/>
          </a:xfrm>
          <a:prstGeom prst="rect">
            <a:avLst/>
          </a:prstGeom>
        </p:spPr>
        <p:txBody>
          <a:bodyPr wrap="square">
            <a:noAutofit/>
          </a:bodyPr>
          <a:lstStyle/>
          <a:p>
            <a:pPr marL="457200" indent="-457200" algn="just">
              <a:buFont typeface="Arial" panose="020B0604020202020204" pitchFamily="34" charset="0"/>
              <a:buChar char="•"/>
            </a:pPr>
            <a:r>
              <a:rPr lang="en-IN" altLang="en-US" sz="2000" dirty="0">
                <a:solidFill>
                  <a:srgbClr val="002060"/>
                </a:solidFill>
                <a:latin typeface="Cambria" panose="02040503050406030204" pitchFamily="18" charset="0"/>
              </a:rPr>
              <a:t>I</a:t>
            </a:r>
            <a:r>
              <a:rPr lang="en-US" sz="2000" dirty="0">
                <a:solidFill>
                  <a:srgbClr val="002060"/>
                </a:solidFill>
                <a:latin typeface="Cambria" panose="02040503050406030204" pitchFamily="18" charset="0"/>
              </a:rPr>
              <a:t>f we are going to say that a given program thinks like a human, we must have some way of determining how humans think. We need to get inside the actual workings of human minds. There are three ways to do this: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Through introspection—trying to catch our own thoughts as they go by;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Through psychological experiments—observing a person in action; and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Through brain imaging—observing the brain in action.</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interdisciplinary field of cognitive science brings together computer models from AI and experimental techniques from psychology to construct precise and testable theories of the human mind.</a:t>
            </a:r>
            <a:endParaRPr lang="en-US" sz="2000" dirty="0">
              <a:solidFill>
                <a:srgbClr val="002060"/>
              </a:solidFill>
              <a:latin typeface="Cambria" panose="02040503050406030204" pitchFamily="18" charset="0"/>
            </a:endParaRPr>
          </a:p>
        </p:txBody>
      </p:sp>
      <p:pic>
        <p:nvPicPr>
          <p:cNvPr id="6" name="Content Placeholder 5"/>
          <p:cNvPicPr>
            <a:picLocks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01000" y="2115820"/>
            <a:ext cx="4130675" cy="414782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IN" altLang="en-US" dirty="0" smtClean="0">
              <a:latin typeface="Cambria" panose="02040503050406030204" pitchFamily="18" charset="0"/>
            </a:endParaRPr>
          </a:p>
          <a:p>
            <a:pPr algn="ct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WHAT IS AI? </a:t>
            </a:r>
            <a:r>
              <a:rPr lang="en-IN" sz="3200" b="1" dirty="0">
                <a:solidFill>
                  <a:schemeClr val="tx2"/>
                </a:solidFill>
                <a:latin typeface="Cambria" panose="02040503050406030204" pitchFamily="18" charset="0"/>
                <a:sym typeface="Wingdings" panose="05000000000000000000" pitchFamily="2" charset="2"/>
              </a:rPr>
              <a:t> </a:t>
            </a:r>
            <a:r>
              <a:rPr lang="en-US" sz="3200" b="1" dirty="0">
                <a:solidFill>
                  <a:schemeClr val="tx2"/>
                </a:solidFill>
                <a:latin typeface="Times-Bold"/>
                <a:sym typeface="+mn-ea"/>
              </a:rPr>
              <a:t>Thinking rationally: The “laws of thought” approach</a:t>
            </a:r>
            <a:endParaRPr lang="en-US" sz="3200" b="1" dirty="0">
              <a:solidFill>
                <a:schemeClr val="tx2"/>
              </a:solidFill>
              <a:latin typeface="Times-Bold"/>
              <a:sym typeface="+mn-ea"/>
            </a:endParaRPr>
          </a:p>
        </p:txBody>
      </p:sp>
      <p:sp>
        <p:nvSpPr>
          <p:cNvPr id="4" name="Rectangle 3"/>
          <p:cNvSpPr/>
          <p:nvPr/>
        </p:nvSpPr>
        <p:spPr>
          <a:xfrm>
            <a:off x="685800" y="1926372"/>
            <a:ext cx="11277600" cy="3784600"/>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Greek philosopher Aristotle was one of the first to attempt to codify “right thinking,” that is, irrefutable reasoning processes. His syllogisms provided patterns for argument structures that always yielded correct conclusions when given correct premises.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For example, “Socrates is a man; all men are mortal; therefore, Socrates is mortal.”</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These laws of thought were supposed to govern the operation of the mind; their study initiated the field called logic.</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so-called logicist tradition within artificial intelligence hopes to build on such programs to create intelligent systems.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There are two main obstacles to this approach: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First, it is not easy to take informal knowledge and state it in the formal terms required by logical notation, particularly when the knowledge is less than 100% certain.</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Second, there is a big difference between solving a problem “in principle” and solving it in practice.</a:t>
            </a:r>
            <a:endParaRPr lang="en-US" sz="2000"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228600" y="1067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WHAT IS AI? </a:t>
            </a:r>
            <a:r>
              <a:rPr lang="en-IN" sz="3200" b="1" dirty="0">
                <a:solidFill>
                  <a:schemeClr val="tx2"/>
                </a:solidFill>
                <a:latin typeface="Cambria" panose="02040503050406030204" pitchFamily="18" charset="0"/>
                <a:sym typeface="Wingdings" panose="05000000000000000000" pitchFamily="2" charset="2"/>
              </a:rPr>
              <a:t> </a:t>
            </a:r>
            <a:r>
              <a:rPr lang="en-US" sz="3200" b="1" dirty="0">
                <a:solidFill>
                  <a:schemeClr val="tx2"/>
                </a:solidFill>
                <a:latin typeface="Times-Bold"/>
                <a:sym typeface="+mn-ea"/>
              </a:rPr>
              <a:t>Acting rationally: The rational agent approach</a:t>
            </a:r>
            <a:endParaRPr lang="en-US" sz="3200" b="1" dirty="0">
              <a:solidFill>
                <a:schemeClr val="tx2"/>
              </a:solidFill>
              <a:latin typeface="Times-Bold"/>
              <a:sym typeface="+mn-ea"/>
            </a:endParaRPr>
          </a:p>
        </p:txBody>
      </p:sp>
      <p:sp>
        <p:nvSpPr>
          <p:cNvPr id="4" name="Rectangle 3"/>
          <p:cNvSpPr/>
          <p:nvPr/>
        </p:nvSpPr>
        <p:spPr>
          <a:xfrm>
            <a:off x="533400" y="1600200"/>
            <a:ext cx="11501120" cy="4824095"/>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An agent is just something that acts (agent comes from the Latin agere, to do).</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Computer agents are expected to do:</a:t>
            </a:r>
            <a:endParaRPr lang="en-US" sz="2000" dirty="0">
              <a:solidFill>
                <a:srgbClr val="002060"/>
              </a:solidFill>
              <a:latin typeface="Cambria" panose="02040503050406030204" pitchFamily="18" charset="0"/>
            </a:endParaRPr>
          </a:p>
          <a:p>
            <a:pPr marL="929005" indent="-184150" algn="just">
              <a:buFont typeface="Arial" panose="020B0604020202020204" pitchFamily="34" charset="0"/>
              <a:buChar char="•"/>
            </a:pPr>
            <a:r>
              <a:rPr lang="en-US" sz="2000" dirty="0">
                <a:solidFill>
                  <a:srgbClr val="002060"/>
                </a:solidFill>
                <a:latin typeface="Cambria" panose="02040503050406030204" pitchFamily="18" charset="0"/>
              </a:rPr>
              <a:t>operate autonomously,</a:t>
            </a:r>
            <a:endParaRPr lang="en-US" sz="2000" dirty="0">
              <a:solidFill>
                <a:srgbClr val="002060"/>
              </a:solidFill>
              <a:latin typeface="Cambria" panose="02040503050406030204" pitchFamily="18" charset="0"/>
            </a:endParaRPr>
          </a:p>
          <a:p>
            <a:pPr marL="929005" indent="-184150" algn="just">
              <a:buFont typeface="Arial" panose="020B0604020202020204" pitchFamily="34" charset="0"/>
              <a:buChar char="•"/>
            </a:pPr>
            <a:r>
              <a:rPr lang="en-US" sz="2000" dirty="0">
                <a:solidFill>
                  <a:srgbClr val="002060"/>
                </a:solidFill>
                <a:latin typeface="Cambria" panose="02040503050406030204" pitchFamily="18" charset="0"/>
              </a:rPr>
              <a:t>perceive their environment,</a:t>
            </a:r>
            <a:endParaRPr lang="en-US" sz="2000" dirty="0">
              <a:solidFill>
                <a:srgbClr val="002060"/>
              </a:solidFill>
              <a:latin typeface="Cambria" panose="02040503050406030204" pitchFamily="18" charset="0"/>
            </a:endParaRPr>
          </a:p>
          <a:p>
            <a:pPr marL="929005" indent="-184150" algn="just">
              <a:buFont typeface="Arial" panose="020B0604020202020204" pitchFamily="34" charset="0"/>
              <a:buChar char="•"/>
            </a:pPr>
            <a:r>
              <a:rPr lang="en-US" sz="2000" dirty="0">
                <a:solidFill>
                  <a:srgbClr val="002060"/>
                </a:solidFill>
                <a:latin typeface="Cambria" panose="02040503050406030204" pitchFamily="18" charset="0"/>
              </a:rPr>
              <a:t>persist over a prolonged time period,</a:t>
            </a:r>
            <a:endParaRPr lang="en-US" sz="2000" dirty="0">
              <a:solidFill>
                <a:srgbClr val="002060"/>
              </a:solidFill>
              <a:latin typeface="Cambria" panose="02040503050406030204" pitchFamily="18" charset="0"/>
            </a:endParaRPr>
          </a:p>
          <a:p>
            <a:pPr marL="929005" indent="-184150" algn="just">
              <a:buFont typeface="Arial" panose="020B0604020202020204" pitchFamily="34" charset="0"/>
              <a:buChar char="•"/>
            </a:pPr>
            <a:r>
              <a:rPr lang="en-US" sz="2000" dirty="0">
                <a:solidFill>
                  <a:srgbClr val="002060"/>
                </a:solidFill>
                <a:latin typeface="Cambria" panose="02040503050406030204" pitchFamily="18" charset="0"/>
              </a:rPr>
              <a:t>adapt to change,</a:t>
            </a:r>
            <a:endParaRPr lang="en-US" sz="2000" dirty="0">
              <a:solidFill>
                <a:srgbClr val="002060"/>
              </a:solidFill>
              <a:latin typeface="Cambria" panose="02040503050406030204" pitchFamily="18" charset="0"/>
            </a:endParaRPr>
          </a:p>
          <a:p>
            <a:pPr marL="929005" indent="-184150" algn="just">
              <a:buFont typeface="Arial" panose="020B0604020202020204" pitchFamily="34" charset="0"/>
              <a:buChar char="•"/>
            </a:pPr>
            <a:r>
              <a:rPr lang="en-US" sz="2000" dirty="0">
                <a:solidFill>
                  <a:srgbClr val="002060"/>
                </a:solidFill>
                <a:latin typeface="Cambria" panose="02040503050406030204" pitchFamily="18" charset="0"/>
              </a:rPr>
              <a:t>create and pursue goals.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 rational agent is one that acts so as to achieve the best outcome or, when there is uncertainty, the best expected outcome.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In the “laws of thought” approach to AI, the emphasis was on correct inferences (conclusions).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Making correct inferences is sometimes part of being a rational agent, because one way to act rationally is to reason logically to the conclusion that a given action will achieve one’s goals and then to act on that conclusion.</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On the other hand, correct inference is not all of rationality; in some situations, there is no provably correct thing to do, but something must still be done.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There are also ways of acting rationally that cannot be said to involve inference.</a:t>
            </a:r>
            <a:endParaRPr lang="en-US" sz="2000"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1433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200" b="1" dirty="0">
                <a:solidFill>
                  <a:srgbClr val="002060"/>
                </a:solidFill>
                <a:latin typeface="Cambria" panose="02040503050406030204" pitchFamily="18" charset="0"/>
              </a:rPr>
              <a:t> THE FOUNDATIONS OF ARTIFICIAL INTELLIGENCE</a:t>
            </a:r>
            <a:endParaRPr lang="en-GB" sz="3200" b="1" dirty="0">
              <a:solidFill>
                <a:srgbClr val="002060"/>
              </a:solidFill>
              <a:latin typeface="Cambria" panose="02040503050406030204" pitchFamily="18" charset="0"/>
            </a:endParaRPr>
          </a:p>
        </p:txBody>
      </p:sp>
      <p:pic>
        <p:nvPicPr>
          <p:cNvPr id="12" name="Content Placeholder 11"/>
          <p:cNvPicPr>
            <a:picLocks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17220" y="2162810"/>
            <a:ext cx="6468745" cy="4083685"/>
          </a:xfrm>
          <a:prstGeom prst="rect">
            <a:avLst/>
          </a:prstGeom>
        </p:spPr>
      </p:pic>
      <p:pic>
        <p:nvPicPr>
          <p:cNvPr id="7" name="Picture 2"/>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86600" y="1835785"/>
            <a:ext cx="5048250" cy="37992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Philosophy</a:t>
            </a:r>
            <a:endParaRPr lang="en-IN" sz="3200" b="1" dirty="0">
              <a:solidFill>
                <a:schemeClr val="tx2"/>
              </a:solidFill>
              <a:latin typeface="Times-Bold"/>
              <a:sym typeface="+mn-ea"/>
            </a:endParaRPr>
          </a:p>
        </p:txBody>
      </p:sp>
      <p:sp>
        <p:nvSpPr>
          <p:cNvPr id="4" name="Rectangle 3"/>
          <p:cNvSpPr/>
          <p:nvPr/>
        </p:nvSpPr>
        <p:spPr>
          <a:xfrm>
            <a:off x="228600" y="2458502"/>
            <a:ext cx="11277600" cy="2553335"/>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1. Philosophy (423 BC - present):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Can formal rules be used to draw valid conclusions?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does the mind arise from a physical brain?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Where does knowledge come from?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does knowledge lead to action? </a:t>
            </a:r>
            <a:endParaRPr lang="en-US" sz="2000" dirty="0">
              <a:solidFill>
                <a:srgbClr val="002060"/>
              </a:solidFill>
              <a:latin typeface="Cambria" panose="02040503050406030204" pitchFamily="18" charset="0"/>
            </a:endParaRPr>
          </a:p>
          <a:p>
            <a:pPr marL="777875" indent="-777875" algn="just">
              <a:buFont typeface="Arial" panose="020B0604020202020204" pitchFamily="34" charset="0"/>
              <a:buChar char="•"/>
            </a:pPr>
            <a:r>
              <a:rPr lang="en-US" sz="2000" dirty="0">
                <a:solidFill>
                  <a:srgbClr val="002060"/>
                </a:solidFill>
                <a:latin typeface="Cambria" panose="02040503050406030204" pitchFamily="18" charset="0"/>
              </a:rPr>
              <a:t> Logic, methods of reasoning. </a:t>
            </a:r>
            <a:endParaRPr lang="en-US" sz="2000" dirty="0">
              <a:solidFill>
                <a:srgbClr val="002060"/>
              </a:solidFill>
              <a:latin typeface="Cambria" panose="02040503050406030204" pitchFamily="18" charset="0"/>
            </a:endParaRPr>
          </a:p>
          <a:p>
            <a:pPr marL="777875" indent="-777875" algn="just">
              <a:buFont typeface="Arial" panose="020B0604020202020204" pitchFamily="34" charset="0"/>
              <a:buChar char="•"/>
            </a:pPr>
            <a:r>
              <a:rPr lang="en-US" sz="2000" dirty="0">
                <a:solidFill>
                  <a:srgbClr val="002060"/>
                </a:solidFill>
                <a:latin typeface="Cambria" panose="02040503050406030204" pitchFamily="18" charset="0"/>
              </a:rPr>
              <a:t> Mind as a physical system. </a:t>
            </a:r>
            <a:endParaRPr lang="en-US" sz="2000" dirty="0">
              <a:solidFill>
                <a:srgbClr val="002060"/>
              </a:solidFill>
              <a:latin typeface="Cambria" panose="02040503050406030204" pitchFamily="18" charset="0"/>
            </a:endParaRPr>
          </a:p>
          <a:p>
            <a:pPr marL="777875" indent="-777875" algn="just">
              <a:buFont typeface="Arial" panose="020B0604020202020204" pitchFamily="34" charset="0"/>
              <a:buChar char="•"/>
            </a:pPr>
            <a:r>
              <a:rPr lang="en-US" sz="2000" dirty="0">
                <a:solidFill>
                  <a:srgbClr val="002060"/>
                </a:solidFill>
                <a:latin typeface="Cambria" panose="02040503050406030204" pitchFamily="18" charset="0"/>
              </a:rPr>
              <a:t> Foundations of learning, language, and rationality.</a:t>
            </a:r>
            <a:endParaRPr lang="en-US" sz="2000" dirty="0">
              <a:solidFill>
                <a:srgbClr val="002060"/>
              </a:solidFill>
              <a:latin typeface="Cambria" panose="02040503050406030204" pitchFamily="18" charset="0"/>
            </a:endParaRPr>
          </a:p>
        </p:txBody>
      </p:sp>
      <p:pic>
        <p:nvPicPr>
          <p:cNvPr id="9" name="Content Placeholder 8"/>
          <p:cNvPicPr>
            <a:picLocks noChangeAspect="1"/>
          </p:cNvPicPr>
          <p:nvPr>
            <p:ph idx="1"/>
          </p:nvPr>
        </p:nvPicPr>
        <p:blipFill>
          <a:blip r:embed="rId2">
            <a:extLst>
              <a:ext uri="{28A0092B-C50C-407E-A947-70E740481C1C}">
                <a14:useLocalDpi xmlns:a14="http://schemas.microsoft.com/office/drawing/2010/main" val="0"/>
              </a:ext>
            </a:extLst>
          </a:blip>
          <a:stretch>
            <a:fillRect/>
          </a:stretch>
        </p:blipFill>
        <p:spPr>
          <a:xfrm rot="18757081">
            <a:off x="6535420" y="3020060"/>
            <a:ext cx="5838825" cy="168592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9909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Mathematics</a:t>
            </a:r>
            <a:endParaRPr lang="en-IN" sz="3200" b="1" dirty="0">
              <a:solidFill>
                <a:schemeClr val="tx2"/>
              </a:solidFill>
              <a:latin typeface="Times-Bold"/>
              <a:sym typeface="+mn-ea"/>
            </a:endParaRPr>
          </a:p>
        </p:txBody>
      </p:sp>
      <p:sp>
        <p:nvSpPr>
          <p:cNvPr id="4" name="Rectangle 3"/>
          <p:cNvSpPr/>
          <p:nvPr/>
        </p:nvSpPr>
        <p:spPr>
          <a:xfrm>
            <a:off x="685800" y="1926372"/>
            <a:ext cx="11277600" cy="3476625"/>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2. Mathematics (c.800 - present):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What are the formal rules to draw valid conclusions?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What can be computed?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How do we reason with uncertain information?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Three areas developed– Logic, Computation and Probability</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Formal representation and proof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Development of Formal logic – 1) Propositional or Boolean logic – 2) Development of First-Order logic by extending the Boolean logic to include objects and relations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Algorithms, computation, decidability, tractability First algorithm was developed - Euclid’s algorithm for computing GCD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Probability – Baye’s rule is the underlying approach for uncertain reasoning in AI systems.</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Economics</a:t>
            </a:r>
            <a:endParaRPr lang="en-IN" sz="3200" b="1" dirty="0">
              <a:solidFill>
                <a:schemeClr val="tx2"/>
              </a:solidFill>
              <a:latin typeface="Times-Bold"/>
              <a:sym typeface="+mn-ea"/>
            </a:endParaRPr>
          </a:p>
        </p:txBody>
      </p:sp>
      <p:sp>
        <p:nvSpPr>
          <p:cNvPr id="4" name="Rectangle 3"/>
          <p:cNvSpPr/>
          <p:nvPr/>
        </p:nvSpPr>
        <p:spPr>
          <a:xfrm>
            <a:off x="685800" y="1926372"/>
            <a:ext cx="11277600" cy="3784600"/>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3. Economics : </a:t>
            </a:r>
            <a:endParaRPr lang="en-US" sz="2000" dirty="0">
              <a:solidFill>
                <a:srgbClr val="002060"/>
              </a:solidFill>
              <a:latin typeface="Cambria" panose="02040503050406030204" pitchFamily="18" charset="0"/>
            </a:endParaRPr>
          </a:p>
          <a:p>
            <a:pPr marL="1279525" indent="-456565" algn="just">
              <a:buFont typeface="Arial" panose="020B0604020202020204" pitchFamily="34" charset="0"/>
              <a:buChar char="•"/>
            </a:pPr>
            <a:r>
              <a:rPr lang="en-US" sz="2000" dirty="0">
                <a:solidFill>
                  <a:srgbClr val="002060"/>
                </a:solidFill>
                <a:latin typeface="Cambria" panose="02040503050406030204" pitchFamily="18" charset="0"/>
              </a:rPr>
              <a:t>How should we make decisions so as to maximize payoff? </a:t>
            </a:r>
            <a:endParaRPr lang="en-US" sz="2000" dirty="0">
              <a:solidFill>
                <a:srgbClr val="002060"/>
              </a:solidFill>
              <a:latin typeface="Cambria" panose="02040503050406030204" pitchFamily="18" charset="0"/>
            </a:endParaRPr>
          </a:p>
          <a:p>
            <a:pPr marL="1279525" indent="-456565" algn="just">
              <a:buFont typeface="Arial" panose="020B0604020202020204" pitchFamily="34" charset="0"/>
              <a:buChar char="•"/>
            </a:pPr>
            <a:r>
              <a:rPr lang="en-US" sz="2000" dirty="0">
                <a:solidFill>
                  <a:srgbClr val="002060"/>
                </a:solidFill>
                <a:latin typeface="Cambria" panose="02040503050406030204" pitchFamily="18" charset="0"/>
              </a:rPr>
              <a:t>How should we do this when others may not go along? </a:t>
            </a:r>
            <a:endParaRPr lang="en-US" sz="2000" dirty="0">
              <a:solidFill>
                <a:srgbClr val="002060"/>
              </a:solidFill>
              <a:latin typeface="Cambria" panose="02040503050406030204" pitchFamily="18" charset="0"/>
            </a:endParaRPr>
          </a:p>
          <a:p>
            <a:pPr marL="1279525" indent="-456565" algn="just">
              <a:buFont typeface="Arial" panose="020B0604020202020204" pitchFamily="34" charset="0"/>
              <a:buChar char="•"/>
            </a:pPr>
            <a:r>
              <a:rPr lang="en-US" sz="2000" dirty="0">
                <a:solidFill>
                  <a:srgbClr val="002060"/>
                </a:solidFill>
                <a:latin typeface="Cambria" panose="02040503050406030204" pitchFamily="18" charset="0"/>
              </a:rPr>
              <a:t>How should we do this when the pay off may be far in the future?</a:t>
            </a:r>
            <a:endParaRPr lang="en-US" sz="2000" dirty="0">
              <a:solidFill>
                <a:srgbClr val="002060"/>
              </a:solidFill>
              <a:latin typeface="Cambria" panose="02040503050406030204" pitchFamily="18" charset="0"/>
            </a:endParaRPr>
          </a:p>
          <a:p>
            <a:pPr marL="460375" indent="-460375" algn="just">
              <a:buFont typeface="Arial" panose="020B0604020202020204" pitchFamily="34" charset="0"/>
              <a:buChar char="•"/>
            </a:pPr>
            <a:r>
              <a:rPr lang="en-US" sz="2000" b="1" dirty="0">
                <a:solidFill>
                  <a:srgbClr val="002060"/>
                </a:solidFill>
                <a:latin typeface="Cambria" panose="02040503050406030204" pitchFamily="18" charset="0"/>
              </a:rPr>
              <a:t>Decision theory</a:t>
            </a:r>
            <a:r>
              <a:rPr lang="en-US" sz="2000" dirty="0">
                <a:solidFill>
                  <a:srgbClr val="002060"/>
                </a:solidFill>
                <a:latin typeface="Cambria" panose="02040503050406030204" pitchFamily="18" charset="0"/>
              </a:rPr>
              <a:t>, which combines probability theory with utility theory, provides a formal and complete framework for decisions (economic or otherwise) made under uncertainty.</a:t>
            </a:r>
            <a:endParaRPr lang="en-US" sz="2000" dirty="0">
              <a:solidFill>
                <a:srgbClr val="002060"/>
              </a:solidFill>
              <a:latin typeface="Cambria" panose="02040503050406030204" pitchFamily="18" charset="0"/>
            </a:endParaRPr>
          </a:p>
          <a:p>
            <a:pPr marL="460375" indent="-460375" algn="just">
              <a:buFont typeface="Arial" panose="020B0604020202020204" pitchFamily="34" charset="0"/>
              <a:buChar char="•"/>
            </a:pPr>
            <a:r>
              <a:rPr lang="en-US" sz="2000" b="1" dirty="0">
                <a:solidFill>
                  <a:srgbClr val="002060"/>
                </a:solidFill>
                <a:latin typeface="Cambria" panose="02040503050406030204" pitchFamily="18" charset="0"/>
              </a:rPr>
              <a:t>Game theory</a:t>
            </a:r>
            <a:r>
              <a:rPr lang="en-US" sz="2000" dirty="0">
                <a:solidFill>
                  <a:srgbClr val="002060"/>
                </a:solidFill>
                <a:latin typeface="Cambria" panose="02040503050406030204" pitchFamily="18" charset="0"/>
              </a:rPr>
              <a:t> included the surprising result that, for some games, a rational agent should adopt policies that are randomized.</a:t>
            </a:r>
            <a:endParaRPr lang="en-US" sz="2000" dirty="0">
              <a:solidFill>
                <a:srgbClr val="002060"/>
              </a:solidFill>
              <a:latin typeface="Cambria" panose="02040503050406030204" pitchFamily="18" charset="0"/>
            </a:endParaRPr>
          </a:p>
          <a:p>
            <a:pPr marL="460375" indent="-460375" algn="just">
              <a:buFont typeface="Arial" panose="020B0604020202020204" pitchFamily="34" charset="0"/>
              <a:buChar char="•"/>
            </a:pPr>
            <a:r>
              <a:rPr lang="en-US" sz="2000" b="1" dirty="0">
                <a:solidFill>
                  <a:srgbClr val="002060"/>
                </a:solidFill>
                <a:latin typeface="Cambria" panose="02040503050406030204" pitchFamily="18" charset="0"/>
              </a:rPr>
              <a:t>Operational Research</a:t>
            </a:r>
            <a:r>
              <a:rPr lang="en-US" sz="2000" dirty="0">
                <a:solidFill>
                  <a:srgbClr val="002060"/>
                </a:solidFill>
                <a:latin typeface="Cambria" panose="02040503050406030204" pitchFamily="18" charset="0"/>
              </a:rPr>
              <a:t> how to make rational decisions when payoffs from actions are not immediate but instead result from several actions taken in sequence.</a:t>
            </a:r>
            <a:endParaRPr lang="en-US" sz="2000" dirty="0">
              <a:solidFill>
                <a:srgbClr val="002060"/>
              </a:solidFill>
              <a:latin typeface="Cambria" panose="02040503050406030204" pitchFamily="18" charset="0"/>
            </a:endParaRPr>
          </a:p>
          <a:p>
            <a:pPr marL="460375" indent="-460375" algn="just">
              <a:buFont typeface="Arial" panose="020B0604020202020204" pitchFamily="34" charset="0"/>
              <a:buChar char="•"/>
            </a:pPr>
            <a:r>
              <a:rPr lang="en-US" sz="2000" b="1" dirty="0">
                <a:solidFill>
                  <a:srgbClr val="002060"/>
                </a:solidFill>
                <a:latin typeface="Cambria" panose="02040503050406030204" pitchFamily="18" charset="0"/>
              </a:rPr>
              <a:t>Satisficing</a:t>
            </a:r>
            <a:r>
              <a:rPr lang="en-US" sz="2000" dirty="0">
                <a:solidFill>
                  <a:srgbClr val="002060"/>
                </a:solidFill>
                <a:latin typeface="Cambria" panose="02040503050406030204" pitchFamily="18" charset="0"/>
              </a:rPr>
              <a:t>—making decisions that are “good enough,” rather than laboriously calculating an optimal decision</a:t>
            </a:r>
            <a:endParaRPr lang="en-US" sz="2000" dirty="0">
              <a:solidFill>
                <a:srgbClr val="002060"/>
              </a:solidFill>
              <a:latin typeface="Cambria" panose="02040503050406030204" pitchFamily="18" charset="0"/>
            </a:endParaRPr>
          </a:p>
        </p:txBody>
      </p:sp>
      <p:sp>
        <p:nvSpPr>
          <p:cNvPr id="6" name="AutoShape 2" descr="File System in Operating System | Prepinst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7"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Neuroscience</a:t>
            </a:r>
            <a:endParaRPr lang="en-IN" sz="3200" b="1" dirty="0">
              <a:solidFill>
                <a:schemeClr val="tx2"/>
              </a:solidFill>
              <a:latin typeface="Times-Bold"/>
              <a:sym typeface="+mn-ea"/>
            </a:endParaRPr>
          </a:p>
        </p:txBody>
      </p:sp>
      <p:sp>
        <p:nvSpPr>
          <p:cNvPr id="4" name="Rectangle 3"/>
          <p:cNvSpPr/>
          <p:nvPr/>
        </p:nvSpPr>
        <p:spPr>
          <a:xfrm>
            <a:off x="609600" y="2057400"/>
            <a:ext cx="11277600" cy="4410075"/>
          </a:xfrm>
          <a:prstGeom prst="rect">
            <a:avLst/>
          </a:prstGeom>
        </p:spPr>
        <p:txBody>
          <a:bodyPr wrap="square">
            <a:noAutofit/>
          </a:bodyPr>
          <a:lstStyle/>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4. Neuroscience: </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The study of nervous system, particularly the brain.</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The exact way in which the brain enables thought is unknown.</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 However, it does enable thought has the evidence.</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 “A strong blow to the head can lead to mental incapacitation” </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b="1" dirty="0">
                <a:solidFill>
                  <a:srgbClr val="002060"/>
                </a:solidFill>
                <a:latin typeface="Cambria" panose="02040503050406030204" pitchFamily="18" charset="0"/>
              </a:rPr>
              <a:t>Neurons</a:t>
            </a:r>
            <a:r>
              <a:rPr lang="en-US" sz="2000" dirty="0">
                <a:solidFill>
                  <a:srgbClr val="002060"/>
                </a:solidFill>
                <a:latin typeface="Cambria" panose="02040503050406030204" pitchFamily="18" charset="0"/>
              </a:rPr>
              <a:t> – Brain consists of nerve cells or neurons.</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There is no theory on how an individual memory is stored.</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A collection of simple cells can lead to thought, action, consciousness that “brains cause minds”</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The parts of a nerve cell or neuron. </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Each neuron consists of a cell body or soma, that contains a cell nucleus. </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Branching out from the cell body are a number of fibers called dendrites and a single long fiber called the axon. </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A neuron makes connections with 10 to 100,000 other neurons at junctions called synapses</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76200" y="9909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Neuroscience</a:t>
            </a:r>
            <a:endParaRPr lang="en-IN" sz="3200" b="1" dirty="0">
              <a:solidFill>
                <a:schemeClr val="tx2"/>
              </a:solidFill>
              <a:latin typeface="Times-Bold"/>
              <a:sym typeface="+mn-ea"/>
            </a:endParaRPr>
          </a:p>
        </p:txBody>
      </p:sp>
      <p:sp>
        <p:nvSpPr>
          <p:cNvPr id="4" name="Rectangle 3"/>
          <p:cNvSpPr/>
          <p:nvPr/>
        </p:nvSpPr>
        <p:spPr>
          <a:xfrm>
            <a:off x="685800" y="1926372"/>
            <a:ext cx="11277600" cy="1322070"/>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Signals are propagated from neuron to neuron by a complicated electrochemical reaction.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signals control brain activity in the short term and also enable long-term changes in the connectivity of neuron.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These mechanisms are thought to form the basis for learning in the brain.</a:t>
            </a:r>
            <a:endParaRPr lang="en-US" sz="2000" dirty="0">
              <a:solidFill>
                <a:srgbClr val="002060"/>
              </a:solidFill>
              <a:latin typeface="Cambria" panose="02040503050406030204" pitchFamily="18" charset="0"/>
            </a:endParaRPr>
          </a:p>
        </p:txBody>
      </p:sp>
      <p:pic>
        <p:nvPicPr>
          <p:cNvPr id="6" name="Content Placeholder 5"/>
          <p:cNvPicPr>
            <a:picLocks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0875" y="3429000"/>
            <a:ext cx="7060565" cy="2814320"/>
          </a:xfrm>
          <a:prstGeom prst="rect">
            <a:avLst/>
          </a:prstGeom>
        </p:spPr>
      </p:pic>
      <p:sp>
        <p:nvSpPr>
          <p:cNvPr id="8" name="Rectangle 1"/>
          <p:cNvSpPr/>
          <p:nvPr/>
        </p:nvSpPr>
        <p:spPr>
          <a:xfrm>
            <a:off x="7620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Psychology</a:t>
            </a:r>
            <a:endParaRPr lang="en-IN" sz="3200" b="1" dirty="0">
              <a:solidFill>
                <a:schemeClr val="tx2"/>
              </a:solidFill>
              <a:latin typeface="Times-Bold"/>
              <a:sym typeface="+mn-ea"/>
            </a:endParaRPr>
          </a:p>
        </p:txBody>
      </p:sp>
      <p:sp>
        <p:nvSpPr>
          <p:cNvPr id="4" name="Rectangle 3"/>
          <p:cNvSpPr/>
          <p:nvPr/>
        </p:nvSpPr>
        <p:spPr>
          <a:xfrm>
            <a:off x="609600" y="2115820"/>
            <a:ext cx="11277600" cy="2098675"/>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5. Psychology (1879 - present):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do humans and animals think and act?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Adaptation.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Phenomena of perception and motor control.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Experimental techniques.</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067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Computer Engineering</a:t>
            </a:r>
            <a:endParaRPr lang="en-IN" sz="3200" b="1" dirty="0">
              <a:solidFill>
                <a:schemeClr val="tx2"/>
              </a:solidFill>
              <a:latin typeface="Times-Bold"/>
              <a:sym typeface="+mn-ea"/>
            </a:endParaRPr>
          </a:p>
        </p:txBody>
      </p:sp>
      <p:sp>
        <p:nvSpPr>
          <p:cNvPr id="4" name="Rectangle 3"/>
          <p:cNvSpPr/>
          <p:nvPr/>
        </p:nvSpPr>
        <p:spPr>
          <a:xfrm>
            <a:off x="685800" y="1926372"/>
            <a:ext cx="11277600" cy="3784600"/>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6. Computer Engineering: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can we build an efficient computer?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For artificial intelligence to succeed, we need two things: intelligence and an artifact.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computer has been the artifact of choice.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Each generation of computer hardware has brought an increase in speed and capacity and a decrease in price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In 2005 power dissipation problems led to multiply the number of CPU cores rather than the clock speed.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Current expectations are that future increases in power will come from massive parallelism – Convergence with the properties of the brain.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software side of computer science has supplied AI with: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operating systems, programming languages, and tools needed to write modem programs.</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Control Theory and Cybernetics</a:t>
            </a:r>
            <a:endParaRPr lang="en-IN" sz="3200" b="1" dirty="0">
              <a:solidFill>
                <a:schemeClr val="tx2"/>
              </a:solidFill>
              <a:latin typeface="Times-Bold"/>
              <a:sym typeface="+mn-ea"/>
            </a:endParaRPr>
          </a:p>
        </p:txBody>
      </p:sp>
      <p:sp>
        <p:nvSpPr>
          <p:cNvPr id="4" name="Rectangle 3"/>
          <p:cNvSpPr/>
          <p:nvPr/>
        </p:nvSpPr>
        <p:spPr>
          <a:xfrm>
            <a:off x="685800" y="2507397"/>
            <a:ext cx="11277600" cy="3169285"/>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7. Control Theory and Cybernetics: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can artifacts operate under their own control?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Previous Assumption: Only living things could modify their behavior in response to changes in the environment.</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Machines can modify their behavior in response to the environment (sense/action loop)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Ex: Water-flow regulator, steam engine governor, thermostat.</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theory of stable feedback systems (1894).</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Build systems that transition from initial state to goal state with minimum energy. In 1950, control theory could only describe linear systems.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AI largely rose as a response to this shortcoming.</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Linguistics</a:t>
            </a:r>
            <a:endParaRPr lang="en-IN" sz="3200" b="1" dirty="0">
              <a:solidFill>
                <a:schemeClr val="tx2"/>
              </a:solidFill>
              <a:latin typeface="Times-Bold"/>
              <a:sym typeface="+mn-ea"/>
            </a:endParaRPr>
          </a:p>
        </p:txBody>
      </p:sp>
      <p:sp>
        <p:nvSpPr>
          <p:cNvPr id="4" name="Rectangle 3"/>
          <p:cNvSpPr/>
          <p:nvPr/>
        </p:nvSpPr>
        <p:spPr>
          <a:xfrm>
            <a:off x="685800" y="2305050"/>
            <a:ext cx="11277600" cy="3338830"/>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8. Linguistics (1957  present):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does language relate to thought?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Knowledge representation: the study of how to put knowledge into a form that a computer can reason with Grammar.</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Speech demonstrates human intelligence: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Analysis of human language reveals thought taking place in ways not understood in other settings. Language and thought are believed to be tightly intertwined.</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Modern linguistics and AI intersect in a hybrid field called Computational Linguistics or Natural Language Processing (NLP).</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067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a:t>
            </a:r>
            <a:endParaRPr lang="en-US" sz="3200" b="1" dirty="0">
              <a:solidFill>
                <a:schemeClr val="tx2"/>
              </a:solidFill>
              <a:latin typeface="Cambria" panose="02040503050406030204" pitchFamily="18" charset="0"/>
              <a:sym typeface="+mn-ea"/>
            </a:endParaRPr>
          </a:p>
        </p:txBody>
      </p:sp>
      <p:pic>
        <p:nvPicPr>
          <p:cNvPr id="6" name="Content Placeholder 5"/>
          <p:cNvPicPr>
            <a:picLocks noChangeAspect="1"/>
          </p:cNvPicPr>
          <p:nvPr>
            <p:ph idx="1"/>
          </p:nvPr>
        </p:nvPicPr>
        <p:blipFill>
          <a:blip r:embed="rId2"/>
          <a:stretch>
            <a:fillRect/>
          </a:stretch>
        </p:blipFill>
        <p:spPr>
          <a:xfrm>
            <a:off x="959485" y="1600200"/>
            <a:ext cx="10332085" cy="4838700"/>
          </a:xfrm>
          <a:prstGeom prst="rect">
            <a:avLst/>
          </a:prstGeom>
        </p:spPr>
      </p:pic>
      <p:sp>
        <p:nvSpPr>
          <p:cNvPr id="8"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91789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HISTORY OF ARTIFICIAL INTELLIGENCE</a:t>
            </a:r>
            <a:endParaRPr lang="en-US" sz="3200" b="1" dirty="0">
              <a:solidFill>
                <a:schemeClr val="tx2"/>
              </a:solidFill>
              <a:latin typeface="Cambria" panose="02040503050406030204" pitchFamily="18" charset="0"/>
              <a:sym typeface="+mn-ea"/>
            </a:endParaRPr>
          </a:p>
        </p:txBody>
      </p:sp>
      <p:sp>
        <p:nvSpPr>
          <p:cNvPr id="4" name="Rectangle 3"/>
          <p:cNvSpPr/>
          <p:nvPr/>
        </p:nvSpPr>
        <p:spPr>
          <a:xfrm>
            <a:off x="685800" y="1752382"/>
            <a:ext cx="11277600" cy="4707890"/>
          </a:xfrm>
          <a:prstGeom prst="rect">
            <a:avLst/>
          </a:prstGeom>
        </p:spPr>
        <p:txBody>
          <a:bodyPr wrap="square">
            <a:spAutoFit/>
          </a:bodyPr>
          <a:lstStyle/>
          <a:p>
            <a:pPr marL="457200" indent="-457200" algn="just">
              <a:buFont typeface="Arial" panose="020B0604020202020204" pitchFamily="34" charset="0"/>
              <a:buChar char="•"/>
            </a:pPr>
            <a:r>
              <a:rPr lang="en-US" sz="2000" b="1" dirty="0">
                <a:solidFill>
                  <a:srgbClr val="002060"/>
                </a:solidFill>
                <a:latin typeface="Cambria" panose="02040503050406030204" pitchFamily="18" charset="0"/>
              </a:rPr>
              <a:t>The gestation of AI (1943 - 1956): </a:t>
            </a:r>
            <a:endParaRPr lang="en-US" sz="2000" b="1"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1943: McCulloch &amp; Pitts: Boolean circuit model of brain.</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1950: Turing’s “Computing Machinery and Intelligence”.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1956: McCarthy’s name “Artificial Intelligence” adopted.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Why was it necessary for AI to become a separate field ?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Why couldn't all the work done in AI have taken place under the name of control theory or operations research or decision theory, which have objectives similar to those of AI?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Why isn't AI a branch of mathematics?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first answer is that AI from the start embraced the idea of duplicating human faculties such as creativity, self-improvement, and language use.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None of the other fields were addressing these issues.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second answer is methodology. AI is the only one of these fields that is clearly a branch of computer science (USING COMPUTER SIMULATIONS).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AI is the only field to attempt to build machines that will function autonomously in complex, changing environments.</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endParaRPr lang="en-GB" sz="3200" b="1" dirty="0">
              <a:solidFill>
                <a:srgbClr val="002060"/>
              </a:solidFill>
              <a:latin typeface="Cambria" panose="02040503050406030204" pitchFamily="18" charset="0"/>
            </a:endParaRPr>
          </a:p>
        </p:txBody>
      </p:sp>
      <p:sp>
        <p:nvSpPr>
          <p:cNvPr id="7" name="Text Box 6"/>
          <p:cNvSpPr txBox="1"/>
          <p:nvPr/>
        </p:nvSpPr>
        <p:spPr>
          <a:xfrm>
            <a:off x="1371600" y="929005"/>
            <a:ext cx="9627870" cy="583565"/>
          </a:xfrm>
          <a:prstGeom prst="rect">
            <a:avLst/>
          </a:prstGeom>
          <a:noFill/>
        </p:spPr>
        <p:txBody>
          <a:bodyPr wrap="square" rtlCol="0" anchor="t">
            <a:spAutoFit/>
          </a:bodyPr>
          <a:p>
            <a:r>
              <a:rPr lang="en-US" sz="3200" b="1" dirty="0">
                <a:solidFill>
                  <a:schemeClr val="tx2"/>
                </a:solidFill>
                <a:latin typeface="Cambria" panose="02040503050406030204" pitchFamily="18" charset="0"/>
                <a:sym typeface="+mn-ea"/>
              </a:rPr>
              <a:t>THE HISTORY OF ARTIFICIAL INTELLIGENCE</a:t>
            </a:r>
            <a:endParaRPr lang="en-US" sz="3200" b="1" dirty="0">
              <a:solidFill>
                <a:schemeClr val="tx2"/>
              </a:solidFill>
              <a:latin typeface="Cambria" panose="02040503050406030204" pitchFamily="18" charset="0"/>
              <a:sym typeface="+mn-ea"/>
            </a:endParaRPr>
          </a:p>
        </p:txBody>
      </p:sp>
      <p:sp>
        <p:nvSpPr>
          <p:cNvPr id="8" name="Text Box 7"/>
          <p:cNvSpPr txBox="1"/>
          <p:nvPr/>
        </p:nvSpPr>
        <p:spPr>
          <a:xfrm>
            <a:off x="304800" y="1752600"/>
            <a:ext cx="11605895" cy="4654550"/>
          </a:xfrm>
          <a:prstGeom prst="rect">
            <a:avLst/>
          </a:prstGeom>
          <a:noFill/>
        </p:spPr>
        <p:txBody>
          <a:bodyPr wrap="square" rtlCol="0" anchor="t">
            <a:noAutofit/>
          </a:bodyPr>
          <a:p>
            <a:pPr marL="457200" indent="-457200" algn="just">
              <a:buClrTx/>
              <a:buSzTx/>
              <a:buFont typeface="Arial" panose="020B0604020202020204" pitchFamily="34" charset="0"/>
              <a:buChar char="•"/>
            </a:pPr>
            <a:r>
              <a:rPr lang="en-US" sz="2000" b="1" dirty="0">
                <a:solidFill>
                  <a:srgbClr val="002060"/>
                </a:solidFill>
                <a:latin typeface="Cambria" panose="02040503050406030204" pitchFamily="18" charset="0"/>
                <a:sym typeface="+mn-ea"/>
              </a:rPr>
              <a:t>Early enthusiasm, great expectations (1952 - 1969): </a:t>
            </a:r>
            <a:endParaRPr lang="en-US" sz="2000" b="1" i="0" dirty="0">
              <a:solidFill>
                <a:srgbClr val="002060"/>
              </a:solidFill>
              <a:latin typeface="Cambria" panose="02040503050406030204" pitchFamily="18" charset="0"/>
            </a:endParaRPr>
          </a:p>
          <a:p>
            <a:pPr marL="457200"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Early successful AI programs:</a:t>
            </a:r>
            <a:endParaRPr lang="en-US" sz="2000" i="0" dirty="0">
              <a:solidFill>
                <a:srgbClr val="002060"/>
              </a:solidFill>
              <a:latin typeface="Cambria" panose="02040503050406030204" pitchFamily="18" charset="0"/>
            </a:endParaRPr>
          </a:p>
          <a:p>
            <a:pPr marL="457200" lvl="1"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Newell &amp; Simon’s Logic Theorist.</a:t>
            </a:r>
            <a:endParaRPr lang="en-US" sz="2000" i="0" dirty="0">
              <a:solidFill>
                <a:srgbClr val="002060"/>
              </a:solidFill>
              <a:latin typeface="Cambria" panose="02040503050406030204" pitchFamily="18" charset="0"/>
            </a:endParaRPr>
          </a:p>
          <a:p>
            <a:pPr marL="457200" lvl="1"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Newell &amp; Simon’s General Problem Solver (GPS) to imitate human problem solving.</a:t>
            </a:r>
            <a:endParaRPr lang="en-US" sz="2000" i="0" dirty="0">
              <a:solidFill>
                <a:srgbClr val="002060"/>
              </a:solidFill>
              <a:latin typeface="Cambria" panose="02040503050406030204" pitchFamily="18" charset="0"/>
            </a:endParaRPr>
          </a:p>
          <a:p>
            <a:pPr marL="457200" lvl="2"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Solved puzzles and considered sub goals and possible actions similar to which humans approached the same problems. </a:t>
            </a:r>
            <a:endParaRPr lang="en-US" sz="2000" i="0" dirty="0">
              <a:solidFill>
                <a:srgbClr val="002060"/>
              </a:solidFill>
              <a:latin typeface="Cambria" panose="02040503050406030204" pitchFamily="18" charset="0"/>
            </a:endParaRPr>
          </a:p>
          <a:p>
            <a:pPr marL="457200" lvl="2"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Thus, GPS was probably the first program to embody the "thinking humanly" approach.</a:t>
            </a:r>
            <a:endParaRPr lang="en-US" sz="2000" i="0" dirty="0">
              <a:solidFill>
                <a:srgbClr val="002060"/>
              </a:solidFill>
              <a:latin typeface="Cambria" panose="02040503050406030204" pitchFamily="18" charset="0"/>
            </a:endParaRPr>
          </a:p>
          <a:p>
            <a:pPr marL="457200" lvl="1"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 Newell &amp; Simon’s Physical symbol system hypothesis: </a:t>
            </a:r>
            <a:endParaRPr lang="en-US" sz="2000" i="0" dirty="0">
              <a:solidFill>
                <a:srgbClr val="002060"/>
              </a:solidFill>
              <a:latin typeface="Cambria" panose="02040503050406030204" pitchFamily="18" charset="0"/>
            </a:endParaRPr>
          </a:p>
          <a:p>
            <a:pPr marL="457200" lvl="2"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which states that "a physical symbol system has the necessary and sufficient means for general intelligent action." </a:t>
            </a:r>
            <a:endParaRPr lang="en-US" sz="2000" i="0" dirty="0">
              <a:solidFill>
                <a:srgbClr val="002060"/>
              </a:solidFill>
              <a:latin typeface="Cambria" panose="02040503050406030204" pitchFamily="18" charset="0"/>
            </a:endParaRPr>
          </a:p>
          <a:p>
            <a:pPr marL="457200" lvl="2"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Any system (human or machine) exhibiting intelligence must operate by manipulating data structures composed of symbols</a:t>
            </a:r>
            <a:r>
              <a:rPr lang="en-US" sz="2400" dirty="0">
                <a:effectLst/>
                <a:latin typeface="Times New Roman" panose="02020603050405020304" charset="0"/>
                <a:cs typeface="Times New Roman" panose="02020603050405020304" charset="0"/>
                <a:sym typeface="+mn-ea"/>
              </a:rPr>
              <a:t>.</a:t>
            </a:r>
            <a:endParaRPr lang="en-US" sz="2400" dirty="0">
              <a:effectLst/>
              <a:latin typeface="Times New Roman" panose="02020603050405020304" charset="0"/>
              <a:cs typeface="Times New Roman" panose="02020603050405020304" charset="0"/>
              <a:sym typeface="+mn-ea"/>
            </a:endParaRPr>
          </a:p>
        </p:txBody>
      </p:sp>
      <p:sp>
        <p:nvSpPr>
          <p:cNvPr id="9"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067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HISTORY OF ARTIFICIAL INTELLIGENCE</a:t>
            </a:r>
            <a:endParaRPr lang="en-US" sz="3200" b="1" dirty="0">
              <a:solidFill>
                <a:schemeClr val="tx2"/>
              </a:solidFill>
              <a:latin typeface="Cambria" panose="02040503050406030204" pitchFamily="18" charset="0"/>
              <a:sym typeface="+mn-ea"/>
            </a:endParaRPr>
          </a:p>
        </p:txBody>
      </p:sp>
      <p:sp>
        <p:nvSpPr>
          <p:cNvPr id="4" name="Rectangle 3"/>
          <p:cNvSpPr/>
          <p:nvPr/>
        </p:nvSpPr>
        <p:spPr>
          <a:xfrm>
            <a:off x="685800" y="1752382"/>
            <a:ext cx="11353800" cy="4707890"/>
          </a:xfrm>
          <a:prstGeom prst="rect">
            <a:avLst/>
          </a:prstGeom>
        </p:spPr>
        <p:txBody>
          <a:bodyPr wrap="square">
            <a:spAutoFit/>
          </a:bodyPr>
          <a:lstStyle/>
          <a:p>
            <a:pPr marL="457200" indent="-457200" algn="just">
              <a:buFont typeface="Arial" panose="020B0604020202020204" pitchFamily="34" charset="0"/>
              <a:buChar char="•"/>
            </a:pPr>
            <a:r>
              <a:rPr lang="en-US" sz="2000" b="1" dirty="0">
                <a:solidFill>
                  <a:srgbClr val="002060"/>
                </a:solidFill>
                <a:latin typeface="Cambria" panose="02040503050406030204" pitchFamily="18" charset="0"/>
              </a:rPr>
              <a:t>A dose of reality (1966 - 1973)</a:t>
            </a:r>
            <a:r>
              <a:rPr lang="en-US" sz="2000" dirty="0">
                <a:solidFill>
                  <a:srgbClr val="002060"/>
                </a:solidFill>
                <a:latin typeface="Cambria" panose="02040503050406030204" pitchFamily="18" charset="0"/>
              </a:rPr>
              <a: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first kind of difficulty arose because most early programs knew nothing of their subject matter.</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They succeeded by means of simple syntactic manipulations.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Early machine translation efforts to speed up the translation of Russian scientific papers in the wake of the Sputnik launch in 1957.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It was thought initially that simple syntactic transformations based on the grammars of Russian and English, and word replacement from an electronic dictionary, would suffice to preserve the exact meanings of sentences.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fact is that accurate translation requires background knowledge in order to resolve ambiguity and establish the content of the sentence.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second kind of difficulty was the intractability of many of the problems.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Most of the early AI programs solved problems by trying out different combinations of steps until the solution was found.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This strategy worked initially with limited objects and hence very few possible actions and very short solution sequences.</a:t>
            </a:r>
            <a:endParaRPr lang="en-US" sz="2000"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76200" y="111029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HISTORY OF ARTIFICIAL INTELLIGENCE</a:t>
            </a:r>
            <a:endParaRPr lang="en-US" sz="3200" b="1" dirty="0">
              <a:solidFill>
                <a:schemeClr val="tx2"/>
              </a:solidFill>
              <a:latin typeface="Cambria" panose="02040503050406030204" pitchFamily="18" charset="0"/>
              <a:sym typeface="+mn-ea"/>
            </a:endParaRPr>
          </a:p>
        </p:txBody>
      </p:sp>
      <p:sp>
        <p:nvSpPr>
          <p:cNvPr id="4" name="Rectangle 3"/>
          <p:cNvSpPr/>
          <p:nvPr/>
        </p:nvSpPr>
        <p:spPr>
          <a:xfrm>
            <a:off x="685800" y="2183765"/>
            <a:ext cx="11277600" cy="3723640"/>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Knowledge-based systems (1969 - 1979):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Uses more powerful, domain-specific knowledge.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Allows larger reasoning steps and can more easily handle typical expertise.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Ex1 :1969: DENDRAL by Buchanan et al.</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generated all possible structures consistent with the formula of the molecule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significance of DENDRAL was that it was the first successful knowledge-intensive system.</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Its expertise derived from large numbers of special-purpose rules.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Ex2: 1976: MYCIN by Shortliffle.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Expert systems in medical diagnosis With about 450 rules, MYCIN was better than junior doctors.</a:t>
            </a:r>
            <a:endParaRPr lang="en-US" sz="2000"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lnSpcReduction="10000"/>
          </a:bodyPr>
          <a:p>
            <a:pPr marL="457200" indent="-457200" algn="just" fontAlgn="base">
              <a:buClrTx/>
              <a:buSzTx/>
            </a:pPr>
            <a:r>
              <a:rPr lang="en-US" sz="2000" dirty="0">
                <a:solidFill>
                  <a:srgbClr val="002060"/>
                </a:solidFill>
                <a:latin typeface="Cambria" panose="02040503050406030204" pitchFamily="18" charset="0"/>
              </a:rPr>
              <a:t>AI becomes an industry (1980 - present):</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Expert systems industry booms.</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1981: Japan’s 10-year Fifth Generation project to build intelligent computers.</a:t>
            </a:r>
            <a:endParaRPr lang="en-US" sz="2000" dirty="0">
              <a:solidFill>
                <a:srgbClr val="002060"/>
              </a:solidFill>
              <a:latin typeface="Cambria" panose="02040503050406030204" pitchFamily="18" charset="0"/>
            </a:endParaRPr>
          </a:p>
          <a:p>
            <a:pPr marL="457200" indent="-457200" algn="just" fontAlgn="base">
              <a:buClrTx/>
              <a:buSzTx/>
            </a:pP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The return of NNs (1986 - present):</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Mid 80’s: Back-propagation learning algorithm reinvented.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1988: Resurgence of probability.</a:t>
            </a:r>
            <a:endParaRPr lang="en-US" sz="2000" dirty="0">
              <a:solidFill>
                <a:srgbClr val="002060"/>
              </a:solidFill>
              <a:latin typeface="Cambria" panose="02040503050406030204" pitchFamily="18" charset="0"/>
            </a:endParaRPr>
          </a:p>
          <a:p>
            <a:pPr marL="457200" indent="-457200" algn="just" fontAlgn="base">
              <a:buClrTx/>
              <a:buSzTx/>
            </a:pP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AI adopts the scientific method (1987 - present):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In terms of methodology, AI has finally come firmly under the scientific method.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To be accepted, hypotheses must be subjected to rigorous empirical experiments</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 and the results must be analyzed statistically for their importance.</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It is now possible to replicate experiments by using shared repositories of test data and code.</a:t>
            </a:r>
            <a:endParaRPr lang="en-US" sz="2000" dirty="0">
              <a:solidFill>
                <a:srgbClr val="002060"/>
              </a:solidFill>
              <a:latin typeface="Cambria" panose="02040503050406030204" pitchFamily="18" charset="0"/>
            </a:endParaRPr>
          </a:p>
        </p:txBody>
      </p:sp>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9763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HISTORY OF ARTIFICIAL INTELLIGENCE</a:t>
            </a:r>
            <a:endParaRPr lang="en-US" sz="3200" b="1" dirty="0">
              <a:solidFill>
                <a:schemeClr val="tx2"/>
              </a:solidFill>
              <a:latin typeface="Cambria" panose="02040503050406030204" pitchFamily="18" charset="0"/>
              <a:sym typeface="+mn-ea"/>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685483"/>
            <a:ext cx="11109960" cy="1143000"/>
          </a:xfrm>
        </p:spPr>
        <p:txBody>
          <a:bodyPr>
            <a:normAutofit/>
          </a:bodyPr>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THE HISTORY OF ARTIFICIAL INTELLIGENCE</a:t>
            </a:r>
            <a:endParaRPr lang="en-IN" sz="3200" b="1" dirty="0">
              <a:solidFill>
                <a:schemeClr val="tx2"/>
              </a:solidFill>
              <a:latin typeface="Cambria" panose="02040503050406030204" pitchFamily="18" charset="0"/>
            </a:endParaRPr>
          </a:p>
        </p:txBody>
      </p:sp>
      <p:sp>
        <p:nvSpPr>
          <p:cNvPr id="3" name="Content Placeholder 2"/>
          <p:cNvSpPr>
            <a:spLocks noGrp="1"/>
          </p:cNvSpPr>
          <p:nvPr>
            <p:ph idx="1"/>
          </p:nvPr>
        </p:nvSpPr>
        <p:spPr/>
        <p:txBody>
          <a:bodyPr>
            <a:normAutofit fontScale="90000"/>
          </a:bodyPr>
          <a:p>
            <a:pPr marL="457200" indent="-457200" algn="just" fontAlgn="base">
              <a:buClrTx/>
              <a:buSzTx/>
            </a:pPr>
            <a:r>
              <a:rPr lang="en-US" sz="2000" dirty="0">
                <a:solidFill>
                  <a:srgbClr val="002060"/>
                </a:solidFill>
                <a:latin typeface="Cambria" panose="02040503050406030204" pitchFamily="18" charset="0"/>
              </a:rPr>
              <a:t>The emergence of intelligent agents (1995- present):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One of the most important environments for intelligent agents is the Internet.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AI systems have become so common in Web-based applications that the "-bot'' suffix has entered everyday language.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Internet tools, such as search engines, recommender systems, and Web site aggregators use AI technologies.</a:t>
            </a:r>
            <a:endParaRPr lang="en-US" sz="2000" dirty="0">
              <a:solidFill>
                <a:srgbClr val="002060"/>
              </a:solidFill>
              <a:latin typeface="Cambria" panose="02040503050406030204" pitchFamily="18" charset="0"/>
            </a:endParaRPr>
          </a:p>
          <a:p>
            <a:pPr marL="457200" indent="-457200" algn="just" fontAlgn="base">
              <a:buClrTx/>
              <a:buSzTx/>
            </a:pP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The availability of very large data sets( 2001-present):</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In the 60-year history of computer science, the emphasis has been on the algorithm as the main subject of study.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But recent work in AI suggests that for many problems, it makes more sense to worry about the data.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This is true because of the increasing availability of very large data sources.</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Examples: trillions of words of English, billions of images from the Web, or billions of base pairs of genomic sequences.</a:t>
            </a:r>
            <a:endParaRPr lang="en-US" sz="2000" dirty="0">
              <a:solidFill>
                <a:srgbClr val="002060"/>
              </a:solidFill>
              <a:latin typeface="Cambria" panose="02040503050406030204" pitchFamily="18" charset="0"/>
            </a:endParaRPr>
          </a:p>
        </p:txBody>
      </p:sp>
      <p:sp>
        <p:nvSpPr>
          <p:cNvPr id="4" name="Slide Number Placeholder 3"/>
          <p:cNvSpPr>
            <a:spLocks noGrp="1"/>
          </p:cNvSpPr>
          <p:nvPr>
            <p:ph type="sldNum" sz="quarter" idx="12"/>
          </p:nvPr>
        </p:nvSpPr>
        <p:spPr/>
        <p:txBody>
          <a:bodyPr/>
          <a:p>
            <a:pPr>
              <a:defRPr/>
            </a:pPr>
            <a:fld id="{FF3E03B9-EF25-46D7-A241-737F6F7A977B}" type="slidenum">
              <a:rPr lang="en-US" smtClean="0"/>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17220" y="685483"/>
            <a:ext cx="11109960" cy="1143000"/>
          </a:xfrm>
        </p:spPr>
        <p:txBody>
          <a:bodyPr>
            <a:normAutofit/>
          </a:bodyPr>
          <a:p>
            <a:pPr algn="ctr">
              <a:buClrTx/>
              <a:buSzTx/>
              <a:buFontTx/>
            </a:pPr>
            <a:r>
              <a:rPr lang="en-IN" sz="3200" b="1" dirty="0">
                <a:solidFill>
                  <a:schemeClr val="tx2"/>
                </a:solidFill>
                <a:latin typeface="Cambria" panose="02040503050406030204" pitchFamily="18" charset="0"/>
                <a:sym typeface="Wingdings" panose="05000000000000000000" pitchFamily="2" charset="2"/>
              </a:rPr>
              <a:t>IN</a:t>
            </a:r>
            <a:r>
              <a:rPr lang="en-IN" sz="3200" b="1" dirty="0">
                <a:solidFill>
                  <a:schemeClr val="tx2"/>
                </a:solidFill>
                <a:latin typeface="Cambria" panose="02040503050406030204" pitchFamily="18" charset="0"/>
                <a:sym typeface="+mn-ea"/>
              </a:rPr>
              <a:t>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THE HISTORY OF ARTIFICIAL INTELLIGENCE</a:t>
            </a:r>
            <a:endParaRPr lang="en-IN" sz="3200" b="1" dirty="0">
              <a:solidFill>
                <a:schemeClr val="tx2"/>
              </a:solidFill>
              <a:latin typeface="Cambria" panose="02040503050406030204" pitchFamily="18" charset="0"/>
            </a:endParaRPr>
          </a:p>
        </p:txBody>
      </p:sp>
      <p:sp>
        <p:nvSpPr>
          <p:cNvPr id="4" name="Slide Number Placeholder 3"/>
          <p:cNvSpPr>
            <a:spLocks noGrp="1"/>
          </p:cNvSpPr>
          <p:nvPr>
            <p:ph type="sldNum" sz="quarter" idx="12"/>
          </p:nvPr>
        </p:nvSpPr>
        <p:spPr/>
        <p:txBody>
          <a:bodyPr/>
          <a:p>
            <a:pPr>
              <a:defRPr/>
            </a:pPr>
            <a:fld id="{FF3E03B9-EF25-46D7-A241-737F6F7A977B}" type="slidenum">
              <a:rPr lang="en-US" smtClean="0"/>
            </a:fld>
            <a:endParaRPr lang="en-US"/>
          </a:p>
        </p:txBody>
      </p:sp>
      <p:pic>
        <p:nvPicPr>
          <p:cNvPr id="5" name="Content Placeholder 4"/>
          <p:cNvPicPr>
            <a:picLocks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1590040" y="1655445"/>
            <a:ext cx="8680450" cy="419354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17220" y="772160"/>
            <a:ext cx="11109960" cy="645795"/>
          </a:xfrm>
        </p:spPr>
        <p:txBody>
          <a:bodyPr>
            <a:normAutofit/>
          </a:bodyPr>
          <a:p>
            <a:pPr algn="ctr">
              <a:buClrTx/>
              <a:buSzTx/>
              <a:buFontTx/>
            </a:pPr>
            <a:r>
              <a:rPr lang="en-IN" sz="3200" b="1" dirty="0">
                <a:solidFill>
                  <a:schemeClr val="tx2"/>
                </a:solidFill>
                <a:latin typeface="Cambria" panose="02040503050406030204" pitchFamily="18" charset="0"/>
              </a:rPr>
              <a:t>THE STATE OF THE ART</a:t>
            </a:r>
            <a:endParaRPr lang="en-IN" sz="3200" b="1" dirty="0">
              <a:solidFill>
                <a:schemeClr val="tx2"/>
              </a:solidFill>
              <a:latin typeface="Cambria" panose="02040503050406030204" pitchFamily="18" charset="0"/>
            </a:endParaRPr>
          </a:p>
        </p:txBody>
      </p:sp>
      <p:sp>
        <p:nvSpPr>
          <p:cNvPr id="3" name="Content Placeholder 2"/>
          <p:cNvSpPr>
            <a:spLocks noGrp="1"/>
          </p:cNvSpPr>
          <p:nvPr>
            <p:ph idx="1"/>
          </p:nvPr>
        </p:nvSpPr>
        <p:spPr/>
        <p:txBody>
          <a:bodyPr>
            <a:normAutofit lnSpcReduction="10000"/>
          </a:bodyPr>
          <a:p>
            <a:pPr marL="457200" indent="-457200" algn="just" fontAlgn="base">
              <a:buClrTx/>
              <a:buSzTx/>
            </a:pPr>
            <a:r>
              <a:rPr lang="en-US" sz="2400" b="1" dirty="0">
                <a:solidFill>
                  <a:srgbClr val="002060"/>
                </a:solidFill>
                <a:latin typeface="Cambria" panose="02040503050406030204" pitchFamily="18" charset="0"/>
              </a:rPr>
              <a:t>Robotic vehicles</a:t>
            </a:r>
            <a:r>
              <a:rPr lang="en-US" sz="2400" dirty="0">
                <a:solidFill>
                  <a:srgbClr val="002060"/>
                </a:solidFill>
                <a:latin typeface="Cambria" panose="02040503050406030204" pitchFamily="18" charset="0"/>
              </a:rPr>
              <a:t>: A driverless robotic car named STANLEY sped through the rough terrain of the Mojave dessert at 22 mph, finishing the 132-mile course first to win the 2005 DARPA Grand Challenge.</a:t>
            </a:r>
            <a:endParaRPr lang="en-US" sz="2400" dirty="0">
              <a:solidFill>
                <a:srgbClr val="002060"/>
              </a:solidFill>
              <a:latin typeface="Cambria" panose="02040503050406030204" pitchFamily="18" charset="0"/>
            </a:endParaRPr>
          </a:p>
          <a:p>
            <a:pPr marL="457200" indent="-457200" algn="just" fontAlgn="base">
              <a:buClrTx/>
              <a:buSzTx/>
            </a:pPr>
            <a:r>
              <a:rPr lang="en-US" sz="2400" b="1" dirty="0">
                <a:solidFill>
                  <a:srgbClr val="002060"/>
                </a:solidFill>
                <a:latin typeface="Cambria" panose="02040503050406030204" pitchFamily="18" charset="0"/>
              </a:rPr>
              <a:t>Speech recognition</a:t>
            </a:r>
            <a:r>
              <a:rPr lang="en-US" sz="2400" dirty="0">
                <a:solidFill>
                  <a:srgbClr val="002060"/>
                </a:solidFill>
                <a:latin typeface="Cambria" panose="02040503050406030204" pitchFamily="18" charset="0"/>
              </a:rPr>
              <a:t>: A traveler calling United Airlines to book a flight can have the en_x0002_tire conversation guided by an automated speech recognition and dialog management system</a:t>
            </a:r>
            <a:endParaRPr lang="en-US" sz="2400" dirty="0">
              <a:solidFill>
                <a:srgbClr val="002060"/>
              </a:solidFill>
              <a:latin typeface="Cambria" panose="02040503050406030204" pitchFamily="18" charset="0"/>
            </a:endParaRPr>
          </a:p>
          <a:p>
            <a:pPr marL="457200" indent="-457200" algn="just" fontAlgn="base">
              <a:buClrTx/>
              <a:buSzTx/>
            </a:pPr>
            <a:r>
              <a:rPr lang="en-US" sz="2400" b="1" dirty="0">
                <a:solidFill>
                  <a:srgbClr val="002060"/>
                </a:solidFill>
                <a:latin typeface="Cambria" panose="02040503050406030204" pitchFamily="18" charset="0"/>
                <a:sym typeface="+mn-ea"/>
              </a:rPr>
              <a:t>Autonomous planning and scheduling</a:t>
            </a:r>
            <a:r>
              <a:rPr lang="en-US" sz="2400" dirty="0">
                <a:solidFill>
                  <a:srgbClr val="002060"/>
                </a:solidFill>
                <a:latin typeface="Cambria" panose="02040503050406030204" pitchFamily="18" charset="0"/>
                <a:sym typeface="+mn-ea"/>
              </a:rPr>
              <a:t>: A hundred million miles from Earth, NASA’s Remote Agent program became the first on-board autonomous planning program to control the scheduling of operations for a spacecraft</a:t>
            </a:r>
            <a:endParaRPr lang="en-US" sz="2400" dirty="0">
              <a:solidFill>
                <a:srgbClr val="002060"/>
              </a:solidFill>
              <a:latin typeface="Cambria" panose="02040503050406030204" pitchFamily="18" charset="0"/>
            </a:endParaRPr>
          </a:p>
          <a:p>
            <a:pPr marL="457200" indent="-457200" algn="just" fontAlgn="base">
              <a:buClrTx/>
              <a:buSzTx/>
            </a:pPr>
            <a:r>
              <a:rPr lang="en-US" sz="2400" b="1" dirty="0">
                <a:solidFill>
                  <a:srgbClr val="002060"/>
                </a:solidFill>
                <a:latin typeface="Cambria" panose="02040503050406030204" pitchFamily="18" charset="0"/>
                <a:sym typeface="+mn-ea"/>
              </a:rPr>
              <a:t>Game playing</a:t>
            </a:r>
            <a:r>
              <a:rPr lang="en-US" sz="2400" dirty="0">
                <a:solidFill>
                  <a:srgbClr val="002060"/>
                </a:solidFill>
                <a:latin typeface="Cambria" panose="02040503050406030204" pitchFamily="18" charset="0"/>
                <a:sym typeface="+mn-ea"/>
              </a:rPr>
              <a:t>: IBM’s DEEP BLUE became the first computer program to defeat the world champion in a chess match when it bested Garry Kasparov by a score of 3.5 to 2.5 in</a:t>
            </a:r>
            <a:r>
              <a:rPr lang="en-IN" altLang="en-US" sz="2400" dirty="0">
                <a:solidFill>
                  <a:srgbClr val="002060"/>
                </a:solidFill>
                <a:latin typeface="Cambria" panose="02040503050406030204" pitchFamily="18" charset="0"/>
                <a:sym typeface="+mn-ea"/>
              </a:rPr>
              <a:t> </a:t>
            </a:r>
            <a:r>
              <a:rPr lang="en-US" sz="2400" dirty="0">
                <a:solidFill>
                  <a:srgbClr val="002060"/>
                </a:solidFill>
                <a:latin typeface="Cambria" panose="02040503050406030204" pitchFamily="18" charset="0"/>
                <a:sym typeface="+mn-ea"/>
              </a:rPr>
              <a:t>an exhibition match</a:t>
            </a:r>
            <a:endParaRPr lang="en-US" sz="2400" dirty="0">
              <a:solidFill>
                <a:srgbClr val="002060"/>
              </a:solidFill>
              <a:latin typeface="Cambria" panose="02040503050406030204" pitchFamily="18" charset="0"/>
            </a:endParaRPr>
          </a:p>
          <a:p>
            <a:pPr marL="457200" indent="-457200" algn="just" fontAlgn="base">
              <a:buClrTx/>
              <a:buSzTx/>
            </a:pPr>
            <a:endParaRPr lang="en-US" sz="2400" dirty="0">
              <a:solidFill>
                <a:srgbClr val="002060"/>
              </a:solidFill>
              <a:latin typeface="Cambria" panose="02040503050406030204" pitchFamily="18" charset="0"/>
            </a:endParaRPr>
          </a:p>
        </p:txBody>
      </p:sp>
      <p:sp>
        <p:nvSpPr>
          <p:cNvPr id="4" name="Slide Number Placeholder 3"/>
          <p:cNvSpPr>
            <a:spLocks noGrp="1"/>
          </p:cNvSpPr>
          <p:nvPr>
            <p:ph type="sldNum" sz="quarter" idx="12"/>
          </p:nvPr>
        </p:nvSpPr>
        <p:spPr/>
        <p:txBody>
          <a:bodyPr/>
          <a:p>
            <a:pPr>
              <a:defRPr/>
            </a:pPr>
            <a:fld id="{FF3E03B9-EF25-46D7-A241-737F6F7A977B}" type="slidenum">
              <a:rPr lang="en-US" smtClean="0"/>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85800" y="1371600"/>
            <a:ext cx="11109960" cy="4525963"/>
          </a:xfrm>
        </p:spPr>
        <p:txBody>
          <a:bodyPr>
            <a:noAutofit/>
          </a:bodyPr>
          <a:p>
            <a:pPr marL="457200" indent="-457200" algn="just" fontAlgn="base">
              <a:buClrTx/>
              <a:buSzTx/>
            </a:pPr>
            <a:r>
              <a:rPr lang="en-US" sz="2400" b="1" dirty="0">
                <a:solidFill>
                  <a:srgbClr val="002060"/>
                </a:solidFill>
                <a:latin typeface="Cambria" panose="02040503050406030204" pitchFamily="18" charset="0"/>
                <a:sym typeface="+mn-ea"/>
              </a:rPr>
              <a:t>Spam fighting</a:t>
            </a:r>
            <a:r>
              <a:rPr lang="en-US" sz="2400" dirty="0">
                <a:solidFill>
                  <a:srgbClr val="002060"/>
                </a:solidFill>
                <a:latin typeface="Cambria" panose="02040503050406030204" pitchFamily="18" charset="0"/>
                <a:sym typeface="+mn-ea"/>
              </a:rPr>
              <a:t>: Each day, learning algorithms classify over a billion messages as spam,saving the recipient from having to waste time deleting what, for many users, could comprise 80% or 90% of all messages, if not classified away by algorithms.</a:t>
            </a:r>
            <a:endParaRPr lang="en-US" sz="2400" dirty="0">
              <a:solidFill>
                <a:srgbClr val="002060"/>
              </a:solidFill>
              <a:latin typeface="Cambria" panose="02040503050406030204" pitchFamily="18" charset="0"/>
            </a:endParaRPr>
          </a:p>
          <a:p>
            <a:pPr marL="457200" indent="-457200" algn="just" fontAlgn="base">
              <a:buClrTx/>
              <a:buSzTx/>
            </a:pPr>
            <a:r>
              <a:rPr lang="en-US" sz="2400" b="1" dirty="0">
                <a:solidFill>
                  <a:srgbClr val="002060"/>
                </a:solidFill>
                <a:latin typeface="Cambria" panose="02040503050406030204" pitchFamily="18" charset="0"/>
                <a:sym typeface="+mn-ea"/>
              </a:rPr>
              <a:t>Logistics planning</a:t>
            </a:r>
            <a:r>
              <a:rPr lang="en-US" sz="2400" dirty="0">
                <a:solidFill>
                  <a:srgbClr val="002060"/>
                </a:solidFill>
                <a:latin typeface="Cambria" panose="02040503050406030204" pitchFamily="18" charset="0"/>
                <a:sym typeface="+mn-ea"/>
              </a:rPr>
              <a:t>: During the Persian Gulf crisis of 1991, U.S. forces deployed a Dynamic Analysis and Replanning Tool, DART (Cross and Walker, 1994), to do automated logistics planning and scheduling for transportation.</a:t>
            </a:r>
            <a:endParaRPr lang="en-US" sz="2400" dirty="0">
              <a:solidFill>
                <a:srgbClr val="002060"/>
              </a:solidFill>
              <a:latin typeface="Cambria" panose="02040503050406030204" pitchFamily="18" charset="0"/>
            </a:endParaRPr>
          </a:p>
          <a:p>
            <a:pPr marL="457200" indent="-457200" algn="just" fontAlgn="base">
              <a:buClrTx/>
              <a:buSzTx/>
            </a:pPr>
            <a:r>
              <a:rPr lang="en-US" sz="2400" b="1" dirty="0">
                <a:solidFill>
                  <a:srgbClr val="002060"/>
                </a:solidFill>
                <a:latin typeface="Cambria" panose="02040503050406030204" pitchFamily="18" charset="0"/>
                <a:sym typeface="+mn-ea"/>
              </a:rPr>
              <a:t>Robotics</a:t>
            </a:r>
            <a:r>
              <a:rPr lang="en-US" sz="2400" dirty="0">
                <a:solidFill>
                  <a:srgbClr val="002060"/>
                </a:solidFill>
                <a:latin typeface="Cambria" panose="02040503050406030204" pitchFamily="18" charset="0"/>
                <a:sym typeface="+mn-ea"/>
              </a:rPr>
              <a:t>: The iRobot Corporation has sold over two million Roomba robotic vacuum cleaners for home use.</a:t>
            </a:r>
            <a:endParaRPr lang="en-US" sz="2400" dirty="0">
              <a:solidFill>
                <a:srgbClr val="002060"/>
              </a:solidFill>
              <a:latin typeface="Cambria" panose="02040503050406030204" pitchFamily="18" charset="0"/>
            </a:endParaRPr>
          </a:p>
          <a:p>
            <a:pPr marL="457200" indent="-457200" algn="just" fontAlgn="base">
              <a:buClrTx/>
              <a:buSzTx/>
            </a:pPr>
            <a:r>
              <a:rPr lang="en-US" sz="2400" b="1" dirty="0">
                <a:solidFill>
                  <a:srgbClr val="002060"/>
                </a:solidFill>
                <a:latin typeface="Cambria" panose="02040503050406030204" pitchFamily="18" charset="0"/>
                <a:sym typeface="+mn-ea"/>
              </a:rPr>
              <a:t>Machine Translation</a:t>
            </a:r>
            <a:r>
              <a:rPr lang="en-US" sz="2400" dirty="0">
                <a:solidFill>
                  <a:srgbClr val="002060"/>
                </a:solidFill>
                <a:latin typeface="Cambria" panose="02040503050406030204" pitchFamily="18" charset="0"/>
                <a:sym typeface="+mn-ea"/>
              </a:rPr>
              <a:t>: A computer program automatically translates from Arabic to English, allowing an English speaker to see the headline “Ardogan Confirms That Turkey Would Not Accept Any Pressure, Urging Them to Recognize Cyprus.”</a:t>
            </a:r>
            <a:endParaRPr lang="en-US" sz="2400" dirty="0">
              <a:solidFill>
                <a:srgbClr val="002060"/>
              </a:solidFill>
              <a:latin typeface="Cambria" panose="02040503050406030204" pitchFamily="18" charset="0"/>
            </a:endParaRPr>
          </a:p>
          <a:p>
            <a:pPr marL="457200" indent="-457200" algn="just" fontAlgn="base">
              <a:buClrTx/>
              <a:buSzTx/>
            </a:pPr>
            <a:endParaRPr lang="en-US" sz="2400" dirty="0">
              <a:solidFill>
                <a:srgbClr val="002060"/>
              </a:solidFill>
              <a:latin typeface="Cambria" panose="02040503050406030204" pitchFamily="18" charset="0"/>
            </a:endParaRPr>
          </a:p>
        </p:txBody>
      </p:sp>
      <p:sp>
        <p:nvSpPr>
          <p:cNvPr id="4" name="Slide Number Placeholder 3"/>
          <p:cNvSpPr>
            <a:spLocks noGrp="1"/>
          </p:cNvSpPr>
          <p:nvPr>
            <p:ph type="sldNum" sz="quarter" idx="12"/>
          </p:nvPr>
        </p:nvSpPr>
        <p:spPr/>
        <p:txBody>
          <a:bodyPr/>
          <a:p>
            <a:pPr>
              <a:defRPr/>
            </a:pPr>
            <a:fld id="{FF3E03B9-EF25-46D7-A241-737F6F7A977B}" type="slidenum">
              <a:rPr lang="en-US" smtClean="0"/>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t>
            </a:r>
            <a:r>
              <a:rPr lang="en-US" dirty="0" smtClean="0">
                <a:latin typeface="Cambria" panose="02040503050406030204" pitchFamily="18" charset="0"/>
              </a:rPr>
              <a:t>AIML</a:t>
            </a:r>
            <a:endParaRPr lang="en-US" dirty="0">
              <a:latin typeface="Cambria" panose="02040503050406030204" pitchFamily="18" charset="0"/>
            </a:endParaRPr>
          </a:p>
        </p:txBody>
      </p:sp>
      <p:pic>
        <p:nvPicPr>
          <p:cNvPr id="7" name="Picture 2" descr="Any Queries Gif Images Www Pixshark Com Blue Question Mark GIF ..."/>
          <p:cNvPicPr>
            <a:picLocks noChangeAspect="1" noChangeArrowheads="1" noCrop="1"/>
          </p:cNvPicPr>
          <p:nvPr/>
        </p:nvPicPr>
        <p:blipFill>
          <a:blip r:embed="rId2"/>
          <a:srcRect/>
          <a:stretch>
            <a:fillRect/>
          </a:stretch>
        </p:blipFill>
        <p:spPr bwMode="auto">
          <a:xfrm>
            <a:off x="3960812" y="2133600"/>
            <a:ext cx="4495800" cy="3810000"/>
          </a:xfrm>
          <a:prstGeom prst="rect">
            <a:avLst/>
          </a:prstGeom>
          <a:noFill/>
        </p:spPr>
      </p:pic>
      <p:sp>
        <p:nvSpPr>
          <p:cNvPr id="9" name="Title 5"/>
          <p:cNvSpPr txBox="1"/>
          <p:nvPr/>
        </p:nvSpPr>
        <p:spPr>
          <a:xfrm>
            <a:off x="0" y="1204912"/>
            <a:ext cx="12344400" cy="5476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200" b="1" dirty="0">
                <a:solidFill>
                  <a:srgbClr val="002060"/>
                </a:solidFill>
                <a:latin typeface="Cambria" panose="02040503050406030204" pitchFamily="18" charset="0"/>
              </a:rPr>
              <a:t>Discussion  and  Interaction</a:t>
            </a:r>
            <a:endParaRPr lang="en-GB" sz="3200" b="1"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pic>
        <p:nvPicPr>
          <p:cNvPr id="7" name="Picture 2" descr="Thank You Animated Gif 4 Excel Design Technologies Cute Thank You ..."/>
          <p:cNvPicPr>
            <a:picLocks noChangeAspect="1" noChangeArrowheads="1" noCrop="1"/>
          </p:cNvPicPr>
          <p:nvPr/>
        </p:nvPicPr>
        <p:blipFill>
          <a:blip r:embed="rId2"/>
          <a:srcRect/>
          <a:stretch>
            <a:fillRect/>
          </a:stretch>
        </p:blipFill>
        <p:spPr bwMode="auto">
          <a:xfrm>
            <a:off x="2133600" y="1600200"/>
            <a:ext cx="7239000" cy="41148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19115</Words>
  <Application>WPS Presentation</Application>
  <PresentationFormat>Custom</PresentationFormat>
  <Paragraphs>414</Paragraphs>
  <Slides>31</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31</vt:i4>
      </vt:variant>
    </vt:vector>
  </HeadingPairs>
  <TitlesOfParts>
    <vt:vector size="44" baseType="lpstr">
      <vt:lpstr>Arial</vt:lpstr>
      <vt:lpstr>SimSun</vt:lpstr>
      <vt:lpstr>Wingdings</vt:lpstr>
      <vt:lpstr>Cambria</vt:lpstr>
      <vt:lpstr>Nyala</vt:lpstr>
      <vt:lpstr>Segoe Print</vt:lpstr>
      <vt:lpstr>Times-Bold</vt:lpstr>
      <vt:lpstr>Calibri</vt:lpstr>
      <vt:lpstr>Microsoft YaHei</vt:lpstr>
      <vt:lpstr>Arial Unicode MS</vt:lpstr>
      <vt:lpstr>Times New Roman</vt:lpstr>
      <vt:lpstr>Theme1</vt:lpstr>
      <vt:lpstr>Theme2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INTRODUCTION  THE HISTORY OF ARTIFICIAL INTELLIGENCE</vt:lpstr>
      <vt:lpstr>INTRODUCTION  THE HISTORY OF ARTIFICIAL INTELLIGENCE</vt:lpstr>
      <vt:lpstr>THE STATE OF THE ART</vt:lpstr>
      <vt:lpstr>PowerPoint 演示文稿</vt:lpstr>
      <vt:lpstr>PowerPoint 演示文稿</vt:lpstr>
      <vt:lpstr>PowerPoint 演示文稿</vt:lpstr>
    </vt:vector>
  </TitlesOfParts>
  <Company>RVRJC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sriya</dc:creator>
  <cp:lastModifiedBy>Neethi M V</cp:lastModifiedBy>
  <cp:revision>481</cp:revision>
  <dcterms:created xsi:type="dcterms:W3CDTF">2011-02-19T03:28:00Z</dcterms:created>
  <dcterms:modified xsi:type="dcterms:W3CDTF">2025-02-11T05:35:18Z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0x010100715B3A1E0319304782F9BBF8EF550171</vt:lpwstr>
  </property>
  <property fmtid="{D5CDD505-2E9C-101B-9397-08002B2CF9AE}" pid="3" name="ICV">
    <vt:lpwstr>EC85F04F74474A74AE216A35D974D3F0_13</vt:lpwstr>
  </property>
  <property fmtid="{D5CDD505-2E9C-101B-9397-08002B2CF9AE}" pid="4" name="KSOProductBuildVer">
    <vt:lpwstr>1033-12.2.0.18911</vt:lpwstr>
  </property>
</Properties>
</file>