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84" r:id="rId4"/>
    <p:sldId id="258" r:id="rId5"/>
    <p:sldId id="259" r:id="rId6"/>
    <p:sldId id="260" r:id="rId7"/>
    <p:sldId id="261" r:id="rId8"/>
    <p:sldId id="262" r:id="rId9"/>
    <p:sldId id="288" r:id="rId10"/>
    <p:sldId id="285" r:id="rId11"/>
    <p:sldId id="286" r:id="rId12"/>
    <p:sldId id="263" r:id="rId13"/>
    <p:sldId id="268" r:id="rId14"/>
    <p:sldId id="264" r:id="rId15"/>
    <p:sldId id="269" r:id="rId16"/>
    <p:sldId id="265" r:id="rId17"/>
    <p:sldId id="266" r:id="rId18"/>
    <p:sldId id="267" r:id="rId19"/>
    <p:sldId id="270" r:id="rId20"/>
    <p:sldId id="271" r:id="rId21"/>
    <p:sldId id="272" r:id="rId22"/>
    <p:sldId id="274" r:id="rId23"/>
    <p:sldId id="273" r:id="rId24"/>
    <p:sldId id="275" r:id="rId25"/>
    <p:sldId id="276" r:id="rId26"/>
    <p:sldId id="277" r:id="rId27"/>
    <p:sldId id="287" r:id="rId28"/>
    <p:sldId id="278" r:id="rId29"/>
    <p:sldId id="279" r:id="rId30"/>
    <p:sldId id="280" r:id="rId31"/>
    <p:sldId id="281" r:id="rId32"/>
    <p:sldId id="282" r:id="rId33"/>
    <p:sldId id="283"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14AD7E9-EC5C-49C0-9741-A5AB2301E3B8}">
          <p14:sldIdLst>
            <p14:sldId id="256"/>
          </p14:sldIdLst>
        </p14:section>
        <p14:section name="Lets Start!" id="{DC396FDC-A1D2-42B6-A3EE-577BB7722CC7}">
          <p14:sldIdLst>
            <p14:sldId id="257"/>
            <p14:sldId id="284"/>
            <p14:sldId id="258"/>
            <p14:sldId id="259"/>
            <p14:sldId id="260"/>
            <p14:sldId id="261"/>
            <p14:sldId id="262"/>
            <p14:sldId id="288"/>
            <p14:sldId id="285"/>
            <p14:sldId id="286"/>
            <p14:sldId id="263"/>
            <p14:sldId id="268"/>
            <p14:sldId id="264"/>
            <p14:sldId id="269"/>
            <p14:sldId id="265"/>
            <p14:sldId id="266"/>
            <p14:sldId id="267"/>
            <p14:sldId id="270"/>
            <p14:sldId id="271"/>
            <p14:sldId id="272"/>
            <p14:sldId id="274"/>
            <p14:sldId id="273"/>
            <p14:sldId id="275"/>
            <p14:sldId id="276"/>
            <p14:sldId id="277"/>
            <p14:sldId id="287"/>
            <p14:sldId id="278"/>
            <p14:sldId id="279"/>
            <p14:sldId id="280"/>
            <p14:sldId id="281"/>
            <p14:sldId id="282"/>
            <p14:sldId id="28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9487" autoAdjust="0"/>
  </p:normalViewPr>
  <p:slideViewPr>
    <p:cSldViewPr snapToGrid="0">
      <p:cViewPr varScale="1">
        <p:scale>
          <a:sx n="50" d="100"/>
          <a:sy n="50" d="100"/>
        </p:scale>
        <p:origin x="1284"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F3D6D7-088C-4D8B-A902-27E2E3E3A2D7}" type="datetimeFigureOut">
              <a:rPr lang="en-IN" smtClean="0"/>
              <a:t>10-11-2025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2EADB-1A3E-44FE-9D40-D0483F3A3A07}" type="slidenum">
              <a:rPr lang="en-IN" smtClean="0"/>
              <a:t>‹#›</a:t>
            </a:fld>
            <a:endParaRPr lang="en-IN"/>
          </a:p>
        </p:txBody>
      </p:sp>
    </p:spTree>
    <p:extLst>
      <p:ext uri="{BB962C8B-B14F-4D97-AF65-F5344CB8AC3E}">
        <p14:creationId xmlns:p14="http://schemas.microsoft.com/office/powerpoint/2010/main" val="109699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C22EADB-1A3E-44FE-9D40-D0483F3A3A07}" type="slidenum">
              <a:rPr lang="en-IN" smtClean="0"/>
              <a:t>1</a:t>
            </a:fld>
            <a:endParaRPr lang="en-IN"/>
          </a:p>
        </p:txBody>
      </p:sp>
    </p:spTree>
    <p:extLst>
      <p:ext uri="{BB962C8B-B14F-4D97-AF65-F5344CB8AC3E}">
        <p14:creationId xmlns:p14="http://schemas.microsoft.com/office/powerpoint/2010/main" val="1110078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10</a:t>
            </a:fld>
            <a:endParaRPr lang="en-IN"/>
          </a:p>
        </p:txBody>
      </p:sp>
    </p:spTree>
    <p:extLst>
      <p:ext uri="{BB962C8B-B14F-4D97-AF65-F5344CB8AC3E}">
        <p14:creationId xmlns:p14="http://schemas.microsoft.com/office/powerpoint/2010/main" val="512417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1.Cost Efficiency: Logistics management helps optimize the flow of goods and services, reducing transportation costs, minimizing inventory holding costs, and improving overall cost efficiency.</a:t>
            </a:r>
          </a:p>
          <a:p>
            <a:r>
              <a:rPr lang="en-US" dirty="0"/>
              <a:t>2.Customer Satisfaction: Timely and accurate delivery of products is essential for meeting customer expectations. Effective logistics management ensures that products are delivered to customers on time and in the right condition, enhancing customer satisfaction and loyalty.</a:t>
            </a:r>
          </a:p>
          <a:p>
            <a:r>
              <a:rPr lang="en-US" dirty="0"/>
              <a:t>3.Market Expansion: Logistics management facilitates market expansion by ensuring that products are available in different geographical locations. This is essential for reaching new customers, entering new markets, and increasing market share.</a:t>
            </a:r>
          </a:p>
          <a:p>
            <a:r>
              <a:rPr lang="en-US" dirty="0"/>
              <a:t>4.Inventory Optimization: Efficient logistics management helps in maintaining optimal inventory levels. This involves minimizing excess inventory, reducing carrying costs, and preventing stock outs, thereby ensuring a healthy balance between supply and demand.</a:t>
            </a:r>
          </a:p>
        </p:txBody>
      </p:sp>
      <p:sp>
        <p:nvSpPr>
          <p:cNvPr id="4" name="Slide Number Placeholder 3"/>
          <p:cNvSpPr>
            <a:spLocks noGrp="1"/>
          </p:cNvSpPr>
          <p:nvPr>
            <p:ph type="sldNum" sz="quarter" idx="5"/>
          </p:nvPr>
        </p:nvSpPr>
        <p:spPr/>
        <p:txBody>
          <a:bodyPr/>
          <a:lstStyle/>
          <a:p>
            <a:fld id="{5C22EADB-1A3E-44FE-9D40-D0483F3A3A07}" type="slidenum">
              <a:rPr lang="en-IN" smtClean="0"/>
              <a:t>12</a:t>
            </a:fld>
            <a:endParaRPr lang="en-IN"/>
          </a:p>
        </p:txBody>
      </p:sp>
    </p:spTree>
    <p:extLst>
      <p:ext uri="{BB962C8B-B14F-4D97-AF65-F5344CB8AC3E}">
        <p14:creationId xmlns:p14="http://schemas.microsoft.com/office/powerpoint/2010/main" val="17952215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5.Supply Chain Visibility: Logistics management provides visibility into the entire supply chain. This visibility allows businesses to track the movement of goods, monitor inventory levels, and identify potential bottlenecks or disruptions, enabling proactive decision-making.</a:t>
            </a:r>
          </a:p>
          <a:p>
            <a:r>
              <a:rPr lang="en-US" dirty="0"/>
              <a:t>6.Risk Management: Effective logistics management helps in identifying and mitigating risks associated with the supply chain. This includes risks related to transportation, natural disasters, geopolitical events, and other factors that can impact the flow of goods.</a:t>
            </a:r>
          </a:p>
          <a:p>
            <a:r>
              <a:rPr lang="en-US" dirty="0"/>
              <a:t>7.Competitive Advantage: Well-executed logistics management can provide a competitive advantage. Companies that can deliver products faster, more reliably, and at lower costs are better positioned in the market.</a:t>
            </a:r>
          </a:p>
          <a:p>
            <a:r>
              <a:rPr lang="en-US" dirty="0"/>
              <a:t>8.Environmental Sustainability: Sustainable logistics practices, such as optimizing transportation routes and reducing emissions, contribute to environmental responsibility. Logistics management can play a role in achieving environmentally friendly and socially responsible supply chain practices.</a:t>
            </a:r>
            <a:endParaRPr lang="en-IN" dirty="0"/>
          </a:p>
          <a:p>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13</a:t>
            </a:fld>
            <a:endParaRPr lang="en-IN"/>
          </a:p>
        </p:txBody>
      </p:sp>
    </p:spTree>
    <p:extLst>
      <p:ext uri="{BB962C8B-B14F-4D97-AF65-F5344CB8AC3E}">
        <p14:creationId xmlns:p14="http://schemas.microsoft.com/office/powerpoint/2010/main" val="23546851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Logistics began as simple, local systems powered by manual labor and basic transport. The Industrial Revolution introduced steam trains and ships, enabling goods to travel farther and faster, while factories made supply chains more complex. The early 20th century brought motorized transport and containerization, which by mid-century transformed global trade.</a:t>
            </a:r>
          </a:p>
          <a:p>
            <a:r>
              <a:rPr lang="en-US" sz="1200" b="0" i="0" kern="1200" dirty="0">
                <a:solidFill>
                  <a:schemeClr val="tx1"/>
                </a:solidFill>
                <a:effectLst/>
                <a:latin typeface="+mn-lt"/>
                <a:ea typeface="+mn-ea"/>
                <a:cs typeface="+mn-cs"/>
              </a:rPr>
              <a:t>Late in the 20th century, computers, barcodes, and GPS improved efficiency and visibility, and the rise of e-commerce shifted focus to fast, reliable deliveries. In the 21st century, automation, robotics, and AI optimized operations, while sustainability and blockchain reshaped logistics for a greener, more transparent future. From carts to drones, it’s a story of constant innovation driving speed, scale, and connectivity.</a:t>
            </a:r>
          </a:p>
        </p:txBody>
      </p:sp>
      <p:sp>
        <p:nvSpPr>
          <p:cNvPr id="4" name="Slide Number Placeholder 3"/>
          <p:cNvSpPr>
            <a:spLocks noGrp="1"/>
          </p:cNvSpPr>
          <p:nvPr>
            <p:ph type="sldNum" sz="quarter" idx="5"/>
          </p:nvPr>
        </p:nvSpPr>
        <p:spPr/>
        <p:txBody>
          <a:bodyPr/>
          <a:lstStyle/>
          <a:p>
            <a:fld id="{5C22EADB-1A3E-44FE-9D40-D0483F3A3A07}" type="slidenum">
              <a:rPr lang="en-IN" smtClean="0"/>
              <a:t>14</a:t>
            </a:fld>
            <a:endParaRPr lang="en-IN"/>
          </a:p>
        </p:txBody>
      </p:sp>
    </p:spTree>
    <p:extLst>
      <p:ext uri="{BB962C8B-B14F-4D97-AF65-F5344CB8AC3E}">
        <p14:creationId xmlns:p14="http://schemas.microsoft.com/office/powerpoint/2010/main" val="10685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C22EADB-1A3E-44FE-9D40-D0483F3A3A07}" type="slidenum">
              <a:rPr lang="en-IN" smtClean="0"/>
              <a:t>15</a:t>
            </a:fld>
            <a:endParaRPr lang="en-IN"/>
          </a:p>
        </p:txBody>
      </p:sp>
    </p:spTree>
    <p:extLst>
      <p:ext uri="{BB962C8B-B14F-4D97-AF65-F5344CB8AC3E}">
        <p14:creationId xmlns:p14="http://schemas.microsoft.com/office/powerpoint/2010/main" val="2699896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the 1950s and 1960s, mass production was the main strategy for U.S. manufacturers. The arrival of computers in the 1960s and 1970s saw the rise of MRP (Materials Requirements Planning) and MRP II (Manufacturing Resource Planning) for better inventory and communication. During the 1980s and 1990s, global competition led to adopting supply chain management along with JIT, TQM, and BPR (Business process re-engineering). Since the 2000s, companies have increasingly relied on third-party logistics, focusing on fast and integrated logistics solutions.</a:t>
            </a: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16</a:t>
            </a:fld>
            <a:endParaRPr lang="en-IN"/>
          </a:p>
        </p:txBody>
      </p:sp>
    </p:spTree>
    <p:extLst>
      <p:ext uri="{BB962C8B-B14F-4D97-AF65-F5344CB8AC3E}">
        <p14:creationId xmlns:p14="http://schemas.microsoft.com/office/powerpoint/2010/main" val="8772134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Over time, logistics has transformed from simply moving goods in bulk to managing entire supply chains, where responsiveness, quality, and customization play crucial roles in delivering value to customers.</a:t>
            </a:r>
            <a:endParaRPr lang="en-IN" dirty="0"/>
          </a:p>
          <a:p>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17</a:t>
            </a:fld>
            <a:endParaRPr lang="en-IN"/>
          </a:p>
        </p:txBody>
      </p:sp>
    </p:spTree>
    <p:extLst>
      <p:ext uri="{BB962C8B-B14F-4D97-AF65-F5344CB8AC3E}">
        <p14:creationId xmlns:p14="http://schemas.microsoft.com/office/powerpoint/2010/main" val="2520632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owing to the presence of numerous unorganized players. Only 10 percent of the total market share is owned by organized players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Infrastructure and road connectivity, Storage is a concern with limited material handling methods, fragmented warehousing, and insufficient infrastructure to store perishable products.</a:t>
            </a:r>
          </a:p>
          <a:p>
            <a:pPr marL="0" indent="0">
              <a:buNone/>
            </a:pPr>
            <a:r>
              <a:rPr lang="en-US" dirty="0"/>
              <a:t> </a:t>
            </a:r>
          </a:p>
          <a:p>
            <a:pPr marL="228600" indent="-228600">
              <a:buAutoNum type="arabicPeriod"/>
            </a:pP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18</a:t>
            </a:fld>
            <a:endParaRPr lang="en-IN"/>
          </a:p>
        </p:txBody>
      </p:sp>
    </p:spTree>
    <p:extLst>
      <p:ext uri="{BB962C8B-B14F-4D97-AF65-F5344CB8AC3E}">
        <p14:creationId xmlns:p14="http://schemas.microsoft.com/office/powerpoint/2010/main" val="25741732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IN" dirty="0"/>
              <a:t>Road- Total length-1,40,000 kms, 200 national highways with 40% traffic&lt;2% of roads  maintained by NHAI.</a:t>
            </a:r>
          </a:p>
          <a:p>
            <a:pPr marL="228600" indent="-228600">
              <a:buAutoNum type="arabicPeriod"/>
            </a:pPr>
            <a:r>
              <a:rPr lang="en-IN" dirty="0"/>
              <a:t>Rail- 3</a:t>
            </a:r>
            <a:r>
              <a:rPr lang="en-IN" baseline="30000" dirty="0"/>
              <a:t>rd</a:t>
            </a:r>
            <a:r>
              <a:rPr lang="en-IN" dirty="0"/>
              <a:t> largest in the world, largest single management system, &gt;7000 trains carrying &gt;3 million metric tons of freight/day</a:t>
            </a:r>
          </a:p>
          <a:p>
            <a:pPr marL="228600" indent="-228600">
              <a:buAutoNum type="arabicPeriod"/>
            </a:pPr>
            <a:r>
              <a:rPr lang="en-IN" dirty="0"/>
              <a:t>Water- 1400 vessels, 224 ports, 3/4</a:t>
            </a:r>
            <a:r>
              <a:rPr lang="en-IN" baseline="30000" dirty="0"/>
              <a:t>th</a:t>
            </a:r>
            <a:r>
              <a:rPr lang="en-IN" dirty="0"/>
              <a:t> of the trade value of nation</a:t>
            </a:r>
          </a:p>
          <a:p>
            <a:pPr marL="228600" indent="-228600">
              <a:buAutoNum type="arabicPeriod"/>
            </a:pPr>
            <a:r>
              <a:rPr lang="en-IN" dirty="0"/>
              <a:t>Air- 3.14 Millon metric tons of freight in 2022, Delhi, Mumbai and </a:t>
            </a:r>
            <a:r>
              <a:rPr lang="en-IN" dirty="0" err="1"/>
              <a:t>Banglore</a:t>
            </a:r>
            <a:r>
              <a:rPr lang="en-IN" dirty="0"/>
              <a:t> major ports</a:t>
            </a:r>
          </a:p>
          <a:p>
            <a:pPr marL="228600" indent="-228600">
              <a:buAutoNum type="arabicPeriod"/>
            </a:pP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19</a:t>
            </a:fld>
            <a:endParaRPr lang="en-IN"/>
          </a:p>
        </p:txBody>
      </p:sp>
    </p:spTree>
    <p:extLst>
      <p:ext uri="{BB962C8B-B14F-4D97-AF65-F5344CB8AC3E}">
        <p14:creationId xmlns:p14="http://schemas.microsoft.com/office/powerpoint/2010/main" val="1122276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C22EADB-1A3E-44FE-9D40-D0483F3A3A07}" type="slidenum">
              <a:rPr lang="en-IN" smtClean="0"/>
              <a:t>20</a:t>
            </a:fld>
            <a:endParaRPr lang="en-IN"/>
          </a:p>
        </p:txBody>
      </p:sp>
    </p:spTree>
    <p:extLst>
      <p:ext uri="{BB962C8B-B14F-4D97-AF65-F5344CB8AC3E}">
        <p14:creationId xmlns:p14="http://schemas.microsoft.com/office/powerpoint/2010/main" val="1523621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C22EADB-1A3E-44FE-9D40-D0483F3A3A07}" type="slidenum">
              <a:rPr lang="en-IN" smtClean="0"/>
              <a:t>2</a:t>
            </a:fld>
            <a:endParaRPr lang="en-IN"/>
          </a:p>
        </p:txBody>
      </p:sp>
    </p:spTree>
    <p:extLst>
      <p:ext uri="{BB962C8B-B14F-4D97-AF65-F5344CB8AC3E}">
        <p14:creationId xmlns:p14="http://schemas.microsoft.com/office/powerpoint/2010/main" val="4195897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Payment and delivery terms, Checking the availability of stock, Production and material scheduling to cater to shortages.</a:t>
            </a:r>
          </a:p>
          <a:p>
            <a:pPr marL="228600" indent="-228600">
              <a:buAutoNum type="arabicPeriod"/>
            </a:pPr>
            <a:r>
              <a:rPr lang="en-US" dirty="0"/>
              <a:t>Transportation consumes 60 to 70% of logistics costs, particularly for low unit-priced and mass-consumed products.</a:t>
            </a:r>
          </a:p>
          <a:p>
            <a:pPr marL="228600" indent="-228600">
              <a:buAutoNum type="arabicPeriod"/>
            </a:pPr>
            <a:r>
              <a:rPr lang="en-US" dirty="0"/>
              <a:t>Considered the worst offender in a company's entire supply chain because of its high carrying cost, which eats into profits indirectly.- Ask how?</a:t>
            </a:r>
          </a:p>
          <a:p>
            <a:pPr marL="228600" indent="-228600">
              <a:buAutoNum type="arabicPeriod"/>
            </a:pP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21</a:t>
            </a:fld>
            <a:endParaRPr lang="en-IN"/>
          </a:p>
        </p:txBody>
      </p:sp>
    </p:spTree>
    <p:extLst>
      <p:ext uri="{BB962C8B-B14F-4D97-AF65-F5344CB8AC3E}">
        <p14:creationId xmlns:p14="http://schemas.microsoft.com/office/powerpoint/2010/main" val="25735377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4. The storage of finished items until they are delivered, The right warehousing decisions determine the efficacy of a company's marketing.- Ask how?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5. Necessary for breakage prevention, handling of materials, and storage space efficiency. In terms of packing cost, load utilization significantly impacts logistical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packaging. Package design not included- Marketing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6. It affects how inventory moves along the distribution chain. Product breakage, delivery delays, and incidental overhead expenses will increase because of incorrect material handling.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7. Businesses must keep inventory control, transport, and warehousing all up to date. Each site needs to know about its present supply chain situation, future obligations, and restocking capacity regularly.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22</a:t>
            </a:fld>
            <a:endParaRPr lang="en-IN"/>
          </a:p>
        </p:txBody>
      </p:sp>
    </p:spTree>
    <p:extLst>
      <p:ext uri="{BB962C8B-B14F-4D97-AF65-F5344CB8AC3E}">
        <p14:creationId xmlns:p14="http://schemas.microsoft.com/office/powerpoint/2010/main" val="23450089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Explain the relationship</a:t>
            </a:r>
          </a:p>
        </p:txBody>
      </p:sp>
      <p:sp>
        <p:nvSpPr>
          <p:cNvPr id="4" name="Slide Number Placeholder 3"/>
          <p:cNvSpPr>
            <a:spLocks noGrp="1"/>
          </p:cNvSpPr>
          <p:nvPr>
            <p:ph type="sldNum" sz="quarter" idx="5"/>
          </p:nvPr>
        </p:nvSpPr>
        <p:spPr/>
        <p:txBody>
          <a:bodyPr/>
          <a:lstStyle/>
          <a:p>
            <a:fld id="{5C22EADB-1A3E-44FE-9D40-D0483F3A3A07}" type="slidenum">
              <a:rPr lang="en-IN" smtClean="0"/>
              <a:t>23</a:t>
            </a:fld>
            <a:endParaRPr lang="en-IN"/>
          </a:p>
        </p:txBody>
      </p:sp>
    </p:spTree>
    <p:extLst>
      <p:ext uri="{BB962C8B-B14F-4D97-AF65-F5344CB8AC3E}">
        <p14:creationId xmlns:p14="http://schemas.microsoft.com/office/powerpoint/2010/main" val="23890875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Logistics costs refer to the expenses associated with the planning, implementation, and management of the flow of goods, services, and information throughout the supply chain.</a:t>
            </a:r>
          </a:p>
          <a:p>
            <a:br>
              <a:rPr lang="en-US" dirty="0"/>
            </a:br>
            <a:endParaRPr lang="en-US" dirty="0"/>
          </a:p>
          <a:p>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24</a:t>
            </a:fld>
            <a:endParaRPr lang="en-IN"/>
          </a:p>
        </p:txBody>
      </p:sp>
    </p:spTree>
    <p:extLst>
      <p:ext uri="{BB962C8B-B14F-4D97-AF65-F5344CB8AC3E}">
        <p14:creationId xmlns:p14="http://schemas.microsoft.com/office/powerpoint/2010/main" val="40130782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Stock out costs is the capital lost from inventory that has become unavailable for the customer to purchase. When a customer cannot buy something because it is not in stock, the business loses money.</a:t>
            </a:r>
          </a:p>
          <a:p>
            <a:r>
              <a:rPr lang="en-US" dirty="0"/>
              <a:t>1. • Direct revenue loss occurs when customers are unable to purchase products due to stock outs.</a:t>
            </a:r>
          </a:p>
          <a:p>
            <a:r>
              <a:rPr lang="en-US" dirty="0"/>
              <a:t>• Potential long-term revenue impact if customers switch to competitors.</a:t>
            </a:r>
          </a:p>
          <a:p>
            <a:r>
              <a:rPr lang="en-US" dirty="0"/>
              <a:t>2. • Damage to the company's reputation and customer loyalty.</a:t>
            </a:r>
          </a:p>
          <a:p>
            <a:r>
              <a:rPr lang="en-US" dirty="0"/>
              <a:t>• Potential negative reviews and word-of-mouth publicity.</a:t>
            </a:r>
          </a:p>
          <a:p>
            <a:r>
              <a:rPr lang="en-US" dirty="0"/>
              <a:t>3. Rushing orders to replenish stock quickly, which often incurs higher shipping and handling costs.</a:t>
            </a:r>
          </a:p>
          <a:p>
            <a:r>
              <a:rPr lang="en-US" dirty="0"/>
              <a:t>4. In cases where production needs to be expedited to meet demand, additional production costs may be incurred. Eg- OT, Staff welfare </a:t>
            </a:r>
            <a:r>
              <a:rPr lang="en-US" dirty="0" err="1"/>
              <a:t>etc</a:t>
            </a: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28</a:t>
            </a:fld>
            <a:endParaRPr lang="en-IN"/>
          </a:p>
        </p:txBody>
      </p:sp>
    </p:spTree>
    <p:extLst>
      <p:ext uri="{BB962C8B-B14F-4D97-AF65-F5344CB8AC3E}">
        <p14:creationId xmlns:p14="http://schemas.microsoft.com/office/powerpoint/2010/main" val="22509593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5. </a:t>
            </a:r>
            <a:r>
              <a:rPr lang="en-US" dirty="0"/>
              <a:t>If a substitute product must be sourced, it may come at a higher cost than the regular inventory.</a:t>
            </a:r>
          </a:p>
          <a:p>
            <a:r>
              <a:rPr lang="en-US" dirty="0"/>
              <a:t>6. Increased workload for customer service teams dealing with complaints and inquiries.</a:t>
            </a:r>
          </a:p>
          <a:p>
            <a:r>
              <a:rPr lang="en-US" dirty="0"/>
              <a:t>7. Stock Replenishment Costs</a:t>
            </a:r>
          </a:p>
          <a:p>
            <a:r>
              <a:rPr lang="en-US" dirty="0"/>
              <a:t>8. Long-term consequences on customer trust and loyalty, affecting future sales.</a:t>
            </a: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29</a:t>
            </a:fld>
            <a:endParaRPr lang="en-IN"/>
          </a:p>
        </p:txBody>
      </p:sp>
    </p:spTree>
    <p:extLst>
      <p:ext uri="{BB962C8B-B14F-4D97-AF65-F5344CB8AC3E}">
        <p14:creationId xmlns:p14="http://schemas.microsoft.com/office/powerpoint/2010/main" val="32963376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Knowing the expected cost helps companies assess the potential impact on their bottom line.</a:t>
            </a:r>
          </a:p>
          <a:p>
            <a:pPr marL="228600" indent="-228600">
              <a:buAutoNum type="arabicPeriod"/>
            </a:pPr>
            <a:r>
              <a:rPr lang="en-US" dirty="0"/>
              <a:t>This analysis helps in finding the right balance between stocking enough inventory to meet demand and avoiding overstock situations.</a:t>
            </a:r>
          </a:p>
          <a:p>
            <a:pPr marL="228600" indent="-228600">
              <a:buAutoNum type="arabicPeriod"/>
            </a:pPr>
            <a:r>
              <a:rPr lang="en-US" dirty="0"/>
              <a:t>Maintaining the right balance helps minimize stock outs while avoiding excess holding costs.</a:t>
            </a:r>
          </a:p>
          <a:p>
            <a:pPr marL="228600" indent="-228600">
              <a:buAutoNum type="arabicPeriod"/>
            </a:pPr>
            <a:r>
              <a:rPr lang="en-US" dirty="0"/>
              <a:t>By understanding the expected cost, businesses can invest in strategies to improve customer service, minimize stock outs, and maintain a positive customer experience.</a:t>
            </a: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30</a:t>
            </a:fld>
            <a:endParaRPr lang="en-IN"/>
          </a:p>
        </p:txBody>
      </p:sp>
    </p:spTree>
    <p:extLst>
      <p:ext uri="{BB962C8B-B14F-4D97-AF65-F5344CB8AC3E}">
        <p14:creationId xmlns:p14="http://schemas.microsoft.com/office/powerpoint/2010/main" val="42404219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5. </a:t>
            </a:r>
            <a:r>
              <a:rPr lang="en-US" dirty="0"/>
              <a:t>Businesses can identify potential areas of vulnerability in their supply chain and implement measures to mitigate the risk of stock outs.</a:t>
            </a:r>
          </a:p>
          <a:p>
            <a:r>
              <a:rPr lang="en-US" dirty="0"/>
              <a:t>6. Understanding the cost of stock outs helps businesses position themselves favorably in the market by reliably meeting customer demand.</a:t>
            </a:r>
          </a:p>
          <a:p>
            <a:r>
              <a:rPr lang="en-US" dirty="0"/>
              <a:t>7. This includes optimizing production schedules, managing transportation and logistics, and allocating budget resources.</a:t>
            </a:r>
          </a:p>
          <a:p>
            <a:r>
              <a:rPr lang="en-US" dirty="0"/>
              <a:t>8. Businesses can use this information to identify areas for improvement in their supply chain and inventory management processes.</a:t>
            </a:r>
          </a:p>
          <a:p>
            <a:r>
              <a:rPr lang="en-US" dirty="0"/>
              <a:t>9. It influences decisions related to production planning, inventory policies, and supply chain management.</a:t>
            </a: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31</a:t>
            </a:fld>
            <a:endParaRPr lang="en-IN"/>
          </a:p>
        </p:txBody>
      </p:sp>
    </p:spTree>
    <p:extLst>
      <p:ext uri="{BB962C8B-B14F-4D97-AF65-F5344CB8AC3E}">
        <p14:creationId xmlns:p14="http://schemas.microsoft.com/office/powerpoint/2010/main" val="13239529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information is critical for making informed decisions, optimizing processes, and ensuring that goods and services move seamlessly from the point of origin to the point of consumption.</a:t>
            </a: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32</a:t>
            </a:fld>
            <a:endParaRPr lang="en-IN"/>
          </a:p>
        </p:txBody>
      </p:sp>
    </p:spTree>
    <p:extLst>
      <p:ext uri="{BB962C8B-B14F-4D97-AF65-F5344CB8AC3E}">
        <p14:creationId xmlns:p14="http://schemas.microsoft.com/office/powerpoint/2010/main" val="3033232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activity aims at understanding the level of logistics related knowledge and also to highlight the need for </a:t>
            </a:r>
            <a:r>
              <a:rPr lang="en-US"/>
              <a:t>learning logistics.</a:t>
            </a:r>
            <a:endParaRPr lang="en-IN" dirty="0"/>
          </a:p>
          <a:p>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3</a:t>
            </a:fld>
            <a:endParaRPr lang="en-IN"/>
          </a:p>
        </p:txBody>
      </p:sp>
    </p:spTree>
    <p:extLst>
      <p:ext uri="{BB962C8B-B14F-4D97-AF65-F5344CB8AC3E}">
        <p14:creationId xmlns:p14="http://schemas.microsoft.com/office/powerpoint/2010/main" val="3213789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goal of logistics is to optimize the flow of goods and information, minimize costs,</a:t>
            </a:r>
          </a:p>
          <a:p>
            <a:r>
              <a:rPr lang="en-US" dirty="0"/>
              <a:t>and meet customer demands in a timely manner. It plays a critical role in supporting the overall</a:t>
            </a:r>
          </a:p>
          <a:p>
            <a:r>
              <a:rPr lang="en-US" dirty="0"/>
              <a:t>supply chain operations and encompasses both physical and informational aspects.</a:t>
            </a:r>
          </a:p>
          <a:p>
            <a:endParaRPr lang="en-US" dirty="0"/>
          </a:p>
          <a:p>
            <a:r>
              <a:rPr lang="en-US" sz="1200" b="0" i="0" kern="1200" dirty="0">
                <a:solidFill>
                  <a:schemeClr val="tx1"/>
                </a:solidFill>
                <a:effectLst/>
                <a:latin typeface="+mn-lt"/>
                <a:ea typeface="+mn-ea"/>
                <a:cs typeface="+mn-cs"/>
              </a:rPr>
              <a:t>Give and example of Big basket</a:t>
            </a: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4</a:t>
            </a:fld>
            <a:endParaRPr lang="en-IN"/>
          </a:p>
        </p:txBody>
      </p:sp>
    </p:spTree>
    <p:extLst>
      <p:ext uri="{BB962C8B-B14F-4D97-AF65-F5344CB8AC3E}">
        <p14:creationId xmlns:p14="http://schemas.microsoft.com/office/powerpoint/2010/main" val="3580771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Meeting customer demands and expectations is a fundamental objective. Logistics aims to ensure that products are available in the right quantity, at the</a:t>
            </a:r>
          </a:p>
          <a:p>
            <a:r>
              <a:rPr lang="en-US" dirty="0"/>
              <a:t>right time, and in the right condition to meet customer needs. Eg- Fill rate, returns, OTD.</a:t>
            </a:r>
          </a:p>
          <a:p>
            <a:r>
              <a:rPr lang="en-US" dirty="0"/>
              <a:t>2. Logistics aims to optimize transportation networks to minimize costs and delivery times. This involves selecting the most suitable modes of transportation,</a:t>
            </a:r>
          </a:p>
          <a:p>
            <a:r>
              <a:rPr lang="en-US" dirty="0"/>
              <a:t>routing, and scheduling to ensure timely and cost-effective delivery. Eg- Locus concept.</a:t>
            </a:r>
          </a:p>
          <a:p>
            <a:r>
              <a:rPr lang="en-US" dirty="0"/>
              <a:t>3. Balancing inventory levels is crucial to prevent stock outs and excess inventory. Effective logistics involves managing inventory efficiently to meet</a:t>
            </a:r>
          </a:p>
          <a:p>
            <a:r>
              <a:rPr lang="en-US" dirty="0"/>
              <a:t>customer demand while minimizing carrying costs. Eg- </a:t>
            </a:r>
            <a:r>
              <a:rPr lang="en-US" dirty="0" err="1"/>
              <a:t>fifo</a:t>
            </a:r>
            <a:r>
              <a:rPr lang="en-US" dirty="0"/>
              <a:t>, </a:t>
            </a:r>
            <a:r>
              <a:rPr lang="en-US" dirty="0" err="1"/>
              <a:t>lifo</a:t>
            </a:r>
            <a:r>
              <a:rPr lang="en-US" dirty="0"/>
              <a:t>, JIT</a:t>
            </a:r>
          </a:p>
          <a:p>
            <a:r>
              <a:rPr lang="en-US" dirty="0"/>
              <a:t>4. Logistics seeks to reduce overall supply chain costs while maintaining service levels. This involves streamlining processes, negotiating favorable transportation</a:t>
            </a:r>
          </a:p>
          <a:p>
            <a:r>
              <a:rPr lang="en-US" dirty="0"/>
              <a:t>rates, optimizing inventory levels, and minimizing order cycle times.</a:t>
            </a:r>
          </a:p>
          <a:p>
            <a:r>
              <a:rPr lang="en-US" dirty="0"/>
              <a:t>5. Timely and accurate information is crucial in logistics. The objective is to establish effective communication and information systems to enhance coordination</a:t>
            </a:r>
          </a:p>
          <a:p>
            <a:r>
              <a:rPr lang="en-US" dirty="0"/>
              <a:t>and decision-making across the supply chain.</a:t>
            </a: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5</a:t>
            </a:fld>
            <a:endParaRPr lang="en-IN"/>
          </a:p>
        </p:txBody>
      </p:sp>
    </p:spTree>
    <p:extLst>
      <p:ext uri="{BB962C8B-B14F-4D97-AF65-F5344CB8AC3E}">
        <p14:creationId xmlns:p14="http://schemas.microsoft.com/office/powerpoint/2010/main" val="3989473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6. </a:t>
            </a:r>
            <a:r>
              <a:rPr lang="en-US" dirty="0"/>
              <a:t>Logistics systems should be flexible enough to adapt to changes in demand, supply, and market conditions. This includes the ability to quickly</a:t>
            </a:r>
          </a:p>
          <a:p>
            <a:r>
              <a:rPr lang="en-US" dirty="0"/>
              <a:t>adjust transportation routes, change inventory levels, and adapt to unexpected disruptions. Eg- Covid disruption, Dasara disruption</a:t>
            </a:r>
          </a:p>
          <a:p>
            <a:r>
              <a:rPr lang="en-US" dirty="0"/>
              <a:t>7. Identifying and mitigating risks is an important logistics objective. This involves assessing potential risks in the supply chain and developing strategies to</a:t>
            </a:r>
          </a:p>
          <a:p>
            <a:r>
              <a:rPr lang="en-US" dirty="0"/>
              <a:t>minimize the impact of disruptions, such as natural disasters, geopolitical events, or supply chain disruptions. Eg- Same above example</a:t>
            </a:r>
          </a:p>
          <a:p>
            <a:r>
              <a:rPr lang="en-US" dirty="0"/>
              <a:t>8. With increasing emphasis on environmental responsibility, logistics aims to minimize its environmental impact. This includes optimizing transportation routes to</a:t>
            </a:r>
          </a:p>
          <a:p>
            <a:r>
              <a:rPr lang="en-US" dirty="0"/>
              <a:t>reduce emissions, implementing green packaging practices, and adopting sustainable supply chain practices. Eg- inbound logistics, E-bikes for delivery</a:t>
            </a:r>
          </a:p>
          <a:p>
            <a:r>
              <a:rPr lang="en-US" dirty="0"/>
              <a:t>9. Logistics aims to enhance collaboration and integration among various stakeholders in the supply chain, including suppliers, manufacturers,</a:t>
            </a:r>
          </a:p>
          <a:p>
            <a:r>
              <a:rPr lang="en-US" dirty="0"/>
              <a:t>distributors, and retailers. This helps in creating a seamless flow of goods and information. </a:t>
            </a:r>
          </a:p>
          <a:p>
            <a:r>
              <a:rPr lang="en-US" dirty="0"/>
              <a:t>10. Logistics contributes to maintaining product quality throughout the supply chain. This involves ensuring that products are handled and transported in a manner that preserves their integrity and meets quality standards. Eg- Symbols on packaging</a:t>
            </a: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6</a:t>
            </a:fld>
            <a:endParaRPr lang="en-IN"/>
          </a:p>
        </p:txBody>
      </p:sp>
    </p:spTree>
    <p:extLst>
      <p:ext uri="{BB962C8B-B14F-4D97-AF65-F5344CB8AC3E}">
        <p14:creationId xmlns:p14="http://schemas.microsoft.com/office/powerpoint/2010/main" val="293435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a:t>Inbound logistics comprises the transportation, storage, and receiving of goods into a business. It is the movement of resources from suppliers to manufacturers. </a:t>
            </a:r>
          </a:p>
          <a:p>
            <a:pPr marL="228600" indent="-228600">
              <a:buFont typeface="+mj-lt"/>
              <a:buAutoNum type="arabicPeriod"/>
            </a:pPr>
            <a:r>
              <a:rPr lang="en-US" dirty="0"/>
              <a:t>Outbound logistics involves transporting semi-finished/finished products to customers from a warehouse or distribution center. It comprises various stages like warehousing, storage, distribution, transportation, and last-mile delivery.</a:t>
            </a:r>
          </a:p>
          <a:p>
            <a:pPr marL="228600" indent="-228600">
              <a:buFont typeface="+mj-lt"/>
              <a:buAutoNum type="arabicPeriod"/>
            </a:pPr>
            <a:r>
              <a:rPr lang="en-US" dirty="0"/>
              <a:t>Reverse logistics is transporting products from the end-users back to the warehouse or distribution center. It is associated with returns and recalls but is also used for recycling programs, asset recovery, and disposal. Eg- waste water bottle, </a:t>
            </a:r>
            <a:r>
              <a:rPr lang="en-US" dirty="0" err="1"/>
              <a:t>pepsi</a:t>
            </a:r>
            <a:r>
              <a:rPr lang="en-US" dirty="0"/>
              <a:t> glass bottle</a:t>
            </a:r>
          </a:p>
          <a:p>
            <a:pPr marL="228600" indent="-228600">
              <a:buFont typeface="+mj-lt"/>
              <a:buAutoNum type="arabicPeriod"/>
            </a:pPr>
            <a:r>
              <a:rPr lang="en-US" dirty="0"/>
              <a:t>Green logistics describes measuring and minimizing the environmental impact of supply chain activities on the planet. Eg- Electric vehicle, sustainable packaging, warehouse on renewable source</a:t>
            </a:r>
          </a:p>
          <a:p>
            <a:pPr marL="228600" indent="-228600">
              <a:buFont typeface="+mj-lt"/>
              <a:buAutoNum type="arabicPeriod"/>
            </a:pP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7</a:t>
            </a:fld>
            <a:endParaRPr lang="en-IN"/>
          </a:p>
        </p:txBody>
      </p:sp>
    </p:spTree>
    <p:extLst>
      <p:ext uri="{BB962C8B-B14F-4D97-AF65-F5344CB8AC3E}">
        <p14:creationId xmlns:p14="http://schemas.microsoft.com/office/powerpoint/2010/main" val="2150990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5. </a:t>
            </a:r>
            <a:r>
              <a:rPr lang="en-US" dirty="0"/>
              <a:t>Third-party logistics (3PL) refers to the outsourcing of logistics and specific functions to a third-party provider. Eg- E-kart for Myntra</a:t>
            </a:r>
          </a:p>
          <a:p>
            <a:r>
              <a:rPr lang="en-US" dirty="0"/>
              <a:t>6. 4PL provider takes on a more comprehensive and integrated role in managing an entire supply chain. Eg- DHL-Unilever</a:t>
            </a:r>
          </a:p>
          <a:p>
            <a:r>
              <a:rPr lang="en-US" dirty="0"/>
              <a:t>7. It involves the use of advanced technologies to improve the efficiency, visibility, and overall performance of the logistics processes. Eg- warehouse automation</a:t>
            </a:r>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8</a:t>
            </a:fld>
            <a:endParaRPr lang="en-IN"/>
          </a:p>
        </p:txBody>
      </p:sp>
    </p:spTree>
    <p:extLst>
      <p:ext uri="{BB962C8B-B14F-4D97-AF65-F5344CB8AC3E}">
        <p14:creationId xmlns:p14="http://schemas.microsoft.com/office/powerpoint/2010/main" val="27001590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5C22EADB-1A3E-44FE-9D40-D0483F3A3A07}" type="slidenum">
              <a:rPr lang="en-IN" smtClean="0"/>
              <a:t>9</a:t>
            </a:fld>
            <a:endParaRPr lang="en-IN"/>
          </a:p>
        </p:txBody>
      </p:sp>
    </p:spTree>
    <p:extLst>
      <p:ext uri="{BB962C8B-B14F-4D97-AF65-F5344CB8AC3E}">
        <p14:creationId xmlns:p14="http://schemas.microsoft.com/office/powerpoint/2010/main" val="7368552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A62B0-00C8-F102-1CC1-4DC3EACEB1E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31C56DB-6AD7-0F3E-A78E-E179D1C2C9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24A5858F-2215-2E2A-B273-0A7B078ABCD8}"/>
              </a:ext>
            </a:extLst>
          </p:cNvPr>
          <p:cNvSpPr>
            <a:spLocks noGrp="1"/>
          </p:cNvSpPr>
          <p:nvPr>
            <p:ph type="dt" sz="half" idx="10"/>
          </p:nvPr>
        </p:nvSpPr>
        <p:spPr/>
        <p:txBody>
          <a:bodyPr/>
          <a:lstStyle/>
          <a:p>
            <a:fld id="{B90D069B-48EF-4B37-9ECA-5C6F5B5F68E2}" type="datetimeFigureOut">
              <a:rPr lang="en-IN" smtClean="0"/>
              <a:t>10-11-2025</a:t>
            </a:fld>
            <a:endParaRPr lang="en-IN"/>
          </a:p>
        </p:txBody>
      </p:sp>
      <p:sp>
        <p:nvSpPr>
          <p:cNvPr id="5" name="Footer Placeholder 4">
            <a:extLst>
              <a:ext uri="{FF2B5EF4-FFF2-40B4-BE49-F238E27FC236}">
                <a16:creationId xmlns:a16="http://schemas.microsoft.com/office/drawing/2014/main" id="{E814C526-FB5F-1E11-59AF-ED9A9E45BB1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D312404-01B3-091E-A117-CFF86CFF701F}"/>
              </a:ext>
            </a:extLst>
          </p:cNvPr>
          <p:cNvSpPr>
            <a:spLocks noGrp="1"/>
          </p:cNvSpPr>
          <p:nvPr>
            <p:ph type="sldNum" sz="quarter" idx="12"/>
          </p:nvPr>
        </p:nvSpPr>
        <p:spPr/>
        <p:txBody>
          <a:bodyPr/>
          <a:lstStyle/>
          <a:p>
            <a:fld id="{1F9AEEA1-559E-4ACF-AEF1-CF205D3FA750}" type="slidenum">
              <a:rPr lang="en-IN" smtClean="0"/>
              <a:t>‹#›</a:t>
            </a:fld>
            <a:endParaRPr lang="en-IN"/>
          </a:p>
        </p:txBody>
      </p:sp>
    </p:spTree>
    <p:extLst>
      <p:ext uri="{BB962C8B-B14F-4D97-AF65-F5344CB8AC3E}">
        <p14:creationId xmlns:p14="http://schemas.microsoft.com/office/powerpoint/2010/main" val="2823855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45025-48E3-CC94-AA7B-3CCA5BDB6BD6}"/>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68E0BABC-0587-2A24-83C6-A5F87E0A1D0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580A0D2-0F25-7ECD-7338-39F71FA208B6}"/>
              </a:ext>
            </a:extLst>
          </p:cNvPr>
          <p:cNvSpPr>
            <a:spLocks noGrp="1"/>
          </p:cNvSpPr>
          <p:nvPr>
            <p:ph type="dt" sz="half" idx="10"/>
          </p:nvPr>
        </p:nvSpPr>
        <p:spPr/>
        <p:txBody>
          <a:bodyPr/>
          <a:lstStyle/>
          <a:p>
            <a:fld id="{B90D069B-48EF-4B37-9ECA-5C6F5B5F68E2}" type="datetimeFigureOut">
              <a:rPr lang="en-IN" smtClean="0"/>
              <a:t>10-11-2025</a:t>
            </a:fld>
            <a:endParaRPr lang="en-IN"/>
          </a:p>
        </p:txBody>
      </p:sp>
      <p:sp>
        <p:nvSpPr>
          <p:cNvPr id="5" name="Footer Placeholder 4">
            <a:extLst>
              <a:ext uri="{FF2B5EF4-FFF2-40B4-BE49-F238E27FC236}">
                <a16:creationId xmlns:a16="http://schemas.microsoft.com/office/drawing/2014/main" id="{E85F6AB3-B8EE-9F3F-D28F-1E08603F716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6F71E84-6F25-A053-BCA3-06C0588B5B16}"/>
              </a:ext>
            </a:extLst>
          </p:cNvPr>
          <p:cNvSpPr>
            <a:spLocks noGrp="1"/>
          </p:cNvSpPr>
          <p:nvPr>
            <p:ph type="sldNum" sz="quarter" idx="12"/>
          </p:nvPr>
        </p:nvSpPr>
        <p:spPr/>
        <p:txBody>
          <a:bodyPr/>
          <a:lstStyle/>
          <a:p>
            <a:fld id="{1F9AEEA1-559E-4ACF-AEF1-CF205D3FA750}" type="slidenum">
              <a:rPr lang="en-IN" smtClean="0"/>
              <a:t>‹#›</a:t>
            </a:fld>
            <a:endParaRPr lang="en-IN"/>
          </a:p>
        </p:txBody>
      </p:sp>
    </p:spTree>
    <p:extLst>
      <p:ext uri="{BB962C8B-B14F-4D97-AF65-F5344CB8AC3E}">
        <p14:creationId xmlns:p14="http://schemas.microsoft.com/office/powerpoint/2010/main" val="2687089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9BC097-882A-8CCE-60A9-D7EAED93913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77574D6-C05E-0BF4-B57E-8515D035F36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8A8B922-DD66-3477-67B8-A91D232FDDDB}"/>
              </a:ext>
            </a:extLst>
          </p:cNvPr>
          <p:cNvSpPr>
            <a:spLocks noGrp="1"/>
          </p:cNvSpPr>
          <p:nvPr>
            <p:ph type="dt" sz="half" idx="10"/>
          </p:nvPr>
        </p:nvSpPr>
        <p:spPr/>
        <p:txBody>
          <a:bodyPr/>
          <a:lstStyle/>
          <a:p>
            <a:fld id="{B90D069B-48EF-4B37-9ECA-5C6F5B5F68E2}" type="datetimeFigureOut">
              <a:rPr lang="en-IN" smtClean="0"/>
              <a:t>10-11-2025</a:t>
            </a:fld>
            <a:endParaRPr lang="en-IN"/>
          </a:p>
        </p:txBody>
      </p:sp>
      <p:sp>
        <p:nvSpPr>
          <p:cNvPr id="5" name="Footer Placeholder 4">
            <a:extLst>
              <a:ext uri="{FF2B5EF4-FFF2-40B4-BE49-F238E27FC236}">
                <a16:creationId xmlns:a16="http://schemas.microsoft.com/office/drawing/2014/main" id="{B3CAAF7A-6A8F-0259-B49C-68F2B459574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E17D92C-7EDD-8087-9923-96688376AEB5}"/>
              </a:ext>
            </a:extLst>
          </p:cNvPr>
          <p:cNvSpPr>
            <a:spLocks noGrp="1"/>
          </p:cNvSpPr>
          <p:nvPr>
            <p:ph type="sldNum" sz="quarter" idx="12"/>
          </p:nvPr>
        </p:nvSpPr>
        <p:spPr/>
        <p:txBody>
          <a:bodyPr/>
          <a:lstStyle/>
          <a:p>
            <a:fld id="{1F9AEEA1-559E-4ACF-AEF1-CF205D3FA750}" type="slidenum">
              <a:rPr lang="en-IN" smtClean="0"/>
              <a:t>‹#›</a:t>
            </a:fld>
            <a:endParaRPr lang="en-IN"/>
          </a:p>
        </p:txBody>
      </p:sp>
    </p:spTree>
    <p:extLst>
      <p:ext uri="{BB962C8B-B14F-4D97-AF65-F5344CB8AC3E}">
        <p14:creationId xmlns:p14="http://schemas.microsoft.com/office/powerpoint/2010/main" val="2092763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43DF0-D784-B3C4-3E5B-79EBA3501AC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EEE94BAF-8544-6E3C-9559-F5D689B751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72B8E71-BF97-6645-77B5-432762E7B082}"/>
              </a:ext>
            </a:extLst>
          </p:cNvPr>
          <p:cNvSpPr>
            <a:spLocks noGrp="1"/>
          </p:cNvSpPr>
          <p:nvPr>
            <p:ph type="dt" sz="half" idx="10"/>
          </p:nvPr>
        </p:nvSpPr>
        <p:spPr/>
        <p:txBody>
          <a:bodyPr/>
          <a:lstStyle/>
          <a:p>
            <a:fld id="{B90D069B-48EF-4B37-9ECA-5C6F5B5F68E2}" type="datetimeFigureOut">
              <a:rPr lang="en-IN" smtClean="0"/>
              <a:t>10-11-2025</a:t>
            </a:fld>
            <a:endParaRPr lang="en-IN"/>
          </a:p>
        </p:txBody>
      </p:sp>
      <p:sp>
        <p:nvSpPr>
          <p:cNvPr id="5" name="Footer Placeholder 4">
            <a:extLst>
              <a:ext uri="{FF2B5EF4-FFF2-40B4-BE49-F238E27FC236}">
                <a16:creationId xmlns:a16="http://schemas.microsoft.com/office/drawing/2014/main" id="{B22C2574-16ED-2680-50B4-E795B6094A4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CEE8A81-9178-F649-1EEF-385332D82F08}"/>
              </a:ext>
            </a:extLst>
          </p:cNvPr>
          <p:cNvSpPr>
            <a:spLocks noGrp="1"/>
          </p:cNvSpPr>
          <p:nvPr>
            <p:ph type="sldNum" sz="quarter" idx="12"/>
          </p:nvPr>
        </p:nvSpPr>
        <p:spPr/>
        <p:txBody>
          <a:bodyPr/>
          <a:lstStyle/>
          <a:p>
            <a:fld id="{1F9AEEA1-559E-4ACF-AEF1-CF205D3FA750}" type="slidenum">
              <a:rPr lang="en-IN" smtClean="0"/>
              <a:t>‹#›</a:t>
            </a:fld>
            <a:endParaRPr lang="en-IN"/>
          </a:p>
        </p:txBody>
      </p:sp>
    </p:spTree>
    <p:extLst>
      <p:ext uri="{BB962C8B-B14F-4D97-AF65-F5344CB8AC3E}">
        <p14:creationId xmlns:p14="http://schemas.microsoft.com/office/powerpoint/2010/main" val="2904575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E4F17-C7C6-0D99-AAA1-E0A810AF32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BC8C0138-3A2D-B6BA-4C55-B686AC5B2CE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54AB1C7-DCA4-6573-6350-902FC082792C}"/>
              </a:ext>
            </a:extLst>
          </p:cNvPr>
          <p:cNvSpPr>
            <a:spLocks noGrp="1"/>
          </p:cNvSpPr>
          <p:nvPr>
            <p:ph type="dt" sz="half" idx="10"/>
          </p:nvPr>
        </p:nvSpPr>
        <p:spPr/>
        <p:txBody>
          <a:bodyPr/>
          <a:lstStyle/>
          <a:p>
            <a:fld id="{B90D069B-48EF-4B37-9ECA-5C6F5B5F68E2}" type="datetimeFigureOut">
              <a:rPr lang="en-IN" smtClean="0"/>
              <a:t>10-11-2025</a:t>
            </a:fld>
            <a:endParaRPr lang="en-IN"/>
          </a:p>
        </p:txBody>
      </p:sp>
      <p:sp>
        <p:nvSpPr>
          <p:cNvPr id="5" name="Footer Placeholder 4">
            <a:extLst>
              <a:ext uri="{FF2B5EF4-FFF2-40B4-BE49-F238E27FC236}">
                <a16:creationId xmlns:a16="http://schemas.microsoft.com/office/drawing/2014/main" id="{5FAD6637-2724-9E30-B263-2A1CDC9616A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A21F3B7-F2E6-B13C-3DC5-53BD8A1635FE}"/>
              </a:ext>
            </a:extLst>
          </p:cNvPr>
          <p:cNvSpPr>
            <a:spLocks noGrp="1"/>
          </p:cNvSpPr>
          <p:nvPr>
            <p:ph type="sldNum" sz="quarter" idx="12"/>
          </p:nvPr>
        </p:nvSpPr>
        <p:spPr/>
        <p:txBody>
          <a:bodyPr/>
          <a:lstStyle/>
          <a:p>
            <a:fld id="{1F9AEEA1-559E-4ACF-AEF1-CF205D3FA750}" type="slidenum">
              <a:rPr lang="en-IN" smtClean="0"/>
              <a:t>‹#›</a:t>
            </a:fld>
            <a:endParaRPr lang="en-IN"/>
          </a:p>
        </p:txBody>
      </p:sp>
    </p:spTree>
    <p:extLst>
      <p:ext uri="{BB962C8B-B14F-4D97-AF65-F5344CB8AC3E}">
        <p14:creationId xmlns:p14="http://schemas.microsoft.com/office/powerpoint/2010/main" val="591108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5E472-E930-ABA9-03ED-C7DC7A24782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FBA51050-1084-0BED-0761-1FFC14F838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51048F09-17A8-37E7-001B-46EDD672FC9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F498186D-71A7-A155-5F91-1251C3F912E9}"/>
              </a:ext>
            </a:extLst>
          </p:cNvPr>
          <p:cNvSpPr>
            <a:spLocks noGrp="1"/>
          </p:cNvSpPr>
          <p:nvPr>
            <p:ph type="dt" sz="half" idx="10"/>
          </p:nvPr>
        </p:nvSpPr>
        <p:spPr/>
        <p:txBody>
          <a:bodyPr/>
          <a:lstStyle/>
          <a:p>
            <a:fld id="{B90D069B-48EF-4B37-9ECA-5C6F5B5F68E2}" type="datetimeFigureOut">
              <a:rPr lang="en-IN" smtClean="0"/>
              <a:t>10-11-2025</a:t>
            </a:fld>
            <a:endParaRPr lang="en-IN"/>
          </a:p>
        </p:txBody>
      </p:sp>
      <p:sp>
        <p:nvSpPr>
          <p:cNvPr id="6" name="Footer Placeholder 5">
            <a:extLst>
              <a:ext uri="{FF2B5EF4-FFF2-40B4-BE49-F238E27FC236}">
                <a16:creationId xmlns:a16="http://schemas.microsoft.com/office/drawing/2014/main" id="{A838E469-3883-10C8-E524-5144E31471C5}"/>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B73CF6D-DEB0-2F62-50E1-FB02E477C211}"/>
              </a:ext>
            </a:extLst>
          </p:cNvPr>
          <p:cNvSpPr>
            <a:spLocks noGrp="1"/>
          </p:cNvSpPr>
          <p:nvPr>
            <p:ph type="sldNum" sz="quarter" idx="12"/>
          </p:nvPr>
        </p:nvSpPr>
        <p:spPr/>
        <p:txBody>
          <a:bodyPr/>
          <a:lstStyle/>
          <a:p>
            <a:fld id="{1F9AEEA1-559E-4ACF-AEF1-CF205D3FA750}" type="slidenum">
              <a:rPr lang="en-IN" smtClean="0"/>
              <a:t>‹#›</a:t>
            </a:fld>
            <a:endParaRPr lang="en-IN"/>
          </a:p>
        </p:txBody>
      </p:sp>
    </p:spTree>
    <p:extLst>
      <p:ext uri="{BB962C8B-B14F-4D97-AF65-F5344CB8AC3E}">
        <p14:creationId xmlns:p14="http://schemas.microsoft.com/office/powerpoint/2010/main" val="3361402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16789-6510-7C08-B7C0-251C0FBDD95C}"/>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97CE48E7-356F-F835-C7B8-0BDD3E42CC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56D1796-7295-70D7-C793-411D86DADA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99EB9627-0C3E-D0A0-41F3-11FE4FAF19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27A608-095B-6D8E-33EA-F02FD3A11D4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6AA6CECE-E4D7-CC72-FC8A-AB3668B8BBD8}"/>
              </a:ext>
            </a:extLst>
          </p:cNvPr>
          <p:cNvSpPr>
            <a:spLocks noGrp="1"/>
          </p:cNvSpPr>
          <p:nvPr>
            <p:ph type="dt" sz="half" idx="10"/>
          </p:nvPr>
        </p:nvSpPr>
        <p:spPr/>
        <p:txBody>
          <a:bodyPr/>
          <a:lstStyle/>
          <a:p>
            <a:fld id="{B90D069B-48EF-4B37-9ECA-5C6F5B5F68E2}" type="datetimeFigureOut">
              <a:rPr lang="en-IN" smtClean="0"/>
              <a:t>10-11-2025</a:t>
            </a:fld>
            <a:endParaRPr lang="en-IN"/>
          </a:p>
        </p:txBody>
      </p:sp>
      <p:sp>
        <p:nvSpPr>
          <p:cNvPr id="8" name="Footer Placeholder 7">
            <a:extLst>
              <a:ext uri="{FF2B5EF4-FFF2-40B4-BE49-F238E27FC236}">
                <a16:creationId xmlns:a16="http://schemas.microsoft.com/office/drawing/2014/main" id="{F98B9BAD-D395-CBB4-A551-B779861B3D86}"/>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177A91C-2EAA-CBB3-DCC5-A1BE617AB606}"/>
              </a:ext>
            </a:extLst>
          </p:cNvPr>
          <p:cNvSpPr>
            <a:spLocks noGrp="1"/>
          </p:cNvSpPr>
          <p:nvPr>
            <p:ph type="sldNum" sz="quarter" idx="12"/>
          </p:nvPr>
        </p:nvSpPr>
        <p:spPr/>
        <p:txBody>
          <a:bodyPr/>
          <a:lstStyle/>
          <a:p>
            <a:fld id="{1F9AEEA1-559E-4ACF-AEF1-CF205D3FA750}" type="slidenum">
              <a:rPr lang="en-IN" smtClean="0"/>
              <a:t>‹#›</a:t>
            </a:fld>
            <a:endParaRPr lang="en-IN"/>
          </a:p>
        </p:txBody>
      </p:sp>
    </p:spTree>
    <p:extLst>
      <p:ext uri="{BB962C8B-B14F-4D97-AF65-F5344CB8AC3E}">
        <p14:creationId xmlns:p14="http://schemas.microsoft.com/office/powerpoint/2010/main" val="4234048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3BE4D-CE91-3949-3913-E1CFF7335486}"/>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2FC03A53-D97A-A679-13EE-095C1F8FAD2A}"/>
              </a:ext>
            </a:extLst>
          </p:cNvPr>
          <p:cNvSpPr>
            <a:spLocks noGrp="1"/>
          </p:cNvSpPr>
          <p:nvPr>
            <p:ph type="dt" sz="half" idx="10"/>
          </p:nvPr>
        </p:nvSpPr>
        <p:spPr/>
        <p:txBody>
          <a:bodyPr/>
          <a:lstStyle/>
          <a:p>
            <a:fld id="{B90D069B-48EF-4B37-9ECA-5C6F5B5F68E2}" type="datetimeFigureOut">
              <a:rPr lang="en-IN" smtClean="0"/>
              <a:t>10-11-2025</a:t>
            </a:fld>
            <a:endParaRPr lang="en-IN"/>
          </a:p>
        </p:txBody>
      </p:sp>
      <p:sp>
        <p:nvSpPr>
          <p:cNvPr id="4" name="Footer Placeholder 3">
            <a:extLst>
              <a:ext uri="{FF2B5EF4-FFF2-40B4-BE49-F238E27FC236}">
                <a16:creationId xmlns:a16="http://schemas.microsoft.com/office/drawing/2014/main" id="{F2D79313-82B0-7F05-1BB5-5DBD33997EA5}"/>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27A0A5F-AAE0-07E1-6006-3E0CEBEB40F0}"/>
              </a:ext>
            </a:extLst>
          </p:cNvPr>
          <p:cNvSpPr>
            <a:spLocks noGrp="1"/>
          </p:cNvSpPr>
          <p:nvPr>
            <p:ph type="sldNum" sz="quarter" idx="12"/>
          </p:nvPr>
        </p:nvSpPr>
        <p:spPr/>
        <p:txBody>
          <a:bodyPr/>
          <a:lstStyle/>
          <a:p>
            <a:fld id="{1F9AEEA1-559E-4ACF-AEF1-CF205D3FA750}" type="slidenum">
              <a:rPr lang="en-IN" smtClean="0"/>
              <a:t>‹#›</a:t>
            </a:fld>
            <a:endParaRPr lang="en-IN"/>
          </a:p>
        </p:txBody>
      </p:sp>
    </p:spTree>
    <p:extLst>
      <p:ext uri="{BB962C8B-B14F-4D97-AF65-F5344CB8AC3E}">
        <p14:creationId xmlns:p14="http://schemas.microsoft.com/office/powerpoint/2010/main" val="167072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E000A5-F438-0788-5565-BCAB836EB34C}"/>
              </a:ext>
            </a:extLst>
          </p:cNvPr>
          <p:cNvSpPr>
            <a:spLocks noGrp="1"/>
          </p:cNvSpPr>
          <p:nvPr>
            <p:ph type="dt" sz="half" idx="10"/>
          </p:nvPr>
        </p:nvSpPr>
        <p:spPr/>
        <p:txBody>
          <a:bodyPr/>
          <a:lstStyle/>
          <a:p>
            <a:fld id="{B90D069B-48EF-4B37-9ECA-5C6F5B5F68E2}" type="datetimeFigureOut">
              <a:rPr lang="en-IN" smtClean="0"/>
              <a:t>10-11-2025</a:t>
            </a:fld>
            <a:endParaRPr lang="en-IN"/>
          </a:p>
        </p:txBody>
      </p:sp>
      <p:sp>
        <p:nvSpPr>
          <p:cNvPr id="3" name="Footer Placeholder 2">
            <a:extLst>
              <a:ext uri="{FF2B5EF4-FFF2-40B4-BE49-F238E27FC236}">
                <a16:creationId xmlns:a16="http://schemas.microsoft.com/office/drawing/2014/main" id="{2BBCFCC1-850C-FCC8-BE98-664CEB396182}"/>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8D8E9582-1FD2-B62F-81B4-6D9DC086764B}"/>
              </a:ext>
            </a:extLst>
          </p:cNvPr>
          <p:cNvSpPr>
            <a:spLocks noGrp="1"/>
          </p:cNvSpPr>
          <p:nvPr>
            <p:ph type="sldNum" sz="quarter" idx="12"/>
          </p:nvPr>
        </p:nvSpPr>
        <p:spPr/>
        <p:txBody>
          <a:bodyPr/>
          <a:lstStyle/>
          <a:p>
            <a:fld id="{1F9AEEA1-559E-4ACF-AEF1-CF205D3FA750}" type="slidenum">
              <a:rPr lang="en-IN" smtClean="0"/>
              <a:t>‹#›</a:t>
            </a:fld>
            <a:endParaRPr lang="en-IN"/>
          </a:p>
        </p:txBody>
      </p:sp>
    </p:spTree>
    <p:extLst>
      <p:ext uri="{BB962C8B-B14F-4D97-AF65-F5344CB8AC3E}">
        <p14:creationId xmlns:p14="http://schemas.microsoft.com/office/powerpoint/2010/main" val="3423187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51563-941D-BDB5-622E-BD3A26B88B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A4143BFE-80DC-AD59-18C4-2050987DB6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6627DD43-4DE0-4416-E2B0-685214E7DC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65A155-6868-B4EC-AE7C-D459CCA68F87}"/>
              </a:ext>
            </a:extLst>
          </p:cNvPr>
          <p:cNvSpPr>
            <a:spLocks noGrp="1"/>
          </p:cNvSpPr>
          <p:nvPr>
            <p:ph type="dt" sz="half" idx="10"/>
          </p:nvPr>
        </p:nvSpPr>
        <p:spPr/>
        <p:txBody>
          <a:bodyPr/>
          <a:lstStyle/>
          <a:p>
            <a:fld id="{B90D069B-48EF-4B37-9ECA-5C6F5B5F68E2}" type="datetimeFigureOut">
              <a:rPr lang="en-IN" smtClean="0"/>
              <a:t>10-11-2025</a:t>
            </a:fld>
            <a:endParaRPr lang="en-IN"/>
          </a:p>
        </p:txBody>
      </p:sp>
      <p:sp>
        <p:nvSpPr>
          <p:cNvPr id="6" name="Footer Placeholder 5">
            <a:extLst>
              <a:ext uri="{FF2B5EF4-FFF2-40B4-BE49-F238E27FC236}">
                <a16:creationId xmlns:a16="http://schemas.microsoft.com/office/drawing/2014/main" id="{9FF6391C-7377-A6D0-086B-1D7ABEDB0B5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507BE2A-AB05-30B4-6408-BF092856D399}"/>
              </a:ext>
            </a:extLst>
          </p:cNvPr>
          <p:cNvSpPr>
            <a:spLocks noGrp="1"/>
          </p:cNvSpPr>
          <p:nvPr>
            <p:ph type="sldNum" sz="quarter" idx="12"/>
          </p:nvPr>
        </p:nvSpPr>
        <p:spPr/>
        <p:txBody>
          <a:bodyPr/>
          <a:lstStyle/>
          <a:p>
            <a:fld id="{1F9AEEA1-559E-4ACF-AEF1-CF205D3FA750}" type="slidenum">
              <a:rPr lang="en-IN" smtClean="0"/>
              <a:t>‹#›</a:t>
            </a:fld>
            <a:endParaRPr lang="en-IN"/>
          </a:p>
        </p:txBody>
      </p:sp>
    </p:spTree>
    <p:extLst>
      <p:ext uri="{BB962C8B-B14F-4D97-AF65-F5344CB8AC3E}">
        <p14:creationId xmlns:p14="http://schemas.microsoft.com/office/powerpoint/2010/main" val="3761160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857BA-2C76-0104-A653-7031E14DC0D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ED66BD10-72F6-427F-ADD0-70E49E6457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C451ED56-8C16-2823-9068-CEA31F3F73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D2C13D-1E7E-69BC-E4DA-A45250AA77CC}"/>
              </a:ext>
            </a:extLst>
          </p:cNvPr>
          <p:cNvSpPr>
            <a:spLocks noGrp="1"/>
          </p:cNvSpPr>
          <p:nvPr>
            <p:ph type="dt" sz="half" idx="10"/>
          </p:nvPr>
        </p:nvSpPr>
        <p:spPr/>
        <p:txBody>
          <a:bodyPr/>
          <a:lstStyle/>
          <a:p>
            <a:fld id="{B90D069B-48EF-4B37-9ECA-5C6F5B5F68E2}" type="datetimeFigureOut">
              <a:rPr lang="en-IN" smtClean="0"/>
              <a:t>10-11-2025</a:t>
            </a:fld>
            <a:endParaRPr lang="en-IN"/>
          </a:p>
        </p:txBody>
      </p:sp>
      <p:sp>
        <p:nvSpPr>
          <p:cNvPr id="6" name="Footer Placeholder 5">
            <a:extLst>
              <a:ext uri="{FF2B5EF4-FFF2-40B4-BE49-F238E27FC236}">
                <a16:creationId xmlns:a16="http://schemas.microsoft.com/office/drawing/2014/main" id="{EDB34632-2C3A-366B-923C-7A18034BAA8F}"/>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CA21E26-9A4E-3C9E-4D38-3E1E4352FDBF}"/>
              </a:ext>
            </a:extLst>
          </p:cNvPr>
          <p:cNvSpPr>
            <a:spLocks noGrp="1"/>
          </p:cNvSpPr>
          <p:nvPr>
            <p:ph type="sldNum" sz="quarter" idx="12"/>
          </p:nvPr>
        </p:nvSpPr>
        <p:spPr/>
        <p:txBody>
          <a:bodyPr/>
          <a:lstStyle/>
          <a:p>
            <a:fld id="{1F9AEEA1-559E-4ACF-AEF1-CF205D3FA750}" type="slidenum">
              <a:rPr lang="en-IN" smtClean="0"/>
              <a:t>‹#›</a:t>
            </a:fld>
            <a:endParaRPr lang="en-IN"/>
          </a:p>
        </p:txBody>
      </p:sp>
    </p:spTree>
    <p:extLst>
      <p:ext uri="{BB962C8B-B14F-4D97-AF65-F5344CB8AC3E}">
        <p14:creationId xmlns:p14="http://schemas.microsoft.com/office/powerpoint/2010/main" val="39013618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C3777E-5C19-707B-B178-01BC786B31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7D6B942-2B20-12C3-49C7-A87424926A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0F0026F-E1E5-2941-E778-013C45244C2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90D069B-48EF-4B37-9ECA-5C6F5B5F68E2}" type="datetimeFigureOut">
              <a:rPr lang="en-IN" smtClean="0"/>
              <a:t>10-11-2025</a:t>
            </a:fld>
            <a:endParaRPr lang="en-IN"/>
          </a:p>
        </p:txBody>
      </p:sp>
      <p:sp>
        <p:nvSpPr>
          <p:cNvPr id="5" name="Footer Placeholder 4">
            <a:extLst>
              <a:ext uri="{FF2B5EF4-FFF2-40B4-BE49-F238E27FC236}">
                <a16:creationId xmlns:a16="http://schemas.microsoft.com/office/drawing/2014/main" id="{736F5C92-4D2D-9B95-EFAE-D9ED649A37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C0FB4F12-EE00-C08D-BA03-29140D6B40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F9AEEA1-559E-4ACF-AEF1-CF205D3FA750}" type="slidenum">
              <a:rPr lang="en-IN" smtClean="0"/>
              <a:t>‹#›</a:t>
            </a:fld>
            <a:endParaRPr lang="en-IN"/>
          </a:p>
        </p:txBody>
      </p:sp>
      <p:pic>
        <p:nvPicPr>
          <p:cNvPr id="8" name="Picture 7">
            <a:extLst>
              <a:ext uri="{FF2B5EF4-FFF2-40B4-BE49-F238E27FC236}">
                <a16:creationId xmlns:a16="http://schemas.microsoft.com/office/drawing/2014/main" id="{C18E50B6-C029-DE21-07FE-1EA40DA2AF3E}"/>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1319212"/>
          </a:xfrm>
          <a:prstGeom prst="rect">
            <a:avLst/>
          </a:prstGeom>
        </p:spPr>
      </p:pic>
    </p:spTree>
    <p:extLst>
      <p:ext uri="{BB962C8B-B14F-4D97-AF65-F5344CB8AC3E}">
        <p14:creationId xmlns:p14="http://schemas.microsoft.com/office/powerpoint/2010/main" val="193787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CFC79-2DA0-A989-3C06-994B5192F4E3}"/>
              </a:ext>
            </a:extLst>
          </p:cNvPr>
          <p:cNvSpPr>
            <a:spLocks noGrp="1"/>
          </p:cNvSpPr>
          <p:nvPr>
            <p:ph type="ctrTitle"/>
          </p:nvPr>
        </p:nvSpPr>
        <p:spPr>
          <a:xfrm>
            <a:off x="-1" y="1549400"/>
            <a:ext cx="12191999" cy="3174999"/>
          </a:xfrm>
        </p:spPr>
        <p:txBody>
          <a:bodyPr anchor="t">
            <a:normAutofit fontScale="90000"/>
          </a:bodyPr>
          <a:lstStyle/>
          <a:p>
            <a:r>
              <a:rPr lang="en-IN" sz="4800" b="1" dirty="0">
                <a:latin typeface="Times New Roman" panose="02020603050405020304" pitchFamily="18" charset="0"/>
                <a:cs typeface="Times New Roman" panose="02020603050405020304" pitchFamily="18" charset="0"/>
              </a:rPr>
              <a:t>LOGISTICS &amp; SUPPLY CHAIN MANAGEMENT</a:t>
            </a:r>
            <a:br>
              <a:rPr lang="en-IN" sz="4800" b="1" dirty="0">
                <a:latin typeface="Times New Roman" panose="02020603050405020304" pitchFamily="18" charset="0"/>
                <a:cs typeface="Times New Roman" panose="02020603050405020304" pitchFamily="18" charset="0"/>
              </a:rPr>
            </a:br>
            <a:r>
              <a:rPr lang="en-IN" sz="4400" b="1" dirty="0">
                <a:latin typeface="Times New Roman" panose="02020603050405020304" pitchFamily="18" charset="0"/>
                <a:cs typeface="Times New Roman" panose="02020603050405020304" pitchFamily="18" charset="0"/>
              </a:rPr>
              <a:t>Subject Code – MBA301</a:t>
            </a:r>
            <a:br>
              <a:rPr lang="en-IN" sz="4000" b="1" dirty="0">
                <a:latin typeface="Times New Roman" panose="02020603050405020304" pitchFamily="18" charset="0"/>
                <a:cs typeface="Times New Roman" panose="02020603050405020304" pitchFamily="18" charset="0"/>
              </a:rPr>
            </a:br>
            <a:r>
              <a:rPr lang="en-IN" sz="4000" dirty="0">
                <a:latin typeface="Times New Roman" panose="02020603050405020304" pitchFamily="18" charset="0"/>
                <a:cs typeface="Times New Roman" panose="02020603050405020304" pitchFamily="18" charset="0"/>
              </a:rPr>
              <a:t>By </a:t>
            </a:r>
            <a:br>
              <a:rPr lang="en-IN" sz="4000" dirty="0">
                <a:latin typeface="Times New Roman" panose="02020603050405020304" pitchFamily="18" charset="0"/>
                <a:cs typeface="Times New Roman" panose="02020603050405020304" pitchFamily="18" charset="0"/>
              </a:rPr>
            </a:br>
            <a:r>
              <a:rPr lang="en-IN" sz="4000" dirty="0">
                <a:latin typeface="Times New Roman" panose="02020603050405020304" pitchFamily="18" charset="0"/>
                <a:cs typeface="Times New Roman" panose="02020603050405020304" pitchFamily="18" charset="0"/>
              </a:rPr>
              <a:t>Likith N</a:t>
            </a:r>
            <a:br>
              <a:rPr lang="en-IN" sz="4000" dirty="0">
                <a:latin typeface="Times New Roman" panose="02020603050405020304" pitchFamily="18" charset="0"/>
                <a:cs typeface="Times New Roman" panose="02020603050405020304" pitchFamily="18" charset="0"/>
              </a:rPr>
            </a:br>
            <a:r>
              <a:rPr lang="en-IN" sz="4000" dirty="0">
                <a:latin typeface="Times New Roman" panose="02020603050405020304" pitchFamily="18" charset="0"/>
                <a:cs typeface="Times New Roman" panose="02020603050405020304" pitchFamily="18" charset="0"/>
              </a:rPr>
              <a:t>Assistant Professor</a:t>
            </a:r>
            <a:endParaRPr lang="en-IN" sz="4000" dirty="0"/>
          </a:p>
        </p:txBody>
      </p:sp>
      <p:sp>
        <p:nvSpPr>
          <p:cNvPr id="3" name="Subtitle 2">
            <a:extLst>
              <a:ext uri="{FF2B5EF4-FFF2-40B4-BE49-F238E27FC236}">
                <a16:creationId xmlns:a16="http://schemas.microsoft.com/office/drawing/2014/main" id="{394A484D-DABE-C238-4670-5E7C142641A6}"/>
              </a:ext>
            </a:extLst>
          </p:cNvPr>
          <p:cNvSpPr>
            <a:spLocks noGrp="1"/>
          </p:cNvSpPr>
          <p:nvPr>
            <p:ph type="subTitle" idx="1"/>
          </p:nvPr>
        </p:nvSpPr>
        <p:spPr>
          <a:xfrm>
            <a:off x="0" y="4572000"/>
            <a:ext cx="12191999" cy="2205036"/>
          </a:xfrm>
        </p:spPr>
        <p:txBody>
          <a:bodyPr anchor="ctr">
            <a:normAutofit/>
          </a:bodyPr>
          <a:lstStyle/>
          <a:p>
            <a:r>
              <a:rPr lang="en-IN" sz="3500" b="1" dirty="0">
                <a:latin typeface="Times New Roman" panose="02020603050405020304" pitchFamily="18" charset="0"/>
                <a:cs typeface="Times New Roman" panose="02020603050405020304" pitchFamily="18" charset="0"/>
              </a:rPr>
              <a:t>Module 1 - Introduction to Logistics management</a:t>
            </a:r>
          </a:p>
          <a:p>
            <a:endParaRPr lang="en-IN" dirty="0"/>
          </a:p>
        </p:txBody>
      </p:sp>
    </p:spTree>
    <p:extLst>
      <p:ext uri="{BB962C8B-B14F-4D97-AF65-F5344CB8AC3E}">
        <p14:creationId xmlns:p14="http://schemas.microsoft.com/office/powerpoint/2010/main" val="9935978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diagram of a retail logistics system&#10;&#10;AI-generated content may be incorrect.">
            <a:extLst>
              <a:ext uri="{FF2B5EF4-FFF2-40B4-BE49-F238E27FC236}">
                <a16:creationId xmlns:a16="http://schemas.microsoft.com/office/drawing/2014/main" id="{FEE28748-2780-0DEE-DD52-B92F0184285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05000" y="1346200"/>
            <a:ext cx="8724900" cy="5511800"/>
          </a:xfrm>
        </p:spPr>
      </p:pic>
    </p:spTree>
    <p:extLst>
      <p:ext uri="{BB962C8B-B14F-4D97-AF65-F5344CB8AC3E}">
        <p14:creationId xmlns:p14="http://schemas.microsoft.com/office/powerpoint/2010/main" val="36621513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60670-7770-638F-9B9A-F67B0A4D74A7}"/>
              </a:ext>
            </a:extLst>
          </p:cNvPr>
          <p:cNvSpPr>
            <a:spLocks noGrp="1"/>
          </p:cNvSpPr>
          <p:nvPr>
            <p:ph type="title"/>
          </p:nvPr>
        </p:nvSpPr>
        <p:spPr>
          <a:xfrm>
            <a:off x="838200" y="1473200"/>
            <a:ext cx="10515600" cy="1066800"/>
          </a:xfrm>
        </p:spPr>
        <p:txBody>
          <a:bodyPr/>
          <a:lstStyle/>
          <a:p>
            <a:r>
              <a:rPr lang="en-IN" dirty="0"/>
              <a:t>Suez canal crisis</a:t>
            </a:r>
          </a:p>
        </p:txBody>
      </p:sp>
      <p:sp>
        <p:nvSpPr>
          <p:cNvPr id="3" name="Content Placeholder 2">
            <a:extLst>
              <a:ext uri="{FF2B5EF4-FFF2-40B4-BE49-F238E27FC236}">
                <a16:creationId xmlns:a16="http://schemas.microsoft.com/office/drawing/2014/main" id="{16254308-6CC4-9C31-30AA-4111EF16A9FD}"/>
              </a:ext>
            </a:extLst>
          </p:cNvPr>
          <p:cNvSpPr>
            <a:spLocks noGrp="1"/>
          </p:cNvSpPr>
          <p:nvPr>
            <p:ph idx="1"/>
          </p:nvPr>
        </p:nvSpPr>
        <p:spPr>
          <a:xfrm>
            <a:off x="838200" y="2400301"/>
            <a:ext cx="10515600" cy="4330700"/>
          </a:xfrm>
        </p:spPr>
        <p:txBody>
          <a:bodyPr>
            <a:normAutofit fontScale="25000" lnSpcReduction="20000"/>
          </a:bodyPr>
          <a:lstStyle/>
          <a:p>
            <a:r>
              <a:rPr lang="en-US" sz="10400" dirty="0"/>
              <a:t>On March 23, 2021, the Ever Given, a 400-meter, 200,000-ton container ship operated by Evergreen Marine, ran aground in the Suez Canal due to high winds and poor visibility from a sandstorm.​</a:t>
            </a:r>
            <a:br>
              <a:rPr lang="en-US" sz="10400" dirty="0"/>
            </a:br>
            <a:r>
              <a:rPr lang="en-US" sz="10400" dirty="0"/>
              <a:t>The ship completely blocked the canal for six days, halting traffic through one of the world’s most critical maritime chokepoints, where roughly 12% of global trade and 30% of container traffic pass daily.​</a:t>
            </a:r>
          </a:p>
          <a:p>
            <a:r>
              <a:rPr lang="en-US" sz="10400" dirty="0"/>
              <a:t>400+ vessels were stranded, forcing some to reroute around the Cape of Good Hope, adding around 15 days and millions in extra fuel costs.​</a:t>
            </a:r>
          </a:p>
          <a:p>
            <a:r>
              <a:rPr lang="en-US" sz="10400" dirty="0"/>
              <a:t>The blockage delayed an estimated $9–10 billion worth of goods per day, including oil, electronics, and food.​</a:t>
            </a:r>
          </a:p>
          <a:p>
            <a:r>
              <a:rPr lang="en-US" sz="10400" dirty="0"/>
              <a:t>Major companies like Maersk Line lost approximately $89 million, mainly due to inventory holding costs and rerouting.​</a:t>
            </a:r>
          </a:p>
          <a:p>
            <a:r>
              <a:rPr lang="en-US" sz="10400" dirty="0"/>
              <a:t>The disruption led to container shortages, port congestion, and cascading delays across Europe and Asia’s ports</a:t>
            </a:r>
          </a:p>
          <a:p>
            <a:pPr marL="0" indent="0">
              <a:buNone/>
            </a:pPr>
            <a:br>
              <a:rPr lang="en-US" dirty="0"/>
            </a:br>
            <a:endParaRPr lang="en-IN" dirty="0"/>
          </a:p>
        </p:txBody>
      </p:sp>
    </p:spTree>
    <p:extLst>
      <p:ext uri="{BB962C8B-B14F-4D97-AF65-F5344CB8AC3E}">
        <p14:creationId xmlns:p14="http://schemas.microsoft.com/office/powerpoint/2010/main" val="41144990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B68AFE-D659-4314-E188-AE7C17772521}"/>
              </a:ext>
            </a:extLst>
          </p:cNvPr>
          <p:cNvSpPr>
            <a:spLocks noGrp="1"/>
          </p:cNvSpPr>
          <p:nvPr>
            <p:ph type="title"/>
          </p:nvPr>
        </p:nvSpPr>
        <p:spPr>
          <a:xfrm>
            <a:off x="838200" y="1346199"/>
            <a:ext cx="10515600" cy="1295399"/>
          </a:xfrm>
        </p:spPr>
        <p:txBody>
          <a:bodyPr/>
          <a:lstStyle/>
          <a:p>
            <a:r>
              <a:rPr lang="en-IN" dirty="0"/>
              <a:t>Need for Logistics Management</a:t>
            </a:r>
          </a:p>
        </p:txBody>
      </p:sp>
      <p:sp>
        <p:nvSpPr>
          <p:cNvPr id="3" name="Content Placeholder 2">
            <a:extLst>
              <a:ext uri="{FF2B5EF4-FFF2-40B4-BE49-F238E27FC236}">
                <a16:creationId xmlns:a16="http://schemas.microsoft.com/office/drawing/2014/main" id="{348DFED4-51C2-F2E9-B2DD-3C85C6CEE49B}"/>
              </a:ext>
            </a:extLst>
          </p:cNvPr>
          <p:cNvSpPr>
            <a:spLocks noGrp="1"/>
          </p:cNvSpPr>
          <p:nvPr>
            <p:ph idx="1"/>
          </p:nvPr>
        </p:nvSpPr>
        <p:spPr>
          <a:xfrm>
            <a:off x="838200" y="2641599"/>
            <a:ext cx="10515600" cy="3535363"/>
          </a:xfrm>
        </p:spPr>
        <p:txBody>
          <a:bodyPr>
            <a:normAutofit/>
          </a:bodyPr>
          <a:lstStyle/>
          <a:p>
            <a:r>
              <a:rPr lang="en-IN" dirty="0"/>
              <a:t>Cost Efficiency</a:t>
            </a:r>
          </a:p>
          <a:p>
            <a:r>
              <a:rPr lang="en-IN" dirty="0"/>
              <a:t>Customer Satisfaction</a:t>
            </a:r>
          </a:p>
          <a:p>
            <a:r>
              <a:rPr lang="en-IN" dirty="0"/>
              <a:t>Market Expansion</a:t>
            </a:r>
          </a:p>
          <a:p>
            <a:r>
              <a:rPr lang="en-IN" dirty="0"/>
              <a:t>Inventory Optimization</a:t>
            </a:r>
          </a:p>
          <a:p>
            <a:pPr marL="0" indent="0">
              <a:buNone/>
            </a:pPr>
            <a:br>
              <a:rPr lang="en-IN" dirty="0"/>
            </a:br>
            <a:endParaRPr lang="en-IN" dirty="0"/>
          </a:p>
        </p:txBody>
      </p:sp>
      <p:pic>
        <p:nvPicPr>
          <p:cNvPr id="5" name="Picture 4">
            <a:extLst>
              <a:ext uri="{FF2B5EF4-FFF2-40B4-BE49-F238E27FC236}">
                <a16:creationId xmlns:a16="http://schemas.microsoft.com/office/drawing/2014/main" id="{25B28123-7852-ECAC-790B-F3F61EFE7803}"/>
              </a:ext>
            </a:extLst>
          </p:cNvPr>
          <p:cNvPicPr>
            <a:picLocks noChangeAspect="1"/>
          </p:cNvPicPr>
          <p:nvPr/>
        </p:nvPicPr>
        <p:blipFill>
          <a:blip r:embed="rId3"/>
          <a:stretch>
            <a:fillRect/>
          </a:stretch>
        </p:blipFill>
        <p:spPr>
          <a:xfrm>
            <a:off x="8365918" y="2641599"/>
            <a:ext cx="2502029" cy="2533780"/>
          </a:xfrm>
          <a:prstGeom prst="rect">
            <a:avLst/>
          </a:prstGeom>
        </p:spPr>
      </p:pic>
    </p:spTree>
    <p:extLst>
      <p:ext uri="{BB962C8B-B14F-4D97-AF65-F5344CB8AC3E}">
        <p14:creationId xmlns:p14="http://schemas.microsoft.com/office/powerpoint/2010/main" val="41478994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BC0E4F2-7144-1DBE-3674-A969EBB94BC9}"/>
              </a:ext>
            </a:extLst>
          </p:cNvPr>
          <p:cNvSpPr>
            <a:spLocks noGrp="1"/>
          </p:cNvSpPr>
          <p:nvPr>
            <p:ph idx="1"/>
          </p:nvPr>
        </p:nvSpPr>
        <p:spPr/>
        <p:txBody>
          <a:bodyPr/>
          <a:lstStyle/>
          <a:p>
            <a:r>
              <a:rPr lang="en-IN" dirty="0"/>
              <a:t>Supply Chain Visibility</a:t>
            </a:r>
          </a:p>
          <a:p>
            <a:r>
              <a:rPr lang="en-IN" dirty="0"/>
              <a:t>Risk Management</a:t>
            </a:r>
          </a:p>
          <a:p>
            <a:r>
              <a:rPr lang="en-IN" dirty="0"/>
              <a:t>Competitive Advantage</a:t>
            </a:r>
          </a:p>
          <a:p>
            <a:r>
              <a:rPr lang="en-IN" dirty="0"/>
              <a:t>Environmental Sustainability</a:t>
            </a:r>
          </a:p>
          <a:p>
            <a:endParaRPr lang="en-IN" dirty="0"/>
          </a:p>
          <a:p>
            <a:pPr marL="0" indent="0">
              <a:buNone/>
            </a:pPr>
            <a:r>
              <a:rPr lang="en-US" i="1" dirty="0"/>
              <a:t>“79% of customers say fast delivery makes them more likely to buy again!”</a:t>
            </a:r>
            <a:endParaRPr lang="en-IN" i="1" dirty="0"/>
          </a:p>
        </p:txBody>
      </p:sp>
      <p:pic>
        <p:nvPicPr>
          <p:cNvPr id="7" name="Picture 6">
            <a:extLst>
              <a:ext uri="{FF2B5EF4-FFF2-40B4-BE49-F238E27FC236}">
                <a16:creationId xmlns:a16="http://schemas.microsoft.com/office/drawing/2014/main" id="{B24E14A8-6E46-2999-134A-10A8EA59F5E1}"/>
              </a:ext>
            </a:extLst>
          </p:cNvPr>
          <p:cNvPicPr>
            <a:picLocks noChangeAspect="1"/>
          </p:cNvPicPr>
          <p:nvPr/>
        </p:nvPicPr>
        <p:blipFill>
          <a:blip r:embed="rId3"/>
          <a:stretch>
            <a:fillRect/>
          </a:stretch>
        </p:blipFill>
        <p:spPr>
          <a:xfrm>
            <a:off x="8851770" y="1690688"/>
            <a:ext cx="2502030" cy="2660763"/>
          </a:xfrm>
          <a:prstGeom prst="rect">
            <a:avLst/>
          </a:prstGeom>
        </p:spPr>
      </p:pic>
    </p:spTree>
    <p:extLst>
      <p:ext uri="{BB962C8B-B14F-4D97-AF65-F5344CB8AC3E}">
        <p14:creationId xmlns:p14="http://schemas.microsoft.com/office/powerpoint/2010/main" val="3149961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80">
                                          <p:stCondLst>
                                            <p:cond delay="0"/>
                                          </p:stCondLst>
                                        </p:cTn>
                                        <p:tgtEl>
                                          <p:spTgt spid="3">
                                            <p:txEl>
                                              <p:pRg st="5" end="5"/>
                                            </p:txEl>
                                          </p:spTgt>
                                        </p:tgtEl>
                                      </p:cBhvr>
                                    </p:animEffect>
                                    <p:anim calcmode="lin" valueType="num">
                                      <p:cBhvr>
                                        <p:cTn id="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5" end="5"/>
                                            </p:txEl>
                                          </p:spTgt>
                                        </p:tgtEl>
                                      </p:cBhvr>
                                      <p:to x="100000" y="60000"/>
                                    </p:animScale>
                                    <p:animScale>
                                      <p:cBhvr>
                                        <p:cTn id="14" dur="166" decel="50000">
                                          <p:stCondLst>
                                            <p:cond delay="676"/>
                                          </p:stCondLst>
                                        </p:cTn>
                                        <p:tgtEl>
                                          <p:spTgt spid="3">
                                            <p:txEl>
                                              <p:pRg st="5" end="5"/>
                                            </p:txEl>
                                          </p:spTgt>
                                        </p:tgtEl>
                                      </p:cBhvr>
                                      <p:to x="100000" y="100000"/>
                                    </p:animScale>
                                    <p:animScale>
                                      <p:cBhvr>
                                        <p:cTn id="15" dur="26">
                                          <p:stCondLst>
                                            <p:cond delay="1312"/>
                                          </p:stCondLst>
                                        </p:cTn>
                                        <p:tgtEl>
                                          <p:spTgt spid="3">
                                            <p:txEl>
                                              <p:pRg st="5" end="5"/>
                                            </p:txEl>
                                          </p:spTgt>
                                        </p:tgtEl>
                                      </p:cBhvr>
                                      <p:to x="100000" y="80000"/>
                                    </p:animScale>
                                    <p:animScale>
                                      <p:cBhvr>
                                        <p:cTn id="16" dur="166" decel="50000">
                                          <p:stCondLst>
                                            <p:cond delay="1338"/>
                                          </p:stCondLst>
                                        </p:cTn>
                                        <p:tgtEl>
                                          <p:spTgt spid="3">
                                            <p:txEl>
                                              <p:pRg st="5" end="5"/>
                                            </p:txEl>
                                          </p:spTgt>
                                        </p:tgtEl>
                                      </p:cBhvr>
                                      <p:to x="100000" y="100000"/>
                                    </p:animScale>
                                    <p:animScale>
                                      <p:cBhvr>
                                        <p:cTn id="17" dur="26">
                                          <p:stCondLst>
                                            <p:cond delay="1642"/>
                                          </p:stCondLst>
                                        </p:cTn>
                                        <p:tgtEl>
                                          <p:spTgt spid="3">
                                            <p:txEl>
                                              <p:pRg st="5" end="5"/>
                                            </p:txEl>
                                          </p:spTgt>
                                        </p:tgtEl>
                                      </p:cBhvr>
                                      <p:to x="100000" y="90000"/>
                                    </p:animScale>
                                    <p:animScale>
                                      <p:cBhvr>
                                        <p:cTn id="18" dur="166" decel="50000">
                                          <p:stCondLst>
                                            <p:cond delay="1668"/>
                                          </p:stCondLst>
                                        </p:cTn>
                                        <p:tgtEl>
                                          <p:spTgt spid="3">
                                            <p:txEl>
                                              <p:pRg st="5" end="5"/>
                                            </p:txEl>
                                          </p:spTgt>
                                        </p:tgtEl>
                                      </p:cBhvr>
                                      <p:to x="100000" y="100000"/>
                                    </p:animScale>
                                    <p:animScale>
                                      <p:cBhvr>
                                        <p:cTn id="19" dur="26">
                                          <p:stCondLst>
                                            <p:cond delay="1808"/>
                                          </p:stCondLst>
                                        </p:cTn>
                                        <p:tgtEl>
                                          <p:spTgt spid="3">
                                            <p:txEl>
                                              <p:pRg st="5" end="5"/>
                                            </p:txEl>
                                          </p:spTgt>
                                        </p:tgtEl>
                                      </p:cBhvr>
                                      <p:to x="100000" y="95000"/>
                                    </p:animScale>
                                    <p:animScale>
                                      <p:cBhvr>
                                        <p:cTn id="20" dur="166" decel="50000">
                                          <p:stCondLst>
                                            <p:cond delay="1834"/>
                                          </p:stCondLst>
                                        </p:cTn>
                                        <p:tgtEl>
                                          <p:spTgt spid="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DE48A-B4F4-86DB-9805-FCFE53D54FFB}"/>
              </a:ext>
            </a:extLst>
          </p:cNvPr>
          <p:cNvSpPr>
            <a:spLocks noGrp="1"/>
          </p:cNvSpPr>
          <p:nvPr>
            <p:ph type="title"/>
          </p:nvPr>
        </p:nvSpPr>
        <p:spPr>
          <a:xfrm>
            <a:off x="838200" y="1270000"/>
            <a:ext cx="10515600" cy="1168400"/>
          </a:xfrm>
        </p:spPr>
        <p:txBody>
          <a:bodyPr/>
          <a:lstStyle/>
          <a:p>
            <a:r>
              <a:rPr lang="en-US" dirty="0"/>
              <a:t>Evolution of logistics</a:t>
            </a:r>
            <a:endParaRPr lang="en-IN" dirty="0"/>
          </a:p>
        </p:txBody>
      </p:sp>
      <p:sp>
        <p:nvSpPr>
          <p:cNvPr id="3" name="Content Placeholder 2">
            <a:extLst>
              <a:ext uri="{FF2B5EF4-FFF2-40B4-BE49-F238E27FC236}">
                <a16:creationId xmlns:a16="http://schemas.microsoft.com/office/drawing/2014/main" id="{573A447F-56B2-853B-3085-3C205947A88E}"/>
              </a:ext>
            </a:extLst>
          </p:cNvPr>
          <p:cNvSpPr>
            <a:spLocks noGrp="1"/>
          </p:cNvSpPr>
          <p:nvPr>
            <p:ph idx="1"/>
          </p:nvPr>
        </p:nvSpPr>
        <p:spPr>
          <a:xfrm>
            <a:off x="838200" y="2552699"/>
            <a:ext cx="10515600" cy="3624263"/>
          </a:xfrm>
        </p:spPr>
        <p:txBody>
          <a:bodyPr>
            <a:normAutofit/>
          </a:bodyPr>
          <a:lstStyle/>
          <a:p>
            <a:r>
              <a:rPr lang="en-IN" dirty="0"/>
              <a:t>Pre-Industrial Revolution:</a:t>
            </a:r>
          </a:p>
          <a:p>
            <a:r>
              <a:rPr lang="en-US" dirty="0"/>
              <a:t>Industrial Revolution (18-19</a:t>
            </a:r>
            <a:r>
              <a:rPr lang="en-US" baseline="30000" dirty="0"/>
              <a:t>th</a:t>
            </a:r>
            <a:r>
              <a:rPr lang="en-US" dirty="0"/>
              <a:t>) </a:t>
            </a:r>
          </a:p>
          <a:p>
            <a:r>
              <a:rPr lang="en-IN" dirty="0"/>
              <a:t>Early 20th Century</a:t>
            </a:r>
          </a:p>
          <a:p>
            <a:r>
              <a:rPr lang="en-IN" dirty="0"/>
              <a:t>Mid-20th Century</a:t>
            </a:r>
          </a:p>
          <a:p>
            <a:r>
              <a:rPr lang="en-IN" dirty="0"/>
              <a:t>Late 20th Century</a:t>
            </a:r>
          </a:p>
        </p:txBody>
      </p:sp>
      <p:pic>
        <p:nvPicPr>
          <p:cNvPr id="9" name="Picture 8" descr="A diagram of different types of goods">
            <a:extLst>
              <a:ext uri="{FF2B5EF4-FFF2-40B4-BE49-F238E27FC236}">
                <a16:creationId xmlns:a16="http://schemas.microsoft.com/office/drawing/2014/main" id="{6A4E02FD-5B69-20F8-9FF7-25010F1883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6901" y="2222500"/>
            <a:ext cx="6515100" cy="4635500"/>
          </a:xfrm>
          <a:prstGeom prst="rect">
            <a:avLst/>
          </a:prstGeom>
        </p:spPr>
      </p:pic>
    </p:spTree>
    <p:extLst>
      <p:ext uri="{BB962C8B-B14F-4D97-AF65-F5344CB8AC3E}">
        <p14:creationId xmlns:p14="http://schemas.microsoft.com/office/powerpoint/2010/main" val="3761722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5AE49DE-1725-5860-0925-E8D0F4F22554}"/>
              </a:ext>
            </a:extLst>
          </p:cNvPr>
          <p:cNvSpPr>
            <a:spLocks noGrp="1"/>
          </p:cNvSpPr>
          <p:nvPr>
            <p:ph idx="1"/>
          </p:nvPr>
        </p:nvSpPr>
        <p:spPr>
          <a:xfrm>
            <a:off x="838200" y="1384300"/>
            <a:ext cx="10515600" cy="4792663"/>
          </a:xfrm>
        </p:spPr>
        <p:txBody>
          <a:bodyPr/>
          <a:lstStyle/>
          <a:p>
            <a:r>
              <a:rPr lang="en-US" dirty="0"/>
              <a:t>Late 20th to Early 21st Century</a:t>
            </a:r>
          </a:p>
          <a:p>
            <a:r>
              <a:rPr lang="en-IN" dirty="0"/>
              <a:t>21st Century</a:t>
            </a:r>
          </a:p>
          <a:p>
            <a:r>
              <a:rPr lang="en-IN" dirty="0"/>
              <a:t>E-commerce and Last-Mile Delivery</a:t>
            </a:r>
          </a:p>
          <a:p>
            <a:r>
              <a:rPr lang="en-US" dirty="0"/>
              <a:t>Sustainability and Green Logistics</a:t>
            </a:r>
          </a:p>
          <a:p>
            <a:r>
              <a:rPr lang="en-US" dirty="0"/>
              <a:t>Block chain and Digital Supply Chains</a:t>
            </a:r>
          </a:p>
          <a:p>
            <a:endParaRPr lang="en-US" dirty="0"/>
          </a:p>
          <a:p>
            <a:endParaRPr lang="en-US" dirty="0"/>
          </a:p>
          <a:p>
            <a:pPr marL="0" indent="0">
              <a:buNone/>
            </a:pPr>
            <a:r>
              <a:rPr lang="en-US" i="1" dirty="0"/>
              <a:t>“SCM itself is a relatively new term, formalized in the 1980s!”</a:t>
            </a:r>
            <a:endParaRPr lang="en-IN" i="1" dirty="0"/>
          </a:p>
          <a:p>
            <a:endParaRPr lang="en-IN" dirty="0"/>
          </a:p>
        </p:txBody>
      </p:sp>
    </p:spTree>
    <p:extLst>
      <p:ext uri="{BB962C8B-B14F-4D97-AF65-F5344CB8AC3E}">
        <p14:creationId xmlns:p14="http://schemas.microsoft.com/office/powerpoint/2010/main" val="168778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BAF28-5E65-76CA-0D9A-7BC17D177156}"/>
              </a:ext>
            </a:extLst>
          </p:cNvPr>
          <p:cNvSpPr>
            <a:spLocks noGrp="1"/>
          </p:cNvSpPr>
          <p:nvPr>
            <p:ph type="title"/>
          </p:nvPr>
        </p:nvSpPr>
        <p:spPr>
          <a:xfrm>
            <a:off x="838200" y="1422400"/>
            <a:ext cx="10515600" cy="800100"/>
          </a:xfrm>
        </p:spPr>
        <p:txBody>
          <a:bodyPr>
            <a:normAutofit/>
          </a:bodyPr>
          <a:lstStyle/>
          <a:p>
            <a:r>
              <a:rPr lang="en-US" dirty="0"/>
              <a:t>Evolution towards SCM </a:t>
            </a:r>
            <a:endParaRPr lang="en-IN" dirty="0"/>
          </a:p>
        </p:txBody>
      </p:sp>
      <p:pic>
        <p:nvPicPr>
          <p:cNvPr id="7" name="Picture 6">
            <a:extLst>
              <a:ext uri="{FF2B5EF4-FFF2-40B4-BE49-F238E27FC236}">
                <a16:creationId xmlns:a16="http://schemas.microsoft.com/office/drawing/2014/main" id="{6E337C45-0DAD-5975-4809-FE53A809A742}"/>
              </a:ext>
            </a:extLst>
          </p:cNvPr>
          <p:cNvPicPr>
            <a:picLocks noChangeAspect="1"/>
          </p:cNvPicPr>
          <p:nvPr/>
        </p:nvPicPr>
        <p:blipFill>
          <a:blip r:embed="rId3"/>
          <a:stretch>
            <a:fillRect/>
          </a:stretch>
        </p:blipFill>
        <p:spPr>
          <a:xfrm>
            <a:off x="0" y="2506662"/>
            <a:ext cx="12192000" cy="4351338"/>
          </a:xfrm>
          <a:prstGeom prst="rect">
            <a:avLst/>
          </a:prstGeom>
        </p:spPr>
      </p:pic>
    </p:spTree>
    <p:extLst>
      <p:ext uri="{BB962C8B-B14F-4D97-AF65-F5344CB8AC3E}">
        <p14:creationId xmlns:p14="http://schemas.microsoft.com/office/powerpoint/2010/main" val="10130149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53DB8EB-4B5B-C9E7-5261-8E9565D0EFC2}"/>
              </a:ext>
            </a:extLst>
          </p:cNvPr>
          <p:cNvSpPr>
            <a:spLocks noGrp="1"/>
          </p:cNvSpPr>
          <p:nvPr>
            <p:ph idx="1"/>
          </p:nvPr>
        </p:nvSpPr>
        <p:spPr>
          <a:xfrm>
            <a:off x="838200" y="1295400"/>
            <a:ext cx="10515600" cy="4881563"/>
          </a:xfrm>
        </p:spPr>
        <p:txBody>
          <a:bodyPr/>
          <a:lstStyle/>
          <a:p>
            <a:pPr marL="0" indent="0">
              <a:buNone/>
            </a:pPr>
            <a:r>
              <a:rPr lang="en-IN" b="1" i="1" dirty="0"/>
              <a:t>“We can summarise evolution of logistics towards SCM as a journey from mass production to catering to customer needs and preferences in an efficient and effective way”</a:t>
            </a:r>
          </a:p>
          <a:p>
            <a:endParaRPr lang="en-IN" dirty="0"/>
          </a:p>
        </p:txBody>
      </p:sp>
      <p:pic>
        <p:nvPicPr>
          <p:cNvPr id="5" name="Picture 4">
            <a:extLst>
              <a:ext uri="{FF2B5EF4-FFF2-40B4-BE49-F238E27FC236}">
                <a16:creationId xmlns:a16="http://schemas.microsoft.com/office/drawing/2014/main" id="{7911BB7B-A229-5F77-FCE4-D31B1E0125C2}"/>
              </a:ext>
            </a:extLst>
          </p:cNvPr>
          <p:cNvPicPr>
            <a:picLocks noChangeAspect="1"/>
          </p:cNvPicPr>
          <p:nvPr/>
        </p:nvPicPr>
        <p:blipFill>
          <a:blip r:embed="rId3"/>
          <a:stretch>
            <a:fillRect/>
          </a:stretch>
        </p:blipFill>
        <p:spPr>
          <a:xfrm>
            <a:off x="0" y="2476500"/>
            <a:ext cx="12192000" cy="4381500"/>
          </a:xfrm>
          <a:prstGeom prst="rect">
            <a:avLst/>
          </a:prstGeom>
        </p:spPr>
      </p:pic>
    </p:spTree>
    <p:extLst>
      <p:ext uri="{BB962C8B-B14F-4D97-AF65-F5344CB8AC3E}">
        <p14:creationId xmlns:p14="http://schemas.microsoft.com/office/powerpoint/2010/main" val="3841596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D51E8-3F14-2119-3675-E765BA5AFAB3}"/>
              </a:ext>
            </a:extLst>
          </p:cNvPr>
          <p:cNvSpPr>
            <a:spLocks noGrp="1"/>
          </p:cNvSpPr>
          <p:nvPr>
            <p:ph type="title"/>
          </p:nvPr>
        </p:nvSpPr>
        <p:spPr>
          <a:xfrm>
            <a:off x="838200" y="1333500"/>
            <a:ext cx="10515600" cy="1295400"/>
          </a:xfrm>
        </p:spPr>
        <p:txBody>
          <a:bodyPr/>
          <a:lstStyle/>
          <a:p>
            <a:r>
              <a:rPr lang="en-IN" dirty="0"/>
              <a:t>Logistics Industry in India</a:t>
            </a:r>
          </a:p>
        </p:txBody>
      </p:sp>
      <p:sp>
        <p:nvSpPr>
          <p:cNvPr id="3" name="Content Placeholder 2">
            <a:extLst>
              <a:ext uri="{FF2B5EF4-FFF2-40B4-BE49-F238E27FC236}">
                <a16:creationId xmlns:a16="http://schemas.microsoft.com/office/drawing/2014/main" id="{D5BBCA62-44CE-F9B7-E28C-24DE5B878923}"/>
              </a:ext>
            </a:extLst>
          </p:cNvPr>
          <p:cNvSpPr>
            <a:spLocks noGrp="1"/>
          </p:cNvSpPr>
          <p:nvPr>
            <p:ph idx="1"/>
          </p:nvPr>
        </p:nvSpPr>
        <p:spPr>
          <a:xfrm>
            <a:off x="838200" y="2768600"/>
            <a:ext cx="10515600" cy="3854621"/>
          </a:xfrm>
        </p:spPr>
        <p:txBody>
          <a:bodyPr>
            <a:normAutofit/>
          </a:bodyPr>
          <a:lstStyle/>
          <a:p>
            <a:r>
              <a:rPr lang="en-US" dirty="0"/>
              <a:t>The industry is fragmented.</a:t>
            </a:r>
          </a:p>
          <a:p>
            <a:r>
              <a:rPr lang="en-US" dirty="0"/>
              <a:t>Challenges- Roads, infrastructure etc.</a:t>
            </a:r>
          </a:p>
          <a:p>
            <a:r>
              <a:rPr lang="en-US" dirty="0"/>
              <a:t>In the year 2022, the size of the Indian logistics market was around 274 billion U.S. dollar.</a:t>
            </a:r>
          </a:p>
          <a:p>
            <a:r>
              <a:rPr lang="en-US" dirty="0"/>
              <a:t>It was estimated that this market would grow to 563 billion dollars in 2030, at a CAGR 9.4 percent.</a:t>
            </a:r>
          </a:p>
          <a:p>
            <a:r>
              <a:rPr lang="en-US" dirty="0"/>
              <a:t>employs more than 22 million people and has been ranked 44th in the World Bank’s logistics performance index</a:t>
            </a:r>
            <a:endParaRPr lang="en-IN" dirty="0"/>
          </a:p>
        </p:txBody>
      </p:sp>
    </p:spTree>
    <p:extLst>
      <p:ext uri="{BB962C8B-B14F-4D97-AF65-F5344CB8AC3E}">
        <p14:creationId xmlns:p14="http://schemas.microsoft.com/office/powerpoint/2010/main" val="32717277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A0BC7-13D1-ED83-29A0-AD7903864062}"/>
              </a:ext>
            </a:extLst>
          </p:cNvPr>
          <p:cNvSpPr>
            <a:spLocks noGrp="1"/>
          </p:cNvSpPr>
          <p:nvPr>
            <p:ph type="title"/>
          </p:nvPr>
        </p:nvSpPr>
        <p:spPr>
          <a:xfrm>
            <a:off x="838200" y="1308100"/>
            <a:ext cx="10515600" cy="1054098"/>
          </a:xfrm>
        </p:spPr>
        <p:txBody>
          <a:bodyPr/>
          <a:lstStyle/>
          <a:p>
            <a:r>
              <a:rPr lang="en-IN" dirty="0"/>
              <a:t>Modes of logistics in India</a:t>
            </a:r>
          </a:p>
        </p:txBody>
      </p:sp>
      <p:sp>
        <p:nvSpPr>
          <p:cNvPr id="3" name="Content Placeholder 2">
            <a:extLst>
              <a:ext uri="{FF2B5EF4-FFF2-40B4-BE49-F238E27FC236}">
                <a16:creationId xmlns:a16="http://schemas.microsoft.com/office/drawing/2014/main" id="{17762CB7-A41B-C646-5CBB-BBE22641D796}"/>
              </a:ext>
            </a:extLst>
          </p:cNvPr>
          <p:cNvSpPr>
            <a:spLocks noGrp="1"/>
          </p:cNvSpPr>
          <p:nvPr>
            <p:ph idx="1"/>
          </p:nvPr>
        </p:nvSpPr>
        <p:spPr>
          <a:xfrm>
            <a:off x="838200" y="2362199"/>
            <a:ext cx="10515600" cy="3814763"/>
          </a:xfrm>
        </p:spPr>
        <p:txBody>
          <a:bodyPr/>
          <a:lstStyle/>
          <a:p>
            <a:r>
              <a:rPr lang="en-IN" dirty="0"/>
              <a:t>Road</a:t>
            </a:r>
          </a:p>
          <a:p>
            <a:r>
              <a:rPr lang="en-IN" dirty="0"/>
              <a:t>Rail</a:t>
            </a:r>
          </a:p>
          <a:p>
            <a:r>
              <a:rPr lang="en-IN" dirty="0"/>
              <a:t>Water</a:t>
            </a:r>
          </a:p>
          <a:p>
            <a:r>
              <a:rPr lang="en-IN" dirty="0"/>
              <a:t>Air</a:t>
            </a:r>
          </a:p>
        </p:txBody>
      </p:sp>
      <p:pic>
        <p:nvPicPr>
          <p:cNvPr id="5" name="Picture 4">
            <a:extLst>
              <a:ext uri="{FF2B5EF4-FFF2-40B4-BE49-F238E27FC236}">
                <a16:creationId xmlns:a16="http://schemas.microsoft.com/office/drawing/2014/main" id="{91DBDA7B-B351-FCB4-19A6-F37DAB987132}"/>
              </a:ext>
            </a:extLst>
          </p:cNvPr>
          <p:cNvPicPr>
            <a:picLocks noChangeAspect="1"/>
          </p:cNvPicPr>
          <p:nvPr/>
        </p:nvPicPr>
        <p:blipFill>
          <a:blip r:embed="rId3"/>
          <a:stretch>
            <a:fillRect/>
          </a:stretch>
        </p:blipFill>
        <p:spPr>
          <a:xfrm>
            <a:off x="4715327" y="2362200"/>
            <a:ext cx="7476673" cy="4495800"/>
          </a:xfrm>
          <a:prstGeom prst="rect">
            <a:avLst/>
          </a:prstGeom>
        </p:spPr>
      </p:pic>
    </p:spTree>
    <p:extLst>
      <p:ext uri="{BB962C8B-B14F-4D97-AF65-F5344CB8AC3E}">
        <p14:creationId xmlns:p14="http://schemas.microsoft.com/office/powerpoint/2010/main" val="862968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07A89A7-DCF4-1A32-331B-25802C7B4552}"/>
              </a:ext>
            </a:extLst>
          </p:cNvPr>
          <p:cNvSpPr>
            <a:spLocks noGrp="1"/>
          </p:cNvSpPr>
          <p:nvPr>
            <p:ph idx="1"/>
          </p:nvPr>
        </p:nvSpPr>
        <p:spPr>
          <a:xfrm>
            <a:off x="838200" y="1549401"/>
            <a:ext cx="10515600" cy="4627562"/>
          </a:xfrm>
        </p:spPr>
        <p:txBody>
          <a:bodyPr anchor="ctr">
            <a:normAutofit/>
          </a:bodyPr>
          <a:lstStyle/>
          <a:p>
            <a:pPr marL="0" indent="0" algn="just">
              <a:buNone/>
            </a:pPr>
            <a:r>
              <a:rPr lang="en-IN" sz="2400" dirty="0"/>
              <a:t>Syllabus-</a:t>
            </a:r>
          </a:p>
          <a:p>
            <a:pPr marL="0" indent="0" algn="just">
              <a:buNone/>
            </a:pPr>
            <a:r>
              <a:rPr lang="en-US" sz="2400" dirty="0"/>
              <a:t>Meaning of Logistics, Definition of Logistics, Objectives of Logistics, Types of Logistics, Need for Logistics Management, Evolution of logistics toward Supply chain Management, Logistics Industry in India. Logistical Activities, Logistics Costs, Expected cost of stock outs. Logistical Informational Requirements.</a:t>
            </a:r>
            <a:endParaRPr lang="en-IN" sz="2400" dirty="0"/>
          </a:p>
        </p:txBody>
      </p:sp>
    </p:spTree>
    <p:extLst>
      <p:ext uri="{BB962C8B-B14F-4D97-AF65-F5344CB8AC3E}">
        <p14:creationId xmlns:p14="http://schemas.microsoft.com/office/powerpoint/2010/main" val="2722139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70D40-CF4A-1651-2184-DC5FD7A865D5}"/>
              </a:ext>
            </a:extLst>
          </p:cNvPr>
          <p:cNvSpPr>
            <a:spLocks noGrp="1"/>
          </p:cNvSpPr>
          <p:nvPr>
            <p:ph type="title"/>
          </p:nvPr>
        </p:nvSpPr>
        <p:spPr>
          <a:xfrm>
            <a:off x="838200" y="1295400"/>
            <a:ext cx="10515600" cy="1003300"/>
          </a:xfrm>
        </p:spPr>
        <p:txBody>
          <a:bodyPr/>
          <a:lstStyle/>
          <a:p>
            <a:r>
              <a:rPr lang="en-IN" dirty="0"/>
              <a:t>Recent trends in Indian logistical industry</a:t>
            </a:r>
          </a:p>
        </p:txBody>
      </p:sp>
      <p:sp>
        <p:nvSpPr>
          <p:cNvPr id="3" name="Content Placeholder 2">
            <a:extLst>
              <a:ext uri="{FF2B5EF4-FFF2-40B4-BE49-F238E27FC236}">
                <a16:creationId xmlns:a16="http://schemas.microsoft.com/office/drawing/2014/main" id="{B9DA1B84-EDBC-0F00-14FF-AA8EB6847D8D}"/>
              </a:ext>
            </a:extLst>
          </p:cNvPr>
          <p:cNvSpPr>
            <a:spLocks noGrp="1"/>
          </p:cNvSpPr>
          <p:nvPr>
            <p:ph idx="1"/>
          </p:nvPr>
        </p:nvSpPr>
        <p:spPr>
          <a:xfrm>
            <a:off x="838200" y="2298700"/>
            <a:ext cx="10515600" cy="4317999"/>
          </a:xfrm>
        </p:spPr>
        <p:txBody>
          <a:bodyPr>
            <a:normAutofit fontScale="92500"/>
          </a:bodyPr>
          <a:lstStyle/>
          <a:p>
            <a:pPr marL="0" indent="0">
              <a:buNone/>
            </a:pPr>
            <a:r>
              <a:rPr lang="en-US" dirty="0"/>
              <a:t>In recent years, Tier-II and III cities have witnessed a growth in consumption patterns, resulting in a focus-shift towards logistics.</a:t>
            </a:r>
          </a:p>
          <a:p>
            <a:pPr marL="0" indent="0">
              <a:buNone/>
            </a:pPr>
            <a:r>
              <a:rPr lang="en-US" dirty="0"/>
              <a:t>Artificial Intelligence has been imperative in saving time, reducing costs, increasing productivity, and accuracy with cognitive automation.</a:t>
            </a:r>
          </a:p>
          <a:p>
            <a:pPr marL="0" indent="0">
              <a:buNone/>
            </a:pPr>
            <a:r>
              <a:rPr lang="en-US" dirty="0"/>
              <a:t>Exports in India are on a rising tide with 2018-19 reaching record high registering an expansion of around 11%.</a:t>
            </a:r>
          </a:p>
          <a:p>
            <a:pPr marL="0" indent="0">
              <a:buNone/>
            </a:pPr>
            <a:r>
              <a:rPr lang="en-US" dirty="0"/>
              <a:t>ICC National Expert Committee closely works with policy makers at National and State Level with the active support from Industry Players.</a:t>
            </a:r>
          </a:p>
          <a:p>
            <a:pPr marL="0" indent="0">
              <a:buNone/>
            </a:pPr>
            <a:r>
              <a:rPr lang="en-US" dirty="0"/>
              <a:t>Logistics &amp; Supply Chain sector is headed by Mr. Kanishka Sethia</a:t>
            </a:r>
            <a:endParaRPr lang="en-IN" dirty="0"/>
          </a:p>
        </p:txBody>
      </p:sp>
    </p:spTree>
    <p:extLst>
      <p:ext uri="{BB962C8B-B14F-4D97-AF65-F5344CB8AC3E}">
        <p14:creationId xmlns:p14="http://schemas.microsoft.com/office/powerpoint/2010/main" val="14211804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71F21-71E0-B8C8-9785-237BC1D68A96}"/>
              </a:ext>
            </a:extLst>
          </p:cNvPr>
          <p:cNvSpPr>
            <a:spLocks noGrp="1"/>
          </p:cNvSpPr>
          <p:nvPr>
            <p:ph type="title"/>
          </p:nvPr>
        </p:nvSpPr>
        <p:spPr>
          <a:xfrm>
            <a:off x="838200" y="1320800"/>
            <a:ext cx="10515600" cy="1054100"/>
          </a:xfrm>
        </p:spPr>
        <p:txBody>
          <a:bodyPr/>
          <a:lstStyle/>
          <a:p>
            <a:r>
              <a:rPr lang="en-IN" dirty="0"/>
              <a:t>Logistical Activities</a:t>
            </a:r>
          </a:p>
        </p:txBody>
      </p:sp>
      <p:sp>
        <p:nvSpPr>
          <p:cNvPr id="3" name="Content Placeholder 2">
            <a:extLst>
              <a:ext uri="{FF2B5EF4-FFF2-40B4-BE49-F238E27FC236}">
                <a16:creationId xmlns:a16="http://schemas.microsoft.com/office/drawing/2014/main" id="{AF32CD7D-6102-382E-44A7-14674DE9A0FF}"/>
              </a:ext>
            </a:extLst>
          </p:cNvPr>
          <p:cNvSpPr>
            <a:spLocks noGrp="1"/>
          </p:cNvSpPr>
          <p:nvPr>
            <p:ph idx="1"/>
          </p:nvPr>
        </p:nvSpPr>
        <p:spPr>
          <a:xfrm>
            <a:off x="838200" y="2755899"/>
            <a:ext cx="10515600" cy="3421063"/>
          </a:xfrm>
        </p:spPr>
        <p:txBody>
          <a:bodyPr>
            <a:normAutofit fontScale="92500" lnSpcReduction="10000"/>
          </a:bodyPr>
          <a:lstStyle/>
          <a:p>
            <a:pPr marL="514350" indent="-514350">
              <a:buFont typeface="+mj-lt"/>
              <a:buAutoNum type="arabicPeriod"/>
            </a:pPr>
            <a:r>
              <a:rPr lang="en-IN" dirty="0"/>
              <a:t>Processing Orders</a:t>
            </a:r>
          </a:p>
          <a:p>
            <a:pPr marL="514350" indent="-514350">
              <a:buFont typeface="+mj-lt"/>
              <a:buAutoNum type="arabicPeriod"/>
            </a:pPr>
            <a:r>
              <a:rPr lang="en-IN" dirty="0"/>
              <a:t>Transportation</a:t>
            </a:r>
          </a:p>
          <a:p>
            <a:pPr marL="514350" indent="-514350">
              <a:buFont typeface="+mj-lt"/>
              <a:buAutoNum type="arabicPeriod"/>
            </a:pPr>
            <a:r>
              <a:rPr lang="en-IN" dirty="0"/>
              <a:t>Managing Inventory</a:t>
            </a:r>
          </a:p>
          <a:p>
            <a:pPr marL="514350" indent="-514350">
              <a:buFont typeface="+mj-lt"/>
              <a:buAutoNum type="arabicPeriod"/>
            </a:pPr>
            <a:endParaRPr lang="en-IN" dirty="0"/>
          </a:p>
          <a:p>
            <a:pPr marL="514350" indent="-514350">
              <a:buFont typeface="+mj-lt"/>
              <a:buAutoNum type="arabicPeriod"/>
            </a:pPr>
            <a:endParaRPr lang="en-IN" dirty="0"/>
          </a:p>
          <a:p>
            <a:pPr marL="514350" indent="-514350">
              <a:buFont typeface="+mj-lt"/>
              <a:buAutoNum type="arabicPeriod"/>
            </a:pPr>
            <a:endParaRPr lang="en-IN" dirty="0"/>
          </a:p>
          <a:p>
            <a:pPr marL="0" indent="0">
              <a:buNone/>
            </a:pPr>
            <a:r>
              <a:rPr lang="en-US" i="1" dirty="0"/>
              <a:t>“It's a delicate balancing act between offering exceptional customer service while minimizing market share loss and the associated costs.”</a:t>
            </a:r>
            <a:endParaRPr lang="en-IN" i="1" dirty="0"/>
          </a:p>
          <a:p>
            <a:pPr marL="514350" indent="-514350">
              <a:buFont typeface="+mj-lt"/>
              <a:buAutoNum type="arabicPeriod"/>
            </a:pPr>
            <a:endParaRPr lang="en-IN" dirty="0"/>
          </a:p>
          <a:p>
            <a:endParaRPr lang="en-IN" dirty="0"/>
          </a:p>
        </p:txBody>
      </p:sp>
    </p:spTree>
    <p:extLst>
      <p:ext uri="{BB962C8B-B14F-4D97-AF65-F5344CB8AC3E}">
        <p14:creationId xmlns:p14="http://schemas.microsoft.com/office/powerpoint/2010/main" val="2050607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arn(inVertic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A5A12E-D4A0-AF3D-7835-C3D08A9A1473}"/>
              </a:ext>
            </a:extLst>
          </p:cNvPr>
          <p:cNvSpPr>
            <a:spLocks noGrp="1"/>
          </p:cNvSpPr>
          <p:nvPr>
            <p:ph idx="1"/>
          </p:nvPr>
        </p:nvSpPr>
        <p:spPr/>
        <p:txBody>
          <a:bodyPr/>
          <a:lstStyle/>
          <a:p>
            <a:pPr marL="0" indent="0">
              <a:buNone/>
            </a:pPr>
            <a:r>
              <a:rPr lang="en-IN" dirty="0"/>
              <a:t>4. Warehousing</a:t>
            </a:r>
          </a:p>
          <a:p>
            <a:pPr marL="0" indent="0">
              <a:buNone/>
            </a:pPr>
            <a:r>
              <a:rPr lang="en-IN" dirty="0"/>
              <a:t>5. Packaging</a:t>
            </a:r>
          </a:p>
          <a:p>
            <a:pPr marL="0" indent="0">
              <a:buNone/>
            </a:pPr>
            <a:r>
              <a:rPr lang="en-IN" dirty="0"/>
              <a:t>6. Handling Materials and Storage</a:t>
            </a:r>
          </a:p>
          <a:p>
            <a:pPr marL="0" indent="0">
              <a:buNone/>
            </a:pPr>
            <a:r>
              <a:rPr lang="en-IN" dirty="0"/>
              <a:t>7. Monitoring</a:t>
            </a:r>
          </a:p>
          <a:p>
            <a:pPr marL="0" indent="0">
              <a:buNone/>
            </a:pPr>
            <a:endParaRPr lang="en-IN" dirty="0"/>
          </a:p>
          <a:p>
            <a:pPr marL="0" indent="0">
              <a:buNone/>
            </a:pPr>
            <a:r>
              <a:rPr lang="en-IN" i="1" dirty="0"/>
              <a:t>“The best way to handle material is minimum handling/no handling!”</a:t>
            </a:r>
          </a:p>
          <a:p>
            <a:endParaRPr lang="en-IN" dirty="0"/>
          </a:p>
        </p:txBody>
      </p:sp>
    </p:spTree>
    <p:extLst>
      <p:ext uri="{BB962C8B-B14F-4D97-AF65-F5344CB8AC3E}">
        <p14:creationId xmlns:p14="http://schemas.microsoft.com/office/powerpoint/2010/main" val="2350816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anim calcmode="lin" valueType="num">
                                      <p:cBhvr>
                                        <p:cTn id="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16B44268-82CF-DE24-2A07-A10C7934B65D}"/>
              </a:ext>
            </a:extLst>
          </p:cNvPr>
          <p:cNvPicPr>
            <a:picLocks noGrp="1" noChangeAspect="1"/>
          </p:cNvPicPr>
          <p:nvPr>
            <p:ph idx="1"/>
          </p:nvPr>
        </p:nvPicPr>
        <p:blipFill>
          <a:blip r:embed="rId3"/>
          <a:stretch>
            <a:fillRect/>
          </a:stretch>
        </p:blipFill>
        <p:spPr>
          <a:xfrm>
            <a:off x="0" y="1358900"/>
            <a:ext cx="12191999" cy="5499100"/>
          </a:xfrm>
          <a:prstGeom prst="rect">
            <a:avLst/>
          </a:prstGeom>
        </p:spPr>
      </p:pic>
    </p:spTree>
    <p:extLst>
      <p:ext uri="{BB962C8B-B14F-4D97-AF65-F5344CB8AC3E}">
        <p14:creationId xmlns:p14="http://schemas.microsoft.com/office/powerpoint/2010/main" val="4190827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DCBE8-87F3-53F1-A00C-162F01C7FDB8}"/>
              </a:ext>
            </a:extLst>
          </p:cNvPr>
          <p:cNvSpPr>
            <a:spLocks noGrp="1"/>
          </p:cNvSpPr>
          <p:nvPr>
            <p:ph type="title"/>
          </p:nvPr>
        </p:nvSpPr>
        <p:spPr>
          <a:xfrm>
            <a:off x="838200" y="1244600"/>
            <a:ext cx="10515600" cy="990598"/>
          </a:xfrm>
        </p:spPr>
        <p:txBody>
          <a:bodyPr/>
          <a:lstStyle/>
          <a:p>
            <a:r>
              <a:rPr lang="en-IN" dirty="0"/>
              <a:t>Logistics Costs</a:t>
            </a:r>
          </a:p>
        </p:txBody>
      </p:sp>
      <p:sp>
        <p:nvSpPr>
          <p:cNvPr id="3" name="Content Placeholder 2">
            <a:extLst>
              <a:ext uri="{FF2B5EF4-FFF2-40B4-BE49-F238E27FC236}">
                <a16:creationId xmlns:a16="http://schemas.microsoft.com/office/drawing/2014/main" id="{50600CDA-5FD0-EA52-4593-9FAD561326EA}"/>
              </a:ext>
            </a:extLst>
          </p:cNvPr>
          <p:cNvSpPr>
            <a:spLocks noGrp="1"/>
          </p:cNvSpPr>
          <p:nvPr>
            <p:ph idx="1"/>
          </p:nvPr>
        </p:nvSpPr>
        <p:spPr>
          <a:xfrm>
            <a:off x="838200" y="2235199"/>
            <a:ext cx="10515600" cy="3941763"/>
          </a:xfrm>
        </p:spPr>
        <p:txBody>
          <a:bodyPr/>
          <a:lstStyle/>
          <a:p>
            <a:r>
              <a:rPr lang="en-IN" dirty="0"/>
              <a:t>Transportation Costs</a:t>
            </a:r>
          </a:p>
          <a:p>
            <a:r>
              <a:rPr lang="en-IN" dirty="0"/>
              <a:t>Warehousing Costs</a:t>
            </a:r>
          </a:p>
          <a:p>
            <a:r>
              <a:rPr lang="en-IN" dirty="0"/>
              <a:t>Inventory Holding Costs</a:t>
            </a:r>
          </a:p>
          <a:p>
            <a:r>
              <a:rPr lang="en-IN" dirty="0"/>
              <a:t>Order Processing Costs</a:t>
            </a:r>
          </a:p>
          <a:p>
            <a:r>
              <a:rPr lang="en-IN" dirty="0"/>
              <a:t>Packaging Costs</a:t>
            </a:r>
          </a:p>
          <a:p>
            <a:endParaRPr lang="en-IN" dirty="0"/>
          </a:p>
        </p:txBody>
      </p:sp>
      <p:pic>
        <p:nvPicPr>
          <p:cNvPr id="5" name="Picture 4">
            <a:extLst>
              <a:ext uri="{FF2B5EF4-FFF2-40B4-BE49-F238E27FC236}">
                <a16:creationId xmlns:a16="http://schemas.microsoft.com/office/drawing/2014/main" id="{CE0573A2-3086-FF44-DA01-3775EBCBD275}"/>
              </a:ext>
            </a:extLst>
          </p:cNvPr>
          <p:cNvPicPr>
            <a:picLocks noChangeAspect="1"/>
          </p:cNvPicPr>
          <p:nvPr/>
        </p:nvPicPr>
        <p:blipFill>
          <a:blip r:embed="rId3"/>
          <a:stretch>
            <a:fillRect/>
          </a:stretch>
        </p:blipFill>
        <p:spPr>
          <a:xfrm>
            <a:off x="6952519" y="2235200"/>
            <a:ext cx="5239481" cy="4622800"/>
          </a:xfrm>
          <a:prstGeom prst="rect">
            <a:avLst/>
          </a:prstGeom>
        </p:spPr>
      </p:pic>
    </p:spTree>
    <p:extLst>
      <p:ext uri="{BB962C8B-B14F-4D97-AF65-F5344CB8AC3E}">
        <p14:creationId xmlns:p14="http://schemas.microsoft.com/office/powerpoint/2010/main" val="4233431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B3FA2BB-9268-3758-167D-341DF8EAE4E1}"/>
              </a:ext>
            </a:extLst>
          </p:cNvPr>
          <p:cNvSpPr>
            <a:spLocks noGrp="1"/>
          </p:cNvSpPr>
          <p:nvPr>
            <p:ph idx="1"/>
          </p:nvPr>
        </p:nvSpPr>
        <p:spPr>
          <a:xfrm>
            <a:off x="838200" y="1333500"/>
            <a:ext cx="10515600" cy="5400932"/>
          </a:xfrm>
        </p:spPr>
        <p:txBody>
          <a:bodyPr/>
          <a:lstStyle/>
          <a:p>
            <a:r>
              <a:rPr lang="en-IN" dirty="0"/>
              <a:t>Information Technology Costs</a:t>
            </a:r>
          </a:p>
          <a:p>
            <a:r>
              <a:rPr lang="en-IN" dirty="0"/>
              <a:t>Reverse Logistics Costs</a:t>
            </a:r>
          </a:p>
          <a:p>
            <a:r>
              <a:rPr lang="en-IN" dirty="0"/>
              <a:t>Handling Costs</a:t>
            </a:r>
          </a:p>
          <a:p>
            <a:r>
              <a:rPr lang="en-IN" dirty="0"/>
              <a:t>Customs and Duties</a:t>
            </a:r>
          </a:p>
          <a:p>
            <a:r>
              <a:rPr lang="en-IN" dirty="0"/>
              <a:t>Risk Management Costs</a:t>
            </a:r>
          </a:p>
          <a:p>
            <a:endParaRPr lang="en-IN" dirty="0"/>
          </a:p>
        </p:txBody>
      </p:sp>
      <p:pic>
        <p:nvPicPr>
          <p:cNvPr id="5" name="Picture 4">
            <a:extLst>
              <a:ext uri="{FF2B5EF4-FFF2-40B4-BE49-F238E27FC236}">
                <a16:creationId xmlns:a16="http://schemas.microsoft.com/office/drawing/2014/main" id="{96A5E051-0E1E-EC5D-AD57-08FE9C8BA829}"/>
              </a:ext>
            </a:extLst>
          </p:cNvPr>
          <p:cNvPicPr>
            <a:picLocks noChangeAspect="1"/>
          </p:cNvPicPr>
          <p:nvPr/>
        </p:nvPicPr>
        <p:blipFill>
          <a:blip r:embed="rId2"/>
          <a:stretch>
            <a:fillRect/>
          </a:stretch>
        </p:blipFill>
        <p:spPr>
          <a:xfrm>
            <a:off x="4889500" y="2903838"/>
            <a:ext cx="7302500" cy="3954162"/>
          </a:xfrm>
          <a:prstGeom prst="rect">
            <a:avLst/>
          </a:prstGeom>
        </p:spPr>
      </p:pic>
    </p:spTree>
    <p:extLst>
      <p:ext uri="{BB962C8B-B14F-4D97-AF65-F5344CB8AC3E}">
        <p14:creationId xmlns:p14="http://schemas.microsoft.com/office/powerpoint/2010/main" val="38483858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64F96A-6843-296B-15CA-C3FFACF42D35}"/>
              </a:ext>
            </a:extLst>
          </p:cNvPr>
          <p:cNvSpPr>
            <a:spLocks noGrp="1"/>
          </p:cNvSpPr>
          <p:nvPr>
            <p:ph idx="1"/>
          </p:nvPr>
        </p:nvSpPr>
        <p:spPr>
          <a:xfrm>
            <a:off x="838200" y="1320800"/>
            <a:ext cx="10515600" cy="4856163"/>
          </a:xfrm>
        </p:spPr>
        <p:txBody>
          <a:bodyPr/>
          <a:lstStyle/>
          <a:p>
            <a:r>
              <a:rPr lang="en-IN" dirty="0"/>
              <a:t>Sourcing and Procurement Costs</a:t>
            </a:r>
          </a:p>
          <a:p>
            <a:r>
              <a:rPr lang="en-IN" dirty="0"/>
              <a:t>Labor Costs</a:t>
            </a:r>
          </a:p>
          <a:p>
            <a:r>
              <a:rPr lang="en-IN" dirty="0"/>
              <a:t>Facility Costs</a:t>
            </a:r>
          </a:p>
          <a:p>
            <a:pPr marL="0" indent="0">
              <a:buNone/>
            </a:pPr>
            <a:endParaRPr lang="en-IN" dirty="0"/>
          </a:p>
          <a:p>
            <a:pPr marL="0" indent="0">
              <a:buNone/>
            </a:pPr>
            <a:endParaRPr lang="en-IN" dirty="0"/>
          </a:p>
          <a:p>
            <a:pPr marL="0" indent="0">
              <a:buNone/>
            </a:pPr>
            <a:r>
              <a:rPr lang="en-US" i="1" dirty="0"/>
              <a:t>“Globally, logistics costs </a:t>
            </a:r>
          </a:p>
          <a:p>
            <a:pPr marL="0" indent="0">
              <a:buNone/>
            </a:pPr>
            <a:r>
              <a:rPr lang="en-US" i="1" dirty="0"/>
              <a:t>are about 8-10% of GDP!”</a:t>
            </a:r>
            <a:endParaRPr lang="en-IN" i="1" dirty="0"/>
          </a:p>
          <a:p>
            <a:endParaRPr lang="en-IN" dirty="0"/>
          </a:p>
        </p:txBody>
      </p:sp>
      <p:pic>
        <p:nvPicPr>
          <p:cNvPr id="5" name="Picture 4">
            <a:extLst>
              <a:ext uri="{FF2B5EF4-FFF2-40B4-BE49-F238E27FC236}">
                <a16:creationId xmlns:a16="http://schemas.microsoft.com/office/drawing/2014/main" id="{E9B66E03-9F82-D4A2-B123-F1C448744F17}"/>
              </a:ext>
            </a:extLst>
          </p:cNvPr>
          <p:cNvPicPr>
            <a:picLocks noChangeAspect="1"/>
          </p:cNvPicPr>
          <p:nvPr/>
        </p:nvPicPr>
        <p:blipFill>
          <a:blip r:embed="rId2"/>
          <a:stretch>
            <a:fillRect/>
          </a:stretch>
        </p:blipFill>
        <p:spPr>
          <a:xfrm>
            <a:off x="6362700" y="1320800"/>
            <a:ext cx="5829300" cy="5537200"/>
          </a:xfrm>
          <a:prstGeom prst="rect">
            <a:avLst/>
          </a:prstGeom>
        </p:spPr>
      </p:pic>
    </p:spTree>
    <p:extLst>
      <p:ext uri="{BB962C8B-B14F-4D97-AF65-F5344CB8AC3E}">
        <p14:creationId xmlns:p14="http://schemas.microsoft.com/office/powerpoint/2010/main" val="4277248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82509F-DE8A-817B-D3F9-41E6E438BD76}"/>
              </a:ext>
            </a:extLst>
          </p:cNvPr>
          <p:cNvSpPr>
            <a:spLocks noGrp="1"/>
          </p:cNvSpPr>
          <p:nvPr>
            <p:ph idx="1"/>
          </p:nvPr>
        </p:nvSpPr>
        <p:spPr>
          <a:xfrm>
            <a:off x="838200" y="1825624"/>
            <a:ext cx="10515600" cy="4791075"/>
          </a:xfrm>
        </p:spPr>
        <p:txBody>
          <a:bodyPr>
            <a:normAutofit fontScale="85000" lnSpcReduction="20000"/>
          </a:bodyPr>
          <a:lstStyle/>
          <a:p>
            <a:pPr marL="0" indent="0">
              <a:buNone/>
            </a:pPr>
            <a:r>
              <a:rPr lang="en-US" dirty="0"/>
              <a:t>rent or lease payments for warehouse space, utilities such as electricity, water, heating, cooling, property taxes, and insurance related to the facility</a:t>
            </a:r>
          </a:p>
          <a:p>
            <a:pPr marL="0" indent="0">
              <a:buNone/>
            </a:pPr>
            <a:r>
              <a:rPr lang="en-US" dirty="0"/>
              <a:t>Expenses involved in moving, loading, unloading, and organizing goods. This covers labor for staff, equipment costs (like forklifts and conveyors), and maintenance of such equipment</a:t>
            </a:r>
          </a:p>
          <a:p>
            <a:pPr marL="0" indent="0">
              <a:buNone/>
            </a:pPr>
            <a:r>
              <a:rPr lang="en-US" dirty="0"/>
              <a:t>cost of inventory management software, tracking systems (barcodes, RFID), as well as costs from inventory obsolescence, shrinkage, or loss.​</a:t>
            </a:r>
          </a:p>
          <a:p>
            <a:pPr marL="0" indent="0">
              <a:buNone/>
            </a:pPr>
            <a:r>
              <a:rPr lang="en-US" dirty="0"/>
              <a:t> Labor and materials required for picking, packing, and shipping customer orders, including packaging and last-mile delivery expenses.​</a:t>
            </a:r>
          </a:p>
          <a:p>
            <a:pPr marL="0" indent="0">
              <a:buNone/>
            </a:pPr>
            <a:r>
              <a:rPr lang="en-US" dirty="0"/>
              <a:t>Costs associated with upkeep of the facility and security measures like surveillance and fire protection</a:t>
            </a:r>
          </a:p>
          <a:p>
            <a:pPr marL="0" indent="0">
              <a:buNone/>
            </a:pPr>
            <a:r>
              <a:rPr lang="en-US" dirty="0"/>
              <a:t>Expenses for supervising operations, complying with regulations, and using management software or consulting services</a:t>
            </a:r>
            <a:br>
              <a:rPr lang="en-US" dirty="0"/>
            </a:br>
            <a:endParaRPr lang="en-US" dirty="0"/>
          </a:p>
          <a:p>
            <a:endParaRPr lang="en-IN" dirty="0"/>
          </a:p>
        </p:txBody>
      </p:sp>
    </p:spTree>
    <p:extLst>
      <p:ext uri="{BB962C8B-B14F-4D97-AF65-F5344CB8AC3E}">
        <p14:creationId xmlns:p14="http://schemas.microsoft.com/office/powerpoint/2010/main" val="32656992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F7C58-CAF9-CD5F-D2EB-1F1E49FEE939}"/>
              </a:ext>
            </a:extLst>
          </p:cNvPr>
          <p:cNvSpPr>
            <a:spLocks noGrp="1"/>
          </p:cNvSpPr>
          <p:nvPr>
            <p:ph type="title"/>
          </p:nvPr>
        </p:nvSpPr>
        <p:spPr>
          <a:xfrm>
            <a:off x="838200" y="1282699"/>
            <a:ext cx="10515600" cy="542925"/>
          </a:xfrm>
        </p:spPr>
        <p:txBody>
          <a:bodyPr>
            <a:normAutofit fontScale="90000"/>
          </a:bodyPr>
          <a:lstStyle/>
          <a:p>
            <a:r>
              <a:rPr lang="en-IN" dirty="0"/>
              <a:t>Expected cost of stock-outs</a:t>
            </a:r>
          </a:p>
        </p:txBody>
      </p:sp>
      <p:sp>
        <p:nvSpPr>
          <p:cNvPr id="3" name="Content Placeholder 2">
            <a:extLst>
              <a:ext uri="{FF2B5EF4-FFF2-40B4-BE49-F238E27FC236}">
                <a16:creationId xmlns:a16="http://schemas.microsoft.com/office/drawing/2014/main" id="{48905FBF-2D3F-C9E8-40AA-899692E1E5EF}"/>
              </a:ext>
            </a:extLst>
          </p:cNvPr>
          <p:cNvSpPr>
            <a:spLocks noGrp="1"/>
          </p:cNvSpPr>
          <p:nvPr>
            <p:ph idx="1"/>
          </p:nvPr>
        </p:nvSpPr>
        <p:spPr>
          <a:xfrm>
            <a:off x="838200" y="2171700"/>
            <a:ext cx="11353800" cy="4562731"/>
          </a:xfrm>
        </p:spPr>
        <p:txBody>
          <a:bodyPr/>
          <a:lstStyle/>
          <a:p>
            <a:r>
              <a:rPr lang="en-IN" dirty="0"/>
              <a:t>Lost Sales and Revenue</a:t>
            </a:r>
          </a:p>
          <a:p>
            <a:r>
              <a:rPr lang="en-IN" dirty="0"/>
              <a:t>Customer Dissatisfaction</a:t>
            </a:r>
          </a:p>
          <a:p>
            <a:r>
              <a:rPr lang="en-IN" dirty="0"/>
              <a:t>Expediting Costs</a:t>
            </a:r>
          </a:p>
          <a:p>
            <a:r>
              <a:rPr lang="en-IN" dirty="0"/>
              <a:t>Emergency Production Costs</a:t>
            </a:r>
          </a:p>
          <a:p>
            <a:endParaRPr lang="en-IN" dirty="0"/>
          </a:p>
          <a:p>
            <a:pPr marL="0" indent="0">
              <a:buNone/>
            </a:pPr>
            <a:r>
              <a:rPr lang="en-US" i="1" dirty="0"/>
              <a:t>“34% of businesses say stockouts </a:t>
            </a:r>
          </a:p>
          <a:p>
            <a:pPr marL="0" indent="0">
              <a:buNone/>
            </a:pPr>
            <a:r>
              <a:rPr lang="en-US" i="1" dirty="0"/>
              <a:t>cost them customer loyalty!”</a:t>
            </a:r>
            <a:endParaRPr lang="en-IN" i="1" dirty="0"/>
          </a:p>
        </p:txBody>
      </p:sp>
      <p:pic>
        <p:nvPicPr>
          <p:cNvPr id="5" name="Picture 4">
            <a:extLst>
              <a:ext uri="{FF2B5EF4-FFF2-40B4-BE49-F238E27FC236}">
                <a16:creationId xmlns:a16="http://schemas.microsoft.com/office/drawing/2014/main" id="{C0AA26D6-48AC-A591-E9ED-D987A30E727E}"/>
              </a:ext>
            </a:extLst>
          </p:cNvPr>
          <p:cNvPicPr>
            <a:picLocks noChangeAspect="1"/>
          </p:cNvPicPr>
          <p:nvPr/>
        </p:nvPicPr>
        <p:blipFill>
          <a:blip r:embed="rId3"/>
          <a:stretch>
            <a:fillRect/>
          </a:stretch>
        </p:blipFill>
        <p:spPr>
          <a:xfrm>
            <a:off x="7276290" y="1825625"/>
            <a:ext cx="4915710" cy="4908806"/>
          </a:xfrm>
          <a:prstGeom prst="rect">
            <a:avLst/>
          </a:prstGeom>
        </p:spPr>
      </p:pic>
    </p:spTree>
    <p:extLst>
      <p:ext uri="{BB962C8B-B14F-4D97-AF65-F5344CB8AC3E}">
        <p14:creationId xmlns:p14="http://schemas.microsoft.com/office/powerpoint/2010/main" val="11631000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3FE445-E0B8-8D5D-0FA6-13DC397F0645}"/>
              </a:ext>
            </a:extLst>
          </p:cNvPr>
          <p:cNvSpPr>
            <a:spLocks noGrp="1"/>
          </p:cNvSpPr>
          <p:nvPr>
            <p:ph idx="1"/>
          </p:nvPr>
        </p:nvSpPr>
        <p:spPr>
          <a:xfrm>
            <a:off x="838200" y="1346200"/>
            <a:ext cx="11353800" cy="5509732"/>
          </a:xfrm>
        </p:spPr>
        <p:txBody>
          <a:bodyPr/>
          <a:lstStyle/>
          <a:p>
            <a:r>
              <a:rPr lang="en-IN" dirty="0"/>
              <a:t>Substitute Product Costs</a:t>
            </a:r>
          </a:p>
          <a:p>
            <a:r>
              <a:rPr lang="en-IN" dirty="0"/>
              <a:t>Customer Service Costs</a:t>
            </a:r>
          </a:p>
          <a:p>
            <a:r>
              <a:rPr lang="en-IN" dirty="0"/>
              <a:t>Stock Replenishment Costs</a:t>
            </a:r>
          </a:p>
          <a:p>
            <a:r>
              <a:rPr lang="en-IN" dirty="0"/>
              <a:t>Impact on Future Sales</a:t>
            </a:r>
          </a:p>
          <a:p>
            <a:endParaRPr lang="en-IN" dirty="0"/>
          </a:p>
          <a:p>
            <a:endParaRPr lang="en-IN" dirty="0"/>
          </a:p>
          <a:p>
            <a:pPr marL="0" indent="0">
              <a:buNone/>
            </a:pPr>
            <a:r>
              <a:rPr lang="en-US" i="1" dirty="0"/>
              <a:t>“Walmart lost nearly $3 billion</a:t>
            </a:r>
          </a:p>
          <a:p>
            <a:pPr marL="0" indent="0">
              <a:buNone/>
            </a:pPr>
            <a:r>
              <a:rPr lang="en-US" i="1" dirty="0"/>
              <a:t>in potential sales in a single </a:t>
            </a:r>
          </a:p>
          <a:p>
            <a:pPr marL="0" indent="0">
              <a:buNone/>
            </a:pPr>
            <a:r>
              <a:rPr lang="en-US" i="1" dirty="0"/>
              <a:t>year due to stockouts”</a:t>
            </a:r>
            <a:endParaRPr lang="en-IN" i="1" dirty="0"/>
          </a:p>
          <a:p>
            <a:endParaRPr lang="en-IN" dirty="0"/>
          </a:p>
        </p:txBody>
      </p:sp>
      <p:pic>
        <p:nvPicPr>
          <p:cNvPr id="5" name="Picture 4">
            <a:extLst>
              <a:ext uri="{FF2B5EF4-FFF2-40B4-BE49-F238E27FC236}">
                <a16:creationId xmlns:a16="http://schemas.microsoft.com/office/drawing/2014/main" id="{BE1ED303-35F4-B831-E4E3-9D37D1C21391}"/>
              </a:ext>
            </a:extLst>
          </p:cNvPr>
          <p:cNvPicPr>
            <a:picLocks noChangeAspect="1"/>
          </p:cNvPicPr>
          <p:nvPr/>
        </p:nvPicPr>
        <p:blipFill>
          <a:blip r:embed="rId3"/>
          <a:stretch>
            <a:fillRect/>
          </a:stretch>
        </p:blipFill>
        <p:spPr>
          <a:xfrm>
            <a:off x="6841034" y="2387600"/>
            <a:ext cx="5350966" cy="4468332"/>
          </a:xfrm>
          <a:prstGeom prst="rect">
            <a:avLst/>
          </a:prstGeom>
        </p:spPr>
      </p:pic>
    </p:spTree>
    <p:extLst>
      <p:ext uri="{BB962C8B-B14F-4D97-AF65-F5344CB8AC3E}">
        <p14:creationId xmlns:p14="http://schemas.microsoft.com/office/powerpoint/2010/main" val="2384545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21C48-FE15-FCE8-DF1B-4524B4AE8DD8}"/>
              </a:ext>
            </a:extLst>
          </p:cNvPr>
          <p:cNvSpPr>
            <a:spLocks noGrp="1"/>
          </p:cNvSpPr>
          <p:nvPr>
            <p:ph type="title"/>
          </p:nvPr>
        </p:nvSpPr>
        <p:spPr>
          <a:xfrm>
            <a:off x="838200" y="1193800"/>
            <a:ext cx="10515600" cy="952500"/>
          </a:xfrm>
        </p:spPr>
        <p:txBody>
          <a:bodyPr>
            <a:normAutofit/>
          </a:bodyPr>
          <a:lstStyle/>
          <a:p>
            <a:r>
              <a:rPr lang="en-IN" dirty="0"/>
              <a:t>Activity- Product Journey</a:t>
            </a:r>
          </a:p>
        </p:txBody>
      </p:sp>
      <p:sp>
        <p:nvSpPr>
          <p:cNvPr id="3" name="Content Placeholder 2">
            <a:extLst>
              <a:ext uri="{FF2B5EF4-FFF2-40B4-BE49-F238E27FC236}">
                <a16:creationId xmlns:a16="http://schemas.microsoft.com/office/drawing/2014/main" id="{C176BD4D-244A-0799-0253-45E9B6E75A60}"/>
              </a:ext>
            </a:extLst>
          </p:cNvPr>
          <p:cNvSpPr>
            <a:spLocks noGrp="1"/>
          </p:cNvSpPr>
          <p:nvPr>
            <p:ph idx="1"/>
          </p:nvPr>
        </p:nvSpPr>
        <p:spPr>
          <a:xfrm>
            <a:off x="838200" y="2438399"/>
            <a:ext cx="10515600" cy="4245429"/>
          </a:xfrm>
        </p:spPr>
        <p:txBody>
          <a:bodyPr>
            <a:normAutofit fontScale="92500"/>
          </a:bodyPr>
          <a:lstStyle/>
          <a:p>
            <a:r>
              <a:rPr lang="en-IN" dirty="0"/>
              <a:t>Group of 4 students in one team</a:t>
            </a:r>
          </a:p>
          <a:p>
            <a:r>
              <a:rPr lang="en-IN" dirty="0"/>
              <a:t>Choose any one product – (Dairy Milk chocolate, iPhone, Nandini Milk, Maruti Swift car, Coca-Cola)</a:t>
            </a:r>
          </a:p>
          <a:p>
            <a:r>
              <a:rPr lang="en-US" dirty="0"/>
              <a:t>Trace and present:</a:t>
            </a:r>
          </a:p>
          <a:p>
            <a:pPr marL="914400" lvl="1" indent="-457200">
              <a:buFont typeface="+mj-lt"/>
              <a:buAutoNum type="arabicPeriod"/>
            </a:pPr>
            <a:r>
              <a:rPr lang="en-US" dirty="0"/>
              <a:t>The </a:t>
            </a:r>
            <a:r>
              <a:rPr lang="en-US" b="1" dirty="0"/>
              <a:t>flow of materials</a:t>
            </a:r>
            <a:r>
              <a:rPr lang="en-US" dirty="0"/>
              <a:t> (raw materials → manufacturing → warehousing → retail).</a:t>
            </a:r>
          </a:p>
          <a:p>
            <a:pPr marL="914400" lvl="1" indent="-457200">
              <a:buFont typeface="+mj-lt"/>
              <a:buAutoNum type="arabicPeriod"/>
            </a:pPr>
            <a:r>
              <a:rPr lang="en-US" dirty="0"/>
              <a:t>The </a:t>
            </a:r>
            <a:r>
              <a:rPr lang="en-US" b="1" dirty="0"/>
              <a:t>logistics functions</a:t>
            </a:r>
            <a:r>
              <a:rPr lang="en-US" dirty="0"/>
              <a:t> involved (transportation, inventory, warehousing).</a:t>
            </a:r>
          </a:p>
          <a:p>
            <a:pPr marL="914400" lvl="1" indent="-457200">
              <a:buFont typeface="+mj-lt"/>
              <a:buAutoNum type="arabicPeriod"/>
            </a:pPr>
            <a:r>
              <a:rPr lang="en-US" b="1" dirty="0"/>
              <a:t>Stakeholders</a:t>
            </a:r>
            <a:r>
              <a:rPr lang="en-US" dirty="0"/>
              <a:t> (suppliers, manufacturers, distributors, retailers, customers).</a:t>
            </a:r>
          </a:p>
          <a:p>
            <a:r>
              <a:rPr lang="en-US" dirty="0"/>
              <a:t>Each group presents their “product journey” in 3–5 minutes and also provide a write up. </a:t>
            </a:r>
          </a:p>
          <a:p>
            <a:endParaRPr lang="en-IN" dirty="0"/>
          </a:p>
        </p:txBody>
      </p:sp>
    </p:spTree>
    <p:extLst>
      <p:ext uri="{BB962C8B-B14F-4D97-AF65-F5344CB8AC3E}">
        <p14:creationId xmlns:p14="http://schemas.microsoft.com/office/powerpoint/2010/main" val="16293516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855F9-32CC-EEEA-23B2-9D39640110FB}"/>
              </a:ext>
            </a:extLst>
          </p:cNvPr>
          <p:cNvSpPr>
            <a:spLocks noGrp="1"/>
          </p:cNvSpPr>
          <p:nvPr>
            <p:ph type="title"/>
          </p:nvPr>
        </p:nvSpPr>
        <p:spPr>
          <a:xfrm>
            <a:off x="838200" y="1320800"/>
            <a:ext cx="10515600" cy="863600"/>
          </a:xfrm>
        </p:spPr>
        <p:txBody>
          <a:bodyPr>
            <a:normAutofit/>
          </a:bodyPr>
          <a:lstStyle/>
          <a:p>
            <a:r>
              <a:rPr lang="en-IN" sz="3500" dirty="0"/>
              <a:t>Importance of understanding cost of stockouts (why)</a:t>
            </a:r>
          </a:p>
        </p:txBody>
      </p:sp>
      <p:sp>
        <p:nvSpPr>
          <p:cNvPr id="3" name="Content Placeholder 2">
            <a:extLst>
              <a:ext uri="{FF2B5EF4-FFF2-40B4-BE49-F238E27FC236}">
                <a16:creationId xmlns:a16="http://schemas.microsoft.com/office/drawing/2014/main" id="{EDD8E3CA-B157-A034-16FC-D0CA7C266C25}"/>
              </a:ext>
            </a:extLst>
          </p:cNvPr>
          <p:cNvSpPr>
            <a:spLocks noGrp="1"/>
          </p:cNvSpPr>
          <p:nvPr>
            <p:ph idx="1"/>
          </p:nvPr>
        </p:nvSpPr>
        <p:spPr>
          <a:xfrm>
            <a:off x="838200" y="2527300"/>
            <a:ext cx="10515600" cy="3649663"/>
          </a:xfrm>
        </p:spPr>
        <p:txBody>
          <a:bodyPr/>
          <a:lstStyle/>
          <a:p>
            <a:r>
              <a:rPr lang="en-IN" dirty="0"/>
              <a:t>Financial Impact</a:t>
            </a:r>
          </a:p>
          <a:p>
            <a:r>
              <a:rPr lang="en-IN" dirty="0"/>
              <a:t>Profitability Analysis</a:t>
            </a:r>
          </a:p>
          <a:p>
            <a:r>
              <a:rPr lang="en-IN" dirty="0"/>
              <a:t>Optimizing Inventory Levels</a:t>
            </a:r>
          </a:p>
          <a:p>
            <a:r>
              <a:rPr lang="en-IN" dirty="0"/>
              <a:t>Customer Satisfaction and Loyalty</a:t>
            </a:r>
          </a:p>
        </p:txBody>
      </p:sp>
      <p:pic>
        <p:nvPicPr>
          <p:cNvPr id="7" name="Picture 6">
            <a:extLst>
              <a:ext uri="{FF2B5EF4-FFF2-40B4-BE49-F238E27FC236}">
                <a16:creationId xmlns:a16="http://schemas.microsoft.com/office/drawing/2014/main" id="{97E3D7FE-D132-556E-6933-E2FFBF5FD2D2}"/>
              </a:ext>
            </a:extLst>
          </p:cNvPr>
          <p:cNvPicPr>
            <a:picLocks noChangeAspect="1"/>
          </p:cNvPicPr>
          <p:nvPr/>
        </p:nvPicPr>
        <p:blipFill>
          <a:blip r:embed="rId3"/>
          <a:stretch>
            <a:fillRect/>
          </a:stretch>
        </p:blipFill>
        <p:spPr>
          <a:xfrm>
            <a:off x="0" y="4552628"/>
            <a:ext cx="12192000" cy="2305372"/>
          </a:xfrm>
          <a:prstGeom prst="rect">
            <a:avLst/>
          </a:prstGeom>
        </p:spPr>
      </p:pic>
    </p:spTree>
    <p:extLst>
      <p:ext uri="{BB962C8B-B14F-4D97-AF65-F5344CB8AC3E}">
        <p14:creationId xmlns:p14="http://schemas.microsoft.com/office/powerpoint/2010/main" val="18442143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C6DCCC-AC94-1840-29B0-F49975752D22}"/>
              </a:ext>
            </a:extLst>
          </p:cNvPr>
          <p:cNvSpPr>
            <a:spLocks noGrp="1"/>
          </p:cNvSpPr>
          <p:nvPr>
            <p:ph idx="1"/>
          </p:nvPr>
        </p:nvSpPr>
        <p:spPr>
          <a:xfrm>
            <a:off x="838200" y="1358900"/>
            <a:ext cx="10515600" cy="4818063"/>
          </a:xfrm>
        </p:spPr>
        <p:txBody>
          <a:bodyPr/>
          <a:lstStyle/>
          <a:p>
            <a:r>
              <a:rPr lang="en-IN" dirty="0"/>
              <a:t>Risk Management</a:t>
            </a:r>
          </a:p>
          <a:p>
            <a:r>
              <a:rPr lang="en-IN" dirty="0"/>
              <a:t>Competitive Advantage</a:t>
            </a:r>
          </a:p>
          <a:p>
            <a:r>
              <a:rPr lang="en-IN" dirty="0"/>
              <a:t>Resource Allocation</a:t>
            </a:r>
          </a:p>
          <a:p>
            <a:r>
              <a:rPr lang="en-IN" dirty="0"/>
              <a:t>Continuous Improvement</a:t>
            </a:r>
          </a:p>
          <a:p>
            <a:r>
              <a:rPr lang="en-IN" dirty="0"/>
              <a:t>Strategic Decision-Making</a:t>
            </a:r>
          </a:p>
          <a:p>
            <a:endParaRPr lang="en-IN" dirty="0"/>
          </a:p>
          <a:p>
            <a:pPr marL="0" indent="0">
              <a:buNone/>
            </a:pPr>
            <a:r>
              <a:rPr lang="en-IN" i="1" dirty="0"/>
              <a:t>“</a:t>
            </a:r>
            <a:r>
              <a:rPr lang="en-US" i="1" dirty="0"/>
              <a:t>Around 70% of customers will turn to a competitor after experiencing a stockout, and 60% will never return.”</a:t>
            </a:r>
            <a:endParaRPr lang="en-IN" i="1" dirty="0"/>
          </a:p>
        </p:txBody>
      </p:sp>
    </p:spTree>
    <p:extLst>
      <p:ext uri="{BB962C8B-B14F-4D97-AF65-F5344CB8AC3E}">
        <p14:creationId xmlns:p14="http://schemas.microsoft.com/office/powerpoint/2010/main" val="1950836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p:cTn id="7"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8"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30AA5-300B-C37A-A94E-2B58C56DB070}"/>
              </a:ext>
            </a:extLst>
          </p:cNvPr>
          <p:cNvSpPr>
            <a:spLocks noGrp="1"/>
          </p:cNvSpPr>
          <p:nvPr>
            <p:ph type="title"/>
          </p:nvPr>
        </p:nvSpPr>
        <p:spPr>
          <a:xfrm>
            <a:off x="838200" y="1282700"/>
            <a:ext cx="10515600" cy="850900"/>
          </a:xfrm>
        </p:spPr>
        <p:txBody>
          <a:bodyPr>
            <a:normAutofit/>
          </a:bodyPr>
          <a:lstStyle/>
          <a:p>
            <a:r>
              <a:rPr lang="en-IN" dirty="0"/>
              <a:t>Logistical Informational Requirements</a:t>
            </a:r>
          </a:p>
        </p:txBody>
      </p:sp>
      <p:sp>
        <p:nvSpPr>
          <p:cNvPr id="3" name="Content Placeholder 2">
            <a:extLst>
              <a:ext uri="{FF2B5EF4-FFF2-40B4-BE49-F238E27FC236}">
                <a16:creationId xmlns:a16="http://schemas.microsoft.com/office/drawing/2014/main" id="{D034DF8A-7B4D-7B86-8C79-7A0A8C0B3C94}"/>
              </a:ext>
            </a:extLst>
          </p:cNvPr>
          <p:cNvSpPr>
            <a:spLocks noGrp="1"/>
          </p:cNvSpPr>
          <p:nvPr>
            <p:ph idx="1"/>
          </p:nvPr>
        </p:nvSpPr>
        <p:spPr>
          <a:xfrm>
            <a:off x="838200" y="2362200"/>
            <a:ext cx="10515600" cy="3814763"/>
          </a:xfrm>
        </p:spPr>
        <p:txBody>
          <a:bodyPr/>
          <a:lstStyle/>
          <a:p>
            <a:r>
              <a:rPr lang="en-IN" dirty="0"/>
              <a:t>Demand Forecasting</a:t>
            </a:r>
          </a:p>
          <a:p>
            <a:r>
              <a:rPr lang="en-IN" dirty="0"/>
              <a:t>Inventory Levels</a:t>
            </a:r>
          </a:p>
          <a:p>
            <a:r>
              <a:rPr lang="en-IN" dirty="0"/>
              <a:t>Order Status and Tracking</a:t>
            </a:r>
          </a:p>
          <a:p>
            <a:r>
              <a:rPr lang="en-IN" dirty="0"/>
              <a:t>Supplier Information</a:t>
            </a:r>
          </a:p>
          <a:p>
            <a:r>
              <a:rPr lang="en-IN" dirty="0"/>
              <a:t>Transportation Data</a:t>
            </a:r>
          </a:p>
          <a:p>
            <a:r>
              <a:rPr lang="en-IN" dirty="0"/>
              <a:t>Regulatory Compliance</a:t>
            </a:r>
          </a:p>
          <a:p>
            <a:r>
              <a:rPr lang="en-IN" dirty="0"/>
              <a:t>Environmental and Sustainability Metrics</a:t>
            </a:r>
          </a:p>
        </p:txBody>
      </p:sp>
    </p:spTree>
    <p:extLst>
      <p:ext uri="{BB962C8B-B14F-4D97-AF65-F5344CB8AC3E}">
        <p14:creationId xmlns:p14="http://schemas.microsoft.com/office/powerpoint/2010/main" val="23875946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0F3201-8193-CCE5-34C7-C2CDABCFCEA2}"/>
              </a:ext>
            </a:extLst>
          </p:cNvPr>
          <p:cNvSpPr>
            <a:spLocks noGrp="1"/>
          </p:cNvSpPr>
          <p:nvPr>
            <p:ph idx="1"/>
          </p:nvPr>
        </p:nvSpPr>
        <p:spPr>
          <a:xfrm>
            <a:off x="838200" y="1295400"/>
            <a:ext cx="10515600" cy="4881563"/>
          </a:xfrm>
        </p:spPr>
        <p:txBody>
          <a:bodyPr/>
          <a:lstStyle/>
          <a:p>
            <a:r>
              <a:rPr lang="en-IN" dirty="0"/>
              <a:t>Product Information</a:t>
            </a:r>
          </a:p>
          <a:p>
            <a:r>
              <a:rPr lang="en-IN" dirty="0"/>
              <a:t>Technology and IT Systems</a:t>
            </a:r>
          </a:p>
          <a:p>
            <a:r>
              <a:rPr lang="en-IN" dirty="0"/>
              <a:t>Lead Times</a:t>
            </a:r>
          </a:p>
          <a:p>
            <a:r>
              <a:rPr lang="en-IN" dirty="0"/>
              <a:t>Risk Management Data</a:t>
            </a:r>
          </a:p>
          <a:p>
            <a:r>
              <a:rPr lang="en-IN" dirty="0"/>
              <a:t>Cost Data</a:t>
            </a:r>
          </a:p>
          <a:p>
            <a:r>
              <a:rPr lang="en-IN" dirty="0"/>
              <a:t>Quality Assurance Data</a:t>
            </a:r>
          </a:p>
          <a:p>
            <a:r>
              <a:rPr lang="en-IN" dirty="0"/>
              <a:t>Collaborative Planning Information</a:t>
            </a:r>
          </a:p>
          <a:p>
            <a:r>
              <a:rPr lang="en-IN" dirty="0"/>
              <a:t>Warehousing Information</a:t>
            </a:r>
          </a:p>
          <a:p>
            <a:endParaRPr lang="en-IN" dirty="0"/>
          </a:p>
        </p:txBody>
      </p:sp>
      <p:pic>
        <p:nvPicPr>
          <p:cNvPr id="5" name="Picture 4">
            <a:extLst>
              <a:ext uri="{FF2B5EF4-FFF2-40B4-BE49-F238E27FC236}">
                <a16:creationId xmlns:a16="http://schemas.microsoft.com/office/drawing/2014/main" id="{60A7CA07-948D-0E70-872D-970F22FD76BC}"/>
              </a:ext>
            </a:extLst>
          </p:cNvPr>
          <p:cNvPicPr>
            <a:picLocks noChangeAspect="1"/>
          </p:cNvPicPr>
          <p:nvPr/>
        </p:nvPicPr>
        <p:blipFill>
          <a:blip r:embed="rId2"/>
          <a:stretch>
            <a:fillRect/>
          </a:stretch>
        </p:blipFill>
        <p:spPr>
          <a:xfrm>
            <a:off x="6487886" y="1295400"/>
            <a:ext cx="5704114" cy="5562600"/>
          </a:xfrm>
          <a:prstGeom prst="rect">
            <a:avLst/>
          </a:prstGeom>
        </p:spPr>
      </p:pic>
    </p:spTree>
    <p:extLst>
      <p:ext uri="{BB962C8B-B14F-4D97-AF65-F5344CB8AC3E}">
        <p14:creationId xmlns:p14="http://schemas.microsoft.com/office/powerpoint/2010/main" val="1565605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139C1-091E-AF99-6A6D-BA37002F21B0}"/>
              </a:ext>
            </a:extLst>
          </p:cNvPr>
          <p:cNvSpPr>
            <a:spLocks noGrp="1"/>
          </p:cNvSpPr>
          <p:nvPr>
            <p:ph type="title"/>
          </p:nvPr>
        </p:nvSpPr>
        <p:spPr>
          <a:xfrm>
            <a:off x="838200" y="1231900"/>
            <a:ext cx="10515600" cy="1028700"/>
          </a:xfrm>
        </p:spPr>
        <p:txBody>
          <a:bodyPr/>
          <a:lstStyle/>
          <a:p>
            <a:r>
              <a:rPr lang="en-US" dirty="0"/>
              <a:t> </a:t>
            </a:r>
            <a:r>
              <a:rPr lang="en-US" sz="4000" dirty="0"/>
              <a:t>Meaning and Definition of Logistics</a:t>
            </a:r>
            <a:endParaRPr lang="en-IN" sz="4000" dirty="0"/>
          </a:p>
        </p:txBody>
      </p:sp>
      <p:sp>
        <p:nvSpPr>
          <p:cNvPr id="3" name="Content Placeholder 2">
            <a:extLst>
              <a:ext uri="{FF2B5EF4-FFF2-40B4-BE49-F238E27FC236}">
                <a16:creationId xmlns:a16="http://schemas.microsoft.com/office/drawing/2014/main" id="{97474532-0BDC-0847-8336-89B5D3AD9915}"/>
              </a:ext>
            </a:extLst>
          </p:cNvPr>
          <p:cNvSpPr>
            <a:spLocks noGrp="1"/>
          </p:cNvSpPr>
          <p:nvPr>
            <p:ph idx="1"/>
          </p:nvPr>
        </p:nvSpPr>
        <p:spPr>
          <a:xfrm>
            <a:off x="838200" y="2260600"/>
            <a:ext cx="10515600" cy="4068947"/>
          </a:xfrm>
        </p:spPr>
        <p:txBody>
          <a:bodyPr>
            <a:normAutofit fontScale="92500" lnSpcReduction="20000"/>
          </a:bodyPr>
          <a:lstStyle/>
          <a:p>
            <a:r>
              <a:rPr lang="en-US" dirty="0"/>
              <a:t>Ensuring the right product reaches the right place at the right time</a:t>
            </a:r>
          </a:p>
          <a:p>
            <a:r>
              <a:rPr lang="en-US" dirty="0"/>
              <a:t>Covers planning, implementing, and controlling goods flow</a:t>
            </a:r>
          </a:p>
          <a:p>
            <a:r>
              <a:rPr lang="en-US" dirty="0"/>
              <a:t>Part of the broader Supply Chain Management (SCM)</a:t>
            </a:r>
          </a:p>
          <a:p>
            <a:pPr marL="0" indent="0">
              <a:buNone/>
            </a:pPr>
            <a:endParaRPr lang="en-US" dirty="0"/>
          </a:p>
          <a:p>
            <a:pPr marL="0" indent="0">
              <a:buNone/>
            </a:pPr>
            <a:r>
              <a:rPr lang="en-US" b="1" i="1" dirty="0"/>
              <a:t>“ Logistics is the process of planning, implementing, and controlling efficient, effective forward and reverse flow and storage of goods, services, and information between the point of origin and point of consumption in order to meet customer requirements.”</a:t>
            </a:r>
            <a:br>
              <a:rPr lang="en-US" b="1" i="1" dirty="0"/>
            </a:br>
            <a:endParaRPr lang="en-US" b="1" i="1" dirty="0"/>
          </a:p>
          <a:p>
            <a:pPr marL="0" indent="0">
              <a:buNone/>
            </a:pPr>
            <a:r>
              <a:rPr lang="en-US" i="1" dirty="0"/>
              <a:t>“The word “logistics” comes from French ‘</a:t>
            </a:r>
            <a:r>
              <a:rPr lang="en-US" i="1" dirty="0" err="1"/>
              <a:t>logistique</a:t>
            </a:r>
            <a:r>
              <a:rPr lang="en-US" i="1" dirty="0"/>
              <a:t>’, originally used in the military for moving troops and supplies”</a:t>
            </a:r>
            <a:endParaRPr lang="en-IN" b="1" i="1" dirty="0"/>
          </a:p>
        </p:txBody>
      </p:sp>
    </p:spTree>
    <p:extLst>
      <p:ext uri="{BB962C8B-B14F-4D97-AF65-F5344CB8AC3E}">
        <p14:creationId xmlns:p14="http://schemas.microsoft.com/office/powerpoint/2010/main" val="618262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886F7-7B01-EBA4-7CF8-65F1CA4A8DE0}"/>
              </a:ext>
            </a:extLst>
          </p:cNvPr>
          <p:cNvSpPr>
            <a:spLocks noGrp="1"/>
          </p:cNvSpPr>
          <p:nvPr>
            <p:ph type="title"/>
          </p:nvPr>
        </p:nvSpPr>
        <p:spPr>
          <a:xfrm>
            <a:off x="838200" y="1371600"/>
            <a:ext cx="10515600" cy="673100"/>
          </a:xfrm>
        </p:spPr>
        <p:txBody>
          <a:bodyPr>
            <a:normAutofit/>
          </a:bodyPr>
          <a:lstStyle/>
          <a:p>
            <a:r>
              <a:rPr lang="en-US" sz="4000" dirty="0"/>
              <a:t>Objectives and Importance of Logistics</a:t>
            </a:r>
            <a:endParaRPr lang="en-IN" sz="4000" dirty="0"/>
          </a:p>
        </p:txBody>
      </p:sp>
      <p:sp>
        <p:nvSpPr>
          <p:cNvPr id="3" name="Content Placeholder 2">
            <a:extLst>
              <a:ext uri="{FF2B5EF4-FFF2-40B4-BE49-F238E27FC236}">
                <a16:creationId xmlns:a16="http://schemas.microsoft.com/office/drawing/2014/main" id="{3BE58D14-235D-6868-5765-CC322ABC9907}"/>
              </a:ext>
            </a:extLst>
          </p:cNvPr>
          <p:cNvSpPr>
            <a:spLocks noGrp="1"/>
          </p:cNvSpPr>
          <p:nvPr>
            <p:ph idx="1"/>
          </p:nvPr>
        </p:nvSpPr>
        <p:spPr>
          <a:xfrm>
            <a:off x="838200" y="2425699"/>
            <a:ext cx="10515600" cy="3751263"/>
          </a:xfrm>
        </p:spPr>
        <p:txBody>
          <a:bodyPr/>
          <a:lstStyle/>
          <a:p>
            <a:pPr marL="514350" indent="-514350">
              <a:buFont typeface="+mj-lt"/>
              <a:buAutoNum type="arabicPeriod"/>
            </a:pPr>
            <a:r>
              <a:rPr lang="en-IN" dirty="0"/>
              <a:t>Customer Satisfaction</a:t>
            </a:r>
          </a:p>
          <a:p>
            <a:pPr marL="514350" indent="-514350">
              <a:buFont typeface="+mj-lt"/>
              <a:buAutoNum type="arabicPeriod"/>
            </a:pPr>
            <a:r>
              <a:rPr lang="en-IN" dirty="0"/>
              <a:t>Efficient Transportation</a:t>
            </a:r>
          </a:p>
          <a:p>
            <a:pPr marL="514350" indent="-514350">
              <a:buFont typeface="+mj-lt"/>
              <a:buAutoNum type="arabicPeriod"/>
            </a:pPr>
            <a:r>
              <a:rPr lang="en-IN" dirty="0"/>
              <a:t>Inventory Management</a:t>
            </a:r>
          </a:p>
          <a:p>
            <a:pPr marL="514350" indent="-514350">
              <a:buFont typeface="+mj-lt"/>
              <a:buAutoNum type="arabicPeriod"/>
            </a:pPr>
            <a:r>
              <a:rPr lang="en-IN" dirty="0"/>
              <a:t>Cost Optimization</a:t>
            </a:r>
          </a:p>
          <a:p>
            <a:pPr marL="514350" indent="-514350">
              <a:buFont typeface="+mj-lt"/>
              <a:buAutoNum type="arabicPeriod"/>
            </a:pPr>
            <a:r>
              <a:rPr lang="en-IN" dirty="0"/>
              <a:t>Information Flow</a:t>
            </a:r>
          </a:p>
          <a:p>
            <a:pPr marL="514350" indent="-514350">
              <a:buFont typeface="+mj-lt"/>
              <a:buAutoNum type="arabicPeriod"/>
            </a:pPr>
            <a:endParaRPr lang="en-IN" dirty="0"/>
          </a:p>
          <a:p>
            <a:pPr marL="0" indent="0">
              <a:buNone/>
            </a:pPr>
            <a:r>
              <a:rPr lang="en-US" i="1" dirty="0"/>
              <a:t>“Efficient logistics can reduce a company’s costs by up to 30%!”</a:t>
            </a:r>
            <a:endParaRPr lang="en-IN" i="1" dirty="0"/>
          </a:p>
        </p:txBody>
      </p:sp>
    </p:spTree>
    <p:extLst>
      <p:ext uri="{BB962C8B-B14F-4D97-AF65-F5344CB8AC3E}">
        <p14:creationId xmlns:p14="http://schemas.microsoft.com/office/powerpoint/2010/main" val="1853324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43E1A0-7A02-4F24-479D-A585FFB44BB7}"/>
              </a:ext>
            </a:extLst>
          </p:cNvPr>
          <p:cNvSpPr>
            <a:spLocks noGrp="1"/>
          </p:cNvSpPr>
          <p:nvPr>
            <p:ph idx="1"/>
          </p:nvPr>
        </p:nvSpPr>
        <p:spPr>
          <a:xfrm>
            <a:off x="838200" y="1816101"/>
            <a:ext cx="10515600" cy="4360862"/>
          </a:xfrm>
        </p:spPr>
        <p:txBody>
          <a:bodyPr/>
          <a:lstStyle/>
          <a:p>
            <a:r>
              <a:rPr lang="en-IN" dirty="0"/>
              <a:t>Flexibility and Responsiveness</a:t>
            </a:r>
          </a:p>
          <a:p>
            <a:r>
              <a:rPr lang="en-IN" dirty="0"/>
              <a:t>Risk Management</a:t>
            </a:r>
          </a:p>
          <a:p>
            <a:r>
              <a:rPr lang="en-IN" dirty="0"/>
              <a:t>Sustainability</a:t>
            </a:r>
          </a:p>
          <a:p>
            <a:r>
              <a:rPr lang="en-IN" dirty="0"/>
              <a:t>Collaboration and Integration</a:t>
            </a:r>
          </a:p>
          <a:p>
            <a:r>
              <a:rPr lang="en-IN" dirty="0"/>
              <a:t>Quality Management</a:t>
            </a:r>
          </a:p>
        </p:txBody>
      </p:sp>
      <p:pic>
        <p:nvPicPr>
          <p:cNvPr id="5" name="Picture 4">
            <a:extLst>
              <a:ext uri="{FF2B5EF4-FFF2-40B4-BE49-F238E27FC236}">
                <a16:creationId xmlns:a16="http://schemas.microsoft.com/office/drawing/2014/main" id="{4AAA64E0-FCDE-8F99-0F38-BA6C0990024A}"/>
              </a:ext>
            </a:extLst>
          </p:cNvPr>
          <p:cNvPicPr>
            <a:picLocks noChangeAspect="1"/>
          </p:cNvPicPr>
          <p:nvPr/>
        </p:nvPicPr>
        <p:blipFill>
          <a:blip r:embed="rId3"/>
          <a:stretch>
            <a:fillRect/>
          </a:stretch>
        </p:blipFill>
        <p:spPr>
          <a:xfrm>
            <a:off x="6924038" y="3370119"/>
            <a:ext cx="4343623" cy="2806844"/>
          </a:xfrm>
          <a:prstGeom prst="rect">
            <a:avLst/>
          </a:prstGeom>
        </p:spPr>
      </p:pic>
    </p:spTree>
    <p:extLst>
      <p:ext uri="{BB962C8B-B14F-4D97-AF65-F5344CB8AC3E}">
        <p14:creationId xmlns:p14="http://schemas.microsoft.com/office/powerpoint/2010/main" val="3671430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9724E-5A0F-507B-68D0-61172A79FD7F}"/>
              </a:ext>
            </a:extLst>
          </p:cNvPr>
          <p:cNvSpPr>
            <a:spLocks noGrp="1"/>
          </p:cNvSpPr>
          <p:nvPr>
            <p:ph type="title"/>
          </p:nvPr>
        </p:nvSpPr>
        <p:spPr>
          <a:xfrm>
            <a:off x="838200" y="1333499"/>
            <a:ext cx="10515600" cy="1028319"/>
          </a:xfrm>
        </p:spPr>
        <p:txBody>
          <a:bodyPr/>
          <a:lstStyle/>
          <a:p>
            <a:r>
              <a:rPr lang="en-IN" dirty="0"/>
              <a:t>Types of Logistics</a:t>
            </a:r>
          </a:p>
        </p:txBody>
      </p:sp>
      <p:sp>
        <p:nvSpPr>
          <p:cNvPr id="3" name="Content Placeholder 2">
            <a:extLst>
              <a:ext uri="{FF2B5EF4-FFF2-40B4-BE49-F238E27FC236}">
                <a16:creationId xmlns:a16="http://schemas.microsoft.com/office/drawing/2014/main" id="{81CA92DB-0928-3851-1948-1CDF9748C89A}"/>
              </a:ext>
            </a:extLst>
          </p:cNvPr>
          <p:cNvSpPr>
            <a:spLocks noGrp="1"/>
          </p:cNvSpPr>
          <p:nvPr>
            <p:ph idx="1"/>
          </p:nvPr>
        </p:nvSpPr>
        <p:spPr>
          <a:xfrm>
            <a:off x="838200" y="2489200"/>
            <a:ext cx="10515600" cy="4131056"/>
          </a:xfrm>
        </p:spPr>
        <p:txBody>
          <a:bodyPr/>
          <a:lstStyle/>
          <a:p>
            <a:r>
              <a:rPr lang="en-IN" dirty="0"/>
              <a:t>Inbound Logistics</a:t>
            </a:r>
          </a:p>
          <a:p>
            <a:r>
              <a:rPr lang="en-IN" dirty="0"/>
              <a:t>Outbound Logistics</a:t>
            </a:r>
          </a:p>
          <a:p>
            <a:r>
              <a:rPr lang="en-IN" dirty="0"/>
              <a:t>Reverse Logistics</a:t>
            </a:r>
          </a:p>
          <a:p>
            <a:r>
              <a:rPr lang="en-IN" dirty="0"/>
              <a:t>Green Logistics</a:t>
            </a:r>
          </a:p>
          <a:p>
            <a:pPr marL="0" indent="0">
              <a:buNone/>
            </a:pPr>
            <a:endParaRPr lang="en-IN" dirty="0"/>
          </a:p>
          <a:p>
            <a:pPr marL="0" indent="0">
              <a:buNone/>
            </a:pPr>
            <a:r>
              <a:rPr lang="en-IN" i="1" dirty="0"/>
              <a:t>“Organisation's supply chain is </a:t>
            </a:r>
          </a:p>
          <a:p>
            <a:pPr marL="0" indent="0">
              <a:buNone/>
            </a:pPr>
            <a:r>
              <a:rPr lang="en-IN" i="1" dirty="0"/>
              <a:t>Responsible for 90% of the </a:t>
            </a:r>
          </a:p>
          <a:p>
            <a:pPr marL="0" indent="0">
              <a:buNone/>
            </a:pPr>
            <a:r>
              <a:rPr lang="en-IN" i="1" dirty="0"/>
              <a:t>Ecological footprint”</a:t>
            </a:r>
          </a:p>
          <a:p>
            <a:pPr marL="514350" indent="-514350">
              <a:buFont typeface="+mj-lt"/>
              <a:buAutoNum type="arabicPeriod"/>
            </a:pPr>
            <a:endParaRPr lang="en-IN" dirty="0"/>
          </a:p>
        </p:txBody>
      </p:sp>
      <p:pic>
        <p:nvPicPr>
          <p:cNvPr id="7" name="Picture 6">
            <a:extLst>
              <a:ext uri="{FF2B5EF4-FFF2-40B4-BE49-F238E27FC236}">
                <a16:creationId xmlns:a16="http://schemas.microsoft.com/office/drawing/2014/main" id="{7DA6180F-7929-9D45-29B2-2B906ABE58F4}"/>
              </a:ext>
            </a:extLst>
          </p:cNvPr>
          <p:cNvPicPr>
            <a:picLocks noChangeAspect="1"/>
          </p:cNvPicPr>
          <p:nvPr/>
        </p:nvPicPr>
        <p:blipFill>
          <a:blip r:embed="rId3"/>
          <a:stretch>
            <a:fillRect/>
          </a:stretch>
        </p:blipFill>
        <p:spPr>
          <a:xfrm>
            <a:off x="6513576" y="3563181"/>
            <a:ext cx="4840224" cy="2929694"/>
          </a:xfrm>
          <a:prstGeom prst="rect">
            <a:avLst/>
          </a:prstGeom>
        </p:spPr>
      </p:pic>
    </p:spTree>
    <p:extLst>
      <p:ext uri="{BB962C8B-B14F-4D97-AF65-F5344CB8AC3E}">
        <p14:creationId xmlns:p14="http://schemas.microsoft.com/office/powerpoint/2010/main" val="1835335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heel(1)">
                                      <p:cBhvr>
                                        <p:cTn id="7" dur="2000"/>
                                        <p:tgtEl>
                                          <p:spTgt spid="3">
                                            <p:txEl>
                                              <p:pRg st="5" end="5"/>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wheel(1)">
                                      <p:cBhvr>
                                        <p:cTn id="10" dur="2000"/>
                                        <p:tgtEl>
                                          <p:spTgt spid="3">
                                            <p:txEl>
                                              <p:pRg st="6" end="6"/>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wheel(1)">
                                      <p:cBhvr>
                                        <p:cTn id="13"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D73C54-16BE-599B-FCEE-2ECCF737946D}"/>
              </a:ext>
            </a:extLst>
          </p:cNvPr>
          <p:cNvSpPr>
            <a:spLocks noGrp="1"/>
          </p:cNvSpPr>
          <p:nvPr>
            <p:ph idx="1"/>
          </p:nvPr>
        </p:nvSpPr>
        <p:spPr/>
        <p:txBody>
          <a:bodyPr/>
          <a:lstStyle/>
          <a:p>
            <a:r>
              <a:rPr lang="en-IN" dirty="0"/>
              <a:t>Third-party Logistics (3PL)</a:t>
            </a:r>
          </a:p>
          <a:p>
            <a:r>
              <a:rPr lang="en-IN" dirty="0"/>
              <a:t>Fourth-party Logistics (4PL)</a:t>
            </a:r>
          </a:p>
          <a:p>
            <a:r>
              <a:rPr lang="en-IN" dirty="0"/>
              <a:t>Digital Logistics</a:t>
            </a:r>
          </a:p>
          <a:p>
            <a:endParaRPr lang="en-IN" dirty="0"/>
          </a:p>
          <a:p>
            <a:endParaRPr lang="en-IN" dirty="0"/>
          </a:p>
          <a:p>
            <a:pPr marL="0" indent="0">
              <a:buNone/>
            </a:pPr>
            <a:r>
              <a:rPr lang="en-US" i="1" dirty="0"/>
              <a:t>“Reverse logistics is worth billions: </a:t>
            </a:r>
          </a:p>
          <a:p>
            <a:pPr marL="0" indent="0">
              <a:buNone/>
            </a:pPr>
            <a:r>
              <a:rPr lang="en-US" i="1" dirty="0"/>
              <a:t>managing returns in retail could be </a:t>
            </a:r>
          </a:p>
          <a:p>
            <a:pPr marL="0" indent="0">
              <a:buNone/>
            </a:pPr>
            <a:r>
              <a:rPr lang="en-US" i="1" dirty="0"/>
              <a:t>up to 8% of gross sales!”</a:t>
            </a:r>
            <a:endParaRPr lang="en-IN" i="1" dirty="0"/>
          </a:p>
          <a:p>
            <a:endParaRPr lang="en-IN" dirty="0"/>
          </a:p>
        </p:txBody>
      </p:sp>
      <p:pic>
        <p:nvPicPr>
          <p:cNvPr id="5" name="Picture 4">
            <a:extLst>
              <a:ext uri="{FF2B5EF4-FFF2-40B4-BE49-F238E27FC236}">
                <a16:creationId xmlns:a16="http://schemas.microsoft.com/office/drawing/2014/main" id="{45D9B044-10D5-3A99-C38E-0FEF202A4A0C}"/>
              </a:ext>
            </a:extLst>
          </p:cNvPr>
          <p:cNvPicPr>
            <a:picLocks noChangeAspect="1"/>
          </p:cNvPicPr>
          <p:nvPr/>
        </p:nvPicPr>
        <p:blipFill>
          <a:blip r:embed="rId3"/>
          <a:stretch>
            <a:fillRect/>
          </a:stretch>
        </p:blipFill>
        <p:spPr>
          <a:xfrm>
            <a:off x="7365752" y="3632034"/>
            <a:ext cx="4826248" cy="3225966"/>
          </a:xfrm>
          <a:prstGeom prst="rect">
            <a:avLst/>
          </a:prstGeom>
        </p:spPr>
      </p:pic>
      <p:pic>
        <p:nvPicPr>
          <p:cNvPr id="7" name="Picture 6">
            <a:extLst>
              <a:ext uri="{FF2B5EF4-FFF2-40B4-BE49-F238E27FC236}">
                <a16:creationId xmlns:a16="http://schemas.microsoft.com/office/drawing/2014/main" id="{237EC77B-0DFF-66D2-54E6-1D67D7D3C8C0}"/>
              </a:ext>
            </a:extLst>
          </p:cNvPr>
          <p:cNvPicPr>
            <a:picLocks noChangeAspect="1"/>
          </p:cNvPicPr>
          <p:nvPr/>
        </p:nvPicPr>
        <p:blipFill>
          <a:blip r:embed="rId4"/>
          <a:stretch>
            <a:fillRect/>
          </a:stretch>
        </p:blipFill>
        <p:spPr>
          <a:xfrm>
            <a:off x="7365752" y="1371600"/>
            <a:ext cx="4711948" cy="2260434"/>
          </a:xfrm>
          <a:prstGeom prst="rect">
            <a:avLst/>
          </a:prstGeom>
        </p:spPr>
      </p:pic>
    </p:spTree>
    <p:extLst>
      <p:ext uri="{BB962C8B-B14F-4D97-AF65-F5344CB8AC3E}">
        <p14:creationId xmlns:p14="http://schemas.microsoft.com/office/powerpoint/2010/main" val="563196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2000"/>
                                        <p:tgtEl>
                                          <p:spTgt spid="3">
                                            <p:txEl>
                                              <p:pRg st="5" end="5"/>
                                            </p:txEl>
                                          </p:spTgt>
                                        </p:tgtEl>
                                      </p:cBhvr>
                                    </p:animEffect>
                                    <p:anim calcmode="lin" valueType="num">
                                      <p:cBhvr>
                                        <p:cTn id="8"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5" end="5"/>
                                            </p:txEl>
                                          </p:spTgt>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2000"/>
                                        <p:tgtEl>
                                          <p:spTgt spid="3">
                                            <p:txEl>
                                              <p:pRg st="6" end="6"/>
                                            </p:txEl>
                                          </p:spTgt>
                                        </p:tgtEl>
                                      </p:cBhvr>
                                    </p:animEffect>
                                    <p:anim calcmode="lin" valueType="num">
                                      <p:cBhvr>
                                        <p:cTn id="13"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14" dur="2000" fill="hold"/>
                                        <p:tgtEl>
                                          <p:spTgt spid="3">
                                            <p:txEl>
                                              <p:pRg st="6" end="6"/>
                                            </p:txEl>
                                          </p:spTgt>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fade">
                                      <p:cBhvr>
                                        <p:cTn id="17" dur="2000"/>
                                        <p:tgtEl>
                                          <p:spTgt spid="3">
                                            <p:txEl>
                                              <p:pRg st="7" end="7"/>
                                            </p:txEl>
                                          </p:spTgt>
                                        </p:tgtEl>
                                      </p:cBhvr>
                                    </p:animEffect>
                                    <p:anim calcmode="lin" valueType="num">
                                      <p:cBhvr>
                                        <p:cTn id="18"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19"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diagram of a delivery service&#10;&#10;AI-generated content may be incorrect.">
            <a:extLst>
              <a:ext uri="{FF2B5EF4-FFF2-40B4-BE49-F238E27FC236}">
                <a16:creationId xmlns:a16="http://schemas.microsoft.com/office/drawing/2014/main" id="{76100E5D-4CF8-95FF-962C-2B3740D6087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219200"/>
            <a:ext cx="12192000" cy="5638799"/>
          </a:xfrm>
        </p:spPr>
      </p:pic>
    </p:spTree>
    <p:extLst>
      <p:ext uri="{BB962C8B-B14F-4D97-AF65-F5344CB8AC3E}">
        <p14:creationId xmlns:p14="http://schemas.microsoft.com/office/powerpoint/2010/main" val="19831250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3056</TotalTime>
  <Words>3300</Words>
  <Application>Microsoft Office PowerPoint</Application>
  <PresentationFormat>Widescreen</PresentationFormat>
  <Paragraphs>295</Paragraphs>
  <Slides>33</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Aptos</vt:lpstr>
      <vt:lpstr>Aptos Display</vt:lpstr>
      <vt:lpstr>Arial</vt:lpstr>
      <vt:lpstr>Times New Roman</vt:lpstr>
      <vt:lpstr>Office Theme</vt:lpstr>
      <vt:lpstr>LOGISTICS &amp; SUPPLY CHAIN MANAGEMENT Subject Code – MBA301 By  Likith N Assistant Professor</vt:lpstr>
      <vt:lpstr>PowerPoint Presentation</vt:lpstr>
      <vt:lpstr>Activity- Product Journey</vt:lpstr>
      <vt:lpstr> Meaning and Definition of Logistics</vt:lpstr>
      <vt:lpstr>Objectives and Importance of Logistics</vt:lpstr>
      <vt:lpstr>PowerPoint Presentation</vt:lpstr>
      <vt:lpstr>Types of Logistics</vt:lpstr>
      <vt:lpstr>PowerPoint Presentation</vt:lpstr>
      <vt:lpstr>PowerPoint Presentation</vt:lpstr>
      <vt:lpstr>PowerPoint Presentation</vt:lpstr>
      <vt:lpstr>Suez canal crisis</vt:lpstr>
      <vt:lpstr>Need for Logistics Management</vt:lpstr>
      <vt:lpstr>PowerPoint Presentation</vt:lpstr>
      <vt:lpstr>Evolution of logistics</vt:lpstr>
      <vt:lpstr>PowerPoint Presentation</vt:lpstr>
      <vt:lpstr>Evolution towards SCM </vt:lpstr>
      <vt:lpstr>PowerPoint Presentation</vt:lpstr>
      <vt:lpstr>Logistics Industry in India</vt:lpstr>
      <vt:lpstr>Modes of logistics in India</vt:lpstr>
      <vt:lpstr>Recent trends in Indian logistical industry</vt:lpstr>
      <vt:lpstr>Logistical Activities</vt:lpstr>
      <vt:lpstr>PowerPoint Presentation</vt:lpstr>
      <vt:lpstr>PowerPoint Presentation</vt:lpstr>
      <vt:lpstr>Logistics Costs</vt:lpstr>
      <vt:lpstr>PowerPoint Presentation</vt:lpstr>
      <vt:lpstr>PowerPoint Presentation</vt:lpstr>
      <vt:lpstr>PowerPoint Presentation</vt:lpstr>
      <vt:lpstr>Expected cost of stock-outs</vt:lpstr>
      <vt:lpstr>PowerPoint Presentation</vt:lpstr>
      <vt:lpstr>Importance of understanding cost of stockouts (why)</vt:lpstr>
      <vt:lpstr>PowerPoint Presentation</vt:lpstr>
      <vt:lpstr>Logistical Informational Requirements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Likith N</dc:creator>
  <cp:lastModifiedBy>Likith N</cp:lastModifiedBy>
  <cp:revision>14</cp:revision>
  <dcterms:created xsi:type="dcterms:W3CDTF">2025-10-10T11:10:10Z</dcterms:created>
  <dcterms:modified xsi:type="dcterms:W3CDTF">2025-11-10T07:15:49Z</dcterms:modified>
</cp:coreProperties>
</file>