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7" r:id="rId3"/>
    <p:sldId id="264" r:id="rId4"/>
    <p:sldId id="309" r:id="rId5"/>
    <p:sldId id="310" r:id="rId6"/>
    <p:sldId id="311" r:id="rId7"/>
    <p:sldId id="312" r:id="rId8"/>
    <p:sldId id="313" r:id="rId9"/>
    <p:sldId id="314" r:id="rId10"/>
    <p:sldId id="315" r:id="rId11"/>
    <p:sldId id="316" r:id="rId12"/>
    <p:sldId id="317" r:id="rId13"/>
    <p:sldId id="318" r:id="rId14"/>
    <p:sldId id="319" r:id="rId15"/>
    <p:sldId id="320" r:id="rId16"/>
    <p:sldId id="323" r:id="rId17"/>
    <p:sldId id="321" r:id="rId18"/>
    <p:sldId id="322"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355" r:id="rId51"/>
    <p:sldId id="356" r:id="rId52"/>
    <p:sldId id="357" r:id="rId53"/>
    <p:sldId id="35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174" autoAdjust="0"/>
  </p:normalViewPr>
  <p:slideViewPr>
    <p:cSldViewPr snapToGrid="0">
      <p:cViewPr varScale="1">
        <p:scale>
          <a:sx n="56" d="100"/>
          <a:sy n="56"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5D51A-D089-41E0-8F9E-BF2EF8BA08FF}" type="datetimeFigureOut">
              <a:rPr lang="en-IN" smtClean="0"/>
              <a:t>09-12-2025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3414BF-16ED-4576-8231-A98A5C3DFE86}" type="slidenum">
              <a:rPr lang="en-IN" smtClean="0"/>
              <a:t>‹#›</a:t>
            </a:fld>
            <a:endParaRPr lang="en-IN"/>
          </a:p>
        </p:txBody>
      </p:sp>
    </p:spTree>
    <p:extLst>
      <p:ext uri="{BB962C8B-B14F-4D97-AF65-F5344CB8AC3E}">
        <p14:creationId xmlns:p14="http://schemas.microsoft.com/office/powerpoint/2010/main" val="2124925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18</a:t>
            </a:fld>
            <a:endParaRPr lang="en-IN"/>
          </a:p>
        </p:txBody>
      </p:sp>
    </p:spTree>
    <p:extLst>
      <p:ext uri="{BB962C8B-B14F-4D97-AF65-F5344CB8AC3E}">
        <p14:creationId xmlns:p14="http://schemas.microsoft.com/office/powerpoint/2010/main" val="3206393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575BD-699B-8BDA-AB61-098241CD5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5A68FCC-46A4-CEBB-D24B-9C5AE4C35C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8BC8E54-1729-9C7D-9EAC-8248BCF9D3C7}"/>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F0FE9941-467D-DABF-88CC-84EDA5ED139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6F6EFA8-23DD-9D2B-7184-1BD0F38FB161}"/>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84986852-FE67-685F-02F8-F55F374DB3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22513"/>
          </a:xfrm>
          <a:prstGeom prst="rect">
            <a:avLst/>
          </a:prstGeom>
        </p:spPr>
      </p:pic>
    </p:spTree>
    <p:extLst>
      <p:ext uri="{BB962C8B-B14F-4D97-AF65-F5344CB8AC3E}">
        <p14:creationId xmlns:p14="http://schemas.microsoft.com/office/powerpoint/2010/main" val="393715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F5F4B-26CD-E8CD-9269-BD0E3D3675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04EE6CD-2A51-C161-256B-20EB38393C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5B7CC34-220D-BDAD-6EC8-84631AA1D248}"/>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E0A0E37A-BD55-7B51-560A-2BC7BBC339A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556699-F96A-630E-3E81-BCCE09F07E3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68648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5DBB69-1F25-0249-9D89-14CA9E2DA2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185B3E-D0AF-434A-DAD2-EE97F4E869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D8D0FB-9619-43D5-CDFD-2529D0C989F2}"/>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EF0ADD8E-CF14-FD92-E571-1AFB7AD86E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3B0E216-D965-9197-E9B6-A5C6F6B9AF62}"/>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60433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AEAD6-9AEB-2309-9DE1-C2E2CA0C20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54D7234-E5A7-3771-E06D-9555E0AC4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364A3BB-BA22-E66D-EA96-0DCE0B4A1716}"/>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04B312D5-07F1-F9FE-76A4-66484D0B35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CF5A9F-A171-C5FB-1384-725FBC367187}"/>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17AAA162-6757-CC54-4D74-03ED22906B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5" y="0"/>
            <a:ext cx="12182475" cy="1325562"/>
          </a:xfrm>
          <a:prstGeom prst="rect">
            <a:avLst/>
          </a:prstGeom>
        </p:spPr>
      </p:pic>
    </p:spTree>
    <p:extLst>
      <p:ext uri="{BB962C8B-B14F-4D97-AF65-F5344CB8AC3E}">
        <p14:creationId xmlns:p14="http://schemas.microsoft.com/office/powerpoint/2010/main" val="98396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EC8F-5EF5-81C2-3002-D081FEC68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E2FB28C-6FA3-AACC-9940-FF53AE7C2D0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349DAA-6A73-7B8F-7F3F-BE294024D79C}"/>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1A28A1EE-FA0B-C719-65F2-7713263AA0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1F67AC-FB47-B418-3608-C48C8612AB7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69431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12399-925F-D462-8B0E-A5C8A3E8DC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E1FC5FC-75C4-DEEE-FA82-8259976A98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C1B12D8-1C96-99FA-FCD3-815E0E0031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EA4655-61EC-FDA9-1BFA-9134D3AB4C8B}"/>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6" name="Footer Placeholder 5">
            <a:extLst>
              <a:ext uri="{FF2B5EF4-FFF2-40B4-BE49-F238E27FC236}">
                <a16:creationId xmlns:a16="http://schemas.microsoft.com/office/drawing/2014/main" id="{735FD170-8D38-DAFC-F78E-99D604384E5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5D338D2-76FC-C2F1-A956-D2AFAB1C180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26165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C7A5-53E3-A09D-14C4-862304C9265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1C15F56-B95A-406B-E1AF-92B5F278A1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EFCFD3-1377-3AAD-5F95-B6F6A85DC7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FF1D6C0-0B22-53F3-2618-7CBD6A3BC0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AF4B5F-ECFF-2DC0-F9A2-93B3F7D8B0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C093AC-39C6-BC55-1DCE-856AD89471C2}"/>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8" name="Footer Placeholder 7">
            <a:extLst>
              <a:ext uri="{FF2B5EF4-FFF2-40B4-BE49-F238E27FC236}">
                <a16:creationId xmlns:a16="http://schemas.microsoft.com/office/drawing/2014/main" id="{98408389-B8CA-EE9B-267B-B969D771750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EDBD78-C00E-54FD-8167-DB7933D1790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3892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0505-7594-C009-F5F4-87AD5AAE3FD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08EBA1C-AFA9-8AB9-FB81-FE670A611F9C}"/>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4" name="Footer Placeholder 3">
            <a:extLst>
              <a:ext uri="{FF2B5EF4-FFF2-40B4-BE49-F238E27FC236}">
                <a16:creationId xmlns:a16="http://schemas.microsoft.com/office/drawing/2014/main" id="{AF0643CE-134F-416C-04AA-806ADC27D5B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B3605DF-7A8D-F8B0-048C-0356E9025874}"/>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10354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BC4BB2-DD0A-693C-F244-E3F33BB218EE}"/>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3" name="Footer Placeholder 2">
            <a:extLst>
              <a:ext uri="{FF2B5EF4-FFF2-40B4-BE49-F238E27FC236}">
                <a16:creationId xmlns:a16="http://schemas.microsoft.com/office/drawing/2014/main" id="{C1CA5FA9-E9EF-04E4-68D2-E199A00FD7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1B8959A-3F77-BDAF-627A-3622361B9DB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9866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8003-8508-B545-48A0-ECB885C4D4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89DFE24-B4CD-69B9-C360-45E221480B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8EBF3EB-81FA-B96A-3764-9AF8101B8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F872D2-B7EB-3F2B-C7E4-6A1E09EF3B49}"/>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6" name="Footer Placeholder 5">
            <a:extLst>
              <a:ext uri="{FF2B5EF4-FFF2-40B4-BE49-F238E27FC236}">
                <a16:creationId xmlns:a16="http://schemas.microsoft.com/office/drawing/2014/main" id="{1B3DE7FB-36A5-BBBD-3C44-0B375D67874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1C24B0B-DEB6-0E04-BAAB-5D5C00C5B07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249327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D5555-EE2B-E39D-9A23-3A3724FE19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DA0BF5B-0BD4-AF5C-4FA7-26F913A39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57E7FFB-91E7-7D19-1476-01528DA3E8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24CDDA-9663-C557-D51E-934BAF7FA532}"/>
              </a:ext>
            </a:extLst>
          </p:cNvPr>
          <p:cNvSpPr>
            <a:spLocks noGrp="1"/>
          </p:cNvSpPr>
          <p:nvPr>
            <p:ph type="dt" sz="half" idx="10"/>
          </p:nvPr>
        </p:nvSpPr>
        <p:spPr/>
        <p:txBody>
          <a:bodyPr/>
          <a:lstStyle/>
          <a:p>
            <a:fld id="{72B04AB7-4486-4F71-9E96-0C89FA476FA8}" type="datetimeFigureOut">
              <a:rPr lang="en-IN" smtClean="0"/>
              <a:t>09-12-2025</a:t>
            </a:fld>
            <a:endParaRPr lang="en-IN"/>
          </a:p>
        </p:txBody>
      </p:sp>
      <p:sp>
        <p:nvSpPr>
          <p:cNvPr id="6" name="Footer Placeholder 5">
            <a:extLst>
              <a:ext uri="{FF2B5EF4-FFF2-40B4-BE49-F238E27FC236}">
                <a16:creationId xmlns:a16="http://schemas.microsoft.com/office/drawing/2014/main" id="{792C9285-290C-78DC-8256-C09BFD8DDB6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3164C7-BB15-9E31-3A0E-36B8D3C2748D}"/>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6098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EF6DE6-31C4-6548-FB81-04C0D8E67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526D0C8-933D-4246-D436-9DFD48E59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2EF588-A2BE-56E7-0916-9F9F455CA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B04AB7-4486-4F71-9E96-0C89FA476FA8}" type="datetimeFigureOut">
              <a:rPr lang="en-IN" smtClean="0"/>
              <a:t>09-12-2025</a:t>
            </a:fld>
            <a:endParaRPr lang="en-IN"/>
          </a:p>
        </p:txBody>
      </p:sp>
      <p:sp>
        <p:nvSpPr>
          <p:cNvPr id="5" name="Footer Placeholder 4">
            <a:extLst>
              <a:ext uri="{FF2B5EF4-FFF2-40B4-BE49-F238E27FC236}">
                <a16:creationId xmlns:a16="http://schemas.microsoft.com/office/drawing/2014/main" id="{5AABC48B-CE23-22E8-E12E-6CF613B09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35EEA419-9166-511C-7C01-A9BE906514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DDCA91-D251-432C-975C-84AA0A007AED}" type="slidenum">
              <a:rPr lang="en-IN" smtClean="0"/>
              <a:t>‹#›</a:t>
            </a:fld>
            <a:endParaRPr lang="en-IN"/>
          </a:p>
        </p:txBody>
      </p:sp>
    </p:spTree>
    <p:extLst>
      <p:ext uri="{BB962C8B-B14F-4D97-AF65-F5344CB8AC3E}">
        <p14:creationId xmlns:p14="http://schemas.microsoft.com/office/powerpoint/2010/main" val="1515957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E1F76-1BA2-0279-8023-B760986DB826}"/>
              </a:ext>
            </a:extLst>
          </p:cNvPr>
          <p:cNvSpPr>
            <a:spLocks noGrp="1"/>
          </p:cNvSpPr>
          <p:nvPr>
            <p:ph type="ctrTitle"/>
          </p:nvPr>
        </p:nvSpPr>
        <p:spPr>
          <a:xfrm>
            <a:off x="370114" y="1246909"/>
            <a:ext cx="11440886" cy="4156364"/>
          </a:xfrm>
        </p:spPr>
        <p:txBody>
          <a:bodyPr>
            <a:normAutofit fontScale="90000"/>
          </a:bodyPr>
          <a:lstStyle/>
          <a:p>
            <a:r>
              <a:rPr lang="en-IN" b="1" dirty="0">
                <a:latin typeface="Times New Roman" panose="02020603050405020304" pitchFamily="18" charset="0"/>
                <a:cs typeface="Times New Roman" panose="02020603050405020304" pitchFamily="18" charset="0"/>
              </a:rPr>
              <a:t>LOGISTICS &amp; SUPPLY CHAIN MANAGEMENT</a:t>
            </a:r>
            <a:br>
              <a:rPr lang="en-IN" b="1" dirty="0">
                <a:latin typeface="Times New Roman" panose="02020603050405020304" pitchFamily="18" charset="0"/>
                <a:cs typeface="Times New Roman" panose="02020603050405020304" pitchFamily="18" charset="0"/>
              </a:rPr>
            </a:br>
            <a:r>
              <a:rPr lang="en-IN" sz="5400" b="1" dirty="0">
                <a:latin typeface="Times New Roman" panose="02020603050405020304" pitchFamily="18" charset="0"/>
                <a:cs typeface="Times New Roman" panose="02020603050405020304" pitchFamily="18" charset="0"/>
              </a:rPr>
              <a:t>Subject Code – MBA301</a:t>
            </a:r>
            <a:br>
              <a:rPr lang="en-IN" sz="4800" b="1"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By </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Likith N</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Assistant Professor</a:t>
            </a:r>
            <a:endParaRPr lang="en-IN" dirty="0"/>
          </a:p>
        </p:txBody>
      </p:sp>
      <p:sp>
        <p:nvSpPr>
          <p:cNvPr id="3" name="Subtitle 2">
            <a:extLst>
              <a:ext uri="{FF2B5EF4-FFF2-40B4-BE49-F238E27FC236}">
                <a16:creationId xmlns:a16="http://schemas.microsoft.com/office/drawing/2014/main" id="{54C1B11B-150F-4D80-39EC-9241A087C788}"/>
              </a:ext>
            </a:extLst>
          </p:cNvPr>
          <p:cNvSpPr>
            <a:spLocks noGrp="1"/>
          </p:cNvSpPr>
          <p:nvPr>
            <p:ph type="subTitle" idx="1"/>
          </p:nvPr>
        </p:nvSpPr>
        <p:spPr>
          <a:xfrm>
            <a:off x="1524000" y="5250873"/>
            <a:ext cx="9144000" cy="1498269"/>
          </a:xfrm>
        </p:spPr>
        <p:txBody>
          <a:bodyPr anchor="ctr">
            <a:normAutofit/>
          </a:bodyPr>
          <a:lstStyle/>
          <a:p>
            <a:r>
              <a:rPr lang="en-IN" sz="3500" b="1" dirty="0">
                <a:latin typeface="Times New Roman" panose="02020603050405020304" pitchFamily="18" charset="0"/>
                <a:cs typeface="Times New Roman" panose="02020603050405020304" pitchFamily="18" charset="0"/>
              </a:rPr>
              <a:t>Module 3 – </a:t>
            </a:r>
            <a:r>
              <a:rPr lang="en-US" sz="3600" dirty="0"/>
              <a:t>Introduction to Supply chain Concepts</a:t>
            </a:r>
            <a:endParaRPr lang="en-IN" sz="3500" dirty="0"/>
          </a:p>
        </p:txBody>
      </p:sp>
    </p:spTree>
    <p:extLst>
      <p:ext uri="{BB962C8B-B14F-4D97-AF65-F5344CB8AC3E}">
        <p14:creationId xmlns:p14="http://schemas.microsoft.com/office/powerpoint/2010/main" val="2631031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0760C-458D-5343-A6D0-56D5C46FE48D}"/>
              </a:ext>
            </a:extLst>
          </p:cNvPr>
          <p:cNvSpPr>
            <a:spLocks noGrp="1"/>
          </p:cNvSpPr>
          <p:nvPr>
            <p:ph type="title"/>
          </p:nvPr>
        </p:nvSpPr>
        <p:spPr>
          <a:xfrm>
            <a:off x="838200" y="1383030"/>
            <a:ext cx="10515600" cy="468630"/>
          </a:xfrm>
        </p:spPr>
        <p:txBody>
          <a:bodyPr>
            <a:normAutofit fontScale="90000"/>
          </a:bodyPr>
          <a:lstStyle/>
          <a:p>
            <a:r>
              <a:rPr lang="en-US" dirty="0"/>
              <a:t>Key Challenges of Supply Chain Management</a:t>
            </a:r>
            <a:endParaRPr lang="en-IN" dirty="0"/>
          </a:p>
        </p:txBody>
      </p:sp>
      <p:sp>
        <p:nvSpPr>
          <p:cNvPr id="3" name="Content Placeholder 2">
            <a:extLst>
              <a:ext uri="{FF2B5EF4-FFF2-40B4-BE49-F238E27FC236}">
                <a16:creationId xmlns:a16="http://schemas.microsoft.com/office/drawing/2014/main" id="{C2E03C86-D0C1-DD8C-CED3-3F44ABA96F79}"/>
              </a:ext>
            </a:extLst>
          </p:cNvPr>
          <p:cNvSpPr>
            <a:spLocks noGrp="1"/>
          </p:cNvSpPr>
          <p:nvPr>
            <p:ph idx="1"/>
          </p:nvPr>
        </p:nvSpPr>
        <p:spPr>
          <a:xfrm>
            <a:off x="125730" y="1965960"/>
            <a:ext cx="11921490" cy="4812029"/>
          </a:xfrm>
        </p:spPr>
        <p:txBody>
          <a:bodyPr/>
          <a:lstStyle/>
          <a:p>
            <a:r>
              <a:rPr lang="en-IN" dirty="0"/>
              <a:t>Demand Forecasting and Planning</a:t>
            </a:r>
          </a:p>
          <a:p>
            <a:r>
              <a:rPr lang="en-IN" dirty="0"/>
              <a:t>Supply Chain Visibility</a:t>
            </a:r>
          </a:p>
          <a:p>
            <a:r>
              <a:rPr lang="en-IN" dirty="0"/>
              <a:t>Globalization and Complex Networks</a:t>
            </a:r>
          </a:p>
          <a:p>
            <a:r>
              <a:rPr lang="en-IN" dirty="0"/>
              <a:t>Supply Chain Disruptions</a:t>
            </a:r>
          </a:p>
          <a:p>
            <a:r>
              <a:rPr lang="en-IN" dirty="0"/>
              <a:t>Technological Advancements</a:t>
            </a:r>
          </a:p>
          <a:p>
            <a:r>
              <a:rPr lang="en-IN" dirty="0"/>
              <a:t>Sustainability and Ethical Practices</a:t>
            </a:r>
          </a:p>
        </p:txBody>
      </p:sp>
      <p:sp>
        <p:nvSpPr>
          <p:cNvPr id="4" name="AutoShape 2" descr="Leaders vs Laggards: Logistics 2025 | Synoptek">
            <a:extLst>
              <a:ext uri="{FF2B5EF4-FFF2-40B4-BE49-F238E27FC236}">
                <a16:creationId xmlns:a16="http://schemas.microsoft.com/office/drawing/2014/main" id="{7F40193D-8EE9-C972-57E9-B6EB6D41BED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6" name="Picture 5">
            <a:extLst>
              <a:ext uri="{FF2B5EF4-FFF2-40B4-BE49-F238E27FC236}">
                <a16:creationId xmlns:a16="http://schemas.microsoft.com/office/drawing/2014/main" id="{C7FFCD38-E1A8-D67F-5398-6A9288108CEA}"/>
              </a:ext>
            </a:extLst>
          </p:cNvPr>
          <p:cNvPicPr>
            <a:picLocks noChangeAspect="1"/>
          </p:cNvPicPr>
          <p:nvPr/>
        </p:nvPicPr>
        <p:blipFill>
          <a:blip r:embed="rId2"/>
          <a:stretch>
            <a:fillRect/>
          </a:stretch>
        </p:blipFill>
        <p:spPr>
          <a:xfrm>
            <a:off x="5848350" y="3429000"/>
            <a:ext cx="6343650" cy="3348989"/>
          </a:xfrm>
          <a:prstGeom prst="rect">
            <a:avLst/>
          </a:prstGeom>
        </p:spPr>
      </p:pic>
    </p:spTree>
    <p:extLst>
      <p:ext uri="{BB962C8B-B14F-4D97-AF65-F5344CB8AC3E}">
        <p14:creationId xmlns:p14="http://schemas.microsoft.com/office/powerpoint/2010/main" val="312076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4DE3-DC86-09F9-A5B3-D4746E211382}"/>
              </a:ext>
            </a:extLst>
          </p:cNvPr>
          <p:cNvSpPr>
            <a:spLocks noGrp="1"/>
          </p:cNvSpPr>
          <p:nvPr>
            <p:ph type="title"/>
          </p:nvPr>
        </p:nvSpPr>
        <p:spPr>
          <a:xfrm>
            <a:off x="838200" y="1303020"/>
            <a:ext cx="10515600" cy="605790"/>
          </a:xfrm>
        </p:spPr>
        <p:txBody>
          <a:bodyPr>
            <a:normAutofit fontScale="90000"/>
          </a:bodyPr>
          <a:lstStyle/>
          <a:p>
            <a:r>
              <a:rPr lang="en-IN" dirty="0"/>
              <a:t>Scope of SCM (What all comes under SCM dept)</a:t>
            </a:r>
          </a:p>
        </p:txBody>
      </p:sp>
      <p:sp>
        <p:nvSpPr>
          <p:cNvPr id="3" name="Content Placeholder 2">
            <a:extLst>
              <a:ext uri="{FF2B5EF4-FFF2-40B4-BE49-F238E27FC236}">
                <a16:creationId xmlns:a16="http://schemas.microsoft.com/office/drawing/2014/main" id="{CD135561-F5AB-44E3-9773-9CF4E379B053}"/>
              </a:ext>
            </a:extLst>
          </p:cNvPr>
          <p:cNvSpPr>
            <a:spLocks noGrp="1"/>
          </p:cNvSpPr>
          <p:nvPr>
            <p:ph idx="1"/>
          </p:nvPr>
        </p:nvSpPr>
        <p:spPr>
          <a:xfrm>
            <a:off x="240030" y="2034540"/>
            <a:ext cx="11784330" cy="4663439"/>
          </a:xfrm>
        </p:spPr>
        <p:txBody>
          <a:bodyPr>
            <a:normAutofit lnSpcReduction="10000"/>
          </a:bodyPr>
          <a:lstStyle/>
          <a:p>
            <a:r>
              <a:rPr lang="en-IN" dirty="0"/>
              <a:t>1. Procurement and Sourcing</a:t>
            </a:r>
          </a:p>
          <a:p>
            <a:r>
              <a:rPr lang="en-IN" dirty="0"/>
              <a:t>2. Inventory Management</a:t>
            </a:r>
          </a:p>
          <a:p>
            <a:r>
              <a:rPr lang="en-US" dirty="0"/>
              <a:t>3. Production and Operations Management</a:t>
            </a:r>
          </a:p>
          <a:p>
            <a:r>
              <a:rPr lang="en-IN" dirty="0"/>
              <a:t>4. Logistics and Transportation</a:t>
            </a:r>
          </a:p>
          <a:p>
            <a:r>
              <a:rPr lang="en-IN" dirty="0"/>
              <a:t>5. Warehousing and Distribution</a:t>
            </a:r>
          </a:p>
          <a:p>
            <a:r>
              <a:rPr lang="en-US" dirty="0"/>
              <a:t>6. Demand Planning and Forecasting</a:t>
            </a:r>
          </a:p>
          <a:p>
            <a:r>
              <a:rPr lang="en-US" dirty="0"/>
              <a:t>7. Information Systems and Technology:</a:t>
            </a:r>
          </a:p>
          <a:p>
            <a:r>
              <a:rPr lang="en-US" dirty="0"/>
              <a:t>8. Sustainability and Corporate Social Responsibility</a:t>
            </a:r>
          </a:p>
          <a:p>
            <a:r>
              <a:rPr lang="en-US" dirty="0"/>
              <a:t>9. Risk Management:</a:t>
            </a:r>
          </a:p>
          <a:p>
            <a:r>
              <a:rPr lang="en-US" dirty="0"/>
              <a:t>10. Collaboration and Relationship Management</a:t>
            </a:r>
          </a:p>
          <a:p>
            <a:endParaRPr lang="en-IN" dirty="0"/>
          </a:p>
        </p:txBody>
      </p:sp>
    </p:spTree>
    <p:extLst>
      <p:ext uri="{BB962C8B-B14F-4D97-AF65-F5344CB8AC3E}">
        <p14:creationId xmlns:p14="http://schemas.microsoft.com/office/powerpoint/2010/main" val="9958616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BF89D-E4B5-1AC6-C002-703568BE78BA}"/>
              </a:ext>
            </a:extLst>
          </p:cNvPr>
          <p:cNvSpPr>
            <a:spLocks noGrp="1"/>
          </p:cNvSpPr>
          <p:nvPr>
            <p:ph type="title"/>
          </p:nvPr>
        </p:nvSpPr>
        <p:spPr>
          <a:xfrm>
            <a:off x="838200" y="1371600"/>
            <a:ext cx="10515600" cy="697230"/>
          </a:xfrm>
        </p:spPr>
        <p:txBody>
          <a:bodyPr>
            <a:normAutofit fontScale="90000"/>
          </a:bodyPr>
          <a:lstStyle/>
          <a:p>
            <a:r>
              <a:rPr lang="en-IN" dirty="0"/>
              <a:t>Historical Perspective:</a:t>
            </a:r>
          </a:p>
        </p:txBody>
      </p:sp>
      <p:sp>
        <p:nvSpPr>
          <p:cNvPr id="3" name="Content Placeholder 2">
            <a:extLst>
              <a:ext uri="{FF2B5EF4-FFF2-40B4-BE49-F238E27FC236}">
                <a16:creationId xmlns:a16="http://schemas.microsoft.com/office/drawing/2014/main" id="{5CFE8064-07D7-87E7-4359-743283F0DA3D}"/>
              </a:ext>
            </a:extLst>
          </p:cNvPr>
          <p:cNvSpPr>
            <a:spLocks noGrp="1"/>
          </p:cNvSpPr>
          <p:nvPr>
            <p:ph idx="1"/>
          </p:nvPr>
        </p:nvSpPr>
        <p:spPr>
          <a:xfrm>
            <a:off x="217170" y="2068830"/>
            <a:ext cx="11738610" cy="4537709"/>
          </a:xfrm>
        </p:spPr>
        <p:txBody>
          <a:bodyPr/>
          <a:lstStyle/>
          <a:p>
            <a:r>
              <a:rPr lang="en-IN" dirty="0"/>
              <a:t>1960s-1970s:</a:t>
            </a:r>
          </a:p>
          <a:p>
            <a:pPr lvl="1"/>
            <a:r>
              <a:rPr lang="en-US" dirty="0"/>
              <a:t>Material Requirements Planning (MRP):  Joseph </a:t>
            </a:r>
            <a:r>
              <a:rPr lang="en-US" dirty="0" err="1"/>
              <a:t>Orlicky</a:t>
            </a:r>
            <a:endParaRPr lang="en-US" dirty="0"/>
          </a:p>
          <a:p>
            <a:r>
              <a:rPr lang="en-IN" dirty="0"/>
              <a:t>1980s:</a:t>
            </a:r>
          </a:p>
          <a:p>
            <a:pPr lvl="1"/>
            <a:r>
              <a:rPr lang="en-IN" dirty="0"/>
              <a:t> Just-in-Time: Japanese manufacturers like Toyota</a:t>
            </a:r>
          </a:p>
          <a:p>
            <a:r>
              <a:rPr lang="en-IN" dirty="0"/>
              <a:t>1990s:</a:t>
            </a:r>
          </a:p>
          <a:p>
            <a:pPr lvl="1"/>
            <a:r>
              <a:rPr lang="en-IN" dirty="0"/>
              <a:t>Supply Chain Management</a:t>
            </a:r>
          </a:p>
          <a:p>
            <a:r>
              <a:rPr lang="en-IN" dirty="0"/>
              <a:t>2000s:</a:t>
            </a:r>
          </a:p>
          <a:p>
            <a:pPr lvl="1"/>
            <a:r>
              <a:rPr lang="en-IN" dirty="0"/>
              <a:t>Enterprise Resource Planning (ERP)</a:t>
            </a:r>
          </a:p>
          <a:p>
            <a:pPr marL="0" indent="0">
              <a:buNone/>
            </a:pPr>
            <a:endParaRPr lang="en-IN" dirty="0"/>
          </a:p>
        </p:txBody>
      </p:sp>
    </p:spTree>
    <p:extLst>
      <p:ext uri="{BB962C8B-B14F-4D97-AF65-F5344CB8AC3E}">
        <p14:creationId xmlns:p14="http://schemas.microsoft.com/office/powerpoint/2010/main" val="942191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EB4ED1-45F8-4130-591E-DA38740B426A}"/>
              </a:ext>
            </a:extLst>
          </p:cNvPr>
          <p:cNvSpPr>
            <a:spLocks noGrp="1"/>
          </p:cNvSpPr>
          <p:nvPr>
            <p:ph idx="1"/>
          </p:nvPr>
        </p:nvSpPr>
        <p:spPr>
          <a:xfrm>
            <a:off x="182880" y="1588770"/>
            <a:ext cx="11784330" cy="5166360"/>
          </a:xfrm>
        </p:spPr>
        <p:txBody>
          <a:bodyPr/>
          <a:lstStyle/>
          <a:p>
            <a:r>
              <a:rPr lang="en-IN" dirty="0"/>
              <a:t>2010s:</a:t>
            </a:r>
          </a:p>
          <a:p>
            <a:pPr lvl="1"/>
            <a:r>
              <a:rPr lang="en-IN" dirty="0"/>
              <a:t>Sustainability and Risk Management</a:t>
            </a:r>
          </a:p>
          <a:p>
            <a:pPr lvl="1"/>
            <a:r>
              <a:rPr lang="en-IN" dirty="0"/>
              <a:t>Digital Transformation</a:t>
            </a:r>
          </a:p>
          <a:p>
            <a:pPr lvl="1"/>
            <a:r>
              <a:rPr lang="en-IN" dirty="0"/>
              <a:t>Internet of Things (IoT)</a:t>
            </a:r>
          </a:p>
          <a:p>
            <a:pPr lvl="1"/>
            <a:r>
              <a:rPr lang="en-IN" dirty="0"/>
              <a:t>Big-data analytics</a:t>
            </a:r>
          </a:p>
          <a:p>
            <a:pPr lvl="1"/>
            <a:r>
              <a:rPr lang="en-IN" dirty="0"/>
              <a:t>Blockchain</a:t>
            </a:r>
          </a:p>
          <a:p>
            <a:pPr lvl="1"/>
            <a:r>
              <a:rPr lang="en-IN" dirty="0"/>
              <a:t>Artificial intelligence (AI)</a:t>
            </a:r>
          </a:p>
          <a:p>
            <a:r>
              <a:rPr lang="en-IN" dirty="0"/>
              <a:t>2020s:</a:t>
            </a:r>
          </a:p>
          <a:p>
            <a:pPr lvl="1"/>
            <a:r>
              <a:rPr lang="en-IN" dirty="0"/>
              <a:t>Resilient Supply Chains</a:t>
            </a:r>
          </a:p>
          <a:p>
            <a:pPr lvl="1"/>
            <a:r>
              <a:rPr lang="en-IN" dirty="0"/>
              <a:t>E-commerce and Omni channel</a:t>
            </a:r>
          </a:p>
          <a:p>
            <a:pPr lvl="1"/>
            <a:endParaRPr lang="en-IN" dirty="0"/>
          </a:p>
          <a:p>
            <a:pPr lvl="1"/>
            <a:endParaRPr lang="en-IN" dirty="0"/>
          </a:p>
        </p:txBody>
      </p:sp>
      <p:pic>
        <p:nvPicPr>
          <p:cNvPr id="2050" name="Picture 2" descr="12 Features Of Supply Chain Management [2025]">
            <a:extLst>
              <a:ext uri="{FF2B5EF4-FFF2-40B4-BE49-F238E27FC236}">
                <a16:creationId xmlns:a16="http://schemas.microsoft.com/office/drawing/2014/main" id="{43AC5883-FE2D-B66B-5F64-9D4A694327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300" y="1257300"/>
            <a:ext cx="5600700" cy="5600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525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A3605-9873-86E1-C6DD-531DB5E12D00}"/>
              </a:ext>
            </a:extLst>
          </p:cNvPr>
          <p:cNvSpPr>
            <a:spLocks noGrp="1"/>
          </p:cNvSpPr>
          <p:nvPr>
            <p:ph type="title"/>
          </p:nvPr>
        </p:nvSpPr>
        <p:spPr>
          <a:xfrm>
            <a:off x="838200" y="1348740"/>
            <a:ext cx="10515600" cy="811530"/>
          </a:xfrm>
        </p:spPr>
        <p:txBody>
          <a:bodyPr/>
          <a:lstStyle/>
          <a:p>
            <a:r>
              <a:rPr lang="en-IN" dirty="0"/>
              <a:t>Essential Features of SCM:</a:t>
            </a:r>
          </a:p>
        </p:txBody>
      </p:sp>
      <p:sp>
        <p:nvSpPr>
          <p:cNvPr id="3" name="Content Placeholder 2">
            <a:extLst>
              <a:ext uri="{FF2B5EF4-FFF2-40B4-BE49-F238E27FC236}">
                <a16:creationId xmlns:a16="http://schemas.microsoft.com/office/drawing/2014/main" id="{210626B3-B766-7C92-3FF1-F327194A64BA}"/>
              </a:ext>
            </a:extLst>
          </p:cNvPr>
          <p:cNvSpPr>
            <a:spLocks noGrp="1"/>
          </p:cNvSpPr>
          <p:nvPr>
            <p:ph idx="1"/>
          </p:nvPr>
        </p:nvSpPr>
        <p:spPr>
          <a:xfrm>
            <a:off x="171450" y="2274570"/>
            <a:ext cx="11887200" cy="4446269"/>
          </a:xfrm>
        </p:spPr>
        <p:txBody>
          <a:bodyPr/>
          <a:lstStyle/>
          <a:p>
            <a:pPr marL="0" indent="0">
              <a:buNone/>
            </a:pPr>
            <a:r>
              <a:rPr lang="en-IN" dirty="0"/>
              <a:t>Integration</a:t>
            </a:r>
          </a:p>
          <a:p>
            <a:pPr marL="0" indent="0">
              <a:buNone/>
            </a:pPr>
            <a:r>
              <a:rPr lang="en-IN" dirty="0"/>
              <a:t>Visibility</a:t>
            </a:r>
          </a:p>
          <a:p>
            <a:pPr marL="0" indent="0">
              <a:buNone/>
            </a:pPr>
            <a:r>
              <a:rPr lang="en-IN" dirty="0"/>
              <a:t>Collaboration</a:t>
            </a:r>
          </a:p>
          <a:p>
            <a:pPr marL="0" indent="0">
              <a:buNone/>
            </a:pPr>
            <a:r>
              <a:rPr lang="en-IN" dirty="0"/>
              <a:t>Demand-driven approach</a:t>
            </a:r>
          </a:p>
          <a:p>
            <a:pPr marL="0" indent="0">
              <a:buNone/>
            </a:pPr>
            <a:r>
              <a:rPr lang="en-IN" dirty="0"/>
              <a:t>Efficient inventory management</a:t>
            </a:r>
          </a:p>
          <a:p>
            <a:pPr marL="0" indent="0">
              <a:buNone/>
            </a:pPr>
            <a:endParaRPr lang="en-IN" dirty="0"/>
          </a:p>
          <a:p>
            <a:pPr marL="514350" indent="-514350">
              <a:buAutoNum type="arabicPeriod"/>
            </a:pPr>
            <a:endParaRPr lang="en-IN" dirty="0"/>
          </a:p>
          <a:p>
            <a:pPr marL="514350" indent="-514350">
              <a:buAutoNum type="arabicPeriod"/>
            </a:pPr>
            <a:endParaRPr lang="en-IN" dirty="0"/>
          </a:p>
        </p:txBody>
      </p:sp>
    </p:spTree>
    <p:extLst>
      <p:ext uri="{BB962C8B-B14F-4D97-AF65-F5344CB8AC3E}">
        <p14:creationId xmlns:p14="http://schemas.microsoft.com/office/powerpoint/2010/main" val="3668060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C172E1-8837-65E0-2DF4-868771D4601B}"/>
              </a:ext>
            </a:extLst>
          </p:cNvPr>
          <p:cNvSpPr>
            <a:spLocks noGrp="1"/>
          </p:cNvSpPr>
          <p:nvPr>
            <p:ph idx="1"/>
          </p:nvPr>
        </p:nvSpPr>
        <p:spPr>
          <a:xfrm>
            <a:off x="148590" y="1451610"/>
            <a:ext cx="11887200" cy="5189220"/>
          </a:xfrm>
        </p:spPr>
        <p:txBody>
          <a:bodyPr/>
          <a:lstStyle/>
          <a:p>
            <a:pPr marL="0" indent="0">
              <a:buNone/>
            </a:pPr>
            <a:r>
              <a:rPr lang="en-IN" dirty="0"/>
              <a:t>Logistics optimization</a:t>
            </a:r>
          </a:p>
          <a:p>
            <a:pPr marL="0" indent="0">
              <a:buNone/>
            </a:pPr>
            <a:r>
              <a:rPr lang="en-IN" dirty="0"/>
              <a:t>Continuous improvement</a:t>
            </a:r>
          </a:p>
          <a:p>
            <a:pPr marL="0" indent="0">
              <a:buNone/>
            </a:pPr>
            <a:r>
              <a:rPr lang="en-IN" dirty="0"/>
              <a:t>Risk management</a:t>
            </a:r>
          </a:p>
          <a:p>
            <a:pPr marL="0" indent="0">
              <a:buNone/>
            </a:pPr>
            <a:r>
              <a:rPr lang="en-IN" dirty="0"/>
              <a:t>Sustainability and ethical practices</a:t>
            </a:r>
          </a:p>
          <a:p>
            <a:pPr marL="0" indent="0">
              <a:buNone/>
            </a:pPr>
            <a:r>
              <a:rPr lang="en-IN" dirty="0"/>
              <a:t>Performance measurement and analytics</a:t>
            </a:r>
          </a:p>
          <a:p>
            <a:endParaRPr lang="en-IN" dirty="0"/>
          </a:p>
        </p:txBody>
      </p:sp>
    </p:spTree>
    <p:extLst>
      <p:ext uri="{BB962C8B-B14F-4D97-AF65-F5344CB8AC3E}">
        <p14:creationId xmlns:p14="http://schemas.microsoft.com/office/powerpoint/2010/main" val="3390912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B9BE959-7027-4884-C4B7-00072E1C77E8}"/>
              </a:ext>
            </a:extLst>
          </p:cNvPr>
          <p:cNvPicPr>
            <a:picLocks noChangeAspect="1"/>
          </p:cNvPicPr>
          <p:nvPr/>
        </p:nvPicPr>
        <p:blipFill>
          <a:blip r:embed="rId2"/>
          <a:stretch>
            <a:fillRect/>
          </a:stretch>
        </p:blipFill>
        <p:spPr>
          <a:xfrm>
            <a:off x="0" y="1303020"/>
            <a:ext cx="12192000" cy="5554980"/>
          </a:xfrm>
          <a:prstGeom prst="rect">
            <a:avLst/>
          </a:prstGeom>
        </p:spPr>
      </p:pic>
    </p:spTree>
    <p:extLst>
      <p:ext uri="{BB962C8B-B14F-4D97-AF65-F5344CB8AC3E}">
        <p14:creationId xmlns:p14="http://schemas.microsoft.com/office/powerpoint/2010/main" val="3627212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94E98-4E27-54F5-789A-AEB2A422661E}"/>
              </a:ext>
            </a:extLst>
          </p:cNvPr>
          <p:cNvSpPr>
            <a:spLocks noGrp="1"/>
          </p:cNvSpPr>
          <p:nvPr>
            <p:ph type="title"/>
          </p:nvPr>
        </p:nvSpPr>
        <p:spPr>
          <a:xfrm>
            <a:off x="838200" y="1291590"/>
            <a:ext cx="10515600" cy="628650"/>
          </a:xfrm>
        </p:spPr>
        <p:txBody>
          <a:bodyPr>
            <a:normAutofit fontScale="90000"/>
          </a:bodyPr>
          <a:lstStyle/>
          <a:p>
            <a:r>
              <a:rPr lang="en-US" dirty="0"/>
              <a:t>Drivers of Supply Chain Management:</a:t>
            </a:r>
            <a:endParaRPr lang="en-IN" dirty="0"/>
          </a:p>
        </p:txBody>
      </p:sp>
      <p:pic>
        <p:nvPicPr>
          <p:cNvPr id="5" name="Content Placeholder 4">
            <a:extLst>
              <a:ext uri="{FF2B5EF4-FFF2-40B4-BE49-F238E27FC236}">
                <a16:creationId xmlns:a16="http://schemas.microsoft.com/office/drawing/2014/main" id="{A8D2C18F-725F-402F-F410-4EBA1F3B545F}"/>
              </a:ext>
            </a:extLst>
          </p:cNvPr>
          <p:cNvPicPr>
            <a:picLocks noGrp="1" noChangeAspect="1"/>
          </p:cNvPicPr>
          <p:nvPr>
            <p:ph idx="1"/>
          </p:nvPr>
        </p:nvPicPr>
        <p:blipFill>
          <a:blip r:embed="rId2"/>
          <a:stretch>
            <a:fillRect/>
          </a:stretch>
        </p:blipFill>
        <p:spPr>
          <a:xfrm>
            <a:off x="0" y="1920240"/>
            <a:ext cx="12192000" cy="4937760"/>
          </a:xfrm>
          <a:prstGeom prst="rect">
            <a:avLst/>
          </a:prstGeom>
        </p:spPr>
      </p:pic>
    </p:spTree>
    <p:extLst>
      <p:ext uri="{BB962C8B-B14F-4D97-AF65-F5344CB8AC3E}">
        <p14:creationId xmlns:p14="http://schemas.microsoft.com/office/powerpoint/2010/main" val="2198236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06655F-B075-EF39-70A9-69922A95B8B5}"/>
              </a:ext>
            </a:extLst>
          </p:cNvPr>
          <p:cNvSpPr>
            <a:spLocks noGrp="1"/>
          </p:cNvSpPr>
          <p:nvPr>
            <p:ph idx="1"/>
          </p:nvPr>
        </p:nvSpPr>
        <p:spPr/>
        <p:txBody>
          <a:bodyPr/>
          <a:lstStyle/>
          <a:p>
            <a:r>
              <a:rPr lang="en-IN" dirty="0"/>
              <a:t>Logistical Drivers:</a:t>
            </a:r>
          </a:p>
          <a:p>
            <a:pPr lvl="1"/>
            <a:r>
              <a:rPr lang="en-IN" dirty="0"/>
              <a:t> Facilities</a:t>
            </a:r>
          </a:p>
          <a:p>
            <a:pPr lvl="1"/>
            <a:r>
              <a:rPr lang="en-IN" dirty="0"/>
              <a:t> Inventory</a:t>
            </a:r>
          </a:p>
          <a:p>
            <a:pPr lvl="1"/>
            <a:r>
              <a:rPr lang="en-IN" dirty="0"/>
              <a:t> Transportation</a:t>
            </a:r>
          </a:p>
          <a:p>
            <a:endParaRPr lang="en-IN" dirty="0"/>
          </a:p>
          <a:p>
            <a:r>
              <a:rPr lang="en-US" dirty="0"/>
              <a:t>Cross-Functional Drivers:</a:t>
            </a:r>
          </a:p>
          <a:p>
            <a:pPr lvl="1"/>
            <a:r>
              <a:rPr lang="en-US" dirty="0"/>
              <a:t> Information</a:t>
            </a:r>
          </a:p>
          <a:p>
            <a:pPr lvl="1"/>
            <a:r>
              <a:rPr lang="en-US" dirty="0"/>
              <a:t> Sourcing</a:t>
            </a:r>
          </a:p>
          <a:p>
            <a:pPr lvl="1"/>
            <a:r>
              <a:rPr lang="en-US" dirty="0"/>
              <a:t> Pricing</a:t>
            </a:r>
            <a:endParaRPr lang="en-IN" dirty="0"/>
          </a:p>
        </p:txBody>
      </p:sp>
      <p:pic>
        <p:nvPicPr>
          <p:cNvPr id="6" name="Picture 5">
            <a:extLst>
              <a:ext uri="{FF2B5EF4-FFF2-40B4-BE49-F238E27FC236}">
                <a16:creationId xmlns:a16="http://schemas.microsoft.com/office/drawing/2014/main" id="{5830D5CC-B41F-5B65-D911-296175F5632F}"/>
              </a:ext>
            </a:extLst>
          </p:cNvPr>
          <p:cNvPicPr>
            <a:picLocks noChangeAspect="1"/>
          </p:cNvPicPr>
          <p:nvPr/>
        </p:nvPicPr>
        <p:blipFill>
          <a:blip r:embed="rId3"/>
          <a:stretch>
            <a:fillRect/>
          </a:stretch>
        </p:blipFill>
        <p:spPr>
          <a:xfrm>
            <a:off x="6755970" y="1314207"/>
            <a:ext cx="5436030" cy="5543793"/>
          </a:xfrm>
          <a:prstGeom prst="rect">
            <a:avLst/>
          </a:prstGeom>
        </p:spPr>
      </p:pic>
    </p:spTree>
    <p:extLst>
      <p:ext uri="{BB962C8B-B14F-4D97-AF65-F5344CB8AC3E}">
        <p14:creationId xmlns:p14="http://schemas.microsoft.com/office/powerpoint/2010/main" val="2889147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7FCF4F-835D-14A4-271F-9CF3CF2C82ED}"/>
              </a:ext>
            </a:extLst>
          </p:cNvPr>
          <p:cNvSpPr>
            <a:spLocks noGrp="1"/>
          </p:cNvSpPr>
          <p:nvPr>
            <p:ph idx="1"/>
          </p:nvPr>
        </p:nvSpPr>
        <p:spPr>
          <a:xfrm>
            <a:off x="160020" y="1485900"/>
            <a:ext cx="11852910" cy="5257800"/>
          </a:xfrm>
        </p:spPr>
        <p:txBody>
          <a:bodyPr/>
          <a:lstStyle/>
          <a:p>
            <a:r>
              <a:rPr lang="en-IN" dirty="0"/>
              <a:t>A) Inventory:</a:t>
            </a:r>
          </a:p>
          <a:p>
            <a:pPr lvl="1"/>
            <a:r>
              <a:rPr lang="en-IN" dirty="0"/>
              <a:t> Cycle Inventory</a:t>
            </a:r>
          </a:p>
          <a:p>
            <a:pPr lvl="1"/>
            <a:r>
              <a:rPr lang="en-IN" dirty="0"/>
              <a:t> Safety Inventory</a:t>
            </a:r>
          </a:p>
          <a:p>
            <a:pPr lvl="1"/>
            <a:r>
              <a:rPr lang="en-IN" dirty="0"/>
              <a:t> Seasonal Inventory</a:t>
            </a:r>
          </a:p>
          <a:p>
            <a:endParaRPr lang="en-IN" dirty="0"/>
          </a:p>
          <a:p>
            <a:r>
              <a:rPr lang="en-IN" dirty="0"/>
              <a:t>B) Transportation</a:t>
            </a:r>
          </a:p>
          <a:p>
            <a:pPr lvl="1"/>
            <a:r>
              <a:rPr lang="en-IN" dirty="0"/>
              <a:t>Road</a:t>
            </a:r>
          </a:p>
          <a:p>
            <a:pPr lvl="1"/>
            <a:r>
              <a:rPr lang="en-IN" dirty="0"/>
              <a:t>Rail</a:t>
            </a:r>
          </a:p>
          <a:p>
            <a:pPr lvl="1"/>
            <a:r>
              <a:rPr lang="en-IN" dirty="0"/>
              <a:t>Water</a:t>
            </a:r>
          </a:p>
          <a:p>
            <a:pPr lvl="1"/>
            <a:r>
              <a:rPr lang="en-IN" dirty="0"/>
              <a:t>Air</a:t>
            </a:r>
          </a:p>
          <a:p>
            <a:pPr lvl="1"/>
            <a:r>
              <a:rPr lang="en-IN" dirty="0"/>
              <a:t>Pipeline</a:t>
            </a:r>
          </a:p>
        </p:txBody>
      </p:sp>
      <p:pic>
        <p:nvPicPr>
          <p:cNvPr id="7" name="Picture 6">
            <a:extLst>
              <a:ext uri="{FF2B5EF4-FFF2-40B4-BE49-F238E27FC236}">
                <a16:creationId xmlns:a16="http://schemas.microsoft.com/office/drawing/2014/main" id="{4FF5F64E-C503-90A6-0E91-969AAA46AC9A}"/>
              </a:ext>
            </a:extLst>
          </p:cNvPr>
          <p:cNvPicPr>
            <a:picLocks noChangeAspect="1"/>
          </p:cNvPicPr>
          <p:nvPr/>
        </p:nvPicPr>
        <p:blipFill>
          <a:blip r:embed="rId2"/>
          <a:stretch>
            <a:fillRect/>
          </a:stretch>
        </p:blipFill>
        <p:spPr>
          <a:xfrm>
            <a:off x="3749040" y="1337310"/>
            <a:ext cx="8442960" cy="5463540"/>
          </a:xfrm>
          <a:prstGeom prst="rect">
            <a:avLst/>
          </a:prstGeom>
        </p:spPr>
      </p:pic>
    </p:spTree>
    <p:extLst>
      <p:ext uri="{BB962C8B-B14F-4D97-AF65-F5344CB8AC3E}">
        <p14:creationId xmlns:p14="http://schemas.microsoft.com/office/powerpoint/2010/main" val="144394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AC929-7DA9-AEA0-E332-DB23D990D9CD}"/>
              </a:ext>
            </a:extLst>
          </p:cNvPr>
          <p:cNvSpPr>
            <a:spLocks noGrp="1"/>
          </p:cNvSpPr>
          <p:nvPr>
            <p:ph idx="1"/>
          </p:nvPr>
        </p:nvSpPr>
        <p:spPr/>
        <p:txBody>
          <a:bodyPr>
            <a:normAutofit/>
          </a:bodyPr>
          <a:lstStyle/>
          <a:p>
            <a:pPr marL="0" indent="0">
              <a:buNone/>
            </a:pPr>
            <a:r>
              <a:rPr lang="en-US" sz="2400" dirty="0"/>
              <a:t>Syllabus-</a:t>
            </a:r>
          </a:p>
          <a:p>
            <a:pPr marL="0" indent="0">
              <a:buNone/>
            </a:pPr>
            <a:r>
              <a:rPr lang="en-US" sz="2400" dirty="0"/>
              <a:t>Introduction to Supply chain Concepts, significance and key challenges. Scope of SCM-historical perspective, essential features, Drivers of SCM, decision phases–process view, supply chain frame work, key issues in SCM and benefits. Managing uncertainty in Supply Chain, (Bullwhip Effect), Impact of uncertainties, forecasting in Supply Chain, Innovations in Supply Chain. Sourcing Decisions in Global SCM, Key issues in Global sourcing, Outsourcing. Network design in the supply chain, factors affecting the network design decisions.</a:t>
            </a:r>
            <a:endParaRPr lang="en-IN" sz="2400" dirty="0"/>
          </a:p>
        </p:txBody>
      </p:sp>
    </p:spTree>
    <p:extLst>
      <p:ext uri="{BB962C8B-B14F-4D97-AF65-F5344CB8AC3E}">
        <p14:creationId xmlns:p14="http://schemas.microsoft.com/office/powerpoint/2010/main" val="1549569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99265B-F623-0F85-ACDC-DB94AFCE0B94}"/>
              </a:ext>
            </a:extLst>
          </p:cNvPr>
          <p:cNvSpPr>
            <a:spLocks noGrp="1"/>
          </p:cNvSpPr>
          <p:nvPr>
            <p:ph idx="1"/>
          </p:nvPr>
        </p:nvSpPr>
        <p:spPr>
          <a:xfrm>
            <a:off x="251460" y="1428750"/>
            <a:ext cx="11670030" cy="5246370"/>
          </a:xfrm>
        </p:spPr>
        <p:txBody>
          <a:bodyPr/>
          <a:lstStyle/>
          <a:p>
            <a:r>
              <a:rPr lang="en-IN" dirty="0"/>
              <a:t>C) Facility:</a:t>
            </a:r>
          </a:p>
          <a:p>
            <a:pPr lvl="1"/>
            <a:r>
              <a:rPr lang="en-IN" dirty="0"/>
              <a:t> Product Focus</a:t>
            </a:r>
          </a:p>
          <a:p>
            <a:pPr lvl="1"/>
            <a:r>
              <a:rPr lang="en-IN" dirty="0"/>
              <a:t> Functional Focus</a:t>
            </a:r>
          </a:p>
          <a:p>
            <a:pPr lvl="1"/>
            <a:endParaRPr lang="en-IN" dirty="0"/>
          </a:p>
          <a:p>
            <a:r>
              <a:rPr lang="en-IN" dirty="0"/>
              <a:t>D) Information</a:t>
            </a:r>
          </a:p>
          <a:p>
            <a:endParaRPr lang="en-IN" dirty="0"/>
          </a:p>
          <a:p>
            <a:r>
              <a:rPr lang="en-IN" dirty="0"/>
              <a:t>E) Sourcing</a:t>
            </a:r>
          </a:p>
          <a:p>
            <a:pPr lvl="1"/>
            <a:r>
              <a:rPr lang="en-IN" dirty="0"/>
              <a:t> In-House or outcome</a:t>
            </a:r>
          </a:p>
          <a:p>
            <a:pPr lvl="1"/>
            <a:r>
              <a:rPr lang="en-IN" dirty="0"/>
              <a:t> Supplier Selection</a:t>
            </a:r>
          </a:p>
          <a:p>
            <a:endParaRPr lang="en-IN" dirty="0"/>
          </a:p>
          <a:p>
            <a:r>
              <a:rPr lang="en-IN" dirty="0"/>
              <a:t>F) Pricing</a:t>
            </a:r>
          </a:p>
          <a:p>
            <a:endParaRPr lang="en-IN" dirty="0"/>
          </a:p>
          <a:p>
            <a:endParaRPr lang="en-IN" dirty="0"/>
          </a:p>
          <a:p>
            <a:endParaRPr lang="en-IN" dirty="0"/>
          </a:p>
          <a:p>
            <a:endParaRPr lang="en-IN" dirty="0"/>
          </a:p>
        </p:txBody>
      </p:sp>
      <p:pic>
        <p:nvPicPr>
          <p:cNvPr id="1026" name="Picture 2" descr="Supply Chain decision-making framework">
            <a:extLst>
              <a:ext uri="{FF2B5EF4-FFF2-40B4-BE49-F238E27FC236}">
                <a16:creationId xmlns:a16="http://schemas.microsoft.com/office/drawing/2014/main" id="{0D08F12B-723B-BE58-B7F6-972F7BF1A2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2251" y="1337310"/>
            <a:ext cx="5619750" cy="5520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2965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403A5B-712F-DBCC-51BD-619D7F4E4B5B}"/>
              </a:ext>
            </a:extLst>
          </p:cNvPr>
          <p:cNvSpPr>
            <a:spLocks noGrp="1"/>
          </p:cNvSpPr>
          <p:nvPr>
            <p:ph idx="1"/>
          </p:nvPr>
        </p:nvSpPr>
        <p:spPr>
          <a:xfrm>
            <a:off x="102870" y="1508760"/>
            <a:ext cx="11955780" cy="5166360"/>
          </a:xfrm>
        </p:spPr>
        <p:txBody>
          <a:bodyPr/>
          <a:lstStyle/>
          <a:p>
            <a:r>
              <a:rPr lang="en-IN" b="1" dirty="0"/>
              <a:t>SCM – Decision Phases</a:t>
            </a:r>
          </a:p>
          <a:p>
            <a:endParaRPr lang="en-IN" b="1" dirty="0"/>
          </a:p>
          <a:p>
            <a:endParaRPr lang="kn-IN" b="1" dirty="0"/>
          </a:p>
        </p:txBody>
      </p:sp>
      <p:pic>
        <p:nvPicPr>
          <p:cNvPr id="4" name="Picture 3">
            <a:extLst>
              <a:ext uri="{FF2B5EF4-FFF2-40B4-BE49-F238E27FC236}">
                <a16:creationId xmlns:a16="http://schemas.microsoft.com/office/drawing/2014/main" id="{3D7B2FE9-7D24-919F-F8D1-87D0D141095F}"/>
              </a:ext>
            </a:extLst>
          </p:cNvPr>
          <p:cNvPicPr>
            <a:picLocks noChangeAspect="1"/>
          </p:cNvPicPr>
          <p:nvPr/>
        </p:nvPicPr>
        <p:blipFill>
          <a:blip r:embed="rId2"/>
          <a:stretch>
            <a:fillRect/>
          </a:stretch>
        </p:blipFill>
        <p:spPr>
          <a:xfrm>
            <a:off x="0" y="2000250"/>
            <a:ext cx="12192000" cy="4857749"/>
          </a:xfrm>
          <a:prstGeom prst="rect">
            <a:avLst/>
          </a:prstGeom>
        </p:spPr>
      </p:pic>
    </p:spTree>
    <p:extLst>
      <p:ext uri="{BB962C8B-B14F-4D97-AF65-F5344CB8AC3E}">
        <p14:creationId xmlns:p14="http://schemas.microsoft.com/office/powerpoint/2010/main" val="1047886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3496CE-5DCA-9DEB-4929-6C13F128D985}"/>
              </a:ext>
            </a:extLst>
          </p:cNvPr>
          <p:cNvSpPr>
            <a:spLocks noGrp="1"/>
          </p:cNvSpPr>
          <p:nvPr>
            <p:ph idx="1"/>
          </p:nvPr>
        </p:nvSpPr>
        <p:spPr>
          <a:xfrm>
            <a:off x="160020" y="1417320"/>
            <a:ext cx="11841480" cy="5337809"/>
          </a:xfrm>
        </p:spPr>
        <p:txBody>
          <a:bodyPr/>
          <a:lstStyle/>
          <a:p>
            <a:r>
              <a:rPr lang="en-US" b="1" dirty="0"/>
              <a:t>Supply Chain Strategy – Strategic level</a:t>
            </a:r>
          </a:p>
          <a:p>
            <a:pPr marL="457200" lvl="1" indent="0">
              <a:buNone/>
            </a:pPr>
            <a:r>
              <a:rPr lang="en-US" dirty="0"/>
              <a:t>Decision is taken by the management mostly. The decision to be made considers the sections like long term prediction and involves price of goods that are very expensive if it goes wrong.</a:t>
            </a:r>
          </a:p>
          <a:p>
            <a:r>
              <a:rPr lang="en-US" b="1" dirty="0"/>
              <a:t>Supply Chain Planning – Tactical level</a:t>
            </a:r>
          </a:p>
          <a:p>
            <a:pPr marL="457200" lvl="1" indent="0">
              <a:buNone/>
            </a:pPr>
            <a:r>
              <a:rPr lang="en-US" dirty="0"/>
              <a:t>Supply chain planning should be done according to the demand and supply view.</a:t>
            </a:r>
          </a:p>
          <a:p>
            <a:r>
              <a:rPr lang="en-US" b="1" dirty="0"/>
              <a:t>Supply Chain Operations – Operational level</a:t>
            </a:r>
          </a:p>
          <a:p>
            <a:pPr marL="457200" lvl="1" indent="0">
              <a:buNone/>
            </a:pPr>
            <a:r>
              <a:rPr lang="en-US" dirty="0"/>
              <a:t>The objective behind this decisional phase is minimizing uncertainty and performance optimization. Starting from handling the customer order to supplying the customer with that product, everything is included in this phase.</a:t>
            </a:r>
            <a:endParaRPr lang="kn-IN" dirty="0"/>
          </a:p>
        </p:txBody>
      </p:sp>
    </p:spTree>
    <p:extLst>
      <p:ext uri="{BB962C8B-B14F-4D97-AF65-F5344CB8AC3E}">
        <p14:creationId xmlns:p14="http://schemas.microsoft.com/office/powerpoint/2010/main" val="3493880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7B867-11F6-BAC8-C698-4DAAF45C97FA}"/>
              </a:ext>
            </a:extLst>
          </p:cNvPr>
          <p:cNvSpPr>
            <a:spLocks noGrp="1"/>
          </p:cNvSpPr>
          <p:nvPr>
            <p:ph type="title"/>
          </p:nvPr>
        </p:nvSpPr>
        <p:spPr>
          <a:xfrm>
            <a:off x="838200" y="1337310"/>
            <a:ext cx="10515600" cy="571500"/>
          </a:xfrm>
        </p:spPr>
        <p:txBody>
          <a:bodyPr>
            <a:normAutofit fontScale="90000"/>
          </a:bodyPr>
          <a:lstStyle/>
          <a:p>
            <a:r>
              <a:rPr lang="en-IN" dirty="0"/>
              <a:t>Identify the decision phase</a:t>
            </a:r>
            <a:endParaRPr lang="kn-IN" dirty="0"/>
          </a:p>
        </p:txBody>
      </p:sp>
      <p:sp>
        <p:nvSpPr>
          <p:cNvPr id="3" name="Content Placeholder 2">
            <a:extLst>
              <a:ext uri="{FF2B5EF4-FFF2-40B4-BE49-F238E27FC236}">
                <a16:creationId xmlns:a16="http://schemas.microsoft.com/office/drawing/2014/main" id="{EB738DFF-EDA0-A613-F40B-CBB1F5A12D50}"/>
              </a:ext>
            </a:extLst>
          </p:cNvPr>
          <p:cNvSpPr>
            <a:spLocks noGrp="1"/>
          </p:cNvSpPr>
          <p:nvPr>
            <p:ph idx="1"/>
          </p:nvPr>
        </p:nvSpPr>
        <p:spPr>
          <a:xfrm>
            <a:off x="148590" y="2011680"/>
            <a:ext cx="11887200" cy="4674869"/>
          </a:xfrm>
        </p:spPr>
        <p:txBody>
          <a:bodyPr/>
          <a:lstStyle/>
          <a:p>
            <a:r>
              <a:rPr lang="en-IN" dirty="0"/>
              <a:t>Factory location</a:t>
            </a:r>
          </a:p>
          <a:p>
            <a:r>
              <a:rPr lang="en-IN" dirty="0"/>
              <a:t>Inventory allocation to orders</a:t>
            </a:r>
          </a:p>
          <a:p>
            <a:r>
              <a:rPr lang="en-IN" dirty="0"/>
              <a:t>Pick list of warehouses</a:t>
            </a:r>
          </a:p>
          <a:p>
            <a:r>
              <a:rPr lang="en-IN" dirty="0"/>
              <a:t>Innovations in Supply Chain</a:t>
            </a:r>
          </a:p>
          <a:p>
            <a:r>
              <a:rPr lang="en-IN" dirty="0"/>
              <a:t>Estimating customer demand</a:t>
            </a:r>
          </a:p>
          <a:p>
            <a:endParaRPr lang="kn-IN" dirty="0"/>
          </a:p>
        </p:txBody>
      </p:sp>
      <p:pic>
        <p:nvPicPr>
          <p:cNvPr id="1028" name="Picture 4" descr="What are the Decision Phases in Supply Chain? | Jones Elite ...">
            <a:extLst>
              <a:ext uri="{FF2B5EF4-FFF2-40B4-BE49-F238E27FC236}">
                <a16:creationId xmlns:a16="http://schemas.microsoft.com/office/drawing/2014/main" id="{46EFF0E8-8386-DF7D-29D8-892F6A5B01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4920" y="1908810"/>
            <a:ext cx="7117080" cy="4949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24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FE0E1-AB01-02B9-0BD1-B2F958D0EDEE}"/>
              </a:ext>
            </a:extLst>
          </p:cNvPr>
          <p:cNvSpPr>
            <a:spLocks noGrp="1"/>
          </p:cNvSpPr>
          <p:nvPr>
            <p:ph type="title"/>
          </p:nvPr>
        </p:nvSpPr>
        <p:spPr>
          <a:xfrm>
            <a:off x="838200" y="1280160"/>
            <a:ext cx="10515600" cy="582930"/>
          </a:xfrm>
        </p:spPr>
        <p:txBody>
          <a:bodyPr>
            <a:normAutofit fontScale="90000"/>
          </a:bodyPr>
          <a:lstStyle/>
          <a:p>
            <a:r>
              <a:rPr lang="en-IN" b="1" dirty="0"/>
              <a:t>Process View of SCM</a:t>
            </a:r>
            <a:endParaRPr lang="kn-IN" b="1" dirty="0"/>
          </a:p>
        </p:txBody>
      </p:sp>
      <p:sp>
        <p:nvSpPr>
          <p:cNvPr id="3" name="Content Placeholder 2">
            <a:extLst>
              <a:ext uri="{FF2B5EF4-FFF2-40B4-BE49-F238E27FC236}">
                <a16:creationId xmlns:a16="http://schemas.microsoft.com/office/drawing/2014/main" id="{4780B497-4264-6288-77E1-4DFBAA85B761}"/>
              </a:ext>
            </a:extLst>
          </p:cNvPr>
          <p:cNvSpPr>
            <a:spLocks noGrp="1"/>
          </p:cNvSpPr>
          <p:nvPr>
            <p:ph idx="1"/>
          </p:nvPr>
        </p:nvSpPr>
        <p:spPr>
          <a:xfrm>
            <a:off x="171450" y="1943100"/>
            <a:ext cx="11910060" cy="4777739"/>
          </a:xfrm>
        </p:spPr>
        <p:txBody>
          <a:bodyPr/>
          <a:lstStyle/>
          <a:p>
            <a:r>
              <a:rPr lang="en-IN" b="1" dirty="0"/>
              <a:t>Cycle view:</a:t>
            </a:r>
            <a:endParaRPr lang="kn-IN" b="1" dirty="0"/>
          </a:p>
        </p:txBody>
      </p:sp>
      <p:pic>
        <p:nvPicPr>
          <p:cNvPr id="13" name="Picture 12">
            <a:extLst>
              <a:ext uri="{FF2B5EF4-FFF2-40B4-BE49-F238E27FC236}">
                <a16:creationId xmlns:a16="http://schemas.microsoft.com/office/drawing/2014/main" id="{5B29473B-4FD1-B4DA-469A-309433DC7052}"/>
              </a:ext>
            </a:extLst>
          </p:cNvPr>
          <p:cNvPicPr>
            <a:picLocks noChangeAspect="1"/>
          </p:cNvPicPr>
          <p:nvPr/>
        </p:nvPicPr>
        <p:blipFill>
          <a:blip r:embed="rId2"/>
          <a:stretch>
            <a:fillRect/>
          </a:stretch>
        </p:blipFill>
        <p:spPr>
          <a:xfrm>
            <a:off x="1211580" y="2331720"/>
            <a:ext cx="9304020" cy="4389119"/>
          </a:xfrm>
          <a:prstGeom prst="rect">
            <a:avLst/>
          </a:prstGeom>
        </p:spPr>
      </p:pic>
    </p:spTree>
    <p:extLst>
      <p:ext uri="{BB962C8B-B14F-4D97-AF65-F5344CB8AC3E}">
        <p14:creationId xmlns:p14="http://schemas.microsoft.com/office/powerpoint/2010/main" val="2720641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B92C617-845E-4B50-EE20-D07CA653CA07}"/>
              </a:ext>
            </a:extLst>
          </p:cNvPr>
          <p:cNvPicPr>
            <a:picLocks noGrp="1" noChangeAspect="1"/>
          </p:cNvPicPr>
          <p:nvPr>
            <p:ph idx="1"/>
          </p:nvPr>
        </p:nvPicPr>
        <p:blipFill>
          <a:blip r:embed="rId2"/>
          <a:stretch>
            <a:fillRect/>
          </a:stretch>
        </p:blipFill>
        <p:spPr>
          <a:xfrm>
            <a:off x="457200" y="2103120"/>
            <a:ext cx="9251978" cy="3920490"/>
          </a:xfrm>
          <a:prstGeom prst="rect">
            <a:avLst/>
          </a:prstGeom>
        </p:spPr>
      </p:pic>
    </p:spTree>
    <p:extLst>
      <p:ext uri="{BB962C8B-B14F-4D97-AF65-F5344CB8AC3E}">
        <p14:creationId xmlns:p14="http://schemas.microsoft.com/office/powerpoint/2010/main" val="22491042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756C1-FB7A-44AC-2842-DA0059D7062B}"/>
              </a:ext>
            </a:extLst>
          </p:cNvPr>
          <p:cNvSpPr>
            <a:spLocks noGrp="1"/>
          </p:cNvSpPr>
          <p:nvPr>
            <p:ph type="title"/>
          </p:nvPr>
        </p:nvSpPr>
        <p:spPr>
          <a:xfrm>
            <a:off x="838200" y="1383030"/>
            <a:ext cx="10515600" cy="480060"/>
          </a:xfrm>
        </p:spPr>
        <p:txBody>
          <a:bodyPr>
            <a:normAutofit fontScale="90000"/>
          </a:bodyPr>
          <a:lstStyle/>
          <a:p>
            <a:r>
              <a:rPr lang="en-IN" dirty="0"/>
              <a:t>SCM Framework Model</a:t>
            </a:r>
            <a:endParaRPr lang="kn-IN" dirty="0"/>
          </a:p>
        </p:txBody>
      </p:sp>
      <p:pic>
        <p:nvPicPr>
          <p:cNvPr id="11" name="Picture 10">
            <a:extLst>
              <a:ext uri="{FF2B5EF4-FFF2-40B4-BE49-F238E27FC236}">
                <a16:creationId xmlns:a16="http://schemas.microsoft.com/office/drawing/2014/main" id="{5EC8FFD0-7B06-5730-F63F-C573AD52832B}"/>
              </a:ext>
            </a:extLst>
          </p:cNvPr>
          <p:cNvPicPr>
            <a:picLocks noChangeAspect="1"/>
          </p:cNvPicPr>
          <p:nvPr/>
        </p:nvPicPr>
        <p:blipFill>
          <a:blip r:embed="rId2"/>
          <a:stretch>
            <a:fillRect/>
          </a:stretch>
        </p:blipFill>
        <p:spPr>
          <a:xfrm>
            <a:off x="0" y="1965960"/>
            <a:ext cx="12192000" cy="4812030"/>
          </a:xfrm>
          <a:prstGeom prst="rect">
            <a:avLst/>
          </a:prstGeom>
        </p:spPr>
      </p:pic>
    </p:spTree>
    <p:extLst>
      <p:ext uri="{BB962C8B-B14F-4D97-AF65-F5344CB8AC3E}">
        <p14:creationId xmlns:p14="http://schemas.microsoft.com/office/powerpoint/2010/main" val="8116014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62478-AEB9-1280-E416-DE1D5E2333B9}"/>
              </a:ext>
            </a:extLst>
          </p:cNvPr>
          <p:cNvSpPr>
            <a:spLocks noGrp="1"/>
          </p:cNvSpPr>
          <p:nvPr>
            <p:ph type="title"/>
          </p:nvPr>
        </p:nvSpPr>
        <p:spPr>
          <a:xfrm>
            <a:off x="838200" y="1348740"/>
            <a:ext cx="10515600" cy="605790"/>
          </a:xfrm>
        </p:spPr>
        <p:txBody>
          <a:bodyPr>
            <a:normAutofit fontScale="90000"/>
          </a:bodyPr>
          <a:lstStyle/>
          <a:p>
            <a:r>
              <a:rPr lang="en-US" b="1" dirty="0"/>
              <a:t>Key Components of SCM Framework</a:t>
            </a:r>
            <a:endParaRPr lang="kn-IN" b="1" dirty="0"/>
          </a:p>
        </p:txBody>
      </p:sp>
      <p:sp>
        <p:nvSpPr>
          <p:cNvPr id="3" name="Content Placeholder 2">
            <a:extLst>
              <a:ext uri="{FF2B5EF4-FFF2-40B4-BE49-F238E27FC236}">
                <a16:creationId xmlns:a16="http://schemas.microsoft.com/office/drawing/2014/main" id="{FC944AA3-29C3-8E8A-8311-5BBA31BEC5BD}"/>
              </a:ext>
            </a:extLst>
          </p:cNvPr>
          <p:cNvSpPr>
            <a:spLocks noGrp="1"/>
          </p:cNvSpPr>
          <p:nvPr>
            <p:ph idx="1"/>
          </p:nvPr>
        </p:nvSpPr>
        <p:spPr>
          <a:xfrm>
            <a:off x="171450" y="1954530"/>
            <a:ext cx="11852910" cy="4709159"/>
          </a:xfrm>
        </p:spPr>
        <p:txBody>
          <a:bodyPr/>
          <a:lstStyle/>
          <a:p>
            <a:r>
              <a:rPr lang="en-IN" dirty="0"/>
              <a:t>Plan:</a:t>
            </a:r>
          </a:p>
          <a:p>
            <a:pPr lvl="1"/>
            <a:r>
              <a:rPr lang="en-IN" dirty="0"/>
              <a:t>Demand Planning</a:t>
            </a:r>
          </a:p>
          <a:p>
            <a:pPr lvl="1"/>
            <a:r>
              <a:rPr lang="en-IN" dirty="0"/>
              <a:t>Supply Planning</a:t>
            </a:r>
          </a:p>
          <a:p>
            <a:r>
              <a:rPr lang="en-IN" dirty="0"/>
              <a:t>Source</a:t>
            </a:r>
          </a:p>
          <a:p>
            <a:pPr lvl="1"/>
            <a:r>
              <a:rPr lang="en-IN" dirty="0"/>
              <a:t>Supplier Management</a:t>
            </a:r>
          </a:p>
          <a:p>
            <a:pPr lvl="1"/>
            <a:r>
              <a:rPr lang="en-IN" dirty="0"/>
              <a:t>Procurement</a:t>
            </a:r>
          </a:p>
          <a:p>
            <a:r>
              <a:rPr lang="en-IN" dirty="0"/>
              <a:t>Make</a:t>
            </a:r>
          </a:p>
          <a:p>
            <a:pPr lvl="1"/>
            <a:r>
              <a:rPr lang="en-IN" dirty="0"/>
              <a:t>Manufacturing/Production</a:t>
            </a:r>
          </a:p>
          <a:p>
            <a:pPr lvl="1"/>
            <a:r>
              <a:rPr lang="en-IN" dirty="0"/>
              <a:t>Quality Control</a:t>
            </a:r>
            <a:endParaRPr lang="kn-IN" dirty="0"/>
          </a:p>
        </p:txBody>
      </p:sp>
      <p:pic>
        <p:nvPicPr>
          <p:cNvPr id="4098" name="Picture 2" descr="154,400+ Supply Chain Management Stock Photos, Pictures ...">
            <a:extLst>
              <a:ext uri="{FF2B5EF4-FFF2-40B4-BE49-F238E27FC236}">
                <a16:creationId xmlns:a16="http://schemas.microsoft.com/office/drawing/2014/main" id="{94CFF82B-E4D6-2289-C1FD-1D0559A933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9140" y="1954530"/>
            <a:ext cx="7642860" cy="4903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652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6C8EBE-A9BE-D05D-4B1A-5990698B3469}"/>
              </a:ext>
            </a:extLst>
          </p:cNvPr>
          <p:cNvSpPr>
            <a:spLocks noGrp="1"/>
          </p:cNvSpPr>
          <p:nvPr>
            <p:ph idx="1"/>
          </p:nvPr>
        </p:nvSpPr>
        <p:spPr>
          <a:xfrm>
            <a:off x="205740" y="1474470"/>
            <a:ext cx="11784330" cy="5143500"/>
          </a:xfrm>
        </p:spPr>
        <p:txBody>
          <a:bodyPr/>
          <a:lstStyle/>
          <a:p>
            <a:r>
              <a:rPr lang="en-IN" dirty="0"/>
              <a:t>Deliver</a:t>
            </a:r>
          </a:p>
          <a:p>
            <a:pPr lvl="1"/>
            <a:r>
              <a:rPr lang="en-IN" dirty="0"/>
              <a:t>Logistics and Distribution</a:t>
            </a:r>
          </a:p>
          <a:p>
            <a:pPr lvl="1"/>
            <a:r>
              <a:rPr lang="en-IN" dirty="0"/>
              <a:t>Order Fulfilment</a:t>
            </a:r>
          </a:p>
          <a:p>
            <a:r>
              <a:rPr lang="en-IN" dirty="0"/>
              <a:t>Return</a:t>
            </a:r>
          </a:p>
          <a:p>
            <a:pPr lvl="1"/>
            <a:r>
              <a:rPr lang="en-IN" dirty="0"/>
              <a:t>Reverse Logistics</a:t>
            </a:r>
            <a:endParaRPr lang="kn-IN" dirty="0"/>
          </a:p>
        </p:txBody>
      </p:sp>
      <p:pic>
        <p:nvPicPr>
          <p:cNvPr id="3074" name="Picture 2" descr="1,200+ Supply Chain Scm Stock Photos, Pictures &amp; Royalty ...">
            <a:extLst>
              <a:ext uri="{FF2B5EF4-FFF2-40B4-BE49-F238E27FC236}">
                <a16:creationId xmlns:a16="http://schemas.microsoft.com/office/drawing/2014/main" id="{4973B7C5-A912-7E6E-097C-94A2E3F8DD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7690" y="1291590"/>
            <a:ext cx="7814310" cy="5566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590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721BD-E155-D1E6-4230-CA46F5C7A023}"/>
              </a:ext>
            </a:extLst>
          </p:cNvPr>
          <p:cNvSpPr>
            <a:spLocks noGrp="1"/>
          </p:cNvSpPr>
          <p:nvPr>
            <p:ph type="title"/>
          </p:nvPr>
        </p:nvSpPr>
        <p:spPr>
          <a:xfrm>
            <a:off x="838200" y="1337310"/>
            <a:ext cx="10515600" cy="525780"/>
          </a:xfrm>
        </p:spPr>
        <p:txBody>
          <a:bodyPr>
            <a:normAutofit fontScale="90000"/>
          </a:bodyPr>
          <a:lstStyle/>
          <a:p>
            <a:r>
              <a:rPr lang="en-IN" b="1" dirty="0"/>
              <a:t>Key Issues in SCM</a:t>
            </a:r>
            <a:endParaRPr lang="kn-IN" b="1" dirty="0"/>
          </a:p>
        </p:txBody>
      </p:sp>
      <p:sp>
        <p:nvSpPr>
          <p:cNvPr id="3" name="Content Placeholder 2">
            <a:extLst>
              <a:ext uri="{FF2B5EF4-FFF2-40B4-BE49-F238E27FC236}">
                <a16:creationId xmlns:a16="http://schemas.microsoft.com/office/drawing/2014/main" id="{DB300D22-C278-1D14-477A-547C3267A76C}"/>
              </a:ext>
            </a:extLst>
          </p:cNvPr>
          <p:cNvSpPr>
            <a:spLocks noGrp="1"/>
          </p:cNvSpPr>
          <p:nvPr>
            <p:ph idx="1"/>
          </p:nvPr>
        </p:nvSpPr>
        <p:spPr>
          <a:xfrm>
            <a:off x="148590" y="1863090"/>
            <a:ext cx="11875770" cy="4834889"/>
          </a:xfrm>
        </p:spPr>
        <p:txBody>
          <a:bodyPr/>
          <a:lstStyle/>
          <a:p>
            <a:r>
              <a:rPr lang="en-US" dirty="0"/>
              <a:t>Globalization presents several critical supply chain management challenges to enterprises and organizations.</a:t>
            </a:r>
          </a:p>
          <a:p>
            <a:r>
              <a:rPr lang="en-IN" dirty="0"/>
              <a:t>Quality and Compliance</a:t>
            </a:r>
          </a:p>
          <a:p>
            <a:r>
              <a:rPr lang="en-US" dirty="0"/>
              <a:t>Like globalization, the fast-changing consumer market also brings with it supply chain management challenges</a:t>
            </a:r>
          </a:p>
          <a:p>
            <a:r>
              <a:rPr lang="en-IN" dirty="0"/>
              <a:t>Post Covid Situation</a:t>
            </a:r>
          </a:p>
          <a:p>
            <a:endParaRPr lang="kn-IN" dirty="0"/>
          </a:p>
        </p:txBody>
      </p:sp>
    </p:spTree>
    <p:extLst>
      <p:ext uri="{BB962C8B-B14F-4D97-AF65-F5344CB8AC3E}">
        <p14:creationId xmlns:p14="http://schemas.microsoft.com/office/powerpoint/2010/main" val="438867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A8737-A309-C2D5-EF2B-4EE42AC17DB7}"/>
              </a:ext>
            </a:extLst>
          </p:cNvPr>
          <p:cNvSpPr>
            <a:spLocks noGrp="1"/>
          </p:cNvSpPr>
          <p:nvPr>
            <p:ph type="title"/>
          </p:nvPr>
        </p:nvSpPr>
        <p:spPr>
          <a:xfrm>
            <a:off x="838200" y="1908809"/>
            <a:ext cx="10515600" cy="342901"/>
          </a:xfrm>
        </p:spPr>
        <p:txBody>
          <a:bodyPr>
            <a:normAutofit fontScale="90000"/>
          </a:bodyPr>
          <a:lstStyle/>
          <a:p>
            <a:r>
              <a:rPr lang="en-US" sz="4200" dirty="0"/>
              <a:t>Case Study: "The Busy Retailer’s Inventory Dilemma"</a:t>
            </a:r>
            <a:br>
              <a:rPr lang="en-US" dirty="0"/>
            </a:br>
            <a:br>
              <a:rPr lang="en-US" dirty="0"/>
            </a:br>
            <a:endParaRPr lang="en-IN" dirty="0"/>
          </a:p>
        </p:txBody>
      </p:sp>
      <p:sp>
        <p:nvSpPr>
          <p:cNvPr id="3" name="Content Placeholder 2">
            <a:extLst>
              <a:ext uri="{FF2B5EF4-FFF2-40B4-BE49-F238E27FC236}">
                <a16:creationId xmlns:a16="http://schemas.microsoft.com/office/drawing/2014/main" id="{71D324D4-E7C0-461D-5C22-29E880E1B1C2}"/>
              </a:ext>
            </a:extLst>
          </p:cNvPr>
          <p:cNvSpPr>
            <a:spLocks noGrp="1"/>
          </p:cNvSpPr>
          <p:nvPr>
            <p:ph idx="1"/>
          </p:nvPr>
        </p:nvSpPr>
        <p:spPr>
          <a:xfrm>
            <a:off x="160020" y="2114551"/>
            <a:ext cx="11841480" cy="4549484"/>
          </a:xfrm>
        </p:spPr>
        <p:txBody>
          <a:bodyPr>
            <a:normAutofit/>
          </a:bodyPr>
          <a:lstStyle/>
          <a:p>
            <a:r>
              <a:rPr lang="en-US" dirty="0"/>
              <a:t>You are part of the supply chain management team for “</a:t>
            </a:r>
            <a:r>
              <a:rPr lang="en-US" dirty="0" err="1"/>
              <a:t>QuickKart</a:t>
            </a:r>
            <a:r>
              <a:rPr lang="en-US" dirty="0"/>
              <a:t>,” a rapidly growing online retailer in India that delivers groceries and household goods to urban and semi-urban households. As festival season approaches, your company faces the following situation:</a:t>
            </a:r>
          </a:p>
          <a:p>
            <a:r>
              <a:rPr lang="en-US" dirty="0"/>
              <a:t>In the past, customer demand for certain products (like oil, sweets, and snacks) spiked during the 3-week festival window, causing frequent stockouts at several warehouses and delayed deliveries.</a:t>
            </a:r>
          </a:p>
          <a:p>
            <a:r>
              <a:rPr lang="en-US" dirty="0"/>
              <a:t>Last year, to avoid shortages, you ordered extra inventory. This led to costly excess stock and high storage costs after the festival, along with spoilage of perishable items.</a:t>
            </a:r>
          </a:p>
          <a:p>
            <a:endParaRPr lang="en-US" dirty="0"/>
          </a:p>
          <a:p>
            <a:endParaRPr lang="en-IN" dirty="0"/>
          </a:p>
        </p:txBody>
      </p:sp>
    </p:spTree>
    <p:extLst>
      <p:ext uri="{BB962C8B-B14F-4D97-AF65-F5344CB8AC3E}">
        <p14:creationId xmlns:p14="http://schemas.microsoft.com/office/powerpoint/2010/main" val="2178676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D4FE4-1043-D3C4-C6EC-9ADF93251119}"/>
              </a:ext>
            </a:extLst>
          </p:cNvPr>
          <p:cNvSpPr>
            <a:spLocks noGrp="1"/>
          </p:cNvSpPr>
          <p:nvPr>
            <p:ph type="title"/>
          </p:nvPr>
        </p:nvSpPr>
        <p:spPr>
          <a:xfrm>
            <a:off x="838200" y="1417320"/>
            <a:ext cx="10515600" cy="434340"/>
          </a:xfrm>
        </p:spPr>
        <p:txBody>
          <a:bodyPr>
            <a:normAutofit fontScale="90000"/>
          </a:bodyPr>
          <a:lstStyle/>
          <a:p>
            <a:r>
              <a:rPr lang="en-IN" dirty="0"/>
              <a:t>Benefits of SCM:</a:t>
            </a:r>
            <a:endParaRPr lang="kn-IN" dirty="0"/>
          </a:p>
        </p:txBody>
      </p:sp>
      <p:sp>
        <p:nvSpPr>
          <p:cNvPr id="3" name="Content Placeholder 2">
            <a:extLst>
              <a:ext uri="{FF2B5EF4-FFF2-40B4-BE49-F238E27FC236}">
                <a16:creationId xmlns:a16="http://schemas.microsoft.com/office/drawing/2014/main" id="{9C96ADC1-708A-A559-EFAB-B24683DE9D19}"/>
              </a:ext>
            </a:extLst>
          </p:cNvPr>
          <p:cNvSpPr>
            <a:spLocks noGrp="1"/>
          </p:cNvSpPr>
          <p:nvPr>
            <p:ph idx="1"/>
          </p:nvPr>
        </p:nvSpPr>
        <p:spPr>
          <a:xfrm>
            <a:off x="160020" y="1943100"/>
            <a:ext cx="11932920" cy="4743449"/>
          </a:xfrm>
        </p:spPr>
        <p:txBody>
          <a:bodyPr/>
          <a:lstStyle/>
          <a:p>
            <a:r>
              <a:rPr lang="en-IN" dirty="0"/>
              <a:t>1. Vertically Integrated Partnerships:</a:t>
            </a:r>
          </a:p>
          <a:p>
            <a:pPr lvl="1"/>
            <a:r>
              <a:rPr lang="en-IN" dirty="0"/>
              <a:t>Coordination and Collaboration</a:t>
            </a:r>
          </a:p>
          <a:p>
            <a:pPr lvl="1"/>
            <a:r>
              <a:rPr lang="en-IN" dirty="0"/>
              <a:t>Risk Mitigation</a:t>
            </a:r>
          </a:p>
          <a:p>
            <a:r>
              <a:rPr lang="en-IN" dirty="0"/>
              <a:t>2. Procurement</a:t>
            </a:r>
          </a:p>
          <a:p>
            <a:pPr lvl="1"/>
            <a:r>
              <a:rPr lang="en-IN" dirty="0"/>
              <a:t>Cost Savings</a:t>
            </a:r>
          </a:p>
          <a:p>
            <a:pPr lvl="1"/>
            <a:r>
              <a:rPr lang="en-IN" dirty="0"/>
              <a:t>Quality Assurance</a:t>
            </a:r>
          </a:p>
          <a:p>
            <a:r>
              <a:rPr lang="en-IN" dirty="0"/>
              <a:t>3. Inventory Control</a:t>
            </a:r>
          </a:p>
          <a:p>
            <a:pPr lvl="1"/>
            <a:r>
              <a:rPr lang="en-IN" dirty="0"/>
              <a:t>Cost Reduction</a:t>
            </a:r>
          </a:p>
          <a:p>
            <a:pPr lvl="1"/>
            <a:r>
              <a:rPr lang="en-IN" dirty="0"/>
              <a:t>Improved Cash Flow</a:t>
            </a:r>
          </a:p>
          <a:p>
            <a:pPr lvl="1"/>
            <a:endParaRPr lang="en-IN" dirty="0"/>
          </a:p>
          <a:p>
            <a:endParaRPr lang="kn-IN" dirty="0"/>
          </a:p>
        </p:txBody>
      </p:sp>
      <p:pic>
        <p:nvPicPr>
          <p:cNvPr id="6" name="Picture 5">
            <a:extLst>
              <a:ext uri="{FF2B5EF4-FFF2-40B4-BE49-F238E27FC236}">
                <a16:creationId xmlns:a16="http://schemas.microsoft.com/office/drawing/2014/main" id="{D2708A11-C56D-C596-1E75-51BEC98838A7}"/>
              </a:ext>
            </a:extLst>
          </p:cNvPr>
          <p:cNvPicPr>
            <a:picLocks noChangeAspect="1"/>
          </p:cNvPicPr>
          <p:nvPr/>
        </p:nvPicPr>
        <p:blipFill>
          <a:blip r:embed="rId2"/>
          <a:stretch>
            <a:fillRect/>
          </a:stretch>
        </p:blipFill>
        <p:spPr>
          <a:xfrm>
            <a:off x="6096000" y="1932888"/>
            <a:ext cx="6134956" cy="4925112"/>
          </a:xfrm>
          <a:prstGeom prst="rect">
            <a:avLst/>
          </a:prstGeom>
        </p:spPr>
      </p:pic>
    </p:spTree>
    <p:extLst>
      <p:ext uri="{BB962C8B-B14F-4D97-AF65-F5344CB8AC3E}">
        <p14:creationId xmlns:p14="http://schemas.microsoft.com/office/powerpoint/2010/main" val="32690868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252AC6-F057-8F79-FD42-2594DB5F8F99}"/>
              </a:ext>
            </a:extLst>
          </p:cNvPr>
          <p:cNvSpPr>
            <a:spLocks noGrp="1"/>
          </p:cNvSpPr>
          <p:nvPr>
            <p:ph idx="1"/>
          </p:nvPr>
        </p:nvSpPr>
        <p:spPr>
          <a:xfrm>
            <a:off x="80010" y="1337310"/>
            <a:ext cx="11978640" cy="5383529"/>
          </a:xfrm>
        </p:spPr>
        <p:txBody>
          <a:bodyPr/>
          <a:lstStyle/>
          <a:p>
            <a:r>
              <a:rPr lang="en-IN" dirty="0"/>
              <a:t>4. Logistics</a:t>
            </a:r>
          </a:p>
          <a:p>
            <a:pPr lvl="1"/>
            <a:r>
              <a:rPr lang="en-IN" dirty="0"/>
              <a:t>Enhanced Efficiency</a:t>
            </a:r>
          </a:p>
          <a:p>
            <a:pPr lvl="1"/>
            <a:r>
              <a:rPr lang="en-IN" dirty="0"/>
              <a:t>Customer Satisfaction</a:t>
            </a:r>
          </a:p>
          <a:p>
            <a:r>
              <a:rPr lang="en-IN" dirty="0"/>
              <a:t>5. Product Lifecycle Management</a:t>
            </a:r>
          </a:p>
          <a:p>
            <a:pPr lvl="1"/>
            <a:r>
              <a:rPr lang="en-IN" dirty="0"/>
              <a:t>Innovation</a:t>
            </a:r>
          </a:p>
          <a:p>
            <a:pPr lvl="1"/>
            <a:r>
              <a:rPr lang="en-IN" dirty="0"/>
              <a:t>Cost Control</a:t>
            </a:r>
          </a:p>
          <a:p>
            <a:r>
              <a:rPr lang="en-IN" dirty="0"/>
              <a:t>6. Preferential Pricing &amp; Lead-Times</a:t>
            </a:r>
          </a:p>
          <a:p>
            <a:pPr lvl="1"/>
            <a:r>
              <a:rPr lang="en-IN" dirty="0"/>
              <a:t>Competitive Advantage</a:t>
            </a:r>
          </a:p>
          <a:p>
            <a:pPr lvl="1"/>
            <a:r>
              <a:rPr lang="en-IN" dirty="0"/>
              <a:t>Responsive Operations</a:t>
            </a:r>
          </a:p>
          <a:p>
            <a:r>
              <a:rPr lang="en-IN" dirty="0"/>
              <a:t>7. Demand Management</a:t>
            </a:r>
          </a:p>
          <a:p>
            <a:pPr lvl="1"/>
            <a:r>
              <a:rPr lang="en-IN" dirty="0"/>
              <a:t>Improved Forecasting</a:t>
            </a:r>
          </a:p>
          <a:p>
            <a:pPr lvl="1"/>
            <a:r>
              <a:rPr lang="en-IN" dirty="0"/>
              <a:t>Customer Satisfaction</a:t>
            </a:r>
            <a:endParaRPr lang="kn-IN" dirty="0"/>
          </a:p>
        </p:txBody>
      </p:sp>
      <p:pic>
        <p:nvPicPr>
          <p:cNvPr id="6146" name="Picture 2" descr="Expected Benefits of Blockchains on Supply Chains | The ...">
            <a:extLst>
              <a:ext uri="{FF2B5EF4-FFF2-40B4-BE49-F238E27FC236}">
                <a16:creationId xmlns:a16="http://schemas.microsoft.com/office/drawing/2014/main" id="{58E9288C-EBFF-5D78-E8F3-85E5C84C49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0730" y="1234440"/>
            <a:ext cx="6351270" cy="5623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1684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A9B0-17F9-A3F5-9CF4-EB45C78D2952}"/>
              </a:ext>
            </a:extLst>
          </p:cNvPr>
          <p:cNvSpPr>
            <a:spLocks noGrp="1"/>
          </p:cNvSpPr>
          <p:nvPr>
            <p:ph type="title"/>
          </p:nvPr>
        </p:nvSpPr>
        <p:spPr>
          <a:xfrm>
            <a:off x="838200" y="1394460"/>
            <a:ext cx="10515600" cy="662940"/>
          </a:xfrm>
        </p:spPr>
        <p:txBody>
          <a:bodyPr>
            <a:normAutofit fontScale="90000"/>
          </a:bodyPr>
          <a:lstStyle/>
          <a:p>
            <a:r>
              <a:rPr lang="en-US" b="1" dirty="0"/>
              <a:t>Managing Uncertainties in Supply Chain</a:t>
            </a:r>
            <a:endParaRPr lang="kn-IN" b="1" dirty="0"/>
          </a:p>
        </p:txBody>
      </p:sp>
      <p:sp>
        <p:nvSpPr>
          <p:cNvPr id="3" name="Content Placeholder 2">
            <a:extLst>
              <a:ext uri="{FF2B5EF4-FFF2-40B4-BE49-F238E27FC236}">
                <a16:creationId xmlns:a16="http://schemas.microsoft.com/office/drawing/2014/main" id="{ED53BD10-9B7E-D1C3-DC61-84F63B3E522F}"/>
              </a:ext>
            </a:extLst>
          </p:cNvPr>
          <p:cNvSpPr>
            <a:spLocks noGrp="1"/>
          </p:cNvSpPr>
          <p:nvPr>
            <p:ph idx="1"/>
          </p:nvPr>
        </p:nvSpPr>
        <p:spPr>
          <a:xfrm>
            <a:off x="0" y="2057400"/>
            <a:ext cx="12104370" cy="4674869"/>
          </a:xfrm>
        </p:spPr>
        <p:txBody>
          <a:bodyPr>
            <a:normAutofit/>
          </a:bodyPr>
          <a:lstStyle/>
          <a:p>
            <a:r>
              <a:rPr lang="en-IN" dirty="0"/>
              <a:t>Demand Forecasting</a:t>
            </a:r>
          </a:p>
          <a:p>
            <a:r>
              <a:rPr lang="en-IN" dirty="0"/>
              <a:t>Diversification of Suppliers</a:t>
            </a:r>
          </a:p>
          <a:p>
            <a:r>
              <a:rPr lang="en-IN" dirty="0"/>
              <a:t>Inventory Management</a:t>
            </a:r>
          </a:p>
          <a:p>
            <a:r>
              <a:rPr lang="en-IN" dirty="0"/>
              <a:t>Risk assessments</a:t>
            </a:r>
          </a:p>
          <a:p>
            <a:r>
              <a:rPr lang="en-IN" dirty="0"/>
              <a:t>Technology Integration</a:t>
            </a:r>
          </a:p>
          <a:p>
            <a:endParaRPr lang="kn-IN" dirty="0"/>
          </a:p>
        </p:txBody>
      </p:sp>
    </p:spTree>
    <p:extLst>
      <p:ext uri="{BB962C8B-B14F-4D97-AF65-F5344CB8AC3E}">
        <p14:creationId xmlns:p14="http://schemas.microsoft.com/office/powerpoint/2010/main" val="36875606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51E644-1C77-F01F-F4BB-0F9096397C65}"/>
              </a:ext>
            </a:extLst>
          </p:cNvPr>
          <p:cNvSpPr>
            <a:spLocks noGrp="1"/>
          </p:cNvSpPr>
          <p:nvPr>
            <p:ph idx="1"/>
          </p:nvPr>
        </p:nvSpPr>
        <p:spPr>
          <a:xfrm>
            <a:off x="240030" y="1508760"/>
            <a:ext cx="11670030" cy="5143500"/>
          </a:xfrm>
        </p:spPr>
        <p:txBody>
          <a:bodyPr/>
          <a:lstStyle/>
          <a:p>
            <a:r>
              <a:rPr lang="en-IN" dirty="0"/>
              <a:t>Flexibility in Operations</a:t>
            </a:r>
          </a:p>
          <a:p>
            <a:r>
              <a:rPr lang="en-IN" dirty="0"/>
              <a:t>Continuous Improvement</a:t>
            </a:r>
          </a:p>
          <a:p>
            <a:r>
              <a:rPr lang="en-IN" dirty="0"/>
              <a:t>Collaboration and Communication</a:t>
            </a:r>
          </a:p>
          <a:p>
            <a:r>
              <a:rPr lang="en-IN" dirty="0"/>
              <a:t>Scenario Planning</a:t>
            </a:r>
          </a:p>
          <a:p>
            <a:r>
              <a:rPr lang="en-IN" dirty="0"/>
              <a:t>Supplier Relationship Management</a:t>
            </a:r>
          </a:p>
          <a:p>
            <a:r>
              <a:rPr lang="en-IN" dirty="0"/>
              <a:t>Employee Training and Development</a:t>
            </a:r>
            <a:br>
              <a:rPr lang="en-IN" dirty="0"/>
            </a:br>
            <a:endParaRPr lang="en-IN" dirty="0"/>
          </a:p>
          <a:p>
            <a:endParaRPr lang="kn-IN" dirty="0"/>
          </a:p>
        </p:txBody>
      </p:sp>
    </p:spTree>
    <p:extLst>
      <p:ext uri="{BB962C8B-B14F-4D97-AF65-F5344CB8AC3E}">
        <p14:creationId xmlns:p14="http://schemas.microsoft.com/office/powerpoint/2010/main" val="35157386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3529F-E28C-48C2-302D-A83BADEB1333}"/>
              </a:ext>
            </a:extLst>
          </p:cNvPr>
          <p:cNvSpPr>
            <a:spLocks noGrp="1"/>
          </p:cNvSpPr>
          <p:nvPr>
            <p:ph type="title"/>
          </p:nvPr>
        </p:nvSpPr>
        <p:spPr>
          <a:xfrm>
            <a:off x="838200" y="1325880"/>
            <a:ext cx="10515600" cy="560070"/>
          </a:xfrm>
        </p:spPr>
        <p:txBody>
          <a:bodyPr>
            <a:normAutofit fontScale="90000"/>
          </a:bodyPr>
          <a:lstStyle/>
          <a:p>
            <a:r>
              <a:rPr lang="en-IN" b="1" dirty="0"/>
              <a:t>The Bullwhip Effect</a:t>
            </a:r>
            <a:endParaRPr lang="kn-IN" b="1" dirty="0"/>
          </a:p>
        </p:txBody>
      </p:sp>
      <p:sp>
        <p:nvSpPr>
          <p:cNvPr id="3" name="Content Placeholder 2">
            <a:extLst>
              <a:ext uri="{FF2B5EF4-FFF2-40B4-BE49-F238E27FC236}">
                <a16:creationId xmlns:a16="http://schemas.microsoft.com/office/drawing/2014/main" id="{88C0CE5D-E0A7-92D7-6E34-0412FF071617}"/>
              </a:ext>
            </a:extLst>
          </p:cNvPr>
          <p:cNvSpPr>
            <a:spLocks noGrp="1"/>
          </p:cNvSpPr>
          <p:nvPr>
            <p:ph idx="1"/>
          </p:nvPr>
        </p:nvSpPr>
        <p:spPr>
          <a:xfrm>
            <a:off x="171450" y="1977390"/>
            <a:ext cx="11864340" cy="4732019"/>
          </a:xfrm>
        </p:spPr>
        <p:txBody>
          <a:bodyPr>
            <a:normAutofit/>
          </a:bodyPr>
          <a:lstStyle/>
          <a:p>
            <a:pPr marL="0" indent="0">
              <a:buNone/>
            </a:pPr>
            <a:r>
              <a:rPr lang="en-US" b="1" dirty="0"/>
              <a:t>The bullwhip effect is a supply chain phenomenon describing how small fluctuations in demand at the retail level can cause progressively larger fluctuations in demand at the wholesale, distributor, manufacturer and raw material supplier levels.</a:t>
            </a:r>
          </a:p>
          <a:p>
            <a:pPr marL="0" indent="0">
              <a:buNone/>
            </a:pPr>
            <a:r>
              <a:rPr lang="en-US" dirty="0"/>
              <a:t>In supply chain management, customers, suppliers, manufacturers and salespeople all have only partial understanding of demand and direct control over only part of the supply chain, but each influences the entire chain with their forecasting inaccuracies (ordering too much or too little). A change in any link along the supply chain can have a profound effect on the rest of the supply chain. Given that, there are many contributors and causes of the bullwhip effect in supply chain management.</a:t>
            </a:r>
          </a:p>
          <a:p>
            <a:pPr marL="0" indent="0">
              <a:buNone/>
            </a:pPr>
            <a:endParaRPr lang="en-US" dirty="0"/>
          </a:p>
          <a:p>
            <a:pPr marL="0" indent="0">
              <a:buNone/>
            </a:pPr>
            <a:endParaRPr lang="kn-IN" dirty="0"/>
          </a:p>
        </p:txBody>
      </p:sp>
    </p:spTree>
    <p:extLst>
      <p:ext uri="{BB962C8B-B14F-4D97-AF65-F5344CB8AC3E}">
        <p14:creationId xmlns:p14="http://schemas.microsoft.com/office/powerpoint/2010/main" val="1167524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2FD3FEC-0716-535A-5DC9-EC9B504F0FD7}"/>
              </a:ext>
            </a:extLst>
          </p:cNvPr>
          <p:cNvPicPr>
            <a:picLocks noChangeAspect="1"/>
          </p:cNvPicPr>
          <p:nvPr/>
        </p:nvPicPr>
        <p:blipFill>
          <a:blip r:embed="rId2"/>
          <a:stretch>
            <a:fillRect/>
          </a:stretch>
        </p:blipFill>
        <p:spPr>
          <a:xfrm>
            <a:off x="0" y="1325880"/>
            <a:ext cx="12192000" cy="5532120"/>
          </a:xfrm>
          <a:prstGeom prst="rect">
            <a:avLst/>
          </a:prstGeom>
        </p:spPr>
      </p:pic>
    </p:spTree>
    <p:extLst>
      <p:ext uri="{BB962C8B-B14F-4D97-AF65-F5344CB8AC3E}">
        <p14:creationId xmlns:p14="http://schemas.microsoft.com/office/powerpoint/2010/main" val="1037836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5A45-00DA-DDF7-F0B8-7DC07A5522F8}"/>
              </a:ext>
            </a:extLst>
          </p:cNvPr>
          <p:cNvSpPr>
            <a:spLocks noGrp="1"/>
          </p:cNvSpPr>
          <p:nvPr>
            <p:ph type="title"/>
          </p:nvPr>
        </p:nvSpPr>
        <p:spPr>
          <a:xfrm>
            <a:off x="838200" y="1257300"/>
            <a:ext cx="10515600" cy="708660"/>
          </a:xfrm>
        </p:spPr>
        <p:txBody>
          <a:bodyPr>
            <a:normAutofit fontScale="90000"/>
          </a:bodyPr>
          <a:lstStyle/>
          <a:p>
            <a:r>
              <a:rPr lang="en-IN" b="1" dirty="0"/>
              <a:t>Impact of uncertainties</a:t>
            </a:r>
            <a:endParaRPr lang="kn-IN" b="1" dirty="0"/>
          </a:p>
        </p:txBody>
      </p:sp>
      <p:sp>
        <p:nvSpPr>
          <p:cNvPr id="3" name="Content Placeholder 2">
            <a:extLst>
              <a:ext uri="{FF2B5EF4-FFF2-40B4-BE49-F238E27FC236}">
                <a16:creationId xmlns:a16="http://schemas.microsoft.com/office/drawing/2014/main" id="{65BF5698-AE24-FF7A-3A65-279651710B72}"/>
              </a:ext>
            </a:extLst>
          </p:cNvPr>
          <p:cNvSpPr>
            <a:spLocks noGrp="1"/>
          </p:cNvSpPr>
          <p:nvPr>
            <p:ph idx="1"/>
          </p:nvPr>
        </p:nvSpPr>
        <p:spPr>
          <a:xfrm>
            <a:off x="217170" y="1965960"/>
            <a:ext cx="11841480" cy="4686299"/>
          </a:xfrm>
        </p:spPr>
        <p:txBody>
          <a:bodyPr/>
          <a:lstStyle/>
          <a:p>
            <a:r>
              <a:rPr lang="en-IN" dirty="0"/>
              <a:t>Economic Policy Uncertainty (EPU) </a:t>
            </a:r>
            <a:r>
              <a:rPr lang="en-US" dirty="0"/>
              <a:t>After uncertainty shocks, contractions in investment and consumption contribute substantially to slower growth of real GDP</a:t>
            </a:r>
          </a:p>
          <a:p>
            <a:r>
              <a:rPr lang="en-US" dirty="0"/>
              <a:t>Findings thus support the view that firms and households delay expenditure when faced with spikes in uncertainty</a:t>
            </a:r>
          </a:p>
          <a:p>
            <a:r>
              <a:rPr lang="en-US" dirty="0"/>
              <a:t>Evidence that monetary policy can help mitigate the adverse effects of uncertainty shocks</a:t>
            </a:r>
            <a:endParaRPr lang="kn-IN" dirty="0"/>
          </a:p>
        </p:txBody>
      </p:sp>
    </p:spTree>
    <p:extLst>
      <p:ext uri="{BB962C8B-B14F-4D97-AF65-F5344CB8AC3E}">
        <p14:creationId xmlns:p14="http://schemas.microsoft.com/office/powerpoint/2010/main" val="36932319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E29138-5302-669E-C4E2-DE4CFF9DBD50}"/>
              </a:ext>
            </a:extLst>
          </p:cNvPr>
          <p:cNvSpPr>
            <a:spLocks noGrp="1"/>
          </p:cNvSpPr>
          <p:nvPr>
            <p:ph idx="1"/>
          </p:nvPr>
        </p:nvSpPr>
        <p:spPr>
          <a:xfrm>
            <a:off x="137160" y="1474470"/>
            <a:ext cx="11841480" cy="5189220"/>
          </a:xfrm>
        </p:spPr>
        <p:txBody>
          <a:bodyPr>
            <a:normAutofit/>
          </a:bodyPr>
          <a:lstStyle/>
          <a:p>
            <a:r>
              <a:rPr lang="en-IN" dirty="0"/>
              <a:t>Inventory Management</a:t>
            </a:r>
          </a:p>
          <a:p>
            <a:r>
              <a:rPr lang="en-IN" dirty="0"/>
              <a:t>Production Planning</a:t>
            </a:r>
          </a:p>
          <a:p>
            <a:r>
              <a:rPr lang="en-IN" dirty="0"/>
              <a:t>Supplier Relationships</a:t>
            </a:r>
          </a:p>
          <a:p>
            <a:r>
              <a:rPr lang="en-IN" dirty="0"/>
              <a:t>Cost Management</a:t>
            </a:r>
          </a:p>
          <a:p>
            <a:r>
              <a:rPr lang="en-IN" dirty="0"/>
              <a:t>Customer Service</a:t>
            </a:r>
          </a:p>
          <a:p>
            <a:r>
              <a:rPr lang="en-IN" dirty="0"/>
              <a:t>Risk Mitigation</a:t>
            </a:r>
          </a:p>
          <a:p>
            <a:r>
              <a:rPr lang="en-IN" dirty="0"/>
              <a:t>Technology Integration</a:t>
            </a:r>
          </a:p>
          <a:p>
            <a:r>
              <a:rPr lang="en-IN" dirty="0"/>
              <a:t>Agility and Flexibility</a:t>
            </a:r>
          </a:p>
          <a:p>
            <a:r>
              <a:rPr lang="en-IN" dirty="0"/>
              <a:t>Data Visibility</a:t>
            </a:r>
            <a:endParaRPr lang="kn-IN" dirty="0"/>
          </a:p>
        </p:txBody>
      </p:sp>
      <p:pic>
        <p:nvPicPr>
          <p:cNvPr id="3074" name="Picture 2" descr="Importance = Business Impact * Uncertainty – Kromatic Blog">
            <a:extLst>
              <a:ext uri="{FF2B5EF4-FFF2-40B4-BE49-F238E27FC236}">
                <a16:creationId xmlns:a16="http://schemas.microsoft.com/office/drawing/2014/main" id="{C708D73F-C2F1-6834-81DC-23E4591E1C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4840" y="1474470"/>
            <a:ext cx="7757160" cy="49453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24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4C901-87B2-58CA-F257-B5FF21D24BE7}"/>
              </a:ext>
            </a:extLst>
          </p:cNvPr>
          <p:cNvSpPr>
            <a:spLocks noGrp="1"/>
          </p:cNvSpPr>
          <p:nvPr>
            <p:ph type="title"/>
          </p:nvPr>
        </p:nvSpPr>
        <p:spPr>
          <a:xfrm>
            <a:off x="838200" y="1314450"/>
            <a:ext cx="10515600" cy="594360"/>
          </a:xfrm>
        </p:spPr>
        <p:txBody>
          <a:bodyPr>
            <a:normAutofit fontScale="90000"/>
          </a:bodyPr>
          <a:lstStyle/>
          <a:p>
            <a:r>
              <a:rPr lang="en-IN" dirty="0"/>
              <a:t>Forecasting in Supply Chain</a:t>
            </a:r>
            <a:endParaRPr lang="kn-IN" dirty="0"/>
          </a:p>
        </p:txBody>
      </p:sp>
      <p:sp>
        <p:nvSpPr>
          <p:cNvPr id="3" name="Content Placeholder 2">
            <a:extLst>
              <a:ext uri="{FF2B5EF4-FFF2-40B4-BE49-F238E27FC236}">
                <a16:creationId xmlns:a16="http://schemas.microsoft.com/office/drawing/2014/main" id="{74C973EA-DD17-17F8-3D0C-0D527EED9773}"/>
              </a:ext>
            </a:extLst>
          </p:cNvPr>
          <p:cNvSpPr>
            <a:spLocks noGrp="1"/>
          </p:cNvSpPr>
          <p:nvPr>
            <p:ph idx="1"/>
          </p:nvPr>
        </p:nvSpPr>
        <p:spPr>
          <a:xfrm>
            <a:off x="125730" y="1908810"/>
            <a:ext cx="11864340" cy="4789169"/>
          </a:xfrm>
        </p:spPr>
        <p:txBody>
          <a:bodyPr/>
          <a:lstStyle/>
          <a:p>
            <a:pPr marL="0" indent="0">
              <a:buNone/>
            </a:pPr>
            <a:r>
              <a:rPr lang="en-IN" dirty="0"/>
              <a:t>Demand Forecasting/Estimating Techniques:</a:t>
            </a:r>
          </a:p>
          <a:p>
            <a:r>
              <a:rPr lang="en-IN" dirty="0"/>
              <a:t>Collective Opinion</a:t>
            </a:r>
          </a:p>
          <a:p>
            <a:r>
              <a:rPr lang="en-IN" dirty="0"/>
              <a:t>Customer Survey Method</a:t>
            </a:r>
          </a:p>
          <a:p>
            <a:r>
              <a:rPr lang="en-IN" dirty="0"/>
              <a:t>The Barometric Method</a:t>
            </a:r>
          </a:p>
          <a:p>
            <a:r>
              <a:rPr lang="en-IN" dirty="0"/>
              <a:t>The Expert Opinion Method</a:t>
            </a:r>
          </a:p>
          <a:p>
            <a:r>
              <a:rPr lang="en-IN" dirty="0"/>
              <a:t>The Market Experiment Method</a:t>
            </a:r>
          </a:p>
          <a:p>
            <a:r>
              <a:rPr lang="en-IN" dirty="0"/>
              <a:t>The Statistical Method</a:t>
            </a:r>
            <a:endParaRPr lang="kn-IN" dirty="0"/>
          </a:p>
        </p:txBody>
      </p:sp>
      <p:pic>
        <p:nvPicPr>
          <p:cNvPr id="6" name="Picture 5">
            <a:extLst>
              <a:ext uri="{FF2B5EF4-FFF2-40B4-BE49-F238E27FC236}">
                <a16:creationId xmlns:a16="http://schemas.microsoft.com/office/drawing/2014/main" id="{4432616E-B772-AD64-57C4-0E98DCB8144A}"/>
              </a:ext>
            </a:extLst>
          </p:cNvPr>
          <p:cNvPicPr>
            <a:picLocks noChangeAspect="1"/>
          </p:cNvPicPr>
          <p:nvPr/>
        </p:nvPicPr>
        <p:blipFill>
          <a:blip r:embed="rId2"/>
          <a:stretch>
            <a:fillRect/>
          </a:stretch>
        </p:blipFill>
        <p:spPr>
          <a:xfrm>
            <a:off x="7019203" y="1893233"/>
            <a:ext cx="5172797" cy="4820323"/>
          </a:xfrm>
          <a:prstGeom prst="rect">
            <a:avLst/>
          </a:prstGeom>
        </p:spPr>
      </p:pic>
    </p:spTree>
    <p:extLst>
      <p:ext uri="{BB962C8B-B14F-4D97-AF65-F5344CB8AC3E}">
        <p14:creationId xmlns:p14="http://schemas.microsoft.com/office/powerpoint/2010/main" val="28823766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9B878-0313-9114-DA02-C5B3044C4C9E}"/>
              </a:ext>
            </a:extLst>
          </p:cNvPr>
          <p:cNvSpPr>
            <a:spLocks noGrp="1"/>
          </p:cNvSpPr>
          <p:nvPr>
            <p:ph type="title"/>
          </p:nvPr>
        </p:nvSpPr>
        <p:spPr>
          <a:xfrm>
            <a:off x="838200" y="1303020"/>
            <a:ext cx="10515600" cy="697230"/>
          </a:xfrm>
        </p:spPr>
        <p:txBody>
          <a:bodyPr>
            <a:normAutofit fontScale="90000"/>
          </a:bodyPr>
          <a:lstStyle/>
          <a:p>
            <a:r>
              <a:rPr lang="en-US" b="1" dirty="0"/>
              <a:t>How to Forecast / Estimating Demand</a:t>
            </a:r>
            <a:endParaRPr lang="kn-IN" b="1" dirty="0"/>
          </a:p>
        </p:txBody>
      </p:sp>
      <p:sp>
        <p:nvSpPr>
          <p:cNvPr id="3" name="Content Placeholder 2">
            <a:extLst>
              <a:ext uri="{FF2B5EF4-FFF2-40B4-BE49-F238E27FC236}">
                <a16:creationId xmlns:a16="http://schemas.microsoft.com/office/drawing/2014/main" id="{32ACCA52-D17E-3897-6CD3-9471A9EE0952}"/>
              </a:ext>
            </a:extLst>
          </p:cNvPr>
          <p:cNvSpPr>
            <a:spLocks noGrp="1"/>
          </p:cNvSpPr>
          <p:nvPr>
            <p:ph idx="1"/>
          </p:nvPr>
        </p:nvSpPr>
        <p:spPr>
          <a:xfrm>
            <a:off x="148590" y="2000250"/>
            <a:ext cx="11932920" cy="4766309"/>
          </a:xfrm>
        </p:spPr>
        <p:txBody>
          <a:bodyPr/>
          <a:lstStyle/>
          <a:p>
            <a:r>
              <a:rPr lang="en-IN" dirty="0"/>
              <a:t>Collect the Right Data</a:t>
            </a:r>
          </a:p>
          <a:p>
            <a:r>
              <a:rPr lang="en-IN" dirty="0"/>
              <a:t>Adjust for Variables</a:t>
            </a:r>
          </a:p>
          <a:p>
            <a:r>
              <a:rPr lang="en-US" dirty="0"/>
              <a:t>Document Sales and Demand Trends</a:t>
            </a:r>
          </a:p>
          <a:p>
            <a:r>
              <a:rPr lang="en-US" dirty="0"/>
              <a:t>Budget, Purchase, and Allocate Accordingly</a:t>
            </a:r>
          </a:p>
          <a:p>
            <a:r>
              <a:rPr lang="en-US" dirty="0"/>
              <a:t>Flow space Makes Demand Forecasting Easy</a:t>
            </a:r>
            <a:endParaRPr lang="kn-IN" dirty="0"/>
          </a:p>
        </p:txBody>
      </p:sp>
      <p:pic>
        <p:nvPicPr>
          <p:cNvPr id="5" name="Picture 4">
            <a:extLst>
              <a:ext uri="{FF2B5EF4-FFF2-40B4-BE49-F238E27FC236}">
                <a16:creationId xmlns:a16="http://schemas.microsoft.com/office/drawing/2014/main" id="{8CC8B381-6C49-9335-9121-159989C9950A}"/>
              </a:ext>
            </a:extLst>
          </p:cNvPr>
          <p:cNvPicPr>
            <a:picLocks noChangeAspect="1"/>
          </p:cNvPicPr>
          <p:nvPr/>
        </p:nvPicPr>
        <p:blipFill>
          <a:blip r:embed="rId2"/>
          <a:stretch>
            <a:fillRect/>
          </a:stretch>
        </p:blipFill>
        <p:spPr>
          <a:xfrm>
            <a:off x="4812031" y="4491990"/>
            <a:ext cx="7379970" cy="2366010"/>
          </a:xfrm>
          <a:prstGeom prst="rect">
            <a:avLst/>
          </a:prstGeom>
        </p:spPr>
      </p:pic>
    </p:spTree>
    <p:extLst>
      <p:ext uri="{BB962C8B-B14F-4D97-AF65-F5344CB8AC3E}">
        <p14:creationId xmlns:p14="http://schemas.microsoft.com/office/powerpoint/2010/main" val="3081641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315D72-805D-C754-B715-30CC427857AC}"/>
              </a:ext>
            </a:extLst>
          </p:cNvPr>
          <p:cNvSpPr>
            <a:spLocks noGrp="1"/>
          </p:cNvSpPr>
          <p:nvPr>
            <p:ph idx="1"/>
          </p:nvPr>
        </p:nvSpPr>
        <p:spPr/>
        <p:txBody>
          <a:bodyPr/>
          <a:lstStyle/>
          <a:p>
            <a:r>
              <a:rPr lang="en-US" dirty="0"/>
              <a:t>Suppliers are both local and international. Global sourcing often involves delays due to customs, strikes, or supply disruptions.</a:t>
            </a:r>
          </a:p>
          <a:p>
            <a:r>
              <a:rPr lang="en-US" dirty="0"/>
              <a:t>Delivery times have varied due to uncertainty in transportation (strikes, weather, port delays).</a:t>
            </a:r>
          </a:p>
          <a:p>
            <a:r>
              <a:rPr lang="en-US" dirty="0"/>
              <a:t>Recent competitor innovations include predictive data analytics for demand forecasting and using regional distribution hubs.</a:t>
            </a:r>
          </a:p>
          <a:p>
            <a:r>
              <a:rPr lang="en-US" dirty="0" err="1"/>
              <a:t>QuickKart</a:t>
            </a:r>
            <a:r>
              <a:rPr lang="en-US" dirty="0"/>
              <a:t> is considering outsourcing some logistics or sourcing to 3rd party suppliers.</a:t>
            </a:r>
          </a:p>
          <a:p>
            <a:endParaRPr lang="en-IN" dirty="0"/>
          </a:p>
        </p:txBody>
      </p:sp>
    </p:spTree>
    <p:extLst>
      <p:ext uri="{BB962C8B-B14F-4D97-AF65-F5344CB8AC3E}">
        <p14:creationId xmlns:p14="http://schemas.microsoft.com/office/powerpoint/2010/main" val="32636360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BC0DC-3BE0-083E-9CD6-6ECCEAE5FC38}"/>
              </a:ext>
            </a:extLst>
          </p:cNvPr>
          <p:cNvSpPr>
            <a:spLocks noGrp="1"/>
          </p:cNvSpPr>
          <p:nvPr>
            <p:ph type="title"/>
          </p:nvPr>
        </p:nvSpPr>
        <p:spPr>
          <a:xfrm>
            <a:off x="838200" y="1280160"/>
            <a:ext cx="10515600" cy="651510"/>
          </a:xfrm>
        </p:spPr>
        <p:txBody>
          <a:bodyPr>
            <a:normAutofit fontScale="90000"/>
          </a:bodyPr>
          <a:lstStyle/>
          <a:p>
            <a:r>
              <a:rPr lang="en-IN" b="1" dirty="0"/>
              <a:t>Innovations in SCM</a:t>
            </a:r>
            <a:endParaRPr lang="kn-IN" b="1" dirty="0"/>
          </a:p>
        </p:txBody>
      </p:sp>
      <p:sp>
        <p:nvSpPr>
          <p:cNvPr id="3" name="Content Placeholder 2">
            <a:extLst>
              <a:ext uri="{FF2B5EF4-FFF2-40B4-BE49-F238E27FC236}">
                <a16:creationId xmlns:a16="http://schemas.microsoft.com/office/drawing/2014/main" id="{CC7E2D11-4E28-AD09-DCF0-53B2C417EB31}"/>
              </a:ext>
            </a:extLst>
          </p:cNvPr>
          <p:cNvSpPr>
            <a:spLocks noGrp="1"/>
          </p:cNvSpPr>
          <p:nvPr>
            <p:ph idx="1"/>
          </p:nvPr>
        </p:nvSpPr>
        <p:spPr>
          <a:xfrm>
            <a:off x="148590" y="1931670"/>
            <a:ext cx="11921490" cy="4777739"/>
          </a:xfrm>
        </p:spPr>
        <p:txBody>
          <a:bodyPr/>
          <a:lstStyle/>
          <a:p>
            <a:r>
              <a:rPr lang="en-IN" dirty="0"/>
              <a:t>1. Last-mile delivery</a:t>
            </a:r>
          </a:p>
          <a:p>
            <a:r>
              <a:rPr lang="en-IN" dirty="0"/>
              <a:t>2. Self-service/do-it-yourself logistics</a:t>
            </a:r>
          </a:p>
          <a:p>
            <a:r>
              <a:rPr lang="en-IN" dirty="0"/>
              <a:t>3. On-demand warehousing</a:t>
            </a:r>
          </a:p>
          <a:p>
            <a:r>
              <a:rPr lang="en-IN" dirty="0"/>
              <a:t>4. Collaborative mobile robots</a:t>
            </a:r>
          </a:p>
          <a:p>
            <a:r>
              <a:rPr lang="en-IN" dirty="0"/>
              <a:t>5. Truck platooning</a:t>
            </a:r>
          </a:p>
          <a:p>
            <a:r>
              <a:rPr lang="en-IN" dirty="0"/>
              <a:t>6. Block chain</a:t>
            </a:r>
          </a:p>
          <a:p>
            <a:r>
              <a:rPr lang="en-US" dirty="0"/>
              <a:t>7. Tagging, sensors, and geolocation</a:t>
            </a:r>
          </a:p>
          <a:p>
            <a:r>
              <a:rPr lang="en-US" dirty="0"/>
              <a:t>8. Big data and AI</a:t>
            </a:r>
            <a:endParaRPr lang="kn-IN" dirty="0"/>
          </a:p>
        </p:txBody>
      </p:sp>
      <p:pic>
        <p:nvPicPr>
          <p:cNvPr id="5" name="Picture 4">
            <a:extLst>
              <a:ext uri="{FF2B5EF4-FFF2-40B4-BE49-F238E27FC236}">
                <a16:creationId xmlns:a16="http://schemas.microsoft.com/office/drawing/2014/main" id="{79DE32FD-EFBE-6ED7-E4AF-75AEB65AE6D5}"/>
              </a:ext>
            </a:extLst>
          </p:cNvPr>
          <p:cNvPicPr>
            <a:picLocks noChangeAspect="1"/>
          </p:cNvPicPr>
          <p:nvPr/>
        </p:nvPicPr>
        <p:blipFill>
          <a:blip r:embed="rId2"/>
          <a:stretch>
            <a:fillRect/>
          </a:stretch>
        </p:blipFill>
        <p:spPr>
          <a:xfrm>
            <a:off x="6096000" y="2079042"/>
            <a:ext cx="6076950" cy="4777739"/>
          </a:xfrm>
          <a:prstGeom prst="rect">
            <a:avLst/>
          </a:prstGeom>
        </p:spPr>
      </p:pic>
    </p:spTree>
    <p:extLst>
      <p:ext uri="{BB962C8B-B14F-4D97-AF65-F5344CB8AC3E}">
        <p14:creationId xmlns:p14="http://schemas.microsoft.com/office/powerpoint/2010/main" val="1587119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C45C4-B93B-28E3-17F8-53B73F134425}"/>
              </a:ext>
            </a:extLst>
          </p:cNvPr>
          <p:cNvSpPr>
            <a:spLocks noGrp="1"/>
          </p:cNvSpPr>
          <p:nvPr>
            <p:ph type="title"/>
          </p:nvPr>
        </p:nvSpPr>
        <p:spPr>
          <a:xfrm>
            <a:off x="838200" y="1291590"/>
            <a:ext cx="10515600" cy="662940"/>
          </a:xfrm>
        </p:spPr>
        <p:txBody>
          <a:bodyPr>
            <a:normAutofit fontScale="90000"/>
          </a:bodyPr>
          <a:lstStyle/>
          <a:p>
            <a:r>
              <a:rPr lang="en-US" dirty="0"/>
              <a:t>Sourcing Decisions in Global SCM</a:t>
            </a:r>
            <a:endParaRPr lang="kn-IN" dirty="0"/>
          </a:p>
        </p:txBody>
      </p:sp>
      <p:sp>
        <p:nvSpPr>
          <p:cNvPr id="3" name="Content Placeholder 2">
            <a:extLst>
              <a:ext uri="{FF2B5EF4-FFF2-40B4-BE49-F238E27FC236}">
                <a16:creationId xmlns:a16="http://schemas.microsoft.com/office/drawing/2014/main" id="{F07DBBBA-C80E-3BF8-C8E4-F13E9943BDBB}"/>
              </a:ext>
            </a:extLst>
          </p:cNvPr>
          <p:cNvSpPr>
            <a:spLocks noGrp="1"/>
          </p:cNvSpPr>
          <p:nvPr>
            <p:ph idx="1"/>
          </p:nvPr>
        </p:nvSpPr>
        <p:spPr>
          <a:xfrm>
            <a:off x="137160" y="1954530"/>
            <a:ext cx="6903720" cy="4754879"/>
          </a:xfrm>
        </p:spPr>
        <p:txBody>
          <a:bodyPr/>
          <a:lstStyle/>
          <a:p>
            <a:pPr marL="0" indent="0">
              <a:buNone/>
            </a:pPr>
            <a:r>
              <a:rPr lang="en-IN" dirty="0"/>
              <a:t>Questions firm ask:</a:t>
            </a:r>
          </a:p>
          <a:p>
            <a:pPr marL="0" indent="0">
              <a:buNone/>
            </a:pPr>
            <a:r>
              <a:rPr lang="en-US" dirty="0"/>
              <a:t>1.Will the third party increase the supply chain surplus relative to performing the activity in-house?</a:t>
            </a:r>
          </a:p>
          <a:p>
            <a:pPr marL="0" indent="0">
              <a:buNone/>
            </a:pPr>
            <a:r>
              <a:rPr lang="en-US" dirty="0"/>
              <a:t>2.To what extent do risks grow upon outsourcing?</a:t>
            </a:r>
          </a:p>
          <a:p>
            <a:pPr marL="0" indent="0">
              <a:buNone/>
            </a:pPr>
            <a:r>
              <a:rPr lang="en-US" dirty="0"/>
              <a:t>3.Are there strategic reasons to outsource?</a:t>
            </a:r>
            <a:endParaRPr lang="en-IN" dirty="0"/>
          </a:p>
        </p:txBody>
      </p:sp>
      <p:pic>
        <p:nvPicPr>
          <p:cNvPr id="7" name="Picture 6" descr="A diagram of a business process&#10;&#10;AI-generated content may be incorrect.">
            <a:extLst>
              <a:ext uri="{FF2B5EF4-FFF2-40B4-BE49-F238E27FC236}">
                <a16:creationId xmlns:a16="http://schemas.microsoft.com/office/drawing/2014/main" id="{7B151195-3990-CC24-DA52-74EBD1F23323}"/>
              </a:ext>
            </a:extLst>
          </p:cNvPr>
          <p:cNvPicPr>
            <a:picLocks noChangeAspect="1"/>
          </p:cNvPicPr>
          <p:nvPr/>
        </p:nvPicPr>
        <p:blipFill>
          <a:blip r:embed="rId2"/>
          <a:stretch>
            <a:fillRect/>
          </a:stretch>
        </p:blipFill>
        <p:spPr>
          <a:xfrm>
            <a:off x="7143750" y="2103120"/>
            <a:ext cx="4911090" cy="4343400"/>
          </a:xfrm>
          <a:prstGeom prst="rect">
            <a:avLst/>
          </a:prstGeom>
        </p:spPr>
      </p:pic>
    </p:spTree>
    <p:extLst>
      <p:ext uri="{BB962C8B-B14F-4D97-AF65-F5344CB8AC3E}">
        <p14:creationId xmlns:p14="http://schemas.microsoft.com/office/powerpoint/2010/main" val="175782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572D0E-ACCB-7615-AA2F-776FFD907002}"/>
              </a:ext>
            </a:extLst>
          </p:cNvPr>
          <p:cNvSpPr>
            <a:spLocks noGrp="1"/>
          </p:cNvSpPr>
          <p:nvPr>
            <p:ph type="title"/>
          </p:nvPr>
        </p:nvSpPr>
        <p:spPr>
          <a:xfrm>
            <a:off x="838200" y="1325880"/>
            <a:ext cx="10515600" cy="560070"/>
          </a:xfrm>
        </p:spPr>
        <p:txBody>
          <a:bodyPr>
            <a:normAutofit fontScale="90000"/>
          </a:bodyPr>
          <a:lstStyle/>
          <a:p>
            <a:r>
              <a:rPr lang="en-US" dirty="0"/>
              <a:t>Key Issues in Global Sourcing</a:t>
            </a:r>
            <a:endParaRPr lang="kn-IN" dirty="0"/>
          </a:p>
        </p:txBody>
      </p:sp>
      <p:sp>
        <p:nvSpPr>
          <p:cNvPr id="3" name="Content Placeholder 2">
            <a:extLst>
              <a:ext uri="{FF2B5EF4-FFF2-40B4-BE49-F238E27FC236}">
                <a16:creationId xmlns:a16="http://schemas.microsoft.com/office/drawing/2014/main" id="{A4E3D63F-9175-C0B8-A0CB-BAE208096F80}"/>
              </a:ext>
            </a:extLst>
          </p:cNvPr>
          <p:cNvSpPr>
            <a:spLocks noGrp="1"/>
          </p:cNvSpPr>
          <p:nvPr>
            <p:ph idx="1"/>
          </p:nvPr>
        </p:nvSpPr>
        <p:spPr>
          <a:xfrm>
            <a:off x="125730" y="1885950"/>
            <a:ext cx="11921490" cy="4857749"/>
          </a:xfrm>
        </p:spPr>
        <p:txBody>
          <a:bodyPr/>
          <a:lstStyle/>
          <a:p>
            <a:r>
              <a:rPr lang="en-US" dirty="0"/>
              <a:t>1. Lead time</a:t>
            </a:r>
          </a:p>
          <a:p>
            <a:pPr lvl="1"/>
            <a:r>
              <a:rPr lang="en-US" dirty="0"/>
              <a:t>* Buyers increasingly expect faster deliveries.</a:t>
            </a:r>
          </a:p>
          <a:p>
            <a:pPr lvl="1"/>
            <a:r>
              <a:rPr lang="en-US" dirty="0"/>
              <a:t>* Effective planning is the solution.</a:t>
            </a:r>
          </a:p>
          <a:p>
            <a:r>
              <a:rPr lang="en-IN" dirty="0"/>
              <a:t>2. Delays</a:t>
            </a:r>
          </a:p>
          <a:p>
            <a:pPr lvl="1"/>
            <a:r>
              <a:rPr lang="en-US" dirty="0"/>
              <a:t>crucial to have firm completion dates and shipping times.</a:t>
            </a:r>
          </a:p>
          <a:p>
            <a:r>
              <a:rPr lang="en-IN" dirty="0"/>
              <a:t>3. Cash flow</a:t>
            </a:r>
          </a:p>
          <a:p>
            <a:pPr lvl="1"/>
            <a:r>
              <a:rPr lang="en-US" dirty="0"/>
              <a:t>Create a detailed calendar of future expenses and take measures to ensure you’ll be able to afford them when the time comes.</a:t>
            </a:r>
          </a:p>
          <a:p>
            <a:r>
              <a:rPr lang="en-IN" dirty="0"/>
              <a:t>4. Data management</a:t>
            </a:r>
          </a:p>
          <a:p>
            <a:pPr lvl="1"/>
            <a:r>
              <a:rPr lang="en-US" dirty="0"/>
              <a:t>businesses must use and </a:t>
            </a:r>
            <a:r>
              <a:rPr lang="en-US" dirty="0" err="1"/>
              <a:t>customise</a:t>
            </a:r>
            <a:r>
              <a:rPr lang="en-US" dirty="0"/>
              <a:t> a suitable data management solution</a:t>
            </a:r>
            <a:r>
              <a:rPr lang="en-US" b="1" dirty="0"/>
              <a:t>.</a:t>
            </a:r>
            <a:endParaRPr lang="kn-IN" b="1" dirty="0"/>
          </a:p>
        </p:txBody>
      </p:sp>
    </p:spTree>
    <p:extLst>
      <p:ext uri="{BB962C8B-B14F-4D97-AF65-F5344CB8AC3E}">
        <p14:creationId xmlns:p14="http://schemas.microsoft.com/office/powerpoint/2010/main" val="35193929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1A6DDE-A540-7888-6AF8-77F4DF8F2CBA}"/>
              </a:ext>
            </a:extLst>
          </p:cNvPr>
          <p:cNvSpPr>
            <a:spLocks noGrp="1"/>
          </p:cNvSpPr>
          <p:nvPr>
            <p:ph idx="1"/>
          </p:nvPr>
        </p:nvSpPr>
        <p:spPr>
          <a:xfrm>
            <a:off x="171450" y="1474470"/>
            <a:ext cx="11898630" cy="5223509"/>
          </a:xfrm>
        </p:spPr>
        <p:txBody>
          <a:bodyPr>
            <a:normAutofit/>
          </a:bodyPr>
          <a:lstStyle/>
          <a:p>
            <a:r>
              <a:rPr lang="en-IN" dirty="0"/>
              <a:t>5. Exposure to risk</a:t>
            </a:r>
          </a:p>
          <a:p>
            <a:pPr lvl="1"/>
            <a:r>
              <a:rPr lang="en-US" dirty="0"/>
              <a:t>Set up prospective agreements with suppliers, manufacturers, and freight forwarders in another region or country to fall back on. You may also want to secure appropriate insurance policies to cushion potential blows.</a:t>
            </a:r>
          </a:p>
          <a:p>
            <a:r>
              <a:rPr lang="en-IN" dirty="0"/>
              <a:t>6. Accountability and compliance</a:t>
            </a:r>
          </a:p>
          <a:p>
            <a:pPr lvl="1"/>
            <a:r>
              <a:rPr lang="en-US" dirty="0"/>
              <a:t>Signing up to schemes such as the Certified B Corporation and </a:t>
            </a:r>
            <a:r>
              <a:rPr lang="en-US" dirty="0" err="1"/>
              <a:t>Amfori’s</a:t>
            </a:r>
            <a:r>
              <a:rPr lang="en-US" dirty="0"/>
              <a:t> Business Social Compliance Initiative (BSCI) is a great way to handle these risks.</a:t>
            </a:r>
          </a:p>
          <a:p>
            <a:r>
              <a:rPr lang="en-US" dirty="0"/>
              <a:t>7. Quality control and defects</a:t>
            </a:r>
          </a:p>
          <a:p>
            <a:pPr lvl="1"/>
            <a:r>
              <a:rPr lang="en-US" dirty="0"/>
              <a:t>It’s essential to clarify the quality level expected and the percentage of acceptable defects ahead of time.</a:t>
            </a:r>
            <a:endParaRPr lang="kn-IN" dirty="0"/>
          </a:p>
        </p:txBody>
      </p:sp>
    </p:spTree>
    <p:extLst>
      <p:ext uri="{BB962C8B-B14F-4D97-AF65-F5344CB8AC3E}">
        <p14:creationId xmlns:p14="http://schemas.microsoft.com/office/powerpoint/2010/main" val="89306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5A0313-939F-D94B-A269-E7FEEF459D0D}"/>
              </a:ext>
            </a:extLst>
          </p:cNvPr>
          <p:cNvSpPr>
            <a:spLocks noGrp="1"/>
          </p:cNvSpPr>
          <p:nvPr>
            <p:ph idx="1"/>
          </p:nvPr>
        </p:nvSpPr>
        <p:spPr>
          <a:xfrm>
            <a:off x="102870" y="1383030"/>
            <a:ext cx="11944350" cy="5326380"/>
          </a:xfrm>
        </p:spPr>
        <p:txBody>
          <a:bodyPr/>
          <a:lstStyle/>
          <a:p>
            <a:r>
              <a:rPr lang="en-IN" dirty="0"/>
              <a:t>8. Language barriers</a:t>
            </a:r>
          </a:p>
          <a:p>
            <a:pPr lvl="1"/>
            <a:r>
              <a:rPr lang="en-US" dirty="0"/>
              <a:t>You can manage these types of issues by employing professional interpreters with specialist industry knowledge. Plus, it’s always worth clarifying expectations and responsibilities in writing.</a:t>
            </a:r>
          </a:p>
          <a:p>
            <a:r>
              <a:rPr lang="en-IN" dirty="0"/>
              <a:t>9. Time zones</a:t>
            </a:r>
          </a:p>
          <a:p>
            <a:pPr lvl="1"/>
            <a:r>
              <a:rPr lang="en-US" dirty="0"/>
              <a:t>For this reason, many companies set up small outposts of company representatives to manage things locally in each region of the global supply chain.</a:t>
            </a:r>
          </a:p>
          <a:p>
            <a:r>
              <a:rPr lang="en-US" dirty="0"/>
              <a:t>10. Exchange rate and foreign transaction costs</a:t>
            </a:r>
          </a:p>
          <a:p>
            <a:pPr lvl="1"/>
            <a:r>
              <a:rPr lang="en-US" dirty="0"/>
              <a:t>Try to make large purchases when your domestic currency is strong and avoid hefty international banking fees with an innovative global payment provider.</a:t>
            </a:r>
            <a:endParaRPr lang="kn-IN" dirty="0"/>
          </a:p>
        </p:txBody>
      </p:sp>
    </p:spTree>
    <p:extLst>
      <p:ext uri="{BB962C8B-B14F-4D97-AF65-F5344CB8AC3E}">
        <p14:creationId xmlns:p14="http://schemas.microsoft.com/office/powerpoint/2010/main" val="27787966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E2437-7DEB-712B-DA21-500B60D016E5}"/>
              </a:ext>
            </a:extLst>
          </p:cNvPr>
          <p:cNvSpPr>
            <a:spLocks noGrp="1"/>
          </p:cNvSpPr>
          <p:nvPr>
            <p:ph type="title"/>
          </p:nvPr>
        </p:nvSpPr>
        <p:spPr>
          <a:xfrm>
            <a:off x="838200" y="1348740"/>
            <a:ext cx="10515600" cy="628648"/>
          </a:xfrm>
        </p:spPr>
        <p:txBody>
          <a:bodyPr>
            <a:normAutofit fontScale="90000"/>
          </a:bodyPr>
          <a:lstStyle/>
          <a:p>
            <a:r>
              <a:rPr lang="en-US" dirty="0"/>
              <a:t>5 Benefits of Global Supply Chains</a:t>
            </a:r>
            <a:endParaRPr lang="kn-IN" dirty="0"/>
          </a:p>
        </p:txBody>
      </p:sp>
      <p:sp>
        <p:nvSpPr>
          <p:cNvPr id="3" name="Content Placeholder 2">
            <a:extLst>
              <a:ext uri="{FF2B5EF4-FFF2-40B4-BE49-F238E27FC236}">
                <a16:creationId xmlns:a16="http://schemas.microsoft.com/office/drawing/2014/main" id="{56E1AC87-DAD4-00D2-90D8-A928893975E5}"/>
              </a:ext>
            </a:extLst>
          </p:cNvPr>
          <p:cNvSpPr>
            <a:spLocks noGrp="1"/>
          </p:cNvSpPr>
          <p:nvPr>
            <p:ph idx="1"/>
          </p:nvPr>
        </p:nvSpPr>
        <p:spPr>
          <a:xfrm>
            <a:off x="125730" y="1977389"/>
            <a:ext cx="11921490" cy="4766311"/>
          </a:xfrm>
        </p:spPr>
        <p:txBody>
          <a:bodyPr/>
          <a:lstStyle/>
          <a:p>
            <a:r>
              <a:rPr lang="en-IN" dirty="0"/>
              <a:t>1. More options</a:t>
            </a:r>
          </a:p>
          <a:p>
            <a:r>
              <a:rPr lang="en-IN" dirty="0"/>
              <a:t>2. Savings</a:t>
            </a:r>
          </a:p>
          <a:p>
            <a:r>
              <a:rPr lang="en-IN" dirty="0"/>
              <a:t>3. New markets</a:t>
            </a:r>
          </a:p>
          <a:p>
            <a:r>
              <a:rPr lang="en-IN" dirty="0"/>
              <a:t>4. Risk mitigation</a:t>
            </a:r>
          </a:p>
          <a:p>
            <a:r>
              <a:rPr lang="en-IN" dirty="0"/>
              <a:t>5. Opportunities to learn</a:t>
            </a:r>
            <a:endParaRPr lang="kn-IN" dirty="0"/>
          </a:p>
        </p:txBody>
      </p:sp>
    </p:spTree>
    <p:extLst>
      <p:ext uri="{BB962C8B-B14F-4D97-AF65-F5344CB8AC3E}">
        <p14:creationId xmlns:p14="http://schemas.microsoft.com/office/powerpoint/2010/main" val="28023060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4E678-D4C9-1BCF-8287-706F13FE8486}"/>
              </a:ext>
            </a:extLst>
          </p:cNvPr>
          <p:cNvSpPr>
            <a:spLocks noGrp="1"/>
          </p:cNvSpPr>
          <p:nvPr>
            <p:ph type="title"/>
          </p:nvPr>
        </p:nvSpPr>
        <p:spPr>
          <a:xfrm>
            <a:off x="838200" y="1348740"/>
            <a:ext cx="10515600" cy="594360"/>
          </a:xfrm>
        </p:spPr>
        <p:txBody>
          <a:bodyPr>
            <a:normAutofit fontScale="90000"/>
          </a:bodyPr>
          <a:lstStyle/>
          <a:p>
            <a:r>
              <a:rPr lang="en-IN" dirty="0"/>
              <a:t>Outsourcing:</a:t>
            </a:r>
            <a:endParaRPr lang="kn-IN" dirty="0"/>
          </a:p>
        </p:txBody>
      </p:sp>
      <p:sp>
        <p:nvSpPr>
          <p:cNvPr id="3" name="Content Placeholder 2">
            <a:extLst>
              <a:ext uri="{FF2B5EF4-FFF2-40B4-BE49-F238E27FC236}">
                <a16:creationId xmlns:a16="http://schemas.microsoft.com/office/drawing/2014/main" id="{F253B984-500A-D427-31CC-F5F840D481B3}"/>
              </a:ext>
            </a:extLst>
          </p:cNvPr>
          <p:cNvSpPr>
            <a:spLocks noGrp="1"/>
          </p:cNvSpPr>
          <p:nvPr>
            <p:ph idx="1"/>
          </p:nvPr>
        </p:nvSpPr>
        <p:spPr>
          <a:xfrm>
            <a:off x="91440" y="1943100"/>
            <a:ext cx="11990070" cy="4754879"/>
          </a:xfrm>
        </p:spPr>
        <p:txBody>
          <a:bodyPr/>
          <a:lstStyle/>
          <a:p>
            <a:r>
              <a:rPr lang="en-US" dirty="0"/>
              <a:t>Outsourcing is a business practice in which a company contracts out certain tasks or functions to external service providers rather than handling those tasks in-house. The primary motive behind outsourcing is to improve efficiency, reduce costs, and focus on core business activities.</a:t>
            </a:r>
            <a:endParaRPr lang="kn-IN" dirty="0"/>
          </a:p>
        </p:txBody>
      </p:sp>
    </p:spTree>
    <p:extLst>
      <p:ext uri="{BB962C8B-B14F-4D97-AF65-F5344CB8AC3E}">
        <p14:creationId xmlns:p14="http://schemas.microsoft.com/office/powerpoint/2010/main" val="15627373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A3074-6FD9-D618-726E-1B53A19D10F2}"/>
              </a:ext>
            </a:extLst>
          </p:cNvPr>
          <p:cNvSpPr>
            <a:spLocks noGrp="1"/>
          </p:cNvSpPr>
          <p:nvPr>
            <p:ph type="title"/>
          </p:nvPr>
        </p:nvSpPr>
        <p:spPr>
          <a:xfrm>
            <a:off x="838200" y="1417320"/>
            <a:ext cx="10515600" cy="411480"/>
          </a:xfrm>
        </p:spPr>
        <p:txBody>
          <a:bodyPr>
            <a:normAutofit fontScale="90000"/>
          </a:bodyPr>
          <a:lstStyle/>
          <a:p>
            <a:r>
              <a:rPr lang="en-US" dirty="0"/>
              <a:t>The seven outsourcing factors to consider are:</a:t>
            </a:r>
            <a:endParaRPr lang="kn-IN" dirty="0"/>
          </a:p>
        </p:txBody>
      </p:sp>
      <p:sp>
        <p:nvSpPr>
          <p:cNvPr id="3" name="Content Placeholder 2">
            <a:extLst>
              <a:ext uri="{FF2B5EF4-FFF2-40B4-BE49-F238E27FC236}">
                <a16:creationId xmlns:a16="http://schemas.microsoft.com/office/drawing/2014/main" id="{925577AC-595A-E689-D437-39218B3352CB}"/>
              </a:ext>
            </a:extLst>
          </p:cNvPr>
          <p:cNvSpPr>
            <a:spLocks noGrp="1"/>
          </p:cNvSpPr>
          <p:nvPr>
            <p:ph idx="1"/>
          </p:nvPr>
        </p:nvSpPr>
        <p:spPr>
          <a:xfrm>
            <a:off x="125730" y="1943100"/>
            <a:ext cx="11830050" cy="4720589"/>
          </a:xfrm>
        </p:spPr>
        <p:txBody>
          <a:bodyPr/>
          <a:lstStyle/>
          <a:p>
            <a:r>
              <a:rPr lang="en-US" dirty="0"/>
              <a:t>1. Savings.</a:t>
            </a:r>
          </a:p>
          <a:p>
            <a:r>
              <a:rPr lang="en-US" dirty="0"/>
              <a:t>2. Pricing and Quality.</a:t>
            </a:r>
          </a:p>
          <a:p>
            <a:r>
              <a:rPr lang="en-US" dirty="0"/>
              <a:t>3. Technology and Resources.</a:t>
            </a:r>
          </a:p>
          <a:p>
            <a:r>
              <a:rPr lang="en-US" dirty="0"/>
              <a:t>4. Meeting Deadlines.</a:t>
            </a:r>
          </a:p>
          <a:p>
            <a:r>
              <a:rPr lang="en-US" dirty="0"/>
              <a:t>5. Visiting Your Vendor</a:t>
            </a:r>
          </a:p>
          <a:p>
            <a:r>
              <a:rPr lang="en-US" dirty="0"/>
              <a:t>6. Service Level Agreement</a:t>
            </a:r>
          </a:p>
          <a:p>
            <a:r>
              <a:rPr lang="en-US" dirty="0"/>
              <a:t>7. Communication.</a:t>
            </a:r>
            <a:endParaRPr lang="kn-IN" dirty="0"/>
          </a:p>
        </p:txBody>
      </p:sp>
    </p:spTree>
    <p:extLst>
      <p:ext uri="{BB962C8B-B14F-4D97-AF65-F5344CB8AC3E}">
        <p14:creationId xmlns:p14="http://schemas.microsoft.com/office/powerpoint/2010/main" val="2200180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D27B3-B24E-C562-AED4-4C02C6EE9203}"/>
              </a:ext>
            </a:extLst>
          </p:cNvPr>
          <p:cNvSpPr>
            <a:spLocks noGrp="1"/>
          </p:cNvSpPr>
          <p:nvPr>
            <p:ph type="title"/>
          </p:nvPr>
        </p:nvSpPr>
        <p:spPr>
          <a:xfrm>
            <a:off x="838200" y="1451610"/>
            <a:ext cx="10515600" cy="845820"/>
          </a:xfrm>
        </p:spPr>
        <p:txBody>
          <a:bodyPr>
            <a:normAutofit fontScale="90000"/>
          </a:bodyPr>
          <a:lstStyle/>
          <a:p>
            <a:r>
              <a:rPr lang="en-US" dirty="0"/>
              <a:t>4 Non-price Factors to Consider when Choosing Outsourcing Destination</a:t>
            </a:r>
            <a:endParaRPr lang="kn-IN" dirty="0"/>
          </a:p>
        </p:txBody>
      </p:sp>
      <p:sp>
        <p:nvSpPr>
          <p:cNvPr id="3" name="Content Placeholder 2">
            <a:extLst>
              <a:ext uri="{FF2B5EF4-FFF2-40B4-BE49-F238E27FC236}">
                <a16:creationId xmlns:a16="http://schemas.microsoft.com/office/drawing/2014/main" id="{45AB97C0-C712-2B43-745E-E6C80F06021D}"/>
              </a:ext>
            </a:extLst>
          </p:cNvPr>
          <p:cNvSpPr>
            <a:spLocks noGrp="1"/>
          </p:cNvSpPr>
          <p:nvPr>
            <p:ph idx="1"/>
          </p:nvPr>
        </p:nvSpPr>
        <p:spPr>
          <a:xfrm>
            <a:off x="838200" y="2411729"/>
            <a:ext cx="10515600" cy="3765233"/>
          </a:xfrm>
        </p:spPr>
        <p:txBody>
          <a:bodyPr/>
          <a:lstStyle/>
          <a:p>
            <a:r>
              <a:rPr lang="en-IN" dirty="0"/>
              <a:t>1) Geopolitical Risk</a:t>
            </a:r>
          </a:p>
          <a:p>
            <a:r>
              <a:rPr lang="en-IN" dirty="0"/>
              <a:t>2) Resource Quality</a:t>
            </a:r>
          </a:p>
          <a:p>
            <a:r>
              <a:rPr lang="en-IN" dirty="0"/>
              <a:t>3) Technology Infrastructure</a:t>
            </a:r>
          </a:p>
          <a:p>
            <a:r>
              <a:rPr lang="en-IN" dirty="0"/>
              <a:t>4) Legal Considerations</a:t>
            </a:r>
            <a:endParaRPr lang="kn-IN" dirty="0"/>
          </a:p>
        </p:txBody>
      </p:sp>
    </p:spTree>
    <p:extLst>
      <p:ext uri="{BB962C8B-B14F-4D97-AF65-F5344CB8AC3E}">
        <p14:creationId xmlns:p14="http://schemas.microsoft.com/office/powerpoint/2010/main" val="25746366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C4850-DB2D-0394-EF89-90F801616EC3}"/>
              </a:ext>
            </a:extLst>
          </p:cNvPr>
          <p:cNvSpPr>
            <a:spLocks noGrp="1"/>
          </p:cNvSpPr>
          <p:nvPr>
            <p:ph type="title"/>
          </p:nvPr>
        </p:nvSpPr>
        <p:spPr>
          <a:xfrm>
            <a:off x="838200" y="1463040"/>
            <a:ext cx="10515600" cy="514350"/>
          </a:xfrm>
        </p:spPr>
        <p:txBody>
          <a:bodyPr>
            <a:normAutofit fontScale="90000"/>
          </a:bodyPr>
          <a:lstStyle/>
          <a:p>
            <a:r>
              <a:rPr lang="en-US" dirty="0"/>
              <a:t>Supply Chain Network Design (SNDC)</a:t>
            </a:r>
            <a:endParaRPr lang="kn-IN" dirty="0"/>
          </a:p>
        </p:txBody>
      </p:sp>
      <p:pic>
        <p:nvPicPr>
          <p:cNvPr id="5" name="Content Placeholder 4" descr="A diagram of a network design decisions&#10;&#10;AI-generated content may be incorrect.">
            <a:extLst>
              <a:ext uri="{FF2B5EF4-FFF2-40B4-BE49-F238E27FC236}">
                <a16:creationId xmlns:a16="http://schemas.microsoft.com/office/drawing/2014/main" id="{CC33B71F-1B7D-42DF-91C3-F79B81FA81A7}"/>
              </a:ext>
            </a:extLst>
          </p:cNvPr>
          <p:cNvPicPr>
            <a:picLocks noGrp="1" noChangeAspect="1"/>
          </p:cNvPicPr>
          <p:nvPr>
            <p:ph idx="1"/>
          </p:nvPr>
        </p:nvPicPr>
        <p:blipFill>
          <a:blip r:embed="rId2"/>
          <a:stretch>
            <a:fillRect/>
          </a:stretch>
        </p:blipFill>
        <p:spPr>
          <a:xfrm>
            <a:off x="2217420" y="2091690"/>
            <a:ext cx="7726680" cy="4640580"/>
          </a:xfrm>
          <a:prstGeom prst="rect">
            <a:avLst/>
          </a:prstGeom>
        </p:spPr>
      </p:pic>
    </p:spTree>
    <p:extLst>
      <p:ext uri="{BB962C8B-B14F-4D97-AF65-F5344CB8AC3E}">
        <p14:creationId xmlns:p14="http://schemas.microsoft.com/office/powerpoint/2010/main" val="3001199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115E8E-7132-6E89-6962-B4B9C6CCC0F3}"/>
              </a:ext>
            </a:extLst>
          </p:cNvPr>
          <p:cNvSpPr>
            <a:spLocks noGrp="1"/>
          </p:cNvSpPr>
          <p:nvPr>
            <p:ph idx="1"/>
          </p:nvPr>
        </p:nvSpPr>
        <p:spPr>
          <a:xfrm>
            <a:off x="171450" y="1417320"/>
            <a:ext cx="11875770" cy="5234940"/>
          </a:xfrm>
        </p:spPr>
        <p:txBody>
          <a:bodyPr>
            <a:normAutofit/>
          </a:bodyPr>
          <a:lstStyle/>
          <a:p>
            <a:r>
              <a:rPr lang="en-US" dirty="0"/>
              <a:t>Problem for Student Groups (20 minutes)</a:t>
            </a:r>
          </a:p>
          <a:p>
            <a:r>
              <a:rPr lang="en-US" dirty="0"/>
              <a:t>As the new supply chain managers, form 4–5 member groups to answer:</a:t>
            </a:r>
          </a:p>
          <a:p>
            <a:r>
              <a:rPr lang="en-US" dirty="0"/>
              <a:t>List the key supply chain challenges faced by </a:t>
            </a:r>
            <a:r>
              <a:rPr lang="en-US" dirty="0" err="1"/>
              <a:t>QuickKart</a:t>
            </a:r>
            <a:r>
              <a:rPr lang="en-US" dirty="0"/>
              <a:t> in this scenario.</a:t>
            </a:r>
          </a:p>
          <a:p>
            <a:r>
              <a:rPr lang="en-US" dirty="0"/>
              <a:t>Identify the drivers and decision phases involved.</a:t>
            </a:r>
          </a:p>
          <a:p>
            <a:r>
              <a:rPr lang="en-US" dirty="0"/>
              <a:t>What risks/uncertainty do you see, and how would you manage the Bullwhip Effect?</a:t>
            </a:r>
          </a:p>
          <a:p>
            <a:r>
              <a:rPr lang="en-US" dirty="0"/>
              <a:t>Suggest ways to use forecasting, innovation, and network design to address the problem.</a:t>
            </a:r>
          </a:p>
          <a:p>
            <a:r>
              <a:rPr lang="en-US" dirty="0"/>
              <a:t>Debate the pros and cons of global vs local suppliers for </a:t>
            </a:r>
            <a:r>
              <a:rPr lang="en-US" dirty="0" err="1"/>
              <a:t>QuickKart</a:t>
            </a:r>
            <a:r>
              <a:rPr lang="en-US" dirty="0"/>
              <a:t>.</a:t>
            </a:r>
          </a:p>
          <a:p>
            <a:r>
              <a:rPr lang="en-US" dirty="0"/>
              <a:t>Would you recommend outsourcing some supply chain functions? Which ones, and why?</a:t>
            </a:r>
          </a:p>
          <a:p>
            <a:endParaRPr lang="en-IN" dirty="0"/>
          </a:p>
        </p:txBody>
      </p:sp>
    </p:spTree>
    <p:extLst>
      <p:ext uri="{BB962C8B-B14F-4D97-AF65-F5344CB8AC3E}">
        <p14:creationId xmlns:p14="http://schemas.microsoft.com/office/powerpoint/2010/main" val="27662526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D5EF2-0352-6CCF-1727-D92B805EB8CD}"/>
              </a:ext>
            </a:extLst>
          </p:cNvPr>
          <p:cNvSpPr>
            <a:spLocks noGrp="1"/>
          </p:cNvSpPr>
          <p:nvPr>
            <p:ph type="title"/>
          </p:nvPr>
        </p:nvSpPr>
        <p:spPr>
          <a:xfrm>
            <a:off x="838200" y="1280160"/>
            <a:ext cx="10515600" cy="651510"/>
          </a:xfrm>
        </p:spPr>
        <p:txBody>
          <a:bodyPr>
            <a:normAutofit fontScale="90000"/>
          </a:bodyPr>
          <a:lstStyle/>
          <a:p>
            <a:r>
              <a:rPr lang="en-US" dirty="0"/>
              <a:t>Factors affecting the network design decisions:</a:t>
            </a:r>
            <a:endParaRPr lang="kn-IN" dirty="0"/>
          </a:p>
        </p:txBody>
      </p:sp>
      <p:sp>
        <p:nvSpPr>
          <p:cNvPr id="3" name="Content Placeholder 2">
            <a:extLst>
              <a:ext uri="{FF2B5EF4-FFF2-40B4-BE49-F238E27FC236}">
                <a16:creationId xmlns:a16="http://schemas.microsoft.com/office/drawing/2014/main" id="{0E296840-D2E4-4ADE-D28F-D610B27034E7}"/>
              </a:ext>
            </a:extLst>
          </p:cNvPr>
          <p:cNvSpPr>
            <a:spLocks noGrp="1"/>
          </p:cNvSpPr>
          <p:nvPr>
            <p:ph idx="1"/>
          </p:nvPr>
        </p:nvSpPr>
        <p:spPr>
          <a:xfrm>
            <a:off x="125730" y="2011680"/>
            <a:ext cx="12066270" cy="4743449"/>
          </a:xfrm>
        </p:spPr>
        <p:txBody>
          <a:bodyPr/>
          <a:lstStyle/>
          <a:p>
            <a:r>
              <a:rPr lang="en-IN" dirty="0"/>
              <a:t>1. Strategic Factors</a:t>
            </a:r>
          </a:p>
          <a:p>
            <a:r>
              <a:rPr lang="en-IN" dirty="0"/>
              <a:t>2. Technological Factors</a:t>
            </a:r>
          </a:p>
          <a:p>
            <a:r>
              <a:rPr lang="en-IN" dirty="0"/>
              <a:t>3. Macroeconomic Factors</a:t>
            </a:r>
          </a:p>
          <a:p>
            <a:r>
              <a:rPr lang="en-IN" dirty="0"/>
              <a:t>4. Infrastructure Factors</a:t>
            </a:r>
          </a:p>
          <a:p>
            <a:r>
              <a:rPr lang="en-IN" dirty="0"/>
              <a:t>5. Competitive Factors</a:t>
            </a:r>
          </a:p>
          <a:p>
            <a:r>
              <a:rPr lang="en-US" dirty="0"/>
              <a:t>6. Customer Response Time and Local Presence</a:t>
            </a:r>
          </a:p>
          <a:p>
            <a:r>
              <a:rPr lang="en-US" dirty="0"/>
              <a:t>7. Logistics and Facility Costs</a:t>
            </a:r>
            <a:endParaRPr lang="kn-IN" dirty="0"/>
          </a:p>
        </p:txBody>
      </p:sp>
    </p:spTree>
    <p:extLst>
      <p:ext uri="{BB962C8B-B14F-4D97-AF65-F5344CB8AC3E}">
        <p14:creationId xmlns:p14="http://schemas.microsoft.com/office/powerpoint/2010/main" val="23300513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61064C-2433-8A3A-451C-3919281970DE}"/>
              </a:ext>
            </a:extLst>
          </p:cNvPr>
          <p:cNvSpPr>
            <a:spLocks noGrp="1"/>
          </p:cNvSpPr>
          <p:nvPr>
            <p:ph idx="1"/>
          </p:nvPr>
        </p:nvSpPr>
        <p:spPr>
          <a:xfrm>
            <a:off x="137160" y="1440180"/>
            <a:ext cx="8046720" cy="5303520"/>
          </a:xfrm>
        </p:spPr>
        <p:txBody>
          <a:bodyPr>
            <a:normAutofit fontScale="92500" lnSpcReduction="10000"/>
          </a:bodyPr>
          <a:lstStyle/>
          <a:p>
            <a:r>
              <a:rPr lang="en-US" dirty="0"/>
              <a:t>"HUB &amp; SPOKE" and "Distributed Warehouses“</a:t>
            </a:r>
          </a:p>
          <a:p>
            <a:pPr marL="0" indent="0">
              <a:buNone/>
            </a:pPr>
            <a:r>
              <a:rPr lang="en-US" dirty="0"/>
              <a:t>Here are some examples of companies or industries that commonly use</a:t>
            </a:r>
          </a:p>
          <a:p>
            <a:pPr marL="0" indent="0">
              <a:buNone/>
            </a:pPr>
            <a:r>
              <a:rPr lang="en-US" dirty="0"/>
              <a:t>the HUB &amp; SPOKE model in their supply chain and distribution</a:t>
            </a:r>
          </a:p>
          <a:p>
            <a:pPr marL="0" indent="0">
              <a:buNone/>
            </a:pPr>
            <a:r>
              <a:rPr lang="en-US" dirty="0"/>
              <a:t>operations:</a:t>
            </a:r>
          </a:p>
          <a:p>
            <a:pPr marL="0" indent="0">
              <a:buNone/>
            </a:pPr>
            <a:r>
              <a:rPr lang="en-US" dirty="0"/>
              <a:t>• Package Delivery Companies</a:t>
            </a:r>
          </a:p>
          <a:p>
            <a:pPr marL="0" indent="0">
              <a:buNone/>
            </a:pPr>
            <a:r>
              <a:rPr lang="en-US" dirty="0"/>
              <a:t>• Airline Industry</a:t>
            </a:r>
          </a:p>
          <a:p>
            <a:pPr marL="0" indent="0">
              <a:buNone/>
            </a:pPr>
            <a:r>
              <a:rPr lang="en-US" dirty="0"/>
              <a:t>• Retail Chains</a:t>
            </a:r>
          </a:p>
          <a:p>
            <a:pPr marL="0" indent="0">
              <a:buNone/>
            </a:pPr>
            <a:r>
              <a:rPr lang="en-US" dirty="0"/>
              <a:t>• E-commerce Fulfillment</a:t>
            </a:r>
          </a:p>
          <a:p>
            <a:pPr marL="0" indent="0">
              <a:buNone/>
            </a:pPr>
            <a:r>
              <a:rPr lang="en-US" dirty="0"/>
              <a:t>• Postal Services</a:t>
            </a:r>
          </a:p>
          <a:p>
            <a:pPr marL="0" indent="0">
              <a:buNone/>
            </a:pPr>
            <a:r>
              <a:rPr lang="en-US" dirty="0"/>
              <a:t>• Beverage Companies</a:t>
            </a:r>
            <a:endParaRPr lang="kn-IN" dirty="0"/>
          </a:p>
        </p:txBody>
      </p:sp>
      <p:pic>
        <p:nvPicPr>
          <p:cNvPr id="5" name="Picture 4" descr="A diagram of a hub&#10;&#10;AI-generated content may be incorrect.">
            <a:extLst>
              <a:ext uri="{FF2B5EF4-FFF2-40B4-BE49-F238E27FC236}">
                <a16:creationId xmlns:a16="http://schemas.microsoft.com/office/drawing/2014/main" id="{04DF4A3B-11A8-2AF1-FE50-9328A5749922}"/>
              </a:ext>
            </a:extLst>
          </p:cNvPr>
          <p:cNvPicPr>
            <a:picLocks noChangeAspect="1"/>
          </p:cNvPicPr>
          <p:nvPr/>
        </p:nvPicPr>
        <p:blipFill>
          <a:blip r:embed="rId2"/>
          <a:stretch>
            <a:fillRect/>
          </a:stretch>
        </p:blipFill>
        <p:spPr>
          <a:xfrm>
            <a:off x="8766810" y="1908810"/>
            <a:ext cx="3166110" cy="3451860"/>
          </a:xfrm>
          <a:prstGeom prst="rect">
            <a:avLst/>
          </a:prstGeom>
        </p:spPr>
      </p:pic>
    </p:spTree>
    <p:extLst>
      <p:ext uri="{BB962C8B-B14F-4D97-AF65-F5344CB8AC3E}">
        <p14:creationId xmlns:p14="http://schemas.microsoft.com/office/powerpoint/2010/main" val="21543562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58574-F3CC-A653-2FF8-1FDFD99078FB}"/>
              </a:ext>
            </a:extLst>
          </p:cNvPr>
          <p:cNvSpPr>
            <a:spLocks noGrp="1"/>
          </p:cNvSpPr>
          <p:nvPr>
            <p:ph type="title"/>
          </p:nvPr>
        </p:nvSpPr>
        <p:spPr>
          <a:xfrm>
            <a:off x="838200" y="1268729"/>
            <a:ext cx="10515600" cy="640081"/>
          </a:xfrm>
        </p:spPr>
        <p:txBody>
          <a:bodyPr>
            <a:normAutofit fontScale="90000"/>
          </a:bodyPr>
          <a:lstStyle/>
          <a:p>
            <a:r>
              <a:rPr lang="en-IN" dirty="0"/>
              <a:t>Distributed Warehouses</a:t>
            </a:r>
            <a:endParaRPr lang="kn-IN" dirty="0"/>
          </a:p>
        </p:txBody>
      </p:sp>
      <p:sp>
        <p:nvSpPr>
          <p:cNvPr id="3" name="Content Placeholder 2">
            <a:extLst>
              <a:ext uri="{FF2B5EF4-FFF2-40B4-BE49-F238E27FC236}">
                <a16:creationId xmlns:a16="http://schemas.microsoft.com/office/drawing/2014/main" id="{066D264E-B136-1838-7706-411741560703}"/>
              </a:ext>
            </a:extLst>
          </p:cNvPr>
          <p:cNvSpPr>
            <a:spLocks noGrp="1"/>
          </p:cNvSpPr>
          <p:nvPr>
            <p:ph idx="1"/>
          </p:nvPr>
        </p:nvSpPr>
        <p:spPr>
          <a:xfrm>
            <a:off x="205740" y="1908810"/>
            <a:ext cx="11864340" cy="4800599"/>
          </a:xfrm>
        </p:spPr>
        <p:txBody>
          <a:bodyPr/>
          <a:lstStyle/>
          <a:p>
            <a:pPr marL="0" indent="0">
              <a:buNone/>
            </a:pPr>
            <a:r>
              <a:rPr lang="en-US" dirty="0"/>
              <a:t>The term "distributed warehouse" refers to a distribution strategy where a company maintains multiple warehouses or distribution centers in different geographic locations. Each warehouse acts as a regional or local hub for receiving, storing, and distributing products to customers in its vicinity. This approach allows the company to have a decentralized network of storage and distribution points rather than relying on a single central hub.</a:t>
            </a:r>
            <a:endParaRPr lang="kn-IN" dirty="0"/>
          </a:p>
        </p:txBody>
      </p:sp>
    </p:spTree>
    <p:extLst>
      <p:ext uri="{BB962C8B-B14F-4D97-AF65-F5344CB8AC3E}">
        <p14:creationId xmlns:p14="http://schemas.microsoft.com/office/powerpoint/2010/main" val="34330486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659FFE-88B1-96E3-5B9C-1D88B027799A}"/>
              </a:ext>
            </a:extLst>
          </p:cNvPr>
          <p:cNvSpPr>
            <a:spLocks noGrp="1"/>
          </p:cNvSpPr>
          <p:nvPr>
            <p:ph idx="1"/>
          </p:nvPr>
        </p:nvSpPr>
        <p:spPr>
          <a:xfrm>
            <a:off x="125730" y="1451610"/>
            <a:ext cx="11887200" cy="5406390"/>
          </a:xfrm>
        </p:spPr>
        <p:txBody>
          <a:bodyPr>
            <a:normAutofit fontScale="85000" lnSpcReduction="10000"/>
          </a:bodyPr>
          <a:lstStyle/>
          <a:p>
            <a:pPr marL="0" indent="0">
              <a:buNone/>
            </a:pPr>
            <a:r>
              <a:rPr lang="en-US" b="1" dirty="0"/>
              <a:t>Hub and Spoke</a:t>
            </a:r>
          </a:p>
          <a:p>
            <a:pPr marL="0" indent="0">
              <a:buNone/>
            </a:pPr>
            <a:r>
              <a:rPr lang="en-US" dirty="0"/>
              <a:t>• Inventory is concentrated in a central hub and then distributed to the spokes as per demand.</a:t>
            </a:r>
          </a:p>
          <a:p>
            <a:pPr marL="0" indent="0">
              <a:buNone/>
            </a:pPr>
            <a:r>
              <a:rPr lang="en-US" dirty="0"/>
              <a:t>• Longer lead times for customers farther from the central hub.</a:t>
            </a:r>
          </a:p>
          <a:p>
            <a:pPr marL="0" indent="0">
              <a:buNone/>
            </a:pPr>
            <a:r>
              <a:rPr lang="en-US" dirty="0"/>
              <a:t>• Vulnerable to disruptions at the central hub, which can impact the entire supply chain.</a:t>
            </a:r>
          </a:p>
          <a:p>
            <a:pPr marL="0" indent="0">
              <a:buNone/>
            </a:pPr>
            <a:endParaRPr lang="en-US" dirty="0"/>
          </a:p>
          <a:p>
            <a:pPr marL="0" indent="0">
              <a:buNone/>
            </a:pPr>
            <a:r>
              <a:rPr lang="en-US" dirty="0"/>
              <a:t>V/S</a:t>
            </a:r>
          </a:p>
          <a:p>
            <a:pPr marL="0" indent="0">
              <a:buNone/>
            </a:pPr>
            <a:endParaRPr lang="en-US" dirty="0"/>
          </a:p>
          <a:p>
            <a:pPr marL="0" indent="0">
              <a:buNone/>
            </a:pPr>
            <a:r>
              <a:rPr lang="en-US" b="1" dirty="0"/>
              <a:t>Distribution Warehouse</a:t>
            </a:r>
          </a:p>
          <a:p>
            <a:pPr marL="0" indent="0">
              <a:buNone/>
            </a:pPr>
            <a:r>
              <a:rPr lang="en-US" dirty="0"/>
              <a:t>• Inventory is dispersed across multiple warehouses, each catering to a specific region or</a:t>
            </a:r>
          </a:p>
          <a:p>
            <a:pPr marL="0" indent="0">
              <a:buNone/>
            </a:pPr>
            <a:r>
              <a:rPr lang="en-US" dirty="0"/>
              <a:t>customer base.</a:t>
            </a:r>
          </a:p>
          <a:p>
            <a:pPr marL="0" indent="0">
              <a:buNone/>
            </a:pPr>
            <a:r>
              <a:rPr lang="en-US" dirty="0"/>
              <a:t>• Shorter lead times for customers due to warehouses being closer to their locations.</a:t>
            </a:r>
            <a:endParaRPr lang="kn-IN" dirty="0"/>
          </a:p>
        </p:txBody>
      </p:sp>
    </p:spTree>
    <p:extLst>
      <p:ext uri="{BB962C8B-B14F-4D97-AF65-F5344CB8AC3E}">
        <p14:creationId xmlns:p14="http://schemas.microsoft.com/office/powerpoint/2010/main" val="2938430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3625A-0527-E197-F56C-B115449BDAB0}"/>
              </a:ext>
            </a:extLst>
          </p:cNvPr>
          <p:cNvSpPr>
            <a:spLocks noGrp="1"/>
          </p:cNvSpPr>
          <p:nvPr>
            <p:ph type="title"/>
          </p:nvPr>
        </p:nvSpPr>
        <p:spPr>
          <a:xfrm>
            <a:off x="838200" y="1291590"/>
            <a:ext cx="10515600" cy="534034"/>
          </a:xfrm>
        </p:spPr>
        <p:txBody>
          <a:bodyPr>
            <a:normAutofit fontScale="90000"/>
          </a:bodyPr>
          <a:lstStyle/>
          <a:p>
            <a:r>
              <a:rPr lang="en-IN" dirty="0"/>
              <a:t>Solution:</a:t>
            </a:r>
          </a:p>
        </p:txBody>
      </p:sp>
      <p:sp>
        <p:nvSpPr>
          <p:cNvPr id="3" name="Content Placeholder 2">
            <a:extLst>
              <a:ext uri="{FF2B5EF4-FFF2-40B4-BE49-F238E27FC236}">
                <a16:creationId xmlns:a16="http://schemas.microsoft.com/office/drawing/2014/main" id="{90F09E5E-55F2-5A90-1346-39950A3BA0FE}"/>
              </a:ext>
            </a:extLst>
          </p:cNvPr>
          <p:cNvSpPr>
            <a:spLocks noGrp="1"/>
          </p:cNvSpPr>
          <p:nvPr>
            <p:ph idx="1"/>
          </p:nvPr>
        </p:nvSpPr>
        <p:spPr>
          <a:xfrm>
            <a:off x="182880" y="1825624"/>
            <a:ext cx="11795760" cy="4860925"/>
          </a:xfrm>
        </p:spPr>
        <p:txBody>
          <a:bodyPr>
            <a:normAutofit lnSpcReduction="10000"/>
          </a:bodyPr>
          <a:lstStyle/>
          <a:p>
            <a:r>
              <a:rPr lang="en-US" dirty="0" err="1"/>
              <a:t>QuickKart</a:t>
            </a:r>
            <a:r>
              <a:rPr lang="en-US" dirty="0"/>
              <a:t> faces demand volatility, stockouts, excess inventory, and supply delays as key supply chain challenges.</a:t>
            </a:r>
          </a:p>
          <a:p>
            <a:r>
              <a:rPr lang="en-US" dirty="0"/>
              <a:t>Drivers: Inventory, transportation, sourcing decisions; decision phases: planning, sourcing, making, delivering.</a:t>
            </a:r>
          </a:p>
          <a:p>
            <a:r>
              <a:rPr lang="en-US" dirty="0"/>
              <a:t>Risks/Bullwhip Effect: Demand uncertainty and order fluctuations; control with better forecasting and information sharing.</a:t>
            </a:r>
          </a:p>
          <a:p>
            <a:r>
              <a:rPr lang="en-US" dirty="0"/>
              <a:t>Forecasting/Innovation/Network Design: Use predictive analytics, flexible hubs, and real-time data to optimize stock and delivery.</a:t>
            </a:r>
          </a:p>
          <a:p>
            <a:r>
              <a:rPr lang="en-US" dirty="0"/>
              <a:t>Global vs Local Suppliers: Global offers cost/variety but adds risk; local is faster/reliable but may be costlier.</a:t>
            </a:r>
          </a:p>
          <a:p>
            <a:r>
              <a:rPr lang="en-US" dirty="0"/>
              <a:t>Outsourcing: Recommend outsourcing logistics or non-core sourcing to increase flexibility and focus on core activities.</a:t>
            </a:r>
          </a:p>
          <a:p>
            <a:endParaRPr lang="en-IN" dirty="0"/>
          </a:p>
        </p:txBody>
      </p:sp>
    </p:spTree>
    <p:extLst>
      <p:ext uri="{BB962C8B-B14F-4D97-AF65-F5344CB8AC3E}">
        <p14:creationId xmlns:p14="http://schemas.microsoft.com/office/powerpoint/2010/main" val="348934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1714D-C665-EFB1-F2F3-F701CCAB3F00}"/>
              </a:ext>
            </a:extLst>
          </p:cNvPr>
          <p:cNvSpPr>
            <a:spLocks noGrp="1"/>
          </p:cNvSpPr>
          <p:nvPr>
            <p:ph type="title"/>
          </p:nvPr>
        </p:nvSpPr>
        <p:spPr>
          <a:xfrm>
            <a:off x="838200" y="1268730"/>
            <a:ext cx="10515600" cy="537210"/>
          </a:xfrm>
        </p:spPr>
        <p:txBody>
          <a:bodyPr>
            <a:normAutofit fontScale="90000"/>
          </a:bodyPr>
          <a:lstStyle/>
          <a:p>
            <a:r>
              <a:rPr lang="en-US" dirty="0"/>
              <a:t>What Is a Supply Chain management?</a:t>
            </a:r>
            <a:endParaRPr lang="en-IN" dirty="0"/>
          </a:p>
        </p:txBody>
      </p:sp>
      <p:sp>
        <p:nvSpPr>
          <p:cNvPr id="3" name="Content Placeholder 2">
            <a:extLst>
              <a:ext uri="{FF2B5EF4-FFF2-40B4-BE49-F238E27FC236}">
                <a16:creationId xmlns:a16="http://schemas.microsoft.com/office/drawing/2014/main" id="{42833C94-0E8B-0662-6F83-84147969218B}"/>
              </a:ext>
            </a:extLst>
          </p:cNvPr>
          <p:cNvSpPr>
            <a:spLocks noGrp="1"/>
          </p:cNvSpPr>
          <p:nvPr>
            <p:ph idx="1"/>
          </p:nvPr>
        </p:nvSpPr>
        <p:spPr>
          <a:xfrm>
            <a:off x="171450" y="1965960"/>
            <a:ext cx="11887200" cy="4720589"/>
          </a:xfrm>
        </p:spPr>
        <p:txBody>
          <a:bodyPr/>
          <a:lstStyle/>
          <a:p>
            <a:pPr marL="0" indent="0">
              <a:buNone/>
            </a:pPr>
            <a:r>
              <a:rPr lang="en-US" b="1" i="1" dirty="0"/>
              <a:t>“SCM is the integration of all activities associated with the flow and transformation of goods from raw materials through to end user, as well as information flows, through improved supply chain relationships, to achieve a sustainable competitive advantage”.</a:t>
            </a:r>
          </a:p>
          <a:p>
            <a:pPr marL="0" indent="0" algn="r">
              <a:buNone/>
            </a:pPr>
            <a:r>
              <a:rPr lang="en-US" b="1" i="1" dirty="0"/>
              <a:t>-Handfield and Nichols</a:t>
            </a:r>
          </a:p>
          <a:p>
            <a:pPr marL="0" indent="0">
              <a:buNone/>
            </a:pPr>
            <a:r>
              <a:rPr lang="en-US" dirty="0"/>
              <a:t>Example: For a simple product like soap, the HUL supply chain involves</a:t>
            </a:r>
          </a:p>
          <a:p>
            <a:pPr marL="0" indent="0">
              <a:buNone/>
            </a:pPr>
            <a:r>
              <a:rPr lang="en-US" dirty="0"/>
              <a:t>ingredient suppliers, transporters, the company’s manufacturing plants,</a:t>
            </a:r>
          </a:p>
          <a:p>
            <a:pPr marL="0" indent="0">
              <a:buNone/>
            </a:pPr>
            <a:r>
              <a:rPr lang="en-US" dirty="0"/>
              <a:t>carrying &amp; forwarding agents, wholesalers, distributors and retailers.</a:t>
            </a:r>
          </a:p>
          <a:p>
            <a:pPr marL="0" indent="0">
              <a:buNone/>
            </a:pPr>
            <a:endParaRPr lang="en-US" b="1" i="1" dirty="0"/>
          </a:p>
          <a:p>
            <a:pPr marL="0" indent="0">
              <a:buNone/>
            </a:pPr>
            <a:endParaRPr lang="en-IN" dirty="0"/>
          </a:p>
        </p:txBody>
      </p:sp>
    </p:spTree>
    <p:extLst>
      <p:ext uri="{BB962C8B-B14F-4D97-AF65-F5344CB8AC3E}">
        <p14:creationId xmlns:p14="http://schemas.microsoft.com/office/powerpoint/2010/main" val="2306247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39FE57-3ACD-207C-A1D2-B4F0E8300C4C}"/>
              </a:ext>
            </a:extLst>
          </p:cNvPr>
          <p:cNvPicPr>
            <a:picLocks noChangeAspect="1"/>
          </p:cNvPicPr>
          <p:nvPr/>
        </p:nvPicPr>
        <p:blipFill>
          <a:blip r:embed="rId2"/>
          <a:stretch>
            <a:fillRect/>
          </a:stretch>
        </p:blipFill>
        <p:spPr>
          <a:xfrm>
            <a:off x="0" y="1280160"/>
            <a:ext cx="12192000" cy="5577839"/>
          </a:xfrm>
          <a:prstGeom prst="rect">
            <a:avLst/>
          </a:prstGeom>
        </p:spPr>
      </p:pic>
    </p:spTree>
    <p:extLst>
      <p:ext uri="{BB962C8B-B14F-4D97-AF65-F5344CB8AC3E}">
        <p14:creationId xmlns:p14="http://schemas.microsoft.com/office/powerpoint/2010/main" val="3434741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4E77E-1A1F-9BD6-87F0-5FC197FE49EB}"/>
              </a:ext>
            </a:extLst>
          </p:cNvPr>
          <p:cNvSpPr>
            <a:spLocks noGrp="1"/>
          </p:cNvSpPr>
          <p:nvPr>
            <p:ph type="title"/>
          </p:nvPr>
        </p:nvSpPr>
        <p:spPr>
          <a:xfrm>
            <a:off x="838200" y="1314450"/>
            <a:ext cx="10515600" cy="457200"/>
          </a:xfrm>
        </p:spPr>
        <p:txBody>
          <a:bodyPr>
            <a:normAutofit fontScale="90000"/>
          </a:bodyPr>
          <a:lstStyle/>
          <a:p>
            <a:r>
              <a:rPr lang="en-US" dirty="0"/>
              <a:t>Significance of Supply Chain Management:</a:t>
            </a:r>
            <a:endParaRPr lang="en-IN" dirty="0"/>
          </a:p>
        </p:txBody>
      </p:sp>
      <p:sp>
        <p:nvSpPr>
          <p:cNvPr id="3" name="Content Placeholder 2">
            <a:extLst>
              <a:ext uri="{FF2B5EF4-FFF2-40B4-BE49-F238E27FC236}">
                <a16:creationId xmlns:a16="http://schemas.microsoft.com/office/drawing/2014/main" id="{C90184E3-23C8-20E2-0D98-3AC83CB80872}"/>
              </a:ext>
            </a:extLst>
          </p:cNvPr>
          <p:cNvSpPr>
            <a:spLocks noGrp="1"/>
          </p:cNvSpPr>
          <p:nvPr>
            <p:ph idx="1"/>
          </p:nvPr>
        </p:nvSpPr>
        <p:spPr>
          <a:xfrm>
            <a:off x="169545" y="1897380"/>
            <a:ext cx="11852910" cy="4777739"/>
          </a:xfrm>
        </p:spPr>
        <p:txBody>
          <a:bodyPr/>
          <a:lstStyle/>
          <a:p>
            <a:pPr marL="514350" indent="-514350">
              <a:buAutoNum type="arabicPeriod"/>
            </a:pPr>
            <a:r>
              <a:rPr lang="en-IN" dirty="0"/>
              <a:t>Cost Efficiency</a:t>
            </a:r>
          </a:p>
          <a:p>
            <a:pPr marL="514350" indent="-514350">
              <a:buAutoNum type="arabicPeriod"/>
            </a:pPr>
            <a:r>
              <a:rPr lang="en-IN" dirty="0"/>
              <a:t>Customer Satisfaction</a:t>
            </a:r>
          </a:p>
          <a:p>
            <a:pPr marL="514350" indent="-514350">
              <a:buAutoNum type="arabicPeriod"/>
            </a:pPr>
            <a:r>
              <a:rPr lang="en-IN" dirty="0"/>
              <a:t>Competitive Advantage</a:t>
            </a:r>
          </a:p>
          <a:p>
            <a:pPr marL="514350" indent="-514350">
              <a:buAutoNum type="arabicPeriod"/>
            </a:pPr>
            <a:r>
              <a:rPr lang="en-IN" dirty="0"/>
              <a:t>Collaboration and Integration</a:t>
            </a:r>
          </a:p>
          <a:p>
            <a:pPr marL="514350" indent="-514350">
              <a:buAutoNum type="arabicPeriod"/>
            </a:pPr>
            <a:r>
              <a:rPr lang="en-IN" dirty="0"/>
              <a:t>Risk Management</a:t>
            </a:r>
          </a:p>
          <a:p>
            <a:pPr marL="514350" indent="-514350">
              <a:buAutoNum type="arabicPeriod"/>
            </a:pPr>
            <a:endParaRPr lang="en-IN" dirty="0"/>
          </a:p>
        </p:txBody>
      </p:sp>
      <p:pic>
        <p:nvPicPr>
          <p:cNvPr id="5" name="Picture 4">
            <a:extLst>
              <a:ext uri="{FF2B5EF4-FFF2-40B4-BE49-F238E27FC236}">
                <a16:creationId xmlns:a16="http://schemas.microsoft.com/office/drawing/2014/main" id="{742A350E-3FFC-01DB-4BDA-154800C84700}"/>
              </a:ext>
            </a:extLst>
          </p:cNvPr>
          <p:cNvPicPr>
            <a:picLocks noChangeAspect="1"/>
          </p:cNvPicPr>
          <p:nvPr/>
        </p:nvPicPr>
        <p:blipFill>
          <a:blip r:embed="rId2"/>
          <a:stretch>
            <a:fillRect/>
          </a:stretch>
        </p:blipFill>
        <p:spPr>
          <a:xfrm>
            <a:off x="5406390" y="1977390"/>
            <a:ext cx="6446520" cy="4480560"/>
          </a:xfrm>
          <a:prstGeom prst="rect">
            <a:avLst/>
          </a:prstGeom>
        </p:spPr>
      </p:pic>
    </p:spTree>
    <p:extLst>
      <p:ext uri="{BB962C8B-B14F-4D97-AF65-F5344CB8AC3E}">
        <p14:creationId xmlns:p14="http://schemas.microsoft.com/office/powerpoint/2010/main" val="38173275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6536</TotalTime>
  <Words>2235</Words>
  <Application>Microsoft Office PowerPoint</Application>
  <PresentationFormat>Widescreen</PresentationFormat>
  <Paragraphs>312</Paragraphs>
  <Slides>53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Aptos</vt:lpstr>
      <vt:lpstr>Aptos Display</vt:lpstr>
      <vt:lpstr>Arial</vt:lpstr>
      <vt:lpstr>Times New Roman</vt:lpstr>
      <vt:lpstr>Office Theme</vt:lpstr>
      <vt:lpstr>LOGISTICS &amp; SUPPLY CHAIN MANAGEMENT Subject Code – MBA301 By  Likith N Assistant Professor</vt:lpstr>
      <vt:lpstr>PowerPoint Presentation</vt:lpstr>
      <vt:lpstr>Case Study: "The Busy Retailer’s Inventory Dilemma"  </vt:lpstr>
      <vt:lpstr>PowerPoint Presentation</vt:lpstr>
      <vt:lpstr>PowerPoint Presentation</vt:lpstr>
      <vt:lpstr>Solution:</vt:lpstr>
      <vt:lpstr>What Is a Supply Chain management?</vt:lpstr>
      <vt:lpstr>PowerPoint Presentation</vt:lpstr>
      <vt:lpstr>Significance of Supply Chain Management:</vt:lpstr>
      <vt:lpstr>Key Challenges of Supply Chain Management</vt:lpstr>
      <vt:lpstr>Scope of SCM (What all comes under SCM dept)</vt:lpstr>
      <vt:lpstr>Historical Perspective:</vt:lpstr>
      <vt:lpstr>PowerPoint Presentation</vt:lpstr>
      <vt:lpstr>Essential Features of SCM:</vt:lpstr>
      <vt:lpstr>PowerPoint Presentation</vt:lpstr>
      <vt:lpstr>PowerPoint Presentation</vt:lpstr>
      <vt:lpstr>Drivers of Supply Chain Management:</vt:lpstr>
      <vt:lpstr>PowerPoint Presentation</vt:lpstr>
      <vt:lpstr>PowerPoint Presentation</vt:lpstr>
      <vt:lpstr>PowerPoint Presentation</vt:lpstr>
      <vt:lpstr>PowerPoint Presentation</vt:lpstr>
      <vt:lpstr>PowerPoint Presentation</vt:lpstr>
      <vt:lpstr>Identify the decision phase</vt:lpstr>
      <vt:lpstr>Process View of SCM</vt:lpstr>
      <vt:lpstr>PowerPoint Presentation</vt:lpstr>
      <vt:lpstr>SCM Framework Model</vt:lpstr>
      <vt:lpstr>Key Components of SCM Framework</vt:lpstr>
      <vt:lpstr>PowerPoint Presentation</vt:lpstr>
      <vt:lpstr>Key Issues in SCM</vt:lpstr>
      <vt:lpstr>Benefits of SCM:</vt:lpstr>
      <vt:lpstr>PowerPoint Presentation</vt:lpstr>
      <vt:lpstr>Managing Uncertainties in Supply Chain</vt:lpstr>
      <vt:lpstr>PowerPoint Presentation</vt:lpstr>
      <vt:lpstr>The Bullwhip Effect</vt:lpstr>
      <vt:lpstr>PowerPoint Presentation</vt:lpstr>
      <vt:lpstr>Impact of uncertainties</vt:lpstr>
      <vt:lpstr>PowerPoint Presentation</vt:lpstr>
      <vt:lpstr>Forecasting in Supply Chain</vt:lpstr>
      <vt:lpstr>How to Forecast / Estimating Demand</vt:lpstr>
      <vt:lpstr>Innovations in SCM</vt:lpstr>
      <vt:lpstr>Sourcing Decisions in Global SCM</vt:lpstr>
      <vt:lpstr>Key Issues in Global Sourcing</vt:lpstr>
      <vt:lpstr>PowerPoint Presentation</vt:lpstr>
      <vt:lpstr>PowerPoint Presentation</vt:lpstr>
      <vt:lpstr>5 Benefits of Global Supply Chains</vt:lpstr>
      <vt:lpstr>Outsourcing:</vt:lpstr>
      <vt:lpstr>The seven outsourcing factors to consider are:</vt:lpstr>
      <vt:lpstr>4 Non-price Factors to Consider when Choosing Outsourcing Destination</vt:lpstr>
      <vt:lpstr>Supply Chain Network Design (SNDC)</vt:lpstr>
      <vt:lpstr>Factors affecting the network design decisions:</vt:lpstr>
      <vt:lpstr>PowerPoint Presentation</vt:lpstr>
      <vt:lpstr>Distributed Warehouses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Likith N</dc:creator>
  <cp:lastModifiedBy>Likith N</cp:lastModifiedBy>
  <cp:revision>15</cp:revision>
  <dcterms:created xsi:type="dcterms:W3CDTF">2025-10-30T09:44:43Z</dcterms:created>
  <dcterms:modified xsi:type="dcterms:W3CDTF">2025-12-09T08:52:57Z</dcterms:modified>
</cp:coreProperties>
</file>