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57" r:id="rId3"/>
    <p:sldId id="264" r:id="rId4"/>
    <p:sldId id="265" r:id="rId5"/>
    <p:sldId id="266" r:id="rId6"/>
    <p:sldId id="258" r:id="rId7"/>
    <p:sldId id="259" r:id="rId8"/>
    <p:sldId id="260" r:id="rId9"/>
    <p:sldId id="268" r:id="rId10"/>
    <p:sldId id="261" r:id="rId11"/>
    <p:sldId id="262" r:id="rId12"/>
    <p:sldId id="267" r:id="rId13"/>
    <p:sldId id="270" r:id="rId14"/>
    <p:sldId id="275" r:id="rId15"/>
    <p:sldId id="263" r:id="rId16"/>
    <p:sldId id="269" r:id="rId17"/>
    <p:sldId id="271" r:id="rId18"/>
    <p:sldId id="272" r:id="rId19"/>
    <p:sldId id="273" r:id="rId20"/>
    <p:sldId id="274" r:id="rId21"/>
    <p:sldId id="281" r:id="rId22"/>
    <p:sldId id="276" r:id="rId23"/>
    <p:sldId id="277" r:id="rId24"/>
    <p:sldId id="278" r:id="rId25"/>
    <p:sldId id="282" r:id="rId26"/>
    <p:sldId id="284" r:id="rId27"/>
    <p:sldId id="279" r:id="rId28"/>
    <p:sldId id="280" r:id="rId29"/>
    <p:sldId id="283" r:id="rId30"/>
    <p:sldId id="287" r:id="rId31"/>
    <p:sldId id="289" r:id="rId32"/>
    <p:sldId id="285" r:id="rId33"/>
    <p:sldId id="286" r:id="rId34"/>
    <p:sldId id="291" r:id="rId35"/>
    <p:sldId id="288" r:id="rId36"/>
    <p:sldId id="290" r:id="rId37"/>
    <p:sldId id="292" r:id="rId38"/>
    <p:sldId id="293" r:id="rId39"/>
    <p:sldId id="294" r:id="rId40"/>
    <p:sldId id="295" r:id="rId41"/>
    <p:sldId id="296" r:id="rId42"/>
    <p:sldId id="297" r:id="rId43"/>
    <p:sldId id="298" r:id="rId44"/>
    <p:sldId id="299" r:id="rId45"/>
    <p:sldId id="300" r:id="rId46"/>
    <p:sldId id="301" r:id="rId47"/>
    <p:sldId id="305" r:id="rId48"/>
    <p:sldId id="303" r:id="rId49"/>
    <p:sldId id="304" r:id="rId50"/>
    <p:sldId id="302" r:id="rId51"/>
    <p:sldId id="306" r:id="rId52"/>
    <p:sldId id="307" r:id="rId53"/>
    <p:sldId id="308"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174" autoAdjust="0"/>
  </p:normalViewPr>
  <p:slideViewPr>
    <p:cSldViewPr snapToGrid="0">
      <p:cViewPr varScale="1">
        <p:scale>
          <a:sx n="56" d="100"/>
          <a:sy n="56" d="100"/>
        </p:scale>
        <p:origin x="10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5D51A-D089-41E0-8F9E-BF2EF8BA08FF}" type="datetimeFigureOut">
              <a:rPr lang="en-IN" smtClean="0"/>
              <a:t>12-11-2025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3414BF-16ED-4576-8231-A98A5C3DFE86}" type="slidenum">
              <a:rPr lang="en-IN" smtClean="0"/>
              <a:t>‹#›</a:t>
            </a:fld>
            <a:endParaRPr lang="en-IN"/>
          </a:p>
        </p:txBody>
      </p:sp>
    </p:spTree>
    <p:extLst>
      <p:ext uri="{BB962C8B-B14F-4D97-AF65-F5344CB8AC3E}">
        <p14:creationId xmlns:p14="http://schemas.microsoft.com/office/powerpoint/2010/main" val="2124925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Strategic logistics plans define how a business plans to deliver products or services to customers. Some businesses don't require as many steps in product delivery while others have many stages and steps. Address logistics in a methodical way that allows your business to scale operations and increase profitability.</a:t>
            </a:r>
          </a:p>
          <a:p>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6</a:t>
            </a:fld>
            <a:endParaRPr lang="en-IN"/>
          </a:p>
        </p:txBody>
      </p:sp>
    </p:spTree>
    <p:extLst>
      <p:ext uri="{BB962C8B-B14F-4D97-AF65-F5344CB8AC3E}">
        <p14:creationId xmlns:p14="http://schemas.microsoft.com/office/powerpoint/2010/main" val="3492497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Assessing and predicting customer demand for products and services. Utilizing historical data, market trends, and other factors to estimate future demand.</a:t>
            </a:r>
          </a:p>
          <a:p>
            <a:pPr marL="228600" indent="-228600">
              <a:buAutoNum type="arabicPeriod"/>
            </a:pPr>
            <a:r>
              <a:rPr lang="en-US" dirty="0"/>
              <a:t>Determining optimal inventory levels to meet anticipated demand. Balancing the costs of holding inventory against the costs of potential stockouts.</a:t>
            </a:r>
          </a:p>
          <a:p>
            <a:pPr marL="228600" indent="-228600">
              <a:buAutoNum type="arabicPeriod"/>
            </a:pPr>
            <a:r>
              <a:rPr lang="en-US" dirty="0"/>
              <a:t>Identifying and selecting suppliers. Negotiating contracts and terms. Placing orders and managing relationships with suppliers.</a:t>
            </a:r>
          </a:p>
          <a:p>
            <a:pPr marL="228600" indent="-228600">
              <a:buAutoNum type="arabicPeriod"/>
            </a:pPr>
            <a:r>
              <a:rPr lang="en-US" dirty="0"/>
              <a:t>Coordinating production schedules based on demand forecasts and available resources. Optimizing manufacturing processes for efficiency and cost-effectiveness.</a:t>
            </a:r>
          </a:p>
          <a:p>
            <a:pPr marL="228600" indent="-228600">
              <a:buAutoNum type="arabicPeriod"/>
            </a:pPr>
            <a:r>
              <a:rPr lang="en-US" dirty="0"/>
              <a:t>Selecting the most suitable modes of transportation (road, rail, air, sea) for moving goods. Planning routes and optimizing logistics networks for timely and cost-effective delivery.</a:t>
            </a:r>
          </a:p>
          <a:p>
            <a:pPr marL="228600" indent="-228600">
              <a:buAutoNum type="arabicPeriod"/>
            </a:pPr>
            <a:r>
              <a:rPr lang="en-US" dirty="0"/>
              <a:t>Selecting appropriate warehouse locations. Designing warehouse layouts for efficient storage and </a:t>
            </a:r>
            <a:r>
              <a:rPr lang="en-US" dirty="0" err="1"/>
              <a:t>retrieval.Implementing</a:t>
            </a:r>
            <a:r>
              <a:rPr lang="en-US" dirty="0"/>
              <a:t> inventory management systems to track stock levels.</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F73414BF-16ED-4576-8231-A98A5C3DFE86}" type="slidenum">
              <a:rPr lang="en-IN" smtClean="0"/>
              <a:t>15</a:t>
            </a:fld>
            <a:endParaRPr lang="en-IN"/>
          </a:p>
        </p:txBody>
      </p:sp>
    </p:spTree>
    <p:extLst>
      <p:ext uri="{BB962C8B-B14F-4D97-AF65-F5344CB8AC3E}">
        <p14:creationId xmlns:p14="http://schemas.microsoft.com/office/powerpoint/2010/main" val="128111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7. </a:t>
            </a:r>
            <a:r>
              <a:rPr lang="en-US" dirty="0"/>
              <a:t>Processing customer orders promptly and accurately. Picking, packing, and shipping products </a:t>
            </a:r>
            <a:r>
              <a:rPr lang="en-US" dirty="0" err="1"/>
              <a:t>efficiently.Utilizing</a:t>
            </a:r>
            <a:r>
              <a:rPr lang="en-US" dirty="0"/>
              <a:t> technology, such as warehouse management systems, to streamline order fulfillment processes.</a:t>
            </a:r>
          </a:p>
          <a:p>
            <a:r>
              <a:rPr lang="en-US" dirty="0"/>
              <a:t>8. Designing an effective distribution network based on the geography of demand. Considering factors like the location of warehouses, transportation routes, and</a:t>
            </a:r>
          </a:p>
          <a:p>
            <a:r>
              <a:rPr lang="en-US" dirty="0"/>
              <a:t>delivery nodes.</a:t>
            </a:r>
          </a:p>
          <a:p>
            <a:r>
              <a:rPr lang="en-US" dirty="0"/>
              <a:t>9. </a:t>
            </a:r>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16</a:t>
            </a:fld>
            <a:endParaRPr lang="en-IN"/>
          </a:p>
        </p:txBody>
      </p:sp>
    </p:spTree>
    <p:extLst>
      <p:ext uri="{BB962C8B-B14F-4D97-AF65-F5344CB8AC3E}">
        <p14:creationId xmlns:p14="http://schemas.microsoft.com/office/powerpoint/2010/main" val="2583640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Logistical system design refers to the structured process of organizing, planning, and optimizing the entire flow of goods, information, and resources within a supply chain, while administration ensures efficient operational control and coordination of these activities</a:t>
            </a:r>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22</a:t>
            </a:fld>
            <a:endParaRPr lang="en-IN"/>
          </a:p>
        </p:txBody>
      </p:sp>
    </p:spTree>
    <p:extLst>
      <p:ext uri="{BB962C8B-B14F-4D97-AF65-F5344CB8AC3E}">
        <p14:creationId xmlns:p14="http://schemas.microsoft.com/office/powerpoint/2010/main" val="3796015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logistic environment assessment involves evaluating the external factors that can impact the</a:t>
            </a:r>
          </a:p>
          <a:p>
            <a:r>
              <a:rPr lang="en-US" dirty="0"/>
              <a:t>design, efficiency, and overall performance of a logistics system.</a:t>
            </a:r>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27</a:t>
            </a:fld>
            <a:endParaRPr lang="en-IN"/>
          </a:p>
        </p:txBody>
      </p:sp>
    </p:spTree>
    <p:extLst>
      <p:ext uri="{BB962C8B-B14F-4D97-AF65-F5344CB8AC3E}">
        <p14:creationId xmlns:p14="http://schemas.microsoft.com/office/powerpoint/2010/main" val="4106463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Eg- </a:t>
            </a:r>
            <a:r>
              <a:rPr lang="en-IN" dirty="0" err="1"/>
              <a:t>Exw</a:t>
            </a:r>
            <a:r>
              <a:rPr lang="en-IN" dirty="0"/>
              <a:t> (Ex-works), DDP (delivery duty paid)</a:t>
            </a:r>
          </a:p>
        </p:txBody>
      </p:sp>
      <p:sp>
        <p:nvSpPr>
          <p:cNvPr id="4" name="Slide Number Placeholder 3"/>
          <p:cNvSpPr>
            <a:spLocks noGrp="1"/>
          </p:cNvSpPr>
          <p:nvPr>
            <p:ph type="sldNum" sz="quarter" idx="5"/>
          </p:nvPr>
        </p:nvSpPr>
        <p:spPr/>
        <p:txBody>
          <a:bodyPr/>
          <a:lstStyle/>
          <a:p>
            <a:fld id="{F73414BF-16ED-4576-8231-A98A5C3DFE86}" type="slidenum">
              <a:rPr lang="en-IN" smtClean="0"/>
              <a:t>49</a:t>
            </a:fld>
            <a:endParaRPr lang="en-IN"/>
          </a:p>
        </p:txBody>
      </p:sp>
    </p:spTree>
    <p:extLst>
      <p:ext uri="{BB962C8B-B14F-4D97-AF65-F5344CB8AC3E}">
        <p14:creationId xmlns:p14="http://schemas.microsoft.com/office/powerpoint/2010/main" val="375985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575BD-699B-8BDA-AB61-098241CD5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5A68FCC-46A4-CEBB-D24B-9C5AE4C35C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8BC8E54-1729-9C7D-9EAC-8248BCF9D3C7}"/>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5" name="Footer Placeholder 4">
            <a:extLst>
              <a:ext uri="{FF2B5EF4-FFF2-40B4-BE49-F238E27FC236}">
                <a16:creationId xmlns:a16="http://schemas.microsoft.com/office/drawing/2014/main" id="{F0FE9941-467D-DABF-88CC-84EDA5ED139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6F6EFA8-23DD-9D2B-7184-1BD0F38FB161}"/>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84986852-FE67-685F-02F8-F55F374DB3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22513"/>
          </a:xfrm>
          <a:prstGeom prst="rect">
            <a:avLst/>
          </a:prstGeom>
        </p:spPr>
      </p:pic>
    </p:spTree>
    <p:extLst>
      <p:ext uri="{BB962C8B-B14F-4D97-AF65-F5344CB8AC3E}">
        <p14:creationId xmlns:p14="http://schemas.microsoft.com/office/powerpoint/2010/main" val="3937157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F5F4B-26CD-E8CD-9269-BD0E3D36750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04EE6CD-2A51-C161-256B-20EB38393C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5B7CC34-220D-BDAD-6EC8-84631AA1D248}"/>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5" name="Footer Placeholder 4">
            <a:extLst>
              <a:ext uri="{FF2B5EF4-FFF2-40B4-BE49-F238E27FC236}">
                <a16:creationId xmlns:a16="http://schemas.microsoft.com/office/drawing/2014/main" id="{E0A0E37A-BD55-7B51-560A-2BC7BBC339A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556699-F96A-630E-3E81-BCCE09F07E3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68648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5DBB69-1F25-0249-9D89-14CA9E2DA2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1185B3E-D0AF-434A-DAD2-EE97F4E869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9D8D0FB-9619-43D5-CDFD-2529D0C989F2}"/>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5" name="Footer Placeholder 4">
            <a:extLst>
              <a:ext uri="{FF2B5EF4-FFF2-40B4-BE49-F238E27FC236}">
                <a16:creationId xmlns:a16="http://schemas.microsoft.com/office/drawing/2014/main" id="{EF0ADD8E-CF14-FD92-E571-1AFB7AD86E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3B0E216-D965-9197-E9B6-A5C6F6B9AF62}"/>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60433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AEAD6-9AEB-2309-9DE1-C2E2CA0C20D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54D7234-E5A7-3771-E06D-9555E0AC48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364A3BB-BA22-E66D-EA96-0DCE0B4A1716}"/>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5" name="Footer Placeholder 4">
            <a:extLst>
              <a:ext uri="{FF2B5EF4-FFF2-40B4-BE49-F238E27FC236}">
                <a16:creationId xmlns:a16="http://schemas.microsoft.com/office/drawing/2014/main" id="{04B312D5-07F1-F9FE-76A4-66484D0B35D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ACF5A9F-A171-C5FB-1384-725FBC367187}"/>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17AAA162-6757-CC54-4D74-03ED22906B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5" y="0"/>
            <a:ext cx="12182475" cy="1325562"/>
          </a:xfrm>
          <a:prstGeom prst="rect">
            <a:avLst/>
          </a:prstGeom>
        </p:spPr>
      </p:pic>
    </p:spTree>
    <p:extLst>
      <p:ext uri="{BB962C8B-B14F-4D97-AF65-F5344CB8AC3E}">
        <p14:creationId xmlns:p14="http://schemas.microsoft.com/office/powerpoint/2010/main" val="983963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3EC8F-5EF5-81C2-3002-D081FEC68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E2FB28C-6FA3-AACC-9940-FF53AE7C2D0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349DAA-6A73-7B8F-7F3F-BE294024D79C}"/>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5" name="Footer Placeholder 4">
            <a:extLst>
              <a:ext uri="{FF2B5EF4-FFF2-40B4-BE49-F238E27FC236}">
                <a16:creationId xmlns:a16="http://schemas.microsoft.com/office/drawing/2014/main" id="{1A28A1EE-FA0B-C719-65F2-7713263AA0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1F67AC-FB47-B418-3608-C48C8612AB7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69431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12399-925F-D462-8B0E-A5C8A3E8DC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E1FC5FC-75C4-DEEE-FA82-8259976A98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C1B12D8-1C96-99FA-FCD3-815E0E0031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0EA4655-61EC-FDA9-1BFA-9134D3AB4C8B}"/>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6" name="Footer Placeholder 5">
            <a:extLst>
              <a:ext uri="{FF2B5EF4-FFF2-40B4-BE49-F238E27FC236}">
                <a16:creationId xmlns:a16="http://schemas.microsoft.com/office/drawing/2014/main" id="{735FD170-8D38-DAFC-F78E-99D604384E5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5D338D2-76FC-C2F1-A956-D2AFAB1C180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261653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C7A5-53E3-A09D-14C4-862304C9265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1C15F56-B95A-406B-E1AF-92B5F278A1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EFCFD3-1377-3AAD-5F95-B6F6A85DC7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FF1D6C0-0B22-53F3-2618-7CBD6A3BC0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AF4B5F-ECFF-2DC0-F9A2-93B3F7D8B0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C093AC-39C6-BC55-1DCE-856AD89471C2}"/>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8" name="Footer Placeholder 7">
            <a:extLst>
              <a:ext uri="{FF2B5EF4-FFF2-40B4-BE49-F238E27FC236}">
                <a16:creationId xmlns:a16="http://schemas.microsoft.com/office/drawing/2014/main" id="{98408389-B8CA-EE9B-267B-B969D771750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4EDBD78-C00E-54FD-8167-DB7933D1790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38922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C0505-7594-C009-F5F4-87AD5AAE3FD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08EBA1C-AFA9-8AB9-FB81-FE670A611F9C}"/>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4" name="Footer Placeholder 3">
            <a:extLst>
              <a:ext uri="{FF2B5EF4-FFF2-40B4-BE49-F238E27FC236}">
                <a16:creationId xmlns:a16="http://schemas.microsoft.com/office/drawing/2014/main" id="{AF0643CE-134F-416C-04AA-806ADC27D5B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B3605DF-7A8D-F8B0-048C-0356E9025874}"/>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103544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BC4BB2-DD0A-693C-F244-E3F33BB218EE}"/>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3" name="Footer Placeholder 2">
            <a:extLst>
              <a:ext uri="{FF2B5EF4-FFF2-40B4-BE49-F238E27FC236}">
                <a16:creationId xmlns:a16="http://schemas.microsoft.com/office/drawing/2014/main" id="{C1CA5FA9-E9EF-04E4-68D2-E199A00FD7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1B8959A-3F77-BDAF-627A-3622361B9DB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9866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8003-8508-B545-48A0-ECB885C4D4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89DFE24-B4CD-69B9-C360-45E221480B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8EBF3EB-81FA-B96A-3764-9AF8101B8C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F872D2-B7EB-3F2B-C7E4-6A1E09EF3B49}"/>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6" name="Footer Placeholder 5">
            <a:extLst>
              <a:ext uri="{FF2B5EF4-FFF2-40B4-BE49-F238E27FC236}">
                <a16:creationId xmlns:a16="http://schemas.microsoft.com/office/drawing/2014/main" id="{1B3DE7FB-36A5-BBBD-3C44-0B375D67874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1C24B0B-DEB6-0E04-BAAB-5D5C00C5B07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249327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D5555-EE2B-E39D-9A23-3A3724FE19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DA0BF5B-0BD4-AF5C-4FA7-26F913A39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57E7FFB-91E7-7D19-1476-01528DA3E8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24CDDA-9663-C557-D51E-934BAF7FA532}"/>
              </a:ext>
            </a:extLst>
          </p:cNvPr>
          <p:cNvSpPr>
            <a:spLocks noGrp="1"/>
          </p:cNvSpPr>
          <p:nvPr>
            <p:ph type="dt" sz="half" idx="10"/>
          </p:nvPr>
        </p:nvSpPr>
        <p:spPr/>
        <p:txBody>
          <a:bodyPr/>
          <a:lstStyle/>
          <a:p>
            <a:fld id="{72B04AB7-4486-4F71-9E96-0C89FA476FA8}" type="datetimeFigureOut">
              <a:rPr lang="en-IN" smtClean="0"/>
              <a:t>12-11-2025</a:t>
            </a:fld>
            <a:endParaRPr lang="en-IN"/>
          </a:p>
        </p:txBody>
      </p:sp>
      <p:sp>
        <p:nvSpPr>
          <p:cNvPr id="6" name="Footer Placeholder 5">
            <a:extLst>
              <a:ext uri="{FF2B5EF4-FFF2-40B4-BE49-F238E27FC236}">
                <a16:creationId xmlns:a16="http://schemas.microsoft.com/office/drawing/2014/main" id="{792C9285-290C-78DC-8256-C09BFD8DDB6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A3164C7-BB15-9E31-3A0E-36B8D3C2748D}"/>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60987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EF6DE6-31C4-6548-FB81-04C0D8E67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526D0C8-933D-4246-D436-9DFD48E59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82EF588-A2BE-56E7-0916-9F9F455CA6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B04AB7-4486-4F71-9E96-0C89FA476FA8}" type="datetimeFigureOut">
              <a:rPr lang="en-IN" smtClean="0"/>
              <a:t>12-11-2025</a:t>
            </a:fld>
            <a:endParaRPr lang="en-IN"/>
          </a:p>
        </p:txBody>
      </p:sp>
      <p:sp>
        <p:nvSpPr>
          <p:cNvPr id="5" name="Footer Placeholder 4">
            <a:extLst>
              <a:ext uri="{FF2B5EF4-FFF2-40B4-BE49-F238E27FC236}">
                <a16:creationId xmlns:a16="http://schemas.microsoft.com/office/drawing/2014/main" id="{5AABC48B-CE23-22E8-E12E-6CF613B092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35EEA419-9166-511C-7C01-A9BE906514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DDCA91-D251-432C-975C-84AA0A007AED}" type="slidenum">
              <a:rPr lang="en-IN" smtClean="0"/>
              <a:t>‹#›</a:t>
            </a:fld>
            <a:endParaRPr lang="en-IN"/>
          </a:p>
        </p:txBody>
      </p:sp>
    </p:spTree>
    <p:extLst>
      <p:ext uri="{BB962C8B-B14F-4D97-AF65-F5344CB8AC3E}">
        <p14:creationId xmlns:p14="http://schemas.microsoft.com/office/powerpoint/2010/main" val="1515957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E1F76-1BA2-0279-8023-B760986DB826}"/>
              </a:ext>
            </a:extLst>
          </p:cNvPr>
          <p:cNvSpPr>
            <a:spLocks noGrp="1"/>
          </p:cNvSpPr>
          <p:nvPr>
            <p:ph type="ctrTitle"/>
          </p:nvPr>
        </p:nvSpPr>
        <p:spPr>
          <a:xfrm>
            <a:off x="370114" y="1246909"/>
            <a:ext cx="11440886" cy="4156364"/>
          </a:xfrm>
        </p:spPr>
        <p:txBody>
          <a:bodyPr>
            <a:normAutofit fontScale="90000"/>
          </a:bodyPr>
          <a:lstStyle/>
          <a:p>
            <a:r>
              <a:rPr lang="en-IN" b="1" dirty="0">
                <a:latin typeface="Times New Roman" panose="02020603050405020304" pitchFamily="18" charset="0"/>
                <a:cs typeface="Times New Roman" panose="02020603050405020304" pitchFamily="18" charset="0"/>
              </a:rPr>
              <a:t>LOGISTICS &amp; SUPPLY CHAIN MANAGEMENT</a:t>
            </a:r>
            <a:br>
              <a:rPr lang="en-IN" b="1" dirty="0">
                <a:latin typeface="Times New Roman" panose="02020603050405020304" pitchFamily="18" charset="0"/>
                <a:cs typeface="Times New Roman" panose="02020603050405020304" pitchFamily="18" charset="0"/>
              </a:rPr>
            </a:br>
            <a:r>
              <a:rPr lang="en-IN" sz="5400" b="1" dirty="0">
                <a:latin typeface="Times New Roman" panose="02020603050405020304" pitchFamily="18" charset="0"/>
                <a:cs typeface="Times New Roman" panose="02020603050405020304" pitchFamily="18" charset="0"/>
              </a:rPr>
              <a:t>Subject Code – MBA301</a:t>
            </a:r>
            <a:br>
              <a:rPr lang="en-IN" sz="4800" b="1"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By </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Likith N</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Assistant Professor</a:t>
            </a:r>
            <a:endParaRPr lang="en-IN" dirty="0"/>
          </a:p>
        </p:txBody>
      </p:sp>
      <p:sp>
        <p:nvSpPr>
          <p:cNvPr id="3" name="Subtitle 2">
            <a:extLst>
              <a:ext uri="{FF2B5EF4-FFF2-40B4-BE49-F238E27FC236}">
                <a16:creationId xmlns:a16="http://schemas.microsoft.com/office/drawing/2014/main" id="{54C1B11B-150F-4D80-39EC-9241A087C788}"/>
              </a:ext>
            </a:extLst>
          </p:cNvPr>
          <p:cNvSpPr>
            <a:spLocks noGrp="1"/>
          </p:cNvSpPr>
          <p:nvPr>
            <p:ph type="subTitle" idx="1"/>
          </p:nvPr>
        </p:nvSpPr>
        <p:spPr>
          <a:xfrm>
            <a:off x="1524000" y="5250873"/>
            <a:ext cx="9144000" cy="1498269"/>
          </a:xfrm>
        </p:spPr>
        <p:txBody>
          <a:bodyPr anchor="ctr">
            <a:normAutofit/>
          </a:bodyPr>
          <a:lstStyle/>
          <a:p>
            <a:r>
              <a:rPr lang="en-IN" sz="3500" b="1" dirty="0">
                <a:latin typeface="Times New Roman" panose="02020603050405020304" pitchFamily="18" charset="0"/>
                <a:cs typeface="Times New Roman" panose="02020603050405020304" pitchFamily="18" charset="0"/>
              </a:rPr>
              <a:t>Module 2 – Strategic Logistics Plan</a:t>
            </a:r>
            <a:endParaRPr lang="en-IN" sz="3500" dirty="0"/>
          </a:p>
        </p:txBody>
      </p:sp>
    </p:spTree>
    <p:extLst>
      <p:ext uri="{BB962C8B-B14F-4D97-AF65-F5344CB8AC3E}">
        <p14:creationId xmlns:p14="http://schemas.microsoft.com/office/powerpoint/2010/main" val="2631031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58D26-75E3-1178-BD7C-ED902BB1F3DF}"/>
              </a:ext>
            </a:extLst>
          </p:cNvPr>
          <p:cNvSpPr>
            <a:spLocks noGrp="1"/>
          </p:cNvSpPr>
          <p:nvPr>
            <p:ph type="title"/>
          </p:nvPr>
        </p:nvSpPr>
        <p:spPr>
          <a:xfrm>
            <a:off x="838200" y="1385455"/>
            <a:ext cx="10515600" cy="651163"/>
          </a:xfrm>
        </p:spPr>
        <p:txBody>
          <a:bodyPr>
            <a:normAutofit fontScale="90000"/>
          </a:bodyPr>
          <a:lstStyle/>
          <a:p>
            <a:r>
              <a:rPr lang="en-US" dirty="0"/>
              <a:t>Operating objectives of logistics planning</a:t>
            </a:r>
            <a:endParaRPr lang="en-IN" dirty="0"/>
          </a:p>
        </p:txBody>
      </p:sp>
      <p:sp>
        <p:nvSpPr>
          <p:cNvPr id="3" name="Content Placeholder 2">
            <a:extLst>
              <a:ext uri="{FF2B5EF4-FFF2-40B4-BE49-F238E27FC236}">
                <a16:creationId xmlns:a16="http://schemas.microsoft.com/office/drawing/2014/main" id="{DD5F8D58-7788-51B2-DE63-08547B7983BC}"/>
              </a:ext>
            </a:extLst>
          </p:cNvPr>
          <p:cNvSpPr>
            <a:spLocks noGrp="1"/>
          </p:cNvSpPr>
          <p:nvPr>
            <p:ph idx="1"/>
          </p:nvPr>
        </p:nvSpPr>
        <p:spPr>
          <a:xfrm>
            <a:off x="838200" y="2272145"/>
            <a:ext cx="10515600" cy="3904818"/>
          </a:xfrm>
        </p:spPr>
        <p:txBody>
          <a:bodyPr>
            <a:normAutofit/>
          </a:bodyPr>
          <a:lstStyle/>
          <a:p>
            <a:r>
              <a:rPr lang="en-IN" sz="3200" dirty="0"/>
              <a:t>Timely Delivery</a:t>
            </a:r>
          </a:p>
          <a:p>
            <a:r>
              <a:rPr lang="en-IN" sz="3200" dirty="0"/>
              <a:t>Order Accuracy</a:t>
            </a:r>
          </a:p>
          <a:p>
            <a:r>
              <a:rPr lang="en-IN" sz="3200" dirty="0"/>
              <a:t>Optimal Inventory Levels</a:t>
            </a:r>
          </a:p>
          <a:p>
            <a:r>
              <a:rPr lang="en-IN" sz="3200" dirty="0"/>
              <a:t>Cost Efficiency</a:t>
            </a:r>
          </a:p>
        </p:txBody>
      </p:sp>
      <p:pic>
        <p:nvPicPr>
          <p:cNvPr id="3074" name="Picture 2" descr="Brief Overview of Logistics Operations">
            <a:extLst>
              <a:ext uri="{FF2B5EF4-FFF2-40B4-BE49-F238E27FC236}">
                <a16:creationId xmlns:a16="http://schemas.microsoft.com/office/drawing/2014/main" id="{79711B61-B61C-E30D-B349-063A54023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6509" y="2036618"/>
            <a:ext cx="6525491" cy="4821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7584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E4C303-7C6B-CA3C-D408-0163CB940260}"/>
              </a:ext>
            </a:extLst>
          </p:cNvPr>
          <p:cNvSpPr>
            <a:spLocks noGrp="1"/>
          </p:cNvSpPr>
          <p:nvPr>
            <p:ph idx="1"/>
          </p:nvPr>
        </p:nvSpPr>
        <p:spPr>
          <a:xfrm>
            <a:off x="838200" y="1413164"/>
            <a:ext cx="10515600" cy="4763799"/>
          </a:xfrm>
        </p:spPr>
        <p:txBody>
          <a:bodyPr>
            <a:normAutofit/>
          </a:bodyPr>
          <a:lstStyle/>
          <a:p>
            <a:r>
              <a:rPr lang="en-IN" sz="3200" dirty="0"/>
              <a:t>Real-Time Visibility</a:t>
            </a:r>
          </a:p>
          <a:p>
            <a:r>
              <a:rPr lang="en-IN" sz="3200" dirty="0"/>
              <a:t>Communication and Collaboration</a:t>
            </a:r>
          </a:p>
          <a:p>
            <a:r>
              <a:rPr lang="en-IN" sz="3200" dirty="0"/>
              <a:t>Quality Management</a:t>
            </a:r>
          </a:p>
          <a:p>
            <a:r>
              <a:rPr lang="en-IN" sz="3200" dirty="0"/>
              <a:t>Adaptability and Flexibility</a:t>
            </a:r>
          </a:p>
          <a:p>
            <a:r>
              <a:rPr lang="en-IN" sz="3200" dirty="0"/>
              <a:t>Risk Management</a:t>
            </a:r>
          </a:p>
          <a:p>
            <a:r>
              <a:rPr lang="en-IN" sz="3200" dirty="0"/>
              <a:t>Customer Service Excellence</a:t>
            </a:r>
          </a:p>
          <a:p>
            <a:endParaRPr lang="en-IN" sz="3200" dirty="0"/>
          </a:p>
        </p:txBody>
      </p:sp>
      <p:pic>
        <p:nvPicPr>
          <p:cNvPr id="4098" name="Picture 2" descr="Top 9 KPIs That Make or Break Supply Chain Strategies | Cleo">
            <a:extLst>
              <a:ext uri="{FF2B5EF4-FFF2-40B4-BE49-F238E27FC236}">
                <a16:creationId xmlns:a16="http://schemas.microsoft.com/office/drawing/2014/main" id="{31103D22-0556-8ED4-5501-7AEC02F0CE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3926" y="2840182"/>
            <a:ext cx="5708073" cy="4017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7614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9A8B85-EF7D-CAD9-FE02-0D3D0C6DB070}"/>
              </a:ext>
            </a:extLst>
          </p:cNvPr>
          <p:cNvSpPr>
            <a:spLocks noGrp="1"/>
          </p:cNvSpPr>
          <p:nvPr>
            <p:ph idx="1"/>
          </p:nvPr>
        </p:nvSpPr>
        <p:spPr/>
        <p:txBody>
          <a:bodyPr/>
          <a:lstStyle/>
          <a:p>
            <a:r>
              <a:rPr lang="en-IN" sz="3200" dirty="0"/>
              <a:t>Efficient Transportation</a:t>
            </a:r>
          </a:p>
          <a:p>
            <a:r>
              <a:rPr lang="en-IN" sz="3200" dirty="0"/>
              <a:t>Warehouse Efficiency</a:t>
            </a:r>
          </a:p>
          <a:p>
            <a:r>
              <a:rPr lang="en-IN" sz="3200" dirty="0"/>
              <a:t>Supplier and Vendor Performance</a:t>
            </a:r>
          </a:p>
          <a:p>
            <a:r>
              <a:rPr lang="en-IN" sz="3200" dirty="0"/>
              <a:t>Regulatory Compliance</a:t>
            </a:r>
          </a:p>
          <a:p>
            <a:r>
              <a:rPr lang="en-IN" sz="3200" dirty="0"/>
              <a:t>Sustainability Practices</a:t>
            </a:r>
          </a:p>
          <a:p>
            <a:endParaRPr lang="en-IN" dirty="0"/>
          </a:p>
          <a:p>
            <a:endParaRPr lang="en-IN" dirty="0"/>
          </a:p>
        </p:txBody>
      </p:sp>
      <p:pic>
        <p:nvPicPr>
          <p:cNvPr id="5122" name="Picture 2" descr="Objectives of Logistics Management – HKT Consultant">
            <a:extLst>
              <a:ext uri="{FF2B5EF4-FFF2-40B4-BE49-F238E27FC236}">
                <a16:creationId xmlns:a16="http://schemas.microsoft.com/office/drawing/2014/main" id="{A2A9DA71-DD93-792F-E628-0397173F41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9055" y="2036619"/>
            <a:ext cx="4862946" cy="4821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2611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00895B-14BF-A53E-86F9-52F5E5D1B8DF}"/>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AFC83FF6-7667-0FCC-458A-676FAE3630B7}"/>
              </a:ext>
            </a:extLst>
          </p:cNvPr>
          <p:cNvPicPr>
            <a:picLocks noChangeAspect="1"/>
          </p:cNvPicPr>
          <p:nvPr/>
        </p:nvPicPr>
        <p:blipFill>
          <a:blip r:embed="rId2"/>
          <a:stretch>
            <a:fillRect/>
          </a:stretch>
        </p:blipFill>
        <p:spPr>
          <a:xfrm>
            <a:off x="0" y="1288474"/>
            <a:ext cx="12192000" cy="5597236"/>
          </a:xfrm>
          <a:prstGeom prst="rect">
            <a:avLst/>
          </a:prstGeom>
        </p:spPr>
      </p:pic>
    </p:spTree>
    <p:extLst>
      <p:ext uri="{BB962C8B-B14F-4D97-AF65-F5344CB8AC3E}">
        <p14:creationId xmlns:p14="http://schemas.microsoft.com/office/powerpoint/2010/main" val="1043950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71B023-BFE3-AC9D-BEB1-5551E62CFBCD}"/>
              </a:ext>
            </a:extLst>
          </p:cNvPr>
          <p:cNvSpPr>
            <a:spLocks noGrp="1"/>
          </p:cNvSpPr>
          <p:nvPr>
            <p:ph idx="1"/>
          </p:nvPr>
        </p:nvSpPr>
        <p:spPr/>
        <p:txBody>
          <a:bodyPr/>
          <a:lstStyle/>
          <a:p>
            <a:r>
              <a:rPr lang="en-US" dirty="0"/>
              <a:t>A Logistics Process Flow Chart illustrates the complete sequence of activities:</a:t>
            </a:r>
          </a:p>
          <a:p>
            <a:pPr lvl="1"/>
            <a:r>
              <a:rPr lang="en-US" dirty="0"/>
              <a:t>Supplier (Point of Origin)</a:t>
            </a:r>
          </a:p>
          <a:p>
            <a:pPr lvl="1"/>
            <a:r>
              <a:rPr lang="en-US" dirty="0"/>
              <a:t>Transportation</a:t>
            </a:r>
          </a:p>
          <a:p>
            <a:pPr lvl="1"/>
            <a:r>
              <a:rPr lang="en-US" dirty="0"/>
              <a:t>Warehousing</a:t>
            </a:r>
          </a:p>
          <a:p>
            <a:pPr lvl="1"/>
            <a:r>
              <a:rPr lang="en-US" dirty="0"/>
              <a:t>Inventory Management</a:t>
            </a:r>
          </a:p>
          <a:p>
            <a:pPr lvl="1"/>
            <a:r>
              <a:rPr lang="en-US" dirty="0"/>
              <a:t>Order Fulfillment</a:t>
            </a:r>
          </a:p>
          <a:p>
            <a:pPr lvl="1"/>
            <a:r>
              <a:rPr lang="en-US" dirty="0"/>
              <a:t>Distribution</a:t>
            </a:r>
          </a:p>
          <a:p>
            <a:pPr lvl="1"/>
            <a:r>
              <a:rPr lang="en-US" dirty="0"/>
              <a:t>End Customer (Point of Consumption)</a:t>
            </a:r>
          </a:p>
          <a:p>
            <a:endParaRPr lang="en-IN" dirty="0"/>
          </a:p>
        </p:txBody>
      </p:sp>
    </p:spTree>
    <p:extLst>
      <p:ext uri="{BB962C8B-B14F-4D97-AF65-F5344CB8AC3E}">
        <p14:creationId xmlns:p14="http://schemas.microsoft.com/office/powerpoint/2010/main" val="2711793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742BF-EF47-8779-E7A5-3203AAC1EDB0}"/>
              </a:ext>
            </a:extLst>
          </p:cNvPr>
          <p:cNvSpPr>
            <a:spLocks noGrp="1"/>
          </p:cNvSpPr>
          <p:nvPr>
            <p:ph type="title"/>
          </p:nvPr>
        </p:nvSpPr>
        <p:spPr>
          <a:xfrm>
            <a:off x="838200" y="1482435"/>
            <a:ext cx="10515600" cy="1052945"/>
          </a:xfrm>
        </p:spPr>
        <p:txBody>
          <a:bodyPr/>
          <a:lstStyle/>
          <a:p>
            <a:r>
              <a:rPr lang="en-IN" dirty="0"/>
              <a:t>Flow of logistics planning</a:t>
            </a:r>
          </a:p>
        </p:txBody>
      </p:sp>
      <p:sp>
        <p:nvSpPr>
          <p:cNvPr id="3" name="Content Placeholder 2">
            <a:extLst>
              <a:ext uri="{FF2B5EF4-FFF2-40B4-BE49-F238E27FC236}">
                <a16:creationId xmlns:a16="http://schemas.microsoft.com/office/drawing/2014/main" id="{CF4BB93C-CEE0-34E7-9D8F-EDEBC9DBB6E4}"/>
              </a:ext>
            </a:extLst>
          </p:cNvPr>
          <p:cNvSpPr>
            <a:spLocks noGrp="1"/>
          </p:cNvSpPr>
          <p:nvPr>
            <p:ph idx="1"/>
          </p:nvPr>
        </p:nvSpPr>
        <p:spPr>
          <a:xfrm>
            <a:off x="838200" y="2535381"/>
            <a:ext cx="10515600" cy="3641581"/>
          </a:xfrm>
        </p:spPr>
        <p:txBody>
          <a:bodyPr>
            <a:normAutofit/>
          </a:bodyPr>
          <a:lstStyle/>
          <a:p>
            <a:r>
              <a:rPr lang="en-IN" sz="3200" dirty="0"/>
              <a:t>1. Demand Forecasting</a:t>
            </a:r>
          </a:p>
          <a:p>
            <a:r>
              <a:rPr lang="en-IN" sz="3200" dirty="0"/>
              <a:t>2. Inventory Planning</a:t>
            </a:r>
          </a:p>
          <a:p>
            <a:r>
              <a:rPr lang="en-IN" sz="3200" dirty="0"/>
              <a:t>3. Procurement</a:t>
            </a:r>
          </a:p>
          <a:p>
            <a:r>
              <a:rPr lang="en-IN" sz="3200" dirty="0"/>
              <a:t>4. Production Planning</a:t>
            </a:r>
          </a:p>
          <a:p>
            <a:r>
              <a:rPr lang="en-IN" sz="3200" dirty="0"/>
              <a:t>5. Transportation Planning</a:t>
            </a:r>
          </a:p>
          <a:p>
            <a:r>
              <a:rPr lang="en-IN" sz="3200" dirty="0"/>
              <a:t>6. Warehousing and Storage</a:t>
            </a:r>
          </a:p>
        </p:txBody>
      </p:sp>
    </p:spTree>
    <p:extLst>
      <p:ext uri="{BB962C8B-B14F-4D97-AF65-F5344CB8AC3E}">
        <p14:creationId xmlns:p14="http://schemas.microsoft.com/office/powerpoint/2010/main" val="1419321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87EC61-79A2-25A9-8B29-09A05D56CAD3}"/>
              </a:ext>
            </a:extLst>
          </p:cNvPr>
          <p:cNvSpPr>
            <a:spLocks noGrp="1"/>
          </p:cNvSpPr>
          <p:nvPr>
            <p:ph idx="1"/>
          </p:nvPr>
        </p:nvSpPr>
        <p:spPr>
          <a:xfrm>
            <a:off x="152399" y="1371600"/>
            <a:ext cx="11914909" cy="5250873"/>
          </a:xfrm>
        </p:spPr>
        <p:txBody>
          <a:bodyPr/>
          <a:lstStyle/>
          <a:p>
            <a:r>
              <a:rPr lang="en-IN" dirty="0"/>
              <a:t>7. Order Fulfilment</a:t>
            </a:r>
          </a:p>
          <a:p>
            <a:r>
              <a:rPr lang="en-IN" dirty="0"/>
              <a:t>8. Distribution Network Design</a:t>
            </a:r>
          </a:p>
          <a:p>
            <a:r>
              <a:rPr lang="en-IN" dirty="0"/>
              <a:t>9. Reverse Logistics</a:t>
            </a:r>
          </a:p>
          <a:p>
            <a:r>
              <a:rPr lang="en-IN" dirty="0"/>
              <a:t>10. Technology Integration</a:t>
            </a:r>
          </a:p>
          <a:p>
            <a:r>
              <a:rPr lang="en-IN" dirty="0"/>
              <a:t>11. Risk Management</a:t>
            </a:r>
          </a:p>
          <a:p>
            <a:r>
              <a:rPr lang="en-IN" dirty="0"/>
              <a:t>12. Continuous Improvement</a:t>
            </a:r>
          </a:p>
          <a:p>
            <a:endParaRPr lang="en-IN" dirty="0"/>
          </a:p>
        </p:txBody>
      </p:sp>
    </p:spTree>
    <p:extLst>
      <p:ext uri="{BB962C8B-B14F-4D97-AF65-F5344CB8AC3E}">
        <p14:creationId xmlns:p14="http://schemas.microsoft.com/office/powerpoint/2010/main" val="39175956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67AD6-E58E-0459-6985-283C620FBBAF}"/>
              </a:ext>
            </a:extLst>
          </p:cNvPr>
          <p:cNvSpPr>
            <a:spLocks noGrp="1"/>
          </p:cNvSpPr>
          <p:nvPr>
            <p:ph type="title"/>
          </p:nvPr>
        </p:nvSpPr>
        <p:spPr>
          <a:xfrm>
            <a:off x="782782" y="1260764"/>
            <a:ext cx="10515600" cy="775854"/>
          </a:xfrm>
        </p:spPr>
        <p:txBody>
          <a:bodyPr/>
          <a:lstStyle/>
          <a:p>
            <a:r>
              <a:rPr lang="en-IN" dirty="0"/>
              <a:t>Developing Logistical Strategy</a:t>
            </a:r>
          </a:p>
        </p:txBody>
      </p:sp>
      <p:sp>
        <p:nvSpPr>
          <p:cNvPr id="3" name="Content Placeholder 2">
            <a:extLst>
              <a:ext uri="{FF2B5EF4-FFF2-40B4-BE49-F238E27FC236}">
                <a16:creationId xmlns:a16="http://schemas.microsoft.com/office/drawing/2014/main" id="{286A8208-B7E3-89FD-184E-6F23AD294745}"/>
              </a:ext>
            </a:extLst>
          </p:cNvPr>
          <p:cNvSpPr>
            <a:spLocks noGrp="1"/>
          </p:cNvSpPr>
          <p:nvPr>
            <p:ph idx="1"/>
          </p:nvPr>
        </p:nvSpPr>
        <p:spPr>
          <a:xfrm>
            <a:off x="0" y="2133600"/>
            <a:ext cx="12081164" cy="4516581"/>
          </a:xfrm>
        </p:spPr>
        <p:txBody>
          <a:bodyPr/>
          <a:lstStyle/>
          <a:p>
            <a:r>
              <a:rPr lang="en-IN" dirty="0"/>
              <a:t>1. Understand Business Objectives</a:t>
            </a:r>
          </a:p>
          <a:p>
            <a:r>
              <a:rPr lang="en-US" dirty="0"/>
              <a:t>2. Conduct a SWOT Analysis</a:t>
            </a:r>
          </a:p>
          <a:p>
            <a:r>
              <a:rPr lang="en-IN" dirty="0"/>
              <a:t>3. Define Logistics Objectives</a:t>
            </a:r>
          </a:p>
          <a:p>
            <a:r>
              <a:rPr lang="en-US" dirty="0"/>
              <a:t>4. Market Analysis and Demand Forecasting</a:t>
            </a:r>
          </a:p>
          <a:p>
            <a:r>
              <a:rPr lang="en-US" dirty="0"/>
              <a:t>5. Supplier and Vendor Management</a:t>
            </a:r>
          </a:p>
          <a:p>
            <a:endParaRPr lang="en-IN" dirty="0"/>
          </a:p>
        </p:txBody>
      </p:sp>
    </p:spTree>
    <p:extLst>
      <p:ext uri="{BB962C8B-B14F-4D97-AF65-F5344CB8AC3E}">
        <p14:creationId xmlns:p14="http://schemas.microsoft.com/office/powerpoint/2010/main" val="1109844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D0A24-AA5D-2E76-ACA4-12B7B464331C}"/>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4D74032C-B03A-3114-C2C2-0A4CDA2C0833}"/>
              </a:ext>
            </a:extLst>
          </p:cNvPr>
          <p:cNvSpPr>
            <a:spLocks noGrp="1"/>
          </p:cNvSpPr>
          <p:nvPr>
            <p:ph idx="1"/>
          </p:nvPr>
        </p:nvSpPr>
        <p:spPr/>
        <p:txBody>
          <a:bodyPr/>
          <a:lstStyle/>
          <a:p>
            <a:r>
              <a:rPr lang="en-IN" dirty="0"/>
              <a:t>6. Transportation Strategy</a:t>
            </a:r>
          </a:p>
          <a:p>
            <a:r>
              <a:rPr lang="en-US" dirty="0"/>
              <a:t>7. Warehouse and Distribution Strategy</a:t>
            </a:r>
          </a:p>
          <a:p>
            <a:r>
              <a:rPr lang="en-IN" dirty="0"/>
              <a:t>8. Information Technology Integration</a:t>
            </a:r>
          </a:p>
          <a:p>
            <a:r>
              <a:rPr lang="en-IN" dirty="0"/>
              <a:t>9. Regulatory Compliance</a:t>
            </a:r>
          </a:p>
          <a:p>
            <a:r>
              <a:rPr lang="en-IN" dirty="0"/>
              <a:t>10. Sustainability Initiatives</a:t>
            </a:r>
          </a:p>
          <a:p>
            <a:endParaRPr lang="en-IN" dirty="0"/>
          </a:p>
        </p:txBody>
      </p:sp>
    </p:spTree>
    <p:extLst>
      <p:ext uri="{BB962C8B-B14F-4D97-AF65-F5344CB8AC3E}">
        <p14:creationId xmlns:p14="http://schemas.microsoft.com/office/powerpoint/2010/main" val="2991332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CDB55-B7DB-5F2A-6B35-24DCBAD190F4}"/>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00CD97DF-F950-E33F-D754-0AC300919ADE}"/>
              </a:ext>
            </a:extLst>
          </p:cNvPr>
          <p:cNvSpPr>
            <a:spLocks noGrp="1"/>
          </p:cNvSpPr>
          <p:nvPr>
            <p:ph idx="1"/>
          </p:nvPr>
        </p:nvSpPr>
        <p:spPr/>
        <p:txBody>
          <a:bodyPr/>
          <a:lstStyle/>
          <a:p>
            <a:r>
              <a:rPr lang="en-IN" dirty="0"/>
              <a:t>11. Risk Management</a:t>
            </a:r>
          </a:p>
          <a:p>
            <a:r>
              <a:rPr lang="en-IN" dirty="0"/>
              <a:t>12. Performance Measurement</a:t>
            </a:r>
          </a:p>
          <a:p>
            <a:r>
              <a:rPr lang="en-IN" dirty="0"/>
              <a:t>13. Continuous Improvement</a:t>
            </a:r>
          </a:p>
          <a:p>
            <a:r>
              <a:rPr lang="en-IN" dirty="0"/>
              <a:t>14. Customer Service Excellence</a:t>
            </a:r>
          </a:p>
          <a:p>
            <a:r>
              <a:rPr lang="en-IN" dirty="0"/>
              <a:t>15. Documentation and Reporting</a:t>
            </a:r>
          </a:p>
          <a:p>
            <a:endParaRPr lang="en-IN" dirty="0"/>
          </a:p>
        </p:txBody>
      </p:sp>
    </p:spTree>
    <p:extLst>
      <p:ext uri="{BB962C8B-B14F-4D97-AF65-F5344CB8AC3E}">
        <p14:creationId xmlns:p14="http://schemas.microsoft.com/office/powerpoint/2010/main" val="1665400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AC929-7DA9-AEA0-E332-DB23D990D9CD}"/>
              </a:ext>
            </a:extLst>
          </p:cNvPr>
          <p:cNvSpPr>
            <a:spLocks noGrp="1"/>
          </p:cNvSpPr>
          <p:nvPr>
            <p:ph idx="1"/>
          </p:nvPr>
        </p:nvSpPr>
        <p:spPr/>
        <p:txBody>
          <a:bodyPr>
            <a:normAutofit/>
          </a:bodyPr>
          <a:lstStyle/>
          <a:p>
            <a:pPr marL="0" indent="0">
              <a:buNone/>
            </a:pPr>
            <a:r>
              <a:rPr lang="en-US" sz="2400" dirty="0"/>
              <a:t>Syllabus-</a:t>
            </a:r>
          </a:p>
          <a:p>
            <a:pPr marL="0" indent="0">
              <a:buNone/>
            </a:pPr>
            <a:r>
              <a:rPr lang="en-US" sz="2400" dirty="0"/>
              <a:t>Operating objectives of logistics planning, Flow of logistics planning, Developing Logistic strategy, Logistics System Design and Administration, logistic environment assessment, Pricing in logistics, Warehousing– scope, primary functions. Efficient Warehouse Management System, Types of Warehouses. Logistics and Environment, Methods and tools facilitating International Logistics and its challenges.</a:t>
            </a:r>
            <a:endParaRPr lang="en-IN" sz="2400" dirty="0"/>
          </a:p>
        </p:txBody>
      </p:sp>
    </p:spTree>
    <p:extLst>
      <p:ext uri="{BB962C8B-B14F-4D97-AF65-F5344CB8AC3E}">
        <p14:creationId xmlns:p14="http://schemas.microsoft.com/office/powerpoint/2010/main" val="1549569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6234EF-D5C6-71C8-3CDB-934CD46809A0}"/>
              </a:ext>
            </a:extLst>
          </p:cNvPr>
          <p:cNvSpPr>
            <a:spLocks noGrp="1"/>
          </p:cNvSpPr>
          <p:nvPr>
            <p:ph idx="1"/>
          </p:nvPr>
        </p:nvSpPr>
        <p:spPr/>
        <p:txBody>
          <a:bodyPr/>
          <a:lstStyle/>
          <a:p>
            <a:r>
              <a:rPr lang="en-IN" dirty="0"/>
              <a:t>16. Training and Development</a:t>
            </a:r>
          </a:p>
          <a:p>
            <a:r>
              <a:rPr lang="en-IN" dirty="0"/>
              <a:t>17. Communication and Collaboration</a:t>
            </a:r>
          </a:p>
          <a:p>
            <a:r>
              <a:rPr lang="en-IN" dirty="0"/>
              <a:t>18. Review and Update</a:t>
            </a:r>
          </a:p>
        </p:txBody>
      </p:sp>
    </p:spTree>
    <p:extLst>
      <p:ext uri="{BB962C8B-B14F-4D97-AF65-F5344CB8AC3E}">
        <p14:creationId xmlns:p14="http://schemas.microsoft.com/office/powerpoint/2010/main" val="3772053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7D5DB2-3A1B-B356-4376-A227945B6C04}"/>
              </a:ext>
            </a:extLst>
          </p:cNvPr>
          <p:cNvPicPr>
            <a:picLocks noChangeAspect="1"/>
          </p:cNvPicPr>
          <p:nvPr/>
        </p:nvPicPr>
        <p:blipFill>
          <a:blip r:embed="rId2"/>
          <a:stretch>
            <a:fillRect/>
          </a:stretch>
        </p:blipFill>
        <p:spPr>
          <a:xfrm>
            <a:off x="0" y="1299865"/>
            <a:ext cx="12192000" cy="5558135"/>
          </a:xfrm>
          <a:prstGeom prst="rect">
            <a:avLst/>
          </a:prstGeom>
        </p:spPr>
      </p:pic>
    </p:spTree>
    <p:extLst>
      <p:ext uri="{BB962C8B-B14F-4D97-AF65-F5344CB8AC3E}">
        <p14:creationId xmlns:p14="http://schemas.microsoft.com/office/powerpoint/2010/main" val="246005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EF825-A351-A8D5-0131-7AB8987BBB51}"/>
              </a:ext>
            </a:extLst>
          </p:cNvPr>
          <p:cNvSpPr>
            <a:spLocks noGrp="1"/>
          </p:cNvSpPr>
          <p:nvPr>
            <p:ph type="title"/>
          </p:nvPr>
        </p:nvSpPr>
        <p:spPr>
          <a:xfrm>
            <a:off x="838200" y="1108364"/>
            <a:ext cx="10515600" cy="1177636"/>
          </a:xfrm>
        </p:spPr>
        <p:txBody>
          <a:bodyPr/>
          <a:lstStyle/>
          <a:p>
            <a:r>
              <a:rPr lang="en-IN" dirty="0"/>
              <a:t>Logistics System Design &amp; Administration:</a:t>
            </a:r>
          </a:p>
        </p:txBody>
      </p:sp>
      <p:sp>
        <p:nvSpPr>
          <p:cNvPr id="3" name="Content Placeholder 2">
            <a:extLst>
              <a:ext uri="{FF2B5EF4-FFF2-40B4-BE49-F238E27FC236}">
                <a16:creationId xmlns:a16="http://schemas.microsoft.com/office/drawing/2014/main" id="{D09C56ED-EEDF-DB79-117D-9CB4127DC05D}"/>
              </a:ext>
            </a:extLst>
          </p:cNvPr>
          <p:cNvSpPr>
            <a:spLocks noGrp="1"/>
          </p:cNvSpPr>
          <p:nvPr>
            <p:ph idx="1"/>
          </p:nvPr>
        </p:nvSpPr>
        <p:spPr>
          <a:xfrm>
            <a:off x="0" y="2285999"/>
            <a:ext cx="12095018" cy="4572001"/>
          </a:xfrm>
        </p:spPr>
        <p:txBody>
          <a:bodyPr/>
          <a:lstStyle/>
          <a:p>
            <a:r>
              <a:rPr lang="en-IN" sz="3200" dirty="0"/>
              <a:t>Logistics System Design:</a:t>
            </a:r>
          </a:p>
          <a:p>
            <a:pPr lvl="1"/>
            <a:r>
              <a:rPr lang="en-IN" sz="2800" dirty="0"/>
              <a:t>1. Network Design</a:t>
            </a:r>
          </a:p>
          <a:p>
            <a:pPr lvl="1"/>
            <a:r>
              <a:rPr lang="en-US" sz="2800" dirty="0"/>
              <a:t>2. Facility Layout and Design</a:t>
            </a:r>
          </a:p>
          <a:p>
            <a:pPr lvl="1"/>
            <a:r>
              <a:rPr lang="en-IN" sz="2800" dirty="0"/>
              <a:t>3. Transportation System Design</a:t>
            </a:r>
          </a:p>
          <a:p>
            <a:pPr lvl="1"/>
            <a:r>
              <a:rPr lang="en-IN" sz="2800" dirty="0"/>
              <a:t>4. Technology Integration</a:t>
            </a:r>
          </a:p>
          <a:p>
            <a:pPr lvl="1"/>
            <a:r>
              <a:rPr lang="en-IN" sz="2800" dirty="0"/>
              <a:t>5. Inventory Management</a:t>
            </a:r>
          </a:p>
          <a:p>
            <a:pPr lvl="1"/>
            <a:r>
              <a:rPr lang="en-IN" sz="2800" dirty="0"/>
              <a:t>6. Order Fulfilment Processes</a:t>
            </a:r>
          </a:p>
          <a:p>
            <a:pPr lvl="1"/>
            <a:r>
              <a:rPr lang="en-US" sz="2800" dirty="0"/>
              <a:t>7. Collaboration with Suppliers and Vendors</a:t>
            </a:r>
          </a:p>
          <a:p>
            <a:pPr lvl="1"/>
            <a:r>
              <a:rPr lang="en-US" sz="2800" dirty="0"/>
              <a:t>8. Sustainability Initiatives</a:t>
            </a:r>
          </a:p>
          <a:p>
            <a:pPr lvl="1"/>
            <a:endParaRPr lang="en-IN" dirty="0"/>
          </a:p>
          <a:p>
            <a:pPr lvl="1"/>
            <a:endParaRPr lang="en-IN" dirty="0"/>
          </a:p>
        </p:txBody>
      </p:sp>
    </p:spTree>
    <p:extLst>
      <p:ext uri="{BB962C8B-B14F-4D97-AF65-F5344CB8AC3E}">
        <p14:creationId xmlns:p14="http://schemas.microsoft.com/office/powerpoint/2010/main" val="3438818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B301E1-5DA3-0988-2C22-F9440F4B478D}"/>
              </a:ext>
            </a:extLst>
          </p:cNvPr>
          <p:cNvSpPr>
            <a:spLocks noGrp="1"/>
          </p:cNvSpPr>
          <p:nvPr>
            <p:ph idx="1"/>
          </p:nvPr>
        </p:nvSpPr>
        <p:spPr>
          <a:xfrm>
            <a:off x="138545" y="1524000"/>
            <a:ext cx="11914910" cy="5195455"/>
          </a:xfrm>
        </p:spPr>
        <p:txBody>
          <a:bodyPr/>
          <a:lstStyle/>
          <a:p>
            <a:r>
              <a:rPr lang="en-IN" sz="3200" dirty="0"/>
              <a:t>Logistics System Administration:</a:t>
            </a:r>
          </a:p>
          <a:p>
            <a:pPr lvl="1"/>
            <a:r>
              <a:rPr lang="en-IN" sz="2800" dirty="0"/>
              <a:t>1. Administrative Structure</a:t>
            </a:r>
          </a:p>
          <a:p>
            <a:pPr lvl="1"/>
            <a:r>
              <a:rPr lang="en-IN" sz="2800" dirty="0"/>
              <a:t>2. Regulatory Compliance</a:t>
            </a:r>
          </a:p>
          <a:p>
            <a:pPr lvl="1"/>
            <a:r>
              <a:rPr lang="en-IN" sz="2800" dirty="0"/>
              <a:t>3. Risk Management</a:t>
            </a:r>
          </a:p>
          <a:p>
            <a:pPr lvl="1"/>
            <a:r>
              <a:rPr lang="en-IN" sz="2800" dirty="0"/>
              <a:t>4. Performance Monitoring</a:t>
            </a:r>
          </a:p>
          <a:p>
            <a:pPr lvl="1"/>
            <a:r>
              <a:rPr lang="en-US" sz="2800" dirty="0"/>
              <a:t>5. Documentation and Record Keeping</a:t>
            </a:r>
          </a:p>
          <a:p>
            <a:pPr lvl="1"/>
            <a:r>
              <a:rPr lang="en-IN" sz="2800" dirty="0"/>
              <a:t>6. Communication and Collaboration</a:t>
            </a:r>
          </a:p>
        </p:txBody>
      </p:sp>
    </p:spTree>
    <p:extLst>
      <p:ext uri="{BB962C8B-B14F-4D97-AF65-F5344CB8AC3E}">
        <p14:creationId xmlns:p14="http://schemas.microsoft.com/office/powerpoint/2010/main" val="2544508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8528CA-1C90-AD2F-4567-42231E85F61C}"/>
              </a:ext>
            </a:extLst>
          </p:cNvPr>
          <p:cNvSpPr>
            <a:spLocks noGrp="1"/>
          </p:cNvSpPr>
          <p:nvPr>
            <p:ph idx="1"/>
          </p:nvPr>
        </p:nvSpPr>
        <p:spPr>
          <a:xfrm>
            <a:off x="96982" y="1440873"/>
            <a:ext cx="11998036" cy="5250872"/>
          </a:xfrm>
        </p:spPr>
        <p:txBody>
          <a:bodyPr/>
          <a:lstStyle/>
          <a:p>
            <a:pPr lvl="1"/>
            <a:r>
              <a:rPr lang="en-IN" sz="2800" dirty="0"/>
              <a:t>7. Training and Development</a:t>
            </a:r>
          </a:p>
          <a:p>
            <a:pPr lvl="1"/>
            <a:r>
              <a:rPr lang="en-IN" sz="2800" dirty="0"/>
              <a:t>8. Continuous Improvement</a:t>
            </a:r>
          </a:p>
          <a:p>
            <a:pPr lvl="1"/>
            <a:r>
              <a:rPr lang="en-US" sz="2800" dirty="0"/>
              <a:t>9. Technology Maintenance and Upgrades</a:t>
            </a:r>
          </a:p>
          <a:p>
            <a:pPr lvl="1"/>
            <a:r>
              <a:rPr lang="en-US" sz="2800" dirty="0"/>
              <a:t>10. Budgeting and Cost Control</a:t>
            </a:r>
          </a:p>
          <a:p>
            <a:pPr lvl="1"/>
            <a:r>
              <a:rPr lang="en-IN" sz="2800" dirty="0"/>
              <a:t>11. Customer Service Excellence</a:t>
            </a:r>
          </a:p>
          <a:p>
            <a:pPr lvl="1"/>
            <a:r>
              <a:rPr lang="en-IN" sz="2800" dirty="0"/>
              <a:t>12. Security Measures</a:t>
            </a:r>
          </a:p>
          <a:p>
            <a:pPr marL="0" indent="0">
              <a:buNone/>
            </a:pPr>
            <a:endParaRPr lang="en-IN" dirty="0"/>
          </a:p>
          <a:p>
            <a:pPr marL="0" indent="0">
              <a:buNone/>
            </a:pPr>
            <a:r>
              <a:rPr lang="en-IN" b="1" i="1" dirty="0"/>
              <a:t>“</a:t>
            </a:r>
            <a:r>
              <a:rPr lang="en-US" b="1" i="1" dirty="0"/>
              <a:t>Logistics system design and administration are ongoing processes that require a holistic and dynamic approach to adapt to changes in the business environment and technology landscape.”</a:t>
            </a:r>
            <a:endParaRPr lang="en-IN" b="1" i="1" dirty="0"/>
          </a:p>
        </p:txBody>
      </p:sp>
    </p:spTree>
    <p:extLst>
      <p:ext uri="{BB962C8B-B14F-4D97-AF65-F5344CB8AC3E}">
        <p14:creationId xmlns:p14="http://schemas.microsoft.com/office/powerpoint/2010/main" val="1688869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A66C77-D15B-D9E9-49DB-E26AA0EEAFEE}"/>
              </a:ext>
            </a:extLst>
          </p:cNvPr>
          <p:cNvPicPr>
            <a:picLocks noChangeAspect="1"/>
          </p:cNvPicPr>
          <p:nvPr/>
        </p:nvPicPr>
        <p:blipFill>
          <a:blip r:embed="rId2"/>
          <a:stretch>
            <a:fillRect/>
          </a:stretch>
        </p:blipFill>
        <p:spPr>
          <a:xfrm>
            <a:off x="0" y="1281660"/>
            <a:ext cx="12192000" cy="5576340"/>
          </a:xfrm>
          <a:prstGeom prst="rect">
            <a:avLst/>
          </a:prstGeom>
        </p:spPr>
      </p:pic>
    </p:spTree>
    <p:extLst>
      <p:ext uri="{BB962C8B-B14F-4D97-AF65-F5344CB8AC3E}">
        <p14:creationId xmlns:p14="http://schemas.microsoft.com/office/powerpoint/2010/main" val="31551302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100541-047A-62CC-000D-8C727AF7471F}"/>
              </a:ext>
            </a:extLst>
          </p:cNvPr>
          <p:cNvSpPr>
            <a:spLocks noGrp="1"/>
          </p:cNvSpPr>
          <p:nvPr>
            <p:ph idx="1"/>
          </p:nvPr>
        </p:nvSpPr>
        <p:spPr/>
        <p:txBody>
          <a:bodyPr/>
          <a:lstStyle/>
          <a:p>
            <a:endParaRPr lang="en-IN" dirty="0"/>
          </a:p>
        </p:txBody>
      </p:sp>
      <p:pic>
        <p:nvPicPr>
          <p:cNvPr id="5" name="Picture 4">
            <a:extLst>
              <a:ext uri="{FF2B5EF4-FFF2-40B4-BE49-F238E27FC236}">
                <a16:creationId xmlns:a16="http://schemas.microsoft.com/office/drawing/2014/main" id="{36A700B8-7E46-B08F-838A-22F1D6F336E2}"/>
              </a:ext>
            </a:extLst>
          </p:cNvPr>
          <p:cNvPicPr>
            <a:picLocks noChangeAspect="1"/>
          </p:cNvPicPr>
          <p:nvPr/>
        </p:nvPicPr>
        <p:blipFill>
          <a:blip r:embed="rId2"/>
          <a:stretch>
            <a:fillRect/>
          </a:stretch>
        </p:blipFill>
        <p:spPr>
          <a:xfrm>
            <a:off x="0" y="1246909"/>
            <a:ext cx="12192000" cy="5611090"/>
          </a:xfrm>
          <a:prstGeom prst="rect">
            <a:avLst/>
          </a:prstGeom>
        </p:spPr>
      </p:pic>
    </p:spTree>
    <p:extLst>
      <p:ext uri="{BB962C8B-B14F-4D97-AF65-F5344CB8AC3E}">
        <p14:creationId xmlns:p14="http://schemas.microsoft.com/office/powerpoint/2010/main" val="21496006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2EBAB-2628-93F9-F7D7-338BA276A16B}"/>
              </a:ext>
            </a:extLst>
          </p:cNvPr>
          <p:cNvSpPr>
            <a:spLocks noGrp="1"/>
          </p:cNvSpPr>
          <p:nvPr>
            <p:ph type="title"/>
          </p:nvPr>
        </p:nvSpPr>
        <p:spPr>
          <a:xfrm>
            <a:off x="838200" y="1177635"/>
            <a:ext cx="10515600" cy="858981"/>
          </a:xfrm>
        </p:spPr>
        <p:txBody>
          <a:bodyPr>
            <a:normAutofit/>
          </a:bodyPr>
          <a:lstStyle/>
          <a:p>
            <a:r>
              <a:rPr lang="en-IN" dirty="0"/>
              <a:t>Logistic Environment Assessment:</a:t>
            </a:r>
          </a:p>
        </p:txBody>
      </p:sp>
      <p:sp>
        <p:nvSpPr>
          <p:cNvPr id="3" name="Content Placeholder 2">
            <a:extLst>
              <a:ext uri="{FF2B5EF4-FFF2-40B4-BE49-F238E27FC236}">
                <a16:creationId xmlns:a16="http://schemas.microsoft.com/office/drawing/2014/main" id="{9F6D8F91-10D5-36C5-4D19-1BE7892F2509}"/>
              </a:ext>
            </a:extLst>
          </p:cNvPr>
          <p:cNvSpPr>
            <a:spLocks noGrp="1"/>
          </p:cNvSpPr>
          <p:nvPr>
            <p:ph idx="1"/>
          </p:nvPr>
        </p:nvSpPr>
        <p:spPr>
          <a:xfrm>
            <a:off x="138545" y="2036617"/>
            <a:ext cx="11942619" cy="4710547"/>
          </a:xfrm>
        </p:spPr>
        <p:txBody>
          <a:bodyPr/>
          <a:lstStyle/>
          <a:p>
            <a:r>
              <a:rPr lang="en-US" dirty="0"/>
              <a:t>1. Economic Factors:</a:t>
            </a:r>
          </a:p>
          <a:p>
            <a:pPr lvl="1"/>
            <a:r>
              <a:rPr lang="en-US" dirty="0"/>
              <a:t>Economic Conditions</a:t>
            </a:r>
          </a:p>
          <a:p>
            <a:r>
              <a:rPr lang="en-US" dirty="0"/>
              <a:t>2. Regulatory and Legal Factors</a:t>
            </a:r>
          </a:p>
          <a:p>
            <a:pPr lvl="1"/>
            <a:r>
              <a:rPr lang="en-IN" dirty="0"/>
              <a:t>Customs and Trade Regulations</a:t>
            </a:r>
          </a:p>
          <a:p>
            <a:pPr lvl="1"/>
            <a:r>
              <a:rPr lang="en-IN" dirty="0"/>
              <a:t>Environmental Regulations</a:t>
            </a:r>
          </a:p>
          <a:p>
            <a:r>
              <a:rPr lang="en-IN" dirty="0"/>
              <a:t>3. Technological Factors</a:t>
            </a:r>
          </a:p>
          <a:p>
            <a:pPr lvl="1"/>
            <a:r>
              <a:rPr lang="en-IN" dirty="0"/>
              <a:t>Emerging Technologies</a:t>
            </a:r>
          </a:p>
          <a:p>
            <a:r>
              <a:rPr lang="en-US" dirty="0"/>
              <a:t>4. Social and Cultural Factors:</a:t>
            </a:r>
          </a:p>
          <a:p>
            <a:pPr lvl="1"/>
            <a:r>
              <a:rPr lang="en-IN" dirty="0"/>
              <a:t>Consumer Behaviour</a:t>
            </a:r>
          </a:p>
          <a:p>
            <a:pPr lvl="1"/>
            <a:r>
              <a:rPr lang="en-IN" dirty="0"/>
              <a:t>Cultural Considerations</a:t>
            </a:r>
          </a:p>
          <a:p>
            <a:pPr lvl="1"/>
            <a:endParaRPr lang="en-IN" dirty="0"/>
          </a:p>
        </p:txBody>
      </p:sp>
    </p:spTree>
    <p:extLst>
      <p:ext uri="{BB962C8B-B14F-4D97-AF65-F5344CB8AC3E}">
        <p14:creationId xmlns:p14="http://schemas.microsoft.com/office/powerpoint/2010/main" val="1771971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C992AF-5BE6-0663-29D8-DA29648D0C33}"/>
              </a:ext>
            </a:extLst>
          </p:cNvPr>
          <p:cNvSpPr>
            <a:spLocks noGrp="1"/>
          </p:cNvSpPr>
          <p:nvPr>
            <p:ph idx="1"/>
          </p:nvPr>
        </p:nvSpPr>
        <p:spPr>
          <a:xfrm>
            <a:off x="110836" y="1454726"/>
            <a:ext cx="11928764" cy="5292437"/>
          </a:xfrm>
        </p:spPr>
        <p:txBody>
          <a:bodyPr/>
          <a:lstStyle/>
          <a:p>
            <a:r>
              <a:rPr lang="en-IN" dirty="0"/>
              <a:t>Political Factors</a:t>
            </a:r>
          </a:p>
          <a:p>
            <a:pPr lvl="1"/>
            <a:r>
              <a:rPr lang="en-IN" dirty="0"/>
              <a:t>Geopolitical Stability</a:t>
            </a:r>
          </a:p>
          <a:p>
            <a:pPr lvl="1"/>
            <a:r>
              <a:rPr lang="en-IN" dirty="0"/>
              <a:t>Government Policies</a:t>
            </a:r>
          </a:p>
          <a:p>
            <a:r>
              <a:rPr lang="en-IN" dirty="0"/>
              <a:t>6. Environmental Factors</a:t>
            </a:r>
          </a:p>
          <a:p>
            <a:pPr lvl="1"/>
            <a:r>
              <a:rPr lang="en-IN" dirty="0"/>
              <a:t>Climate and Weather Conditions</a:t>
            </a:r>
          </a:p>
          <a:p>
            <a:pPr lvl="1"/>
            <a:r>
              <a:rPr lang="en-IN" dirty="0"/>
              <a:t>Sustainability Practices</a:t>
            </a:r>
          </a:p>
          <a:p>
            <a:r>
              <a:rPr lang="en-IN" dirty="0"/>
              <a:t>7. Market Conditions</a:t>
            </a:r>
          </a:p>
          <a:p>
            <a:pPr lvl="1"/>
            <a:r>
              <a:rPr lang="en-IN" dirty="0"/>
              <a:t>Competitive Landscape</a:t>
            </a:r>
          </a:p>
          <a:p>
            <a:pPr lvl="1"/>
            <a:r>
              <a:rPr lang="en-IN" dirty="0"/>
              <a:t>Market Trends</a:t>
            </a:r>
          </a:p>
          <a:p>
            <a:r>
              <a:rPr lang="en-IN" dirty="0"/>
              <a:t>8. Infrastructure</a:t>
            </a:r>
          </a:p>
          <a:p>
            <a:pPr lvl="1"/>
            <a:r>
              <a:rPr lang="en-IN" dirty="0"/>
              <a:t>Transportation Infrastructure</a:t>
            </a:r>
          </a:p>
          <a:p>
            <a:pPr lvl="1"/>
            <a:r>
              <a:rPr lang="en-IN" dirty="0"/>
              <a:t>Technology Infrastructure</a:t>
            </a:r>
          </a:p>
          <a:p>
            <a:endParaRPr lang="en-IN" dirty="0"/>
          </a:p>
          <a:p>
            <a:pPr lvl="1"/>
            <a:endParaRPr lang="en-IN" dirty="0"/>
          </a:p>
        </p:txBody>
      </p:sp>
    </p:spTree>
    <p:extLst>
      <p:ext uri="{BB962C8B-B14F-4D97-AF65-F5344CB8AC3E}">
        <p14:creationId xmlns:p14="http://schemas.microsoft.com/office/powerpoint/2010/main" val="2555407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92799C-7D3A-A5A2-2A0C-876648785C53}"/>
              </a:ext>
            </a:extLst>
          </p:cNvPr>
          <p:cNvSpPr>
            <a:spLocks noGrp="1"/>
          </p:cNvSpPr>
          <p:nvPr>
            <p:ph idx="1"/>
          </p:nvPr>
        </p:nvSpPr>
        <p:spPr>
          <a:xfrm>
            <a:off x="0" y="1454726"/>
            <a:ext cx="12192000" cy="5403273"/>
          </a:xfrm>
        </p:spPr>
        <p:txBody>
          <a:bodyPr/>
          <a:lstStyle/>
          <a:p>
            <a:pPr marL="0" indent="0">
              <a:buNone/>
            </a:pPr>
            <a:r>
              <a:rPr lang="en-US" dirty="0"/>
              <a:t>9. Supplier and Partner Relations:</a:t>
            </a:r>
          </a:p>
          <a:p>
            <a:pPr lvl="1"/>
            <a:r>
              <a:rPr lang="en-IN" dirty="0"/>
              <a:t>Supplier Stability</a:t>
            </a:r>
          </a:p>
          <a:p>
            <a:pPr lvl="1"/>
            <a:r>
              <a:rPr lang="en-IN" dirty="0"/>
              <a:t>Collaborative Partnerships</a:t>
            </a:r>
          </a:p>
          <a:p>
            <a:r>
              <a:rPr lang="en-IN" dirty="0"/>
              <a:t>10. Labor Market</a:t>
            </a:r>
          </a:p>
          <a:p>
            <a:pPr lvl="1"/>
            <a:r>
              <a:rPr lang="en-IN" dirty="0"/>
              <a:t>Skilled Workforce</a:t>
            </a:r>
          </a:p>
          <a:p>
            <a:pPr lvl="1"/>
            <a:r>
              <a:rPr lang="en-IN" dirty="0"/>
              <a:t>Labor Regulations</a:t>
            </a:r>
          </a:p>
          <a:p>
            <a:r>
              <a:rPr lang="en-IN" dirty="0"/>
              <a:t>11. Security Considerations</a:t>
            </a:r>
          </a:p>
          <a:p>
            <a:pPr lvl="1"/>
            <a:r>
              <a:rPr lang="en-IN" dirty="0"/>
              <a:t>Supply Chain Security</a:t>
            </a:r>
          </a:p>
          <a:p>
            <a:pPr lvl="1"/>
            <a:r>
              <a:rPr lang="en-IN" dirty="0"/>
              <a:t>Data Security</a:t>
            </a:r>
          </a:p>
          <a:p>
            <a:r>
              <a:rPr lang="en-US" dirty="0"/>
              <a:t>12. Global Events and Disruptions</a:t>
            </a:r>
          </a:p>
          <a:p>
            <a:pPr lvl="1"/>
            <a:r>
              <a:rPr lang="en-IN" dirty="0"/>
              <a:t>Pandemics and Health Crises</a:t>
            </a:r>
          </a:p>
          <a:p>
            <a:pPr lvl="1"/>
            <a:r>
              <a:rPr lang="en-IN" dirty="0"/>
              <a:t>Natural Disasters</a:t>
            </a:r>
          </a:p>
          <a:p>
            <a:pPr lvl="1"/>
            <a:endParaRPr lang="en-IN" dirty="0"/>
          </a:p>
          <a:p>
            <a:pPr marL="457200" lvl="1" indent="0">
              <a:buNone/>
            </a:pPr>
            <a:endParaRPr lang="en-IN" dirty="0"/>
          </a:p>
        </p:txBody>
      </p:sp>
    </p:spTree>
    <p:extLst>
      <p:ext uri="{BB962C8B-B14F-4D97-AF65-F5344CB8AC3E}">
        <p14:creationId xmlns:p14="http://schemas.microsoft.com/office/powerpoint/2010/main" val="4031459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A8737-A309-C2D5-EF2B-4EE42AC17DB7}"/>
              </a:ext>
            </a:extLst>
          </p:cNvPr>
          <p:cNvSpPr>
            <a:spLocks noGrp="1"/>
          </p:cNvSpPr>
          <p:nvPr>
            <p:ph type="title"/>
          </p:nvPr>
        </p:nvSpPr>
        <p:spPr>
          <a:xfrm>
            <a:off x="838200" y="1537855"/>
            <a:ext cx="10515600" cy="581890"/>
          </a:xfrm>
        </p:spPr>
        <p:txBody>
          <a:bodyPr>
            <a:normAutofit fontScale="90000"/>
          </a:bodyPr>
          <a:lstStyle/>
          <a:p>
            <a:r>
              <a:rPr lang="en-US" dirty="0"/>
              <a:t>Problem Scenario:</a:t>
            </a:r>
            <a:br>
              <a:rPr lang="en-US" dirty="0"/>
            </a:br>
            <a:endParaRPr lang="en-IN" dirty="0"/>
          </a:p>
        </p:txBody>
      </p:sp>
      <p:sp>
        <p:nvSpPr>
          <p:cNvPr id="3" name="Content Placeholder 2">
            <a:extLst>
              <a:ext uri="{FF2B5EF4-FFF2-40B4-BE49-F238E27FC236}">
                <a16:creationId xmlns:a16="http://schemas.microsoft.com/office/drawing/2014/main" id="{71D324D4-E7C0-461D-5C22-29E880E1B1C2}"/>
              </a:ext>
            </a:extLst>
          </p:cNvPr>
          <p:cNvSpPr>
            <a:spLocks noGrp="1"/>
          </p:cNvSpPr>
          <p:nvPr>
            <p:ph idx="1"/>
          </p:nvPr>
        </p:nvSpPr>
        <p:spPr>
          <a:xfrm>
            <a:off x="838200" y="2341417"/>
            <a:ext cx="10515600" cy="4322617"/>
          </a:xfrm>
        </p:spPr>
        <p:txBody>
          <a:bodyPr>
            <a:normAutofit/>
          </a:bodyPr>
          <a:lstStyle/>
          <a:p>
            <a:pPr marL="0" indent="0">
              <a:buNone/>
            </a:pPr>
            <a:r>
              <a:rPr lang="en-US" sz="3200" dirty="0" err="1"/>
              <a:t>GreenMart</a:t>
            </a:r>
            <a:r>
              <a:rPr lang="en-US" sz="3200" dirty="0"/>
              <a:t> Grocery’s Urban Delivery Dilemma</a:t>
            </a:r>
          </a:p>
          <a:p>
            <a:pPr marL="0" indent="0">
              <a:buNone/>
            </a:pPr>
            <a:r>
              <a:rPr lang="en-US" sz="3200" dirty="0" err="1"/>
              <a:t>GreenMart</a:t>
            </a:r>
            <a:r>
              <a:rPr lang="en-US" sz="3200" dirty="0"/>
              <a:t> Grocery is a fast-growing e-grocery startup operating in a major Indian city. They have recently expanded rapidly, with daily online orders doubling in the last three months. However, the company is facing serious logistical challenges:</a:t>
            </a:r>
          </a:p>
          <a:p>
            <a:r>
              <a:rPr lang="en-US" sz="3200" dirty="0"/>
              <a:t>Deliveries are often delayed, especially during monsoon season due to unpredictable weather and traffic jams.</a:t>
            </a:r>
          </a:p>
          <a:p>
            <a:endParaRPr lang="en-IN" dirty="0"/>
          </a:p>
        </p:txBody>
      </p:sp>
    </p:spTree>
    <p:extLst>
      <p:ext uri="{BB962C8B-B14F-4D97-AF65-F5344CB8AC3E}">
        <p14:creationId xmlns:p14="http://schemas.microsoft.com/office/powerpoint/2010/main" val="2178676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4D83D-0D18-B83A-E79B-48D0C00E5F02}"/>
              </a:ext>
            </a:extLst>
          </p:cNvPr>
          <p:cNvSpPr>
            <a:spLocks noGrp="1"/>
          </p:cNvSpPr>
          <p:nvPr>
            <p:ph type="title"/>
          </p:nvPr>
        </p:nvSpPr>
        <p:spPr>
          <a:xfrm>
            <a:off x="838200" y="1288473"/>
            <a:ext cx="10515600" cy="537151"/>
          </a:xfrm>
        </p:spPr>
        <p:txBody>
          <a:bodyPr>
            <a:normAutofit fontScale="90000"/>
          </a:bodyPr>
          <a:lstStyle/>
          <a:p>
            <a:r>
              <a:rPr lang="en-IN" dirty="0"/>
              <a:t>Drop shipping</a:t>
            </a:r>
          </a:p>
        </p:txBody>
      </p:sp>
      <p:sp>
        <p:nvSpPr>
          <p:cNvPr id="3" name="Content Placeholder 2">
            <a:extLst>
              <a:ext uri="{FF2B5EF4-FFF2-40B4-BE49-F238E27FC236}">
                <a16:creationId xmlns:a16="http://schemas.microsoft.com/office/drawing/2014/main" id="{03156A2D-E4D2-A413-77CF-9C92F0B7FF93}"/>
              </a:ext>
            </a:extLst>
          </p:cNvPr>
          <p:cNvSpPr>
            <a:spLocks noGrp="1"/>
          </p:cNvSpPr>
          <p:nvPr>
            <p:ph idx="1"/>
          </p:nvPr>
        </p:nvSpPr>
        <p:spPr>
          <a:xfrm>
            <a:off x="124691" y="1825624"/>
            <a:ext cx="12067309" cy="4879975"/>
          </a:xfrm>
        </p:spPr>
        <p:txBody>
          <a:bodyPr/>
          <a:lstStyle/>
          <a:p>
            <a:r>
              <a:rPr lang="en-US" dirty="0"/>
              <a:t>Drop shipping (or </a:t>
            </a:r>
            <a:r>
              <a:rPr lang="en-US" dirty="0" err="1"/>
              <a:t>dropshipping</a:t>
            </a:r>
            <a:r>
              <a:rPr lang="en-US" dirty="0"/>
              <a:t>) is a retail business model where the seller does not keep physical stock of products. Instead, when a customer places an order, the seller forwards that order to a third-party supplier (such as a manufacturer, wholesaler, or another retailer), who then ships the product directly to the customer. This means the seller never actually handles or stores the product themselves</a:t>
            </a:r>
            <a:endParaRPr lang="en-IN" dirty="0"/>
          </a:p>
        </p:txBody>
      </p:sp>
    </p:spTree>
    <p:extLst>
      <p:ext uri="{BB962C8B-B14F-4D97-AF65-F5344CB8AC3E}">
        <p14:creationId xmlns:p14="http://schemas.microsoft.com/office/powerpoint/2010/main" val="17431661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Truth About Dropshipping: Useful For Beginners">
            <a:extLst>
              <a:ext uri="{FF2B5EF4-FFF2-40B4-BE49-F238E27FC236}">
                <a16:creationId xmlns:a16="http://schemas.microsoft.com/office/drawing/2014/main" id="{82306281-CEF2-E3B1-43A9-1527DE3659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8472"/>
            <a:ext cx="12192000" cy="5569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8378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384FB-66FA-6246-BA68-45896E5DF79D}"/>
              </a:ext>
            </a:extLst>
          </p:cNvPr>
          <p:cNvSpPr>
            <a:spLocks noGrp="1"/>
          </p:cNvSpPr>
          <p:nvPr>
            <p:ph type="title"/>
          </p:nvPr>
        </p:nvSpPr>
        <p:spPr>
          <a:xfrm>
            <a:off x="838200" y="1330035"/>
            <a:ext cx="10515600" cy="581891"/>
          </a:xfrm>
        </p:spPr>
        <p:txBody>
          <a:bodyPr>
            <a:normAutofit fontScale="90000"/>
          </a:bodyPr>
          <a:lstStyle/>
          <a:p>
            <a:r>
              <a:rPr lang="en-IN" dirty="0"/>
              <a:t>Pricing in logistics:</a:t>
            </a:r>
          </a:p>
        </p:txBody>
      </p:sp>
      <p:sp>
        <p:nvSpPr>
          <p:cNvPr id="3" name="Content Placeholder 2">
            <a:extLst>
              <a:ext uri="{FF2B5EF4-FFF2-40B4-BE49-F238E27FC236}">
                <a16:creationId xmlns:a16="http://schemas.microsoft.com/office/drawing/2014/main" id="{61C77113-9D2B-A8CB-423E-AEF55AEA4447}"/>
              </a:ext>
            </a:extLst>
          </p:cNvPr>
          <p:cNvSpPr>
            <a:spLocks noGrp="1"/>
          </p:cNvSpPr>
          <p:nvPr>
            <p:ph idx="1"/>
          </p:nvPr>
        </p:nvSpPr>
        <p:spPr>
          <a:xfrm>
            <a:off x="96982" y="2078182"/>
            <a:ext cx="12095018" cy="4668981"/>
          </a:xfrm>
        </p:spPr>
        <p:txBody>
          <a:bodyPr/>
          <a:lstStyle/>
          <a:p>
            <a:r>
              <a:rPr lang="en-IN" dirty="0"/>
              <a:t>1. Cost Components:</a:t>
            </a:r>
          </a:p>
          <a:p>
            <a:pPr lvl="1"/>
            <a:r>
              <a:rPr lang="en-IN" dirty="0"/>
              <a:t>Transportation Costs</a:t>
            </a:r>
          </a:p>
          <a:p>
            <a:pPr lvl="1"/>
            <a:r>
              <a:rPr lang="en-IN" dirty="0"/>
              <a:t>Warehousing Costs</a:t>
            </a:r>
          </a:p>
          <a:p>
            <a:pPr lvl="1"/>
            <a:r>
              <a:rPr lang="en-IN" dirty="0"/>
              <a:t>Handling and Packaging Costs</a:t>
            </a:r>
          </a:p>
          <a:p>
            <a:pPr lvl="1"/>
            <a:r>
              <a:rPr lang="en-IN" dirty="0"/>
              <a:t>Technology Costs</a:t>
            </a:r>
          </a:p>
          <a:p>
            <a:r>
              <a:rPr lang="en-IN" dirty="0"/>
              <a:t>2. Mode of Transportation</a:t>
            </a:r>
          </a:p>
          <a:p>
            <a:pPr lvl="1"/>
            <a:r>
              <a:rPr lang="en-IN" dirty="0"/>
              <a:t>Shipping Method</a:t>
            </a:r>
          </a:p>
          <a:p>
            <a:pPr lvl="1"/>
            <a:endParaRPr lang="en-IN" dirty="0"/>
          </a:p>
        </p:txBody>
      </p:sp>
      <p:pic>
        <p:nvPicPr>
          <p:cNvPr id="5" name="Picture 4">
            <a:extLst>
              <a:ext uri="{FF2B5EF4-FFF2-40B4-BE49-F238E27FC236}">
                <a16:creationId xmlns:a16="http://schemas.microsoft.com/office/drawing/2014/main" id="{8ECF26A2-5B0B-AEF9-DAE1-30D6BE10A7A3}"/>
              </a:ext>
            </a:extLst>
          </p:cNvPr>
          <p:cNvPicPr>
            <a:picLocks noChangeAspect="1"/>
          </p:cNvPicPr>
          <p:nvPr/>
        </p:nvPicPr>
        <p:blipFill>
          <a:blip r:embed="rId2"/>
          <a:stretch>
            <a:fillRect/>
          </a:stretch>
        </p:blipFill>
        <p:spPr>
          <a:xfrm>
            <a:off x="5043055" y="1330035"/>
            <a:ext cx="7148945" cy="5527965"/>
          </a:xfrm>
          <a:prstGeom prst="rect">
            <a:avLst/>
          </a:prstGeom>
        </p:spPr>
      </p:pic>
    </p:spTree>
    <p:extLst>
      <p:ext uri="{BB962C8B-B14F-4D97-AF65-F5344CB8AC3E}">
        <p14:creationId xmlns:p14="http://schemas.microsoft.com/office/powerpoint/2010/main" val="459609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C1D64E-7A40-8B1E-4562-0ABA30DAB74E}"/>
              </a:ext>
            </a:extLst>
          </p:cNvPr>
          <p:cNvSpPr>
            <a:spLocks noGrp="1"/>
          </p:cNvSpPr>
          <p:nvPr>
            <p:ph idx="1"/>
          </p:nvPr>
        </p:nvSpPr>
        <p:spPr>
          <a:xfrm>
            <a:off x="96982" y="1385455"/>
            <a:ext cx="11984182" cy="5347854"/>
          </a:xfrm>
        </p:spPr>
        <p:txBody>
          <a:bodyPr/>
          <a:lstStyle/>
          <a:p>
            <a:r>
              <a:rPr lang="en-IN" dirty="0"/>
              <a:t>3. Distance and Destination</a:t>
            </a:r>
          </a:p>
          <a:p>
            <a:pPr lvl="1"/>
            <a:r>
              <a:rPr lang="en-IN" dirty="0"/>
              <a:t>Shipping Distance</a:t>
            </a:r>
          </a:p>
          <a:p>
            <a:pPr lvl="1"/>
            <a:r>
              <a:rPr lang="en-IN" dirty="0"/>
              <a:t>Destination and Accessibility</a:t>
            </a:r>
          </a:p>
          <a:p>
            <a:r>
              <a:rPr lang="en-US" dirty="0"/>
              <a:t>4. Service Level and Speed</a:t>
            </a:r>
          </a:p>
          <a:p>
            <a:pPr lvl="1"/>
            <a:r>
              <a:rPr lang="en-IN" dirty="0"/>
              <a:t>Expedited Services</a:t>
            </a:r>
          </a:p>
          <a:p>
            <a:pPr lvl="1"/>
            <a:r>
              <a:rPr lang="en-IN" dirty="0"/>
              <a:t>Std v/s premium </a:t>
            </a:r>
          </a:p>
          <a:p>
            <a:r>
              <a:rPr lang="en-IN" dirty="0"/>
              <a:t>5. Volume and Frequency</a:t>
            </a:r>
          </a:p>
          <a:p>
            <a:pPr lvl="1"/>
            <a:r>
              <a:rPr lang="en-IN" dirty="0"/>
              <a:t>Volume Discounts</a:t>
            </a:r>
          </a:p>
          <a:p>
            <a:pPr lvl="1"/>
            <a:r>
              <a:rPr lang="en-IN" dirty="0"/>
              <a:t>Frequency Discounts</a:t>
            </a:r>
          </a:p>
          <a:p>
            <a:pPr lvl="1"/>
            <a:endParaRPr lang="en-IN" dirty="0"/>
          </a:p>
          <a:p>
            <a:pPr lvl="1"/>
            <a:endParaRPr lang="en-IN" dirty="0"/>
          </a:p>
          <a:p>
            <a:pPr lvl="1"/>
            <a:endParaRPr lang="en-IN" dirty="0"/>
          </a:p>
        </p:txBody>
      </p:sp>
    </p:spTree>
    <p:extLst>
      <p:ext uri="{BB962C8B-B14F-4D97-AF65-F5344CB8AC3E}">
        <p14:creationId xmlns:p14="http://schemas.microsoft.com/office/powerpoint/2010/main" val="19709329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E9FA8-E518-A546-36F6-4E65A58F4989}"/>
              </a:ext>
            </a:extLst>
          </p:cNvPr>
          <p:cNvSpPr>
            <a:spLocks noGrp="1"/>
          </p:cNvSpPr>
          <p:nvPr>
            <p:ph type="title"/>
          </p:nvPr>
        </p:nvSpPr>
        <p:spPr>
          <a:xfrm>
            <a:off x="838200" y="1371599"/>
            <a:ext cx="10515600" cy="775855"/>
          </a:xfrm>
        </p:spPr>
        <p:txBody>
          <a:bodyPr/>
          <a:lstStyle/>
          <a:p>
            <a:r>
              <a:rPr lang="en-IN" dirty="0"/>
              <a:t>Why????</a:t>
            </a:r>
          </a:p>
        </p:txBody>
      </p:sp>
      <p:pic>
        <p:nvPicPr>
          <p:cNvPr id="2052" name="Picture 4">
            <a:extLst>
              <a:ext uri="{FF2B5EF4-FFF2-40B4-BE49-F238E27FC236}">
                <a16:creationId xmlns:a16="http://schemas.microsoft.com/office/drawing/2014/main" id="{3EEF4DF9-BE09-AA88-5FC9-92F865C02A7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147454"/>
            <a:ext cx="12288982" cy="47105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2916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6FE65A-04A8-47FC-C5F5-987EFA138671}"/>
              </a:ext>
            </a:extLst>
          </p:cNvPr>
          <p:cNvSpPr>
            <a:spLocks noGrp="1"/>
          </p:cNvSpPr>
          <p:nvPr>
            <p:ph idx="1"/>
          </p:nvPr>
        </p:nvSpPr>
        <p:spPr>
          <a:xfrm>
            <a:off x="0" y="1440872"/>
            <a:ext cx="17045739" cy="5278582"/>
          </a:xfrm>
        </p:spPr>
        <p:txBody>
          <a:bodyPr/>
          <a:lstStyle/>
          <a:p>
            <a:r>
              <a:rPr lang="en-US" dirty="0"/>
              <a:t>6. Seasonal and Peak Demand</a:t>
            </a:r>
          </a:p>
          <a:p>
            <a:pPr lvl="1"/>
            <a:r>
              <a:rPr lang="en-IN" dirty="0"/>
              <a:t>Seasonal Fluctuations</a:t>
            </a:r>
          </a:p>
          <a:p>
            <a:pPr lvl="1"/>
            <a:r>
              <a:rPr lang="en-IN" dirty="0"/>
              <a:t>Peak Periods</a:t>
            </a:r>
          </a:p>
          <a:p>
            <a:r>
              <a:rPr lang="en-IN" dirty="0"/>
              <a:t>7. Customs and Duties</a:t>
            </a:r>
          </a:p>
          <a:p>
            <a:r>
              <a:rPr lang="en-IN" dirty="0"/>
              <a:t>8. Technology and Innovation</a:t>
            </a:r>
          </a:p>
          <a:p>
            <a:r>
              <a:rPr lang="en-IN" dirty="0"/>
              <a:t>9. Market Conditions</a:t>
            </a:r>
          </a:p>
          <a:p>
            <a:pPr lvl="1"/>
            <a:r>
              <a:rPr lang="en-IN" dirty="0"/>
              <a:t>Competitive Pricing</a:t>
            </a:r>
          </a:p>
          <a:p>
            <a:pPr lvl="1"/>
            <a:r>
              <a:rPr lang="en-IN" dirty="0"/>
              <a:t>Customer Demand</a:t>
            </a:r>
          </a:p>
          <a:p>
            <a:pPr marL="0" indent="0">
              <a:buNone/>
            </a:pPr>
            <a:endParaRPr lang="en-IN" dirty="0"/>
          </a:p>
          <a:p>
            <a:pPr lvl="1"/>
            <a:endParaRPr lang="en-IN" dirty="0"/>
          </a:p>
          <a:p>
            <a:pPr lvl="1"/>
            <a:endParaRPr lang="en-IN" dirty="0"/>
          </a:p>
        </p:txBody>
      </p:sp>
    </p:spTree>
    <p:extLst>
      <p:ext uri="{BB962C8B-B14F-4D97-AF65-F5344CB8AC3E}">
        <p14:creationId xmlns:p14="http://schemas.microsoft.com/office/powerpoint/2010/main" val="13901361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A2FBE8-B18D-C314-D44E-6D9E0CFE133E}"/>
              </a:ext>
            </a:extLst>
          </p:cNvPr>
          <p:cNvSpPr>
            <a:spLocks noGrp="1"/>
          </p:cNvSpPr>
          <p:nvPr>
            <p:ph idx="1"/>
          </p:nvPr>
        </p:nvSpPr>
        <p:spPr>
          <a:xfrm>
            <a:off x="110835" y="1440872"/>
            <a:ext cx="11942619" cy="5417127"/>
          </a:xfrm>
        </p:spPr>
        <p:txBody>
          <a:bodyPr/>
          <a:lstStyle/>
          <a:p>
            <a:r>
              <a:rPr lang="en-IN" dirty="0"/>
              <a:t>10. Contractual Agreements</a:t>
            </a:r>
          </a:p>
          <a:p>
            <a:pPr lvl="1"/>
            <a:r>
              <a:rPr lang="en-IN" dirty="0"/>
              <a:t>Long-Term Contracts</a:t>
            </a:r>
          </a:p>
          <a:p>
            <a:pPr lvl="1"/>
            <a:r>
              <a:rPr lang="en-IN" dirty="0"/>
              <a:t>Negotiation</a:t>
            </a:r>
          </a:p>
          <a:p>
            <a:r>
              <a:rPr lang="en-IN" dirty="0"/>
              <a:t>11. Risk Management</a:t>
            </a:r>
          </a:p>
          <a:p>
            <a:r>
              <a:rPr lang="en-IN" dirty="0"/>
              <a:t>12. Value-Added Services</a:t>
            </a:r>
          </a:p>
          <a:p>
            <a:endParaRPr lang="en-IN" dirty="0"/>
          </a:p>
          <a:p>
            <a:pPr lvl="1"/>
            <a:endParaRPr lang="en-IN" dirty="0"/>
          </a:p>
        </p:txBody>
      </p:sp>
      <p:pic>
        <p:nvPicPr>
          <p:cNvPr id="4098" name="Picture 2">
            <a:extLst>
              <a:ext uri="{FF2B5EF4-FFF2-40B4-BE49-F238E27FC236}">
                <a16:creationId xmlns:a16="http://schemas.microsoft.com/office/drawing/2014/main" id="{8E9F6C19-EAC8-8C9E-3704-9131FD7108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8764" y="1330035"/>
            <a:ext cx="7883236" cy="5527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6900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354AF-7180-9BE7-CB24-144FC59FDDA7}"/>
              </a:ext>
            </a:extLst>
          </p:cNvPr>
          <p:cNvSpPr>
            <a:spLocks noGrp="1"/>
          </p:cNvSpPr>
          <p:nvPr>
            <p:ph type="title"/>
          </p:nvPr>
        </p:nvSpPr>
        <p:spPr>
          <a:xfrm>
            <a:off x="838200" y="1314450"/>
            <a:ext cx="10515600" cy="514350"/>
          </a:xfrm>
        </p:spPr>
        <p:txBody>
          <a:bodyPr>
            <a:normAutofit fontScale="90000"/>
          </a:bodyPr>
          <a:lstStyle/>
          <a:p>
            <a:r>
              <a:rPr lang="en-IN" dirty="0"/>
              <a:t>Warehouse:</a:t>
            </a:r>
          </a:p>
        </p:txBody>
      </p:sp>
      <p:sp>
        <p:nvSpPr>
          <p:cNvPr id="3" name="Content Placeholder 2">
            <a:extLst>
              <a:ext uri="{FF2B5EF4-FFF2-40B4-BE49-F238E27FC236}">
                <a16:creationId xmlns:a16="http://schemas.microsoft.com/office/drawing/2014/main" id="{F2E0FD87-5A53-6AC3-A3A4-245FC79658CF}"/>
              </a:ext>
            </a:extLst>
          </p:cNvPr>
          <p:cNvSpPr>
            <a:spLocks noGrp="1"/>
          </p:cNvSpPr>
          <p:nvPr>
            <p:ph idx="1"/>
          </p:nvPr>
        </p:nvSpPr>
        <p:spPr>
          <a:xfrm>
            <a:off x="125730" y="1954530"/>
            <a:ext cx="11898630" cy="4789169"/>
          </a:xfrm>
        </p:spPr>
        <p:txBody>
          <a:bodyPr/>
          <a:lstStyle/>
          <a:p>
            <a:pPr marL="0" indent="0">
              <a:buNone/>
            </a:pPr>
            <a:r>
              <a:rPr lang="en-US" dirty="0"/>
              <a:t>Warehousing is the act of storing goods that will be sold or distributed later. While a small, home-based business might be warehousing products in a spare room, basement, or garage, larger businesses typically own or rent space in a building that is specifically designed for storage.</a:t>
            </a:r>
            <a:endParaRPr lang="en-IN" dirty="0"/>
          </a:p>
        </p:txBody>
      </p:sp>
      <p:pic>
        <p:nvPicPr>
          <p:cNvPr id="6148" name="Picture 4" descr="Discover 7 innovative ideas to improve warehouse efficiency ...">
            <a:extLst>
              <a:ext uri="{FF2B5EF4-FFF2-40B4-BE49-F238E27FC236}">
                <a16:creationId xmlns:a16="http://schemas.microsoft.com/office/drawing/2014/main" id="{FCDE22AD-CA22-12EB-1CB2-E2F1A8BCC6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520440"/>
            <a:ext cx="6096000" cy="3348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7423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923E2-3E61-2BD1-C801-2ACD4F0A40F8}"/>
              </a:ext>
            </a:extLst>
          </p:cNvPr>
          <p:cNvSpPr>
            <a:spLocks noGrp="1"/>
          </p:cNvSpPr>
          <p:nvPr>
            <p:ph type="title"/>
          </p:nvPr>
        </p:nvSpPr>
        <p:spPr>
          <a:xfrm>
            <a:off x="838200" y="1337310"/>
            <a:ext cx="10515600" cy="560070"/>
          </a:xfrm>
        </p:spPr>
        <p:txBody>
          <a:bodyPr>
            <a:normAutofit fontScale="90000"/>
          </a:bodyPr>
          <a:lstStyle/>
          <a:p>
            <a:r>
              <a:rPr lang="en-IN" dirty="0"/>
              <a:t>Scope / Objectives of Warehousing</a:t>
            </a:r>
          </a:p>
        </p:txBody>
      </p:sp>
      <p:sp>
        <p:nvSpPr>
          <p:cNvPr id="3" name="Content Placeholder 2">
            <a:extLst>
              <a:ext uri="{FF2B5EF4-FFF2-40B4-BE49-F238E27FC236}">
                <a16:creationId xmlns:a16="http://schemas.microsoft.com/office/drawing/2014/main" id="{455E234A-E6F7-B738-DC28-77AE18DA87A2}"/>
              </a:ext>
            </a:extLst>
          </p:cNvPr>
          <p:cNvSpPr>
            <a:spLocks noGrp="1"/>
          </p:cNvSpPr>
          <p:nvPr>
            <p:ph idx="1"/>
          </p:nvPr>
        </p:nvSpPr>
        <p:spPr>
          <a:xfrm>
            <a:off x="125730" y="1897380"/>
            <a:ext cx="12066270" cy="4846319"/>
          </a:xfrm>
        </p:spPr>
        <p:txBody>
          <a:bodyPr/>
          <a:lstStyle/>
          <a:p>
            <a:r>
              <a:rPr lang="en-US" dirty="0"/>
              <a:t>Receive the purchase goods and entered upon the stock register.</a:t>
            </a:r>
          </a:p>
          <a:p>
            <a:r>
              <a:rPr lang="en-US" dirty="0"/>
              <a:t>Inventory Accounting of raw material, work-in-progress or finished goods.</a:t>
            </a:r>
          </a:p>
          <a:p>
            <a:r>
              <a:rPr lang="en-US" dirty="0"/>
              <a:t>Preservation of the inventory</a:t>
            </a:r>
          </a:p>
          <a:p>
            <a:r>
              <a:rPr lang="en-US" dirty="0"/>
              <a:t>Ability to access goods whenever called upon.</a:t>
            </a:r>
          </a:p>
          <a:p>
            <a:r>
              <a:rPr lang="en-US" dirty="0"/>
              <a:t>Appropriate record keeping through coding as to preserve goods and reduce obsolescence.</a:t>
            </a:r>
            <a:endParaRPr lang="en-IN" dirty="0"/>
          </a:p>
        </p:txBody>
      </p:sp>
    </p:spTree>
    <p:extLst>
      <p:ext uri="{BB962C8B-B14F-4D97-AF65-F5344CB8AC3E}">
        <p14:creationId xmlns:p14="http://schemas.microsoft.com/office/powerpoint/2010/main" val="18188784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8414AC-0514-6BB7-9AF6-F427550FF7BD}"/>
              </a:ext>
            </a:extLst>
          </p:cNvPr>
          <p:cNvSpPr>
            <a:spLocks noGrp="1"/>
          </p:cNvSpPr>
          <p:nvPr>
            <p:ph idx="1"/>
          </p:nvPr>
        </p:nvSpPr>
        <p:spPr>
          <a:xfrm>
            <a:off x="194310" y="1463040"/>
            <a:ext cx="11852910" cy="5269230"/>
          </a:xfrm>
        </p:spPr>
        <p:txBody>
          <a:bodyPr/>
          <a:lstStyle/>
          <a:p>
            <a:r>
              <a:rPr lang="en-US" dirty="0"/>
              <a:t>Proper stocking of goods as ensure smooth handling.</a:t>
            </a:r>
          </a:p>
          <a:p>
            <a:r>
              <a:rPr lang="en-US" dirty="0"/>
              <a:t>A smooth flow of production</a:t>
            </a:r>
          </a:p>
          <a:p>
            <a:r>
              <a:rPr lang="en-US" dirty="0"/>
              <a:t>Appropriate layout management to reduce material handling and equipment handling</a:t>
            </a:r>
          </a:p>
          <a:p>
            <a:r>
              <a:rPr lang="en-US" dirty="0"/>
              <a:t>Reduce to wastage as well as spoilage</a:t>
            </a:r>
            <a:endParaRPr lang="en-IN" dirty="0"/>
          </a:p>
        </p:txBody>
      </p:sp>
    </p:spTree>
    <p:extLst>
      <p:ext uri="{BB962C8B-B14F-4D97-AF65-F5344CB8AC3E}">
        <p14:creationId xmlns:p14="http://schemas.microsoft.com/office/powerpoint/2010/main" val="190475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C5DED9-4C44-BE98-392C-E7972AD2156F}"/>
              </a:ext>
            </a:extLst>
          </p:cNvPr>
          <p:cNvSpPr>
            <a:spLocks noGrp="1"/>
          </p:cNvSpPr>
          <p:nvPr>
            <p:ph idx="1"/>
          </p:nvPr>
        </p:nvSpPr>
        <p:spPr>
          <a:xfrm>
            <a:off x="838200" y="1496290"/>
            <a:ext cx="10515600" cy="5167745"/>
          </a:xfrm>
        </p:spPr>
        <p:txBody>
          <a:bodyPr/>
          <a:lstStyle/>
          <a:p>
            <a:r>
              <a:rPr lang="en-US" dirty="0"/>
              <a:t>High delivery costs are eating into profits, as </a:t>
            </a:r>
            <a:r>
              <a:rPr lang="en-US" dirty="0" err="1"/>
              <a:t>GreenMart</a:t>
            </a:r>
            <a:r>
              <a:rPr lang="en-US" dirty="0"/>
              <a:t> must frequently send out “emergency vans” for missed or delayed orders.</a:t>
            </a:r>
          </a:p>
          <a:p>
            <a:r>
              <a:rPr lang="en-US" dirty="0"/>
              <a:t>Many deliveries involve only a few items, resulting in vehicles often running below capacity.</a:t>
            </a:r>
          </a:p>
          <a:p>
            <a:r>
              <a:rPr lang="en-US" dirty="0"/>
              <a:t>Warehouses are located on city outskirts, causing inefficiencies in last-mile delivery.</a:t>
            </a:r>
          </a:p>
          <a:p>
            <a:r>
              <a:rPr lang="en-US" dirty="0"/>
              <a:t>Their transport fleet is a mix of electric vehicles (with limited range) and conventional vans (which face city entry restrictions at peak hours).</a:t>
            </a:r>
          </a:p>
          <a:p>
            <a:endParaRPr lang="en-US" dirty="0"/>
          </a:p>
          <a:p>
            <a:endParaRPr lang="en-IN" dirty="0"/>
          </a:p>
        </p:txBody>
      </p:sp>
    </p:spTree>
    <p:extLst>
      <p:ext uri="{BB962C8B-B14F-4D97-AF65-F5344CB8AC3E}">
        <p14:creationId xmlns:p14="http://schemas.microsoft.com/office/powerpoint/2010/main" val="3193251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A24358-41B3-A5B2-6017-B27FB005F688}"/>
              </a:ext>
            </a:extLst>
          </p:cNvPr>
          <p:cNvSpPr>
            <a:spLocks noGrp="1"/>
          </p:cNvSpPr>
          <p:nvPr>
            <p:ph idx="1"/>
          </p:nvPr>
        </p:nvSpPr>
        <p:spPr>
          <a:xfrm>
            <a:off x="171450" y="1371600"/>
            <a:ext cx="11864340" cy="5326380"/>
          </a:xfrm>
        </p:spPr>
        <p:txBody>
          <a:bodyPr/>
          <a:lstStyle/>
          <a:p>
            <a:r>
              <a:rPr lang="en-US" dirty="0"/>
              <a:t>Eliminate the possibility of theft and damage</a:t>
            </a:r>
          </a:p>
          <a:p>
            <a:r>
              <a:rPr lang="en-US" dirty="0"/>
              <a:t>Ensure preservation of environment and reduce pollution.</a:t>
            </a:r>
          </a:p>
          <a:p>
            <a:r>
              <a:rPr lang="en-US" dirty="0"/>
              <a:t>Encourage cost reduction and driving efficiency</a:t>
            </a:r>
            <a:endParaRPr lang="en-IN" dirty="0"/>
          </a:p>
        </p:txBody>
      </p:sp>
      <p:pic>
        <p:nvPicPr>
          <p:cNvPr id="8194" name="Picture 2" descr="How to improve warehouse sustainability? 10 breakthrough ideas">
            <a:extLst>
              <a:ext uri="{FF2B5EF4-FFF2-40B4-BE49-F238E27FC236}">
                <a16:creationId xmlns:a16="http://schemas.microsoft.com/office/drawing/2014/main" id="{BD640528-75E6-C785-89D2-0F0D501EB0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846070"/>
            <a:ext cx="7620000" cy="4011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645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C10C-49E6-3F03-8B3E-A632C41C618A}"/>
              </a:ext>
            </a:extLst>
          </p:cNvPr>
          <p:cNvSpPr>
            <a:spLocks noGrp="1"/>
          </p:cNvSpPr>
          <p:nvPr>
            <p:ph type="title"/>
          </p:nvPr>
        </p:nvSpPr>
        <p:spPr>
          <a:xfrm>
            <a:off x="838200" y="1280160"/>
            <a:ext cx="10515600" cy="674370"/>
          </a:xfrm>
        </p:spPr>
        <p:txBody>
          <a:bodyPr>
            <a:normAutofit fontScale="90000"/>
          </a:bodyPr>
          <a:lstStyle/>
          <a:p>
            <a:r>
              <a:rPr lang="en-IN" dirty="0"/>
              <a:t>Primary Functions of Warehouse:</a:t>
            </a:r>
          </a:p>
        </p:txBody>
      </p:sp>
      <p:sp>
        <p:nvSpPr>
          <p:cNvPr id="3" name="Content Placeholder 2">
            <a:extLst>
              <a:ext uri="{FF2B5EF4-FFF2-40B4-BE49-F238E27FC236}">
                <a16:creationId xmlns:a16="http://schemas.microsoft.com/office/drawing/2014/main" id="{DD9A1F7C-5D4C-8B10-5210-2921B1D37D1C}"/>
              </a:ext>
            </a:extLst>
          </p:cNvPr>
          <p:cNvSpPr>
            <a:spLocks noGrp="1"/>
          </p:cNvSpPr>
          <p:nvPr>
            <p:ph idx="1"/>
          </p:nvPr>
        </p:nvSpPr>
        <p:spPr>
          <a:xfrm>
            <a:off x="125730" y="2034540"/>
            <a:ext cx="11864340" cy="4743449"/>
          </a:xfrm>
        </p:spPr>
        <p:txBody>
          <a:bodyPr/>
          <a:lstStyle/>
          <a:p>
            <a:r>
              <a:rPr lang="en-IN" dirty="0"/>
              <a:t>1. Storage</a:t>
            </a:r>
          </a:p>
          <a:p>
            <a:r>
              <a:rPr lang="en-IN" dirty="0"/>
              <a:t>2. Price Stabilization</a:t>
            </a:r>
          </a:p>
          <a:p>
            <a:r>
              <a:rPr lang="en-IN" dirty="0"/>
              <a:t>3. Risk bearing</a:t>
            </a:r>
          </a:p>
          <a:p>
            <a:r>
              <a:rPr lang="en-IN" dirty="0"/>
              <a:t>4. Financing</a:t>
            </a:r>
          </a:p>
          <a:p>
            <a:endParaRPr lang="en-IN" dirty="0"/>
          </a:p>
        </p:txBody>
      </p:sp>
      <p:pic>
        <p:nvPicPr>
          <p:cNvPr id="9218" name="Picture 2" descr="Modern Warehouse: Best Practices, Technologies &amp; Future of 2025">
            <a:extLst>
              <a:ext uri="{FF2B5EF4-FFF2-40B4-BE49-F238E27FC236}">
                <a16:creationId xmlns:a16="http://schemas.microsoft.com/office/drawing/2014/main" id="{F93F51FD-79BA-2EA6-E781-CC92F94CB8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6965" y="1771650"/>
            <a:ext cx="8535035" cy="508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6567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C4A5F3-98B4-4D5C-C515-D50082C2CBF5}"/>
              </a:ext>
            </a:extLst>
          </p:cNvPr>
          <p:cNvSpPr>
            <a:spLocks noGrp="1"/>
          </p:cNvSpPr>
          <p:nvPr>
            <p:ph idx="1"/>
          </p:nvPr>
        </p:nvSpPr>
        <p:spPr>
          <a:xfrm>
            <a:off x="217170" y="1474470"/>
            <a:ext cx="11772900" cy="5234940"/>
          </a:xfrm>
        </p:spPr>
        <p:txBody>
          <a:bodyPr/>
          <a:lstStyle/>
          <a:p>
            <a:r>
              <a:rPr lang="en-IN" dirty="0"/>
              <a:t>5. Grading and packing</a:t>
            </a:r>
          </a:p>
          <a:p>
            <a:r>
              <a:rPr lang="en-IN" dirty="0"/>
              <a:t>6. Transportation</a:t>
            </a:r>
          </a:p>
          <a:p>
            <a:r>
              <a:rPr lang="en-US" dirty="0"/>
              <a:t>7. Time and place utility</a:t>
            </a:r>
          </a:p>
          <a:p>
            <a:r>
              <a:rPr lang="en-IN" dirty="0"/>
              <a:t>8. Processing</a:t>
            </a:r>
          </a:p>
        </p:txBody>
      </p:sp>
      <p:pic>
        <p:nvPicPr>
          <p:cNvPr id="10246" name="Picture 6" descr="Digital Warehouse: A Guide To Smart Future of Warehousing">
            <a:extLst>
              <a:ext uri="{FF2B5EF4-FFF2-40B4-BE49-F238E27FC236}">
                <a16:creationId xmlns:a16="http://schemas.microsoft.com/office/drawing/2014/main" id="{18B373E9-FD3D-3BE8-4C46-C4CD08A9C9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9350" y="1286827"/>
            <a:ext cx="5962650" cy="5571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3621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5C7C3-ED6A-A282-A12D-1388A1E09A36}"/>
              </a:ext>
            </a:extLst>
          </p:cNvPr>
          <p:cNvSpPr>
            <a:spLocks noGrp="1"/>
          </p:cNvSpPr>
          <p:nvPr>
            <p:ph type="title"/>
          </p:nvPr>
        </p:nvSpPr>
        <p:spPr>
          <a:xfrm>
            <a:off x="838200" y="1291590"/>
            <a:ext cx="10515600" cy="534034"/>
          </a:xfrm>
        </p:spPr>
        <p:txBody>
          <a:bodyPr>
            <a:normAutofit fontScale="90000"/>
          </a:bodyPr>
          <a:lstStyle/>
          <a:p>
            <a:r>
              <a:rPr lang="en-IN" dirty="0"/>
              <a:t>Efficient Warehouse Management</a:t>
            </a:r>
          </a:p>
        </p:txBody>
      </p:sp>
      <p:sp>
        <p:nvSpPr>
          <p:cNvPr id="3" name="Content Placeholder 2">
            <a:extLst>
              <a:ext uri="{FF2B5EF4-FFF2-40B4-BE49-F238E27FC236}">
                <a16:creationId xmlns:a16="http://schemas.microsoft.com/office/drawing/2014/main" id="{9BC0D4FA-044A-7E4E-2C99-1335EC419B78}"/>
              </a:ext>
            </a:extLst>
          </p:cNvPr>
          <p:cNvSpPr>
            <a:spLocks noGrp="1"/>
          </p:cNvSpPr>
          <p:nvPr>
            <p:ph idx="1"/>
          </p:nvPr>
        </p:nvSpPr>
        <p:spPr>
          <a:xfrm>
            <a:off x="137160" y="1825624"/>
            <a:ext cx="11864340" cy="4918075"/>
          </a:xfrm>
        </p:spPr>
        <p:txBody>
          <a:bodyPr/>
          <a:lstStyle/>
          <a:p>
            <a:r>
              <a:rPr lang="en-US" dirty="0"/>
              <a:t>1. Maximize and optimize all available space.</a:t>
            </a:r>
          </a:p>
          <a:p>
            <a:r>
              <a:rPr lang="en-US" dirty="0"/>
              <a:t>2. Lean Inventory</a:t>
            </a:r>
          </a:p>
          <a:p>
            <a:r>
              <a:rPr lang="en-US" dirty="0"/>
              <a:t>3. Adopt enabling technology</a:t>
            </a:r>
          </a:p>
          <a:p>
            <a:r>
              <a:rPr lang="en-US" dirty="0"/>
              <a:t>4. </a:t>
            </a:r>
            <a:r>
              <a:rPr lang="en-US" dirty="0" err="1"/>
              <a:t>Organise</a:t>
            </a:r>
            <a:r>
              <a:rPr lang="en-US" dirty="0"/>
              <a:t> workstations.</a:t>
            </a:r>
          </a:p>
          <a:p>
            <a:r>
              <a:rPr lang="en-US" dirty="0"/>
              <a:t>5. Use Bin Locations and Labelling.</a:t>
            </a:r>
          </a:p>
          <a:p>
            <a:endParaRPr lang="en-IN" dirty="0"/>
          </a:p>
        </p:txBody>
      </p:sp>
    </p:spTree>
    <p:extLst>
      <p:ext uri="{BB962C8B-B14F-4D97-AF65-F5344CB8AC3E}">
        <p14:creationId xmlns:p14="http://schemas.microsoft.com/office/powerpoint/2010/main" val="20891294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3E17C9-9384-69E7-724F-E36A938F80E4}"/>
              </a:ext>
            </a:extLst>
          </p:cNvPr>
          <p:cNvSpPr>
            <a:spLocks noGrp="1"/>
          </p:cNvSpPr>
          <p:nvPr>
            <p:ph idx="1"/>
          </p:nvPr>
        </p:nvSpPr>
        <p:spPr>
          <a:xfrm>
            <a:off x="194310" y="1417320"/>
            <a:ext cx="11852910" cy="5326380"/>
          </a:xfrm>
        </p:spPr>
        <p:txBody>
          <a:bodyPr/>
          <a:lstStyle/>
          <a:p>
            <a:r>
              <a:rPr lang="en-IN" dirty="0"/>
              <a:t>6. Optimise labour efficiency.</a:t>
            </a:r>
          </a:p>
          <a:p>
            <a:r>
              <a:rPr lang="en-IN" dirty="0"/>
              <a:t>7. Ensure Safety</a:t>
            </a:r>
          </a:p>
          <a:p>
            <a:r>
              <a:rPr lang="en-US" dirty="0"/>
              <a:t>8. Train the Staff Properly.</a:t>
            </a:r>
          </a:p>
          <a:p>
            <a:r>
              <a:rPr lang="en-US" dirty="0"/>
              <a:t>9. Reduce Inventory that Doesn’t Sell.</a:t>
            </a:r>
            <a:endParaRPr lang="en-IN" dirty="0"/>
          </a:p>
        </p:txBody>
      </p:sp>
    </p:spTree>
    <p:extLst>
      <p:ext uri="{BB962C8B-B14F-4D97-AF65-F5344CB8AC3E}">
        <p14:creationId xmlns:p14="http://schemas.microsoft.com/office/powerpoint/2010/main" val="4500458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A7D5A-84F0-6A2B-6623-7F27F7C43457}"/>
              </a:ext>
            </a:extLst>
          </p:cNvPr>
          <p:cNvSpPr>
            <a:spLocks noGrp="1"/>
          </p:cNvSpPr>
          <p:nvPr>
            <p:ph type="title"/>
          </p:nvPr>
        </p:nvSpPr>
        <p:spPr>
          <a:xfrm>
            <a:off x="838200" y="1291590"/>
            <a:ext cx="10515600" cy="594360"/>
          </a:xfrm>
        </p:spPr>
        <p:txBody>
          <a:bodyPr>
            <a:normAutofit fontScale="90000"/>
          </a:bodyPr>
          <a:lstStyle/>
          <a:p>
            <a:r>
              <a:rPr lang="en-IN" dirty="0"/>
              <a:t>Warehousing options (types)</a:t>
            </a:r>
          </a:p>
        </p:txBody>
      </p:sp>
      <p:sp>
        <p:nvSpPr>
          <p:cNvPr id="3" name="Content Placeholder 2">
            <a:extLst>
              <a:ext uri="{FF2B5EF4-FFF2-40B4-BE49-F238E27FC236}">
                <a16:creationId xmlns:a16="http://schemas.microsoft.com/office/drawing/2014/main" id="{2F53FA6B-A59F-1EC4-146E-BDCFEE76787B}"/>
              </a:ext>
            </a:extLst>
          </p:cNvPr>
          <p:cNvSpPr>
            <a:spLocks noGrp="1"/>
          </p:cNvSpPr>
          <p:nvPr>
            <p:ph idx="1"/>
          </p:nvPr>
        </p:nvSpPr>
        <p:spPr>
          <a:xfrm>
            <a:off x="102870" y="1885950"/>
            <a:ext cx="12089130" cy="4823459"/>
          </a:xfrm>
        </p:spPr>
        <p:txBody>
          <a:bodyPr/>
          <a:lstStyle/>
          <a:p>
            <a:r>
              <a:rPr lang="en-IN" dirty="0"/>
              <a:t>Private</a:t>
            </a:r>
          </a:p>
          <a:p>
            <a:r>
              <a:rPr lang="en-IN" dirty="0"/>
              <a:t>Public</a:t>
            </a:r>
          </a:p>
          <a:p>
            <a:r>
              <a:rPr lang="en-IN" dirty="0"/>
              <a:t>Contract</a:t>
            </a:r>
          </a:p>
          <a:p>
            <a:r>
              <a:rPr lang="en-IN" dirty="0"/>
              <a:t>Automated</a:t>
            </a:r>
          </a:p>
          <a:p>
            <a:r>
              <a:rPr lang="en-IN" dirty="0"/>
              <a:t>Climate-Controlled</a:t>
            </a:r>
          </a:p>
          <a:p>
            <a:r>
              <a:rPr lang="en-IN" dirty="0"/>
              <a:t>Distribution </a:t>
            </a:r>
            <a:r>
              <a:rPr lang="en-IN" dirty="0" err="1"/>
              <a:t>Center</a:t>
            </a:r>
            <a:endParaRPr lang="en-IN" dirty="0"/>
          </a:p>
          <a:p>
            <a:endParaRPr lang="en-IN" dirty="0"/>
          </a:p>
        </p:txBody>
      </p:sp>
      <p:pic>
        <p:nvPicPr>
          <p:cNvPr id="5" name="Picture 4">
            <a:extLst>
              <a:ext uri="{FF2B5EF4-FFF2-40B4-BE49-F238E27FC236}">
                <a16:creationId xmlns:a16="http://schemas.microsoft.com/office/drawing/2014/main" id="{5DF11DCC-3AA4-361D-D4D6-485371D92128}"/>
              </a:ext>
            </a:extLst>
          </p:cNvPr>
          <p:cNvPicPr>
            <a:picLocks noChangeAspect="1"/>
          </p:cNvPicPr>
          <p:nvPr/>
        </p:nvPicPr>
        <p:blipFill>
          <a:blip r:embed="rId2"/>
          <a:stretch>
            <a:fillRect/>
          </a:stretch>
        </p:blipFill>
        <p:spPr>
          <a:xfrm>
            <a:off x="3494961" y="1885950"/>
            <a:ext cx="8697039" cy="4972050"/>
          </a:xfrm>
          <a:prstGeom prst="rect">
            <a:avLst/>
          </a:prstGeom>
        </p:spPr>
      </p:pic>
    </p:spTree>
    <p:extLst>
      <p:ext uri="{BB962C8B-B14F-4D97-AF65-F5344CB8AC3E}">
        <p14:creationId xmlns:p14="http://schemas.microsoft.com/office/powerpoint/2010/main" val="35139273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iagram of a warehouse layout">
            <a:extLst>
              <a:ext uri="{FF2B5EF4-FFF2-40B4-BE49-F238E27FC236}">
                <a16:creationId xmlns:a16="http://schemas.microsoft.com/office/drawing/2014/main" id="{C32DFD7C-C522-959D-2A77-5D5387D815F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03020"/>
            <a:ext cx="12192000" cy="5554980"/>
          </a:xfrm>
        </p:spPr>
      </p:pic>
    </p:spTree>
    <p:extLst>
      <p:ext uri="{BB962C8B-B14F-4D97-AF65-F5344CB8AC3E}">
        <p14:creationId xmlns:p14="http://schemas.microsoft.com/office/powerpoint/2010/main" val="19618009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of cost and warehouse cost&#10;&#10;AI-generated content may be incorrect.">
            <a:extLst>
              <a:ext uri="{FF2B5EF4-FFF2-40B4-BE49-F238E27FC236}">
                <a16:creationId xmlns:a16="http://schemas.microsoft.com/office/drawing/2014/main" id="{27F198E2-DE20-78EB-0E52-9AE1003081E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280160"/>
            <a:ext cx="6380370" cy="5577840"/>
          </a:xfrm>
        </p:spPr>
      </p:pic>
      <p:sp>
        <p:nvSpPr>
          <p:cNvPr id="6" name="TextBox 5">
            <a:extLst>
              <a:ext uri="{FF2B5EF4-FFF2-40B4-BE49-F238E27FC236}">
                <a16:creationId xmlns:a16="http://schemas.microsoft.com/office/drawing/2014/main" id="{F3A23D49-BF66-0983-F251-95C019D67B91}"/>
              </a:ext>
            </a:extLst>
          </p:cNvPr>
          <p:cNvSpPr txBox="1"/>
          <p:nvPr/>
        </p:nvSpPr>
        <p:spPr>
          <a:xfrm>
            <a:off x="7578090" y="3554730"/>
            <a:ext cx="4149090" cy="615553"/>
          </a:xfrm>
          <a:prstGeom prst="rect">
            <a:avLst/>
          </a:prstGeom>
          <a:noFill/>
        </p:spPr>
        <p:txBody>
          <a:bodyPr wrap="square" rtlCol="0">
            <a:spAutoFit/>
          </a:bodyPr>
          <a:lstStyle/>
          <a:p>
            <a:r>
              <a:rPr lang="en-IN" sz="3400" dirty="0"/>
              <a:t>Analyse!!!</a:t>
            </a:r>
          </a:p>
        </p:txBody>
      </p:sp>
    </p:spTree>
    <p:extLst>
      <p:ext uri="{BB962C8B-B14F-4D97-AF65-F5344CB8AC3E}">
        <p14:creationId xmlns:p14="http://schemas.microsoft.com/office/powerpoint/2010/main" val="5655693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4DF78-F803-03D4-DE42-B1EB854C4ABE}"/>
              </a:ext>
            </a:extLst>
          </p:cNvPr>
          <p:cNvSpPr>
            <a:spLocks noGrp="1"/>
          </p:cNvSpPr>
          <p:nvPr>
            <p:ph type="title"/>
          </p:nvPr>
        </p:nvSpPr>
        <p:spPr>
          <a:xfrm>
            <a:off x="838200" y="1371600"/>
            <a:ext cx="10515600" cy="605790"/>
          </a:xfrm>
        </p:spPr>
        <p:txBody>
          <a:bodyPr>
            <a:normAutofit fontScale="90000"/>
          </a:bodyPr>
          <a:lstStyle/>
          <a:p>
            <a:r>
              <a:rPr lang="en-IN" dirty="0"/>
              <a:t>International Logistics</a:t>
            </a:r>
          </a:p>
        </p:txBody>
      </p:sp>
      <p:sp>
        <p:nvSpPr>
          <p:cNvPr id="3" name="Content Placeholder 2">
            <a:extLst>
              <a:ext uri="{FF2B5EF4-FFF2-40B4-BE49-F238E27FC236}">
                <a16:creationId xmlns:a16="http://schemas.microsoft.com/office/drawing/2014/main" id="{A1B7F20F-8CEF-BE5F-FFE4-E0B01E478497}"/>
              </a:ext>
            </a:extLst>
          </p:cNvPr>
          <p:cNvSpPr>
            <a:spLocks noGrp="1"/>
          </p:cNvSpPr>
          <p:nvPr>
            <p:ph idx="1"/>
          </p:nvPr>
        </p:nvSpPr>
        <p:spPr>
          <a:xfrm>
            <a:off x="114300" y="1977390"/>
            <a:ext cx="11967210" cy="4880609"/>
          </a:xfrm>
        </p:spPr>
        <p:txBody>
          <a:bodyPr/>
          <a:lstStyle/>
          <a:p>
            <a:pPr marL="0" indent="0">
              <a:buNone/>
            </a:pPr>
            <a:r>
              <a:rPr lang="en-US" b="1" i="1" dirty="0"/>
              <a:t>“International logistics involves the planning, implementation, and control of goods movement across borders, and it relies on several methods and tools to facilitate smooth operations while tackling complex challenges.”</a:t>
            </a:r>
            <a:endParaRPr lang="en-IN" b="1" i="1" dirty="0"/>
          </a:p>
        </p:txBody>
      </p:sp>
    </p:spTree>
    <p:extLst>
      <p:ext uri="{BB962C8B-B14F-4D97-AF65-F5344CB8AC3E}">
        <p14:creationId xmlns:p14="http://schemas.microsoft.com/office/powerpoint/2010/main" val="35617091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73A9FF-0702-0BF8-580F-CCB6111E6AB6}"/>
              </a:ext>
            </a:extLst>
          </p:cNvPr>
          <p:cNvPicPr>
            <a:picLocks noChangeAspect="1"/>
          </p:cNvPicPr>
          <p:nvPr/>
        </p:nvPicPr>
        <p:blipFill>
          <a:blip r:embed="rId3"/>
          <a:stretch>
            <a:fillRect/>
          </a:stretch>
        </p:blipFill>
        <p:spPr>
          <a:xfrm>
            <a:off x="0" y="1280160"/>
            <a:ext cx="12192000" cy="5577840"/>
          </a:xfrm>
          <a:prstGeom prst="rect">
            <a:avLst/>
          </a:prstGeom>
        </p:spPr>
      </p:pic>
    </p:spTree>
    <p:extLst>
      <p:ext uri="{BB962C8B-B14F-4D97-AF65-F5344CB8AC3E}">
        <p14:creationId xmlns:p14="http://schemas.microsoft.com/office/powerpoint/2010/main" val="602134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C823BF-AB84-3F1E-511E-9A88730D33B5}"/>
              </a:ext>
            </a:extLst>
          </p:cNvPr>
          <p:cNvSpPr>
            <a:spLocks noGrp="1"/>
          </p:cNvSpPr>
          <p:nvPr>
            <p:ph idx="1"/>
          </p:nvPr>
        </p:nvSpPr>
        <p:spPr/>
        <p:txBody>
          <a:bodyPr/>
          <a:lstStyle/>
          <a:p>
            <a:pPr marL="0" indent="0">
              <a:buNone/>
            </a:pPr>
            <a:r>
              <a:rPr lang="en-US" b="1" i="1" dirty="0"/>
              <a:t>“How can </a:t>
            </a:r>
            <a:r>
              <a:rPr lang="en-US" b="1" i="1" dirty="0" err="1"/>
              <a:t>GreenMart</a:t>
            </a:r>
            <a:r>
              <a:rPr lang="en-US" b="1" i="1" dirty="0"/>
              <a:t> Grocery redesign its urban delivery logistics to improve on-time delivery rates, use resources efficiently, and reduce costs, especially during challenging weather and traffic conditions?”</a:t>
            </a:r>
          </a:p>
          <a:p>
            <a:pPr marL="0" indent="0">
              <a:buNone/>
            </a:pPr>
            <a:endParaRPr lang="en-US" b="1" i="1" dirty="0"/>
          </a:p>
          <a:p>
            <a:pPr marL="0" indent="0">
              <a:buNone/>
            </a:pPr>
            <a:r>
              <a:rPr lang="en-US" b="1" i="1" dirty="0"/>
              <a:t>Ans- micro-warehousing, collaborations, AI-driven route planning, dynamic scheduling, eco-friendly vehicle use, customer pick-up points</a:t>
            </a:r>
            <a:endParaRPr lang="en-IN" b="1" i="1" dirty="0"/>
          </a:p>
        </p:txBody>
      </p:sp>
    </p:spTree>
    <p:extLst>
      <p:ext uri="{BB962C8B-B14F-4D97-AF65-F5344CB8AC3E}">
        <p14:creationId xmlns:p14="http://schemas.microsoft.com/office/powerpoint/2010/main" val="3189028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E3D6D-AA4D-DA8F-A3CD-3E79645A49A4}"/>
              </a:ext>
            </a:extLst>
          </p:cNvPr>
          <p:cNvSpPr>
            <a:spLocks noGrp="1"/>
          </p:cNvSpPr>
          <p:nvPr>
            <p:ph type="title"/>
          </p:nvPr>
        </p:nvSpPr>
        <p:spPr>
          <a:xfrm>
            <a:off x="838200" y="1371600"/>
            <a:ext cx="10515600" cy="560070"/>
          </a:xfrm>
        </p:spPr>
        <p:txBody>
          <a:bodyPr>
            <a:normAutofit fontScale="90000"/>
          </a:bodyPr>
          <a:lstStyle/>
          <a:p>
            <a:r>
              <a:rPr lang="en-IN" dirty="0"/>
              <a:t>Methods Facilitating International Logistics</a:t>
            </a:r>
          </a:p>
        </p:txBody>
      </p:sp>
      <p:sp>
        <p:nvSpPr>
          <p:cNvPr id="3" name="Content Placeholder 2">
            <a:extLst>
              <a:ext uri="{FF2B5EF4-FFF2-40B4-BE49-F238E27FC236}">
                <a16:creationId xmlns:a16="http://schemas.microsoft.com/office/drawing/2014/main" id="{EE7452CC-DF22-FFFF-8F81-8198CE7C6724}"/>
              </a:ext>
            </a:extLst>
          </p:cNvPr>
          <p:cNvSpPr>
            <a:spLocks noGrp="1"/>
          </p:cNvSpPr>
          <p:nvPr>
            <p:ph idx="1"/>
          </p:nvPr>
        </p:nvSpPr>
        <p:spPr>
          <a:xfrm>
            <a:off x="125730" y="1931670"/>
            <a:ext cx="12066270" cy="4846319"/>
          </a:xfrm>
        </p:spPr>
        <p:txBody>
          <a:bodyPr/>
          <a:lstStyle/>
          <a:p>
            <a:r>
              <a:rPr lang="en-IN" dirty="0"/>
              <a:t>Freight consolidation</a:t>
            </a:r>
          </a:p>
          <a:p>
            <a:r>
              <a:rPr lang="en-IN" dirty="0"/>
              <a:t>Intermodal shipping</a:t>
            </a:r>
          </a:p>
          <a:p>
            <a:r>
              <a:rPr lang="en-IN" dirty="0"/>
              <a:t>Inventory optimization</a:t>
            </a:r>
          </a:p>
          <a:p>
            <a:r>
              <a:rPr lang="en-IN" dirty="0"/>
              <a:t>Collaborative logistics</a:t>
            </a:r>
          </a:p>
          <a:p>
            <a:r>
              <a:rPr lang="en-IN" dirty="0"/>
              <a:t>Documentation accuracy</a:t>
            </a:r>
          </a:p>
        </p:txBody>
      </p:sp>
      <p:pic>
        <p:nvPicPr>
          <p:cNvPr id="1026" name="Picture 2" descr="What is International Logistics? Advantages &amp; Types">
            <a:extLst>
              <a:ext uri="{FF2B5EF4-FFF2-40B4-BE49-F238E27FC236}">
                <a16:creationId xmlns:a16="http://schemas.microsoft.com/office/drawing/2014/main" id="{AD1F1C58-D1D2-122B-108D-459ABC230B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6260" y="1931670"/>
            <a:ext cx="7825740" cy="4926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6811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57854-1C9F-3F17-7153-0FE6A0B26C5F}"/>
              </a:ext>
            </a:extLst>
          </p:cNvPr>
          <p:cNvSpPr>
            <a:spLocks noGrp="1"/>
          </p:cNvSpPr>
          <p:nvPr>
            <p:ph type="title"/>
          </p:nvPr>
        </p:nvSpPr>
        <p:spPr>
          <a:xfrm>
            <a:off x="838200" y="1680210"/>
            <a:ext cx="10515600" cy="308610"/>
          </a:xfrm>
        </p:spPr>
        <p:txBody>
          <a:bodyPr>
            <a:normAutofit fontScale="90000"/>
          </a:bodyPr>
          <a:lstStyle/>
          <a:p>
            <a:r>
              <a:rPr lang="en-IN" dirty="0"/>
              <a:t>Tools Facilitating International Logistics</a:t>
            </a:r>
            <a:br>
              <a:rPr lang="en-IN" dirty="0"/>
            </a:br>
            <a:endParaRPr lang="en-IN" dirty="0"/>
          </a:p>
        </p:txBody>
      </p:sp>
      <p:sp>
        <p:nvSpPr>
          <p:cNvPr id="3" name="Content Placeholder 2">
            <a:extLst>
              <a:ext uri="{FF2B5EF4-FFF2-40B4-BE49-F238E27FC236}">
                <a16:creationId xmlns:a16="http://schemas.microsoft.com/office/drawing/2014/main" id="{3E3C6333-304B-7380-83D6-4DFD7AC9C8F7}"/>
              </a:ext>
            </a:extLst>
          </p:cNvPr>
          <p:cNvSpPr>
            <a:spLocks noGrp="1"/>
          </p:cNvSpPr>
          <p:nvPr>
            <p:ph idx="1"/>
          </p:nvPr>
        </p:nvSpPr>
        <p:spPr>
          <a:xfrm>
            <a:off x="102870" y="2171700"/>
            <a:ext cx="12089130" cy="4526279"/>
          </a:xfrm>
        </p:spPr>
        <p:txBody>
          <a:bodyPr/>
          <a:lstStyle/>
          <a:p>
            <a:r>
              <a:rPr lang="en-US" dirty="0"/>
              <a:t>Global Trade Management (GTM)</a:t>
            </a:r>
          </a:p>
          <a:p>
            <a:r>
              <a:rPr lang="en-IN" dirty="0"/>
              <a:t>Transportation Management  (TMS)</a:t>
            </a:r>
          </a:p>
          <a:p>
            <a:r>
              <a:rPr lang="en-IN" dirty="0"/>
              <a:t>Warehouse Management (WMS)</a:t>
            </a:r>
          </a:p>
          <a:p>
            <a:r>
              <a:rPr lang="en-IN" dirty="0"/>
              <a:t>RFID and IoT devices</a:t>
            </a:r>
          </a:p>
          <a:p>
            <a:r>
              <a:rPr lang="en-US" dirty="0"/>
              <a:t>Automation and AI analytics </a:t>
            </a:r>
          </a:p>
          <a:p>
            <a:r>
              <a:rPr lang="en-IN" dirty="0"/>
              <a:t>Integrated logistics platforms </a:t>
            </a:r>
          </a:p>
          <a:p>
            <a:pPr marL="0" indent="0">
              <a:buNone/>
            </a:pPr>
            <a:r>
              <a:rPr lang="en-IN" dirty="0"/>
              <a:t>Eg- BluJay</a:t>
            </a:r>
          </a:p>
        </p:txBody>
      </p:sp>
      <p:pic>
        <p:nvPicPr>
          <p:cNvPr id="7" name="Picture 6">
            <a:extLst>
              <a:ext uri="{FF2B5EF4-FFF2-40B4-BE49-F238E27FC236}">
                <a16:creationId xmlns:a16="http://schemas.microsoft.com/office/drawing/2014/main" id="{FB0935AD-05F2-D327-FB3E-852F78BC6061}"/>
              </a:ext>
            </a:extLst>
          </p:cNvPr>
          <p:cNvPicPr>
            <a:picLocks noChangeAspect="1"/>
          </p:cNvPicPr>
          <p:nvPr/>
        </p:nvPicPr>
        <p:blipFill>
          <a:blip r:embed="rId2"/>
          <a:stretch>
            <a:fillRect/>
          </a:stretch>
        </p:blipFill>
        <p:spPr>
          <a:xfrm>
            <a:off x="5795010" y="2132941"/>
            <a:ext cx="6396990" cy="4725059"/>
          </a:xfrm>
          <a:prstGeom prst="rect">
            <a:avLst/>
          </a:prstGeom>
        </p:spPr>
      </p:pic>
    </p:spTree>
    <p:extLst>
      <p:ext uri="{BB962C8B-B14F-4D97-AF65-F5344CB8AC3E}">
        <p14:creationId xmlns:p14="http://schemas.microsoft.com/office/powerpoint/2010/main" val="17034379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1565FE-26B8-F8F9-FA20-09DE97855675}"/>
              </a:ext>
            </a:extLst>
          </p:cNvPr>
          <p:cNvSpPr>
            <a:spLocks noGrp="1"/>
          </p:cNvSpPr>
          <p:nvPr>
            <p:ph idx="1"/>
          </p:nvPr>
        </p:nvSpPr>
        <p:spPr>
          <a:xfrm>
            <a:off x="137160" y="2000250"/>
            <a:ext cx="11921490" cy="4754879"/>
          </a:xfrm>
        </p:spPr>
        <p:txBody>
          <a:bodyPr/>
          <a:lstStyle/>
          <a:p>
            <a:r>
              <a:rPr lang="en-IN" dirty="0"/>
              <a:t>Complex regulatory environment</a:t>
            </a:r>
          </a:p>
          <a:p>
            <a:r>
              <a:rPr lang="en-IN" dirty="0"/>
              <a:t>Transportation constraints</a:t>
            </a:r>
          </a:p>
          <a:p>
            <a:r>
              <a:rPr lang="en-IN" dirty="0"/>
              <a:t>Supply chain disruptions</a:t>
            </a:r>
          </a:p>
          <a:p>
            <a:r>
              <a:rPr lang="en-IN" dirty="0"/>
              <a:t>Inventory management</a:t>
            </a:r>
          </a:p>
          <a:p>
            <a:r>
              <a:rPr lang="en-IN" dirty="0"/>
              <a:t>Infrastructure and technology gaps</a:t>
            </a:r>
          </a:p>
          <a:p>
            <a:r>
              <a:rPr lang="en-IN" dirty="0"/>
              <a:t>High logistics costs</a:t>
            </a:r>
          </a:p>
          <a:p>
            <a:r>
              <a:rPr lang="en-IN" dirty="0"/>
              <a:t>Communication and collaboration issues</a:t>
            </a:r>
          </a:p>
        </p:txBody>
      </p:sp>
      <p:sp>
        <p:nvSpPr>
          <p:cNvPr id="5" name="Title 4">
            <a:extLst>
              <a:ext uri="{FF2B5EF4-FFF2-40B4-BE49-F238E27FC236}">
                <a16:creationId xmlns:a16="http://schemas.microsoft.com/office/drawing/2014/main" id="{918858ED-E33B-4FD0-0F9A-CB9B74136E32}"/>
              </a:ext>
            </a:extLst>
          </p:cNvPr>
          <p:cNvSpPr>
            <a:spLocks noGrp="1"/>
          </p:cNvSpPr>
          <p:nvPr>
            <p:ph type="title"/>
          </p:nvPr>
        </p:nvSpPr>
        <p:spPr>
          <a:xfrm>
            <a:off x="838200" y="1839279"/>
            <a:ext cx="10515600" cy="45719"/>
          </a:xfrm>
        </p:spPr>
        <p:txBody>
          <a:bodyPr>
            <a:normAutofit fontScale="90000"/>
          </a:bodyPr>
          <a:lstStyle/>
          <a:p>
            <a:r>
              <a:rPr lang="en-IN" dirty="0"/>
              <a:t>Challenges in International Logistics</a:t>
            </a:r>
            <a:br>
              <a:rPr lang="en-IN" dirty="0"/>
            </a:br>
            <a:endParaRPr lang="en-IN" dirty="0"/>
          </a:p>
        </p:txBody>
      </p:sp>
      <p:pic>
        <p:nvPicPr>
          <p:cNvPr id="3074" name="Picture 2" descr="World Struggles With Supply Chain Problems">
            <a:extLst>
              <a:ext uri="{FF2B5EF4-FFF2-40B4-BE49-F238E27FC236}">
                <a16:creationId xmlns:a16="http://schemas.microsoft.com/office/drawing/2014/main" id="{9BBCF42A-C078-342B-E880-BB58C85A9C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8020" y="1884998"/>
            <a:ext cx="5036820" cy="4754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3203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2B2B2-D812-9A94-91DA-6CAAF5FB5D9A}"/>
              </a:ext>
            </a:extLst>
          </p:cNvPr>
          <p:cNvSpPr>
            <a:spLocks noGrp="1"/>
          </p:cNvSpPr>
          <p:nvPr>
            <p:ph type="title"/>
          </p:nvPr>
        </p:nvSpPr>
        <p:spPr>
          <a:xfrm>
            <a:off x="838200" y="1291590"/>
            <a:ext cx="10515600" cy="640080"/>
          </a:xfrm>
        </p:spPr>
        <p:txBody>
          <a:bodyPr>
            <a:normAutofit fontScale="90000"/>
          </a:bodyPr>
          <a:lstStyle/>
          <a:p>
            <a:r>
              <a:rPr lang="en-IN" dirty="0"/>
              <a:t>Logistics and Environment</a:t>
            </a:r>
          </a:p>
        </p:txBody>
      </p:sp>
      <p:sp>
        <p:nvSpPr>
          <p:cNvPr id="3" name="Content Placeholder 2">
            <a:extLst>
              <a:ext uri="{FF2B5EF4-FFF2-40B4-BE49-F238E27FC236}">
                <a16:creationId xmlns:a16="http://schemas.microsoft.com/office/drawing/2014/main" id="{2222409D-B33E-41D2-5CC5-67E750EC0079}"/>
              </a:ext>
            </a:extLst>
          </p:cNvPr>
          <p:cNvSpPr>
            <a:spLocks noGrp="1"/>
          </p:cNvSpPr>
          <p:nvPr>
            <p:ph idx="1"/>
          </p:nvPr>
        </p:nvSpPr>
        <p:spPr>
          <a:xfrm>
            <a:off x="102870" y="2068830"/>
            <a:ext cx="11910060" cy="4640579"/>
          </a:xfrm>
        </p:spPr>
        <p:txBody>
          <a:bodyPr/>
          <a:lstStyle/>
          <a:p>
            <a:r>
              <a:rPr lang="en-IN" dirty="0"/>
              <a:t>Air Pollution &amp; Greenhouse Gas Emissions</a:t>
            </a:r>
          </a:p>
          <a:p>
            <a:r>
              <a:rPr lang="en-IN" dirty="0"/>
              <a:t>Resource Consumption</a:t>
            </a:r>
          </a:p>
          <a:p>
            <a:r>
              <a:rPr lang="en-IN" dirty="0"/>
              <a:t>Packaging and Waste Generation</a:t>
            </a:r>
          </a:p>
          <a:p>
            <a:r>
              <a:rPr lang="en-IN" dirty="0"/>
              <a:t>Water and Noise Pollution</a:t>
            </a:r>
          </a:p>
        </p:txBody>
      </p:sp>
      <p:sp>
        <p:nvSpPr>
          <p:cNvPr id="4" name="AutoShape 2" descr="Described image">
            <a:extLst>
              <a:ext uri="{FF2B5EF4-FFF2-40B4-BE49-F238E27FC236}">
                <a16:creationId xmlns:a16="http://schemas.microsoft.com/office/drawing/2014/main" id="{57B416D7-5208-E662-0FCE-18E7B2C0B3F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7" name="Picture 6">
            <a:extLst>
              <a:ext uri="{FF2B5EF4-FFF2-40B4-BE49-F238E27FC236}">
                <a16:creationId xmlns:a16="http://schemas.microsoft.com/office/drawing/2014/main" id="{C183E085-E21A-08F1-E49A-2CBF448F471E}"/>
              </a:ext>
            </a:extLst>
          </p:cNvPr>
          <p:cNvPicPr>
            <a:picLocks noChangeAspect="1"/>
          </p:cNvPicPr>
          <p:nvPr/>
        </p:nvPicPr>
        <p:blipFill>
          <a:blip r:embed="rId2"/>
          <a:stretch>
            <a:fillRect/>
          </a:stretch>
        </p:blipFill>
        <p:spPr>
          <a:xfrm>
            <a:off x="4423410" y="3581400"/>
            <a:ext cx="7768590" cy="3276600"/>
          </a:xfrm>
          <a:prstGeom prst="rect">
            <a:avLst/>
          </a:prstGeom>
        </p:spPr>
      </p:pic>
    </p:spTree>
    <p:extLst>
      <p:ext uri="{BB962C8B-B14F-4D97-AF65-F5344CB8AC3E}">
        <p14:creationId xmlns:p14="http://schemas.microsoft.com/office/powerpoint/2010/main" val="2653153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A88AC-8336-6FF0-AB8B-CA2C1CC556E9}"/>
              </a:ext>
            </a:extLst>
          </p:cNvPr>
          <p:cNvSpPr>
            <a:spLocks noGrp="1"/>
          </p:cNvSpPr>
          <p:nvPr>
            <p:ph type="title"/>
          </p:nvPr>
        </p:nvSpPr>
        <p:spPr>
          <a:xfrm>
            <a:off x="838200" y="1302327"/>
            <a:ext cx="10515600" cy="845128"/>
          </a:xfrm>
        </p:spPr>
        <p:txBody>
          <a:bodyPr/>
          <a:lstStyle/>
          <a:p>
            <a:r>
              <a:rPr lang="en-US" dirty="0"/>
              <a:t>Strategic Logistical plan</a:t>
            </a:r>
            <a:endParaRPr lang="en-IN" dirty="0"/>
          </a:p>
        </p:txBody>
      </p:sp>
      <p:sp>
        <p:nvSpPr>
          <p:cNvPr id="3" name="Content Placeholder 2">
            <a:extLst>
              <a:ext uri="{FF2B5EF4-FFF2-40B4-BE49-F238E27FC236}">
                <a16:creationId xmlns:a16="http://schemas.microsoft.com/office/drawing/2014/main" id="{B2597014-F801-6799-8F4B-CBAF614D8F3B}"/>
              </a:ext>
            </a:extLst>
          </p:cNvPr>
          <p:cNvSpPr>
            <a:spLocks noGrp="1"/>
          </p:cNvSpPr>
          <p:nvPr>
            <p:ph idx="1"/>
          </p:nvPr>
        </p:nvSpPr>
        <p:spPr>
          <a:xfrm>
            <a:off x="838200" y="1662545"/>
            <a:ext cx="10515600" cy="3422073"/>
          </a:xfrm>
        </p:spPr>
        <p:txBody>
          <a:bodyPr>
            <a:normAutofit/>
          </a:bodyPr>
          <a:lstStyle/>
          <a:p>
            <a:pPr marL="0" indent="0">
              <a:buNone/>
            </a:pPr>
            <a:endParaRPr lang="en-US" dirty="0"/>
          </a:p>
          <a:p>
            <a:pPr marL="0" indent="0">
              <a:buNone/>
            </a:pPr>
            <a:r>
              <a:rPr lang="en-US" b="1" i="1" dirty="0"/>
              <a:t>“A strategic logistics plan is a unified, comprehensive, and integrated planning process designed to achieve competitive advantage through enhanced value and customer service, resulting in superior customer satisfaction by anticipating future demand for logistics services and managing resources across the supply chain”</a:t>
            </a:r>
            <a:endParaRPr lang="en-IN" b="1" i="1" dirty="0"/>
          </a:p>
        </p:txBody>
      </p:sp>
      <p:pic>
        <p:nvPicPr>
          <p:cNvPr id="5" name="Picture 4">
            <a:extLst>
              <a:ext uri="{FF2B5EF4-FFF2-40B4-BE49-F238E27FC236}">
                <a16:creationId xmlns:a16="http://schemas.microsoft.com/office/drawing/2014/main" id="{C5D166A3-5382-2215-4653-6B33941013B7}"/>
              </a:ext>
            </a:extLst>
          </p:cNvPr>
          <p:cNvPicPr>
            <a:picLocks noChangeAspect="1"/>
          </p:cNvPicPr>
          <p:nvPr/>
        </p:nvPicPr>
        <p:blipFill>
          <a:blip r:embed="rId3"/>
          <a:stretch>
            <a:fillRect/>
          </a:stretch>
        </p:blipFill>
        <p:spPr>
          <a:xfrm>
            <a:off x="4987636" y="4128655"/>
            <a:ext cx="7204364" cy="2729345"/>
          </a:xfrm>
          <a:prstGeom prst="rect">
            <a:avLst/>
          </a:prstGeom>
        </p:spPr>
      </p:pic>
    </p:spTree>
    <p:extLst>
      <p:ext uri="{BB962C8B-B14F-4D97-AF65-F5344CB8AC3E}">
        <p14:creationId xmlns:p14="http://schemas.microsoft.com/office/powerpoint/2010/main" val="2632077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88965-EC32-CE69-319A-9672AE15A0E3}"/>
              </a:ext>
            </a:extLst>
          </p:cNvPr>
          <p:cNvSpPr>
            <a:spLocks noGrp="1"/>
          </p:cNvSpPr>
          <p:nvPr>
            <p:ph type="title"/>
          </p:nvPr>
        </p:nvSpPr>
        <p:spPr>
          <a:xfrm>
            <a:off x="838200" y="1357745"/>
            <a:ext cx="10515600" cy="817419"/>
          </a:xfrm>
        </p:spPr>
        <p:txBody>
          <a:bodyPr/>
          <a:lstStyle/>
          <a:p>
            <a:r>
              <a:rPr lang="en-US" dirty="0"/>
              <a:t>Importance of Strategic Logistic Plan:</a:t>
            </a:r>
            <a:endParaRPr lang="en-IN" dirty="0"/>
          </a:p>
        </p:txBody>
      </p:sp>
      <p:sp>
        <p:nvSpPr>
          <p:cNvPr id="3" name="Content Placeholder 2">
            <a:extLst>
              <a:ext uri="{FF2B5EF4-FFF2-40B4-BE49-F238E27FC236}">
                <a16:creationId xmlns:a16="http://schemas.microsoft.com/office/drawing/2014/main" id="{C685479F-BD71-CF1E-9558-18C096FA7ADF}"/>
              </a:ext>
            </a:extLst>
          </p:cNvPr>
          <p:cNvSpPr>
            <a:spLocks noGrp="1"/>
          </p:cNvSpPr>
          <p:nvPr>
            <p:ph idx="1"/>
          </p:nvPr>
        </p:nvSpPr>
        <p:spPr>
          <a:xfrm>
            <a:off x="838200" y="2466109"/>
            <a:ext cx="10515600" cy="3710854"/>
          </a:xfrm>
        </p:spPr>
        <p:txBody>
          <a:bodyPr>
            <a:normAutofit/>
          </a:bodyPr>
          <a:lstStyle/>
          <a:p>
            <a:pPr marL="514350" indent="-514350">
              <a:buFont typeface="+mj-lt"/>
              <a:buAutoNum type="arabicPeriod"/>
            </a:pPr>
            <a:r>
              <a:rPr lang="en-IN" sz="3200" dirty="0"/>
              <a:t>Cost Optimization</a:t>
            </a:r>
          </a:p>
          <a:p>
            <a:pPr marL="514350" indent="-514350">
              <a:buFont typeface="+mj-lt"/>
              <a:buAutoNum type="arabicPeriod"/>
            </a:pPr>
            <a:r>
              <a:rPr lang="en-IN" sz="3200" dirty="0"/>
              <a:t>Improved Customer Service</a:t>
            </a:r>
          </a:p>
          <a:p>
            <a:pPr marL="514350" indent="-514350">
              <a:buFont typeface="+mj-lt"/>
              <a:buAutoNum type="arabicPeriod"/>
            </a:pPr>
            <a:r>
              <a:rPr lang="en-IN" sz="3200" dirty="0"/>
              <a:t>Flexibility and Responsiveness</a:t>
            </a:r>
          </a:p>
          <a:p>
            <a:pPr marL="514350" indent="-514350">
              <a:buFont typeface="+mj-lt"/>
              <a:buAutoNum type="arabicPeriod"/>
            </a:pPr>
            <a:r>
              <a:rPr lang="en-IN" sz="3200" dirty="0"/>
              <a:t>Risk Management</a:t>
            </a:r>
          </a:p>
          <a:p>
            <a:pPr marL="514350" indent="-514350">
              <a:buFont typeface="+mj-lt"/>
              <a:buAutoNum type="arabicPeriod"/>
            </a:pPr>
            <a:r>
              <a:rPr lang="en-IN" sz="3200" dirty="0"/>
              <a:t>Competitive Advantage</a:t>
            </a:r>
          </a:p>
        </p:txBody>
      </p:sp>
      <p:pic>
        <p:nvPicPr>
          <p:cNvPr id="1028" name="Picture 4" descr="Why have a logistics department?">
            <a:extLst>
              <a:ext uri="{FF2B5EF4-FFF2-40B4-BE49-F238E27FC236}">
                <a16:creationId xmlns:a16="http://schemas.microsoft.com/office/drawing/2014/main" id="{21FE5ADF-200C-F69A-EC35-F59781BB04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2050472"/>
            <a:ext cx="5334000" cy="4807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9547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AF6302-29EB-D1E1-625A-35BA1B580882}"/>
              </a:ext>
            </a:extLst>
          </p:cNvPr>
          <p:cNvSpPr>
            <a:spLocks noGrp="1"/>
          </p:cNvSpPr>
          <p:nvPr>
            <p:ph idx="1"/>
          </p:nvPr>
        </p:nvSpPr>
        <p:spPr>
          <a:xfrm>
            <a:off x="838200" y="1579418"/>
            <a:ext cx="10515600" cy="4597545"/>
          </a:xfrm>
        </p:spPr>
        <p:txBody>
          <a:bodyPr/>
          <a:lstStyle/>
          <a:p>
            <a:pPr marL="0" indent="0">
              <a:buNone/>
            </a:pPr>
            <a:r>
              <a:rPr lang="en-US" sz="3200" dirty="0"/>
              <a:t>6. Efficient Resource Utilization</a:t>
            </a:r>
          </a:p>
          <a:p>
            <a:pPr marL="0" indent="0">
              <a:buNone/>
            </a:pPr>
            <a:r>
              <a:rPr lang="en-US" sz="3200" dirty="0"/>
              <a:t>7. Technology Integration</a:t>
            </a:r>
          </a:p>
          <a:p>
            <a:pPr marL="0" indent="0">
              <a:buNone/>
            </a:pPr>
            <a:r>
              <a:rPr lang="en-US" sz="3200" dirty="0"/>
              <a:t>8. Environmental Sustainability</a:t>
            </a:r>
          </a:p>
          <a:p>
            <a:pPr marL="0" indent="0">
              <a:buNone/>
            </a:pPr>
            <a:r>
              <a:rPr lang="en-US" sz="3200" dirty="0"/>
              <a:t>9. Continuous/continual Improvement</a:t>
            </a:r>
          </a:p>
          <a:p>
            <a:pPr marL="0" indent="0">
              <a:buNone/>
            </a:pPr>
            <a:endParaRPr lang="en-US" dirty="0"/>
          </a:p>
        </p:txBody>
      </p:sp>
    </p:spTree>
    <p:extLst>
      <p:ext uri="{BB962C8B-B14F-4D97-AF65-F5344CB8AC3E}">
        <p14:creationId xmlns:p14="http://schemas.microsoft.com/office/powerpoint/2010/main" val="276830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E0E1A-0E5F-F9AA-E8E4-DCC5AD081214}"/>
              </a:ext>
            </a:extLst>
          </p:cNvPr>
          <p:cNvSpPr>
            <a:spLocks noGrp="1"/>
          </p:cNvSpPr>
          <p:nvPr>
            <p:ph idx="1"/>
          </p:nvPr>
        </p:nvSpPr>
        <p:spPr/>
        <p:txBody>
          <a:bodyPr/>
          <a:lstStyle/>
          <a:p>
            <a:endParaRPr lang="en-IN"/>
          </a:p>
        </p:txBody>
      </p:sp>
      <p:pic>
        <p:nvPicPr>
          <p:cNvPr id="2052" name="Picture 4" descr="Logistic Organization Chart">
            <a:extLst>
              <a:ext uri="{FF2B5EF4-FFF2-40B4-BE49-F238E27FC236}">
                <a16:creationId xmlns:a16="http://schemas.microsoft.com/office/drawing/2014/main" id="{D36DDFCC-E1C2-4D25-1F37-2FB8CC16A6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88472"/>
            <a:ext cx="12192000" cy="5569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64302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3255</TotalTime>
  <Words>1748</Words>
  <Application>Microsoft Office PowerPoint</Application>
  <PresentationFormat>Widescreen</PresentationFormat>
  <Paragraphs>271</Paragraphs>
  <Slides>53</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53</vt:i4>
      </vt:variant>
    </vt:vector>
  </HeadingPairs>
  <TitlesOfParts>
    <vt:vector size="58" baseType="lpstr">
      <vt:lpstr>Aptos</vt:lpstr>
      <vt:lpstr>Aptos Display</vt:lpstr>
      <vt:lpstr>Arial</vt:lpstr>
      <vt:lpstr>Times New Roman</vt:lpstr>
      <vt:lpstr>Office Theme</vt:lpstr>
      <vt:lpstr>LOGISTICS &amp; SUPPLY CHAIN MANAGEMENT Subject Code – MBA301 By  Likith N Assistant Professor</vt:lpstr>
      <vt:lpstr>PowerPoint Presentation</vt:lpstr>
      <vt:lpstr>Problem Scenario: </vt:lpstr>
      <vt:lpstr>PowerPoint Presentation</vt:lpstr>
      <vt:lpstr>PowerPoint Presentation</vt:lpstr>
      <vt:lpstr>Strategic Logistical plan</vt:lpstr>
      <vt:lpstr>Importance of Strategic Logistic Plan:</vt:lpstr>
      <vt:lpstr>PowerPoint Presentation</vt:lpstr>
      <vt:lpstr>PowerPoint Presentation</vt:lpstr>
      <vt:lpstr>Operating objectives of logistics planning</vt:lpstr>
      <vt:lpstr>PowerPoint Presentation</vt:lpstr>
      <vt:lpstr>PowerPoint Presentation</vt:lpstr>
      <vt:lpstr>PowerPoint Presentation</vt:lpstr>
      <vt:lpstr>PowerPoint Presentation</vt:lpstr>
      <vt:lpstr>Flow of logistics planning</vt:lpstr>
      <vt:lpstr>PowerPoint Presentation</vt:lpstr>
      <vt:lpstr>Developing Logistical Strategy</vt:lpstr>
      <vt:lpstr>PowerPoint Presentation</vt:lpstr>
      <vt:lpstr>PowerPoint Presentation</vt:lpstr>
      <vt:lpstr>PowerPoint Presentation</vt:lpstr>
      <vt:lpstr>PowerPoint Presentation</vt:lpstr>
      <vt:lpstr>Logistics System Design &amp; Administration:</vt:lpstr>
      <vt:lpstr>PowerPoint Presentation</vt:lpstr>
      <vt:lpstr>PowerPoint Presentation</vt:lpstr>
      <vt:lpstr>PowerPoint Presentation</vt:lpstr>
      <vt:lpstr>PowerPoint Presentation</vt:lpstr>
      <vt:lpstr>Logistic Environment Assessment:</vt:lpstr>
      <vt:lpstr>PowerPoint Presentation</vt:lpstr>
      <vt:lpstr>PowerPoint Presentation</vt:lpstr>
      <vt:lpstr>Drop shipping</vt:lpstr>
      <vt:lpstr>PowerPoint Presentation</vt:lpstr>
      <vt:lpstr>Pricing in logistics:</vt:lpstr>
      <vt:lpstr>PowerPoint Presentation</vt:lpstr>
      <vt:lpstr>Why????</vt:lpstr>
      <vt:lpstr>PowerPoint Presentation</vt:lpstr>
      <vt:lpstr>PowerPoint Presentation</vt:lpstr>
      <vt:lpstr>Warehouse:</vt:lpstr>
      <vt:lpstr>Scope / Objectives of Warehousing</vt:lpstr>
      <vt:lpstr>PowerPoint Presentation</vt:lpstr>
      <vt:lpstr>PowerPoint Presentation</vt:lpstr>
      <vt:lpstr>Primary Functions of Warehouse:</vt:lpstr>
      <vt:lpstr>PowerPoint Presentation</vt:lpstr>
      <vt:lpstr>Efficient Warehouse Management</vt:lpstr>
      <vt:lpstr>PowerPoint Presentation</vt:lpstr>
      <vt:lpstr>Warehousing options (types)</vt:lpstr>
      <vt:lpstr>PowerPoint Presentation</vt:lpstr>
      <vt:lpstr>PowerPoint Presentation</vt:lpstr>
      <vt:lpstr>International Logistics</vt:lpstr>
      <vt:lpstr>PowerPoint Presentation</vt:lpstr>
      <vt:lpstr>Methods Facilitating International Logistics</vt:lpstr>
      <vt:lpstr>Tools Facilitating International Logistics </vt:lpstr>
      <vt:lpstr>Challenges in International Logistics </vt:lpstr>
      <vt:lpstr>Logistics and Environment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Likith N</dc:creator>
  <cp:lastModifiedBy>Likith N</cp:lastModifiedBy>
  <cp:revision>7</cp:revision>
  <dcterms:created xsi:type="dcterms:W3CDTF">2025-10-30T09:44:43Z</dcterms:created>
  <dcterms:modified xsi:type="dcterms:W3CDTF">2025-11-12T07:47:44Z</dcterms:modified>
</cp:coreProperties>
</file>