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4"/>
  </p:notesMasterIdLst>
  <p:sldIdLst>
    <p:sldId id="1508" r:id="rId2"/>
    <p:sldId id="1509" r:id="rId3"/>
    <p:sldId id="1510" r:id="rId4"/>
    <p:sldId id="1518" r:id="rId5"/>
    <p:sldId id="1519" r:id="rId6"/>
    <p:sldId id="1511" r:id="rId7"/>
    <p:sldId id="1512" r:id="rId8"/>
    <p:sldId id="1513" r:id="rId9"/>
    <p:sldId id="1514" r:id="rId10"/>
    <p:sldId id="1515" r:id="rId11"/>
    <p:sldId id="1516" r:id="rId12"/>
    <p:sldId id="151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00"/>
    <a:srgbClr val="44C4EC"/>
    <a:srgbClr val="FF6699"/>
    <a:srgbClr val="FF99FF"/>
    <a:srgbClr val="580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54" autoAdjust="0"/>
  </p:normalViewPr>
  <p:slideViewPr>
    <p:cSldViewPr snapToGrid="0">
      <p:cViewPr varScale="1">
        <p:scale>
          <a:sx n="88" d="100"/>
          <a:sy n="88" d="100"/>
        </p:scale>
        <p:origin x="46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B57A6-CE56-4298-B4EF-53553C89DA87}" type="datetimeFigureOut">
              <a:rPr lang="en-IN" smtClean="0"/>
              <a:t>25-01-2026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6F056-63A4-4201-81B0-F70F9B8CDD76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4119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76A-52BC-46AB-8FD7-AF74D4A6F91C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FCB6-7798-4F58-B3B1-AAEDAA286B53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43BF-E31D-40B4-86AA-1D9159A42A47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  <a:lvl2pPr>
              <a:defRPr sz="36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2pPr>
            <a:lvl3pPr>
              <a:defRPr sz="32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3pPr>
            <a:lvl4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4pPr>
            <a:lvl5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E94D-7833-4E21-87A4-3A52BA91CBA7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IN" dirty="0" smtClean="0"/>
              <a:t>Prof J V </a:t>
            </a:r>
            <a:r>
              <a:rPr lang="en-IN" dirty="0" err="1" smtClean="0"/>
              <a:t>Gorabal</a:t>
            </a:r>
            <a:r>
              <a:rPr lang="en-IN" dirty="0" smtClean="0"/>
              <a:t> ,CSE </a:t>
            </a:r>
            <a:r>
              <a:rPr lang="en-IN" dirty="0" err="1" smtClean="0"/>
              <a:t>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70" y="12651"/>
            <a:ext cx="1705213" cy="704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525" y="6092737"/>
            <a:ext cx="895475" cy="628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7" y="12651"/>
            <a:ext cx="2298197" cy="768098"/>
          </a:xfrm>
          <a:prstGeom prst="rect">
            <a:avLst/>
          </a:prstGeom>
        </p:spPr>
      </p:pic>
      <p:pic>
        <p:nvPicPr>
          <p:cNvPr id="12" name="Picture 11" descr="Screenshot 2022-11-27 at 6.39.26 PM"/>
          <p:cNvPicPr>
            <a:picLocks noChangeAspect="1"/>
          </p:cNvPicPr>
          <p:nvPr userDrawn="1"/>
        </p:nvPicPr>
        <p:blipFill>
          <a:blip r:embed="rId5"/>
          <a:srcRect r="11610"/>
          <a:stretch>
            <a:fillRect/>
          </a:stretch>
        </p:blipFill>
        <p:spPr>
          <a:xfrm>
            <a:off x="9386570" y="12700"/>
            <a:ext cx="892175" cy="768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26" y="49754"/>
            <a:ext cx="732944" cy="7309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8AB3-7A29-443F-8CB3-300C26C415EA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BA09-DA45-4E63-AF1A-0ADAEBE7450D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596B-6D50-454C-9FEC-9DE6D760E652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595-D96C-4D65-B836-085324C59806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ECA6-D4DC-4A8C-BCAF-C4FA89108DC5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2774-6B70-46D1-A7B0-58982DBB2682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95C5-E5B5-4911-9C74-0F953B1BCBBD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3DAA-151B-4BDD-9127-588932D680F3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			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smtClean="0"/>
              <a:t>Unit-2</a:t>
            </a:r>
            <a:endParaRPr lang="en-IN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1525180"/>
            <a:ext cx="11103428" cy="435133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Traditional Knowledge in Humanities and Sciences: </a:t>
            </a:r>
            <a:r>
              <a:rPr lang="en-US" dirty="0" smtClean="0"/>
              <a:t>Linguistics, </a:t>
            </a:r>
            <a:r>
              <a:rPr lang="en-US" dirty="0"/>
              <a:t>Number and measurements- Mathematics, Chemistry, Physics, Art, Astronomy, Astrology, Crafts and Trade in India and Engineering and Technology.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73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13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07" y="1195910"/>
            <a:ext cx="10515600" cy="873601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Crafts </a:t>
            </a:r>
            <a:r>
              <a:rPr lang="en-IN" b="1" dirty="0"/>
              <a:t>and Trade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44497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2800" dirty="0" smtClean="0"/>
              <a:t>Textiles</a:t>
            </a:r>
            <a:r>
              <a:rPr lang="en-IN" sz="2800" dirty="0"/>
              <a:t>: Techniques like block printing, silk weaving.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Metalwork: </a:t>
            </a:r>
            <a:r>
              <a:rPr lang="en-IN" sz="2800" dirty="0" err="1"/>
              <a:t>Bidriware</a:t>
            </a:r>
            <a:r>
              <a:rPr lang="en-IN" sz="2800" dirty="0"/>
              <a:t>, bronze casting.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Trade: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Ancient trade routes connecting India to the world (Silk Route, maritime trade).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Export of spices, textiles, and knowledge.</a:t>
            </a:r>
            <a:endParaRPr lang="en-IN" sz="2400" dirty="0"/>
          </a:p>
          <a:p>
            <a:pPr>
              <a:lnSpc>
                <a:spcPct val="150000"/>
              </a:lnSpc>
            </a:pPr>
            <a:endParaRPr lang="en-IN" sz="3200" dirty="0"/>
          </a:p>
          <a:p>
            <a:pPr>
              <a:lnSpc>
                <a:spcPct val="150000"/>
              </a:lnSpc>
            </a:pP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645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5555"/>
            <a:ext cx="10515600" cy="595133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Engineering </a:t>
            </a:r>
            <a:r>
              <a:rPr lang="en-IN" b="1" dirty="0"/>
              <a:t>and Technology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31" y="1630953"/>
            <a:ext cx="11416937" cy="43513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Engineering: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Architectural marvels: Temples, forts, and urban planning (e.g., Harappa, Mohenjo-Daro).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Stepwells and irrigation systems.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Technology: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IN" sz="3200" dirty="0"/>
              <a:t>Innovations in tools, shipbuilding, and weaponry.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		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           </a:t>
            </a:r>
            <a:r>
              <a:rPr lang="en-US" b="1" dirty="0" smtClean="0"/>
              <a:t>Conclusion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Summary: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India's traditional knowledge has contributed immensely to global advancements.</a:t>
            </a:r>
            <a:endParaRPr lang="en-IN" sz="2000" dirty="0"/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Interdisciplinary insights from humanities and sciences remain relevant today.</a:t>
            </a:r>
            <a:endParaRPr lang="en-IN" sz="2000" dirty="0"/>
          </a:p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Call to Action: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Preserve and study traditional knowledge to inspire future innovation.</a:t>
            </a:r>
            <a:endParaRPr lang="en-IN" sz="2000" dirty="0"/>
          </a:p>
          <a:p>
            <a:pPr algn="just">
              <a:lnSpc>
                <a:spcPct val="150000"/>
              </a:lnSpc>
            </a:pP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287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9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5555"/>
            <a:ext cx="10515600" cy="595133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</a:t>
            </a:r>
            <a:br>
              <a:rPr lang="en-IN" b="1" dirty="0" smtClean="0"/>
            </a:br>
            <a:r>
              <a:rPr lang="en-IN" b="1" dirty="0" smtClean="0"/>
              <a:t>Overview</a:t>
            </a:r>
            <a:r>
              <a:rPr lang="en-IN" b="1" dirty="0"/>
              <a:t>: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703" y="1825625"/>
            <a:ext cx="11443063" cy="4351338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IN" dirty="0" smtClean="0"/>
              <a:t>India </a:t>
            </a:r>
            <a:r>
              <a:rPr lang="en-IN" dirty="0"/>
              <a:t>has a rich tradition of knowledge across various disciplines.</a:t>
            </a:r>
          </a:p>
          <a:p>
            <a:pPr lvl="0" algn="just">
              <a:lnSpc>
                <a:spcPct val="150000"/>
              </a:lnSpc>
            </a:pPr>
            <a:r>
              <a:rPr lang="en-IN" dirty="0"/>
              <a:t>Contributions span linguistics, mathematics, sciences, arts, and technology.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9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345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Traditional </a:t>
            </a:r>
            <a:r>
              <a:rPr lang="en-IN" b="1" dirty="0"/>
              <a:t>Knowledge in Linguistics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" y="1825625"/>
            <a:ext cx="11416937" cy="4351338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</a:rPr>
              <a:t>Sanskrit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Basis of linguistics and phonetics.</a:t>
            </a:r>
          </a:p>
          <a:p>
            <a:pPr lvl="0" algn="just">
              <a:lnSpc>
                <a:spcPct val="150000"/>
              </a:lnSpc>
            </a:pP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A foundational work in grammar and language rules</a:t>
            </a:r>
            <a:r>
              <a:rPr lang="en-IN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Script Evolution: </a:t>
            </a:r>
            <a:r>
              <a:rPr lang="en-US" dirty="0"/>
              <a:t>Brahmi, Devanagari, and other ancient Indian scripts.</a:t>
            </a:r>
            <a:endParaRPr lang="en-IN" dirty="0" smtClean="0"/>
          </a:p>
          <a:p>
            <a:pPr marL="0" indent="0">
              <a:buNone/>
            </a:pPr>
            <a:r>
              <a:rPr lang="en-IN" dirty="0"/>
              <a:t> 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Linguistics </a:t>
            </a:r>
            <a:r>
              <a:rPr lang="en-IN" b="1" dirty="0"/>
              <a:t>in Indian Knowledge Systems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7" y="1825625"/>
            <a:ext cx="11482250" cy="4351338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Sanskrit and Its Pioneering Role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Sanskrit is often regarded as the "mother of languages."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introduced a structured grammar system and phonetics that influence modern linguistics.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Its logical arrangement of sounds and grammar made it a model for computational linguistics.</a:t>
            </a:r>
          </a:p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sz="2400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Written around the 5th century BCE, it is the most comprehensive grammar of any language in the ancient world.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describes the structure and rules of Sanskrit, using 3,959 sutras (aphorisms).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Panini's methods laid the foundation for formal language theory.</a:t>
            </a:r>
          </a:p>
          <a:p>
            <a:pPr algn="just">
              <a:lnSpc>
                <a:spcPct val="150000"/>
              </a:lnSpc>
            </a:pP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287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63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212" y="770073"/>
            <a:ext cx="10515600" cy="1325563"/>
          </a:xfrm>
        </p:spPr>
        <p:txBody>
          <a:bodyPr/>
          <a:lstStyle/>
          <a:p>
            <a:r>
              <a:rPr lang="en-IN" dirty="0" smtClean="0"/>
              <a:t> </a:t>
            </a:r>
            <a:r>
              <a:rPr lang="en-IN" dirty="0" smtClean="0"/>
              <a:t>		</a:t>
            </a:r>
            <a:r>
              <a:rPr lang="en-IN" b="1" dirty="0" smtClean="0"/>
              <a:t>Evolution </a:t>
            </a:r>
            <a:r>
              <a:rPr lang="en-IN" b="1" dirty="0"/>
              <a:t>of Scripts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1825625"/>
            <a:ext cx="11547566" cy="4351338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en-IN" sz="8000" b="1" dirty="0" smtClean="0">
                <a:solidFill>
                  <a:schemeClr val="accent2">
                    <a:lumMod val="75000"/>
                  </a:schemeClr>
                </a:solidFill>
              </a:rPr>
              <a:t>Brahmi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Script:</a:t>
            </a:r>
            <a:r>
              <a:rPr lang="en-IN" sz="8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dirty="0"/>
              <a:t>The earliest decipherable script in India, which evolved into many modern scripts like Devanagari and Tamil.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Devanagari is widely used in Sanskrit texts and Hindi, showcasing the link between ancient and contemporary linguistic traditions.</a:t>
            </a:r>
          </a:p>
          <a:p>
            <a:pPr>
              <a:lnSpc>
                <a:spcPct val="170000"/>
              </a:lnSpc>
            </a:pPr>
            <a:r>
              <a:rPr lang="en-IN" sz="8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Philosophy of Language</a:t>
            </a:r>
            <a:endParaRPr lang="en-IN" sz="8000" dirty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lnSpc>
                <a:spcPct val="170000"/>
              </a:lnSpc>
            </a:pPr>
            <a:r>
              <a:rPr lang="en-IN" sz="8000" dirty="0"/>
              <a:t>Indian linguistic tradition also delved into semantics, phonetics, and syntax.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Concepts like </a:t>
            </a:r>
            <a:r>
              <a:rPr lang="en-IN" sz="8000" b="1" dirty="0" err="1"/>
              <a:t>Sphota</a:t>
            </a:r>
            <a:r>
              <a:rPr lang="en-IN" sz="8000" dirty="0"/>
              <a:t> (the idea that meaning is grasped as a whole and not as individual components) influenced linguistic philosophy.</a:t>
            </a:r>
          </a:p>
          <a:p>
            <a:pPr marL="0" indent="0">
              <a:lnSpc>
                <a:spcPct val="170000"/>
              </a:lnSpc>
              <a:buNone/>
            </a:pPr>
            <a:endParaRPr lang="en-IN" sz="8000" dirty="0"/>
          </a:p>
          <a:p>
            <a:pPr marL="0" indent="0">
              <a:buNone/>
            </a:pPr>
            <a:r>
              <a:rPr lang="en-IN" sz="8000" dirty="0"/>
              <a:t> </a:t>
            </a:r>
          </a:p>
          <a:p>
            <a:r>
              <a:rPr lang="en-IN" dirty="0"/>
              <a:t> </a:t>
            </a:r>
          </a:p>
          <a:p>
            <a:r>
              <a:rPr lang="en-IN" dirty="0"/>
              <a:t> </a:t>
            </a:r>
          </a:p>
          <a:p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68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</a:t>
            </a:r>
            <a:r>
              <a:rPr lang="en-IN" b="1" dirty="0" smtClean="0"/>
              <a:t>Mathematics </a:t>
            </a:r>
            <a:r>
              <a:rPr lang="en-IN" b="1" dirty="0"/>
              <a:t>and Numbers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3" y="1825625"/>
            <a:ext cx="11534503" cy="4351338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Key Contributions: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Decimal System: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Origin of zero and place value system.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Aryabhata: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Contributions to algebra, trigonometry, and astronomy.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 err="1">
                <a:solidFill>
                  <a:schemeClr val="accent2">
                    <a:lumMod val="75000"/>
                  </a:schemeClr>
                </a:solidFill>
              </a:rPr>
              <a:t>Bhaskaracharya</a:t>
            </a:r>
            <a:r>
              <a:rPr lang="en-IN" sz="5100" b="1" dirty="0"/>
              <a:t>:</a:t>
            </a:r>
            <a:r>
              <a:rPr lang="en-IN" sz="5100" dirty="0"/>
              <a:t> Concepts in calculus and algebra.</a:t>
            </a:r>
          </a:p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Applications: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dirty="0"/>
              <a:t>Foundation of modern mathematical principles.</a:t>
            </a:r>
          </a:p>
          <a:p>
            <a:pPr algn="just">
              <a:lnSpc>
                <a:spcPct val="160000"/>
              </a:lnSpc>
            </a:pPr>
            <a:endParaRPr lang="en-IN" sz="5100" dirty="0"/>
          </a:p>
          <a:p>
            <a:pPr algn="just"/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5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4" y="69258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Traditional </a:t>
            </a:r>
            <a:r>
              <a:rPr lang="en-US" sz="3600" b="1" dirty="0"/>
              <a:t>Knowledge in Chemistry and Physics</a:t>
            </a:r>
            <a:br>
              <a:rPr lang="en-US" sz="3600" b="1" dirty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55362"/>
            <a:ext cx="1135162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Chemistry: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Ancient texts like </a:t>
            </a:r>
            <a:r>
              <a:rPr lang="en-IN" sz="2800" dirty="0" err="1"/>
              <a:t>Rasaratnakara</a:t>
            </a:r>
            <a:r>
              <a:rPr lang="en-IN" sz="2800" dirty="0"/>
              <a:t> focus on metallurgy and alchemy.</a:t>
            </a:r>
            <a:endParaRPr lang="en-IN" sz="2400" dirty="0"/>
          </a:p>
          <a:p>
            <a:pPr lvl="1" algn="just">
              <a:lnSpc>
                <a:spcPct val="150000"/>
              </a:lnSpc>
            </a:pPr>
            <a:r>
              <a:rPr lang="en-IN" sz="2800" dirty="0"/>
              <a:t>Usage of natural dyes, medicines, and alloys.</a:t>
            </a:r>
            <a:endParaRPr lang="en-IN" sz="2400" dirty="0"/>
          </a:p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Physics: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Advances in mechanics, optics, and acoustics in ancient texts.</a:t>
            </a:r>
            <a:endParaRPr lang="en-IN" sz="2400" dirty="0"/>
          </a:p>
          <a:p>
            <a:pPr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Example: </a:t>
            </a:r>
            <a:r>
              <a:rPr lang="en-IN" sz="3200" dirty="0"/>
              <a:t>Concepts of atom ("</a:t>
            </a:r>
            <a:r>
              <a:rPr lang="en-IN" sz="3200" dirty="0" err="1"/>
              <a:t>Anu</a:t>
            </a:r>
            <a:r>
              <a:rPr lang="en-IN" sz="3200" dirty="0"/>
              <a:t>") by </a:t>
            </a:r>
            <a:r>
              <a:rPr lang="en-IN" sz="3200" dirty="0" err="1"/>
              <a:t>Kanad</a:t>
            </a:r>
            <a:r>
              <a:rPr lang="en-IN" sz="3200" dirty="0"/>
              <a:t> in </a:t>
            </a:r>
            <a:r>
              <a:rPr lang="en-IN" sz="3200" dirty="0" err="1"/>
              <a:t>Vaisheshika</a:t>
            </a:r>
            <a:r>
              <a:rPr lang="en-IN" sz="3200" dirty="0"/>
              <a:t> philosophy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60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35170"/>
            <a:ext cx="10515600" cy="905684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	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  </a:t>
            </a:r>
            <a:r>
              <a:rPr lang="en-IN" b="1" dirty="0" smtClean="0"/>
              <a:t>Arts </a:t>
            </a:r>
            <a:r>
              <a:rPr lang="en-IN" b="1" dirty="0"/>
              <a:t>and Aesthetics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65" y="1825625"/>
            <a:ext cx="11142617" cy="4351338"/>
          </a:xfrm>
        </p:spPr>
        <p:txBody>
          <a:bodyPr>
            <a:normAutofit/>
          </a:bodyPr>
          <a:lstStyle/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Highlights: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Visual Arts: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Ajanta and </a:t>
            </a:r>
            <a:r>
              <a:rPr lang="en-IN" sz="2400" dirty="0" err="1"/>
              <a:t>Ellora</a:t>
            </a:r>
            <a:r>
              <a:rPr lang="en-IN" sz="2400" dirty="0"/>
              <a:t> paintings, miniature art.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Performing Arts</a:t>
            </a:r>
            <a:r>
              <a:rPr lang="en-IN" sz="2400" b="1" dirty="0"/>
              <a:t>:</a:t>
            </a:r>
            <a:r>
              <a:rPr lang="en-IN" sz="2400" dirty="0"/>
              <a:t> Classical dance forms (Bharatanatyam, </a:t>
            </a:r>
            <a:r>
              <a:rPr lang="en-IN" sz="2400" dirty="0" err="1"/>
              <a:t>Kathak</a:t>
            </a:r>
            <a:r>
              <a:rPr lang="en-IN" sz="2400" dirty="0"/>
              <a:t>) and music.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Literature: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Epics like Mahabharata and Ramayana, poetic traditions.</a:t>
            </a:r>
          </a:p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Philosophy of Aesthetics: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dirty="0"/>
              <a:t>Theory of Rasa from </a:t>
            </a:r>
            <a:r>
              <a:rPr lang="en-IN" sz="2400" dirty="0" err="1"/>
              <a:t>Natya</a:t>
            </a:r>
            <a:r>
              <a:rPr lang="en-IN" sz="2400" dirty="0"/>
              <a:t> Shastra.</a:t>
            </a:r>
          </a:p>
          <a:p>
            <a:endParaRPr lang="en-IN" sz="1400" dirty="0"/>
          </a:p>
          <a:p>
            <a:endParaRPr lang="en-IN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              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</a:t>
            </a:r>
            <a:r>
              <a:rPr lang="en-IN" sz="4000" b="1" dirty="0" smtClean="0"/>
              <a:t>Astronomy </a:t>
            </a:r>
            <a:r>
              <a:rPr lang="en-IN" sz="4000" b="1" dirty="0"/>
              <a:t>and Astrology</a:t>
            </a:r>
            <a:r>
              <a:rPr lang="en-IN" b="1" dirty="0"/>
              <a:t/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8" y="1355362"/>
            <a:ext cx="1133638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Astronomy:</a:t>
            </a:r>
            <a:endParaRPr lang="en-IN" sz="32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2400" b="1" dirty="0"/>
              <a:t>Aryabhata and </a:t>
            </a:r>
            <a:r>
              <a:rPr lang="en-IN" sz="2400" b="1" dirty="0" err="1"/>
              <a:t>Varahamihira</a:t>
            </a:r>
            <a:r>
              <a:rPr lang="en-IN" sz="2400" b="1" dirty="0"/>
              <a:t>:</a:t>
            </a:r>
            <a:r>
              <a:rPr lang="en-IN" sz="2400" dirty="0"/>
              <a:t> Contributions to celestial mechanics and planetary motion.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Calendrical systems based on lunar and solar cycles.</a:t>
            </a:r>
          </a:p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Astrology: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Vedic astrology and its influence on cultural practices.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Texts like </a:t>
            </a:r>
            <a:r>
              <a:rPr lang="en-IN" sz="2400" dirty="0" err="1"/>
              <a:t>Brihat</a:t>
            </a:r>
            <a:r>
              <a:rPr lang="en-IN" sz="2400" dirty="0"/>
              <a:t> Samhita.</a:t>
            </a:r>
          </a:p>
          <a:p>
            <a:pPr algn="just">
              <a:lnSpc>
                <a:spcPct val="160000"/>
              </a:lnSpc>
            </a:pPr>
            <a:r>
              <a:rPr lang="en-IN" sz="2400" dirty="0"/>
              <a:t> </a:t>
            </a:r>
          </a:p>
          <a:p>
            <a:pPr algn="just">
              <a:lnSpc>
                <a:spcPct val="160000"/>
              </a:lnSpc>
            </a:pP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CY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7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4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731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Times New Roman</vt:lpstr>
      <vt:lpstr>Office Theme</vt:lpstr>
      <vt:lpstr>       Unit-2</vt:lpstr>
      <vt:lpstr>    Overview: </vt:lpstr>
      <vt:lpstr> Traditional Knowledge in Linguistics </vt:lpstr>
      <vt:lpstr>         Linguistics in Indian Knowledge Systems </vt:lpstr>
      <vt:lpstr>   Evolution of Scripts </vt:lpstr>
      <vt:lpstr>                                   Mathematics and Numbers</vt:lpstr>
      <vt:lpstr> Traditional Knowledge in Chemistry and Physics </vt:lpstr>
      <vt:lpstr>                          Arts and Aesthetics </vt:lpstr>
      <vt:lpstr>                                           Astronomy and Astrology </vt:lpstr>
      <vt:lpstr> Crafts and Trade </vt:lpstr>
      <vt:lpstr>                 Engineering and Technology </vt:lpstr>
      <vt:lpstr>                                        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atme</dc:creator>
  <cp:lastModifiedBy>Darshini Gowda</cp:lastModifiedBy>
  <cp:revision>2104</cp:revision>
  <dcterms:created xsi:type="dcterms:W3CDTF">2024-12-12T00:29:40Z</dcterms:created>
  <dcterms:modified xsi:type="dcterms:W3CDTF">2026-01-25T07:25:00Z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1033-3.1.1.5096</vt:lpwstr>
  </property>
  <property fmtid="{D5CDD505-2E9C-101B-9397-08002B2CF9AE}" pid="3" name="ContentTypeId">
    <vt:lpwstr>0x010100B8934E6A2FBEBF439E32751D7DE7FCB6</vt:lpwstr>
  </property>
</Properties>
</file>