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8" r:id="rId8"/>
    <p:sldId id="262" r:id="rId9"/>
    <p:sldId id="263" r:id="rId10"/>
    <p:sldId id="264" r:id="rId11"/>
    <p:sldId id="265" r:id="rId12"/>
    <p:sldId id="266"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4" d="100"/>
          <a:sy n="74" d="100"/>
        </p:scale>
        <p:origin x="104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viewProps" Target="view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presProps" Target="presProps.xml" /><Relationship Id="rId10" Type="http://schemas.openxmlformats.org/officeDocument/2006/relationships/slide" Target="slides/slide9.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7C504-EAA9-2081-0E17-067A939C29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67251DF-6E65-0CFA-7089-E01BDDB21C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ED901BC-1A32-D060-3655-C9CDC23E469E}"/>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798FEFB6-4DC3-F758-69A4-4CA43A8B5F7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F97FD7F-27FE-63D8-B8CD-728CBA71E1AA}"/>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642555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8E6B-DAE4-0FF5-359C-485F29C8564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AFEAADB-86E5-C5B6-53F3-24F512B1F9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DBCCFB9-5D9B-0532-F285-9A5FC43B3A24}"/>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F7444AAE-C665-3F92-89DA-C87788F8AAA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9E6D68F-04E8-8E91-1D29-3236AB34A44E}"/>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69729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07A211-4937-50B6-AE53-F59DCC6ADA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E389E60-9ED9-6BAF-16E4-C0B3A63DAD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BBBD37F-92CE-B2BB-0344-AA4753AD2D0D}"/>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CB056537-7892-FA5E-7E09-E246BF6374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90BCCDA-ACDD-E59D-5E8E-39361B356A0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1409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509CF-AC02-1E14-04CB-AE0B4080267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B47A59B-67D7-44F9-41C9-3C30399B56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3209048-9D94-1DB7-B365-F1AB82DF66DE}"/>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FECFAF60-AB03-464C-AF35-35C112D92B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6E1ED2F-B94B-D68A-36EF-89FCA0D5006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354348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D2AF3-C056-8285-163D-2F275A50B9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1F37BB8-F210-CE11-9E2B-545E10E0DC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F2AA5D-2737-CF5A-9D52-FB5BFFFC3722}"/>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DDE3E4AB-0DE2-4939-EB5B-375EB30202A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DD0BE96-54D9-D3FA-2EEF-2A018DE6DA4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68086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76C6-7B6A-EEC6-7959-0B5F65E464C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043C4BE-F801-9131-5946-BA8AFA8792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31A7FF5-4A61-CB65-C0EE-6B3D03336B2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DD7851B-63C4-E426-754A-366D0E1E6BBB}"/>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6" name="Footer Placeholder 5">
            <a:extLst>
              <a:ext uri="{FF2B5EF4-FFF2-40B4-BE49-F238E27FC236}">
                <a16:creationId xmlns:a16="http://schemas.microsoft.com/office/drawing/2014/main" id="{97B9F7D9-01D5-4BED-533D-52CDCB1CBEB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CC376C-8A53-4F37-C73A-AF974DC8D7D3}"/>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05404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D3C31-5B9F-CD87-B620-04C359F8AAE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A159FCB-0CDC-30F8-221F-B3FF704A81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BDCA6E-7D8B-CD7C-6391-A3F765DE7C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2F50023-6596-28A0-AD3A-AB2738203B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03A83-19BB-4813-1C8B-3EA3A2D81A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ADFEAD4-26F1-C0E6-8810-2CF09F3D983F}"/>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8" name="Footer Placeholder 7">
            <a:extLst>
              <a:ext uri="{FF2B5EF4-FFF2-40B4-BE49-F238E27FC236}">
                <a16:creationId xmlns:a16="http://schemas.microsoft.com/office/drawing/2014/main" id="{A18DEA61-4FD7-A34A-4927-62B4D8E1A59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95F817C-D30D-0DC4-0BC7-AC39BDF83C7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946585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1F50-059D-D91F-AEFB-C10F5945C13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0233205-7767-F926-6BE3-D0004B57ED99}"/>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4" name="Footer Placeholder 3">
            <a:extLst>
              <a:ext uri="{FF2B5EF4-FFF2-40B4-BE49-F238E27FC236}">
                <a16:creationId xmlns:a16="http://schemas.microsoft.com/office/drawing/2014/main" id="{86D4A625-9471-7CBF-AC6A-D63DD942119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DB992686-CBDB-16A1-9685-BD59CA4582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275129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7C67B-EABA-6E75-9AC5-283168FD4F06}"/>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3" name="Footer Placeholder 2">
            <a:extLst>
              <a:ext uri="{FF2B5EF4-FFF2-40B4-BE49-F238E27FC236}">
                <a16:creationId xmlns:a16="http://schemas.microsoft.com/office/drawing/2014/main" id="{EABD3D5E-F761-9BC7-A235-692FBB44367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FBF9861-715D-9ED3-7F27-70BEB23897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9659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B593E-C85A-5131-CCF0-08AEBBCD22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8AB655C-8A8A-AADF-0582-CB1D456D5A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E6A0E0E-EFE9-EB9C-0D05-0BC359528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74F22F-40D0-A89F-E433-07F4F7CFF14A}"/>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6" name="Footer Placeholder 5">
            <a:extLst>
              <a:ext uri="{FF2B5EF4-FFF2-40B4-BE49-F238E27FC236}">
                <a16:creationId xmlns:a16="http://schemas.microsoft.com/office/drawing/2014/main" id="{CC2793E5-76F3-8B06-2B40-2E0B7EF7DD1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619FC04-A8A2-8EF9-D50F-597321FEE05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242804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510BA-4E53-723D-53A1-B7AA95ACBB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BF3CBE0-8A52-8E62-940F-C4DE82CB32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73E84D8-565A-7234-0D8F-5852675D2C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F6F67A-9C76-2FBE-CAF5-F9B202DD8E00}"/>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6" name="Footer Placeholder 5">
            <a:extLst>
              <a:ext uri="{FF2B5EF4-FFF2-40B4-BE49-F238E27FC236}">
                <a16:creationId xmlns:a16="http://schemas.microsoft.com/office/drawing/2014/main" id="{470CC626-C424-D888-AA7B-860CACFB35D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1B1D76C-7E68-1CBF-044F-6F4E9821A7D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99243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image" Target="../media/image1.png"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5EBA87-33F9-7043-4D02-F52883736C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0B27056-539A-95BA-23B1-409B5ECC7A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217F7D6-809E-CBFB-E7DA-5651170426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9BC2A12B-2868-FDAB-B8A9-1DAA472D32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8F0796A-84B9-31DF-B668-33FFE36C18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F5A023-DA26-488D-9A08-EDF1B35A86EF}" type="slidenum">
              <a:rPr lang="en-IN" smtClean="0"/>
              <a:t>‹#›</a:t>
            </a:fld>
            <a:endParaRPr lang="en-IN"/>
          </a:p>
        </p:txBody>
      </p:sp>
      <p:pic>
        <p:nvPicPr>
          <p:cNvPr id="8" name="Picture 7">
            <a:extLst>
              <a:ext uri="{FF2B5EF4-FFF2-40B4-BE49-F238E27FC236}">
                <a16:creationId xmlns:a16="http://schemas.microsoft.com/office/drawing/2014/main" id="{C70C2CA8-5873-0BB4-B67A-0B641AA2ABDD}"/>
              </a:ext>
            </a:extLst>
          </p:cNvPr>
          <p:cNvPicPr>
            <a:picLocks noChangeAspect="1"/>
          </p:cNvPicPr>
          <p:nvPr userDrawn="1"/>
        </p:nvPicPr>
        <p:blipFill>
          <a:blip r:embed="rId13"/>
          <a:stretch>
            <a:fillRect/>
          </a:stretch>
        </p:blipFill>
        <p:spPr>
          <a:xfrm>
            <a:off x="0" y="0"/>
            <a:ext cx="12118109" cy="1257475"/>
          </a:xfrm>
          <a:prstGeom prst="rect">
            <a:avLst/>
          </a:prstGeom>
        </p:spPr>
      </p:pic>
    </p:spTree>
    <p:extLst>
      <p:ext uri="{BB962C8B-B14F-4D97-AF65-F5344CB8AC3E}">
        <p14:creationId xmlns:p14="http://schemas.microsoft.com/office/powerpoint/2010/main" val="2063946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2" Type="http://schemas.openxmlformats.org/officeDocument/2006/relationships/image" Target="../media/image7.jpg" /><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2" Type="http://schemas.openxmlformats.org/officeDocument/2006/relationships/image" Target="../media/image8.jpg" /><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2" Type="http://schemas.openxmlformats.org/officeDocument/2006/relationships/image" Target="../media/image9.jpg"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image" Target="../media/image2.jpg"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image" Target="../media/image3.jp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2" Type="http://schemas.openxmlformats.org/officeDocument/2006/relationships/image" Target="../media/image4.jp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5.jpg" /><Relationship Id="rId1" Type="http://schemas.openxmlformats.org/officeDocument/2006/relationships/slideLayout" Target="../slideLayouts/slideLayout6.xml" /></Relationships>
</file>

<file path=ppt/slides/_rels/slide7.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6.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9D634-CD08-116F-F31E-017EB76F40ED}"/>
              </a:ext>
            </a:extLst>
          </p:cNvPr>
          <p:cNvSpPr>
            <a:spLocks noGrp="1"/>
          </p:cNvSpPr>
          <p:nvPr>
            <p:ph type="ctrTitle"/>
          </p:nvPr>
        </p:nvSpPr>
        <p:spPr>
          <a:xfrm>
            <a:off x="1416844" y="2576819"/>
            <a:ext cx="9144000" cy="2496882"/>
          </a:xfrm>
        </p:spPr>
        <p:txBody>
          <a:bodyPr>
            <a:noAutofit/>
          </a:bodyPr>
          <a:lstStyle/>
          <a:p>
            <a:r>
              <a:rPr lang="en-US" sz="4400" b="1" dirty="0">
                <a:latin typeface="Times New Roman" panose="02020603050405020304" pitchFamily="18" charset="0"/>
                <a:cs typeface="Times New Roman" panose="02020603050405020304" pitchFamily="18" charset="0"/>
              </a:rPr>
              <a:t>INVESTMENT ANALYSIS &amp; PORTFOLIO MANAGEMENT</a:t>
            </a:r>
            <a:br>
              <a:rPr lang="en-US" sz="4400" b="1" dirty="0">
                <a:latin typeface="Times New Roman" panose="02020603050405020304" pitchFamily="18" charset="0"/>
                <a:cs typeface="Times New Roman" panose="02020603050405020304" pitchFamily="18" charset="0"/>
              </a:rPr>
            </a:br>
            <a:br>
              <a:rPr lang="en-US" sz="4400" b="1" dirty="0">
                <a:latin typeface="Times New Roman" panose="02020603050405020304" pitchFamily="18" charset="0"/>
                <a:cs typeface="Times New Roman" panose="02020603050405020304" pitchFamily="18" charset="0"/>
              </a:rPr>
            </a:br>
            <a:r>
              <a:rPr lang="en-IN" sz="3200" b="1" dirty="0">
                <a:latin typeface="Times New Roman" panose="02020603050405020304" pitchFamily="18" charset="0"/>
                <a:cs typeface="Times New Roman" panose="02020603050405020304" pitchFamily="18" charset="0"/>
              </a:rPr>
              <a:t>Subject Code – MBA</a:t>
            </a:r>
            <a:r>
              <a:rPr lang="en-US" sz="3200" b="1" dirty="0">
                <a:latin typeface="Times New Roman" panose="02020603050405020304" pitchFamily="18" charset="0"/>
                <a:cs typeface="Times New Roman" panose="02020603050405020304" pitchFamily="18" charset="0"/>
              </a:rPr>
              <a:t> FM</a:t>
            </a:r>
            <a:r>
              <a:rPr lang="en-IN" sz="3200" b="1" dirty="0">
                <a:latin typeface="Times New Roman" panose="02020603050405020304" pitchFamily="18" charset="0"/>
                <a:cs typeface="Times New Roman" panose="02020603050405020304" pitchFamily="18" charset="0"/>
              </a:rPr>
              <a:t>3</a:t>
            </a:r>
            <a:r>
              <a:rPr lang="en-US" sz="3200" b="1" dirty="0">
                <a:latin typeface="Times New Roman" panose="02020603050405020304" pitchFamily="18" charset="0"/>
                <a:cs typeface="Times New Roman" panose="02020603050405020304" pitchFamily="18" charset="0"/>
              </a:rPr>
              <a:t>14</a:t>
            </a:r>
            <a:br>
              <a:rPr lang="en-IN" sz="2800" b="1"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By </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Jeevitha. P</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Assistant Professor</a:t>
            </a:r>
          </a:p>
        </p:txBody>
      </p:sp>
      <p:sp>
        <p:nvSpPr>
          <p:cNvPr id="3" name="Subtitle 2">
            <a:extLst>
              <a:ext uri="{FF2B5EF4-FFF2-40B4-BE49-F238E27FC236}">
                <a16:creationId xmlns:a16="http://schemas.microsoft.com/office/drawing/2014/main" id="{F2D49CE1-9E48-1088-96E8-D2F87B9A8D3A}"/>
              </a:ext>
            </a:extLst>
          </p:cNvPr>
          <p:cNvSpPr>
            <a:spLocks noGrp="1"/>
          </p:cNvSpPr>
          <p:nvPr>
            <p:ph type="subTitle" idx="1"/>
          </p:nvPr>
        </p:nvSpPr>
        <p:spPr>
          <a:xfrm>
            <a:off x="1619250" y="5319508"/>
            <a:ext cx="9144000" cy="1200048"/>
          </a:xfrm>
        </p:spPr>
        <p:txBody>
          <a:bodyPr>
            <a:normAutofit/>
          </a:bodyPr>
          <a:lstStyle/>
          <a:p>
            <a:r>
              <a:rPr lang="en-IN" sz="3600" b="1" dirty="0">
                <a:latin typeface="Times New Roman" panose="02020603050405020304" pitchFamily="18" charset="0"/>
                <a:cs typeface="Times New Roman" panose="02020603050405020304" pitchFamily="18" charset="0"/>
              </a:rPr>
              <a:t>Module </a:t>
            </a:r>
            <a:r>
              <a:rPr lang="en-US" sz="3600" b="1" dirty="0">
                <a:latin typeface="Times New Roman" panose="02020603050405020304" pitchFamily="18" charset="0"/>
                <a:cs typeface="Times New Roman" panose="02020603050405020304" pitchFamily="18" charset="0"/>
              </a:rPr>
              <a:t>6</a:t>
            </a:r>
            <a:r>
              <a:rPr lang="en-IN" sz="3600" b="1" dirty="0">
                <a:latin typeface="Times New Roman" panose="02020603050405020304" pitchFamily="18" charset="0"/>
                <a:cs typeface="Times New Roman" panose="02020603050405020304" pitchFamily="18" charset="0"/>
              </a:rPr>
              <a:t> – </a:t>
            </a:r>
            <a:r>
              <a:rPr lang="en-US" sz="3600" b="1" dirty="0">
                <a:latin typeface="Times New Roman" panose="02020603050405020304" pitchFamily="18" charset="0"/>
                <a:cs typeface="Times New Roman" panose="02020603050405020304" pitchFamily="18" charset="0"/>
              </a:rPr>
              <a:t>Portfolio Management Strategies and Performance Evaluation</a:t>
            </a:r>
            <a:endParaRPr lang="en-IN" sz="3600" b="1" dirty="0">
              <a:latin typeface="Times New Roman" panose="02020603050405020304" pitchFamily="18" charset="0"/>
              <a:cs typeface="Times New Roman" panose="02020603050405020304" pitchFamily="18" charset="0"/>
            </a:endParaRPr>
          </a:p>
          <a:p>
            <a:endParaRPr lang="en-IN"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5030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06AAB3-05F7-2C3C-C013-244C2F55F818}"/>
              </a:ext>
            </a:extLst>
          </p:cNvPr>
          <p:cNvSpPr>
            <a:spLocks noGrp="1"/>
          </p:cNvSpPr>
          <p:nvPr>
            <p:ph idx="1"/>
          </p:nvPr>
        </p:nvSpPr>
        <p:spPr>
          <a:xfrm>
            <a:off x="696191" y="1444336"/>
            <a:ext cx="10993582" cy="4732627"/>
          </a:xfrm>
        </p:spPr>
        <p:txBody>
          <a:bodyPr>
            <a:normAutofit/>
          </a:bodyPr>
          <a:lstStyle/>
          <a:p>
            <a:pPr marL="0" indent="0">
              <a:buNone/>
            </a:pPr>
            <a:r>
              <a:rPr lang="en-US" sz="3600" b="1" dirty="0">
                <a:solidFill>
                  <a:schemeClr val="accent6">
                    <a:lumMod val="75000"/>
                  </a:schemeClr>
                </a:solidFill>
                <a:latin typeface="Times New Roman" panose="02020603050405020304" pitchFamily="18" charset="0"/>
                <a:cs typeface="Times New Roman" panose="02020603050405020304" pitchFamily="18" charset="0"/>
              </a:rPr>
              <a:t>Non-Diversifiable Risk (Systematic Risk):</a:t>
            </a:r>
          </a:p>
          <a:p>
            <a:pPr marL="0" indent="0">
              <a:buNone/>
            </a:pPr>
            <a:r>
              <a:rPr lang="en-US" sz="2000" b="1" dirty="0">
                <a:latin typeface="Times New Roman" panose="02020603050405020304" pitchFamily="18" charset="0"/>
                <a:cs typeface="Times New Roman" panose="02020603050405020304" pitchFamily="18" charset="0"/>
              </a:rPr>
              <a:t>Definition: </a:t>
            </a:r>
            <a:r>
              <a:rPr lang="en-US" sz="2000" dirty="0">
                <a:latin typeface="Times New Roman" panose="02020603050405020304" pitchFamily="18" charset="0"/>
                <a:cs typeface="Times New Roman" panose="02020603050405020304" pitchFamily="18" charset="0"/>
              </a:rPr>
              <a:t>Non-diversifiable risk is the portion of an investment's risk that cannot be eliminated through diversification. It is associated with broader economic, market, or systemic factors that affect all investments to some extent .</a:t>
            </a:r>
          </a:p>
          <a:p>
            <a:pPr marL="0" indent="0">
              <a:buNone/>
            </a:pPr>
            <a:r>
              <a:rPr lang="en-US" sz="2000" b="1" dirty="0">
                <a:latin typeface="Times New Roman" panose="02020603050405020304" pitchFamily="18" charset="0"/>
                <a:cs typeface="Times New Roman" panose="02020603050405020304" pitchFamily="18" charset="0"/>
              </a:rPr>
              <a:t>Causes: </a:t>
            </a:r>
            <a:r>
              <a:rPr lang="en-US" sz="2000" dirty="0">
                <a:latin typeface="Times New Roman" panose="02020603050405020304" pitchFamily="18" charset="0"/>
                <a:cs typeface="Times New Roman" panose="02020603050405020304" pitchFamily="18" charset="0"/>
              </a:rPr>
              <a:t>Non-diversifiable risk can result from factors such as interest rate changes, inflation, economic recessions, geopolitical events, and overall market trends.</a:t>
            </a:r>
          </a:p>
          <a:p>
            <a:pPr marL="0" indent="0">
              <a:buNone/>
            </a:pPr>
            <a:r>
              <a:rPr lang="en-US" sz="2000" b="1" dirty="0">
                <a:latin typeface="Times New Roman" panose="02020603050405020304" pitchFamily="18" charset="0"/>
                <a:cs typeface="Times New Roman" panose="02020603050405020304" pitchFamily="18" charset="0"/>
              </a:rPr>
              <a:t>Market Sensitivity: </a:t>
            </a:r>
            <a:r>
              <a:rPr lang="en-US" sz="2000" dirty="0">
                <a:latin typeface="Times New Roman" panose="02020603050405020304" pitchFamily="18" charset="0"/>
                <a:cs typeface="Times New Roman" panose="02020603050405020304" pitchFamily="18" charset="0"/>
              </a:rPr>
              <a:t>All investments are subject to non-diversifiable risk, and it is inherent in the overall market. It is the risk that remains even in a well-diversified portfolio because it is related to factors that affect the entire market.</a:t>
            </a:r>
          </a:p>
          <a:p>
            <a:pPr marL="0" indent="0">
              <a:buNone/>
            </a:pPr>
            <a:r>
              <a:rPr lang="en-US" sz="2000" b="1" dirty="0">
                <a:latin typeface="Times New Roman" panose="02020603050405020304" pitchFamily="18" charset="0"/>
                <a:cs typeface="Times New Roman" panose="02020603050405020304" pitchFamily="18" charset="0"/>
              </a:rPr>
              <a:t>Risk Factors:</a:t>
            </a:r>
            <a:r>
              <a:rPr lang="en-US" sz="2000" dirty="0">
                <a:latin typeface="Times New Roman" panose="02020603050405020304" pitchFamily="18" charset="0"/>
                <a:cs typeface="Times New Roman" panose="02020603050405020304" pitchFamily="18" charset="0"/>
              </a:rPr>
              <a:t> Examples of non-diversifiable risk factors include market risk, interest rate risk, and currency risk.</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2993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EBD81-29CD-D3AD-765E-1BC16B504651}"/>
              </a:ext>
            </a:extLst>
          </p:cNvPr>
          <p:cNvSpPr>
            <a:spLocks noGrp="1"/>
          </p:cNvSpPr>
          <p:nvPr>
            <p:ph type="title"/>
          </p:nvPr>
        </p:nvSpPr>
        <p:spPr>
          <a:xfrm>
            <a:off x="259773" y="1319646"/>
            <a:ext cx="11741727" cy="727364"/>
          </a:xfrm>
        </p:spPr>
        <p:txBody>
          <a:bodyPr>
            <a:normAutofit/>
          </a:bodyPr>
          <a:lstStyle/>
          <a:p>
            <a:pPr algn="ctr"/>
            <a:r>
              <a:rPr lang="en-IN" sz="4000" b="1" dirty="0">
                <a:solidFill>
                  <a:schemeClr val="accent6">
                    <a:lumMod val="75000"/>
                  </a:schemeClr>
                </a:solidFill>
                <a:latin typeface="Times New Roman" panose="02020603050405020304" pitchFamily="18" charset="0"/>
                <a:cs typeface="Times New Roman" panose="02020603050405020304" pitchFamily="18" charset="0"/>
              </a:rPr>
              <a:t>PROBLEMS ON RISK AND RETURN :</a:t>
            </a:r>
          </a:p>
        </p:txBody>
      </p:sp>
      <p:pic>
        <p:nvPicPr>
          <p:cNvPr id="5" name="Picture 4">
            <a:extLst>
              <a:ext uri="{FF2B5EF4-FFF2-40B4-BE49-F238E27FC236}">
                <a16:creationId xmlns:a16="http://schemas.microsoft.com/office/drawing/2014/main" id="{ECFFE09D-8DC9-1B0A-7032-CC1A0C8116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755" y="2473036"/>
            <a:ext cx="10692245" cy="3325091"/>
          </a:xfrm>
          <a:prstGeom prst="rect">
            <a:avLst/>
          </a:prstGeom>
        </p:spPr>
      </p:pic>
    </p:spTree>
    <p:extLst>
      <p:ext uri="{BB962C8B-B14F-4D97-AF65-F5344CB8AC3E}">
        <p14:creationId xmlns:p14="http://schemas.microsoft.com/office/powerpoint/2010/main" val="30048463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1BED205-4DB0-D769-77CD-8B51A4F091A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527464"/>
            <a:ext cx="10515600" cy="4551218"/>
          </a:xfrm>
        </p:spPr>
      </p:pic>
    </p:spTree>
    <p:extLst>
      <p:ext uri="{BB962C8B-B14F-4D97-AF65-F5344CB8AC3E}">
        <p14:creationId xmlns:p14="http://schemas.microsoft.com/office/powerpoint/2010/main" val="3855227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1B1D320-56D6-8D72-AB93-73213575BB8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91" y="1423555"/>
            <a:ext cx="11118273" cy="5029200"/>
          </a:xfrm>
        </p:spPr>
      </p:pic>
    </p:spTree>
    <p:extLst>
      <p:ext uri="{BB962C8B-B14F-4D97-AF65-F5344CB8AC3E}">
        <p14:creationId xmlns:p14="http://schemas.microsoft.com/office/powerpoint/2010/main" val="2610331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7F9DAB-8907-1594-382B-C1DE4336200C}"/>
              </a:ext>
            </a:extLst>
          </p:cNvPr>
          <p:cNvSpPr>
            <a:spLocks noGrp="1"/>
          </p:cNvSpPr>
          <p:nvPr>
            <p:ph idx="1"/>
          </p:nvPr>
        </p:nvSpPr>
        <p:spPr>
          <a:xfrm>
            <a:off x="353291" y="1527464"/>
            <a:ext cx="11627427" cy="4842163"/>
          </a:xfrm>
        </p:spPr>
        <p:txBody>
          <a:bodyPr>
            <a:normAutofit/>
          </a:bodyPr>
          <a:lstStyle/>
          <a:p>
            <a:pPr marL="0" indent="0" algn="ctr">
              <a:buNone/>
            </a:pPr>
            <a:r>
              <a:rPr lang="en-US" sz="4000" b="1" dirty="0">
                <a:solidFill>
                  <a:schemeClr val="accent6">
                    <a:lumMod val="75000"/>
                  </a:schemeClr>
                </a:solidFill>
                <a:latin typeface="Times New Roman" panose="02020603050405020304" pitchFamily="18" charset="0"/>
                <a:cs typeface="Times New Roman" panose="02020603050405020304" pitchFamily="18" charset="0"/>
              </a:rPr>
              <a:t>INTRODUCTION TO RISK </a:t>
            </a:r>
          </a:p>
          <a:p>
            <a:pPr marL="0" indent="0">
              <a:buNone/>
            </a:pPr>
            <a:r>
              <a:rPr lang="en-US" sz="2400" dirty="0">
                <a:latin typeface="Times New Roman" panose="02020603050405020304" pitchFamily="18" charset="0"/>
                <a:cs typeface="Times New Roman" panose="02020603050405020304" pitchFamily="18" charset="0"/>
              </a:rPr>
              <a:t>Risk has been defined in different manners, through the underlying concept remains the same .to have better understanding of the concept, some of the views are discussed in the following paragraphs:</a:t>
            </a:r>
          </a:p>
          <a:p>
            <a:pPr marL="0" indent="0">
              <a:buNone/>
            </a:pPr>
            <a:r>
              <a:rPr lang="en-US" sz="2400" dirty="0">
                <a:latin typeface="Times New Roman" panose="02020603050405020304" pitchFamily="18" charset="0"/>
                <a:cs typeface="Times New Roman" panose="02020603050405020304" pitchFamily="18" charset="0"/>
              </a:rPr>
              <a:t> In simple terms, risk may be defined as the possibility of suffering an injury or loss. It is present in every field or situation. In the context of 'Business or Financial World', it represents the uncertainty associated with an investment. In other words, risk is the possibility that the actual return on an investment may be different from the expected return. </a:t>
            </a:r>
          </a:p>
          <a:p>
            <a:pPr marL="0" indent="0">
              <a:buNone/>
            </a:pPr>
            <a:r>
              <a:rPr lang="en-US" sz="2400" dirty="0">
                <a:latin typeface="Times New Roman" panose="02020603050405020304" pitchFamily="18" charset="0"/>
                <a:cs typeface="Times New Roman" panose="02020603050405020304" pitchFamily="18" charset="0"/>
              </a:rPr>
              <a:t>According to Fischer and Jordon, risk is the, "The variability of return around the expected average is thus a quantitative description of risk".</a:t>
            </a:r>
          </a:p>
        </p:txBody>
      </p:sp>
    </p:spTree>
    <p:extLst>
      <p:ext uri="{BB962C8B-B14F-4D97-AF65-F5344CB8AC3E}">
        <p14:creationId xmlns:p14="http://schemas.microsoft.com/office/powerpoint/2010/main" val="3300669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70A1813-4369-504F-6AE5-5BFDE11AFF2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599" y="1267691"/>
            <a:ext cx="11741728" cy="5476008"/>
          </a:xfrm>
        </p:spPr>
      </p:pic>
    </p:spTree>
    <p:extLst>
      <p:ext uri="{BB962C8B-B14F-4D97-AF65-F5344CB8AC3E}">
        <p14:creationId xmlns:p14="http://schemas.microsoft.com/office/powerpoint/2010/main" val="3965445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7DC216-8C36-26B8-8C0A-E0D34BEFCEFE}"/>
              </a:ext>
            </a:extLst>
          </p:cNvPr>
          <p:cNvSpPr>
            <a:spLocks noGrp="1"/>
          </p:cNvSpPr>
          <p:nvPr>
            <p:ph idx="1"/>
          </p:nvPr>
        </p:nvSpPr>
        <p:spPr>
          <a:xfrm>
            <a:off x="238991" y="1381991"/>
            <a:ext cx="11679382" cy="4794972"/>
          </a:xfrm>
        </p:spPr>
        <p:txBody>
          <a:bodyPr>
            <a:normAutofit/>
          </a:bodyPr>
          <a:lstStyle/>
          <a:p>
            <a:pPr marL="0" indent="0">
              <a:buNone/>
            </a:pPr>
            <a:r>
              <a:rPr lang="en-US" sz="2000" b="1" dirty="0">
                <a:solidFill>
                  <a:schemeClr val="accent6">
                    <a:lumMod val="75000"/>
                  </a:schemeClr>
                </a:solidFill>
                <a:latin typeface="Times New Roman" panose="02020603050405020304" pitchFamily="18" charset="0"/>
                <a:cs typeface="Times New Roman" panose="02020603050405020304" pitchFamily="18" charset="0"/>
              </a:rPr>
              <a:t>SYSTEMATIC RISK: </a:t>
            </a:r>
          </a:p>
          <a:p>
            <a:pPr marL="0" indent="0">
              <a:buNone/>
            </a:pPr>
            <a:r>
              <a:rPr lang="en-US" sz="2000" dirty="0">
                <a:latin typeface="Times New Roman" panose="02020603050405020304" pitchFamily="18" charset="0"/>
                <a:cs typeface="Times New Roman" panose="02020603050405020304" pitchFamily="18" charset="0"/>
              </a:rPr>
              <a:t>Systematic risk is due to the influence of external factors on an organization. Such factors are normally uncontrollable from an organization's point of view. It is a macro in nature as it affects a large number of organizations operating under a similar stream or same domain. It cannot be planned by the organization. The types of systematic risk are depicted and listed below. Also called un diversifiable risk or market risk. A good example of a systematic risk is market risk. </a:t>
            </a:r>
          </a:p>
          <a:p>
            <a:pPr marL="0" indent="0">
              <a:buNone/>
            </a:pPr>
            <a:r>
              <a:rPr lang="en-US" sz="2000" dirty="0">
                <a:latin typeface="Times New Roman" panose="02020603050405020304" pitchFamily="18" charset="0"/>
                <a:cs typeface="Times New Roman" panose="02020603050405020304" pitchFamily="18" charset="0"/>
              </a:rPr>
              <a:t>A risk that is carried by an entire class of assets and/or liabilities, systematic risk may apply to a certain country or industry, or to the entire global economy. </a:t>
            </a:r>
            <a:endParaRPr lang="en-IN" sz="20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B220B862-D806-3FE6-98C8-6D01DB8D16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0884" y="3948545"/>
            <a:ext cx="6115050" cy="2867675"/>
          </a:xfrm>
          <a:prstGeom prst="rect">
            <a:avLst/>
          </a:prstGeom>
        </p:spPr>
      </p:pic>
    </p:spTree>
    <p:extLst>
      <p:ext uri="{BB962C8B-B14F-4D97-AF65-F5344CB8AC3E}">
        <p14:creationId xmlns:p14="http://schemas.microsoft.com/office/powerpoint/2010/main" val="3474254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DB0C24-961D-CF30-8A33-343052D8DF63}"/>
              </a:ext>
            </a:extLst>
          </p:cNvPr>
          <p:cNvSpPr>
            <a:spLocks noGrp="1"/>
          </p:cNvSpPr>
          <p:nvPr>
            <p:ph idx="1"/>
          </p:nvPr>
        </p:nvSpPr>
        <p:spPr>
          <a:xfrm>
            <a:off x="238991" y="1496291"/>
            <a:ext cx="11814464" cy="4680672"/>
          </a:xfrm>
        </p:spPr>
        <p:txBody>
          <a:bodyPr>
            <a:normAutofit/>
          </a:bodyPr>
          <a:lstStyle/>
          <a:p>
            <a:pPr marL="0" indent="0">
              <a:buNone/>
            </a:pPr>
            <a:r>
              <a:rPr lang="en-US" sz="2400" b="1" dirty="0">
                <a:solidFill>
                  <a:schemeClr val="accent6">
                    <a:lumMod val="75000"/>
                  </a:schemeClr>
                </a:solidFill>
                <a:latin typeface="Times New Roman" panose="02020603050405020304" pitchFamily="18" charset="0"/>
                <a:cs typeface="Times New Roman" panose="02020603050405020304" pitchFamily="18" charset="0"/>
              </a:rPr>
              <a:t>UNSYSTEMATIC RISK:</a:t>
            </a:r>
          </a:p>
          <a:p>
            <a:pPr marL="0" indent="0">
              <a:buNone/>
            </a:pPr>
            <a:r>
              <a:rPr lang="en-US" sz="2400" dirty="0">
                <a:latin typeface="Times New Roman" panose="02020603050405020304" pitchFamily="18" charset="0"/>
                <a:cs typeface="Times New Roman" panose="02020603050405020304" pitchFamily="18" charset="0"/>
              </a:rPr>
              <a:t>Unsystematic risk is due to the influence of internal factors prevailing within an organization. Such factors are normally controllable from an organization's point of view.</a:t>
            </a:r>
          </a:p>
          <a:p>
            <a:pPr marL="0" indent="0">
              <a:buNone/>
            </a:pPr>
            <a:r>
              <a:rPr lang="en-US" sz="2400" dirty="0">
                <a:latin typeface="Times New Roman" panose="02020603050405020304" pitchFamily="18" charset="0"/>
                <a:cs typeface="Times New Roman" panose="02020603050405020304" pitchFamily="18" charset="0"/>
              </a:rPr>
              <a:t>It is a micro in nature as it affects only a particular organization. It can be planned, so that necessary actions can be taken by the organization to mitigate (reduce the effect of) the risk.</a:t>
            </a:r>
            <a:endParaRPr lang="en-IN" sz="24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995CB37D-2D36-770C-B32C-E254ED8FC5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1910" y="3709987"/>
            <a:ext cx="7096125" cy="2867025"/>
          </a:xfrm>
          <a:prstGeom prst="rect">
            <a:avLst/>
          </a:prstGeom>
        </p:spPr>
      </p:pic>
    </p:spTree>
    <p:extLst>
      <p:ext uri="{BB962C8B-B14F-4D97-AF65-F5344CB8AC3E}">
        <p14:creationId xmlns:p14="http://schemas.microsoft.com/office/powerpoint/2010/main" val="3153731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1B3891E-624F-AC89-8CA2-FB6A9C7E443B}"/>
              </a:ext>
            </a:extLst>
          </p:cNvPr>
          <p:cNvSpPr>
            <a:spLocks noGrp="1"/>
          </p:cNvSpPr>
          <p:nvPr>
            <p:ph type="title"/>
          </p:nvPr>
        </p:nvSpPr>
        <p:spPr>
          <a:xfrm>
            <a:off x="838200" y="1371599"/>
            <a:ext cx="10515600" cy="945573"/>
          </a:xfrm>
        </p:spPr>
        <p:txBody>
          <a:bodyPr>
            <a:normAutofit/>
          </a:bodyPr>
          <a:lstStyle/>
          <a:p>
            <a:pPr algn="ctr"/>
            <a:r>
              <a:rPr lang="en-IN" sz="4000" b="1" dirty="0">
                <a:solidFill>
                  <a:schemeClr val="accent6">
                    <a:lumMod val="75000"/>
                  </a:schemeClr>
                </a:solidFill>
                <a:latin typeface="Times New Roman" panose="02020603050405020304" pitchFamily="18" charset="0"/>
                <a:cs typeface="Times New Roman" panose="02020603050405020304" pitchFamily="18" charset="0"/>
              </a:rPr>
              <a:t>RISK AND RETURN RELATIONSHIP :</a:t>
            </a:r>
          </a:p>
        </p:txBody>
      </p:sp>
      <p:pic>
        <p:nvPicPr>
          <p:cNvPr id="5" name="Content Placeholder 4">
            <a:extLst>
              <a:ext uri="{FF2B5EF4-FFF2-40B4-BE49-F238E27FC236}">
                <a16:creationId xmlns:a16="http://schemas.microsoft.com/office/drawing/2014/main" id="{0A411FC0-38AC-44A5-731E-48E227B392E7}"/>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130136" y="2481263"/>
            <a:ext cx="8364538" cy="4011612"/>
          </a:xfrm>
        </p:spPr>
      </p:pic>
    </p:spTree>
    <p:extLst>
      <p:ext uri="{BB962C8B-B14F-4D97-AF65-F5344CB8AC3E}">
        <p14:creationId xmlns:p14="http://schemas.microsoft.com/office/powerpoint/2010/main" val="2934064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4E0FCADC-503B-4CE7-5E02-C04A96314A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50" y="1413163"/>
            <a:ext cx="10858500" cy="5008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6759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4B1ACF-E0E8-ADAE-D3F3-FF60CD25C782}"/>
              </a:ext>
            </a:extLst>
          </p:cNvPr>
          <p:cNvSpPr>
            <a:spLocks noGrp="1"/>
          </p:cNvSpPr>
          <p:nvPr>
            <p:ph idx="1"/>
          </p:nvPr>
        </p:nvSpPr>
        <p:spPr>
          <a:xfrm>
            <a:off x="218209" y="1413164"/>
            <a:ext cx="11845636" cy="4763799"/>
          </a:xfrm>
        </p:spPr>
        <p:txBody>
          <a:bodyPr>
            <a:noAutofit/>
          </a:bodyPr>
          <a:lstStyle/>
          <a:p>
            <a:pPr marL="0" indent="0">
              <a:buNone/>
            </a:pPr>
            <a:r>
              <a:rPr lang="en-US" b="1" dirty="0">
                <a:solidFill>
                  <a:schemeClr val="accent6">
                    <a:lumMod val="75000"/>
                  </a:schemeClr>
                </a:solidFill>
                <a:latin typeface="Times New Roman" panose="02020603050405020304" pitchFamily="18" charset="0"/>
                <a:cs typeface="Times New Roman" panose="02020603050405020304" pitchFamily="18" charset="0"/>
              </a:rPr>
              <a:t>RISK-RETURN RELATIONSHIP</a:t>
            </a:r>
          </a:p>
          <a:p>
            <a:pPr marL="0" indent="0">
              <a:buNone/>
            </a:pPr>
            <a:r>
              <a:rPr lang="en-US" sz="2000" b="1" dirty="0">
                <a:latin typeface="Times New Roman" panose="02020603050405020304" pitchFamily="18" charset="0"/>
                <a:cs typeface="Times New Roman" panose="02020603050405020304" pitchFamily="18" charset="0"/>
              </a:rPr>
              <a:t>Risk : </a:t>
            </a:r>
            <a:r>
              <a:rPr lang="en-US" sz="2000" dirty="0">
                <a:latin typeface="Times New Roman" panose="02020603050405020304" pitchFamily="18" charset="0"/>
                <a:cs typeface="Times New Roman" panose="02020603050405020304" pitchFamily="18" charset="0"/>
              </a:rPr>
              <a:t>The risk-return relationship is a fundamental concept in finance that describes the correlation between the level of risk associated with an investment and the potential return or reward that investment might generate.</a:t>
            </a:r>
          </a:p>
          <a:p>
            <a:pPr marL="0" indent="0">
              <a:buNone/>
            </a:pPr>
            <a:r>
              <a:rPr lang="en-US" sz="2000" dirty="0">
                <a:latin typeface="Times New Roman" panose="02020603050405020304" pitchFamily="18" charset="0"/>
                <a:cs typeface="Times New Roman" panose="02020603050405020304" pitchFamily="18" charset="0"/>
              </a:rPr>
              <a:t>In general. the relationship suggests that higher potential returns are usually accompanied by higher levels of risk, and lower-risk investments tend to offer lower potential returns.</a:t>
            </a:r>
          </a:p>
          <a:p>
            <a:pPr marL="0" indent="0">
              <a:buNone/>
            </a:pPr>
            <a:r>
              <a:rPr lang="en-US" sz="2000" dirty="0">
                <a:latin typeface="Times New Roman" panose="02020603050405020304" pitchFamily="18" charset="0"/>
                <a:cs typeface="Times New Roman" panose="02020603050405020304" pitchFamily="18" charset="0"/>
              </a:rPr>
              <a:t>The risk-return relationship is essential for investors to make informed decisions aligned with their financial objectives and risk tolerance. It also serves as a foundation for portfolio construction and risk management strategies in the world of finance.</a:t>
            </a:r>
          </a:p>
          <a:p>
            <a:pPr marL="0" indent="0">
              <a:buNone/>
            </a:pPr>
            <a:r>
              <a:rPr lang="en-US" sz="2000" b="1" dirty="0">
                <a:latin typeface="Times New Roman" panose="02020603050405020304" pitchFamily="18" charset="0"/>
                <a:cs typeface="Times New Roman" panose="02020603050405020304" pitchFamily="18" charset="0"/>
              </a:rPr>
              <a:t>Volatility: </a:t>
            </a:r>
            <a:r>
              <a:rPr lang="en-US" sz="2000" dirty="0">
                <a:latin typeface="Times New Roman" panose="02020603050405020304" pitchFamily="18" charset="0"/>
                <a:cs typeface="Times New Roman" panose="02020603050405020304" pitchFamily="18" charset="0"/>
              </a:rPr>
              <a:t>Risk is often measured in terms of volatility or the degree of variation in the returns of an investment. High volatility indicates higher risk, while low volatility suggests lower risk.</a:t>
            </a:r>
          </a:p>
          <a:p>
            <a:pPr marL="0" indent="0">
              <a:buNone/>
            </a:pPr>
            <a:r>
              <a:rPr lang="en-US" sz="2000" b="1" dirty="0">
                <a:latin typeface="Times New Roman" panose="02020603050405020304" pitchFamily="18" charset="0"/>
                <a:cs typeface="Times New Roman" panose="02020603050405020304" pitchFamily="18" charset="0"/>
              </a:rPr>
              <a:t>Uncertainty:</a:t>
            </a:r>
            <a:r>
              <a:rPr lang="en-US" sz="2000" dirty="0">
                <a:latin typeface="Times New Roman" panose="02020603050405020304" pitchFamily="18" charset="0"/>
                <a:cs typeface="Times New Roman" panose="02020603050405020304" pitchFamily="18" charset="0"/>
              </a:rPr>
              <a:t> Risk is associated with the uncertainty of future returns. Investments with higher risk are more unpredictable, and there is a greater chance of experiencing losses.</a:t>
            </a:r>
          </a:p>
          <a:p>
            <a:pPr marL="0" indent="0">
              <a:buNone/>
            </a:pPr>
            <a:r>
              <a:rPr lang="en-US" sz="2000" b="1" dirty="0">
                <a:latin typeface="Times New Roman" panose="02020603050405020304" pitchFamily="18" charset="0"/>
                <a:cs typeface="Times New Roman" panose="02020603050405020304" pitchFamily="18" charset="0"/>
              </a:rPr>
              <a:t>Return: </a:t>
            </a:r>
            <a:r>
              <a:rPr lang="en-US" sz="2000" dirty="0">
                <a:latin typeface="Times New Roman" panose="02020603050405020304" pitchFamily="18" charset="0"/>
                <a:cs typeface="Times New Roman" panose="02020603050405020304" pitchFamily="18" charset="0"/>
              </a:rPr>
              <a:t>Profit Potential: Return refers to the potential gain or profit that an investor may earn from an investment. It is expressed as a percentage of the initial investment or as a monetary amount</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7878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71EB82-1A8E-36EB-92D3-2106C17701F5}"/>
              </a:ext>
            </a:extLst>
          </p:cNvPr>
          <p:cNvSpPr>
            <a:spLocks noGrp="1"/>
          </p:cNvSpPr>
          <p:nvPr>
            <p:ph idx="1"/>
          </p:nvPr>
        </p:nvSpPr>
        <p:spPr>
          <a:xfrm>
            <a:off x="290945" y="1402773"/>
            <a:ext cx="11710555" cy="4774190"/>
          </a:xfrm>
        </p:spPr>
        <p:txBody>
          <a:bodyPr>
            <a:normAutofit/>
          </a:bodyPr>
          <a:lstStyle/>
          <a:p>
            <a:pPr marL="0" indent="0">
              <a:buNone/>
            </a:pPr>
            <a:r>
              <a:rPr lang="en-US" sz="3600" b="1" dirty="0">
                <a:solidFill>
                  <a:schemeClr val="accent6">
                    <a:lumMod val="75000"/>
                  </a:schemeClr>
                </a:solidFill>
                <a:latin typeface="Times New Roman" panose="02020603050405020304" pitchFamily="18" charset="0"/>
                <a:cs typeface="Times New Roman" panose="02020603050405020304" pitchFamily="18" charset="0"/>
              </a:rPr>
              <a:t>Diversifiable Risk (Unsystematic Risk):</a:t>
            </a:r>
          </a:p>
          <a:p>
            <a:pPr marL="0" indent="0">
              <a:buNone/>
            </a:pPr>
            <a:r>
              <a:rPr lang="en-US" sz="2000" dirty="0">
                <a:latin typeface="Times New Roman" panose="02020603050405020304" pitchFamily="18" charset="0"/>
                <a:cs typeface="Times New Roman" panose="02020603050405020304" pitchFamily="18" charset="0"/>
              </a:rPr>
              <a:t>Diversifiable risk, also known as unsystematic risk or company-specific risk, and non-diversifiable risk, also known as systematic risk or market risk, are two components that make up the total risk associated with an investment portfolio. Understanding the distinction between these two types of risk is crucial for investors in managing their portfolios effectively. </a:t>
            </a:r>
          </a:p>
          <a:p>
            <a:pPr marL="0" indent="0">
              <a:buNone/>
            </a:pPr>
            <a:r>
              <a:rPr lang="en-US" sz="2000" b="1" dirty="0">
                <a:latin typeface="Times New Roman" panose="02020603050405020304" pitchFamily="18" charset="0"/>
                <a:cs typeface="Times New Roman" panose="02020603050405020304" pitchFamily="18" charset="0"/>
              </a:rPr>
              <a:t>Definition; </a:t>
            </a:r>
            <a:r>
              <a:rPr lang="en-US" sz="2000" dirty="0">
                <a:latin typeface="Times New Roman" panose="02020603050405020304" pitchFamily="18" charset="0"/>
                <a:cs typeface="Times New Roman" panose="02020603050405020304" pitchFamily="18" charset="0"/>
              </a:rPr>
              <a:t>Diversifiable risk is the portion of an investment's risk that can be eliminated through diversification. It is specific to individual assets or companies and is not related to broader market factors.</a:t>
            </a:r>
          </a:p>
          <a:p>
            <a:pPr marL="0" indent="0">
              <a:buNone/>
            </a:pPr>
            <a:r>
              <a:rPr lang="en-US" sz="2000" b="1" dirty="0">
                <a:latin typeface="Times New Roman" panose="02020603050405020304" pitchFamily="18" charset="0"/>
                <a:cs typeface="Times New Roman" panose="02020603050405020304" pitchFamily="18" charset="0"/>
              </a:rPr>
              <a:t>Causes:</a:t>
            </a:r>
            <a:r>
              <a:rPr lang="en-US" sz="2000" dirty="0">
                <a:latin typeface="Times New Roman" panose="02020603050405020304" pitchFamily="18" charset="0"/>
                <a:cs typeface="Times New Roman" panose="02020603050405020304" pitchFamily="18" charset="0"/>
              </a:rPr>
              <a:t> Diversifiable risk can arise from factors such as company management, industry conditions, competitive pressures, regulatory changes, and other company-specific events.</a:t>
            </a:r>
          </a:p>
          <a:p>
            <a:pPr marL="0" indent="0">
              <a:buNone/>
            </a:pPr>
            <a:r>
              <a:rPr lang="en-US" sz="2000" b="1" dirty="0">
                <a:latin typeface="Times New Roman" panose="02020603050405020304" pitchFamily="18" charset="0"/>
                <a:cs typeface="Times New Roman" panose="02020603050405020304" pitchFamily="18" charset="0"/>
              </a:rPr>
              <a:t>Reducibility: </a:t>
            </a:r>
            <a:r>
              <a:rPr lang="en-US" sz="2000" dirty="0">
                <a:latin typeface="Times New Roman" panose="02020603050405020304" pitchFamily="18" charset="0"/>
                <a:cs typeface="Times New Roman" panose="02020603050405020304" pitchFamily="18" charset="0"/>
              </a:rPr>
              <a:t>By holding a well-diversified portfolio that includes a mix of different assets, sectors, and industries, investors can reduce or eliminate diversifiable risk. The idea is that the positive performance of some investments may offset the negative performance of others.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98882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314</TotalTime>
  <Words>886</Words>
  <Application>Microsoft Office PowerPoint</Application>
  <PresentationFormat>Widescreen</PresentationFormat>
  <Paragraphs>31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INVESTMENT ANALYSIS &amp; PORTFOLIO MANAGEMENT  Subject Code – MBA FM314 By  Jeevitha. P Assistant Professor</vt:lpstr>
      <vt:lpstr>PowerPoint Presentation</vt:lpstr>
      <vt:lpstr>PowerPoint Presentation</vt:lpstr>
      <vt:lpstr>PowerPoint Presentation</vt:lpstr>
      <vt:lpstr>PowerPoint Presentation</vt:lpstr>
      <vt:lpstr>RISK AND RETURN RELATIONSHIP :</vt:lpstr>
      <vt:lpstr>PowerPoint Presentation</vt:lpstr>
      <vt:lpstr>PowerPoint Presentation</vt:lpstr>
      <vt:lpstr>PowerPoint Presentation</vt:lpstr>
      <vt:lpstr>PowerPoint Presentation</vt:lpstr>
      <vt:lpstr>PROBLEMS ON RISK AND RETURN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INVESTMENT ANALYSIS &amp; PORTFOLIO MANAGEMENT  Subject Code – MBA FM314 By  Jeevitha . P Assistant Professor</dc:title>
  <dc:creator>Lakshmi Aachalkar</dc:creator>
  <cp:lastModifiedBy>jeevithaprakash24@gmail.com</cp:lastModifiedBy>
  <cp:revision>10</cp:revision>
  <dcterms:created xsi:type="dcterms:W3CDTF">2025-10-19T14:56:53Z</dcterms:created>
  <dcterms:modified xsi:type="dcterms:W3CDTF">2025-11-28T03:07:56Z</dcterms:modified>
</cp:coreProperties>
</file>