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1" r:id="rId14"/>
    <p:sldId id="272" r:id="rId15"/>
    <p:sldId id="273" r:id="rId16"/>
    <p:sldId id="268" r:id="rId17"/>
    <p:sldId id="269" r:id="rId18"/>
    <p:sldId id="270" r:id="rId19"/>
    <p:sldId id="274" r:id="rId20"/>
    <p:sldId id="275" r:id="rId21"/>
    <p:sldId id="276" r:id="rId22"/>
    <p:sldId id="277" r:id="rId23"/>
    <p:sldId id="278" r:id="rId24"/>
    <p:sldId id="279" r:id="rId25"/>
    <p:sldId id="280" r:id="rId26"/>
    <p:sldId id="283" r:id="rId27"/>
    <p:sldId id="287" r:id="rId28"/>
    <p:sldId id="288" r:id="rId29"/>
    <p:sldId id="284" r:id="rId30"/>
    <p:sldId id="289" r:id="rId31"/>
    <p:sldId id="281" r:id="rId32"/>
    <p:sldId id="290" r:id="rId33"/>
    <p:sldId id="285" r:id="rId34"/>
    <p:sldId id="291" r:id="rId35"/>
    <p:sldId id="292" r:id="rId36"/>
    <p:sldId id="282" r:id="rId37"/>
    <p:sldId id="293"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4" d="100"/>
          <a:sy n="74" d="100"/>
        </p:scale>
        <p:origin x="104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presProps" Target="presProps.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42" Type="http://schemas.openxmlformats.org/officeDocument/2006/relationships/tableStyles" Target="tableStyle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slide" Target="slides/slide37.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41"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slide" Target="slides/slide36.xml" /><Relationship Id="rId40" Type="http://schemas.openxmlformats.org/officeDocument/2006/relationships/viewProps" Target="view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slide" Target="slides/slide35.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slide" Target="slides/slide34.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7C504-EAA9-2081-0E17-067A939C29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67251DF-6E65-0CFA-7089-E01BDDB21C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ED901BC-1A32-D060-3655-C9CDC23E469E}"/>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798FEFB6-4DC3-F758-69A4-4CA43A8B5F7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F97FD7F-27FE-63D8-B8CD-728CBA71E1AA}"/>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642555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8E6B-DAE4-0FF5-359C-485F29C8564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AFEAADB-86E5-C5B6-53F3-24F512B1F9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DBCCFB9-5D9B-0532-F285-9A5FC43B3A24}"/>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F7444AAE-C665-3F92-89DA-C87788F8AAA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9E6D68F-04E8-8E91-1D29-3236AB34A44E}"/>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69729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07A211-4937-50B6-AE53-F59DCC6ADA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E389E60-9ED9-6BAF-16E4-C0B3A63DAD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BBBD37F-92CE-B2BB-0344-AA4753AD2D0D}"/>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CB056537-7892-FA5E-7E09-E246BF6374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90BCCDA-ACDD-E59D-5E8E-39361B356A0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1409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509CF-AC02-1E14-04CB-AE0B4080267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B47A59B-67D7-44F9-41C9-3C30399B56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3209048-9D94-1DB7-B365-F1AB82DF66DE}"/>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FECFAF60-AB03-464C-AF35-35C112D92B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6E1ED2F-B94B-D68A-36EF-89FCA0D5006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354348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D2AF3-C056-8285-163D-2F275A50B9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1F37BB8-F210-CE11-9E2B-545E10E0DC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F2AA5D-2737-CF5A-9D52-FB5BFFFC3722}"/>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DDE3E4AB-0DE2-4939-EB5B-375EB30202A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DD0BE96-54D9-D3FA-2EEF-2A018DE6DA4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68086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76C6-7B6A-EEC6-7959-0B5F65E464C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043C4BE-F801-9131-5946-BA8AFA8792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31A7FF5-4A61-CB65-C0EE-6B3D03336B2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DD7851B-63C4-E426-754A-366D0E1E6BBB}"/>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6" name="Footer Placeholder 5">
            <a:extLst>
              <a:ext uri="{FF2B5EF4-FFF2-40B4-BE49-F238E27FC236}">
                <a16:creationId xmlns:a16="http://schemas.microsoft.com/office/drawing/2014/main" id="{97B9F7D9-01D5-4BED-533D-52CDCB1CBEB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CC376C-8A53-4F37-C73A-AF974DC8D7D3}"/>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05404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D3C31-5B9F-CD87-B620-04C359F8AAE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A159FCB-0CDC-30F8-221F-B3FF704A81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BDCA6E-7D8B-CD7C-6391-A3F765DE7C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2F50023-6596-28A0-AD3A-AB2738203B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03A83-19BB-4813-1C8B-3EA3A2D81A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ADFEAD4-26F1-C0E6-8810-2CF09F3D983F}"/>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8" name="Footer Placeholder 7">
            <a:extLst>
              <a:ext uri="{FF2B5EF4-FFF2-40B4-BE49-F238E27FC236}">
                <a16:creationId xmlns:a16="http://schemas.microsoft.com/office/drawing/2014/main" id="{A18DEA61-4FD7-A34A-4927-62B4D8E1A59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95F817C-D30D-0DC4-0BC7-AC39BDF83C7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946585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1F50-059D-D91F-AEFB-C10F5945C13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0233205-7767-F926-6BE3-D0004B57ED99}"/>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4" name="Footer Placeholder 3">
            <a:extLst>
              <a:ext uri="{FF2B5EF4-FFF2-40B4-BE49-F238E27FC236}">
                <a16:creationId xmlns:a16="http://schemas.microsoft.com/office/drawing/2014/main" id="{86D4A625-9471-7CBF-AC6A-D63DD942119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DB992686-CBDB-16A1-9685-BD59CA4582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275129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7C67B-EABA-6E75-9AC5-283168FD4F06}"/>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3" name="Footer Placeholder 2">
            <a:extLst>
              <a:ext uri="{FF2B5EF4-FFF2-40B4-BE49-F238E27FC236}">
                <a16:creationId xmlns:a16="http://schemas.microsoft.com/office/drawing/2014/main" id="{EABD3D5E-F761-9BC7-A235-692FBB44367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FBF9861-715D-9ED3-7F27-70BEB23897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9659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B593E-C85A-5131-CCF0-08AEBBCD22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8AB655C-8A8A-AADF-0582-CB1D456D5A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E6A0E0E-EFE9-EB9C-0D05-0BC359528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74F22F-40D0-A89F-E433-07F4F7CFF14A}"/>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6" name="Footer Placeholder 5">
            <a:extLst>
              <a:ext uri="{FF2B5EF4-FFF2-40B4-BE49-F238E27FC236}">
                <a16:creationId xmlns:a16="http://schemas.microsoft.com/office/drawing/2014/main" id="{CC2793E5-76F3-8B06-2B40-2E0B7EF7DD1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619FC04-A8A2-8EF9-D50F-597321FEE05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242804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510BA-4E53-723D-53A1-B7AA95ACBB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BF3CBE0-8A52-8E62-940F-C4DE82CB32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73E84D8-565A-7234-0D8F-5852675D2C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F6F67A-9C76-2FBE-CAF5-F9B202DD8E00}"/>
              </a:ext>
            </a:extLst>
          </p:cNvPr>
          <p:cNvSpPr>
            <a:spLocks noGrp="1"/>
          </p:cNvSpPr>
          <p:nvPr>
            <p:ph type="dt" sz="half" idx="10"/>
          </p:nvPr>
        </p:nvSpPr>
        <p:spPr/>
        <p:txBody>
          <a:bodyPr/>
          <a:lstStyle/>
          <a:p>
            <a:fld id="{D383E98C-C8BB-445C-B7A8-A7EA29E0D5D5}" type="datetimeFigureOut">
              <a:rPr lang="en-IN" smtClean="0"/>
              <a:t>28-11-2025</a:t>
            </a:fld>
            <a:endParaRPr lang="en-IN"/>
          </a:p>
        </p:txBody>
      </p:sp>
      <p:sp>
        <p:nvSpPr>
          <p:cNvPr id="6" name="Footer Placeholder 5">
            <a:extLst>
              <a:ext uri="{FF2B5EF4-FFF2-40B4-BE49-F238E27FC236}">
                <a16:creationId xmlns:a16="http://schemas.microsoft.com/office/drawing/2014/main" id="{470CC626-C424-D888-AA7B-860CACFB35D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1B1D76C-7E68-1CBF-044F-6F4E9821A7D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99243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image" Target="../media/image1.png"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5EBA87-33F9-7043-4D02-F52883736C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0B27056-539A-95BA-23B1-409B5ECC7A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217F7D6-809E-CBFB-E7DA-5651170426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83E98C-C8BB-445C-B7A8-A7EA29E0D5D5}" type="datetimeFigureOut">
              <a:rPr lang="en-IN" smtClean="0"/>
              <a:t>28-11-2025</a:t>
            </a:fld>
            <a:endParaRPr lang="en-IN"/>
          </a:p>
        </p:txBody>
      </p:sp>
      <p:sp>
        <p:nvSpPr>
          <p:cNvPr id="5" name="Footer Placeholder 4">
            <a:extLst>
              <a:ext uri="{FF2B5EF4-FFF2-40B4-BE49-F238E27FC236}">
                <a16:creationId xmlns:a16="http://schemas.microsoft.com/office/drawing/2014/main" id="{9BC2A12B-2868-FDAB-B8A9-1DAA472D32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8F0796A-84B9-31DF-B668-33FFE36C18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F5A023-DA26-488D-9A08-EDF1B35A86EF}" type="slidenum">
              <a:rPr lang="en-IN" smtClean="0"/>
              <a:t>‹#›</a:t>
            </a:fld>
            <a:endParaRPr lang="en-IN"/>
          </a:p>
        </p:txBody>
      </p:sp>
      <p:pic>
        <p:nvPicPr>
          <p:cNvPr id="8" name="Picture 7">
            <a:extLst>
              <a:ext uri="{FF2B5EF4-FFF2-40B4-BE49-F238E27FC236}">
                <a16:creationId xmlns:a16="http://schemas.microsoft.com/office/drawing/2014/main" id="{C70C2CA8-5873-0BB4-B67A-0B641AA2ABDD}"/>
              </a:ext>
            </a:extLst>
          </p:cNvPr>
          <p:cNvPicPr>
            <a:picLocks noChangeAspect="1"/>
          </p:cNvPicPr>
          <p:nvPr userDrawn="1"/>
        </p:nvPicPr>
        <p:blipFill>
          <a:blip r:embed="rId13"/>
          <a:stretch>
            <a:fillRect/>
          </a:stretch>
        </p:blipFill>
        <p:spPr>
          <a:xfrm>
            <a:off x="0" y="0"/>
            <a:ext cx="12118109" cy="1257475"/>
          </a:xfrm>
          <a:prstGeom prst="rect">
            <a:avLst/>
          </a:prstGeom>
        </p:spPr>
      </p:pic>
    </p:spTree>
    <p:extLst>
      <p:ext uri="{BB962C8B-B14F-4D97-AF65-F5344CB8AC3E}">
        <p14:creationId xmlns:p14="http://schemas.microsoft.com/office/powerpoint/2010/main" val="2063946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 standalone="yes"?>
<Relationships xmlns="http://schemas.openxmlformats.org/package/2006/relationships"><Relationship Id="rId2" Type="http://schemas.openxmlformats.org/officeDocument/2006/relationships/image" Target="../media/image11.jpg" /><Relationship Id="rId1" Type="http://schemas.openxmlformats.org/officeDocument/2006/relationships/slideLayout" Target="../slideLayouts/slideLayout2.xml" /></Relationships>
</file>

<file path=ppt/slides/_rels/slide31.xml.rels><?xml version="1.0" encoding="UTF-8" standalone="yes"?>
<Relationships xmlns="http://schemas.openxmlformats.org/package/2006/relationships"><Relationship Id="rId2" Type="http://schemas.openxmlformats.org/officeDocument/2006/relationships/image" Target="../media/image12.jpeg" /><Relationship Id="rId1" Type="http://schemas.openxmlformats.org/officeDocument/2006/relationships/slideLayout" Target="../slideLayouts/slideLayout2.xml" /></Relationships>
</file>

<file path=ppt/slides/_rels/slide32.xml.rels><?xml version="1.0" encoding="UTF-8" standalone="yes"?>
<Relationships xmlns="http://schemas.openxmlformats.org/package/2006/relationships"><Relationship Id="rId2" Type="http://schemas.openxmlformats.org/officeDocument/2006/relationships/image" Target="../media/image13.jpeg" /><Relationship Id="rId1" Type="http://schemas.openxmlformats.org/officeDocument/2006/relationships/slideLayout" Target="../slideLayouts/slideLayout2.xml" /></Relationships>
</file>

<file path=ppt/slides/_rels/slide33.xml.rels><?xml version="1.0" encoding="UTF-8" standalone="yes"?>
<Relationships xmlns="http://schemas.openxmlformats.org/package/2006/relationships"><Relationship Id="rId3" Type="http://schemas.openxmlformats.org/officeDocument/2006/relationships/image" Target="../media/image15.jpeg" /><Relationship Id="rId2" Type="http://schemas.openxmlformats.org/officeDocument/2006/relationships/image" Target="../media/image14.jpeg" /><Relationship Id="rId1" Type="http://schemas.openxmlformats.org/officeDocument/2006/relationships/slideLayout" Target="../slideLayouts/slideLayout5.xml" /></Relationships>
</file>

<file path=ppt/slides/_rels/slide34.xml.rels><?xml version="1.0" encoding="UTF-8" standalone="yes"?>
<Relationships xmlns="http://schemas.openxmlformats.org/package/2006/relationships"><Relationship Id="rId2" Type="http://schemas.openxmlformats.org/officeDocument/2006/relationships/image" Target="../media/image16.jpg" /><Relationship Id="rId1" Type="http://schemas.openxmlformats.org/officeDocument/2006/relationships/slideLayout" Target="../slideLayouts/slideLayout2.xml" /></Relationships>
</file>

<file path=ppt/slides/_rels/slide35.xml.rels><?xml version="1.0" encoding="UTF-8" standalone="yes"?>
<Relationships xmlns="http://schemas.openxmlformats.org/package/2006/relationships"><Relationship Id="rId2" Type="http://schemas.openxmlformats.org/officeDocument/2006/relationships/image" Target="../media/image17.jpg" /><Relationship Id="rId1" Type="http://schemas.openxmlformats.org/officeDocument/2006/relationships/slideLayout" Target="../slideLayouts/slideLayout2.xml" /></Relationships>
</file>

<file path=ppt/slides/_rels/slide36.xml.rels><?xml version="1.0" encoding="UTF-8" standalone="yes"?>
<Relationships xmlns="http://schemas.openxmlformats.org/package/2006/relationships"><Relationship Id="rId3" Type="http://schemas.openxmlformats.org/officeDocument/2006/relationships/image" Target="../media/image19.jpeg" /><Relationship Id="rId2" Type="http://schemas.openxmlformats.org/officeDocument/2006/relationships/image" Target="../media/image18.jpeg" /><Relationship Id="rId1" Type="http://schemas.openxmlformats.org/officeDocument/2006/relationships/slideLayout" Target="../slideLayouts/slideLayout2.xml" /></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4.jpe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9D634-CD08-116F-F31E-017EB76F40ED}"/>
              </a:ext>
            </a:extLst>
          </p:cNvPr>
          <p:cNvSpPr>
            <a:spLocks noGrp="1"/>
          </p:cNvSpPr>
          <p:nvPr>
            <p:ph type="ctrTitle"/>
          </p:nvPr>
        </p:nvSpPr>
        <p:spPr>
          <a:xfrm>
            <a:off x="1416844" y="2576819"/>
            <a:ext cx="9144000" cy="2496882"/>
          </a:xfrm>
        </p:spPr>
        <p:txBody>
          <a:bodyPr>
            <a:noAutofit/>
          </a:bodyPr>
          <a:lstStyle/>
          <a:p>
            <a:r>
              <a:rPr lang="en-US" sz="4400" b="1" dirty="0">
                <a:latin typeface="Times New Roman" panose="02020603050405020304" pitchFamily="18" charset="0"/>
                <a:cs typeface="Times New Roman" panose="02020603050405020304" pitchFamily="18" charset="0"/>
              </a:rPr>
              <a:t>INVESTMENT ANALYSIS &amp; PORTFOLIO MANAGEMENT</a:t>
            </a:r>
            <a:br>
              <a:rPr lang="en-US" sz="4400" b="1" dirty="0">
                <a:latin typeface="Times New Roman" panose="02020603050405020304" pitchFamily="18" charset="0"/>
                <a:cs typeface="Times New Roman" panose="02020603050405020304" pitchFamily="18" charset="0"/>
              </a:rPr>
            </a:br>
            <a:br>
              <a:rPr lang="en-US" sz="4400" b="1" dirty="0">
                <a:latin typeface="Times New Roman" panose="02020603050405020304" pitchFamily="18" charset="0"/>
                <a:cs typeface="Times New Roman" panose="02020603050405020304" pitchFamily="18" charset="0"/>
              </a:rPr>
            </a:br>
            <a:r>
              <a:rPr lang="en-IN" sz="3200" b="1" dirty="0">
                <a:latin typeface="Times New Roman" panose="02020603050405020304" pitchFamily="18" charset="0"/>
                <a:cs typeface="Times New Roman" panose="02020603050405020304" pitchFamily="18" charset="0"/>
              </a:rPr>
              <a:t>Subject Code – MBA</a:t>
            </a:r>
            <a:r>
              <a:rPr lang="en-US" sz="3200" b="1" dirty="0">
                <a:latin typeface="Times New Roman" panose="02020603050405020304" pitchFamily="18" charset="0"/>
                <a:cs typeface="Times New Roman" panose="02020603050405020304" pitchFamily="18" charset="0"/>
              </a:rPr>
              <a:t> FM</a:t>
            </a:r>
            <a:r>
              <a:rPr lang="en-IN" sz="3200" b="1" dirty="0">
                <a:latin typeface="Times New Roman" panose="02020603050405020304" pitchFamily="18" charset="0"/>
                <a:cs typeface="Times New Roman" panose="02020603050405020304" pitchFamily="18" charset="0"/>
              </a:rPr>
              <a:t>3</a:t>
            </a:r>
            <a:r>
              <a:rPr lang="en-US" sz="3200" b="1" dirty="0">
                <a:latin typeface="Times New Roman" panose="02020603050405020304" pitchFamily="18" charset="0"/>
                <a:cs typeface="Times New Roman" panose="02020603050405020304" pitchFamily="18" charset="0"/>
              </a:rPr>
              <a:t>14</a:t>
            </a:r>
            <a:br>
              <a:rPr lang="en-IN" sz="2800" b="1"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By </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Jeevitha. P</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Assistant Professor</a:t>
            </a:r>
          </a:p>
        </p:txBody>
      </p:sp>
      <p:sp>
        <p:nvSpPr>
          <p:cNvPr id="3" name="Subtitle 2">
            <a:extLst>
              <a:ext uri="{FF2B5EF4-FFF2-40B4-BE49-F238E27FC236}">
                <a16:creationId xmlns:a16="http://schemas.microsoft.com/office/drawing/2014/main" id="{F2D49CE1-9E48-1088-96E8-D2F87B9A8D3A}"/>
              </a:ext>
            </a:extLst>
          </p:cNvPr>
          <p:cNvSpPr>
            <a:spLocks noGrp="1"/>
          </p:cNvSpPr>
          <p:nvPr>
            <p:ph type="subTitle" idx="1"/>
          </p:nvPr>
        </p:nvSpPr>
        <p:spPr>
          <a:xfrm>
            <a:off x="1619250" y="5319508"/>
            <a:ext cx="9144000" cy="1200048"/>
          </a:xfrm>
        </p:spPr>
        <p:txBody>
          <a:bodyPr>
            <a:normAutofit/>
          </a:bodyPr>
          <a:lstStyle/>
          <a:p>
            <a:r>
              <a:rPr lang="en-IN" sz="3600" b="1" dirty="0">
                <a:latin typeface="Times New Roman" panose="02020603050405020304" pitchFamily="18" charset="0"/>
                <a:cs typeface="Times New Roman" panose="02020603050405020304" pitchFamily="18" charset="0"/>
              </a:rPr>
              <a:t>Module 1 - Introduction to </a:t>
            </a:r>
            <a:r>
              <a:rPr lang="en-US" sz="3600" b="1">
                <a:latin typeface="Times New Roman" panose="02020603050405020304" pitchFamily="18" charset="0"/>
                <a:cs typeface="Times New Roman" panose="02020603050405020304" pitchFamily="18" charset="0"/>
              </a:rPr>
              <a:t>Investment </a:t>
            </a:r>
            <a:endParaRPr lang="en-IN" sz="3600" b="1" dirty="0">
              <a:latin typeface="Times New Roman" panose="02020603050405020304" pitchFamily="18" charset="0"/>
              <a:cs typeface="Times New Roman" panose="02020603050405020304" pitchFamily="18" charset="0"/>
            </a:endParaRPr>
          </a:p>
          <a:p>
            <a:endParaRPr lang="en-IN"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5030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6BFA8F6-209F-3A65-16D3-8981651F2F78}"/>
              </a:ext>
            </a:extLst>
          </p:cNvPr>
          <p:cNvSpPr>
            <a:spLocks noGrp="1"/>
          </p:cNvSpPr>
          <p:nvPr>
            <p:ph idx="1"/>
          </p:nvPr>
        </p:nvSpPr>
        <p:spPr>
          <a:xfrm>
            <a:off x="476249" y="1535113"/>
            <a:ext cx="11168063" cy="4641850"/>
          </a:xfrm>
        </p:spPr>
        <p:txBody>
          <a:bodyPr>
            <a:normAutofit fontScale="85000" lnSpcReduction="20000"/>
          </a:bodyPr>
          <a:lstStyle/>
          <a:p>
            <a:pPr marL="0" indent="0">
              <a:buNone/>
            </a:pPr>
            <a:r>
              <a:rPr lang="en-US" sz="2600" b="1" dirty="0">
                <a:latin typeface="Times New Roman" panose="02020603050405020304" pitchFamily="18" charset="0"/>
                <a:cs typeface="Times New Roman" panose="02020603050405020304" pitchFamily="18" charset="0"/>
              </a:rPr>
              <a:t>1. Return on Investment (ROI):</a:t>
            </a:r>
            <a:r>
              <a:rPr lang="en-US" sz="2600" dirty="0">
                <a:latin typeface="Times New Roman" panose="02020603050405020304" pitchFamily="18" charset="0"/>
                <a:cs typeface="Times New Roman" panose="02020603050405020304" pitchFamily="18" charset="0"/>
              </a:rPr>
              <a:t>The potential for profit or loss on an investment. Investors assess the historical performance and expected future returns of an investment. Return = End period value – Beginning period value +Dividend / Beginning period value *100
Example: Market return of the stock indicates the price appreciation for the particular stock. If a particular share is purchase in 2021 at </a:t>
            </a:r>
            <a:r>
              <a:rPr lang="en-US" sz="2600" dirty="0" err="1">
                <a:latin typeface="Times New Roman" panose="02020603050405020304" pitchFamily="18" charset="0"/>
                <a:cs typeface="Times New Roman" panose="02020603050405020304" pitchFamily="18" charset="0"/>
              </a:rPr>
              <a:t>Rs</a:t>
            </a:r>
            <a:r>
              <a:rPr lang="en-US" sz="2600" dirty="0">
                <a:latin typeface="Times New Roman" panose="02020603050405020304" pitchFamily="18" charset="0"/>
                <a:cs typeface="Times New Roman" panose="02020603050405020304" pitchFamily="18" charset="0"/>
              </a:rPr>
              <a:t> 50 , disposed at </a:t>
            </a:r>
            <a:r>
              <a:rPr lang="en-US" sz="2600" dirty="0" err="1">
                <a:latin typeface="Times New Roman" panose="02020603050405020304" pitchFamily="18" charset="0"/>
                <a:cs typeface="Times New Roman" panose="02020603050405020304" pitchFamily="18" charset="0"/>
              </a:rPr>
              <a:t>Rs</a:t>
            </a:r>
            <a:r>
              <a:rPr lang="en-US" sz="2600" dirty="0">
                <a:latin typeface="Times New Roman" panose="02020603050405020304" pitchFamily="18" charset="0"/>
                <a:cs typeface="Times New Roman" panose="02020603050405020304" pitchFamily="18" charset="0"/>
              </a:rPr>
              <a:t> 60 in 2022 &amp; the dividend yield is </a:t>
            </a:r>
            <a:r>
              <a:rPr lang="en-US" sz="2600" dirty="0" err="1">
                <a:latin typeface="Times New Roman" panose="02020603050405020304" pitchFamily="18" charset="0"/>
                <a:cs typeface="Times New Roman" panose="02020603050405020304" pitchFamily="18" charset="0"/>
              </a:rPr>
              <a:t>Rs</a:t>
            </a:r>
            <a:r>
              <a:rPr lang="en-US" sz="2600" dirty="0">
                <a:latin typeface="Times New Roman" panose="02020603050405020304" pitchFamily="18" charset="0"/>
                <a:cs typeface="Times New Roman" panose="02020603050405020304" pitchFamily="18" charset="0"/>
              </a:rPr>
              <a:t> 5. Calculate the return.
Given : 
Beginning period : </a:t>
            </a:r>
            <a:r>
              <a:rPr lang="en-US" sz="2600" dirty="0" err="1">
                <a:latin typeface="Times New Roman" panose="02020603050405020304" pitchFamily="18" charset="0"/>
                <a:cs typeface="Times New Roman" panose="02020603050405020304" pitchFamily="18" charset="0"/>
              </a:rPr>
              <a:t>Rs</a:t>
            </a:r>
            <a:r>
              <a:rPr lang="en-US" sz="2600" dirty="0">
                <a:latin typeface="Times New Roman" panose="02020603050405020304" pitchFamily="18" charset="0"/>
                <a:cs typeface="Times New Roman" panose="02020603050405020304" pitchFamily="18" charset="0"/>
              </a:rPr>
              <a:t> 50, End Period : </a:t>
            </a:r>
            <a:r>
              <a:rPr lang="en-US" sz="2600" dirty="0" err="1">
                <a:latin typeface="Times New Roman" panose="02020603050405020304" pitchFamily="18" charset="0"/>
                <a:cs typeface="Times New Roman" panose="02020603050405020304" pitchFamily="18" charset="0"/>
              </a:rPr>
              <a:t>Rs</a:t>
            </a:r>
            <a:r>
              <a:rPr lang="en-US" sz="2600" dirty="0">
                <a:latin typeface="Times New Roman" panose="02020603050405020304" pitchFamily="18" charset="0"/>
                <a:cs typeface="Times New Roman" panose="02020603050405020304" pitchFamily="18" charset="0"/>
              </a:rPr>
              <a:t> 60, Dividend : </a:t>
            </a:r>
            <a:r>
              <a:rPr lang="en-US" sz="2600" dirty="0" err="1">
                <a:latin typeface="Times New Roman" panose="02020603050405020304" pitchFamily="18" charset="0"/>
                <a:cs typeface="Times New Roman" panose="02020603050405020304" pitchFamily="18" charset="0"/>
              </a:rPr>
              <a:t>Rs</a:t>
            </a:r>
            <a:r>
              <a:rPr lang="en-US" sz="2600" dirty="0">
                <a:latin typeface="Times New Roman" panose="02020603050405020304" pitchFamily="18" charset="0"/>
                <a:cs typeface="Times New Roman" panose="02020603050405020304" pitchFamily="18" charset="0"/>
              </a:rPr>
              <a:t> 5
R= (60-50)+5 /50 x 100 = 30 
R= 30
</a:t>
            </a:r>
            <a:r>
              <a:rPr lang="en-US" sz="2600" b="1" dirty="0">
                <a:latin typeface="Times New Roman" panose="02020603050405020304" pitchFamily="18" charset="0"/>
                <a:cs typeface="Times New Roman" panose="02020603050405020304" pitchFamily="18" charset="0"/>
              </a:rPr>
              <a:t>2. Risk:</a:t>
            </a:r>
            <a:r>
              <a:rPr lang="en-US" sz="2600" dirty="0">
                <a:latin typeface="Times New Roman" panose="02020603050405020304" pitchFamily="18" charset="0"/>
                <a:cs typeface="Times New Roman" panose="02020603050405020304" pitchFamily="18" charset="0"/>
              </a:rPr>
              <a:t> The degree of uncertainty or potential for loss associated with an investment.. Different investments carry varying levels of risk, and investors consider their risk tolerance when making investment decisions.
</a:t>
            </a:r>
            <a:r>
              <a:rPr lang="en-US" sz="2600" b="1" dirty="0">
                <a:latin typeface="Times New Roman" panose="02020603050405020304" pitchFamily="18" charset="0"/>
                <a:cs typeface="Times New Roman" panose="02020603050405020304" pitchFamily="18" charset="0"/>
              </a:rPr>
              <a:t>3. Liquidity:</a:t>
            </a:r>
            <a:r>
              <a:rPr lang="en-US" sz="2600" dirty="0">
                <a:latin typeface="Times New Roman" panose="02020603050405020304" pitchFamily="18" charset="0"/>
                <a:cs typeface="Times New Roman" panose="02020603050405020304" pitchFamily="18" charset="0"/>
              </a:rPr>
              <a:t> The ease with which an investment can be bought or sold in the market without significantly affecting its price. More liquid investments allow for easier entry and exit.</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132782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B20209-9E37-58D8-17B9-BD8F6B59F300}"/>
              </a:ext>
            </a:extLst>
          </p:cNvPr>
          <p:cNvSpPr>
            <a:spLocks noGrp="1"/>
          </p:cNvSpPr>
          <p:nvPr>
            <p:ph idx="1"/>
          </p:nvPr>
        </p:nvSpPr>
        <p:spPr>
          <a:xfrm>
            <a:off x="409575" y="1535906"/>
            <a:ext cx="11246644" cy="4941094"/>
          </a:xfrm>
        </p:spPr>
        <p:txBody>
          <a:bodyPr>
            <a:normAutofit fontScale="92500"/>
          </a:bodyPr>
          <a:lstStyle/>
          <a:p>
            <a:pPr marL="0" indent="0">
              <a:buNone/>
            </a:pPr>
            <a:r>
              <a:rPr lang="en-US" sz="2400" b="1" dirty="0">
                <a:latin typeface="Times New Roman" panose="02020603050405020304" pitchFamily="18" charset="0"/>
                <a:cs typeface="Times New Roman" panose="02020603050405020304" pitchFamily="18" charset="0"/>
              </a:rPr>
              <a:t>4. Marketability: </a:t>
            </a:r>
            <a:r>
              <a:rPr lang="en-US" sz="2400" dirty="0">
                <a:latin typeface="Times New Roman" panose="02020603050405020304" pitchFamily="18" charset="0"/>
                <a:cs typeface="Times New Roman" panose="02020603050405020304" pitchFamily="18" charset="0"/>
              </a:rPr>
              <a:t>It is desirable that an investment instrument be marketable, the higher the marketability the better it is for the investor. To gauge the marketability of other financial instruments like provident fund (which in itself is non-marketable). Then we would consider other factors like, can we make a substantial withdrawal without much penalty, or can we take a loan against the accumulated balance at an interest rate not much higher than our earning rate of interest on the provident fund account.
</a:t>
            </a:r>
            <a:r>
              <a:rPr lang="en-US" sz="2400" b="1" dirty="0">
                <a:latin typeface="Times New Roman" panose="02020603050405020304" pitchFamily="18" charset="0"/>
                <a:cs typeface="Times New Roman" panose="02020603050405020304" pitchFamily="18" charset="0"/>
              </a:rPr>
              <a:t>5. Taxes: </a:t>
            </a:r>
            <a:r>
              <a:rPr lang="en-US" sz="2400" dirty="0">
                <a:latin typeface="Times New Roman" panose="02020603050405020304" pitchFamily="18" charset="0"/>
                <a:cs typeface="Times New Roman" panose="02020603050405020304" pitchFamily="18" charset="0"/>
              </a:rPr>
              <a:t>Some of our investments would provide us with tax benefits while other would not. This would also be kept in mind when choosing the investment avenue. Tax benefits are mainly of 3 types:
a.Initial tax benefits. This is the tax gain at the time of making the investment, like life insurance.
b.Continuing tax benefit. Is the tax benefit gained on the periodic return from the investment, such as dividends.
c.Terminal tax benefit. This is the tax relief the investor gains when he liquidates the investment. For example, a withdrawal from a provident fund account is not taxable.</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4079104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DAF6922-7BD9-0517-E4FE-7A64B9081608}"/>
              </a:ext>
            </a:extLst>
          </p:cNvPr>
          <p:cNvSpPr>
            <a:spLocks noGrp="1"/>
          </p:cNvSpPr>
          <p:nvPr>
            <p:ph idx="1"/>
          </p:nvPr>
        </p:nvSpPr>
        <p:spPr>
          <a:xfrm>
            <a:off x="296863" y="1524000"/>
            <a:ext cx="11371262" cy="4652963"/>
          </a:xfrm>
        </p:spPr>
        <p:txBody>
          <a:bodyPr>
            <a:normAutofit fontScale="77500" lnSpcReduction="20000"/>
          </a:bodyPr>
          <a:lstStyle/>
          <a:p>
            <a:pPr marL="0" indent="0">
              <a:buNone/>
            </a:pPr>
            <a:r>
              <a:rPr lang="en-US" sz="3100" b="1" dirty="0">
                <a:latin typeface="Times New Roman" panose="02020603050405020304" pitchFamily="18" charset="0"/>
                <a:cs typeface="Times New Roman" panose="02020603050405020304" pitchFamily="18" charset="0"/>
              </a:rPr>
              <a:t>6. Convenience: </a:t>
            </a:r>
            <a:r>
              <a:rPr lang="en-US" sz="3100" dirty="0">
                <a:latin typeface="Times New Roman" panose="02020603050405020304" pitchFamily="18" charset="0"/>
                <a:cs typeface="Times New Roman" panose="02020603050405020304" pitchFamily="18" charset="0"/>
              </a:rPr>
              <a:t>Here we are talking about the ease with which an investment can be made and managed. The degree of convenience would vary from one investment instrument to the other.
</a:t>
            </a:r>
            <a:r>
              <a:rPr lang="en-US" sz="3100" b="1" dirty="0">
                <a:latin typeface="Times New Roman" panose="02020603050405020304" pitchFamily="18" charset="0"/>
                <a:cs typeface="Times New Roman" panose="02020603050405020304" pitchFamily="18" charset="0"/>
              </a:rPr>
              <a:t>7. Safety:</a:t>
            </a:r>
            <a:r>
              <a:rPr lang="en-US" sz="3100" dirty="0">
                <a:latin typeface="Times New Roman" panose="02020603050405020304" pitchFamily="18" charset="0"/>
                <a:cs typeface="Times New Roman" panose="02020603050405020304" pitchFamily="18" charset="0"/>
              </a:rPr>
              <a:t> Although the degree of risk varies across investment types, all investments bear risk. Therefore, it is important to determine how much risk is involved in an investment. The average performance of an investment normally provides a good indicator. However, past performance is merely a guide to future performance not a guarantee.
</a:t>
            </a:r>
            <a:r>
              <a:rPr lang="en-US" sz="3100" b="1" dirty="0">
                <a:latin typeface="Times New Roman" panose="02020603050405020304" pitchFamily="18" charset="0"/>
                <a:cs typeface="Times New Roman" panose="02020603050405020304" pitchFamily="18" charset="0"/>
              </a:rPr>
              <a:t>8. Duration:</a:t>
            </a:r>
            <a:r>
              <a:rPr lang="en-US" sz="3100" dirty="0">
                <a:latin typeface="Times New Roman" panose="02020603050405020304" pitchFamily="18" charset="0"/>
                <a:cs typeface="Times New Roman" panose="02020603050405020304" pitchFamily="18" charset="0"/>
              </a:rPr>
              <a:t> Investments typically have a longer horizon than cash and income options. The duration of an investment-, particularly how long it may take to generate a healthy rate of return is a vital consideration for an investor. The investment horizon should match the period that your funds must be invested for or how long it would take to generate a desired return.
</a:t>
            </a:r>
            <a:r>
              <a:rPr lang="en-US" sz="3100" b="1" dirty="0">
                <a:latin typeface="Times New Roman" panose="02020603050405020304" pitchFamily="18" charset="0"/>
                <a:cs typeface="Times New Roman" panose="02020603050405020304" pitchFamily="18" charset="0"/>
              </a:rPr>
              <a:t>9. Diversification: </a:t>
            </a:r>
            <a:r>
              <a:rPr lang="en-US" sz="3100" dirty="0">
                <a:latin typeface="Times New Roman" panose="02020603050405020304" pitchFamily="18" charset="0"/>
                <a:cs typeface="Times New Roman" panose="02020603050405020304" pitchFamily="18" charset="0"/>
              </a:rPr>
              <a:t>Spreading investments across different asset classes, industries, or geographic regions to reduce risk. Diversification can help balance a portfolio’s overall risk and return.</a:t>
            </a:r>
          </a:p>
          <a:p>
            <a:pPr marL="0" indent="0">
              <a:buNone/>
            </a:pPr>
            <a:endParaRPr lang="en-US" sz="31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3935151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341B3E-D99D-D31B-7449-806C49C63056}"/>
              </a:ext>
            </a:extLst>
          </p:cNvPr>
          <p:cNvSpPr>
            <a:spLocks noGrp="1"/>
          </p:cNvSpPr>
          <p:nvPr>
            <p:ph idx="1"/>
          </p:nvPr>
        </p:nvSpPr>
        <p:spPr>
          <a:xfrm>
            <a:off x="374073" y="1440656"/>
            <a:ext cx="10979727" cy="5136789"/>
          </a:xfrm>
        </p:spPr>
        <p:txBody>
          <a:bodyPr>
            <a:normAutofit fontScale="70000" lnSpcReduction="20000"/>
          </a:bodyPr>
          <a:lstStyle/>
          <a:p>
            <a:pPr marL="0" indent="0">
              <a:buNone/>
            </a:pPr>
            <a:r>
              <a:rPr lang="en-US" sz="4800" b="1" dirty="0">
                <a:solidFill>
                  <a:schemeClr val="accent2">
                    <a:lumMod val="75000"/>
                  </a:schemeClr>
                </a:solidFill>
                <a:latin typeface="Times New Roman" panose="02020603050405020304" pitchFamily="18" charset="0"/>
                <a:cs typeface="Times New Roman" panose="02020603050405020304" pitchFamily="18" charset="0"/>
              </a:rPr>
              <a:t>FEATURES</a:t>
            </a:r>
            <a:r>
              <a:rPr lang="en-US" sz="4800" dirty="0">
                <a:solidFill>
                  <a:schemeClr val="accent2">
                    <a:lumMod val="75000"/>
                  </a:schemeClr>
                </a:solidFill>
                <a:latin typeface="Times New Roman" panose="02020603050405020304" pitchFamily="18" charset="0"/>
                <a:cs typeface="Times New Roman" panose="02020603050405020304" pitchFamily="18" charset="0"/>
              </a:rPr>
              <a:t> </a:t>
            </a:r>
            <a:r>
              <a:rPr lang="en-US" sz="4800" b="1" dirty="0">
                <a:solidFill>
                  <a:schemeClr val="accent2">
                    <a:lumMod val="75000"/>
                  </a:schemeClr>
                </a:solidFill>
                <a:latin typeface="Times New Roman" panose="02020603050405020304" pitchFamily="18" charset="0"/>
                <a:cs typeface="Times New Roman" panose="02020603050405020304" pitchFamily="18" charset="0"/>
              </a:rPr>
              <a:t>OF</a:t>
            </a:r>
            <a:r>
              <a:rPr lang="en-US" sz="4800" dirty="0">
                <a:solidFill>
                  <a:schemeClr val="accent2">
                    <a:lumMod val="75000"/>
                  </a:schemeClr>
                </a:solidFill>
                <a:latin typeface="Times New Roman" panose="02020603050405020304" pitchFamily="18" charset="0"/>
                <a:cs typeface="Times New Roman" panose="02020603050405020304" pitchFamily="18" charset="0"/>
              </a:rPr>
              <a:t> </a:t>
            </a:r>
            <a:r>
              <a:rPr lang="en-US" sz="4800" b="1" dirty="0">
                <a:solidFill>
                  <a:schemeClr val="accent2">
                    <a:lumMod val="75000"/>
                  </a:schemeClr>
                </a:solidFill>
                <a:latin typeface="Times New Roman" panose="02020603050405020304" pitchFamily="18" charset="0"/>
                <a:cs typeface="Times New Roman" panose="02020603050405020304" pitchFamily="18" charset="0"/>
              </a:rPr>
              <a:t>A</a:t>
            </a:r>
            <a:r>
              <a:rPr lang="en-US" sz="4800" dirty="0">
                <a:solidFill>
                  <a:schemeClr val="accent2">
                    <a:lumMod val="75000"/>
                  </a:schemeClr>
                </a:solidFill>
                <a:latin typeface="Times New Roman" panose="02020603050405020304" pitchFamily="18" charset="0"/>
                <a:cs typeface="Times New Roman" panose="02020603050405020304" pitchFamily="18" charset="0"/>
              </a:rPr>
              <a:t> </a:t>
            </a:r>
            <a:r>
              <a:rPr lang="en-US" sz="4800" b="1" dirty="0">
                <a:solidFill>
                  <a:schemeClr val="accent2">
                    <a:lumMod val="75000"/>
                  </a:schemeClr>
                </a:solidFill>
                <a:latin typeface="Times New Roman" panose="02020603050405020304" pitchFamily="18" charset="0"/>
                <a:cs typeface="Times New Roman" panose="02020603050405020304" pitchFamily="18" charset="0"/>
              </a:rPr>
              <a:t>GOOD</a:t>
            </a:r>
            <a:r>
              <a:rPr lang="en-US" sz="4800" dirty="0">
                <a:solidFill>
                  <a:schemeClr val="accent2">
                    <a:lumMod val="75000"/>
                  </a:schemeClr>
                </a:solidFill>
                <a:latin typeface="Times New Roman" panose="02020603050405020304" pitchFamily="18" charset="0"/>
                <a:cs typeface="Times New Roman" panose="02020603050405020304" pitchFamily="18" charset="0"/>
              </a:rPr>
              <a:t> </a:t>
            </a:r>
            <a:r>
              <a:rPr lang="en-US" sz="4800" b="1" dirty="0">
                <a:solidFill>
                  <a:schemeClr val="accent2">
                    <a:lumMod val="75000"/>
                  </a:schemeClr>
                </a:solidFill>
                <a:latin typeface="Times New Roman" panose="02020603050405020304" pitchFamily="18" charset="0"/>
                <a:cs typeface="Times New Roman" panose="02020603050405020304" pitchFamily="18" charset="0"/>
              </a:rPr>
              <a:t>INVESTMENT</a:t>
            </a:r>
            <a:r>
              <a:rPr lang="en-US" dirty="0">
                <a:latin typeface="Times New Roman" panose="02020603050405020304" pitchFamily="18" charset="0"/>
                <a:cs typeface="Times New Roman" panose="02020603050405020304" pitchFamily="18" charset="0"/>
              </a:rPr>
              <a:t> </a:t>
            </a:r>
          </a:p>
          <a:p>
            <a:pPr marL="0" indent="0">
              <a:buNone/>
            </a:pPr>
            <a:r>
              <a:rPr lang="en-US" sz="3200" dirty="0">
                <a:latin typeface="Times New Roman" panose="02020603050405020304" pitchFamily="18" charset="0"/>
                <a:cs typeface="Times New Roman" panose="02020603050405020304" pitchFamily="18" charset="0"/>
              </a:rPr>
              <a:t>A good investment possesses certain features that align with an investor’s financial goals, risk tolerance, and overall investment strategy.
1. Managed Risk
2. Safety
3. Return
4. Liquidity
5. Consistency and Stability
6. Long-Term Viability
7. Hedge against inflation</a:t>
            </a:r>
          </a:p>
          <a:p>
            <a:pPr marL="0" indent="0">
              <a:buNone/>
            </a:pPr>
            <a:r>
              <a:rPr lang="en-US" sz="3200" dirty="0">
                <a:latin typeface="Times New Roman" panose="02020603050405020304" pitchFamily="18" charset="0"/>
                <a:cs typeface="Times New Roman" panose="02020603050405020304" pitchFamily="18" charset="0"/>
              </a:rPr>
              <a:t>8. Transparency
9. Tax Efficiency
10. Diversification
11. Low costs and fees</a:t>
            </a:r>
          </a:p>
        </p:txBody>
      </p:sp>
    </p:spTree>
    <p:extLst>
      <p:ext uri="{BB962C8B-B14F-4D97-AF65-F5344CB8AC3E}">
        <p14:creationId xmlns:p14="http://schemas.microsoft.com/office/powerpoint/2010/main" val="1562813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70CF87F-71DF-4166-80B1-DFC5B3C88824}"/>
              </a:ext>
            </a:extLst>
          </p:cNvPr>
          <p:cNvSpPr>
            <a:spLocks noGrp="1"/>
          </p:cNvSpPr>
          <p:nvPr>
            <p:ph idx="1"/>
          </p:nvPr>
        </p:nvSpPr>
        <p:spPr>
          <a:xfrm>
            <a:off x="439738" y="1428750"/>
            <a:ext cx="10914062" cy="4748213"/>
          </a:xfrm>
        </p:spPr>
        <p:txBody>
          <a:bodyPr>
            <a:noAutofit/>
          </a:bodyPr>
          <a:lstStyle/>
          <a:p>
            <a:pPr marL="0" indent="0">
              <a:buNone/>
            </a:pPr>
            <a:r>
              <a:rPr lang="en-US" sz="2000" dirty="0">
                <a:latin typeface="Times New Roman" panose="02020603050405020304" pitchFamily="18" charset="0"/>
                <a:cs typeface="Times New Roman" panose="02020603050405020304" pitchFamily="18" charset="0"/>
              </a:rPr>
              <a:t>➤</a:t>
            </a:r>
            <a:r>
              <a:rPr lang="en-US" sz="2000" b="1" dirty="0">
                <a:latin typeface="Times New Roman" panose="02020603050405020304" pitchFamily="18" charset="0"/>
                <a:cs typeface="Times New Roman" panose="02020603050405020304" pitchFamily="18" charset="0"/>
              </a:rPr>
              <a:t>Managed Risk: </a:t>
            </a:r>
            <a:r>
              <a:rPr lang="en-US" sz="2000" dirty="0">
                <a:latin typeface="Times New Roman" panose="02020603050405020304" pitchFamily="18" charset="0"/>
                <a:cs typeface="Times New Roman" panose="02020603050405020304" pitchFamily="18" charset="0"/>
              </a:rPr>
              <a:t>Effective risk management is crucial. A good investment considers the associated risks and strives to balance risk and return. Diversification and thorough risk assessments are common strategies for managing risk.
➤ </a:t>
            </a:r>
            <a:r>
              <a:rPr lang="en-US" sz="2000" b="1" dirty="0">
                <a:latin typeface="Times New Roman" panose="02020603050405020304" pitchFamily="18" charset="0"/>
                <a:cs typeface="Times New Roman" panose="02020603050405020304" pitchFamily="18" charset="0"/>
              </a:rPr>
              <a:t>Return: </a:t>
            </a:r>
            <a:r>
              <a:rPr lang="en-US" sz="2000" dirty="0">
                <a:latin typeface="Times New Roman" panose="02020603050405020304" pitchFamily="18" charset="0"/>
                <a:cs typeface="Times New Roman" panose="02020603050405020304" pitchFamily="18" charset="0"/>
              </a:rPr>
              <a:t>A good investment should offer the potential for attractive returns. Whether through capital appreciation, dividends, interest, or other income, the investment should provide the opportunity for growth over time. Risk and return go together. Higher the risk, higher the chances of getting higher return. An investment in a low risk high safety investment such as investment in government securities will obviously get the investor only low returns.
➤ </a:t>
            </a:r>
            <a:r>
              <a:rPr lang="en-US" sz="2000" b="1" dirty="0">
                <a:latin typeface="Times New Roman" panose="02020603050405020304" pitchFamily="18" charset="0"/>
                <a:cs typeface="Times New Roman" panose="02020603050405020304" pitchFamily="18" charset="0"/>
              </a:rPr>
              <a:t>Liquidity:</a:t>
            </a:r>
            <a:r>
              <a:rPr lang="en-US" sz="2000" dirty="0">
                <a:latin typeface="Times New Roman" panose="02020603050405020304" pitchFamily="18" charset="0"/>
                <a:cs typeface="Times New Roman" panose="02020603050405020304" pitchFamily="18" charset="0"/>
              </a:rPr>
              <a:t> Liquidity refers to the ease with which an investment can be bought or sold in the market. A good investment provides reasonable liquidity, allowing investors to enter and exit positions without significant impact on the asset’s price.
➤ </a:t>
            </a:r>
            <a:r>
              <a:rPr lang="en-US" sz="2000" b="1" dirty="0">
                <a:latin typeface="Times New Roman" panose="02020603050405020304" pitchFamily="18" charset="0"/>
                <a:cs typeface="Times New Roman" panose="02020603050405020304" pitchFamily="18" charset="0"/>
              </a:rPr>
              <a:t>Low Costs and Fees: </a:t>
            </a:r>
            <a:r>
              <a:rPr lang="en-US" sz="2000" dirty="0">
                <a:latin typeface="Times New Roman" panose="02020603050405020304" pitchFamily="18" charset="0"/>
                <a:cs typeface="Times New Roman" panose="02020603050405020304" pitchFamily="18" charset="0"/>
              </a:rPr>
              <a:t>High costs and fees can erode returns over time. A good investment minimizes unnecessary costs, ensuring that more of the returns flow to the investor.
➤ </a:t>
            </a:r>
            <a:r>
              <a:rPr lang="en-US" sz="2000" b="1" dirty="0">
                <a:latin typeface="Times New Roman" panose="02020603050405020304" pitchFamily="18" charset="0"/>
                <a:cs typeface="Times New Roman" panose="02020603050405020304" pitchFamily="18" charset="0"/>
              </a:rPr>
              <a:t>Consistency and Stability: </a:t>
            </a:r>
            <a:r>
              <a:rPr lang="en-US" sz="2000" dirty="0">
                <a:latin typeface="Times New Roman" panose="02020603050405020304" pitchFamily="18" charset="0"/>
                <a:cs typeface="Times New Roman" panose="02020603050405020304" pitchFamily="18" charset="0"/>
              </a:rPr>
              <a:t>Investments that demonstrate consistency and stability in performance are often considered good. This can be reflected in steady returns over time and a track record of withstanding market fluctuations.
</a:t>
            </a:r>
          </a:p>
        </p:txBody>
      </p:sp>
    </p:spTree>
    <p:extLst>
      <p:ext uri="{BB962C8B-B14F-4D97-AF65-F5344CB8AC3E}">
        <p14:creationId xmlns:p14="http://schemas.microsoft.com/office/powerpoint/2010/main" val="636833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914F6D-599B-97EA-5173-E4DA5B8651FE}"/>
              </a:ext>
            </a:extLst>
          </p:cNvPr>
          <p:cNvSpPr>
            <a:spLocks noGrp="1"/>
          </p:cNvSpPr>
          <p:nvPr>
            <p:ph idx="1"/>
          </p:nvPr>
        </p:nvSpPr>
        <p:spPr>
          <a:xfrm>
            <a:off x="421481" y="1456531"/>
            <a:ext cx="11318082" cy="4351338"/>
          </a:xfrm>
        </p:spPr>
        <p:txBody>
          <a:bodyPr>
            <a:noAutofit/>
          </a:bodyPr>
          <a:lstStyle/>
          <a:p>
            <a:pPr marL="0" indent="0">
              <a:buNone/>
            </a:pPr>
            <a:r>
              <a:rPr lang="en-US" sz="2000"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Safety: </a:t>
            </a:r>
            <a:r>
              <a:rPr lang="en-US" sz="2000" dirty="0">
                <a:latin typeface="Times New Roman" panose="02020603050405020304" pitchFamily="18" charset="0"/>
                <a:cs typeface="Times New Roman" panose="02020603050405020304" pitchFamily="18" charset="0"/>
              </a:rPr>
              <a:t>The first and foremost concern of any ordinary investor is that his investment should be safe. That is he should get back the principal at the end of the maturity period of the investment. There is no absolute safety in any investment, except probably with investment in government securities or such instruments where the repayment of interest and principal is guaranteed by the government.
</a:t>
            </a:r>
            <a:r>
              <a:rPr lang="en-US" sz="2000" b="1" dirty="0">
                <a:latin typeface="Times New Roman" panose="02020603050405020304" pitchFamily="18" charset="0"/>
                <a:cs typeface="Times New Roman" panose="02020603050405020304" pitchFamily="18" charset="0"/>
              </a:rPr>
              <a:t>➤ Long-Term Viability: </a:t>
            </a:r>
            <a:r>
              <a:rPr lang="en-US" sz="2000" dirty="0">
                <a:latin typeface="Times New Roman" panose="02020603050405020304" pitchFamily="18" charset="0"/>
                <a:cs typeface="Times New Roman" panose="02020603050405020304" pitchFamily="18" charset="0"/>
              </a:rPr>
              <a:t>When talking about investment, we look for long-term options to help our investment grow with time. If you look at a company stock and can’t see yourself owning its stocks ten years from now, you must avoid investing in it.
➤ </a:t>
            </a:r>
            <a:r>
              <a:rPr lang="en-US" sz="2000" b="1" dirty="0">
                <a:latin typeface="Times New Roman" panose="02020603050405020304" pitchFamily="18" charset="0"/>
                <a:cs typeface="Times New Roman" panose="02020603050405020304" pitchFamily="18" charset="0"/>
              </a:rPr>
              <a:t>Tax Efficiency: </a:t>
            </a:r>
            <a:r>
              <a:rPr lang="en-US" sz="2000" dirty="0">
                <a:latin typeface="Times New Roman" panose="02020603050405020304" pitchFamily="18" charset="0"/>
                <a:cs typeface="Times New Roman" panose="02020603050405020304" pitchFamily="18" charset="0"/>
              </a:rPr>
              <a:t>Tax implications can significantly impact investment returns. A good investment considers tax efficiency and seeks to minimize the tax burden on the investor. Earn to Lend
</a:t>
            </a:r>
            <a:r>
              <a:rPr lang="en-US" sz="2000" b="1" dirty="0">
                <a:latin typeface="Times New Roman" panose="02020603050405020304" pitchFamily="18" charset="0"/>
                <a:cs typeface="Times New Roman" panose="02020603050405020304" pitchFamily="18" charset="0"/>
              </a:rPr>
              <a:t>➤ Diversification: </a:t>
            </a:r>
            <a:r>
              <a:rPr lang="en-US" sz="2000" dirty="0">
                <a:latin typeface="Times New Roman" panose="02020603050405020304" pitchFamily="18" charset="0"/>
                <a:cs typeface="Times New Roman" panose="02020603050405020304" pitchFamily="18" charset="0"/>
              </a:rPr>
              <a:t>A well-diversified investment spreads risk across different asset classes, industries, or geographic regions. Diversification helps mitigate the impact of poor performance in any single investment.</a:t>
            </a:r>
          </a:p>
        </p:txBody>
      </p:sp>
    </p:spTree>
    <p:extLst>
      <p:ext uri="{BB962C8B-B14F-4D97-AF65-F5344CB8AC3E}">
        <p14:creationId xmlns:p14="http://schemas.microsoft.com/office/powerpoint/2010/main" val="4210474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ECFDF-0475-2910-38A7-F3CD0AA9E875}"/>
              </a:ext>
            </a:extLst>
          </p:cNvPr>
          <p:cNvSpPr>
            <a:spLocks noGrp="1"/>
          </p:cNvSpPr>
          <p:nvPr>
            <p:ph type="title"/>
          </p:nvPr>
        </p:nvSpPr>
        <p:spPr>
          <a:xfrm>
            <a:off x="838200" y="1071563"/>
            <a:ext cx="10515600" cy="1047750"/>
          </a:xfrm>
        </p:spPr>
        <p:txBody>
          <a:bodyPr>
            <a:noAutofit/>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Investor v/s Speculator :</a:t>
            </a:r>
          </a:p>
        </p:txBody>
      </p:sp>
      <p:pic>
        <p:nvPicPr>
          <p:cNvPr id="6" name="Content Placeholder 5">
            <a:extLst>
              <a:ext uri="{FF2B5EF4-FFF2-40B4-BE49-F238E27FC236}">
                <a16:creationId xmlns:a16="http://schemas.microsoft.com/office/drawing/2014/main" id="{778AB460-6D09-6813-3D70-3AD8A201400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5337" y="2119313"/>
            <a:ext cx="10601325" cy="4286250"/>
          </a:xfrm>
          <a:prstGeom prst="rect">
            <a:avLst/>
          </a:prstGeom>
        </p:spPr>
      </p:pic>
    </p:spTree>
    <p:extLst>
      <p:ext uri="{BB962C8B-B14F-4D97-AF65-F5344CB8AC3E}">
        <p14:creationId xmlns:p14="http://schemas.microsoft.com/office/powerpoint/2010/main" val="4064443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7ABCBA8-72A2-F504-2D26-9662417673F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4439" y="1512094"/>
            <a:ext cx="9322592" cy="5072062"/>
          </a:xfrm>
          <a:prstGeom prst="rect">
            <a:avLst/>
          </a:prstGeom>
        </p:spPr>
      </p:pic>
    </p:spTree>
    <p:extLst>
      <p:ext uri="{BB962C8B-B14F-4D97-AF65-F5344CB8AC3E}">
        <p14:creationId xmlns:p14="http://schemas.microsoft.com/office/powerpoint/2010/main" val="2833143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6E79F-16E6-6CC4-1121-5EBED61DFB0C}"/>
              </a:ext>
            </a:extLst>
          </p:cNvPr>
          <p:cNvSpPr>
            <a:spLocks noGrp="1"/>
          </p:cNvSpPr>
          <p:nvPr>
            <p:ph type="title"/>
          </p:nvPr>
        </p:nvSpPr>
        <p:spPr>
          <a:xfrm>
            <a:off x="838200" y="1281906"/>
            <a:ext cx="10515600" cy="1325563"/>
          </a:xfrm>
        </p:spPr>
        <p:txBody>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INVESTMENT PROCESS:</a:t>
            </a:r>
          </a:p>
        </p:txBody>
      </p:sp>
      <p:pic>
        <p:nvPicPr>
          <p:cNvPr id="4" name="Content Placeholder 3">
            <a:extLst>
              <a:ext uri="{FF2B5EF4-FFF2-40B4-BE49-F238E27FC236}">
                <a16:creationId xmlns:a16="http://schemas.microsoft.com/office/drawing/2014/main" id="{A340F1E6-17BE-1D7A-7D67-F045EECF18C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607469"/>
            <a:ext cx="10153650" cy="3568700"/>
          </a:xfrm>
          <a:prstGeom prst="rect">
            <a:avLst/>
          </a:prstGeom>
        </p:spPr>
      </p:pic>
    </p:spTree>
    <p:extLst>
      <p:ext uri="{BB962C8B-B14F-4D97-AF65-F5344CB8AC3E}">
        <p14:creationId xmlns:p14="http://schemas.microsoft.com/office/powerpoint/2010/main" val="2963557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8F10F44-E8E7-ED93-5157-2C29CC05FE78}"/>
              </a:ext>
            </a:extLst>
          </p:cNvPr>
          <p:cNvSpPr>
            <a:spLocks noGrp="1"/>
          </p:cNvSpPr>
          <p:nvPr>
            <p:ph idx="1"/>
          </p:nvPr>
        </p:nvSpPr>
        <p:spPr>
          <a:xfrm>
            <a:off x="190500" y="1492250"/>
            <a:ext cx="11811000" cy="4351338"/>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INVESTMENT POLICY:</a:t>
            </a:r>
            <a:r>
              <a:rPr lang="en-US" sz="2000" dirty="0">
                <a:latin typeface="Times New Roman" panose="02020603050405020304" pitchFamily="18" charset="0"/>
                <a:cs typeface="Times New Roman" panose="02020603050405020304" pitchFamily="18" charset="0"/>
              </a:rPr>
              <a:t>
Framing of the Investment Policy For systematic functioning, the government or investor, formulates the investment policy before proceeding to invest.
The essential ingredients of the policy are investible funds, objectives and knowledge about investment alternatives and the market.
</a:t>
            </a:r>
            <a:r>
              <a:rPr lang="en-US" sz="2000" b="1" dirty="0">
                <a:latin typeface="Times New Roman" panose="02020603050405020304" pitchFamily="18" charset="0"/>
                <a:cs typeface="Times New Roman" panose="02020603050405020304" pitchFamily="18" charset="0"/>
              </a:rPr>
              <a:t>Investible funds:</a:t>
            </a:r>
          </a:p>
          <a:p>
            <a:pPr marL="0" indent="0">
              <a:buNone/>
            </a:pPr>
            <a:r>
              <a:rPr lang="en-US" sz="2000" dirty="0">
                <a:latin typeface="Times New Roman" panose="02020603050405020304" pitchFamily="18" charset="0"/>
                <a:cs typeface="Times New Roman" panose="02020603050405020304" pitchFamily="18" charset="0"/>
              </a:rPr>
              <a:t>The entire investment procedure revolves around the availability of investible funds. Funds may be generated through savings or from borrowings. If the funds are borrowed, the investor has to be extra careful in the selection of investment alternatives. He must make sure that the returns are higher than the interest he pays. Mutual funds invest their stockholders’ money in securities. 
</a:t>
            </a:r>
            <a:r>
              <a:rPr lang="en-US" sz="2000" b="1" dirty="0">
                <a:latin typeface="Times New Roman" panose="02020603050405020304" pitchFamily="18" charset="0"/>
                <a:cs typeface="Times New Roman" panose="02020603050405020304" pitchFamily="18" charset="0"/>
              </a:rPr>
              <a:t>Objectives:</a:t>
            </a:r>
            <a:r>
              <a:rPr lang="en-US" sz="2000" dirty="0">
                <a:latin typeface="Times New Roman" panose="02020603050405020304" pitchFamily="18" charset="0"/>
                <a:cs typeface="Times New Roman" panose="02020603050405020304" pitchFamily="18" charset="0"/>
              </a:rPr>
              <a:t>
The objectives are framed on the premises of the required rate of return, need for regular income, risk perception, safety and the need for liquidity
</a:t>
            </a:r>
            <a:r>
              <a:rPr lang="en-US" sz="2000" b="1" dirty="0">
                <a:latin typeface="Times New Roman" panose="02020603050405020304" pitchFamily="18" charset="0"/>
                <a:cs typeface="Times New Roman" panose="02020603050405020304" pitchFamily="18" charset="0"/>
              </a:rPr>
              <a:t>Knowledge:</a:t>
            </a:r>
            <a:r>
              <a:rPr lang="en-US" sz="2000" dirty="0">
                <a:latin typeface="Times New Roman" panose="02020603050405020304" pitchFamily="18" charset="0"/>
                <a:cs typeface="Times New Roman" panose="02020603050405020304" pitchFamily="18" charset="0"/>
              </a:rPr>
              <a:t>
Knowledge about investment alternatives and markets plays a key role in policy formulation.
</a:t>
            </a:r>
          </a:p>
        </p:txBody>
      </p:sp>
    </p:spTree>
    <p:extLst>
      <p:ext uri="{BB962C8B-B14F-4D97-AF65-F5344CB8AC3E}">
        <p14:creationId xmlns:p14="http://schemas.microsoft.com/office/powerpoint/2010/main" val="3984075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DF0F5-0F56-9EB3-BC08-D862038C361B}"/>
              </a:ext>
            </a:extLst>
          </p:cNvPr>
          <p:cNvSpPr>
            <a:spLocks noGrp="1"/>
          </p:cNvSpPr>
          <p:nvPr>
            <p:ph type="title"/>
          </p:nvPr>
        </p:nvSpPr>
        <p:spPr>
          <a:xfrm>
            <a:off x="611981" y="1301101"/>
            <a:ext cx="10515600" cy="843756"/>
          </a:xfrm>
        </p:spPr>
        <p:txBody>
          <a:bodyPr>
            <a:normAutofit/>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INTRODUCTION TO INVESTMENT:</a:t>
            </a:r>
          </a:p>
        </p:txBody>
      </p:sp>
      <p:sp>
        <p:nvSpPr>
          <p:cNvPr id="3" name="Content Placeholder 2">
            <a:extLst>
              <a:ext uri="{FF2B5EF4-FFF2-40B4-BE49-F238E27FC236}">
                <a16:creationId xmlns:a16="http://schemas.microsoft.com/office/drawing/2014/main" id="{BE7F9DAB-8907-1594-382B-C1DE4336200C}"/>
              </a:ext>
            </a:extLst>
          </p:cNvPr>
          <p:cNvSpPr>
            <a:spLocks noGrp="1"/>
          </p:cNvSpPr>
          <p:nvPr>
            <p:ph idx="1"/>
          </p:nvPr>
        </p:nvSpPr>
        <p:spPr>
          <a:xfrm>
            <a:off x="611981" y="2405063"/>
            <a:ext cx="11068050" cy="4048125"/>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Investment:</a:t>
            </a:r>
          </a:p>
          <a:p>
            <a:pPr marL="0" indent="0">
              <a:buNone/>
            </a:pPr>
            <a:r>
              <a:rPr lang="en-US" sz="2000" dirty="0">
                <a:latin typeface="Times New Roman" panose="02020603050405020304" pitchFamily="18" charset="0"/>
                <a:cs typeface="Times New Roman" panose="02020603050405020304" pitchFamily="18" charset="0"/>
              </a:rPr>
              <a:t>Investment refers to the allocation of money or resources with the expectation of generating income, profit, or an increase in value over time. 
Investors commit their funds to various assets or ventures in the hope of achieving specific financial goals. Investments can take many forms, ranging from traditional financial instruments to alternative assets. The act of investing has the goal of generating income and increasing value over time.
 An investment can refer to any mechanism used for generating future income. This includes the purchase of bonds, stocks, or real estate property, among other examples. Additionally, purchasing a property that can be used to produce goods can be considered an investment.
The meaning of investment is putting your money into an asset that can grow in value or produce income or both. </a:t>
            </a:r>
          </a:p>
        </p:txBody>
      </p:sp>
    </p:spTree>
    <p:extLst>
      <p:ext uri="{BB962C8B-B14F-4D97-AF65-F5344CB8AC3E}">
        <p14:creationId xmlns:p14="http://schemas.microsoft.com/office/powerpoint/2010/main" val="3300669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D807CF-DC18-1561-6B43-227C0F22DF84}"/>
              </a:ext>
            </a:extLst>
          </p:cNvPr>
          <p:cNvSpPr>
            <a:spLocks noGrp="1"/>
          </p:cNvSpPr>
          <p:nvPr>
            <p:ph idx="1"/>
          </p:nvPr>
        </p:nvSpPr>
        <p:spPr>
          <a:xfrm>
            <a:off x="385761" y="1408906"/>
            <a:ext cx="10996613" cy="4351338"/>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SECURITY ANALYSIS:</a:t>
            </a:r>
            <a:r>
              <a:rPr lang="en-US" sz="2000" dirty="0">
                <a:latin typeface="Times New Roman" panose="02020603050405020304" pitchFamily="18" charset="0"/>
                <a:cs typeface="Times New Roman" panose="02020603050405020304" pitchFamily="18" charset="0"/>
              </a:rPr>
              <a:t>
Securities to be bought are scrutinized through market, industry and company analyses after the formulation of investment policy.
</a:t>
            </a:r>
            <a:r>
              <a:rPr lang="en-US" sz="2000" b="1" dirty="0">
                <a:latin typeface="Times New Roman" panose="02020603050405020304" pitchFamily="18" charset="0"/>
                <a:cs typeface="Times New Roman" panose="02020603050405020304" pitchFamily="18" charset="0"/>
              </a:rPr>
              <a:t>Market analysis:</a:t>
            </a:r>
            <a:r>
              <a:rPr lang="en-US" sz="2000" dirty="0">
                <a:latin typeface="Times New Roman" panose="02020603050405020304" pitchFamily="18" charset="0"/>
                <a:cs typeface="Times New Roman" panose="02020603050405020304" pitchFamily="18" charset="0"/>
              </a:rPr>
              <a:t> The stock market mirrors the general economic scenario. The growth in gross domestic product and inflation is reflected in stock prices. Recession in the economy results in a bear market. Stock prices may fluctuate in the short-run but in the long-run, they move in trends, i.e., either upwards or downwards. The investor can fix his entry and exit points through technical analysis.
</a:t>
            </a:r>
            <a:r>
              <a:rPr lang="en-US" sz="2000" b="1" dirty="0">
                <a:latin typeface="Times New Roman" panose="02020603050405020304" pitchFamily="18" charset="0"/>
                <a:cs typeface="Times New Roman" panose="02020603050405020304" pitchFamily="18" charset="0"/>
              </a:rPr>
              <a:t>Industry analysis:</a:t>
            </a:r>
            <a:r>
              <a:rPr lang="en-US" sz="2000" dirty="0">
                <a:latin typeface="Times New Roman" panose="02020603050405020304" pitchFamily="18" charset="0"/>
                <a:cs typeface="Times New Roman" panose="02020603050405020304" pitchFamily="18" charset="0"/>
              </a:rPr>
              <a:t> Industries that contribute to the output of major segments of the economy vary in their growth rates’ overall contribution to economic activity. Some industries grow faster than the GDP and are expected to continue in their growth. For example, the information technology industry has experienced a higher growth rate than the GDP The economic significance and the growth potential of the industry have to be analyzed.
</a:t>
            </a:r>
            <a:r>
              <a:rPr lang="en-US" sz="2000" b="1" dirty="0">
                <a:latin typeface="Times New Roman" panose="02020603050405020304" pitchFamily="18" charset="0"/>
                <a:cs typeface="Times New Roman" panose="02020603050405020304" pitchFamily="18" charset="0"/>
              </a:rPr>
              <a:t>Company analysis: </a:t>
            </a:r>
            <a:r>
              <a:rPr lang="en-US" sz="2000" dirty="0">
                <a:latin typeface="Times New Roman" panose="02020603050405020304" pitchFamily="18" charset="0"/>
                <a:cs typeface="Times New Roman" panose="02020603050405020304" pitchFamily="18" charset="0"/>
              </a:rPr>
              <a:t>The purpose of company analysis is to help the investors make better decisions. The company’s earnings, profitability, operating efficiency, capital structure and management have to be screened. These factors have a direct bearing on stock prices and investors’ returns. The appreciation of stock value is a function of the performance of the company. A company with a high product market share is able to create wealth for investors in the form of capital appreciation.</a:t>
            </a:r>
          </a:p>
        </p:txBody>
      </p:sp>
    </p:spTree>
    <p:extLst>
      <p:ext uri="{BB962C8B-B14F-4D97-AF65-F5344CB8AC3E}">
        <p14:creationId xmlns:p14="http://schemas.microsoft.com/office/powerpoint/2010/main" val="2849897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7567D1-14CB-5DE4-2B15-8045683DFC72}"/>
              </a:ext>
            </a:extLst>
          </p:cNvPr>
          <p:cNvSpPr>
            <a:spLocks noGrp="1"/>
          </p:cNvSpPr>
          <p:nvPr>
            <p:ph idx="1"/>
          </p:nvPr>
        </p:nvSpPr>
        <p:spPr>
          <a:xfrm>
            <a:off x="428625" y="1476375"/>
            <a:ext cx="11227594" cy="4700588"/>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VALUATION</a:t>
            </a:r>
            <a:r>
              <a:rPr lang="en-US" sz="2000" dirty="0">
                <a:latin typeface="Times New Roman" panose="02020603050405020304" pitchFamily="18" charset="0"/>
                <a:cs typeface="Times New Roman" panose="02020603050405020304" pitchFamily="18" charset="0"/>
              </a:rPr>
              <a:t>:
Valuation helps the investor determine the return and risk expected from an investment in common stock.
</a:t>
            </a:r>
            <a:r>
              <a:rPr lang="en-US" sz="2000" b="1" dirty="0">
                <a:latin typeface="Times New Roman" panose="02020603050405020304" pitchFamily="18" charset="0"/>
                <a:cs typeface="Times New Roman" panose="02020603050405020304" pitchFamily="18" charset="0"/>
              </a:rPr>
              <a:t>Intrinsic value:</a:t>
            </a:r>
            <a:r>
              <a:rPr lang="en-US" sz="2000" dirty="0">
                <a:latin typeface="Times New Roman" panose="02020603050405020304" pitchFamily="18" charset="0"/>
                <a:cs typeface="Times New Roman" panose="02020603050405020304" pitchFamily="18" charset="0"/>
              </a:rPr>
              <a:t>
The intrinsic value of the share is measured through the book value of the share and price earning ratio.</a:t>
            </a:r>
          </a:p>
          <a:p>
            <a:pPr marL="0" indent="0">
              <a:buNone/>
            </a:pPr>
            <a:r>
              <a:rPr lang="en-US" sz="2000" dirty="0">
                <a:latin typeface="Times New Roman" panose="02020603050405020304" pitchFamily="18" charset="0"/>
                <a:cs typeface="Times New Roman" panose="02020603050405020304" pitchFamily="18" charset="0"/>
              </a:rPr>
              <a:t>Simple discounting models also can be adopted to value the shares. Stock market analysts have developed many advanced models to value shares. The real worth of the share is compared with the market price, and investment decisions are then made.</a:t>
            </a:r>
          </a:p>
          <a:p>
            <a:pPr marL="0" indent="0">
              <a:buNone/>
            </a:pPr>
            <a:r>
              <a:rPr lang="en-US" sz="2000" b="1" dirty="0">
                <a:latin typeface="Times New Roman" panose="02020603050405020304" pitchFamily="18" charset="0"/>
                <a:cs typeface="Times New Roman" panose="02020603050405020304" pitchFamily="18" charset="0"/>
              </a:rPr>
              <a:t>Future value:</a:t>
            </a:r>
            <a:r>
              <a:rPr lang="en-US" sz="2000" dirty="0">
                <a:latin typeface="Times New Roman" panose="02020603050405020304" pitchFamily="18" charset="0"/>
                <a:cs typeface="Times New Roman" panose="02020603050405020304" pitchFamily="18" charset="0"/>
              </a:rPr>
              <a:t>
The future value of securities can be estimated by using a simple statistical technique like trend analysis. The analysis of the historical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 of price enables the investor to predict the future value.</a:t>
            </a:r>
          </a:p>
        </p:txBody>
      </p:sp>
    </p:spTree>
    <p:extLst>
      <p:ext uri="{BB962C8B-B14F-4D97-AF65-F5344CB8AC3E}">
        <p14:creationId xmlns:p14="http://schemas.microsoft.com/office/powerpoint/2010/main" val="294027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54D052-E387-28B4-5A4A-009F4B414E1E}"/>
              </a:ext>
            </a:extLst>
          </p:cNvPr>
          <p:cNvSpPr>
            <a:spLocks noGrp="1"/>
          </p:cNvSpPr>
          <p:nvPr>
            <p:ph idx="1"/>
          </p:nvPr>
        </p:nvSpPr>
        <p:spPr>
          <a:xfrm>
            <a:off x="666749" y="1589484"/>
            <a:ext cx="11025189" cy="3083720"/>
          </a:xfrm>
        </p:spPr>
        <p:txBody>
          <a:bodyPr>
            <a:normAutofit fontScale="25000" lnSpcReduction="20000"/>
          </a:bodyPr>
          <a:lstStyle/>
          <a:p>
            <a:pPr marL="0" indent="0">
              <a:buNone/>
            </a:pPr>
            <a:r>
              <a:rPr lang="en-US" sz="9600" b="1" dirty="0">
                <a:latin typeface="Times New Roman" panose="02020603050405020304" pitchFamily="18" charset="0"/>
                <a:cs typeface="Times New Roman" panose="02020603050405020304" pitchFamily="18" charset="0"/>
              </a:rPr>
              <a:t>CONSTRUCTION</a:t>
            </a:r>
            <a:r>
              <a:rPr lang="en-US" sz="9600" dirty="0">
                <a:latin typeface="Times New Roman" panose="02020603050405020304" pitchFamily="18" charset="0"/>
                <a:cs typeface="Times New Roman" panose="02020603050405020304" pitchFamily="18" charset="0"/>
              </a:rPr>
              <a:t> </a:t>
            </a:r>
            <a:r>
              <a:rPr lang="en-US" sz="9600" b="1" dirty="0">
                <a:latin typeface="Times New Roman" panose="02020603050405020304" pitchFamily="18" charset="0"/>
                <a:cs typeface="Times New Roman" panose="02020603050405020304" pitchFamily="18" charset="0"/>
              </a:rPr>
              <a:t>OF</a:t>
            </a:r>
            <a:r>
              <a:rPr lang="en-US" sz="9600" dirty="0">
                <a:latin typeface="Times New Roman" panose="02020603050405020304" pitchFamily="18" charset="0"/>
                <a:cs typeface="Times New Roman" panose="02020603050405020304" pitchFamily="18" charset="0"/>
              </a:rPr>
              <a:t> </a:t>
            </a:r>
            <a:r>
              <a:rPr lang="en-US" sz="9600" b="1" dirty="0">
                <a:latin typeface="Times New Roman" panose="02020603050405020304" pitchFamily="18" charset="0"/>
                <a:cs typeface="Times New Roman" panose="02020603050405020304" pitchFamily="18" charset="0"/>
              </a:rPr>
              <a:t>PORTFOLIO</a:t>
            </a:r>
            <a:r>
              <a:rPr lang="en-US" sz="9600" dirty="0">
                <a:latin typeface="Times New Roman" panose="02020603050405020304" pitchFamily="18" charset="0"/>
                <a:cs typeface="Times New Roman" panose="02020603050405020304" pitchFamily="18" charset="0"/>
              </a:rPr>
              <a:t>:
A portfolio is a combination of securities. It is constructed in a manner so as to meet the investor’s goals and objectives.
The investor should decide how best to reach the goals with the securities available.
The investor tries to attain maximum return with minimum risk. Towards this end, he diversifies his portfolio and allocates funds among the securities.</a:t>
            </a:r>
          </a:p>
          <a:p>
            <a:pPr marL="0" indent="0">
              <a:buNone/>
            </a:pPr>
            <a:r>
              <a:rPr lang="en-US" sz="9600" b="1" dirty="0">
                <a:latin typeface="Times New Roman" panose="02020603050405020304" pitchFamily="18" charset="0"/>
                <a:cs typeface="Times New Roman" panose="02020603050405020304" pitchFamily="18" charset="0"/>
              </a:rPr>
              <a:t>1. Diversification:</a:t>
            </a:r>
            <a:r>
              <a:rPr lang="en-US" sz="9600" dirty="0">
                <a:latin typeface="Times New Roman" panose="02020603050405020304" pitchFamily="18" charset="0"/>
                <a:cs typeface="Times New Roman" panose="02020603050405020304" pitchFamily="18" charset="0"/>
              </a:rPr>
              <a:t> The main objective of diversification is the reduction of risk in the form of loss of capital and income. A diversified portfolio is comparatively less risky than holding a single portfolio. Several modes are available to diversify a portfolio.
Debt and equity diversification Debt instruments provide assured returns with limited capital appreciation. Common stocks provide income and capital gain but with a flavour of uncertainty. Both debt instruments and equity are combined to complement each other.
</a:t>
            </a:r>
          </a:p>
          <a:p>
            <a:pPr marL="0" indent="0">
              <a:buNone/>
            </a:pPr>
            <a:endParaRPr lang="en-US" dirty="0"/>
          </a:p>
        </p:txBody>
      </p:sp>
    </p:spTree>
    <p:extLst>
      <p:ext uri="{BB962C8B-B14F-4D97-AF65-F5344CB8AC3E}">
        <p14:creationId xmlns:p14="http://schemas.microsoft.com/office/powerpoint/2010/main" val="3890320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5F0E91-9074-7C6C-95FA-DDDC6AED3CC9}"/>
              </a:ext>
            </a:extLst>
          </p:cNvPr>
          <p:cNvSpPr>
            <a:spLocks noGrp="1"/>
          </p:cNvSpPr>
          <p:nvPr>
            <p:ph idx="1"/>
          </p:nvPr>
        </p:nvSpPr>
        <p:spPr>
          <a:xfrm>
            <a:off x="523875" y="1607344"/>
            <a:ext cx="11108531" cy="4569619"/>
          </a:xfrm>
        </p:spPr>
        <p:txBody>
          <a:bodyPr>
            <a:normAutofit/>
          </a:bodyPr>
          <a:lstStyle/>
          <a:p>
            <a:pPr marL="0" indent="0">
              <a:buNone/>
            </a:pPr>
            <a:r>
              <a:rPr lang="en-US" sz="2200" dirty="0">
                <a:latin typeface="Times New Roman" panose="02020603050405020304" pitchFamily="18" charset="0"/>
                <a:cs typeface="Times New Roman" panose="02020603050405020304" pitchFamily="18" charset="0"/>
              </a:rPr>
              <a:t>Industry diversification Industries’ growth and their reaction to government policies differ from each other. Banking industry shares may provide regular returns but with limited capital appreciation. Information technology stocks yield higher returns and capital appreciation, but their growth potential in the post-global crisis years was unpredictable. Thus, industry diversification is needed, and it reduces the risk.</a:t>
            </a:r>
          </a:p>
          <a:p>
            <a:pPr marL="0" indent="0">
              <a:buNone/>
            </a:pPr>
            <a:r>
              <a:rPr lang="en-US" sz="2200" dirty="0">
                <a:latin typeface="Times New Roman" panose="02020603050405020304" pitchFamily="18" charset="0"/>
                <a:cs typeface="Times New Roman" panose="02020603050405020304" pitchFamily="18" charset="0"/>
              </a:rPr>
              <a:t>Company diversification Securities from different companies are purchased to reduce the risk. Technical analysts suggest that investors buy securities based on price movement. Fundamental analysts suggest the selection of financially sound and investor-friendly companies.
</a:t>
            </a:r>
            <a:r>
              <a:rPr lang="en-US" sz="2200" b="1" dirty="0">
                <a:latin typeface="Times New Roman" panose="02020603050405020304" pitchFamily="18" charset="0"/>
                <a:cs typeface="Times New Roman" panose="02020603050405020304" pitchFamily="18" charset="0"/>
              </a:rPr>
              <a:t>2. Selection: </a:t>
            </a:r>
            <a:r>
              <a:rPr lang="en-US" sz="2200" dirty="0">
                <a:latin typeface="Times New Roman" panose="02020603050405020304" pitchFamily="18" charset="0"/>
                <a:cs typeface="Times New Roman" panose="02020603050405020304" pitchFamily="18" charset="0"/>
              </a:rPr>
              <a:t>Securities have to be selected based on the level of diversification, industry and company analyses. Funds are allocated for selected securities. Selection of securities and the allocation of funds seal the construction of portfolio.</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336407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909FE2-7E8F-E560-6AAB-06320EFC897E}"/>
              </a:ext>
            </a:extLst>
          </p:cNvPr>
          <p:cNvSpPr>
            <a:spLocks noGrp="1"/>
          </p:cNvSpPr>
          <p:nvPr>
            <p:ph idx="1"/>
          </p:nvPr>
        </p:nvSpPr>
        <p:spPr>
          <a:xfrm>
            <a:off x="623886" y="1563688"/>
            <a:ext cx="11008519" cy="4351338"/>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PORTFOLIO</a:t>
            </a:r>
            <a:r>
              <a:rPr lang="en-US" sz="2000"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EVALUATION</a:t>
            </a:r>
            <a:r>
              <a:rPr lang="en-US" sz="2000" dirty="0">
                <a:latin typeface="Times New Roman" panose="02020603050405020304" pitchFamily="18" charset="0"/>
                <a:cs typeface="Times New Roman" panose="02020603050405020304" pitchFamily="18" charset="0"/>
              </a:rPr>
              <a:t>:
A portfolio has to be managed efficiently. Efficient management calls for evaluation of the portfolio. This process consists of portfolio appraisal and revision.
</a:t>
            </a:r>
            <a:r>
              <a:rPr lang="en-US" sz="2000" b="1" dirty="0">
                <a:latin typeface="Times New Roman" panose="02020603050405020304" pitchFamily="18" charset="0"/>
                <a:cs typeface="Times New Roman" panose="02020603050405020304" pitchFamily="18" charset="0"/>
              </a:rPr>
              <a:t>Appraisal</a:t>
            </a:r>
            <a:r>
              <a:rPr lang="en-US" sz="2000" dirty="0">
                <a:latin typeface="Times New Roman" panose="02020603050405020304" pitchFamily="18" charset="0"/>
                <a:cs typeface="Times New Roman" panose="02020603050405020304" pitchFamily="18" charset="0"/>
              </a:rPr>
              <a:t>: </a:t>
            </a:r>
          </a:p>
          <a:p>
            <a:pPr marL="0" indent="0">
              <a:buNone/>
            </a:pPr>
            <a:r>
              <a:rPr lang="en-US" sz="2000" dirty="0">
                <a:latin typeface="Times New Roman" panose="02020603050405020304" pitchFamily="18" charset="0"/>
                <a:cs typeface="Times New Roman" panose="02020603050405020304" pitchFamily="18" charset="0"/>
              </a:rPr>
              <a:t>he return and risk performance of security varies from time to time. The variability in returns of securities is measured and compared.
Developments in the economy, industry and relevant companies from which stocks are bought have to be appraised. The appraisal warns of the loss and steps can be taken to avoid such losses.
</a:t>
            </a:r>
            <a:r>
              <a:rPr lang="en-US" sz="2000" b="1" dirty="0">
                <a:latin typeface="Times New Roman" panose="02020603050405020304" pitchFamily="18" charset="0"/>
                <a:cs typeface="Times New Roman" panose="02020603050405020304" pitchFamily="18" charset="0"/>
              </a:rPr>
              <a:t>Revision:</a:t>
            </a:r>
            <a:r>
              <a:rPr lang="en-US" sz="2000" dirty="0">
                <a:latin typeface="Times New Roman" panose="02020603050405020304" pitchFamily="18" charset="0"/>
                <a:cs typeface="Times New Roman" panose="02020603050405020304" pitchFamily="18" charset="0"/>
              </a:rPr>
              <a:t>
It depends on the results of the appraisal. Low-yielding securities with high risk are replaced with high-yielding securities with low risk factor. The investor periodically revises the components of the portfolio to keep the return at a level.</a:t>
            </a:r>
          </a:p>
        </p:txBody>
      </p:sp>
    </p:spTree>
    <p:extLst>
      <p:ext uri="{BB962C8B-B14F-4D97-AF65-F5344CB8AC3E}">
        <p14:creationId xmlns:p14="http://schemas.microsoft.com/office/powerpoint/2010/main" val="17018938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569FF-75F5-3655-3CDF-20F6DE40CDD5}"/>
              </a:ext>
            </a:extLst>
          </p:cNvPr>
          <p:cNvSpPr>
            <a:spLocks noGrp="1"/>
          </p:cNvSpPr>
          <p:nvPr>
            <p:ph type="title"/>
          </p:nvPr>
        </p:nvSpPr>
        <p:spPr>
          <a:xfrm>
            <a:off x="838200" y="1559719"/>
            <a:ext cx="10515600" cy="130969"/>
          </a:xfrm>
        </p:spPr>
        <p:txBody>
          <a:bodyPr>
            <a:noAutofit/>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Financial</a:t>
            </a:r>
            <a:r>
              <a:rPr lang="en-US" dirty="0">
                <a:solidFill>
                  <a:schemeClr val="accent2">
                    <a:lumMod val="75000"/>
                  </a:schemeClr>
                </a:solidFill>
              </a:rPr>
              <a:t> </a:t>
            </a:r>
            <a:r>
              <a:rPr lang="en-US" b="1" dirty="0">
                <a:solidFill>
                  <a:schemeClr val="accent2">
                    <a:lumMod val="75000"/>
                  </a:schemeClr>
                </a:solidFill>
                <a:latin typeface="Times New Roman" panose="02020603050405020304" pitchFamily="18" charset="0"/>
                <a:cs typeface="Times New Roman" panose="02020603050405020304" pitchFamily="18" charset="0"/>
              </a:rPr>
              <a:t>Instruments</a:t>
            </a:r>
            <a:r>
              <a:rPr lang="en-US" b="1" dirty="0">
                <a:solidFill>
                  <a:schemeClr val="accent2">
                    <a:lumMod val="75000"/>
                  </a:schemeClr>
                </a:solidFill>
              </a:rPr>
              <a:t>:</a:t>
            </a:r>
          </a:p>
        </p:txBody>
      </p:sp>
      <p:pic>
        <p:nvPicPr>
          <p:cNvPr id="4" name="Content Placeholder 3">
            <a:extLst>
              <a:ext uri="{FF2B5EF4-FFF2-40B4-BE49-F238E27FC236}">
                <a16:creationId xmlns:a16="http://schemas.microsoft.com/office/drawing/2014/main" id="{9DA62BCB-7714-7E56-44BD-353FF170CC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52625" y="2393156"/>
            <a:ext cx="8620124" cy="3976688"/>
          </a:xfrm>
          <a:prstGeom prst="rect">
            <a:avLst/>
          </a:prstGeom>
        </p:spPr>
      </p:pic>
    </p:spTree>
    <p:extLst>
      <p:ext uri="{BB962C8B-B14F-4D97-AF65-F5344CB8AC3E}">
        <p14:creationId xmlns:p14="http://schemas.microsoft.com/office/powerpoint/2010/main" val="21908155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CB84F-3D7A-139B-3FE8-E1909294794A}"/>
              </a:ext>
            </a:extLst>
          </p:cNvPr>
          <p:cNvSpPr>
            <a:spLocks noGrp="1"/>
          </p:cNvSpPr>
          <p:nvPr>
            <p:ph type="title"/>
          </p:nvPr>
        </p:nvSpPr>
        <p:spPr>
          <a:xfrm>
            <a:off x="838200" y="1083469"/>
            <a:ext cx="10515600" cy="1023937"/>
          </a:xfrm>
        </p:spPr>
        <p:txBody>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Money Market Instruments :</a:t>
            </a:r>
          </a:p>
        </p:txBody>
      </p:sp>
      <p:pic>
        <p:nvPicPr>
          <p:cNvPr id="4" name="Content Placeholder 3">
            <a:extLst>
              <a:ext uri="{FF2B5EF4-FFF2-40B4-BE49-F238E27FC236}">
                <a16:creationId xmlns:a16="http://schemas.microsoft.com/office/drawing/2014/main" id="{328CC17D-CAA6-F92F-3BC9-178AB45C16E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05645" y="2297113"/>
            <a:ext cx="7990610" cy="4215606"/>
          </a:xfrm>
          <a:prstGeom prst="rect">
            <a:avLst/>
          </a:prstGeom>
        </p:spPr>
      </p:pic>
      <p:sp>
        <p:nvSpPr>
          <p:cNvPr id="5" name="TextBox 4">
            <a:extLst>
              <a:ext uri="{FF2B5EF4-FFF2-40B4-BE49-F238E27FC236}">
                <a16:creationId xmlns:a16="http://schemas.microsoft.com/office/drawing/2014/main" id="{EE64A526-268D-B607-9303-FF226059540C}"/>
              </a:ext>
            </a:extLst>
          </p:cNvPr>
          <p:cNvSpPr txBox="1"/>
          <p:nvPr/>
        </p:nvSpPr>
        <p:spPr>
          <a:xfrm>
            <a:off x="290946" y="2107406"/>
            <a:ext cx="3075710" cy="3477875"/>
          </a:xfrm>
          <a:prstGeom prst="rect">
            <a:avLst/>
          </a:prstGeom>
          <a:noFill/>
        </p:spPr>
        <p:txBody>
          <a:bodyPr wrap="square">
            <a:spAutoFit/>
          </a:bodyPr>
          <a:lstStyle/>
          <a:p>
            <a:r>
              <a:rPr lang="en-IN" sz="2000" dirty="0">
                <a:latin typeface="Times New Roman" panose="02020603050405020304" pitchFamily="18" charset="0"/>
                <a:cs typeface="Times New Roman" panose="02020603050405020304" pitchFamily="18" charset="0"/>
              </a:rPr>
              <a:t>The money market is a market of short-term debt instruments with maturities up to one year.</a:t>
            </a:r>
          </a:p>
          <a:p>
            <a:r>
              <a:rPr lang="en-IN" sz="2000" dirty="0">
                <a:latin typeface="Times New Roman" panose="02020603050405020304" pitchFamily="18" charset="0"/>
                <a:cs typeface="Times New Roman" panose="02020603050405020304" pitchFamily="18" charset="0"/>
              </a:rPr>
              <a:t>The primary features of the money market are short maturities and high liquidity </a:t>
            </a:r>
          </a:p>
          <a:p>
            <a:r>
              <a:rPr lang="en-IN" sz="2000" dirty="0">
                <a:latin typeface="Times New Roman" panose="02020603050405020304" pitchFamily="18" charset="0"/>
                <a:cs typeface="Times New Roman" panose="02020603050405020304" pitchFamily="18" charset="0"/>
              </a:rPr>
              <a:t>It is one of the prime funding markets for Governments and corporations.</a:t>
            </a:r>
          </a:p>
        </p:txBody>
      </p:sp>
    </p:spTree>
    <p:extLst>
      <p:ext uri="{BB962C8B-B14F-4D97-AF65-F5344CB8AC3E}">
        <p14:creationId xmlns:p14="http://schemas.microsoft.com/office/powerpoint/2010/main" val="28769936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0390BE-B918-957B-CF9B-1592AD4EF105}"/>
              </a:ext>
            </a:extLst>
          </p:cNvPr>
          <p:cNvSpPr>
            <a:spLocks noGrp="1"/>
          </p:cNvSpPr>
          <p:nvPr>
            <p:ph idx="1"/>
          </p:nvPr>
        </p:nvSpPr>
        <p:spPr>
          <a:xfrm>
            <a:off x="270163" y="1361209"/>
            <a:ext cx="11648209" cy="4815754"/>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TREASURY BILLS:</a:t>
            </a:r>
            <a:r>
              <a:rPr lang="en-US" sz="2000" dirty="0">
                <a:latin typeface="Times New Roman" panose="02020603050405020304" pitchFamily="18" charset="0"/>
                <a:cs typeface="Times New Roman" panose="02020603050405020304" pitchFamily="18" charset="0"/>
              </a:rPr>
              <a:t> Treasury bills are the most common instruments in the money market. They are issued by the Government of the jurisdiction and counted among the safest capital market securities. The maturity of treasury bills ranges to one, three, six, and twelve months .</a:t>
            </a:r>
          </a:p>
          <a:p>
            <a:pPr marL="0" indent="0">
              <a:buNone/>
            </a:pPr>
            <a:r>
              <a:rPr lang="en-US" sz="2000" dirty="0">
                <a:latin typeface="Times New Roman" panose="02020603050405020304" pitchFamily="18" charset="0"/>
                <a:cs typeface="Times New Roman" panose="02020603050405020304" pitchFamily="18" charset="0"/>
              </a:rPr>
              <a:t>They are issued below their par value and redeemed at the full amount. The difference in the buying value and maturity value of the instrument is interest earned by investors. T-bills are traded in primary as well as secondary markets . Investors in T-bills include banks, broker-dealers, investment managers, insurance companies, pension funds, individual investors, companies etc.</a:t>
            </a:r>
          </a:p>
          <a:p>
            <a:pPr marL="0" indent="0">
              <a:buNone/>
            </a:pPr>
            <a:r>
              <a:rPr lang="en-US" sz="2000" b="1" dirty="0">
                <a:latin typeface="Times New Roman" panose="02020603050405020304" pitchFamily="18" charset="0"/>
                <a:cs typeface="Times New Roman" panose="02020603050405020304" pitchFamily="18" charset="0"/>
              </a:rPr>
              <a:t>COMMERCIAL BILLS: </a:t>
            </a:r>
            <a:r>
              <a:rPr lang="en-US" sz="2000" dirty="0">
                <a:latin typeface="Times New Roman" panose="02020603050405020304" pitchFamily="18" charset="0"/>
                <a:cs typeface="Times New Roman" panose="02020603050405020304" pitchFamily="18" charset="0"/>
              </a:rPr>
              <a:t>Commercial bills or papers are issued by large corporations to finance short term cash needs of the business. Such businesses are usually high cash generators, and investors often find them credible enough to lend money for short-term .</a:t>
            </a:r>
          </a:p>
          <a:p>
            <a:pPr marL="0" indent="0">
              <a:buNone/>
            </a:pPr>
            <a:r>
              <a:rPr lang="en-US" sz="2000" dirty="0">
                <a:latin typeface="Times New Roman" panose="02020603050405020304" pitchFamily="18" charset="0"/>
                <a:cs typeface="Times New Roman" panose="02020603050405020304" pitchFamily="18" charset="0"/>
              </a:rPr>
              <a:t>Similar to T-bills, they are also issued at a discount and redeemed at par, making up for returns. Commercial papers carry higher returns than the Treasury bills because the probability of default remains higher relatively. A commercial paper is an unsecured short-term debt instrument, and the issuers of commercial bills usually carry high credit rating, which also helps investors to price them in secondary markets.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62125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F3919B-464E-B65D-E294-3BD97FF98AEC}"/>
              </a:ext>
            </a:extLst>
          </p:cNvPr>
          <p:cNvSpPr>
            <a:spLocks noGrp="1"/>
          </p:cNvSpPr>
          <p:nvPr>
            <p:ph idx="1"/>
          </p:nvPr>
        </p:nvSpPr>
        <p:spPr>
          <a:xfrm>
            <a:off x="509155" y="1537855"/>
            <a:ext cx="11211790" cy="4639108"/>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REPURCHASE AGREEMENTS: </a:t>
            </a:r>
            <a:r>
              <a:rPr lang="en-US" sz="2000" dirty="0">
                <a:latin typeface="Times New Roman" panose="02020603050405020304" pitchFamily="18" charset="0"/>
                <a:cs typeface="Times New Roman" panose="02020603050405020304" pitchFamily="18" charset="0"/>
              </a:rPr>
              <a:t>A repurchase agreement is a short-term borrowing instrument for issuers, who agree to pay a higher value for the securities at the time of repurchase. The underlying securities in the agreement are sold to investors and repurchased at a higher price to compensate for the returns.</a:t>
            </a:r>
          </a:p>
          <a:p>
            <a:pPr marL="0" indent="0">
              <a:buNone/>
            </a:pPr>
            <a:r>
              <a:rPr lang="en-US" sz="2000" dirty="0">
                <a:latin typeface="Times New Roman" panose="02020603050405020304" pitchFamily="18" charset="0"/>
                <a:cs typeface="Times New Roman" panose="02020603050405020304" pitchFamily="18" charset="0"/>
              </a:rPr>
              <a:t> Approved parties generally facilitate these transactions, and repurchase agreements largely involve highly liquid Government securities, including bonds, T-bills, State Government bonds, municipal corporation bonds.</a:t>
            </a:r>
          </a:p>
          <a:p>
            <a:pPr marL="0" indent="0">
              <a:buNone/>
            </a:pPr>
            <a:r>
              <a:rPr lang="en-US" sz="2000" b="1" dirty="0">
                <a:latin typeface="Times New Roman" panose="02020603050405020304" pitchFamily="18" charset="0"/>
                <a:cs typeface="Times New Roman" panose="02020603050405020304" pitchFamily="18" charset="0"/>
              </a:rPr>
              <a:t>CERTIFICATE OF DEPOSITS: </a:t>
            </a:r>
            <a:r>
              <a:rPr lang="en-US" sz="2000" dirty="0">
                <a:latin typeface="Times New Roman" panose="02020603050405020304" pitchFamily="18" charset="0"/>
                <a:cs typeface="Times New Roman" panose="02020603050405020304" pitchFamily="18" charset="0"/>
              </a:rPr>
              <a:t>Certificate of deposits is generally issued by financial organizations such as banks. The amount involved in a certificate of deposits is large compared to normal bank deposits. Their maturities could be in years, but they are also issued for months such as one, three, or six months .</a:t>
            </a:r>
          </a:p>
          <a:p>
            <a:pPr marL="0" indent="0">
              <a:buNone/>
            </a:pPr>
            <a:r>
              <a:rPr lang="en-US" sz="2000" dirty="0">
                <a:latin typeface="Times New Roman" panose="02020603050405020304" pitchFamily="18" charset="0"/>
                <a:cs typeface="Times New Roman" panose="02020603050405020304" pitchFamily="18" charset="0"/>
              </a:rPr>
              <a:t>CDs usually have a fixed maturity and fixed interest rate. The issuer could charge a penalty for redeeming certificate of deposit before its maturity. The interest rates on deposits could vary on invested amount, and sometimes interest rates are also negotiable.</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1906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3751A-ED27-A48F-ACB7-31BBB0E77463}"/>
              </a:ext>
            </a:extLst>
          </p:cNvPr>
          <p:cNvSpPr>
            <a:spLocks noGrp="1"/>
          </p:cNvSpPr>
          <p:nvPr>
            <p:ph type="title"/>
          </p:nvPr>
        </p:nvSpPr>
        <p:spPr>
          <a:xfrm>
            <a:off x="838200" y="1357313"/>
            <a:ext cx="10515600" cy="773906"/>
          </a:xfrm>
        </p:spPr>
        <p:txBody>
          <a:bodyPr>
            <a:normAutofit/>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Capital Market Instruments:</a:t>
            </a:r>
          </a:p>
        </p:txBody>
      </p:sp>
      <p:pic>
        <p:nvPicPr>
          <p:cNvPr id="4" name="Content Placeholder 3">
            <a:extLst>
              <a:ext uri="{FF2B5EF4-FFF2-40B4-BE49-F238E27FC236}">
                <a16:creationId xmlns:a16="http://schemas.microsoft.com/office/drawing/2014/main" id="{BCD39188-55DF-BED6-6568-AB5B654366D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61708" y="2278063"/>
            <a:ext cx="6255327" cy="4222750"/>
          </a:xfrm>
          <a:prstGeom prst="rect">
            <a:avLst/>
          </a:prstGeom>
        </p:spPr>
      </p:pic>
      <p:sp>
        <p:nvSpPr>
          <p:cNvPr id="5" name="TextBox 4">
            <a:extLst>
              <a:ext uri="{FF2B5EF4-FFF2-40B4-BE49-F238E27FC236}">
                <a16:creationId xmlns:a16="http://schemas.microsoft.com/office/drawing/2014/main" id="{1079701B-578B-4B9D-FD42-EDDC77D6DFFC}"/>
              </a:ext>
            </a:extLst>
          </p:cNvPr>
          <p:cNvSpPr txBox="1"/>
          <p:nvPr/>
        </p:nvSpPr>
        <p:spPr>
          <a:xfrm>
            <a:off x="176646" y="2413338"/>
            <a:ext cx="4821381" cy="3970318"/>
          </a:xfrm>
          <a:prstGeom prst="rect">
            <a:avLst/>
          </a:prstGeom>
          <a:noFill/>
        </p:spPr>
        <p:txBody>
          <a:bodyPr wrap="square">
            <a:spAutoFit/>
          </a:bodyPr>
          <a:lstStyle/>
          <a:p>
            <a:r>
              <a:rPr lang="en-IN" dirty="0"/>
              <a:t>Capital markets refer to the venues where funds are exchanged between suppliers and those who seek capital for their own use.</a:t>
            </a:r>
          </a:p>
          <a:p>
            <a:r>
              <a:rPr lang="en-IN" dirty="0"/>
              <a:t>Suppliers in capital markets are typically banks and investors while those who seek capital are businesses, governments, and individuals.</a:t>
            </a:r>
          </a:p>
          <a:p>
            <a:r>
              <a:rPr lang="en-IN" dirty="0"/>
              <a:t>Capital markets are used to sell different financial instruments, including equities and debt securities.</a:t>
            </a:r>
          </a:p>
          <a:p>
            <a:endParaRPr lang="en-IN" dirty="0"/>
          </a:p>
          <a:p>
            <a:r>
              <a:rPr lang="en-US" dirty="0"/>
              <a:t>These markets are divided into two categories: primary and secondary markets.</a:t>
            </a:r>
          </a:p>
          <a:p>
            <a:r>
              <a:rPr lang="en-US" dirty="0"/>
              <a:t>The best-known capital markets include the stock market and the bond markets.</a:t>
            </a:r>
            <a:endParaRPr lang="en-IN" dirty="0"/>
          </a:p>
        </p:txBody>
      </p:sp>
    </p:spTree>
    <p:extLst>
      <p:ext uri="{BB962C8B-B14F-4D97-AF65-F5344CB8AC3E}">
        <p14:creationId xmlns:p14="http://schemas.microsoft.com/office/powerpoint/2010/main" val="850205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25F5D-F599-0454-3C14-FC8EEAAEE7E7}"/>
              </a:ext>
            </a:extLst>
          </p:cNvPr>
          <p:cNvSpPr>
            <a:spLocks noGrp="1"/>
          </p:cNvSpPr>
          <p:nvPr>
            <p:ph type="title"/>
          </p:nvPr>
        </p:nvSpPr>
        <p:spPr>
          <a:xfrm>
            <a:off x="838200" y="1353343"/>
            <a:ext cx="10515600" cy="1325563"/>
          </a:xfrm>
        </p:spPr>
        <p:txBody>
          <a:bodyPr>
            <a:normAutofit/>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INVESTMENT AVENUES/ INVESTMENT ALTERNATIVES:</a:t>
            </a:r>
          </a:p>
        </p:txBody>
      </p:sp>
      <p:sp>
        <p:nvSpPr>
          <p:cNvPr id="3" name="Content Placeholder 2">
            <a:extLst>
              <a:ext uri="{FF2B5EF4-FFF2-40B4-BE49-F238E27FC236}">
                <a16:creationId xmlns:a16="http://schemas.microsoft.com/office/drawing/2014/main" id="{87D122A2-133A-1162-DC36-92C62B0B304A}"/>
              </a:ext>
            </a:extLst>
          </p:cNvPr>
          <p:cNvSpPr>
            <a:spLocks noGrp="1"/>
          </p:cNvSpPr>
          <p:nvPr>
            <p:ph idx="1"/>
          </p:nvPr>
        </p:nvSpPr>
        <p:spPr>
          <a:xfrm>
            <a:off x="838200" y="2940844"/>
            <a:ext cx="10515600" cy="3236118"/>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"Investment avenues"</a:t>
            </a:r>
            <a:r>
              <a:rPr lang="en-US" sz="2000" dirty="0">
                <a:latin typeface="Times New Roman" panose="02020603050405020304" pitchFamily="18" charset="0"/>
                <a:cs typeface="Times New Roman" panose="02020603050405020304" pitchFamily="18" charset="0"/>
              </a:rPr>
              <a:t> refers to the various options or channels available to investors for allocating their funds in order to generate returns or achieve specific financial objectives. </a:t>
            </a:r>
          </a:p>
          <a:p>
            <a:pPr marL="0" indent="0">
              <a:buNone/>
            </a:pPr>
            <a:r>
              <a:rPr lang="en-US" sz="2000" dirty="0">
                <a:latin typeface="Times New Roman" panose="02020603050405020304" pitchFamily="18" charset="0"/>
                <a:cs typeface="Times New Roman" panose="02020603050405020304" pitchFamily="18" charset="0"/>
              </a:rPr>
              <a:t>These avenues encompass a wide range of financial instruments and assets that individuals, institutions, or funds can consider when making investment decisions. The choice of investment avenues depends on factors such as risk tolerance, financial goals, investment horizon, and the investor's overall financial strategy.</a:t>
            </a:r>
          </a:p>
          <a:p>
            <a:pPr marL="0" indent="0">
              <a:buNone/>
            </a:pPr>
            <a:r>
              <a:rPr lang="en-US" sz="2000" dirty="0">
                <a:latin typeface="Times New Roman" panose="02020603050405020304" pitchFamily="18" charset="0"/>
                <a:cs typeface="Times New Roman" panose="02020603050405020304" pitchFamily="18" charset="0"/>
              </a:rPr>
              <a:t>Examples: Stocks, bonds, mutual funds, real estate, cryptocurrencies, precious metals, savings accounts, retirement accounts, commodities, exchange-traded funds (ETFs), peer-to-peer lending, art, and collectibles.</a:t>
            </a:r>
          </a:p>
        </p:txBody>
      </p:sp>
    </p:spTree>
    <p:extLst>
      <p:ext uri="{BB962C8B-B14F-4D97-AF65-F5344CB8AC3E}">
        <p14:creationId xmlns:p14="http://schemas.microsoft.com/office/powerpoint/2010/main" val="39654452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A6D4524-EBAA-4914-C3FA-E2CB7CE6499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771" y="1319644"/>
            <a:ext cx="11398256" cy="5216237"/>
          </a:xfrm>
        </p:spPr>
      </p:pic>
    </p:spTree>
    <p:extLst>
      <p:ext uri="{BB962C8B-B14F-4D97-AF65-F5344CB8AC3E}">
        <p14:creationId xmlns:p14="http://schemas.microsoft.com/office/powerpoint/2010/main" val="30389860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95A43E63-0366-7F37-FCE1-422FCE58F21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52501" y="1444625"/>
            <a:ext cx="10275094" cy="4794250"/>
          </a:xfrm>
          <a:prstGeom prst="rect">
            <a:avLst/>
          </a:prstGeom>
        </p:spPr>
      </p:pic>
    </p:spTree>
    <p:extLst>
      <p:ext uri="{BB962C8B-B14F-4D97-AF65-F5344CB8AC3E}">
        <p14:creationId xmlns:p14="http://schemas.microsoft.com/office/powerpoint/2010/main" val="39135380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55A57A-BBE4-3049-7A99-859587CA8701}"/>
              </a:ext>
            </a:extLst>
          </p:cNvPr>
          <p:cNvSpPr>
            <a:spLocks noGrp="1"/>
          </p:cNvSpPr>
          <p:nvPr>
            <p:ph idx="1"/>
          </p:nvPr>
        </p:nvSpPr>
        <p:spPr>
          <a:xfrm>
            <a:off x="394855" y="1413164"/>
            <a:ext cx="11274135" cy="4763799"/>
          </a:xfrm>
        </p:spPr>
        <p:txBody>
          <a:bodyPr>
            <a:normAutofit/>
          </a:bodyPr>
          <a:lstStyle/>
          <a:p>
            <a:pPr marL="0" indent="0">
              <a:buNone/>
            </a:pPr>
            <a:r>
              <a:rPr lang="en-US" sz="4400" b="1" dirty="0">
                <a:solidFill>
                  <a:schemeClr val="accent2">
                    <a:lumMod val="75000"/>
                  </a:schemeClr>
                </a:solidFill>
                <a:latin typeface="Times New Roman" panose="02020603050405020304" pitchFamily="18" charset="0"/>
                <a:cs typeface="Times New Roman" panose="02020603050405020304" pitchFamily="18" charset="0"/>
              </a:rPr>
              <a:t>SECURITIES MARKET : </a:t>
            </a:r>
          </a:p>
          <a:p>
            <a:pPr marL="0" indent="0">
              <a:buNone/>
            </a:pPr>
            <a:r>
              <a:rPr lang="en-US" sz="2000" dirty="0">
                <a:latin typeface="Times New Roman" panose="02020603050405020304" pitchFamily="18" charset="0"/>
                <a:cs typeface="Times New Roman" panose="02020603050405020304" pitchFamily="18" charset="0"/>
              </a:rPr>
              <a:t>The market in which securities are issued, purchased by investors, and subsequently transferred among investors is called the securities market . The securities market has two interdependent and inseparable segments, viz., the primary market and secondary market.</a:t>
            </a:r>
          </a:p>
          <a:p>
            <a:pPr marL="0" indent="0">
              <a:buNone/>
            </a:pPr>
            <a:r>
              <a:rPr lang="en-US" sz="2000" b="1" dirty="0">
                <a:latin typeface="Times New Roman" panose="02020603050405020304" pitchFamily="18" charset="0"/>
                <a:cs typeface="Times New Roman" panose="02020603050405020304" pitchFamily="18" charset="0"/>
              </a:rPr>
              <a:t>Stock Market (Equity Market):</a:t>
            </a:r>
            <a:r>
              <a:rPr lang="en-US" sz="2000" dirty="0">
                <a:latin typeface="Times New Roman" panose="02020603050405020304" pitchFamily="18" charset="0"/>
                <a:cs typeface="Times New Roman" panose="02020603050405020304" pitchFamily="18" charset="0"/>
              </a:rPr>
              <a:t>This is where shares of publicly held companies are bought and sold. Stock exchanges like the New York Stock Exchange (NYSE) and NASDAQ are examples of organized stock markets.</a:t>
            </a:r>
            <a:endParaRPr lang="en-IN" sz="2000" dirty="0">
              <a:latin typeface="Times New Roman" panose="02020603050405020304" pitchFamily="18" charset="0"/>
              <a:cs typeface="Times New Roman" panose="02020603050405020304" pitchFamily="18" charset="0"/>
            </a:endParaRPr>
          </a:p>
        </p:txBody>
      </p:sp>
      <p:pic>
        <p:nvPicPr>
          <p:cNvPr id="4" name="Content Placeholder 9">
            <a:extLst>
              <a:ext uri="{FF2B5EF4-FFF2-40B4-BE49-F238E27FC236}">
                <a16:creationId xmlns:a16="http://schemas.microsoft.com/office/drawing/2014/main" id="{625FD4D0-289B-31CC-90AB-2F40C2C312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1328" y="4125191"/>
            <a:ext cx="10207727" cy="2431473"/>
          </a:xfrm>
          <a:prstGeom prst="rect">
            <a:avLst/>
          </a:prstGeom>
        </p:spPr>
      </p:pic>
    </p:spTree>
    <p:extLst>
      <p:ext uri="{BB962C8B-B14F-4D97-AF65-F5344CB8AC3E}">
        <p14:creationId xmlns:p14="http://schemas.microsoft.com/office/powerpoint/2010/main" val="13348912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52FAE41-BD1E-1EB2-6D1A-ED09FAAB4EA5}"/>
              </a:ext>
            </a:extLst>
          </p:cNvPr>
          <p:cNvSpPr>
            <a:spLocks noGrp="1"/>
          </p:cNvSpPr>
          <p:nvPr>
            <p:ph type="body" idx="1"/>
          </p:nvPr>
        </p:nvSpPr>
        <p:spPr>
          <a:xfrm>
            <a:off x="381000" y="1298865"/>
            <a:ext cx="5616575" cy="509154"/>
          </a:xfrm>
        </p:spPr>
        <p:txBody>
          <a:bodyPr>
            <a:noAutofit/>
          </a:bodyPr>
          <a:lstStyle/>
          <a:p>
            <a:r>
              <a:rPr lang="en-US" sz="3600" dirty="0">
                <a:solidFill>
                  <a:schemeClr val="accent2">
                    <a:lumMod val="75000"/>
                  </a:schemeClr>
                </a:solidFill>
                <a:latin typeface="Times New Roman" panose="02020603050405020304" pitchFamily="18" charset="0"/>
                <a:cs typeface="Times New Roman" panose="02020603050405020304" pitchFamily="18" charset="0"/>
              </a:rPr>
              <a:t>Debt / Debenture Market:</a:t>
            </a:r>
          </a:p>
        </p:txBody>
      </p:sp>
      <p:pic>
        <p:nvPicPr>
          <p:cNvPr id="4" name="Content Placeholder 3">
            <a:extLst>
              <a:ext uri="{FF2B5EF4-FFF2-40B4-BE49-F238E27FC236}">
                <a16:creationId xmlns:a16="http://schemas.microsoft.com/office/drawing/2014/main" id="{01450F7C-45A3-EEB3-877E-6D157177353B}"/>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44475" y="3659419"/>
            <a:ext cx="5157787" cy="2980371"/>
          </a:xfrm>
          <a:prstGeom prst="rect">
            <a:avLst/>
          </a:prstGeom>
        </p:spPr>
      </p:pic>
      <p:pic>
        <p:nvPicPr>
          <p:cNvPr id="11" name="Content Placeholder 10">
            <a:extLst>
              <a:ext uri="{FF2B5EF4-FFF2-40B4-BE49-F238E27FC236}">
                <a16:creationId xmlns:a16="http://schemas.microsoft.com/office/drawing/2014/main" id="{AA9CAED0-4839-7B86-F02C-9AD2156806A9}"/>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096000" y="1381126"/>
            <a:ext cx="5536406" cy="5167312"/>
          </a:xfrm>
          <a:prstGeom prst="rect">
            <a:avLst/>
          </a:prstGeom>
        </p:spPr>
      </p:pic>
      <p:sp>
        <p:nvSpPr>
          <p:cNvPr id="3" name="TextBox 2">
            <a:extLst>
              <a:ext uri="{FF2B5EF4-FFF2-40B4-BE49-F238E27FC236}">
                <a16:creationId xmlns:a16="http://schemas.microsoft.com/office/drawing/2014/main" id="{6A002DAD-AE58-AEA6-6A4E-7DC919518176}"/>
              </a:ext>
            </a:extLst>
          </p:cNvPr>
          <p:cNvSpPr txBox="1"/>
          <p:nvPr/>
        </p:nvSpPr>
        <p:spPr>
          <a:xfrm>
            <a:off x="244475" y="1995055"/>
            <a:ext cx="4182052" cy="1477328"/>
          </a:xfrm>
          <a:prstGeom prst="rect">
            <a:avLst/>
          </a:prstGeom>
          <a:noFill/>
        </p:spPr>
        <p:txBody>
          <a:bodyPr wrap="square">
            <a:spAutoFit/>
          </a:bodyPr>
          <a:lstStyle/>
          <a:p>
            <a:r>
              <a:rPr lang="en-IN" b="1" dirty="0">
                <a:latin typeface="Times New Roman" panose="02020603050405020304" pitchFamily="18" charset="0"/>
                <a:cs typeface="Times New Roman" panose="02020603050405020304" pitchFamily="18" charset="0"/>
              </a:rPr>
              <a:t>Bond Market (Debt Market):</a:t>
            </a:r>
            <a:r>
              <a:rPr lang="en-IN" dirty="0">
                <a:latin typeface="Times New Roman" panose="02020603050405020304" pitchFamily="18" charset="0"/>
                <a:cs typeface="Times New Roman" panose="02020603050405020304" pitchFamily="18" charset="0"/>
              </a:rPr>
              <a:t>In the bond market, debt securities such as bonds are bought and sold . These represent loans made by investors to corporations, municipalities, or governments.</a:t>
            </a:r>
          </a:p>
        </p:txBody>
      </p:sp>
    </p:spTree>
    <p:extLst>
      <p:ext uri="{BB962C8B-B14F-4D97-AF65-F5344CB8AC3E}">
        <p14:creationId xmlns:p14="http://schemas.microsoft.com/office/powerpoint/2010/main" val="34674437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0D45CFF2-2C16-5590-D2F5-5F711EE8BEEA}"/>
              </a:ext>
            </a:extLst>
          </p:cNvPr>
          <p:cNvSpPr>
            <a:spLocks noGrp="1"/>
          </p:cNvSpPr>
          <p:nvPr>
            <p:ph idx="1"/>
          </p:nvPr>
        </p:nvSpPr>
        <p:spPr>
          <a:xfrm>
            <a:off x="838200" y="1319645"/>
            <a:ext cx="10851573" cy="1693719"/>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Derivatives Market : </a:t>
            </a:r>
            <a:r>
              <a:rPr lang="en-US" sz="2000" dirty="0">
                <a:latin typeface="Times New Roman" panose="02020603050405020304" pitchFamily="18" charset="0"/>
                <a:cs typeface="Times New Roman" panose="02020603050405020304" pitchFamily="18" charset="0"/>
              </a:rPr>
              <a:t>This market deals with financial contracts whose value derives from the price of an underlying asset. Futures and options are common types of derivatives.</a:t>
            </a:r>
            <a:endParaRPr lang="en-IN" sz="2000" dirty="0">
              <a:latin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032907EF-23E5-02FF-DCA2-506D1F94DC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209" y="1911927"/>
            <a:ext cx="11824855" cy="4873337"/>
          </a:xfrm>
          <a:prstGeom prst="rect">
            <a:avLst/>
          </a:prstGeom>
        </p:spPr>
      </p:pic>
    </p:spTree>
    <p:extLst>
      <p:ext uri="{BB962C8B-B14F-4D97-AF65-F5344CB8AC3E}">
        <p14:creationId xmlns:p14="http://schemas.microsoft.com/office/powerpoint/2010/main" val="18853566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AC0A1A-D845-6048-806A-400C746823CC}"/>
              </a:ext>
            </a:extLst>
          </p:cNvPr>
          <p:cNvSpPr>
            <a:spLocks noGrp="1"/>
          </p:cNvSpPr>
          <p:nvPr>
            <p:ph idx="1"/>
          </p:nvPr>
        </p:nvSpPr>
        <p:spPr>
          <a:xfrm>
            <a:off x="280557" y="1361209"/>
            <a:ext cx="4343398" cy="1111827"/>
          </a:xfrm>
        </p:spPr>
        <p:txBody>
          <a:bodyPr>
            <a:noAutofit/>
          </a:bodyPr>
          <a:lstStyle/>
          <a:p>
            <a:pPr marL="0" indent="0">
              <a:buNone/>
            </a:pPr>
            <a:r>
              <a:rPr lang="en-IN" sz="2000" dirty="0">
                <a:latin typeface="Times New Roman" panose="02020603050405020304" pitchFamily="18" charset="0"/>
                <a:cs typeface="Times New Roman" panose="02020603050405020304" pitchFamily="18" charset="0"/>
              </a:rPr>
              <a:t> </a:t>
            </a:r>
            <a:r>
              <a:rPr lang="en-IN" sz="2000" b="1" dirty="0">
                <a:latin typeface="Times New Roman" panose="02020603050405020304" pitchFamily="18" charset="0"/>
                <a:cs typeface="Times New Roman" panose="02020603050405020304" pitchFamily="18" charset="0"/>
              </a:rPr>
              <a:t>Foreign Exchange Market (Forex):</a:t>
            </a:r>
          </a:p>
          <a:p>
            <a:pPr marL="0" indent="0">
              <a:buNone/>
            </a:pPr>
            <a:r>
              <a:rPr lang="en-US" sz="2000" dirty="0">
                <a:latin typeface="Times New Roman" panose="02020603050405020304" pitchFamily="18" charset="0"/>
                <a:cs typeface="Times New Roman" panose="02020603050405020304" pitchFamily="18" charset="0"/>
              </a:rPr>
              <a:t>The Forex market involves the trading of currencies. It is one of the largest and most liquid financial markets globally.</a:t>
            </a:r>
            <a:endParaRPr lang="en-IN" sz="20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AE56709B-1090-2DB0-F938-F050C172E1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7465" y="1215736"/>
            <a:ext cx="6933363" cy="5642264"/>
          </a:xfrm>
          <a:prstGeom prst="rect">
            <a:avLst/>
          </a:prstGeom>
        </p:spPr>
      </p:pic>
    </p:spTree>
    <p:extLst>
      <p:ext uri="{BB962C8B-B14F-4D97-AF65-F5344CB8AC3E}">
        <p14:creationId xmlns:p14="http://schemas.microsoft.com/office/powerpoint/2010/main" val="12730323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8ED45-E611-F4F1-6985-1C58C4C19192}"/>
              </a:ext>
            </a:extLst>
          </p:cNvPr>
          <p:cNvSpPr>
            <a:spLocks noGrp="1"/>
          </p:cNvSpPr>
          <p:nvPr>
            <p:ph type="title"/>
          </p:nvPr>
        </p:nvSpPr>
        <p:spPr>
          <a:xfrm>
            <a:off x="326843" y="1070265"/>
            <a:ext cx="11026957" cy="1122217"/>
          </a:xfrm>
        </p:spPr>
        <p:txBody>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Mutual Funds:</a:t>
            </a:r>
          </a:p>
        </p:txBody>
      </p:sp>
      <p:pic>
        <p:nvPicPr>
          <p:cNvPr id="4" name="Content Placeholder 3">
            <a:extLst>
              <a:ext uri="{FF2B5EF4-FFF2-40B4-BE49-F238E27FC236}">
                <a16:creationId xmlns:a16="http://schemas.microsoft.com/office/drawing/2014/main" id="{2220A5E2-EFDE-ABE1-2800-8A5D0BCC614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93594" y="1381125"/>
            <a:ext cx="5971563" cy="5258131"/>
          </a:xfrm>
          <a:prstGeom prst="rect">
            <a:avLst/>
          </a:prstGeom>
        </p:spPr>
      </p:pic>
      <p:pic>
        <p:nvPicPr>
          <p:cNvPr id="5" name="Picture 4">
            <a:extLst>
              <a:ext uri="{FF2B5EF4-FFF2-40B4-BE49-F238E27FC236}">
                <a16:creationId xmlns:a16="http://schemas.microsoft.com/office/drawing/2014/main" id="{0FF3BBF5-3391-A0CA-C82C-9550B3F31F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843" y="1963881"/>
            <a:ext cx="5566751" cy="4582391"/>
          </a:xfrm>
          <a:prstGeom prst="rect">
            <a:avLst/>
          </a:prstGeom>
        </p:spPr>
      </p:pic>
    </p:spTree>
    <p:extLst>
      <p:ext uri="{BB962C8B-B14F-4D97-AF65-F5344CB8AC3E}">
        <p14:creationId xmlns:p14="http://schemas.microsoft.com/office/powerpoint/2010/main" val="28758247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91A450-B6F6-B0BD-5A72-9644F0A77080}"/>
              </a:ext>
            </a:extLst>
          </p:cNvPr>
          <p:cNvSpPr>
            <a:spLocks noGrp="1"/>
          </p:cNvSpPr>
          <p:nvPr>
            <p:ph idx="1"/>
          </p:nvPr>
        </p:nvSpPr>
        <p:spPr>
          <a:xfrm>
            <a:off x="838200" y="3179617"/>
            <a:ext cx="10515600" cy="2997345"/>
          </a:xfrm>
        </p:spPr>
        <p:txBody>
          <a:bodyPr>
            <a:normAutofit/>
          </a:bodyPr>
          <a:lstStyle/>
          <a:p>
            <a:pPr marL="0" indent="0" algn="ctr">
              <a:buNone/>
            </a:pPr>
            <a:r>
              <a:rPr lang="en-US" sz="6000" dirty="0">
                <a:latin typeface="Times New Roman" panose="02020603050405020304" pitchFamily="18" charset="0"/>
                <a:cs typeface="Times New Roman" panose="02020603050405020304" pitchFamily="18" charset="0"/>
              </a:rPr>
              <a:t>THANK YOU…</a:t>
            </a:r>
            <a:endParaRPr lang="en-IN"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6932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D2907-82F6-A970-EB49-56873903F5B5}"/>
              </a:ext>
            </a:extLst>
          </p:cNvPr>
          <p:cNvSpPr>
            <a:spLocks noGrp="1"/>
          </p:cNvSpPr>
          <p:nvPr>
            <p:ph type="title"/>
          </p:nvPr>
        </p:nvSpPr>
        <p:spPr>
          <a:xfrm>
            <a:off x="838200" y="1559719"/>
            <a:ext cx="10515600" cy="4702969"/>
          </a:xfrm>
        </p:spPr>
        <p:txBody>
          <a:bodyPr/>
          <a:lstStyle/>
          <a:p>
            <a:endParaRPr lang="en-US"/>
          </a:p>
        </p:txBody>
      </p:sp>
      <p:pic>
        <p:nvPicPr>
          <p:cNvPr id="4" name="Picture 3">
            <a:extLst>
              <a:ext uri="{FF2B5EF4-FFF2-40B4-BE49-F238E27FC236}">
                <a16:creationId xmlns:a16="http://schemas.microsoft.com/office/drawing/2014/main" id="{C51DD86B-E98A-34BE-04F6-DDEB06ABD1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559719"/>
            <a:ext cx="10515600" cy="4702968"/>
          </a:xfrm>
          <a:prstGeom prst="rect">
            <a:avLst/>
          </a:prstGeom>
        </p:spPr>
      </p:pic>
    </p:spTree>
    <p:extLst>
      <p:ext uri="{BB962C8B-B14F-4D97-AF65-F5344CB8AC3E}">
        <p14:creationId xmlns:p14="http://schemas.microsoft.com/office/powerpoint/2010/main" val="1730211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5D7278-952F-5766-C49F-B91CEC56628C}"/>
              </a:ext>
            </a:extLst>
          </p:cNvPr>
          <p:cNvSpPr>
            <a:spLocks noGrp="1"/>
          </p:cNvSpPr>
          <p:nvPr>
            <p:ph idx="1"/>
          </p:nvPr>
        </p:nvSpPr>
        <p:spPr>
          <a:xfrm>
            <a:off x="243483" y="1315641"/>
            <a:ext cx="11705034" cy="5298281"/>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STOCK:</a:t>
            </a:r>
            <a:r>
              <a:rPr lang="en-US" sz="2000" dirty="0">
                <a:latin typeface="Times New Roman" panose="02020603050405020304" pitchFamily="18" charset="0"/>
                <a:cs typeface="Times New Roman" panose="02020603050405020304" pitchFamily="18" charset="0"/>
              </a:rPr>
              <a:t>
A stock, also known as equity, is a security that represents the ownership of a fraction of the issuing corporation. Units of stock are called “shares” which entitles the owner to a proportion of the corporation’s assets and profits equal to how much stock they own. A stock is a form of security that indicates the holder has proportionate ownership in the issuing corporation and is sold predominantly on stock exchanges.
</a:t>
            </a:r>
            <a:r>
              <a:rPr lang="en-US" sz="2000" b="1" dirty="0">
                <a:latin typeface="Times New Roman" panose="02020603050405020304" pitchFamily="18" charset="0"/>
                <a:cs typeface="Times New Roman" panose="02020603050405020304" pitchFamily="18" charset="0"/>
              </a:rPr>
              <a:t>BONDS:</a:t>
            </a:r>
            <a:r>
              <a:rPr lang="en-US" sz="2000" dirty="0">
                <a:latin typeface="Times New Roman" panose="02020603050405020304" pitchFamily="18" charset="0"/>
                <a:cs typeface="Times New Roman" panose="02020603050405020304" pitchFamily="18" charset="0"/>
              </a:rPr>
              <a:t>
Bonds are issued by governments and corporations when they want to raise money. By buying a bond, you’re giving the issuer a loan, and they agree to pay you back the face value of the loan on a specific date, and to pay you periodic interest payments along the way, usually twice a year. 
</a:t>
            </a:r>
            <a:r>
              <a:rPr lang="en-US" sz="2000" b="1" dirty="0">
                <a:latin typeface="Times New Roman" panose="02020603050405020304" pitchFamily="18" charset="0"/>
                <a:cs typeface="Times New Roman" panose="02020603050405020304" pitchFamily="18" charset="0"/>
              </a:rPr>
              <a:t>DEBENTURES</a:t>
            </a:r>
            <a:r>
              <a:rPr lang="en-US" sz="2000" dirty="0">
                <a:latin typeface="Times New Roman" panose="02020603050405020304" pitchFamily="18" charset="0"/>
                <a:cs typeface="Times New Roman" panose="02020603050405020304" pitchFamily="18" charset="0"/>
              </a:rPr>
              <a:t>:
A debenture is a type of debt instrument that is not backed by any collateral and usually has a term greater than 10 years. Debentures are backed only by the creditworthiness and reputation of the issuer. Both corporations and governments frequently issue debentures to raise capital or funds.
A debenture is a type of bond or other debt instrument that is unsecured by collateral(Pledge). Since debentures have no collateral backing, they must rely on the creditworthiness and reputation of the issuer for support. Both corporations and governments frequently issue debentures to raise capital or funds. </a:t>
            </a:r>
          </a:p>
        </p:txBody>
      </p:sp>
    </p:spTree>
    <p:extLst>
      <p:ext uri="{BB962C8B-B14F-4D97-AF65-F5344CB8AC3E}">
        <p14:creationId xmlns:p14="http://schemas.microsoft.com/office/powerpoint/2010/main" val="1166356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B23B3D-1BAC-2E15-EC1A-85E64B60558E}"/>
              </a:ext>
            </a:extLst>
          </p:cNvPr>
          <p:cNvSpPr>
            <a:spLocks noGrp="1"/>
          </p:cNvSpPr>
          <p:nvPr>
            <p:ph idx="1"/>
          </p:nvPr>
        </p:nvSpPr>
        <p:spPr>
          <a:xfrm>
            <a:off x="317897" y="1718469"/>
            <a:ext cx="11556206" cy="4351338"/>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BANK DEPOSITS:</a:t>
            </a:r>
            <a:r>
              <a:rPr lang="en-US" sz="2000" dirty="0">
                <a:latin typeface="Times New Roman" panose="02020603050405020304" pitchFamily="18" charset="0"/>
                <a:cs typeface="Times New Roman" panose="02020603050405020304" pitchFamily="18" charset="0"/>
              </a:rPr>
              <a:t>
Bank deposits consist of money placed into banking institutions for safekeeping. These deposits are made to deposit accounts such as savings accounts, checking accounts, and money market accounts at financial institutions. The account holder has the right to withdraw deposited funds, as set forth in the terms and conditions governing the account agreement.</a:t>
            </a:r>
          </a:p>
          <a:p>
            <a:pPr marL="0" indent="0">
              <a:buNone/>
            </a:pPr>
            <a:r>
              <a:rPr lang="en-US" sz="2000" b="1" dirty="0">
                <a:latin typeface="Times New Roman" panose="02020603050405020304" pitchFamily="18" charset="0"/>
                <a:cs typeface="Times New Roman" panose="02020603050405020304" pitchFamily="18" charset="0"/>
              </a:rPr>
              <a:t>POST OFFICE SAVINGS:</a:t>
            </a:r>
            <a:r>
              <a:rPr lang="en-US" sz="2000" dirty="0">
                <a:latin typeface="Times New Roman" panose="02020603050405020304" pitchFamily="18" charset="0"/>
                <a:cs typeface="Times New Roman" panose="02020603050405020304" pitchFamily="18" charset="0"/>
              </a:rPr>
              <a:t>
Post Office Investments include a number of saving schemes that provide a high rate of interest as well as tax benefits and most importantly, carry the sovereign guarantee of Indian Government.
</a:t>
            </a:r>
            <a:r>
              <a:rPr lang="en-US" sz="2000" b="1" dirty="0">
                <a:latin typeface="Times New Roman" panose="02020603050405020304" pitchFamily="18" charset="0"/>
                <a:cs typeface="Times New Roman" panose="02020603050405020304" pitchFamily="18" charset="0"/>
              </a:rPr>
              <a:t>PROVIDENT</a:t>
            </a:r>
            <a:r>
              <a:rPr lang="en-US" sz="2000"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FUND:
</a:t>
            </a:r>
            <a:r>
              <a:rPr lang="en-US" sz="2000" dirty="0">
                <a:latin typeface="Times New Roman" panose="02020603050405020304" pitchFamily="18" charset="0"/>
                <a:cs typeface="Times New Roman" panose="02020603050405020304" pitchFamily="18" charset="0"/>
              </a:rPr>
              <a:t> A provident fund is a compulsory, government-managed retirement savings scheme used in Singapore, India, and other developing countries. Both the employee and employer contribute to a fund that aims to provide financial support to the employee when they reach retirement. A provident fund is managed by the government, with set minimum and maximum contribution levels.
</a:t>
            </a:r>
          </a:p>
        </p:txBody>
      </p:sp>
    </p:spTree>
    <p:extLst>
      <p:ext uri="{BB962C8B-B14F-4D97-AF65-F5344CB8AC3E}">
        <p14:creationId xmlns:p14="http://schemas.microsoft.com/office/powerpoint/2010/main" val="2173007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3A062E-D020-4C0A-703C-0E42E669FA11}"/>
              </a:ext>
            </a:extLst>
          </p:cNvPr>
          <p:cNvSpPr>
            <a:spLocks noGrp="1"/>
          </p:cNvSpPr>
          <p:nvPr>
            <p:ph idx="1"/>
          </p:nvPr>
        </p:nvSpPr>
        <p:spPr>
          <a:xfrm>
            <a:off x="321469" y="1345406"/>
            <a:ext cx="11560969" cy="5143500"/>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DERIVATIVES:</a:t>
            </a:r>
            <a:r>
              <a:rPr lang="en-US" sz="2000" dirty="0">
                <a:latin typeface="Times New Roman" panose="02020603050405020304" pitchFamily="18" charset="0"/>
                <a:cs typeface="Times New Roman" panose="02020603050405020304" pitchFamily="18" charset="0"/>
              </a:rPr>
              <a:t>
Derivatives are financial contracts, set between two or more parties, that derive their value from an underlying asset, group of assets, or benchmark.
 A derivative can trade on an exchange or over-the-counter. Prices for derivatives derive from fluctuations in the underlying asset. Derivatives are usually leveraged instruments, which increases their potential risks and rewards. Common derivatives include futures contracts, forwards, options, and swaps.</a:t>
            </a:r>
          </a:p>
          <a:p>
            <a:pPr marL="0" indent="0">
              <a:buNone/>
            </a:pPr>
            <a:r>
              <a:rPr lang="en-US" sz="2000" b="1" dirty="0">
                <a:latin typeface="Times New Roman" panose="02020603050405020304" pitchFamily="18" charset="0"/>
                <a:cs typeface="Times New Roman" panose="02020603050405020304" pitchFamily="18" charset="0"/>
              </a:rPr>
              <a:t>REAL ESTATE:</a:t>
            </a:r>
            <a:r>
              <a:rPr lang="en-US" sz="2000" dirty="0">
                <a:latin typeface="Times New Roman" panose="02020603050405020304" pitchFamily="18" charset="0"/>
                <a:cs typeface="Times New Roman" panose="02020603050405020304" pitchFamily="18" charset="0"/>
              </a:rPr>
              <a:t>
 Investors make money through rental income, appreciation, and profits generated by business activities that depend on the property.
The benefits of investing in real estate include passive income, stable cash flow, tax advantages, diversification, and leverage. The benefits of investing in real estate are numerous. 
</a:t>
            </a:r>
            <a:r>
              <a:rPr lang="en-US" sz="2000" b="1" dirty="0">
                <a:latin typeface="Times New Roman" panose="02020603050405020304" pitchFamily="18" charset="0"/>
                <a:cs typeface="Times New Roman" panose="02020603050405020304" pitchFamily="18" charset="0"/>
              </a:rPr>
              <a:t>GOLD:</a:t>
            </a:r>
            <a:r>
              <a:rPr lang="en-US" sz="2000" dirty="0">
                <a:latin typeface="Times New Roman" panose="02020603050405020304" pitchFamily="18" charset="0"/>
                <a:cs typeface="Times New Roman" panose="02020603050405020304" pitchFamily="18" charset="0"/>
              </a:rPr>
              <a:t>
 Gold investment can be done in many forms like buying jewelry, coins, bars, gold exchange-traded funds, Gold funds, sovereign gold bond scheme, etc. Though there are times when markets see a fall in the prices of gold but usually it doesn’t last for long and always makes a strong </a:t>
            </a:r>
            <a:r>
              <a:rPr lang="en-US" sz="2000" dirty="0" err="1">
                <a:latin typeface="Times New Roman" panose="02020603050405020304" pitchFamily="18" charset="0"/>
                <a:cs typeface="Times New Roman" panose="02020603050405020304" pitchFamily="18" charset="0"/>
              </a:rPr>
              <a:t>upturn.Once</a:t>
            </a:r>
            <a:r>
              <a:rPr lang="en-US" sz="2000" dirty="0">
                <a:latin typeface="Times New Roman" panose="02020603050405020304" pitchFamily="18" charset="0"/>
                <a:cs typeface="Times New Roman" panose="02020603050405020304" pitchFamily="18" charset="0"/>
              </a:rPr>
              <a:t> you have made your mind to invest in gold, you should decide the way of investing meticulously.</a:t>
            </a:r>
          </a:p>
        </p:txBody>
      </p:sp>
    </p:spTree>
    <p:extLst>
      <p:ext uri="{BB962C8B-B14F-4D97-AF65-F5344CB8AC3E}">
        <p14:creationId xmlns:p14="http://schemas.microsoft.com/office/powerpoint/2010/main" val="2013355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D9C1F307-6073-90E6-19AA-54044547D51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59595" y="1535906"/>
            <a:ext cx="11072812" cy="4929188"/>
          </a:xfrm>
          <a:prstGeom prst="rect">
            <a:avLst/>
          </a:prstGeom>
        </p:spPr>
      </p:pic>
    </p:spTree>
    <p:extLst>
      <p:ext uri="{BB962C8B-B14F-4D97-AF65-F5344CB8AC3E}">
        <p14:creationId xmlns:p14="http://schemas.microsoft.com/office/powerpoint/2010/main" val="4267343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1D604-350C-EAAE-A349-0CFCC43C87E4}"/>
              </a:ext>
            </a:extLst>
          </p:cNvPr>
          <p:cNvSpPr>
            <a:spLocks noGrp="1"/>
          </p:cNvSpPr>
          <p:nvPr>
            <p:ph type="title"/>
          </p:nvPr>
        </p:nvSpPr>
        <p:spPr>
          <a:xfrm>
            <a:off x="428625" y="1652155"/>
            <a:ext cx="10925175" cy="538595"/>
          </a:xfrm>
        </p:spPr>
        <p:txBody>
          <a:bodyPr>
            <a:normAutofit fontScale="90000"/>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INVESTMENT ATTRIBUTES:</a:t>
            </a:r>
            <a:br>
              <a:rPr lang="en-US" b="1" dirty="0">
                <a:solidFill>
                  <a:schemeClr val="accent2">
                    <a:lumMod val="75000"/>
                  </a:schemeClr>
                </a:solidFill>
                <a:latin typeface="Times New Roman" panose="02020603050405020304" pitchFamily="18" charset="0"/>
                <a:cs typeface="Times New Roman" panose="02020603050405020304" pitchFamily="18" charset="0"/>
              </a:rPr>
            </a:br>
            <a:endParaRPr lang="en-US" b="1"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7715614-6219-8AC3-8AC0-39533143A1FE}"/>
              </a:ext>
            </a:extLst>
          </p:cNvPr>
          <p:cNvSpPr>
            <a:spLocks noGrp="1"/>
          </p:cNvSpPr>
          <p:nvPr>
            <p:ph idx="1"/>
          </p:nvPr>
        </p:nvSpPr>
        <p:spPr>
          <a:xfrm>
            <a:off x="428625" y="2190750"/>
            <a:ext cx="5810251" cy="4552950"/>
          </a:xfrm>
        </p:spPr>
        <p:txBody>
          <a:bodyPr>
            <a:normAutofit fontScale="32500" lnSpcReduction="20000"/>
          </a:bodyPr>
          <a:lstStyle/>
          <a:p>
            <a:pPr marL="0" indent="0">
              <a:buNone/>
            </a:pPr>
            <a:r>
              <a:rPr lang="en-US" sz="6200" b="1" dirty="0">
                <a:latin typeface="Times New Roman" panose="02020603050405020304" pitchFamily="18" charset="0"/>
                <a:cs typeface="Times New Roman" panose="02020603050405020304" pitchFamily="18" charset="0"/>
              </a:rPr>
              <a:t>Investment attributes </a:t>
            </a:r>
            <a:r>
              <a:rPr lang="en-US" sz="6200" dirty="0">
                <a:latin typeface="Times New Roman" panose="02020603050405020304" pitchFamily="18" charset="0"/>
                <a:cs typeface="Times New Roman" panose="02020603050405020304" pitchFamily="18" charset="0"/>
              </a:rPr>
              <a:t>refer to the characteristics or features that investors consider when evaluating and selecting investments. These attributes help investors make informed decisions based on their financial goals, risk tolerance, and investment strategy.
1. Rate of return
2. Risk
3. Marketability
4. Taxes
5. Convenience
6. Safety
7. Liquidity 
8. Duration
9. Diversification </a:t>
            </a:r>
          </a:p>
          <a:p>
            <a:pPr marL="0" indent="0">
              <a:buNone/>
            </a:pPr>
            <a:endParaRPr lang="en-US" dirty="0"/>
          </a:p>
          <a:p>
            <a:pPr marL="0" indent="0">
              <a:buNone/>
            </a:pPr>
            <a:endParaRPr lang="en-US" dirty="0"/>
          </a:p>
        </p:txBody>
      </p:sp>
      <p:pic>
        <p:nvPicPr>
          <p:cNvPr id="4" name="Picture 3">
            <a:extLst>
              <a:ext uri="{FF2B5EF4-FFF2-40B4-BE49-F238E27FC236}">
                <a16:creationId xmlns:a16="http://schemas.microsoft.com/office/drawing/2014/main" id="{81632F91-2AE4-5E2F-32F7-5E5B395E3B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3188" y="2035968"/>
            <a:ext cx="5310187" cy="4441032"/>
          </a:xfrm>
          <a:prstGeom prst="rect">
            <a:avLst/>
          </a:prstGeom>
        </p:spPr>
      </p:pic>
    </p:spTree>
    <p:extLst>
      <p:ext uri="{BB962C8B-B14F-4D97-AF65-F5344CB8AC3E}">
        <p14:creationId xmlns:p14="http://schemas.microsoft.com/office/powerpoint/2010/main" val="32327912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3912</Words>
  <Application>Microsoft Office PowerPoint</Application>
  <PresentationFormat>Widescreen</PresentationFormat>
  <Paragraphs>68</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INVESTMENT ANALYSIS &amp; PORTFOLIO MANAGEMENT  Subject Code – MBA FM314 By  Jeevitha. P Assistant Professor</vt:lpstr>
      <vt:lpstr>INTRODUCTION TO INVESTMENT:</vt:lpstr>
      <vt:lpstr>INVESTMENT AVENUES/ INVESTMENT ALTERNATIVES:</vt:lpstr>
      <vt:lpstr>PowerPoint Presentation</vt:lpstr>
      <vt:lpstr>PowerPoint Presentation</vt:lpstr>
      <vt:lpstr>PowerPoint Presentation</vt:lpstr>
      <vt:lpstr>PowerPoint Presentation</vt:lpstr>
      <vt:lpstr>PowerPoint Presentation</vt:lpstr>
      <vt:lpstr>INVESTMENT ATTRIBUTES: </vt:lpstr>
      <vt:lpstr>PowerPoint Presentation</vt:lpstr>
      <vt:lpstr>PowerPoint Presentation</vt:lpstr>
      <vt:lpstr>PowerPoint Presentation</vt:lpstr>
      <vt:lpstr>PowerPoint Presentation</vt:lpstr>
      <vt:lpstr>PowerPoint Presentation</vt:lpstr>
      <vt:lpstr>PowerPoint Presentation</vt:lpstr>
      <vt:lpstr>Investor v/s Speculator :</vt:lpstr>
      <vt:lpstr>PowerPoint Presentation</vt:lpstr>
      <vt:lpstr>INVESTMENT PROCESS:</vt:lpstr>
      <vt:lpstr>PowerPoint Presentation</vt:lpstr>
      <vt:lpstr>PowerPoint Presentation</vt:lpstr>
      <vt:lpstr>PowerPoint Presentation</vt:lpstr>
      <vt:lpstr>PowerPoint Presentation</vt:lpstr>
      <vt:lpstr>PowerPoint Presentation</vt:lpstr>
      <vt:lpstr>PowerPoint Presentation</vt:lpstr>
      <vt:lpstr>Financial Instruments:</vt:lpstr>
      <vt:lpstr>Money Market Instruments :</vt:lpstr>
      <vt:lpstr>PowerPoint Presentation</vt:lpstr>
      <vt:lpstr>PowerPoint Presentation</vt:lpstr>
      <vt:lpstr>Capital Market Instruments:</vt:lpstr>
      <vt:lpstr>PowerPoint Presentation</vt:lpstr>
      <vt:lpstr>PowerPoint Presentation</vt:lpstr>
      <vt:lpstr>PowerPoint Presentation</vt:lpstr>
      <vt:lpstr>PowerPoint Presentation</vt:lpstr>
      <vt:lpstr>PowerPoint Presentation</vt:lpstr>
      <vt:lpstr>PowerPoint Presentation</vt:lpstr>
      <vt:lpstr>Mutual Funds: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INVESTMENT ANALYSIS &amp; PORTFOLIO MANAGEMENT  Subject Code – MBA FM314 By  Jeevitha . P Assistant Professor</dc:title>
  <dc:creator>Lakshmi Aachalkar</dc:creator>
  <cp:lastModifiedBy>jeevithaprakash24@gmail.com</cp:lastModifiedBy>
  <cp:revision>14</cp:revision>
  <dcterms:created xsi:type="dcterms:W3CDTF">2025-10-19T14:56:53Z</dcterms:created>
  <dcterms:modified xsi:type="dcterms:W3CDTF">2025-11-28T03:07:21Z</dcterms:modified>
</cp:coreProperties>
</file>