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60" r:id="rId5"/>
    <p:sldId id="264" r:id="rId6"/>
    <p:sldId id="263" r:id="rId7"/>
    <p:sldId id="262" r:id="rId8"/>
    <p:sldId id="261" r:id="rId9"/>
    <p:sldId id="259" r:id="rId10"/>
    <p:sldId id="265" r:id="rId11"/>
    <p:sldId id="266" r:id="rId12"/>
    <p:sldId id="267" r:id="rId13"/>
    <p:sldId id="268" r:id="rId14"/>
    <p:sldId id="269" r:id="rId15"/>
    <p:sldId id="270" r:id="rId16"/>
    <p:sldId id="271" r:id="rId17"/>
    <p:sldId id="278" r:id="rId18"/>
    <p:sldId id="272" r:id="rId19"/>
    <p:sldId id="273" r:id="rId20"/>
    <p:sldId id="275" r:id="rId21"/>
    <p:sldId id="276" r:id="rId22"/>
    <p:sldId id="274" r:id="rId23"/>
    <p:sldId id="277"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447" autoAdjust="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5D51A-D089-41E0-8F9E-BF2EF8BA08FF}" type="datetimeFigureOut">
              <a:rPr lang="en-IN" smtClean="0"/>
              <a:t>05-12-2025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3414BF-16ED-4576-8231-A98A5C3DFE86}" type="slidenum">
              <a:rPr lang="en-IN" smtClean="0"/>
              <a:t>‹#›</a:t>
            </a:fld>
            <a:endParaRPr lang="en-IN"/>
          </a:p>
        </p:txBody>
      </p:sp>
    </p:spTree>
    <p:extLst>
      <p:ext uri="{BB962C8B-B14F-4D97-AF65-F5344CB8AC3E}">
        <p14:creationId xmlns:p14="http://schemas.microsoft.com/office/powerpoint/2010/main" val="2124925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575BD-699B-8BDA-AB61-098241CD5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5A68FCC-46A4-CEBB-D24B-9C5AE4C35C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8BC8E54-1729-9C7D-9EAC-8248BCF9D3C7}"/>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F0FE9941-467D-DABF-88CC-84EDA5ED139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6F6EFA8-23DD-9D2B-7184-1BD0F38FB161}"/>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84986852-FE67-685F-02F8-F55F374DB3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22513"/>
          </a:xfrm>
          <a:prstGeom prst="rect">
            <a:avLst/>
          </a:prstGeom>
        </p:spPr>
      </p:pic>
    </p:spTree>
    <p:extLst>
      <p:ext uri="{BB962C8B-B14F-4D97-AF65-F5344CB8AC3E}">
        <p14:creationId xmlns:p14="http://schemas.microsoft.com/office/powerpoint/2010/main" val="393715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F5F4B-26CD-E8CD-9269-BD0E3D3675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04EE6CD-2A51-C161-256B-20EB38393C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5B7CC34-220D-BDAD-6EC8-84631AA1D248}"/>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E0A0E37A-BD55-7B51-560A-2BC7BBC339A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556699-F96A-630E-3E81-BCCE09F07E3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68648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5DBB69-1F25-0249-9D89-14CA9E2DA2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185B3E-D0AF-434A-DAD2-EE97F4E869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D8D0FB-9619-43D5-CDFD-2529D0C989F2}"/>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EF0ADD8E-CF14-FD92-E571-1AFB7AD86E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3B0E216-D965-9197-E9B6-A5C6F6B9AF62}"/>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60433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AEAD6-9AEB-2309-9DE1-C2E2CA0C20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54D7234-E5A7-3771-E06D-9555E0AC4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364A3BB-BA22-E66D-EA96-0DCE0B4A1716}"/>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04B312D5-07F1-F9FE-76A4-66484D0B35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CF5A9F-A171-C5FB-1384-725FBC367187}"/>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17AAA162-6757-CC54-4D74-03ED22906B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5" y="0"/>
            <a:ext cx="12182475" cy="1325562"/>
          </a:xfrm>
          <a:prstGeom prst="rect">
            <a:avLst/>
          </a:prstGeom>
        </p:spPr>
      </p:pic>
    </p:spTree>
    <p:extLst>
      <p:ext uri="{BB962C8B-B14F-4D97-AF65-F5344CB8AC3E}">
        <p14:creationId xmlns:p14="http://schemas.microsoft.com/office/powerpoint/2010/main" val="98396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EC8F-5EF5-81C2-3002-D081FEC68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E2FB28C-6FA3-AACC-9940-FF53AE7C2D0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349DAA-6A73-7B8F-7F3F-BE294024D79C}"/>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1A28A1EE-FA0B-C719-65F2-7713263AA0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1F67AC-FB47-B418-3608-C48C8612AB7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69431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12399-925F-D462-8B0E-A5C8A3E8DC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E1FC5FC-75C4-DEEE-FA82-8259976A98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C1B12D8-1C96-99FA-FCD3-815E0E0031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EA4655-61EC-FDA9-1BFA-9134D3AB4C8B}"/>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6" name="Footer Placeholder 5">
            <a:extLst>
              <a:ext uri="{FF2B5EF4-FFF2-40B4-BE49-F238E27FC236}">
                <a16:creationId xmlns:a16="http://schemas.microsoft.com/office/drawing/2014/main" id="{735FD170-8D38-DAFC-F78E-99D604384E5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5D338D2-76FC-C2F1-A956-D2AFAB1C180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26165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C7A5-53E3-A09D-14C4-862304C9265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1C15F56-B95A-406B-E1AF-92B5F278A1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EFCFD3-1377-3AAD-5F95-B6F6A85DC7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FF1D6C0-0B22-53F3-2618-7CBD6A3BC0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AF4B5F-ECFF-2DC0-F9A2-93B3F7D8B0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C093AC-39C6-BC55-1DCE-856AD89471C2}"/>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8" name="Footer Placeholder 7">
            <a:extLst>
              <a:ext uri="{FF2B5EF4-FFF2-40B4-BE49-F238E27FC236}">
                <a16:creationId xmlns:a16="http://schemas.microsoft.com/office/drawing/2014/main" id="{98408389-B8CA-EE9B-267B-B969D771750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EDBD78-C00E-54FD-8167-DB7933D1790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3892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0505-7594-C009-F5F4-87AD5AAE3FD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08EBA1C-AFA9-8AB9-FB81-FE670A611F9C}"/>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4" name="Footer Placeholder 3">
            <a:extLst>
              <a:ext uri="{FF2B5EF4-FFF2-40B4-BE49-F238E27FC236}">
                <a16:creationId xmlns:a16="http://schemas.microsoft.com/office/drawing/2014/main" id="{AF0643CE-134F-416C-04AA-806ADC27D5B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B3605DF-7A8D-F8B0-048C-0356E9025874}"/>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10354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BC4BB2-DD0A-693C-F244-E3F33BB218EE}"/>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3" name="Footer Placeholder 2">
            <a:extLst>
              <a:ext uri="{FF2B5EF4-FFF2-40B4-BE49-F238E27FC236}">
                <a16:creationId xmlns:a16="http://schemas.microsoft.com/office/drawing/2014/main" id="{C1CA5FA9-E9EF-04E4-68D2-E199A00FD7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1B8959A-3F77-BDAF-627A-3622361B9DB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9866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8003-8508-B545-48A0-ECB885C4D4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89DFE24-B4CD-69B9-C360-45E221480B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8EBF3EB-81FA-B96A-3764-9AF8101B8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F872D2-B7EB-3F2B-C7E4-6A1E09EF3B49}"/>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6" name="Footer Placeholder 5">
            <a:extLst>
              <a:ext uri="{FF2B5EF4-FFF2-40B4-BE49-F238E27FC236}">
                <a16:creationId xmlns:a16="http://schemas.microsoft.com/office/drawing/2014/main" id="{1B3DE7FB-36A5-BBBD-3C44-0B375D67874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1C24B0B-DEB6-0E04-BAAB-5D5C00C5B07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249327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D5555-EE2B-E39D-9A23-3A3724FE19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DA0BF5B-0BD4-AF5C-4FA7-26F913A39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57E7FFB-91E7-7D19-1476-01528DA3E8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24CDDA-9663-C557-D51E-934BAF7FA532}"/>
              </a:ext>
            </a:extLst>
          </p:cNvPr>
          <p:cNvSpPr>
            <a:spLocks noGrp="1"/>
          </p:cNvSpPr>
          <p:nvPr>
            <p:ph type="dt" sz="half" idx="10"/>
          </p:nvPr>
        </p:nvSpPr>
        <p:spPr/>
        <p:txBody>
          <a:bodyPr/>
          <a:lstStyle/>
          <a:p>
            <a:fld id="{72B04AB7-4486-4F71-9E96-0C89FA476FA8}" type="datetimeFigureOut">
              <a:rPr lang="en-IN" smtClean="0"/>
              <a:t>05-12-2025</a:t>
            </a:fld>
            <a:endParaRPr lang="en-IN"/>
          </a:p>
        </p:txBody>
      </p:sp>
      <p:sp>
        <p:nvSpPr>
          <p:cNvPr id="6" name="Footer Placeholder 5">
            <a:extLst>
              <a:ext uri="{FF2B5EF4-FFF2-40B4-BE49-F238E27FC236}">
                <a16:creationId xmlns:a16="http://schemas.microsoft.com/office/drawing/2014/main" id="{792C9285-290C-78DC-8256-C09BFD8DDB6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3164C7-BB15-9E31-3A0E-36B8D3C2748D}"/>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6098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EF6DE6-31C4-6548-FB81-04C0D8E67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526D0C8-933D-4246-D436-9DFD48E59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2EF588-A2BE-56E7-0916-9F9F455CA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B04AB7-4486-4F71-9E96-0C89FA476FA8}" type="datetimeFigureOut">
              <a:rPr lang="en-IN" smtClean="0"/>
              <a:t>05-12-2025</a:t>
            </a:fld>
            <a:endParaRPr lang="en-IN"/>
          </a:p>
        </p:txBody>
      </p:sp>
      <p:sp>
        <p:nvSpPr>
          <p:cNvPr id="5" name="Footer Placeholder 4">
            <a:extLst>
              <a:ext uri="{FF2B5EF4-FFF2-40B4-BE49-F238E27FC236}">
                <a16:creationId xmlns:a16="http://schemas.microsoft.com/office/drawing/2014/main" id="{5AABC48B-CE23-22E8-E12E-6CF613B09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35EEA419-9166-511C-7C01-A9BE906514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DDCA91-D251-432C-975C-84AA0A007AED}" type="slidenum">
              <a:rPr lang="en-IN" smtClean="0"/>
              <a:t>‹#›</a:t>
            </a:fld>
            <a:endParaRPr lang="en-IN"/>
          </a:p>
        </p:txBody>
      </p:sp>
    </p:spTree>
    <p:extLst>
      <p:ext uri="{BB962C8B-B14F-4D97-AF65-F5344CB8AC3E}">
        <p14:creationId xmlns:p14="http://schemas.microsoft.com/office/powerpoint/2010/main" val="1515957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E1F76-1BA2-0279-8023-B760986DB826}"/>
              </a:ext>
            </a:extLst>
          </p:cNvPr>
          <p:cNvSpPr>
            <a:spLocks noGrp="1"/>
          </p:cNvSpPr>
          <p:nvPr>
            <p:ph type="ctrTitle"/>
          </p:nvPr>
        </p:nvSpPr>
        <p:spPr>
          <a:xfrm>
            <a:off x="370114" y="1246909"/>
            <a:ext cx="11440886" cy="4156364"/>
          </a:xfrm>
        </p:spPr>
        <p:txBody>
          <a:bodyPr>
            <a:normAutofit fontScale="90000"/>
          </a:bodyPr>
          <a:lstStyle/>
          <a:p>
            <a:r>
              <a:rPr lang="en-IN" b="1" dirty="0">
                <a:latin typeface="Times New Roman" panose="02020603050405020304" pitchFamily="18" charset="0"/>
                <a:cs typeface="Times New Roman" panose="02020603050405020304" pitchFamily="18" charset="0"/>
              </a:rPr>
              <a:t>ECONOMICS FOR DECISION MAKING</a:t>
            </a:r>
            <a:br>
              <a:rPr lang="en-IN" b="1" dirty="0">
                <a:latin typeface="Times New Roman" panose="02020603050405020304" pitchFamily="18" charset="0"/>
                <a:cs typeface="Times New Roman" panose="02020603050405020304" pitchFamily="18" charset="0"/>
              </a:rPr>
            </a:br>
            <a:r>
              <a:rPr lang="en-IN" sz="5400" b="1" dirty="0">
                <a:latin typeface="Times New Roman" panose="02020603050405020304" pitchFamily="18" charset="0"/>
                <a:cs typeface="Times New Roman" panose="02020603050405020304" pitchFamily="18" charset="0"/>
              </a:rPr>
              <a:t>Subject Code – MBA103</a:t>
            </a:r>
            <a:br>
              <a:rPr lang="en-IN" sz="4800" b="1"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By </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Likith N</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Assistant Professor</a:t>
            </a:r>
            <a:endParaRPr lang="en-IN" dirty="0"/>
          </a:p>
        </p:txBody>
      </p:sp>
      <p:sp>
        <p:nvSpPr>
          <p:cNvPr id="3" name="Subtitle 2">
            <a:extLst>
              <a:ext uri="{FF2B5EF4-FFF2-40B4-BE49-F238E27FC236}">
                <a16:creationId xmlns:a16="http://schemas.microsoft.com/office/drawing/2014/main" id="{54C1B11B-150F-4D80-39EC-9241A087C788}"/>
              </a:ext>
            </a:extLst>
          </p:cNvPr>
          <p:cNvSpPr>
            <a:spLocks noGrp="1"/>
          </p:cNvSpPr>
          <p:nvPr>
            <p:ph type="subTitle" idx="1"/>
          </p:nvPr>
        </p:nvSpPr>
        <p:spPr>
          <a:xfrm>
            <a:off x="1524000" y="5250873"/>
            <a:ext cx="9144000" cy="1498269"/>
          </a:xfrm>
        </p:spPr>
        <p:txBody>
          <a:bodyPr anchor="ctr">
            <a:normAutofit/>
          </a:bodyPr>
          <a:lstStyle/>
          <a:p>
            <a:r>
              <a:rPr lang="en-IN" sz="3500" b="1" dirty="0">
                <a:latin typeface="Times New Roman" panose="02020603050405020304" pitchFamily="18" charset="0"/>
                <a:cs typeface="Times New Roman" panose="02020603050405020304" pitchFamily="18" charset="0"/>
              </a:rPr>
              <a:t>Module 2 – </a:t>
            </a:r>
            <a:r>
              <a:rPr lang="en-IN" sz="3600" dirty="0"/>
              <a:t>Demand Analysis</a:t>
            </a:r>
            <a:endParaRPr lang="en-IN" sz="3500" b="1" dirty="0"/>
          </a:p>
        </p:txBody>
      </p:sp>
    </p:spTree>
    <p:extLst>
      <p:ext uri="{BB962C8B-B14F-4D97-AF65-F5344CB8AC3E}">
        <p14:creationId xmlns:p14="http://schemas.microsoft.com/office/powerpoint/2010/main" val="2631031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12F7DE7-EC0D-AA81-9E58-D89247EC81DA}"/>
                  </a:ext>
                </a:extLst>
              </p:cNvPr>
              <p:cNvSpPr>
                <a:spLocks noGrp="1"/>
              </p:cNvSpPr>
              <p:nvPr>
                <p:ph idx="1"/>
              </p:nvPr>
            </p:nvSpPr>
            <p:spPr>
              <a:xfrm>
                <a:off x="141514" y="1404257"/>
                <a:ext cx="11974286" cy="5279572"/>
              </a:xfrm>
            </p:spPr>
            <p:txBody>
              <a:bodyPr/>
              <a:lstStyle/>
              <a:p>
                <a:pPr marL="0" indent="0">
                  <a:buNone/>
                </a:pPr>
                <a:r>
                  <a:rPr lang="ar-AE" dirty="0"/>
                  <a:t> </a:t>
                </a:r>
                <a:r>
                  <a:rPr lang="en-IN" dirty="0"/>
                  <a:t>Meaning of the symbols</a:t>
                </a:r>
              </a:p>
              <a:p>
                <a14:m>
                  <m:oMath xmlns:m="http://schemas.openxmlformats.org/officeDocument/2006/math">
                    <m:sSub>
                      <m:sSubPr>
                        <m:ctrlPr>
                          <a:rPr lang="ar-AE" i="1">
                            <a:latin typeface="Cambria Math" panose="02040503050406030204" pitchFamily="18" charset="0"/>
                          </a:rPr>
                        </m:ctrlPr>
                      </m:sSubPr>
                      <m:e>
                        <m:r>
                          <a:rPr lang="ar-AE" i="1">
                            <a:latin typeface="Cambria Math" panose="02040503050406030204" pitchFamily="18" charset="0"/>
                          </a:rPr>
                          <m:t>𝑄</m:t>
                        </m:r>
                      </m:e>
                      <m:sub>
                        <m:r>
                          <a:rPr lang="ar-AE" i="1">
                            <a:latin typeface="Cambria Math" panose="02040503050406030204" pitchFamily="18" charset="0"/>
                          </a:rPr>
                          <m:t>𝑑</m:t>
                        </m:r>
                      </m:sub>
                    </m:sSub>
                  </m:oMath>
                </a14:m>
                <a:r>
                  <a:rPr lang="ar-AE" dirty="0"/>
                  <a:t>: </a:t>
                </a:r>
                <a:r>
                  <a:rPr lang="en-IN" dirty="0"/>
                  <a:t>Quantity demanded of the good or service.​</a:t>
                </a:r>
              </a:p>
              <a:p>
                <a14:m>
                  <m:oMath xmlns:m="http://schemas.openxmlformats.org/officeDocument/2006/math">
                    <m:r>
                      <a:rPr lang="en-IN" i="1">
                        <a:latin typeface="Cambria Math" panose="02040503050406030204" pitchFamily="18" charset="0"/>
                      </a:rPr>
                      <m:t>𝑃</m:t>
                    </m:r>
                  </m:oMath>
                </a14:m>
                <a:r>
                  <a:rPr lang="en-IN" dirty="0"/>
                  <a:t>: Price of the good or service.​</a:t>
                </a:r>
              </a:p>
              <a:p>
                <a14:m>
                  <m:oMath xmlns:m="http://schemas.openxmlformats.org/officeDocument/2006/math">
                    <m:r>
                      <a:rPr lang="en-IN" i="1">
                        <a:latin typeface="Cambria Math" panose="02040503050406030204" pitchFamily="18" charset="0"/>
                      </a:rPr>
                      <m:t>𝑎</m:t>
                    </m:r>
                  </m:oMath>
                </a14:m>
                <a:r>
                  <a:rPr lang="en-IN" dirty="0"/>
                  <a:t>: Intercept term, showing the quantity demanded when price is zero, capturing other demand factors (income, tastes, etc.) held constant.​</a:t>
                </a:r>
              </a:p>
              <a:p>
                <a14:m>
                  <m:oMath xmlns:m="http://schemas.openxmlformats.org/officeDocument/2006/math">
                    <m:r>
                      <a:rPr lang="en-IN" i="1">
                        <a:latin typeface="Cambria Math" panose="02040503050406030204" pitchFamily="18" charset="0"/>
                      </a:rPr>
                      <m:t>𝑏</m:t>
                    </m:r>
                  </m:oMath>
                </a14:m>
                <a:r>
                  <a:rPr lang="en-IN" dirty="0"/>
                  <a:t>: Slope parameter, showing how much quantity demanded changes when price changes by one unit; for a normal downward‑sloping demand curve, </a:t>
                </a:r>
                <a14:m>
                  <m:oMath xmlns:m="http://schemas.openxmlformats.org/officeDocument/2006/math">
                    <m:r>
                      <a:rPr lang="en-IN" i="1">
                        <a:latin typeface="Cambria Math" panose="02040503050406030204" pitchFamily="18" charset="0"/>
                      </a:rPr>
                      <m:t>𝑏</m:t>
                    </m:r>
                    <m:r>
                      <a:rPr lang="en-IN">
                        <a:latin typeface="Cambria Math" panose="02040503050406030204" pitchFamily="18" charset="0"/>
                      </a:rPr>
                      <m:t>&gt;</m:t>
                    </m:r>
                    <m:r>
                      <a:rPr lang="en-IN">
                        <a:latin typeface="Cambria Math" panose="02040503050406030204" pitchFamily="18" charset="0"/>
                      </a:rPr>
                      <m:t>0</m:t>
                    </m:r>
                  </m:oMath>
                </a14:m>
                <a:r>
                  <a:rPr lang="en-IN" dirty="0"/>
                  <a:t> so that as </a:t>
                </a:r>
                <a14:m>
                  <m:oMath xmlns:m="http://schemas.openxmlformats.org/officeDocument/2006/math">
                    <m:r>
                      <a:rPr lang="en-IN" i="1">
                        <a:latin typeface="Cambria Math" panose="02040503050406030204" pitchFamily="18" charset="0"/>
                      </a:rPr>
                      <m:t>𝑃</m:t>
                    </m:r>
                  </m:oMath>
                </a14:m>
                <a:r>
                  <a:rPr lang="en-IN" dirty="0"/>
                  <a:t> rises, </a:t>
                </a:r>
                <a14:m>
                  <m:oMath xmlns:m="http://schemas.openxmlformats.org/officeDocument/2006/math">
                    <m:sSub>
                      <m:sSubPr>
                        <m:ctrlPr>
                          <a:rPr lang="ar-AE" i="1">
                            <a:latin typeface="Cambria Math" panose="02040503050406030204" pitchFamily="18" charset="0"/>
                          </a:rPr>
                        </m:ctrlPr>
                      </m:sSubPr>
                      <m:e>
                        <m:r>
                          <a:rPr lang="ar-AE" i="1">
                            <a:latin typeface="Cambria Math" panose="02040503050406030204" pitchFamily="18" charset="0"/>
                          </a:rPr>
                          <m:t>𝑄</m:t>
                        </m:r>
                      </m:e>
                      <m:sub>
                        <m:r>
                          <a:rPr lang="ar-AE" i="1">
                            <a:latin typeface="Cambria Math" panose="02040503050406030204" pitchFamily="18" charset="0"/>
                          </a:rPr>
                          <m:t>𝑑</m:t>
                        </m:r>
                      </m:sub>
                    </m:sSub>
                  </m:oMath>
                </a14:m>
                <a:r>
                  <a:rPr lang="ar-AE" dirty="0"/>
                  <a:t> </a:t>
                </a:r>
                <a:r>
                  <a:rPr lang="en-IN" dirty="0"/>
                  <a:t>falls.</a:t>
                </a:r>
              </a:p>
              <a:p>
                <a:pPr marL="0" indent="0" algn="ctr">
                  <a:buNone/>
                </a:pPr>
                <a14:m>
                  <m:oMath xmlns:m="http://schemas.openxmlformats.org/officeDocument/2006/math">
                    <m:sSub>
                      <m:sSubPr>
                        <m:ctrlPr>
                          <a:rPr lang="ar-AE" b="1" i="1">
                            <a:latin typeface="Cambria Math" panose="02040503050406030204" pitchFamily="18" charset="0"/>
                          </a:rPr>
                        </m:ctrlPr>
                      </m:sSubPr>
                      <m:e>
                        <m:r>
                          <a:rPr lang="ar-AE" b="1" i="1">
                            <a:latin typeface="Cambria Math" panose="02040503050406030204" pitchFamily="18" charset="0"/>
                          </a:rPr>
                          <m:t>𝑸</m:t>
                        </m:r>
                      </m:e>
                      <m:sub>
                        <m:r>
                          <a:rPr lang="ar-AE" b="1" i="1">
                            <a:latin typeface="Cambria Math" panose="02040503050406030204" pitchFamily="18" charset="0"/>
                          </a:rPr>
                          <m:t>𝒅</m:t>
                        </m:r>
                      </m:sub>
                    </m:sSub>
                    <m:r>
                      <a:rPr lang="ar-AE" b="1">
                        <a:latin typeface="Cambria Math" panose="02040503050406030204" pitchFamily="18" charset="0"/>
                      </a:rPr>
                      <m:t>=</m:t>
                    </m:r>
                    <m:r>
                      <a:rPr lang="ar-AE" b="1" i="1">
                        <a:latin typeface="Cambria Math" panose="02040503050406030204" pitchFamily="18" charset="0"/>
                      </a:rPr>
                      <m:t>𝒇</m:t>
                    </m:r>
                    <m:d>
                      <m:dPr>
                        <m:ctrlPr>
                          <a:rPr lang="ar-AE" b="1" i="1">
                            <a:latin typeface="Cambria Math" panose="02040503050406030204" pitchFamily="18" charset="0"/>
                          </a:rPr>
                        </m:ctrlPr>
                      </m:dPr>
                      <m:e>
                        <m:r>
                          <a:rPr lang="ar-AE" b="1" i="1">
                            <a:latin typeface="Cambria Math" panose="02040503050406030204" pitchFamily="18" charset="0"/>
                          </a:rPr>
                          <m:t>𝑷</m:t>
                        </m:r>
                      </m:e>
                    </m:d>
                  </m:oMath>
                </a14:m>
                <a:r>
                  <a:rPr lang="ar-AE" b="1" dirty="0"/>
                  <a:t>, </a:t>
                </a:r>
                <a:r>
                  <a:rPr lang="en-IN" b="1" dirty="0"/>
                  <a:t>with </a:t>
                </a:r>
                <a14:m>
                  <m:oMath xmlns:m="http://schemas.openxmlformats.org/officeDocument/2006/math">
                    <m:r>
                      <a:rPr lang="en-IN" b="1" i="1">
                        <a:latin typeface="Cambria Math" panose="02040503050406030204" pitchFamily="18" charset="0"/>
                      </a:rPr>
                      <m:t>𝒃</m:t>
                    </m:r>
                    <m:r>
                      <a:rPr lang="en-IN" b="1">
                        <a:latin typeface="Cambria Math" panose="02040503050406030204" pitchFamily="18" charset="0"/>
                      </a:rPr>
                      <m:t>&gt;</m:t>
                    </m:r>
                    <m:r>
                      <a:rPr lang="en-IN" b="1" i="1">
                        <a:latin typeface="Cambria Math" panose="02040503050406030204" pitchFamily="18" charset="0"/>
                      </a:rPr>
                      <m:t>𝟎</m:t>
                    </m:r>
                  </m:oMath>
                </a14:m>
                <a:endParaRPr lang="en-IN" b="1" dirty="0"/>
              </a:p>
              <a:p>
                <a:pPr marL="0" indent="0" algn="ctr">
                  <a:buNone/>
                </a:pPr>
                <a:r>
                  <a:rPr lang="en-IN" b="1" i="1" dirty="0" err="1">
                    <a:latin typeface="Cambria Math" panose="02040503050406030204" pitchFamily="18" charset="0"/>
                  </a:rPr>
                  <a:t>Qd</a:t>
                </a:r>
                <a:r>
                  <a:rPr lang="en-IN" b="1" i="1" dirty="0">
                    <a:latin typeface="Cambria Math" panose="02040503050406030204" pitchFamily="18" charset="0"/>
                  </a:rPr>
                  <a:t>=a−</a:t>
                </a:r>
                <a:r>
                  <a:rPr lang="en-IN" b="1" i="1" dirty="0" err="1">
                    <a:latin typeface="Cambria Math" panose="02040503050406030204" pitchFamily="18" charset="0"/>
                  </a:rPr>
                  <a:t>bP</a:t>
                </a:r>
                <a:endParaRPr lang="en-IN" b="1" i="1" dirty="0">
                  <a:latin typeface="Cambria Math" panose="02040503050406030204" pitchFamily="18" charset="0"/>
                </a:endParaRPr>
              </a:p>
              <a:p>
                <a:pPr marL="0" indent="0" algn="ctr">
                  <a:buNone/>
                </a:pPr>
                <a:endParaRPr lang="en-IN" dirty="0"/>
              </a:p>
              <a:p>
                <a:endParaRPr lang="kn-IN" b="1" dirty="0"/>
              </a:p>
            </p:txBody>
          </p:sp>
        </mc:Choice>
        <mc:Fallback xmlns="">
          <p:sp>
            <p:nvSpPr>
              <p:cNvPr id="3" name="Content Placeholder 2">
                <a:extLst>
                  <a:ext uri="{FF2B5EF4-FFF2-40B4-BE49-F238E27FC236}">
                    <a16:creationId xmlns:a16="http://schemas.microsoft.com/office/drawing/2014/main" id="{B12F7DE7-EC0D-AA81-9E58-D89247EC81DA}"/>
                  </a:ext>
                </a:extLst>
              </p:cNvPr>
              <p:cNvSpPr>
                <a:spLocks noGrp="1" noRot="1" noChangeAspect="1" noMove="1" noResize="1" noEditPoints="1" noAdjustHandles="1" noChangeArrowheads="1" noChangeShapeType="1" noTextEdit="1"/>
              </p:cNvSpPr>
              <p:nvPr>
                <p:ph idx="1"/>
              </p:nvPr>
            </p:nvSpPr>
            <p:spPr>
              <a:xfrm>
                <a:off x="141514" y="1404257"/>
                <a:ext cx="11974286" cy="5279572"/>
              </a:xfrm>
              <a:blipFill>
                <a:blip r:embed="rId2"/>
                <a:stretch>
                  <a:fillRect l="-1069" t="-2309" b="-11778"/>
                </a:stretch>
              </a:blipFill>
            </p:spPr>
            <p:txBody>
              <a:bodyPr/>
              <a:lstStyle/>
              <a:p>
                <a:r>
                  <a:rPr lang="kn-IN">
                    <a:noFill/>
                  </a:rPr>
                  <a:t> </a:t>
                </a:r>
              </a:p>
            </p:txBody>
          </p:sp>
        </mc:Fallback>
      </mc:AlternateContent>
    </p:spTree>
    <p:extLst>
      <p:ext uri="{BB962C8B-B14F-4D97-AF65-F5344CB8AC3E}">
        <p14:creationId xmlns:p14="http://schemas.microsoft.com/office/powerpoint/2010/main" val="20045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EBF701-F10F-3A90-2809-09F80807E470}"/>
              </a:ext>
            </a:extLst>
          </p:cNvPr>
          <p:cNvSpPr>
            <a:spLocks noGrp="1"/>
          </p:cNvSpPr>
          <p:nvPr>
            <p:ph idx="1"/>
          </p:nvPr>
        </p:nvSpPr>
        <p:spPr>
          <a:xfrm>
            <a:off x="195943" y="1436914"/>
            <a:ext cx="11854543" cy="5301343"/>
          </a:xfrm>
        </p:spPr>
        <p:txBody>
          <a:bodyPr>
            <a:normAutofit fontScale="85000" lnSpcReduction="20000"/>
          </a:bodyPr>
          <a:lstStyle/>
          <a:p>
            <a:pPr marL="0" indent="0">
              <a:lnSpc>
                <a:spcPct val="110000"/>
              </a:lnSpc>
              <a:buNone/>
            </a:pPr>
            <a:r>
              <a:rPr lang="en-US" dirty="0"/>
              <a:t>1. </a:t>
            </a:r>
            <a:r>
              <a:rPr lang="en-US" b="1" dirty="0"/>
              <a:t>Inverse Relationship</a:t>
            </a:r>
            <a:r>
              <a:rPr lang="en-US" dirty="0"/>
              <a:t>. The relationship between price and the demand of a particular commodity is inverse i.e., the demand of a commodity will fall with the increase in the price of the commodity or it will increase with the fall in-the price.</a:t>
            </a:r>
          </a:p>
          <a:p>
            <a:pPr marL="0" indent="0">
              <a:lnSpc>
                <a:spcPct val="110000"/>
              </a:lnSpc>
              <a:buNone/>
            </a:pPr>
            <a:r>
              <a:rPr lang="en-US" dirty="0"/>
              <a:t>2. </a:t>
            </a:r>
            <a:r>
              <a:rPr lang="en-US" b="1" dirty="0"/>
              <a:t>Price an Independent Variable and Demand a Dependent Variable</a:t>
            </a:r>
            <a:r>
              <a:rPr lang="en-US" dirty="0"/>
              <a:t>. In the Law of Demand, price is regarded as an independent variable that affects the demand inversely. Thus, it is the effect of price on demand that is to be examined and not the effect of demand on price.</a:t>
            </a:r>
          </a:p>
          <a:p>
            <a:pPr marL="0" indent="0">
              <a:lnSpc>
                <a:spcPct val="110000"/>
              </a:lnSpc>
              <a:buNone/>
            </a:pPr>
            <a:r>
              <a:rPr lang="en-US" dirty="0"/>
              <a:t>3. </a:t>
            </a:r>
            <a:r>
              <a:rPr lang="en-US" b="1" dirty="0"/>
              <a:t>It is a Qualitative Statement</a:t>
            </a:r>
            <a:r>
              <a:rPr lang="en-US" dirty="0"/>
              <a:t>. The Law of Demand simply explains the direction of change in the demand with the increase or decrease in the price of a commodity. It does not explain the quantum of change. The law is thus, a qualitative statement and not a quantitative statement.</a:t>
            </a:r>
          </a:p>
          <a:p>
            <a:pPr marL="0" indent="0">
              <a:lnSpc>
                <a:spcPct val="110000"/>
              </a:lnSpc>
              <a:buNone/>
            </a:pPr>
            <a:r>
              <a:rPr lang="en-US" dirty="0"/>
              <a:t>4. </a:t>
            </a:r>
            <a:r>
              <a:rPr lang="en-US" b="1" dirty="0"/>
              <a:t>Other thing remains the same</a:t>
            </a:r>
            <a:r>
              <a:rPr lang="en-US" dirty="0"/>
              <a:t>. The Law of Demand applies only when other things remain the same. In other words, there should be no change in factors influencing demand except price.</a:t>
            </a:r>
            <a:endParaRPr lang="kn-IN" dirty="0"/>
          </a:p>
        </p:txBody>
      </p:sp>
    </p:spTree>
    <p:extLst>
      <p:ext uri="{BB962C8B-B14F-4D97-AF65-F5344CB8AC3E}">
        <p14:creationId xmlns:p14="http://schemas.microsoft.com/office/powerpoint/2010/main" val="116589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1184F-32AA-1ACC-286A-53C39E1F8A56}"/>
              </a:ext>
            </a:extLst>
          </p:cNvPr>
          <p:cNvSpPr>
            <a:spLocks noGrp="1"/>
          </p:cNvSpPr>
          <p:nvPr>
            <p:ph type="title"/>
          </p:nvPr>
        </p:nvSpPr>
        <p:spPr>
          <a:xfrm>
            <a:off x="838200" y="1382485"/>
            <a:ext cx="10515600" cy="443139"/>
          </a:xfrm>
        </p:spPr>
        <p:txBody>
          <a:bodyPr>
            <a:normAutofit fontScale="90000"/>
          </a:bodyPr>
          <a:lstStyle/>
          <a:p>
            <a:r>
              <a:rPr lang="en-US" dirty="0"/>
              <a:t>Exceptions to the law of demand:</a:t>
            </a:r>
            <a:endParaRPr lang="kn-IN" dirty="0"/>
          </a:p>
        </p:txBody>
      </p:sp>
      <p:sp>
        <p:nvSpPr>
          <p:cNvPr id="3" name="Content Placeholder 2">
            <a:extLst>
              <a:ext uri="{FF2B5EF4-FFF2-40B4-BE49-F238E27FC236}">
                <a16:creationId xmlns:a16="http://schemas.microsoft.com/office/drawing/2014/main" id="{6EF26F69-5C52-AAA9-4B2B-52066D356C38}"/>
              </a:ext>
            </a:extLst>
          </p:cNvPr>
          <p:cNvSpPr>
            <a:spLocks noGrp="1"/>
          </p:cNvSpPr>
          <p:nvPr>
            <p:ph idx="1"/>
          </p:nvPr>
        </p:nvSpPr>
        <p:spPr>
          <a:xfrm>
            <a:off x="174171" y="1825624"/>
            <a:ext cx="11843658" cy="4858205"/>
          </a:xfrm>
        </p:spPr>
        <p:txBody>
          <a:bodyPr/>
          <a:lstStyle/>
          <a:p>
            <a:r>
              <a:rPr lang="en-IN" dirty="0"/>
              <a:t>1. Giffen Goods</a:t>
            </a:r>
          </a:p>
          <a:p>
            <a:r>
              <a:rPr lang="en-IN" dirty="0"/>
              <a:t>2. Veblen Goods</a:t>
            </a:r>
          </a:p>
          <a:p>
            <a:r>
              <a:rPr lang="en-US" dirty="0"/>
              <a:t>3. Expectation of Price Change in Future</a:t>
            </a:r>
          </a:p>
          <a:p>
            <a:r>
              <a:rPr lang="en-IN" dirty="0"/>
              <a:t>4. Ignorance</a:t>
            </a:r>
          </a:p>
          <a:p>
            <a:r>
              <a:rPr lang="en-IN" dirty="0"/>
              <a:t>5. Emergencies</a:t>
            </a:r>
          </a:p>
          <a:p>
            <a:r>
              <a:rPr lang="en-US" dirty="0"/>
              <a:t>6. Change in fashion and Tastes &amp; Preferences</a:t>
            </a:r>
          </a:p>
          <a:p>
            <a:r>
              <a:rPr lang="en-IN" dirty="0"/>
              <a:t>7. Conspicuous Necessities</a:t>
            </a:r>
          </a:p>
          <a:p>
            <a:r>
              <a:rPr lang="en-IN" dirty="0"/>
              <a:t>8. Bandwagon Effect</a:t>
            </a:r>
            <a:endParaRPr lang="kn-IN" dirty="0"/>
          </a:p>
        </p:txBody>
      </p:sp>
    </p:spTree>
    <p:extLst>
      <p:ext uri="{BB962C8B-B14F-4D97-AF65-F5344CB8AC3E}">
        <p14:creationId xmlns:p14="http://schemas.microsoft.com/office/powerpoint/2010/main" val="2716870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950E-5DF1-F348-D863-ED7D67AD4179}"/>
              </a:ext>
            </a:extLst>
          </p:cNvPr>
          <p:cNvSpPr>
            <a:spLocks noGrp="1"/>
          </p:cNvSpPr>
          <p:nvPr>
            <p:ph type="title"/>
          </p:nvPr>
        </p:nvSpPr>
        <p:spPr>
          <a:xfrm>
            <a:off x="838200" y="1306286"/>
            <a:ext cx="10515600" cy="598714"/>
          </a:xfrm>
        </p:spPr>
        <p:txBody>
          <a:bodyPr>
            <a:normAutofit fontScale="90000"/>
          </a:bodyPr>
          <a:lstStyle/>
          <a:p>
            <a:r>
              <a:rPr lang="en-IN" dirty="0"/>
              <a:t>Price Elasticity of Demand:</a:t>
            </a:r>
            <a:endParaRPr lang="kn-IN" dirty="0"/>
          </a:p>
        </p:txBody>
      </p:sp>
      <p:sp>
        <p:nvSpPr>
          <p:cNvPr id="3" name="Content Placeholder 2">
            <a:extLst>
              <a:ext uri="{FF2B5EF4-FFF2-40B4-BE49-F238E27FC236}">
                <a16:creationId xmlns:a16="http://schemas.microsoft.com/office/drawing/2014/main" id="{A7087B3D-9328-D439-6EBA-66F8E0429D38}"/>
              </a:ext>
            </a:extLst>
          </p:cNvPr>
          <p:cNvSpPr>
            <a:spLocks noGrp="1"/>
          </p:cNvSpPr>
          <p:nvPr>
            <p:ph idx="1"/>
          </p:nvPr>
        </p:nvSpPr>
        <p:spPr>
          <a:xfrm>
            <a:off x="119743" y="2002971"/>
            <a:ext cx="11996057" cy="4702628"/>
          </a:xfrm>
        </p:spPr>
        <p:txBody>
          <a:bodyPr/>
          <a:lstStyle/>
          <a:p>
            <a:r>
              <a:rPr lang="en-IN" b="1" dirty="0"/>
              <a:t>Elasticity:</a:t>
            </a:r>
            <a:r>
              <a:rPr lang="en-IN" dirty="0"/>
              <a:t> </a:t>
            </a:r>
            <a:r>
              <a:rPr lang="en-US" dirty="0"/>
              <a:t>Elasticity is defined as a ratio of the percentage change in the dependent variable to the percentage change in the independent variable</a:t>
            </a:r>
          </a:p>
          <a:p>
            <a:r>
              <a:rPr lang="en-US" dirty="0"/>
              <a:t>This sensitivity is the change in quantity demanded relative to changes in other factors, such as price.</a:t>
            </a:r>
            <a:endParaRPr lang="kn-IN" dirty="0"/>
          </a:p>
        </p:txBody>
      </p:sp>
      <p:pic>
        <p:nvPicPr>
          <p:cNvPr id="5" name="Picture 4">
            <a:extLst>
              <a:ext uri="{FF2B5EF4-FFF2-40B4-BE49-F238E27FC236}">
                <a16:creationId xmlns:a16="http://schemas.microsoft.com/office/drawing/2014/main" id="{DDF8B973-6D06-E557-4D2A-36DCD2A8CAE1}"/>
              </a:ext>
            </a:extLst>
          </p:cNvPr>
          <p:cNvPicPr>
            <a:picLocks noChangeAspect="1"/>
          </p:cNvPicPr>
          <p:nvPr/>
        </p:nvPicPr>
        <p:blipFill>
          <a:blip r:embed="rId2"/>
          <a:stretch>
            <a:fillRect/>
          </a:stretch>
        </p:blipFill>
        <p:spPr>
          <a:xfrm>
            <a:off x="838200" y="3842657"/>
            <a:ext cx="10515600" cy="2623457"/>
          </a:xfrm>
          <a:prstGeom prst="rect">
            <a:avLst/>
          </a:prstGeom>
        </p:spPr>
      </p:pic>
    </p:spTree>
    <p:extLst>
      <p:ext uri="{BB962C8B-B14F-4D97-AF65-F5344CB8AC3E}">
        <p14:creationId xmlns:p14="http://schemas.microsoft.com/office/powerpoint/2010/main" val="2093019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49601-16DB-EEF3-BF60-99E5D597FD42}"/>
              </a:ext>
            </a:extLst>
          </p:cNvPr>
          <p:cNvSpPr>
            <a:spLocks noGrp="1"/>
          </p:cNvSpPr>
          <p:nvPr>
            <p:ph type="title"/>
          </p:nvPr>
        </p:nvSpPr>
        <p:spPr>
          <a:xfrm>
            <a:off x="827314" y="1306285"/>
            <a:ext cx="10515600" cy="751113"/>
          </a:xfrm>
        </p:spPr>
        <p:txBody>
          <a:bodyPr/>
          <a:lstStyle/>
          <a:p>
            <a:r>
              <a:rPr lang="en-US" dirty="0"/>
              <a:t>Types of price Elasticity of Demand</a:t>
            </a:r>
            <a:endParaRPr lang="kn-IN" dirty="0"/>
          </a:p>
        </p:txBody>
      </p:sp>
      <p:sp>
        <p:nvSpPr>
          <p:cNvPr id="3" name="Content Placeholder 2">
            <a:extLst>
              <a:ext uri="{FF2B5EF4-FFF2-40B4-BE49-F238E27FC236}">
                <a16:creationId xmlns:a16="http://schemas.microsoft.com/office/drawing/2014/main" id="{D66814D8-20F8-51AB-FD81-A1DD2A4F28E0}"/>
              </a:ext>
            </a:extLst>
          </p:cNvPr>
          <p:cNvSpPr>
            <a:spLocks noGrp="1"/>
          </p:cNvSpPr>
          <p:nvPr>
            <p:ph idx="1"/>
          </p:nvPr>
        </p:nvSpPr>
        <p:spPr>
          <a:xfrm>
            <a:off x="174171" y="2057399"/>
            <a:ext cx="11821886" cy="4691744"/>
          </a:xfrm>
        </p:spPr>
        <p:txBody>
          <a:bodyPr/>
          <a:lstStyle/>
          <a:p>
            <a:r>
              <a:rPr lang="en-US" dirty="0"/>
              <a:t>1. Perfectly Elastic Demand (Ep = ∞):</a:t>
            </a:r>
          </a:p>
          <a:p>
            <a:endParaRPr lang="en-IN" dirty="0"/>
          </a:p>
          <a:p>
            <a:endParaRPr lang="en-IN" dirty="0"/>
          </a:p>
          <a:p>
            <a:endParaRPr lang="en-IN" dirty="0"/>
          </a:p>
          <a:p>
            <a:endParaRPr lang="en-IN" dirty="0"/>
          </a:p>
          <a:p>
            <a:r>
              <a:rPr lang="en-US" dirty="0"/>
              <a:t>2. Perfectly Inelastic Demand (Ep =0):</a:t>
            </a:r>
            <a:endParaRPr lang="kn-IN" dirty="0"/>
          </a:p>
        </p:txBody>
      </p:sp>
      <p:pic>
        <p:nvPicPr>
          <p:cNvPr id="5" name="Picture 4">
            <a:extLst>
              <a:ext uri="{FF2B5EF4-FFF2-40B4-BE49-F238E27FC236}">
                <a16:creationId xmlns:a16="http://schemas.microsoft.com/office/drawing/2014/main" id="{1AC3528C-34B4-5F59-1C48-D353CF70918C}"/>
              </a:ext>
            </a:extLst>
          </p:cNvPr>
          <p:cNvPicPr>
            <a:picLocks noChangeAspect="1"/>
          </p:cNvPicPr>
          <p:nvPr/>
        </p:nvPicPr>
        <p:blipFill>
          <a:blip r:embed="rId2"/>
          <a:stretch>
            <a:fillRect/>
          </a:stretch>
        </p:blipFill>
        <p:spPr>
          <a:xfrm>
            <a:off x="6672943" y="2177144"/>
            <a:ext cx="2569028" cy="2210680"/>
          </a:xfrm>
          <a:prstGeom prst="rect">
            <a:avLst/>
          </a:prstGeom>
        </p:spPr>
      </p:pic>
      <p:pic>
        <p:nvPicPr>
          <p:cNvPr id="7" name="Picture 6">
            <a:extLst>
              <a:ext uri="{FF2B5EF4-FFF2-40B4-BE49-F238E27FC236}">
                <a16:creationId xmlns:a16="http://schemas.microsoft.com/office/drawing/2014/main" id="{E1EAA6BB-01B5-E43B-9DD3-47F079DF8006}"/>
              </a:ext>
            </a:extLst>
          </p:cNvPr>
          <p:cNvPicPr>
            <a:picLocks noChangeAspect="1"/>
          </p:cNvPicPr>
          <p:nvPr/>
        </p:nvPicPr>
        <p:blipFill>
          <a:blip r:embed="rId3"/>
          <a:stretch>
            <a:fillRect/>
          </a:stretch>
        </p:blipFill>
        <p:spPr>
          <a:xfrm>
            <a:off x="6749143" y="4811486"/>
            <a:ext cx="2492828" cy="1937657"/>
          </a:xfrm>
          <a:prstGeom prst="rect">
            <a:avLst/>
          </a:prstGeom>
        </p:spPr>
      </p:pic>
    </p:spTree>
    <p:extLst>
      <p:ext uri="{BB962C8B-B14F-4D97-AF65-F5344CB8AC3E}">
        <p14:creationId xmlns:p14="http://schemas.microsoft.com/office/powerpoint/2010/main" val="3472732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3ACBCD-4782-2414-95F4-12D73D1CD443}"/>
              </a:ext>
            </a:extLst>
          </p:cNvPr>
          <p:cNvSpPr>
            <a:spLocks noGrp="1"/>
          </p:cNvSpPr>
          <p:nvPr>
            <p:ph idx="1"/>
          </p:nvPr>
        </p:nvSpPr>
        <p:spPr>
          <a:xfrm>
            <a:off x="152400" y="1338943"/>
            <a:ext cx="11941629" cy="5410200"/>
          </a:xfrm>
        </p:spPr>
        <p:txBody>
          <a:bodyPr/>
          <a:lstStyle/>
          <a:p>
            <a:r>
              <a:rPr lang="en-US" dirty="0"/>
              <a:t>3. Relatively Elastic Demand (1 to ∞):</a:t>
            </a:r>
          </a:p>
          <a:p>
            <a:endParaRPr lang="en-US" dirty="0"/>
          </a:p>
          <a:p>
            <a:endParaRPr lang="en-US" dirty="0"/>
          </a:p>
          <a:p>
            <a:endParaRPr lang="en-US" dirty="0"/>
          </a:p>
          <a:p>
            <a:endParaRPr lang="en-US" dirty="0"/>
          </a:p>
          <a:p>
            <a:endParaRPr lang="en-US" dirty="0"/>
          </a:p>
          <a:p>
            <a:r>
              <a:rPr lang="en-US" dirty="0"/>
              <a:t>4. Relatively Inelastic Demand (0-1):</a:t>
            </a:r>
            <a:endParaRPr lang="kn-IN" dirty="0"/>
          </a:p>
        </p:txBody>
      </p:sp>
      <p:pic>
        <p:nvPicPr>
          <p:cNvPr id="4" name="Picture 3">
            <a:extLst>
              <a:ext uri="{FF2B5EF4-FFF2-40B4-BE49-F238E27FC236}">
                <a16:creationId xmlns:a16="http://schemas.microsoft.com/office/drawing/2014/main" id="{E1D9BE4E-D2FB-3520-142F-7388D4D17793}"/>
              </a:ext>
            </a:extLst>
          </p:cNvPr>
          <p:cNvPicPr>
            <a:picLocks noChangeAspect="1"/>
          </p:cNvPicPr>
          <p:nvPr/>
        </p:nvPicPr>
        <p:blipFill>
          <a:blip r:embed="rId2"/>
          <a:stretch>
            <a:fillRect/>
          </a:stretch>
        </p:blipFill>
        <p:spPr>
          <a:xfrm>
            <a:off x="6036128" y="1850571"/>
            <a:ext cx="2841172" cy="2046514"/>
          </a:xfrm>
          <a:prstGeom prst="rect">
            <a:avLst/>
          </a:prstGeom>
        </p:spPr>
      </p:pic>
      <p:pic>
        <p:nvPicPr>
          <p:cNvPr id="6" name="Picture 5">
            <a:extLst>
              <a:ext uri="{FF2B5EF4-FFF2-40B4-BE49-F238E27FC236}">
                <a16:creationId xmlns:a16="http://schemas.microsoft.com/office/drawing/2014/main" id="{5BBAA939-6B78-6A17-4A04-8ED2F179E19A}"/>
              </a:ext>
            </a:extLst>
          </p:cNvPr>
          <p:cNvPicPr>
            <a:picLocks noChangeAspect="1"/>
          </p:cNvPicPr>
          <p:nvPr/>
        </p:nvPicPr>
        <p:blipFill>
          <a:blip r:embed="rId3"/>
          <a:stretch>
            <a:fillRect/>
          </a:stretch>
        </p:blipFill>
        <p:spPr>
          <a:xfrm>
            <a:off x="6123214" y="4582886"/>
            <a:ext cx="2667000" cy="2166257"/>
          </a:xfrm>
          <a:prstGeom prst="rect">
            <a:avLst/>
          </a:prstGeom>
        </p:spPr>
      </p:pic>
    </p:spTree>
    <p:extLst>
      <p:ext uri="{BB962C8B-B14F-4D97-AF65-F5344CB8AC3E}">
        <p14:creationId xmlns:p14="http://schemas.microsoft.com/office/powerpoint/2010/main" val="3774374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BE61E-C3A5-14D3-4CB1-5D0D8F0794BB}"/>
              </a:ext>
            </a:extLst>
          </p:cNvPr>
          <p:cNvSpPr>
            <a:spLocks noGrp="1"/>
          </p:cNvSpPr>
          <p:nvPr>
            <p:ph idx="1"/>
          </p:nvPr>
        </p:nvSpPr>
        <p:spPr>
          <a:xfrm>
            <a:off x="185057" y="1426029"/>
            <a:ext cx="11854543" cy="5301342"/>
          </a:xfrm>
        </p:spPr>
        <p:txBody>
          <a:bodyPr/>
          <a:lstStyle/>
          <a:p>
            <a:r>
              <a:rPr lang="en-US" dirty="0"/>
              <a:t>5. Unitary Elastic Demand (Ep =1):</a:t>
            </a:r>
            <a:endParaRPr lang="kn-IN" dirty="0"/>
          </a:p>
        </p:txBody>
      </p:sp>
      <p:pic>
        <p:nvPicPr>
          <p:cNvPr id="5" name="Picture 4">
            <a:extLst>
              <a:ext uri="{FF2B5EF4-FFF2-40B4-BE49-F238E27FC236}">
                <a16:creationId xmlns:a16="http://schemas.microsoft.com/office/drawing/2014/main" id="{7FEECB50-2BA3-629B-7A8E-129A32858889}"/>
              </a:ext>
            </a:extLst>
          </p:cNvPr>
          <p:cNvPicPr>
            <a:picLocks noChangeAspect="1"/>
          </p:cNvPicPr>
          <p:nvPr/>
        </p:nvPicPr>
        <p:blipFill>
          <a:blip r:embed="rId2"/>
          <a:stretch>
            <a:fillRect/>
          </a:stretch>
        </p:blipFill>
        <p:spPr>
          <a:xfrm>
            <a:off x="3396343" y="2231570"/>
            <a:ext cx="4669971" cy="3494316"/>
          </a:xfrm>
          <a:prstGeom prst="rect">
            <a:avLst/>
          </a:prstGeom>
        </p:spPr>
      </p:pic>
    </p:spTree>
    <p:extLst>
      <p:ext uri="{BB962C8B-B14F-4D97-AF65-F5344CB8AC3E}">
        <p14:creationId xmlns:p14="http://schemas.microsoft.com/office/powerpoint/2010/main" val="3969072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AD76C-F74E-31BF-0F71-28493EBC3C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54B14A-A04D-8694-AC7A-28A8B6832742}"/>
              </a:ext>
            </a:extLst>
          </p:cNvPr>
          <p:cNvSpPr>
            <a:spLocks noGrp="1"/>
          </p:cNvSpPr>
          <p:nvPr>
            <p:ph type="title"/>
          </p:nvPr>
        </p:nvSpPr>
        <p:spPr>
          <a:xfrm>
            <a:off x="838200" y="1317171"/>
            <a:ext cx="10515600" cy="508454"/>
          </a:xfrm>
        </p:spPr>
        <p:txBody>
          <a:bodyPr>
            <a:normAutofit fontScale="90000"/>
          </a:bodyPr>
          <a:lstStyle/>
          <a:p>
            <a:r>
              <a:rPr lang="en-IN" dirty="0"/>
              <a:t>Factors affecting Price elasticity of Demand</a:t>
            </a:r>
            <a:endParaRPr lang="kn-IN" dirty="0"/>
          </a:p>
        </p:txBody>
      </p:sp>
      <p:sp>
        <p:nvSpPr>
          <p:cNvPr id="3" name="Content Placeholder 2">
            <a:extLst>
              <a:ext uri="{FF2B5EF4-FFF2-40B4-BE49-F238E27FC236}">
                <a16:creationId xmlns:a16="http://schemas.microsoft.com/office/drawing/2014/main" id="{A5CB9360-3A08-4F08-B8BA-ED4557FA46BE}"/>
              </a:ext>
            </a:extLst>
          </p:cNvPr>
          <p:cNvSpPr>
            <a:spLocks noGrp="1"/>
          </p:cNvSpPr>
          <p:nvPr>
            <p:ph idx="1"/>
          </p:nvPr>
        </p:nvSpPr>
        <p:spPr>
          <a:xfrm>
            <a:off x="163285" y="1825625"/>
            <a:ext cx="11930743" cy="4912632"/>
          </a:xfrm>
        </p:spPr>
        <p:txBody>
          <a:bodyPr/>
          <a:lstStyle/>
          <a:p>
            <a:r>
              <a:rPr lang="en-IN" dirty="0"/>
              <a:t>1. Nature Of Commodity</a:t>
            </a:r>
          </a:p>
          <a:p>
            <a:endParaRPr lang="en-IN" dirty="0"/>
          </a:p>
          <a:p>
            <a:endParaRPr lang="en-IN" dirty="0"/>
          </a:p>
          <a:p>
            <a:endParaRPr lang="en-IN" dirty="0"/>
          </a:p>
          <a:p>
            <a:endParaRPr lang="en-IN" dirty="0"/>
          </a:p>
          <a:p>
            <a:r>
              <a:rPr lang="en-IN" dirty="0"/>
              <a:t>2. Availability of Substitutes</a:t>
            </a:r>
          </a:p>
          <a:p>
            <a:endParaRPr lang="kn-IN" dirty="0"/>
          </a:p>
        </p:txBody>
      </p:sp>
      <p:pic>
        <p:nvPicPr>
          <p:cNvPr id="5" name="Picture 4">
            <a:extLst>
              <a:ext uri="{FF2B5EF4-FFF2-40B4-BE49-F238E27FC236}">
                <a16:creationId xmlns:a16="http://schemas.microsoft.com/office/drawing/2014/main" id="{BB732BEF-3181-796A-81A6-D3F9650949D5}"/>
              </a:ext>
            </a:extLst>
          </p:cNvPr>
          <p:cNvPicPr>
            <a:picLocks noChangeAspect="1"/>
          </p:cNvPicPr>
          <p:nvPr/>
        </p:nvPicPr>
        <p:blipFill>
          <a:blip r:embed="rId2"/>
          <a:stretch>
            <a:fillRect/>
          </a:stretch>
        </p:blipFill>
        <p:spPr>
          <a:xfrm>
            <a:off x="1045029" y="2676420"/>
            <a:ext cx="7968342" cy="1505160"/>
          </a:xfrm>
          <a:prstGeom prst="rect">
            <a:avLst/>
          </a:prstGeom>
        </p:spPr>
      </p:pic>
      <p:pic>
        <p:nvPicPr>
          <p:cNvPr id="7" name="Picture 6">
            <a:extLst>
              <a:ext uri="{FF2B5EF4-FFF2-40B4-BE49-F238E27FC236}">
                <a16:creationId xmlns:a16="http://schemas.microsoft.com/office/drawing/2014/main" id="{37706C4B-F14D-C04C-E184-C3EDF62ED08C}"/>
              </a:ext>
            </a:extLst>
          </p:cNvPr>
          <p:cNvPicPr>
            <a:picLocks noChangeAspect="1"/>
          </p:cNvPicPr>
          <p:nvPr/>
        </p:nvPicPr>
        <p:blipFill>
          <a:blip r:embed="rId3"/>
          <a:stretch>
            <a:fillRect/>
          </a:stretch>
        </p:blipFill>
        <p:spPr>
          <a:xfrm>
            <a:off x="1132114" y="5299516"/>
            <a:ext cx="7805057" cy="883570"/>
          </a:xfrm>
          <a:prstGeom prst="rect">
            <a:avLst/>
          </a:prstGeom>
        </p:spPr>
      </p:pic>
    </p:spTree>
    <p:extLst>
      <p:ext uri="{BB962C8B-B14F-4D97-AF65-F5344CB8AC3E}">
        <p14:creationId xmlns:p14="http://schemas.microsoft.com/office/powerpoint/2010/main" val="4220347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545C2F-A0F2-2D81-8B66-0C90D8C4FA13}"/>
              </a:ext>
            </a:extLst>
          </p:cNvPr>
          <p:cNvSpPr>
            <a:spLocks noGrp="1"/>
          </p:cNvSpPr>
          <p:nvPr>
            <p:ph idx="1"/>
          </p:nvPr>
        </p:nvSpPr>
        <p:spPr>
          <a:xfrm>
            <a:off x="163285" y="1317171"/>
            <a:ext cx="11930743" cy="5421086"/>
          </a:xfrm>
        </p:spPr>
        <p:txBody>
          <a:bodyPr/>
          <a:lstStyle/>
          <a:p>
            <a:r>
              <a:rPr lang="en-US" dirty="0"/>
              <a:t>3. Alternative Or Multiple Uses</a:t>
            </a:r>
          </a:p>
          <a:p>
            <a:endParaRPr lang="en-US" dirty="0"/>
          </a:p>
          <a:p>
            <a:endParaRPr lang="en-US" dirty="0"/>
          </a:p>
          <a:p>
            <a:endParaRPr lang="en-US" dirty="0"/>
          </a:p>
          <a:p>
            <a:r>
              <a:rPr lang="en-IN" dirty="0"/>
              <a:t>4. Time Period</a:t>
            </a:r>
          </a:p>
          <a:p>
            <a:endParaRPr lang="en-IN" dirty="0"/>
          </a:p>
          <a:p>
            <a:endParaRPr lang="en-IN" dirty="0"/>
          </a:p>
          <a:p>
            <a:r>
              <a:rPr lang="en-IN" dirty="0"/>
              <a:t>5. 6. Level Of Price</a:t>
            </a:r>
          </a:p>
          <a:p>
            <a:endParaRPr lang="en-IN" dirty="0"/>
          </a:p>
          <a:p>
            <a:endParaRPr lang="kn-IN" dirty="0"/>
          </a:p>
        </p:txBody>
      </p:sp>
      <p:pic>
        <p:nvPicPr>
          <p:cNvPr id="5" name="Picture 4">
            <a:extLst>
              <a:ext uri="{FF2B5EF4-FFF2-40B4-BE49-F238E27FC236}">
                <a16:creationId xmlns:a16="http://schemas.microsoft.com/office/drawing/2014/main" id="{DC7A820B-4380-0F92-B54E-3CFCD00D9E3F}"/>
              </a:ext>
            </a:extLst>
          </p:cNvPr>
          <p:cNvPicPr>
            <a:picLocks noChangeAspect="1"/>
          </p:cNvPicPr>
          <p:nvPr/>
        </p:nvPicPr>
        <p:blipFill>
          <a:blip r:embed="rId2"/>
          <a:stretch>
            <a:fillRect/>
          </a:stretch>
        </p:blipFill>
        <p:spPr>
          <a:xfrm>
            <a:off x="2569028" y="1850571"/>
            <a:ext cx="6095999" cy="1227832"/>
          </a:xfrm>
          <a:prstGeom prst="rect">
            <a:avLst/>
          </a:prstGeom>
        </p:spPr>
      </p:pic>
      <p:pic>
        <p:nvPicPr>
          <p:cNvPr id="7" name="Picture 6">
            <a:extLst>
              <a:ext uri="{FF2B5EF4-FFF2-40B4-BE49-F238E27FC236}">
                <a16:creationId xmlns:a16="http://schemas.microsoft.com/office/drawing/2014/main" id="{6F7C1BEE-C611-A830-CD08-0CBDD704C13B}"/>
              </a:ext>
            </a:extLst>
          </p:cNvPr>
          <p:cNvPicPr>
            <a:picLocks noChangeAspect="1"/>
          </p:cNvPicPr>
          <p:nvPr/>
        </p:nvPicPr>
        <p:blipFill>
          <a:blip r:embed="rId3"/>
          <a:stretch>
            <a:fillRect/>
          </a:stretch>
        </p:blipFill>
        <p:spPr>
          <a:xfrm>
            <a:off x="2667001" y="3779597"/>
            <a:ext cx="6095999" cy="1053659"/>
          </a:xfrm>
          <a:prstGeom prst="rect">
            <a:avLst/>
          </a:prstGeom>
        </p:spPr>
      </p:pic>
      <p:pic>
        <p:nvPicPr>
          <p:cNvPr id="9" name="Picture 8">
            <a:extLst>
              <a:ext uri="{FF2B5EF4-FFF2-40B4-BE49-F238E27FC236}">
                <a16:creationId xmlns:a16="http://schemas.microsoft.com/office/drawing/2014/main" id="{CF0850EC-DFE2-274C-4E79-856433309B28}"/>
              </a:ext>
            </a:extLst>
          </p:cNvPr>
          <p:cNvPicPr>
            <a:picLocks noChangeAspect="1"/>
          </p:cNvPicPr>
          <p:nvPr/>
        </p:nvPicPr>
        <p:blipFill>
          <a:blip r:embed="rId4"/>
          <a:stretch>
            <a:fillRect/>
          </a:stretch>
        </p:blipFill>
        <p:spPr>
          <a:xfrm>
            <a:off x="3494314" y="5407034"/>
            <a:ext cx="4778829" cy="1450965"/>
          </a:xfrm>
          <a:prstGeom prst="rect">
            <a:avLst/>
          </a:prstGeom>
        </p:spPr>
      </p:pic>
    </p:spTree>
    <p:extLst>
      <p:ext uri="{BB962C8B-B14F-4D97-AF65-F5344CB8AC3E}">
        <p14:creationId xmlns:p14="http://schemas.microsoft.com/office/powerpoint/2010/main" val="1959307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D223C-1D1D-B25B-027A-CA74B1D3303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85F719-F578-46C1-1B53-04A5925085C7}"/>
              </a:ext>
            </a:extLst>
          </p:cNvPr>
          <p:cNvSpPr>
            <a:spLocks noGrp="1"/>
          </p:cNvSpPr>
          <p:nvPr>
            <p:ph idx="1"/>
          </p:nvPr>
        </p:nvSpPr>
        <p:spPr>
          <a:xfrm>
            <a:off x="163285" y="1458686"/>
            <a:ext cx="11930743" cy="5279571"/>
          </a:xfrm>
        </p:spPr>
        <p:txBody>
          <a:bodyPr/>
          <a:lstStyle/>
          <a:p>
            <a:r>
              <a:rPr lang="en-IN" dirty="0"/>
              <a:t>5. Income of Consumer</a:t>
            </a:r>
          </a:p>
          <a:p>
            <a:r>
              <a:rPr lang="en-IN" dirty="0"/>
              <a:t>7. Standard of Living</a:t>
            </a:r>
          </a:p>
          <a:p>
            <a:r>
              <a:rPr lang="en-US" dirty="0"/>
              <a:t>8. Postponement of Use Of Commodity</a:t>
            </a:r>
          </a:p>
          <a:p>
            <a:r>
              <a:rPr lang="en-IN" dirty="0"/>
              <a:t>9. Habits of Consumer</a:t>
            </a:r>
          </a:p>
          <a:p>
            <a:r>
              <a:rPr lang="en-US" dirty="0"/>
              <a:t>10. Proportion of Income Spent On A Commodity</a:t>
            </a:r>
            <a:endParaRPr lang="kn-IN" dirty="0"/>
          </a:p>
        </p:txBody>
      </p:sp>
    </p:spTree>
    <p:extLst>
      <p:ext uri="{BB962C8B-B14F-4D97-AF65-F5344CB8AC3E}">
        <p14:creationId xmlns:p14="http://schemas.microsoft.com/office/powerpoint/2010/main" val="4092081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AC929-7DA9-AEA0-E332-DB23D990D9CD}"/>
              </a:ext>
            </a:extLst>
          </p:cNvPr>
          <p:cNvSpPr>
            <a:spLocks noGrp="1"/>
          </p:cNvSpPr>
          <p:nvPr>
            <p:ph idx="1"/>
          </p:nvPr>
        </p:nvSpPr>
        <p:spPr/>
        <p:txBody>
          <a:bodyPr>
            <a:normAutofit/>
          </a:bodyPr>
          <a:lstStyle/>
          <a:p>
            <a:pPr marL="0" indent="0">
              <a:buNone/>
            </a:pPr>
            <a:r>
              <a:rPr lang="en-US" sz="2400" dirty="0"/>
              <a:t>Syllabus-</a:t>
            </a:r>
          </a:p>
          <a:p>
            <a:pPr marL="0" indent="0">
              <a:buNone/>
            </a:pPr>
            <a:endParaRPr lang="en-US" sz="2400" dirty="0"/>
          </a:p>
          <a:p>
            <a:pPr marL="0" indent="0">
              <a:buNone/>
            </a:pPr>
            <a:r>
              <a:rPr lang="en-US" sz="2400" dirty="0"/>
              <a:t>Law of Demand, Exceptions to the Law of Demand, Elasticity of Demand, Classification of Price, Income &amp;Cross elasticity, Promotional elasticity of demand. Uses of elasticity of demand for Managerial decision making, Measurement of elasticity of demand. Law of supply, Elasticity of supply. </a:t>
            </a:r>
            <a:r>
              <a:rPr lang="en-US" sz="2400" b="1" dirty="0"/>
              <a:t>Demand forecasting</a:t>
            </a:r>
            <a:r>
              <a:rPr lang="en-US" sz="2400" dirty="0"/>
              <a:t>: Meaning &amp;Significance, Methods of demand forecasting. (Problems on Price elasticity of demand, and demand forecasting using Time-series method). </a:t>
            </a:r>
          </a:p>
        </p:txBody>
      </p:sp>
    </p:spTree>
    <p:extLst>
      <p:ext uri="{BB962C8B-B14F-4D97-AF65-F5344CB8AC3E}">
        <p14:creationId xmlns:p14="http://schemas.microsoft.com/office/powerpoint/2010/main" val="1549569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A5B32-6E38-68A6-5119-9877555EF9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7B2833-4BFB-A6CF-5AD7-617FE3571E51}"/>
              </a:ext>
            </a:extLst>
          </p:cNvPr>
          <p:cNvSpPr>
            <a:spLocks noGrp="1"/>
          </p:cNvSpPr>
          <p:nvPr>
            <p:ph type="title"/>
          </p:nvPr>
        </p:nvSpPr>
        <p:spPr>
          <a:xfrm>
            <a:off x="838200" y="1317171"/>
            <a:ext cx="10515600" cy="508454"/>
          </a:xfrm>
        </p:spPr>
        <p:txBody>
          <a:bodyPr>
            <a:normAutofit fontScale="90000"/>
          </a:bodyPr>
          <a:lstStyle/>
          <a:p>
            <a:r>
              <a:rPr lang="en-IN" dirty="0"/>
              <a:t>Income Elasticity of Demand</a:t>
            </a:r>
            <a:endParaRPr lang="kn-IN" dirty="0"/>
          </a:p>
        </p:txBody>
      </p:sp>
      <p:sp>
        <p:nvSpPr>
          <p:cNvPr id="3" name="Content Placeholder 2">
            <a:extLst>
              <a:ext uri="{FF2B5EF4-FFF2-40B4-BE49-F238E27FC236}">
                <a16:creationId xmlns:a16="http://schemas.microsoft.com/office/drawing/2014/main" id="{648A1D35-9EFC-6053-BCFA-B69ABCF2F495}"/>
              </a:ext>
            </a:extLst>
          </p:cNvPr>
          <p:cNvSpPr>
            <a:spLocks noGrp="1"/>
          </p:cNvSpPr>
          <p:nvPr>
            <p:ph idx="1"/>
          </p:nvPr>
        </p:nvSpPr>
        <p:spPr>
          <a:xfrm>
            <a:off x="163285" y="1825625"/>
            <a:ext cx="11930743" cy="4912632"/>
          </a:xfrm>
        </p:spPr>
        <p:txBody>
          <a:bodyPr/>
          <a:lstStyle/>
          <a:p>
            <a:r>
              <a:rPr lang="en-US" b="1" dirty="0"/>
              <a:t>“It is the ratio of percentage change in quantity demanded over the percentage change in income level of individuals”.</a:t>
            </a:r>
          </a:p>
          <a:p>
            <a:endParaRPr lang="en-US" b="1" dirty="0"/>
          </a:p>
          <a:p>
            <a:endParaRPr lang="kn-IN" b="1" dirty="0"/>
          </a:p>
        </p:txBody>
      </p:sp>
      <p:pic>
        <p:nvPicPr>
          <p:cNvPr id="5" name="Picture 4">
            <a:extLst>
              <a:ext uri="{FF2B5EF4-FFF2-40B4-BE49-F238E27FC236}">
                <a16:creationId xmlns:a16="http://schemas.microsoft.com/office/drawing/2014/main" id="{27F8D928-8864-CE95-3709-178A7BAEB872}"/>
              </a:ext>
            </a:extLst>
          </p:cNvPr>
          <p:cNvPicPr>
            <a:picLocks noChangeAspect="1"/>
          </p:cNvPicPr>
          <p:nvPr/>
        </p:nvPicPr>
        <p:blipFill>
          <a:blip r:embed="rId2"/>
          <a:stretch>
            <a:fillRect/>
          </a:stretch>
        </p:blipFill>
        <p:spPr>
          <a:xfrm>
            <a:off x="97972" y="3053385"/>
            <a:ext cx="11996055" cy="3684871"/>
          </a:xfrm>
          <a:prstGeom prst="rect">
            <a:avLst/>
          </a:prstGeom>
        </p:spPr>
      </p:pic>
    </p:spTree>
    <p:extLst>
      <p:ext uri="{BB962C8B-B14F-4D97-AF65-F5344CB8AC3E}">
        <p14:creationId xmlns:p14="http://schemas.microsoft.com/office/powerpoint/2010/main" val="1588381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90B39-219C-60BD-E10E-BAF85F3D44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6ADF5C-BF3B-F795-3720-A2B74665740F}"/>
              </a:ext>
            </a:extLst>
          </p:cNvPr>
          <p:cNvSpPr>
            <a:spLocks noGrp="1"/>
          </p:cNvSpPr>
          <p:nvPr>
            <p:ph type="title"/>
          </p:nvPr>
        </p:nvSpPr>
        <p:spPr>
          <a:xfrm>
            <a:off x="838200" y="1317171"/>
            <a:ext cx="10515600" cy="508454"/>
          </a:xfrm>
        </p:spPr>
        <p:txBody>
          <a:bodyPr>
            <a:normAutofit fontScale="90000"/>
          </a:bodyPr>
          <a:lstStyle/>
          <a:p>
            <a:r>
              <a:rPr lang="en-IN" dirty="0"/>
              <a:t>Cross Elasticity of Demand</a:t>
            </a:r>
            <a:endParaRPr lang="kn-IN" dirty="0"/>
          </a:p>
        </p:txBody>
      </p:sp>
      <p:sp>
        <p:nvSpPr>
          <p:cNvPr id="3" name="Content Placeholder 2">
            <a:extLst>
              <a:ext uri="{FF2B5EF4-FFF2-40B4-BE49-F238E27FC236}">
                <a16:creationId xmlns:a16="http://schemas.microsoft.com/office/drawing/2014/main" id="{AFE0E8C9-373F-C110-28EE-322806A5B19E}"/>
              </a:ext>
            </a:extLst>
          </p:cNvPr>
          <p:cNvSpPr>
            <a:spLocks noGrp="1"/>
          </p:cNvSpPr>
          <p:nvPr>
            <p:ph idx="1"/>
          </p:nvPr>
        </p:nvSpPr>
        <p:spPr>
          <a:xfrm>
            <a:off x="163285" y="1825625"/>
            <a:ext cx="11930743" cy="4912632"/>
          </a:xfrm>
        </p:spPr>
        <p:txBody>
          <a:bodyPr/>
          <a:lstStyle/>
          <a:p>
            <a:r>
              <a:rPr lang="en-US" b="1" dirty="0"/>
              <a:t>“It is the ratio of percentage change in quantity demanded of any one product (X) over the percentage change in price level of other product (Y)”.</a:t>
            </a:r>
          </a:p>
          <a:p>
            <a:endParaRPr lang="kn-IN" b="1" dirty="0"/>
          </a:p>
        </p:txBody>
      </p:sp>
      <p:pic>
        <p:nvPicPr>
          <p:cNvPr id="7" name="Picture 6">
            <a:extLst>
              <a:ext uri="{FF2B5EF4-FFF2-40B4-BE49-F238E27FC236}">
                <a16:creationId xmlns:a16="http://schemas.microsoft.com/office/drawing/2014/main" id="{F97571F2-FA50-C9C6-1E86-3156DE466051}"/>
              </a:ext>
            </a:extLst>
          </p:cNvPr>
          <p:cNvPicPr>
            <a:picLocks noChangeAspect="1"/>
          </p:cNvPicPr>
          <p:nvPr/>
        </p:nvPicPr>
        <p:blipFill>
          <a:blip r:embed="rId2"/>
          <a:stretch>
            <a:fillRect/>
          </a:stretch>
        </p:blipFill>
        <p:spPr>
          <a:xfrm>
            <a:off x="97972" y="3635829"/>
            <a:ext cx="10700657" cy="3102428"/>
          </a:xfrm>
          <a:prstGeom prst="rect">
            <a:avLst/>
          </a:prstGeom>
        </p:spPr>
      </p:pic>
      <p:pic>
        <p:nvPicPr>
          <p:cNvPr id="9" name="Picture 8">
            <a:extLst>
              <a:ext uri="{FF2B5EF4-FFF2-40B4-BE49-F238E27FC236}">
                <a16:creationId xmlns:a16="http://schemas.microsoft.com/office/drawing/2014/main" id="{2DAA7530-8840-A08E-EBD3-7C2D06962406}"/>
              </a:ext>
            </a:extLst>
          </p:cNvPr>
          <p:cNvPicPr>
            <a:picLocks noChangeAspect="1"/>
          </p:cNvPicPr>
          <p:nvPr/>
        </p:nvPicPr>
        <p:blipFill>
          <a:blip r:embed="rId3"/>
          <a:stretch>
            <a:fillRect/>
          </a:stretch>
        </p:blipFill>
        <p:spPr>
          <a:xfrm>
            <a:off x="4506686" y="2809399"/>
            <a:ext cx="5769428" cy="935288"/>
          </a:xfrm>
          <a:prstGeom prst="rect">
            <a:avLst/>
          </a:prstGeom>
        </p:spPr>
      </p:pic>
    </p:spTree>
    <p:extLst>
      <p:ext uri="{BB962C8B-B14F-4D97-AF65-F5344CB8AC3E}">
        <p14:creationId xmlns:p14="http://schemas.microsoft.com/office/powerpoint/2010/main" val="1266888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73243-30E9-768E-ADEC-505FE3611B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64ACB0-2E63-F065-AF3B-305AAB337D82}"/>
              </a:ext>
            </a:extLst>
          </p:cNvPr>
          <p:cNvSpPr>
            <a:spLocks noGrp="1"/>
          </p:cNvSpPr>
          <p:nvPr>
            <p:ph type="title"/>
          </p:nvPr>
        </p:nvSpPr>
        <p:spPr>
          <a:xfrm>
            <a:off x="838200" y="1317171"/>
            <a:ext cx="10515600" cy="508454"/>
          </a:xfrm>
        </p:spPr>
        <p:txBody>
          <a:bodyPr>
            <a:normAutofit fontScale="90000"/>
          </a:bodyPr>
          <a:lstStyle/>
          <a:p>
            <a:r>
              <a:rPr lang="en-IN" dirty="0"/>
              <a:t>Promotional and advertising Elasticity of Demand</a:t>
            </a:r>
            <a:endParaRPr lang="kn-IN" dirty="0"/>
          </a:p>
        </p:txBody>
      </p:sp>
      <p:sp>
        <p:nvSpPr>
          <p:cNvPr id="3" name="Content Placeholder 2">
            <a:extLst>
              <a:ext uri="{FF2B5EF4-FFF2-40B4-BE49-F238E27FC236}">
                <a16:creationId xmlns:a16="http://schemas.microsoft.com/office/drawing/2014/main" id="{BAAFD252-942D-7D4E-7BD0-A80961CE7DC0}"/>
              </a:ext>
            </a:extLst>
          </p:cNvPr>
          <p:cNvSpPr>
            <a:spLocks noGrp="1"/>
          </p:cNvSpPr>
          <p:nvPr>
            <p:ph idx="1"/>
          </p:nvPr>
        </p:nvSpPr>
        <p:spPr>
          <a:xfrm>
            <a:off x="163285" y="1825625"/>
            <a:ext cx="11930743" cy="4912632"/>
          </a:xfrm>
        </p:spPr>
        <p:txBody>
          <a:bodyPr>
            <a:normAutofit/>
          </a:bodyPr>
          <a:lstStyle/>
          <a:p>
            <a:r>
              <a:rPr lang="en-US" b="1" dirty="0"/>
              <a:t>“It is a ratio of percentage change in quantity demanded of any goods and services over the percentage change in expenses incurred for advertising and promotion”.</a:t>
            </a:r>
          </a:p>
          <a:p>
            <a:endParaRPr lang="en-US" b="1" dirty="0"/>
          </a:p>
          <a:p>
            <a:endParaRPr lang="en-US" b="1" dirty="0"/>
          </a:p>
          <a:p>
            <a:pPr marL="0" indent="0">
              <a:buNone/>
            </a:pPr>
            <a:r>
              <a:rPr lang="en-US" dirty="0"/>
              <a:t>• Companies want a positive AED because this indicates their advertising efforts are resulting in an increased demand for their goods and services.</a:t>
            </a:r>
          </a:p>
          <a:p>
            <a:pPr marL="0" indent="0">
              <a:buNone/>
            </a:pPr>
            <a:r>
              <a:rPr lang="en-US" dirty="0"/>
              <a:t>• AED may not be the most accurate predictor of advertising's impact on sales because it does not take into account other factors that affect demand, such as changes in consumer tastes and spending habits</a:t>
            </a:r>
            <a:r>
              <a:rPr lang="en-US" b="1" dirty="0"/>
              <a:t>.</a:t>
            </a:r>
            <a:endParaRPr lang="kn-IN" b="1" dirty="0"/>
          </a:p>
        </p:txBody>
      </p:sp>
      <p:pic>
        <p:nvPicPr>
          <p:cNvPr id="5" name="Picture 4">
            <a:extLst>
              <a:ext uri="{FF2B5EF4-FFF2-40B4-BE49-F238E27FC236}">
                <a16:creationId xmlns:a16="http://schemas.microsoft.com/office/drawing/2014/main" id="{A4EBC7C6-42AD-47E8-1DE7-A37F3A69B4A8}"/>
              </a:ext>
            </a:extLst>
          </p:cNvPr>
          <p:cNvPicPr>
            <a:picLocks noChangeAspect="1"/>
          </p:cNvPicPr>
          <p:nvPr/>
        </p:nvPicPr>
        <p:blipFill>
          <a:blip r:embed="rId2"/>
          <a:stretch>
            <a:fillRect/>
          </a:stretch>
        </p:blipFill>
        <p:spPr>
          <a:xfrm>
            <a:off x="5453743" y="2764971"/>
            <a:ext cx="5660571" cy="1057749"/>
          </a:xfrm>
          <a:prstGeom prst="rect">
            <a:avLst/>
          </a:prstGeom>
        </p:spPr>
      </p:pic>
    </p:spTree>
    <p:extLst>
      <p:ext uri="{BB962C8B-B14F-4D97-AF65-F5344CB8AC3E}">
        <p14:creationId xmlns:p14="http://schemas.microsoft.com/office/powerpoint/2010/main" val="1228694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89FA8-31A3-28F3-E6BE-8C3C52FBF5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309C44-0DB9-7469-3F22-8D955118C108}"/>
              </a:ext>
            </a:extLst>
          </p:cNvPr>
          <p:cNvSpPr>
            <a:spLocks noGrp="1"/>
          </p:cNvSpPr>
          <p:nvPr>
            <p:ph type="title"/>
          </p:nvPr>
        </p:nvSpPr>
        <p:spPr>
          <a:xfrm>
            <a:off x="838200" y="1317171"/>
            <a:ext cx="10515600" cy="508454"/>
          </a:xfrm>
        </p:spPr>
        <p:txBody>
          <a:bodyPr>
            <a:normAutofit fontScale="90000"/>
          </a:bodyPr>
          <a:lstStyle/>
          <a:p>
            <a:r>
              <a:rPr lang="en-IN" dirty="0"/>
              <a:t>Uses of Elasticity of Demand</a:t>
            </a:r>
            <a:endParaRPr lang="kn-IN" dirty="0"/>
          </a:p>
        </p:txBody>
      </p:sp>
      <p:sp>
        <p:nvSpPr>
          <p:cNvPr id="3" name="Content Placeholder 2">
            <a:extLst>
              <a:ext uri="{FF2B5EF4-FFF2-40B4-BE49-F238E27FC236}">
                <a16:creationId xmlns:a16="http://schemas.microsoft.com/office/drawing/2014/main" id="{574F95BD-509A-2716-A9C6-4138334DB670}"/>
              </a:ext>
            </a:extLst>
          </p:cNvPr>
          <p:cNvSpPr>
            <a:spLocks noGrp="1"/>
          </p:cNvSpPr>
          <p:nvPr>
            <p:ph idx="1"/>
          </p:nvPr>
        </p:nvSpPr>
        <p:spPr>
          <a:xfrm>
            <a:off x="163285" y="1825625"/>
            <a:ext cx="11930743" cy="4912632"/>
          </a:xfrm>
        </p:spPr>
        <p:txBody>
          <a:bodyPr/>
          <a:lstStyle/>
          <a:p>
            <a:r>
              <a:rPr lang="en-IN" dirty="0"/>
              <a:t>Determination of Price policy</a:t>
            </a:r>
          </a:p>
          <a:p>
            <a:r>
              <a:rPr lang="en-IN" dirty="0"/>
              <a:t>Price discrimination</a:t>
            </a:r>
          </a:p>
          <a:p>
            <a:r>
              <a:rPr lang="en-IN" dirty="0"/>
              <a:t>Public utility pricing</a:t>
            </a:r>
          </a:p>
          <a:p>
            <a:r>
              <a:rPr lang="en-IN" dirty="0"/>
              <a:t>Shifting of tax burden</a:t>
            </a:r>
          </a:p>
          <a:p>
            <a:endParaRPr lang="kn-IN" dirty="0"/>
          </a:p>
        </p:txBody>
      </p:sp>
    </p:spTree>
    <p:extLst>
      <p:ext uri="{BB962C8B-B14F-4D97-AF65-F5344CB8AC3E}">
        <p14:creationId xmlns:p14="http://schemas.microsoft.com/office/powerpoint/2010/main" val="8506887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72BA02-0FBD-1E98-58DC-E1DD66979C88}"/>
              </a:ext>
            </a:extLst>
          </p:cNvPr>
          <p:cNvSpPr>
            <a:spLocks noGrp="1"/>
          </p:cNvSpPr>
          <p:nvPr>
            <p:ph idx="1"/>
          </p:nvPr>
        </p:nvSpPr>
        <p:spPr>
          <a:xfrm>
            <a:off x="206829" y="1513114"/>
            <a:ext cx="11756571" cy="5148943"/>
          </a:xfrm>
        </p:spPr>
        <p:txBody>
          <a:bodyPr/>
          <a:lstStyle/>
          <a:p>
            <a:r>
              <a:rPr lang="en-US" dirty="0"/>
              <a:t>Pricing of Joint supply products</a:t>
            </a:r>
          </a:p>
          <a:p>
            <a:r>
              <a:rPr lang="en-IN" dirty="0"/>
              <a:t>Super Markets</a:t>
            </a:r>
          </a:p>
          <a:p>
            <a:r>
              <a:rPr lang="en-US" dirty="0"/>
              <a:t>Use of machines on employment</a:t>
            </a:r>
          </a:p>
          <a:p>
            <a:r>
              <a:rPr lang="en-IN" dirty="0"/>
              <a:t>Factor pricing</a:t>
            </a:r>
          </a:p>
          <a:p>
            <a:r>
              <a:rPr lang="en-IN" dirty="0"/>
              <a:t>Taxation policy</a:t>
            </a:r>
          </a:p>
          <a:p>
            <a:endParaRPr lang="kn-IN" dirty="0"/>
          </a:p>
        </p:txBody>
      </p:sp>
    </p:spTree>
    <p:extLst>
      <p:ext uri="{BB962C8B-B14F-4D97-AF65-F5344CB8AC3E}">
        <p14:creationId xmlns:p14="http://schemas.microsoft.com/office/powerpoint/2010/main" val="2201865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2DE2F-B8B1-9AF1-B821-37ECC2546E8D}"/>
              </a:ext>
            </a:extLst>
          </p:cNvPr>
          <p:cNvSpPr>
            <a:spLocks noGrp="1"/>
          </p:cNvSpPr>
          <p:nvPr>
            <p:ph type="title"/>
          </p:nvPr>
        </p:nvSpPr>
        <p:spPr>
          <a:xfrm>
            <a:off x="838200" y="1295399"/>
            <a:ext cx="10515600" cy="544285"/>
          </a:xfrm>
        </p:spPr>
        <p:txBody>
          <a:bodyPr>
            <a:normAutofit fontScale="90000"/>
          </a:bodyPr>
          <a:lstStyle/>
          <a:p>
            <a:r>
              <a:rPr lang="en-IN" dirty="0"/>
              <a:t>Law of Supply</a:t>
            </a:r>
            <a:endParaRPr lang="kn-IN" dirty="0"/>
          </a:p>
        </p:txBody>
      </p:sp>
      <p:sp>
        <p:nvSpPr>
          <p:cNvPr id="3" name="Content Placeholder 2">
            <a:extLst>
              <a:ext uri="{FF2B5EF4-FFF2-40B4-BE49-F238E27FC236}">
                <a16:creationId xmlns:a16="http://schemas.microsoft.com/office/drawing/2014/main" id="{CA599E14-5D59-8228-7F08-22093CB83BB8}"/>
              </a:ext>
            </a:extLst>
          </p:cNvPr>
          <p:cNvSpPr>
            <a:spLocks noGrp="1"/>
          </p:cNvSpPr>
          <p:nvPr>
            <p:ph idx="1"/>
          </p:nvPr>
        </p:nvSpPr>
        <p:spPr>
          <a:xfrm>
            <a:off x="119743" y="1839685"/>
            <a:ext cx="11963400" cy="4887685"/>
          </a:xfrm>
        </p:spPr>
        <p:txBody>
          <a:bodyPr/>
          <a:lstStyle/>
          <a:p>
            <a:r>
              <a:rPr lang="en-US" dirty="0"/>
              <a:t>The law of supply is the microeconomic law that states that, all other factors being equal, as the price of a good or service increases, the quantity of goods or services that suppliers offer will increase, and vice versa.</a:t>
            </a:r>
          </a:p>
          <a:p>
            <a:r>
              <a:rPr lang="en-US" b="1" i="1" dirty="0"/>
              <a:t>The law of supply says that as the price of an item goes up, suppliers will attempt to maximize their profits by increasing the number of items for sale</a:t>
            </a:r>
            <a:r>
              <a:rPr lang="en-US" dirty="0"/>
              <a:t>.</a:t>
            </a:r>
            <a:endParaRPr lang="kn-IN" dirty="0"/>
          </a:p>
        </p:txBody>
      </p:sp>
    </p:spTree>
    <p:extLst>
      <p:ext uri="{BB962C8B-B14F-4D97-AF65-F5344CB8AC3E}">
        <p14:creationId xmlns:p14="http://schemas.microsoft.com/office/powerpoint/2010/main" val="183784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6E37AA-FA58-FAF7-5424-DEC5ED81BE19}"/>
              </a:ext>
            </a:extLst>
          </p:cNvPr>
          <p:cNvPicPr>
            <a:picLocks noChangeAspect="1"/>
          </p:cNvPicPr>
          <p:nvPr/>
        </p:nvPicPr>
        <p:blipFill>
          <a:blip r:embed="rId2"/>
          <a:stretch>
            <a:fillRect/>
          </a:stretch>
        </p:blipFill>
        <p:spPr>
          <a:xfrm>
            <a:off x="2852057" y="1491343"/>
            <a:ext cx="6487886" cy="4528457"/>
          </a:xfrm>
          <a:prstGeom prst="rect">
            <a:avLst/>
          </a:prstGeom>
        </p:spPr>
      </p:pic>
    </p:spTree>
    <p:extLst>
      <p:ext uri="{BB962C8B-B14F-4D97-AF65-F5344CB8AC3E}">
        <p14:creationId xmlns:p14="http://schemas.microsoft.com/office/powerpoint/2010/main" val="2554183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F1EA9D-3B02-4795-4DA4-1A65B8B69C19}"/>
              </a:ext>
            </a:extLst>
          </p:cNvPr>
          <p:cNvSpPr>
            <a:spLocks noGrp="1"/>
          </p:cNvSpPr>
          <p:nvPr>
            <p:ph idx="1"/>
          </p:nvPr>
        </p:nvSpPr>
        <p:spPr>
          <a:xfrm>
            <a:off x="130629" y="1825624"/>
            <a:ext cx="11941628" cy="4945289"/>
          </a:xfrm>
        </p:spPr>
        <p:txBody>
          <a:bodyPr>
            <a:normAutofit/>
          </a:bodyPr>
          <a:lstStyle/>
          <a:p>
            <a:pPr marL="0" indent="0">
              <a:buNone/>
            </a:pPr>
            <a:r>
              <a:rPr lang="en-US" dirty="0"/>
              <a:t>• An economic law stating that as the price of a good or service increases, the quantity supplied increases, and vice versa .</a:t>
            </a:r>
          </a:p>
          <a:p>
            <a:pPr marL="0" indent="0">
              <a:buNone/>
            </a:pPr>
            <a:r>
              <a:rPr lang="en-US" dirty="0"/>
              <a:t>• The law of supply says that a higher price will induce producers to supply a higher quantity to the market.</a:t>
            </a:r>
          </a:p>
          <a:p>
            <a:pPr marL="0" indent="0">
              <a:buNone/>
            </a:pPr>
            <a:r>
              <a:rPr lang="en-US" dirty="0"/>
              <a:t>• Because businesses seek to increase revenue, when they expect to receive a higher price for something, they will produce more of it.</a:t>
            </a:r>
          </a:p>
          <a:p>
            <a:pPr marL="0" indent="0">
              <a:buNone/>
            </a:pPr>
            <a:r>
              <a:rPr lang="en-US" dirty="0"/>
              <a:t>• When college students learn that computer engineering jobs pay more than English </a:t>
            </a:r>
            <a:r>
              <a:rPr lang="en-US" dirty="0" err="1"/>
              <a:t>professorjobs</a:t>
            </a:r>
            <a:r>
              <a:rPr lang="en-US" dirty="0"/>
              <a:t>, the supply of students with majors in computer engineering will increase</a:t>
            </a:r>
            <a:endParaRPr lang="kn-IN" dirty="0"/>
          </a:p>
        </p:txBody>
      </p:sp>
    </p:spTree>
    <p:extLst>
      <p:ext uri="{BB962C8B-B14F-4D97-AF65-F5344CB8AC3E}">
        <p14:creationId xmlns:p14="http://schemas.microsoft.com/office/powerpoint/2010/main" val="786723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5428-3CBF-5D92-8E55-4469B629464F}"/>
              </a:ext>
            </a:extLst>
          </p:cNvPr>
          <p:cNvSpPr>
            <a:spLocks noGrp="1"/>
          </p:cNvSpPr>
          <p:nvPr>
            <p:ph type="title"/>
          </p:nvPr>
        </p:nvSpPr>
        <p:spPr>
          <a:xfrm>
            <a:off x="838200" y="1338943"/>
            <a:ext cx="10515600" cy="566056"/>
          </a:xfrm>
        </p:spPr>
        <p:txBody>
          <a:bodyPr>
            <a:normAutofit fontScale="90000"/>
          </a:bodyPr>
          <a:lstStyle/>
          <a:p>
            <a:r>
              <a:rPr lang="en-IN" dirty="0"/>
              <a:t>Factors:</a:t>
            </a:r>
            <a:endParaRPr lang="kn-IN" dirty="0"/>
          </a:p>
        </p:txBody>
      </p:sp>
      <p:sp>
        <p:nvSpPr>
          <p:cNvPr id="3" name="Content Placeholder 2">
            <a:extLst>
              <a:ext uri="{FF2B5EF4-FFF2-40B4-BE49-F238E27FC236}">
                <a16:creationId xmlns:a16="http://schemas.microsoft.com/office/drawing/2014/main" id="{487A70BF-9581-00BC-ED1D-03F95ABA3016}"/>
              </a:ext>
            </a:extLst>
          </p:cNvPr>
          <p:cNvSpPr>
            <a:spLocks noGrp="1"/>
          </p:cNvSpPr>
          <p:nvPr>
            <p:ph idx="1"/>
          </p:nvPr>
        </p:nvSpPr>
        <p:spPr>
          <a:xfrm>
            <a:off x="108857" y="1904999"/>
            <a:ext cx="11974286" cy="4833257"/>
          </a:xfrm>
        </p:spPr>
        <p:txBody>
          <a:bodyPr/>
          <a:lstStyle/>
          <a:p>
            <a:r>
              <a:rPr lang="en-US" dirty="0"/>
              <a:t>1. Input costs,</a:t>
            </a:r>
          </a:p>
          <a:p>
            <a:r>
              <a:rPr lang="en-US" dirty="0"/>
              <a:t>2. Price of the commodity,</a:t>
            </a:r>
          </a:p>
          <a:p>
            <a:r>
              <a:rPr lang="en-US" dirty="0"/>
              <a:t>3. The state of technology at a given time, taxation,</a:t>
            </a:r>
          </a:p>
          <a:p>
            <a:r>
              <a:rPr lang="en-US" dirty="0"/>
              <a:t>4. Prices of other goods,</a:t>
            </a:r>
          </a:p>
          <a:p>
            <a:r>
              <a:rPr lang="en-US" dirty="0"/>
              <a:t>5. Objective of the seller,</a:t>
            </a:r>
          </a:p>
          <a:p>
            <a:r>
              <a:rPr lang="en-US" dirty="0"/>
              <a:t>6. Number of firms selling the same commodity among others.</a:t>
            </a:r>
            <a:endParaRPr lang="kn-IN" dirty="0"/>
          </a:p>
        </p:txBody>
      </p:sp>
    </p:spTree>
    <p:extLst>
      <p:ext uri="{BB962C8B-B14F-4D97-AF65-F5344CB8AC3E}">
        <p14:creationId xmlns:p14="http://schemas.microsoft.com/office/powerpoint/2010/main" val="28251635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DB74F-4480-75F7-E299-B42DC1A29214}"/>
              </a:ext>
            </a:extLst>
          </p:cNvPr>
          <p:cNvSpPr>
            <a:spLocks noGrp="1"/>
          </p:cNvSpPr>
          <p:nvPr>
            <p:ph type="title"/>
          </p:nvPr>
        </p:nvSpPr>
        <p:spPr>
          <a:xfrm>
            <a:off x="838200" y="1349829"/>
            <a:ext cx="10515600" cy="511628"/>
          </a:xfrm>
        </p:spPr>
        <p:txBody>
          <a:bodyPr>
            <a:normAutofit fontScale="90000"/>
          </a:bodyPr>
          <a:lstStyle/>
          <a:p>
            <a:r>
              <a:rPr lang="en-IN" dirty="0"/>
              <a:t>Exceptions</a:t>
            </a:r>
            <a:endParaRPr lang="kn-IN" dirty="0"/>
          </a:p>
        </p:txBody>
      </p:sp>
      <p:sp>
        <p:nvSpPr>
          <p:cNvPr id="3" name="Content Placeholder 2">
            <a:extLst>
              <a:ext uri="{FF2B5EF4-FFF2-40B4-BE49-F238E27FC236}">
                <a16:creationId xmlns:a16="http://schemas.microsoft.com/office/drawing/2014/main" id="{F44BE6DF-9EE6-47FD-7974-7F782DECEA40}"/>
              </a:ext>
            </a:extLst>
          </p:cNvPr>
          <p:cNvSpPr>
            <a:spLocks noGrp="1"/>
          </p:cNvSpPr>
          <p:nvPr>
            <p:ph idx="1"/>
          </p:nvPr>
        </p:nvSpPr>
        <p:spPr>
          <a:xfrm>
            <a:off x="163286" y="1861457"/>
            <a:ext cx="11865428" cy="4800600"/>
          </a:xfrm>
        </p:spPr>
        <p:txBody>
          <a:bodyPr/>
          <a:lstStyle/>
          <a:p>
            <a:pPr marL="0" indent="0">
              <a:buNone/>
            </a:pPr>
            <a:r>
              <a:rPr lang="en-US" dirty="0"/>
              <a:t>🞂 The law will not apply if there are future expectations for further change in prices.</a:t>
            </a:r>
          </a:p>
          <a:p>
            <a:pPr marL="0" indent="0">
              <a:buNone/>
            </a:pPr>
            <a:r>
              <a:rPr lang="en-US" dirty="0"/>
              <a:t>🞂 If sellers expect further fall in prices in future, they would be ready to sell more even at low prices.</a:t>
            </a:r>
          </a:p>
          <a:p>
            <a:pPr marL="0" indent="0">
              <a:buNone/>
            </a:pPr>
            <a:r>
              <a:rPr lang="en-US" dirty="0"/>
              <a:t>🞂 For perishable goods like milk, vegetables, fish, eggs, etc. the supply is</a:t>
            </a:r>
          </a:p>
          <a:p>
            <a:pPr marL="0" indent="0">
              <a:buNone/>
            </a:pPr>
            <a:r>
              <a:rPr lang="en-US" dirty="0"/>
              <a:t>not affected by their prices. Sellers cannot hold these goods for long.</a:t>
            </a:r>
          </a:p>
          <a:p>
            <a:pPr marL="0" indent="0">
              <a:buNone/>
            </a:pPr>
            <a:r>
              <a:rPr lang="en-US" dirty="0"/>
              <a:t>Even for agricultural goods, the supply depends more on natural factors such as drought, floods, natural calamities etc. and less on their prices.</a:t>
            </a:r>
            <a:endParaRPr lang="kn-IN" dirty="0"/>
          </a:p>
        </p:txBody>
      </p:sp>
    </p:spTree>
    <p:extLst>
      <p:ext uri="{BB962C8B-B14F-4D97-AF65-F5344CB8AC3E}">
        <p14:creationId xmlns:p14="http://schemas.microsoft.com/office/powerpoint/2010/main" val="4276723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1153A-B3E2-DBE7-5CEB-8E888574E021}"/>
              </a:ext>
            </a:extLst>
          </p:cNvPr>
          <p:cNvSpPr>
            <a:spLocks noGrp="1"/>
          </p:cNvSpPr>
          <p:nvPr>
            <p:ph type="title"/>
          </p:nvPr>
        </p:nvSpPr>
        <p:spPr>
          <a:xfrm>
            <a:off x="838200" y="1357745"/>
            <a:ext cx="10515600" cy="651164"/>
          </a:xfrm>
        </p:spPr>
        <p:txBody>
          <a:bodyPr>
            <a:normAutofit fontScale="90000"/>
          </a:bodyPr>
          <a:lstStyle/>
          <a:p>
            <a:r>
              <a:rPr lang="en-IN" dirty="0"/>
              <a:t>Case study</a:t>
            </a:r>
          </a:p>
        </p:txBody>
      </p:sp>
      <p:sp>
        <p:nvSpPr>
          <p:cNvPr id="3" name="Content Placeholder 2">
            <a:extLst>
              <a:ext uri="{FF2B5EF4-FFF2-40B4-BE49-F238E27FC236}">
                <a16:creationId xmlns:a16="http://schemas.microsoft.com/office/drawing/2014/main" id="{E671DF90-56F2-FF05-1E2D-F111CF561996}"/>
              </a:ext>
            </a:extLst>
          </p:cNvPr>
          <p:cNvSpPr>
            <a:spLocks noGrp="1"/>
          </p:cNvSpPr>
          <p:nvPr>
            <p:ph idx="1"/>
          </p:nvPr>
        </p:nvSpPr>
        <p:spPr>
          <a:xfrm>
            <a:off x="166255" y="2119745"/>
            <a:ext cx="12025745" cy="4558146"/>
          </a:xfrm>
        </p:spPr>
        <p:txBody>
          <a:bodyPr>
            <a:normAutofit/>
          </a:bodyPr>
          <a:lstStyle/>
          <a:p>
            <a:pPr marL="0" indent="0">
              <a:buNone/>
            </a:pPr>
            <a:r>
              <a:rPr lang="en-US" dirty="0"/>
              <a:t>Background</a:t>
            </a:r>
          </a:p>
          <a:p>
            <a:r>
              <a:rPr lang="en-US" dirty="0"/>
              <a:t>Netflix entered India with higher pricing but faced slow adoption due to competition from cheaper local OTT platforms and high price elasticity among users. In 2021, it slashed prices significantly: the basic plan dropped 60% from ₹499 to ₹199/month, the mobile-only plan from ₹199 to ₹149/month, and higher tiers proportionally. These changes targeted mobile-heavy users, who dominate India's streaming (95% Android base).</a:t>
            </a:r>
          </a:p>
          <a:p>
            <a:endParaRPr lang="en-IN" dirty="0"/>
          </a:p>
        </p:txBody>
      </p:sp>
    </p:spTree>
    <p:extLst>
      <p:ext uri="{BB962C8B-B14F-4D97-AF65-F5344CB8AC3E}">
        <p14:creationId xmlns:p14="http://schemas.microsoft.com/office/powerpoint/2010/main" val="17535296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1774F-5B5B-0C27-15AC-A354AE3FD339}"/>
              </a:ext>
            </a:extLst>
          </p:cNvPr>
          <p:cNvSpPr>
            <a:spLocks noGrp="1"/>
          </p:cNvSpPr>
          <p:nvPr>
            <p:ph type="title"/>
          </p:nvPr>
        </p:nvSpPr>
        <p:spPr>
          <a:xfrm>
            <a:off x="838200" y="1382486"/>
            <a:ext cx="10515600" cy="587828"/>
          </a:xfrm>
        </p:spPr>
        <p:txBody>
          <a:bodyPr>
            <a:normAutofit fontScale="90000"/>
          </a:bodyPr>
          <a:lstStyle/>
          <a:p>
            <a:r>
              <a:rPr lang="en-IN" dirty="0"/>
              <a:t>Demand forecasting</a:t>
            </a:r>
            <a:endParaRPr lang="kn-IN" dirty="0"/>
          </a:p>
        </p:txBody>
      </p:sp>
      <p:sp>
        <p:nvSpPr>
          <p:cNvPr id="3" name="Content Placeholder 2">
            <a:extLst>
              <a:ext uri="{FF2B5EF4-FFF2-40B4-BE49-F238E27FC236}">
                <a16:creationId xmlns:a16="http://schemas.microsoft.com/office/drawing/2014/main" id="{D5E48B76-9F87-F015-773F-62CBE0815836}"/>
              </a:ext>
            </a:extLst>
          </p:cNvPr>
          <p:cNvSpPr>
            <a:spLocks noGrp="1"/>
          </p:cNvSpPr>
          <p:nvPr>
            <p:ph idx="1"/>
          </p:nvPr>
        </p:nvSpPr>
        <p:spPr>
          <a:xfrm>
            <a:off x="152400" y="1970314"/>
            <a:ext cx="11963400" cy="4724399"/>
          </a:xfrm>
        </p:spPr>
        <p:txBody>
          <a:bodyPr/>
          <a:lstStyle/>
          <a:p>
            <a:pPr marL="0" indent="0">
              <a:buNone/>
            </a:pPr>
            <a:r>
              <a:rPr lang="en-IN" dirty="0"/>
              <a:t>Significance of demand forecasting:</a:t>
            </a:r>
          </a:p>
          <a:p>
            <a:r>
              <a:rPr lang="en-IN" dirty="0" err="1"/>
              <a:t>i</a:t>
            </a:r>
            <a:r>
              <a:rPr lang="en-IN" dirty="0"/>
              <a:t>. Fulfilling objectives</a:t>
            </a:r>
          </a:p>
          <a:p>
            <a:r>
              <a:rPr lang="en-IN" dirty="0"/>
              <a:t>ii. Preparing the budget</a:t>
            </a:r>
          </a:p>
          <a:p>
            <a:r>
              <a:rPr lang="en-US" dirty="0"/>
              <a:t>iii. Stabilizing employment and production</a:t>
            </a:r>
          </a:p>
          <a:p>
            <a:r>
              <a:rPr lang="en-IN" dirty="0"/>
              <a:t>iv. Expanding organizations</a:t>
            </a:r>
          </a:p>
          <a:p>
            <a:r>
              <a:rPr lang="en-IN" dirty="0"/>
              <a:t>v. Taking Management Decisions</a:t>
            </a:r>
          </a:p>
          <a:p>
            <a:r>
              <a:rPr lang="en-IN" dirty="0"/>
              <a:t>vi. Evaluating Performance</a:t>
            </a:r>
          </a:p>
          <a:p>
            <a:r>
              <a:rPr lang="en-IN" dirty="0"/>
              <a:t>vii. Helping Government</a:t>
            </a:r>
          </a:p>
        </p:txBody>
      </p:sp>
    </p:spTree>
    <p:extLst>
      <p:ext uri="{BB962C8B-B14F-4D97-AF65-F5344CB8AC3E}">
        <p14:creationId xmlns:p14="http://schemas.microsoft.com/office/powerpoint/2010/main" val="82805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230C2-CB4B-EAB7-C683-01E3B9D6401B}"/>
              </a:ext>
            </a:extLst>
          </p:cNvPr>
          <p:cNvSpPr>
            <a:spLocks noGrp="1"/>
          </p:cNvSpPr>
          <p:nvPr>
            <p:ph type="title"/>
          </p:nvPr>
        </p:nvSpPr>
        <p:spPr>
          <a:xfrm>
            <a:off x="838200" y="1349829"/>
            <a:ext cx="10515600" cy="478971"/>
          </a:xfrm>
        </p:spPr>
        <p:txBody>
          <a:bodyPr>
            <a:normAutofit fontScale="90000"/>
          </a:bodyPr>
          <a:lstStyle/>
          <a:p>
            <a:r>
              <a:rPr lang="en-IN" dirty="0"/>
              <a:t>Methods of Demand forecasting</a:t>
            </a:r>
            <a:endParaRPr lang="kn-IN" dirty="0"/>
          </a:p>
        </p:txBody>
      </p:sp>
      <p:sp>
        <p:nvSpPr>
          <p:cNvPr id="3" name="Content Placeholder 2">
            <a:extLst>
              <a:ext uri="{FF2B5EF4-FFF2-40B4-BE49-F238E27FC236}">
                <a16:creationId xmlns:a16="http://schemas.microsoft.com/office/drawing/2014/main" id="{FACDC17D-B021-09D1-4348-0EB1ABE50732}"/>
              </a:ext>
            </a:extLst>
          </p:cNvPr>
          <p:cNvSpPr>
            <a:spLocks noGrp="1"/>
          </p:cNvSpPr>
          <p:nvPr>
            <p:ph idx="1"/>
          </p:nvPr>
        </p:nvSpPr>
        <p:spPr>
          <a:xfrm>
            <a:off x="185057" y="1937657"/>
            <a:ext cx="11821886" cy="4757056"/>
          </a:xfrm>
        </p:spPr>
        <p:txBody>
          <a:bodyPr/>
          <a:lstStyle/>
          <a:p>
            <a:r>
              <a:rPr lang="en-US" dirty="0"/>
              <a:t>1. Opinion Polling Method/Qualitative methods</a:t>
            </a:r>
          </a:p>
          <a:p>
            <a:pPr lvl="1"/>
            <a:r>
              <a:rPr lang="en-US" dirty="0"/>
              <a:t>(a) Consumer’s Survey Method or Survey of Buyer’s Intentions:</a:t>
            </a:r>
          </a:p>
          <a:p>
            <a:pPr lvl="2"/>
            <a:r>
              <a:rPr lang="en-IN" dirty="0"/>
              <a:t>(</a:t>
            </a:r>
            <a:r>
              <a:rPr lang="en-IN" dirty="0" err="1"/>
              <a:t>i</a:t>
            </a:r>
            <a:r>
              <a:rPr lang="en-IN" dirty="0"/>
              <a:t>) Complete Enumeration Survey</a:t>
            </a:r>
          </a:p>
          <a:p>
            <a:pPr lvl="2"/>
            <a:r>
              <a:rPr lang="en-US" dirty="0"/>
              <a:t>(ii) Sample Survey and Test Marketing</a:t>
            </a:r>
          </a:p>
          <a:p>
            <a:pPr lvl="2"/>
            <a:r>
              <a:rPr lang="en-US" dirty="0"/>
              <a:t>(iii) End Use Method or Input-Output Method:</a:t>
            </a:r>
          </a:p>
          <a:p>
            <a:pPr lvl="1"/>
            <a:r>
              <a:rPr lang="en-US" dirty="0"/>
              <a:t>(b) Sales Force Opinion Method</a:t>
            </a:r>
          </a:p>
          <a:p>
            <a:pPr lvl="1"/>
            <a:r>
              <a:rPr lang="en-US" dirty="0"/>
              <a:t>(c) Experts Opinion Method (Delphi)</a:t>
            </a:r>
          </a:p>
          <a:p>
            <a:pPr lvl="1"/>
            <a:endParaRPr lang="en-IN" dirty="0"/>
          </a:p>
          <a:p>
            <a:pPr lvl="1"/>
            <a:endParaRPr lang="kn-IN" dirty="0"/>
          </a:p>
        </p:txBody>
      </p:sp>
    </p:spTree>
    <p:extLst>
      <p:ext uri="{BB962C8B-B14F-4D97-AF65-F5344CB8AC3E}">
        <p14:creationId xmlns:p14="http://schemas.microsoft.com/office/powerpoint/2010/main" val="36020650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4F67A6-4384-853F-69AE-8C0C5F6B96FE}"/>
              </a:ext>
            </a:extLst>
          </p:cNvPr>
          <p:cNvSpPr>
            <a:spLocks noGrp="1"/>
          </p:cNvSpPr>
          <p:nvPr>
            <p:ph idx="1"/>
          </p:nvPr>
        </p:nvSpPr>
        <p:spPr>
          <a:xfrm>
            <a:off x="119743" y="1426028"/>
            <a:ext cx="11974286" cy="5290457"/>
          </a:xfrm>
        </p:spPr>
        <p:txBody>
          <a:bodyPr/>
          <a:lstStyle/>
          <a:p>
            <a:r>
              <a:rPr lang="en-IN" dirty="0"/>
              <a:t>2. Statistical Method/ Quantitative methods</a:t>
            </a:r>
          </a:p>
          <a:p>
            <a:pPr lvl="1"/>
            <a:r>
              <a:rPr lang="en-IN" dirty="0"/>
              <a:t>(</a:t>
            </a:r>
            <a:r>
              <a:rPr lang="en-IN" dirty="0" err="1"/>
              <a:t>i</a:t>
            </a:r>
            <a:r>
              <a:rPr lang="en-IN" dirty="0"/>
              <a:t>) Trend Projection Method:</a:t>
            </a:r>
          </a:p>
          <a:p>
            <a:pPr lvl="2"/>
            <a:r>
              <a:rPr lang="en-IN" dirty="0"/>
              <a:t>(a) Graphical Method</a:t>
            </a:r>
          </a:p>
          <a:p>
            <a:pPr lvl="2"/>
            <a:r>
              <a:rPr lang="en-IN" dirty="0"/>
              <a:t>(b) Least Square Method</a:t>
            </a:r>
          </a:p>
          <a:p>
            <a:pPr lvl="1"/>
            <a:r>
              <a:rPr lang="en-IN" dirty="0"/>
              <a:t>(ii) Barometric Technique</a:t>
            </a:r>
          </a:p>
          <a:p>
            <a:pPr lvl="1"/>
            <a:r>
              <a:rPr lang="en-IN" dirty="0"/>
              <a:t>(iii) Regression Analysis</a:t>
            </a:r>
          </a:p>
          <a:p>
            <a:pPr lvl="1"/>
            <a:r>
              <a:rPr lang="en-IN" dirty="0"/>
              <a:t>(iv) Econometric Models</a:t>
            </a:r>
          </a:p>
          <a:p>
            <a:pPr lvl="1"/>
            <a:endParaRPr lang="kn-IN" dirty="0"/>
          </a:p>
        </p:txBody>
      </p:sp>
    </p:spTree>
    <p:extLst>
      <p:ext uri="{BB962C8B-B14F-4D97-AF65-F5344CB8AC3E}">
        <p14:creationId xmlns:p14="http://schemas.microsoft.com/office/powerpoint/2010/main" val="3957777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0E8EF-A4E9-C96A-63CE-97F082E0C4C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7EC31C-F0B9-8972-EB7B-AC7F44D8743C}"/>
              </a:ext>
            </a:extLst>
          </p:cNvPr>
          <p:cNvSpPr>
            <a:spLocks noGrp="1"/>
          </p:cNvSpPr>
          <p:nvPr>
            <p:ph idx="1"/>
          </p:nvPr>
        </p:nvSpPr>
        <p:spPr>
          <a:xfrm>
            <a:off x="166255" y="1391478"/>
            <a:ext cx="12025745" cy="5286413"/>
          </a:xfrm>
        </p:spPr>
        <p:txBody>
          <a:bodyPr>
            <a:normAutofit lnSpcReduction="10000"/>
          </a:bodyPr>
          <a:lstStyle/>
          <a:p>
            <a:r>
              <a:rPr lang="en-IN" dirty="0"/>
              <a:t>Price and Demand Data</a:t>
            </a:r>
          </a:p>
          <a:p>
            <a:endParaRPr lang="en-IN" dirty="0"/>
          </a:p>
          <a:p>
            <a:endParaRPr lang="en-IN" dirty="0"/>
          </a:p>
          <a:p>
            <a:endParaRPr lang="en-IN" dirty="0"/>
          </a:p>
          <a:p>
            <a:endParaRPr lang="en-IN" dirty="0"/>
          </a:p>
          <a:p>
            <a:endParaRPr lang="en-IN" dirty="0"/>
          </a:p>
          <a:p>
            <a:endParaRPr lang="en-IN" dirty="0"/>
          </a:p>
          <a:p>
            <a:r>
              <a:rPr lang="en-US" dirty="0"/>
              <a:t>Post-price cut, Netflix saw accelerated subscriber additions in India, with quantity demanded rising as prices fell—direct evidence of inverse relationship. By 2025, plans stabilized at Mobile ₹149, Basic ₹199, Standard ₹499, Premium ₹649, supporting steady growth without further hikes for India (unlike global markets)</a:t>
            </a:r>
            <a:endParaRPr lang="en-IN" dirty="0"/>
          </a:p>
        </p:txBody>
      </p:sp>
      <p:graphicFrame>
        <p:nvGraphicFramePr>
          <p:cNvPr id="7" name="Table 6">
            <a:extLst>
              <a:ext uri="{FF2B5EF4-FFF2-40B4-BE49-F238E27FC236}">
                <a16:creationId xmlns:a16="http://schemas.microsoft.com/office/drawing/2014/main" id="{1DB4B078-77A4-CB59-5B3B-D6C43D5F59D7}"/>
              </a:ext>
            </a:extLst>
          </p:cNvPr>
          <p:cNvGraphicFramePr>
            <a:graphicFrameLocks noGrp="1"/>
          </p:cNvGraphicFramePr>
          <p:nvPr>
            <p:extLst>
              <p:ext uri="{D42A27DB-BD31-4B8C-83A1-F6EECF244321}">
                <p14:modId xmlns:p14="http://schemas.microsoft.com/office/powerpoint/2010/main" val="3957333993"/>
              </p:ext>
            </p:extLst>
          </p:nvPr>
        </p:nvGraphicFramePr>
        <p:xfrm>
          <a:off x="347869" y="2057400"/>
          <a:ext cx="11300792" cy="2579370"/>
        </p:xfrm>
        <a:graphic>
          <a:graphicData uri="http://schemas.openxmlformats.org/drawingml/2006/table">
            <a:tbl>
              <a:tblPr/>
              <a:tblGrid>
                <a:gridCol w="2825198">
                  <a:extLst>
                    <a:ext uri="{9D8B030D-6E8A-4147-A177-3AD203B41FA5}">
                      <a16:colId xmlns:a16="http://schemas.microsoft.com/office/drawing/2014/main" val="979667314"/>
                    </a:ext>
                  </a:extLst>
                </a:gridCol>
                <a:gridCol w="2825198">
                  <a:extLst>
                    <a:ext uri="{9D8B030D-6E8A-4147-A177-3AD203B41FA5}">
                      <a16:colId xmlns:a16="http://schemas.microsoft.com/office/drawing/2014/main" val="1837558294"/>
                    </a:ext>
                  </a:extLst>
                </a:gridCol>
                <a:gridCol w="2825198">
                  <a:extLst>
                    <a:ext uri="{9D8B030D-6E8A-4147-A177-3AD203B41FA5}">
                      <a16:colId xmlns:a16="http://schemas.microsoft.com/office/drawing/2014/main" val="1201510236"/>
                    </a:ext>
                  </a:extLst>
                </a:gridCol>
                <a:gridCol w="2825198">
                  <a:extLst>
                    <a:ext uri="{9D8B030D-6E8A-4147-A177-3AD203B41FA5}">
                      <a16:colId xmlns:a16="http://schemas.microsoft.com/office/drawing/2014/main" val="1061147773"/>
                    </a:ext>
                  </a:extLst>
                </a:gridCol>
              </a:tblGrid>
              <a:tr h="628650">
                <a:tc>
                  <a:txBody>
                    <a:bodyPr/>
                    <a:lstStyle/>
                    <a:p>
                      <a:pPr algn="l">
                        <a:buNone/>
                      </a:pPr>
                      <a:r>
                        <a:rPr lang="en-IN" b="1">
                          <a:effectLst/>
                        </a:rPr>
                        <a:t>Plan Type</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tc>
                  <a:txBody>
                    <a:bodyPr/>
                    <a:lstStyle/>
                    <a:p>
                      <a:pPr algn="l">
                        <a:buNone/>
                      </a:pPr>
                      <a:r>
                        <a:rPr lang="en-IN" b="1">
                          <a:effectLst/>
                        </a:rPr>
                        <a:t>Old Price (₹/month)</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tc>
                  <a:txBody>
                    <a:bodyPr/>
                    <a:lstStyle/>
                    <a:p>
                      <a:pPr algn="l">
                        <a:buNone/>
                      </a:pPr>
                      <a:r>
                        <a:rPr lang="en-IN" b="1">
                          <a:effectLst/>
                        </a:rPr>
                        <a:t>New Price (₹/month, 2021)</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tc>
                  <a:txBody>
                    <a:bodyPr/>
                    <a:lstStyle/>
                    <a:p>
                      <a:pPr algn="l">
                        <a:buNone/>
                      </a:pPr>
                      <a:r>
                        <a:rPr lang="en-IN" b="1">
                          <a:effectLst/>
                        </a:rPr>
                        <a:t>Subscriber Impact Observed</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extLst>
                  <a:ext uri="{0D108BD9-81ED-4DB2-BD59-A6C34878D82A}">
                    <a16:rowId xmlns:a16="http://schemas.microsoft.com/office/drawing/2014/main" val="2642835012"/>
                  </a:ext>
                </a:extLst>
              </a:tr>
              <a:tr h="628650">
                <a:tc>
                  <a:txBody>
                    <a:bodyPr/>
                    <a:lstStyle/>
                    <a:p>
                      <a:pPr algn="l">
                        <a:buNone/>
                      </a:pPr>
                      <a:r>
                        <a:rPr lang="en-IN">
                          <a:effectLst/>
                        </a:rPr>
                        <a:t>Mobile</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199</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149</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Boosted low-end adoption</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4045454993"/>
                  </a:ext>
                </a:extLst>
              </a:tr>
              <a:tr h="628650">
                <a:tc>
                  <a:txBody>
                    <a:bodyPr/>
                    <a:lstStyle/>
                    <a:p>
                      <a:pPr algn="l">
                        <a:buNone/>
                      </a:pPr>
                      <a:r>
                        <a:rPr lang="en-IN">
                          <a:effectLst/>
                        </a:rPr>
                        <a:t>Basic</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499</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199</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US">
                          <a:effectLst/>
                        </a:rPr>
                        <a:t>60% price cut spurred growth</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3762910797"/>
                  </a:ext>
                </a:extLst>
              </a:tr>
              <a:tr h="628650">
                <a:tc>
                  <a:txBody>
                    <a:bodyPr/>
                    <a:lstStyle/>
                    <a:p>
                      <a:pPr algn="l">
                        <a:buNone/>
                      </a:pPr>
                      <a:r>
                        <a:rPr lang="en-IN">
                          <a:effectLst/>
                        </a:rPr>
                        <a:t>Standard/Premium</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Higher tiers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Proportionally reduced</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dirty="0">
                          <a:effectLst/>
                        </a:rPr>
                        <a:t>Increased household sign-ups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3427449570"/>
                  </a:ext>
                </a:extLst>
              </a:tr>
            </a:tbl>
          </a:graphicData>
        </a:graphic>
      </p:graphicFrame>
    </p:spTree>
    <p:extLst>
      <p:ext uri="{BB962C8B-B14F-4D97-AF65-F5344CB8AC3E}">
        <p14:creationId xmlns:p14="http://schemas.microsoft.com/office/powerpoint/2010/main" val="2117050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F3C48-8FEC-86FD-92D9-53CB3736BD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F03870-1637-1F9B-FC69-508D1D47D79F}"/>
              </a:ext>
            </a:extLst>
          </p:cNvPr>
          <p:cNvSpPr>
            <a:spLocks noGrp="1"/>
          </p:cNvSpPr>
          <p:nvPr>
            <p:ph type="title"/>
          </p:nvPr>
        </p:nvSpPr>
        <p:spPr>
          <a:xfrm>
            <a:off x="838200" y="1357745"/>
            <a:ext cx="10515600" cy="651164"/>
          </a:xfrm>
        </p:spPr>
        <p:txBody>
          <a:bodyPr>
            <a:normAutofit fontScale="90000"/>
          </a:bodyPr>
          <a:lstStyle/>
          <a:p>
            <a:r>
              <a:rPr lang="en-IN" dirty="0"/>
              <a:t>Demand-</a:t>
            </a:r>
          </a:p>
        </p:txBody>
      </p:sp>
      <p:sp>
        <p:nvSpPr>
          <p:cNvPr id="3" name="Content Placeholder 2">
            <a:extLst>
              <a:ext uri="{FF2B5EF4-FFF2-40B4-BE49-F238E27FC236}">
                <a16:creationId xmlns:a16="http://schemas.microsoft.com/office/drawing/2014/main" id="{60C03D8A-DE05-2CB4-893D-649EBDEF8DBA}"/>
              </a:ext>
            </a:extLst>
          </p:cNvPr>
          <p:cNvSpPr>
            <a:spLocks noGrp="1"/>
          </p:cNvSpPr>
          <p:nvPr>
            <p:ph idx="1"/>
          </p:nvPr>
        </p:nvSpPr>
        <p:spPr>
          <a:xfrm>
            <a:off x="166255" y="2119745"/>
            <a:ext cx="12025745" cy="4558146"/>
          </a:xfrm>
        </p:spPr>
        <p:txBody>
          <a:bodyPr>
            <a:normAutofit/>
          </a:bodyPr>
          <a:lstStyle/>
          <a:p>
            <a:pPr marL="0" indent="0">
              <a:buNone/>
            </a:pPr>
            <a:r>
              <a:rPr lang="en-US" dirty="0"/>
              <a:t>• Demand refers to consumers' desire to purchase goods and services at given prices.</a:t>
            </a:r>
          </a:p>
          <a:p>
            <a:pPr marL="0" indent="0">
              <a:buNone/>
            </a:pPr>
            <a:r>
              <a:rPr lang="en-US" dirty="0"/>
              <a:t>• Demand can mean either market demand for a specific good or aggregate demand </a:t>
            </a:r>
            <a:r>
              <a:rPr lang="en-US" dirty="0" err="1"/>
              <a:t>forthe</a:t>
            </a:r>
            <a:r>
              <a:rPr lang="en-US" dirty="0"/>
              <a:t> total of all goods in an economy.</a:t>
            </a:r>
          </a:p>
          <a:p>
            <a:pPr marL="0" indent="0">
              <a:buNone/>
            </a:pPr>
            <a:endParaRPr lang="en-IN" dirty="0"/>
          </a:p>
        </p:txBody>
      </p:sp>
    </p:spTree>
    <p:extLst>
      <p:ext uri="{BB962C8B-B14F-4D97-AF65-F5344CB8AC3E}">
        <p14:creationId xmlns:p14="http://schemas.microsoft.com/office/powerpoint/2010/main" val="212476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B544B-F271-BEA5-405D-210FD29195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E300D1-DCE9-7D7B-FEFB-E753CD50E93A}"/>
              </a:ext>
            </a:extLst>
          </p:cNvPr>
          <p:cNvSpPr>
            <a:spLocks noGrp="1"/>
          </p:cNvSpPr>
          <p:nvPr>
            <p:ph type="title"/>
          </p:nvPr>
        </p:nvSpPr>
        <p:spPr>
          <a:xfrm>
            <a:off x="838200" y="1357745"/>
            <a:ext cx="10515600" cy="651164"/>
          </a:xfrm>
        </p:spPr>
        <p:txBody>
          <a:bodyPr>
            <a:normAutofit fontScale="90000"/>
          </a:bodyPr>
          <a:lstStyle/>
          <a:p>
            <a:r>
              <a:rPr lang="en-IN" dirty="0"/>
              <a:t>Types of demand</a:t>
            </a:r>
          </a:p>
        </p:txBody>
      </p:sp>
      <p:sp>
        <p:nvSpPr>
          <p:cNvPr id="3" name="Content Placeholder 2">
            <a:extLst>
              <a:ext uri="{FF2B5EF4-FFF2-40B4-BE49-F238E27FC236}">
                <a16:creationId xmlns:a16="http://schemas.microsoft.com/office/drawing/2014/main" id="{B04CE5A0-82BC-318C-3D59-E14AC505CB04}"/>
              </a:ext>
            </a:extLst>
          </p:cNvPr>
          <p:cNvSpPr>
            <a:spLocks noGrp="1"/>
          </p:cNvSpPr>
          <p:nvPr>
            <p:ph idx="1"/>
          </p:nvPr>
        </p:nvSpPr>
        <p:spPr>
          <a:xfrm>
            <a:off x="166255" y="2119745"/>
            <a:ext cx="12025745" cy="4558146"/>
          </a:xfrm>
        </p:spPr>
        <p:txBody>
          <a:bodyPr>
            <a:normAutofit/>
          </a:bodyPr>
          <a:lstStyle/>
          <a:p>
            <a:r>
              <a:rPr lang="en-US" dirty="0"/>
              <a:t>• Joint demand</a:t>
            </a:r>
          </a:p>
          <a:p>
            <a:r>
              <a:rPr lang="en-US" dirty="0"/>
              <a:t>• Composite demand</a:t>
            </a:r>
          </a:p>
          <a:p>
            <a:r>
              <a:rPr lang="en-US" dirty="0"/>
              <a:t>• Short-run and long-run demand</a:t>
            </a:r>
          </a:p>
          <a:p>
            <a:r>
              <a:rPr lang="en-US" dirty="0"/>
              <a:t>• Price demand</a:t>
            </a:r>
          </a:p>
          <a:p>
            <a:r>
              <a:rPr lang="en-US" dirty="0"/>
              <a:t>• Income demand</a:t>
            </a:r>
          </a:p>
          <a:p>
            <a:r>
              <a:rPr lang="en-US" dirty="0"/>
              <a:t>• Competitive demand</a:t>
            </a:r>
          </a:p>
          <a:p>
            <a:r>
              <a:rPr lang="en-US" dirty="0"/>
              <a:t>• Direct and derived demand</a:t>
            </a:r>
            <a:endParaRPr lang="en-IN" dirty="0"/>
          </a:p>
        </p:txBody>
      </p:sp>
    </p:spTree>
    <p:extLst>
      <p:ext uri="{BB962C8B-B14F-4D97-AF65-F5344CB8AC3E}">
        <p14:creationId xmlns:p14="http://schemas.microsoft.com/office/powerpoint/2010/main" val="335555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9E465-835C-E595-69FB-02C669D998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06B253-BF90-9298-0C1F-B1558964C75E}"/>
              </a:ext>
            </a:extLst>
          </p:cNvPr>
          <p:cNvSpPr>
            <a:spLocks noGrp="1"/>
          </p:cNvSpPr>
          <p:nvPr>
            <p:ph type="title"/>
          </p:nvPr>
        </p:nvSpPr>
        <p:spPr>
          <a:xfrm>
            <a:off x="838200" y="1357745"/>
            <a:ext cx="10515600" cy="651164"/>
          </a:xfrm>
        </p:spPr>
        <p:txBody>
          <a:bodyPr>
            <a:normAutofit fontScale="90000"/>
          </a:bodyPr>
          <a:lstStyle/>
          <a:p>
            <a:r>
              <a:rPr lang="en-IN" dirty="0"/>
              <a:t>Factors that influence Demand:</a:t>
            </a:r>
          </a:p>
        </p:txBody>
      </p:sp>
      <p:sp>
        <p:nvSpPr>
          <p:cNvPr id="3" name="Content Placeholder 2">
            <a:extLst>
              <a:ext uri="{FF2B5EF4-FFF2-40B4-BE49-F238E27FC236}">
                <a16:creationId xmlns:a16="http://schemas.microsoft.com/office/drawing/2014/main" id="{182A17DD-4CAF-FF4A-D062-9114A1AB4BD0}"/>
              </a:ext>
            </a:extLst>
          </p:cNvPr>
          <p:cNvSpPr>
            <a:spLocks noGrp="1"/>
          </p:cNvSpPr>
          <p:nvPr>
            <p:ph idx="1"/>
          </p:nvPr>
        </p:nvSpPr>
        <p:spPr>
          <a:xfrm>
            <a:off x="166255" y="2119745"/>
            <a:ext cx="12025745" cy="4558146"/>
          </a:xfrm>
        </p:spPr>
        <p:txBody>
          <a:bodyPr>
            <a:normAutofit/>
          </a:bodyPr>
          <a:lstStyle/>
          <a:p>
            <a:r>
              <a:rPr lang="en-IN" dirty="0"/>
              <a:t>1. Price</a:t>
            </a:r>
          </a:p>
          <a:p>
            <a:r>
              <a:rPr lang="en-IN" dirty="0"/>
              <a:t>2. Income</a:t>
            </a:r>
          </a:p>
          <a:p>
            <a:r>
              <a:rPr lang="en-IN" dirty="0"/>
              <a:t>3. Tastes</a:t>
            </a:r>
          </a:p>
          <a:p>
            <a:r>
              <a:rPr lang="en-US" dirty="0"/>
              <a:t>4. Price of Related Goods</a:t>
            </a:r>
          </a:p>
        </p:txBody>
      </p:sp>
    </p:spTree>
    <p:extLst>
      <p:ext uri="{BB962C8B-B14F-4D97-AF65-F5344CB8AC3E}">
        <p14:creationId xmlns:p14="http://schemas.microsoft.com/office/powerpoint/2010/main" val="254221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BC59C-3DF4-E91E-8F2C-E1DFDF83587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968EE9-BD04-975E-DCE2-BDCC688B3E23}"/>
              </a:ext>
            </a:extLst>
          </p:cNvPr>
          <p:cNvSpPr>
            <a:spLocks noGrp="1"/>
          </p:cNvSpPr>
          <p:nvPr>
            <p:ph idx="1"/>
          </p:nvPr>
        </p:nvSpPr>
        <p:spPr>
          <a:xfrm>
            <a:off x="166255" y="1357745"/>
            <a:ext cx="12025745" cy="5320146"/>
          </a:xfrm>
        </p:spPr>
        <p:txBody>
          <a:bodyPr>
            <a:normAutofit/>
          </a:bodyPr>
          <a:lstStyle/>
          <a:p>
            <a:r>
              <a:rPr lang="en-IN" dirty="0"/>
              <a:t>5. Consumers' Expectations</a:t>
            </a:r>
          </a:p>
          <a:p>
            <a:r>
              <a:rPr lang="en-IN" dirty="0"/>
              <a:t>6. Number of Buyers</a:t>
            </a:r>
          </a:p>
          <a:p>
            <a:r>
              <a:rPr lang="en-IN" dirty="0"/>
              <a:t>7. Climatic Condition</a:t>
            </a:r>
          </a:p>
          <a:p>
            <a:r>
              <a:rPr lang="en-US" dirty="0"/>
              <a:t>8. Level of Economic Activity</a:t>
            </a:r>
            <a:endParaRPr lang="en-IN" dirty="0"/>
          </a:p>
          <a:p>
            <a:endParaRPr lang="en-IN" dirty="0"/>
          </a:p>
        </p:txBody>
      </p:sp>
    </p:spTree>
    <p:extLst>
      <p:ext uri="{BB962C8B-B14F-4D97-AF65-F5344CB8AC3E}">
        <p14:creationId xmlns:p14="http://schemas.microsoft.com/office/powerpoint/2010/main" val="390415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4C42E-B334-8E32-B14F-55E120EEE7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5C06AF-9C3E-2946-0532-7311B6E6E16E}"/>
              </a:ext>
            </a:extLst>
          </p:cNvPr>
          <p:cNvSpPr>
            <a:spLocks noGrp="1"/>
          </p:cNvSpPr>
          <p:nvPr>
            <p:ph type="title"/>
          </p:nvPr>
        </p:nvSpPr>
        <p:spPr>
          <a:xfrm>
            <a:off x="838200" y="1357745"/>
            <a:ext cx="10515600" cy="651164"/>
          </a:xfrm>
        </p:spPr>
        <p:txBody>
          <a:bodyPr>
            <a:normAutofit fontScale="90000"/>
          </a:bodyPr>
          <a:lstStyle/>
          <a:p>
            <a:r>
              <a:rPr lang="en-IN" b="1" dirty="0"/>
              <a:t>Law of Demand</a:t>
            </a:r>
          </a:p>
        </p:txBody>
      </p:sp>
      <p:sp>
        <p:nvSpPr>
          <p:cNvPr id="3" name="Content Placeholder 2">
            <a:extLst>
              <a:ext uri="{FF2B5EF4-FFF2-40B4-BE49-F238E27FC236}">
                <a16:creationId xmlns:a16="http://schemas.microsoft.com/office/drawing/2014/main" id="{0E9010C0-7818-5339-7BD7-61A86417A610}"/>
              </a:ext>
            </a:extLst>
          </p:cNvPr>
          <p:cNvSpPr>
            <a:spLocks noGrp="1"/>
          </p:cNvSpPr>
          <p:nvPr>
            <p:ph idx="1"/>
          </p:nvPr>
        </p:nvSpPr>
        <p:spPr>
          <a:xfrm>
            <a:off x="166255" y="2119745"/>
            <a:ext cx="12025745" cy="4558146"/>
          </a:xfrm>
        </p:spPr>
        <p:txBody>
          <a:bodyPr>
            <a:normAutofit/>
          </a:bodyPr>
          <a:lstStyle/>
          <a:p>
            <a:r>
              <a:rPr lang="en-US" b="1" dirty="0"/>
              <a:t>“Other things being equal, the demand for a commodity varies inversely as the price”.</a:t>
            </a:r>
          </a:p>
          <a:p>
            <a:r>
              <a:rPr lang="en-US" dirty="0"/>
              <a:t>The Law of demand explains the functional relationship between price of a commodity and the quantity demanded of the commodity. It is observed that the price and the demand are inversely related which means that the two move in the opposite direction.</a:t>
            </a:r>
            <a:endParaRPr lang="en-IN" dirty="0"/>
          </a:p>
        </p:txBody>
      </p:sp>
    </p:spTree>
    <p:extLst>
      <p:ext uri="{BB962C8B-B14F-4D97-AF65-F5344CB8AC3E}">
        <p14:creationId xmlns:p14="http://schemas.microsoft.com/office/powerpoint/2010/main" val="9378800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14395</TotalTime>
  <Words>1648</Words>
  <Application>Microsoft Office PowerPoint</Application>
  <PresentationFormat>Widescreen</PresentationFormat>
  <Paragraphs>177</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Aptos</vt:lpstr>
      <vt:lpstr>Aptos Display</vt:lpstr>
      <vt:lpstr>Arial</vt:lpstr>
      <vt:lpstr>Cambria Math</vt:lpstr>
      <vt:lpstr>Times New Roman</vt:lpstr>
      <vt:lpstr>Office Theme</vt:lpstr>
      <vt:lpstr>ECONOMICS FOR DECISION MAKING Subject Code – MBA103 By  Likith N Assistant Professor</vt:lpstr>
      <vt:lpstr>PowerPoint Presentation</vt:lpstr>
      <vt:lpstr>Case study</vt:lpstr>
      <vt:lpstr>PowerPoint Presentation</vt:lpstr>
      <vt:lpstr>Demand-</vt:lpstr>
      <vt:lpstr>Types of demand</vt:lpstr>
      <vt:lpstr>Factors that influence Demand:</vt:lpstr>
      <vt:lpstr>PowerPoint Presentation</vt:lpstr>
      <vt:lpstr>Law of Demand</vt:lpstr>
      <vt:lpstr>PowerPoint Presentation</vt:lpstr>
      <vt:lpstr>PowerPoint Presentation</vt:lpstr>
      <vt:lpstr>Exceptions to the law of demand:</vt:lpstr>
      <vt:lpstr>Price Elasticity of Demand:</vt:lpstr>
      <vt:lpstr>Types of price Elasticity of Demand</vt:lpstr>
      <vt:lpstr>PowerPoint Presentation</vt:lpstr>
      <vt:lpstr>PowerPoint Presentation</vt:lpstr>
      <vt:lpstr>Factors affecting Price elasticity of Demand</vt:lpstr>
      <vt:lpstr>PowerPoint Presentation</vt:lpstr>
      <vt:lpstr>PowerPoint Presentation</vt:lpstr>
      <vt:lpstr>Income Elasticity of Demand</vt:lpstr>
      <vt:lpstr>Cross Elasticity of Demand</vt:lpstr>
      <vt:lpstr>Promotional and advertising Elasticity of Demand</vt:lpstr>
      <vt:lpstr>Uses of Elasticity of Demand</vt:lpstr>
      <vt:lpstr>PowerPoint Presentation</vt:lpstr>
      <vt:lpstr>Law of Supply</vt:lpstr>
      <vt:lpstr>PowerPoint Presentation</vt:lpstr>
      <vt:lpstr>PowerPoint Presentation</vt:lpstr>
      <vt:lpstr>Factors:</vt:lpstr>
      <vt:lpstr>Exceptions</vt:lpstr>
      <vt:lpstr>Demand forecasting</vt:lpstr>
      <vt:lpstr>Methods of Demand forecasting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Likith N</dc:creator>
  <cp:lastModifiedBy>Likith N</cp:lastModifiedBy>
  <cp:revision>22</cp:revision>
  <dcterms:created xsi:type="dcterms:W3CDTF">2025-10-30T09:44:43Z</dcterms:created>
  <dcterms:modified xsi:type="dcterms:W3CDTF">2025-12-05T07:41:24Z</dcterms:modified>
</cp:coreProperties>
</file>