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47"/>
  </p:notesMasterIdLst>
  <p:handoutMasterIdLst>
    <p:handoutMasterId r:id="rId48"/>
  </p:handoutMasterIdLst>
  <p:sldIdLst>
    <p:sldId id="256" r:id="rId3"/>
    <p:sldId id="296" r:id="rId4"/>
    <p:sldId id="297" r:id="rId5"/>
    <p:sldId id="259" r:id="rId6"/>
    <p:sldId id="260" r:id="rId7"/>
    <p:sldId id="298" r:id="rId8"/>
    <p:sldId id="261" r:id="rId9"/>
    <p:sldId id="299" r:id="rId10"/>
    <p:sldId id="266" r:id="rId11"/>
    <p:sldId id="262" r:id="rId12"/>
    <p:sldId id="263" r:id="rId13"/>
    <p:sldId id="264" r:id="rId14"/>
    <p:sldId id="304" r:id="rId15"/>
    <p:sldId id="305" r:id="rId16"/>
    <p:sldId id="267" r:id="rId17"/>
    <p:sldId id="303" r:id="rId18"/>
    <p:sldId id="301" r:id="rId19"/>
    <p:sldId id="268" r:id="rId20"/>
    <p:sldId id="269" r:id="rId21"/>
    <p:sldId id="270" r:id="rId22"/>
    <p:sldId id="271" r:id="rId23"/>
    <p:sldId id="272" r:id="rId24"/>
    <p:sldId id="275" r:id="rId25"/>
    <p:sldId id="273" r:id="rId26"/>
    <p:sldId id="274" r:id="rId27"/>
    <p:sldId id="307" r:id="rId28"/>
    <p:sldId id="306" r:id="rId29"/>
    <p:sldId id="308" r:id="rId30"/>
    <p:sldId id="309" r:id="rId31"/>
    <p:sldId id="276" r:id="rId32"/>
    <p:sldId id="279" r:id="rId33"/>
    <p:sldId id="282" r:id="rId34"/>
    <p:sldId id="310" r:id="rId35"/>
    <p:sldId id="285" r:id="rId36"/>
    <p:sldId id="311" r:id="rId37"/>
    <p:sldId id="314" r:id="rId38"/>
    <p:sldId id="313" r:id="rId39"/>
    <p:sldId id="286" r:id="rId40"/>
    <p:sldId id="291" r:id="rId41"/>
    <p:sldId id="315" r:id="rId42"/>
    <p:sldId id="318" r:id="rId43"/>
    <p:sldId id="316" r:id="rId44"/>
    <p:sldId id="317" r:id="rId45"/>
    <p:sldId id="319"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09B979F-8C05-2F71-6E08-FF3C17FE33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n-IN"/>
          </a:p>
        </p:txBody>
      </p:sp>
      <p:sp>
        <p:nvSpPr>
          <p:cNvPr id="3" name="Date Placeholder 2">
            <a:extLst>
              <a:ext uri="{FF2B5EF4-FFF2-40B4-BE49-F238E27FC236}">
                <a16:creationId xmlns:a16="http://schemas.microsoft.com/office/drawing/2014/main" id="{DB2DF569-2A0F-BDC5-5CE5-510AB5C2DE8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8BD5B5-5650-4E41-A00E-E0EEB06A6ED5}" type="datetimeFigureOut">
              <a:rPr lang="kn-IN" smtClean="0"/>
              <a:t>04-12-25</a:t>
            </a:fld>
            <a:endParaRPr lang="kn-IN"/>
          </a:p>
        </p:txBody>
      </p:sp>
      <p:sp>
        <p:nvSpPr>
          <p:cNvPr id="4" name="Footer Placeholder 3">
            <a:extLst>
              <a:ext uri="{FF2B5EF4-FFF2-40B4-BE49-F238E27FC236}">
                <a16:creationId xmlns:a16="http://schemas.microsoft.com/office/drawing/2014/main" id="{4A89E94E-B912-9194-1DEC-6C4AC188378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kn-IN"/>
          </a:p>
        </p:txBody>
      </p:sp>
      <p:sp>
        <p:nvSpPr>
          <p:cNvPr id="5" name="Slide Number Placeholder 4">
            <a:extLst>
              <a:ext uri="{FF2B5EF4-FFF2-40B4-BE49-F238E27FC236}">
                <a16:creationId xmlns:a16="http://schemas.microsoft.com/office/drawing/2014/main" id="{CA5E61F6-70D9-4571-9BBA-7677F6DC843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7306B4B-9CC2-44D3-878A-51B89BF99015}" type="slidenum">
              <a:rPr lang="kn-IN" smtClean="0"/>
              <a:t>‹#›</a:t>
            </a:fld>
            <a:endParaRPr lang="kn-IN"/>
          </a:p>
        </p:txBody>
      </p:sp>
    </p:spTree>
    <p:extLst>
      <p:ext uri="{BB962C8B-B14F-4D97-AF65-F5344CB8AC3E}">
        <p14:creationId xmlns:p14="http://schemas.microsoft.com/office/powerpoint/2010/main" val="2078812628"/>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9DBC57-063D-43DD-9937-3787FCF02D47}" type="datetimeFigureOut">
              <a:rPr lang="en-IN" smtClean="0"/>
              <a:t>04-12-2025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2C510E-60BD-42BB-BF41-8A39B9976DD6}" type="slidenum">
              <a:rPr lang="en-IN" smtClean="0"/>
              <a:t>‹#›</a:t>
            </a:fld>
            <a:endParaRPr lang="en-IN"/>
          </a:p>
        </p:txBody>
      </p:sp>
    </p:spTree>
    <p:extLst>
      <p:ext uri="{BB962C8B-B14F-4D97-AF65-F5344CB8AC3E}">
        <p14:creationId xmlns:p14="http://schemas.microsoft.com/office/powerpoint/2010/main" val="1164091581"/>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5" name="Header Placeholder 4">
            <a:extLst>
              <a:ext uri="{FF2B5EF4-FFF2-40B4-BE49-F238E27FC236}">
                <a16:creationId xmlns:a16="http://schemas.microsoft.com/office/drawing/2014/main" id="{D0FA482E-502F-0CD4-BBCA-38A3D147848E}"/>
              </a:ext>
            </a:extLst>
          </p:cNvPr>
          <p:cNvSpPr>
            <a:spLocks noGrp="1"/>
          </p:cNvSpPr>
          <p:nvPr>
            <p:ph type="hdr" sz="quarter"/>
          </p:nvPr>
        </p:nvSpPr>
        <p:spPr/>
        <p:txBody>
          <a:bodyPr/>
          <a:lstStyle/>
          <a:p>
            <a:endParaRPr lang="en-IN"/>
          </a:p>
        </p:txBody>
      </p:sp>
    </p:spTree>
    <p:extLst>
      <p:ext uri="{BB962C8B-B14F-4D97-AF65-F5344CB8AC3E}">
        <p14:creationId xmlns:p14="http://schemas.microsoft.com/office/powerpoint/2010/main" val="3746284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69E5B-4C20-93F7-C918-9A3080D664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04ECA08-BDF9-F001-C3AE-596701D597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251600C-F29C-1014-4F1E-5891459D52F5}"/>
              </a:ext>
            </a:extLst>
          </p:cNvPr>
          <p:cNvSpPr>
            <a:spLocks noGrp="1"/>
          </p:cNvSpPr>
          <p:nvPr>
            <p:ph type="dt" sz="half" idx="10"/>
          </p:nvPr>
        </p:nvSpPr>
        <p:spPr/>
        <p:txBody>
          <a:bodyPr/>
          <a:lstStyle/>
          <a:p>
            <a:fld id="{5197A216-1A85-4B97-ABC7-AE806FF707CF}" type="datetime1">
              <a:rPr lang="en-IN" smtClean="0"/>
              <a:t>04-12-2025</a:t>
            </a:fld>
            <a:endParaRPr lang="en-IN"/>
          </a:p>
        </p:txBody>
      </p:sp>
      <p:sp>
        <p:nvSpPr>
          <p:cNvPr id="5" name="Footer Placeholder 4">
            <a:extLst>
              <a:ext uri="{FF2B5EF4-FFF2-40B4-BE49-F238E27FC236}">
                <a16:creationId xmlns:a16="http://schemas.microsoft.com/office/drawing/2014/main" id="{9705DE2A-C03C-AE08-6993-B6FFC7DB3D8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399F09D-929A-8703-B0E1-900726289F41}"/>
              </a:ext>
            </a:extLst>
          </p:cNvPr>
          <p:cNvSpPr>
            <a:spLocks noGrp="1"/>
          </p:cNvSpPr>
          <p:nvPr>
            <p:ph type="sldNum" sz="quarter" idx="12"/>
          </p:nvPr>
        </p:nvSpPr>
        <p:spPr/>
        <p:txBody>
          <a:bodyPr/>
          <a:lstStyle/>
          <a:p>
            <a:fld id="{429DCB9A-6C00-4877-A694-134719571DAE}" type="slidenum">
              <a:rPr lang="en-IN" smtClean="0"/>
              <a:t>‹#›</a:t>
            </a:fld>
            <a:endParaRPr lang="en-IN"/>
          </a:p>
        </p:txBody>
      </p:sp>
      <p:pic>
        <p:nvPicPr>
          <p:cNvPr id="12" name="Picture 11">
            <a:extLst>
              <a:ext uri="{FF2B5EF4-FFF2-40B4-BE49-F238E27FC236}">
                <a16:creationId xmlns:a16="http://schemas.microsoft.com/office/drawing/2014/main" id="{33D754A8-EFC1-EE1F-60BB-9000713879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2069"/>
            <a:ext cx="12192000" cy="1276350"/>
          </a:xfrm>
          <a:prstGeom prst="rect">
            <a:avLst/>
          </a:prstGeom>
        </p:spPr>
      </p:pic>
    </p:spTree>
    <p:extLst>
      <p:ext uri="{BB962C8B-B14F-4D97-AF65-F5344CB8AC3E}">
        <p14:creationId xmlns:p14="http://schemas.microsoft.com/office/powerpoint/2010/main" val="2240119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E9508-A2E5-72E0-CCB6-5FA55ADA0C1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6F0F62F-1E0F-9461-A358-E13E411B64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EC2EC05-5C61-00AE-AB55-8375E64ABEC3}"/>
              </a:ext>
            </a:extLst>
          </p:cNvPr>
          <p:cNvSpPr>
            <a:spLocks noGrp="1"/>
          </p:cNvSpPr>
          <p:nvPr>
            <p:ph type="dt" sz="half" idx="10"/>
          </p:nvPr>
        </p:nvSpPr>
        <p:spPr/>
        <p:txBody>
          <a:bodyPr/>
          <a:lstStyle/>
          <a:p>
            <a:fld id="{32918E20-AC85-4FFC-8C64-C392F82081D0}" type="datetime1">
              <a:rPr lang="en-IN" smtClean="0"/>
              <a:t>04-12-2025</a:t>
            </a:fld>
            <a:endParaRPr lang="en-IN"/>
          </a:p>
        </p:txBody>
      </p:sp>
      <p:sp>
        <p:nvSpPr>
          <p:cNvPr id="5" name="Footer Placeholder 4">
            <a:extLst>
              <a:ext uri="{FF2B5EF4-FFF2-40B4-BE49-F238E27FC236}">
                <a16:creationId xmlns:a16="http://schemas.microsoft.com/office/drawing/2014/main" id="{EEF8F93C-B6CC-697F-6397-87CADA02F96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8A41228-6647-1A9B-B82B-649B2C698CB6}"/>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690863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D1284B-0ABE-55E2-F03C-F555C2928D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BA4348F-E8A6-5AC4-E8F4-B0534393AF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C4ED54B-DFE0-0AB4-6411-2EE613A140AA}"/>
              </a:ext>
            </a:extLst>
          </p:cNvPr>
          <p:cNvSpPr>
            <a:spLocks noGrp="1"/>
          </p:cNvSpPr>
          <p:nvPr>
            <p:ph type="dt" sz="half" idx="10"/>
          </p:nvPr>
        </p:nvSpPr>
        <p:spPr/>
        <p:txBody>
          <a:bodyPr/>
          <a:lstStyle/>
          <a:p>
            <a:fld id="{8F771B40-4D1B-4721-88F8-25D83447E583}" type="datetime1">
              <a:rPr lang="en-IN" smtClean="0"/>
              <a:t>04-12-2025</a:t>
            </a:fld>
            <a:endParaRPr lang="en-IN"/>
          </a:p>
        </p:txBody>
      </p:sp>
      <p:sp>
        <p:nvSpPr>
          <p:cNvPr id="5" name="Footer Placeholder 4">
            <a:extLst>
              <a:ext uri="{FF2B5EF4-FFF2-40B4-BE49-F238E27FC236}">
                <a16:creationId xmlns:a16="http://schemas.microsoft.com/office/drawing/2014/main" id="{78191FA4-769E-9258-0633-CE4576B3A3B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86AAF09-E28D-DD86-C080-BF27A92760B2}"/>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1182841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A8EBD-70FF-F85C-4A68-2CE14A2CC7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kn-IN"/>
          </a:p>
        </p:txBody>
      </p:sp>
      <p:sp>
        <p:nvSpPr>
          <p:cNvPr id="3" name="Subtitle 2">
            <a:extLst>
              <a:ext uri="{FF2B5EF4-FFF2-40B4-BE49-F238E27FC236}">
                <a16:creationId xmlns:a16="http://schemas.microsoft.com/office/drawing/2014/main" id="{AABE57A8-C28E-3561-3401-023D4469E6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kn-IN"/>
          </a:p>
        </p:txBody>
      </p:sp>
      <p:sp>
        <p:nvSpPr>
          <p:cNvPr id="4" name="Date Placeholder 3">
            <a:extLst>
              <a:ext uri="{FF2B5EF4-FFF2-40B4-BE49-F238E27FC236}">
                <a16:creationId xmlns:a16="http://schemas.microsoft.com/office/drawing/2014/main" id="{0C3986CA-8968-9A89-FA86-C8DBD5347117}"/>
              </a:ext>
            </a:extLst>
          </p:cNvPr>
          <p:cNvSpPr>
            <a:spLocks noGrp="1"/>
          </p:cNvSpPr>
          <p:nvPr>
            <p:ph type="dt" sz="half" idx="10"/>
          </p:nvPr>
        </p:nvSpPr>
        <p:spPr/>
        <p:txBody>
          <a:bodyPr/>
          <a:lstStyle/>
          <a:p>
            <a:fld id="{6FFC9B47-C6B0-45FC-8B0A-BA7928968C78}" type="datetime1">
              <a:rPr lang="en-IN" smtClean="0"/>
              <a:t>04-12-2025</a:t>
            </a:fld>
            <a:endParaRPr lang="kn-IN"/>
          </a:p>
        </p:txBody>
      </p:sp>
      <p:sp>
        <p:nvSpPr>
          <p:cNvPr id="5" name="Footer Placeholder 4">
            <a:extLst>
              <a:ext uri="{FF2B5EF4-FFF2-40B4-BE49-F238E27FC236}">
                <a16:creationId xmlns:a16="http://schemas.microsoft.com/office/drawing/2014/main" id="{78EDF533-16A5-AB09-71DA-9B678A915951}"/>
              </a:ext>
            </a:extLst>
          </p:cNvPr>
          <p:cNvSpPr>
            <a:spLocks noGrp="1"/>
          </p:cNvSpPr>
          <p:nvPr>
            <p:ph type="ftr" sz="quarter" idx="11"/>
          </p:nvPr>
        </p:nvSpPr>
        <p:spPr/>
        <p:txBody>
          <a:bodyPr/>
          <a:lstStyle/>
          <a:p>
            <a:endParaRPr lang="kn-IN"/>
          </a:p>
        </p:txBody>
      </p:sp>
      <p:sp>
        <p:nvSpPr>
          <p:cNvPr id="6" name="Slide Number Placeholder 5">
            <a:extLst>
              <a:ext uri="{FF2B5EF4-FFF2-40B4-BE49-F238E27FC236}">
                <a16:creationId xmlns:a16="http://schemas.microsoft.com/office/drawing/2014/main" id="{AFED5BE8-99E7-0D1F-3987-BDCFA83410C2}"/>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2341537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D8B7A-E9D2-F45F-5A83-7A74F280CE54}"/>
              </a:ext>
            </a:extLst>
          </p:cNvPr>
          <p:cNvSpPr>
            <a:spLocks noGrp="1"/>
          </p:cNvSpPr>
          <p:nvPr>
            <p:ph type="title"/>
          </p:nvPr>
        </p:nvSpPr>
        <p:spPr/>
        <p:txBody>
          <a:bodyPr/>
          <a:lstStyle/>
          <a:p>
            <a:r>
              <a:rPr lang="en-US"/>
              <a:t>Click to edit Master title style</a:t>
            </a:r>
            <a:endParaRPr lang="kn-IN"/>
          </a:p>
        </p:txBody>
      </p:sp>
      <p:sp>
        <p:nvSpPr>
          <p:cNvPr id="3" name="Content Placeholder 2">
            <a:extLst>
              <a:ext uri="{FF2B5EF4-FFF2-40B4-BE49-F238E27FC236}">
                <a16:creationId xmlns:a16="http://schemas.microsoft.com/office/drawing/2014/main" id="{1B55CB43-97D9-CE5E-ABA8-EF7160C2A2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4" name="Date Placeholder 3">
            <a:extLst>
              <a:ext uri="{FF2B5EF4-FFF2-40B4-BE49-F238E27FC236}">
                <a16:creationId xmlns:a16="http://schemas.microsoft.com/office/drawing/2014/main" id="{F1785AB9-438C-D7A7-186C-77E51E854864}"/>
              </a:ext>
            </a:extLst>
          </p:cNvPr>
          <p:cNvSpPr>
            <a:spLocks noGrp="1"/>
          </p:cNvSpPr>
          <p:nvPr>
            <p:ph type="dt" sz="half" idx="10"/>
          </p:nvPr>
        </p:nvSpPr>
        <p:spPr/>
        <p:txBody>
          <a:bodyPr/>
          <a:lstStyle/>
          <a:p>
            <a:fld id="{4410A368-4A41-43B2-AB35-55DBABDB7644}" type="datetime1">
              <a:rPr lang="en-IN" smtClean="0"/>
              <a:t>04-12-2025</a:t>
            </a:fld>
            <a:endParaRPr lang="kn-IN"/>
          </a:p>
        </p:txBody>
      </p:sp>
      <p:sp>
        <p:nvSpPr>
          <p:cNvPr id="5" name="Footer Placeholder 4">
            <a:extLst>
              <a:ext uri="{FF2B5EF4-FFF2-40B4-BE49-F238E27FC236}">
                <a16:creationId xmlns:a16="http://schemas.microsoft.com/office/drawing/2014/main" id="{839B1ABC-9746-E947-EF95-DE2618F8E796}"/>
              </a:ext>
            </a:extLst>
          </p:cNvPr>
          <p:cNvSpPr>
            <a:spLocks noGrp="1"/>
          </p:cNvSpPr>
          <p:nvPr>
            <p:ph type="ftr" sz="quarter" idx="11"/>
          </p:nvPr>
        </p:nvSpPr>
        <p:spPr/>
        <p:txBody>
          <a:bodyPr/>
          <a:lstStyle/>
          <a:p>
            <a:endParaRPr lang="kn-IN"/>
          </a:p>
        </p:txBody>
      </p:sp>
      <p:sp>
        <p:nvSpPr>
          <p:cNvPr id="6" name="Slide Number Placeholder 5">
            <a:extLst>
              <a:ext uri="{FF2B5EF4-FFF2-40B4-BE49-F238E27FC236}">
                <a16:creationId xmlns:a16="http://schemas.microsoft.com/office/drawing/2014/main" id="{486E8B2B-C9E0-C95B-E7F7-CA6A578F9B1F}"/>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250806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21EAF-CA01-EB43-3917-7B77BDCAC2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kn-IN"/>
          </a:p>
        </p:txBody>
      </p:sp>
      <p:sp>
        <p:nvSpPr>
          <p:cNvPr id="3" name="Text Placeholder 2">
            <a:extLst>
              <a:ext uri="{FF2B5EF4-FFF2-40B4-BE49-F238E27FC236}">
                <a16:creationId xmlns:a16="http://schemas.microsoft.com/office/drawing/2014/main" id="{3B482774-1CA1-9650-5CB1-FC34AC00112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FCDD41-2274-FC8A-C3AF-FF13A602913E}"/>
              </a:ext>
            </a:extLst>
          </p:cNvPr>
          <p:cNvSpPr>
            <a:spLocks noGrp="1"/>
          </p:cNvSpPr>
          <p:nvPr>
            <p:ph type="dt" sz="half" idx="10"/>
          </p:nvPr>
        </p:nvSpPr>
        <p:spPr/>
        <p:txBody>
          <a:bodyPr/>
          <a:lstStyle/>
          <a:p>
            <a:fld id="{EB02D514-58E2-4CF1-A67F-CEDB3DD9C365}" type="datetime1">
              <a:rPr lang="en-IN" smtClean="0"/>
              <a:t>04-12-2025</a:t>
            </a:fld>
            <a:endParaRPr lang="kn-IN"/>
          </a:p>
        </p:txBody>
      </p:sp>
      <p:sp>
        <p:nvSpPr>
          <p:cNvPr id="5" name="Footer Placeholder 4">
            <a:extLst>
              <a:ext uri="{FF2B5EF4-FFF2-40B4-BE49-F238E27FC236}">
                <a16:creationId xmlns:a16="http://schemas.microsoft.com/office/drawing/2014/main" id="{FAC81BAE-F56B-C411-51A0-6EC4D8C5E513}"/>
              </a:ext>
            </a:extLst>
          </p:cNvPr>
          <p:cNvSpPr>
            <a:spLocks noGrp="1"/>
          </p:cNvSpPr>
          <p:nvPr>
            <p:ph type="ftr" sz="quarter" idx="11"/>
          </p:nvPr>
        </p:nvSpPr>
        <p:spPr/>
        <p:txBody>
          <a:bodyPr/>
          <a:lstStyle/>
          <a:p>
            <a:endParaRPr lang="kn-IN"/>
          </a:p>
        </p:txBody>
      </p:sp>
      <p:sp>
        <p:nvSpPr>
          <p:cNvPr id="6" name="Slide Number Placeholder 5">
            <a:extLst>
              <a:ext uri="{FF2B5EF4-FFF2-40B4-BE49-F238E27FC236}">
                <a16:creationId xmlns:a16="http://schemas.microsoft.com/office/drawing/2014/main" id="{8CE96855-6841-713C-A29A-97FD6E842B56}"/>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26920866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0B322-9B06-3D1B-DBD3-8D59445C2C03}"/>
              </a:ext>
            </a:extLst>
          </p:cNvPr>
          <p:cNvSpPr>
            <a:spLocks noGrp="1"/>
          </p:cNvSpPr>
          <p:nvPr>
            <p:ph type="title"/>
          </p:nvPr>
        </p:nvSpPr>
        <p:spPr/>
        <p:txBody>
          <a:bodyPr/>
          <a:lstStyle/>
          <a:p>
            <a:r>
              <a:rPr lang="en-US"/>
              <a:t>Click to edit Master title style</a:t>
            </a:r>
            <a:endParaRPr lang="kn-IN"/>
          </a:p>
        </p:txBody>
      </p:sp>
      <p:sp>
        <p:nvSpPr>
          <p:cNvPr id="3" name="Content Placeholder 2">
            <a:extLst>
              <a:ext uri="{FF2B5EF4-FFF2-40B4-BE49-F238E27FC236}">
                <a16:creationId xmlns:a16="http://schemas.microsoft.com/office/drawing/2014/main" id="{F7D224FB-5A4B-4431-90FF-7BABF46007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4" name="Content Placeholder 3">
            <a:extLst>
              <a:ext uri="{FF2B5EF4-FFF2-40B4-BE49-F238E27FC236}">
                <a16:creationId xmlns:a16="http://schemas.microsoft.com/office/drawing/2014/main" id="{0853C519-25E5-4522-733C-39A92A5F32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5" name="Date Placeholder 4">
            <a:extLst>
              <a:ext uri="{FF2B5EF4-FFF2-40B4-BE49-F238E27FC236}">
                <a16:creationId xmlns:a16="http://schemas.microsoft.com/office/drawing/2014/main" id="{3A596276-B9A9-7394-36A4-C6C941AA59BA}"/>
              </a:ext>
            </a:extLst>
          </p:cNvPr>
          <p:cNvSpPr>
            <a:spLocks noGrp="1"/>
          </p:cNvSpPr>
          <p:nvPr>
            <p:ph type="dt" sz="half" idx="10"/>
          </p:nvPr>
        </p:nvSpPr>
        <p:spPr/>
        <p:txBody>
          <a:bodyPr/>
          <a:lstStyle/>
          <a:p>
            <a:fld id="{CF8B80BF-1C32-43C7-B66B-462279B3E5B6}" type="datetime1">
              <a:rPr lang="en-IN" smtClean="0"/>
              <a:t>04-12-2025</a:t>
            </a:fld>
            <a:endParaRPr lang="kn-IN"/>
          </a:p>
        </p:txBody>
      </p:sp>
      <p:sp>
        <p:nvSpPr>
          <p:cNvPr id="6" name="Footer Placeholder 5">
            <a:extLst>
              <a:ext uri="{FF2B5EF4-FFF2-40B4-BE49-F238E27FC236}">
                <a16:creationId xmlns:a16="http://schemas.microsoft.com/office/drawing/2014/main" id="{CD7C55F0-C8A3-78F0-125C-F7E6B9AA1A47}"/>
              </a:ext>
            </a:extLst>
          </p:cNvPr>
          <p:cNvSpPr>
            <a:spLocks noGrp="1"/>
          </p:cNvSpPr>
          <p:nvPr>
            <p:ph type="ftr" sz="quarter" idx="11"/>
          </p:nvPr>
        </p:nvSpPr>
        <p:spPr/>
        <p:txBody>
          <a:bodyPr/>
          <a:lstStyle/>
          <a:p>
            <a:endParaRPr lang="kn-IN"/>
          </a:p>
        </p:txBody>
      </p:sp>
      <p:sp>
        <p:nvSpPr>
          <p:cNvPr id="7" name="Slide Number Placeholder 6">
            <a:extLst>
              <a:ext uri="{FF2B5EF4-FFF2-40B4-BE49-F238E27FC236}">
                <a16:creationId xmlns:a16="http://schemas.microsoft.com/office/drawing/2014/main" id="{84F7B06D-F3D8-7840-37ED-0563DAD91FDD}"/>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212536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3B5B-CD6E-E924-F6B1-E0F9B5C6B606}"/>
              </a:ext>
            </a:extLst>
          </p:cNvPr>
          <p:cNvSpPr>
            <a:spLocks noGrp="1"/>
          </p:cNvSpPr>
          <p:nvPr>
            <p:ph type="title"/>
          </p:nvPr>
        </p:nvSpPr>
        <p:spPr>
          <a:xfrm>
            <a:off x="839788" y="365125"/>
            <a:ext cx="10515600" cy="1325563"/>
          </a:xfrm>
        </p:spPr>
        <p:txBody>
          <a:bodyPr/>
          <a:lstStyle/>
          <a:p>
            <a:r>
              <a:rPr lang="en-US"/>
              <a:t>Click to edit Master title style</a:t>
            </a:r>
            <a:endParaRPr lang="kn-IN"/>
          </a:p>
        </p:txBody>
      </p:sp>
      <p:sp>
        <p:nvSpPr>
          <p:cNvPr id="3" name="Text Placeholder 2">
            <a:extLst>
              <a:ext uri="{FF2B5EF4-FFF2-40B4-BE49-F238E27FC236}">
                <a16:creationId xmlns:a16="http://schemas.microsoft.com/office/drawing/2014/main" id="{137ADF87-0ED3-D7B9-5791-8A5F85139C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413276-02D7-C262-7938-9310D70439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5" name="Text Placeholder 4">
            <a:extLst>
              <a:ext uri="{FF2B5EF4-FFF2-40B4-BE49-F238E27FC236}">
                <a16:creationId xmlns:a16="http://schemas.microsoft.com/office/drawing/2014/main" id="{DF18C8A9-B135-54ED-14F0-C395681658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5A97CD8-E7A2-EBB6-47DC-6091F61FE5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7" name="Date Placeholder 6">
            <a:extLst>
              <a:ext uri="{FF2B5EF4-FFF2-40B4-BE49-F238E27FC236}">
                <a16:creationId xmlns:a16="http://schemas.microsoft.com/office/drawing/2014/main" id="{A4BD8CC2-BB54-DEF9-0F66-A040DBA40290}"/>
              </a:ext>
            </a:extLst>
          </p:cNvPr>
          <p:cNvSpPr>
            <a:spLocks noGrp="1"/>
          </p:cNvSpPr>
          <p:nvPr>
            <p:ph type="dt" sz="half" idx="10"/>
          </p:nvPr>
        </p:nvSpPr>
        <p:spPr/>
        <p:txBody>
          <a:bodyPr/>
          <a:lstStyle/>
          <a:p>
            <a:fld id="{4175D7D1-D905-4422-BF92-108BE7BB980C}" type="datetime1">
              <a:rPr lang="en-IN" smtClean="0"/>
              <a:t>04-12-2025</a:t>
            </a:fld>
            <a:endParaRPr lang="kn-IN"/>
          </a:p>
        </p:txBody>
      </p:sp>
      <p:sp>
        <p:nvSpPr>
          <p:cNvPr id="8" name="Footer Placeholder 7">
            <a:extLst>
              <a:ext uri="{FF2B5EF4-FFF2-40B4-BE49-F238E27FC236}">
                <a16:creationId xmlns:a16="http://schemas.microsoft.com/office/drawing/2014/main" id="{7DE13CFA-4E30-3E9A-5891-628EC26B66A4}"/>
              </a:ext>
            </a:extLst>
          </p:cNvPr>
          <p:cNvSpPr>
            <a:spLocks noGrp="1"/>
          </p:cNvSpPr>
          <p:nvPr>
            <p:ph type="ftr" sz="quarter" idx="11"/>
          </p:nvPr>
        </p:nvSpPr>
        <p:spPr/>
        <p:txBody>
          <a:bodyPr/>
          <a:lstStyle/>
          <a:p>
            <a:endParaRPr lang="kn-IN"/>
          </a:p>
        </p:txBody>
      </p:sp>
      <p:sp>
        <p:nvSpPr>
          <p:cNvPr id="9" name="Slide Number Placeholder 8">
            <a:extLst>
              <a:ext uri="{FF2B5EF4-FFF2-40B4-BE49-F238E27FC236}">
                <a16:creationId xmlns:a16="http://schemas.microsoft.com/office/drawing/2014/main" id="{1CBAA4F6-766E-7CDE-C4D2-DF7BCAF4FF6B}"/>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17735682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4B26D-FB9D-8518-E98D-92C89BB06016}"/>
              </a:ext>
            </a:extLst>
          </p:cNvPr>
          <p:cNvSpPr>
            <a:spLocks noGrp="1"/>
          </p:cNvSpPr>
          <p:nvPr>
            <p:ph type="title"/>
          </p:nvPr>
        </p:nvSpPr>
        <p:spPr/>
        <p:txBody>
          <a:bodyPr/>
          <a:lstStyle/>
          <a:p>
            <a:r>
              <a:rPr lang="en-US"/>
              <a:t>Click to edit Master title style</a:t>
            </a:r>
            <a:endParaRPr lang="kn-IN"/>
          </a:p>
        </p:txBody>
      </p:sp>
      <p:sp>
        <p:nvSpPr>
          <p:cNvPr id="3" name="Date Placeholder 2">
            <a:extLst>
              <a:ext uri="{FF2B5EF4-FFF2-40B4-BE49-F238E27FC236}">
                <a16:creationId xmlns:a16="http://schemas.microsoft.com/office/drawing/2014/main" id="{688BA78B-2B38-8B5B-6A54-D925B3A01BC9}"/>
              </a:ext>
            </a:extLst>
          </p:cNvPr>
          <p:cNvSpPr>
            <a:spLocks noGrp="1"/>
          </p:cNvSpPr>
          <p:nvPr>
            <p:ph type="dt" sz="half" idx="10"/>
          </p:nvPr>
        </p:nvSpPr>
        <p:spPr/>
        <p:txBody>
          <a:bodyPr/>
          <a:lstStyle/>
          <a:p>
            <a:fld id="{F9C202D3-EC5B-40E2-8552-905F9A8C1F4B}" type="datetime1">
              <a:rPr lang="en-IN" smtClean="0"/>
              <a:t>04-12-2025</a:t>
            </a:fld>
            <a:endParaRPr lang="kn-IN"/>
          </a:p>
        </p:txBody>
      </p:sp>
      <p:sp>
        <p:nvSpPr>
          <p:cNvPr id="4" name="Footer Placeholder 3">
            <a:extLst>
              <a:ext uri="{FF2B5EF4-FFF2-40B4-BE49-F238E27FC236}">
                <a16:creationId xmlns:a16="http://schemas.microsoft.com/office/drawing/2014/main" id="{B09AD734-5CA2-FB44-8984-2909DBD23226}"/>
              </a:ext>
            </a:extLst>
          </p:cNvPr>
          <p:cNvSpPr>
            <a:spLocks noGrp="1"/>
          </p:cNvSpPr>
          <p:nvPr>
            <p:ph type="ftr" sz="quarter" idx="11"/>
          </p:nvPr>
        </p:nvSpPr>
        <p:spPr/>
        <p:txBody>
          <a:bodyPr/>
          <a:lstStyle/>
          <a:p>
            <a:endParaRPr lang="kn-IN"/>
          </a:p>
        </p:txBody>
      </p:sp>
      <p:sp>
        <p:nvSpPr>
          <p:cNvPr id="5" name="Slide Number Placeholder 4">
            <a:extLst>
              <a:ext uri="{FF2B5EF4-FFF2-40B4-BE49-F238E27FC236}">
                <a16:creationId xmlns:a16="http://schemas.microsoft.com/office/drawing/2014/main" id="{093FE648-D69E-7B1E-D7FD-0365549B4261}"/>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88285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B374F6-9C30-CA54-754D-85EEABF75E48}"/>
              </a:ext>
            </a:extLst>
          </p:cNvPr>
          <p:cNvSpPr>
            <a:spLocks noGrp="1"/>
          </p:cNvSpPr>
          <p:nvPr>
            <p:ph type="dt" sz="half" idx="10"/>
          </p:nvPr>
        </p:nvSpPr>
        <p:spPr/>
        <p:txBody>
          <a:bodyPr/>
          <a:lstStyle/>
          <a:p>
            <a:fld id="{4A0B2FA6-9378-4104-ACD2-EE35601C10F1}" type="datetime1">
              <a:rPr lang="en-IN" smtClean="0"/>
              <a:t>04-12-2025</a:t>
            </a:fld>
            <a:endParaRPr lang="kn-IN"/>
          </a:p>
        </p:txBody>
      </p:sp>
      <p:sp>
        <p:nvSpPr>
          <p:cNvPr id="3" name="Footer Placeholder 2">
            <a:extLst>
              <a:ext uri="{FF2B5EF4-FFF2-40B4-BE49-F238E27FC236}">
                <a16:creationId xmlns:a16="http://schemas.microsoft.com/office/drawing/2014/main" id="{747B0248-C5AF-DB52-7D0D-DC23025DFF05}"/>
              </a:ext>
            </a:extLst>
          </p:cNvPr>
          <p:cNvSpPr>
            <a:spLocks noGrp="1"/>
          </p:cNvSpPr>
          <p:nvPr>
            <p:ph type="ftr" sz="quarter" idx="11"/>
          </p:nvPr>
        </p:nvSpPr>
        <p:spPr/>
        <p:txBody>
          <a:bodyPr/>
          <a:lstStyle/>
          <a:p>
            <a:endParaRPr lang="kn-IN"/>
          </a:p>
        </p:txBody>
      </p:sp>
      <p:sp>
        <p:nvSpPr>
          <p:cNvPr id="4" name="Slide Number Placeholder 3">
            <a:extLst>
              <a:ext uri="{FF2B5EF4-FFF2-40B4-BE49-F238E27FC236}">
                <a16:creationId xmlns:a16="http://schemas.microsoft.com/office/drawing/2014/main" id="{F08EBC9A-6E4E-0C6C-DC90-EB72A8CA495A}"/>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2765863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3A530-9124-F40B-61EC-F5A3B1F697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kn-IN"/>
          </a:p>
        </p:txBody>
      </p:sp>
      <p:sp>
        <p:nvSpPr>
          <p:cNvPr id="3" name="Content Placeholder 2">
            <a:extLst>
              <a:ext uri="{FF2B5EF4-FFF2-40B4-BE49-F238E27FC236}">
                <a16:creationId xmlns:a16="http://schemas.microsoft.com/office/drawing/2014/main" id="{567C8016-80D9-9E1C-66B9-5AF581281B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4" name="Text Placeholder 3">
            <a:extLst>
              <a:ext uri="{FF2B5EF4-FFF2-40B4-BE49-F238E27FC236}">
                <a16:creationId xmlns:a16="http://schemas.microsoft.com/office/drawing/2014/main" id="{9499031A-5433-63B8-7407-19C07306D0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7FCA80-0E4C-B82B-CFF7-ABCCBAC424E7}"/>
              </a:ext>
            </a:extLst>
          </p:cNvPr>
          <p:cNvSpPr>
            <a:spLocks noGrp="1"/>
          </p:cNvSpPr>
          <p:nvPr>
            <p:ph type="dt" sz="half" idx="10"/>
          </p:nvPr>
        </p:nvSpPr>
        <p:spPr/>
        <p:txBody>
          <a:bodyPr/>
          <a:lstStyle/>
          <a:p>
            <a:fld id="{8D75CFC8-AD99-4259-9CF0-4D7F94DED08D}" type="datetime1">
              <a:rPr lang="en-IN" smtClean="0"/>
              <a:t>04-12-2025</a:t>
            </a:fld>
            <a:endParaRPr lang="kn-IN"/>
          </a:p>
        </p:txBody>
      </p:sp>
      <p:sp>
        <p:nvSpPr>
          <p:cNvPr id="6" name="Footer Placeholder 5">
            <a:extLst>
              <a:ext uri="{FF2B5EF4-FFF2-40B4-BE49-F238E27FC236}">
                <a16:creationId xmlns:a16="http://schemas.microsoft.com/office/drawing/2014/main" id="{23DCDCA8-95A4-2818-0DD6-F073AE233824}"/>
              </a:ext>
            </a:extLst>
          </p:cNvPr>
          <p:cNvSpPr>
            <a:spLocks noGrp="1"/>
          </p:cNvSpPr>
          <p:nvPr>
            <p:ph type="ftr" sz="quarter" idx="11"/>
          </p:nvPr>
        </p:nvSpPr>
        <p:spPr/>
        <p:txBody>
          <a:bodyPr/>
          <a:lstStyle/>
          <a:p>
            <a:endParaRPr lang="kn-IN"/>
          </a:p>
        </p:txBody>
      </p:sp>
      <p:sp>
        <p:nvSpPr>
          <p:cNvPr id="7" name="Slide Number Placeholder 6">
            <a:extLst>
              <a:ext uri="{FF2B5EF4-FFF2-40B4-BE49-F238E27FC236}">
                <a16:creationId xmlns:a16="http://schemas.microsoft.com/office/drawing/2014/main" id="{120A5EBD-3292-B687-01B0-5FC636D46BE6}"/>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1600289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40203-8BDE-D31C-B0FF-ECCDBE21E7F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E2F1607-2B5E-E1A8-64C1-3CE40EE276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4CFB64C-4DEF-008F-5855-412B693FEBED}"/>
              </a:ext>
            </a:extLst>
          </p:cNvPr>
          <p:cNvSpPr>
            <a:spLocks noGrp="1"/>
          </p:cNvSpPr>
          <p:nvPr>
            <p:ph type="dt" sz="half" idx="10"/>
          </p:nvPr>
        </p:nvSpPr>
        <p:spPr/>
        <p:txBody>
          <a:bodyPr/>
          <a:lstStyle/>
          <a:p>
            <a:fld id="{C1CC2433-8FEC-49A9-AB4D-417EC98373C2}" type="datetime1">
              <a:rPr lang="en-IN" smtClean="0"/>
              <a:t>04-12-2025</a:t>
            </a:fld>
            <a:endParaRPr lang="en-IN"/>
          </a:p>
        </p:txBody>
      </p:sp>
      <p:sp>
        <p:nvSpPr>
          <p:cNvPr id="5" name="Footer Placeholder 4">
            <a:extLst>
              <a:ext uri="{FF2B5EF4-FFF2-40B4-BE49-F238E27FC236}">
                <a16:creationId xmlns:a16="http://schemas.microsoft.com/office/drawing/2014/main" id="{3D1F90EC-B657-1C5A-5E98-1CA39E88193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AC7B8DE-5A39-85B5-4FF6-0AB3427312F4}"/>
              </a:ext>
            </a:extLst>
          </p:cNvPr>
          <p:cNvSpPr>
            <a:spLocks noGrp="1"/>
          </p:cNvSpPr>
          <p:nvPr>
            <p:ph type="sldNum" sz="quarter" idx="12"/>
          </p:nvPr>
        </p:nvSpPr>
        <p:spPr/>
        <p:txBody>
          <a:bodyPr/>
          <a:lstStyle/>
          <a:p>
            <a:fld id="{429DCB9A-6C00-4877-A694-134719571DAE}" type="slidenum">
              <a:rPr lang="en-IN" smtClean="0"/>
              <a:t>‹#›</a:t>
            </a:fld>
            <a:endParaRPr lang="en-IN"/>
          </a:p>
        </p:txBody>
      </p:sp>
      <p:pic>
        <p:nvPicPr>
          <p:cNvPr id="8" name="Picture 7">
            <a:extLst>
              <a:ext uri="{FF2B5EF4-FFF2-40B4-BE49-F238E27FC236}">
                <a16:creationId xmlns:a16="http://schemas.microsoft.com/office/drawing/2014/main" id="{29540796-29E8-4BFB-A8A1-D4F35F7F15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325562"/>
          </a:xfrm>
          <a:prstGeom prst="rect">
            <a:avLst/>
          </a:prstGeom>
        </p:spPr>
      </p:pic>
    </p:spTree>
    <p:extLst>
      <p:ext uri="{BB962C8B-B14F-4D97-AF65-F5344CB8AC3E}">
        <p14:creationId xmlns:p14="http://schemas.microsoft.com/office/powerpoint/2010/main" val="31683705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63576-A284-2479-0C22-275E183BB7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kn-IN"/>
          </a:p>
        </p:txBody>
      </p:sp>
      <p:sp>
        <p:nvSpPr>
          <p:cNvPr id="3" name="Picture Placeholder 2">
            <a:extLst>
              <a:ext uri="{FF2B5EF4-FFF2-40B4-BE49-F238E27FC236}">
                <a16:creationId xmlns:a16="http://schemas.microsoft.com/office/drawing/2014/main" id="{B651FDED-DF44-839C-E162-6BCDDA7AF0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n-IN"/>
          </a:p>
        </p:txBody>
      </p:sp>
      <p:sp>
        <p:nvSpPr>
          <p:cNvPr id="4" name="Text Placeholder 3">
            <a:extLst>
              <a:ext uri="{FF2B5EF4-FFF2-40B4-BE49-F238E27FC236}">
                <a16:creationId xmlns:a16="http://schemas.microsoft.com/office/drawing/2014/main" id="{4C746374-EEE9-CD02-AE1C-7D8A9C9098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7FE3B4-57F3-B690-DE5F-4A8BD8BEFE27}"/>
              </a:ext>
            </a:extLst>
          </p:cNvPr>
          <p:cNvSpPr>
            <a:spLocks noGrp="1"/>
          </p:cNvSpPr>
          <p:nvPr>
            <p:ph type="dt" sz="half" idx="10"/>
          </p:nvPr>
        </p:nvSpPr>
        <p:spPr/>
        <p:txBody>
          <a:bodyPr/>
          <a:lstStyle/>
          <a:p>
            <a:fld id="{D783869B-A3FB-4847-8E3B-5E6CAC263260}" type="datetime1">
              <a:rPr lang="en-IN" smtClean="0"/>
              <a:t>04-12-2025</a:t>
            </a:fld>
            <a:endParaRPr lang="kn-IN"/>
          </a:p>
        </p:txBody>
      </p:sp>
      <p:sp>
        <p:nvSpPr>
          <p:cNvPr id="6" name="Footer Placeholder 5">
            <a:extLst>
              <a:ext uri="{FF2B5EF4-FFF2-40B4-BE49-F238E27FC236}">
                <a16:creationId xmlns:a16="http://schemas.microsoft.com/office/drawing/2014/main" id="{E8C0587F-35EE-012F-8D02-61C0529D0208}"/>
              </a:ext>
            </a:extLst>
          </p:cNvPr>
          <p:cNvSpPr>
            <a:spLocks noGrp="1"/>
          </p:cNvSpPr>
          <p:nvPr>
            <p:ph type="ftr" sz="quarter" idx="11"/>
          </p:nvPr>
        </p:nvSpPr>
        <p:spPr/>
        <p:txBody>
          <a:bodyPr/>
          <a:lstStyle/>
          <a:p>
            <a:endParaRPr lang="kn-IN"/>
          </a:p>
        </p:txBody>
      </p:sp>
      <p:sp>
        <p:nvSpPr>
          <p:cNvPr id="7" name="Slide Number Placeholder 6">
            <a:extLst>
              <a:ext uri="{FF2B5EF4-FFF2-40B4-BE49-F238E27FC236}">
                <a16:creationId xmlns:a16="http://schemas.microsoft.com/office/drawing/2014/main" id="{05ED4D60-BB7A-3B8E-ECDC-CD198DDD69BF}"/>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2349730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EC523-0084-BEB7-25F7-8E2562E9B498}"/>
              </a:ext>
            </a:extLst>
          </p:cNvPr>
          <p:cNvSpPr>
            <a:spLocks noGrp="1"/>
          </p:cNvSpPr>
          <p:nvPr>
            <p:ph type="title"/>
          </p:nvPr>
        </p:nvSpPr>
        <p:spPr/>
        <p:txBody>
          <a:bodyPr/>
          <a:lstStyle/>
          <a:p>
            <a:r>
              <a:rPr lang="en-US"/>
              <a:t>Click to edit Master title style</a:t>
            </a:r>
            <a:endParaRPr lang="kn-IN"/>
          </a:p>
        </p:txBody>
      </p:sp>
      <p:sp>
        <p:nvSpPr>
          <p:cNvPr id="3" name="Vertical Text Placeholder 2">
            <a:extLst>
              <a:ext uri="{FF2B5EF4-FFF2-40B4-BE49-F238E27FC236}">
                <a16:creationId xmlns:a16="http://schemas.microsoft.com/office/drawing/2014/main" id="{3F1584E5-87DD-BAFD-D9A4-9DF62BFB18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4" name="Date Placeholder 3">
            <a:extLst>
              <a:ext uri="{FF2B5EF4-FFF2-40B4-BE49-F238E27FC236}">
                <a16:creationId xmlns:a16="http://schemas.microsoft.com/office/drawing/2014/main" id="{11924B2E-6DEB-DF05-CB7F-9513A281AAE0}"/>
              </a:ext>
            </a:extLst>
          </p:cNvPr>
          <p:cNvSpPr>
            <a:spLocks noGrp="1"/>
          </p:cNvSpPr>
          <p:nvPr>
            <p:ph type="dt" sz="half" idx="10"/>
          </p:nvPr>
        </p:nvSpPr>
        <p:spPr/>
        <p:txBody>
          <a:bodyPr/>
          <a:lstStyle/>
          <a:p>
            <a:fld id="{39E69E9F-8CBE-43CD-8436-C44BC4B9B3EB}" type="datetime1">
              <a:rPr lang="en-IN" smtClean="0"/>
              <a:t>04-12-2025</a:t>
            </a:fld>
            <a:endParaRPr lang="kn-IN"/>
          </a:p>
        </p:txBody>
      </p:sp>
      <p:sp>
        <p:nvSpPr>
          <p:cNvPr id="5" name="Footer Placeholder 4">
            <a:extLst>
              <a:ext uri="{FF2B5EF4-FFF2-40B4-BE49-F238E27FC236}">
                <a16:creationId xmlns:a16="http://schemas.microsoft.com/office/drawing/2014/main" id="{7347862C-FD71-6634-2D3F-30AA0E5DD1F6}"/>
              </a:ext>
            </a:extLst>
          </p:cNvPr>
          <p:cNvSpPr>
            <a:spLocks noGrp="1"/>
          </p:cNvSpPr>
          <p:nvPr>
            <p:ph type="ftr" sz="quarter" idx="11"/>
          </p:nvPr>
        </p:nvSpPr>
        <p:spPr/>
        <p:txBody>
          <a:bodyPr/>
          <a:lstStyle/>
          <a:p>
            <a:endParaRPr lang="kn-IN"/>
          </a:p>
        </p:txBody>
      </p:sp>
      <p:sp>
        <p:nvSpPr>
          <p:cNvPr id="6" name="Slide Number Placeholder 5">
            <a:extLst>
              <a:ext uri="{FF2B5EF4-FFF2-40B4-BE49-F238E27FC236}">
                <a16:creationId xmlns:a16="http://schemas.microsoft.com/office/drawing/2014/main" id="{737D6CBD-493E-FF56-7E62-73D8F61329C8}"/>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1987159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B1DB9C-BC4F-F991-99A9-68509EA19CB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kn-IN"/>
          </a:p>
        </p:txBody>
      </p:sp>
      <p:sp>
        <p:nvSpPr>
          <p:cNvPr id="3" name="Vertical Text Placeholder 2">
            <a:extLst>
              <a:ext uri="{FF2B5EF4-FFF2-40B4-BE49-F238E27FC236}">
                <a16:creationId xmlns:a16="http://schemas.microsoft.com/office/drawing/2014/main" id="{BC0ED9A5-C709-4ACA-57AA-A29C1FC426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4" name="Date Placeholder 3">
            <a:extLst>
              <a:ext uri="{FF2B5EF4-FFF2-40B4-BE49-F238E27FC236}">
                <a16:creationId xmlns:a16="http://schemas.microsoft.com/office/drawing/2014/main" id="{425A1FB9-5B79-8FA8-9175-CC5B45E15787}"/>
              </a:ext>
            </a:extLst>
          </p:cNvPr>
          <p:cNvSpPr>
            <a:spLocks noGrp="1"/>
          </p:cNvSpPr>
          <p:nvPr>
            <p:ph type="dt" sz="half" idx="10"/>
          </p:nvPr>
        </p:nvSpPr>
        <p:spPr/>
        <p:txBody>
          <a:bodyPr/>
          <a:lstStyle/>
          <a:p>
            <a:fld id="{4C028B83-95F3-4B45-9F52-A89C4A8663C5}" type="datetime1">
              <a:rPr lang="en-IN" smtClean="0"/>
              <a:t>04-12-2025</a:t>
            </a:fld>
            <a:endParaRPr lang="kn-IN"/>
          </a:p>
        </p:txBody>
      </p:sp>
      <p:sp>
        <p:nvSpPr>
          <p:cNvPr id="5" name="Footer Placeholder 4">
            <a:extLst>
              <a:ext uri="{FF2B5EF4-FFF2-40B4-BE49-F238E27FC236}">
                <a16:creationId xmlns:a16="http://schemas.microsoft.com/office/drawing/2014/main" id="{3193F8CB-4343-FEBB-620F-01BE6087302E}"/>
              </a:ext>
            </a:extLst>
          </p:cNvPr>
          <p:cNvSpPr>
            <a:spLocks noGrp="1"/>
          </p:cNvSpPr>
          <p:nvPr>
            <p:ph type="ftr" sz="quarter" idx="11"/>
          </p:nvPr>
        </p:nvSpPr>
        <p:spPr/>
        <p:txBody>
          <a:bodyPr/>
          <a:lstStyle/>
          <a:p>
            <a:endParaRPr lang="kn-IN"/>
          </a:p>
        </p:txBody>
      </p:sp>
      <p:sp>
        <p:nvSpPr>
          <p:cNvPr id="6" name="Slide Number Placeholder 5">
            <a:extLst>
              <a:ext uri="{FF2B5EF4-FFF2-40B4-BE49-F238E27FC236}">
                <a16:creationId xmlns:a16="http://schemas.microsoft.com/office/drawing/2014/main" id="{4D726474-C912-6E41-988B-E7E4AE0F572D}"/>
              </a:ext>
            </a:extLst>
          </p:cNvPr>
          <p:cNvSpPr>
            <a:spLocks noGrp="1"/>
          </p:cNvSpPr>
          <p:nvPr>
            <p:ph type="sldNum" sz="quarter" idx="12"/>
          </p:nvPr>
        </p:nvSpPr>
        <p:spPr/>
        <p:txBody>
          <a:bodyPr/>
          <a:lstStyle/>
          <a:p>
            <a:fld id="{557E8583-464C-4AF2-9BC2-89F92E584FBA}" type="slidenum">
              <a:rPr lang="kn-IN" smtClean="0"/>
              <a:t>‹#›</a:t>
            </a:fld>
            <a:endParaRPr lang="kn-IN"/>
          </a:p>
        </p:txBody>
      </p:sp>
    </p:spTree>
    <p:extLst>
      <p:ext uri="{BB962C8B-B14F-4D97-AF65-F5344CB8AC3E}">
        <p14:creationId xmlns:p14="http://schemas.microsoft.com/office/powerpoint/2010/main" val="3120292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C70BB-F86C-4489-8686-E0D9D9D10B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BA3A12A-0500-74E2-EF08-49D864C8F75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E82AB9F-E54B-D593-4121-9316601A2416}"/>
              </a:ext>
            </a:extLst>
          </p:cNvPr>
          <p:cNvSpPr>
            <a:spLocks noGrp="1"/>
          </p:cNvSpPr>
          <p:nvPr>
            <p:ph type="dt" sz="half" idx="10"/>
          </p:nvPr>
        </p:nvSpPr>
        <p:spPr/>
        <p:txBody>
          <a:bodyPr/>
          <a:lstStyle/>
          <a:p>
            <a:fld id="{9B70CE1D-0436-48D2-84EB-380E1DABF657}" type="datetime1">
              <a:rPr lang="en-IN" smtClean="0"/>
              <a:t>04-12-2025</a:t>
            </a:fld>
            <a:endParaRPr lang="en-IN"/>
          </a:p>
        </p:txBody>
      </p:sp>
      <p:sp>
        <p:nvSpPr>
          <p:cNvPr id="5" name="Footer Placeholder 4">
            <a:extLst>
              <a:ext uri="{FF2B5EF4-FFF2-40B4-BE49-F238E27FC236}">
                <a16:creationId xmlns:a16="http://schemas.microsoft.com/office/drawing/2014/main" id="{E854ECE1-2BEE-B276-2EF5-F9A84E138A2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97B2621-85D9-4D4C-7008-B50AA9518E89}"/>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287895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3988C-5BA4-8866-4E6B-C8E1A1BFAC0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7166210-C0E1-9C01-B70B-0DBE2FE8C2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EE7BF32-7B1A-2D7F-28D5-D1B9F32164A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592E853-7ACB-0C09-77B4-88966787A8CA}"/>
              </a:ext>
            </a:extLst>
          </p:cNvPr>
          <p:cNvSpPr>
            <a:spLocks noGrp="1"/>
          </p:cNvSpPr>
          <p:nvPr>
            <p:ph type="dt" sz="half" idx="10"/>
          </p:nvPr>
        </p:nvSpPr>
        <p:spPr/>
        <p:txBody>
          <a:bodyPr/>
          <a:lstStyle/>
          <a:p>
            <a:fld id="{19CD3B09-9FAD-41FA-BF53-C4DD963AD474}" type="datetime1">
              <a:rPr lang="en-IN" smtClean="0"/>
              <a:t>04-12-2025</a:t>
            </a:fld>
            <a:endParaRPr lang="en-IN"/>
          </a:p>
        </p:txBody>
      </p:sp>
      <p:sp>
        <p:nvSpPr>
          <p:cNvPr id="6" name="Footer Placeholder 5">
            <a:extLst>
              <a:ext uri="{FF2B5EF4-FFF2-40B4-BE49-F238E27FC236}">
                <a16:creationId xmlns:a16="http://schemas.microsoft.com/office/drawing/2014/main" id="{A72E5448-4BA3-02BA-0E4A-04E52C2F723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DF75065-8080-F53C-176F-17B04529C97F}"/>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351651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92B2B-9CC0-673F-2D13-B5D271319B2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1FE2DA5-6B37-9038-F223-783C3DA714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EBB0D4-9457-10E6-5C82-15907F4A5F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13F4755-6157-D3CA-EBE4-ED5C6B029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F46718-4E82-4E43-AEFC-B46A9E478DB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78983F8-AA6D-1326-1D83-1F21182F8CAD}"/>
              </a:ext>
            </a:extLst>
          </p:cNvPr>
          <p:cNvSpPr>
            <a:spLocks noGrp="1"/>
          </p:cNvSpPr>
          <p:nvPr>
            <p:ph type="dt" sz="half" idx="10"/>
          </p:nvPr>
        </p:nvSpPr>
        <p:spPr/>
        <p:txBody>
          <a:bodyPr/>
          <a:lstStyle/>
          <a:p>
            <a:fld id="{F60A8D7B-F19C-467E-B4E5-030850951A4A}" type="datetime1">
              <a:rPr lang="en-IN" smtClean="0"/>
              <a:t>04-12-2025</a:t>
            </a:fld>
            <a:endParaRPr lang="en-IN"/>
          </a:p>
        </p:txBody>
      </p:sp>
      <p:sp>
        <p:nvSpPr>
          <p:cNvPr id="8" name="Footer Placeholder 7">
            <a:extLst>
              <a:ext uri="{FF2B5EF4-FFF2-40B4-BE49-F238E27FC236}">
                <a16:creationId xmlns:a16="http://schemas.microsoft.com/office/drawing/2014/main" id="{B7AEE0D1-E317-BEAE-4448-378175294F9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5A0330B2-95C9-445F-1C29-901AA78219E8}"/>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2536561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BF2A9-13F0-F8DA-3D23-13CAF3F1706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113D9E3-0D56-C982-1C9D-57DD3C3F9325}"/>
              </a:ext>
            </a:extLst>
          </p:cNvPr>
          <p:cNvSpPr>
            <a:spLocks noGrp="1"/>
          </p:cNvSpPr>
          <p:nvPr>
            <p:ph type="dt" sz="half" idx="10"/>
          </p:nvPr>
        </p:nvSpPr>
        <p:spPr/>
        <p:txBody>
          <a:bodyPr/>
          <a:lstStyle/>
          <a:p>
            <a:fld id="{0F62AED0-D61B-4075-BA87-4BAC2CF5DD01}" type="datetime1">
              <a:rPr lang="en-IN" smtClean="0"/>
              <a:t>04-12-2025</a:t>
            </a:fld>
            <a:endParaRPr lang="en-IN"/>
          </a:p>
        </p:txBody>
      </p:sp>
      <p:sp>
        <p:nvSpPr>
          <p:cNvPr id="4" name="Footer Placeholder 3">
            <a:extLst>
              <a:ext uri="{FF2B5EF4-FFF2-40B4-BE49-F238E27FC236}">
                <a16:creationId xmlns:a16="http://schemas.microsoft.com/office/drawing/2014/main" id="{6F2E35C4-0855-D556-BC42-378D0F428A9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68CC67C-D590-239D-C799-25BF5681B10F}"/>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404787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EF12E4-176E-16BD-CB43-23A38D41D05E}"/>
              </a:ext>
            </a:extLst>
          </p:cNvPr>
          <p:cNvSpPr>
            <a:spLocks noGrp="1"/>
          </p:cNvSpPr>
          <p:nvPr>
            <p:ph type="dt" sz="half" idx="10"/>
          </p:nvPr>
        </p:nvSpPr>
        <p:spPr/>
        <p:txBody>
          <a:bodyPr/>
          <a:lstStyle/>
          <a:p>
            <a:fld id="{D30FFB06-8E74-4CA8-99C0-56592DF1B641}" type="datetime1">
              <a:rPr lang="en-IN" smtClean="0"/>
              <a:t>04-12-2025</a:t>
            </a:fld>
            <a:endParaRPr lang="en-IN"/>
          </a:p>
        </p:txBody>
      </p:sp>
      <p:sp>
        <p:nvSpPr>
          <p:cNvPr id="3" name="Footer Placeholder 2">
            <a:extLst>
              <a:ext uri="{FF2B5EF4-FFF2-40B4-BE49-F238E27FC236}">
                <a16:creationId xmlns:a16="http://schemas.microsoft.com/office/drawing/2014/main" id="{A78509DD-2887-4A8A-279F-8AEC8943B610}"/>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3665B53-6557-0D8E-1845-223F32DFE1A4}"/>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3604593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65BB9-B2DE-070B-597F-77ADD287C7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387A67C-0C4E-126B-B593-E2C76D411E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B773E7D-611F-3662-516D-4BFB95F4FE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156C72-E589-4BB7-23E5-B83D56EC51CD}"/>
              </a:ext>
            </a:extLst>
          </p:cNvPr>
          <p:cNvSpPr>
            <a:spLocks noGrp="1"/>
          </p:cNvSpPr>
          <p:nvPr>
            <p:ph type="dt" sz="half" idx="10"/>
          </p:nvPr>
        </p:nvSpPr>
        <p:spPr/>
        <p:txBody>
          <a:bodyPr/>
          <a:lstStyle/>
          <a:p>
            <a:fld id="{6221A832-2FCD-439E-810E-E94AF74F5043}" type="datetime1">
              <a:rPr lang="en-IN" smtClean="0"/>
              <a:t>04-12-2025</a:t>
            </a:fld>
            <a:endParaRPr lang="en-IN"/>
          </a:p>
        </p:txBody>
      </p:sp>
      <p:sp>
        <p:nvSpPr>
          <p:cNvPr id="6" name="Footer Placeholder 5">
            <a:extLst>
              <a:ext uri="{FF2B5EF4-FFF2-40B4-BE49-F238E27FC236}">
                <a16:creationId xmlns:a16="http://schemas.microsoft.com/office/drawing/2014/main" id="{6F5AC827-1921-CC09-F937-2E3C9BC0499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F36DE45-4F05-2833-8758-2F0B70650FE7}"/>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1441051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95CEB-B051-01BF-07AD-B0D4788976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8C3A518-8C26-353A-B1DD-1EF74FA9C6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7EDD6BD-4099-DF38-F391-9086B82D02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AAE10D-68B3-A314-B02B-4313D24BBDD1}"/>
              </a:ext>
            </a:extLst>
          </p:cNvPr>
          <p:cNvSpPr>
            <a:spLocks noGrp="1"/>
          </p:cNvSpPr>
          <p:nvPr>
            <p:ph type="dt" sz="half" idx="10"/>
          </p:nvPr>
        </p:nvSpPr>
        <p:spPr/>
        <p:txBody>
          <a:bodyPr/>
          <a:lstStyle/>
          <a:p>
            <a:fld id="{3ACA9593-2190-424F-82C7-939A379CC031}" type="datetime1">
              <a:rPr lang="en-IN" smtClean="0"/>
              <a:t>04-12-2025</a:t>
            </a:fld>
            <a:endParaRPr lang="en-IN"/>
          </a:p>
        </p:txBody>
      </p:sp>
      <p:sp>
        <p:nvSpPr>
          <p:cNvPr id="6" name="Footer Placeholder 5">
            <a:extLst>
              <a:ext uri="{FF2B5EF4-FFF2-40B4-BE49-F238E27FC236}">
                <a16:creationId xmlns:a16="http://schemas.microsoft.com/office/drawing/2014/main" id="{5717C468-116B-609A-CA91-4C7A392CF39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7D1A761-0D74-D909-AD95-0EC2F0D9AFBC}"/>
              </a:ext>
            </a:extLst>
          </p:cNvPr>
          <p:cNvSpPr>
            <a:spLocks noGrp="1"/>
          </p:cNvSpPr>
          <p:nvPr>
            <p:ph type="sldNum" sz="quarter" idx="12"/>
          </p:nvPr>
        </p:nvSpPr>
        <p:spPr/>
        <p:txBody>
          <a:bodyPr/>
          <a:lstStyle/>
          <a:p>
            <a:fld id="{429DCB9A-6C00-4877-A694-134719571DAE}" type="slidenum">
              <a:rPr lang="en-IN" smtClean="0"/>
              <a:t>‹#›</a:t>
            </a:fld>
            <a:endParaRPr lang="en-IN"/>
          </a:p>
        </p:txBody>
      </p:sp>
    </p:spTree>
    <p:extLst>
      <p:ext uri="{BB962C8B-B14F-4D97-AF65-F5344CB8AC3E}">
        <p14:creationId xmlns:p14="http://schemas.microsoft.com/office/powerpoint/2010/main" val="1933804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3D1041-B9F8-ECDB-ECCE-1D254E4AA8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CD1EB7F-F26E-62DB-71D2-6E0EA2D311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14BED6F-916C-8B70-3575-7AD05F84E7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C58C8F-90CC-4EAE-9963-BC2A7C44CAB1}" type="datetime1">
              <a:rPr lang="en-IN" smtClean="0"/>
              <a:t>04-12-2025</a:t>
            </a:fld>
            <a:endParaRPr lang="en-IN"/>
          </a:p>
        </p:txBody>
      </p:sp>
      <p:sp>
        <p:nvSpPr>
          <p:cNvPr id="5" name="Footer Placeholder 4">
            <a:extLst>
              <a:ext uri="{FF2B5EF4-FFF2-40B4-BE49-F238E27FC236}">
                <a16:creationId xmlns:a16="http://schemas.microsoft.com/office/drawing/2014/main" id="{90B7EA9E-5B5D-C4B3-588F-E1D7A5D446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E4F7F5B4-0418-B0B0-BD03-4FA6A4FB98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29DCB9A-6C00-4877-A694-134719571DAE}" type="slidenum">
              <a:rPr lang="en-IN" smtClean="0"/>
              <a:t>‹#›</a:t>
            </a:fld>
            <a:endParaRPr lang="en-IN"/>
          </a:p>
        </p:txBody>
      </p:sp>
      <p:pic>
        <p:nvPicPr>
          <p:cNvPr id="8" name="Picture 7">
            <a:extLst>
              <a:ext uri="{FF2B5EF4-FFF2-40B4-BE49-F238E27FC236}">
                <a16:creationId xmlns:a16="http://schemas.microsoft.com/office/drawing/2014/main" id="{1742455F-8BD2-5736-A656-009A0E86B89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 y="0"/>
            <a:ext cx="12192000" cy="1325562"/>
          </a:xfrm>
          <a:prstGeom prst="rect">
            <a:avLst/>
          </a:prstGeom>
        </p:spPr>
      </p:pic>
    </p:spTree>
    <p:extLst>
      <p:ext uri="{BB962C8B-B14F-4D97-AF65-F5344CB8AC3E}">
        <p14:creationId xmlns:p14="http://schemas.microsoft.com/office/powerpoint/2010/main" val="13129073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6AC0F3-1584-19B9-FB43-5669243910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kn-IN" dirty="0"/>
          </a:p>
        </p:txBody>
      </p:sp>
      <p:sp>
        <p:nvSpPr>
          <p:cNvPr id="3" name="Text Placeholder 2">
            <a:extLst>
              <a:ext uri="{FF2B5EF4-FFF2-40B4-BE49-F238E27FC236}">
                <a16:creationId xmlns:a16="http://schemas.microsoft.com/office/drawing/2014/main" id="{C4EDDD0D-0956-A33B-8E86-719D57AC65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kn-IN"/>
          </a:p>
        </p:txBody>
      </p:sp>
      <p:sp>
        <p:nvSpPr>
          <p:cNvPr id="4" name="Date Placeholder 3">
            <a:extLst>
              <a:ext uri="{FF2B5EF4-FFF2-40B4-BE49-F238E27FC236}">
                <a16:creationId xmlns:a16="http://schemas.microsoft.com/office/drawing/2014/main" id="{CEFC6F53-8B8B-40B4-62E5-66990C2482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4999F64-A25C-47D2-AF81-4FC5B0FAD08A}" type="datetime1">
              <a:rPr lang="en-IN" smtClean="0"/>
              <a:t>04-12-2025</a:t>
            </a:fld>
            <a:endParaRPr lang="kn-IN"/>
          </a:p>
        </p:txBody>
      </p:sp>
      <p:sp>
        <p:nvSpPr>
          <p:cNvPr id="5" name="Footer Placeholder 4">
            <a:extLst>
              <a:ext uri="{FF2B5EF4-FFF2-40B4-BE49-F238E27FC236}">
                <a16:creationId xmlns:a16="http://schemas.microsoft.com/office/drawing/2014/main" id="{1C098EBE-BE94-9B95-DF5B-CE29627EA3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kn-IN"/>
          </a:p>
        </p:txBody>
      </p:sp>
      <p:sp>
        <p:nvSpPr>
          <p:cNvPr id="6" name="Slide Number Placeholder 5">
            <a:extLst>
              <a:ext uri="{FF2B5EF4-FFF2-40B4-BE49-F238E27FC236}">
                <a16:creationId xmlns:a16="http://schemas.microsoft.com/office/drawing/2014/main" id="{84B70E8C-ED9B-9C11-7F77-5280EF9900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57E8583-464C-4AF2-9BC2-89F92E584FBA}" type="slidenum">
              <a:rPr lang="kn-IN" smtClean="0"/>
              <a:t>‹#›</a:t>
            </a:fld>
            <a:endParaRPr lang="kn-IN"/>
          </a:p>
        </p:txBody>
      </p:sp>
      <p:pic>
        <p:nvPicPr>
          <p:cNvPr id="8" name="Picture 7">
            <a:extLst>
              <a:ext uri="{FF2B5EF4-FFF2-40B4-BE49-F238E27FC236}">
                <a16:creationId xmlns:a16="http://schemas.microsoft.com/office/drawing/2014/main" id="{9F376320-3BDD-80A7-72DB-27F0713AE56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462088"/>
          </a:xfrm>
          <a:prstGeom prst="rect">
            <a:avLst/>
          </a:prstGeom>
        </p:spPr>
      </p:pic>
    </p:spTree>
    <p:extLst>
      <p:ext uri="{BB962C8B-B14F-4D97-AF65-F5344CB8AC3E}">
        <p14:creationId xmlns:p14="http://schemas.microsoft.com/office/powerpoint/2010/main" val="34714651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9F072F3-90E9-7B64-6145-E6B0835842C9}"/>
              </a:ext>
            </a:extLst>
          </p:cNvPr>
          <p:cNvSpPr>
            <a:spLocks noGrp="1"/>
          </p:cNvSpPr>
          <p:nvPr>
            <p:ph type="ctrTitle"/>
          </p:nvPr>
        </p:nvSpPr>
        <p:spPr>
          <a:xfrm>
            <a:off x="141514" y="1534886"/>
            <a:ext cx="11887200" cy="3799113"/>
          </a:xfrm>
        </p:spPr>
        <p:txBody>
          <a:bodyPr>
            <a:normAutofit/>
          </a:bodyPr>
          <a:lstStyle/>
          <a:p>
            <a:r>
              <a:rPr lang="en-IN" sz="4500" b="1" dirty="0">
                <a:latin typeface="Times New Roman" panose="02020603050405020304" pitchFamily="18" charset="0"/>
                <a:cs typeface="Times New Roman" panose="02020603050405020304" pitchFamily="18" charset="0"/>
              </a:rPr>
              <a:t>ECONOMICS FOR DECISION MAKING</a:t>
            </a:r>
            <a:br>
              <a:rPr lang="en-IN" sz="4500" b="1" dirty="0">
                <a:latin typeface="Times New Roman" panose="02020603050405020304" pitchFamily="18" charset="0"/>
                <a:cs typeface="Times New Roman" panose="02020603050405020304" pitchFamily="18" charset="0"/>
              </a:rPr>
            </a:br>
            <a:r>
              <a:rPr lang="en-IN" sz="4500" b="1" dirty="0">
                <a:latin typeface="Times New Roman" panose="02020603050405020304" pitchFamily="18" charset="0"/>
                <a:cs typeface="Times New Roman" panose="02020603050405020304" pitchFamily="18" charset="0"/>
              </a:rPr>
              <a:t>Subject Code – MBA103</a:t>
            </a:r>
            <a:br>
              <a:rPr lang="en-IN" sz="4500" b="1" dirty="0">
                <a:latin typeface="Times New Roman" panose="02020603050405020304" pitchFamily="18" charset="0"/>
                <a:cs typeface="Times New Roman" panose="02020603050405020304" pitchFamily="18" charset="0"/>
              </a:rPr>
            </a:br>
            <a:r>
              <a:rPr lang="en-IN" sz="4500" dirty="0">
                <a:latin typeface="Times New Roman" panose="02020603050405020304" pitchFamily="18" charset="0"/>
                <a:cs typeface="Times New Roman" panose="02020603050405020304" pitchFamily="18" charset="0"/>
              </a:rPr>
              <a:t>By </a:t>
            </a:r>
            <a:br>
              <a:rPr lang="en-IN" sz="4500" dirty="0">
                <a:latin typeface="Times New Roman" panose="02020603050405020304" pitchFamily="18" charset="0"/>
                <a:cs typeface="Times New Roman" panose="02020603050405020304" pitchFamily="18" charset="0"/>
              </a:rPr>
            </a:br>
            <a:r>
              <a:rPr lang="en-IN" sz="4500" dirty="0">
                <a:latin typeface="Times New Roman" panose="02020603050405020304" pitchFamily="18" charset="0"/>
                <a:cs typeface="Times New Roman" panose="02020603050405020304" pitchFamily="18" charset="0"/>
              </a:rPr>
              <a:t>Likith N</a:t>
            </a:r>
            <a:br>
              <a:rPr lang="en-IN" sz="4500" dirty="0">
                <a:latin typeface="Times New Roman" panose="02020603050405020304" pitchFamily="18" charset="0"/>
                <a:cs typeface="Times New Roman" panose="02020603050405020304" pitchFamily="18" charset="0"/>
              </a:rPr>
            </a:br>
            <a:r>
              <a:rPr lang="en-IN" sz="4500" dirty="0">
                <a:latin typeface="Times New Roman" panose="02020603050405020304" pitchFamily="18" charset="0"/>
                <a:cs typeface="Times New Roman" panose="02020603050405020304" pitchFamily="18" charset="0"/>
              </a:rPr>
              <a:t>Assistant Professor</a:t>
            </a:r>
            <a:endParaRPr lang="kn-IN" sz="4500" dirty="0"/>
          </a:p>
        </p:txBody>
      </p:sp>
      <p:sp>
        <p:nvSpPr>
          <p:cNvPr id="8" name="Subtitle 7">
            <a:extLst>
              <a:ext uri="{FF2B5EF4-FFF2-40B4-BE49-F238E27FC236}">
                <a16:creationId xmlns:a16="http://schemas.microsoft.com/office/drawing/2014/main" id="{B8C92CC7-1974-5FDB-30C0-BDE4CFFFBEC6}"/>
              </a:ext>
            </a:extLst>
          </p:cNvPr>
          <p:cNvSpPr>
            <a:spLocks noGrp="1"/>
          </p:cNvSpPr>
          <p:nvPr>
            <p:ph type="subTitle" idx="1"/>
          </p:nvPr>
        </p:nvSpPr>
        <p:spPr>
          <a:xfrm>
            <a:off x="1524000" y="5573486"/>
            <a:ext cx="9144000" cy="1132114"/>
          </a:xfrm>
        </p:spPr>
        <p:txBody>
          <a:bodyPr>
            <a:normAutofit/>
          </a:bodyPr>
          <a:lstStyle/>
          <a:p>
            <a:r>
              <a:rPr lang="en-IN" sz="3500" b="1" dirty="0">
                <a:latin typeface="Times New Roman" panose="02020603050405020304" pitchFamily="18" charset="0"/>
                <a:cs typeface="Times New Roman" panose="02020603050405020304" pitchFamily="18" charset="0"/>
              </a:rPr>
              <a:t>Module 1 - Introduction</a:t>
            </a:r>
            <a:endParaRPr lang="kn-IN" sz="3500" b="1" dirty="0">
              <a:latin typeface="Times New Roman" panose="02020603050405020304" pitchFamily="18" charset="0"/>
            </a:endParaRPr>
          </a:p>
        </p:txBody>
      </p:sp>
    </p:spTree>
    <p:extLst>
      <p:ext uri="{BB962C8B-B14F-4D97-AF65-F5344CB8AC3E}">
        <p14:creationId xmlns:p14="http://schemas.microsoft.com/office/powerpoint/2010/main" val="3990878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FFF96-D48D-BEA4-17DA-AEFA9A0EE84A}"/>
              </a:ext>
            </a:extLst>
          </p:cNvPr>
          <p:cNvSpPr>
            <a:spLocks noGrp="1"/>
          </p:cNvSpPr>
          <p:nvPr>
            <p:ph type="title"/>
          </p:nvPr>
        </p:nvSpPr>
        <p:spPr>
          <a:xfrm>
            <a:off x="838200" y="1480457"/>
            <a:ext cx="10515600" cy="210231"/>
          </a:xfrm>
        </p:spPr>
        <p:txBody>
          <a:bodyPr>
            <a:normAutofit fontScale="90000"/>
          </a:bodyPr>
          <a:lstStyle/>
          <a:p>
            <a:r>
              <a:rPr lang="en-IN" dirty="0"/>
              <a:t>Managerial Economics</a:t>
            </a:r>
          </a:p>
        </p:txBody>
      </p:sp>
      <p:pic>
        <p:nvPicPr>
          <p:cNvPr id="3074" name="Picture 2" descr="Chapter 1: 1 Introduction to Managerial Economics">
            <a:extLst>
              <a:ext uri="{FF2B5EF4-FFF2-40B4-BE49-F238E27FC236}">
                <a16:creationId xmlns:a16="http://schemas.microsoft.com/office/drawing/2014/main" id="{8045828C-0633-B955-8F32-038DA6B19CA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28144" y="1825625"/>
            <a:ext cx="7735712"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986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DC4E4-E864-08A3-1F1F-D891D09A73CF}"/>
              </a:ext>
            </a:extLst>
          </p:cNvPr>
          <p:cNvSpPr>
            <a:spLocks noGrp="1"/>
          </p:cNvSpPr>
          <p:nvPr>
            <p:ph type="title"/>
          </p:nvPr>
        </p:nvSpPr>
        <p:spPr>
          <a:xfrm>
            <a:off x="838200" y="1436914"/>
            <a:ext cx="10515600" cy="253774"/>
          </a:xfrm>
        </p:spPr>
        <p:txBody>
          <a:bodyPr>
            <a:normAutofit fontScale="90000"/>
          </a:bodyPr>
          <a:lstStyle/>
          <a:p>
            <a:r>
              <a:rPr lang="en-IN" dirty="0"/>
              <a:t>Nature of Managerial Economics</a:t>
            </a:r>
          </a:p>
        </p:txBody>
      </p:sp>
      <p:sp>
        <p:nvSpPr>
          <p:cNvPr id="3" name="Content Placeholder 2">
            <a:extLst>
              <a:ext uri="{FF2B5EF4-FFF2-40B4-BE49-F238E27FC236}">
                <a16:creationId xmlns:a16="http://schemas.microsoft.com/office/drawing/2014/main" id="{80B2AEFF-0212-9016-9F92-7941EE4CAEE4}"/>
              </a:ext>
            </a:extLst>
          </p:cNvPr>
          <p:cNvSpPr>
            <a:spLocks noGrp="1"/>
          </p:cNvSpPr>
          <p:nvPr>
            <p:ph idx="1"/>
          </p:nvPr>
        </p:nvSpPr>
        <p:spPr/>
        <p:txBody>
          <a:bodyPr/>
          <a:lstStyle/>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Art and Science</a:t>
            </a:r>
          </a:p>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Microeconomics</a:t>
            </a:r>
          </a:p>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Uses of Macro Economics</a:t>
            </a:r>
          </a:p>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Multidisciplinary</a:t>
            </a:r>
          </a:p>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 Prescriptive or Normative Discipline</a:t>
            </a:r>
          </a:p>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Management Oriented</a:t>
            </a:r>
          </a:p>
          <a:p>
            <a:pPr marL="514350" indent="-514350">
              <a:buFont typeface="+mj-lt"/>
              <a:buAutoNum type="arabicPeriod"/>
            </a:pPr>
            <a:r>
              <a:rPr lang="en-IN" i="0" dirty="0">
                <a:solidFill>
                  <a:srgbClr val="333333"/>
                </a:solidFill>
                <a:effectLst/>
                <a:latin typeface="Times New Roman" panose="02020603050405020304" pitchFamily="18" charset="0"/>
                <a:cs typeface="Times New Roman" panose="02020603050405020304" pitchFamily="18" charset="0"/>
              </a:rPr>
              <a:t>Pragmatic</a:t>
            </a:r>
          </a:p>
          <a:p>
            <a:endParaRPr lang="en-IN" dirty="0"/>
          </a:p>
        </p:txBody>
      </p:sp>
    </p:spTree>
    <p:extLst>
      <p:ext uri="{BB962C8B-B14F-4D97-AF65-F5344CB8AC3E}">
        <p14:creationId xmlns:p14="http://schemas.microsoft.com/office/powerpoint/2010/main" val="2252963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312D2-6469-BAEB-BA44-D5E6BAE09944}"/>
              </a:ext>
            </a:extLst>
          </p:cNvPr>
          <p:cNvSpPr>
            <a:spLocks noGrp="1"/>
          </p:cNvSpPr>
          <p:nvPr>
            <p:ph type="title"/>
          </p:nvPr>
        </p:nvSpPr>
        <p:spPr>
          <a:xfrm>
            <a:off x="838200" y="1360713"/>
            <a:ext cx="10515600" cy="653143"/>
          </a:xfrm>
        </p:spPr>
        <p:txBody>
          <a:bodyPr>
            <a:normAutofit fontScale="90000"/>
          </a:bodyPr>
          <a:lstStyle/>
          <a:p>
            <a:r>
              <a:rPr lang="en-IN" dirty="0"/>
              <a:t>Scope Of Managerial Economics</a:t>
            </a:r>
          </a:p>
        </p:txBody>
      </p:sp>
      <p:sp>
        <p:nvSpPr>
          <p:cNvPr id="3" name="Content Placeholder 2">
            <a:extLst>
              <a:ext uri="{FF2B5EF4-FFF2-40B4-BE49-F238E27FC236}">
                <a16:creationId xmlns:a16="http://schemas.microsoft.com/office/drawing/2014/main" id="{95432AFD-04D5-0754-B044-2F85E3384EA5}"/>
              </a:ext>
            </a:extLst>
          </p:cNvPr>
          <p:cNvSpPr>
            <a:spLocks noGrp="1"/>
          </p:cNvSpPr>
          <p:nvPr>
            <p:ph idx="1"/>
          </p:nvPr>
        </p:nvSpPr>
        <p:spPr>
          <a:xfrm>
            <a:off x="838200" y="2013857"/>
            <a:ext cx="10515600" cy="4084704"/>
          </a:xfrm>
        </p:spPr>
        <p:txBody>
          <a:bodyPr/>
          <a:lstStyle/>
          <a:p>
            <a:pPr marL="0" indent="0">
              <a:buNone/>
            </a:pPr>
            <a:endParaRPr lang="en-US" dirty="0"/>
          </a:p>
          <a:p>
            <a:pPr marL="0" indent="0">
              <a:buNone/>
            </a:pPr>
            <a:r>
              <a:rPr lang="en-US" b="1" dirty="0"/>
              <a:t>The scope of managerial economics covers two areas of decision making .</a:t>
            </a:r>
          </a:p>
          <a:p>
            <a:pPr marL="0" indent="0">
              <a:buNone/>
            </a:pPr>
            <a:endParaRPr lang="en-US" dirty="0"/>
          </a:p>
        </p:txBody>
      </p:sp>
      <p:sp>
        <p:nvSpPr>
          <p:cNvPr id="4" name="Rectangle 3">
            <a:extLst>
              <a:ext uri="{FF2B5EF4-FFF2-40B4-BE49-F238E27FC236}">
                <a16:creationId xmlns:a16="http://schemas.microsoft.com/office/drawing/2014/main" id="{AE7BC9DF-7548-D5FB-795D-EE08EFC5765C}"/>
              </a:ext>
            </a:extLst>
          </p:cNvPr>
          <p:cNvSpPr/>
          <p:nvPr/>
        </p:nvSpPr>
        <p:spPr>
          <a:xfrm>
            <a:off x="1389421" y="3510115"/>
            <a:ext cx="4316362" cy="1189703"/>
          </a:xfrm>
          <a:prstGeom prst="rect">
            <a:avLst/>
          </a:prstGeom>
          <a:solidFill>
            <a:schemeClr val="bg1"/>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N" sz="2000" b="1" dirty="0">
                <a:solidFill>
                  <a:schemeClr val="accent2">
                    <a:lumMod val="50000"/>
                  </a:schemeClr>
                </a:solidFill>
                <a:latin typeface="Times New Roman" panose="02020603050405020304" pitchFamily="18" charset="0"/>
                <a:cs typeface="Times New Roman" panose="02020603050405020304" pitchFamily="18" charset="0"/>
              </a:rPr>
              <a:t>Operational or Internal issues </a:t>
            </a:r>
          </a:p>
        </p:txBody>
      </p:sp>
      <p:sp>
        <p:nvSpPr>
          <p:cNvPr id="5" name="Rectangle 4">
            <a:extLst>
              <a:ext uri="{FF2B5EF4-FFF2-40B4-BE49-F238E27FC236}">
                <a16:creationId xmlns:a16="http://schemas.microsoft.com/office/drawing/2014/main" id="{2E3589A9-9052-A257-91B9-CAA3B7B35FE4}"/>
              </a:ext>
            </a:extLst>
          </p:cNvPr>
          <p:cNvSpPr/>
          <p:nvPr/>
        </p:nvSpPr>
        <p:spPr>
          <a:xfrm>
            <a:off x="6486217" y="3510115"/>
            <a:ext cx="4316362" cy="1189703"/>
          </a:xfrm>
          <a:prstGeom prst="rect">
            <a:avLst/>
          </a:prstGeom>
          <a:solidFill>
            <a:schemeClr val="bg1"/>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N" sz="2000" b="1" dirty="0">
                <a:solidFill>
                  <a:schemeClr val="accent2">
                    <a:lumMod val="50000"/>
                  </a:schemeClr>
                </a:solidFill>
                <a:latin typeface="Times New Roman" panose="02020603050405020304" pitchFamily="18" charset="0"/>
                <a:cs typeface="Times New Roman" panose="02020603050405020304" pitchFamily="18" charset="0"/>
              </a:rPr>
              <a:t>Environmental or External issues</a:t>
            </a:r>
          </a:p>
        </p:txBody>
      </p:sp>
    </p:spTree>
    <p:extLst>
      <p:ext uri="{BB962C8B-B14F-4D97-AF65-F5344CB8AC3E}">
        <p14:creationId xmlns:p14="http://schemas.microsoft.com/office/powerpoint/2010/main" val="3690250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BF3A0-1E75-03D8-32AE-0AE65ADD24DB}"/>
              </a:ext>
            </a:extLst>
          </p:cNvPr>
          <p:cNvSpPr>
            <a:spLocks noGrp="1"/>
          </p:cNvSpPr>
          <p:nvPr>
            <p:ph type="title"/>
          </p:nvPr>
        </p:nvSpPr>
        <p:spPr>
          <a:xfrm>
            <a:off x="838200" y="1349829"/>
            <a:ext cx="10515600" cy="609599"/>
          </a:xfrm>
        </p:spPr>
        <p:txBody>
          <a:bodyPr>
            <a:normAutofit fontScale="90000"/>
          </a:bodyPr>
          <a:lstStyle/>
          <a:p>
            <a:r>
              <a:rPr lang="en-IN" dirty="0"/>
              <a:t>Scope of Managerial Economics</a:t>
            </a:r>
          </a:p>
        </p:txBody>
      </p:sp>
      <p:pic>
        <p:nvPicPr>
          <p:cNvPr id="5" name="Content Placeholder 4">
            <a:extLst>
              <a:ext uri="{FF2B5EF4-FFF2-40B4-BE49-F238E27FC236}">
                <a16:creationId xmlns:a16="http://schemas.microsoft.com/office/drawing/2014/main" id="{DF0B44B5-7061-C142-0347-25DD461D5F7C}"/>
              </a:ext>
            </a:extLst>
          </p:cNvPr>
          <p:cNvPicPr>
            <a:picLocks noGrp="1" noChangeAspect="1"/>
          </p:cNvPicPr>
          <p:nvPr>
            <p:ph idx="1"/>
          </p:nvPr>
        </p:nvPicPr>
        <p:blipFill>
          <a:blip r:embed="rId2"/>
          <a:stretch>
            <a:fillRect/>
          </a:stretch>
        </p:blipFill>
        <p:spPr>
          <a:xfrm>
            <a:off x="1" y="1959428"/>
            <a:ext cx="12192000" cy="4898571"/>
          </a:xfrm>
          <a:prstGeom prst="rect">
            <a:avLst/>
          </a:prstGeom>
        </p:spPr>
      </p:pic>
    </p:spTree>
    <p:extLst>
      <p:ext uri="{BB962C8B-B14F-4D97-AF65-F5344CB8AC3E}">
        <p14:creationId xmlns:p14="http://schemas.microsoft.com/office/powerpoint/2010/main" val="203137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3FE378-DE4F-9C54-0637-A57E6A0BEA29}"/>
              </a:ext>
            </a:extLst>
          </p:cNvPr>
          <p:cNvSpPr>
            <a:spLocks noGrp="1"/>
          </p:cNvSpPr>
          <p:nvPr>
            <p:ph idx="1"/>
          </p:nvPr>
        </p:nvSpPr>
        <p:spPr>
          <a:xfrm>
            <a:off x="195943" y="1426029"/>
            <a:ext cx="11778343" cy="5181600"/>
          </a:xfrm>
        </p:spPr>
        <p:txBody>
          <a:bodyPr/>
          <a:lstStyle/>
          <a:p>
            <a:r>
              <a:rPr lang="en-US" dirty="0"/>
              <a:t>1. Demand Analysis and Forecasting</a:t>
            </a:r>
          </a:p>
          <a:p>
            <a:r>
              <a:rPr lang="en-US" dirty="0"/>
              <a:t>2. Cost and Production Analysis</a:t>
            </a:r>
          </a:p>
          <a:p>
            <a:r>
              <a:rPr lang="en-US" dirty="0"/>
              <a:t>3. Pricing Decisions, Policies, and Practices</a:t>
            </a:r>
          </a:p>
          <a:p>
            <a:r>
              <a:rPr lang="en-IN" dirty="0"/>
              <a:t>4. Capital Management</a:t>
            </a:r>
          </a:p>
          <a:p>
            <a:r>
              <a:rPr lang="en-IN" dirty="0"/>
              <a:t>5. Profit Management</a:t>
            </a:r>
          </a:p>
          <a:p>
            <a:r>
              <a:rPr lang="en-IN" dirty="0"/>
              <a:t>6. Resource allocation</a:t>
            </a:r>
          </a:p>
          <a:p>
            <a:r>
              <a:rPr lang="en-IN" dirty="0"/>
              <a:t>7. Inventory and queuing problem</a:t>
            </a:r>
          </a:p>
          <a:p>
            <a:r>
              <a:rPr lang="en-IN" dirty="0"/>
              <a:t>8. Pricing problems</a:t>
            </a:r>
          </a:p>
          <a:p>
            <a:r>
              <a:rPr lang="en-IN" dirty="0"/>
              <a:t>9. Investment problems</a:t>
            </a:r>
          </a:p>
        </p:txBody>
      </p:sp>
    </p:spTree>
    <p:extLst>
      <p:ext uri="{BB962C8B-B14F-4D97-AF65-F5344CB8AC3E}">
        <p14:creationId xmlns:p14="http://schemas.microsoft.com/office/powerpoint/2010/main" val="899050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473DC-F02C-B389-E452-CDE2D471BDB0}"/>
              </a:ext>
            </a:extLst>
          </p:cNvPr>
          <p:cNvSpPr>
            <a:spLocks noGrp="1"/>
          </p:cNvSpPr>
          <p:nvPr>
            <p:ph type="title"/>
          </p:nvPr>
        </p:nvSpPr>
        <p:spPr>
          <a:xfrm>
            <a:off x="838200" y="1404257"/>
            <a:ext cx="10515600" cy="286431"/>
          </a:xfrm>
        </p:spPr>
        <p:txBody>
          <a:bodyPr>
            <a:normAutofit fontScale="90000"/>
          </a:bodyPr>
          <a:lstStyle/>
          <a:p>
            <a:r>
              <a:rPr lang="en-IN" dirty="0"/>
              <a:t>Uses Of Managerial Economics</a:t>
            </a:r>
          </a:p>
        </p:txBody>
      </p:sp>
      <p:sp>
        <p:nvSpPr>
          <p:cNvPr id="3" name="Content Placeholder 2">
            <a:extLst>
              <a:ext uri="{FF2B5EF4-FFF2-40B4-BE49-F238E27FC236}">
                <a16:creationId xmlns:a16="http://schemas.microsoft.com/office/drawing/2014/main" id="{59B1CAE3-1705-ABFE-299F-F515BB28A1C5}"/>
              </a:ext>
            </a:extLst>
          </p:cNvPr>
          <p:cNvSpPr>
            <a:spLocks noGrp="1"/>
          </p:cNvSpPr>
          <p:nvPr>
            <p:ph sz="half" idx="1"/>
          </p:nvPr>
        </p:nvSpPr>
        <p:spPr>
          <a:xfrm>
            <a:off x="1097279" y="1845734"/>
            <a:ext cx="5706292" cy="4023360"/>
          </a:xfrm>
        </p:spPr>
        <p:txBody>
          <a:bodyPr>
            <a:normAutofit lnSpcReduction="10000"/>
          </a:bodyPr>
          <a:lstStyle/>
          <a:p>
            <a:r>
              <a:rPr lang="en-US" i="0" dirty="0">
                <a:effectLst/>
                <a:latin typeface="+mj-lt"/>
                <a:cs typeface="Times New Roman" panose="02020603050405020304" pitchFamily="18" charset="0"/>
              </a:rPr>
              <a:t>Used for Integration of </a:t>
            </a:r>
          </a:p>
          <a:p>
            <a:pPr marL="0" indent="0">
              <a:buNone/>
            </a:pPr>
            <a:r>
              <a:rPr lang="en-US" i="0" dirty="0">
                <a:effectLst/>
                <a:latin typeface="+mj-lt"/>
                <a:cs typeface="Times New Roman" panose="02020603050405020304" pitchFamily="18" charset="0"/>
              </a:rPr>
              <a:t>Economic Theory</a:t>
            </a:r>
          </a:p>
          <a:p>
            <a:r>
              <a:rPr lang="en-US" i="0" dirty="0">
                <a:effectLst/>
                <a:cs typeface="Times New Roman" panose="02020603050405020304" pitchFamily="18" charset="0"/>
              </a:rPr>
              <a:t>Used</a:t>
            </a:r>
            <a:r>
              <a:rPr lang="en-US" i="0" dirty="0">
                <a:effectLst/>
                <a:latin typeface="+mj-lt"/>
                <a:cs typeface="Times New Roman" panose="02020603050405020304" pitchFamily="18" charset="0"/>
              </a:rPr>
              <a:t> as Solution to Practical </a:t>
            </a:r>
          </a:p>
          <a:p>
            <a:pPr marL="0" indent="0">
              <a:buNone/>
            </a:pPr>
            <a:r>
              <a:rPr lang="en-US" i="0" dirty="0">
                <a:effectLst/>
                <a:latin typeface="+mj-lt"/>
                <a:cs typeface="Times New Roman" panose="02020603050405020304" pitchFamily="18" charset="0"/>
              </a:rPr>
              <a:t>Business Problems</a:t>
            </a:r>
          </a:p>
          <a:p>
            <a:r>
              <a:rPr lang="en-US" i="0" dirty="0">
                <a:effectLst/>
                <a:latin typeface="+mj-lt"/>
                <a:cs typeface="Times New Roman" panose="02020603050405020304" pitchFamily="18" charset="0"/>
              </a:rPr>
              <a:t>Optimum Use of Scarce Resources</a:t>
            </a:r>
          </a:p>
          <a:p>
            <a:r>
              <a:rPr lang="en-IN" i="0" dirty="0">
                <a:effectLst/>
                <a:latin typeface="+mj-lt"/>
                <a:cs typeface="Times New Roman" panose="02020603050405020304" pitchFamily="18" charset="0"/>
              </a:rPr>
              <a:t>Used for Other Objectives</a:t>
            </a:r>
          </a:p>
          <a:p>
            <a:r>
              <a:rPr lang="en-IN" i="0" dirty="0">
                <a:effectLst/>
                <a:latin typeface="+mj-lt"/>
                <a:cs typeface="Times New Roman" panose="02020603050405020304" pitchFamily="18" charset="0"/>
              </a:rPr>
              <a:t>Used for Overall Development</a:t>
            </a:r>
          </a:p>
          <a:p>
            <a:r>
              <a:rPr lang="en-US" i="0" dirty="0">
                <a:effectLst/>
                <a:latin typeface="+mj-lt"/>
                <a:cs typeface="Times New Roman" panose="02020603050405020304" pitchFamily="18" charset="0"/>
              </a:rPr>
              <a:t>Used in Making Right Decisions</a:t>
            </a:r>
          </a:p>
          <a:p>
            <a:endParaRPr lang="en-IN" dirty="0"/>
          </a:p>
        </p:txBody>
      </p:sp>
      <p:pic>
        <p:nvPicPr>
          <p:cNvPr id="1026" name="Picture 2" descr="Managerial Economics: Relevance In Key Business Decisions">
            <a:extLst>
              <a:ext uri="{FF2B5EF4-FFF2-40B4-BE49-F238E27FC236}">
                <a16:creationId xmlns:a16="http://schemas.microsoft.com/office/drawing/2014/main" id="{A77BB888-2E03-7F73-DB98-DC9AB8ED6A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3971" y="1690688"/>
            <a:ext cx="5998029" cy="5167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741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1B130E-E402-7862-03C0-3EBCB41B5F74}"/>
              </a:ext>
            </a:extLst>
          </p:cNvPr>
          <p:cNvSpPr>
            <a:spLocks noGrp="1"/>
          </p:cNvSpPr>
          <p:nvPr>
            <p:ph idx="1"/>
          </p:nvPr>
        </p:nvSpPr>
        <p:spPr>
          <a:xfrm>
            <a:off x="838200" y="1480457"/>
            <a:ext cx="10515600" cy="4696506"/>
          </a:xfrm>
        </p:spPr>
        <p:txBody>
          <a:bodyPr/>
          <a:lstStyle/>
          <a:p>
            <a:r>
              <a:rPr lang="en-IN" dirty="0"/>
              <a:t>Strategic Innovation Investments</a:t>
            </a:r>
          </a:p>
          <a:p>
            <a:r>
              <a:rPr lang="en-US" dirty="0"/>
              <a:t>Integration of Big Data and AI</a:t>
            </a:r>
          </a:p>
          <a:p>
            <a:r>
              <a:rPr lang="en-US" dirty="0"/>
              <a:t>Supply Chain and Risk Optimization</a:t>
            </a:r>
          </a:p>
          <a:p>
            <a:r>
              <a:rPr lang="en-US" dirty="0"/>
              <a:t>Dynamic Pricing and Market Entry</a:t>
            </a:r>
          </a:p>
          <a:p>
            <a:r>
              <a:rPr lang="en-US" dirty="0"/>
              <a:t>Marginal and Cost-Benefit Analysis for Innovation</a:t>
            </a:r>
          </a:p>
          <a:p>
            <a:r>
              <a:rPr lang="en-IN" dirty="0"/>
              <a:t>Cross-disciplinary Synergies (</a:t>
            </a:r>
            <a:r>
              <a:rPr lang="en-US" dirty="0"/>
              <a:t> psychology, behavioral economics, and digital transformation tools)</a:t>
            </a:r>
          </a:p>
          <a:p>
            <a:r>
              <a:rPr lang="en-IN" dirty="0"/>
              <a:t>Sustainable Competitive Advantage</a:t>
            </a:r>
          </a:p>
          <a:p>
            <a:endParaRPr lang="en-IN" dirty="0"/>
          </a:p>
        </p:txBody>
      </p:sp>
      <p:pic>
        <p:nvPicPr>
          <p:cNvPr id="2050" name="Picture 2" descr="Innovation Management – The Ultimate Guide">
            <a:extLst>
              <a:ext uri="{FF2B5EF4-FFF2-40B4-BE49-F238E27FC236}">
                <a16:creationId xmlns:a16="http://schemas.microsoft.com/office/drawing/2014/main" id="{2E9992E6-5E39-1FEC-938E-732497BBBF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8314" y="1730829"/>
            <a:ext cx="8218715" cy="5053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997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BFA262-7B01-5349-2022-2A000CEF1BCA}"/>
              </a:ext>
            </a:extLst>
          </p:cNvPr>
          <p:cNvSpPr>
            <a:spLocks noGrp="1"/>
          </p:cNvSpPr>
          <p:nvPr>
            <p:ph idx="1"/>
          </p:nvPr>
        </p:nvSpPr>
        <p:spPr>
          <a:xfrm>
            <a:off x="239485" y="1415142"/>
            <a:ext cx="11691257" cy="5072743"/>
          </a:xfrm>
        </p:spPr>
        <p:txBody>
          <a:bodyPr>
            <a:normAutofit fontScale="92500" lnSpcReduction="10000"/>
          </a:bodyPr>
          <a:lstStyle/>
          <a:p>
            <a:pPr marL="0" indent="0">
              <a:buNone/>
            </a:pPr>
            <a:r>
              <a:rPr lang="en-US" b="1" dirty="0"/>
              <a:t>Case Examples across Industries</a:t>
            </a:r>
          </a:p>
          <a:p>
            <a:r>
              <a:rPr lang="en-US" b="1" dirty="0"/>
              <a:t>Tech Startups</a:t>
            </a:r>
            <a:r>
              <a:rPr lang="en-US" dirty="0"/>
              <a:t>: A firm launching an AI-powered product uses projected market adoption models and competitor pricing analysis to select a penetration strategy—entering at a lower price, capturing volume, and adjusting prices upward as market share stabilizes.​</a:t>
            </a:r>
          </a:p>
          <a:p>
            <a:r>
              <a:rPr lang="en-US" b="1" dirty="0"/>
              <a:t>Manufacturing</a:t>
            </a:r>
            <a:r>
              <a:rPr lang="en-US" dirty="0"/>
              <a:t>: Companies apply production theory and marginal analysis to automate operations, reduce waste, and systematically assess which innovations deliver optimal ROI.​</a:t>
            </a:r>
          </a:p>
          <a:p>
            <a:r>
              <a:rPr lang="en-US" b="1" dirty="0"/>
              <a:t>Healthcare</a:t>
            </a:r>
            <a:r>
              <a:rPr lang="en-US" dirty="0"/>
              <a:t>: Providers use advanced cost-benefit and marginal analysis to allocate capital toward AI diagnostics or additional staff, maximizing both healthcare outcomes and operational efficiency.​</a:t>
            </a:r>
          </a:p>
          <a:p>
            <a:r>
              <a:rPr lang="en-US" b="1" dirty="0"/>
              <a:t>Finance</a:t>
            </a:r>
            <a:r>
              <a:rPr lang="en-US" dirty="0"/>
              <a:t>: Portfolio selection and innovation theory guide the trade-off between investing in high-growth versus stable opportunities, considering the specifics of risk and return in </a:t>
            </a:r>
            <a:r>
              <a:rPr lang="en-IN" dirty="0"/>
              <a:t>changing markets.</a:t>
            </a:r>
            <a:endParaRPr lang="en-US" dirty="0"/>
          </a:p>
          <a:p>
            <a:endParaRPr lang="en-IN" dirty="0"/>
          </a:p>
        </p:txBody>
      </p:sp>
    </p:spTree>
    <p:extLst>
      <p:ext uri="{BB962C8B-B14F-4D97-AF65-F5344CB8AC3E}">
        <p14:creationId xmlns:p14="http://schemas.microsoft.com/office/powerpoint/2010/main" val="3222850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51A1E-8307-883C-890C-B0DAD6370B20}"/>
              </a:ext>
            </a:extLst>
          </p:cNvPr>
          <p:cNvSpPr>
            <a:spLocks noGrp="1"/>
          </p:cNvSpPr>
          <p:nvPr>
            <p:ph type="title"/>
          </p:nvPr>
        </p:nvSpPr>
        <p:spPr>
          <a:xfrm>
            <a:off x="838200" y="1556657"/>
            <a:ext cx="10515600" cy="598714"/>
          </a:xfrm>
        </p:spPr>
        <p:txBody>
          <a:bodyPr>
            <a:normAutofit fontScale="90000"/>
          </a:bodyPr>
          <a:lstStyle/>
          <a:p>
            <a:r>
              <a:rPr lang="en-US" sz="4400" dirty="0">
                <a:cs typeface="Times New Roman" panose="02020603050405020304" pitchFamily="18" charset="0"/>
              </a:rPr>
              <a:t>Roles and Responsibilities of Managerial Economist</a:t>
            </a:r>
            <a:endParaRPr lang="en-IN" sz="4400" dirty="0">
              <a:cs typeface="Times New Roman" panose="02020603050405020304" pitchFamily="18" charset="0"/>
            </a:endParaRPr>
          </a:p>
        </p:txBody>
      </p:sp>
      <p:sp>
        <p:nvSpPr>
          <p:cNvPr id="3" name="Content Placeholder 2">
            <a:extLst>
              <a:ext uri="{FF2B5EF4-FFF2-40B4-BE49-F238E27FC236}">
                <a16:creationId xmlns:a16="http://schemas.microsoft.com/office/drawing/2014/main" id="{515020E2-A730-513F-701F-DFC260E35065}"/>
              </a:ext>
            </a:extLst>
          </p:cNvPr>
          <p:cNvSpPr>
            <a:spLocks noGrp="1"/>
          </p:cNvSpPr>
          <p:nvPr>
            <p:ph idx="1"/>
          </p:nvPr>
        </p:nvSpPr>
        <p:spPr>
          <a:xfrm>
            <a:off x="838200" y="2503713"/>
            <a:ext cx="10515600" cy="4071257"/>
          </a:xfrm>
        </p:spPr>
        <p:txBody>
          <a:bodyPr>
            <a:normAutofit/>
          </a:bodyPr>
          <a:lstStyle/>
          <a:p>
            <a:r>
              <a:rPr lang="en-IN" sz="2400" dirty="0">
                <a:cs typeface="Times New Roman" panose="02020603050405020304" pitchFamily="18" charset="0"/>
              </a:rPr>
              <a:t>Studies Business Environment</a:t>
            </a:r>
          </a:p>
          <a:p>
            <a:r>
              <a:rPr lang="en-IN" sz="2400" dirty="0">
                <a:cs typeface="Times New Roman" panose="02020603050405020304" pitchFamily="18" charset="0"/>
              </a:rPr>
              <a:t>Analyses Operations Of Business</a:t>
            </a:r>
          </a:p>
          <a:p>
            <a:r>
              <a:rPr lang="en-IN" sz="2400" dirty="0">
                <a:cs typeface="Times New Roman" panose="02020603050405020304" pitchFamily="18" charset="0"/>
              </a:rPr>
              <a:t>Demand Forecasting and Estimation</a:t>
            </a:r>
          </a:p>
          <a:p>
            <a:r>
              <a:rPr lang="en-IN" sz="2400" dirty="0">
                <a:cs typeface="Times New Roman" panose="02020603050405020304" pitchFamily="18" charset="0"/>
              </a:rPr>
              <a:t>Production Planning</a:t>
            </a:r>
          </a:p>
          <a:p>
            <a:r>
              <a:rPr lang="en-IN" sz="2400" dirty="0">
                <a:cs typeface="Times New Roman" panose="02020603050405020304" pitchFamily="18" charset="0"/>
              </a:rPr>
              <a:t>Economic Intelligence</a:t>
            </a:r>
          </a:p>
          <a:p>
            <a:r>
              <a:rPr lang="en-IN" sz="2400" dirty="0">
                <a:cs typeface="Times New Roman" panose="02020603050405020304" pitchFamily="18" charset="0"/>
              </a:rPr>
              <a:t>Performing Investment Analysis</a:t>
            </a:r>
          </a:p>
          <a:p>
            <a:r>
              <a:rPr lang="en-US" sz="2400" dirty="0">
                <a:cs typeface="Times New Roman" panose="02020603050405020304" pitchFamily="18" charset="0"/>
              </a:rPr>
              <a:t>Focuses On Earning Reasonable Profit</a:t>
            </a:r>
          </a:p>
          <a:p>
            <a:r>
              <a:rPr lang="en-IN" sz="2400" dirty="0">
                <a:cs typeface="Times New Roman" panose="02020603050405020304" pitchFamily="18" charset="0"/>
              </a:rPr>
              <a:t>Maintaining Better Relations</a:t>
            </a:r>
          </a:p>
        </p:txBody>
      </p:sp>
    </p:spTree>
    <p:extLst>
      <p:ext uri="{BB962C8B-B14F-4D97-AF65-F5344CB8AC3E}">
        <p14:creationId xmlns:p14="http://schemas.microsoft.com/office/powerpoint/2010/main" val="1830543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AFD21-0ECD-D78D-DAE6-80461ED4CA5B}"/>
              </a:ext>
            </a:extLst>
          </p:cNvPr>
          <p:cNvSpPr>
            <a:spLocks noGrp="1"/>
          </p:cNvSpPr>
          <p:nvPr>
            <p:ph type="title"/>
          </p:nvPr>
        </p:nvSpPr>
        <p:spPr>
          <a:xfrm>
            <a:off x="838200" y="1513114"/>
            <a:ext cx="10515600" cy="177574"/>
          </a:xfrm>
        </p:spPr>
        <p:txBody>
          <a:bodyPr>
            <a:normAutofit fontScale="90000"/>
          </a:bodyPr>
          <a:lstStyle/>
          <a:p>
            <a:r>
              <a:rPr lang="en-IN" sz="4400" b="1" dirty="0">
                <a:latin typeface="Times New Roman" panose="02020603050405020304" pitchFamily="18" charset="0"/>
                <a:cs typeface="Times New Roman" panose="02020603050405020304" pitchFamily="18" charset="0"/>
              </a:rPr>
              <a:t>Theory of the Firm</a:t>
            </a:r>
          </a:p>
        </p:txBody>
      </p:sp>
      <p:sp>
        <p:nvSpPr>
          <p:cNvPr id="3" name="Content Placeholder 2">
            <a:extLst>
              <a:ext uri="{FF2B5EF4-FFF2-40B4-BE49-F238E27FC236}">
                <a16:creationId xmlns:a16="http://schemas.microsoft.com/office/drawing/2014/main" id="{F4C81A84-A377-258A-DD41-BD25D0C4128A}"/>
              </a:ext>
            </a:extLst>
          </p:cNvPr>
          <p:cNvSpPr>
            <a:spLocks noGrp="1"/>
          </p:cNvSpPr>
          <p:nvPr>
            <p:ph sz="half" idx="1"/>
          </p:nvPr>
        </p:nvSpPr>
        <p:spPr/>
        <p:txBody>
          <a:bodyPr>
            <a:normAutofit/>
          </a:bodyPr>
          <a:lstStyle/>
          <a:p>
            <a:r>
              <a:rPr lang="en-US" sz="2800" b="0" i="0" dirty="0">
                <a:solidFill>
                  <a:srgbClr val="001D35"/>
                </a:solidFill>
                <a:effectLst/>
                <a:latin typeface="Times New Roman" panose="02020603050405020304" pitchFamily="18" charset="0"/>
                <a:cs typeface="Times New Roman" panose="02020603050405020304" pitchFamily="18" charset="0"/>
              </a:rPr>
              <a:t>The theory of the firm is a collection of economic and organizational models that explain the nature of firms, including their existence, structure, and relationship to the market. It also helps to predict how firms will behave.</a:t>
            </a:r>
            <a:endParaRPr lang="en-IN" sz="2800" dirty="0">
              <a:latin typeface="Times New Roman" panose="02020603050405020304" pitchFamily="18" charset="0"/>
              <a:cs typeface="Times New Roman" panose="02020603050405020304" pitchFamily="18" charset="0"/>
            </a:endParaRPr>
          </a:p>
        </p:txBody>
      </p:sp>
      <p:pic>
        <p:nvPicPr>
          <p:cNvPr id="2050" name="Picture 2" descr="Theory of the Firm: What It Is and How ...">
            <a:extLst>
              <a:ext uri="{FF2B5EF4-FFF2-40B4-BE49-F238E27FC236}">
                <a16:creationId xmlns:a16="http://schemas.microsoft.com/office/drawing/2014/main" id="{D61763DA-1793-10CB-3A64-B04CCB8861D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400800" y="1895661"/>
            <a:ext cx="4493342" cy="3224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767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B511A-CAD7-8B72-580B-CC025E91A545}"/>
              </a:ext>
            </a:extLst>
          </p:cNvPr>
          <p:cNvSpPr>
            <a:spLocks noGrp="1"/>
          </p:cNvSpPr>
          <p:nvPr>
            <p:ph type="title"/>
          </p:nvPr>
        </p:nvSpPr>
        <p:spPr>
          <a:xfrm>
            <a:off x="1097280" y="1371600"/>
            <a:ext cx="10058400" cy="654050"/>
          </a:xfrm>
        </p:spPr>
        <p:txBody>
          <a:bodyPr>
            <a:normAutofit/>
          </a:bodyPr>
          <a:lstStyle/>
          <a:p>
            <a:r>
              <a:rPr lang="en-IN" sz="3000" b="1" dirty="0"/>
              <a:t>Activity: The match making market</a:t>
            </a:r>
          </a:p>
        </p:txBody>
      </p:sp>
      <p:sp>
        <p:nvSpPr>
          <p:cNvPr id="3" name="Content Placeholder 2">
            <a:extLst>
              <a:ext uri="{FF2B5EF4-FFF2-40B4-BE49-F238E27FC236}">
                <a16:creationId xmlns:a16="http://schemas.microsoft.com/office/drawing/2014/main" id="{12D7AFB0-4BE9-9D8E-763C-267B6D6FE4D5}"/>
              </a:ext>
            </a:extLst>
          </p:cNvPr>
          <p:cNvSpPr>
            <a:spLocks noGrp="1"/>
          </p:cNvSpPr>
          <p:nvPr>
            <p:ph idx="1"/>
          </p:nvPr>
        </p:nvSpPr>
        <p:spPr>
          <a:xfrm>
            <a:off x="1097280" y="2166257"/>
            <a:ext cx="10058400" cy="4049486"/>
          </a:xfrm>
        </p:spPr>
        <p:txBody>
          <a:bodyPr>
            <a:normAutofit fontScale="92500"/>
          </a:bodyPr>
          <a:lstStyle/>
          <a:p>
            <a:r>
              <a:rPr lang="en-US" sz="2800" dirty="0"/>
              <a:t>“If you had to rank top 3 qualities in a partner, what would they be?”</a:t>
            </a:r>
          </a:p>
          <a:p>
            <a:r>
              <a:rPr lang="en-IN" sz="2800" dirty="0"/>
              <a:t>Looks</a:t>
            </a:r>
          </a:p>
          <a:p>
            <a:r>
              <a:rPr lang="en-IN" sz="2800" dirty="0"/>
              <a:t>Personality</a:t>
            </a:r>
          </a:p>
          <a:p>
            <a:r>
              <a:rPr lang="en-IN" sz="2800" dirty="0"/>
              <a:t>Confidence</a:t>
            </a:r>
          </a:p>
          <a:p>
            <a:r>
              <a:rPr lang="en-IN" sz="2800" dirty="0"/>
              <a:t>Career</a:t>
            </a:r>
          </a:p>
          <a:p>
            <a:r>
              <a:rPr lang="en-IN" sz="2800" dirty="0"/>
              <a:t>Humour</a:t>
            </a:r>
          </a:p>
          <a:p>
            <a:r>
              <a:rPr lang="en-IN" sz="2800" dirty="0"/>
              <a:t>Stability</a:t>
            </a:r>
          </a:p>
          <a:p>
            <a:r>
              <a:rPr lang="en-IN" sz="2800" dirty="0"/>
              <a:t>Intelligence</a:t>
            </a:r>
          </a:p>
          <a:p>
            <a:endParaRPr lang="en-IN" sz="2800" dirty="0"/>
          </a:p>
        </p:txBody>
      </p:sp>
    </p:spTree>
    <p:extLst>
      <p:ext uri="{BB962C8B-B14F-4D97-AF65-F5344CB8AC3E}">
        <p14:creationId xmlns:p14="http://schemas.microsoft.com/office/powerpoint/2010/main" val="721818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706B7-CC90-9946-4AB0-CA4CE1724C1A}"/>
              </a:ext>
            </a:extLst>
          </p:cNvPr>
          <p:cNvSpPr>
            <a:spLocks noGrp="1"/>
          </p:cNvSpPr>
          <p:nvPr>
            <p:ph type="title"/>
          </p:nvPr>
        </p:nvSpPr>
        <p:spPr>
          <a:xfrm>
            <a:off x="838200" y="1480457"/>
            <a:ext cx="10515600" cy="210231"/>
          </a:xfrm>
        </p:spPr>
        <p:txBody>
          <a:bodyPr>
            <a:normAutofit fontScale="90000"/>
          </a:bodyPr>
          <a:lstStyle/>
          <a:p>
            <a:r>
              <a:rPr lang="en-IN" b="1" dirty="0">
                <a:latin typeface="Times New Roman" panose="02020603050405020304" pitchFamily="18" charset="0"/>
                <a:cs typeface="Times New Roman" panose="02020603050405020304" pitchFamily="18" charset="0"/>
              </a:rPr>
              <a:t>Firm</a:t>
            </a:r>
          </a:p>
        </p:txBody>
      </p:sp>
      <p:sp>
        <p:nvSpPr>
          <p:cNvPr id="3" name="Content Placeholder 2">
            <a:extLst>
              <a:ext uri="{FF2B5EF4-FFF2-40B4-BE49-F238E27FC236}">
                <a16:creationId xmlns:a16="http://schemas.microsoft.com/office/drawing/2014/main" id="{F2E3AB69-F754-B190-CECC-5A75EEE62815}"/>
              </a:ext>
            </a:extLst>
          </p:cNvPr>
          <p:cNvSpPr>
            <a:spLocks noGrp="1"/>
          </p:cNvSpPr>
          <p:nvPr>
            <p:ph sz="half" idx="1"/>
          </p:nvPr>
        </p:nvSpPr>
        <p:spPr/>
        <p:txBody>
          <a:bodyPr>
            <a:normAutofit/>
          </a:bodyPr>
          <a:lstStyle/>
          <a:p>
            <a:r>
              <a:rPr lang="en-US" sz="2800" b="1" dirty="0">
                <a:cs typeface="Times New Roman" panose="02020603050405020304" pitchFamily="18" charset="0"/>
              </a:rPr>
              <a:t>Firm</a:t>
            </a:r>
            <a:r>
              <a:rPr lang="en-US" sz="2800" dirty="0">
                <a:cs typeface="Times New Roman" panose="02020603050405020304" pitchFamily="18" charset="0"/>
              </a:rPr>
              <a:t>: A firm is an organization or entity that combines factors of production—land, labor, and capital—to produce goods or services with the goal of maximizing profits. Firms operate in the market and aim to satisfy the demand for their goods and services.</a:t>
            </a:r>
            <a:endParaRPr lang="en-IN" sz="2800" dirty="0">
              <a:cs typeface="Times New Roman" panose="02020603050405020304" pitchFamily="18" charset="0"/>
            </a:endParaRPr>
          </a:p>
        </p:txBody>
      </p:sp>
      <p:pic>
        <p:nvPicPr>
          <p:cNvPr id="4098" name="Picture 2" descr="Firms: Definition in Business, How They Work, and Types">
            <a:extLst>
              <a:ext uri="{FF2B5EF4-FFF2-40B4-BE49-F238E27FC236}">
                <a16:creationId xmlns:a16="http://schemas.microsoft.com/office/drawing/2014/main" id="{A465810A-3AE0-D6C9-38B2-B35035C0552B}"/>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18238" y="1845735"/>
            <a:ext cx="4937125" cy="3678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175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7194A-054C-B152-060F-BFA7B03E77DC}"/>
              </a:ext>
            </a:extLst>
          </p:cNvPr>
          <p:cNvSpPr>
            <a:spLocks noGrp="1"/>
          </p:cNvSpPr>
          <p:nvPr>
            <p:ph type="title"/>
          </p:nvPr>
        </p:nvSpPr>
        <p:spPr>
          <a:xfrm>
            <a:off x="838200" y="1447800"/>
            <a:ext cx="10515600" cy="242888"/>
          </a:xfrm>
        </p:spPr>
        <p:txBody>
          <a:bodyPr>
            <a:normAutofit fontScale="90000"/>
          </a:bodyPr>
          <a:lstStyle/>
          <a:p>
            <a:r>
              <a:rPr lang="en-IN" b="1" dirty="0">
                <a:latin typeface="Times New Roman" panose="02020603050405020304" pitchFamily="18" charset="0"/>
                <a:cs typeface="Times New Roman" panose="02020603050405020304" pitchFamily="18" charset="0"/>
              </a:rPr>
              <a:t>Industry</a:t>
            </a:r>
          </a:p>
        </p:txBody>
      </p:sp>
      <p:sp>
        <p:nvSpPr>
          <p:cNvPr id="3" name="Content Placeholder 2">
            <a:extLst>
              <a:ext uri="{FF2B5EF4-FFF2-40B4-BE49-F238E27FC236}">
                <a16:creationId xmlns:a16="http://schemas.microsoft.com/office/drawing/2014/main" id="{6ABD156E-67D4-2119-5C9C-F2D2625C8750}"/>
              </a:ext>
            </a:extLst>
          </p:cNvPr>
          <p:cNvSpPr>
            <a:spLocks noGrp="1"/>
          </p:cNvSpPr>
          <p:nvPr>
            <p:ph sz="half" idx="1"/>
          </p:nvPr>
        </p:nvSpPr>
        <p:spPr/>
        <p:txBody>
          <a:bodyPr/>
          <a:lstStyle/>
          <a:p>
            <a:r>
              <a:rPr lang="en-US" sz="2400" dirty="0">
                <a:latin typeface="Times New Roman" panose="02020603050405020304" pitchFamily="18" charset="0"/>
                <a:cs typeface="Times New Roman" panose="02020603050405020304" pitchFamily="18" charset="0"/>
              </a:rPr>
              <a:t>Industry: An industry is a broader term referring to a group of firms that produce similar or related products. It represents the collective activity in a specific sector, such as the automobile industry, tech industry, or agriculture industry. Firms within an industry compete with each other, but they also may collaborate in certain contexts (e.g., industry standards).</a:t>
            </a:r>
            <a:endParaRPr lang="en-IN" sz="2400" dirty="0">
              <a:latin typeface="Times New Roman" panose="02020603050405020304" pitchFamily="18" charset="0"/>
              <a:cs typeface="Times New Roman" panose="02020603050405020304" pitchFamily="18" charset="0"/>
            </a:endParaRPr>
          </a:p>
          <a:p>
            <a:endParaRPr lang="en-IN" dirty="0"/>
          </a:p>
        </p:txBody>
      </p:sp>
      <p:pic>
        <p:nvPicPr>
          <p:cNvPr id="3074" name="Picture 2" descr="Industry: Definition in Business and Investing">
            <a:extLst>
              <a:ext uri="{FF2B5EF4-FFF2-40B4-BE49-F238E27FC236}">
                <a16:creationId xmlns:a16="http://schemas.microsoft.com/office/drawing/2014/main" id="{2B11D6DF-C6A3-8361-FDD6-B7D7C5FAB8E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18555" y="1845734"/>
            <a:ext cx="4937125" cy="3677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72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0B304AF-726D-57AA-C722-2F0A501E235A}"/>
              </a:ext>
            </a:extLst>
          </p:cNvPr>
          <p:cNvSpPr>
            <a:spLocks noGrp="1"/>
          </p:cNvSpPr>
          <p:nvPr>
            <p:ph idx="1"/>
          </p:nvPr>
        </p:nvSpPr>
        <p:spPr>
          <a:xfrm>
            <a:off x="838200" y="1556658"/>
            <a:ext cx="10515600" cy="4620306"/>
          </a:xfrm>
        </p:spPr>
        <p:style>
          <a:lnRef idx="2">
            <a:schemeClr val="accent6"/>
          </a:lnRef>
          <a:fillRef idx="1">
            <a:schemeClr val="lt1"/>
          </a:fillRef>
          <a:effectRef idx="0">
            <a:schemeClr val="accent6"/>
          </a:effectRef>
          <a:fontRef idx="minor">
            <a:schemeClr val="dk1"/>
          </a:fontRef>
        </p:style>
        <p:txBody>
          <a:bodyPr/>
          <a:lstStyle/>
          <a:p>
            <a:r>
              <a:rPr lang="en-IN" b="1" dirty="0">
                <a:latin typeface="Times New Roman" panose="02020603050405020304" pitchFamily="18" charset="0"/>
                <a:cs typeface="Times New Roman" panose="02020603050405020304" pitchFamily="18" charset="0"/>
              </a:rPr>
              <a:t>6 Objectives of the Firm</a:t>
            </a:r>
          </a:p>
        </p:txBody>
      </p:sp>
      <p:sp>
        <p:nvSpPr>
          <p:cNvPr id="8" name="Rectangle 7">
            <a:extLst>
              <a:ext uri="{FF2B5EF4-FFF2-40B4-BE49-F238E27FC236}">
                <a16:creationId xmlns:a16="http://schemas.microsoft.com/office/drawing/2014/main" id="{661DEC7E-3BC1-41E1-A9F9-708272D62AE1}"/>
              </a:ext>
            </a:extLst>
          </p:cNvPr>
          <p:cNvSpPr/>
          <p:nvPr/>
        </p:nvSpPr>
        <p:spPr>
          <a:xfrm>
            <a:off x="4650656" y="2603089"/>
            <a:ext cx="3077497" cy="82591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dirty="0">
                <a:latin typeface="Times New Roman" panose="02020603050405020304" pitchFamily="18" charset="0"/>
                <a:cs typeface="Times New Roman" panose="02020603050405020304" pitchFamily="18" charset="0"/>
              </a:rPr>
              <a:t>Revenue Maximization</a:t>
            </a:r>
          </a:p>
        </p:txBody>
      </p:sp>
      <p:sp>
        <p:nvSpPr>
          <p:cNvPr id="9" name="Rectangle 8">
            <a:extLst>
              <a:ext uri="{FF2B5EF4-FFF2-40B4-BE49-F238E27FC236}">
                <a16:creationId xmlns:a16="http://schemas.microsoft.com/office/drawing/2014/main" id="{D1720B48-7736-EA8A-BEA1-BF2AA75B545C}"/>
              </a:ext>
            </a:extLst>
          </p:cNvPr>
          <p:cNvSpPr/>
          <p:nvPr/>
        </p:nvSpPr>
        <p:spPr>
          <a:xfrm>
            <a:off x="8091948" y="2603088"/>
            <a:ext cx="2871020" cy="82591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dirty="0">
                <a:latin typeface="Times New Roman" panose="02020603050405020304" pitchFamily="18" charset="0"/>
                <a:cs typeface="Times New Roman" panose="02020603050405020304" pitchFamily="18" charset="0"/>
              </a:rPr>
              <a:t>Growth Maximization</a:t>
            </a:r>
          </a:p>
        </p:txBody>
      </p:sp>
      <p:sp>
        <p:nvSpPr>
          <p:cNvPr id="10" name="Rectangle 9">
            <a:extLst>
              <a:ext uri="{FF2B5EF4-FFF2-40B4-BE49-F238E27FC236}">
                <a16:creationId xmlns:a16="http://schemas.microsoft.com/office/drawing/2014/main" id="{8BE4B3A1-04AB-558E-8243-16CA0B29F293}"/>
              </a:ext>
            </a:extLst>
          </p:cNvPr>
          <p:cNvSpPr/>
          <p:nvPr/>
        </p:nvSpPr>
        <p:spPr>
          <a:xfrm>
            <a:off x="1229032" y="4121601"/>
            <a:ext cx="2939845" cy="757084"/>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dirty="0">
                <a:latin typeface="Times New Roman" panose="02020603050405020304" pitchFamily="18" charset="0"/>
                <a:cs typeface="Times New Roman" panose="02020603050405020304" pitchFamily="18" charset="0"/>
              </a:rPr>
              <a:t>Sales Maximization</a:t>
            </a:r>
          </a:p>
        </p:txBody>
      </p:sp>
      <p:sp>
        <p:nvSpPr>
          <p:cNvPr id="11" name="Rectangle 10">
            <a:extLst>
              <a:ext uri="{FF2B5EF4-FFF2-40B4-BE49-F238E27FC236}">
                <a16:creationId xmlns:a16="http://schemas.microsoft.com/office/drawing/2014/main" id="{C6C7EAEB-C628-509C-348F-66FD7D765F1C}"/>
              </a:ext>
            </a:extLst>
          </p:cNvPr>
          <p:cNvSpPr/>
          <p:nvPr/>
        </p:nvSpPr>
        <p:spPr>
          <a:xfrm>
            <a:off x="4719483" y="4064574"/>
            <a:ext cx="2939845" cy="82591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dirty="0">
                <a:latin typeface="Times New Roman" panose="02020603050405020304" pitchFamily="18" charset="0"/>
                <a:cs typeface="Times New Roman" panose="02020603050405020304" pitchFamily="18" charset="0"/>
              </a:rPr>
              <a:t>Satisfaction of Stakeholders</a:t>
            </a:r>
          </a:p>
        </p:txBody>
      </p:sp>
      <p:sp>
        <p:nvSpPr>
          <p:cNvPr id="12" name="Rectangle 11">
            <a:extLst>
              <a:ext uri="{FF2B5EF4-FFF2-40B4-BE49-F238E27FC236}">
                <a16:creationId xmlns:a16="http://schemas.microsoft.com/office/drawing/2014/main" id="{2530A9C5-8DAF-E3E1-BDA4-F5BDE45DE01E}"/>
              </a:ext>
            </a:extLst>
          </p:cNvPr>
          <p:cNvSpPr/>
          <p:nvPr/>
        </p:nvSpPr>
        <p:spPr>
          <a:xfrm>
            <a:off x="8209934" y="4064574"/>
            <a:ext cx="2871020" cy="82591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dirty="0">
                <a:latin typeface="Times New Roman" panose="02020603050405020304" pitchFamily="18" charset="0"/>
                <a:cs typeface="Times New Roman" panose="02020603050405020304" pitchFamily="18" charset="0"/>
              </a:rPr>
              <a:t>Maximization of Market Share</a:t>
            </a:r>
          </a:p>
        </p:txBody>
      </p:sp>
      <p:sp>
        <p:nvSpPr>
          <p:cNvPr id="13" name="Rectangle 12">
            <a:extLst>
              <a:ext uri="{FF2B5EF4-FFF2-40B4-BE49-F238E27FC236}">
                <a16:creationId xmlns:a16="http://schemas.microsoft.com/office/drawing/2014/main" id="{BE560E37-DE8A-E428-62BE-3D1034DB6B1A}"/>
              </a:ext>
            </a:extLst>
          </p:cNvPr>
          <p:cNvSpPr/>
          <p:nvPr/>
        </p:nvSpPr>
        <p:spPr>
          <a:xfrm>
            <a:off x="1229032" y="2603090"/>
            <a:ext cx="2939845" cy="82591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dirty="0">
                <a:latin typeface="Times New Roman" panose="02020603050405020304" pitchFamily="18" charset="0"/>
                <a:cs typeface="Times New Roman" panose="02020603050405020304" pitchFamily="18" charset="0"/>
              </a:rPr>
              <a:t>Profit Maximization</a:t>
            </a:r>
          </a:p>
        </p:txBody>
      </p:sp>
    </p:spTree>
    <p:extLst>
      <p:ext uri="{BB962C8B-B14F-4D97-AF65-F5344CB8AC3E}">
        <p14:creationId xmlns:p14="http://schemas.microsoft.com/office/powerpoint/2010/main" val="2527078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30EA11-C386-EF78-34C0-E47202901D58}"/>
              </a:ext>
            </a:extLst>
          </p:cNvPr>
          <p:cNvSpPr>
            <a:spLocks noGrp="1"/>
          </p:cNvSpPr>
          <p:nvPr>
            <p:ph idx="1"/>
          </p:nvPr>
        </p:nvSpPr>
        <p:spPr/>
        <p:txBody>
          <a:bodyPr/>
          <a:lstStyle/>
          <a:p>
            <a:r>
              <a:rPr lang="en-IN" dirty="0">
                <a:latin typeface="Times New Roman" panose="02020603050405020304" pitchFamily="18" charset="0"/>
                <a:cs typeface="Times New Roman" panose="02020603050405020304" pitchFamily="18" charset="0"/>
              </a:rPr>
              <a:t>There are 5 alternative objectives of Firm</a:t>
            </a:r>
          </a:p>
        </p:txBody>
      </p:sp>
      <p:sp>
        <p:nvSpPr>
          <p:cNvPr id="4" name="Rectangle 3">
            <a:extLst>
              <a:ext uri="{FF2B5EF4-FFF2-40B4-BE49-F238E27FC236}">
                <a16:creationId xmlns:a16="http://schemas.microsoft.com/office/drawing/2014/main" id="{41FA68CA-7680-0A17-90D7-C7FDE07017DD}"/>
              </a:ext>
            </a:extLst>
          </p:cNvPr>
          <p:cNvSpPr/>
          <p:nvPr/>
        </p:nvSpPr>
        <p:spPr>
          <a:xfrm>
            <a:off x="1347022" y="2880852"/>
            <a:ext cx="3057832" cy="87507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en-IN" i="0" u="none" strike="noStrike" dirty="0">
                <a:solidFill>
                  <a:schemeClr val="tx1"/>
                </a:solidFill>
                <a:effectLst/>
                <a:latin typeface="Times New Roman" panose="02020603050405020304" pitchFamily="18" charset="0"/>
                <a:cs typeface="Times New Roman" panose="02020603050405020304" pitchFamily="18" charset="0"/>
              </a:rPr>
              <a:t>Profit-</a:t>
            </a:r>
            <a:r>
              <a:rPr lang="en-IN" i="0" u="none" strike="noStrike" dirty="0" err="1">
                <a:solidFill>
                  <a:schemeClr val="tx1"/>
                </a:solidFill>
                <a:effectLst/>
                <a:latin typeface="Times New Roman" panose="02020603050405020304" pitchFamily="18" charset="0"/>
                <a:cs typeface="Times New Roman" panose="02020603050405020304" pitchFamily="18" charset="0"/>
              </a:rPr>
              <a:t>Satisificing</a:t>
            </a:r>
            <a:endParaRPr lang="en-IN" i="0" u="none" strike="noStrike" dirty="0">
              <a:solidFill>
                <a:schemeClr val="tx1"/>
              </a:solidFill>
              <a:effectLst/>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2F00D7FF-B2E0-2CE9-1910-E5606AE00AFE}"/>
              </a:ext>
            </a:extLst>
          </p:cNvPr>
          <p:cNvSpPr/>
          <p:nvPr/>
        </p:nvSpPr>
        <p:spPr>
          <a:xfrm>
            <a:off x="4699819" y="2880852"/>
            <a:ext cx="3175822" cy="87507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en-IN" i="0" u="none" strike="noStrike" dirty="0">
                <a:solidFill>
                  <a:schemeClr val="tx1"/>
                </a:solidFill>
                <a:effectLst/>
                <a:latin typeface="Times New Roman" panose="02020603050405020304" pitchFamily="18" charset="0"/>
                <a:cs typeface="Times New Roman" panose="02020603050405020304" pitchFamily="18" charset="0"/>
              </a:rPr>
              <a:t>Stakeholder Welfare</a:t>
            </a:r>
          </a:p>
        </p:txBody>
      </p:sp>
      <p:sp>
        <p:nvSpPr>
          <p:cNvPr id="6" name="Rectangle 5">
            <a:extLst>
              <a:ext uri="{FF2B5EF4-FFF2-40B4-BE49-F238E27FC236}">
                <a16:creationId xmlns:a16="http://schemas.microsoft.com/office/drawing/2014/main" id="{1AAE61DD-8DCC-B682-1A50-17A2F4073F55}"/>
              </a:ext>
            </a:extLst>
          </p:cNvPr>
          <p:cNvSpPr/>
          <p:nvPr/>
        </p:nvSpPr>
        <p:spPr>
          <a:xfrm>
            <a:off x="8170606" y="2880852"/>
            <a:ext cx="2924114" cy="87507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en-IN" i="0" u="none" strike="noStrike" dirty="0">
                <a:solidFill>
                  <a:schemeClr val="tx1"/>
                </a:solidFill>
                <a:effectLst/>
                <a:latin typeface="Times New Roman" panose="02020603050405020304" pitchFamily="18" charset="0"/>
                <a:cs typeface="Times New Roman" panose="02020603050405020304" pitchFamily="18" charset="0"/>
              </a:rPr>
              <a:t>Market Share Leadership</a:t>
            </a:r>
          </a:p>
        </p:txBody>
      </p:sp>
      <p:sp>
        <p:nvSpPr>
          <p:cNvPr id="7" name="Rectangle 6">
            <a:extLst>
              <a:ext uri="{FF2B5EF4-FFF2-40B4-BE49-F238E27FC236}">
                <a16:creationId xmlns:a16="http://schemas.microsoft.com/office/drawing/2014/main" id="{0F830A83-2A9C-2234-2F70-43EFFDAEFE84}"/>
              </a:ext>
            </a:extLst>
          </p:cNvPr>
          <p:cNvSpPr/>
          <p:nvPr/>
        </p:nvSpPr>
        <p:spPr>
          <a:xfrm>
            <a:off x="2753032" y="4562168"/>
            <a:ext cx="2920181" cy="87507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en-IN" i="0" u="none" strike="noStrike" dirty="0">
                <a:solidFill>
                  <a:schemeClr val="tx1"/>
                </a:solidFill>
                <a:effectLst/>
                <a:latin typeface="Times New Roman" panose="02020603050405020304" pitchFamily="18" charset="0"/>
                <a:cs typeface="Times New Roman" panose="02020603050405020304" pitchFamily="18" charset="0"/>
              </a:rPr>
              <a:t>Technological Leadership</a:t>
            </a:r>
          </a:p>
        </p:txBody>
      </p:sp>
      <p:sp>
        <p:nvSpPr>
          <p:cNvPr id="8" name="Rectangle 7">
            <a:extLst>
              <a:ext uri="{FF2B5EF4-FFF2-40B4-BE49-F238E27FC236}">
                <a16:creationId xmlns:a16="http://schemas.microsoft.com/office/drawing/2014/main" id="{B7350C9E-DBEA-DAF3-515C-371333E6FAC4}"/>
              </a:ext>
            </a:extLst>
          </p:cNvPr>
          <p:cNvSpPr/>
          <p:nvPr/>
        </p:nvSpPr>
        <p:spPr>
          <a:xfrm>
            <a:off x="6931742" y="4562168"/>
            <a:ext cx="2920181" cy="87507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en-IN" i="0" u="none" strike="noStrike" dirty="0">
                <a:solidFill>
                  <a:schemeClr val="tx1"/>
                </a:solidFill>
                <a:effectLst/>
                <a:latin typeface="Times New Roman" panose="02020603050405020304" pitchFamily="18" charset="0"/>
                <a:cs typeface="Times New Roman" panose="02020603050405020304" pitchFamily="18" charset="0"/>
              </a:rPr>
              <a:t>Corporate Social Responsibility</a:t>
            </a:r>
          </a:p>
        </p:txBody>
      </p:sp>
    </p:spTree>
    <p:extLst>
      <p:ext uri="{BB962C8B-B14F-4D97-AF65-F5344CB8AC3E}">
        <p14:creationId xmlns:p14="http://schemas.microsoft.com/office/powerpoint/2010/main" val="9035454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977E1-57CE-85E9-9224-B0E623E6F3FC}"/>
              </a:ext>
            </a:extLst>
          </p:cNvPr>
          <p:cNvSpPr>
            <a:spLocks noGrp="1"/>
          </p:cNvSpPr>
          <p:nvPr>
            <p:ph type="title"/>
          </p:nvPr>
        </p:nvSpPr>
        <p:spPr>
          <a:xfrm>
            <a:off x="838200" y="1547113"/>
            <a:ext cx="10515600" cy="143575"/>
          </a:xfrm>
        </p:spPr>
        <p:txBody>
          <a:bodyPr>
            <a:normAutofit fontScale="90000"/>
          </a:bodyPr>
          <a:lstStyle/>
          <a:p>
            <a:r>
              <a:rPr lang="en-IN" b="1" dirty="0">
                <a:latin typeface="Times New Roman" panose="02020603050405020304" pitchFamily="18" charset="0"/>
                <a:cs typeface="Times New Roman" panose="02020603050405020304" pitchFamily="18" charset="0"/>
              </a:rPr>
              <a:t>Managerial Theories </a:t>
            </a:r>
          </a:p>
        </p:txBody>
      </p:sp>
      <p:sp>
        <p:nvSpPr>
          <p:cNvPr id="3" name="Content Placeholder 2">
            <a:extLst>
              <a:ext uri="{FF2B5EF4-FFF2-40B4-BE49-F238E27FC236}">
                <a16:creationId xmlns:a16="http://schemas.microsoft.com/office/drawing/2014/main" id="{62A85A37-6BD9-5E2E-005F-8FB84942D9A6}"/>
              </a:ext>
            </a:extLst>
          </p:cNvPr>
          <p:cNvSpPr>
            <a:spLocks noGrp="1"/>
          </p:cNvSpPr>
          <p:nvPr>
            <p:ph idx="1"/>
          </p:nvPr>
        </p:nvSpPr>
        <p:spPr>
          <a:xfrm>
            <a:off x="1097280" y="1950720"/>
            <a:ext cx="10058400" cy="4023360"/>
          </a:xfrm>
        </p:spPr>
        <p:txBody>
          <a:bodyPr/>
          <a:lstStyle/>
          <a:p>
            <a:r>
              <a:rPr lang="en-IN" b="1" dirty="0">
                <a:latin typeface="Times New Roman" panose="02020603050405020304" pitchFamily="18" charset="0"/>
                <a:cs typeface="Times New Roman" panose="02020603050405020304" pitchFamily="18" charset="0"/>
              </a:rPr>
              <a:t>There are 3 Managerial Theories </a:t>
            </a:r>
          </a:p>
        </p:txBody>
      </p:sp>
      <p:sp>
        <p:nvSpPr>
          <p:cNvPr id="4" name="Oval 3">
            <a:extLst>
              <a:ext uri="{FF2B5EF4-FFF2-40B4-BE49-F238E27FC236}">
                <a16:creationId xmlns:a16="http://schemas.microsoft.com/office/drawing/2014/main" id="{82FDA87D-1CE0-022A-DB58-B1615D2D443E}"/>
              </a:ext>
            </a:extLst>
          </p:cNvPr>
          <p:cNvSpPr/>
          <p:nvPr/>
        </p:nvSpPr>
        <p:spPr>
          <a:xfrm>
            <a:off x="1553498" y="2428568"/>
            <a:ext cx="2743200" cy="153383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b="1" dirty="0">
                <a:latin typeface="Times New Roman" panose="02020603050405020304" pitchFamily="18" charset="0"/>
                <a:cs typeface="Times New Roman" panose="02020603050405020304" pitchFamily="18" charset="0"/>
              </a:rPr>
              <a:t>Baumol’s Model</a:t>
            </a:r>
          </a:p>
        </p:txBody>
      </p:sp>
      <p:sp>
        <p:nvSpPr>
          <p:cNvPr id="5" name="Oval 4">
            <a:extLst>
              <a:ext uri="{FF2B5EF4-FFF2-40B4-BE49-F238E27FC236}">
                <a16:creationId xmlns:a16="http://schemas.microsoft.com/office/drawing/2014/main" id="{3F151862-C498-42C1-D8B2-3EAA336273EA}"/>
              </a:ext>
            </a:extLst>
          </p:cNvPr>
          <p:cNvSpPr/>
          <p:nvPr/>
        </p:nvSpPr>
        <p:spPr>
          <a:xfrm>
            <a:off x="7600335" y="2517058"/>
            <a:ext cx="3038168" cy="153383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latin typeface="Times New Roman" panose="02020603050405020304" pitchFamily="18" charset="0"/>
                <a:cs typeface="Times New Roman" panose="02020603050405020304" pitchFamily="18" charset="0"/>
              </a:rPr>
              <a:t>Maris's model of growth maximization</a:t>
            </a:r>
            <a:endParaRPr lang="en-IN" sz="2000" b="1" dirty="0">
              <a:latin typeface="Times New Roman" panose="02020603050405020304" pitchFamily="18" charset="0"/>
              <a:cs typeface="Times New Roman" panose="02020603050405020304" pitchFamily="18" charset="0"/>
            </a:endParaRPr>
          </a:p>
        </p:txBody>
      </p:sp>
      <p:sp>
        <p:nvSpPr>
          <p:cNvPr id="6" name="Oval 5">
            <a:extLst>
              <a:ext uri="{FF2B5EF4-FFF2-40B4-BE49-F238E27FC236}">
                <a16:creationId xmlns:a16="http://schemas.microsoft.com/office/drawing/2014/main" id="{AF8F7659-E383-3222-6790-66A8A2EE932C}"/>
              </a:ext>
            </a:extLst>
          </p:cNvPr>
          <p:cNvSpPr/>
          <p:nvPr/>
        </p:nvSpPr>
        <p:spPr>
          <a:xfrm>
            <a:off x="4493342" y="3736258"/>
            <a:ext cx="3106993" cy="183421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latin typeface="Times New Roman" panose="02020603050405020304" pitchFamily="18" charset="0"/>
                <a:cs typeface="Times New Roman" panose="02020603050405020304" pitchFamily="18" charset="0"/>
              </a:rPr>
              <a:t>Williamson’s model of managerial discretion.</a:t>
            </a:r>
            <a:endParaRPr lang="en-IN"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34172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EACDC-50C3-6722-27B4-A7717C48821C}"/>
              </a:ext>
            </a:extLst>
          </p:cNvPr>
          <p:cNvSpPr>
            <a:spLocks noGrp="1"/>
          </p:cNvSpPr>
          <p:nvPr>
            <p:ph type="title"/>
          </p:nvPr>
        </p:nvSpPr>
        <p:spPr>
          <a:xfrm>
            <a:off x="838200" y="1382485"/>
            <a:ext cx="10515600" cy="707571"/>
          </a:xfrm>
        </p:spPr>
        <p:txBody>
          <a:bodyPr/>
          <a:lstStyle/>
          <a:p>
            <a:pPr algn="ctr"/>
            <a:r>
              <a:rPr lang="en-US" b="1" dirty="0">
                <a:cs typeface="Times New Roman" panose="02020603050405020304" pitchFamily="18" charset="0"/>
              </a:rPr>
              <a:t>Baumol’s Model of Sales Maximization</a:t>
            </a:r>
            <a:endParaRPr lang="en-IN" b="1" dirty="0">
              <a:cs typeface="Times New Roman" panose="02020603050405020304" pitchFamily="18" charset="0"/>
            </a:endParaRPr>
          </a:p>
        </p:txBody>
      </p:sp>
      <p:sp>
        <p:nvSpPr>
          <p:cNvPr id="7" name="Content Placeholder 6">
            <a:extLst>
              <a:ext uri="{FF2B5EF4-FFF2-40B4-BE49-F238E27FC236}">
                <a16:creationId xmlns:a16="http://schemas.microsoft.com/office/drawing/2014/main" id="{3F88B801-4B32-D86E-CF27-8719EB3877BD}"/>
              </a:ext>
            </a:extLst>
          </p:cNvPr>
          <p:cNvSpPr>
            <a:spLocks noGrp="1"/>
          </p:cNvSpPr>
          <p:nvPr>
            <p:ph idx="1"/>
          </p:nvPr>
        </p:nvSpPr>
        <p:spPr>
          <a:xfrm>
            <a:off x="838200" y="2264229"/>
            <a:ext cx="10515600" cy="3912734"/>
          </a:xfrm>
        </p:spPr>
        <p:txBody>
          <a:bodyPr/>
          <a:lstStyle/>
          <a:p>
            <a:pPr marL="0" indent="0">
              <a:buNone/>
            </a:pPr>
            <a:r>
              <a:rPr lang="en-US" dirty="0"/>
              <a:t>Baumol's model of sales maximization is an alternative to the traditional profit maximization objective for firms. In this model, a firm aims to maximize its total sales revenue rather than profit, subject to achieving a minimum acceptable level of profit. The key idea is that managers prefer increasing sales volume for reasons like market power, prestige, and job security, while still maintaining a profit level satisfactory to shareholders.</a:t>
            </a:r>
            <a:endParaRPr lang="en-IN" sz="2400" b="0" i="0" dirty="0">
              <a:solidFill>
                <a:srgbClr val="212121"/>
              </a:solidFill>
              <a:effectLst/>
              <a:latin typeface="Times New Roman" panose="02020603050405020304" pitchFamily="18" charset="0"/>
              <a:cs typeface="Times New Roman" panose="02020603050405020304" pitchFamily="18" charset="0"/>
            </a:endParaRPr>
          </a:p>
          <a:p>
            <a:endParaRPr lang="en-IN" dirty="0">
              <a:solidFill>
                <a:srgbClr val="212121"/>
              </a:solidFill>
              <a:latin typeface="Open Sans" panose="020F0502020204030204" pitchFamily="34" charset="0"/>
            </a:endParaRPr>
          </a:p>
        </p:txBody>
      </p:sp>
    </p:spTree>
    <p:extLst>
      <p:ext uri="{BB962C8B-B14F-4D97-AF65-F5344CB8AC3E}">
        <p14:creationId xmlns:p14="http://schemas.microsoft.com/office/powerpoint/2010/main" val="2377516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E19D67-6174-7E4F-A1CA-89CDA908DAF3}"/>
              </a:ext>
            </a:extLst>
          </p:cNvPr>
          <p:cNvSpPr>
            <a:spLocks noGrp="1"/>
          </p:cNvSpPr>
          <p:nvPr>
            <p:ph idx="1"/>
          </p:nvPr>
        </p:nvSpPr>
        <p:spPr>
          <a:xfrm>
            <a:off x="838200" y="1524000"/>
            <a:ext cx="10515600" cy="4963885"/>
          </a:xfrm>
        </p:spPr>
        <p:txBody>
          <a:bodyPr/>
          <a:lstStyle/>
          <a:p>
            <a:r>
              <a:rPr lang="en-US" dirty="0"/>
              <a:t>The model assumes that sales maximization occurs where marginal revenue (MR) is zero, which means total revenue is at its peak. This output level is higher than the profit-maximizing output, which is where marginal cost (MC) equals marginal revenue (MR). As a result, sales maximization leads to larger output and lower prices compared to profit maximization.</a:t>
            </a:r>
          </a:p>
          <a:p>
            <a:r>
              <a:rPr lang="en-US" dirty="0"/>
              <a:t>Baumol’s sales maximization can be illustrated with total cost (TC), total revenue (TR), and total profit (TP) curves. The firm produces output at the point where TR is highest (MR=0), as long as the profit constraint (minimum profit required) is met. If profits exceed the minimum required, the firm may reduce prices and increase output to grow sales further.</a:t>
            </a:r>
          </a:p>
          <a:p>
            <a:endParaRPr lang="en-IN" dirty="0"/>
          </a:p>
        </p:txBody>
      </p:sp>
    </p:spTree>
    <p:extLst>
      <p:ext uri="{BB962C8B-B14F-4D97-AF65-F5344CB8AC3E}">
        <p14:creationId xmlns:p14="http://schemas.microsoft.com/office/powerpoint/2010/main" val="3847577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extLst>
              <a:ext uri="{FF2B5EF4-FFF2-40B4-BE49-F238E27FC236}">
                <a16:creationId xmlns:a16="http://schemas.microsoft.com/office/drawing/2014/main" id="{B376DADF-968D-99B4-B64D-F945C74502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28056"/>
            <a:ext cx="8392886" cy="55299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F318796-27CD-6BDE-A61E-6DD3CF2D139B}"/>
              </a:ext>
            </a:extLst>
          </p:cNvPr>
          <p:cNvSpPr txBox="1"/>
          <p:nvPr/>
        </p:nvSpPr>
        <p:spPr>
          <a:xfrm>
            <a:off x="8654143" y="1328056"/>
            <a:ext cx="3385457" cy="5078313"/>
          </a:xfrm>
          <a:prstGeom prst="rect">
            <a:avLst/>
          </a:prstGeom>
          <a:noFill/>
        </p:spPr>
        <p:txBody>
          <a:bodyPr wrap="square" rtlCol="0">
            <a:spAutoFit/>
          </a:bodyPr>
          <a:lstStyle/>
          <a:p>
            <a:r>
              <a:rPr lang="en-US" dirty="0"/>
              <a:t>Here is a graph illustrating Baumol's Sales (Revenue) Maximization Model. The chart includes:</a:t>
            </a:r>
          </a:p>
          <a:p>
            <a:r>
              <a:rPr lang="en-US" dirty="0"/>
              <a:t>Total Revenue (TR) curve</a:t>
            </a:r>
          </a:p>
          <a:p>
            <a:r>
              <a:rPr lang="en-US" dirty="0"/>
              <a:t>Total Cost (TC) curve</a:t>
            </a:r>
          </a:p>
          <a:p>
            <a:r>
              <a:rPr lang="en-US" dirty="0"/>
              <a:t>Total Profit (TP) curve</a:t>
            </a:r>
          </a:p>
          <a:p>
            <a:r>
              <a:rPr lang="en-US" dirty="0"/>
              <a:t>Key points clearly marked and labeled:</a:t>
            </a:r>
          </a:p>
          <a:p>
            <a:pPr lvl="1"/>
            <a:r>
              <a:rPr lang="en-US" dirty="0"/>
              <a:t>Profit Maximization (where Total Profit is maximum)</a:t>
            </a:r>
          </a:p>
          <a:p>
            <a:pPr lvl="1"/>
            <a:r>
              <a:rPr lang="en-US" dirty="0"/>
              <a:t>Sales Maximization (where Total Revenue is maximum)</a:t>
            </a:r>
          </a:p>
          <a:p>
            <a:pPr lvl="1"/>
            <a:r>
              <a:rPr lang="en-US" dirty="0"/>
              <a:t>Minimum Profit Constraint (where profit meets company’s required minimum for shareholders)</a:t>
            </a:r>
          </a:p>
          <a:p>
            <a:endParaRPr lang="en-IN" dirty="0"/>
          </a:p>
        </p:txBody>
      </p:sp>
    </p:spTree>
    <p:extLst>
      <p:ext uri="{BB962C8B-B14F-4D97-AF65-F5344CB8AC3E}">
        <p14:creationId xmlns:p14="http://schemas.microsoft.com/office/powerpoint/2010/main" val="3368672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78C426-8EFC-1100-ACAF-B5FF9356EEC2}"/>
              </a:ext>
            </a:extLst>
          </p:cNvPr>
          <p:cNvSpPr>
            <a:spLocks noGrp="1"/>
          </p:cNvSpPr>
          <p:nvPr>
            <p:ph idx="1"/>
          </p:nvPr>
        </p:nvSpPr>
        <p:spPr>
          <a:xfrm>
            <a:off x="838200" y="1469571"/>
            <a:ext cx="10515600" cy="4707392"/>
          </a:xfrm>
        </p:spPr>
        <p:txBody>
          <a:bodyPr/>
          <a:lstStyle/>
          <a:p>
            <a:pPr marL="0" indent="0">
              <a:buNone/>
            </a:pPr>
            <a:r>
              <a:rPr lang="en-US" dirty="0"/>
              <a:t>There are two versions of Baumol’s model:</a:t>
            </a:r>
          </a:p>
          <a:p>
            <a:r>
              <a:rPr lang="en-US" b="1" dirty="0"/>
              <a:t>Static model</a:t>
            </a:r>
            <a:r>
              <a:rPr lang="en-US" dirty="0"/>
              <a:t>: The firm maximizes sales revenue at a point in time subject to minimum profit constraints.</a:t>
            </a:r>
          </a:p>
          <a:p>
            <a:r>
              <a:rPr lang="en-US" b="1" dirty="0"/>
              <a:t>Dynamic model: </a:t>
            </a:r>
            <a:r>
              <a:rPr lang="en-US" dirty="0"/>
              <a:t>Incorporates advertising and expenditure decisions that increase sales and shift demand, again constrained by minimum profit requirements.</a:t>
            </a:r>
          </a:p>
          <a:p>
            <a:endParaRPr lang="en-IN" dirty="0"/>
          </a:p>
        </p:txBody>
      </p:sp>
    </p:spTree>
    <p:extLst>
      <p:ext uri="{BB962C8B-B14F-4D97-AF65-F5344CB8AC3E}">
        <p14:creationId xmlns:p14="http://schemas.microsoft.com/office/powerpoint/2010/main" val="2247991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D500BAF-A570-89CA-905E-66F60BC75E1F}"/>
                  </a:ext>
                </a:extLst>
              </p:cNvPr>
              <p:cNvSpPr>
                <a:spLocks noGrp="1"/>
              </p:cNvSpPr>
              <p:nvPr>
                <p:ph idx="1"/>
              </p:nvPr>
            </p:nvSpPr>
            <p:spPr>
              <a:xfrm>
                <a:off x="838200" y="1502229"/>
                <a:ext cx="10515600" cy="4674734"/>
              </a:xfrm>
            </p:spPr>
            <p:txBody>
              <a:bodyPr/>
              <a:lstStyle/>
              <a:p>
                <a:pPr marL="0" indent="0" algn="ctr">
                  <a:buNone/>
                </a:pPr>
                <a:r>
                  <a:rPr lang="en-IN" b="1" dirty="0"/>
                  <a:t>Mathematical Version</a:t>
                </a:r>
              </a:p>
              <a:p>
                <a:pPr marL="0" indent="0" algn="ctr">
                  <a:buNone/>
                </a:pPr>
                <a:endParaRPr lang="en-IN" b="1" dirty="0"/>
              </a:p>
              <a:p>
                <a:pPr marL="0" indent="0" algn="ctr">
                  <a:buNone/>
                </a:pPr>
                <a:endParaRPr lang="en-IN" b="1" dirty="0"/>
              </a:p>
              <a:p>
                <a:pPr algn="ctr"/>
                <a:r>
                  <a:rPr lang="en-IN" b="1" dirty="0"/>
                  <a:t>Profit-maximization: Find Q where </a:t>
                </a:r>
                <a14:m>
                  <m:oMath xmlns:m="http://schemas.openxmlformats.org/officeDocument/2006/math">
                    <m:r>
                      <a:rPr lang="en-IN" b="1" i="1" smtClean="0">
                        <a:latin typeface="Cambria Math" panose="02040503050406030204" pitchFamily="18" charset="0"/>
                      </a:rPr>
                      <m:t>𝑴𝑪</m:t>
                    </m:r>
                    <m:r>
                      <a:rPr lang="en-IN" b="1" smtClean="0">
                        <a:latin typeface="Cambria Math" panose="02040503050406030204" pitchFamily="18" charset="0"/>
                      </a:rPr>
                      <m:t>=</m:t>
                    </m:r>
                    <m:r>
                      <a:rPr lang="en-IN" b="1" i="1" smtClean="0">
                        <a:latin typeface="Cambria Math" panose="02040503050406030204" pitchFamily="18" charset="0"/>
                      </a:rPr>
                      <m:t>𝑴𝑹</m:t>
                    </m:r>
                  </m:oMath>
                </a14:m>
                <a:r>
                  <a:rPr lang="en-IN" b="1" dirty="0"/>
                  <a:t> and TP is maximized.</a:t>
                </a:r>
              </a:p>
              <a:p>
                <a:pPr algn="ctr"/>
                <a:endParaRPr lang="en-IN" b="1" dirty="0"/>
              </a:p>
              <a:p>
                <a:pPr algn="ctr"/>
                <a:r>
                  <a:rPr lang="en-IN" b="1" dirty="0"/>
                  <a:t>Sales-maximization (Baumol): Find Q where </a:t>
                </a:r>
                <a14:m>
                  <m:oMath xmlns:m="http://schemas.openxmlformats.org/officeDocument/2006/math">
                    <m:r>
                      <a:rPr lang="en-IN" b="1" i="1" smtClean="0">
                        <a:latin typeface="Cambria Math" panose="02040503050406030204" pitchFamily="18" charset="0"/>
                      </a:rPr>
                      <m:t>𝑴𝑹</m:t>
                    </m:r>
                    <m:r>
                      <a:rPr lang="en-IN" b="1" smtClean="0">
                        <a:latin typeface="Cambria Math" panose="02040503050406030204" pitchFamily="18" charset="0"/>
                      </a:rPr>
                      <m:t>=</m:t>
                    </m:r>
                    <m:r>
                      <a:rPr lang="en-IN" b="1" i="1">
                        <a:latin typeface="Cambria Math" panose="02040503050406030204" pitchFamily="18" charset="0"/>
                      </a:rPr>
                      <m:t>𝟎</m:t>
                    </m:r>
                  </m:oMath>
                </a14:m>
                <a:r>
                  <a:rPr lang="en-IN" b="1" dirty="0"/>
                  <a:t> and </a:t>
                </a:r>
                <a14:m>
                  <m:oMath xmlns:m="http://schemas.openxmlformats.org/officeDocument/2006/math">
                    <m:r>
                      <a:rPr lang="en-IN" b="1" i="1" smtClean="0">
                        <a:latin typeface="Cambria Math" panose="02040503050406030204" pitchFamily="18" charset="0"/>
                      </a:rPr>
                      <m:t>𝑻𝑷</m:t>
                    </m:r>
                    <m:r>
                      <a:rPr lang="en-IN" b="1" smtClean="0">
                        <a:latin typeface="Cambria Math" panose="02040503050406030204" pitchFamily="18" charset="0"/>
                      </a:rPr>
                      <m:t>≥</m:t>
                    </m:r>
                    <m:r>
                      <a:rPr lang="en-IN" b="1" i="1" smtClean="0">
                        <a:latin typeface="Cambria Math" panose="02040503050406030204" pitchFamily="18" charset="0"/>
                      </a:rPr>
                      <m:t>𝑻</m:t>
                    </m:r>
                    <m:sSub>
                      <m:sSubPr>
                        <m:ctrlPr>
                          <a:rPr lang="ar-AE" b="1" i="1">
                            <a:latin typeface="Cambria Math" panose="02040503050406030204" pitchFamily="18" charset="0"/>
                          </a:rPr>
                        </m:ctrlPr>
                      </m:sSubPr>
                      <m:e>
                        <m:r>
                          <a:rPr lang="ar-AE" b="1" i="1" smtClean="0">
                            <a:latin typeface="Cambria Math" panose="02040503050406030204" pitchFamily="18" charset="0"/>
                          </a:rPr>
                          <m:t>𝑷</m:t>
                        </m:r>
                      </m:e>
                      <m:sub>
                        <m:r>
                          <m:rPr>
                            <m:nor/>
                          </m:rPr>
                          <a:rPr lang="en-IN" b="1" i="1"/>
                          <m:t>min</m:t>
                        </m:r>
                      </m:sub>
                    </m:sSub>
                  </m:oMath>
                </a14:m>
                <a:r>
                  <a:rPr lang="ar-AE" b="1" dirty="0"/>
                  <a:t>.</a:t>
                </a:r>
              </a:p>
              <a:p>
                <a:endParaRPr lang="en-IN" dirty="0"/>
              </a:p>
            </p:txBody>
          </p:sp>
        </mc:Choice>
        <mc:Fallback>
          <p:sp>
            <p:nvSpPr>
              <p:cNvPr id="3" name="Content Placeholder 2">
                <a:extLst>
                  <a:ext uri="{FF2B5EF4-FFF2-40B4-BE49-F238E27FC236}">
                    <a16:creationId xmlns:a16="http://schemas.microsoft.com/office/drawing/2014/main" id="{ED500BAF-A570-89CA-905E-66F60BC75E1F}"/>
                  </a:ext>
                </a:extLst>
              </p:cNvPr>
              <p:cNvSpPr>
                <a:spLocks noGrp="1" noRot="1" noChangeAspect="1" noMove="1" noResize="1" noEditPoints="1" noAdjustHandles="1" noChangeArrowheads="1" noChangeShapeType="1" noTextEdit="1"/>
              </p:cNvSpPr>
              <p:nvPr>
                <p:ph idx="1"/>
              </p:nvPr>
            </p:nvSpPr>
            <p:spPr>
              <a:xfrm>
                <a:off x="838200" y="1502229"/>
                <a:ext cx="10515600" cy="4674734"/>
              </a:xfrm>
              <a:blipFill>
                <a:blip r:embed="rId2"/>
                <a:stretch>
                  <a:fillRect t="-2216"/>
                </a:stretch>
              </a:blipFill>
            </p:spPr>
            <p:txBody>
              <a:bodyPr/>
              <a:lstStyle/>
              <a:p>
                <a:r>
                  <a:rPr lang="kn-IN">
                    <a:noFill/>
                  </a:rPr>
                  <a:t> </a:t>
                </a:r>
              </a:p>
            </p:txBody>
          </p:sp>
        </mc:Fallback>
      </mc:AlternateContent>
    </p:spTree>
    <p:extLst>
      <p:ext uri="{BB962C8B-B14F-4D97-AF65-F5344CB8AC3E}">
        <p14:creationId xmlns:p14="http://schemas.microsoft.com/office/powerpoint/2010/main" val="396973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443F7849-818F-F27D-FEB9-5DD4FA9075E5}"/>
              </a:ext>
            </a:extLst>
          </p:cNvPr>
          <p:cNvSpPr>
            <a:spLocks noGrp="1"/>
          </p:cNvSpPr>
          <p:nvPr>
            <p:ph idx="1"/>
          </p:nvPr>
        </p:nvSpPr>
        <p:spPr>
          <a:xfrm>
            <a:off x="838200" y="1371599"/>
            <a:ext cx="10515600" cy="4805363"/>
          </a:xfrm>
        </p:spPr>
        <p:txBody>
          <a:bodyPr/>
          <a:lstStyle/>
          <a:p>
            <a:pPr marL="0" indent="0">
              <a:buNone/>
            </a:pPr>
            <a:r>
              <a:rPr lang="en-IN" dirty="0"/>
              <a:t>🔹 </a:t>
            </a:r>
            <a:r>
              <a:rPr lang="en-IN" b="1" dirty="0"/>
              <a:t>Demand </a:t>
            </a:r>
          </a:p>
          <a:p>
            <a:pPr marL="0" indent="0">
              <a:buNone/>
            </a:pPr>
            <a:r>
              <a:rPr lang="en-IN" dirty="0"/>
              <a:t>🔹 </a:t>
            </a:r>
            <a:r>
              <a:rPr lang="en-IN" b="1" dirty="0"/>
              <a:t>Supply</a:t>
            </a:r>
          </a:p>
          <a:p>
            <a:pPr marL="0" indent="0">
              <a:buNone/>
            </a:pPr>
            <a:r>
              <a:rPr lang="en-IN" dirty="0"/>
              <a:t>🔹 </a:t>
            </a:r>
            <a:r>
              <a:rPr lang="en-IN" b="1" dirty="0"/>
              <a:t>Scarcity</a:t>
            </a:r>
          </a:p>
          <a:p>
            <a:pPr marL="0" indent="0">
              <a:buNone/>
            </a:pPr>
            <a:r>
              <a:rPr lang="en-IN" dirty="0"/>
              <a:t>🔹 </a:t>
            </a:r>
            <a:r>
              <a:rPr lang="en-IN" b="1" dirty="0"/>
              <a:t>Competition</a:t>
            </a:r>
          </a:p>
          <a:p>
            <a:pPr marL="0" indent="0">
              <a:buNone/>
            </a:pPr>
            <a:r>
              <a:rPr lang="en-IN" dirty="0"/>
              <a:t>🔹 </a:t>
            </a:r>
            <a:r>
              <a:rPr lang="en-IN" b="1" dirty="0"/>
              <a:t>Opportunity Cost</a:t>
            </a:r>
          </a:p>
          <a:p>
            <a:pPr marL="0" indent="0">
              <a:buNone/>
            </a:pPr>
            <a:r>
              <a:rPr lang="en-IN" dirty="0"/>
              <a:t>🔹 </a:t>
            </a:r>
            <a:r>
              <a:rPr lang="en-IN" b="1" dirty="0"/>
              <a:t>Rational Decision-Making</a:t>
            </a:r>
          </a:p>
          <a:p>
            <a:pPr marL="0" indent="0">
              <a:buNone/>
            </a:pPr>
            <a:r>
              <a:rPr lang="en-IN" dirty="0"/>
              <a:t>🔹 </a:t>
            </a:r>
            <a:r>
              <a:rPr lang="en-IN" b="1" dirty="0"/>
              <a:t>Signalling</a:t>
            </a:r>
          </a:p>
          <a:p>
            <a:pPr marL="0" indent="0">
              <a:buNone/>
            </a:pPr>
            <a:endParaRPr lang="en-IN" dirty="0"/>
          </a:p>
        </p:txBody>
      </p:sp>
    </p:spTree>
    <p:extLst>
      <p:ext uri="{BB962C8B-B14F-4D97-AF65-F5344CB8AC3E}">
        <p14:creationId xmlns:p14="http://schemas.microsoft.com/office/powerpoint/2010/main" val="34276574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92925E-94D2-D64F-6507-4EF2D12D28C5}"/>
              </a:ext>
            </a:extLst>
          </p:cNvPr>
          <p:cNvPicPr>
            <a:picLocks noChangeAspect="1"/>
          </p:cNvPicPr>
          <p:nvPr/>
        </p:nvPicPr>
        <p:blipFill>
          <a:blip r:embed="rId2"/>
          <a:stretch>
            <a:fillRect/>
          </a:stretch>
        </p:blipFill>
        <p:spPr>
          <a:xfrm>
            <a:off x="619432" y="1404257"/>
            <a:ext cx="10844981" cy="4792141"/>
          </a:xfrm>
          <a:prstGeom prst="rect">
            <a:avLst/>
          </a:prstGeom>
        </p:spPr>
      </p:pic>
    </p:spTree>
    <p:extLst>
      <p:ext uri="{BB962C8B-B14F-4D97-AF65-F5344CB8AC3E}">
        <p14:creationId xmlns:p14="http://schemas.microsoft.com/office/powerpoint/2010/main" val="3262381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D0AAA3-E65F-16D7-1D7D-B5D17F07EE38}"/>
              </a:ext>
            </a:extLst>
          </p:cNvPr>
          <p:cNvPicPr>
            <a:picLocks noChangeAspect="1"/>
          </p:cNvPicPr>
          <p:nvPr/>
        </p:nvPicPr>
        <p:blipFill>
          <a:blip r:embed="rId2"/>
          <a:stretch>
            <a:fillRect/>
          </a:stretch>
        </p:blipFill>
        <p:spPr>
          <a:xfrm>
            <a:off x="786581" y="1338942"/>
            <a:ext cx="10500851" cy="5377544"/>
          </a:xfrm>
          <a:prstGeom prst="rect">
            <a:avLst/>
          </a:prstGeom>
        </p:spPr>
      </p:pic>
    </p:spTree>
    <p:extLst>
      <p:ext uri="{BB962C8B-B14F-4D97-AF65-F5344CB8AC3E}">
        <p14:creationId xmlns:p14="http://schemas.microsoft.com/office/powerpoint/2010/main" val="3535663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8BE080-D968-4E67-3BAB-CF888BC10B9A}"/>
              </a:ext>
            </a:extLst>
          </p:cNvPr>
          <p:cNvPicPr>
            <a:picLocks noChangeAspect="1"/>
          </p:cNvPicPr>
          <p:nvPr/>
        </p:nvPicPr>
        <p:blipFill>
          <a:blip r:embed="rId2"/>
          <a:stretch>
            <a:fillRect/>
          </a:stretch>
        </p:blipFill>
        <p:spPr>
          <a:xfrm>
            <a:off x="491613" y="1382486"/>
            <a:ext cx="11130116" cy="5399314"/>
          </a:xfrm>
          <a:prstGeom prst="rect">
            <a:avLst/>
          </a:prstGeom>
        </p:spPr>
      </p:pic>
    </p:spTree>
    <p:extLst>
      <p:ext uri="{BB962C8B-B14F-4D97-AF65-F5344CB8AC3E}">
        <p14:creationId xmlns:p14="http://schemas.microsoft.com/office/powerpoint/2010/main" val="1164843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hart showing the comparison of market structures&#10;&#10;AI-generated content may be incorrect.">
            <a:extLst>
              <a:ext uri="{FF2B5EF4-FFF2-40B4-BE49-F238E27FC236}">
                <a16:creationId xmlns:a16="http://schemas.microsoft.com/office/drawing/2014/main" id="{4FBB4BB1-19BA-FDEC-E64C-C2C98AD9E4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0714"/>
            <a:ext cx="12192000" cy="5497286"/>
          </a:xfrm>
          <a:prstGeom prst="rect">
            <a:avLst/>
          </a:prstGeom>
        </p:spPr>
      </p:pic>
    </p:spTree>
    <p:extLst>
      <p:ext uri="{BB962C8B-B14F-4D97-AF65-F5344CB8AC3E}">
        <p14:creationId xmlns:p14="http://schemas.microsoft.com/office/powerpoint/2010/main" val="3976405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9FFBE-28E6-88D1-1BD4-06E18D0ED06E}"/>
              </a:ext>
            </a:extLst>
          </p:cNvPr>
          <p:cNvSpPr>
            <a:spLocks noGrp="1"/>
          </p:cNvSpPr>
          <p:nvPr>
            <p:ph type="title"/>
          </p:nvPr>
        </p:nvSpPr>
        <p:spPr>
          <a:xfrm>
            <a:off x="838200" y="1393371"/>
            <a:ext cx="10515600" cy="892628"/>
          </a:xfrm>
        </p:spPr>
        <p:txBody>
          <a:bodyPr>
            <a:normAutofit/>
          </a:bodyPr>
          <a:lstStyle/>
          <a:p>
            <a:pPr algn="ctr"/>
            <a:r>
              <a:rPr lang="en-US" b="1" dirty="0"/>
              <a:t>Maris's Model of Growth Maximization</a:t>
            </a:r>
          </a:p>
        </p:txBody>
      </p:sp>
      <p:sp>
        <p:nvSpPr>
          <p:cNvPr id="3" name="Content Placeholder 2">
            <a:extLst>
              <a:ext uri="{FF2B5EF4-FFF2-40B4-BE49-F238E27FC236}">
                <a16:creationId xmlns:a16="http://schemas.microsoft.com/office/drawing/2014/main" id="{7C957ACF-0715-FCA6-B070-D9DA0C130F17}"/>
              </a:ext>
            </a:extLst>
          </p:cNvPr>
          <p:cNvSpPr>
            <a:spLocks noGrp="1"/>
          </p:cNvSpPr>
          <p:nvPr>
            <p:ph idx="1"/>
          </p:nvPr>
        </p:nvSpPr>
        <p:spPr>
          <a:xfrm>
            <a:off x="261257" y="2285999"/>
            <a:ext cx="11713029" cy="4365171"/>
          </a:xfrm>
        </p:spPr>
        <p:txBody>
          <a:bodyPr>
            <a:normAutofit fontScale="85000" lnSpcReduction="20000"/>
          </a:bodyPr>
          <a:lstStyle/>
          <a:p>
            <a:pPr marL="0" indent="0">
              <a:buNone/>
            </a:pPr>
            <a:r>
              <a:rPr lang="en-US" b="1" dirty="0"/>
              <a:t>Background</a:t>
            </a:r>
          </a:p>
          <a:p>
            <a:r>
              <a:rPr lang="en-US" dirty="0"/>
              <a:t>Developed by Robin Marris (1964), the model explains the behavior of managers aiming to maximize the balanced growth rate of their companies rather than solely focusing on profits.</a:t>
            </a:r>
          </a:p>
          <a:p>
            <a:r>
              <a:rPr lang="en-US" dirty="0"/>
              <a:t>This growth includes both the rate of increase of demand for the firm’s products and the growth of its capital supply.</a:t>
            </a:r>
          </a:p>
          <a:p>
            <a:endParaRPr lang="en-US" dirty="0"/>
          </a:p>
          <a:p>
            <a:pPr marL="0" indent="0">
              <a:buNone/>
            </a:pPr>
            <a:r>
              <a:rPr lang="en-US" b="1" dirty="0"/>
              <a:t>Managers vs Owners</a:t>
            </a:r>
          </a:p>
          <a:p>
            <a:r>
              <a:rPr lang="en-US" dirty="0"/>
              <a:t>Managers are assumed to maximize the firm’s growth, measured as the growth rate of sales and assets.</a:t>
            </a:r>
          </a:p>
          <a:p>
            <a:r>
              <a:rPr lang="en-US" dirty="0"/>
              <a:t>Shareholders want profit and dividend maximization.</a:t>
            </a:r>
          </a:p>
          <a:p>
            <a:r>
              <a:rPr lang="en-US" dirty="0"/>
              <a:t>Managers seek growth for greater salaries, status, job security, and market power</a:t>
            </a:r>
          </a:p>
        </p:txBody>
      </p:sp>
    </p:spTree>
    <p:extLst>
      <p:ext uri="{BB962C8B-B14F-4D97-AF65-F5344CB8AC3E}">
        <p14:creationId xmlns:p14="http://schemas.microsoft.com/office/powerpoint/2010/main" val="9236107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3D4374-A1F0-9F1F-85A3-9EFC5011CFC1}"/>
              </a:ext>
            </a:extLst>
          </p:cNvPr>
          <p:cNvSpPr>
            <a:spLocks noGrp="1"/>
          </p:cNvSpPr>
          <p:nvPr>
            <p:ph idx="1"/>
          </p:nvPr>
        </p:nvSpPr>
        <p:spPr>
          <a:xfrm>
            <a:off x="185057" y="1360714"/>
            <a:ext cx="11832772" cy="5268686"/>
          </a:xfrm>
        </p:spPr>
        <p:txBody>
          <a:bodyPr>
            <a:normAutofit/>
          </a:bodyPr>
          <a:lstStyle/>
          <a:p>
            <a:pPr marL="0" indent="0">
              <a:buNone/>
            </a:pPr>
            <a:r>
              <a:rPr lang="en-US" b="1" dirty="0"/>
              <a:t>Balanced Growth Maximization</a:t>
            </a:r>
          </a:p>
          <a:p>
            <a:pPr marL="0" indent="0">
              <a:buNone/>
            </a:pPr>
            <a:r>
              <a:rPr lang="en-US" dirty="0"/>
              <a:t>Marris suggests that managers try to achieve the highest possible steady rate of growth in both demand (products/services sold) and capital supply (resources/assets available), but there are constraints:</a:t>
            </a:r>
          </a:p>
          <a:p>
            <a:r>
              <a:rPr lang="en-US" b="1" dirty="0"/>
              <a:t>Managerial Constraint: </a:t>
            </a:r>
            <a:r>
              <a:rPr lang="en-US" dirty="0"/>
              <a:t>The ability of managers to manage expansion effectively.</a:t>
            </a:r>
          </a:p>
          <a:p>
            <a:r>
              <a:rPr lang="en-US" b="1" dirty="0"/>
              <a:t>Financial Constraint: </a:t>
            </a:r>
            <a:r>
              <a:rPr lang="en-US" dirty="0"/>
              <a:t>The need for financial policies (like dividend payout and retained earnings) to satisfy shareholders and avoid takeover.</a:t>
            </a:r>
          </a:p>
          <a:p>
            <a:endParaRPr lang="kn-IN" dirty="0"/>
          </a:p>
        </p:txBody>
      </p:sp>
    </p:spTree>
    <p:extLst>
      <p:ext uri="{BB962C8B-B14F-4D97-AF65-F5344CB8AC3E}">
        <p14:creationId xmlns:p14="http://schemas.microsoft.com/office/powerpoint/2010/main" val="24366269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28B88A-01E4-D40C-3590-B6B89FA9873B}"/>
              </a:ext>
            </a:extLst>
          </p:cNvPr>
          <p:cNvPicPr>
            <a:picLocks noChangeAspect="1"/>
          </p:cNvPicPr>
          <p:nvPr/>
        </p:nvPicPr>
        <p:blipFill>
          <a:blip r:embed="rId2"/>
          <a:stretch>
            <a:fillRect/>
          </a:stretch>
        </p:blipFill>
        <p:spPr>
          <a:xfrm>
            <a:off x="2480758" y="1415143"/>
            <a:ext cx="7230484" cy="4709808"/>
          </a:xfrm>
          <a:prstGeom prst="rect">
            <a:avLst/>
          </a:prstGeom>
        </p:spPr>
      </p:pic>
    </p:spTree>
    <p:extLst>
      <p:ext uri="{BB962C8B-B14F-4D97-AF65-F5344CB8AC3E}">
        <p14:creationId xmlns:p14="http://schemas.microsoft.com/office/powerpoint/2010/main" val="5905969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617F44-3AE1-8C81-1428-47EDC1DF60A9}"/>
              </a:ext>
            </a:extLst>
          </p:cNvPr>
          <p:cNvSpPr>
            <a:spLocks noGrp="1"/>
          </p:cNvSpPr>
          <p:nvPr>
            <p:ph sz="half" idx="1"/>
          </p:nvPr>
        </p:nvSpPr>
        <p:spPr>
          <a:xfrm>
            <a:off x="838200" y="1458685"/>
            <a:ext cx="5181600" cy="4718277"/>
          </a:xfrm>
        </p:spPr>
        <p:txBody>
          <a:bodyPr/>
          <a:lstStyle/>
          <a:p>
            <a:r>
              <a:rPr lang="en-US" b="1" dirty="0"/>
              <a:t>𝑈</a:t>
            </a:r>
            <a:r>
              <a:rPr lang="en-US" b="1" baseline="-25000" dirty="0"/>
              <a:t>𝑀</a:t>
            </a:r>
            <a:r>
              <a:rPr lang="en-US" b="1" dirty="0"/>
              <a:t> = 𝑓(𝑆, 𝑀, 𝐼</a:t>
            </a:r>
            <a:r>
              <a:rPr lang="en-US" b="1" baseline="-25000" dirty="0"/>
              <a:t>𝐷</a:t>
            </a:r>
            <a:r>
              <a:rPr lang="en-US" b="1" dirty="0"/>
              <a:t>)</a:t>
            </a:r>
            <a:endParaRPr lang="en-US" dirty="0"/>
          </a:p>
          <a:p>
            <a:pPr marL="0" indent="0">
              <a:buNone/>
            </a:pPr>
            <a:r>
              <a:rPr lang="en-US" dirty="0"/>
              <a:t>Where,</a:t>
            </a:r>
          </a:p>
          <a:p>
            <a:r>
              <a:rPr lang="en-US" dirty="0"/>
              <a:t>𝑈𝑀 is the Utility of the Managers</a:t>
            </a:r>
          </a:p>
          <a:p>
            <a:r>
              <a:rPr lang="en-US" i="1" dirty="0"/>
              <a:t>S</a:t>
            </a:r>
            <a:r>
              <a:rPr lang="en-US" dirty="0"/>
              <a:t> is Monetary expenditure on the staff</a:t>
            </a:r>
          </a:p>
          <a:p>
            <a:r>
              <a:rPr lang="en-US" i="1" dirty="0"/>
              <a:t>M</a:t>
            </a:r>
            <a:r>
              <a:rPr lang="en-US" dirty="0"/>
              <a:t> is the Management slack</a:t>
            </a:r>
          </a:p>
          <a:p>
            <a:r>
              <a:rPr lang="en-US" dirty="0"/>
              <a:t>𝐼𝐷 is a Discretionary investment</a:t>
            </a:r>
          </a:p>
          <a:p>
            <a:endParaRPr lang="kn-IN" dirty="0"/>
          </a:p>
        </p:txBody>
      </p:sp>
      <p:sp>
        <p:nvSpPr>
          <p:cNvPr id="4" name="Content Placeholder 3">
            <a:extLst>
              <a:ext uri="{FF2B5EF4-FFF2-40B4-BE49-F238E27FC236}">
                <a16:creationId xmlns:a16="http://schemas.microsoft.com/office/drawing/2014/main" id="{207015A6-BFD7-3AD6-6C22-CFF7E413A88D}"/>
              </a:ext>
            </a:extLst>
          </p:cNvPr>
          <p:cNvSpPr>
            <a:spLocks noGrp="1"/>
          </p:cNvSpPr>
          <p:nvPr>
            <p:ph sz="half" idx="2"/>
          </p:nvPr>
        </p:nvSpPr>
        <p:spPr>
          <a:xfrm>
            <a:off x="6172200" y="1458685"/>
            <a:ext cx="5181600" cy="4718278"/>
          </a:xfrm>
        </p:spPr>
        <p:txBody>
          <a:bodyPr/>
          <a:lstStyle/>
          <a:p>
            <a:r>
              <a:rPr lang="en-IN" b="1" dirty="0"/>
              <a:t>𝑈</a:t>
            </a:r>
            <a:r>
              <a:rPr lang="en-IN" b="1" baseline="-25000" dirty="0"/>
              <a:t>𝑂</a:t>
            </a:r>
            <a:r>
              <a:rPr lang="en-IN" b="1" dirty="0"/>
              <a:t> = 𝑓(𝑃, 𝑀𝑆,𝐾, 𝑌)</a:t>
            </a:r>
          </a:p>
          <a:p>
            <a:pPr marL="0" indent="0">
              <a:buNone/>
            </a:pPr>
            <a:r>
              <a:rPr lang="en-IN" dirty="0"/>
              <a:t>Where,</a:t>
            </a:r>
          </a:p>
          <a:p>
            <a:r>
              <a:rPr lang="en-IN" dirty="0"/>
              <a:t>𝑈</a:t>
            </a:r>
            <a:r>
              <a:rPr lang="en-IN" baseline="-25000" dirty="0"/>
              <a:t>𝑂</a:t>
            </a:r>
            <a:r>
              <a:rPr lang="en-IN" dirty="0"/>
              <a:t> 𝑖𝑠 𝑡ℎ𝑒 𝑈𝑡𝑖𝑙𝑖𝑡𝑦 𝑜𝑓 𝑡ℎ𝑒 𝑂𝑤𝑛𝑒𝑟𝑠.</a:t>
            </a:r>
          </a:p>
          <a:p>
            <a:r>
              <a:rPr lang="en-IN" i="1" dirty="0"/>
              <a:t>P</a:t>
            </a:r>
            <a:r>
              <a:rPr lang="en-IN" dirty="0"/>
              <a:t> is Profit</a:t>
            </a:r>
          </a:p>
          <a:p>
            <a:r>
              <a:rPr lang="en-IN" i="1" dirty="0"/>
              <a:t>MS</a:t>
            </a:r>
            <a:r>
              <a:rPr lang="en-IN" dirty="0"/>
              <a:t> is the Market share</a:t>
            </a:r>
          </a:p>
          <a:p>
            <a:r>
              <a:rPr lang="en-IN" i="1" dirty="0"/>
              <a:t>K</a:t>
            </a:r>
            <a:r>
              <a:rPr lang="en-IN" dirty="0"/>
              <a:t> is Capital</a:t>
            </a:r>
          </a:p>
          <a:p>
            <a:r>
              <a:rPr lang="en-IN" i="1" dirty="0"/>
              <a:t>Y</a:t>
            </a:r>
            <a:r>
              <a:rPr lang="en-IN" dirty="0"/>
              <a:t> is output</a:t>
            </a:r>
          </a:p>
          <a:p>
            <a:endParaRPr lang="kn-IN" dirty="0"/>
          </a:p>
        </p:txBody>
      </p:sp>
    </p:spTree>
    <p:extLst>
      <p:ext uri="{BB962C8B-B14F-4D97-AF65-F5344CB8AC3E}">
        <p14:creationId xmlns:p14="http://schemas.microsoft.com/office/powerpoint/2010/main" val="161180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 calcmode="lin" valueType="num">
                                      <p:cBhvr additive="base">
                                        <p:cTn id="3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 calcmode="lin" valueType="num">
                                      <p:cBhvr additive="base">
                                        <p:cTn id="4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anim calcmode="lin" valueType="num">
                                      <p:cBhvr additive="base">
                                        <p:cTn id="5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5" end="5"/>
                                            </p:txEl>
                                          </p:spTgt>
                                        </p:tgtEl>
                                        <p:attrNameLst>
                                          <p:attrName>style.visibility</p:attrName>
                                        </p:attrNameLst>
                                      </p:cBhvr>
                                      <p:to>
                                        <p:strVal val="visible"/>
                                      </p:to>
                                    </p:set>
                                    <p:anim calcmode="lin" valueType="num">
                                      <p:cBhvr additive="base">
                                        <p:cTn id="6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6" end="6"/>
                                            </p:txEl>
                                          </p:spTgt>
                                        </p:tgtEl>
                                        <p:attrNameLst>
                                          <p:attrName>style.visibility</p:attrName>
                                        </p:attrNameLst>
                                      </p:cBhvr>
                                      <p:to>
                                        <p:strVal val="visible"/>
                                      </p:to>
                                    </p:set>
                                    <p:anim calcmode="lin" valueType="num">
                                      <p:cBhvr additive="base">
                                        <p:cTn id="6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BE386-C85D-1D97-2D8F-239012D2E967}"/>
              </a:ext>
            </a:extLst>
          </p:cNvPr>
          <p:cNvSpPr>
            <a:spLocks noGrp="1"/>
          </p:cNvSpPr>
          <p:nvPr>
            <p:ph type="title"/>
          </p:nvPr>
        </p:nvSpPr>
        <p:spPr>
          <a:xfrm>
            <a:off x="838200" y="1404257"/>
            <a:ext cx="10515600" cy="286431"/>
          </a:xfrm>
        </p:spPr>
        <p:txBody>
          <a:bodyPr>
            <a:normAutofit fontScale="90000"/>
          </a:bodyPr>
          <a:lstStyle/>
          <a:p>
            <a:r>
              <a:rPr lang="en-IN" b="1" dirty="0">
                <a:cs typeface="Times New Roman" panose="02020603050405020304" pitchFamily="18" charset="0"/>
              </a:rPr>
              <a:t>Assumptions</a:t>
            </a:r>
          </a:p>
        </p:txBody>
      </p:sp>
      <p:sp>
        <p:nvSpPr>
          <p:cNvPr id="3" name="Content Placeholder 2">
            <a:extLst>
              <a:ext uri="{FF2B5EF4-FFF2-40B4-BE49-F238E27FC236}">
                <a16:creationId xmlns:a16="http://schemas.microsoft.com/office/drawing/2014/main" id="{D425F747-A057-EAE1-0F72-FE00281BC0CE}"/>
              </a:ext>
            </a:extLst>
          </p:cNvPr>
          <p:cNvSpPr>
            <a:spLocks noGrp="1"/>
          </p:cNvSpPr>
          <p:nvPr>
            <p:ph idx="1"/>
          </p:nvPr>
        </p:nvSpPr>
        <p:spPr>
          <a:xfrm>
            <a:off x="838200" y="2002971"/>
            <a:ext cx="10515600" cy="4173992"/>
          </a:xfrm>
        </p:spPr>
        <p:txBody>
          <a:bodyPr>
            <a:normAutofit/>
          </a:bodyPr>
          <a:lstStyle/>
          <a:p>
            <a:pPr marL="457200" indent="-457200" algn="just" fontAlgn="base">
              <a:lnSpc>
                <a:spcPts val="2400"/>
              </a:lnSpc>
              <a:buFont typeface="+mj-lt"/>
              <a:buAutoNum type="arabicPeriod"/>
            </a:pPr>
            <a:r>
              <a:rPr lang="en-US" sz="2400" b="0" dirty="0">
                <a:solidFill>
                  <a:srgbClr val="424142"/>
                </a:solidFill>
                <a:effectLst/>
                <a:latin typeface="+mj-lt"/>
                <a:cs typeface="Times New Roman" panose="02020603050405020304" pitchFamily="18" charset="0"/>
              </a:rPr>
              <a:t> It assumes a given price structure.</a:t>
            </a:r>
          </a:p>
          <a:p>
            <a:pPr marL="457200" indent="-457200" algn="just" fontAlgn="base">
              <a:lnSpc>
                <a:spcPts val="2400"/>
              </a:lnSpc>
              <a:buFont typeface="+mj-lt"/>
              <a:buAutoNum type="arabicPeriod"/>
            </a:pPr>
            <a:r>
              <a:rPr lang="en-US" sz="2400" b="0" dirty="0">
                <a:solidFill>
                  <a:srgbClr val="424142"/>
                </a:solidFill>
                <a:effectLst/>
                <a:latin typeface="+mj-lt"/>
                <a:cs typeface="Times New Roman" panose="02020603050405020304" pitchFamily="18" charset="0"/>
              </a:rPr>
              <a:t>Production costs are given.</a:t>
            </a:r>
          </a:p>
          <a:p>
            <a:pPr marL="457200" indent="-457200" algn="just" fontAlgn="base">
              <a:lnSpc>
                <a:spcPts val="2400"/>
              </a:lnSpc>
              <a:buFont typeface="+mj-lt"/>
              <a:buAutoNum type="arabicPeriod"/>
            </a:pPr>
            <a:r>
              <a:rPr lang="en-US" sz="2400" b="0" dirty="0">
                <a:solidFill>
                  <a:srgbClr val="424142"/>
                </a:solidFill>
                <a:effectLst/>
                <a:latin typeface="+mj-lt"/>
                <a:cs typeface="Times New Roman" panose="02020603050405020304" pitchFamily="18" charset="0"/>
              </a:rPr>
              <a:t>There is no oligopolistic interdependence.</a:t>
            </a:r>
          </a:p>
          <a:p>
            <a:pPr marL="457200" indent="-457200" algn="just" fontAlgn="base">
              <a:lnSpc>
                <a:spcPts val="2400"/>
              </a:lnSpc>
              <a:buFont typeface="+mj-lt"/>
              <a:buAutoNum type="arabicPeriod"/>
            </a:pPr>
            <a:r>
              <a:rPr lang="en-US" sz="2400" b="0" dirty="0">
                <a:solidFill>
                  <a:srgbClr val="424142"/>
                </a:solidFill>
                <a:effectLst/>
                <a:latin typeface="+mj-lt"/>
                <a:cs typeface="Times New Roman" panose="02020603050405020304" pitchFamily="18" charset="0"/>
              </a:rPr>
              <a:t> Factor prices are constant.</a:t>
            </a:r>
          </a:p>
          <a:p>
            <a:pPr marL="457200" indent="-457200" algn="just" fontAlgn="base">
              <a:lnSpc>
                <a:spcPts val="2400"/>
              </a:lnSpc>
              <a:buFont typeface="+mj-lt"/>
              <a:buAutoNum type="arabicPeriod"/>
            </a:pPr>
            <a:r>
              <a:rPr lang="en-US" sz="2400" dirty="0">
                <a:solidFill>
                  <a:srgbClr val="424142"/>
                </a:solidFill>
                <a:latin typeface="+mj-lt"/>
                <a:cs typeface="Times New Roman" panose="02020603050405020304" pitchFamily="18" charset="0"/>
              </a:rPr>
              <a:t> It is </a:t>
            </a:r>
            <a:r>
              <a:rPr lang="en-US" sz="2400" b="0" dirty="0">
                <a:solidFill>
                  <a:srgbClr val="424142"/>
                </a:solidFill>
                <a:effectLst/>
                <a:latin typeface="+mj-lt"/>
                <a:cs typeface="Times New Roman" panose="02020603050405020304" pitchFamily="18" charset="0"/>
              </a:rPr>
              <a:t>assumed to grow through diversification.</a:t>
            </a:r>
          </a:p>
          <a:p>
            <a:pPr marL="457200" indent="-457200" algn="just" fontAlgn="base">
              <a:lnSpc>
                <a:spcPts val="2400"/>
              </a:lnSpc>
              <a:buFont typeface="+mj-lt"/>
              <a:buAutoNum type="arabicPeriod"/>
            </a:pPr>
            <a:r>
              <a:rPr lang="en-US" sz="2400" b="0" dirty="0">
                <a:solidFill>
                  <a:srgbClr val="424142"/>
                </a:solidFill>
                <a:effectLst/>
                <a:latin typeface="+mj-lt"/>
                <a:cs typeface="Times New Roman" panose="02020603050405020304" pitchFamily="18" charset="0"/>
              </a:rPr>
              <a:t>All major variables such as profits, sales and costs are assumed to increase at the same rate.</a:t>
            </a:r>
          </a:p>
          <a:p>
            <a:pPr marL="457200" indent="-457200" algn="just">
              <a:buFont typeface="+mj-lt"/>
              <a:buAutoNum type="arabicPeriod"/>
            </a:pPr>
            <a:endParaRPr lang="en-IN" sz="2400" dirty="0">
              <a:latin typeface="Times New Roman" panose="02020603050405020304" pitchFamily="18" charset="0"/>
              <a:cs typeface="Times New Roman" panose="02020603050405020304" pitchFamily="18" charset="0"/>
            </a:endParaRPr>
          </a:p>
          <a:p>
            <a:pPr marL="457200" indent="-457200" algn="just">
              <a:buFont typeface="+mj-lt"/>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97588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C1BC-3633-BC50-4B5F-93D8D8D11A7A}"/>
              </a:ext>
            </a:extLst>
          </p:cNvPr>
          <p:cNvSpPr>
            <a:spLocks noGrp="1"/>
          </p:cNvSpPr>
          <p:nvPr>
            <p:ph type="title"/>
          </p:nvPr>
        </p:nvSpPr>
        <p:spPr>
          <a:xfrm>
            <a:off x="838200" y="1404257"/>
            <a:ext cx="10515600" cy="957942"/>
          </a:xfrm>
        </p:spPr>
        <p:txBody>
          <a:bodyPr>
            <a:normAutofit fontScale="90000"/>
          </a:bodyPr>
          <a:lstStyle/>
          <a:p>
            <a:pPr algn="ctr"/>
            <a:r>
              <a:rPr lang="en-US" sz="4400" b="1" dirty="0">
                <a:cs typeface="Times New Roman" panose="02020603050405020304" pitchFamily="18" charset="0"/>
              </a:rPr>
              <a:t>Williamson’s model of managerial discretion</a:t>
            </a:r>
            <a:endParaRPr lang="en-IN" sz="4400" b="1" dirty="0">
              <a:cs typeface="Times New Roman" panose="02020603050405020304" pitchFamily="18" charset="0"/>
            </a:endParaRPr>
          </a:p>
        </p:txBody>
      </p:sp>
      <p:sp>
        <p:nvSpPr>
          <p:cNvPr id="4" name="Content Placeholder 3">
            <a:extLst>
              <a:ext uri="{FF2B5EF4-FFF2-40B4-BE49-F238E27FC236}">
                <a16:creationId xmlns:a16="http://schemas.microsoft.com/office/drawing/2014/main" id="{691404FD-6EA8-05B9-D92F-B87F7FD71191}"/>
              </a:ext>
            </a:extLst>
          </p:cNvPr>
          <p:cNvSpPr>
            <a:spLocks noGrp="1"/>
          </p:cNvSpPr>
          <p:nvPr>
            <p:ph idx="1"/>
          </p:nvPr>
        </p:nvSpPr>
        <p:spPr>
          <a:xfrm>
            <a:off x="152399" y="2362199"/>
            <a:ext cx="11843657" cy="4223657"/>
          </a:xfrm>
        </p:spPr>
        <p:txBody>
          <a:bodyPr/>
          <a:lstStyle/>
          <a:p>
            <a:pPr marL="0" indent="0">
              <a:buNone/>
            </a:pPr>
            <a:r>
              <a:rPr lang="en-US" b="1" dirty="0"/>
              <a:t>Background</a:t>
            </a:r>
          </a:p>
          <a:p>
            <a:r>
              <a:rPr lang="en-US" dirty="0"/>
              <a:t>Developed by Oliver E. Williamson (1963), this model focuses on how managers maximize their own utility (satisfaction) rather than firm profits.</a:t>
            </a:r>
          </a:p>
          <a:p>
            <a:r>
              <a:rPr lang="en-US" dirty="0"/>
              <a:t>Also known as the "Expense Preference Theory" because managers prefer spending on discretionary items that provide personal satisfaction.</a:t>
            </a:r>
          </a:p>
          <a:p>
            <a:r>
              <a:rPr lang="en-US" dirty="0"/>
              <a:t>Applies specifically to large corporations where ownership is separated from control—managers run the firm but don't own it</a:t>
            </a:r>
          </a:p>
          <a:p>
            <a:endParaRPr lang="kn-IN" dirty="0"/>
          </a:p>
        </p:txBody>
      </p:sp>
    </p:spTree>
    <p:extLst>
      <p:ext uri="{BB962C8B-B14F-4D97-AF65-F5344CB8AC3E}">
        <p14:creationId xmlns:p14="http://schemas.microsoft.com/office/powerpoint/2010/main" val="3006845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AF580-521D-E590-0A45-45D2C7D3B34D}"/>
              </a:ext>
            </a:extLst>
          </p:cNvPr>
          <p:cNvSpPr>
            <a:spLocks noGrp="1"/>
          </p:cNvSpPr>
          <p:nvPr>
            <p:ph type="title"/>
          </p:nvPr>
        </p:nvSpPr>
        <p:spPr>
          <a:xfrm>
            <a:off x="838200" y="1325563"/>
            <a:ext cx="10515600" cy="503237"/>
          </a:xfrm>
        </p:spPr>
        <p:txBody>
          <a:bodyPr>
            <a:normAutofit fontScale="90000"/>
          </a:bodyPr>
          <a:lstStyle/>
          <a:p>
            <a:r>
              <a:rPr lang="en-IN" b="1" dirty="0"/>
              <a:t>ECONOMICS</a:t>
            </a:r>
          </a:p>
        </p:txBody>
      </p:sp>
      <p:pic>
        <p:nvPicPr>
          <p:cNvPr id="2050" name="Picture 2" descr="Economics: Definition, Overview, Branches &amp; Basic Problems">
            <a:extLst>
              <a:ext uri="{FF2B5EF4-FFF2-40B4-BE49-F238E27FC236}">
                <a16:creationId xmlns:a16="http://schemas.microsoft.com/office/drawing/2014/main" id="{4E0A770B-E890-2E7F-D31F-CA1A2B0CA5CB}"/>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838200" y="1828800"/>
            <a:ext cx="5181600" cy="434498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Economy">
            <a:extLst>
              <a:ext uri="{FF2B5EF4-FFF2-40B4-BE49-F238E27FC236}">
                <a16:creationId xmlns:a16="http://schemas.microsoft.com/office/drawing/2014/main" id="{EDB2ADF0-B8B6-6E7A-CA4F-A03E7F8F7F69}"/>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6172200" y="2984203"/>
            <a:ext cx="5181600" cy="2034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59732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2376E1-0EB7-6AF2-AC3F-40D62CCDF38D}"/>
              </a:ext>
            </a:extLst>
          </p:cNvPr>
          <p:cNvSpPr>
            <a:spLocks noGrp="1"/>
          </p:cNvSpPr>
          <p:nvPr>
            <p:ph idx="1"/>
          </p:nvPr>
        </p:nvSpPr>
        <p:spPr>
          <a:xfrm>
            <a:off x="108857" y="1404257"/>
            <a:ext cx="11952514" cy="5268686"/>
          </a:xfrm>
        </p:spPr>
        <p:txBody>
          <a:bodyPr/>
          <a:lstStyle/>
          <a:p>
            <a:pPr marL="0" indent="0">
              <a:buNone/>
            </a:pPr>
            <a:r>
              <a:rPr lang="en-US" b="1" dirty="0"/>
              <a:t>Why This Model Matters?</a:t>
            </a:r>
          </a:p>
          <a:p>
            <a:r>
              <a:rPr lang="en-US" dirty="0"/>
              <a:t>Managers secure their jobs and power by:</a:t>
            </a:r>
          </a:p>
          <a:p>
            <a:r>
              <a:rPr lang="en-US" dirty="0"/>
              <a:t>Maintaining a minimum acceptable profit level for shareholders</a:t>
            </a:r>
          </a:p>
          <a:p>
            <a:r>
              <a:rPr lang="en-US" dirty="0"/>
              <a:t>Achieving reasonable growth</a:t>
            </a:r>
          </a:p>
          <a:p>
            <a:r>
              <a:rPr lang="en-US" dirty="0"/>
              <a:t>Paying adequate dividends</a:t>
            </a:r>
          </a:p>
          <a:p>
            <a:pPr marL="0" indent="0">
              <a:buNone/>
            </a:pPr>
            <a:r>
              <a:rPr lang="en-US" dirty="0"/>
              <a:t>Once these are satisfied, managers pursue their own interests—not maximum profit.</a:t>
            </a:r>
          </a:p>
          <a:p>
            <a:endParaRPr lang="kn-IN" dirty="0"/>
          </a:p>
        </p:txBody>
      </p:sp>
    </p:spTree>
    <p:extLst>
      <p:ext uri="{BB962C8B-B14F-4D97-AF65-F5344CB8AC3E}">
        <p14:creationId xmlns:p14="http://schemas.microsoft.com/office/powerpoint/2010/main" val="1108389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rade-off between Profit and Managerial Discretionary Spending in Williamson's Model">
            <a:extLst>
              <a:ext uri="{FF2B5EF4-FFF2-40B4-BE49-F238E27FC236}">
                <a16:creationId xmlns:a16="http://schemas.microsoft.com/office/drawing/2014/main" id="{00FA1E7D-6E24-54E3-D24A-26B66739E6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38942"/>
            <a:ext cx="12192000" cy="5519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8812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4FA79A-42F4-DE82-FFAC-3FE23D5ED872}"/>
              </a:ext>
            </a:extLst>
          </p:cNvPr>
          <p:cNvSpPr>
            <a:spLocks noGrp="1"/>
          </p:cNvSpPr>
          <p:nvPr>
            <p:ph idx="1"/>
          </p:nvPr>
        </p:nvSpPr>
        <p:spPr>
          <a:xfrm>
            <a:off x="206829" y="1524000"/>
            <a:ext cx="11756571" cy="5116285"/>
          </a:xfrm>
        </p:spPr>
        <p:txBody>
          <a:bodyPr/>
          <a:lstStyle/>
          <a:p>
            <a:r>
              <a:rPr lang="en-US" b="1" dirty="0"/>
              <a:t>Utility Function: U = f(S, M, I&lt;sub&gt;D&lt;/sub&gt;)</a:t>
            </a:r>
          </a:p>
          <a:p>
            <a:pPr marL="0" indent="0">
              <a:buNone/>
            </a:pPr>
            <a:r>
              <a:rPr lang="en-US" dirty="0"/>
              <a:t>Managers derive satisfaction from three key expenditure areas:</a:t>
            </a:r>
          </a:p>
          <a:p>
            <a:pPr marL="0" indent="0">
              <a:buNone/>
            </a:pPr>
            <a:endParaRPr lang="en-US" b="1" dirty="0"/>
          </a:p>
          <a:p>
            <a:endParaRPr lang="en-US" b="1" dirty="0"/>
          </a:p>
          <a:p>
            <a:pPr marL="0" indent="0">
              <a:buNone/>
            </a:pPr>
            <a:endParaRPr lang="kn-IN" b="1" dirty="0"/>
          </a:p>
        </p:txBody>
      </p:sp>
      <p:graphicFrame>
        <p:nvGraphicFramePr>
          <p:cNvPr id="8" name="Table 7">
            <a:extLst>
              <a:ext uri="{FF2B5EF4-FFF2-40B4-BE49-F238E27FC236}">
                <a16:creationId xmlns:a16="http://schemas.microsoft.com/office/drawing/2014/main" id="{C10EA05C-AE49-1495-B976-3E0F97534A25}"/>
              </a:ext>
            </a:extLst>
          </p:cNvPr>
          <p:cNvGraphicFramePr>
            <a:graphicFrameLocks noGrp="1"/>
          </p:cNvGraphicFramePr>
          <p:nvPr>
            <p:extLst>
              <p:ext uri="{D42A27DB-BD31-4B8C-83A1-F6EECF244321}">
                <p14:modId xmlns:p14="http://schemas.microsoft.com/office/powerpoint/2010/main" val="970545763"/>
              </p:ext>
            </p:extLst>
          </p:nvPr>
        </p:nvGraphicFramePr>
        <p:xfrm>
          <a:off x="359229" y="2743200"/>
          <a:ext cx="11473542" cy="3058886"/>
        </p:xfrm>
        <a:graphic>
          <a:graphicData uri="http://schemas.openxmlformats.org/drawingml/2006/table">
            <a:tbl>
              <a:tblPr/>
              <a:tblGrid>
                <a:gridCol w="3824514">
                  <a:extLst>
                    <a:ext uri="{9D8B030D-6E8A-4147-A177-3AD203B41FA5}">
                      <a16:colId xmlns:a16="http://schemas.microsoft.com/office/drawing/2014/main" val="3638489962"/>
                    </a:ext>
                  </a:extLst>
                </a:gridCol>
                <a:gridCol w="3824514">
                  <a:extLst>
                    <a:ext uri="{9D8B030D-6E8A-4147-A177-3AD203B41FA5}">
                      <a16:colId xmlns:a16="http://schemas.microsoft.com/office/drawing/2014/main" val="2902512521"/>
                    </a:ext>
                  </a:extLst>
                </a:gridCol>
                <a:gridCol w="3824514">
                  <a:extLst>
                    <a:ext uri="{9D8B030D-6E8A-4147-A177-3AD203B41FA5}">
                      <a16:colId xmlns:a16="http://schemas.microsoft.com/office/drawing/2014/main" val="3760100495"/>
                    </a:ext>
                  </a:extLst>
                </a:gridCol>
              </a:tblGrid>
              <a:tr h="442104">
                <a:tc>
                  <a:txBody>
                    <a:bodyPr/>
                    <a:lstStyle/>
                    <a:p>
                      <a:pPr algn="l">
                        <a:buNone/>
                      </a:pPr>
                      <a:r>
                        <a:rPr lang="en-IN" b="1">
                          <a:effectLst/>
                        </a:rPr>
                        <a:t>Component</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tc>
                  <a:txBody>
                    <a:bodyPr/>
                    <a:lstStyle/>
                    <a:p>
                      <a:pPr algn="l">
                        <a:buNone/>
                      </a:pPr>
                      <a:r>
                        <a:rPr lang="en-IN" b="1">
                          <a:effectLst/>
                        </a:rPr>
                        <a:t>Symbol</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tc>
                  <a:txBody>
                    <a:bodyPr/>
                    <a:lstStyle/>
                    <a:p>
                      <a:pPr algn="l">
                        <a:buNone/>
                      </a:pPr>
                      <a:r>
                        <a:rPr lang="en-IN" b="1">
                          <a:effectLst/>
                        </a:rPr>
                        <a:t>What It Represents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solidFill>
                      <a:srgbClr val="F2F2F2"/>
                    </a:solidFill>
                  </a:tcPr>
                </a:tc>
                <a:extLst>
                  <a:ext uri="{0D108BD9-81ED-4DB2-BD59-A6C34878D82A}">
                    <a16:rowId xmlns:a16="http://schemas.microsoft.com/office/drawing/2014/main" val="2505529167"/>
                  </a:ext>
                </a:extLst>
              </a:tr>
              <a:tr h="764722">
                <a:tc>
                  <a:txBody>
                    <a:bodyPr/>
                    <a:lstStyle/>
                    <a:p>
                      <a:pPr algn="l">
                        <a:buNone/>
                      </a:pPr>
                      <a:r>
                        <a:rPr lang="en-IN">
                          <a:effectLst/>
                        </a:rPr>
                        <a:t>Staff Expenditure</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dirty="0">
                          <a:effectLst/>
                        </a:rPr>
                        <a:t>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US">
                          <a:effectLst/>
                        </a:rPr>
                        <a:t>Number of staff working under the manager; salary expenses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34379691"/>
                  </a:ext>
                </a:extLst>
              </a:tr>
              <a:tr h="764722">
                <a:tc>
                  <a:txBody>
                    <a:bodyPr/>
                    <a:lstStyle/>
                    <a:p>
                      <a:pPr algn="l">
                        <a:buNone/>
                      </a:pPr>
                      <a:r>
                        <a:rPr lang="en-IN" dirty="0">
                          <a:effectLst/>
                        </a:rPr>
                        <a:t>Management Slack</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dirty="0">
                          <a:effectLst/>
                        </a:rPr>
                        <a:t>M</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US">
                          <a:effectLst/>
                        </a:rPr>
                        <a:t>Perks, fringe benefits: luxury offices, company cars, lavish facilities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2960234218"/>
                  </a:ext>
                </a:extLst>
              </a:tr>
              <a:tr h="1087338">
                <a:tc>
                  <a:txBody>
                    <a:bodyPr/>
                    <a:lstStyle/>
                    <a:p>
                      <a:pPr algn="l">
                        <a:buNone/>
                      </a:pPr>
                      <a:r>
                        <a:rPr lang="en-IN">
                          <a:effectLst/>
                        </a:rPr>
                        <a:t>Discretionary Investment</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IN">
                          <a:effectLst/>
                        </a:rPr>
                        <a:t>I&lt;sub&gt;D&lt;/sub&gt;</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tc>
                  <a:txBody>
                    <a:bodyPr/>
                    <a:lstStyle/>
                    <a:p>
                      <a:pPr algn="l">
                        <a:buNone/>
                      </a:pPr>
                      <a:r>
                        <a:rPr lang="en-US" dirty="0">
                          <a:effectLst/>
                        </a:rPr>
                        <a:t>Funds available for investment projects chosen by managers (pet projects)</a:t>
                      </a:r>
                    </a:p>
                  </a:txBody>
                  <a:tcPr marL="50800" marR="50800" marT="50800" marB="50800" anchor="ctr">
                    <a:lnL w="6350" cap="flat" cmpd="sng" algn="ctr">
                      <a:solidFill>
                        <a:srgbClr val="DDDDDD"/>
                      </a:solidFill>
                      <a:prstDash val="solid"/>
                      <a:round/>
                      <a:headEnd type="none" w="med" len="med"/>
                      <a:tailEnd type="none" w="med" len="med"/>
                    </a:lnL>
                    <a:lnR w="6350" cap="flat" cmpd="sng" algn="ctr">
                      <a:solidFill>
                        <a:srgbClr val="DDDDDD"/>
                      </a:solidFill>
                      <a:prstDash val="solid"/>
                      <a:round/>
                      <a:headEnd type="none" w="med" len="med"/>
                      <a:tailEnd type="none" w="med" len="med"/>
                    </a:lnR>
                    <a:lnT w="6350" cap="flat" cmpd="sng" algn="ctr">
                      <a:solidFill>
                        <a:srgbClr val="DDDDDD"/>
                      </a:solidFill>
                      <a:prstDash val="solid"/>
                      <a:round/>
                      <a:headEnd type="none" w="med" len="med"/>
                      <a:tailEnd type="none" w="med" len="med"/>
                    </a:lnT>
                    <a:lnB w="6350"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793199352"/>
                  </a:ext>
                </a:extLst>
              </a:tr>
            </a:tbl>
          </a:graphicData>
        </a:graphic>
      </p:graphicFrame>
    </p:spTree>
    <p:extLst>
      <p:ext uri="{BB962C8B-B14F-4D97-AF65-F5344CB8AC3E}">
        <p14:creationId xmlns:p14="http://schemas.microsoft.com/office/powerpoint/2010/main" val="27612192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B15BCD-0CE5-CCBF-FCFC-F5B73769626D}"/>
              </a:ext>
            </a:extLst>
          </p:cNvPr>
          <p:cNvSpPr>
            <a:spLocks noGrp="1"/>
          </p:cNvSpPr>
          <p:nvPr>
            <p:ph idx="1"/>
          </p:nvPr>
        </p:nvSpPr>
        <p:spPr>
          <a:xfrm>
            <a:off x="119743" y="1349828"/>
            <a:ext cx="11919857" cy="5279571"/>
          </a:xfrm>
        </p:spPr>
        <p:txBody>
          <a:bodyPr/>
          <a:lstStyle/>
          <a:p>
            <a:pPr marL="0" indent="0">
              <a:buNone/>
            </a:pPr>
            <a:r>
              <a:rPr lang="en-US" dirty="0"/>
              <a:t>The manager operates within the "</a:t>
            </a:r>
            <a:r>
              <a:rPr lang="en-US" b="1" dirty="0"/>
              <a:t>discretionary zone</a:t>
            </a:r>
            <a:r>
              <a:rPr lang="en-US" dirty="0"/>
              <a:t>":</a:t>
            </a:r>
          </a:p>
          <a:p>
            <a:r>
              <a:rPr lang="en-US" dirty="0"/>
              <a:t>Actual Profit - Minimum Profit = Discretionary Zone</a:t>
            </a:r>
          </a:p>
          <a:p>
            <a:r>
              <a:rPr lang="en-US" dirty="0"/>
              <a:t>Within this zone, the manager can spend on S, M, and I&lt;sub&gt;D&lt;/sub&gt; to maximize utility.</a:t>
            </a:r>
          </a:p>
          <a:p>
            <a:endParaRPr lang="en-IN" dirty="0"/>
          </a:p>
          <a:p>
            <a:endParaRPr lang="en-IN" dirty="0"/>
          </a:p>
          <a:p>
            <a:endParaRPr lang="en-IN" dirty="0"/>
          </a:p>
          <a:p>
            <a:endParaRPr lang="en-IN" dirty="0"/>
          </a:p>
          <a:p>
            <a:pPr marL="0" indent="0">
              <a:buNone/>
            </a:pPr>
            <a:r>
              <a:rPr lang="en-US" b="1" i="1" dirty="0"/>
              <a:t>Managers derive power, status, prestige, and job security from larger staff, better perks, and control over investment decisions.</a:t>
            </a:r>
            <a:endParaRPr lang="kn-IN" b="1" i="1" dirty="0"/>
          </a:p>
        </p:txBody>
      </p:sp>
    </p:spTree>
    <p:extLst>
      <p:ext uri="{BB962C8B-B14F-4D97-AF65-F5344CB8AC3E}">
        <p14:creationId xmlns:p14="http://schemas.microsoft.com/office/powerpoint/2010/main" val="867739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9A633-EA3D-37A0-EA09-5281EC23C303}"/>
              </a:ext>
            </a:extLst>
          </p:cNvPr>
          <p:cNvSpPr>
            <a:spLocks noGrp="1"/>
          </p:cNvSpPr>
          <p:nvPr>
            <p:ph type="title"/>
          </p:nvPr>
        </p:nvSpPr>
        <p:spPr>
          <a:xfrm>
            <a:off x="838200" y="1545771"/>
            <a:ext cx="10515600" cy="144917"/>
          </a:xfrm>
        </p:spPr>
        <p:txBody>
          <a:bodyPr>
            <a:normAutofit fontScale="90000"/>
          </a:bodyPr>
          <a:lstStyle/>
          <a:p>
            <a:r>
              <a:rPr lang="en-IN" dirty="0"/>
              <a:t>Assumptions</a:t>
            </a:r>
            <a:endParaRPr lang="kn-IN" dirty="0"/>
          </a:p>
        </p:txBody>
      </p:sp>
      <p:sp>
        <p:nvSpPr>
          <p:cNvPr id="3" name="Content Placeholder 2">
            <a:extLst>
              <a:ext uri="{FF2B5EF4-FFF2-40B4-BE49-F238E27FC236}">
                <a16:creationId xmlns:a16="http://schemas.microsoft.com/office/drawing/2014/main" id="{03AC2A6E-0042-E7E9-45AD-57F9D0B39FA1}"/>
              </a:ext>
            </a:extLst>
          </p:cNvPr>
          <p:cNvSpPr>
            <a:spLocks noGrp="1"/>
          </p:cNvSpPr>
          <p:nvPr>
            <p:ph idx="1"/>
          </p:nvPr>
        </p:nvSpPr>
        <p:spPr/>
        <p:txBody>
          <a:bodyPr/>
          <a:lstStyle/>
          <a:p>
            <a:r>
              <a:rPr lang="en-IN" dirty="0"/>
              <a:t>Imperfect Competition</a:t>
            </a:r>
          </a:p>
          <a:p>
            <a:r>
              <a:rPr lang="en-US" dirty="0"/>
              <a:t>Separation of Ownership and Management</a:t>
            </a:r>
          </a:p>
          <a:p>
            <a:r>
              <a:rPr lang="en-IN" dirty="0"/>
              <a:t>Minimum Profit Constraint</a:t>
            </a:r>
          </a:p>
          <a:p>
            <a:r>
              <a:rPr lang="en-IN" dirty="0"/>
              <a:t>Managerial Utility Maximization</a:t>
            </a:r>
          </a:p>
          <a:p>
            <a:r>
              <a:rPr lang="en-US" dirty="0"/>
              <a:t>Positive Relationship Between Decision Variables and Utility</a:t>
            </a:r>
          </a:p>
          <a:p>
            <a:r>
              <a:rPr lang="en-US" dirty="0"/>
              <a:t>Profit acts as a constraint on managerial discretion, ensuring managers earn enough profit to maintain their job security and satisfy owners.</a:t>
            </a:r>
          </a:p>
          <a:p>
            <a:endParaRPr lang="en-US" dirty="0"/>
          </a:p>
          <a:p>
            <a:endParaRPr lang="kn-IN" dirty="0"/>
          </a:p>
        </p:txBody>
      </p:sp>
    </p:spTree>
    <p:extLst>
      <p:ext uri="{BB962C8B-B14F-4D97-AF65-F5344CB8AC3E}">
        <p14:creationId xmlns:p14="http://schemas.microsoft.com/office/powerpoint/2010/main" val="1100818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FF41C-A7E6-616E-0E6E-F067CA6D5C39}"/>
              </a:ext>
            </a:extLst>
          </p:cNvPr>
          <p:cNvSpPr>
            <a:spLocks noGrp="1"/>
          </p:cNvSpPr>
          <p:nvPr>
            <p:ph type="title"/>
          </p:nvPr>
        </p:nvSpPr>
        <p:spPr>
          <a:xfrm>
            <a:off x="838200" y="1491343"/>
            <a:ext cx="10515600" cy="199345"/>
          </a:xfrm>
        </p:spPr>
        <p:txBody>
          <a:bodyPr>
            <a:normAutofit fontScale="90000"/>
          </a:bodyPr>
          <a:lstStyle/>
          <a:p>
            <a:r>
              <a:rPr lang="en-IN" dirty="0"/>
              <a:t>Micro Economics</a:t>
            </a:r>
          </a:p>
        </p:txBody>
      </p:sp>
      <p:pic>
        <p:nvPicPr>
          <p:cNvPr id="6" name="Content Placeholder 5">
            <a:extLst>
              <a:ext uri="{FF2B5EF4-FFF2-40B4-BE49-F238E27FC236}">
                <a16:creationId xmlns:a16="http://schemas.microsoft.com/office/drawing/2014/main" id="{E08E1BA6-AEB3-EBA6-9FAD-F2BDA5F61D0F}"/>
              </a:ext>
            </a:extLst>
          </p:cNvPr>
          <p:cNvPicPr>
            <a:picLocks noGrp="1" noChangeAspect="1"/>
          </p:cNvPicPr>
          <p:nvPr>
            <p:ph sz="half" idx="1"/>
          </p:nvPr>
        </p:nvPicPr>
        <p:blipFill>
          <a:blip r:embed="rId2"/>
          <a:stretch>
            <a:fillRect/>
          </a:stretch>
        </p:blipFill>
        <p:spPr>
          <a:xfrm>
            <a:off x="315686" y="1992086"/>
            <a:ext cx="5704114" cy="4500789"/>
          </a:xfrm>
        </p:spPr>
      </p:pic>
      <p:pic>
        <p:nvPicPr>
          <p:cNvPr id="8" name="Content Placeholder 7">
            <a:extLst>
              <a:ext uri="{FF2B5EF4-FFF2-40B4-BE49-F238E27FC236}">
                <a16:creationId xmlns:a16="http://schemas.microsoft.com/office/drawing/2014/main" id="{0A83FB39-D8E4-07ED-5F14-47A010447DAC}"/>
              </a:ext>
            </a:extLst>
          </p:cNvPr>
          <p:cNvPicPr>
            <a:picLocks noGrp="1" noChangeAspect="1"/>
          </p:cNvPicPr>
          <p:nvPr>
            <p:ph sz="half" idx="2"/>
          </p:nvPr>
        </p:nvPicPr>
        <p:blipFill>
          <a:blip r:embed="rId3"/>
          <a:stretch>
            <a:fillRect/>
          </a:stretch>
        </p:blipFill>
        <p:spPr>
          <a:xfrm>
            <a:off x="6172200" y="1883229"/>
            <a:ext cx="5867400" cy="4822371"/>
          </a:xfrm>
        </p:spPr>
      </p:pic>
    </p:spTree>
    <p:extLst>
      <p:ext uri="{BB962C8B-B14F-4D97-AF65-F5344CB8AC3E}">
        <p14:creationId xmlns:p14="http://schemas.microsoft.com/office/powerpoint/2010/main" val="1787827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circular flow of economy&#10;&#10;AI-generated content may be incorrect.">
            <a:extLst>
              <a:ext uri="{FF2B5EF4-FFF2-40B4-BE49-F238E27FC236}">
                <a16:creationId xmlns:a16="http://schemas.microsoft.com/office/drawing/2014/main" id="{87A87E16-BC7A-0A2B-5F3A-53FF26E30F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6286"/>
            <a:ext cx="12191999" cy="5551714"/>
          </a:xfrm>
          <a:prstGeom prst="rect">
            <a:avLst/>
          </a:prstGeom>
        </p:spPr>
      </p:pic>
    </p:spTree>
    <p:extLst>
      <p:ext uri="{BB962C8B-B14F-4D97-AF65-F5344CB8AC3E}">
        <p14:creationId xmlns:p14="http://schemas.microsoft.com/office/powerpoint/2010/main" val="1086148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C714F-DC98-88C8-8418-516C2400F5AA}"/>
              </a:ext>
            </a:extLst>
          </p:cNvPr>
          <p:cNvSpPr>
            <a:spLocks noGrp="1"/>
          </p:cNvSpPr>
          <p:nvPr>
            <p:ph type="title"/>
          </p:nvPr>
        </p:nvSpPr>
        <p:spPr>
          <a:xfrm>
            <a:off x="838200" y="1404176"/>
            <a:ext cx="10515600" cy="286512"/>
          </a:xfrm>
        </p:spPr>
        <p:txBody>
          <a:bodyPr>
            <a:normAutofit fontScale="90000"/>
          </a:bodyPr>
          <a:lstStyle/>
          <a:p>
            <a:r>
              <a:rPr lang="en-IN" dirty="0"/>
              <a:t>Macro Economics</a:t>
            </a:r>
          </a:p>
        </p:txBody>
      </p:sp>
      <p:pic>
        <p:nvPicPr>
          <p:cNvPr id="6" name="Content Placeholder 5">
            <a:extLst>
              <a:ext uri="{FF2B5EF4-FFF2-40B4-BE49-F238E27FC236}">
                <a16:creationId xmlns:a16="http://schemas.microsoft.com/office/drawing/2014/main" id="{3E8EDD3E-82C8-A2F3-F2ED-26A2F5CF9E69}"/>
              </a:ext>
            </a:extLst>
          </p:cNvPr>
          <p:cNvPicPr>
            <a:picLocks noGrp="1" noChangeAspect="1"/>
          </p:cNvPicPr>
          <p:nvPr>
            <p:ph sz="half" idx="1"/>
          </p:nvPr>
        </p:nvPicPr>
        <p:blipFill>
          <a:blip r:embed="rId2"/>
          <a:stretch>
            <a:fillRect/>
          </a:stretch>
        </p:blipFill>
        <p:spPr>
          <a:xfrm>
            <a:off x="838200" y="2067687"/>
            <a:ext cx="5181600" cy="3867214"/>
          </a:xfrm>
        </p:spPr>
      </p:pic>
      <p:pic>
        <p:nvPicPr>
          <p:cNvPr id="8" name="Content Placeholder 7">
            <a:extLst>
              <a:ext uri="{FF2B5EF4-FFF2-40B4-BE49-F238E27FC236}">
                <a16:creationId xmlns:a16="http://schemas.microsoft.com/office/drawing/2014/main" id="{1BC7BDF8-03AD-D5C3-F671-EF1873BC9632}"/>
              </a:ext>
            </a:extLst>
          </p:cNvPr>
          <p:cNvPicPr>
            <a:picLocks noGrp="1" noChangeAspect="1"/>
          </p:cNvPicPr>
          <p:nvPr>
            <p:ph sz="half" idx="2"/>
          </p:nvPr>
        </p:nvPicPr>
        <p:blipFill>
          <a:blip r:embed="rId3"/>
          <a:stretch>
            <a:fillRect/>
          </a:stretch>
        </p:blipFill>
        <p:spPr>
          <a:xfrm>
            <a:off x="6212216" y="1825625"/>
            <a:ext cx="5101568" cy="4351338"/>
          </a:xfrm>
        </p:spPr>
      </p:pic>
    </p:spTree>
    <p:extLst>
      <p:ext uri="{BB962C8B-B14F-4D97-AF65-F5344CB8AC3E}">
        <p14:creationId xmlns:p14="http://schemas.microsoft.com/office/powerpoint/2010/main" val="200495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duddin Educare | Circular Flow of Income Four Sector Model ...">
            <a:extLst>
              <a:ext uri="{FF2B5EF4-FFF2-40B4-BE49-F238E27FC236}">
                <a16:creationId xmlns:a16="http://schemas.microsoft.com/office/drawing/2014/main" id="{48088D37-604A-6FE8-C679-C6C43484EB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1" y="1328057"/>
            <a:ext cx="11691256" cy="5290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770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DE00C-34E2-6AF4-55A4-902428A84ED2}"/>
              </a:ext>
            </a:extLst>
          </p:cNvPr>
          <p:cNvSpPr>
            <a:spLocks noGrp="1"/>
          </p:cNvSpPr>
          <p:nvPr>
            <p:ph type="title"/>
          </p:nvPr>
        </p:nvSpPr>
        <p:spPr>
          <a:xfrm>
            <a:off x="838200" y="1382486"/>
            <a:ext cx="10515600" cy="308202"/>
          </a:xfrm>
        </p:spPr>
        <p:txBody>
          <a:bodyPr>
            <a:normAutofit fontScale="90000"/>
          </a:bodyPr>
          <a:lstStyle/>
          <a:p>
            <a:r>
              <a:rPr lang="en-IN" dirty="0"/>
              <a:t>Definition of Managerial Economics</a:t>
            </a:r>
          </a:p>
        </p:txBody>
      </p:sp>
      <p:sp>
        <p:nvSpPr>
          <p:cNvPr id="3" name="Content Placeholder 2">
            <a:extLst>
              <a:ext uri="{FF2B5EF4-FFF2-40B4-BE49-F238E27FC236}">
                <a16:creationId xmlns:a16="http://schemas.microsoft.com/office/drawing/2014/main" id="{9E0507F7-D225-F9A8-787F-76AF60143C8A}"/>
              </a:ext>
            </a:extLst>
          </p:cNvPr>
          <p:cNvSpPr>
            <a:spLocks noGrp="1"/>
          </p:cNvSpPr>
          <p:nvPr>
            <p:ph idx="1"/>
          </p:nvPr>
        </p:nvSpPr>
        <p:spPr/>
        <p:txBody>
          <a:bodyPr>
            <a:normAutofit fontScale="92500" lnSpcReduction="10000"/>
          </a:bodyPr>
          <a:lstStyle/>
          <a:p>
            <a:pPr marL="457200" indent="-457200">
              <a:buFont typeface="+mj-lt"/>
              <a:buAutoNum type="alphaLcPeriod"/>
            </a:pPr>
            <a:r>
              <a:rPr lang="en-US" dirty="0">
                <a:latin typeface="Times New Roman" panose="02020603050405020304" pitchFamily="18" charset="0"/>
                <a:cs typeface="Times New Roman" panose="02020603050405020304" pitchFamily="18" charset="0"/>
              </a:rPr>
              <a:t>Managerial Economics as a subject gained popularity in USA after the publication of the book “</a:t>
            </a:r>
            <a:r>
              <a:rPr lang="en-US" b="1" dirty="0">
                <a:latin typeface="Times New Roman" panose="02020603050405020304" pitchFamily="18" charset="0"/>
                <a:cs typeface="Times New Roman" panose="02020603050405020304" pitchFamily="18" charset="0"/>
              </a:rPr>
              <a:t>Managerial Economics</a:t>
            </a:r>
            <a:r>
              <a:rPr lang="en-US" dirty="0">
                <a:latin typeface="Times New Roman" panose="02020603050405020304" pitchFamily="18" charset="0"/>
                <a:cs typeface="Times New Roman" panose="02020603050405020304" pitchFamily="18" charset="0"/>
              </a:rPr>
              <a:t>” by </a:t>
            </a:r>
            <a:r>
              <a:rPr lang="en-US" b="1" dirty="0">
                <a:latin typeface="Times New Roman" panose="02020603050405020304" pitchFamily="18" charset="0"/>
                <a:cs typeface="Times New Roman" panose="02020603050405020304" pitchFamily="18" charset="0"/>
              </a:rPr>
              <a:t>Joel Dean </a:t>
            </a:r>
            <a:r>
              <a:rPr lang="en-US" dirty="0">
                <a:latin typeface="Times New Roman" panose="02020603050405020304" pitchFamily="18" charset="0"/>
                <a:cs typeface="Times New Roman" panose="02020603050405020304" pitchFamily="18" charset="0"/>
              </a:rPr>
              <a:t>in 1951.</a:t>
            </a:r>
          </a:p>
          <a:p>
            <a:pPr marL="457200" indent="-457200">
              <a:buFont typeface="+mj-lt"/>
              <a:buAutoNum type="alphaLcPeriod"/>
            </a:pPr>
            <a:endParaRPr lang="en-US" dirty="0">
              <a:latin typeface="Times New Roman" panose="02020603050405020304" pitchFamily="18" charset="0"/>
              <a:cs typeface="Times New Roman" panose="02020603050405020304" pitchFamily="18" charset="0"/>
            </a:endParaRPr>
          </a:p>
          <a:p>
            <a:pPr marL="457200" indent="-457200">
              <a:buFont typeface="+mj-lt"/>
              <a:buAutoNum type="alphaLcPeriod"/>
            </a:pPr>
            <a:r>
              <a:rPr lang="en-US" dirty="0">
                <a:latin typeface="Times New Roman" panose="02020603050405020304" pitchFamily="18" charset="0"/>
                <a:cs typeface="Times New Roman" panose="02020603050405020304" pitchFamily="18" charset="0"/>
              </a:rPr>
              <a:t>In the words of </a:t>
            </a:r>
            <a:r>
              <a:rPr lang="en-US" b="1" dirty="0">
                <a:latin typeface="Times New Roman" panose="02020603050405020304" pitchFamily="18" charset="0"/>
                <a:cs typeface="Times New Roman" panose="02020603050405020304" pitchFamily="18" charset="0"/>
              </a:rPr>
              <a:t>E. F. Brigham and J. L. Pappas</a:t>
            </a:r>
            <a:r>
              <a:rPr lang="en-US" dirty="0">
                <a:latin typeface="Times New Roman" panose="02020603050405020304" pitchFamily="18" charset="0"/>
                <a:cs typeface="Times New Roman" panose="02020603050405020304" pitchFamily="18" charset="0"/>
              </a:rPr>
              <a:t> Managerial Economics is “the applications of economics theory and methodology to business administration practice”.</a:t>
            </a:r>
          </a:p>
          <a:p>
            <a:pPr marL="457200" indent="-457200">
              <a:buFont typeface="+mj-lt"/>
              <a:buAutoNum type="alphaLcPeriod"/>
            </a:pPr>
            <a:endParaRPr lang="en-US" dirty="0">
              <a:latin typeface="Times New Roman" panose="02020603050405020304" pitchFamily="18" charset="0"/>
              <a:cs typeface="Times New Roman" panose="02020603050405020304" pitchFamily="18" charset="0"/>
            </a:endParaRPr>
          </a:p>
          <a:p>
            <a:pPr marL="457200" indent="-457200">
              <a:buFont typeface="+mj-lt"/>
              <a:buAutoNum type="alphaLcPeriod"/>
            </a:pPr>
            <a:r>
              <a:rPr lang="en-US" b="1" dirty="0">
                <a:latin typeface="Times New Roman" panose="02020603050405020304" pitchFamily="18" charset="0"/>
                <a:cs typeface="Times New Roman" panose="02020603050405020304" pitchFamily="18" charset="0"/>
              </a:rPr>
              <a:t>M. H. Spencer and Louis Siegelman </a:t>
            </a:r>
            <a:r>
              <a:rPr lang="en-US" dirty="0">
                <a:latin typeface="Times New Roman" panose="02020603050405020304" pitchFamily="18" charset="0"/>
                <a:cs typeface="Times New Roman" panose="02020603050405020304" pitchFamily="18" charset="0"/>
              </a:rPr>
              <a:t>explain the “Managerial Economics is the integration of economic theory with business practice for the purpose of facilitating decision making and forward planning by management”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03104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3540</TotalTime>
  <Words>1725</Words>
  <Application>Microsoft Office PowerPoint</Application>
  <PresentationFormat>Widescreen</PresentationFormat>
  <Paragraphs>200</Paragraphs>
  <Slides>44</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44</vt:i4>
      </vt:variant>
    </vt:vector>
  </HeadingPairs>
  <TitlesOfParts>
    <vt:vector size="52" baseType="lpstr">
      <vt:lpstr>Aptos</vt:lpstr>
      <vt:lpstr>Aptos Display</vt:lpstr>
      <vt:lpstr>Arial</vt:lpstr>
      <vt:lpstr>Cambria Math</vt:lpstr>
      <vt:lpstr>Open Sans</vt:lpstr>
      <vt:lpstr>Times New Roman</vt:lpstr>
      <vt:lpstr>Office Theme</vt:lpstr>
      <vt:lpstr>Custom Design</vt:lpstr>
      <vt:lpstr>ECONOMICS FOR DECISION MAKING Subject Code – MBA103 By  Likith N Assistant Professor</vt:lpstr>
      <vt:lpstr>Activity: The match making market</vt:lpstr>
      <vt:lpstr>PowerPoint Presentation</vt:lpstr>
      <vt:lpstr>ECONOMICS</vt:lpstr>
      <vt:lpstr>Micro Economics</vt:lpstr>
      <vt:lpstr>PowerPoint Presentation</vt:lpstr>
      <vt:lpstr>Macro Economics</vt:lpstr>
      <vt:lpstr>PowerPoint Presentation</vt:lpstr>
      <vt:lpstr>Definition of Managerial Economics</vt:lpstr>
      <vt:lpstr>Managerial Economics</vt:lpstr>
      <vt:lpstr>Nature of Managerial Economics</vt:lpstr>
      <vt:lpstr>Scope Of Managerial Economics</vt:lpstr>
      <vt:lpstr>Scope of Managerial Economics</vt:lpstr>
      <vt:lpstr>PowerPoint Presentation</vt:lpstr>
      <vt:lpstr>Uses Of Managerial Economics</vt:lpstr>
      <vt:lpstr>PowerPoint Presentation</vt:lpstr>
      <vt:lpstr>PowerPoint Presentation</vt:lpstr>
      <vt:lpstr>Roles and Responsibilities of Managerial Economist</vt:lpstr>
      <vt:lpstr>Theory of the Firm</vt:lpstr>
      <vt:lpstr>Firm</vt:lpstr>
      <vt:lpstr>Industry</vt:lpstr>
      <vt:lpstr>PowerPoint Presentation</vt:lpstr>
      <vt:lpstr>PowerPoint Presentation</vt:lpstr>
      <vt:lpstr>Managerial Theories </vt:lpstr>
      <vt:lpstr>Baumol’s Model of Sales Maximization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Maris's Model of Growth Maximization</vt:lpstr>
      <vt:lpstr>PowerPoint Presentation</vt:lpstr>
      <vt:lpstr>PowerPoint Presentation</vt:lpstr>
      <vt:lpstr>PowerPoint Presentation</vt:lpstr>
      <vt:lpstr>Assumptions</vt:lpstr>
      <vt:lpstr>Williamson’s model of managerial discretion</vt:lpstr>
      <vt:lpstr>PowerPoint Presentation</vt:lpstr>
      <vt:lpstr>PowerPoint Presentation</vt:lpstr>
      <vt:lpstr>PowerPoint Presentation</vt:lpstr>
      <vt:lpstr>PowerPoint Presentation</vt:lpstr>
      <vt:lpstr>Assumptions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Likith N</cp:lastModifiedBy>
  <cp:revision>31</cp:revision>
  <dcterms:created xsi:type="dcterms:W3CDTF">2024-12-20T05:03:51Z</dcterms:created>
  <dcterms:modified xsi:type="dcterms:W3CDTF">2025-12-04T17:44:19Z</dcterms:modified>
</cp:coreProperties>
</file>