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82" r:id="rId22"/>
    <p:sldId id="283" r:id="rId23"/>
    <p:sldId id="284" r:id="rId24"/>
    <p:sldId id="285" r:id="rId25"/>
    <p:sldId id="276" r:id="rId26"/>
    <p:sldId id="277" r:id="rId27"/>
    <p:sldId id="279" r:id="rId28"/>
    <p:sldId id="278" r:id="rId29"/>
    <p:sldId id="280" r:id="rId30"/>
    <p:sldId id="281" r:id="rId31"/>
    <p:sldId id="286" r:id="rId32"/>
    <p:sldId id="287" r:id="rId33"/>
    <p:sldId id="288" r:id="rId34"/>
    <p:sldId id="289" r:id="rId35"/>
    <p:sldId id="290" r:id="rId36"/>
    <p:sldId id="291" r:id="rId37"/>
    <p:sldId id="292" r:id="rId38"/>
    <p:sldId id="293" r:id="rId39"/>
    <p:sldId id="294" r:id="rId40"/>
    <p:sldId id="295" r:id="rId41"/>
    <p:sldId id="299" r:id="rId42"/>
    <p:sldId id="297" r:id="rId43"/>
    <p:sldId id="296" r:id="rId44"/>
    <p:sldId id="298" r:id="rId45"/>
    <p:sldId id="300" r:id="rId46"/>
    <p:sldId id="301" r:id="rId47"/>
    <p:sldId id="304" r:id="rId48"/>
    <p:sldId id="302" r:id="rId49"/>
    <p:sldId id="303" r:id="rId50"/>
    <p:sldId id="305" r:id="rId51"/>
    <p:sldId id="306" r:id="rId52"/>
    <p:sldId id="307" r:id="rId53"/>
    <p:sldId id="308" r:id="rId54"/>
    <p:sldId id="310" r:id="rId55"/>
    <p:sldId id="311" r:id="rId56"/>
    <p:sldId id="312" r:id="rId57"/>
    <p:sldId id="313" r:id="rId58"/>
    <p:sldId id="314" r:id="rId59"/>
    <p:sldId id="315" r:id="rId60"/>
    <p:sldId id="316" r:id="rId61"/>
    <p:sldId id="318" r:id="rId62"/>
    <p:sldId id="322" r:id="rId63"/>
    <p:sldId id="324" r:id="rId64"/>
    <p:sldId id="323" r:id="rId65"/>
    <p:sldId id="325" r:id="rId66"/>
    <p:sldId id="326" r:id="rId67"/>
    <p:sldId id="327" r:id="rId68"/>
    <p:sldId id="328" r:id="rId69"/>
    <p:sldId id="329" r:id="rId70"/>
    <p:sldId id="330" r:id="rId71"/>
    <p:sldId id="331" r:id="rId72"/>
    <p:sldId id="332" r:id="rId73"/>
    <p:sldId id="333" r:id="rId74"/>
    <p:sldId id="334" r:id="rId75"/>
    <p:sldId id="336" r:id="rId76"/>
    <p:sldId id="337" r:id="rId77"/>
    <p:sldId id="347" r:id="rId78"/>
    <p:sldId id="338" r:id="rId79"/>
    <p:sldId id="339" r:id="rId80"/>
    <p:sldId id="340" r:id="rId81"/>
    <p:sldId id="341" r:id="rId82"/>
    <p:sldId id="342" r:id="rId83"/>
    <p:sldId id="343" r:id="rId84"/>
    <p:sldId id="344" r:id="rId85"/>
    <p:sldId id="345" r:id="rId86"/>
    <p:sldId id="346"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82E82F-BC55-404A-B00D-5D8AB20F9560}" v="169" dt="2025-12-17T07:37:15.881"/>
  </p1510:revLst>
</p1510:revInfo>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6/11/relationships/changesInfo" Target="changesInfos/changesInfo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CAR ABHISHEK" userId="2f024630-3e73-479e-b97f-f54282e608c4" providerId="ADAL" clId="{A0B94025-7CA8-4BD2-9732-244AF5810763}"/>
    <pc:docChg chg="undo redo custSel addSld delSld modSld">
      <pc:chgData name="OSCAR ABHISHEK" userId="2f024630-3e73-479e-b97f-f54282e608c4" providerId="ADAL" clId="{A0B94025-7CA8-4BD2-9732-244AF5810763}" dt="2025-12-17T08:08:01.451" v="4757" actId="403"/>
      <pc:docMkLst>
        <pc:docMk/>
      </pc:docMkLst>
      <pc:sldChg chg="modSp new mod">
        <pc:chgData name="OSCAR ABHISHEK" userId="2f024630-3e73-479e-b97f-f54282e608c4" providerId="ADAL" clId="{A0B94025-7CA8-4BD2-9732-244AF5810763}" dt="2025-11-17T09:36:57.567" v="31" actId="313"/>
        <pc:sldMkLst>
          <pc:docMk/>
          <pc:sldMk cId="858216421" sldId="256"/>
        </pc:sldMkLst>
        <pc:spChg chg="mod">
          <ac:chgData name="OSCAR ABHISHEK" userId="2f024630-3e73-479e-b97f-f54282e608c4" providerId="ADAL" clId="{A0B94025-7CA8-4BD2-9732-244AF5810763}" dt="2025-11-17T09:36:49.981" v="28" actId="403"/>
          <ac:spMkLst>
            <pc:docMk/>
            <pc:sldMk cId="858216421" sldId="256"/>
            <ac:spMk id="2" creationId="{D2B9E50A-964A-B5CF-CF8C-BF3CE4F28E24}"/>
          </ac:spMkLst>
        </pc:spChg>
        <pc:spChg chg="mod">
          <ac:chgData name="OSCAR ABHISHEK" userId="2f024630-3e73-479e-b97f-f54282e608c4" providerId="ADAL" clId="{A0B94025-7CA8-4BD2-9732-244AF5810763}" dt="2025-11-17T09:36:57.567" v="31" actId="313"/>
          <ac:spMkLst>
            <pc:docMk/>
            <pc:sldMk cId="858216421" sldId="256"/>
            <ac:spMk id="3" creationId="{EDDFD99A-46E0-2B8D-4B24-DDF623AD9EE0}"/>
          </ac:spMkLst>
        </pc:spChg>
      </pc:sldChg>
      <pc:sldChg chg="addSp modSp new mod setBg">
        <pc:chgData name="OSCAR ABHISHEK" userId="2f024630-3e73-479e-b97f-f54282e608c4" providerId="ADAL" clId="{A0B94025-7CA8-4BD2-9732-244AF5810763}" dt="2025-11-17T10:13:20.103" v="383" actId="1076"/>
        <pc:sldMkLst>
          <pc:docMk/>
          <pc:sldMk cId="1992777889" sldId="257"/>
        </pc:sldMkLst>
        <pc:spChg chg="mod">
          <ac:chgData name="OSCAR ABHISHEK" userId="2f024630-3e73-479e-b97f-f54282e608c4" providerId="ADAL" clId="{A0B94025-7CA8-4BD2-9732-244AF5810763}" dt="2025-11-17T10:13:08.712" v="378" actId="27636"/>
          <ac:spMkLst>
            <pc:docMk/>
            <pc:sldMk cId="1992777889" sldId="257"/>
            <ac:spMk id="2" creationId="{5DEDB0FA-5A8E-B3F7-B9C2-1D1F3CA65023}"/>
          </ac:spMkLst>
        </pc:spChg>
        <pc:spChg chg="mod">
          <ac:chgData name="OSCAR ABHISHEK" userId="2f024630-3e73-479e-b97f-f54282e608c4" providerId="ADAL" clId="{A0B94025-7CA8-4BD2-9732-244AF5810763}" dt="2025-11-17T10:13:14.860" v="380" actId="14100"/>
          <ac:spMkLst>
            <pc:docMk/>
            <pc:sldMk cId="1992777889" sldId="257"/>
            <ac:spMk id="3" creationId="{4543943F-9077-DA0E-4E0A-73B4C791EA17}"/>
          </ac:spMkLst>
        </pc:spChg>
        <pc:spChg chg="add">
          <ac:chgData name="OSCAR ABHISHEK" userId="2f024630-3e73-479e-b97f-f54282e608c4" providerId="ADAL" clId="{A0B94025-7CA8-4BD2-9732-244AF5810763}" dt="2025-11-17T10:12:12.119" v="357" actId="26606"/>
          <ac:spMkLst>
            <pc:docMk/>
            <pc:sldMk cId="1992777889" sldId="257"/>
            <ac:spMk id="10" creationId="{7FF47CB7-972F-479F-A36D-9E72D26EC8DA}"/>
          </ac:spMkLst>
        </pc:spChg>
        <pc:spChg chg="add">
          <ac:chgData name="OSCAR ABHISHEK" userId="2f024630-3e73-479e-b97f-f54282e608c4" providerId="ADAL" clId="{A0B94025-7CA8-4BD2-9732-244AF5810763}" dt="2025-11-17T10:12:12.119" v="357" actId="26606"/>
          <ac:spMkLst>
            <pc:docMk/>
            <pc:sldMk cId="1992777889" sldId="257"/>
            <ac:spMk id="12" creationId="{0D153B68-5844-490D-8E67-F616D6D721CA}"/>
          </ac:spMkLst>
        </pc:spChg>
        <pc:spChg chg="add">
          <ac:chgData name="OSCAR ABHISHEK" userId="2f024630-3e73-479e-b97f-f54282e608c4" providerId="ADAL" clId="{A0B94025-7CA8-4BD2-9732-244AF5810763}" dt="2025-11-17T10:12:12.119" v="357" actId="26606"/>
          <ac:spMkLst>
            <pc:docMk/>
            <pc:sldMk cId="1992777889" sldId="257"/>
            <ac:spMk id="14" creationId="{9A0D773F-7A7D-4DBB-9DEA-86BB8B8F4BC8}"/>
          </ac:spMkLst>
        </pc:spChg>
        <pc:picChg chg="add mod">
          <ac:chgData name="OSCAR ABHISHEK" userId="2f024630-3e73-479e-b97f-f54282e608c4" providerId="ADAL" clId="{A0B94025-7CA8-4BD2-9732-244AF5810763}" dt="2025-11-17T10:13:20.103" v="383" actId="1076"/>
          <ac:picMkLst>
            <pc:docMk/>
            <pc:sldMk cId="1992777889" sldId="257"/>
            <ac:picMk id="5" creationId="{35A79BA7-DA52-228C-8E78-8B46D53D7DC0}"/>
          </ac:picMkLst>
        </pc:picChg>
      </pc:sldChg>
      <pc:sldChg chg="modSp new mod">
        <pc:chgData name="OSCAR ABHISHEK" userId="2f024630-3e73-479e-b97f-f54282e608c4" providerId="ADAL" clId="{A0B94025-7CA8-4BD2-9732-244AF5810763}" dt="2025-11-17T10:06:01.437" v="326" actId="1076"/>
        <pc:sldMkLst>
          <pc:docMk/>
          <pc:sldMk cId="314257097" sldId="258"/>
        </pc:sldMkLst>
        <pc:spChg chg="mod">
          <ac:chgData name="OSCAR ABHISHEK" userId="2f024630-3e73-479e-b97f-f54282e608c4" providerId="ADAL" clId="{A0B94025-7CA8-4BD2-9732-244AF5810763}" dt="2025-11-17T10:06:01.437" v="326" actId="1076"/>
          <ac:spMkLst>
            <pc:docMk/>
            <pc:sldMk cId="314257097" sldId="258"/>
            <ac:spMk id="2" creationId="{C86D58C4-56E8-F6A1-9A00-88605F60DB42}"/>
          </ac:spMkLst>
        </pc:spChg>
        <pc:spChg chg="mod">
          <ac:chgData name="OSCAR ABHISHEK" userId="2f024630-3e73-479e-b97f-f54282e608c4" providerId="ADAL" clId="{A0B94025-7CA8-4BD2-9732-244AF5810763}" dt="2025-11-17T09:46:54.797" v="110" actId="20577"/>
          <ac:spMkLst>
            <pc:docMk/>
            <pc:sldMk cId="314257097" sldId="258"/>
            <ac:spMk id="3" creationId="{2DCAC3A4-03D3-8A43-81CF-68B7584D63CE}"/>
          </ac:spMkLst>
        </pc:spChg>
      </pc:sldChg>
      <pc:sldChg chg="modSp new mod">
        <pc:chgData name="OSCAR ABHISHEK" userId="2f024630-3e73-479e-b97f-f54282e608c4" providerId="ADAL" clId="{A0B94025-7CA8-4BD2-9732-244AF5810763}" dt="2025-11-17T10:14:18.076" v="395" actId="27636"/>
        <pc:sldMkLst>
          <pc:docMk/>
          <pc:sldMk cId="2098452859" sldId="259"/>
        </pc:sldMkLst>
        <pc:spChg chg="mod">
          <ac:chgData name="OSCAR ABHISHEK" userId="2f024630-3e73-479e-b97f-f54282e608c4" providerId="ADAL" clId="{A0B94025-7CA8-4BD2-9732-244AF5810763}" dt="2025-11-17T10:05:55.644" v="325" actId="1076"/>
          <ac:spMkLst>
            <pc:docMk/>
            <pc:sldMk cId="2098452859" sldId="259"/>
            <ac:spMk id="2" creationId="{46879FA0-C23F-44E0-3373-E7BC31FABEBE}"/>
          </ac:spMkLst>
        </pc:spChg>
        <pc:spChg chg="mod">
          <ac:chgData name="OSCAR ABHISHEK" userId="2f024630-3e73-479e-b97f-f54282e608c4" providerId="ADAL" clId="{A0B94025-7CA8-4BD2-9732-244AF5810763}" dt="2025-11-17T10:14:18.076" v="395" actId="27636"/>
          <ac:spMkLst>
            <pc:docMk/>
            <pc:sldMk cId="2098452859" sldId="259"/>
            <ac:spMk id="3" creationId="{896D08DC-9A13-C94B-C867-202C81B3F7A4}"/>
          </ac:spMkLst>
        </pc:spChg>
      </pc:sldChg>
      <pc:sldChg chg="modSp new mod">
        <pc:chgData name="OSCAR ABHISHEK" userId="2f024630-3e73-479e-b97f-f54282e608c4" providerId="ADAL" clId="{A0B94025-7CA8-4BD2-9732-244AF5810763}" dt="2025-11-17T10:14:08.436" v="393" actId="14100"/>
        <pc:sldMkLst>
          <pc:docMk/>
          <pc:sldMk cId="2050113407" sldId="260"/>
        </pc:sldMkLst>
        <pc:spChg chg="mod">
          <ac:chgData name="OSCAR ABHISHEK" userId="2f024630-3e73-479e-b97f-f54282e608c4" providerId="ADAL" clId="{A0B94025-7CA8-4BD2-9732-244AF5810763}" dt="2025-11-17T10:05:09.063" v="306" actId="1076"/>
          <ac:spMkLst>
            <pc:docMk/>
            <pc:sldMk cId="2050113407" sldId="260"/>
            <ac:spMk id="2" creationId="{CE6B40EE-9D88-EE97-0FD3-E90A248D1982}"/>
          </ac:spMkLst>
        </pc:spChg>
        <pc:spChg chg="mod">
          <ac:chgData name="OSCAR ABHISHEK" userId="2f024630-3e73-479e-b97f-f54282e608c4" providerId="ADAL" clId="{A0B94025-7CA8-4BD2-9732-244AF5810763}" dt="2025-11-17T10:14:08.436" v="393" actId="14100"/>
          <ac:spMkLst>
            <pc:docMk/>
            <pc:sldMk cId="2050113407" sldId="260"/>
            <ac:spMk id="3" creationId="{490E4914-66EC-B1D8-A8F2-AB3FF01BA27E}"/>
          </ac:spMkLst>
        </pc:spChg>
      </pc:sldChg>
      <pc:sldChg chg="addSp delSp modSp new mod">
        <pc:chgData name="OSCAR ABHISHEK" userId="2f024630-3e73-479e-b97f-f54282e608c4" providerId="ADAL" clId="{A0B94025-7CA8-4BD2-9732-244AF5810763}" dt="2025-11-17T09:55:37.921" v="221" actId="1076"/>
        <pc:sldMkLst>
          <pc:docMk/>
          <pc:sldMk cId="1327838372" sldId="261"/>
        </pc:sldMkLst>
        <pc:spChg chg="add mod">
          <ac:chgData name="OSCAR ABHISHEK" userId="2f024630-3e73-479e-b97f-f54282e608c4" providerId="ADAL" clId="{A0B94025-7CA8-4BD2-9732-244AF5810763}" dt="2025-11-17T09:55:10.146" v="214" actId="1076"/>
          <ac:spMkLst>
            <pc:docMk/>
            <pc:sldMk cId="1327838372" sldId="261"/>
            <ac:spMk id="6" creationId="{665387EC-B094-E1ED-39E2-0857C0E53149}"/>
          </ac:spMkLst>
        </pc:spChg>
        <pc:spChg chg="add mod">
          <ac:chgData name="OSCAR ABHISHEK" userId="2f024630-3e73-479e-b97f-f54282e608c4" providerId="ADAL" clId="{A0B94025-7CA8-4BD2-9732-244AF5810763}" dt="2025-11-17T09:55:37.921" v="221" actId="1076"/>
          <ac:spMkLst>
            <pc:docMk/>
            <pc:sldMk cId="1327838372" sldId="261"/>
            <ac:spMk id="8" creationId="{66BDAFA3-30A3-FF3F-C7F1-A28EF5399E13}"/>
          </ac:spMkLst>
        </pc:spChg>
        <pc:spChg chg="add mod">
          <ac:chgData name="OSCAR ABHISHEK" userId="2f024630-3e73-479e-b97f-f54282e608c4" providerId="ADAL" clId="{A0B94025-7CA8-4BD2-9732-244AF5810763}" dt="2025-11-17T09:55:21.821" v="217" actId="1076"/>
          <ac:spMkLst>
            <pc:docMk/>
            <pc:sldMk cId="1327838372" sldId="261"/>
            <ac:spMk id="9" creationId="{AAEC6A7A-F132-C06B-00C8-361256DDC2C1}"/>
          </ac:spMkLst>
        </pc:spChg>
        <pc:picChg chg="add mod">
          <ac:chgData name="OSCAR ABHISHEK" userId="2f024630-3e73-479e-b97f-f54282e608c4" providerId="ADAL" clId="{A0B94025-7CA8-4BD2-9732-244AF5810763}" dt="2025-11-17T09:55:25.869" v="218" actId="14100"/>
          <ac:picMkLst>
            <pc:docMk/>
            <pc:sldMk cId="1327838372" sldId="261"/>
            <ac:picMk id="4" creationId="{DAB76CFC-528C-7612-77DE-B7BAE0C8C37D}"/>
          </ac:picMkLst>
        </pc:picChg>
        <pc:picChg chg="add mod">
          <ac:chgData name="OSCAR ABHISHEK" userId="2f024630-3e73-479e-b97f-f54282e608c4" providerId="ADAL" clId="{A0B94025-7CA8-4BD2-9732-244AF5810763}" dt="2025-11-17T09:55:07.718" v="213" actId="1076"/>
          <ac:picMkLst>
            <pc:docMk/>
            <pc:sldMk cId="1327838372" sldId="261"/>
            <ac:picMk id="5" creationId="{FFAF727B-3BE9-33C7-1BCF-9B27B2832E30}"/>
          </ac:picMkLst>
        </pc:picChg>
        <pc:picChg chg="add mod">
          <ac:chgData name="OSCAR ABHISHEK" userId="2f024630-3e73-479e-b97f-f54282e608c4" providerId="ADAL" clId="{A0B94025-7CA8-4BD2-9732-244AF5810763}" dt="2025-11-17T09:55:31.347" v="219" actId="1076"/>
          <ac:picMkLst>
            <pc:docMk/>
            <pc:sldMk cId="1327838372" sldId="261"/>
            <ac:picMk id="7" creationId="{1171634E-9798-0D5D-FC03-4F452DD21F40}"/>
          </ac:picMkLst>
        </pc:picChg>
      </pc:sldChg>
      <pc:sldChg chg="modSp new mod">
        <pc:chgData name="OSCAR ABHISHEK" userId="2f024630-3e73-479e-b97f-f54282e608c4" providerId="ADAL" clId="{A0B94025-7CA8-4BD2-9732-244AF5810763}" dt="2025-11-17T10:14:03.684" v="392" actId="14100"/>
        <pc:sldMkLst>
          <pc:docMk/>
          <pc:sldMk cId="2446430776" sldId="262"/>
        </pc:sldMkLst>
        <pc:spChg chg="mod">
          <ac:chgData name="OSCAR ABHISHEK" userId="2f024630-3e73-479e-b97f-f54282e608c4" providerId="ADAL" clId="{A0B94025-7CA8-4BD2-9732-244AF5810763}" dt="2025-11-17T10:05:40.765" v="321" actId="14100"/>
          <ac:spMkLst>
            <pc:docMk/>
            <pc:sldMk cId="2446430776" sldId="262"/>
            <ac:spMk id="2" creationId="{CC91F058-B3C5-8158-43FF-6337E1F9C755}"/>
          </ac:spMkLst>
        </pc:spChg>
        <pc:spChg chg="mod">
          <ac:chgData name="OSCAR ABHISHEK" userId="2f024630-3e73-479e-b97f-f54282e608c4" providerId="ADAL" clId="{A0B94025-7CA8-4BD2-9732-244AF5810763}" dt="2025-11-17T10:14:03.684" v="392" actId="14100"/>
          <ac:spMkLst>
            <pc:docMk/>
            <pc:sldMk cId="2446430776" sldId="262"/>
            <ac:spMk id="3" creationId="{59100E39-045E-8F0D-5BB0-F5A8DD5A598F}"/>
          </ac:spMkLst>
        </pc:spChg>
      </pc:sldChg>
      <pc:sldChg chg="modSp new mod">
        <pc:chgData name="OSCAR ABHISHEK" userId="2f024630-3e73-479e-b97f-f54282e608c4" providerId="ADAL" clId="{A0B94025-7CA8-4BD2-9732-244AF5810763}" dt="2025-11-17T10:07:49.732" v="353" actId="1076"/>
        <pc:sldMkLst>
          <pc:docMk/>
          <pc:sldMk cId="1373368712" sldId="263"/>
        </pc:sldMkLst>
        <pc:spChg chg="mod">
          <ac:chgData name="OSCAR ABHISHEK" userId="2f024630-3e73-479e-b97f-f54282e608c4" providerId="ADAL" clId="{A0B94025-7CA8-4BD2-9732-244AF5810763}" dt="2025-11-17T10:07:49.732" v="353" actId="1076"/>
          <ac:spMkLst>
            <pc:docMk/>
            <pc:sldMk cId="1373368712" sldId="263"/>
            <ac:spMk id="2" creationId="{839B1269-9147-BA13-CC68-93AAC1B4F8C4}"/>
          </ac:spMkLst>
        </pc:spChg>
        <pc:spChg chg="mod">
          <ac:chgData name="OSCAR ABHISHEK" userId="2f024630-3e73-479e-b97f-f54282e608c4" providerId="ADAL" clId="{A0B94025-7CA8-4BD2-9732-244AF5810763}" dt="2025-11-17T10:07:47.361" v="352" actId="1076"/>
          <ac:spMkLst>
            <pc:docMk/>
            <pc:sldMk cId="1373368712" sldId="263"/>
            <ac:spMk id="3" creationId="{3E5ECEC7-0AF0-3FB0-6A7D-3B16A3D8262E}"/>
          </ac:spMkLst>
        </pc:spChg>
      </pc:sldChg>
      <pc:sldChg chg="addSp modSp new mod">
        <pc:chgData name="OSCAR ABHISHEK" userId="2f024630-3e73-479e-b97f-f54282e608c4" providerId="ADAL" clId="{A0B94025-7CA8-4BD2-9732-244AF5810763}" dt="2025-11-18T09:10:03.109" v="451" actId="27636"/>
        <pc:sldMkLst>
          <pc:docMk/>
          <pc:sldMk cId="3878318014" sldId="264"/>
        </pc:sldMkLst>
        <pc:spChg chg="mod">
          <ac:chgData name="OSCAR ABHISHEK" userId="2f024630-3e73-479e-b97f-f54282e608c4" providerId="ADAL" clId="{A0B94025-7CA8-4BD2-9732-244AF5810763}" dt="2025-11-18T09:01:44.494" v="411" actId="1076"/>
          <ac:spMkLst>
            <pc:docMk/>
            <pc:sldMk cId="3878318014" sldId="264"/>
            <ac:spMk id="2" creationId="{049FB126-66B9-383B-B7D5-03AC0A1FC3BD}"/>
          </ac:spMkLst>
        </pc:spChg>
        <pc:spChg chg="mod">
          <ac:chgData name="OSCAR ABHISHEK" userId="2f024630-3e73-479e-b97f-f54282e608c4" providerId="ADAL" clId="{A0B94025-7CA8-4BD2-9732-244AF5810763}" dt="2025-11-18T09:10:03.109" v="451" actId="27636"/>
          <ac:spMkLst>
            <pc:docMk/>
            <pc:sldMk cId="3878318014" sldId="264"/>
            <ac:spMk id="3" creationId="{2253FAF4-CF1D-A8A4-8A89-223121B12246}"/>
          </ac:spMkLst>
        </pc:spChg>
        <pc:spChg chg="add mod">
          <ac:chgData name="OSCAR ABHISHEK" userId="2f024630-3e73-479e-b97f-f54282e608c4" providerId="ADAL" clId="{A0B94025-7CA8-4BD2-9732-244AF5810763}" dt="2025-11-18T09:09:48.143" v="439" actId="21"/>
          <ac:spMkLst>
            <pc:docMk/>
            <pc:sldMk cId="3878318014" sldId="264"/>
            <ac:spMk id="6" creationId="{BD516222-653C-3BCE-0BC3-C301811C6AAA}"/>
          </ac:spMkLst>
        </pc:spChg>
      </pc:sldChg>
      <pc:sldChg chg="addSp delSp modSp new mod">
        <pc:chgData name="OSCAR ABHISHEK" userId="2f024630-3e73-479e-b97f-f54282e608c4" providerId="ADAL" clId="{A0B94025-7CA8-4BD2-9732-244AF5810763}" dt="2025-11-19T09:53:27.808" v="494" actId="1076"/>
        <pc:sldMkLst>
          <pc:docMk/>
          <pc:sldMk cId="3736643678" sldId="265"/>
        </pc:sldMkLst>
        <pc:spChg chg="mod">
          <ac:chgData name="OSCAR ABHISHEK" userId="2f024630-3e73-479e-b97f-f54282e608c4" providerId="ADAL" clId="{A0B94025-7CA8-4BD2-9732-244AF5810763}" dt="2025-11-19T09:53:21.265" v="490" actId="27636"/>
          <ac:spMkLst>
            <pc:docMk/>
            <pc:sldMk cId="3736643678" sldId="265"/>
            <ac:spMk id="2" creationId="{58CEF1E3-B27F-9C1F-FBA0-23DDF16C61E5}"/>
          </ac:spMkLst>
        </pc:spChg>
        <pc:picChg chg="add mod">
          <ac:chgData name="OSCAR ABHISHEK" userId="2f024630-3e73-479e-b97f-f54282e608c4" providerId="ADAL" clId="{A0B94025-7CA8-4BD2-9732-244AF5810763}" dt="2025-11-19T09:53:27.808" v="494" actId="1076"/>
          <ac:picMkLst>
            <pc:docMk/>
            <pc:sldMk cId="3736643678" sldId="265"/>
            <ac:picMk id="5" creationId="{04944C71-379B-DD16-392C-2D879C9E8398}"/>
          </ac:picMkLst>
        </pc:picChg>
      </pc:sldChg>
      <pc:sldChg chg="addSp delSp modSp new mod">
        <pc:chgData name="OSCAR ABHISHEK" userId="2f024630-3e73-479e-b97f-f54282e608c4" providerId="ADAL" clId="{A0B94025-7CA8-4BD2-9732-244AF5810763}" dt="2025-11-19T09:54:53.579" v="534" actId="14100"/>
        <pc:sldMkLst>
          <pc:docMk/>
          <pc:sldMk cId="1353480685" sldId="266"/>
        </pc:sldMkLst>
        <pc:picChg chg="add mod">
          <ac:chgData name="OSCAR ABHISHEK" userId="2f024630-3e73-479e-b97f-f54282e608c4" providerId="ADAL" clId="{A0B94025-7CA8-4BD2-9732-244AF5810763}" dt="2025-11-19T09:54:46.298" v="530" actId="14100"/>
          <ac:picMkLst>
            <pc:docMk/>
            <pc:sldMk cId="1353480685" sldId="266"/>
            <ac:picMk id="5" creationId="{68011D45-E09C-C88D-AAED-2460BD6BBFFE}"/>
          </ac:picMkLst>
        </pc:picChg>
        <pc:picChg chg="add mod">
          <ac:chgData name="OSCAR ABHISHEK" userId="2f024630-3e73-479e-b97f-f54282e608c4" providerId="ADAL" clId="{A0B94025-7CA8-4BD2-9732-244AF5810763}" dt="2025-11-19T09:54:53.579" v="534" actId="14100"/>
          <ac:picMkLst>
            <pc:docMk/>
            <pc:sldMk cId="1353480685" sldId="266"/>
            <ac:picMk id="6" creationId="{12506475-6DD1-4208-1D4A-6CA4949FE0C7}"/>
          </ac:picMkLst>
        </pc:picChg>
      </pc:sldChg>
      <pc:sldChg chg="addSp delSp modSp new mod">
        <pc:chgData name="OSCAR ABHISHEK" userId="2f024630-3e73-479e-b97f-f54282e608c4" providerId="ADAL" clId="{A0B94025-7CA8-4BD2-9732-244AF5810763}" dt="2025-11-19T10:04:51.592" v="719" actId="1076"/>
        <pc:sldMkLst>
          <pc:docMk/>
          <pc:sldMk cId="573606316" sldId="267"/>
        </pc:sldMkLst>
        <pc:spChg chg="mod">
          <ac:chgData name="OSCAR ABHISHEK" userId="2f024630-3e73-479e-b97f-f54282e608c4" providerId="ADAL" clId="{A0B94025-7CA8-4BD2-9732-244AF5810763}" dt="2025-11-19T10:00:55.818" v="665" actId="27636"/>
          <ac:spMkLst>
            <pc:docMk/>
            <pc:sldMk cId="573606316" sldId="267"/>
            <ac:spMk id="2" creationId="{6B192286-39BB-4362-6ED5-8F9705EC9821}"/>
          </ac:spMkLst>
        </pc:spChg>
        <pc:spChg chg="add mod">
          <ac:chgData name="OSCAR ABHISHEK" userId="2f024630-3e73-479e-b97f-f54282e608c4" providerId="ADAL" clId="{A0B94025-7CA8-4BD2-9732-244AF5810763}" dt="2025-11-19T10:01:23.667" v="678" actId="14100"/>
          <ac:spMkLst>
            <pc:docMk/>
            <pc:sldMk cId="573606316" sldId="267"/>
            <ac:spMk id="7" creationId="{69152526-F44A-ABFF-630C-BBA5ED10805A}"/>
          </ac:spMkLst>
        </pc:spChg>
        <pc:picChg chg="add mod modCrop">
          <ac:chgData name="OSCAR ABHISHEK" userId="2f024630-3e73-479e-b97f-f54282e608c4" providerId="ADAL" clId="{A0B94025-7CA8-4BD2-9732-244AF5810763}" dt="2025-11-19T10:04:49.659" v="718" actId="1076"/>
          <ac:picMkLst>
            <pc:docMk/>
            <pc:sldMk cId="573606316" sldId="267"/>
            <ac:picMk id="9" creationId="{47BD3AD8-A23C-22B3-2B70-AD1B1E647E8E}"/>
          </ac:picMkLst>
        </pc:picChg>
        <pc:picChg chg="add mod modCrop">
          <ac:chgData name="OSCAR ABHISHEK" userId="2f024630-3e73-479e-b97f-f54282e608c4" providerId="ADAL" clId="{A0B94025-7CA8-4BD2-9732-244AF5810763}" dt="2025-11-19T10:04:51.592" v="719" actId="1076"/>
          <ac:picMkLst>
            <pc:docMk/>
            <pc:sldMk cId="573606316" sldId="267"/>
            <ac:picMk id="13" creationId="{1C5A78A6-967F-8D22-4367-004A73A9E860}"/>
          </ac:picMkLst>
        </pc:picChg>
      </pc:sldChg>
      <pc:sldChg chg="addSp modSp new mod">
        <pc:chgData name="OSCAR ABHISHEK" userId="2f024630-3e73-479e-b97f-f54282e608c4" providerId="ADAL" clId="{A0B94025-7CA8-4BD2-9732-244AF5810763}" dt="2025-11-19T10:15:39.115" v="1034" actId="1076"/>
        <pc:sldMkLst>
          <pc:docMk/>
          <pc:sldMk cId="99999887" sldId="268"/>
        </pc:sldMkLst>
        <pc:spChg chg="mod">
          <ac:chgData name="OSCAR ABHISHEK" userId="2f024630-3e73-479e-b97f-f54282e608c4" providerId="ADAL" clId="{A0B94025-7CA8-4BD2-9732-244AF5810763}" dt="2025-11-19T10:09:45.241" v="814" actId="113"/>
          <ac:spMkLst>
            <pc:docMk/>
            <pc:sldMk cId="99999887" sldId="268"/>
            <ac:spMk id="2" creationId="{72029586-E66F-A3BF-02C5-371E261F8AD6}"/>
          </ac:spMkLst>
        </pc:spChg>
        <pc:spChg chg="mod">
          <ac:chgData name="OSCAR ABHISHEK" userId="2f024630-3e73-479e-b97f-f54282e608c4" providerId="ADAL" clId="{A0B94025-7CA8-4BD2-9732-244AF5810763}" dt="2025-11-19T10:15:36.604" v="1033" actId="1076"/>
          <ac:spMkLst>
            <pc:docMk/>
            <pc:sldMk cId="99999887" sldId="268"/>
            <ac:spMk id="3" creationId="{0CFFF22A-7FE6-E6D7-FD3D-8D9A1CADA9AF}"/>
          </ac:spMkLst>
        </pc:spChg>
        <pc:spChg chg="add mod">
          <ac:chgData name="OSCAR ABHISHEK" userId="2f024630-3e73-479e-b97f-f54282e608c4" providerId="ADAL" clId="{A0B94025-7CA8-4BD2-9732-244AF5810763}" dt="2025-11-19T10:15:39.115" v="1034" actId="1076"/>
          <ac:spMkLst>
            <pc:docMk/>
            <pc:sldMk cId="99999887" sldId="268"/>
            <ac:spMk id="5" creationId="{979D46C5-99BB-C464-C970-9B82418295AE}"/>
          </ac:spMkLst>
        </pc:spChg>
      </pc:sldChg>
      <pc:sldChg chg="addSp modSp new mod">
        <pc:chgData name="OSCAR ABHISHEK" userId="2f024630-3e73-479e-b97f-f54282e608c4" providerId="ADAL" clId="{A0B94025-7CA8-4BD2-9732-244AF5810763}" dt="2025-11-19T10:13:51.570" v="945" actId="14100"/>
        <pc:sldMkLst>
          <pc:docMk/>
          <pc:sldMk cId="1596680115" sldId="269"/>
        </pc:sldMkLst>
        <pc:spChg chg="mod">
          <ac:chgData name="OSCAR ABHISHEK" userId="2f024630-3e73-479e-b97f-f54282e608c4" providerId="ADAL" clId="{A0B94025-7CA8-4BD2-9732-244AF5810763}" dt="2025-11-19T10:13:40.290" v="942" actId="27636"/>
          <ac:spMkLst>
            <pc:docMk/>
            <pc:sldMk cId="1596680115" sldId="269"/>
            <ac:spMk id="2" creationId="{7534C6A7-B68B-14A0-F9D7-A0EDAF3E8F87}"/>
          </ac:spMkLst>
        </pc:spChg>
        <pc:spChg chg="mod">
          <ac:chgData name="OSCAR ABHISHEK" userId="2f024630-3e73-479e-b97f-f54282e608c4" providerId="ADAL" clId="{A0B94025-7CA8-4BD2-9732-244AF5810763}" dt="2025-11-19T10:13:42.377" v="943" actId="1076"/>
          <ac:spMkLst>
            <pc:docMk/>
            <pc:sldMk cId="1596680115" sldId="269"/>
            <ac:spMk id="3" creationId="{094C1AF6-A2E9-988D-AA14-918EC6F6DB50}"/>
          </ac:spMkLst>
        </pc:spChg>
        <pc:spChg chg="add mod">
          <ac:chgData name="OSCAR ABHISHEK" userId="2f024630-3e73-479e-b97f-f54282e608c4" providerId="ADAL" clId="{A0B94025-7CA8-4BD2-9732-244AF5810763}" dt="2025-11-19T10:13:51.570" v="945" actId="14100"/>
          <ac:spMkLst>
            <pc:docMk/>
            <pc:sldMk cId="1596680115" sldId="269"/>
            <ac:spMk id="4" creationId="{BD748F4D-96D9-2449-DC52-D2BE5CCBD95A}"/>
          </ac:spMkLst>
        </pc:spChg>
      </pc:sldChg>
      <pc:sldChg chg="addSp modSp new mod">
        <pc:chgData name="OSCAR ABHISHEK" userId="2f024630-3e73-479e-b97f-f54282e608c4" providerId="ADAL" clId="{A0B94025-7CA8-4BD2-9732-244AF5810763}" dt="2025-11-19T10:21:15.556" v="1077" actId="123"/>
        <pc:sldMkLst>
          <pc:docMk/>
          <pc:sldMk cId="1053074299" sldId="270"/>
        </pc:sldMkLst>
        <pc:spChg chg="mod">
          <ac:chgData name="OSCAR ABHISHEK" userId="2f024630-3e73-479e-b97f-f54282e608c4" providerId="ADAL" clId="{A0B94025-7CA8-4BD2-9732-244AF5810763}" dt="2025-11-19T10:21:11.443" v="1076" actId="27636"/>
          <ac:spMkLst>
            <pc:docMk/>
            <pc:sldMk cId="1053074299" sldId="270"/>
            <ac:spMk id="2" creationId="{2CEECF9A-0EEE-2F9B-BDAC-00D4B7CE50B9}"/>
          </ac:spMkLst>
        </pc:spChg>
        <pc:spChg chg="mod">
          <ac:chgData name="OSCAR ABHISHEK" userId="2f024630-3e73-479e-b97f-f54282e608c4" providerId="ADAL" clId="{A0B94025-7CA8-4BD2-9732-244AF5810763}" dt="2025-11-19T10:20:43.671" v="1062" actId="404"/>
          <ac:spMkLst>
            <pc:docMk/>
            <pc:sldMk cId="1053074299" sldId="270"/>
            <ac:spMk id="3" creationId="{A86FC3DF-87D1-92D2-A8B7-4EBCE5E79F5B}"/>
          </ac:spMkLst>
        </pc:spChg>
        <pc:spChg chg="add mod">
          <ac:chgData name="OSCAR ABHISHEK" userId="2f024630-3e73-479e-b97f-f54282e608c4" providerId="ADAL" clId="{A0B94025-7CA8-4BD2-9732-244AF5810763}" dt="2025-11-19T10:21:15.556" v="1077" actId="123"/>
          <ac:spMkLst>
            <pc:docMk/>
            <pc:sldMk cId="1053074299" sldId="270"/>
            <ac:spMk id="4" creationId="{9A5C5B24-837E-7915-DE3F-AC3E1C679978}"/>
          </ac:spMkLst>
        </pc:spChg>
      </pc:sldChg>
      <pc:sldChg chg="addSp modSp new mod">
        <pc:chgData name="OSCAR ABHISHEK" userId="2f024630-3e73-479e-b97f-f54282e608c4" providerId="ADAL" clId="{A0B94025-7CA8-4BD2-9732-244AF5810763}" dt="2025-11-24T08:38:08.266" v="1160" actId="1076"/>
        <pc:sldMkLst>
          <pc:docMk/>
          <pc:sldMk cId="3239518709" sldId="271"/>
        </pc:sldMkLst>
        <pc:spChg chg="mod">
          <ac:chgData name="OSCAR ABHISHEK" userId="2f024630-3e73-479e-b97f-f54282e608c4" providerId="ADAL" clId="{A0B94025-7CA8-4BD2-9732-244AF5810763}" dt="2025-11-24T08:38:08.266" v="1160" actId="1076"/>
          <ac:spMkLst>
            <pc:docMk/>
            <pc:sldMk cId="3239518709" sldId="271"/>
            <ac:spMk id="2" creationId="{086D4B2D-19FA-6957-FE93-2B59B8C11E30}"/>
          </ac:spMkLst>
        </pc:spChg>
        <pc:spChg chg="mod">
          <ac:chgData name="OSCAR ABHISHEK" userId="2f024630-3e73-479e-b97f-f54282e608c4" providerId="ADAL" clId="{A0B94025-7CA8-4BD2-9732-244AF5810763}" dt="2025-11-24T08:37:29.316" v="1158" actId="20577"/>
          <ac:spMkLst>
            <pc:docMk/>
            <pc:sldMk cId="3239518709" sldId="271"/>
            <ac:spMk id="3" creationId="{A2505789-E408-C1BE-9119-5110A8477D9C}"/>
          </ac:spMkLst>
        </pc:spChg>
      </pc:sldChg>
      <pc:sldChg chg="addSp delSp modSp new">
        <pc:chgData name="OSCAR ABHISHEK" userId="2f024630-3e73-479e-b97f-f54282e608c4" providerId="ADAL" clId="{A0B94025-7CA8-4BD2-9732-244AF5810763}" dt="2025-11-24T08:40:16.885" v="1167" actId="14100"/>
        <pc:sldMkLst>
          <pc:docMk/>
          <pc:sldMk cId="272159853" sldId="272"/>
        </pc:sldMkLst>
        <pc:spChg chg="add mod">
          <ac:chgData name="OSCAR ABHISHEK" userId="2f024630-3e73-479e-b97f-f54282e608c4" providerId="ADAL" clId="{A0B94025-7CA8-4BD2-9732-244AF5810763}" dt="2025-11-24T08:40:14.533" v="1166" actId="14100"/>
          <ac:spMkLst>
            <pc:docMk/>
            <pc:sldMk cId="272159853" sldId="272"/>
            <ac:spMk id="4" creationId="{EC04A2AA-2950-F8C1-14C8-F24BD2938DB2}"/>
          </ac:spMkLst>
        </pc:spChg>
        <pc:spChg chg="add mod">
          <ac:chgData name="OSCAR ABHISHEK" userId="2f024630-3e73-479e-b97f-f54282e608c4" providerId="ADAL" clId="{A0B94025-7CA8-4BD2-9732-244AF5810763}" dt="2025-11-24T08:40:16.885" v="1167" actId="14100"/>
          <ac:spMkLst>
            <pc:docMk/>
            <pc:sldMk cId="272159853" sldId="272"/>
            <ac:spMk id="5" creationId="{2DE5B4C2-DDFA-5347-24CF-2278A932A7D3}"/>
          </ac:spMkLst>
        </pc:spChg>
      </pc:sldChg>
      <pc:sldChg chg="addSp delSp modSp new">
        <pc:chgData name="OSCAR ABHISHEK" userId="2f024630-3e73-479e-b97f-f54282e608c4" providerId="ADAL" clId="{A0B94025-7CA8-4BD2-9732-244AF5810763}" dt="2025-11-24T08:39:54.491" v="1163" actId="14100"/>
        <pc:sldMkLst>
          <pc:docMk/>
          <pc:sldMk cId="181832574" sldId="273"/>
        </pc:sldMkLst>
        <pc:spChg chg="add mod">
          <ac:chgData name="OSCAR ABHISHEK" userId="2f024630-3e73-479e-b97f-f54282e608c4" providerId="ADAL" clId="{A0B94025-7CA8-4BD2-9732-244AF5810763}" dt="2025-11-24T08:39:54.491" v="1163" actId="14100"/>
          <ac:spMkLst>
            <pc:docMk/>
            <pc:sldMk cId="181832574" sldId="273"/>
            <ac:spMk id="4" creationId="{5452A588-0A2C-180B-C49B-1C2BA065B850}"/>
          </ac:spMkLst>
        </pc:spChg>
      </pc:sldChg>
      <pc:sldChg chg="modSp new mod">
        <pc:chgData name="OSCAR ABHISHEK" userId="2f024630-3e73-479e-b97f-f54282e608c4" providerId="ADAL" clId="{A0B94025-7CA8-4BD2-9732-244AF5810763}" dt="2025-11-24T09:49:26.191" v="2044" actId="113"/>
        <pc:sldMkLst>
          <pc:docMk/>
          <pc:sldMk cId="366152171" sldId="274"/>
        </pc:sldMkLst>
        <pc:spChg chg="mod">
          <ac:chgData name="OSCAR ABHISHEK" userId="2f024630-3e73-479e-b97f-f54282e608c4" providerId="ADAL" clId="{A0B94025-7CA8-4BD2-9732-244AF5810763}" dt="2025-11-24T08:50:19.690" v="1216" actId="1076"/>
          <ac:spMkLst>
            <pc:docMk/>
            <pc:sldMk cId="366152171" sldId="274"/>
            <ac:spMk id="2" creationId="{01235703-CECE-D989-90F4-9AF1F3422644}"/>
          </ac:spMkLst>
        </pc:spChg>
        <pc:spChg chg="mod">
          <ac:chgData name="OSCAR ABHISHEK" userId="2f024630-3e73-479e-b97f-f54282e608c4" providerId="ADAL" clId="{A0B94025-7CA8-4BD2-9732-244AF5810763}" dt="2025-11-24T09:49:26.191" v="2044" actId="113"/>
          <ac:spMkLst>
            <pc:docMk/>
            <pc:sldMk cId="366152171" sldId="274"/>
            <ac:spMk id="3" creationId="{35067B8C-F375-D43C-4305-1EFCE8735BB4}"/>
          </ac:spMkLst>
        </pc:spChg>
      </pc:sldChg>
      <pc:sldChg chg="modSp new mod">
        <pc:chgData name="OSCAR ABHISHEK" userId="2f024630-3e73-479e-b97f-f54282e608c4" providerId="ADAL" clId="{A0B94025-7CA8-4BD2-9732-244AF5810763}" dt="2025-11-24T09:49:18.553" v="2043" actId="14100"/>
        <pc:sldMkLst>
          <pc:docMk/>
          <pc:sldMk cId="4267507234" sldId="275"/>
        </pc:sldMkLst>
        <pc:spChg chg="mod">
          <ac:chgData name="OSCAR ABHISHEK" userId="2f024630-3e73-479e-b97f-f54282e608c4" providerId="ADAL" clId="{A0B94025-7CA8-4BD2-9732-244AF5810763}" dt="2025-11-24T09:49:18.553" v="2043" actId="14100"/>
          <ac:spMkLst>
            <pc:docMk/>
            <pc:sldMk cId="4267507234" sldId="275"/>
            <ac:spMk id="3" creationId="{72323E77-6716-99E0-8394-010065FD4A0C}"/>
          </ac:spMkLst>
        </pc:spChg>
      </pc:sldChg>
      <pc:sldChg chg="modSp new mod">
        <pc:chgData name="OSCAR ABHISHEK" userId="2f024630-3e73-479e-b97f-f54282e608c4" providerId="ADAL" clId="{A0B94025-7CA8-4BD2-9732-244AF5810763}" dt="2025-11-24T09:42:38.054" v="1935" actId="1076"/>
        <pc:sldMkLst>
          <pc:docMk/>
          <pc:sldMk cId="3607869315" sldId="276"/>
        </pc:sldMkLst>
        <pc:spChg chg="mod">
          <ac:chgData name="OSCAR ABHISHEK" userId="2f024630-3e73-479e-b97f-f54282e608c4" providerId="ADAL" clId="{A0B94025-7CA8-4BD2-9732-244AF5810763}" dt="2025-11-24T09:05:36.305" v="1692" actId="403"/>
          <ac:spMkLst>
            <pc:docMk/>
            <pc:sldMk cId="3607869315" sldId="276"/>
            <ac:spMk id="2" creationId="{3283CA48-329E-F0D3-CC6C-6D09F5B3A6D5}"/>
          </ac:spMkLst>
        </pc:spChg>
        <pc:spChg chg="mod">
          <ac:chgData name="OSCAR ABHISHEK" userId="2f024630-3e73-479e-b97f-f54282e608c4" providerId="ADAL" clId="{A0B94025-7CA8-4BD2-9732-244AF5810763}" dt="2025-11-24T09:42:38.054" v="1935" actId="1076"/>
          <ac:spMkLst>
            <pc:docMk/>
            <pc:sldMk cId="3607869315" sldId="276"/>
            <ac:spMk id="3" creationId="{CC9C1FFB-A990-0BCE-7284-8D5A31DA6530}"/>
          </ac:spMkLst>
        </pc:spChg>
      </pc:sldChg>
      <pc:sldChg chg="addSp modSp new mod">
        <pc:chgData name="OSCAR ABHISHEK" userId="2f024630-3e73-479e-b97f-f54282e608c4" providerId="ADAL" clId="{A0B94025-7CA8-4BD2-9732-244AF5810763}" dt="2025-11-24T09:23:46.139" v="1799" actId="114"/>
        <pc:sldMkLst>
          <pc:docMk/>
          <pc:sldMk cId="1775585358" sldId="277"/>
        </pc:sldMkLst>
        <pc:spChg chg="mod">
          <ac:chgData name="OSCAR ABHISHEK" userId="2f024630-3e73-479e-b97f-f54282e608c4" providerId="ADAL" clId="{A0B94025-7CA8-4BD2-9732-244AF5810763}" dt="2025-11-24T09:23:46.139" v="1799" actId="114"/>
          <ac:spMkLst>
            <pc:docMk/>
            <pc:sldMk cId="1775585358" sldId="277"/>
            <ac:spMk id="3" creationId="{33BED760-220B-ABF5-8FEA-58FE7136AD8B}"/>
          </ac:spMkLst>
        </pc:spChg>
        <pc:picChg chg="add mod">
          <ac:chgData name="OSCAR ABHISHEK" userId="2f024630-3e73-479e-b97f-f54282e608c4" providerId="ADAL" clId="{A0B94025-7CA8-4BD2-9732-244AF5810763}" dt="2025-11-24T09:04:58.203" v="1680" actId="1076"/>
          <ac:picMkLst>
            <pc:docMk/>
            <pc:sldMk cId="1775585358" sldId="277"/>
            <ac:picMk id="5" creationId="{51BA7D83-24D4-7602-9515-FEC8023BB9C9}"/>
          </ac:picMkLst>
        </pc:picChg>
      </pc:sldChg>
      <pc:sldChg chg="addSp delSp modSp new mod">
        <pc:chgData name="OSCAR ABHISHEK" userId="2f024630-3e73-479e-b97f-f54282e608c4" providerId="ADAL" clId="{A0B94025-7CA8-4BD2-9732-244AF5810763}" dt="2025-11-24T09:23:53.101" v="1800" actId="14100"/>
        <pc:sldMkLst>
          <pc:docMk/>
          <pc:sldMk cId="3506402966" sldId="278"/>
        </pc:sldMkLst>
        <pc:spChg chg="mod">
          <ac:chgData name="OSCAR ABHISHEK" userId="2f024630-3e73-479e-b97f-f54282e608c4" providerId="ADAL" clId="{A0B94025-7CA8-4BD2-9732-244AF5810763}" dt="2025-11-24T09:23:53.101" v="1800" actId="14100"/>
          <ac:spMkLst>
            <pc:docMk/>
            <pc:sldMk cId="3506402966" sldId="278"/>
            <ac:spMk id="3" creationId="{4418B917-DF4B-79ED-4DB2-6D14B5980B70}"/>
          </ac:spMkLst>
        </pc:spChg>
      </pc:sldChg>
      <pc:sldChg chg="addSp modSp new mod">
        <pc:chgData name="OSCAR ABHISHEK" userId="2f024630-3e73-479e-b97f-f54282e608c4" providerId="ADAL" clId="{A0B94025-7CA8-4BD2-9732-244AF5810763}" dt="2025-11-24T09:25:06.762" v="1832" actId="20577"/>
        <pc:sldMkLst>
          <pc:docMk/>
          <pc:sldMk cId="4155974512" sldId="279"/>
        </pc:sldMkLst>
        <pc:spChg chg="mod">
          <ac:chgData name="OSCAR ABHISHEK" userId="2f024630-3e73-479e-b97f-f54282e608c4" providerId="ADAL" clId="{A0B94025-7CA8-4BD2-9732-244AF5810763}" dt="2025-11-24T09:25:06.762" v="1832" actId="20577"/>
          <ac:spMkLst>
            <pc:docMk/>
            <pc:sldMk cId="4155974512" sldId="279"/>
            <ac:spMk id="3" creationId="{9D112A09-D5CB-0FE2-45F2-F810C345D2D6}"/>
          </ac:spMkLst>
        </pc:spChg>
        <pc:picChg chg="add mod">
          <ac:chgData name="OSCAR ABHISHEK" userId="2f024630-3e73-479e-b97f-f54282e608c4" providerId="ADAL" clId="{A0B94025-7CA8-4BD2-9732-244AF5810763}" dt="2025-11-24T09:13:32.702" v="1733" actId="14100"/>
          <ac:picMkLst>
            <pc:docMk/>
            <pc:sldMk cId="4155974512" sldId="279"/>
            <ac:picMk id="5" creationId="{43D8ABCD-52C5-CB75-BFC1-44C6CB9C64B5}"/>
          </ac:picMkLst>
        </pc:picChg>
      </pc:sldChg>
      <pc:sldChg chg="addSp delSp modSp new mod">
        <pc:chgData name="OSCAR ABHISHEK" userId="2f024630-3e73-479e-b97f-f54282e608c4" providerId="ADAL" clId="{A0B94025-7CA8-4BD2-9732-244AF5810763}" dt="2025-11-24T09:24:14.482" v="1804" actId="120"/>
        <pc:sldMkLst>
          <pc:docMk/>
          <pc:sldMk cId="3304498551" sldId="280"/>
        </pc:sldMkLst>
        <pc:spChg chg="add mod">
          <ac:chgData name="OSCAR ABHISHEK" userId="2f024630-3e73-479e-b97f-f54282e608c4" providerId="ADAL" clId="{A0B94025-7CA8-4BD2-9732-244AF5810763}" dt="2025-11-24T09:24:14.482" v="1804" actId="120"/>
          <ac:spMkLst>
            <pc:docMk/>
            <pc:sldMk cId="3304498551" sldId="280"/>
            <ac:spMk id="7" creationId="{424764E1-9650-5FA6-4378-5E0C7D86BB8A}"/>
          </ac:spMkLst>
        </pc:spChg>
        <pc:picChg chg="add mod">
          <ac:chgData name="OSCAR ABHISHEK" userId="2f024630-3e73-479e-b97f-f54282e608c4" providerId="ADAL" clId="{A0B94025-7CA8-4BD2-9732-244AF5810763}" dt="2025-11-24T09:21:58.727" v="1775" actId="1076"/>
          <ac:picMkLst>
            <pc:docMk/>
            <pc:sldMk cId="3304498551" sldId="280"/>
            <ac:picMk id="5" creationId="{BA33BF92-B839-C3EB-BB69-16794D54BF4F}"/>
          </ac:picMkLst>
        </pc:picChg>
      </pc:sldChg>
      <pc:sldChg chg="modSp new mod">
        <pc:chgData name="OSCAR ABHISHEK" userId="2f024630-3e73-479e-b97f-f54282e608c4" providerId="ADAL" clId="{A0B94025-7CA8-4BD2-9732-244AF5810763}" dt="2025-11-24T09:26:21.770" v="1861" actId="14100"/>
        <pc:sldMkLst>
          <pc:docMk/>
          <pc:sldMk cId="3193919587" sldId="281"/>
        </pc:sldMkLst>
        <pc:spChg chg="mod">
          <ac:chgData name="OSCAR ABHISHEK" userId="2f024630-3e73-479e-b97f-f54282e608c4" providerId="ADAL" clId="{A0B94025-7CA8-4BD2-9732-244AF5810763}" dt="2025-11-24T09:26:21.770" v="1861" actId="14100"/>
          <ac:spMkLst>
            <pc:docMk/>
            <pc:sldMk cId="3193919587" sldId="281"/>
            <ac:spMk id="3" creationId="{EE376F5B-7C4D-E693-9F5E-5E58C215C4B3}"/>
          </ac:spMkLst>
        </pc:spChg>
      </pc:sldChg>
      <pc:sldChg chg="addSp delSp modSp new mod">
        <pc:chgData name="OSCAR ABHISHEK" userId="2f024630-3e73-479e-b97f-f54282e608c4" providerId="ADAL" clId="{A0B94025-7CA8-4BD2-9732-244AF5810763}" dt="2025-11-24T09:43:50.943" v="1952" actId="20577"/>
        <pc:sldMkLst>
          <pc:docMk/>
          <pc:sldMk cId="2318852466" sldId="282"/>
        </pc:sldMkLst>
        <pc:spChg chg="mod">
          <ac:chgData name="OSCAR ABHISHEK" userId="2f024630-3e73-479e-b97f-f54282e608c4" providerId="ADAL" clId="{A0B94025-7CA8-4BD2-9732-244AF5810763}" dt="2025-11-24T09:43:50.943" v="1952" actId="20577"/>
          <ac:spMkLst>
            <pc:docMk/>
            <pc:sldMk cId="2318852466" sldId="282"/>
            <ac:spMk id="2" creationId="{0F73918D-9E43-962D-9A36-175B429F61F8}"/>
          </ac:spMkLst>
        </pc:spChg>
        <pc:picChg chg="add mod modCrop">
          <ac:chgData name="OSCAR ABHISHEK" userId="2f024630-3e73-479e-b97f-f54282e608c4" providerId="ADAL" clId="{A0B94025-7CA8-4BD2-9732-244AF5810763}" dt="2025-11-24T09:41:08.656" v="1904" actId="14100"/>
          <ac:picMkLst>
            <pc:docMk/>
            <pc:sldMk cId="2318852466" sldId="282"/>
            <ac:picMk id="5" creationId="{DA0F5BE8-4D0E-B4B8-F4D4-4796DB2D271F}"/>
          </ac:picMkLst>
        </pc:picChg>
      </pc:sldChg>
      <pc:sldChg chg="addSp delSp modSp new mod">
        <pc:chgData name="OSCAR ABHISHEK" userId="2f024630-3e73-479e-b97f-f54282e608c4" providerId="ADAL" clId="{A0B94025-7CA8-4BD2-9732-244AF5810763}" dt="2025-11-24T09:43:57.611" v="1953"/>
        <pc:sldMkLst>
          <pc:docMk/>
          <pc:sldMk cId="4255288971" sldId="283"/>
        </pc:sldMkLst>
        <pc:spChg chg="mod">
          <ac:chgData name="OSCAR ABHISHEK" userId="2f024630-3e73-479e-b97f-f54282e608c4" providerId="ADAL" clId="{A0B94025-7CA8-4BD2-9732-244AF5810763}" dt="2025-11-24T09:43:57.611" v="1953"/>
          <ac:spMkLst>
            <pc:docMk/>
            <pc:sldMk cId="4255288971" sldId="283"/>
            <ac:spMk id="2" creationId="{FD9D807E-B2C6-8978-39CB-D2020F95C478}"/>
          </ac:spMkLst>
        </pc:spChg>
        <pc:picChg chg="add mod">
          <ac:chgData name="OSCAR ABHISHEK" userId="2f024630-3e73-479e-b97f-f54282e608c4" providerId="ADAL" clId="{A0B94025-7CA8-4BD2-9732-244AF5810763}" dt="2025-11-24T09:41:59.812" v="1934" actId="14100"/>
          <ac:picMkLst>
            <pc:docMk/>
            <pc:sldMk cId="4255288971" sldId="283"/>
            <ac:picMk id="5" creationId="{DB1583BB-DAB0-4588-3F8C-05884068FD4A}"/>
          </ac:picMkLst>
        </pc:picChg>
      </pc:sldChg>
      <pc:sldChg chg="modSp new mod">
        <pc:chgData name="OSCAR ABHISHEK" userId="2f024630-3e73-479e-b97f-f54282e608c4" providerId="ADAL" clId="{A0B94025-7CA8-4BD2-9732-244AF5810763}" dt="2025-11-24T09:49:52.171" v="2048" actId="14100"/>
        <pc:sldMkLst>
          <pc:docMk/>
          <pc:sldMk cId="1578466134" sldId="284"/>
        </pc:sldMkLst>
        <pc:spChg chg="mod">
          <ac:chgData name="OSCAR ABHISHEK" userId="2f024630-3e73-479e-b97f-f54282e608c4" providerId="ADAL" clId="{A0B94025-7CA8-4BD2-9732-244AF5810763}" dt="2025-11-24T09:44:35.659" v="1980" actId="404"/>
          <ac:spMkLst>
            <pc:docMk/>
            <pc:sldMk cId="1578466134" sldId="284"/>
            <ac:spMk id="2" creationId="{6DD090D1-3878-D3BD-8530-F959FD9A1FA4}"/>
          </ac:spMkLst>
        </pc:spChg>
        <pc:spChg chg="mod">
          <ac:chgData name="OSCAR ABHISHEK" userId="2f024630-3e73-479e-b97f-f54282e608c4" providerId="ADAL" clId="{A0B94025-7CA8-4BD2-9732-244AF5810763}" dt="2025-11-24T09:49:52.171" v="2048" actId="14100"/>
          <ac:spMkLst>
            <pc:docMk/>
            <pc:sldMk cId="1578466134" sldId="284"/>
            <ac:spMk id="3" creationId="{9EF581C1-18CB-9909-2E4B-FCAF511C1243}"/>
          </ac:spMkLst>
        </pc:spChg>
      </pc:sldChg>
      <pc:sldChg chg="modSp new mod">
        <pc:chgData name="OSCAR ABHISHEK" userId="2f024630-3e73-479e-b97f-f54282e608c4" providerId="ADAL" clId="{A0B94025-7CA8-4BD2-9732-244AF5810763}" dt="2025-11-24T09:48:57.926" v="2039" actId="14100"/>
        <pc:sldMkLst>
          <pc:docMk/>
          <pc:sldMk cId="2257763592" sldId="285"/>
        </pc:sldMkLst>
        <pc:spChg chg="mod">
          <ac:chgData name="OSCAR ABHISHEK" userId="2f024630-3e73-479e-b97f-f54282e608c4" providerId="ADAL" clId="{A0B94025-7CA8-4BD2-9732-244AF5810763}" dt="2025-11-24T09:48:20.306" v="2028" actId="1076"/>
          <ac:spMkLst>
            <pc:docMk/>
            <pc:sldMk cId="2257763592" sldId="285"/>
            <ac:spMk id="2" creationId="{159DDBC9-5672-98F2-18BA-4C014B0E5183}"/>
          </ac:spMkLst>
        </pc:spChg>
        <pc:spChg chg="mod">
          <ac:chgData name="OSCAR ABHISHEK" userId="2f024630-3e73-479e-b97f-f54282e608c4" providerId="ADAL" clId="{A0B94025-7CA8-4BD2-9732-244AF5810763}" dt="2025-11-24T09:48:57.926" v="2039" actId="14100"/>
          <ac:spMkLst>
            <pc:docMk/>
            <pc:sldMk cId="2257763592" sldId="285"/>
            <ac:spMk id="3" creationId="{A20B2A20-4679-7855-49DE-650992D07B1A}"/>
          </ac:spMkLst>
        </pc:spChg>
      </pc:sldChg>
      <pc:sldChg chg="addSp modSp new mod">
        <pc:chgData name="OSCAR ABHISHEK" userId="2f024630-3e73-479e-b97f-f54282e608c4" providerId="ADAL" clId="{A0B94025-7CA8-4BD2-9732-244AF5810763}" dt="2025-11-25T08:27:59.554" v="2264" actId="1076"/>
        <pc:sldMkLst>
          <pc:docMk/>
          <pc:sldMk cId="2106388377" sldId="286"/>
        </pc:sldMkLst>
        <pc:spChg chg="mod">
          <ac:chgData name="OSCAR ABHISHEK" userId="2f024630-3e73-479e-b97f-f54282e608c4" providerId="ADAL" clId="{A0B94025-7CA8-4BD2-9732-244AF5810763}" dt="2025-11-25T08:27:41.750" v="2260" actId="1076"/>
          <ac:spMkLst>
            <pc:docMk/>
            <pc:sldMk cId="2106388377" sldId="286"/>
            <ac:spMk id="2" creationId="{76DBC6FC-7E12-AD14-7CC4-5AA1B0AB3F0C}"/>
          </ac:spMkLst>
        </pc:spChg>
        <pc:spChg chg="mod">
          <ac:chgData name="OSCAR ABHISHEK" userId="2f024630-3e73-479e-b97f-f54282e608c4" providerId="ADAL" clId="{A0B94025-7CA8-4BD2-9732-244AF5810763}" dt="2025-11-25T08:27:52.496" v="2263" actId="255"/>
          <ac:spMkLst>
            <pc:docMk/>
            <pc:sldMk cId="2106388377" sldId="286"/>
            <ac:spMk id="3" creationId="{E2AC4429-C5C7-EC53-9EAE-795101AB328E}"/>
          </ac:spMkLst>
        </pc:spChg>
        <pc:picChg chg="add mod">
          <ac:chgData name="OSCAR ABHISHEK" userId="2f024630-3e73-479e-b97f-f54282e608c4" providerId="ADAL" clId="{A0B94025-7CA8-4BD2-9732-244AF5810763}" dt="2025-11-25T08:27:59.554" v="2264" actId="1076"/>
          <ac:picMkLst>
            <pc:docMk/>
            <pc:sldMk cId="2106388377" sldId="286"/>
            <ac:picMk id="5" creationId="{61E96648-4D4A-D1B8-DB7E-EFBA4AFC0B10}"/>
          </ac:picMkLst>
        </pc:picChg>
      </pc:sldChg>
      <pc:sldChg chg="addSp delSp modSp new mod">
        <pc:chgData name="OSCAR ABHISHEK" userId="2f024630-3e73-479e-b97f-f54282e608c4" providerId="ADAL" clId="{A0B94025-7CA8-4BD2-9732-244AF5810763}" dt="2025-11-25T08:32:43.605" v="2311" actId="27636"/>
        <pc:sldMkLst>
          <pc:docMk/>
          <pc:sldMk cId="2479522656" sldId="287"/>
        </pc:sldMkLst>
        <pc:spChg chg="mod">
          <ac:chgData name="OSCAR ABHISHEK" userId="2f024630-3e73-479e-b97f-f54282e608c4" providerId="ADAL" clId="{A0B94025-7CA8-4BD2-9732-244AF5810763}" dt="2025-11-25T08:25:13.907" v="2242" actId="1076"/>
          <ac:spMkLst>
            <pc:docMk/>
            <pc:sldMk cId="2479522656" sldId="287"/>
            <ac:spMk id="2" creationId="{7BE596F9-F6EF-623E-4973-8341296CEADB}"/>
          </ac:spMkLst>
        </pc:spChg>
        <pc:spChg chg="add del mod">
          <ac:chgData name="OSCAR ABHISHEK" userId="2f024630-3e73-479e-b97f-f54282e608c4" providerId="ADAL" clId="{A0B94025-7CA8-4BD2-9732-244AF5810763}" dt="2025-11-25T08:32:43.605" v="2311" actId="27636"/>
          <ac:spMkLst>
            <pc:docMk/>
            <pc:sldMk cId="2479522656" sldId="287"/>
            <ac:spMk id="3" creationId="{43DC388B-FC13-08DC-D9AB-0CB7950BD857}"/>
          </ac:spMkLst>
        </pc:spChg>
      </pc:sldChg>
      <pc:sldChg chg="modSp new mod">
        <pc:chgData name="OSCAR ABHISHEK" userId="2f024630-3e73-479e-b97f-f54282e608c4" providerId="ADAL" clId="{A0B94025-7CA8-4BD2-9732-244AF5810763}" dt="2025-11-25T08:33:06.898" v="2319" actId="27636"/>
        <pc:sldMkLst>
          <pc:docMk/>
          <pc:sldMk cId="1261540219" sldId="288"/>
        </pc:sldMkLst>
        <pc:spChg chg="mod">
          <ac:chgData name="OSCAR ABHISHEK" userId="2f024630-3e73-479e-b97f-f54282e608c4" providerId="ADAL" clId="{A0B94025-7CA8-4BD2-9732-244AF5810763}" dt="2025-11-25T08:29:12.320" v="2278" actId="1076"/>
          <ac:spMkLst>
            <pc:docMk/>
            <pc:sldMk cId="1261540219" sldId="288"/>
            <ac:spMk id="2" creationId="{24313091-B06C-DA29-D539-4883DB7D6462}"/>
          </ac:spMkLst>
        </pc:spChg>
        <pc:spChg chg="mod">
          <ac:chgData name="OSCAR ABHISHEK" userId="2f024630-3e73-479e-b97f-f54282e608c4" providerId="ADAL" clId="{A0B94025-7CA8-4BD2-9732-244AF5810763}" dt="2025-11-25T08:33:06.898" v="2319" actId="27636"/>
          <ac:spMkLst>
            <pc:docMk/>
            <pc:sldMk cId="1261540219" sldId="288"/>
            <ac:spMk id="3" creationId="{F0B1876E-3D2B-6CFA-D57C-A33325F005B2}"/>
          </ac:spMkLst>
        </pc:spChg>
      </pc:sldChg>
      <pc:sldChg chg="modSp new mod">
        <pc:chgData name="OSCAR ABHISHEK" userId="2f024630-3e73-479e-b97f-f54282e608c4" providerId="ADAL" clId="{A0B94025-7CA8-4BD2-9732-244AF5810763}" dt="2025-11-25T08:44:06.488" v="2359" actId="20577"/>
        <pc:sldMkLst>
          <pc:docMk/>
          <pc:sldMk cId="2629569024" sldId="289"/>
        </pc:sldMkLst>
        <pc:spChg chg="mod">
          <ac:chgData name="OSCAR ABHISHEK" userId="2f024630-3e73-479e-b97f-f54282e608c4" providerId="ADAL" clId="{A0B94025-7CA8-4BD2-9732-244AF5810763}" dt="2025-11-25T08:44:06.488" v="2359" actId="20577"/>
          <ac:spMkLst>
            <pc:docMk/>
            <pc:sldMk cId="2629569024" sldId="289"/>
            <ac:spMk id="2" creationId="{970ADBB0-9E6E-4FC2-4F85-46E14D33F146}"/>
          </ac:spMkLst>
        </pc:spChg>
        <pc:spChg chg="mod">
          <ac:chgData name="OSCAR ABHISHEK" userId="2f024630-3e73-479e-b97f-f54282e608c4" providerId="ADAL" clId="{A0B94025-7CA8-4BD2-9732-244AF5810763}" dt="2025-11-25T08:41:52.595" v="2345" actId="1076"/>
          <ac:spMkLst>
            <pc:docMk/>
            <pc:sldMk cId="2629569024" sldId="289"/>
            <ac:spMk id="3" creationId="{8196A512-DCFD-B152-A67C-FCD21A2B0FCC}"/>
          </ac:spMkLst>
        </pc:spChg>
      </pc:sldChg>
      <pc:sldChg chg="modSp new mod">
        <pc:chgData name="OSCAR ABHISHEK" userId="2f024630-3e73-479e-b97f-f54282e608c4" providerId="ADAL" clId="{A0B94025-7CA8-4BD2-9732-244AF5810763}" dt="2025-11-25T08:56:38.807" v="2503" actId="27636"/>
        <pc:sldMkLst>
          <pc:docMk/>
          <pc:sldMk cId="753673662" sldId="290"/>
        </pc:sldMkLst>
        <pc:spChg chg="mod">
          <ac:chgData name="OSCAR ABHISHEK" userId="2f024630-3e73-479e-b97f-f54282e608c4" providerId="ADAL" clId="{A0B94025-7CA8-4BD2-9732-244AF5810763}" dt="2025-11-25T08:45:35.337" v="2388" actId="1076"/>
          <ac:spMkLst>
            <pc:docMk/>
            <pc:sldMk cId="753673662" sldId="290"/>
            <ac:spMk id="2" creationId="{CA143638-1132-1F3D-1E64-41CD336814B4}"/>
          </ac:spMkLst>
        </pc:spChg>
        <pc:spChg chg="mod">
          <ac:chgData name="OSCAR ABHISHEK" userId="2f024630-3e73-479e-b97f-f54282e608c4" providerId="ADAL" clId="{A0B94025-7CA8-4BD2-9732-244AF5810763}" dt="2025-11-25T08:56:38.807" v="2503" actId="27636"/>
          <ac:spMkLst>
            <pc:docMk/>
            <pc:sldMk cId="753673662" sldId="290"/>
            <ac:spMk id="3" creationId="{63E32BC5-67C5-A909-F796-A36D7BAF6637}"/>
          </ac:spMkLst>
        </pc:spChg>
      </pc:sldChg>
      <pc:sldChg chg="modSp new mod">
        <pc:chgData name="OSCAR ABHISHEK" userId="2f024630-3e73-479e-b97f-f54282e608c4" providerId="ADAL" clId="{A0B94025-7CA8-4BD2-9732-244AF5810763}" dt="2025-11-25T08:58:07.268" v="2548" actId="20577"/>
        <pc:sldMkLst>
          <pc:docMk/>
          <pc:sldMk cId="3303835424" sldId="291"/>
        </pc:sldMkLst>
        <pc:spChg chg="mod">
          <ac:chgData name="OSCAR ABHISHEK" userId="2f024630-3e73-479e-b97f-f54282e608c4" providerId="ADAL" clId="{A0B94025-7CA8-4BD2-9732-244AF5810763}" dt="2025-11-25T08:57:33.462" v="2529" actId="27636"/>
          <ac:spMkLst>
            <pc:docMk/>
            <pc:sldMk cId="3303835424" sldId="291"/>
            <ac:spMk id="2" creationId="{0A6A8182-AD7A-92C5-75BD-DF74C3CB1DD5}"/>
          </ac:spMkLst>
        </pc:spChg>
        <pc:spChg chg="mod">
          <ac:chgData name="OSCAR ABHISHEK" userId="2f024630-3e73-479e-b97f-f54282e608c4" providerId="ADAL" clId="{A0B94025-7CA8-4BD2-9732-244AF5810763}" dt="2025-11-25T08:58:07.268" v="2548" actId="20577"/>
          <ac:spMkLst>
            <pc:docMk/>
            <pc:sldMk cId="3303835424" sldId="291"/>
            <ac:spMk id="3" creationId="{29ED163F-96CF-2DBD-4B4B-1E40898B363D}"/>
          </ac:spMkLst>
        </pc:spChg>
      </pc:sldChg>
      <pc:sldChg chg="addSp modSp new mod">
        <pc:chgData name="OSCAR ABHISHEK" userId="2f024630-3e73-479e-b97f-f54282e608c4" providerId="ADAL" clId="{A0B94025-7CA8-4BD2-9732-244AF5810763}" dt="2025-11-25T08:57:59.403" v="2537" actId="14100"/>
        <pc:sldMkLst>
          <pc:docMk/>
          <pc:sldMk cId="398594588" sldId="292"/>
        </pc:sldMkLst>
        <pc:spChg chg="mod">
          <ac:chgData name="OSCAR ABHISHEK" userId="2f024630-3e73-479e-b97f-f54282e608c4" providerId="ADAL" clId="{A0B94025-7CA8-4BD2-9732-244AF5810763}" dt="2025-11-25T08:57:59.403" v="2537" actId="14100"/>
          <ac:spMkLst>
            <pc:docMk/>
            <pc:sldMk cId="398594588" sldId="292"/>
            <ac:spMk id="3" creationId="{80924FD0-1BE5-DFF2-9086-84031D400EF4}"/>
          </ac:spMkLst>
        </pc:spChg>
      </pc:sldChg>
      <pc:sldChg chg="modSp new mod">
        <pc:chgData name="OSCAR ABHISHEK" userId="2f024630-3e73-479e-b97f-f54282e608c4" providerId="ADAL" clId="{A0B94025-7CA8-4BD2-9732-244AF5810763}" dt="2025-11-25T09:02:41.495" v="2560" actId="14100"/>
        <pc:sldMkLst>
          <pc:docMk/>
          <pc:sldMk cId="3262143544" sldId="293"/>
        </pc:sldMkLst>
        <pc:spChg chg="mod">
          <ac:chgData name="OSCAR ABHISHEK" userId="2f024630-3e73-479e-b97f-f54282e608c4" providerId="ADAL" clId="{A0B94025-7CA8-4BD2-9732-244AF5810763}" dt="2025-11-25T09:02:41.495" v="2560" actId="14100"/>
          <ac:spMkLst>
            <pc:docMk/>
            <pc:sldMk cId="3262143544" sldId="293"/>
            <ac:spMk id="3" creationId="{57A911CD-4299-0FAE-8650-D07140FC561E}"/>
          </ac:spMkLst>
        </pc:spChg>
      </pc:sldChg>
      <pc:sldChg chg="modSp new mod">
        <pc:chgData name="OSCAR ABHISHEK" userId="2f024630-3e73-479e-b97f-f54282e608c4" providerId="ADAL" clId="{A0B94025-7CA8-4BD2-9732-244AF5810763}" dt="2025-11-25T09:13:37.278" v="2566" actId="14100"/>
        <pc:sldMkLst>
          <pc:docMk/>
          <pc:sldMk cId="950435754" sldId="294"/>
        </pc:sldMkLst>
        <pc:spChg chg="mod">
          <ac:chgData name="OSCAR ABHISHEK" userId="2f024630-3e73-479e-b97f-f54282e608c4" providerId="ADAL" clId="{A0B94025-7CA8-4BD2-9732-244AF5810763}" dt="2025-11-25T09:13:37.278" v="2566" actId="14100"/>
          <ac:spMkLst>
            <pc:docMk/>
            <pc:sldMk cId="950435754" sldId="294"/>
            <ac:spMk id="3" creationId="{0C9F4383-78E6-F4F7-EFC0-F30120BA4425}"/>
          </ac:spMkLst>
        </pc:spChg>
      </pc:sldChg>
      <pc:sldChg chg="addSp modSp new mod">
        <pc:chgData name="OSCAR ABHISHEK" userId="2f024630-3e73-479e-b97f-f54282e608c4" providerId="ADAL" clId="{A0B94025-7CA8-4BD2-9732-244AF5810763}" dt="2025-12-08T07:29:58.359" v="2620" actId="1076"/>
        <pc:sldMkLst>
          <pc:docMk/>
          <pc:sldMk cId="3376486292" sldId="300"/>
        </pc:sldMkLst>
        <pc:spChg chg="mod">
          <ac:chgData name="OSCAR ABHISHEK" userId="2f024630-3e73-479e-b97f-f54282e608c4" providerId="ADAL" clId="{A0B94025-7CA8-4BD2-9732-244AF5810763}" dt="2025-12-08T07:29:58.359" v="2620" actId="1076"/>
          <ac:spMkLst>
            <pc:docMk/>
            <pc:sldMk cId="3376486292" sldId="300"/>
            <ac:spMk id="2" creationId="{843DABD4-378C-8273-0C7B-3B2FFFE5FA22}"/>
          </ac:spMkLst>
        </pc:spChg>
        <pc:spChg chg="mod">
          <ac:chgData name="OSCAR ABHISHEK" userId="2f024630-3e73-479e-b97f-f54282e608c4" providerId="ADAL" clId="{A0B94025-7CA8-4BD2-9732-244AF5810763}" dt="2025-12-08T07:29:56.187" v="2619" actId="1076"/>
          <ac:spMkLst>
            <pc:docMk/>
            <pc:sldMk cId="3376486292" sldId="300"/>
            <ac:spMk id="3" creationId="{65B6F431-D976-F0EA-60D3-B7F3BF0E8CC4}"/>
          </ac:spMkLst>
        </pc:spChg>
        <pc:picChg chg="add mod modCrop">
          <ac:chgData name="OSCAR ABHISHEK" userId="2f024630-3e73-479e-b97f-f54282e608c4" providerId="ADAL" clId="{A0B94025-7CA8-4BD2-9732-244AF5810763}" dt="2025-12-08T07:29:20.879" v="2611" actId="14100"/>
          <ac:picMkLst>
            <pc:docMk/>
            <pc:sldMk cId="3376486292" sldId="300"/>
            <ac:picMk id="5" creationId="{4F12F6FE-058D-64A6-97A8-403577C57594}"/>
          </ac:picMkLst>
        </pc:picChg>
      </pc:sldChg>
      <pc:sldChg chg="addSp delSp modSp new mod">
        <pc:chgData name="OSCAR ABHISHEK" userId="2f024630-3e73-479e-b97f-f54282e608c4" providerId="ADAL" clId="{A0B94025-7CA8-4BD2-9732-244AF5810763}" dt="2025-12-08T09:02:19.116" v="3055" actId="1076"/>
        <pc:sldMkLst>
          <pc:docMk/>
          <pc:sldMk cId="3441046962" sldId="301"/>
        </pc:sldMkLst>
        <pc:spChg chg="mod">
          <ac:chgData name="OSCAR ABHISHEK" userId="2f024630-3e73-479e-b97f-f54282e608c4" providerId="ADAL" clId="{A0B94025-7CA8-4BD2-9732-244AF5810763}" dt="2025-12-08T08:56:31.148" v="2970" actId="1076"/>
          <ac:spMkLst>
            <pc:docMk/>
            <pc:sldMk cId="3441046962" sldId="301"/>
            <ac:spMk id="2" creationId="{0DEF639A-FFD9-3AEA-F420-880647CDAAD9}"/>
          </ac:spMkLst>
        </pc:spChg>
        <pc:spChg chg="add mod">
          <ac:chgData name="OSCAR ABHISHEK" userId="2f024630-3e73-479e-b97f-f54282e608c4" providerId="ADAL" clId="{A0B94025-7CA8-4BD2-9732-244AF5810763}" dt="2025-12-08T09:00:29.444" v="3046" actId="14100"/>
          <ac:spMkLst>
            <pc:docMk/>
            <pc:sldMk cId="3441046962" sldId="301"/>
            <ac:spMk id="6" creationId="{AA0280C5-43E1-31C7-D0AA-EB04A920DF40}"/>
          </ac:spMkLst>
        </pc:spChg>
        <pc:picChg chg="add mod modCrop">
          <ac:chgData name="OSCAR ABHISHEK" userId="2f024630-3e73-479e-b97f-f54282e608c4" providerId="ADAL" clId="{A0B94025-7CA8-4BD2-9732-244AF5810763}" dt="2025-12-08T09:02:19.116" v="3055" actId="1076"/>
          <ac:picMkLst>
            <pc:docMk/>
            <pc:sldMk cId="3441046962" sldId="301"/>
            <ac:picMk id="12" creationId="{8E0B7D85-340D-84D0-D44D-4FDCCDE74AF3}"/>
          </ac:picMkLst>
        </pc:picChg>
      </pc:sldChg>
      <pc:sldChg chg="modSp new mod">
        <pc:chgData name="OSCAR ABHISHEK" userId="2f024630-3e73-479e-b97f-f54282e608c4" providerId="ADAL" clId="{A0B94025-7CA8-4BD2-9732-244AF5810763}" dt="2025-12-08T07:33:10.069" v="2646" actId="123"/>
        <pc:sldMkLst>
          <pc:docMk/>
          <pc:sldMk cId="3344745600" sldId="302"/>
        </pc:sldMkLst>
        <pc:spChg chg="mod">
          <ac:chgData name="OSCAR ABHISHEK" userId="2f024630-3e73-479e-b97f-f54282e608c4" providerId="ADAL" clId="{A0B94025-7CA8-4BD2-9732-244AF5810763}" dt="2025-12-08T07:33:03.413" v="2641" actId="1076"/>
          <ac:spMkLst>
            <pc:docMk/>
            <pc:sldMk cId="3344745600" sldId="302"/>
            <ac:spMk id="2" creationId="{925FED1B-9D27-3024-30AE-FE15C63DC705}"/>
          </ac:spMkLst>
        </pc:spChg>
        <pc:spChg chg="mod">
          <ac:chgData name="OSCAR ABHISHEK" userId="2f024630-3e73-479e-b97f-f54282e608c4" providerId="ADAL" clId="{A0B94025-7CA8-4BD2-9732-244AF5810763}" dt="2025-12-08T07:33:10.069" v="2646" actId="123"/>
          <ac:spMkLst>
            <pc:docMk/>
            <pc:sldMk cId="3344745600" sldId="302"/>
            <ac:spMk id="3" creationId="{0553B445-BF56-AD78-43EA-304F910E94CE}"/>
          </ac:spMkLst>
        </pc:spChg>
      </pc:sldChg>
      <pc:sldChg chg="modSp new mod">
        <pc:chgData name="OSCAR ABHISHEK" userId="2f024630-3e73-479e-b97f-f54282e608c4" providerId="ADAL" clId="{A0B94025-7CA8-4BD2-9732-244AF5810763}" dt="2025-12-08T09:10:12.373" v="3118" actId="27636"/>
        <pc:sldMkLst>
          <pc:docMk/>
          <pc:sldMk cId="1512628265" sldId="303"/>
        </pc:sldMkLst>
        <pc:spChg chg="mod">
          <ac:chgData name="OSCAR ABHISHEK" userId="2f024630-3e73-479e-b97f-f54282e608c4" providerId="ADAL" clId="{A0B94025-7CA8-4BD2-9732-244AF5810763}" dt="2025-12-08T09:10:09.722" v="3116" actId="404"/>
          <ac:spMkLst>
            <pc:docMk/>
            <pc:sldMk cId="1512628265" sldId="303"/>
            <ac:spMk id="2" creationId="{3AD4F04C-4751-6233-43FE-9BC6EB5194E2}"/>
          </ac:spMkLst>
        </pc:spChg>
        <pc:spChg chg="mod">
          <ac:chgData name="OSCAR ABHISHEK" userId="2f024630-3e73-479e-b97f-f54282e608c4" providerId="ADAL" clId="{A0B94025-7CA8-4BD2-9732-244AF5810763}" dt="2025-12-08T09:10:12.373" v="3118" actId="27636"/>
          <ac:spMkLst>
            <pc:docMk/>
            <pc:sldMk cId="1512628265" sldId="303"/>
            <ac:spMk id="3" creationId="{731ECF3D-805B-A2F7-355D-3FE214C81B92}"/>
          </ac:spMkLst>
        </pc:spChg>
      </pc:sldChg>
      <pc:sldChg chg="addSp modSp new mod">
        <pc:chgData name="OSCAR ABHISHEK" userId="2f024630-3e73-479e-b97f-f54282e608c4" providerId="ADAL" clId="{A0B94025-7CA8-4BD2-9732-244AF5810763}" dt="2025-12-08T09:06:48.361" v="3098" actId="14100"/>
        <pc:sldMkLst>
          <pc:docMk/>
          <pc:sldMk cId="1288782734" sldId="304"/>
        </pc:sldMkLst>
        <pc:spChg chg="mod">
          <ac:chgData name="OSCAR ABHISHEK" userId="2f024630-3e73-479e-b97f-f54282e608c4" providerId="ADAL" clId="{A0B94025-7CA8-4BD2-9732-244AF5810763}" dt="2025-12-08T09:04:55.744" v="3067" actId="27636"/>
          <ac:spMkLst>
            <pc:docMk/>
            <pc:sldMk cId="1288782734" sldId="304"/>
            <ac:spMk id="3" creationId="{D85F55B4-008D-33BA-C99A-290173726975}"/>
          </ac:spMkLst>
        </pc:spChg>
        <pc:picChg chg="add mod">
          <ac:chgData name="OSCAR ABHISHEK" userId="2f024630-3e73-479e-b97f-f54282e608c4" providerId="ADAL" clId="{A0B94025-7CA8-4BD2-9732-244AF5810763}" dt="2025-12-08T09:05:45.594" v="3079" actId="1076"/>
          <ac:picMkLst>
            <pc:docMk/>
            <pc:sldMk cId="1288782734" sldId="304"/>
            <ac:picMk id="5" creationId="{948B24E0-674C-6901-B470-89775DF8715E}"/>
          </ac:picMkLst>
        </pc:picChg>
        <pc:picChg chg="add mod">
          <ac:chgData name="OSCAR ABHISHEK" userId="2f024630-3e73-479e-b97f-f54282e608c4" providerId="ADAL" clId="{A0B94025-7CA8-4BD2-9732-244AF5810763}" dt="2025-12-08T09:06:48.361" v="3098" actId="14100"/>
          <ac:picMkLst>
            <pc:docMk/>
            <pc:sldMk cId="1288782734" sldId="304"/>
            <ac:picMk id="7" creationId="{B8E4EB39-A7EA-89F6-64A9-1CFE2F890D5B}"/>
          </ac:picMkLst>
        </pc:picChg>
      </pc:sldChg>
      <pc:sldChg chg="modSp new mod">
        <pc:chgData name="OSCAR ABHISHEK" userId="2f024630-3e73-479e-b97f-f54282e608c4" providerId="ADAL" clId="{A0B94025-7CA8-4BD2-9732-244AF5810763}" dt="2025-12-08T09:11:17.706" v="3147" actId="5793"/>
        <pc:sldMkLst>
          <pc:docMk/>
          <pc:sldMk cId="1677101975" sldId="305"/>
        </pc:sldMkLst>
        <pc:spChg chg="mod">
          <ac:chgData name="OSCAR ABHISHEK" userId="2f024630-3e73-479e-b97f-f54282e608c4" providerId="ADAL" clId="{A0B94025-7CA8-4BD2-9732-244AF5810763}" dt="2025-12-08T09:10:36.935" v="3133" actId="27636"/>
          <ac:spMkLst>
            <pc:docMk/>
            <pc:sldMk cId="1677101975" sldId="305"/>
            <ac:spMk id="2" creationId="{ECFCA523-00B4-2644-82A7-3F70D89CC419}"/>
          </ac:spMkLst>
        </pc:spChg>
        <pc:spChg chg="mod">
          <ac:chgData name="OSCAR ABHISHEK" userId="2f024630-3e73-479e-b97f-f54282e608c4" providerId="ADAL" clId="{A0B94025-7CA8-4BD2-9732-244AF5810763}" dt="2025-12-08T09:11:17.706" v="3147" actId="5793"/>
          <ac:spMkLst>
            <pc:docMk/>
            <pc:sldMk cId="1677101975" sldId="305"/>
            <ac:spMk id="3" creationId="{3189F476-09DB-ECE9-4B6A-28A6EBDB543C}"/>
          </ac:spMkLst>
        </pc:spChg>
      </pc:sldChg>
      <pc:sldChg chg="modSp new mod">
        <pc:chgData name="OSCAR ABHISHEK" userId="2f024630-3e73-479e-b97f-f54282e608c4" providerId="ADAL" clId="{A0B94025-7CA8-4BD2-9732-244AF5810763}" dt="2025-12-08T09:11:33.430" v="3152" actId="1076"/>
        <pc:sldMkLst>
          <pc:docMk/>
          <pc:sldMk cId="1664819028" sldId="306"/>
        </pc:sldMkLst>
        <pc:spChg chg="mod">
          <ac:chgData name="OSCAR ABHISHEK" userId="2f024630-3e73-479e-b97f-f54282e608c4" providerId="ADAL" clId="{A0B94025-7CA8-4BD2-9732-244AF5810763}" dt="2025-12-08T09:11:33.430" v="3152" actId="1076"/>
          <ac:spMkLst>
            <pc:docMk/>
            <pc:sldMk cId="1664819028" sldId="306"/>
            <ac:spMk id="3" creationId="{0FEE6EDE-6AB9-D8BC-8F49-0CB62F867CBC}"/>
          </ac:spMkLst>
        </pc:spChg>
      </pc:sldChg>
      <pc:sldChg chg="modSp new mod">
        <pc:chgData name="OSCAR ABHISHEK" userId="2f024630-3e73-479e-b97f-f54282e608c4" providerId="ADAL" clId="{A0B94025-7CA8-4BD2-9732-244AF5810763}" dt="2025-12-08T09:12:31.042" v="3195" actId="27636"/>
        <pc:sldMkLst>
          <pc:docMk/>
          <pc:sldMk cId="1469869591" sldId="307"/>
        </pc:sldMkLst>
        <pc:spChg chg="mod">
          <ac:chgData name="OSCAR ABHISHEK" userId="2f024630-3e73-479e-b97f-f54282e608c4" providerId="ADAL" clId="{A0B94025-7CA8-4BD2-9732-244AF5810763}" dt="2025-12-08T09:12:25.266" v="3187" actId="403"/>
          <ac:spMkLst>
            <pc:docMk/>
            <pc:sldMk cId="1469869591" sldId="307"/>
            <ac:spMk id="2" creationId="{4E8A2C07-D174-2761-BA93-A8A46EEC7EC4}"/>
          </ac:spMkLst>
        </pc:spChg>
        <pc:spChg chg="mod">
          <ac:chgData name="OSCAR ABHISHEK" userId="2f024630-3e73-479e-b97f-f54282e608c4" providerId="ADAL" clId="{A0B94025-7CA8-4BD2-9732-244AF5810763}" dt="2025-12-08T09:12:31.042" v="3195" actId="27636"/>
          <ac:spMkLst>
            <pc:docMk/>
            <pc:sldMk cId="1469869591" sldId="307"/>
            <ac:spMk id="3" creationId="{BE54F884-FFB4-6462-3E5D-36A4B4DD62ED}"/>
          </ac:spMkLst>
        </pc:spChg>
      </pc:sldChg>
      <pc:sldChg chg="modSp new mod">
        <pc:chgData name="OSCAR ABHISHEK" userId="2f024630-3e73-479e-b97f-f54282e608c4" providerId="ADAL" clId="{A0B94025-7CA8-4BD2-9732-244AF5810763}" dt="2025-12-08T09:20:23.357" v="3317" actId="403"/>
        <pc:sldMkLst>
          <pc:docMk/>
          <pc:sldMk cId="2314221116" sldId="308"/>
        </pc:sldMkLst>
        <pc:spChg chg="mod">
          <ac:chgData name="OSCAR ABHISHEK" userId="2f024630-3e73-479e-b97f-f54282e608c4" providerId="ADAL" clId="{A0B94025-7CA8-4BD2-9732-244AF5810763}" dt="2025-12-08T09:20:23.357" v="3317" actId="403"/>
          <ac:spMkLst>
            <pc:docMk/>
            <pc:sldMk cId="2314221116" sldId="308"/>
            <ac:spMk id="3" creationId="{AD651EBF-959D-8526-4687-BF2BEBC9826F}"/>
          </ac:spMkLst>
        </pc:spChg>
      </pc:sldChg>
      <pc:sldChg chg="modSp new mod">
        <pc:chgData name="OSCAR ABHISHEK" userId="2f024630-3e73-479e-b97f-f54282e608c4" providerId="ADAL" clId="{A0B94025-7CA8-4BD2-9732-244AF5810763}" dt="2025-12-08T09:18:35.834" v="3306" actId="20577"/>
        <pc:sldMkLst>
          <pc:docMk/>
          <pc:sldMk cId="3024281662" sldId="310"/>
        </pc:sldMkLst>
        <pc:spChg chg="mod">
          <ac:chgData name="OSCAR ABHISHEK" userId="2f024630-3e73-479e-b97f-f54282e608c4" providerId="ADAL" clId="{A0B94025-7CA8-4BD2-9732-244AF5810763}" dt="2025-12-08T09:18:35.834" v="3306" actId="20577"/>
          <ac:spMkLst>
            <pc:docMk/>
            <pc:sldMk cId="3024281662" sldId="310"/>
            <ac:spMk id="2" creationId="{14608ED3-D385-812A-7F9D-654DCCFA8FD6}"/>
          </ac:spMkLst>
        </pc:spChg>
        <pc:spChg chg="mod">
          <ac:chgData name="OSCAR ABHISHEK" userId="2f024630-3e73-479e-b97f-f54282e608c4" providerId="ADAL" clId="{A0B94025-7CA8-4BD2-9732-244AF5810763}" dt="2025-12-08T09:17:56.514" v="3270" actId="1076"/>
          <ac:spMkLst>
            <pc:docMk/>
            <pc:sldMk cId="3024281662" sldId="310"/>
            <ac:spMk id="3" creationId="{4A837171-462D-4188-F1E1-AFE48C6A1D9C}"/>
          </ac:spMkLst>
        </pc:spChg>
        <pc:spChg chg="mod">
          <ac:chgData name="OSCAR ABHISHEK" userId="2f024630-3e73-479e-b97f-f54282e608c4" providerId="ADAL" clId="{A0B94025-7CA8-4BD2-9732-244AF5810763}" dt="2025-12-08T09:17:53.013" v="3269" actId="27636"/>
          <ac:spMkLst>
            <pc:docMk/>
            <pc:sldMk cId="3024281662" sldId="310"/>
            <ac:spMk id="4" creationId="{7AFE09E6-76C2-D68C-5431-B130DB52A7C9}"/>
          </ac:spMkLst>
        </pc:spChg>
        <pc:spChg chg="mod">
          <ac:chgData name="OSCAR ABHISHEK" userId="2f024630-3e73-479e-b97f-f54282e608c4" providerId="ADAL" clId="{A0B94025-7CA8-4BD2-9732-244AF5810763}" dt="2025-12-08T09:16:15.781" v="3236" actId="27636"/>
          <ac:spMkLst>
            <pc:docMk/>
            <pc:sldMk cId="3024281662" sldId="310"/>
            <ac:spMk id="5" creationId="{F5288AF8-1DC8-9556-43BB-4D6C6660A0DE}"/>
          </ac:spMkLst>
        </pc:spChg>
        <pc:spChg chg="mod">
          <ac:chgData name="OSCAR ABHISHEK" userId="2f024630-3e73-479e-b97f-f54282e608c4" providerId="ADAL" clId="{A0B94025-7CA8-4BD2-9732-244AF5810763}" dt="2025-12-08T09:18:00.691" v="3271" actId="1076"/>
          <ac:spMkLst>
            <pc:docMk/>
            <pc:sldMk cId="3024281662" sldId="310"/>
            <ac:spMk id="6" creationId="{8BF74AA2-3F70-3231-6F79-317040B83300}"/>
          </ac:spMkLst>
        </pc:spChg>
      </pc:sldChg>
      <pc:sldChg chg="modSp new mod">
        <pc:chgData name="OSCAR ABHISHEK" userId="2f024630-3e73-479e-b97f-f54282e608c4" providerId="ADAL" clId="{A0B94025-7CA8-4BD2-9732-244AF5810763}" dt="2025-12-17T07:37:15.881" v="4722"/>
        <pc:sldMkLst>
          <pc:docMk/>
          <pc:sldMk cId="4291496282" sldId="311"/>
        </pc:sldMkLst>
        <pc:spChg chg="mod">
          <ac:chgData name="OSCAR ABHISHEK" userId="2f024630-3e73-479e-b97f-f54282e608c4" providerId="ADAL" clId="{A0B94025-7CA8-4BD2-9732-244AF5810763}" dt="2025-12-08T09:18:58.659" v="3313" actId="14100"/>
          <ac:spMkLst>
            <pc:docMk/>
            <pc:sldMk cId="4291496282" sldId="311"/>
            <ac:spMk id="2" creationId="{8C5D8246-A8C0-96E8-8FE7-D6DE1E10A568}"/>
          </ac:spMkLst>
        </pc:spChg>
        <pc:spChg chg="mod">
          <ac:chgData name="OSCAR ABHISHEK" userId="2f024630-3e73-479e-b97f-f54282e608c4" providerId="ADAL" clId="{A0B94025-7CA8-4BD2-9732-244AF5810763}" dt="2025-12-17T07:37:15.881" v="4722"/>
          <ac:spMkLst>
            <pc:docMk/>
            <pc:sldMk cId="4291496282" sldId="311"/>
            <ac:spMk id="4" creationId="{93C4DD87-04D2-C505-0F02-91745429548F}"/>
          </ac:spMkLst>
        </pc:spChg>
        <pc:spChg chg="mod">
          <ac:chgData name="OSCAR ABHISHEK" userId="2f024630-3e73-479e-b97f-f54282e608c4" providerId="ADAL" clId="{A0B94025-7CA8-4BD2-9732-244AF5810763}" dt="2025-12-08T09:18:25.922" v="3282" actId="14100"/>
          <ac:spMkLst>
            <pc:docMk/>
            <pc:sldMk cId="4291496282" sldId="311"/>
            <ac:spMk id="6" creationId="{D9E129E0-3884-1FA7-B379-8A443374BEA5}"/>
          </ac:spMkLst>
        </pc:spChg>
      </pc:sldChg>
      <pc:sldChg chg="modSp new mod">
        <pc:chgData name="OSCAR ABHISHEK" userId="2f024630-3e73-479e-b97f-f54282e608c4" providerId="ADAL" clId="{A0B94025-7CA8-4BD2-9732-244AF5810763}" dt="2025-12-08T10:23:48.220" v="3527" actId="27636"/>
        <pc:sldMkLst>
          <pc:docMk/>
          <pc:sldMk cId="720505638" sldId="312"/>
        </pc:sldMkLst>
        <pc:spChg chg="mod">
          <ac:chgData name="OSCAR ABHISHEK" userId="2f024630-3e73-479e-b97f-f54282e608c4" providerId="ADAL" clId="{A0B94025-7CA8-4BD2-9732-244AF5810763}" dt="2025-12-08T10:23:44.749" v="3525" actId="404"/>
          <ac:spMkLst>
            <pc:docMk/>
            <pc:sldMk cId="720505638" sldId="312"/>
            <ac:spMk id="2" creationId="{3A15CB09-CC46-E058-68A1-17F2B8D5E47A}"/>
          </ac:spMkLst>
        </pc:spChg>
        <pc:spChg chg="mod">
          <ac:chgData name="OSCAR ABHISHEK" userId="2f024630-3e73-479e-b97f-f54282e608c4" providerId="ADAL" clId="{A0B94025-7CA8-4BD2-9732-244AF5810763}" dt="2025-12-08T10:23:48.220" v="3527" actId="27636"/>
          <ac:spMkLst>
            <pc:docMk/>
            <pc:sldMk cId="720505638" sldId="312"/>
            <ac:spMk id="4" creationId="{0A26D341-FA44-F3FE-9821-839225C0ACB4}"/>
          </ac:spMkLst>
        </pc:spChg>
      </pc:sldChg>
      <pc:sldChg chg="addSp delSp modSp new mod">
        <pc:chgData name="OSCAR ABHISHEK" userId="2f024630-3e73-479e-b97f-f54282e608c4" providerId="ADAL" clId="{A0B94025-7CA8-4BD2-9732-244AF5810763}" dt="2025-12-08T10:23:22.773" v="3510" actId="14100"/>
        <pc:sldMkLst>
          <pc:docMk/>
          <pc:sldMk cId="3622647171" sldId="313"/>
        </pc:sldMkLst>
        <pc:spChg chg="mod">
          <ac:chgData name="OSCAR ABHISHEK" userId="2f024630-3e73-479e-b97f-f54282e608c4" providerId="ADAL" clId="{A0B94025-7CA8-4BD2-9732-244AF5810763}" dt="2025-12-08T10:07:08.723" v="3387" actId="1076"/>
          <ac:spMkLst>
            <pc:docMk/>
            <pc:sldMk cId="3622647171" sldId="313"/>
            <ac:spMk id="2" creationId="{2F3F2609-CBA5-71C3-E015-8A8770773FA5}"/>
          </ac:spMkLst>
        </pc:spChg>
        <pc:spChg chg="mod">
          <ac:chgData name="OSCAR ABHISHEK" userId="2f024630-3e73-479e-b97f-f54282e608c4" providerId="ADAL" clId="{A0B94025-7CA8-4BD2-9732-244AF5810763}" dt="2025-12-08T10:23:22.773" v="3510" actId="14100"/>
          <ac:spMkLst>
            <pc:docMk/>
            <pc:sldMk cId="3622647171" sldId="313"/>
            <ac:spMk id="4" creationId="{89E6E139-75FC-C877-E058-D9C5F76D526A}"/>
          </ac:spMkLst>
        </pc:spChg>
        <pc:picChg chg="add mod">
          <ac:chgData name="OSCAR ABHISHEK" userId="2f024630-3e73-479e-b97f-f54282e608c4" providerId="ADAL" clId="{A0B94025-7CA8-4BD2-9732-244AF5810763}" dt="2025-12-08T10:06:22.449" v="3370" actId="1076"/>
          <ac:picMkLst>
            <pc:docMk/>
            <pc:sldMk cId="3622647171" sldId="313"/>
            <ac:picMk id="7" creationId="{7530B191-CC16-3E2B-D98B-D057F9F81A94}"/>
          </ac:picMkLst>
        </pc:picChg>
      </pc:sldChg>
      <pc:sldChg chg="addSp modSp new mod">
        <pc:chgData name="OSCAR ABHISHEK" userId="2f024630-3e73-479e-b97f-f54282e608c4" providerId="ADAL" clId="{A0B94025-7CA8-4BD2-9732-244AF5810763}" dt="2025-12-08T10:15:47.157" v="3434" actId="27636"/>
        <pc:sldMkLst>
          <pc:docMk/>
          <pc:sldMk cId="1137898643" sldId="314"/>
        </pc:sldMkLst>
        <pc:spChg chg="mod">
          <ac:chgData name="OSCAR ABHISHEK" userId="2f024630-3e73-479e-b97f-f54282e608c4" providerId="ADAL" clId="{A0B94025-7CA8-4BD2-9732-244AF5810763}" dt="2025-12-08T10:15:47.157" v="3434" actId="27636"/>
          <ac:spMkLst>
            <pc:docMk/>
            <pc:sldMk cId="1137898643" sldId="314"/>
            <ac:spMk id="3" creationId="{FEB7A1F2-69CD-24BC-185F-13B851CF6D23}"/>
          </ac:spMkLst>
        </pc:spChg>
        <pc:picChg chg="add mod">
          <ac:chgData name="OSCAR ABHISHEK" userId="2f024630-3e73-479e-b97f-f54282e608c4" providerId="ADAL" clId="{A0B94025-7CA8-4BD2-9732-244AF5810763}" dt="2025-12-08T10:12:24.878" v="3429" actId="1076"/>
          <ac:picMkLst>
            <pc:docMk/>
            <pc:sldMk cId="1137898643" sldId="314"/>
            <ac:picMk id="5" creationId="{3CEC632F-1A1A-5B86-3183-F333FB0B1DDB}"/>
          </ac:picMkLst>
        </pc:picChg>
      </pc:sldChg>
      <pc:sldChg chg="modSp new mod">
        <pc:chgData name="OSCAR ABHISHEK" userId="2f024630-3e73-479e-b97f-f54282e608c4" providerId="ADAL" clId="{A0B94025-7CA8-4BD2-9732-244AF5810763}" dt="2025-12-08T10:22:42.451" v="3502" actId="113"/>
        <pc:sldMkLst>
          <pc:docMk/>
          <pc:sldMk cId="3282268501" sldId="315"/>
        </pc:sldMkLst>
        <pc:spChg chg="mod">
          <ac:chgData name="OSCAR ABHISHEK" userId="2f024630-3e73-479e-b97f-f54282e608c4" providerId="ADAL" clId="{A0B94025-7CA8-4BD2-9732-244AF5810763}" dt="2025-12-08T10:22:42.451" v="3502" actId="113"/>
          <ac:spMkLst>
            <pc:docMk/>
            <pc:sldMk cId="3282268501" sldId="315"/>
            <ac:spMk id="3" creationId="{4F650108-3AEF-18D7-507F-694D49DC32E6}"/>
          </ac:spMkLst>
        </pc:spChg>
      </pc:sldChg>
      <pc:sldChg chg="addSp delSp modSp new mod">
        <pc:chgData name="OSCAR ABHISHEK" userId="2f024630-3e73-479e-b97f-f54282e608c4" providerId="ADAL" clId="{A0B94025-7CA8-4BD2-9732-244AF5810763}" dt="2025-12-09T08:22:51.402" v="3558"/>
        <pc:sldMkLst>
          <pc:docMk/>
          <pc:sldMk cId="3888039668" sldId="316"/>
        </pc:sldMkLst>
        <pc:spChg chg="mod">
          <ac:chgData name="OSCAR ABHISHEK" userId="2f024630-3e73-479e-b97f-f54282e608c4" providerId="ADAL" clId="{A0B94025-7CA8-4BD2-9732-244AF5810763}" dt="2025-12-09T08:22:29.407" v="3556" actId="403"/>
          <ac:spMkLst>
            <pc:docMk/>
            <pc:sldMk cId="3888039668" sldId="316"/>
            <ac:spMk id="3" creationId="{E658D578-5C5A-2FC1-445B-ACBD4FB16F95}"/>
          </ac:spMkLst>
        </pc:spChg>
      </pc:sldChg>
      <pc:sldChg chg="addSp modSp new mod">
        <pc:chgData name="OSCAR ABHISHEK" userId="2f024630-3e73-479e-b97f-f54282e608c4" providerId="ADAL" clId="{A0B94025-7CA8-4BD2-9732-244AF5810763}" dt="2025-12-09T08:40:36.029" v="3672" actId="1440"/>
        <pc:sldMkLst>
          <pc:docMk/>
          <pc:sldMk cId="4115490895" sldId="318"/>
        </pc:sldMkLst>
        <pc:spChg chg="mod">
          <ac:chgData name="OSCAR ABHISHEK" userId="2f024630-3e73-479e-b97f-f54282e608c4" providerId="ADAL" clId="{A0B94025-7CA8-4BD2-9732-244AF5810763}" dt="2025-12-09T08:24:40.352" v="3623" actId="14100"/>
          <ac:spMkLst>
            <pc:docMk/>
            <pc:sldMk cId="4115490895" sldId="318"/>
            <ac:spMk id="3" creationId="{7023ECD1-0AA8-07B5-477B-D43E84864204}"/>
          </ac:spMkLst>
        </pc:spChg>
        <pc:graphicFrameChg chg="add mod modGraphic">
          <ac:chgData name="OSCAR ABHISHEK" userId="2f024630-3e73-479e-b97f-f54282e608c4" providerId="ADAL" clId="{A0B94025-7CA8-4BD2-9732-244AF5810763}" dt="2025-12-09T08:40:31.402" v="3671" actId="1076"/>
          <ac:graphicFrameMkLst>
            <pc:docMk/>
            <pc:sldMk cId="4115490895" sldId="318"/>
            <ac:graphicFrameMk id="4" creationId="{51D2BEED-A590-E366-8597-D570CACA0F94}"/>
          </ac:graphicFrameMkLst>
        </pc:graphicFrameChg>
        <pc:picChg chg="add mod modCrop">
          <ac:chgData name="OSCAR ABHISHEK" userId="2f024630-3e73-479e-b97f-f54282e608c4" providerId="ADAL" clId="{A0B94025-7CA8-4BD2-9732-244AF5810763}" dt="2025-12-09T08:40:36.029" v="3672" actId="1440"/>
          <ac:picMkLst>
            <pc:docMk/>
            <pc:sldMk cId="4115490895" sldId="318"/>
            <ac:picMk id="6" creationId="{241B6290-55CF-860C-4991-76D9A48C5B31}"/>
          </ac:picMkLst>
        </pc:picChg>
      </pc:sldChg>
      <pc:sldChg chg="addSp delSp modSp new mod">
        <pc:chgData name="OSCAR ABHISHEK" userId="2f024630-3e73-479e-b97f-f54282e608c4" providerId="ADAL" clId="{A0B94025-7CA8-4BD2-9732-244AF5810763}" dt="2025-12-09T08:47:46.616" v="3725" actId="1076"/>
        <pc:sldMkLst>
          <pc:docMk/>
          <pc:sldMk cId="2348641408" sldId="322"/>
        </pc:sldMkLst>
        <pc:spChg chg="mod">
          <ac:chgData name="OSCAR ABHISHEK" userId="2f024630-3e73-479e-b97f-f54282e608c4" providerId="ADAL" clId="{A0B94025-7CA8-4BD2-9732-244AF5810763}" dt="2025-12-09T08:47:41.121" v="3723" actId="1076"/>
          <ac:spMkLst>
            <pc:docMk/>
            <pc:sldMk cId="2348641408" sldId="322"/>
            <ac:spMk id="2" creationId="{27DFA9B0-9A05-D4D2-C226-A5119F9597C3}"/>
          </ac:spMkLst>
        </pc:spChg>
        <pc:picChg chg="add mod">
          <ac:chgData name="OSCAR ABHISHEK" userId="2f024630-3e73-479e-b97f-f54282e608c4" providerId="ADAL" clId="{A0B94025-7CA8-4BD2-9732-244AF5810763}" dt="2025-12-09T08:47:46.616" v="3725" actId="1076"/>
          <ac:picMkLst>
            <pc:docMk/>
            <pc:sldMk cId="2348641408" sldId="322"/>
            <ac:picMk id="5" creationId="{D7CF960B-B9EA-2A4B-DC74-58C97263128D}"/>
          </ac:picMkLst>
        </pc:picChg>
      </pc:sldChg>
      <pc:sldChg chg="modSp new mod">
        <pc:chgData name="OSCAR ABHISHEK" userId="2f024630-3e73-479e-b97f-f54282e608c4" providerId="ADAL" clId="{A0B94025-7CA8-4BD2-9732-244AF5810763}" dt="2025-12-09T09:02:21.570" v="3942" actId="27636"/>
        <pc:sldMkLst>
          <pc:docMk/>
          <pc:sldMk cId="4197010601" sldId="323"/>
        </pc:sldMkLst>
        <pc:spChg chg="mod">
          <ac:chgData name="OSCAR ABHISHEK" userId="2f024630-3e73-479e-b97f-f54282e608c4" providerId="ADAL" clId="{A0B94025-7CA8-4BD2-9732-244AF5810763}" dt="2025-12-09T08:59:26.649" v="3889" actId="404"/>
          <ac:spMkLst>
            <pc:docMk/>
            <pc:sldMk cId="4197010601" sldId="323"/>
            <ac:spMk id="2" creationId="{8034C33B-2FE9-A6B6-F54B-457A2FC703EA}"/>
          </ac:spMkLst>
        </pc:spChg>
        <pc:spChg chg="mod">
          <ac:chgData name="OSCAR ABHISHEK" userId="2f024630-3e73-479e-b97f-f54282e608c4" providerId="ADAL" clId="{A0B94025-7CA8-4BD2-9732-244AF5810763}" dt="2025-12-09T09:02:21.570" v="3942" actId="27636"/>
          <ac:spMkLst>
            <pc:docMk/>
            <pc:sldMk cId="4197010601" sldId="323"/>
            <ac:spMk id="3" creationId="{A87022F0-AAB3-4A7D-F4FE-3196BE5DFE34}"/>
          </ac:spMkLst>
        </pc:spChg>
      </pc:sldChg>
      <pc:sldChg chg="addSp modSp new mod">
        <pc:chgData name="OSCAR ABHISHEK" userId="2f024630-3e73-479e-b97f-f54282e608c4" providerId="ADAL" clId="{A0B94025-7CA8-4BD2-9732-244AF5810763}" dt="2025-12-09T08:52:30.862" v="3820" actId="2711"/>
        <pc:sldMkLst>
          <pc:docMk/>
          <pc:sldMk cId="182345817" sldId="324"/>
        </pc:sldMkLst>
        <pc:spChg chg="mod">
          <ac:chgData name="OSCAR ABHISHEK" userId="2f024630-3e73-479e-b97f-f54282e608c4" providerId="ADAL" clId="{A0B94025-7CA8-4BD2-9732-244AF5810763}" dt="2025-12-09T08:52:30.862" v="3820" actId="2711"/>
          <ac:spMkLst>
            <pc:docMk/>
            <pc:sldMk cId="182345817" sldId="324"/>
            <ac:spMk id="2" creationId="{92A1E0BF-47D8-5B74-C02C-7D8219DF82F2}"/>
          </ac:spMkLst>
        </pc:spChg>
        <pc:spChg chg="mod">
          <ac:chgData name="OSCAR ABHISHEK" userId="2f024630-3e73-479e-b97f-f54282e608c4" providerId="ADAL" clId="{A0B94025-7CA8-4BD2-9732-244AF5810763}" dt="2025-12-09T08:52:01.714" v="3791" actId="403"/>
          <ac:spMkLst>
            <pc:docMk/>
            <pc:sldMk cId="182345817" sldId="324"/>
            <ac:spMk id="3" creationId="{632D8B1A-9444-3965-4BE6-6D0F44625DAE}"/>
          </ac:spMkLst>
        </pc:spChg>
        <pc:spChg chg="mod">
          <ac:chgData name="OSCAR ABHISHEK" userId="2f024630-3e73-479e-b97f-f54282e608c4" providerId="ADAL" clId="{A0B94025-7CA8-4BD2-9732-244AF5810763}" dt="2025-12-09T08:52:06.667" v="3792" actId="1076"/>
          <ac:spMkLst>
            <pc:docMk/>
            <pc:sldMk cId="182345817" sldId="324"/>
            <ac:spMk id="4" creationId="{E1B70ABA-4502-0F37-3255-F287760732F7}"/>
          </ac:spMkLst>
        </pc:spChg>
        <pc:spChg chg="add mod">
          <ac:chgData name="OSCAR ABHISHEK" userId="2f024630-3e73-479e-b97f-f54282e608c4" providerId="ADAL" clId="{A0B94025-7CA8-4BD2-9732-244AF5810763}" dt="2025-12-09T08:50:46.868" v="3753" actId="14100"/>
          <ac:spMkLst>
            <pc:docMk/>
            <pc:sldMk cId="182345817" sldId="324"/>
            <ac:spMk id="6" creationId="{F9D971C5-9AA7-1B74-C584-145F8BF55C47}"/>
          </ac:spMkLst>
        </pc:spChg>
      </pc:sldChg>
      <pc:sldChg chg="addSp delSp modSp new mod">
        <pc:chgData name="OSCAR ABHISHEK" userId="2f024630-3e73-479e-b97f-f54282e608c4" providerId="ADAL" clId="{A0B94025-7CA8-4BD2-9732-244AF5810763}" dt="2025-12-09T09:05:04.907" v="3964" actId="14100"/>
        <pc:sldMkLst>
          <pc:docMk/>
          <pc:sldMk cId="3563315777" sldId="325"/>
        </pc:sldMkLst>
        <pc:spChg chg="mod">
          <ac:chgData name="OSCAR ABHISHEK" userId="2f024630-3e73-479e-b97f-f54282e608c4" providerId="ADAL" clId="{A0B94025-7CA8-4BD2-9732-244AF5810763}" dt="2025-12-09T09:04:38.707" v="3957" actId="14100"/>
          <ac:spMkLst>
            <pc:docMk/>
            <pc:sldMk cId="3563315777" sldId="325"/>
            <ac:spMk id="3" creationId="{CEDCF7DD-99F1-E7CC-505C-8635838C5E54}"/>
          </ac:spMkLst>
        </pc:spChg>
        <pc:picChg chg="add mod">
          <ac:chgData name="OSCAR ABHISHEK" userId="2f024630-3e73-479e-b97f-f54282e608c4" providerId="ADAL" clId="{A0B94025-7CA8-4BD2-9732-244AF5810763}" dt="2025-12-09T09:05:02.710" v="3963" actId="14100"/>
          <ac:picMkLst>
            <pc:docMk/>
            <pc:sldMk cId="3563315777" sldId="325"/>
            <ac:picMk id="6" creationId="{DCD4DC0C-8F66-AB7B-F765-CD924DB2F5F0}"/>
          </ac:picMkLst>
        </pc:picChg>
        <pc:picChg chg="add mod">
          <ac:chgData name="OSCAR ABHISHEK" userId="2f024630-3e73-479e-b97f-f54282e608c4" providerId="ADAL" clId="{A0B94025-7CA8-4BD2-9732-244AF5810763}" dt="2025-12-09T09:05:04.907" v="3964" actId="14100"/>
          <ac:picMkLst>
            <pc:docMk/>
            <pc:sldMk cId="3563315777" sldId="325"/>
            <ac:picMk id="8" creationId="{F34CFA28-AAFA-0E93-EA42-AD0DBC1223DD}"/>
          </ac:picMkLst>
        </pc:picChg>
      </pc:sldChg>
      <pc:sldChg chg="addSp delSp modSp new mod">
        <pc:chgData name="OSCAR ABHISHEK" userId="2f024630-3e73-479e-b97f-f54282e608c4" providerId="ADAL" clId="{A0B94025-7CA8-4BD2-9732-244AF5810763}" dt="2025-12-09T09:02:10.068" v="3938"/>
        <pc:sldMkLst>
          <pc:docMk/>
          <pc:sldMk cId="3782745433" sldId="326"/>
        </pc:sldMkLst>
        <pc:spChg chg="mod">
          <ac:chgData name="OSCAR ABHISHEK" userId="2f024630-3e73-479e-b97f-f54282e608c4" providerId="ADAL" clId="{A0B94025-7CA8-4BD2-9732-244AF5810763}" dt="2025-12-09T09:02:07.282" v="3936" actId="14100"/>
          <ac:spMkLst>
            <pc:docMk/>
            <pc:sldMk cId="3782745433" sldId="326"/>
            <ac:spMk id="3" creationId="{2744D16F-DAEC-762C-FFBD-93E739E4E76B}"/>
          </ac:spMkLst>
        </pc:spChg>
      </pc:sldChg>
      <pc:sldChg chg="modSp new mod">
        <pc:chgData name="OSCAR ABHISHEK" userId="2f024630-3e73-479e-b97f-f54282e608c4" providerId="ADAL" clId="{A0B94025-7CA8-4BD2-9732-244AF5810763}" dt="2025-12-12T05:37:28.491" v="4342" actId="27636"/>
        <pc:sldMkLst>
          <pc:docMk/>
          <pc:sldMk cId="3518442002" sldId="327"/>
        </pc:sldMkLst>
        <pc:spChg chg="mod">
          <ac:chgData name="OSCAR ABHISHEK" userId="2f024630-3e73-479e-b97f-f54282e608c4" providerId="ADAL" clId="{A0B94025-7CA8-4BD2-9732-244AF5810763}" dt="2025-12-12T05:37:22.679" v="4338" actId="404"/>
          <ac:spMkLst>
            <pc:docMk/>
            <pc:sldMk cId="3518442002" sldId="327"/>
            <ac:spMk id="2" creationId="{98780C9A-88C8-28D3-0564-6196317DC424}"/>
          </ac:spMkLst>
        </pc:spChg>
        <pc:spChg chg="mod">
          <ac:chgData name="OSCAR ABHISHEK" userId="2f024630-3e73-479e-b97f-f54282e608c4" providerId="ADAL" clId="{A0B94025-7CA8-4BD2-9732-244AF5810763}" dt="2025-12-12T05:37:28.491" v="4342" actId="27636"/>
          <ac:spMkLst>
            <pc:docMk/>
            <pc:sldMk cId="3518442002" sldId="327"/>
            <ac:spMk id="3" creationId="{EBE86860-0CE2-0A44-D2A9-39875F82F04D}"/>
          </ac:spMkLst>
        </pc:spChg>
      </pc:sldChg>
      <pc:sldChg chg="modSp new mod">
        <pc:chgData name="OSCAR ABHISHEK" userId="2f024630-3e73-479e-b97f-f54282e608c4" providerId="ADAL" clId="{A0B94025-7CA8-4BD2-9732-244AF5810763}" dt="2025-12-12T05:36:16.804" v="4323" actId="113"/>
        <pc:sldMkLst>
          <pc:docMk/>
          <pc:sldMk cId="2019196996" sldId="328"/>
        </pc:sldMkLst>
        <pc:spChg chg="mod">
          <ac:chgData name="OSCAR ABHISHEK" userId="2f024630-3e73-479e-b97f-f54282e608c4" providerId="ADAL" clId="{A0B94025-7CA8-4BD2-9732-244AF5810763}" dt="2025-12-12T05:36:16.804" v="4323" actId="113"/>
          <ac:spMkLst>
            <pc:docMk/>
            <pc:sldMk cId="2019196996" sldId="328"/>
            <ac:spMk id="2" creationId="{0B29DBAB-A5C2-C1C7-D000-878EF1E8076A}"/>
          </ac:spMkLst>
        </pc:spChg>
        <pc:spChg chg="mod">
          <ac:chgData name="OSCAR ABHISHEK" userId="2f024630-3e73-479e-b97f-f54282e608c4" providerId="ADAL" clId="{A0B94025-7CA8-4BD2-9732-244AF5810763}" dt="2025-12-12T05:33:49.463" v="4320" actId="27636"/>
          <ac:spMkLst>
            <pc:docMk/>
            <pc:sldMk cId="2019196996" sldId="328"/>
            <ac:spMk id="3" creationId="{1DB83891-079E-72EE-72D3-7483A41B1E3D}"/>
          </ac:spMkLst>
        </pc:spChg>
      </pc:sldChg>
      <pc:sldChg chg="modSp new mod">
        <pc:chgData name="OSCAR ABHISHEK" userId="2f024630-3e73-479e-b97f-f54282e608c4" providerId="ADAL" clId="{A0B94025-7CA8-4BD2-9732-244AF5810763}" dt="2025-12-12T05:37:08.421" v="4331" actId="27636"/>
        <pc:sldMkLst>
          <pc:docMk/>
          <pc:sldMk cId="3389716382" sldId="329"/>
        </pc:sldMkLst>
        <pc:spChg chg="mod">
          <ac:chgData name="OSCAR ABHISHEK" userId="2f024630-3e73-479e-b97f-f54282e608c4" providerId="ADAL" clId="{A0B94025-7CA8-4BD2-9732-244AF5810763}" dt="2025-12-12T05:37:08.421" v="4331" actId="27636"/>
          <ac:spMkLst>
            <pc:docMk/>
            <pc:sldMk cId="3389716382" sldId="329"/>
            <ac:spMk id="3" creationId="{0DE4B5D1-6A8F-AAD6-4EF1-B9817C4F412B}"/>
          </ac:spMkLst>
        </pc:spChg>
      </pc:sldChg>
      <pc:sldChg chg="add">
        <pc:chgData name="OSCAR ABHISHEK" userId="2f024630-3e73-479e-b97f-f54282e608c4" providerId="ADAL" clId="{A0B94025-7CA8-4BD2-9732-244AF5810763}" dt="2025-12-12T05:33:16.008" v="4311"/>
        <pc:sldMkLst>
          <pc:docMk/>
          <pc:sldMk cId="3978382333" sldId="330"/>
        </pc:sldMkLst>
      </pc:sldChg>
      <pc:sldChg chg="modSp add mod">
        <pc:chgData name="OSCAR ABHISHEK" userId="2f024630-3e73-479e-b97f-f54282e608c4" providerId="ADAL" clId="{A0B94025-7CA8-4BD2-9732-244AF5810763}" dt="2025-12-12T05:36:25.817" v="4324" actId="2711"/>
        <pc:sldMkLst>
          <pc:docMk/>
          <pc:sldMk cId="603291079" sldId="331"/>
        </pc:sldMkLst>
        <pc:spChg chg="mod">
          <ac:chgData name="OSCAR ABHISHEK" userId="2f024630-3e73-479e-b97f-f54282e608c4" providerId="ADAL" clId="{A0B94025-7CA8-4BD2-9732-244AF5810763}" dt="2025-12-12T05:36:25.817" v="4324" actId="2711"/>
          <ac:spMkLst>
            <pc:docMk/>
            <pc:sldMk cId="603291079" sldId="331"/>
            <ac:spMk id="2" creationId="{9E8689BE-A91A-5378-0F62-34F525082A4D}"/>
          </ac:spMkLst>
        </pc:spChg>
      </pc:sldChg>
      <pc:sldChg chg="add">
        <pc:chgData name="OSCAR ABHISHEK" userId="2f024630-3e73-479e-b97f-f54282e608c4" providerId="ADAL" clId="{A0B94025-7CA8-4BD2-9732-244AF5810763}" dt="2025-12-12T05:33:16.008" v="4311"/>
        <pc:sldMkLst>
          <pc:docMk/>
          <pc:sldMk cId="3106407333" sldId="332"/>
        </pc:sldMkLst>
      </pc:sldChg>
      <pc:sldChg chg="add">
        <pc:chgData name="OSCAR ABHISHEK" userId="2f024630-3e73-479e-b97f-f54282e608c4" providerId="ADAL" clId="{A0B94025-7CA8-4BD2-9732-244AF5810763}" dt="2025-12-12T05:33:16.008" v="4311"/>
        <pc:sldMkLst>
          <pc:docMk/>
          <pc:sldMk cId="1557338799" sldId="333"/>
        </pc:sldMkLst>
      </pc:sldChg>
      <pc:sldChg chg="add">
        <pc:chgData name="OSCAR ABHISHEK" userId="2f024630-3e73-479e-b97f-f54282e608c4" providerId="ADAL" clId="{A0B94025-7CA8-4BD2-9732-244AF5810763}" dt="2025-12-12T05:33:16.008" v="4311"/>
        <pc:sldMkLst>
          <pc:docMk/>
          <pc:sldMk cId="667141044" sldId="334"/>
        </pc:sldMkLst>
      </pc:sldChg>
      <pc:sldChg chg="modSp new mod">
        <pc:chgData name="OSCAR ABHISHEK" userId="2f024630-3e73-479e-b97f-f54282e608c4" providerId="ADAL" clId="{A0B94025-7CA8-4BD2-9732-244AF5810763}" dt="2025-12-12T05:23:45.976" v="4200" actId="27636"/>
        <pc:sldMkLst>
          <pc:docMk/>
          <pc:sldMk cId="1934129367" sldId="336"/>
        </pc:sldMkLst>
        <pc:spChg chg="mod">
          <ac:chgData name="OSCAR ABHISHEK" userId="2f024630-3e73-479e-b97f-f54282e608c4" providerId="ADAL" clId="{A0B94025-7CA8-4BD2-9732-244AF5810763}" dt="2025-12-12T05:23:21.877" v="4189" actId="14100"/>
          <ac:spMkLst>
            <pc:docMk/>
            <pc:sldMk cId="1934129367" sldId="336"/>
            <ac:spMk id="2" creationId="{8EEA4FBC-50E9-8EED-A117-C6972A6B09FB}"/>
          </ac:spMkLst>
        </pc:spChg>
        <pc:spChg chg="mod">
          <ac:chgData name="OSCAR ABHISHEK" userId="2f024630-3e73-479e-b97f-f54282e608c4" providerId="ADAL" clId="{A0B94025-7CA8-4BD2-9732-244AF5810763}" dt="2025-12-12T05:23:45.976" v="4200" actId="27636"/>
          <ac:spMkLst>
            <pc:docMk/>
            <pc:sldMk cId="1934129367" sldId="336"/>
            <ac:spMk id="3" creationId="{BBFBDAB7-CE81-4D2B-C892-893CC1C8B5D9}"/>
          </ac:spMkLst>
        </pc:spChg>
      </pc:sldChg>
      <pc:sldChg chg="addSp modSp new mod">
        <pc:chgData name="OSCAR ABHISHEK" userId="2f024630-3e73-479e-b97f-f54282e608c4" providerId="ADAL" clId="{A0B94025-7CA8-4BD2-9732-244AF5810763}" dt="2025-12-12T05:30:18.361" v="4280" actId="1076"/>
        <pc:sldMkLst>
          <pc:docMk/>
          <pc:sldMk cId="2011689003" sldId="337"/>
        </pc:sldMkLst>
        <pc:spChg chg="mod">
          <ac:chgData name="OSCAR ABHISHEK" userId="2f024630-3e73-479e-b97f-f54282e608c4" providerId="ADAL" clId="{A0B94025-7CA8-4BD2-9732-244AF5810763}" dt="2025-12-12T05:30:18.361" v="4280" actId="1076"/>
          <ac:spMkLst>
            <pc:docMk/>
            <pc:sldMk cId="2011689003" sldId="337"/>
            <ac:spMk id="2" creationId="{5DC742A3-1FFB-D475-F1C6-C1E3DEE12747}"/>
          </ac:spMkLst>
        </pc:spChg>
        <pc:spChg chg="mod">
          <ac:chgData name="OSCAR ABHISHEK" userId="2f024630-3e73-479e-b97f-f54282e608c4" providerId="ADAL" clId="{A0B94025-7CA8-4BD2-9732-244AF5810763}" dt="2025-12-12T05:30:12.927" v="4278" actId="1076"/>
          <ac:spMkLst>
            <pc:docMk/>
            <pc:sldMk cId="2011689003" sldId="337"/>
            <ac:spMk id="3" creationId="{FE07035F-CB8D-6E13-7FCA-AD065CD7B29C}"/>
          </ac:spMkLst>
        </pc:spChg>
        <pc:spChg chg="add mod">
          <ac:chgData name="OSCAR ABHISHEK" userId="2f024630-3e73-479e-b97f-f54282e608c4" providerId="ADAL" clId="{A0B94025-7CA8-4BD2-9732-244AF5810763}" dt="2025-12-12T05:30:15.552" v="4279" actId="1076"/>
          <ac:spMkLst>
            <pc:docMk/>
            <pc:sldMk cId="2011689003" sldId="337"/>
            <ac:spMk id="5" creationId="{0B7AC2B9-EECF-F1F2-9F1A-579A5AB639E0}"/>
          </ac:spMkLst>
        </pc:spChg>
      </pc:sldChg>
      <pc:sldChg chg="modSp new mod">
        <pc:chgData name="OSCAR ABHISHEK" userId="2f024630-3e73-479e-b97f-f54282e608c4" providerId="ADAL" clId="{A0B94025-7CA8-4BD2-9732-244AF5810763}" dt="2025-12-15T10:04:00.836" v="4496" actId="113"/>
        <pc:sldMkLst>
          <pc:docMk/>
          <pc:sldMk cId="2827284867" sldId="338"/>
        </pc:sldMkLst>
        <pc:spChg chg="mod">
          <ac:chgData name="OSCAR ABHISHEK" userId="2f024630-3e73-479e-b97f-f54282e608c4" providerId="ADAL" clId="{A0B94025-7CA8-4BD2-9732-244AF5810763}" dt="2025-12-15T10:04:00.836" v="4496" actId="113"/>
          <ac:spMkLst>
            <pc:docMk/>
            <pc:sldMk cId="2827284867" sldId="338"/>
            <ac:spMk id="2" creationId="{A96BAB47-FB37-BB36-3501-90E12FD75427}"/>
          </ac:spMkLst>
        </pc:spChg>
        <pc:spChg chg="mod">
          <ac:chgData name="OSCAR ABHISHEK" userId="2f024630-3e73-479e-b97f-f54282e608c4" providerId="ADAL" clId="{A0B94025-7CA8-4BD2-9732-244AF5810763}" dt="2025-12-15T10:03:51.883" v="4488" actId="21"/>
          <ac:spMkLst>
            <pc:docMk/>
            <pc:sldMk cId="2827284867" sldId="338"/>
            <ac:spMk id="3" creationId="{913CA140-37DD-A9F4-3463-2026C21301F2}"/>
          </ac:spMkLst>
        </pc:spChg>
      </pc:sldChg>
      <pc:sldChg chg="addSp delSp modSp new mod modClrScheme chgLayout">
        <pc:chgData name="OSCAR ABHISHEK" userId="2f024630-3e73-479e-b97f-f54282e608c4" providerId="ADAL" clId="{A0B94025-7CA8-4BD2-9732-244AF5810763}" dt="2025-12-15T09:56:25.801" v="4377" actId="14100"/>
        <pc:sldMkLst>
          <pc:docMk/>
          <pc:sldMk cId="3702222848" sldId="339"/>
        </pc:sldMkLst>
        <pc:spChg chg="add mod">
          <ac:chgData name="OSCAR ABHISHEK" userId="2f024630-3e73-479e-b97f-f54282e608c4" providerId="ADAL" clId="{A0B94025-7CA8-4BD2-9732-244AF5810763}" dt="2025-12-15T09:55:12.580" v="4350" actId="26606"/>
          <ac:spMkLst>
            <pc:docMk/>
            <pc:sldMk cId="3702222848" sldId="339"/>
            <ac:spMk id="13" creationId="{0FB78B69-396A-7C12-359A-6A14BA187D44}"/>
          </ac:spMkLst>
        </pc:spChg>
        <pc:spChg chg="add mod">
          <ac:chgData name="OSCAR ABHISHEK" userId="2f024630-3e73-479e-b97f-f54282e608c4" providerId="ADAL" clId="{A0B94025-7CA8-4BD2-9732-244AF5810763}" dt="2025-12-15T09:56:25.801" v="4377" actId="14100"/>
          <ac:spMkLst>
            <pc:docMk/>
            <pc:sldMk cId="3702222848" sldId="339"/>
            <ac:spMk id="14" creationId="{39A500B3-7A22-6702-727A-E5072D86EA86}"/>
          </ac:spMkLst>
        </pc:spChg>
        <pc:picChg chg="add mod">
          <ac:chgData name="OSCAR ABHISHEK" userId="2f024630-3e73-479e-b97f-f54282e608c4" providerId="ADAL" clId="{A0B94025-7CA8-4BD2-9732-244AF5810763}" dt="2025-12-15T09:56:21.773" v="4376" actId="14100"/>
          <ac:picMkLst>
            <pc:docMk/>
            <pc:sldMk cId="3702222848" sldId="339"/>
            <ac:picMk id="4" creationId="{77E3B4B4-1586-8EDB-06A1-A4CA3DC63F26}"/>
          </ac:picMkLst>
        </pc:picChg>
      </pc:sldChg>
      <pc:sldChg chg="modSp new mod">
        <pc:chgData name="OSCAR ABHISHEK" userId="2f024630-3e73-479e-b97f-f54282e608c4" providerId="ADAL" clId="{A0B94025-7CA8-4BD2-9732-244AF5810763}" dt="2025-12-15T10:02:13.595" v="4448" actId="1076"/>
        <pc:sldMkLst>
          <pc:docMk/>
          <pc:sldMk cId="1919097105" sldId="340"/>
        </pc:sldMkLst>
        <pc:spChg chg="mod">
          <ac:chgData name="OSCAR ABHISHEK" userId="2f024630-3e73-479e-b97f-f54282e608c4" providerId="ADAL" clId="{A0B94025-7CA8-4BD2-9732-244AF5810763}" dt="2025-12-15T10:02:11.635" v="4447" actId="1076"/>
          <ac:spMkLst>
            <pc:docMk/>
            <pc:sldMk cId="1919097105" sldId="340"/>
            <ac:spMk id="3" creationId="{125F6763-5005-5316-4E54-5FEB36615259}"/>
          </ac:spMkLst>
        </pc:spChg>
        <pc:spChg chg="mod">
          <ac:chgData name="OSCAR ABHISHEK" userId="2f024630-3e73-479e-b97f-f54282e608c4" providerId="ADAL" clId="{A0B94025-7CA8-4BD2-9732-244AF5810763}" dt="2025-12-15T10:02:13.595" v="4448" actId="1076"/>
          <ac:spMkLst>
            <pc:docMk/>
            <pc:sldMk cId="1919097105" sldId="340"/>
            <ac:spMk id="4" creationId="{872354EE-3075-BA53-1E9E-554166049A73}"/>
          </ac:spMkLst>
        </pc:spChg>
      </pc:sldChg>
      <pc:sldChg chg="modSp new mod">
        <pc:chgData name="OSCAR ABHISHEK" userId="2f024630-3e73-479e-b97f-f54282e608c4" providerId="ADAL" clId="{A0B94025-7CA8-4BD2-9732-244AF5810763}" dt="2025-12-15T10:03:32.971" v="4482" actId="113"/>
        <pc:sldMkLst>
          <pc:docMk/>
          <pc:sldMk cId="144108326" sldId="341"/>
        </pc:sldMkLst>
        <pc:spChg chg="mod">
          <ac:chgData name="OSCAR ABHISHEK" userId="2f024630-3e73-479e-b97f-f54282e608c4" providerId="ADAL" clId="{A0B94025-7CA8-4BD2-9732-244AF5810763}" dt="2025-12-15T10:03:18.851" v="4476" actId="14100"/>
          <ac:spMkLst>
            <pc:docMk/>
            <pc:sldMk cId="144108326" sldId="341"/>
            <ac:spMk id="3" creationId="{95C13D9B-3C7C-381D-4912-30ADA4BEFE20}"/>
          </ac:spMkLst>
        </pc:spChg>
        <pc:spChg chg="mod">
          <ac:chgData name="OSCAR ABHISHEK" userId="2f024630-3e73-479e-b97f-f54282e608c4" providerId="ADAL" clId="{A0B94025-7CA8-4BD2-9732-244AF5810763}" dt="2025-12-15T10:03:32.971" v="4482" actId="113"/>
          <ac:spMkLst>
            <pc:docMk/>
            <pc:sldMk cId="144108326" sldId="341"/>
            <ac:spMk id="4" creationId="{4B4CB1AD-BF7C-DDDF-AB56-58276FA201D6}"/>
          </ac:spMkLst>
        </pc:spChg>
      </pc:sldChg>
      <pc:sldChg chg="delSp modSp new mod">
        <pc:chgData name="OSCAR ABHISHEK" userId="2f024630-3e73-479e-b97f-f54282e608c4" providerId="ADAL" clId="{A0B94025-7CA8-4BD2-9732-244AF5810763}" dt="2025-12-15T10:03:43.307" v="4486" actId="14100"/>
        <pc:sldMkLst>
          <pc:docMk/>
          <pc:sldMk cId="3556645993" sldId="342"/>
        </pc:sldMkLst>
        <pc:spChg chg="mod">
          <ac:chgData name="OSCAR ABHISHEK" userId="2f024630-3e73-479e-b97f-f54282e608c4" providerId="ADAL" clId="{A0B94025-7CA8-4BD2-9732-244AF5810763}" dt="2025-12-15T10:03:43.307" v="4486" actId="14100"/>
          <ac:spMkLst>
            <pc:docMk/>
            <pc:sldMk cId="3556645993" sldId="342"/>
            <ac:spMk id="3" creationId="{804E6D10-658D-CBF6-ED1D-253CF29BF7F5}"/>
          </ac:spMkLst>
        </pc:spChg>
      </pc:sldChg>
      <pc:sldChg chg="modSp new mod">
        <pc:chgData name="OSCAR ABHISHEK" userId="2f024630-3e73-479e-b97f-f54282e608c4" providerId="ADAL" clId="{A0B94025-7CA8-4BD2-9732-244AF5810763}" dt="2025-12-15T10:15:47.863" v="4664" actId="20577"/>
        <pc:sldMkLst>
          <pc:docMk/>
          <pc:sldMk cId="3264310451" sldId="343"/>
        </pc:sldMkLst>
        <pc:spChg chg="mod">
          <ac:chgData name="OSCAR ABHISHEK" userId="2f024630-3e73-479e-b97f-f54282e608c4" providerId="ADAL" clId="{A0B94025-7CA8-4BD2-9732-244AF5810763}" dt="2025-12-15T10:09:40.987" v="4543" actId="20577"/>
          <ac:spMkLst>
            <pc:docMk/>
            <pc:sldMk cId="3264310451" sldId="343"/>
            <ac:spMk id="2" creationId="{CF0F9B8A-3F61-8E50-312D-4AB0989BE6F8}"/>
          </ac:spMkLst>
        </pc:spChg>
        <pc:spChg chg="mod">
          <ac:chgData name="OSCAR ABHISHEK" userId="2f024630-3e73-479e-b97f-f54282e608c4" providerId="ADAL" clId="{A0B94025-7CA8-4BD2-9732-244AF5810763}" dt="2025-12-15T10:15:19.927" v="4653" actId="403"/>
          <ac:spMkLst>
            <pc:docMk/>
            <pc:sldMk cId="3264310451" sldId="343"/>
            <ac:spMk id="3" creationId="{53B4519C-4C24-EF55-E44F-F65703D5440C}"/>
          </ac:spMkLst>
        </pc:spChg>
        <pc:spChg chg="mod">
          <ac:chgData name="OSCAR ABHISHEK" userId="2f024630-3e73-479e-b97f-f54282e608c4" providerId="ADAL" clId="{A0B94025-7CA8-4BD2-9732-244AF5810763}" dt="2025-12-15T10:15:47.863" v="4664" actId="20577"/>
          <ac:spMkLst>
            <pc:docMk/>
            <pc:sldMk cId="3264310451" sldId="343"/>
            <ac:spMk id="4" creationId="{93052635-EC85-C1A1-D891-BAE727A88DE2}"/>
          </ac:spMkLst>
        </pc:spChg>
      </pc:sldChg>
      <pc:sldChg chg="addSp delSp modSp new mod">
        <pc:chgData name="OSCAR ABHISHEK" userId="2f024630-3e73-479e-b97f-f54282e608c4" providerId="ADAL" clId="{A0B94025-7CA8-4BD2-9732-244AF5810763}" dt="2025-12-15T10:16:14.401" v="4673" actId="404"/>
        <pc:sldMkLst>
          <pc:docMk/>
          <pc:sldMk cId="1274181548" sldId="344"/>
        </pc:sldMkLst>
        <pc:spChg chg="mod">
          <ac:chgData name="OSCAR ABHISHEK" userId="2f024630-3e73-479e-b97f-f54282e608c4" providerId="ADAL" clId="{A0B94025-7CA8-4BD2-9732-244AF5810763}" dt="2025-12-15T10:16:05.418" v="4670" actId="14100"/>
          <ac:spMkLst>
            <pc:docMk/>
            <pc:sldMk cId="1274181548" sldId="344"/>
            <ac:spMk id="3" creationId="{063BDB19-E522-FD56-995E-69B3F0CE8B96}"/>
          </ac:spMkLst>
        </pc:spChg>
        <pc:spChg chg="add del mod">
          <ac:chgData name="OSCAR ABHISHEK" userId="2f024630-3e73-479e-b97f-f54282e608c4" providerId="ADAL" clId="{A0B94025-7CA8-4BD2-9732-244AF5810763}" dt="2025-12-15T10:16:14.401" v="4673" actId="404"/>
          <ac:spMkLst>
            <pc:docMk/>
            <pc:sldMk cId="1274181548" sldId="344"/>
            <ac:spMk id="4" creationId="{80A65D4C-511B-051B-E742-3C50AA37BB57}"/>
          </ac:spMkLst>
        </pc:spChg>
      </pc:sldChg>
      <pc:sldChg chg="modSp new mod">
        <pc:chgData name="OSCAR ABHISHEK" userId="2f024630-3e73-479e-b97f-f54282e608c4" providerId="ADAL" clId="{A0B94025-7CA8-4BD2-9732-244AF5810763}" dt="2025-12-15T10:16:59.147" v="4689" actId="5793"/>
        <pc:sldMkLst>
          <pc:docMk/>
          <pc:sldMk cId="2016667210" sldId="345"/>
        </pc:sldMkLst>
        <pc:spChg chg="mod">
          <ac:chgData name="OSCAR ABHISHEK" userId="2f024630-3e73-479e-b97f-f54282e608c4" providerId="ADAL" clId="{A0B94025-7CA8-4BD2-9732-244AF5810763}" dt="2025-12-15T10:16:59.147" v="4689" actId="5793"/>
          <ac:spMkLst>
            <pc:docMk/>
            <pc:sldMk cId="2016667210" sldId="345"/>
            <ac:spMk id="3" creationId="{9411955C-AAC2-8290-FAA0-1EE3DD0CBF0D}"/>
          </ac:spMkLst>
        </pc:spChg>
        <pc:spChg chg="mod">
          <ac:chgData name="OSCAR ABHISHEK" userId="2f024630-3e73-479e-b97f-f54282e608c4" providerId="ADAL" clId="{A0B94025-7CA8-4BD2-9732-244AF5810763}" dt="2025-12-15T10:16:46.083" v="4686" actId="403"/>
          <ac:spMkLst>
            <pc:docMk/>
            <pc:sldMk cId="2016667210" sldId="345"/>
            <ac:spMk id="4" creationId="{4264FE1D-27BC-D420-1345-206CD032036B}"/>
          </ac:spMkLst>
        </pc:spChg>
      </pc:sldChg>
      <pc:sldChg chg="delSp modSp new mod">
        <pc:chgData name="OSCAR ABHISHEK" userId="2f024630-3e73-479e-b97f-f54282e608c4" providerId="ADAL" clId="{A0B94025-7CA8-4BD2-9732-244AF5810763}" dt="2025-12-15T10:18:34.444" v="4721" actId="20577"/>
        <pc:sldMkLst>
          <pc:docMk/>
          <pc:sldMk cId="2506230575" sldId="346"/>
        </pc:sldMkLst>
        <pc:spChg chg="mod">
          <ac:chgData name="OSCAR ABHISHEK" userId="2f024630-3e73-479e-b97f-f54282e608c4" providerId="ADAL" clId="{A0B94025-7CA8-4BD2-9732-244AF5810763}" dt="2025-12-15T10:18:34.444" v="4721" actId="20577"/>
          <ac:spMkLst>
            <pc:docMk/>
            <pc:sldMk cId="2506230575" sldId="346"/>
            <ac:spMk id="3" creationId="{F119DB92-82E7-3BE9-B96E-853C74562B59}"/>
          </ac:spMkLst>
        </pc:spChg>
      </pc:sldChg>
      <pc:sldChg chg="modSp new mod">
        <pc:chgData name="OSCAR ABHISHEK" userId="2f024630-3e73-479e-b97f-f54282e608c4" providerId="ADAL" clId="{A0B94025-7CA8-4BD2-9732-244AF5810763}" dt="2025-12-17T08:08:01.451" v="4757" actId="403"/>
        <pc:sldMkLst>
          <pc:docMk/>
          <pc:sldMk cId="3333913009" sldId="347"/>
        </pc:sldMkLst>
        <pc:spChg chg="mod">
          <ac:chgData name="OSCAR ABHISHEK" userId="2f024630-3e73-479e-b97f-f54282e608c4" providerId="ADAL" clId="{A0B94025-7CA8-4BD2-9732-244AF5810763}" dt="2025-12-17T08:08:01.451" v="4757" actId="403"/>
          <ac:spMkLst>
            <pc:docMk/>
            <pc:sldMk cId="3333913009" sldId="347"/>
            <ac:spMk id="3" creationId="{5DD13B34-3F38-2B89-1B22-CACE38625B0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BBAD1-F4D4-5333-9002-33ABAC3866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328C7166-8498-73F3-501F-6D2BB00B3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901D702-D700-C393-9AFD-953328286F4C}"/>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50C410BF-01AE-416D-898D-8CA2C2BED08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6B5ABAD-34AE-4F94-633B-7BA46CF18E70}"/>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1221412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9AE41-789E-9E06-B690-6F1CC727472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53CA5D2-35C8-5EB7-F5C9-822D57F01F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13A535-89F6-C4FF-E6D0-BB84B03B242E}"/>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1362A558-240E-68FD-8ABF-0062F87289F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54A22C0-BD3F-4F63-88C5-7DDB161BCEBC}"/>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242042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25F153-CFB7-353C-821D-1102D371A4A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6255589-F55B-47E5-691B-D79784983F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406CD6C-5A9A-7869-EF59-A9C45374B03E}"/>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DA431285-9904-848B-4D63-9DCF1C7C663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A8B76B5-DCA5-C249-605E-5E4266EE6582}"/>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3141787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EFFDD-A85E-7E94-142A-4E5FA574ED0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CA73A4C-E80A-2301-0228-92934E20F9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1519235-4A90-35DC-62BC-A598CDDCB99B}"/>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BF1E7F2D-559F-DF00-DB13-89EEE344C41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D592E94-77AD-8B31-CA8A-8452403E3534}"/>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2547958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8065F-5CEA-D7D2-0A2D-7CF0A0FB27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CBA85F82-432D-8E74-9420-9E1FE34FF13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CF3CCA-9792-D2EC-5833-CF2F32D06371}"/>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225FA7B8-FBA2-12B8-4E94-A2F96FC0F60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C7180DD-70E5-5911-4D1A-32F78161A8D5}"/>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1838141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C196-3B39-11BE-6BCE-316B3A28237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DBF3BE1-486E-73E2-D011-13B85822CB9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74E27E68-A473-09B8-A996-F64D33EF1B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9E85CCA7-0374-8EA8-7BE4-157D10F0700F}"/>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6" name="Footer Placeholder 5">
            <a:extLst>
              <a:ext uri="{FF2B5EF4-FFF2-40B4-BE49-F238E27FC236}">
                <a16:creationId xmlns:a16="http://schemas.microsoft.com/office/drawing/2014/main" id="{27C07C6E-EA61-116E-73D6-1C059D15123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B614950-1CB6-F858-22DF-AD578D9D666E}"/>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761384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BF3A4-723D-D901-37D7-792291CCA90C}"/>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39CBC45-DCF8-2338-4086-42B32690F0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944C7E-9E54-6950-BC24-CD3BE56354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32A2517-8743-D775-71BC-15F1114144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EFAF28-57E5-E57D-BDD5-C6F4D11763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AB3049C-3DEE-3712-7934-EBA32E7A10CC}"/>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8" name="Footer Placeholder 7">
            <a:extLst>
              <a:ext uri="{FF2B5EF4-FFF2-40B4-BE49-F238E27FC236}">
                <a16:creationId xmlns:a16="http://schemas.microsoft.com/office/drawing/2014/main" id="{0A122E80-E442-D4BF-7EEC-1B4F1417DCC7}"/>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FC5A302-2DEA-5A47-6226-FCFAE7461F81}"/>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531918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9B88D-E000-6723-E628-B59EFDE30E13}"/>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EFAEC68B-1191-FA5B-28F8-37972A16A525}"/>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4" name="Footer Placeholder 3">
            <a:extLst>
              <a:ext uri="{FF2B5EF4-FFF2-40B4-BE49-F238E27FC236}">
                <a16:creationId xmlns:a16="http://schemas.microsoft.com/office/drawing/2014/main" id="{251DCB56-B539-8C45-550D-6932872F75DB}"/>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087F8295-B0F0-F7FF-6030-9A699435766B}"/>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97667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44CC7A-836C-B31F-CC61-98519DFAF9DB}"/>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3" name="Footer Placeholder 2">
            <a:extLst>
              <a:ext uri="{FF2B5EF4-FFF2-40B4-BE49-F238E27FC236}">
                <a16:creationId xmlns:a16="http://schemas.microsoft.com/office/drawing/2014/main" id="{DCBF0FEF-7A7A-8EF6-3EB9-92D5D217A0F2}"/>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4D9F6F19-8F40-764F-EECB-F43F2CBF8DDA}"/>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1455423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7312-838C-42D5-6B5C-7563B5A64C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514CBB31-4E37-6A2E-59D6-5B9CF6B32A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8D82A061-0EFC-8266-FE64-A0EE17DF29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EA025F-3DFE-B352-B652-3054E21228C8}"/>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6" name="Footer Placeholder 5">
            <a:extLst>
              <a:ext uri="{FF2B5EF4-FFF2-40B4-BE49-F238E27FC236}">
                <a16:creationId xmlns:a16="http://schemas.microsoft.com/office/drawing/2014/main" id="{E5174555-B7E8-B99C-362D-60ACACECEAD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A05CDE0-6884-08F6-693C-CB40EBF6D514}"/>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108284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5625C-1358-4D0C-6D13-C1CF121EDD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5C0DF70D-8EC5-0599-3ADF-33659BFDF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F28C9635-D1C9-E0C7-9DEF-E79D25B050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A81146-AD3B-F697-CB19-C93596C3BA27}"/>
              </a:ext>
            </a:extLst>
          </p:cNvPr>
          <p:cNvSpPr>
            <a:spLocks noGrp="1"/>
          </p:cNvSpPr>
          <p:nvPr>
            <p:ph type="dt" sz="half" idx="10"/>
          </p:nvPr>
        </p:nvSpPr>
        <p:spPr/>
        <p:txBody>
          <a:bodyPr/>
          <a:lstStyle/>
          <a:p>
            <a:fld id="{3CAEC743-2CE7-4973-9CE0-A4F00F97D34D}" type="datetimeFigureOut">
              <a:rPr lang="en-IN" smtClean="0"/>
              <a:t>17-12-2025</a:t>
            </a:fld>
            <a:endParaRPr lang="en-IN"/>
          </a:p>
        </p:txBody>
      </p:sp>
      <p:sp>
        <p:nvSpPr>
          <p:cNvPr id="6" name="Footer Placeholder 5">
            <a:extLst>
              <a:ext uri="{FF2B5EF4-FFF2-40B4-BE49-F238E27FC236}">
                <a16:creationId xmlns:a16="http://schemas.microsoft.com/office/drawing/2014/main" id="{AB360675-FD96-1486-6878-509C2ECEC24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4620FB3-7B21-25CE-63EE-5528A2C4C2F0}"/>
              </a:ext>
            </a:extLst>
          </p:cNvPr>
          <p:cNvSpPr>
            <a:spLocks noGrp="1"/>
          </p:cNvSpPr>
          <p:nvPr>
            <p:ph type="sldNum" sz="quarter" idx="12"/>
          </p:nvPr>
        </p:nvSpPr>
        <p:spPr/>
        <p:txBody>
          <a:bodyPr/>
          <a:lstStyle/>
          <a:p>
            <a:fld id="{8E5809F6-F915-4357-AD75-AB9B01114222}" type="slidenum">
              <a:rPr lang="en-IN" smtClean="0"/>
              <a:t>‹#›</a:t>
            </a:fld>
            <a:endParaRPr lang="en-IN"/>
          </a:p>
        </p:txBody>
      </p:sp>
    </p:spTree>
    <p:extLst>
      <p:ext uri="{BB962C8B-B14F-4D97-AF65-F5344CB8AC3E}">
        <p14:creationId xmlns:p14="http://schemas.microsoft.com/office/powerpoint/2010/main" val="3603291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F32140-45D8-01E6-981C-9612FAFFBB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B319D19-807C-E17C-9FBC-B84140764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DB95FF3-D6F4-D10A-80DC-07DB0D612B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CAEC743-2CE7-4973-9CE0-A4F00F97D34D}" type="datetimeFigureOut">
              <a:rPr lang="en-IN" smtClean="0"/>
              <a:t>17-12-2025</a:t>
            </a:fld>
            <a:endParaRPr lang="en-IN"/>
          </a:p>
        </p:txBody>
      </p:sp>
      <p:sp>
        <p:nvSpPr>
          <p:cNvPr id="5" name="Footer Placeholder 4">
            <a:extLst>
              <a:ext uri="{FF2B5EF4-FFF2-40B4-BE49-F238E27FC236}">
                <a16:creationId xmlns:a16="http://schemas.microsoft.com/office/drawing/2014/main" id="{C53804A3-3413-977C-D9AB-5DCE888696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2D74A8EC-0FF3-322C-F66A-60F5A2743D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E5809F6-F915-4357-AD75-AB9B01114222}" type="slidenum">
              <a:rPr lang="en-IN" smtClean="0"/>
              <a:t>‹#›</a:t>
            </a:fld>
            <a:endParaRPr lang="en-IN"/>
          </a:p>
        </p:txBody>
      </p:sp>
      <p:pic>
        <p:nvPicPr>
          <p:cNvPr id="10" name="Picture 9">
            <a:extLst>
              <a:ext uri="{FF2B5EF4-FFF2-40B4-BE49-F238E27FC236}">
                <a16:creationId xmlns:a16="http://schemas.microsoft.com/office/drawing/2014/main" id="{1AE9DCAE-BA89-08BF-A1FA-E295A7725A7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465926" y="1"/>
            <a:ext cx="6747085" cy="1199072"/>
          </a:xfrm>
          <a:prstGeom prst="rect">
            <a:avLst/>
          </a:prstGeom>
        </p:spPr>
      </p:pic>
    </p:spTree>
    <p:extLst>
      <p:ext uri="{BB962C8B-B14F-4D97-AF65-F5344CB8AC3E}">
        <p14:creationId xmlns:p14="http://schemas.microsoft.com/office/powerpoint/2010/main" val="2142595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image" Target="../media/image10.jf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google.com/search?q=Functional+risk&amp;sca_esv=7ae05214eb9d467f&amp;ei=RN4eaYfNH6WfseMPv7TQ8QQ&amp;ved=2ahUKEwjqzbultICRAxWuRmwGHcVIHiIQgK4QegQIBRAE&amp;uact=5&amp;oq=perceived+risk+in+consumer+behaviour+NOTES+EXAMPLS&amp;gs_lp=Egxnd3Mtd2l6LXNlcnAiMnBlcmNlaXZlZCByaXNrIGluIGNvbnN1bWVyIGJlaGF2aW91ciBOT1RFUyBFWEFNUExTMgcQIRgKGKABMgcQIRgKGKABSL4QUL8FWPYOcAF4AZABAJgB2AGgAe8KqgEFMC43LjG4AQPIAQD4AQGYAgmgAqILwgIKEAAYRxjWBBiwA8ICBRAhGKABmAMAiAYBkAYIkgcFMS43LjGgB5IcsgcFMC43LjG4B5sLwgcFMi40LjPIBxY&amp;sclient=gws-wiz-serp&amp;mstk=AUtExfDtzdEhSeMqx3TSjtDCrq9HO2e1vqFbHzxR2I4-cE_hQwn-Ip3D0nJ1vYmzM9EL4kHBpiyq-IFcJt3YxA8AS9gd_GwKy6IsM0Qq2TXdVCuFqX0I9IJS1lu3h6EInKBSqqU&amp;csui=3" TargetMode="External"/><Relationship Id="rId2" Type="http://schemas.openxmlformats.org/officeDocument/2006/relationships/hyperlink" Target="https://www.google.com/search?q=Financial+risk&amp;sca_esv=7ae05214eb9d467f&amp;ei=RN4eaYfNH6WfseMPv7TQ8QQ&amp;ved=2ahUKEwjqzbultICRAxWuRmwGHcVIHiIQgK4QegQIBRAB&amp;uact=5&amp;oq=perceived+risk+in+consumer+behaviour+NOTES+EXAMPLS&amp;gs_lp=Egxnd3Mtd2l6LXNlcnAiMnBlcmNlaXZlZCByaXNrIGluIGNvbnN1bWVyIGJlaGF2aW91ciBOT1RFUyBFWEFNUExTMgcQIRgKGKABMgcQIRgKGKABSL4QUL8FWPYOcAF4AZABAJgB2AGgAe8KqgEFMC43LjG4AQPIAQD4AQGYAgmgAqILwgIKEAAYRxjWBBiwA8ICBRAhGKABmAMAiAYBkAYIkgcFMS43LjGgB5IcsgcFMC43LjG4B5sLwgcFMi40LjPIBxY&amp;sclient=gws-wiz-serp&amp;mstk=AUtExfDtzdEhSeMqx3TSjtDCrq9HO2e1vqFbHzxR2I4-cE_hQwn-Ip3D0nJ1vYmzM9EL4kHBpiyq-IFcJt3YxA8AS9gd_GwKy6IsM0Qq2TXdVCuFqX0I9IJS1lu3h6EInKBSqqU&amp;csui=3" TargetMode="External"/><Relationship Id="rId1" Type="http://schemas.openxmlformats.org/officeDocument/2006/relationships/slideLayout" Target="../slideLayouts/slideLayout2.xml"/><Relationship Id="rId6" Type="http://schemas.openxmlformats.org/officeDocument/2006/relationships/hyperlink" Target="https://www.google.com/search?q=Time+risk&amp;sca_esv=7ae05214eb9d467f&amp;ei=RN4eaYfNH6WfseMPv7TQ8QQ&amp;ved=2ahUKEwjqzbultICRAxWuRmwGHcVIHiIQgK4QegQIBRAN&amp;uact=5&amp;oq=perceived+risk+in+consumer+behaviour+NOTES+EXAMPLS&amp;gs_lp=Egxnd3Mtd2l6LXNlcnAiMnBlcmNlaXZlZCByaXNrIGluIGNvbnN1bWVyIGJlaGF2aW91ciBOT1RFUyBFWEFNUExTMgcQIRgKGKABMgcQIRgKGKABSL4QUL8FWPYOcAF4AZABAJgB2AGgAe8KqgEFMC43LjG4AQPIAQD4AQGYAgmgAqILwgIKEAAYRxjWBBiwA8ICBRAhGKABmAMAiAYBkAYIkgcFMS43LjGgB5IcsgcFMC43LjG4B5sLwgcFMi40LjPIBxY&amp;sclient=gws-wiz-serp&amp;mstk=AUtExfDtzdEhSeMqx3TSjtDCrq9HO2e1vqFbHzxR2I4-cE_hQwn-Ip3D0nJ1vYmzM9EL4kHBpiyq-IFcJt3YxA8AS9gd_GwKy6IsM0Qq2TXdVCuFqX0I9IJS1lu3h6EInKBSqqU&amp;csui=3" TargetMode="External"/><Relationship Id="rId5" Type="http://schemas.openxmlformats.org/officeDocument/2006/relationships/hyperlink" Target="https://www.google.com/search?q=Psychosocial+risk&amp;sca_esv=7ae05214eb9d467f&amp;ei=RN4eaYfNH6WfseMPv7TQ8QQ&amp;ved=2ahUKEwjqzbultICRAxWuRmwGHcVIHiIQgK4QegQIBRAK&amp;uact=5&amp;oq=perceived+risk+in+consumer+behaviour+NOTES+EXAMPLS&amp;gs_lp=Egxnd3Mtd2l6LXNlcnAiMnBlcmNlaXZlZCByaXNrIGluIGNvbnN1bWVyIGJlaGF2aW91ciBOT1RFUyBFWEFNUExTMgcQIRgKGKABMgcQIRgKGKABSL4QUL8FWPYOcAF4AZABAJgB2AGgAe8KqgEFMC43LjG4AQPIAQD4AQGYAgmgAqILwgIKEAAYRxjWBBiwA8ICBRAhGKABmAMAiAYBkAYIkgcFMS43LjGgB5IcsgcFMC43LjG4B5sLwgcFMi40LjPIBxY&amp;sclient=gws-wiz-serp&amp;mstk=AUtExfDtzdEhSeMqx3TSjtDCrq9HO2e1vqFbHzxR2I4-cE_hQwn-Ip3D0nJ1vYmzM9EL4kHBpiyq-IFcJt3YxA8AS9gd_GwKy6IsM0Qq2TXdVCuFqX0I9IJS1lu3h6EInKBSqqU&amp;csui=3" TargetMode="External"/><Relationship Id="rId4" Type="http://schemas.openxmlformats.org/officeDocument/2006/relationships/hyperlink" Target="https://www.google.com/search?q=Physical+%28or+safety%29+risk&amp;sca_esv=7ae05214eb9d467f&amp;ei=RN4eaYfNH6WfseMPv7TQ8QQ&amp;ved=2ahUKEwjqzbultICRAxWuRmwGHcVIHiIQgK4QegQIBRAH&amp;uact=5&amp;oq=perceived+risk+in+consumer+behaviour+NOTES+EXAMPLS&amp;gs_lp=Egxnd3Mtd2l6LXNlcnAiMnBlcmNlaXZlZCByaXNrIGluIGNvbnN1bWVyIGJlaGF2aW91ciBOT1RFUyBFWEFNUExTMgcQIRgKGKABMgcQIRgKGKABSL4QUL8FWPYOcAF4AZABAJgB2AGgAe8KqgEFMC43LjG4AQPIAQD4AQGYAgmgAqILwgIKEAAYRxjWBBiwA8ICBRAhGKABmAMAiAYBkAYIkgcFMS43LjGgB5IcsgcFMC43LjG4B5sLwgcFMi40LjPIBxY&amp;sclient=gws-wiz-serp&amp;mstk=AUtExfDtzdEhSeMqx3TSjtDCrq9HO2e1vqFbHzxR2I4-cE_hQwn-Ip3D0nJ1vYmzM9EL4kHBpiyq-IFcJt3YxA8AS9gd_GwKy6IsM0Qq2TXdVCuFqX0I9IJS1lu3h6EInKBSqqU&amp;csui=3"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f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9E50A-964A-B5CF-CF8C-BF3CE4F28E24}"/>
              </a:ext>
            </a:extLst>
          </p:cNvPr>
          <p:cNvSpPr>
            <a:spLocks noGrp="1"/>
          </p:cNvSpPr>
          <p:nvPr>
            <p:ph type="ctrTitle"/>
          </p:nvPr>
        </p:nvSpPr>
        <p:spPr>
          <a:xfrm>
            <a:off x="1597152" y="1561275"/>
            <a:ext cx="9144000" cy="706437"/>
          </a:xfrm>
        </p:spPr>
        <p:txBody>
          <a:bodyPr>
            <a:normAutofit/>
          </a:bodyPr>
          <a:lstStyle/>
          <a:p>
            <a:r>
              <a:rPr lang="en-IN" sz="4000" b="1" dirty="0">
                <a:latin typeface="Amasis MT Pro Medium" panose="02040604050005020304" pitchFamily="18" charset="0"/>
                <a:ea typeface="+mn-ea"/>
                <a:cs typeface="+mn-cs"/>
              </a:rPr>
              <a:t>Module-3</a:t>
            </a:r>
          </a:p>
        </p:txBody>
      </p:sp>
      <p:sp>
        <p:nvSpPr>
          <p:cNvPr id="3" name="Subtitle 2">
            <a:extLst>
              <a:ext uri="{FF2B5EF4-FFF2-40B4-BE49-F238E27FC236}">
                <a16:creationId xmlns:a16="http://schemas.microsoft.com/office/drawing/2014/main" id="{EDDFD99A-46E0-2B8D-4B24-DDF623AD9EE0}"/>
              </a:ext>
            </a:extLst>
          </p:cNvPr>
          <p:cNvSpPr>
            <a:spLocks noGrp="1"/>
          </p:cNvSpPr>
          <p:nvPr>
            <p:ph type="subTitle" idx="1"/>
          </p:nvPr>
        </p:nvSpPr>
        <p:spPr>
          <a:xfrm>
            <a:off x="1098804" y="2928049"/>
            <a:ext cx="10893171" cy="1655762"/>
          </a:xfrm>
        </p:spPr>
        <p:txBody>
          <a:bodyPr>
            <a:normAutofit/>
          </a:bodyPr>
          <a:lstStyle/>
          <a:p>
            <a:r>
              <a:rPr lang="en-US" sz="3600" b="1" dirty="0">
                <a:latin typeface="Amasis MT Pro Medium" panose="02040604050005020304" pitchFamily="18" charset="0"/>
              </a:rPr>
              <a:t>Individual Determinants of Consumer Behavior</a:t>
            </a:r>
            <a:endParaRPr lang="en-IN" sz="3600" dirty="0">
              <a:latin typeface="Amasis MT Pro Medium" panose="02040604050005020304" pitchFamily="18" charset="0"/>
            </a:endParaRPr>
          </a:p>
        </p:txBody>
      </p:sp>
    </p:spTree>
    <p:extLst>
      <p:ext uri="{BB962C8B-B14F-4D97-AF65-F5344CB8AC3E}">
        <p14:creationId xmlns:p14="http://schemas.microsoft.com/office/powerpoint/2010/main" val="85821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EF1E3-B27F-9C1F-FBA0-23DDF16C61E5}"/>
              </a:ext>
            </a:extLst>
          </p:cNvPr>
          <p:cNvSpPr>
            <a:spLocks noGrp="1"/>
          </p:cNvSpPr>
          <p:nvPr>
            <p:ph type="title"/>
          </p:nvPr>
        </p:nvSpPr>
        <p:spPr>
          <a:xfrm>
            <a:off x="947928" y="1271653"/>
            <a:ext cx="10515600" cy="429131"/>
          </a:xfrm>
        </p:spPr>
        <p:txBody>
          <a:bodyPr>
            <a:noAutofit/>
          </a:bodyPr>
          <a:lstStyle/>
          <a:p>
            <a:pPr algn="ctr"/>
            <a:r>
              <a:rPr lang="en-US" sz="2800" b="1" dirty="0">
                <a:latin typeface="Times New Roman" panose="02020603050405020304" pitchFamily="18" charset="0"/>
                <a:cs typeface="Times New Roman" panose="02020603050405020304" pitchFamily="18" charset="0"/>
              </a:rPr>
              <a:t>Elements of Consumer Imagery</a:t>
            </a:r>
            <a:endParaRPr lang="en-IN" sz="2800" b="1" dirty="0">
              <a:latin typeface="Times New Roman" panose="02020603050405020304" pitchFamily="18" charset="0"/>
              <a:cs typeface="Times New Roman" panose="02020603050405020304" pitchFamily="18" charset="0"/>
            </a:endParaRPr>
          </a:p>
        </p:txBody>
      </p:sp>
      <p:pic>
        <p:nvPicPr>
          <p:cNvPr id="5" name="Content Placeholder 4" descr="A diagram of a product&#10;&#10;AI-generated content may be incorrect.">
            <a:extLst>
              <a:ext uri="{FF2B5EF4-FFF2-40B4-BE49-F238E27FC236}">
                <a16:creationId xmlns:a16="http://schemas.microsoft.com/office/drawing/2014/main" id="{04944C71-379B-DD16-392C-2D879C9E83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53559" y="1700784"/>
            <a:ext cx="5884881" cy="4892675"/>
          </a:xfrm>
        </p:spPr>
      </p:pic>
    </p:spTree>
    <p:extLst>
      <p:ext uri="{BB962C8B-B14F-4D97-AF65-F5344CB8AC3E}">
        <p14:creationId xmlns:p14="http://schemas.microsoft.com/office/powerpoint/2010/main" val="3736643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B591C-48E0-FDB9-F5EF-2991E6A55746}"/>
              </a:ext>
            </a:extLst>
          </p:cNvPr>
          <p:cNvSpPr>
            <a:spLocks noGrp="1"/>
          </p:cNvSpPr>
          <p:nvPr>
            <p:ph type="title"/>
          </p:nvPr>
        </p:nvSpPr>
        <p:spPr/>
        <p:txBody>
          <a:bodyPr/>
          <a:lstStyle/>
          <a:p>
            <a:endParaRPr lang="en-IN"/>
          </a:p>
        </p:txBody>
      </p:sp>
      <p:pic>
        <p:nvPicPr>
          <p:cNvPr id="5" name="Content Placeholder 4" descr="A screen shot of a computer&#10;&#10;AI-generated content may be incorrect.">
            <a:extLst>
              <a:ext uri="{FF2B5EF4-FFF2-40B4-BE49-F238E27FC236}">
                <a16:creationId xmlns:a16="http://schemas.microsoft.com/office/drawing/2014/main" id="{68011D45-E09C-C88D-AAED-2460BD6BBFF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2129" r="2806" b="20482"/>
          <a:stretch>
            <a:fillRect/>
          </a:stretch>
        </p:blipFill>
        <p:spPr>
          <a:xfrm>
            <a:off x="2188563" y="1319239"/>
            <a:ext cx="7814873" cy="2271978"/>
          </a:xfrm>
        </p:spPr>
      </p:pic>
      <p:pic>
        <p:nvPicPr>
          <p:cNvPr id="6" name="Content Placeholder 4" descr="A close-up of a text&#10;&#10;AI-generated content may be incorrect.">
            <a:extLst>
              <a:ext uri="{FF2B5EF4-FFF2-40B4-BE49-F238E27FC236}">
                <a16:creationId xmlns:a16="http://schemas.microsoft.com/office/drawing/2014/main" id="{12506475-6DD1-4208-1D4A-6CA4949FE0C7}"/>
              </a:ext>
            </a:extLst>
          </p:cNvPr>
          <p:cNvPicPr>
            <a:picLocks noChangeAspect="1"/>
          </p:cNvPicPr>
          <p:nvPr/>
        </p:nvPicPr>
        <p:blipFill>
          <a:blip r:embed="rId3">
            <a:extLst>
              <a:ext uri="{28A0092B-C50C-407E-A947-70E740481C1C}">
                <a14:useLocalDpi xmlns:a14="http://schemas.microsoft.com/office/drawing/2010/main" val="0"/>
              </a:ext>
            </a:extLst>
          </a:blip>
          <a:srcRect l="1029" r="4935" b="3221"/>
          <a:stretch>
            <a:fillRect/>
          </a:stretch>
        </p:blipFill>
        <p:spPr>
          <a:xfrm>
            <a:off x="2188562" y="3591851"/>
            <a:ext cx="7814873" cy="2901024"/>
          </a:xfrm>
          <a:prstGeom prst="rect">
            <a:avLst/>
          </a:prstGeom>
        </p:spPr>
      </p:pic>
    </p:spTree>
    <p:extLst>
      <p:ext uri="{BB962C8B-B14F-4D97-AF65-F5344CB8AC3E}">
        <p14:creationId xmlns:p14="http://schemas.microsoft.com/office/powerpoint/2010/main" val="1353480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92286-39BB-4362-6ED5-8F9705EC9821}"/>
              </a:ext>
            </a:extLst>
          </p:cNvPr>
          <p:cNvSpPr>
            <a:spLocks noGrp="1"/>
          </p:cNvSpPr>
          <p:nvPr>
            <p:ph type="title"/>
          </p:nvPr>
        </p:nvSpPr>
        <p:spPr>
          <a:xfrm>
            <a:off x="966216" y="1380109"/>
            <a:ext cx="10515600" cy="400413"/>
          </a:xfrm>
        </p:spPr>
        <p:txBody>
          <a:bodyPr>
            <a:noAutofit/>
          </a:bodyPr>
          <a:lstStyle/>
          <a:p>
            <a:r>
              <a:rPr lang="en-US" sz="2400" dirty="0">
                <a:latin typeface="Times New Roman" panose="02020603050405020304" pitchFamily="18" charset="0"/>
                <a:cs typeface="Times New Roman" panose="02020603050405020304" pitchFamily="18" charset="0"/>
              </a:rPr>
              <a:t>Product </a:t>
            </a:r>
            <a:r>
              <a:rPr lang="en-US" sz="2400" b="1" dirty="0">
                <a:latin typeface="Times New Roman" panose="02020603050405020304" pitchFamily="18" charset="0"/>
                <a:cs typeface="Times New Roman" panose="02020603050405020304" pitchFamily="18" charset="0"/>
              </a:rPr>
              <a:t>Positioning &amp; Repositioning</a:t>
            </a:r>
            <a:endParaRPr lang="en-IN" sz="2400" dirty="0">
              <a:latin typeface="Times New Roman" panose="02020603050405020304" pitchFamily="18" charset="0"/>
              <a:cs typeface="Times New Roman" panose="02020603050405020304" pitchFamily="18" charset="0"/>
            </a:endParaRPr>
          </a:p>
        </p:txBody>
      </p:sp>
      <p:sp>
        <p:nvSpPr>
          <p:cNvPr id="7" name="Content Placeholder 6">
            <a:extLst>
              <a:ext uri="{FF2B5EF4-FFF2-40B4-BE49-F238E27FC236}">
                <a16:creationId xmlns:a16="http://schemas.microsoft.com/office/drawing/2014/main" id="{69152526-F44A-ABFF-630C-BBA5ED10805A}"/>
              </a:ext>
            </a:extLst>
          </p:cNvPr>
          <p:cNvSpPr>
            <a:spLocks noGrp="1"/>
          </p:cNvSpPr>
          <p:nvPr>
            <p:ph idx="1"/>
          </p:nvPr>
        </p:nvSpPr>
        <p:spPr>
          <a:xfrm>
            <a:off x="810768" y="1853184"/>
            <a:ext cx="7821168" cy="4505706"/>
          </a:xfrm>
        </p:spPr>
        <p:txBody>
          <a:bodyPr>
            <a:normAutofit fontScale="92500" lnSpcReduction="20000"/>
          </a:bodyPr>
          <a:lstStyle/>
          <a:p>
            <a:pPr>
              <a:lnSpc>
                <a:spcPct val="110000"/>
              </a:lnSpc>
            </a:pPr>
            <a:r>
              <a:rPr lang="en-US" sz="2200" b="1" dirty="0">
                <a:latin typeface="Times New Roman" panose="02020603050405020304" pitchFamily="18" charset="0"/>
                <a:cs typeface="Times New Roman" panose="02020603050405020304" pitchFamily="18" charset="0"/>
              </a:rPr>
              <a:t>Product positioning </a:t>
            </a:r>
            <a:r>
              <a:rPr lang="en-US" sz="2200" dirty="0">
                <a:latin typeface="Times New Roman" panose="02020603050405020304" pitchFamily="18" charset="0"/>
                <a:cs typeface="Times New Roman" panose="02020603050405020304" pitchFamily="18" charset="0"/>
              </a:rPr>
              <a:t>is about creating a specific image for a product in the minds of consumers</a:t>
            </a:r>
          </a:p>
          <a:p>
            <a:pPr>
              <a:lnSpc>
                <a:spcPct val="110000"/>
              </a:lnSpc>
            </a:pPr>
            <a:r>
              <a:rPr lang="en-US" sz="2200" dirty="0">
                <a:latin typeface="Times New Roman" panose="02020603050405020304" pitchFamily="18" charset="0"/>
                <a:cs typeface="Times New Roman" panose="02020603050405020304" pitchFamily="18" charset="0"/>
              </a:rPr>
              <a:t>The strategic effort to create a specific and desirable image for a product in the minds of the target customers, often by highlighting certain attributes, uses, or prices</a:t>
            </a:r>
          </a:p>
          <a:p>
            <a:pPr>
              <a:lnSpc>
                <a:spcPct val="110000"/>
              </a:lnSpc>
            </a:pPr>
            <a:r>
              <a:rPr lang="en-US" sz="2200" dirty="0">
                <a:latin typeface="Times New Roman" panose="02020603050405020304" pitchFamily="18" charset="0"/>
                <a:cs typeface="Times New Roman" panose="02020603050405020304" pitchFamily="18" charset="0"/>
              </a:rPr>
              <a:t>Eg: Maggi as the "2-minute" quick snack, Thums Up positioned itself as a powerful cola suitable for adventurous people</a:t>
            </a:r>
          </a:p>
          <a:p>
            <a:pPr>
              <a:lnSpc>
                <a:spcPct val="110000"/>
              </a:lnSpc>
            </a:pPr>
            <a:r>
              <a:rPr lang="en-US" sz="2200" b="1" dirty="0">
                <a:latin typeface="Times New Roman" panose="02020603050405020304" pitchFamily="18" charset="0"/>
                <a:cs typeface="Times New Roman" panose="02020603050405020304" pitchFamily="18" charset="0"/>
              </a:rPr>
              <a:t>Repositioning</a:t>
            </a:r>
            <a:r>
              <a:rPr lang="en-US" sz="2200" dirty="0">
                <a:latin typeface="Times New Roman" panose="02020603050405020304" pitchFamily="18" charset="0"/>
                <a:cs typeface="Times New Roman" panose="02020603050405020304" pitchFamily="18" charset="0"/>
              </a:rPr>
              <a:t> is the strategic process of changing that image to adapt to market changes or appeal to new segments.</a:t>
            </a:r>
          </a:p>
          <a:p>
            <a:pPr>
              <a:lnSpc>
                <a:spcPct val="110000"/>
              </a:lnSpc>
            </a:pPr>
            <a:r>
              <a:rPr lang="en-US" sz="2200" dirty="0">
                <a:latin typeface="Times New Roman" panose="02020603050405020304" pitchFamily="18" charset="0"/>
                <a:cs typeface="Times New Roman" panose="02020603050405020304" pitchFamily="18" charset="0"/>
              </a:rPr>
              <a:t>It is the process of changing a product's position in the minds of consumers, often due to evolving consumer preferences or market saturation.</a:t>
            </a:r>
          </a:p>
          <a:p>
            <a:pPr>
              <a:lnSpc>
                <a:spcPct val="110000"/>
              </a:lnSpc>
            </a:pPr>
            <a:r>
              <a:rPr lang="en-US" sz="2200" dirty="0">
                <a:latin typeface="Times New Roman" panose="02020603050405020304" pitchFamily="18" charset="0"/>
                <a:cs typeface="Times New Roman" panose="02020603050405020304" pitchFamily="18" charset="0"/>
              </a:rPr>
              <a:t>Eg: Lifebuoy, Old spice </a:t>
            </a:r>
            <a:endParaRPr lang="en-IN" sz="2200" dirty="0">
              <a:latin typeface="Times New Roman" panose="02020603050405020304" pitchFamily="18" charset="0"/>
              <a:cs typeface="Times New Roman" panose="02020603050405020304" pitchFamily="18" charset="0"/>
            </a:endParaRPr>
          </a:p>
        </p:txBody>
      </p:sp>
      <p:pic>
        <p:nvPicPr>
          <p:cNvPr id="9" name="Picture 8" descr="A red box with white text&#10;&#10;AI-generated content may be incorrect.">
            <a:extLst>
              <a:ext uri="{FF2B5EF4-FFF2-40B4-BE49-F238E27FC236}">
                <a16:creationId xmlns:a16="http://schemas.microsoft.com/office/drawing/2014/main" id="{47BD3AD8-A23C-22B3-2B70-AD1B1E647E8E}"/>
              </a:ext>
            </a:extLst>
          </p:cNvPr>
          <p:cNvPicPr>
            <a:picLocks noChangeAspect="1"/>
          </p:cNvPicPr>
          <p:nvPr/>
        </p:nvPicPr>
        <p:blipFill>
          <a:blip r:embed="rId2">
            <a:extLst>
              <a:ext uri="{28A0092B-C50C-407E-A947-70E740481C1C}">
                <a14:useLocalDpi xmlns:a14="http://schemas.microsoft.com/office/drawing/2010/main" val="0"/>
              </a:ext>
            </a:extLst>
          </a:blip>
          <a:srcRect l="7088" t="2741" r="4710" b="10143"/>
          <a:stretch>
            <a:fillRect/>
          </a:stretch>
        </p:blipFill>
        <p:spPr>
          <a:xfrm>
            <a:off x="8786232" y="3242872"/>
            <a:ext cx="2250576" cy="1579402"/>
          </a:xfrm>
          <a:prstGeom prst="rect">
            <a:avLst/>
          </a:prstGeom>
        </p:spPr>
      </p:pic>
      <p:pic>
        <p:nvPicPr>
          <p:cNvPr id="13" name="Picture 12" descr="A child holding a red object&#10;&#10;AI-generated content may be incorrect.">
            <a:extLst>
              <a:ext uri="{FF2B5EF4-FFF2-40B4-BE49-F238E27FC236}">
                <a16:creationId xmlns:a16="http://schemas.microsoft.com/office/drawing/2014/main" id="{1C5A78A6-967F-8D22-4367-004A73A9E860}"/>
              </a:ext>
            </a:extLst>
          </p:cNvPr>
          <p:cNvPicPr>
            <a:picLocks noChangeAspect="1"/>
          </p:cNvPicPr>
          <p:nvPr/>
        </p:nvPicPr>
        <p:blipFill>
          <a:blip r:embed="rId3">
            <a:extLst>
              <a:ext uri="{28A0092B-C50C-407E-A947-70E740481C1C}">
                <a14:useLocalDpi xmlns:a14="http://schemas.microsoft.com/office/drawing/2010/main" val="0"/>
              </a:ext>
            </a:extLst>
          </a:blip>
          <a:srcRect l="284" t="6310" r="1114" b="5349"/>
          <a:stretch>
            <a:fillRect/>
          </a:stretch>
        </p:blipFill>
        <p:spPr>
          <a:xfrm>
            <a:off x="9404417" y="5077478"/>
            <a:ext cx="2450000" cy="1508847"/>
          </a:xfrm>
          <a:prstGeom prst="rect">
            <a:avLst/>
          </a:prstGeom>
        </p:spPr>
      </p:pic>
    </p:spTree>
    <p:extLst>
      <p:ext uri="{BB962C8B-B14F-4D97-AF65-F5344CB8AC3E}">
        <p14:creationId xmlns:p14="http://schemas.microsoft.com/office/powerpoint/2010/main" val="573606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29586-E66F-A3BF-02C5-371E261F8AD6}"/>
              </a:ext>
            </a:extLst>
          </p:cNvPr>
          <p:cNvSpPr>
            <a:spLocks noGrp="1"/>
          </p:cNvSpPr>
          <p:nvPr>
            <p:ph type="title"/>
          </p:nvPr>
        </p:nvSpPr>
        <p:spPr>
          <a:xfrm>
            <a:off x="1009650" y="1362455"/>
            <a:ext cx="10515600" cy="457201"/>
          </a:xfrm>
        </p:spPr>
        <p:txBody>
          <a:bodyPr>
            <a:normAutofit fontScale="90000"/>
          </a:bodyPr>
          <a:lstStyle/>
          <a:p>
            <a:r>
              <a:rPr lang="en-US" sz="3200" b="1" dirty="0">
                <a:latin typeface="Times New Roman" panose="02020603050405020304" pitchFamily="18" charset="0"/>
                <a:cs typeface="Times New Roman" panose="02020603050405020304" pitchFamily="18" charset="0"/>
              </a:rPr>
              <a:t>Perceived Quality </a:t>
            </a:r>
            <a:endParaRPr lang="en-IN" sz="32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CFFF22A-7FE6-E6D7-FD3D-8D9A1CADA9AF}"/>
              </a:ext>
            </a:extLst>
          </p:cNvPr>
          <p:cNvSpPr>
            <a:spLocks noGrp="1"/>
          </p:cNvSpPr>
          <p:nvPr>
            <p:ph idx="1"/>
          </p:nvPr>
        </p:nvSpPr>
        <p:spPr>
          <a:xfrm>
            <a:off x="716089" y="1911096"/>
            <a:ext cx="10759821" cy="2708273"/>
          </a:xfrm>
        </p:spPr>
        <p:txBody>
          <a:bodyPr>
            <a:normAutofit/>
          </a:bodyPr>
          <a:lstStyle/>
          <a:p>
            <a:pPr algn="just">
              <a:lnSpc>
                <a:spcPct val="100000"/>
              </a:lnSpc>
            </a:pPr>
            <a:r>
              <a:rPr lang="en-US" sz="1800" dirty="0">
                <a:latin typeface="Times New Roman" panose="02020603050405020304" pitchFamily="18" charset="0"/>
                <a:cs typeface="Times New Roman" panose="02020603050405020304" pitchFamily="18" charset="0"/>
              </a:rPr>
              <a:t>Perceived quality is the customer's judgment about a product's or service's overall excellence or superiority concerning its intended purpose and alternatives, which may not align with objective or actual quality. It is an intangible, overall feeling about a brand influenced by both intrinsic (e.g., materials) and extrinsic (e.g., brand image) Eg: Airtel in Telecommunications, MTR for packaged foods etc.</a:t>
            </a:r>
          </a:p>
          <a:p>
            <a:pPr algn="just">
              <a:lnSpc>
                <a:spcPct val="100000"/>
              </a:lnSpc>
            </a:pPr>
            <a:endParaRPr lang="en-US" sz="1800" dirty="0">
              <a:latin typeface="Times New Roman" panose="02020603050405020304" pitchFamily="18" charset="0"/>
              <a:cs typeface="Times New Roman" panose="02020603050405020304" pitchFamily="18" charset="0"/>
            </a:endParaRPr>
          </a:p>
          <a:p>
            <a:pPr algn="just">
              <a:lnSpc>
                <a:spcPct val="100000"/>
              </a:lnSpc>
            </a:pPr>
            <a:endParaRPr lang="en-IN" sz="1800" dirty="0">
              <a:latin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979D46C5-99BB-C464-C970-9B82418295AE}"/>
              </a:ext>
            </a:extLst>
          </p:cNvPr>
          <p:cNvSpPr>
            <a:spLocks noChangeArrowheads="1"/>
          </p:cNvSpPr>
          <p:nvPr/>
        </p:nvSpPr>
        <p:spPr bwMode="auto">
          <a:xfrm>
            <a:off x="1009650" y="3219512"/>
            <a:ext cx="10429876" cy="34547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Key Dimensions (Aaker's Dimensions):</a:t>
            </a:r>
            <a:endPar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Performance: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How well the core function of the product is executed (e.g., how well a car accelerates).</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Features:</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Additional attributes or "bells and whistles" that enhance the product (e.g., a car having advanced driver-assist features).</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Reliability:</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consistency of performance and the absence of defects or failures (e.g., a car starting every time without issue).</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Durability:</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expected lifespan of the product and how long it performs well without significant repairs (e.g., a car lasting for over 200,000 miles).</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Serviceability:</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efficiency, competence, and convenience of the customer service and repair system (e.g., the ease of scheduling a car service appointment).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Fit and Finish:</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aesthetic appeal, feel, and attention to detail in the product's design and manufacture (e.g., the smooth closing of a car door, the quality of interior materials).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999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4C6A7-B68B-14A0-F9D7-A0EDAF3E8F87}"/>
              </a:ext>
            </a:extLst>
          </p:cNvPr>
          <p:cNvSpPr>
            <a:spLocks noGrp="1"/>
          </p:cNvSpPr>
          <p:nvPr>
            <p:ph type="title"/>
          </p:nvPr>
        </p:nvSpPr>
        <p:spPr>
          <a:xfrm>
            <a:off x="993648" y="1320669"/>
            <a:ext cx="10515600" cy="320675"/>
          </a:xfrm>
        </p:spPr>
        <p:txBody>
          <a:bodyPr>
            <a:noAutofit/>
          </a:bodyPr>
          <a:lstStyle/>
          <a:p>
            <a:r>
              <a:rPr lang="en-US" sz="3200" dirty="0">
                <a:latin typeface="Times New Roman" panose="02020603050405020304" pitchFamily="18" charset="0"/>
                <a:cs typeface="Times New Roman" panose="02020603050405020304" pitchFamily="18" charset="0"/>
              </a:rPr>
              <a:t>Perceived Price</a:t>
            </a:r>
            <a:endParaRPr lang="en-IN"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94C1AF6-A2E9-988D-AA14-918EC6F6DB50}"/>
              </a:ext>
            </a:extLst>
          </p:cNvPr>
          <p:cNvSpPr>
            <a:spLocks noGrp="1"/>
          </p:cNvSpPr>
          <p:nvPr>
            <p:ph idx="1"/>
          </p:nvPr>
        </p:nvSpPr>
        <p:spPr>
          <a:xfrm>
            <a:off x="755904" y="1746504"/>
            <a:ext cx="10515600" cy="3707896"/>
          </a:xfrm>
        </p:spPr>
        <p:txBody>
          <a:bodyPr>
            <a:normAutofit/>
          </a:bodyPr>
          <a:lstStyle/>
          <a:p>
            <a:pPr algn="just">
              <a:lnSpc>
                <a:spcPct val="100000"/>
              </a:lnSpc>
            </a:pPr>
            <a:r>
              <a:rPr lang="en-US" sz="1800" dirty="0">
                <a:latin typeface="Times New Roman" panose="02020603050405020304" pitchFamily="18" charset="0"/>
                <a:cs typeface="Times New Roman" panose="02020603050405020304" pitchFamily="18" charset="0"/>
              </a:rPr>
              <a:t>Perceived price is the customer's emotional and cognitive assessment of whether the price asked for a product or service is reasonable, acceptable, or justifiable based on their perceived value, willingness to pay, and the context of the transaction. It is about the value exchanged for the benefits obtained. </a:t>
            </a:r>
          </a:p>
          <a:p>
            <a:pPr algn="just">
              <a:lnSpc>
                <a:spcPct val="100000"/>
              </a:lnSpc>
            </a:pPr>
            <a:r>
              <a:rPr lang="en-US" sz="1800" dirty="0">
                <a:latin typeface="Times New Roman" panose="02020603050405020304" pitchFamily="18" charset="0"/>
                <a:cs typeface="Times New Roman" panose="02020603050405020304" pitchFamily="18" charset="0"/>
              </a:rPr>
              <a:t>Eg; Price paid for Apple phones, Gucci glasses or bags etc.</a:t>
            </a:r>
          </a:p>
          <a:p>
            <a:pPr algn="just">
              <a:lnSpc>
                <a:spcPct val="100000"/>
              </a:lnSpc>
            </a:pPr>
            <a:endParaRPr lang="en-IN" sz="1800" dirty="0">
              <a:latin typeface="Times New Roman" panose="02020603050405020304" pitchFamily="18" charset="0"/>
              <a:cs typeface="Times New Roman" panose="02020603050405020304" pitchFamily="18" charset="0"/>
            </a:endParaRPr>
          </a:p>
        </p:txBody>
      </p:sp>
      <p:sp>
        <p:nvSpPr>
          <p:cNvPr id="4" name="Rectangle 1">
            <a:extLst>
              <a:ext uri="{FF2B5EF4-FFF2-40B4-BE49-F238E27FC236}">
                <a16:creationId xmlns:a16="http://schemas.microsoft.com/office/drawing/2014/main" id="{BD748F4D-96D9-2449-DC52-D2BE5CCBD95A}"/>
              </a:ext>
            </a:extLst>
          </p:cNvPr>
          <p:cNvSpPr>
            <a:spLocks noChangeArrowheads="1"/>
          </p:cNvSpPr>
          <p:nvPr/>
        </p:nvSpPr>
        <p:spPr bwMode="auto">
          <a:xfrm>
            <a:off x="920496" y="3163811"/>
            <a:ext cx="10351008" cy="360349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b="1" dirty="0">
                <a:latin typeface="Times New Roman" panose="02020603050405020304" pitchFamily="18" charset="0"/>
                <a:cs typeface="Times New Roman" panose="02020603050405020304" pitchFamily="18" charset="0"/>
              </a:rPr>
              <a:t>Key Factors Influencing Perceived Price:</a:t>
            </a:r>
          </a:p>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dirty="0">
                <a:latin typeface="Times New Roman" panose="02020603050405020304" pitchFamily="18" charset="0"/>
                <a:cs typeface="Times New Roman" panose="02020603050405020304" pitchFamily="18" charset="0"/>
              </a:rPr>
              <a:t>Price-Quality Relationship: The common assumption that higher prices indicate better quality.</a:t>
            </a:r>
          </a:p>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dirty="0">
                <a:latin typeface="Times New Roman" panose="02020603050405020304" pitchFamily="18" charset="0"/>
                <a:cs typeface="Times New Roman" panose="02020603050405020304" pitchFamily="18" charset="0"/>
              </a:rPr>
              <a:t>Reference Prices: Internal (from past experience) or external (from competitors or the market) price benchmarks against which consumers compare the current price.</a:t>
            </a:r>
          </a:p>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dirty="0">
                <a:latin typeface="Times New Roman" panose="02020603050405020304" pitchFamily="18" charset="0"/>
                <a:cs typeface="Times New Roman" panose="02020603050405020304" pitchFamily="18" charset="0"/>
              </a:rPr>
              <a:t>Brand Image/Prestige: Strong, reputable brands can justify higher prices because the brand image itself adds value (a "halo effect").</a:t>
            </a:r>
          </a:p>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dirty="0">
                <a:latin typeface="Times New Roman" panose="02020603050405020304" pitchFamily="18" charset="0"/>
                <a:cs typeface="Times New Roman" panose="02020603050405020304" pitchFamily="18" charset="0"/>
              </a:rPr>
              <a:t>Promotions and Discounts: Sales and offers can create a perception of getting a "bargain" (loss aversion), even if the actual price is not exceptionally low.</a:t>
            </a:r>
          </a:p>
          <a:p>
            <a:pPr marL="228600" marR="0" lvl="0" indent="-228600" algn="just" eaLnBrk="1" fontAlgn="base" hangingPunct="1">
              <a:spcBef>
                <a:spcPts val="1000"/>
              </a:spcBef>
              <a:spcAft>
                <a:spcPct val="0"/>
              </a:spcAft>
              <a:buClrTx/>
              <a:buSzTx/>
              <a:buFont typeface="Arial" panose="020B0604020202020204" pitchFamily="34" charset="0"/>
              <a:buChar char="•"/>
              <a:tabLst/>
            </a:pPr>
            <a:r>
              <a:rPr lang="en-US" altLang="en-US" sz="1600" dirty="0">
                <a:latin typeface="Times New Roman" panose="02020603050405020304" pitchFamily="18" charset="0"/>
                <a:cs typeface="Times New Roman" panose="02020603050405020304" pitchFamily="18" charset="0"/>
              </a:rPr>
              <a:t>Tangible Cues: Packaging, store environment, and customer service all influence the perceived value and, consequently, the perceived fairness of the price.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6680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ECF9A-0EEE-2F9B-BDAC-00D4B7CE50B9}"/>
              </a:ext>
            </a:extLst>
          </p:cNvPr>
          <p:cNvSpPr>
            <a:spLocks noGrp="1"/>
          </p:cNvSpPr>
          <p:nvPr>
            <p:ph type="title"/>
          </p:nvPr>
        </p:nvSpPr>
        <p:spPr>
          <a:xfrm>
            <a:off x="1062170" y="1414836"/>
            <a:ext cx="10515600" cy="530225"/>
          </a:xfrm>
        </p:spPr>
        <p:txBody>
          <a:bodyPr>
            <a:normAutofit fontScale="90000"/>
          </a:bodyPr>
          <a:lstStyle/>
          <a:p>
            <a:r>
              <a:rPr lang="en-US" sz="3600" b="1" dirty="0">
                <a:latin typeface="Times New Roman" panose="02020603050405020304" pitchFamily="18" charset="0"/>
                <a:cs typeface="Times New Roman" panose="02020603050405020304" pitchFamily="18" charset="0"/>
              </a:rPr>
              <a:t>Price-quality relationship</a:t>
            </a:r>
            <a:r>
              <a:rPr lang="en-US" sz="3600" dirty="0">
                <a:latin typeface="Times New Roman" panose="02020603050405020304" pitchFamily="18" charset="0"/>
                <a:cs typeface="Times New Roman" panose="02020603050405020304" pitchFamily="18" charset="0"/>
              </a:rPr>
              <a:t> </a:t>
            </a:r>
            <a:endParaRPr lang="en-IN" sz="3600" dirty="0"/>
          </a:p>
        </p:txBody>
      </p:sp>
      <p:sp>
        <p:nvSpPr>
          <p:cNvPr id="3" name="Content Placeholder 2">
            <a:extLst>
              <a:ext uri="{FF2B5EF4-FFF2-40B4-BE49-F238E27FC236}">
                <a16:creationId xmlns:a16="http://schemas.microsoft.com/office/drawing/2014/main" id="{A86FC3DF-87D1-92D2-A8B7-4EBCE5E79F5B}"/>
              </a:ext>
            </a:extLst>
          </p:cNvPr>
          <p:cNvSpPr>
            <a:spLocks noGrp="1"/>
          </p:cNvSpPr>
          <p:nvPr>
            <p:ph idx="1"/>
          </p:nvPr>
        </p:nvSpPr>
        <p:spPr>
          <a:xfrm>
            <a:off x="746760" y="2050097"/>
            <a:ext cx="10515600" cy="4351338"/>
          </a:xfrm>
        </p:spPr>
        <p:txBody>
          <a:bodyPr>
            <a:normAutofit/>
          </a:bodyPr>
          <a:lstStyle/>
          <a:p>
            <a:pPr algn="just">
              <a:lnSpc>
                <a:spcPct val="100000"/>
              </a:lnSpc>
            </a:pPr>
            <a:r>
              <a:rPr lang="en-US" sz="2000" dirty="0">
                <a:latin typeface="Times New Roman" panose="02020603050405020304" pitchFamily="18" charset="0"/>
                <a:cs typeface="Times New Roman" panose="02020603050405020304" pitchFamily="18" charset="0"/>
              </a:rPr>
              <a:t>The </a:t>
            </a:r>
            <a:r>
              <a:rPr lang="en-US" sz="2000" b="1" dirty="0">
                <a:latin typeface="Times New Roman" panose="02020603050405020304" pitchFamily="18" charset="0"/>
                <a:cs typeface="Times New Roman" panose="02020603050405020304" pitchFamily="18" charset="0"/>
              </a:rPr>
              <a:t>price-quality relationship</a:t>
            </a:r>
            <a:r>
              <a:rPr lang="en-US" sz="2000" dirty="0">
                <a:latin typeface="Times New Roman" panose="02020603050405020304" pitchFamily="18" charset="0"/>
                <a:cs typeface="Times New Roman" panose="02020603050405020304" pitchFamily="18" charset="0"/>
              </a:rPr>
              <a:t> is a concept where consumers often use price as an indicator of a product's quality, particularly when they lack complete information or face high search costs. This often leads to a general perception that higher-priced items offer better quality</a:t>
            </a:r>
          </a:p>
          <a:p>
            <a:pPr algn="just">
              <a:lnSpc>
                <a:spcPct val="100000"/>
              </a:lnSpc>
            </a:pPr>
            <a:endParaRPr lang="en-IN" sz="2000" dirty="0">
              <a:latin typeface="Times New Roman" panose="02020603050405020304" pitchFamily="18" charset="0"/>
              <a:cs typeface="Times New Roman" panose="02020603050405020304" pitchFamily="18" charset="0"/>
            </a:endParaRPr>
          </a:p>
        </p:txBody>
      </p:sp>
      <p:sp>
        <p:nvSpPr>
          <p:cNvPr id="4" name="Rectangle 1">
            <a:extLst>
              <a:ext uri="{FF2B5EF4-FFF2-40B4-BE49-F238E27FC236}">
                <a16:creationId xmlns:a16="http://schemas.microsoft.com/office/drawing/2014/main" id="{9A5C5B24-837E-7915-DE3F-AC3E1C679978}"/>
              </a:ext>
            </a:extLst>
          </p:cNvPr>
          <p:cNvSpPr>
            <a:spLocks noChangeArrowheads="1"/>
          </p:cNvSpPr>
          <p:nvPr/>
        </p:nvSpPr>
        <p:spPr bwMode="auto">
          <a:xfrm>
            <a:off x="1062170" y="3064714"/>
            <a:ext cx="10515601" cy="379328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Factors Influencing the Relationship</a:t>
            </a:r>
            <a:endPar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The strength of the price-quality relationship is not universal and can be influenced by several factors:</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Consumer Knowledge:</a:t>
            </a: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When consumers can easily assess product quality (e.g., in highly competitive markets with low search costs), the price-quality correlation tends to be stronger, as sellers must provide quality commensurate with price or exit the market.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Product Type:</a:t>
            </a: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relationship can differ between product categories.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Studies have found that for some non-durable goods (like food products), the price-quality correlation is often low or negative, while for higher-priced durable goods, it might be stronger.</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External Cues:</a:t>
            </a: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presence of other information, such as brand name, advertising, or online reviews, can moderate or even dominate the influence of price on perceived quality.</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Economic Factors:</a:t>
            </a:r>
            <a:r>
              <a:rPr kumimoji="0" lang="en-US" altLang="en-US"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Research has shown that price-quality correlations were lower during periods of high inflation</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3074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D4B2D-19FA-6957-FE93-2B59B8C11E30}"/>
              </a:ext>
            </a:extLst>
          </p:cNvPr>
          <p:cNvSpPr>
            <a:spLocks noGrp="1"/>
          </p:cNvSpPr>
          <p:nvPr>
            <p:ph type="title"/>
          </p:nvPr>
        </p:nvSpPr>
        <p:spPr>
          <a:xfrm>
            <a:off x="838200" y="1505902"/>
            <a:ext cx="10515600" cy="593724"/>
          </a:xfrm>
        </p:spPr>
        <p:txBody>
          <a:bodyPr>
            <a:normAutofit fontScale="90000"/>
          </a:bodyPr>
          <a:lstStyle/>
          <a:p>
            <a:r>
              <a:rPr lang="en-US" dirty="0">
                <a:latin typeface="Times New Roman" panose="02020603050405020304" pitchFamily="18" charset="0"/>
                <a:cs typeface="Times New Roman" panose="02020603050405020304" pitchFamily="18" charset="0"/>
              </a:rPr>
              <a:t>Perceived risk</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2505789-E408-C1BE-9119-5110A8477D9C}"/>
              </a:ext>
            </a:extLst>
          </p:cNvPr>
          <p:cNvSpPr>
            <a:spLocks noGrp="1"/>
          </p:cNvSpPr>
          <p:nvPr>
            <p:ph idx="1"/>
          </p:nvPr>
        </p:nvSpPr>
        <p:spPr>
          <a:xfrm>
            <a:off x="666750" y="2340864"/>
            <a:ext cx="10515600" cy="3948812"/>
          </a:xfrm>
        </p:spPr>
        <p:txBody>
          <a:bodyPr/>
          <a:lstStyle/>
          <a:p>
            <a:pPr algn="just">
              <a:lnSpc>
                <a:spcPct val="100000"/>
              </a:lnSpc>
            </a:pPr>
            <a:r>
              <a:rPr lang="en-US" dirty="0">
                <a:latin typeface="Times New Roman" panose="02020603050405020304" pitchFamily="18" charset="0"/>
                <a:cs typeface="Times New Roman" panose="02020603050405020304" pitchFamily="18" charset="0"/>
              </a:rPr>
              <a:t>Perceived risk is the consumer's subjective feeling of uncertainty and potential for negative consequences when making a purchase. </a:t>
            </a:r>
          </a:p>
          <a:p>
            <a:pPr algn="just">
              <a:lnSpc>
                <a:spcPct val="100000"/>
              </a:lnSpc>
            </a:pPr>
            <a:r>
              <a:rPr lang="en-US" dirty="0">
                <a:latin typeface="Times New Roman" panose="02020603050405020304" pitchFamily="18" charset="0"/>
                <a:cs typeface="Times New Roman" panose="02020603050405020304" pitchFamily="18" charset="0"/>
              </a:rPr>
              <a:t>It's a core concept in consumer behavior that influences purchasing decisions and is categorized into types like financial, physical, social, functional, and time risks. </a:t>
            </a:r>
          </a:p>
          <a:p>
            <a:pPr algn="just">
              <a:lnSpc>
                <a:spcPct val="100000"/>
              </a:lnSpc>
            </a:pPr>
            <a:r>
              <a:rPr lang="en-US" dirty="0">
                <a:latin typeface="Times New Roman" panose="02020603050405020304" pitchFamily="18" charset="0"/>
                <a:cs typeface="Times New Roman" panose="02020603050405020304" pitchFamily="18" charset="0"/>
              </a:rPr>
              <a:t>Consumers try to reduce this perceived risk through strategies like information search, brand loyalty, and relying on trusted sources to avoid undesirable outcomes. </a:t>
            </a:r>
          </a:p>
          <a:p>
            <a:pPr algn="just">
              <a:lnSpc>
                <a:spcPct val="10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9518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F06D-9E76-ECEC-F658-C61BDFB35182}"/>
              </a:ext>
            </a:extLst>
          </p:cNvPr>
          <p:cNvSpPr>
            <a:spLocks noGrp="1"/>
          </p:cNvSpPr>
          <p:nvPr>
            <p:ph type="title"/>
          </p:nvPr>
        </p:nvSpPr>
        <p:spPr/>
        <p:txBody>
          <a:bodyPr/>
          <a:lstStyle/>
          <a:p>
            <a:endParaRPr lang="en-IN"/>
          </a:p>
        </p:txBody>
      </p:sp>
      <p:sp>
        <p:nvSpPr>
          <p:cNvPr id="4" name="Rectangle 1">
            <a:extLst>
              <a:ext uri="{FF2B5EF4-FFF2-40B4-BE49-F238E27FC236}">
                <a16:creationId xmlns:a16="http://schemas.microsoft.com/office/drawing/2014/main" id="{EC04A2AA-2950-F8C1-14C8-F24BD2938DB2}"/>
              </a:ext>
            </a:extLst>
          </p:cNvPr>
          <p:cNvSpPr>
            <a:spLocks noGrp="1" noChangeArrowheads="1"/>
          </p:cNvSpPr>
          <p:nvPr>
            <p:ph idx="1"/>
          </p:nvPr>
        </p:nvSpPr>
        <p:spPr bwMode="auto">
          <a:xfrm>
            <a:off x="565024" y="1387964"/>
            <a:ext cx="10718672" cy="31027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Key concepts</a:t>
            </a:r>
            <a:endPar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Uncertainty:</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Perceived risk arises from the uncertainty a consumer feels, whether it's about the product's features, the outcome of the purchase, or the brand's quality.</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Subjective: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Risk is a perception, meaning it is not necessarily real but is a feeling in the consumer's mind. It can differ greatly from actual risk (e.g., fear of flying vs. statistical safety).</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High-involvement vs. low-involvement: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level of perceived risk is directly tied to the importance of the purchase. </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High-involvement purchases like a car have high perceived risk, while low-involvement purchases like milk have very little. </a:t>
            </a: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2DE5B4C2-DDFA-5347-24CF-2278A932A7D3}"/>
              </a:ext>
            </a:extLst>
          </p:cNvPr>
          <p:cNvSpPr>
            <a:spLocks noChangeArrowheads="1"/>
          </p:cNvSpPr>
          <p:nvPr/>
        </p:nvSpPr>
        <p:spPr bwMode="auto">
          <a:xfrm>
            <a:off x="638176" y="4187952"/>
            <a:ext cx="10515600" cy="240829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dirty="0">
                <a:solidFill>
                  <a:srgbClr val="0A0A0A"/>
                </a:solidFill>
                <a:latin typeface="Times New Roman" panose="02020603050405020304" pitchFamily="18" charset="0"/>
                <a:cs typeface="Times New Roman" panose="02020603050405020304" pitchFamily="18" charset="0"/>
              </a:rPr>
              <a:t>Examples </a:t>
            </a: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600" dirty="0">
                <a:solidFill>
                  <a:srgbClr val="0A0A0A"/>
                </a:solidFill>
                <a:latin typeface="Times New Roman" panose="02020603050405020304" pitchFamily="18" charset="0"/>
                <a:cs typeface="Times New Roman" panose="02020603050405020304" pitchFamily="18" charset="0"/>
              </a:rPr>
              <a:t>Online shopping: A consumer might hesitate to buy from an unfamiliar e-commerce site due to concerns about payment security, data privacy, and the risk of goods not being delivered.</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1600" dirty="0">
              <a:solidFill>
                <a:srgbClr val="0A0A0A"/>
              </a:solidFill>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600" dirty="0">
                <a:solidFill>
                  <a:srgbClr val="0A0A0A"/>
                </a:solidFill>
                <a:latin typeface="Times New Roman" panose="02020603050405020304" pitchFamily="18" charset="0"/>
                <a:cs typeface="Times New Roman" panose="02020603050405020304" pitchFamily="18" charset="0"/>
              </a:rPr>
              <a:t>Product packaging: A retail store that uses low-quality plastic hangers to display clothes may give customers the perception that the brand itself is of low quality.</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solidFill>
                <a:srgbClr val="0A0A0A"/>
              </a:solidFill>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600" dirty="0">
                <a:solidFill>
                  <a:srgbClr val="0A0A0A"/>
                </a:solidFill>
                <a:latin typeface="Times New Roman" panose="02020603050405020304" pitchFamily="18" charset="0"/>
                <a:cs typeface="Times New Roman" panose="02020603050405020304" pitchFamily="18" charset="0"/>
              </a:rPr>
              <a:t>New technology: When buying a new self-driving car, a consumer may perceive high risks related to potential functional failures (accidents) and privacy breaches (data misuse).</a:t>
            </a:r>
          </a:p>
        </p:txBody>
      </p:sp>
    </p:spTree>
    <p:extLst>
      <p:ext uri="{BB962C8B-B14F-4D97-AF65-F5344CB8AC3E}">
        <p14:creationId xmlns:p14="http://schemas.microsoft.com/office/powerpoint/2010/main" val="272159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50CB5-69AC-0DB0-8C1C-24A52A452A01}"/>
              </a:ext>
            </a:extLst>
          </p:cNvPr>
          <p:cNvSpPr>
            <a:spLocks noGrp="1"/>
          </p:cNvSpPr>
          <p:nvPr>
            <p:ph type="title"/>
          </p:nvPr>
        </p:nvSpPr>
        <p:spPr>
          <a:xfrm>
            <a:off x="919162" y="868045"/>
            <a:ext cx="10515600" cy="1325563"/>
          </a:xfrm>
        </p:spPr>
        <p:txBody>
          <a:bodyPr/>
          <a:lstStyle/>
          <a:p>
            <a:endParaRPr lang="en-IN"/>
          </a:p>
        </p:txBody>
      </p:sp>
      <p:sp>
        <p:nvSpPr>
          <p:cNvPr id="4" name="Rectangle 1">
            <a:extLst>
              <a:ext uri="{FF2B5EF4-FFF2-40B4-BE49-F238E27FC236}">
                <a16:creationId xmlns:a16="http://schemas.microsoft.com/office/drawing/2014/main" id="{5452A588-0A2C-180B-C49B-1C2BA065B850}"/>
              </a:ext>
            </a:extLst>
          </p:cNvPr>
          <p:cNvSpPr>
            <a:spLocks noGrp="1" noChangeArrowheads="1"/>
          </p:cNvSpPr>
          <p:nvPr>
            <p:ph idx="1"/>
          </p:nvPr>
        </p:nvSpPr>
        <p:spPr bwMode="auto">
          <a:xfrm>
            <a:off x="1028033" y="1277227"/>
            <a:ext cx="10755058" cy="56880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Types of perceived risk</a:t>
            </a:r>
            <a:endParaRPr kumimoji="0" lang="en-US" altLang="en-US" sz="18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hlinkClick r:id="rId2"/>
              </a:rPr>
              <a:t>Financial risk</a:t>
            </a: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risk of losing money through a bad purchase.</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Example: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Buying a high-priced electronic gadget that quickly becomes obsolete or is found cheaper elsewhere.</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hlinkClick r:id="rId3"/>
              </a:rPr>
              <a:t>Functional risk</a:t>
            </a: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risk that the product won't perform as expected or will fail to perform its intended function.</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Example: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Purchasing a new type of kitchen appliance that doesn't cook food effectively.</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hlinkClick r:id="rId4"/>
              </a:rPr>
              <a:t>Physical (or safety) risk</a:t>
            </a: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risk of physical harm or damage resulting from the product.</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Example: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Buying an over-the-counter medicine that has side effects or a vehicle with poor safety features.</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hlinkClick r:id="rId5"/>
              </a:rPr>
              <a:t>Psychosocial risk</a:t>
            </a: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risk of a poor purchase negatively affecting a consumer's self-image or social standing.</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Example: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Buying a brand of clothing that is perceived as low-quality, leading to social embarrassment, or purchasing a product that is not seen as modern or trendy.</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hlinkClick r:id="rId6"/>
              </a:rPr>
              <a:t>Time risk</a:t>
            </a: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The risk of losing time and effort through a purchase that requires returns or repairs.</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1600" b="1"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Example:</a:t>
            </a:r>
            <a: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t> Ordering a product online that takes a long time to arrive or is delivered broken, requiring you to spend time dealing with the return process. </a:t>
            </a:r>
          </a:p>
          <a:p>
            <a:pPr marL="0" marR="0" lvl="0" indent="0" algn="just" defTabSz="914400" rtl="0" eaLnBrk="0" fontAlgn="base" latinLnBrk="0" hangingPunct="0">
              <a:lnSpc>
                <a:spcPct val="150000"/>
              </a:lnSpc>
              <a:spcBef>
                <a:spcPct val="0"/>
              </a:spcBef>
              <a:spcAft>
                <a:spcPct val="0"/>
              </a:spcAft>
              <a:buClrTx/>
              <a:buSzTx/>
              <a:buFontTx/>
              <a:buNone/>
              <a:tabLst/>
            </a:pPr>
            <a:br>
              <a:rPr kumimoji="0" lang="en-US" altLang="en-US" sz="1600" b="0" i="0" u="none" strike="noStrike" cap="none" normalizeH="0" baseline="0" dirty="0">
                <a:ln>
                  <a:noFill/>
                </a:ln>
                <a:solidFill>
                  <a:srgbClr val="0A0A0A"/>
                </a:solidFill>
                <a:effectLst/>
                <a:latin typeface="Times New Roman" panose="02020603050405020304" pitchFamily="18" charset="0"/>
                <a:cs typeface="Times New Roman" panose="02020603050405020304" pitchFamily="18" charset="0"/>
              </a:rPr>
            </a:br>
            <a:endPar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832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5703-CECE-D989-90F4-9AF1F3422644}"/>
              </a:ext>
            </a:extLst>
          </p:cNvPr>
          <p:cNvSpPr>
            <a:spLocks noGrp="1"/>
          </p:cNvSpPr>
          <p:nvPr>
            <p:ph type="title"/>
          </p:nvPr>
        </p:nvSpPr>
        <p:spPr>
          <a:xfrm>
            <a:off x="612267" y="1429197"/>
            <a:ext cx="10515600" cy="315911"/>
          </a:xfrm>
        </p:spPr>
        <p:txBody>
          <a:bodyPr>
            <a:noAutofit/>
          </a:bodyPr>
          <a:lstStyle/>
          <a:p>
            <a:br>
              <a:rPr lang="en-IN" sz="3600" b="1" dirty="0">
                <a:solidFill>
                  <a:srgbClr val="0070C0"/>
                </a:solidFill>
                <a:latin typeface="Times New Roman" panose="02020603050405020304" pitchFamily="18" charset="0"/>
                <a:cs typeface="Times New Roman" panose="02020603050405020304" pitchFamily="18" charset="0"/>
              </a:rPr>
            </a:br>
            <a:r>
              <a:rPr lang="en-IN" sz="3600" b="1" dirty="0">
                <a:solidFill>
                  <a:srgbClr val="0070C0"/>
                </a:solidFill>
                <a:latin typeface="Times New Roman" panose="02020603050405020304" pitchFamily="18" charset="0"/>
                <a:cs typeface="Times New Roman" panose="02020603050405020304" pitchFamily="18" charset="0"/>
              </a:rPr>
              <a:t>LEARNING</a:t>
            </a:r>
            <a:br>
              <a:rPr lang="en-IN" sz="3600" b="1" dirty="0">
                <a:solidFill>
                  <a:srgbClr val="0070C0"/>
                </a:solidFill>
                <a:latin typeface="Times New Roman" panose="02020603050405020304" pitchFamily="18" charset="0"/>
                <a:cs typeface="Times New Roman" panose="02020603050405020304" pitchFamily="18" charset="0"/>
              </a:rPr>
            </a:br>
            <a:endParaRPr lang="en-IN" sz="3600"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5067B8C-F375-D43C-4305-1EFCE8735BB4}"/>
              </a:ext>
            </a:extLst>
          </p:cNvPr>
          <p:cNvSpPr>
            <a:spLocks noGrp="1"/>
          </p:cNvSpPr>
          <p:nvPr>
            <p:ph idx="1"/>
          </p:nvPr>
        </p:nvSpPr>
        <p:spPr>
          <a:xfrm>
            <a:off x="352425" y="2029968"/>
            <a:ext cx="10610850" cy="4339080"/>
          </a:xfrm>
        </p:spPr>
        <p:txBody>
          <a:bodyPr>
            <a:noAutofit/>
          </a:bodyPr>
          <a:lstStyle/>
          <a:p>
            <a:pPr algn="just" fontAlgn="base">
              <a:lnSpc>
                <a:spcPct val="110000"/>
              </a:lnSpc>
            </a:pPr>
            <a:r>
              <a:rPr lang="en-IN" sz="2000" b="1" dirty="0">
                <a:latin typeface="Times New Roman" panose="02020603050405020304" pitchFamily="18" charset="0"/>
                <a:cs typeface="Times New Roman" panose="02020603050405020304" pitchFamily="18" charset="0"/>
              </a:rPr>
              <a:t>Meaning and Nature:</a:t>
            </a:r>
          </a:p>
          <a:p>
            <a:pPr algn="just" fontAlgn="base">
              <a:lnSpc>
                <a:spcPct val="110000"/>
              </a:lnSpc>
            </a:pPr>
            <a:r>
              <a:rPr lang="en-IN" sz="2000" dirty="0">
                <a:latin typeface="Times New Roman" panose="02020603050405020304" pitchFamily="18" charset="0"/>
                <a:cs typeface="Times New Roman" panose="02020603050405020304" pitchFamily="18" charset="0"/>
              </a:rPr>
              <a:t>Learning is a key process in human behaviour. All living is learning. </a:t>
            </a:r>
          </a:p>
          <a:p>
            <a:pPr algn="just" fontAlgn="base">
              <a:lnSpc>
                <a:spcPct val="110000"/>
              </a:lnSpc>
            </a:pPr>
            <a:r>
              <a:rPr lang="en-IN" sz="2000" dirty="0">
                <a:latin typeface="Times New Roman" panose="02020603050405020304" pitchFamily="18" charset="0"/>
                <a:cs typeface="Times New Roman" panose="02020603050405020304" pitchFamily="18" charset="0"/>
              </a:rPr>
              <a:t>The individual is constantly interacting with and influenced by the environment. </a:t>
            </a:r>
          </a:p>
          <a:p>
            <a:pPr algn="just" fontAlgn="base">
              <a:lnSpc>
                <a:spcPct val="110000"/>
              </a:lnSpc>
            </a:pPr>
            <a:r>
              <a:rPr lang="en-IN" sz="2000" dirty="0">
                <a:latin typeface="Times New Roman" panose="02020603050405020304" pitchFamily="18" charset="0"/>
                <a:cs typeface="Times New Roman" panose="02020603050405020304" pitchFamily="18" charset="0"/>
              </a:rPr>
              <a:t>This experience makes him to change or modify his behaviour in order to deal effectively with it. </a:t>
            </a:r>
          </a:p>
          <a:p>
            <a:pPr algn="just" fontAlgn="base">
              <a:lnSpc>
                <a:spcPct val="110000"/>
              </a:lnSpc>
            </a:pPr>
            <a:r>
              <a:rPr lang="en-IN" sz="2000" b="1" dirty="0">
                <a:latin typeface="Times New Roman" panose="02020603050405020304" pitchFamily="18" charset="0"/>
                <a:cs typeface="Times New Roman" panose="02020603050405020304" pitchFamily="18" charset="0"/>
              </a:rPr>
              <a:t>Therefore, learning is a change in behaviour, influenced by previous behaviour. As stated above the skills, knowledge, habits, attitudes, interests and other personality characteristics are all the result of learning.</a:t>
            </a:r>
          </a:p>
          <a:p>
            <a:pPr algn="just" fontAlgn="base">
              <a:lnSpc>
                <a:spcPct val="110000"/>
              </a:lnSpc>
            </a:pPr>
            <a:r>
              <a:rPr lang="en-IN" sz="2000" b="1" i="1" dirty="0">
                <a:solidFill>
                  <a:srgbClr val="C00000"/>
                </a:solidFill>
                <a:latin typeface="Times New Roman" panose="02020603050405020304" pitchFamily="18" charset="0"/>
                <a:cs typeface="Times New Roman" panose="02020603050405020304" pitchFamily="18" charset="0"/>
              </a:rPr>
              <a:t>Learning is defined as “any relatively permanent change in behaviour that occurs as a result of practice and experience”. This definition has three important elements.</a:t>
            </a:r>
          </a:p>
          <a:p>
            <a:pPr algn="just">
              <a:lnSpc>
                <a:spcPct val="11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152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DEDB0FA-5A8E-B3F7-B9C2-1D1F3CA65023}"/>
              </a:ext>
            </a:extLst>
          </p:cNvPr>
          <p:cNvSpPr>
            <a:spLocks noGrp="1"/>
          </p:cNvSpPr>
          <p:nvPr>
            <p:ph type="title"/>
          </p:nvPr>
        </p:nvSpPr>
        <p:spPr>
          <a:xfrm>
            <a:off x="425824" y="305370"/>
            <a:ext cx="9392421" cy="694755"/>
          </a:xfrm>
        </p:spPr>
        <p:txBody>
          <a:bodyPr>
            <a:normAutofit fontScale="90000"/>
          </a:bodyPr>
          <a:lstStyle/>
          <a:p>
            <a:r>
              <a:rPr lang="en-US" dirty="0">
                <a:latin typeface="Times New Roman" panose="02020603050405020304" pitchFamily="18" charset="0"/>
                <a:cs typeface="Times New Roman" panose="02020603050405020304" pitchFamily="18" charset="0"/>
              </a:rPr>
              <a:t>Perception</a:t>
            </a:r>
            <a:endParaRPr lang="en-IN" dirty="0"/>
          </a:p>
        </p:txBody>
      </p:sp>
      <p:sp>
        <p:nvSpPr>
          <p:cNvPr id="3" name="Content Placeholder 2">
            <a:extLst>
              <a:ext uri="{FF2B5EF4-FFF2-40B4-BE49-F238E27FC236}">
                <a16:creationId xmlns:a16="http://schemas.microsoft.com/office/drawing/2014/main" id="{4543943F-9077-DA0E-4E0A-73B4C791EA17}"/>
              </a:ext>
            </a:extLst>
          </p:cNvPr>
          <p:cNvSpPr>
            <a:spLocks noGrp="1"/>
          </p:cNvSpPr>
          <p:nvPr>
            <p:ph idx="1"/>
          </p:nvPr>
        </p:nvSpPr>
        <p:spPr>
          <a:xfrm>
            <a:off x="327259" y="1133475"/>
            <a:ext cx="6197366" cy="5591175"/>
          </a:xfrm>
        </p:spPr>
        <p:txBody>
          <a:bodyPr>
            <a:normAutofit/>
          </a:bodyPr>
          <a:lstStyle/>
          <a:p>
            <a:pPr>
              <a:lnSpc>
                <a:spcPct val="100000"/>
              </a:lnSpc>
            </a:pPr>
            <a:r>
              <a:rPr lang="en-US" sz="2000" dirty="0">
                <a:latin typeface="Times New Roman" panose="02020603050405020304" pitchFamily="18" charset="0"/>
                <a:cs typeface="Times New Roman" panose="02020603050405020304" pitchFamily="18" charset="0"/>
              </a:rPr>
              <a:t>Perception is a fundamental aspect of human cognition that influences how we interpret and make sense of the world around us. </a:t>
            </a:r>
          </a:p>
          <a:p>
            <a:pPr>
              <a:lnSpc>
                <a:spcPct val="100000"/>
              </a:lnSpc>
            </a:pPr>
            <a:r>
              <a:rPr lang="en-US" sz="2000" dirty="0">
                <a:latin typeface="Times New Roman" panose="02020603050405020304" pitchFamily="18" charset="0"/>
                <a:cs typeface="Times New Roman" panose="02020603050405020304" pitchFamily="18" charset="0"/>
              </a:rPr>
              <a:t>It plays a crucial role in consumer behavior, decision-making, and our overall understanding of the environment. </a:t>
            </a:r>
          </a:p>
          <a:p>
            <a:pPr>
              <a:lnSpc>
                <a:spcPct val="100000"/>
              </a:lnSpc>
            </a:pPr>
            <a:r>
              <a:rPr lang="en-US" sz="2000" dirty="0">
                <a:latin typeface="Times New Roman" panose="02020603050405020304" pitchFamily="18" charset="0"/>
                <a:cs typeface="Times New Roman" panose="02020603050405020304" pitchFamily="18" charset="0"/>
              </a:rPr>
              <a:t>It is the process where our brain </a:t>
            </a:r>
            <a:r>
              <a:rPr lang="en-US" sz="2000" b="1" dirty="0">
                <a:latin typeface="Times New Roman" panose="02020603050405020304" pitchFamily="18" charset="0"/>
                <a:cs typeface="Times New Roman" panose="02020603050405020304" pitchFamily="18" charset="0"/>
              </a:rPr>
              <a:t>takes in information</a:t>
            </a:r>
            <a:r>
              <a:rPr lang="en-US" sz="2000" dirty="0">
                <a:latin typeface="Times New Roman" panose="02020603050405020304" pitchFamily="18" charset="0"/>
                <a:cs typeface="Times New Roman" panose="02020603050405020304" pitchFamily="18" charset="0"/>
              </a:rPr>
              <a:t> through our senses — like what we see, hear, touch, taste, and smell — and then </a:t>
            </a:r>
            <a:r>
              <a:rPr lang="en-US" sz="2000" b="1" dirty="0">
                <a:latin typeface="Times New Roman" panose="02020603050405020304" pitchFamily="18" charset="0"/>
                <a:cs typeface="Times New Roman" panose="02020603050405020304" pitchFamily="18" charset="0"/>
              </a:rPr>
              <a:t>makes sense of it</a:t>
            </a:r>
            <a:r>
              <a:rPr lang="en-US" sz="2000" dirty="0">
                <a:latin typeface="Times New Roman" panose="02020603050405020304" pitchFamily="18" charset="0"/>
                <a:cs typeface="Times New Roman" panose="02020603050405020304" pitchFamily="18" charset="0"/>
              </a:rPr>
              <a:t>.</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In short, </a:t>
            </a:r>
            <a:r>
              <a:rPr lang="en-US" sz="2000" b="1" dirty="0">
                <a:latin typeface="Times New Roman" panose="02020603050405020304" pitchFamily="18" charset="0"/>
                <a:cs typeface="Times New Roman" panose="02020603050405020304" pitchFamily="18" charset="0"/>
              </a:rPr>
              <a:t>perception is how our mind selects, organizes, and interprets information to create a clear picture of what is happening around us.</a:t>
            </a:r>
            <a:endParaRPr lang="en-IN" sz="2000" dirty="0">
              <a:latin typeface="Times New Roman" panose="02020603050405020304" pitchFamily="18" charset="0"/>
              <a:cs typeface="Times New Roman" panose="02020603050405020304" pitchFamily="18" charset="0"/>
            </a:endParaRPr>
          </a:p>
        </p:txBody>
      </p:sp>
      <p:pic>
        <p:nvPicPr>
          <p:cNvPr id="5" name="Picture 4" descr="A cartoon of two people with speech bubbles&#10;&#10;AI-generated content may be incorrect.">
            <a:extLst>
              <a:ext uri="{FF2B5EF4-FFF2-40B4-BE49-F238E27FC236}">
                <a16:creationId xmlns:a16="http://schemas.microsoft.com/office/drawing/2014/main" id="{35A79BA7-DA52-228C-8E78-8B46D53D7D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9573" y="1190215"/>
            <a:ext cx="5274978" cy="3957488"/>
          </a:xfrm>
          <a:prstGeom prst="rect">
            <a:avLst/>
          </a:prstGeom>
        </p:spPr>
      </p:pic>
      <p:sp>
        <p:nvSpPr>
          <p:cNvPr id="14" name="Freeform: Shape 13">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992777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480A6-1CB5-572B-CF41-9145C4520D5B}"/>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72323E77-6716-99E0-8394-010065FD4A0C}"/>
              </a:ext>
            </a:extLst>
          </p:cNvPr>
          <p:cNvSpPr>
            <a:spLocks noGrp="1"/>
          </p:cNvSpPr>
          <p:nvPr>
            <p:ph idx="1"/>
          </p:nvPr>
        </p:nvSpPr>
        <p:spPr>
          <a:xfrm>
            <a:off x="838200" y="1600200"/>
            <a:ext cx="10515600" cy="4576763"/>
          </a:xfrm>
        </p:spPr>
        <p:txBody>
          <a:bodyPr>
            <a:normAutofit/>
          </a:bodyPr>
          <a:lstStyle/>
          <a:p>
            <a:pPr fontAlgn="base">
              <a:lnSpc>
                <a:spcPct val="150000"/>
              </a:lnSpc>
            </a:pPr>
            <a:r>
              <a:rPr lang="en-IN" sz="2400" dirty="0">
                <a:latin typeface="Times New Roman" panose="02020603050405020304" pitchFamily="18" charset="0"/>
                <a:cs typeface="Times New Roman" panose="02020603050405020304" pitchFamily="18" charset="0"/>
              </a:rPr>
              <a:t>This definition has three important elements.</a:t>
            </a:r>
          </a:p>
          <a:p>
            <a:pPr fontAlgn="base">
              <a:lnSpc>
                <a:spcPct val="150000"/>
              </a:lnSpc>
            </a:pPr>
            <a:r>
              <a:rPr lang="en-IN" sz="2400" dirty="0">
                <a:latin typeface="Times New Roman" panose="02020603050405020304" pitchFamily="18" charset="0"/>
                <a:cs typeface="Times New Roman" panose="02020603050405020304" pitchFamily="18" charset="0"/>
              </a:rPr>
              <a:t>a. Learning is a change in behaviour—better or worse.</a:t>
            </a:r>
          </a:p>
          <a:p>
            <a:pPr fontAlgn="base">
              <a:lnSpc>
                <a:spcPct val="150000"/>
              </a:lnSpc>
            </a:pPr>
            <a:r>
              <a:rPr lang="en-IN" sz="2400" dirty="0">
                <a:latin typeface="Times New Roman" panose="02020603050405020304" pitchFamily="18" charset="0"/>
                <a:cs typeface="Times New Roman" panose="02020603050405020304" pitchFamily="18" charset="0"/>
              </a:rPr>
              <a:t>b. It is a change that takes place through practice or experience, but changes due to growth or maturation are not learning.</a:t>
            </a:r>
          </a:p>
          <a:p>
            <a:pPr fontAlgn="base">
              <a:lnSpc>
                <a:spcPct val="150000"/>
              </a:lnSpc>
            </a:pPr>
            <a:r>
              <a:rPr lang="en-IN" sz="2400" dirty="0">
                <a:latin typeface="Times New Roman" panose="02020603050405020304" pitchFamily="18" charset="0"/>
                <a:cs typeface="Times New Roman" panose="02020603050405020304" pitchFamily="18" charset="0"/>
              </a:rPr>
              <a:t>c. This change in behaviour must be relatively permanent, and it must last a fairly long time.</a:t>
            </a:r>
          </a:p>
          <a:p>
            <a:pPr>
              <a:lnSpc>
                <a:spcPct val="150000"/>
              </a:lnSpc>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7507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918D-9E43-962D-9A36-175B429F61F8}"/>
              </a:ext>
            </a:extLst>
          </p:cNvPr>
          <p:cNvSpPr>
            <a:spLocks noGrp="1"/>
          </p:cNvSpPr>
          <p:nvPr>
            <p:ph type="title"/>
          </p:nvPr>
        </p:nvSpPr>
        <p:spPr>
          <a:xfrm>
            <a:off x="838200" y="1345439"/>
            <a:ext cx="10515600" cy="387350"/>
          </a:xfrm>
        </p:spPr>
        <p:txBody>
          <a:bodyPr>
            <a:noAutofit/>
          </a:bodyPr>
          <a:lstStyle/>
          <a:p>
            <a:r>
              <a:rPr lang="en-US" sz="3600" dirty="0">
                <a:latin typeface="Times New Roman" panose="02020603050405020304" pitchFamily="18" charset="0"/>
                <a:cs typeface="Times New Roman" panose="02020603050405020304" pitchFamily="18" charset="0"/>
              </a:rPr>
              <a:t>Learning-Principles(General)</a:t>
            </a:r>
            <a:endParaRPr lang="en-IN" sz="3600" dirty="0">
              <a:latin typeface="Times New Roman" panose="02020603050405020304" pitchFamily="18" charset="0"/>
              <a:cs typeface="Times New Roman" panose="02020603050405020304" pitchFamily="18" charset="0"/>
            </a:endParaRPr>
          </a:p>
        </p:txBody>
      </p:sp>
      <p:pic>
        <p:nvPicPr>
          <p:cNvPr id="5" name="Content Placeholder 4" descr="A white text with blue and red text&#10;&#10;AI-generated content may be incorrect.">
            <a:extLst>
              <a:ext uri="{FF2B5EF4-FFF2-40B4-BE49-F238E27FC236}">
                <a16:creationId xmlns:a16="http://schemas.microsoft.com/office/drawing/2014/main" id="{DA0F5BE8-4D0E-B4B8-F4D4-4796DB2D271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6103"/>
          <a:stretch>
            <a:fillRect/>
          </a:stretch>
        </p:blipFill>
        <p:spPr>
          <a:xfrm>
            <a:off x="1218057" y="1892808"/>
            <a:ext cx="7578471" cy="4735320"/>
          </a:xfrm>
        </p:spPr>
      </p:pic>
    </p:spTree>
    <p:extLst>
      <p:ext uri="{BB962C8B-B14F-4D97-AF65-F5344CB8AC3E}">
        <p14:creationId xmlns:p14="http://schemas.microsoft.com/office/powerpoint/2010/main" val="2318852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D807E-B2C6-8978-39CB-D2020F95C478}"/>
              </a:ext>
            </a:extLst>
          </p:cNvPr>
          <p:cNvSpPr>
            <a:spLocks noGrp="1"/>
          </p:cNvSpPr>
          <p:nvPr>
            <p:ph type="title"/>
          </p:nvPr>
        </p:nvSpPr>
        <p:spPr>
          <a:xfrm>
            <a:off x="650749" y="1316736"/>
            <a:ext cx="10515600" cy="273050"/>
          </a:xfrm>
        </p:spPr>
        <p:txBody>
          <a:bodyPr>
            <a:noAutofit/>
          </a:bodyPr>
          <a:lstStyle/>
          <a:p>
            <a:r>
              <a:rPr lang="en-US" sz="2800" dirty="0">
                <a:latin typeface="Times New Roman" panose="02020603050405020304" pitchFamily="18" charset="0"/>
                <a:cs typeface="Times New Roman" panose="02020603050405020304" pitchFamily="18" charset="0"/>
              </a:rPr>
              <a:t>Learning-Principles (General) Cont.…</a:t>
            </a:r>
            <a:endParaRPr lang="en-IN" sz="2800" dirty="0"/>
          </a:p>
        </p:txBody>
      </p:sp>
      <p:pic>
        <p:nvPicPr>
          <p:cNvPr id="5" name="Content Placeholder 4" descr="A white text with black text&#10;&#10;AI-generated content may be incorrect.">
            <a:extLst>
              <a:ext uri="{FF2B5EF4-FFF2-40B4-BE49-F238E27FC236}">
                <a16:creationId xmlns:a16="http://schemas.microsoft.com/office/drawing/2014/main" id="{DB1583BB-DAB0-4588-3F8C-05884068FD4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749" y="1764792"/>
            <a:ext cx="7231380" cy="4959858"/>
          </a:xfrm>
        </p:spPr>
      </p:pic>
    </p:spTree>
    <p:extLst>
      <p:ext uri="{BB962C8B-B14F-4D97-AF65-F5344CB8AC3E}">
        <p14:creationId xmlns:p14="http://schemas.microsoft.com/office/powerpoint/2010/main" val="4255288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090D1-3878-D3BD-8530-F959FD9A1FA4}"/>
              </a:ext>
            </a:extLst>
          </p:cNvPr>
          <p:cNvSpPr>
            <a:spLocks noGrp="1"/>
          </p:cNvSpPr>
          <p:nvPr>
            <p:ph type="title"/>
          </p:nvPr>
        </p:nvSpPr>
        <p:spPr>
          <a:xfrm>
            <a:off x="1030795" y="1426972"/>
            <a:ext cx="10515600" cy="456692"/>
          </a:xfrm>
        </p:spPr>
        <p:txBody>
          <a:bodyPr>
            <a:noAutofit/>
          </a:bodyPr>
          <a:lstStyle/>
          <a:p>
            <a:br>
              <a:rPr lang="en-US" sz="2800" b="1"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Learning-Principles in Consumer behavior</a:t>
            </a:r>
            <a:br>
              <a:rPr lang="en-IN" sz="2800" b="1" dirty="0"/>
            </a:br>
            <a:endParaRPr lang="en-IN" sz="2800" b="1" dirty="0"/>
          </a:p>
        </p:txBody>
      </p:sp>
      <p:sp>
        <p:nvSpPr>
          <p:cNvPr id="3" name="Content Placeholder 2">
            <a:extLst>
              <a:ext uri="{FF2B5EF4-FFF2-40B4-BE49-F238E27FC236}">
                <a16:creationId xmlns:a16="http://schemas.microsoft.com/office/drawing/2014/main" id="{9EF581C1-18CB-9909-2E4B-FCAF511C1243}"/>
              </a:ext>
            </a:extLst>
          </p:cNvPr>
          <p:cNvSpPr>
            <a:spLocks noGrp="1"/>
          </p:cNvSpPr>
          <p:nvPr>
            <p:ph idx="1"/>
          </p:nvPr>
        </p:nvSpPr>
        <p:spPr>
          <a:xfrm>
            <a:off x="838200" y="2075688"/>
            <a:ext cx="10772775" cy="4499482"/>
          </a:xfrm>
        </p:spPr>
        <p:txBody>
          <a:bodyPr/>
          <a:lstStyle/>
          <a:p>
            <a:r>
              <a:rPr lang="en-US" dirty="0">
                <a:latin typeface="Times New Roman" panose="02020603050405020304" pitchFamily="18" charset="0"/>
                <a:cs typeface="Times New Roman" panose="02020603050405020304" pitchFamily="18" charset="0"/>
              </a:rPr>
              <a:t>The principles of learning in consumer behavior revolve around four key elements: </a:t>
            </a:r>
          </a:p>
          <a:p>
            <a:pPr marL="514350" indent="-514350">
              <a:buAutoNum type="alphaLcParenR"/>
            </a:pPr>
            <a:r>
              <a:rPr lang="en-US" b="1" dirty="0">
                <a:solidFill>
                  <a:srgbClr val="0070C0"/>
                </a:solidFill>
                <a:latin typeface="Times New Roman" panose="02020603050405020304" pitchFamily="18" charset="0"/>
                <a:cs typeface="Times New Roman" panose="02020603050405020304" pitchFamily="18" charset="0"/>
              </a:rPr>
              <a:t>Motivation, </a:t>
            </a:r>
          </a:p>
          <a:p>
            <a:pPr marL="514350" indent="-514350">
              <a:buAutoNum type="alphaLcParenR"/>
            </a:pPr>
            <a:r>
              <a:rPr lang="en-US" b="1" dirty="0">
                <a:solidFill>
                  <a:srgbClr val="0070C0"/>
                </a:solidFill>
                <a:latin typeface="Times New Roman" panose="02020603050405020304" pitchFamily="18" charset="0"/>
                <a:cs typeface="Times New Roman" panose="02020603050405020304" pitchFamily="18" charset="0"/>
              </a:rPr>
              <a:t>Cues </a:t>
            </a:r>
          </a:p>
          <a:p>
            <a:pPr marL="514350" indent="-514350">
              <a:buAutoNum type="alphaLcParenR"/>
            </a:pPr>
            <a:r>
              <a:rPr lang="en-US" b="1" dirty="0">
                <a:solidFill>
                  <a:srgbClr val="0070C0"/>
                </a:solidFill>
                <a:latin typeface="Times New Roman" panose="02020603050405020304" pitchFamily="18" charset="0"/>
                <a:cs typeface="Times New Roman" panose="02020603050405020304" pitchFamily="18" charset="0"/>
              </a:rPr>
              <a:t>Response, and </a:t>
            </a:r>
          </a:p>
          <a:p>
            <a:pPr marL="514350" indent="-514350">
              <a:buAutoNum type="alphaLcParenR"/>
            </a:pPr>
            <a:r>
              <a:rPr lang="en-US" b="1" dirty="0">
                <a:solidFill>
                  <a:srgbClr val="0070C0"/>
                </a:solidFill>
                <a:latin typeface="Times New Roman" panose="02020603050405020304" pitchFamily="18" charset="0"/>
                <a:cs typeface="Times New Roman" panose="02020603050405020304" pitchFamily="18" charset="0"/>
              </a:rPr>
              <a:t>Reinforcement</a:t>
            </a:r>
            <a:endParaRPr lang="en-IN"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8466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DDBC9-5672-98F2-18BA-4C014B0E5183}"/>
              </a:ext>
            </a:extLst>
          </p:cNvPr>
          <p:cNvSpPr>
            <a:spLocks noGrp="1"/>
          </p:cNvSpPr>
          <p:nvPr>
            <p:ph type="title"/>
          </p:nvPr>
        </p:nvSpPr>
        <p:spPr>
          <a:xfrm>
            <a:off x="100584" y="1645920"/>
            <a:ext cx="2350008" cy="2340864"/>
          </a:xfrm>
        </p:spPr>
        <p:txBody>
          <a:bodyPr>
            <a:noAutofit/>
          </a:bodyPr>
          <a:lstStyle/>
          <a:p>
            <a:pPr algn="ctr"/>
            <a:r>
              <a:rPr lang="en-US" sz="2400" b="1" dirty="0">
                <a:latin typeface="Times New Roman" panose="02020603050405020304" pitchFamily="18" charset="0"/>
                <a:cs typeface="Times New Roman" panose="02020603050405020304" pitchFamily="18" charset="0"/>
              </a:rPr>
              <a:t>Learning-Principles in Consumer behavior</a:t>
            </a:r>
            <a:br>
              <a:rPr lang="en-IN" sz="2400" b="1" dirty="0"/>
            </a:br>
            <a:endParaRPr lang="en-IN" sz="2400" b="1" dirty="0"/>
          </a:p>
        </p:txBody>
      </p:sp>
      <p:sp>
        <p:nvSpPr>
          <p:cNvPr id="3" name="Content Placeholder 2">
            <a:extLst>
              <a:ext uri="{FF2B5EF4-FFF2-40B4-BE49-F238E27FC236}">
                <a16:creationId xmlns:a16="http://schemas.microsoft.com/office/drawing/2014/main" id="{A20B2A20-4679-7855-49DE-650992D07B1A}"/>
              </a:ext>
            </a:extLst>
          </p:cNvPr>
          <p:cNvSpPr>
            <a:spLocks noGrp="1"/>
          </p:cNvSpPr>
          <p:nvPr>
            <p:ph idx="1"/>
          </p:nvPr>
        </p:nvSpPr>
        <p:spPr>
          <a:xfrm>
            <a:off x="2542032" y="1307592"/>
            <a:ext cx="9454896" cy="5667755"/>
          </a:xfrm>
        </p:spPr>
        <p:txBody>
          <a:bodyPr>
            <a:normAutofit fontScale="92500" lnSpcReduction="10000"/>
          </a:bodyPr>
          <a:lstStyle/>
          <a:p>
            <a:pPr algn="just">
              <a:lnSpc>
                <a:spcPct val="120000"/>
              </a:lnSpc>
            </a:pPr>
            <a:r>
              <a:rPr lang="en-US" sz="1600" b="1" dirty="0">
                <a:latin typeface="Times New Roman" panose="02020603050405020304" pitchFamily="18" charset="0"/>
                <a:cs typeface="Times New Roman" panose="02020603050405020304" pitchFamily="18" charset="0"/>
              </a:rPr>
              <a:t>Motivation</a:t>
            </a:r>
            <a:r>
              <a:rPr lang="en-US" sz="1600" dirty="0">
                <a:latin typeface="Times New Roman" panose="02020603050405020304" pitchFamily="18" charset="0"/>
                <a:cs typeface="Times New Roman" panose="02020603050405020304" pitchFamily="18" charset="0"/>
              </a:rPr>
              <a:t> is the driving force of all important things to be learnt. Motives allow individuals to increase their readiness to respond to learning. It also helps in activating the energy to do so. </a:t>
            </a:r>
          </a:p>
          <a:p>
            <a:pPr algn="just">
              <a:lnSpc>
                <a:spcPct val="120000"/>
              </a:lnSpc>
            </a:pPr>
            <a:r>
              <a:rPr lang="en-US" sz="1600" dirty="0">
                <a:latin typeface="Times New Roman" panose="02020603050405020304" pitchFamily="18" charset="0"/>
                <a:cs typeface="Times New Roman" panose="02020603050405020304" pitchFamily="18" charset="0"/>
              </a:rPr>
              <a:t>Thus, the degree of involvement usually determines the motivation to search information about a product.</a:t>
            </a:r>
          </a:p>
          <a:p>
            <a:pPr algn="just">
              <a:lnSpc>
                <a:spcPct val="120000"/>
              </a:lnSpc>
            </a:pPr>
            <a:r>
              <a:rPr lang="en-US" sz="1600" dirty="0">
                <a:latin typeface="Times New Roman" panose="02020603050405020304" pitchFamily="18" charset="0"/>
                <a:cs typeface="Times New Roman" panose="02020603050405020304" pitchFamily="18" charset="0"/>
              </a:rPr>
              <a:t>For example, showing advertisements for summer products just before summer season or for winter clothes before winters.</a:t>
            </a:r>
          </a:p>
          <a:p>
            <a:pPr algn="just">
              <a:lnSpc>
                <a:spcPct val="120000"/>
              </a:lnSpc>
            </a:pPr>
            <a:r>
              <a:rPr lang="en-US" sz="1600" dirty="0">
                <a:latin typeface="Times New Roman" panose="02020603050405020304" pitchFamily="18" charset="0"/>
                <a:cs typeface="Times New Roman" panose="02020603050405020304" pitchFamily="18" charset="0"/>
              </a:rPr>
              <a:t>Motives encourage learning and cues stimulate the direction to these motives. </a:t>
            </a:r>
          </a:p>
          <a:p>
            <a:pPr algn="just">
              <a:lnSpc>
                <a:spcPct val="120000"/>
              </a:lnSpc>
            </a:pPr>
            <a:r>
              <a:rPr lang="en-US" sz="1600" b="1" dirty="0">
                <a:latin typeface="Times New Roman" panose="02020603050405020304" pitchFamily="18" charset="0"/>
                <a:cs typeface="Times New Roman" panose="02020603050405020304" pitchFamily="18" charset="0"/>
              </a:rPr>
              <a:t>Cues</a:t>
            </a:r>
            <a:r>
              <a:rPr lang="en-US" sz="1600" dirty="0">
                <a:latin typeface="Times New Roman" panose="02020603050405020304" pitchFamily="18" charset="0"/>
                <a:cs typeface="Times New Roman" panose="02020603050405020304" pitchFamily="18" charset="0"/>
              </a:rPr>
              <a:t> are not strong as motives, but their influence in which the consumer responds to these motives.</a:t>
            </a:r>
          </a:p>
          <a:p>
            <a:pPr algn="just">
              <a:lnSpc>
                <a:spcPct val="120000"/>
              </a:lnSpc>
            </a:pPr>
            <a:r>
              <a:rPr lang="en-US" sz="1600" dirty="0">
                <a:latin typeface="Times New Roman" panose="02020603050405020304" pitchFamily="18" charset="0"/>
                <a:cs typeface="Times New Roman" panose="02020603050405020304" pitchFamily="18" charset="0"/>
              </a:rPr>
              <a:t>For example, in a market, the styling, packaging, the store display, prices all serve as cues to help consumers to decide on a particular product, but this can happen only if the consumer has the motive to buy. </a:t>
            </a:r>
          </a:p>
          <a:p>
            <a:pPr algn="just">
              <a:lnSpc>
                <a:spcPct val="120000"/>
              </a:lnSpc>
            </a:pPr>
            <a:r>
              <a:rPr lang="en-US" sz="1600" dirty="0">
                <a:latin typeface="Times New Roman" panose="02020603050405020304" pitchFamily="18" charset="0"/>
                <a:cs typeface="Times New Roman" panose="02020603050405020304" pitchFamily="18" charset="0"/>
              </a:rPr>
              <a:t>Thus, marketers need to be careful while providing cues, especially to consumers who have expectations driven by motives.</a:t>
            </a:r>
          </a:p>
          <a:p>
            <a:pPr algn="just">
              <a:lnSpc>
                <a:spcPct val="120000"/>
              </a:lnSpc>
            </a:pPr>
            <a:r>
              <a:rPr lang="en-US" sz="1600" b="1" dirty="0">
                <a:latin typeface="Times New Roman" panose="02020603050405020304" pitchFamily="18" charset="0"/>
                <a:cs typeface="Times New Roman" panose="02020603050405020304" pitchFamily="18" charset="0"/>
              </a:rPr>
              <a:t>Response</a:t>
            </a:r>
            <a:r>
              <a:rPr lang="en-US" sz="1600" dirty="0">
                <a:latin typeface="Times New Roman" panose="02020603050405020304" pitchFamily="18" charset="0"/>
                <a:cs typeface="Times New Roman" panose="02020603050405020304" pitchFamily="18" charset="0"/>
              </a:rPr>
              <a:t> signifies how a consumer reacts to the motives or even cues. The response can be shown or hidden, but in either of the cases learning takes place. Often marketers may not succeed in stimulating a purchase, but the learning takes place over a period of time and then they may succeed in forming a particular image of the brand or product in the consumer's mind.</a:t>
            </a:r>
          </a:p>
          <a:p>
            <a:pPr algn="just">
              <a:lnSpc>
                <a:spcPct val="120000"/>
              </a:lnSpc>
            </a:pPr>
            <a:r>
              <a:rPr lang="en-US" sz="1600" b="1" dirty="0">
                <a:latin typeface="Times New Roman" panose="02020603050405020304" pitchFamily="18" charset="0"/>
                <a:cs typeface="Times New Roman" panose="02020603050405020304" pitchFamily="18" charset="0"/>
              </a:rPr>
              <a:t>Reinforcement</a:t>
            </a:r>
            <a:r>
              <a:rPr lang="en-US" sz="1600" dirty="0">
                <a:latin typeface="Times New Roman" panose="02020603050405020304" pitchFamily="18" charset="0"/>
                <a:cs typeface="Times New Roman" panose="02020603050405020304" pitchFamily="18" charset="0"/>
              </a:rPr>
              <a:t> is very important as it increases the probability of a particular response in the future driven by motives and cues.</a:t>
            </a:r>
          </a:p>
          <a:p>
            <a:pPr algn="just">
              <a:lnSpc>
                <a:spcPct val="12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7763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3CA48-329E-F0D3-CC6C-6D09F5B3A6D5}"/>
              </a:ext>
            </a:extLst>
          </p:cNvPr>
          <p:cNvSpPr>
            <a:spLocks noGrp="1"/>
          </p:cNvSpPr>
          <p:nvPr>
            <p:ph type="title"/>
          </p:nvPr>
        </p:nvSpPr>
        <p:spPr>
          <a:xfrm>
            <a:off x="573786" y="1348043"/>
            <a:ext cx="10515600" cy="315912"/>
          </a:xfrm>
        </p:spPr>
        <p:txBody>
          <a:bodyPr>
            <a:noAutofit/>
          </a:bodyPr>
          <a:lstStyle/>
          <a:p>
            <a:r>
              <a:rPr lang="en-US" sz="3600" b="1" dirty="0">
                <a:solidFill>
                  <a:schemeClr val="accent2"/>
                </a:solidFill>
                <a:latin typeface="Times New Roman" panose="02020603050405020304" pitchFamily="18" charset="0"/>
                <a:cs typeface="Times New Roman" panose="02020603050405020304" pitchFamily="18" charset="0"/>
              </a:rPr>
              <a:t>Theories of Learning</a:t>
            </a:r>
            <a:endParaRPr lang="en-IN" sz="3600" b="1" dirty="0">
              <a:solidFill>
                <a:schemeClr val="accent2"/>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C9C1FFB-A990-0BCE-7284-8D5A31DA6530}"/>
              </a:ext>
            </a:extLst>
          </p:cNvPr>
          <p:cNvSpPr>
            <a:spLocks noGrp="1"/>
          </p:cNvSpPr>
          <p:nvPr>
            <p:ph idx="1"/>
          </p:nvPr>
        </p:nvSpPr>
        <p:spPr>
          <a:xfrm>
            <a:off x="366712" y="1933574"/>
            <a:ext cx="11458575" cy="4522787"/>
          </a:xfrm>
        </p:spPr>
        <p:txBody>
          <a:bodyPr>
            <a:noAutofit/>
          </a:bodyPr>
          <a:lstStyle/>
          <a:p>
            <a:pPr algn="just">
              <a:lnSpc>
                <a:spcPct val="120000"/>
              </a:lnSpc>
            </a:pPr>
            <a:r>
              <a:rPr lang="en-US" sz="3200" b="1" dirty="0">
                <a:solidFill>
                  <a:srgbClr val="0070C0"/>
                </a:solidFill>
                <a:latin typeface="Times New Roman" panose="02020603050405020304" pitchFamily="18" charset="0"/>
                <a:cs typeface="Times New Roman" panose="02020603050405020304" pitchFamily="18" charset="0"/>
              </a:rPr>
              <a:t>1. Classical Conditioning Theory</a:t>
            </a:r>
          </a:p>
          <a:p>
            <a:pPr algn="just">
              <a:lnSpc>
                <a:spcPct val="120000"/>
              </a:lnSpc>
            </a:pPr>
            <a:r>
              <a:rPr lang="en-US" sz="3200" b="1" dirty="0">
                <a:solidFill>
                  <a:srgbClr val="0070C0"/>
                </a:solidFill>
                <a:latin typeface="Times New Roman" panose="02020603050405020304" pitchFamily="18" charset="0"/>
                <a:cs typeface="Times New Roman" panose="02020603050405020304" pitchFamily="18" charset="0"/>
              </a:rPr>
              <a:t>2. Operant Conditioning Theory </a:t>
            </a:r>
          </a:p>
          <a:p>
            <a:pPr marL="0" indent="0" algn="just">
              <a:lnSpc>
                <a:spcPct val="120000"/>
              </a:lnSpc>
              <a:buNone/>
            </a:pPr>
            <a:endParaRPr lang="en-US" b="1" dirty="0">
              <a:latin typeface="Times New Roman" panose="02020603050405020304" pitchFamily="18" charset="0"/>
              <a:cs typeface="Times New Roman" panose="02020603050405020304" pitchFamily="18" charset="0"/>
            </a:endParaRPr>
          </a:p>
          <a:p>
            <a:pPr algn="just">
              <a:lnSpc>
                <a:spcPct val="120000"/>
              </a:lnSpc>
            </a:pPr>
            <a:endParaRPr lang="en-US" dirty="0">
              <a:latin typeface="Times New Roman" panose="02020603050405020304" pitchFamily="18" charset="0"/>
              <a:cs typeface="Times New Roman" panose="02020603050405020304" pitchFamily="18" charset="0"/>
            </a:endParaRPr>
          </a:p>
          <a:p>
            <a:pPr algn="just">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7869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5AB92-4072-38BF-6772-5E509C1EBFAB}"/>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33BED760-220B-ABF5-8FEA-58FE7136AD8B}"/>
              </a:ext>
            </a:extLst>
          </p:cNvPr>
          <p:cNvSpPr>
            <a:spLocks noGrp="1"/>
          </p:cNvSpPr>
          <p:nvPr>
            <p:ph idx="1"/>
          </p:nvPr>
        </p:nvSpPr>
        <p:spPr>
          <a:xfrm>
            <a:off x="383564" y="1289304"/>
            <a:ext cx="7718019" cy="5696712"/>
          </a:xfrm>
        </p:spPr>
        <p:txBody>
          <a:bodyPr>
            <a:noAutofit/>
          </a:bodyPr>
          <a:lstStyle/>
          <a:p>
            <a:pPr algn="just">
              <a:lnSpc>
                <a:spcPct val="120000"/>
              </a:lnSpc>
            </a:pPr>
            <a:r>
              <a:rPr lang="en-US" sz="2000" b="1" i="1" dirty="0">
                <a:solidFill>
                  <a:srgbClr val="0070C0"/>
                </a:solidFill>
                <a:latin typeface="Times New Roman" panose="02020603050405020304" pitchFamily="18" charset="0"/>
                <a:cs typeface="Times New Roman" panose="02020603050405020304" pitchFamily="18" charset="0"/>
              </a:rPr>
              <a:t>1. Classical Conditioning Theory:</a:t>
            </a:r>
          </a:p>
          <a:p>
            <a:pPr algn="just">
              <a:lnSpc>
                <a:spcPct val="120000"/>
              </a:lnSpc>
            </a:pPr>
            <a:r>
              <a:rPr lang="en-US" sz="1400" dirty="0">
                <a:latin typeface="Times New Roman" panose="02020603050405020304" pitchFamily="18" charset="0"/>
                <a:cs typeface="Times New Roman" panose="02020603050405020304" pitchFamily="18" charset="0"/>
              </a:rPr>
              <a:t>The theory of Classical Conditioning was introduced by Russian psychologist </a:t>
            </a:r>
            <a:r>
              <a:rPr lang="en-IN" sz="1400" dirty="0">
                <a:latin typeface="Times New Roman" panose="02020603050405020304" pitchFamily="18" charset="0"/>
                <a:cs typeface="Times New Roman" panose="02020603050405020304" pitchFamily="18" charset="0"/>
              </a:rPr>
              <a:t>Ivan P Pavlov.</a:t>
            </a:r>
          </a:p>
          <a:p>
            <a:pPr algn="just">
              <a:lnSpc>
                <a:spcPct val="120000"/>
              </a:lnSpc>
            </a:pPr>
            <a:r>
              <a:rPr lang="en-IN" sz="1400" dirty="0">
                <a:latin typeface="Times New Roman" panose="02020603050405020304" pitchFamily="18" charset="0"/>
                <a:cs typeface="Times New Roman" panose="02020603050405020304" pitchFamily="18" charset="0"/>
              </a:rPr>
              <a:t>Ivan conducted his classical experiment involving dogs.</a:t>
            </a:r>
          </a:p>
          <a:p>
            <a:pPr algn="just">
              <a:lnSpc>
                <a:spcPct val="120000"/>
              </a:lnSpc>
            </a:pPr>
            <a:r>
              <a:rPr lang="en-IN" sz="1400" dirty="0">
                <a:latin typeface="Times New Roman" panose="02020603050405020304" pitchFamily="18" charset="0"/>
                <a:cs typeface="Times New Roman" panose="02020603050405020304" pitchFamily="18" charset="0"/>
              </a:rPr>
              <a:t>Here he paired the food(naturally occurring Stimulus) with ringing the bell(neutral stimulus)</a:t>
            </a:r>
          </a:p>
          <a:p>
            <a:pPr algn="just" fontAlgn="base">
              <a:lnSpc>
                <a:spcPct val="120000"/>
              </a:lnSpc>
            </a:pPr>
            <a:r>
              <a:rPr lang="en-IN" sz="1400" dirty="0">
                <a:latin typeface="Times New Roman" panose="02020603050405020304" pitchFamily="18" charset="0"/>
                <a:cs typeface="Times New Roman" panose="02020603050405020304" pitchFamily="18" charset="0"/>
              </a:rPr>
              <a:t>At the beginning of his experiment Pavlov noted that no saliva flowed when he rang the bell. He then trained the dog by sounding the bell, and shortly afterwards presenting food.</a:t>
            </a:r>
          </a:p>
          <a:p>
            <a:pPr algn="just" fontAlgn="base">
              <a:lnSpc>
                <a:spcPct val="120000"/>
              </a:lnSpc>
            </a:pPr>
            <a:r>
              <a:rPr lang="en-IN" sz="1400" dirty="0">
                <a:latin typeface="Times New Roman" panose="02020603050405020304" pitchFamily="18" charset="0"/>
                <a:cs typeface="Times New Roman" panose="02020603050405020304" pitchFamily="18" charset="0"/>
              </a:rPr>
              <a:t>After the sound of the bell had been paired with food a few times, he tested the effects of the training by measuring the amount of saliva that flowed when he rang the bell and did not present food. </a:t>
            </a:r>
          </a:p>
          <a:p>
            <a:pPr algn="just" fontAlgn="base">
              <a:lnSpc>
                <a:spcPct val="120000"/>
              </a:lnSpc>
            </a:pPr>
            <a:r>
              <a:rPr lang="en-IN" sz="1400" dirty="0">
                <a:latin typeface="Times New Roman" panose="02020603050405020304" pitchFamily="18" charset="0"/>
                <a:cs typeface="Times New Roman" panose="02020603050405020304" pitchFamily="18" charset="0"/>
              </a:rPr>
              <a:t>He found that some saliva was produced in response to the sound of the bell alone. </a:t>
            </a:r>
          </a:p>
          <a:p>
            <a:pPr algn="just" fontAlgn="base">
              <a:lnSpc>
                <a:spcPct val="120000"/>
              </a:lnSpc>
            </a:pPr>
            <a:r>
              <a:rPr lang="en-IN" sz="1400" dirty="0">
                <a:latin typeface="Times New Roman" panose="02020603050405020304" pitchFamily="18" charset="0"/>
                <a:cs typeface="Times New Roman" panose="02020603050405020304" pitchFamily="18" charset="0"/>
              </a:rPr>
              <a:t>He then resumed the training-paired presentation of bell and food a few times and then tested again with the bell alone.</a:t>
            </a:r>
          </a:p>
          <a:p>
            <a:pPr algn="just" fontAlgn="base">
              <a:lnSpc>
                <a:spcPct val="120000"/>
              </a:lnSpc>
            </a:pPr>
            <a:r>
              <a:rPr lang="en-IN" sz="1400" dirty="0">
                <a:latin typeface="Times New Roman" panose="02020603050405020304" pitchFamily="18" charset="0"/>
                <a:cs typeface="Times New Roman" panose="02020603050405020304" pitchFamily="18" charset="0"/>
              </a:rPr>
              <a:t>As the training continued, the amount of saliva on tests with the bell alone increased. </a:t>
            </a:r>
          </a:p>
          <a:p>
            <a:pPr algn="just" fontAlgn="base">
              <a:lnSpc>
                <a:spcPct val="120000"/>
              </a:lnSpc>
            </a:pPr>
            <a:r>
              <a:rPr lang="en-IN" sz="1400" dirty="0">
                <a:latin typeface="Times New Roman" panose="02020603050405020304" pitchFamily="18" charset="0"/>
                <a:cs typeface="Times New Roman" panose="02020603050405020304" pitchFamily="18" charset="0"/>
              </a:rPr>
              <a:t>Thus, after training the dog’s mouth watered-salivated- whenever the bell was sounded. </a:t>
            </a:r>
          </a:p>
          <a:p>
            <a:pPr algn="just" fontAlgn="base">
              <a:lnSpc>
                <a:spcPct val="120000"/>
              </a:lnSpc>
            </a:pPr>
            <a:r>
              <a:rPr lang="en-IN" sz="1400" dirty="0">
                <a:latin typeface="Times New Roman" panose="02020603050405020304" pitchFamily="18" charset="0"/>
                <a:cs typeface="Times New Roman" panose="02020603050405020304" pitchFamily="18" charset="0"/>
              </a:rPr>
              <a:t>This is what was learned; it is the conditioned response.</a:t>
            </a:r>
          </a:p>
          <a:p>
            <a:endParaRPr lang="en-IN" sz="1600" dirty="0"/>
          </a:p>
        </p:txBody>
      </p:sp>
      <p:pic>
        <p:nvPicPr>
          <p:cNvPr id="5" name="Picture 4" descr="A person in a suit standing next to a dog in a cage&#10;&#10;AI-generated content may be incorrect.">
            <a:extLst>
              <a:ext uri="{FF2B5EF4-FFF2-40B4-BE49-F238E27FC236}">
                <a16:creationId xmlns:a16="http://schemas.microsoft.com/office/drawing/2014/main" id="{51BA7D83-24D4-7602-9515-FEC8023BB9C9}"/>
              </a:ext>
            </a:extLst>
          </p:cNvPr>
          <p:cNvPicPr>
            <a:picLocks noChangeAspect="1"/>
          </p:cNvPicPr>
          <p:nvPr/>
        </p:nvPicPr>
        <p:blipFill>
          <a:blip r:embed="rId2">
            <a:extLst>
              <a:ext uri="{28A0092B-C50C-407E-A947-70E740481C1C}">
                <a14:useLocalDpi xmlns:a14="http://schemas.microsoft.com/office/drawing/2010/main" val="0"/>
              </a:ext>
            </a:extLst>
          </a:blip>
          <a:srcRect r="7693" b="3705"/>
          <a:stretch>
            <a:fillRect/>
          </a:stretch>
        </p:blipFill>
        <p:spPr>
          <a:xfrm>
            <a:off x="8201205" y="3602084"/>
            <a:ext cx="3832299" cy="3027316"/>
          </a:xfrm>
          <a:prstGeom prst="rect">
            <a:avLst/>
          </a:prstGeom>
        </p:spPr>
      </p:pic>
    </p:spTree>
    <p:extLst>
      <p:ext uri="{BB962C8B-B14F-4D97-AF65-F5344CB8AC3E}">
        <p14:creationId xmlns:p14="http://schemas.microsoft.com/office/powerpoint/2010/main" val="1775585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191A-FD23-472C-9861-FD9B4D9BA3AC}"/>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9D112A09-D5CB-0FE2-45F2-F810C345D2D6}"/>
              </a:ext>
            </a:extLst>
          </p:cNvPr>
          <p:cNvSpPr>
            <a:spLocks noGrp="1"/>
          </p:cNvSpPr>
          <p:nvPr>
            <p:ph idx="1"/>
          </p:nvPr>
        </p:nvSpPr>
        <p:spPr>
          <a:xfrm>
            <a:off x="154809" y="1426463"/>
            <a:ext cx="7142104" cy="5304155"/>
          </a:xfrm>
        </p:spPr>
        <p:txBody>
          <a:bodyPr>
            <a:normAutofit/>
          </a:bodyPr>
          <a:lstStyle/>
          <a:p>
            <a:pPr>
              <a:lnSpc>
                <a:spcPct val="100000"/>
              </a:lnSpc>
            </a:pPr>
            <a:r>
              <a:rPr lang="en-US" sz="2100" b="1" dirty="0">
                <a:latin typeface="Times New Roman" panose="02020603050405020304" pitchFamily="18" charset="0"/>
                <a:cs typeface="Times New Roman" panose="02020603050405020304" pitchFamily="18" charset="0"/>
              </a:rPr>
              <a:t>1. Classical Conditioning –Applicability in marketing</a:t>
            </a:r>
          </a:p>
          <a:p>
            <a:pPr>
              <a:lnSpc>
                <a:spcPct val="100000"/>
              </a:lnSpc>
            </a:pPr>
            <a:r>
              <a:rPr lang="en-US" sz="2100" dirty="0">
                <a:latin typeface="Times New Roman" panose="02020603050405020304" pitchFamily="18" charset="0"/>
                <a:cs typeface="Times New Roman" panose="02020603050405020304" pitchFamily="18" charset="0"/>
              </a:rPr>
              <a:t>Classical conditioning creates positive brand associations by pairing a neutral stimulus (the brand) with an unconditioned stimulus (e.g., a pleasant experience or celebrity)</a:t>
            </a:r>
            <a:endParaRPr lang="en-US" sz="2100" b="1" dirty="0">
              <a:latin typeface="Times New Roman" panose="02020603050405020304" pitchFamily="18" charset="0"/>
              <a:cs typeface="Times New Roman" panose="02020603050405020304" pitchFamily="18" charset="0"/>
            </a:endParaRPr>
          </a:p>
          <a:p>
            <a:pPr>
              <a:lnSpc>
                <a:spcPct val="100000"/>
              </a:lnSpc>
            </a:pPr>
            <a:r>
              <a:rPr lang="en-US" sz="2100" b="1" dirty="0">
                <a:latin typeface="Times New Roman" panose="02020603050405020304" pitchFamily="18" charset="0"/>
                <a:cs typeface="Times New Roman" panose="02020603050405020304" pitchFamily="18" charset="0"/>
              </a:rPr>
              <a:t>Example:</a:t>
            </a:r>
            <a:br>
              <a:rPr lang="en-US" sz="2100" dirty="0">
                <a:latin typeface="Times New Roman" panose="02020603050405020304" pitchFamily="18" charset="0"/>
                <a:cs typeface="Times New Roman" panose="02020603050405020304" pitchFamily="18" charset="0"/>
              </a:rPr>
            </a:br>
            <a:r>
              <a:rPr lang="en-US" sz="2100" dirty="0">
                <a:latin typeface="Times New Roman" panose="02020603050405020304" pitchFamily="18" charset="0"/>
                <a:cs typeface="Times New Roman" panose="02020603050405020304" pitchFamily="18" charset="0"/>
              </a:rPr>
              <a:t>A soft drink brand always shows its ads with </a:t>
            </a:r>
            <a:r>
              <a:rPr lang="en-US" sz="2100" b="1" dirty="0">
                <a:latin typeface="Times New Roman" panose="02020603050405020304" pitchFamily="18" charset="0"/>
                <a:cs typeface="Times New Roman" panose="02020603050405020304" pitchFamily="18" charset="0"/>
              </a:rPr>
              <a:t>happy music, fun parties, and smiling people</a:t>
            </a:r>
            <a:r>
              <a:rPr lang="en-US" sz="2100" dirty="0">
                <a:latin typeface="Times New Roman" panose="02020603050405020304" pitchFamily="18" charset="0"/>
                <a:cs typeface="Times New Roman" panose="02020603050405020304" pitchFamily="18" charset="0"/>
              </a:rPr>
              <a:t>.</a:t>
            </a:r>
            <a:br>
              <a:rPr lang="en-US" sz="2100" dirty="0">
                <a:latin typeface="Times New Roman" panose="02020603050405020304" pitchFamily="18" charset="0"/>
                <a:cs typeface="Times New Roman" panose="02020603050405020304" pitchFamily="18" charset="0"/>
              </a:rPr>
            </a:br>
            <a:r>
              <a:rPr lang="en-US" sz="2100" dirty="0">
                <a:latin typeface="Times New Roman" panose="02020603050405020304" pitchFamily="18" charset="0"/>
                <a:cs typeface="Times New Roman" panose="02020603050405020304" pitchFamily="18" charset="0"/>
              </a:rPr>
              <a:t>Over time, people start to </a:t>
            </a:r>
            <a:r>
              <a:rPr lang="en-US" sz="2100" b="1" dirty="0">
                <a:latin typeface="Times New Roman" panose="02020603050405020304" pitchFamily="18" charset="0"/>
                <a:cs typeface="Times New Roman" panose="02020603050405020304" pitchFamily="18" charset="0"/>
              </a:rPr>
              <a:t>associate the brand with happiness and enjoyment</a:t>
            </a:r>
            <a:r>
              <a:rPr lang="en-US" sz="2100" dirty="0">
                <a:latin typeface="Times New Roman" panose="02020603050405020304" pitchFamily="18" charset="0"/>
                <a:cs typeface="Times New Roman" panose="02020603050405020304" pitchFamily="18" charset="0"/>
              </a:rPr>
              <a:t>, even though the drink itself doesn’t create that feeling.</a:t>
            </a:r>
          </a:p>
          <a:p>
            <a:pPr>
              <a:lnSpc>
                <a:spcPct val="100000"/>
              </a:lnSpc>
            </a:pPr>
            <a:r>
              <a:rPr lang="en-US" sz="2100" b="1" dirty="0">
                <a:latin typeface="Times New Roman" panose="02020603050405020304" pitchFamily="18" charset="0"/>
                <a:cs typeface="Times New Roman" panose="02020603050405020304" pitchFamily="18" charset="0"/>
              </a:rPr>
              <a:t>In short:</a:t>
            </a:r>
            <a:br>
              <a:rPr lang="en-US" sz="2100" dirty="0">
                <a:latin typeface="Times New Roman" panose="02020603050405020304" pitchFamily="18" charset="0"/>
                <a:cs typeface="Times New Roman" panose="02020603050405020304" pitchFamily="18" charset="0"/>
              </a:rPr>
            </a:br>
            <a:r>
              <a:rPr lang="en-US" sz="2100" i="1" dirty="0">
                <a:latin typeface="Times New Roman" panose="02020603050405020304" pitchFamily="18" charset="0"/>
                <a:cs typeface="Times New Roman" panose="02020603050405020304" pitchFamily="18" charset="0"/>
              </a:rPr>
              <a:t>Brand (neutral)</a:t>
            </a:r>
            <a:r>
              <a:rPr lang="en-US" sz="2100" dirty="0">
                <a:latin typeface="Times New Roman" panose="02020603050405020304" pitchFamily="18" charset="0"/>
                <a:cs typeface="Times New Roman" panose="02020603050405020304" pitchFamily="18" charset="0"/>
              </a:rPr>
              <a:t> + </a:t>
            </a:r>
            <a:r>
              <a:rPr lang="en-US" sz="2100" i="1" dirty="0">
                <a:latin typeface="Times New Roman" panose="02020603050405020304" pitchFamily="18" charset="0"/>
                <a:cs typeface="Times New Roman" panose="02020603050405020304" pitchFamily="18" charset="0"/>
              </a:rPr>
              <a:t>Happy scenes (unconditioned stimulus)</a:t>
            </a:r>
            <a:r>
              <a:rPr lang="en-US" sz="2100" dirty="0">
                <a:latin typeface="Times New Roman" panose="02020603050405020304" pitchFamily="18" charset="0"/>
                <a:cs typeface="Times New Roman" panose="02020603050405020304" pitchFamily="18" charset="0"/>
              </a:rPr>
              <a:t> → </a:t>
            </a:r>
            <a:r>
              <a:rPr lang="en-US" sz="2100" i="1" dirty="0">
                <a:latin typeface="Times New Roman" panose="02020603050405020304" pitchFamily="18" charset="0"/>
                <a:cs typeface="Times New Roman" panose="02020603050405020304" pitchFamily="18" charset="0"/>
              </a:rPr>
              <a:t>Positive feeling (conditioned response)</a:t>
            </a:r>
            <a:endParaRPr lang="en-US" sz="2100" dirty="0">
              <a:latin typeface="Times New Roman" panose="02020603050405020304" pitchFamily="18" charset="0"/>
              <a:cs typeface="Times New Roman" panose="02020603050405020304" pitchFamily="18" charset="0"/>
            </a:endParaRPr>
          </a:p>
          <a:p>
            <a:pPr>
              <a:lnSpc>
                <a:spcPct val="100000"/>
              </a:lnSpc>
            </a:pPr>
            <a:endParaRPr lang="en-IN" sz="2100" dirty="0">
              <a:latin typeface="Times New Roman" panose="02020603050405020304" pitchFamily="18" charset="0"/>
              <a:cs typeface="Times New Roman" panose="02020603050405020304" pitchFamily="18" charset="0"/>
            </a:endParaRPr>
          </a:p>
        </p:txBody>
      </p:sp>
      <p:pic>
        <p:nvPicPr>
          <p:cNvPr id="5" name="Picture 4" descr="A person and person holding bottles of soda&#10;&#10;AI-generated content may be incorrect.">
            <a:extLst>
              <a:ext uri="{FF2B5EF4-FFF2-40B4-BE49-F238E27FC236}">
                <a16:creationId xmlns:a16="http://schemas.microsoft.com/office/drawing/2014/main" id="{43D8ABCD-52C5-CB75-BFC1-44C6CB9C64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0222" y="2629452"/>
            <a:ext cx="4556657" cy="2898175"/>
          </a:xfrm>
          <a:prstGeom prst="rect">
            <a:avLst/>
          </a:prstGeom>
        </p:spPr>
      </p:pic>
    </p:spTree>
    <p:extLst>
      <p:ext uri="{BB962C8B-B14F-4D97-AF65-F5344CB8AC3E}">
        <p14:creationId xmlns:p14="http://schemas.microsoft.com/office/powerpoint/2010/main" val="4155974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0F04-155A-4C7D-FB97-084955FDB36F}"/>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4418B917-DF4B-79ED-4DB2-6D14B5980B70}"/>
              </a:ext>
            </a:extLst>
          </p:cNvPr>
          <p:cNvSpPr>
            <a:spLocks noGrp="1"/>
          </p:cNvSpPr>
          <p:nvPr>
            <p:ph idx="1"/>
          </p:nvPr>
        </p:nvSpPr>
        <p:spPr>
          <a:xfrm>
            <a:off x="448057" y="1153160"/>
            <a:ext cx="11622024" cy="5220843"/>
          </a:xfrm>
        </p:spPr>
        <p:txBody>
          <a:bodyPr>
            <a:noAutofit/>
          </a:bodyPr>
          <a:lstStyle/>
          <a:p>
            <a:pPr fontAlgn="base">
              <a:lnSpc>
                <a:spcPct val="120000"/>
              </a:lnSpc>
            </a:pPr>
            <a:r>
              <a:rPr lang="en-IN" sz="2000" b="1" i="1" dirty="0">
                <a:solidFill>
                  <a:srgbClr val="0070C0"/>
                </a:solidFill>
                <a:latin typeface="Times New Roman" panose="02020603050405020304" pitchFamily="18" charset="0"/>
                <a:cs typeface="Times New Roman" panose="02020603050405020304" pitchFamily="18" charset="0"/>
              </a:rPr>
              <a:t>2. Operant Conditioning:</a:t>
            </a:r>
          </a:p>
          <a:p>
            <a:pPr fontAlgn="base">
              <a:lnSpc>
                <a:spcPct val="120000"/>
              </a:lnSpc>
            </a:pPr>
            <a:r>
              <a:rPr lang="en-IN" sz="1500" dirty="0">
                <a:latin typeface="Times New Roman" panose="02020603050405020304" pitchFamily="18" charset="0"/>
                <a:cs typeface="Times New Roman" panose="02020603050405020304" pitchFamily="18" charset="0"/>
              </a:rPr>
              <a:t>This method of conditioning was developed by an </a:t>
            </a:r>
            <a:r>
              <a:rPr lang="en-IN" sz="1500" b="1" dirty="0">
                <a:latin typeface="Times New Roman" panose="02020603050405020304" pitchFamily="18" charset="0"/>
                <a:cs typeface="Times New Roman" panose="02020603050405020304" pitchFamily="18" charset="0"/>
              </a:rPr>
              <a:t>American psychologist Skinner. </a:t>
            </a:r>
          </a:p>
          <a:p>
            <a:pPr fontAlgn="base">
              <a:lnSpc>
                <a:spcPct val="120000"/>
              </a:lnSpc>
            </a:pPr>
            <a:r>
              <a:rPr lang="en-IN" sz="1500" dirty="0">
                <a:latin typeface="Times New Roman" panose="02020603050405020304" pitchFamily="18" charset="0"/>
                <a:cs typeface="Times New Roman" panose="02020603050405020304" pitchFamily="18" charset="0"/>
              </a:rPr>
              <a:t>This theory is also known as ‘Instrumental conditioning’, because the animals use certain operations or actions as instruments to find solution.</a:t>
            </a:r>
          </a:p>
          <a:p>
            <a:pPr fontAlgn="base">
              <a:lnSpc>
                <a:spcPct val="120000"/>
              </a:lnSpc>
            </a:pPr>
            <a:r>
              <a:rPr lang="en-IN" sz="1500" dirty="0">
                <a:latin typeface="Times New Roman" panose="02020603050405020304" pitchFamily="18" charset="0"/>
                <a:cs typeface="Times New Roman" panose="02020603050405020304" pitchFamily="18" charset="0"/>
              </a:rPr>
              <a:t>Skinner conducted his famous experiment by placing a hungry rat in a box called after his name ‘Skinner box’. </a:t>
            </a:r>
          </a:p>
          <a:p>
            <a:pPr fontAlgn="base">
              <a:lnSpc>
                <a:spcPct val="120000"/>
              </a:lnSpc>
            </a:pPr>
            <a:r>
              <a:rPr lang="en-IN" sz="1500" dirty="0">
                <a:latin typeface="Times New Roman" panose="02020603050405020304" pitchFamily="18" charset="0"/>
                <a:cs typeface="Times New Roman" panose="02020603050405020304" pitchFamily="18" charset="0"/>
              </a:rPr>
              <a:t>This box was containing a lever and a food tray in a corner of the box. </a:t>
            </a:r>
          </a:p>
          <a:p>
            <a:pPr fontAlgn="base">
              <a:lnSpc>
                <a:spcPct val="120000"/>
              </a:lnSpc>
            </a:pPr>
            <a:r>
              <a:rPr lang="en-IN" sz="1500" dirty="0">
                <a:latin typeface="Times New Roman" panose="02020603050405020304" pitchFamily="18" charset="0"/>
                <a:cs typeface="Times New Roman" panose="02020603050405020304" pitchFamily="18" charset="0"/>
              </a:rPr>
              <a:t>It was so arranged, that the animal was free to move inside the box, but the pressing of the lever would get the animal a pallet of food in the tray as reinforcement.</a:t>
            </a:r>
          </a:p>
          <a:p>
            <a:pPr fontAlgn="base">
              <a:lnSpc>
                <a:spcPct val="120000"/>
              </a:lnSpc>
            </a:pPr>
            <a:r>
              <a:rPr lang="en-IN" sz="1500" dirty="0">
                <a:latin typeface="Times New Roman" panose="02020603050405020304" pitchFamily="18" charset="0"/>
                <a:cs typeface="Times New Roman" panose="02020603050405020304" pitchFamily="18" charset="0"/>
              </a:rPr>
              <a:t>Arrangement was also made to record the number of pressings of the lever by a mechanical device. It was found in the beginning that the rat pressed the lever occasionally and used to get food as reinforcement for each pressing.</a:t>
            </a:r>
          </a:p>
          <a:p>
            <a:pPr fontAlgn="base">
              <a:lnSpc>
                <a:spcPct val="120000"/>
              </a:lnSpc>
            </a:pPr>
            <a:r>
              <a:rPr lang="en-IN" sz="1500" dirty="0">
                <a:latin typeface="Times New Roman" panose="02020603050405020304" pitchFamily="18" charset="0"/>
                <a:cs typeface="Times New Roman" panose="02020603050405020304" pitchFamily="18" charset="0"/>
              </a:rPr>
              <a:t>Gradually, as the animal learnt the pressing of lever would give some food, it repeated the responses very rapidly. This rapid increase in pressing the lever is the indication of the animal conditioned to get food.</a:t>
            </a:r>
          </a:p>
          <a:p>
            <a:pPr fontAlgn="base">
              <a:lnSpc>
                <a:spcPct val="120000"/>
              </a:lnSpc>
            </a:pPr>
            <a:r>
              <a:rPr lang="en-IN" sz="1500" dirty="0">
                <a:latin typeface="Times New Roman" panose="02020603050405020304" pitchFamily="18" charset="0"/>
                <a:cs typeface="Times New Roman" panose="02020603050405020304" pitchFamily="18" charset="0"/>
              </a:rPr>
              <a:t>In day-to-day’s life also, much learning takes place in animals as well as in human beings by this method. The reinforcement will be the motivating factor. </a:t>
            </a:r>
          </a:p>
          <a:p>
            <a:pPr fontAlgn="base">
              <a:lnSpc>
                <a:spcPct val="120000"/>
              </a:lnSpc>
            </a:pPr>
            <a:r>
              <a:rPr lang="en-IN" sz="1500" dirty="0">
                <a:latin typeface="Times New Roman" panose="02020603050405020304" pitchFamily="18" charset="0"/>
                <a:cs typeface="Times New Roman" panose="02020603050405020304" pitchFamily="18" charset="0"/>
              </a:rPr>
              <a:t>It will make the organism to repeat its action.</a:t>
            </a:r>
          </a:p>
          <a:p>
            <a:pPr fontAlgn="base">
              <a:lnSpc>
                <a:spcPct val="120000"/>
              </a:lnSpc>
            </a:pPr>
            <a:r>
              <a:rPr lang="en-IN" sz="1500" dirty="0">
                <a:latin typeface="Times New Roman" panose="02020603050405020304" pitchFamily="18" charset="0"/>
                <a:cs typeface="Times New Roman" panose="02020603050405020304" pitchFamily="18" charset="0"/>
              </a:rPr>
              <a:t>It is on the basis of these experiments, Skinner made his famous statement </a:t>
            </a:r>
            <a:r>
              <a:rPr lang="en-IN" sz="1500" b="1" i="1" dirty="0">
                <a:latin typeface="Times New Roman" panose="02020603050405020304" pitchFamily="18" charset="0"/>
                <a:cs typeface="Times New Roman" panose="02020603050405020304" pitchFamily="18" charset="0"/>
              </a:rPr>
              <a:t>“Rewarded behaviour is repeated”. </a:t>
            </a:r>
          </a:p>
          <a:p>
            <a:pPr>
              <a:lnSpc>
                <a:spcPct val="120000"/>
              </a:lnSpc>
            </a:pPr>
            <a:endParaRPr lang="en-IN" sz="1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64029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4B70B-36C5-ED00-A7F6-D6FB1FC5AE91}"/>
              </a:ext>
            </a:extLst>
          </p:cNvPr>
          <p:cNvSpPr>
            <a:spLocks noGrp="1"/>
          </p:cNvSpPr>
          <p:nvPr>
            <p:ph type="title"/>
          </p:nvPr>
        </p:nvSpPr>
        <p:spPr/>
        <p:txBody>
          <a:bodyPr/>
          <a:lstStyle/>
          <a:p>
            <a:endParaRPr lang="en-IN"/>
          </a:p>
        </p:txBody>
      </p:sp>
      <p:pic>
        <p:nvPicPr>
          <p:cNvPr id="5" name="Content Placeholder 4" descr="A mouse standing on a metal surface&#10;&#10;AI-generated content may be incorrect.">
            <a:extLst>
              <a:ext uri="{FF2B5EF4-FFF2-40B4-BE49-F238E27FC236}">
                <a16:creationId xmlns:a16="http://schemas.microsoft.com/office/drawing/2014/main" id="{BA33BF92-B839-C3EB-BB69-16794D54BF4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 y="1690688"/>
            <a:ext cx="5893973" cy="4351338"/>
          </a:xfrm>
          <a:prstGeom prst="rect">
            <a:avLst/>
          </a:prstGeom>
        </p:spPr>
      </p:pic>
      <p:sp>
        <p:nvSpPr>
          <p:cNvPr id="7" name="TextBox 6">
            <a:extLst>
              <a:ext uri="{FF2B5EF4-FFF2-40B4-BE49-F238E27FC236}">
                <a16:creationId xmlns:a16="http://schemas.microsoft.com/office/drawing/2014/main" id="{424764E1-9650-5FA6-4378-5E0C7D86BB8A}"/>
              </a:ext>
            </a:extLst>
          </p:cNvPr>
          <p:cNvSpPr txBox="1"/>
          <p:nvPr/>
        </p:nvSpPr>
        <p:spPr>
          <a:xfrm>
            <a:off x="6335933" y="1195807"/>
            <a:ext cx="5655644" cy="6124754"/>
          </a:xfrm>
          <a:prstGeom prst="rect">
            <a:avLst/>
          </a:prstGeom>
          <a:noFill/>
        </p:spPr>
        <p:txBody>
          <a:bodyPr wrap="square">
            <a:spAutoFit/>
          </a:bodyPr>
          <a:lstStyle/>
          <a:p>
            <a:pPr algn="just"/>
            <a:r>
              <a:rPr lang="en-US" sz="1600" dirty="0">
                <a:latin typeface="Times New Roman" panose="02020603050405020304" pitchFamily="18" charset="0"/>
                <a:cs typeface="Times New Roman" panose="02020603050405020304" pitchFamily="18" charset="0"/>
              </a:rPr>
              <a:t>A </a:t>
            </a:r>
            <a:r>
              <a:rPr lang="en-US" sz="1600" b="1" dirty="0">
                <a:latin typeface="Times New Roman" panose="02020603050405020304" pitchFamily="18" charset="0"/>
                <a:cs typeface="Times New Roman" panose="02020603050405020304" pitchFamily="18" charset="0"/>
              </a:rPr>
              <a:t>Skinner Box</a:t>
            </a:r>
            <a:r>
              <a:rPr lang="en-US" sz="1600" dirty="0">
                <a:latin typeface="Times New Roman" panose="02020603050405020304" pitchFamily="18" charset="0"/>
                <a:cs typeface="Times New Roman" panose="02020603050405020304" pitchFamily="18" charset="0"/>
              </a:rPr>
              <a:t> is a small laboratory box used to study </a:t>
            </a:r>
            <a:r>
              <a:rPr lang="en-US" sz="1600" b="1" dirty="0">
                <a:latin typeface="Times New Roman" panose="02020603050405020304" pitchFamily="18" charset="0"/>
                <a:cs typeface="Times New Roman" panose="02020603050405020304" pitchFamily="18" charset="0"/>
              </a:rPr>
              <a:t>operant conditioning</a:t>
            </a:r>
            <a:r>
              <a:rPr lang="en-US" sz="1600" dirty="0">
                <a:latin typeface="Times New Roman" panose="02020603050405020304" pitchFamily="18" charset="0"/>
                <a:cs typeface="Times New Roman" panose="02020603050405020304" pitchFamily="18" charset="0"/>
              </a:rPr>
              <a:t>—that is, how behavior can be shaped using </a:t>
            </a:r>
            <a:r>
              <a:rPr lang="en-US" sz="1600" b="1" dirty="0">
                <a:latin typeface="Times New Roman" panose="02020603050405020304" pitchFamily="18" charset="0"/>
                <a:cs typeface="Times New Roman" panose="02020603050405020304" pitchFamily="18" charset="0"/>
              </a:rPr>
              <a:t>rewards and punishments</a:t>
            </a:r>
            <a:r>
              <a:rPr lang="en-US" sz="1600" dirty="0">
                <a:latin typeface="Times New Roman" panose="02020603050405020304" pitchFamily="18" charset="0"/>
                <a:cs typeface="Times New Roman" panose="02020603050405020304" pitchFamily="18" charset="0"/>
              </a:rPr>
              <a:t>.</a:t>
            </a:r>
          </a:p>
          <a:p>
            <a:pPr algn="just"/>
            <a:r>
              <a:rPr lang="en-US" sz="1600" b="1" dirty="0">
                <a:latin typeface="Times New Roman" panose="02020603050405020304" pitchFamily="18" charset="0"/>
                <a:cs typeface="Times New Roman" panose="02020603050405020304" pitchFamily="18" charset="0"/>
              </a:rPr>
              <a:t>What happens inside the box?</a:t>
            </a:r>
          </a:p>
          <a:p>
            <a:pPr algn="just"/>
            <a:r>
              <a:rPr lang="en-US" sz="1600" dirty="0">
                <a:latin typeface="Times New Roman" panose="02020603050405020304" pitchFamily="18" charset="0"/>
                <a:cs typeface="Times New Roman" panose="02020603050405020304" pitchFamily="18" charset="0"/>
              </a:rPr>
              <a:t>In this picture:</a:t>
            </a:r>
          </a:p>
          <a:p>
            <a:pPr algn="just"/>
            <a:r>
              <a:rPr lang="en-US" sz="1600" dirty="0">
                <a:latin typeface="Times New Roman" panose="02020603050405020304" pitchFamily="18" charset="0"/>
                <a:cs typeface="Times New Roman" panose="02020603050405020304" pitchFamily="18" charset="0"/>
              </a:rPr>
              <a:t>There is a </a:t>
            </a:r>
            <a:r>
              <a:rPr lang="en-US" sz="1600" b="1" dirty="0">
                <a:latin typeface="Times New Roman" panose="02020603050405020304" pitchFamily="18" charset="0"/>
                <a:cs typeface="Times New Roman" panose="02020603050405020304" pitchFamily="18" charset="0"/>
              </a:rPr>
              <a:t>rat</a:t>
            </a:r>
            <a:r>
              <a:rPr lang="en-US" sz="1600" dirty="0">
                <a:latin typeface="Times New Roman" panose="02020603050405020304" pitchFamily="18" charset="0"/>
                <a:cs typeface="Times New Roman" panose="02020603050405020304" pitchFamily="18" charset="0"/>
              </a:rPr>
              <a:t> inside the box.</a:t>
            </a:r>
          </a:p>
          <a:p>
            <a:pPr algn="just"/>
            <a:r>
              <a:rPr lang="en-US" sz="1600" dirty="0">
                <a:latin typeface="Times New Roman" panose="02020603050405020304" pitchFamily="18" charset="0"/>
                <a:cs typeface="Times New Roman" panose="02020603050405020304" pitchFamily="18" charset="0"/>
              </a:rPr>
              <a:t>The rat can press a </a:t>
            </a:r>
            <a:r>
              <a:rPr lang="en-US" sz="1600" b="1" dirty="0">
                <a:latin typeface="Times New Roman" panose="02020603050405020304" pitchFamily="18" charset="0"/>
                <a:cs typeface="Times New Roman" panose="02020603050405020304" pitchFamily="18" charset="0"/>
              </a:rPr>
              <a:t>lever</a:t>
            </a:r>
            <a:r>
              <a:rPr lang="en-US" sz="1600" dirty="0">
                <a:latin typeface="Times New Roman" panose="02020603050405020304" pitchFamily="18" charset="0"/>
                <a:cs typeface="Times New Roman" panose="02020603050405020304" pitchFamily="18" charset="0"/>
              </a:rPr>
              <a:t>.</a:t>
            </a:r>
          </a:p>
          <a:p>
            <a:pPr algn="just"/>
            <a:r>
              <a:rPr lang="en-US" sz="1600" dirty="0">
                <a:latin typeface="Times New Roman" panose="02020603050405020304" pitchFamily="18" charset="0"/>
                <a:cs typeface="Times New Roman" panose="02020603050405020304" pitchFamily="18" charset="0"/>
              </a:rPr>
              <a:t>If it presses the lever, a </a:t>
            </a:r>
            <a:r>
              <a:rPr lang="en-US" sz="1600" b="1" dirty="0">
                <a:latin typeface="Times New Roman" panose="02020603050405020304" pitchFamily="18" charset="0"/>
                <a:cs typeface="Times New Roman" panose="02020603050405020304" pitchFamily="18" charset="0"/>
              </a:rPr>
              <a:t>food pellet</a:t>
            </a:r>
            <a:r>
              <a:rPr lang="en-US" sz="1600" dirty="0">
                <a:latin typeface="Times New Roman" panose="02020603050405020304" pitchFamily="18" charset="0"/>
                <a:cs typeface="Times New Roman" panose="02020603050405020304" pitchFamily="18" charset="0"/>
              </a:rPr>
              <a:t> (reward) comes out of the </a:t>
            </a:r>
            <a:r>
              <a:rPr lang="en-US" sz="1600" b="1" dirty="0">
                <a:latin typeface="Times New Roman" panose="02020603050405020304" pitchFamily="18" charset="0"/>
                <a:cs typeface="Times New Roman" panose="02020603050405020304" pitchFamily="18" charset="0"/>
              </a:rPr>
              <a:t>pellet dispenser</a:t>
            </a:r>
            <a:r>
              <a:rPr lang="en-US" sz="1600" dirty="0">
                <a:latin typeface="Times New Roman" panose="02020603050405020304" pitchFamily="18" charset="0"/>
                <a:cs typeface="Times New Roman" panose="02020603050405020304" pitchFamily="18" charset="0"/>
              </a:rPr>
              <a:t>.</a:t>
            </a:r>
          </a:p>
          <a:p>
            <a:pPr algn="just"/>
            <a:r>
              <a:rPr lang="en-US" sz="1600" dirty="0">
                <a:latin typeface="Times New Roman" panose="02020603050405020304" pitchFamily="18" charset="0"/>
                <a:cs typeface="Times New Roman" panose="02020603050405020304" pitchFamily="18" charset="0"/>
              </a:rPr>
              <a:t>There are </a:t>
            </a:r>
            <a:r>
              <a:rPr lang="en-US" sz="1600" b="1" dirty="0">
                <a:latin typeface="Times New Roman" panose="02020603050405020304" pitchFamily="18" charset="0"/>
                <a:cs typeface="Times New Roman" panose="02020603050405020304" pitchFamily="18" charset="0"/>
              </a:rPr>
              <a:t>signal lights</a:t>
            </a:r>
            <a:r>
              <a:rPr lang="en-US" sz="1600" dirty="0">
                <a:latin typeface="Times New Roman" panose="02020603050405020304" pitchFamily="18" charset="0"/>
                <a:cs typeface="Times New Roman" panose="02020603050405020304" pitchFamily="18" charset="0"/>
              </a:rPr>
              <a:t> and a </a:t>
            </a:r>
            <a:r>
              <a:rPr lang="en-US" sz="1600" b="1" dirty="0">
                <a:latin typeface="Times New Roman" panose="02020603050405020304" pitchFamily="18" charset="0"/>
                <a:cs typeface="Times New Roman" panose="02020603050405020304" pitchFamily="18" charset="0"/>
              </a:rPr>
              <a:t>speaker</a:t>
            </a:r>
            <a:r>
              <a:rPr lang="en-US" sz="1600" dirty="0">
                <a:latin typeface="Times New Roman" panose="02020603050405020304" pitchFamily="18" charset="0"/>
                <a:cs typeface="Times New Roman" panose="02020603050405020304" pitchFamily="18" charset="0"/>
              </a:rPr>
              <a:t> to give cues (like a sound or light before food).</a:t>
            </a:r>
          </a:p>
          <a:p>
            <a:pPr algn="just"/>
            <a:r>
              <a:rPr lang="en-US" sz="1600" dirty="0">
                <a:latin typeface="Times New Roman" panose="02020603050405020304" pitchFamily="18" charset="0"/>
                <a:cs typeface="Times New Roman" panose="02020603050405020304" pitchFamily="18" charset="0"/>
              </a:rPr>
              <a:t>The floor has an </a:t>
            </a:r>
            <a:r>
              <a:rPr lang="en-US" sz="1600" b="1" dirty="0">
                <a:latin typeface="Times New Roman" panose="02020603050405020304" pitchFamily="18" charset="0"/>
                <a:cs typeface="Times New Roman" panose="02020603050405020304" pitchFamily="18" charset="0"/>
              </a:rPr>
              <a:t>electric grid</a:t>
            </a:r>
            <a:r>
              <a:rPr lang="en-US" sz="1600" dirty="0">
                <a:latin typeface="Times New Roman" panose="02020603050405020304" pitchFamily="18" charset="0"/>
                <a:cs typeface="Times New Roman" panose="02020603050405020304" pitchFamily="18" charset="0"/>
              </a:rPr>
              <a:t>, which can give a mild shock (punishment).</a:t>
            </a:r>
          </a:p>
          <a:p>
            <a:pPr algn="just"/>
            <a:r>
              <a:rPr lang="en-US" sz="1600" b="1" dirty="0">
                <a:latin typeface="Times New Roman" panose="02020603050405020304" pitchFamily="18" charset="0"/>
                <a:cs typeface="Times New Roman" panose="02020603050405020304" pitchFamily="18" charset="0"/>
              </a:rPr>
              <a:t>How it works (in simple terms)</a:t>
            </a:r>
          </a:p>
          <a:p>
            <a:r>
              <a:rPr lang="en-US" sz="1600" b="1" dirty="0">
                <a:latin typeface="Times New Roman" panose="02020603050405020304" pitchFamily="18" charset="0"/>
                <a:cs typeface="Times New Roman" panose="02020603050405020304" pitchFamily="18" charset="0"/>
              </a:rPr>
              <a:t>Rat presses the lever → gets food → more likely to press the lever again</a:t>
            </a:r>
            <a:br>
              <a:rPr lang="en-US" sz="1600" dirty="0">
                <a:latin typeface="Times New Roman" panose="02020603050405020304" pitchFamily="18" charset="0"/>
                <a:cs typeface="Times New Roman" panose="02020603050405020304" pitchFamily="18" charset="0"/>
              </a:rPr>
            </a:br>
            <a:r>
              <a:rPr lang="en-US" sz="1600" i="1" dirty="0">
                <a:latin typeface="Times New Roman" panose="02020603050405020304" pitchFamily="18" charset="0"/>
                <a:cs typeface="Times New Roman" panose="02020603050405020304" pitchFamily="18" charset="0"/>
              </a:rPr>
              <a:t>This is positive reinforcement.</a:t>
            </a:r>
            <a:endParaRPr lang="en-US" sz="1600" dirty="0">
              <a:latin typeface="Times New Roman" panose="02020603050405020304" pitchFamily="18" charset="0"/>
              <a:cs typeface="Times New Roman" panose="02020603050405020304" pitchFamily="18" charset="0"/>
            </a:endParaRPr>
          </a:p>
          <a:p>
            <a:r>
              <a:rPr lang="en-US" sz="1600" b="1" dirty="0">
                <a:latin typeface="Times New Roman" panose="02020603050405020304" pitchFamily="18" charset="0"/>
                <a:cs typeface="Times New Roman" panose="02020603050405020304" pitchFamily="18" charset="0"/>
              </a:rPr>
              <a:t>If the rat touches something and gets a mild shock → avoids that action in future</a:t>
            </a:r>
            <a:br>
              <a:rPr lang="en-US" sz="1600" dirty="0">
                <a:latin typeface="Times New Roman" panose="02020603050405020304" pitchFamily="18" charset="0"/>
                <a:cs typeface="Times New Roman" panose="02020603050405020304" pitchFamily="18" charset="0"/>
              </a:rPr>
            </a:br>
            <a:r>
              <a:rPr lang="en-US" sz="1600" i="1" dirty="0">
                <a:latin typeface="Times New Roman" panose="02020603050405020304" pitchFamily="18" charset="0"/>
                <a:cs typeface="Times New Roman" panose="02020603050405020304" pitchFamily="18" charset="0"/>
              </a:rPr>
              <a:t>This is punishment.</a:t>
            </a:r>
            <a:endParaRPr lang="en-US" sz="1600" dirty="0">
              <a:latin typeface="Times New Roman" panose="02020603050405020304" pitchFamily="18" charset="0"/>
              <a:cs typeface="Times New Roman" panose="02020603050405020304" pitchFamily="18" charset="0"/>
            </a:endParaRPr>
          </a:p>
          <a:p>
            <a:pPr algn="just"/>
            <a:r>
              <a:rPr lang="en-US" sz="1600" b="1" dirty="0">
                <a:latin typeface="Times New Roman" panose="02020603050405020304" pitchFamily="18" charset="0"/>
                <a:cs typeface="Times New Roman" panose="02020603050405020304" pitchFamily="18" charset="0"/>
              </a:rPr>
              <a:t>Lights or sounds may signal that food is available</a:t>
            </a:r>
            <a:r>
              <a:rPr lang="en-US" sz="1600" dirty="0">
                <a:latin typeface="Times New Roman" panose="02020603050405020304" pitchFamily="18" charset="0"/>
                <a:cs typeface="Times New Roman" panose="02020603050405020304" pitchFamily="18" charset="0"/>
              </a:rPr>
              <a:t>, helping the rat learn faster.</a:t>
            </a:r>
          </a:p>
          <a:p>
            <a:pPr algn="just"/>
            <a:endParaRPr lang="en-US" sz="1600" dirty="0">
              <a:latin typeface="Times New Roman" panose="02020603050405020304" pitchFamily="18" charset="0"/>
              <a:cs typeface="Times New Roman" panose="02020603050405020304" pitchFamily="18" charset="0"/>
            </a:endParaRPr>
          </a:p>
          <a:p>
            <a:pPr algn="just"/>
            <a:endParaRPr lang="en-IN"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4498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D58C4-56E8-F6A1-9A00-88605F60DB42}"/>
              </a:ext>
            </a:extLst>
          </p:cNvPr>
          <p:cNvSpPr>
            <a:spLocks noGrp="1"/>
          </p:cNvSpPr>
          <p:nvPr>
            <p:ph type="title"/>
          </p:nvPr>
        </p:nvSpPr>
        <p:spPr>
          <a:xfrm>
            <a:off x="755904" y="1261872"/>
            <a:ext cx="10515600" cy="448056"/>
          </a:xfrm>
        </p:spPr>
        <p:txBody>
          <a:bodyPr>
            <a:noAutofit/>
          </a:bodyPr>
          <a:lstStyle/>
          <a:p>
            <a:r>
              <a:rPr lang="en-US" sz="3200" b="1" dirty="0">
                <a:latin typeface="Times New Roman" panose="02020603050405020304" pitchFamily="18" charset="0"/>
                <a:cs typeface="Times New Roman" panose="02020603050405020304" pitchFamily="18" charset="0"/>
              </a:rPr>
              <a:t>Perception-Process</a:t>
            </a:r>
            <a:endParaRPr lang="en-IN" sz="32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DCAC3A4-03D3-8A43-81CF-68B7584D63CE}"/>
              </a:ext>
            </a:extLst>
          </p:cNvPr>
          <p:cNvSpPr>
            <a:spLocks noGrp="1"/>
          </p:cNvSpPr>
          <p:nvPr>
            <p:ph idx="1"/>
          </p:nvPr>
        </p:nvSpPr>
        <p:spPr>
          <a:xfrm>
            <a:off x="609600" y="1810513"/>
            <a:ext cx="10326624" cy="4882896"/>
          </a:xfrm>
        </p:spPr>
        <p:txBody>
          <a:bodyPr>
            <a:normAutofit fontScale="77500" lnSpcReduction="20000"/>
          </a:bodyPr>
          <a:lstStyle/>
          <a:p>
            <a:pPr marL="0" lvl="0" indent="0" algn="just">
              <a:lnSpc>
                <a:spcPct val="120000"/>
              </a:lnSpc>
              <a:buNone/>
            </a:pPr>
            <a:r>
              <a:rPr lang="en-IN" b="1" dirty="0">
                <a:latin typeface="Times New Roman" panose="02020603050405020304" pitchFamily="18" charset="0"/>
                <a:cs typeface="Times New Roman" panose="02020603050405020304" pitchFamily="18" charset="0"/>
              </a:rPr>
              <a:t>1. Receiving Stimuli/Sensation:</a:t>
            </a:r>
            <a:endParaRPr lang="en-IN" dirty="0">
              <a:latin typeface="Times New Roman" panose="02020603050405020304" pitchFamily="18" charset="0"/>
              <a:cs typeface="Times New Roman" panose="02020603050405020304" pitchFamily="18" charset="0"/>
            </a:endParaRPr>
          </a:p>
          <a:p>
            <a:pPr algn="just">
              <a:lnSpc>
                <a:spcPct val="120000"/>
              </a:lnSpc>
            </a:pPr>
            <a:r>
              <a:rPr lang="en-IN" dirty="0">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n this process, a person receives the information through stimuli.</a:t>
            </a:r>
          </a:p>
          <a:p>
            <a:pPr algn="just">
              <a:lnSpc>
                <a:spcPct val="120000"/>
              </a:lnSpc>
            </a:pPr>
            <a:r>
              <a:rPr lang="en-US" dirty="0">
                <a:latin typeface="Times New Roman" panose="02020603050405020304" pitchFamily="18" charset="0"/>
                <a:cs typeface="Times New Roman" panose="02020603050405020304" pitchFamily="18" charset="0"/>
              </a:rPr>
              <a:t>Every human being has five sensory organs; namely, vision, hearing, touch, smell and taste. </a:t>
            </a:r>
          </a:p>
          <a:p>
            <a:pPr algn="just">
              <a:lnSpc>
                <a:spcPct val="120000"/>
              </a:lnSpc>
            </a:pPr>
            <a:r>
              <a:rPr lang="en-US" dirty="0">
                <a:latin typeface="Times New Roman" panose="02020603050405020304" pitchFamily="18" charset="0"/>
                <a:cs typeface="Times New Roman" panose="02020603050405020304" pitchFamily="18" charset="0"/>
              </a:rPr>
              <a:t>Sensation is the initial stage of perception, where sensory organs (e.g., eyes, ears, skin) detect external stimuli, such as light, sound waves, or physical contact. </a:t>
            </a:r>
          </a:p>
          <a:p>
            <a:pPr algn="just">
              <a:lnSpc>
                <a:spcPct val="120000"/>
              </a:lnSpc>
            </a:pPr>
            <a:r>
              <a:rPr lang="en-US" dirty="0">
                <a:latin typeface="Times New Roman" panose="02020603050405020304" pitchFamily="18" charset="0"/>
                <a:cs typeface="Times New Roman" panose="02020603050405020304" pitchFamily="18" charset="0"/>
              </a:rPr>
              <a:t>These stimuli are converted into neural signals that can be processed by the brain.</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Stimuli or cues are received by these organs. Written information is received through seeing; oral information is received through hearing. </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Once this cue in the form of information is received, communicate starts interpreting it. </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The different communicates have different interpretation of the information.</a:t>
            </a:r>
            <a:endParaRPr lang="en-IN" dirty="0">
              <a:latin typeface="Times New Roman" panose="02020603050405020304" pitchFamily="18" charset="0"/>
              <a:cs typeface="Times New Roman" panose="02020603050405020304" pitchFamily="18" charset="0"/>
            </a:endParaRPr>
          </a:p>
          <a:p>
            <a:pPr algn="just">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257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8B4BD-CC17-C6C1-B7ED-BA7D26903DB8}"/>
              </a:ext>
            </a:extLst>
          </p:cNvPr>
          <p:cNvSpPr>
            <a:spLocks noGrp="1"/>
          </p:cNvSpPr>
          <p:nvPr>
            <p:ph type="title"/>
          </p:nvPr>
        </p:nvSpPr>
        <p:spPr/>
        <p:txBody>
          <a:bodyPr/>
          <a:lstStyle/>
          <a:p>
            <a:endParaRPr lang="en-IN" dirty="0"/>
          </a:p>
        </p:txBody>
      </p:sp>
      <p:sp>
        <p:nvSpPr>
          <p:cNvPr id="3" name="Content Placeholder 2">
            <a:extLst>
              <a:ext uri="{FF2B5EF4-FFF2-40B4-BE49-F238E27FC236}">
                <a16:creationId xmlns:a16="http://schemas.microsoft.com/office/drawing/2014/main" id="{EE376F5B-7C4D-E693-9F5E-5E58C215C4B3}"/>
              </a:ext>
            </a:extLst>
          </p:cNvPr>
          <p:cNvSpPr>
            <a:spLocks noGrp="1"/>
          </p:cNvSpPr>
          <p:nvPr>
            <p:ph idx="1"/>
          </p:nvPr>
        </p:nvSpPr>
        <p:spPr>
          <a:xfrm>
            <a:off x="838199" y="1554480"/>
            <a:ext cx="10887075" cy="4622483"/>
          </a:xfrm>
        </p:spPr>
        <p:txBody>
          <a:bodyPr>
            <a:normAutofit/>
          </a:bodyPr>
          <a:lstStyle/>
          <a:p>
            <a:pPr>
              <a:lnSpc>
                <a:spcPct val="110000"/>
              </a:lnSpc>
            </a:pPr>
            <a:r>
              <a:rPr lang="en-US" sz="2400" b="1" dirty="0">
                <a:latin typeface="Times New Roman" panose="02020603050405020304" pitchFamily="18" charset="0"/>
                <a:cs typeface="Times New Roman" panose="02020603050405020304" pitchFamily="18" charset="0"/>
              </a:rPr>
              <a:t>Operant conditioning theory-Applicability in marketing</a:t>
            </a:r>
            <a:endParaRPr lang="en-US" sz="2400" dirty="0">
              <a:latin typeface="Times New Roman" panose="02020603050405020304" pitchFamily="18" charset="0"/>
              <a:cs typeface="Times New Roman" panose="02020603050405020304" pitchFamily="18" charset="0"/>
            </a:endParaRPr>
          </a:p>
          <a:p>
            <a:pPr>
              <a:lnSpc>
                <a:spcPct val="110000"/>
              </a:lnSpc>
            </a:pPr>
            <a:r>
              <a:rPr lang="en-US" sz="2400" dirty="0">
                <a:latin typeface="Times New Roman" panose="02020603050405020304" pitchFamily="18" charset="0"/>
                <a:cs typeface="Times New Roman" panose="02020603050405020304" pitchFamily="18" charset="0"/>
              </a:rPr>
              <a:t>Operant conditioning uses rewards or punishments to influence repeat behavior; for example, offering discounts or loyalty rewards to reinforce purchasing. give simple examples for these</a:t>
            </a:r>
          </a:p>
          <a:p>
            <a:pPr>
              <a:lnSpc>
                <a:spcPct val="110000"/>
              </a:lnSpc>
            </a:pPr>
            <a:r>
              <a:rPr lang="en-US" sz="2400" b="1" dirty="0">
                <a:latin typeface="Times New Roman" panose="02020603050405020304" pitchFamily="18" charset="0"/>
                <a:cs typeface="Times New Roman" panose="02020603050405020304" pitchFamily="18" charset="0"/>
              </a:rPr>
              <a:t>Example:</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A supermarket offers </a:t>
            </a:r>
            <a:r>
              <a:rPr lang="en-US" sz="2400" b="1" dirty="0">
                <a:latin typeface="Times New Roman" panose="02020603050405020304" pitchFamily="18" charset="0"/>
                <a:cs typeface="Times New Roman" panose="02020603050405020304" pitchFamily="18" charset="0"/>
              </a:rPr>
              <a:t>“Buy 1 Get 1 Free”</a:t>
            </a:r>
            <a:r>
              <a:rPr lang="en-US" sz="2400" dirty="0">
                <a:latin typeface="Times New Roman" panose="02020603050405020304" pitchFamily="18" charset="0"/>
                <a:cs typeface="Times New Roman" panose="02020603050405020304" pitchFamily="18" charset="0"/>
              </a:rPr>
              <a:t> or </a:t>
            </a:r>
            <a:r>
              <a:rPr lang="en-US" sz="2400" b="1" dirty="0">
                <a:latin typeface="Times New Roman" panose="02020603050405020304" pitchFamily="18" charset="0"/>
                <a:cs typeface="Times New Roman" panose="02020603050405020304" pitchFamily="18" charset="0"/>
              </a:rPr>
              <a:t>loyalty points</a:t>
            </a:r>
            <a:r>
              <a:rPr lang="en-US" sz="2400" dirty="0">
                <a:latin typeface="Times New Roman" panose="02020603050405020304" pitchFamily="18" charset="0"/>
                <a:cs typeface="Times New Roman" panose="02020603050405020304" pitchFamily="18" charset="0"/>
              </a:rPr>
              <a:t> every time a customer buys from them.</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Because customers are </a:t>
            </a:r>
            <a:r>
              <a:rPr lang="en-US" sz="2400" b="1" dirty="0">
                <a:latin typeface="Times New Roman" panose="02020603050405020304" pitchFamily="18" charset="0"/>
                <a:cs typeface="Times New Roman" panose="02020603050405020304" pitchFamily="18" charset="0"/>
              </a:rPr>
              <a:t>rewarded</a:t>
            </a:r>
            <a:r>
              <a:rPr lang="en-US" sz="2400" dirty="0">
                <a:latin typeface="Times New Roman" panose="02020603050405020304" pitchFamily="18" charset="0"/>
                <a:cs typeface="Times New Roman" panose="02020603050405020304" pitchFamily="18" charset="0"/>
              </a:rPr>
              <a:t>, they are more likely to shop there again.</a:t>
            </a:r>
          </a:p>
          <a:p>
            <a:pPr>
              <a:lnSpc>
                <a:spcPct val="110000"/>
              </a:lnSpc>
            </a:pPr>
            <a:r>
              <a:rPr lang="en-US" sz="2400" b="1" dirty="0">
                <a:latin typeface="Times New Roman" panose="02020603050405020304" pitchFamily="18" charset="0"/>
                <a:cs typeface="Times New Roman" panose="02020603050405020304" pitchFamily="18" charset="0"/>
              </a:rPr>
              <a:t>In short:</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Good behavior (purchase)</a:t>
            </a:r>
            <a:r>
              <a:rPr lang="en-US" sz="2400" dirty="0">
                <a:latin typeface="Times New Roman" panose="02020603050405020304" pitchFamily="18" charset="0"/>
                <a:cs typeface="Times New Roman" panose="02020603050405020304" pitchFamily="18" charset="0"/>
              </a:rPr>
              <a:t> → </a:t>
            </a:r>
            <a:r>
              <a:rPr lang="en-US" sz="2400" i="1" dirty="0">
                <a:latin typeface="Times New Roman" panose="02020603050405020304" pitchFamily="18" charset="0"/>
                <a:cs typeface="Times New Roman" panose="02020603050405020304" pitchFamily="18" charset="0"/>
              </a:rPr>
              <a:t>Reward (discount/points)</a:t>
            </a:r>
            <a:r>
              <a:rPr lang="en-US" sz="2400" dirty="0">
                <a:latin typeface="Times New Roman" panose="02020603050405020304" pitchFamily="18" charset="0"/>
                <a:cs typeface="Times New Roman" panose="02020603050405020304" pitchFamily="18" charset="0"/>
              </a:rPr>
              <a:t> → </a:t>
            </a:r>
            <a:r>
              <a:rPr lang="en-US" sz="2400" i="1" dirty="0">
                <a:latin typeface="Times New Roman" panose="02020603050405020304" pitchFamily="18" charset="0"/>
                <a:cs typeface="Times New Roman" panose="02020603050405020304" pitchFamily="18" charset="0"/>
              </a:rPr>
              <a:t>Repeat purchase</a:t>
            </a:r>
            <a:endParaRPr lang="en-US" sz="2400" dirty="0">
              <a:latin typeface="Times New Roman" panose="02020603050405020304" pitchFamily="18" charset="0"/>
              <a:cs typeface="Times New Roman" panose="02020603050405020304" pitchFamily="18" charset="0"/>
            </a:endParaRPr>
          </a:p>
          <a:p>
            <a:pPr>
              <a:lnSpc>
                <a:spcPct val="110000"/>
              </a:lnSpc>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3919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BC6FC-7E12-AD14-7CC4-5AA1B0AB3F0C}"/>
              </a:ext>
            </a:extLst>
          </p:cNvPr>
          <p:cNvSpPr>
            <a:spLocks noGrp="1"/>
          </p:cNvSpPr>
          <p:nvPr>
            <p:ph type="title"/>
          </p:nvPr>
        </p:nvSpPr>
        <p:spPr>
          <a:xfrm>
            <a:off x="7333487" y="1538732"/>
            <a:ext cx="4549702" cy="491236"/>
          </a:xfrm>
        </p:spPr>
        <p:txBody>
          <a:bodyPr>
            <a:noAutofit/>
          </a:bodyPr>
          <a:lstStyle/>
          <a:p>
            <a:r>
              <a:rPr lang="en-US" sz="3600" dirty="0">
                <a:latin typeface="Times New Roman" panose="02020603050405020304" pitchFamily="18" charset="0"/>
                <a:cs typeface="Times New Roman" panose="02020603050405020304" pitchFamily="18" charset="0"/>
              </a:rPr>
              <a:t>Personality </a:t>
            </a:r>
            <a:endParaRPr lang="en-IN" sz="36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2AC4429-C5C7-EC53-9EAE-795101AB328E}"/>
              </a:ext>
            </a:extLst>
          </p:cNvPr>
          <p:cNvSpPr>
            <a:spLocks noGrp="1"/>
          </p:cNvSpPr>
          <p:nvPr>
            <p:ph idx="1"/>
          </p:nvPr>
        </p:nvSpPr>
        <p:spPr>
          <a:xfrm>
            <a:off x="308811" y="1371600"/>
            <a:ext cx="6777789" cy="5279230"/>
          </a:xfrm>
        </p:spPr>
        <p:txBody>
          <a:bodyPr>
            <a:noAutofit/>
          </a:bodyPr>
          <a:lstStyle/>
          <a:p>
            <a:pPr algn="just">
              <a:lnSpc>
                <a:spcPct val="120000"/>
              </a:lnSpc>
            </a:pPr>
            <a:r>
              <a:rPr lang="en-IN" sz="1400" dirty="0">
                <a:latin typeface="Times New Roman" panose="02020603050405020304" pitchFamily="18" charset="0"/>
                <a:cs typeface="Times New Roman" panose="02020603050405020304" pitchFamily="18" charset="0"/>
              </a:rPr>
              <a:t>The term ‘personality’ is derived from the Latin word </a:t>
            </a:r>
            <a:r>
              <a:rPr lang="en-IN" sz="1400" b="1" dirty="0">
                <a:latin typeface="Times New Roman" panose="02020603050405020304" pitchFamily="18" charset="0"/>
                <a:cs typeface="Times New Roman" panose="02020603050405020304" pitchFamily="18" charset="0"/>
              </a:rPr>
              <a:t>‘persona’ </a:t>
            </a:r>
            <a:r>
              <a:rPr lang="en-IN" sz="1400" dirty="0">
                <a:latin typeface="Times New Roman" panose="02020603050405020304" pitchFamily="18" charset="0"/>
                <a:cs typeface="Times New Roman" panose="02020603050405020304" pitchFamily="18" charset="0"/>
              </a:rPr>
              <a:t>which means a mask. </a:t>
            </a:r>
          </a:p>
          <a:p>
            <a:pPr algn="just">
              <a:lnSpc>
                <a:spcPct val="120000"/>
              </a:lnSpc>
            </a:pPr>
            <a:r>
              <a:rPr lang="en-IN" sz="1400" dirty="0">
                <a:latin typeface="Times New Roman" panose="02020603050405020304" pitchFamily="18" charset="0"/>
                <a:cs typeface="Times New Roman" panose="02020603050405020304" pitchFamily="18" charset="0"/>
              </a:rPr>
              <a:t>According to K. Young, “Personality is a …. patterned body of habits, traits, attitudes and ideas of an individual, as these are organised externally into roles and statuses, and as they relate internally to motivation, goals, and various aspects of selfhood.” </a:t>
            </a:r>
          </a:p>
          <a:p>
            <a:pPr algn="just">
              <a:lnSpc>
                <a:spcPct val="120000"/>
              </a:lnSpc>
            </a:pPr>
            <a:r>
              <a:rPr lang="en-US" sz="1400" dirty="0">
                <a:latin typeface="Times New Roman" panose="02020603050405020304" pitchFamily="18" charset="0"/>
                <a:cs typeface="Times New Roman" panose="02020603050405020304" pitchFamily="18" charset="0"/>
              </a:rPr>
              <a:t>Personality is the set of consistent, inner psychological characteristics that shape an individual's responses to their environment and are influential in consumer behavior. </a:t>
            </a:r>
          </a:p>
          <a:p>
            <a:pPr algn="just">
              <a:lnSpc>
                <a:spcPct val="120000"/>
              </a:lnSpc>
            </a:pPr>
            <a:r>
              <a:rPr lang="en-US" sz="1400" dirty="0">
                <a:latin typeface="Times New Roman" panose="02020603050405020304" pitchFamily="18" charset="0"/>
                <a:cs typeface="Times New Roman" panose="02020603050405020304" pitchFamily="18" charset="0"/>
              </a:rPr>
              <a:t>Its nature includes being unique, consistent yet enduring, and capable of change over time. </a:t>
            </a:r>
          </a:p>
          <a:p>
            <a:pPr algn="just">
              <a:lnSpc>
                <a:spcPct val="120000"/>
              </a:lnSpc>
            </a:pPr>
            <a:r>
              <a:rPr lang="en-US" sz="1400" dirty="0">
                <a:latin typeface="Times New Roman" panose="02020603050405020304" pitchFamily="18" charset="0"/>
                <a:cs typeface="Times New Roman" panose="02020603050405020304" pitchFamily="18" charset="0"/>
              </a:rPr>
              <a:t>Marketers use personality to understand consumer choices, segment markets, and develop brand personalities to appeal to specific consumer groups. </a:t>
            </a:r>
          </a:p>
          <a:p>
            <a:pPr algn="just">
              <a:lnSpc>
                <a:spcPct val="120000"/>
              </a:lnSpc>
            </a:pPr>
            <a:r>
              <a:rPr lang="en-US" sz="1400" dirty="0">
                <a:latin typeface="Times New Roman" panose="02020603050405020304" pitchFamily="18" charset="0"/>
                <a:cs typeface="Times New Roman" panose="02020603050405020304" pitchFamily="18" charset="0"/>
              </a:rPr>
              <a:t>Inner psychological characteristics that determine how a person responds to their environment, including traits, qualities, and attributes that distinguish them from others.</a:t>
            </a:r>
          </a:p>
          <a:p>
            <a:pPr algn="just">
              <a:lnSpc>
                <a:spcPct val="120000"/>
              </a:lnSpc>
            </a:pPr>
            <a:r>
              <a:rPr lang="en-US" sz="1400" dirty="0">
                <a:latin typeface="Times New Roman" panose="02020603050405020304" pitchFamily="18" charset="0"/>
                <a:cs typeface="Times New Roman" panose="02020603050405020304" pitchFamily="18" charset="0"/>
              </a:rPr>
              <a:t>Personality influences what products consumers prefer, how they interact with brands, and their overall purchase decisions.</a:t>
            </a:r>
          </a:p>
          <a:p>
            <a:pPr algn="just">
              <a:lnSpc>
                <a:spcPct val="120000"/>
              </a:lnSpc>
            </a:pPr>
            <a:r>
              <a:rPr lang="en-US" sz="1400" dirty="0">
                <a:latin typeface="Times New Roman" panose="02020603050405020304" pitchFamily="18" charset="0"/>
                <a:cs typeface="Times New Roman" panose="02020603050405020304" pitchFamily="18" charset="0"/>
              </a:rPr>
              <a:t>Marketers study personality to understand consumer decision-making and to create brands with "personalities" that resonate with different consumer segments</a:t>
            </a:r>
          </a:p>
          <a:p>
            <a:pPr algn="just">
              <a:lnSpc>
                <a:spcPct val="120000"/>
              </a:lnSpc>
            </a:pPr>
            <a:endParaRPr lang="en-US" sz="1400" dirty="0">
              <a:latin typeface="Times New Roman" panose="02020603050405020304" pitchFamily="18" charset="0"/>
              <a:cs typeface="Times New Roman" panose="02020603050405020304" pitchFamily="18" charset="0"/>
            </a:endParaRPr>
          </a:p>
          <a:p>
            <a:pPr algn="just">
              <a:lnSpc>
                <a:spcPct val="120000"/>
              </a:lnSpc>
            </a:pPr>
            <a:endParaRPr lang="en-IN" sz="1400" dirty="0">
              <a:latin typeface="Times New Roman" panose="02020603050405020304" pitchFamily="18" charset="0"/>
              <a:cs typeface="Times New Roman" panose="02020603050405020304" pitchFamily="18" charset="0"/>
            </a:endParaRPr>
          </a:p>
        </p:txBody>
      </p:sp>
      <p:pic>
        <p:nvPicPr>
          <p:cNvPr id="5" name="Picture 4" descr="A person holding up a picture of himself&#10;&#10;AI-generated content may be incorrect.">
            <a:extLst>
              <a:ext uri="{FF2B5EF4-FFF2-40B4-BE49-F238E27FC236}">
                <a16:creationId xmlns:a16="http://schemas.microsoft.com/office/drawing/2014/main" id="{61E96648-4D4A-D1B8-DB7E-EFBA4AFC0B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3759" y="2377440"/>
            <a:ext cx="4842309" cy="2941828"/>
          </a:xfrm>
          <a:prstGeom prst="rect">
            <a:avLst/>
          </a:prstGeom>
        </p:spPr>
      </p:pic>
    </p:spTree>
    <p:extLst>
      <p:ext uri="{BB962C8B-B14F-4D97-AF65-F5344CB8AC3E}">
        <p14:creationId xmlns:p14="http://schemas.microsoft.com/office/powerpoint/2010/main" val="21063883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96F9-F6EF-623E-4973-8341296CEADB}"/>
              </a:ext>
            </a:extLst>
          </p:cNvPr>
          <p:cNvSpPr>
            <a:spLocks noGrp="1"/>
          </p:cNvSpPr>
          <p:nvPr>
            <p:ph type="title"/>
          </p:nvPr>
        </p:nvSpPr>
        <p:spPr>
          <a:xfrm>
            <a:off x="838200" y="1343406"/>
            <a:ext cx="10515600" cy="339725"/>
          </a:xfrm>
        </p:spPr>
        <p:txBody>
          <a:bodyPr>
            <a:noAutofit/>
          </a:bodyPr>
          <a:lstStyle/>
          <a:p>
            <a:br>
              <a:rPr lang="en-IN" sz="2000" b="1" dirty="0">
                <a:latin typeface="Times New Roman" panose="02020603050405020304" pitchFamily="18" charset="0"/>
                <a:cs typeface="Times New Roman" panose="02020603050405020304" pitchFamily="18" charset="0"/>
              </a:rPr>
            </a:br>
            <a:r>
              <a:rPr lang="en-IN" sz="2000" b="1" dirty="0">
                <a:latin typeface="Times New Roman" panose="02020603050405020304" pitchFamily="18" charset="0"/>
                <a:cs typeface="Times New Roman" panose="02020603050405020304" pitchFamily="18" charset="0"/>
              </a:rPr>
              <a:t>NATURE OF PERSONALITY</a:t>
            </a:r>
            <a:br>
              <a:rPr lang="en-IN" sz="2000" dirty="0">
                <a:latin typeface="Times New Roman" panose="02020603050405020304" pitchFamily="18" charset="0"/>
                <a:cs typeface="Times New Roman" panose="02020603050405020304" pitchFamily="18" charset="0"/>
              </a:rPr>
            </a:br>
            <a:endParaRPr lang="en-IN" sz="20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3DC388B-FC13-08DC-D9AB-0CB7950BD857}"/>
              </a:ext>
            </a:extLst>
          </p:cNvPr>
          <p:cNvSpPr>
            <a:spLocks noGrp="1"/>
          </p:cNvSpPr>
          <p:nvPr>
            <p:ph idx="1"/>
          </p:nvPr>
        </p:nvSpPr>
        <p:spPr>
          <a:xfrm>
            <a:off x="676275" y="1792224"/>
            <a:ext cx="9629775" cy="4856226"/>
          </a:xfrm>
        </p:spPr>
        <p:txBody>
          <a:bodyPr>
            <a:normAutofit lnSpcReduction="10000"/>
          </a:bodyPr>
          <a:lstStyle/>
          <a:p>
            <a:pPr marL="0" indent="0" algn="just">
              <a:lnSpc>
                <a:spcPct val="110000"/>
              </a:lnSpc>
              <a:buNone/>
            </a:pPr>
            <a:r>
              <a:rPr lang="en-US" sz="1800" b="1" dirty="0">
                <a:solidFill>
                  <a:schemeClr val="accent2">
                    <a:lumMod val="75000"/>
                  </a:schemeClr>
                </a:solidFill>
                <a:latin typeface="Times New Roman" panose="02020603050405020304" pitchFamily="18" charset="0"/>
                <a:cs typeface="Times New Roman" panose="02020603050405020304" pitchFamily="18" charset="0"/>
              </a:rPr>
              <a:t>1. Psycho-physical system </a:t>
            </a:r>
            <a:r>
              <a:rPr lang="en-US" sz="1800" dirty="0">
                <a:solidFill>
                  <a:schemeClr val="accent2">
                    <a:lumMod val="75000"/>
                  </a:schemeClr>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Personality happens to be such a system which combines two types of qualities-psychological and physical traits. </a:t>
            </a:r>
          </a:p>
          <a:p>
            <a:pPr algn="just">
              <a:lnSpc>
                <a:spcPct val="110000"/>
              </a:lnSpc>
            </a:pPr>
            <a:r>
              <a:rPr lang="en-US" sz="1800" dirty="0">
                <a:latin typeface="Times New Roman" panose="02020603050405020304" pitchFamily="18" charset="0"/>
                <a:cs typeface="Times New Roman" panose="02020603050405020304" pitchFamily="18" charset="0"/>
              </a:rPr>
              <a:t>Psychological traits include character, temperament, intelligence, etc. </a:t>
            </a:r>
          </a:p>
          <a:p>
            <a:pPr algn="just">
              <a:lnSpc>
                <a:spcPct val="110000"/>
              </a:lnSpc>
            </a:pPr>
            <a:r>
              <a:rPr lang="en-US" sz="1800" dirty="0">
                <a:latin typeface="Times New Roman" panose="02020603050405020304" pitchFamily="18" charset="0"/>
                <a:cs typeface="Times New Roman" panose="02020603050405020304" pitchFamily="18" charset="0"/>
              </a:rPr>
              <a:t>On the other hand, the physical qualities are characterized by complexion, weight, health, etc. Personality is neither completely psychological, nor physical, instead it is a mixture of both.</a:t>
            </a:r>
          </a:p>
          <a:p>
            <a:pPr marL="0" indent="0" algn="just">
              <a:lnSpc>
                <a:spcPct val="110000"/>
              </a:lnSpc>
              <a:buNone/>
            </a:pPr>
            <a:r>
              <a:rPr lang="en-US" sz="1800" b="1" dirty="0">
                <a:solidFill>
                  <a:schemeClr val="accent2">
                    <a:lumMod val="75000"/>
                  </a:schemeClr>
                </a:solidFill>
                <a:latin typeface="Times New Roman" panose="02020603050405020304" pitchFamily="18" charset="0"/>
                <a:cs typeface="Times New Roman" panose="02020603050405020304" pitchFamily="18" charset="0"/>
              </a:rPr>
              <a:t>2. Dynamic and not static:</a:t>
            </a:r>
            <a:r>
              <a:rPr lang="en-US" sz="1800" dirty="0">
                <a:solidFill>
                  <a:schemeClr val="accent2">
                    <a:lumMod val="75000"/>
                  </a:schemeClr>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Personality is not fixed; it is a dynamic system that can change over time and is in a continuous process of adjustment to the environment.</a:t>
            </a:r>
          </a:p>
          <a:p>
            <a:pPr marL="0" indent="0" algn="just">
              <a:lnSpc>
                <a:spcPct val="110000"/>
              </a:lnSpc>
              <a:buNone/>
            </a:pPr>
            <a:r>
              <a:rPr lang="en-US" sz="1800" b="1" dirty="0">
                <a:solidFill>
                  <a:schemeClr val="accent2">
                    <a:lumMod val="75000"/>
                  </a:schemeClr>
                </a:solidFill>
                <a:latin typeface="Times New Roman" panose="02020603050405020304" pitchFamily="18" charset="0"/>
                <a:cs typeface="Times New Roman" panose="02020603050405020304" pitchFamily="18" charset="0"/>
              </a:rPr>
              <a:t>3. A product of heredity and environment:</a:t>
            </a:r>
            <a:r>
              <a:rPr lang="en-US" sz="1800" dirty="0">
                <a:solidFill>
                  <a:schemeClr val="accent2">
                    <a:lumMod val="75000"/>
                  </a:schemeClr>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Personality is shaped by both inherited genetic factors and environmental influences, such as family, education, and social experiences.</a:t>
            </a:r>
          </a:p>
          <a:p>
            <a:pPr marL="0" indent="0" algn="just">
              <a:lnSpc>
                <a:spcPct val="110000"/>
              </a:lnSpc>
              <a:buNone/>
            </a:pPr>
            <a:r>
              <a:rPr lang="en-US" sz="1800" b="1" dirty="0">
                <a:solidFill>
                  <a:schemeClr val="accent2">
                    <a:lumMod val="75000"/>
                  </a:schemeClr>
                </a:solidFill>
                <a:latin typeface="Times New Roman" panose="02020603050405020304" pitchFamily="18" charset="0"/>
                <a:cs typeface="Times New Roman" panose="02020603050405020304" pitchFamily="18" charset="0"/>
              </a:rPr>
              <a:t>4. Consistency</a:t>
            </a:r>
            <a:r>
              <a:rPr lang="en-US" sz="1800" dirty="0">
                <a:solidFill>
                  <a:schemeClr val="accent2">
                    <a:lumMod val="75000"/>
                  </a:schemeClr>
                </a:solidFill>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Consistency happens to be the third chief characteristics of personality. </a:t>
            </a:r>
          </a:p>
          <a:p>
            <a:pPr marL="0" indent="0" algn="just">
              <a:lnSpc>
                <a:spcPct val="110000"/>
              </a:lnSpc>
              <a:buNone/>
            </a:pPr>
            <a:r>
              <a:rPr lang="en-US" sz="1800" dirty="0">
                <a:latin typeface="Times New Roman" panose="02020603050405020304" pitchFamily="18" charset="0"/>
                <a:cs typeface="Times New Roman" panose="02020603050405020304" pitchFamily="18" charset="0"/>
              </a:rPr>
              <a:t>It simply means the consistent behavior of an individual on two different occasions. </a:t>
            </a:r>
          </a:p>
          <a:p>
            <a:pPr marL="0" indent="0" algn="just">
              <a:lnSpc>
                <a:spcPct val="110000"/>
              </a:lnSpc>
              <a:buNone/>
            </a:pPr>
            <a:r>
              <a:rPr lang="en-US" sz="1800" dirty="0">
                <a:latin typeface="Times New Roman" panose="02020603050405020304" pitchFamily="18" charset="0"/>
                <a:cs typeface="Times New Roman" panose="02020603050405020304" pitchFamily="18" charset="0"/>
              </a:rPr>
              <a:t>For example, if a person possesses the quality of being punctual at home, he would be punctual in the office as well.</a:t>
            </a:r>
          </a:p>
          <a:p>
            <a:pPr algn="just">
              <a:lnSpc>
                <a:spcPct val="110000"/>
              </a:lnSpc>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9522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3091-B06C-DA29-D539-4883DB7D6462}"/>
              </a:ext>
            </a:extLst>
          </p:cNvPr>
          <p:cNvSpPr>
            <a:spLocks noGrp="1"/>
          </p:cNvSpPr>
          <p:nvPr>
            <p:ph type="title"/>
          </p:nvPr>
        </p:nvSpPr>
        <p:spPr>
          <a:xfrm>
            <a:off x="926973" y="1298194"/>
            <a:ext cx="10515600" cy="396875"/>
          </a:xfrm>
        </p:spPr>
        <p:txBody>
          <a:bodyPr>
            <a:noAutofit/>
          </a:bodyPr>
          <a:lstStyle/>
          <a:p>
            <a:br>
              <a:rPr lang="en-IN" sz="2400" b="1" dirty="0">
                <a:latin typeface="Times New Roman" panose="02020603050405020304" pitchFamily="18" charset="0"/>
                <a:cs typeface="Times New Roman" panose="02020603050405020304" pitchFamily="18" charset="0"/>
              </a:rPr>
            </a:br>
            <a:r>
              <a:rPr lang="en-IN" sz="2400" b="1" dirty="0">
                <a:latin typeface="Times New Roman" panose="02020603050405020304" pitchFamily="18" charset="0"/>
                <a:cs typeface="Times New Roman" panose="02020603050405020304" pitchFamily="18" charset="0"/>
              </a:rPr>
              <a:t>NATURE OF PERSONALITY- </a:t>
            </a:r>
            <a:r>
              <a:rPr lang="en-IN" sz="2400" b="1" dirty="0" err="1">
                <a:latin typeface="Times New Roman" panose="02020603050405020304" pitchFamily="18" charset="0"/>
                <a:cs typeface="Times New Roman" panose="02020603050405020304" pitchFamily="18" charset="0"/>
              </a:rPr>
              <a:t>Cont</a:t>
            </a:r>
            <a:r>
              <a:rPr lang="en-IN" sz="2400" b="1" dirty="0">
                <a:latin typeface="Times New Roman" panose="02020603050405020304" pitchFamily="18" charset="0"/>
                <a:cs typeface="Times New Roman" panose="02020603050405020304" pitchFamily="18" charset="0"/>
              </a:rPr>
              <a:t>…</a:t>
            </a:r>
            <a:br>
              <a:rPr lang="en-IN" sz="2400" dirty="0">
                <a:latin typeface="Times New Roman" panose="02020603050405020304" pitchFamily="18" charset="0"/>
                <a:cs typeface="Times New Roman" panose="02020603050405020304" pitchFamily="18" charset="0"/>
              </a:rPr>
            </a:br>
            <a:endParaRPr lang="en-IN" sz="2400" dirty="0"/>
          </a:p>
        </p:txBody>
      </p:sp>
      <p:sp>
        <p:nvSpPr>
          <p:cNvPr id="3" name="Content Placeholder 2">
            <a:extLst>
              <a:ext uri="{FF2B5EF4-FFF2-40B4-BE49-F238E27FC236}">
                <a16:creationId xmlns:a16="http://schemas.microsoft.com/office/drawing/2014/main" id="{F0B1876E-3D2B-6CFA-D57C-A33325F005B2}"/>
              </a:ext>
            </a:extLst>
          </p:cNvPr>
          <p:cNvSpPr>
            <a:spLocks noGrp="1"/>
          </p:cNvSpPr>
          <p:nvPr>
            <p:ph idx="1"/>
          </p:nvPr>
        </p:nvSpPr>
        <p:spPr>
          <a:xfrm>
            <a:off x="771525" y="1792224"/>
            <a:ext cx="9021699" cy="4722876"/>
          </a:xfrm>
        </p:spPr>
        <p:txBody>
          <a:bodyPr>
            <a:normAutofit/>
          </a:bodyPr>
          <a:lstStyle/>
          <a:p>
            <a:pPr marL="0" indent="0" algn="just">
              <a:lnSpc>
                <a:spcPct val="100000"/>
              </a:lnSpc>
              <a:buNone/>
            </a:pPr>
            <a:r>
              <a:rPr lang="en-US" sz="1600" b="1" dirty="0">
                <a:solidFill>
                  <a:schemeClr val="accent2">
                    <a:lumMod val="75000"/>
                  </a:schemeClr>
                </a:solidFill>
                <a:latin typeface="Times New Roman" panose="02020603050405020304" pitchFamily="18" charset="0"/>
                <a:cs typeface="Times New Roman" panose="02020603050405020304" pitchFamily="18" charset="0"/>
              </a:rPr>
              <a:t>5. Influenced by the situation:</a:t>
            </a:r>
            <a:r>
              <a:rPr lang="en-US" sz="1600" dirty="0">
                <a:solidFill>
                  <a:schemeClr val="accent2">
                    <a:lumMod val="75000"/>
                  </a:schemeClr>
                </a:solidFill>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While stable, personality is also influenced by the context and situation. A specific event or situation can reveal a different aspect of a person's personality that was not previously apparent.</a:t>
            </a:r>
          </a:p>
          <a:p>
            <a:pPr marL="0" indent="0" algn="just">
              <a:lnSpc>
                <a:spcPct val="100000"/>
              </a:lnSpc>
              <a:buNone/>
            </a:pPr>
            <a:r>
              <a:rPr lang="en-US" sz="1600" dirty="0">
                <a:solidFill>
                  <a:schemeClr val="accent2">
                    <a:lumMod val="75000"/>
                  </a:schemeClr>
                </a:solidFill>
                <a:latin typeface="Times New Roman" panose="02020603050405020304" pitchFamily="18" charset="0"/>
                <a:cs typeface="Times New Roman" panose="02020603050405020304" pitchFamily="18" charset="0"/>
              </a:rPr>
              <a:t>6. </a:t>
            </a:r>
            <a:r>
              <a:rPr lang="en-US" sz="1600" b="1" dirty="0">
                <a:solidFill>
                  <a:schemeClr val="accent2">
                    <a:lumMod val="75000"/>
                  </a:schemeClr>
                </a:solidFill>
                <a:latin typeface="Times New Roman" panose="02020603050405020304" pitchFamily="18" charset="0"/>
                <a:cs typeface="Times New Roman" panose="02020603050405020304" pitchFamily="18" charset="0"/>
              </a:rPr>
              <a:t>Uniqueness </a:t>
            </a:r>
            <a:r>
              <a:rPr lang="en-US" sz="1600" dirty="0">
                <a:solidFill>
                  <a:schemeClr val="accent2">
                    <a:lumMod val="75000"/>
                  </a:schemeClr>
                </a:solidFill>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Personality has the quality of being unique. Any two individuals, however similar they may be, cannot be having the similar personality. </a:t>
            </a:r>
          </a:p>
          <a:p>
            <a:pPr marL="0" indent="0" algn="just">
              <a:lnSpc>
                <a:spcPct val="100000"/>
              </a:lnSpc>
              <a:buNone/>
            </a:pPr>
            <a:r>
              <a:rPr lang="en-US" sz="1600" dirty="0">
                <a:solidFill>
                  <a:schemeClr val="accent2">
                    <a:lumMod val="75000"/>
                  </a:schemeClr>
                </a:solidFill>
                <a:latin typeface="Times New Roman" panose="02020603050405020304" pitchFamily="18" charset="0"/>
                <a:cs typeface="Times New Roman" panose="02020603050405020304" pitchFamily="18" charset="0"/>
              </a:rPr>
              <a:t>7. </a:t>
            </a:r>
            <a:r>
              <a:rPr lang="en-US" sz="1600" b="1" dirty="0">
                <a:solidFill>
                  <a:schemeClr val="accent2">
                    <a:lumMod val="75000"/>
                  </a:schemeClr>
                </a:solidFill>
                <a:latin typeface="Times New Roman" panose="02020603050405020304" pitchFamily="18" charset="0"/>
                <a:cs typeface="Times New Roman" panose="02020603050405020304" pitchFamily="18" charset="0"/>
              </a:rPr>
              <a:t>Self-consciousness</a:t>
            </a:r>
            <a:r>
              <a:rPr lang="en-US" sz="1600" dirty="0">
                <a:solidFill>
                  <a:schemeClr val="accent2">
                    <a:lumMod val="75000"/>
                  </a:schemeClr>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Self-consciousness means ‘knowledge of the self or ‘consciousness about the self. </a:t>
            </a:r>
          </a:p>
          <a:p>
            <a:pPr marL="0" indent="0" algn="just">
              <a:lnSpc>
                <a:spcPct val="100000"/>
              </a:lnSpc>
              <a:buNone/>
            </a:pPr>
            <a:r>
              <a:rPr lang="en-US" sz="1600" dirty="0">
                <a:latin typeface="Times New Roman" panose="02020603050405020304" pitchFamily="18" charset="0"/>
                <a:cs typeface="Times New Roman" panose="02020603050405020304" pitchFamily="18" charset="0"/>
              </a:rPr>
              <a:t>When a person gets conscious about his self, personality gets reflected. </a:t>
            </a:r>
          </a:p>
          <a:p>
            <a:pPr marL="0" indent="0" algn="just">
              <a:lnSpc>
                <a:spcPct val="100000"/>
              </a:lnSpc>
              <a:buNone/>
            </a:pPr>
            <a:r>
              <a:rPr lang="en-US" sz="1600" dirty="0">
                <a:latin typeface="Times New Roman" panose="02020603050405020304" pitchFamily="18" charset="0"/>
                <a:cs typeface="Times New Roman" panose="02020603050405020304" pitchFamily="18" charset="0"/>
              </a:rPr>
              <a:t>In other words, so long a person does not get to know his own self the question of personality is simply irrelevant. </a:t>
            </a:r>
          </a:p>
          <a:p>
            <a:pPr marL="0" indent="0" algn="just">
              <a:lnSpc>
                <a:spcPct val="100000"/>
              </a:lnSpc>
              <a:buNone/>
            </a:pPr>
            <a:r>
              <a:rPr lang="en-US" sz="1600" dirty="0">
                <a:latin typeface="Times New Roman" panose="02020603050405020304" pitchFamily="18" charset="0"/>
                <a:cs typeface="Times New Roman" panose="02020603050405020304" pitchFamily="18" charset="0"/>
              </a:rPr>
              <a:t>It is a common knowledge that a child lacks self-consciousness, so he lacks personality also. As he grows and starts getting to know himself, his personality also starts reflecting itself</a:t>
            </a:r>
          </a:p>
          <a:p>
            <a:pPr marL="0" indent="0" algn="just">
              <a:lnSpc>
                <a:spcPct val="100000"/>
              </a:lnSpc>
              <a:buNone/>
            </a:pPr>
            <a:r>
              <a:rPr lang="en-US" sz="1600" dirty="0">
                <a:solidFill>
                  <a:schemeClr val="accent2">
                    <a:lumMod val="75000"/>
                  </a:schemeClr>
                </a:solidFill>
                <a:latin typeface="Times New Roman" panose="02020603050405020304" pitchFamily="18" charset="0"/>
                <a:cs typeface="Times New Roman" panose="02020603050405020304" pitchFamily="18" charset="0"/>
              </a:rPr>
              <a:t>8. </a:t>
            </a:r>
            <a:r>
              <a:rPr lang="en-US" sz="1600" b="1" dirty="0">
                <a:solidFill>
                  <a:schemeClr val="accent2">
                    <a:lumMod val="75000"/>
                  </a:schemeClr>
                </a:solidFill>
                <a:latin typeface="Times New Roman" panose="02020603050405020304" pitchFamily="18" charset="0"/>
                <a:cs typeface="Times New Roman" panose="02020603050405020304" pitchFamily="18" charset="0"/>
              </a:rPr>
              <a:t>Wholeness</a:t>
            </a:r>
            <a:r>
              <a:rPr lang="en-US" sz="1600" dirty="0">
                <a:solidFill>
                  <a:schemeClr val="accent2">
                    <a:lumMod val="75000"/>
                  </a:schemeClr>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Every individual possesses a variety of psychological and physical traits. All these traits go to form personality. </a:t>
            </a:r>
          </a:p>
          <a:p>
            <a:pPr marL="0" indent="0" algn="just">
              <a:lnSpc>
                <a:spcPct val="100000"/>
              </a:lnSpc>
              <a:buNone/>
            </a:pPr>
            <a:r>
              <a:rPr lang="en-US" sz="1600" dirty="0">
                <a:latin typeface="Times New Roman" panose="02020603050405020304" pitchFamily="18" charset="0"/>
                <a:cs typeface="Times New Roman" panose="02020603050405020304" pitchFamily="18" charset="0"/>
              </a:rPr>
              <a:t>In other words, every trait or quality forms a part of personality. The sum total of all the qualities alone go to form personality.</a:t>
            </a:r>
          </a:p>
          <a:p>
            <a:pPr marL="0" indent="0" algn="just">
              <a:lnSpc>
                <a:spcPct val="100000"/>
              </a:lnSpc>
              <a:buNone/>
            </a:pPr>
            <a:endParaRPr lang="en-US" sz="1600" dirty="0">
              <a:latin typeface="Times New Roman" panose="02020603050405020304" pitchFamily="18" charset="0"/>
              <a:cs typeface="Times New Roman" panose="02020603050405020304" pitchFamily="18" charset="0"/>
            </a:endParaRPr>
          </a:p>
          <a:p>
            <a:pPr algn="just">
              <a:lnSpc>
                <a:spcPct val="10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1540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ADBB0-9E6E-4FC2-4F85-46E14D33F146}"/>
              </a:ext>
            </a:extLst>
          </p:cNvPr>
          <p:cNvSpPr>
            <a:spLocks noGrp="1"/>
          </p:cNvSpPr>
          <p:nvPr>
            <p:ph type="title"/>
          </p:nvPr>
        </p:nvSpPr>
        <p:spPr>
          <a:xfrm>
            <a:off x="838200" y="1480694"/>
            <a:ext cx="10515600" cy="558800"/>
          </a:xfrm>
        </p:spPr>
        <p:txBody>
          <a:bodyPr>
            <a:normAutofit fontScale="90000"/>
          </a:bodyPr>
          <a:lstStyle/>
          <a:p>
            <a:r>
              <a:rPr lang="en-IN" dirty="0">
                <a:latin typeface="Times New Roman" panose="02020603050405020304" pitchFamily="18" charset="0"/>
                <a:cs typeface="Times New Roman" panose="02020603050405020304" pitchFamily="18" charset="0"/>
              </a:rPr>
              <a:t>Theories of Personality </a:t>
            </a:r>
          </a:p>
        </p:txBody>
      </p:sp>
      <p:sp>
        <p:nvSpPr>
          <p:cNvPr id="3" name="Content Placeholder 2">
            <a:extLst>
              <a:ext uri="{FF2B5EF4-FFF2-40B4-BE49-F238E27FC236}">
                <a16:creationId xmlns:a16="http://schemas.microsoft.com/office/drawing/2014/main" id="{8196A512-DCFD-B152-A67C-FCD21A2B0FCC}"/>
              </a:ext>
            </a:extLst>
          </p:cNvPr>
          <p:cNvSpPr>
            <a:spLocks noGrp="1"/>
          </p:cNvSpPr>
          <p:nvPr>
            <p:ph idx="1"/>
          </p:nvPr>
        </p:nvSpPr>
        <p:spPr>
          <a:xfrm>
            <a:off x="838200" y="2478024"/>
            <a:ext cx="7775448" cy="3879914"/>
          </a:xfrm>
        </p:spPr>
        <p:txBody>
          <a:bodyPr/>
          <a:lstStyle/>
          <a:p>
            <a:pPr marL="514350" lvl="0" indent="-514350">
              <a:buAutoNum type="arabicPeriod"/>
            </a:pPr>
            <a:r>
              <a:rPr lang="en-IN" dirty="0">
                <a:latin typeface="Times New Roman" panose="02020603050405020304" pitchFamily="18" charset="0"/>
                <a:cs typeface="Times New Roman" panose="02020603050405020304" pitchFamily="18" charset="0"/>
              </a:rPr>
              <a:t>Type Theory.</a:t>
            </a:r>
          </a:p>
          <a:p>
            <a:pPr marL="514350" lvl="0" indent="-514350">
              <a:buAutoNum type="arabicPeriod"/>
            </a:pPr>
            <a:r>
              <a:rPr lang="en-IN" dirty="0">
                <a:latin typeface="Times New Roman" panose="02020603050405020304" pitchFamily="18" charset="0"/>
                <a:cs typeface="Times New Roman" panose="02020603050405020304" pitchFamily="18" charset="0"/>
              </a:rPr>
              <a:t>Trait Theory.</a:t>
            </a:r>
          </a:p>
          <a:p>
            <a:pPr marL="514350" lvl="0" indent="-514350">
              <a:buAutoNum type="arabicPeriod"/>
            </a:pPr>
            <a:r>
              <a:rPr lang="en-IN" dirty="0">
                <a:latin typeface="Times New Roman" panose="02020603050405020304" pitchFamily="18" charset="0"/>
                <a:cs typeface="Times New Roman" panose="02020603050405020304" pitchFamily="18" charset="0"/>
              </a:rPr>
              <a:t>Social Learning Theory.</a:t>
            </a:r>
          </a:p>
          <a:p>
            <a:pPr marL="514350" lvl="0" indent="-514350">
              <a:buAutoNum type="arabicPeriod"/>
            </a:pPr>
            <a:r>
              <a:rPr lang="en-IN" dirty="0">
                <a:latin typeface="Times New Roman" panose="02020603050405020304" pitchFamily="18" charset="0"/>
                <a:cs typeface="Times New Roman" panose="02020603050405020304" pitchFamily="18" charset="0"/>
              </a:rPr>
              <a:t>Humanistic Theory.</a:t>
            </a:r>
          </a:p>
          <a:p>
            <a:pPr marL="514350" lvl="0" indent="-514350">
              <a:buAutoNum type="arabicPeriod"/>
            </a:pPr>
            <a:r>
              <a:rPr lang="en-IN" dirty="0">
                <a:latin typeface="Times New Roman" panose="02020603050405020304" pitchFamily="18" charset="0"/>
                <a:cs typeface="Times New Roman" panose="02020603050405020304" pitchFamily="18" charset="0"/>
              </a:rPr>
              <a:t>Psychoanalytic Theory.</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95690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43638-1132-1F3D-1E64-41CD336814B4}"/>
              </a:ext>
            </a:extLst>
          </p:cNvPr>
          <p:cNvSpPr>
            <a:spLocks noGrp="1"/>
          </p:cNvSpPr>
          <p:nvPr>
            <p:ph type="title"/>
          </p:nvPr>
        </p:nvSpPr>
        <p:spPr>
          <a:xfrm>
            <a:off x="749046" y="1361313"/>
            <a:ext cx="10515600" cy="539750"/>
          </a:xfrm>
        </p:spPr>
        <p:txBody>
          <a:bodyPr>
            <a:normAutofit fontScale="90000"/>
          </a:bodyPr>
          <a:lstStyle/>
          <a:p>
            <a:r>
              <a:rPr lang="en-IN" sz="3600" dirty="0">
                <a:latin typeface="Times New Roman" panose="02020603050405020304" pitchFamily="18" charset="0"/>
                <a:cs typeface="Times New Roman" panose="02020603050405020304" pitchFamily="18" charset="0"/>
              </a:rPr>
              <a:t>Theories of Personality </a:t>
            </a:r>
          </a:p>
        </p:txBody>
      </p:sp>
      <p:sp>
        <p:nvSpPr>
          <p:cNvPr id="3" name="Content Placeholder 2">
            <a:extLst>
              <a:ext uri="{FF2B5EF4-FFF2-40B4-BE49-F238E27FC236}">
                <a16:creationId xmlns:a16="http://schemas.microsoft.com/office/drawing/2014/main" id="{63E32BC5-67C5-A909-F796-A36D7BAF6637}"/>
              </a:ext>
            </a:extLst>
          </p:cNvPr>
          <p:cNvSpPr>
            <a:spLocks noGrp="1"/>
          </p:cNvSpPr>
          <p:nvPr>
            <p:ph idx="1"/>
          </p:nvPr>
        </p:nvSpPr>
        <p:spPr>
          <a:xfrm>
            <a:off x="657606" y="1901063"/>
            <a:ext cx="10333482" cy="5323967"/>
          </a:xfrm>
        </p:spPr>
        <p:txBody>
          <a:bodyPr>
            <a:normAutofit/>
          </a:bodyPr>
          <a:lstStyle/>
          <a:p>
            <a:pPr marL="0" indent="0" algn="just">
              <a:lnSpc>
                <a:spcPct val="120000"/>
              </a:lnSpc>
              <a:buNone/>
            </a:pPr>
            <a:r>
              <a:rPr lang="en-IN" sz="2000" b="1" dirty="0">
                <a:latin typeface="Times New Roman" panose="02020603050405020304" pitchFamily="18" charset="0"/>
                <a:cs typeface="Times New Roman" panose="02020603050405020304" pitchFamily="18" charset="0"/>
              </a:rPr>
              <a:t>1. Type theory</a:t>
            </a:r>
          </a:p>
          <a:p>
            <a:pPr algn="just">
              <a:lnSpc>
                <a:spcPct val="120000"/>
              </a:lnSpc>
            </a:pPr>
            <a:r>
              <a:rPr lang="en-IN" sz="1500" dirty="0">
                <a:latin typeface="Times New Roman" panose="02020603050405020304" pitchFamily="18" charset="0"/>
                <a:cs typeface="Times New Roman" panose="02020603050405020304" pitchFamily="18" charset="0"/>
              </a:rPr>
              <a:t>Type theory places personalities into clearly identifiable categories.</a:t>
            </a:r>
          </a:p>
          <a:p>
            <a:pPr algn="just">
              <a:lnSpc>
                <a:spcPct val="120000"/>
              </a:lnSpc>
            </a:pPr>
            <a:r>
              <a:rPr lang="en-IN" sz="1500" dirty="0">
                <a:latin typeface="Times New Roman" panose="02020603050405020304" pitchFamily="18" charset="0"/>
                <a:cs typeface="Times New Roman" panose="02020603050405020304" pitchFamily="18" charset="0"/>
              </a:rPr>
              <a:t>Classification into type is the beginning of most sciences- types of rocks, types of clouds, kinds of plants and so on.</a:t>
            </a:r>
          </a:p>
          <a:p>
            <a:pPr algn="just">
              <a:lnSpc>
                <a:spcPct val="120000"/>
              </a:lnSpc>
            </a:pPr>
            <a:r>
              <a:rPr lang="en-IN" sz="1500" b="1" dirty="0">
                <a:latin typeface="Times New Roman" panose="02020603050405020304" pitchFamily="18" charset="0"/>
                <a:cs typeface="Times New Roman" panose="02020603050405020304" pitchFamily="18" charset="0"/>
              </a:rPr>
              <a:t>In type, theories relationship was sought to be established between features of face or body and personality.</a:t>
            </a:r>
          </a:p>
          <a:p>
            <a:pPr algn="just">
              <a:lnSpc>
                <a:spcPct val="120000"/>
              </a:lnSpc>
            </a:pPr>
            <a:r>
              <a:rPr lang="en-IN" sz="1500" dirty="0">
                <a:latin typeface="Times New Roman" panose="02020603050405020304" pitchFamily="18" charset="0"/>
                <a:cs typeface="Times New Roman" panose="02020603050405020304" pitchFamily="18" charset="0"/>
              </a:rPr>
              <a:t>Thus, a short plumb person was said to be sociable, relaxed, and even-tempered; a tall, thin person was characterized as reserved, self-conscious, and fond of isolation, a heavy Set muscular individual was described as noisy, callous, and fond of physical activity. </a:t>
            </a:r>
          </a:p>
          <a:p>
            <a:pPr algn="just">
              <a:lnSpc>
                <a:spcPct val="120000"/>
              </a:lnSpc>
            </a:pPr>
            <a:r>
              <a:rPr lang="en-IN" sz="1500" dirty="0">
                <a:latin typeface="Times New Roman" panose="02020603050405020304" pitchFamily="18" charset="0"/>
                <a:cs typeface="Times New Roman" panose="02020603050405020304" pitchFamily="18" charset="0"/>
              </a:rPr>
              <a:t>The second basis to type personalities is psychological factors.</a:t>
            </a:r>
          </a:p>
          <a:p>
            <a:pPr algn="just">
              <a:lnSpc>
                <a:spcPct val="120000"/>
              </a:lnSpc>
            </a:pPr>
            <a:r>
              <a:rPr lang="en-IN" sz="1500" dirty="0">
                <a:latin typeface="Times New Roman" panose="02020603050405020304" pitchFamily="18" charset="0"/>
                <a:cs typeface="Times New Roman" panose="02020603050405020304" pitchFamily="18" charset="0"/>
              </a:rPr>
              <a:t>One of Freud’s pupils, the Swiss psychologist Carl Jung, divided all personalities into introverts and extroverts. </a:t>
            </a:r>
          </a:p>
          <a:p>
            <a:pPr algn="just">
              <a:lnSpc>
                <a:spcPct val="120000"/>
              </a:lnSpc>
            </a:pPr>
            <a:r>
              <a:rPr lang="en-IN" sz="1500" dirty="0">
                <a:latin typeface="Times New Roman" panose="02020603050405020304" pitchFamily="18" charset="0"/>
                <a:cs typeface="Times New Roman" panose="02020603050405020304" pitchFamily="18" charset="0"/>
              </a:rPr>
              <a:t>Introverts are described as people who have characteristics such as shyness, social withdrawal, and tendency to talk less. Because of these characteristics, these people appear to be self-centred, unable to adjust easily in social situations.</a:t>
            </a:r>
          </a:p>
          <a:p>
            <a:pPr algn="just">
              <a:lnSpc>
                <a:spcPct val="120000"/>
              </a:lnSpc>
            </a:pPr>
            <a:r>
              <a:rPr lang="en-IN" sz="1500" dirty="0">
                <a:latin typeface="Times New Roman" panose="02020603050405020304" pitchFamily="18" charset="0"/>
                <a:cs typeface="Times New Roman" panose="02020603050405020304" pitchFamily="18" charset="0"/>
              </a:rPr>
              <a:t>Extroverts share a tendency to be outgoing, friendly, talkative, and social in nature. They prefer social contacts, generous, supportive, and courageous.</a:t>
            </a:r>
          </a:p>
        </p:txBody>
      </p:sp>
    </p:spTree>
    <p:extLst>
      <p:ext uri="{BB962C8B-B14F-4D97-AF65-F5344CB8AC3E}">
        <p14:creationId xmlns:p14="http://schemas.microsoft.com/office/powerpoint/2010/main" val="7536736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A8182-AD7A-92C5-75BD-DF74C3CB1DD5}"/>
              </a:ext>
            </a:extLst>
          </p:cNvPr>
          <p:cNvSpPr>
            <a:spLocks noGrp="1"/>
          </p:cNvSpPr>
          <p:nvPr>
            <p:ph type="title"/>
          </p:nvPr>
        </p:nvSpPr>
        <p:spPr>
          <a:xfrm>
            <a:off x="728472" y="1316102"/>
            <a:ext cx="10515600" cy="368300"/>
          </a:xfrm>
        </p:spPr>
        <p:txBody>
          <a:bodyPr>
            <a:normAutofit fontScale="90000"/>
          </a:bodyPr>
          <a:lstStyle/>
          <a:p>
            <a:r>
              <a:rPr lang="en-IN" sz="3200" dirty="0">
                <a:latin typeface="Times New Roman" panose="02020603050405020304" pitchFamily="18" charset="0"/>
                <a:cs typeface="Times New Roman" panose="02020603050405020304" pitchFamily="18" charset="0"/>
              </a:rPr>
              <a:t>Theories of Personality </a:t>
            </a:r>
            <a:endParaRPr lang="en-IN" sz="3200" dirty="0"/>
          </a:p>
        </p:txBody>
      </p:sp>
      <p:sp>
        <p:nvSpPr>
          <p:cNvPr id="3" name="Content Placeholder 2">
            <a:extLst>
              <a:ext uri="{FF2B5EF4-FFF2-40B4-BE49-F238E27FC236}">
                <a16:creationId xmlns:a16="http://schemas.microsoft.com/office/drawing/2014/main" id="{29ED163F-96CF-2DBD-4B4B-1E40898B363D}"/>
              </a:ext>
            </a:extLst>
          </p:cNvPr>
          <p:cNvSpPr>
            <a:spLocks noGrp="1"/>
          </p:cNvSpPr>
          <p:nvPr>
            <p:ph idx="1"/>
          </p:nvPr>
        </p:nvSpPr>
        <p:spPr>
          <a:xfrm>
            <a:off x="417576" y="1837944"/>
            <a:ext cx="10515600" cy="5240655"/>
          </a:xfrm>
        </p:spPr>
        <p:txBody>
          <a:bodyPr>
            <a:normAutofit/>
          </a:bodyPr>
          <a:lstStyle/>
          <a:p>
            <a:pPr marL="0" indent="0">
              <a:lnSpc>
                <a:spcPct val="120000"/>
              </a:lnSpc>
              <a:buNone/>
            </a:pPr>
            <a:r>
              <a:rPr lang="en-US" sz="2000" b="1" dirty="0">
                <a:latin typeface="Times New Roman" panose="02020603050405020304" pitchFamily="18" charset="0"/>
                <a:cs typeface="Times New Roman" panose="02020603050405020304" pitchFamily="18" charset="0"/>
              </a:rPr>
              <a:t>2. Trait theory</a:t>
            </a:r>
          </a:p>
          <a:p>
            <a:pPr>
              <a:lnSpc>
                <a:spcPct val="120000"/>
              </a:lnSpc>
            </a:pPr>
            <a:r>
              <a:rPr lang="en-US" sz="1600" dirty="0">
                <a:latin typeface="Times New Roman" panose="02020603050405020304" pitchFamily="18" charset="0"/>
                <a:cs typeface="Times New Roman" panose="02020603050405020304" pitchFamily="18" charset="0"/>
              </a:rPr>
              <a:t>Trait theory says that </a:t>
            </a:r>
            <a:r>
              <a:rPr lang="en-US" sz="1600" b="1" dirty="0">
                <a:latin typeface="Times New Roman" panose="02020603050405020304" pitchFamily="18" charset="0"/>
                <a:cs typeface="Times New Roman" panose="02020603050405020304" pitchFamily="18" charset="0"/>
              </a:rPr>
              <a:t>our personality is made up of certain characteristics (traits) that stay fairly consistent over time</a:t>
            </a:r>
            <a:r>
              <a:rPr lang="en-US" sz="1600" dirty="0">
                <a:latin typeface="Times New Roman" panose="02020603050405020304" pitchFamily="18" charset="0"/>
                <a:cs typeface="Times New Roman" panose="02020603050405020304" pitchFamily="18" charset="0"/>
              </a:rPr>
              <a:t>.</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These traits influence </a:t>
            </a:r>
            <a:r>
              <a:rPr lang="en-US" sz="1600" b="1" dirty="0">
                <a:latin typeface="Times New Roman" panose="02020603050405020304" pitchFamily="18" charset="0"/>
                <a:cs typeface="Times New Roman" panose="02020603050405020304" pitchFamily="18" charset="0"/>
              </a:rPr>
              <a:t>how we think, feel, and behave</a:t>
            </a:r>
            <a:r>
              <a:rPr lang="en-US" sz="1600" dirty="0">
                <a:latin typeface="Times New Roman" panose="02020603050405020304" pitchFamily="18" charset="0"/>
                <a:cs typeface="Times New Roman" panose="02020603050405020304" pitchFamily="18" charset="0"/>
              </a:rPr>
              <a:t> in different situations.</a:t>
            </a:r>
          </a:p>
          <a:p>
            <a:pPr algn="just">
              <a:lnSpc>
                <a:spcPct val="120000"/>
              </a:lnSpc>
            </a:pPr>
            <a:r>
              <a:rPr lang="en-US" sz="1600" dirty="0">
                <a:latin typeface="Times New Roman" panose="02020603050405020304" pitchFamily="18" charset="0"/>
                <a:cs typeface="Times New Roman" panose="02020603050405020304" pitchFamily="18" charset="0"/>
              </a:rPr>
              <a:t>Think of traits as the </a:t>
            </a:r>
            <a:r>
              <a:rPr lang="en-US" sz="1600" b="1" dirty="0">
                <a:latin typeface="Times New Roman" panose="02020603050405020304" pitchFamily="18" charset="0"/>
                <a:cs typeface="Times New Roman" panose="02020603050405020304" pitchFamily="18" charset="0"/>
              </a:rPr>
              <a:t>building blocks</a:t>
            </a:r>
            <a:r>
              <a:rPr lang="en-US" sz="1600" dirty="0">
                <a:latin typeface="Times New Roman" panose="02020603050405020304" pitchFamily="18" charset="0"/>
                <a:cs typeface="Times New Roman" panose="02020603050405020304" pitchFamily="18" charset="0"/>
              </a:rPr>
              <a:t> of our personality.</a:t>
            </a:r>
          </a:p>
          <a:p>
            <a:pPr algn="just">
              <a:lnSpc>
                <a:spcPct val="120000"/>
              </a:lnSpc>
            </a:pPr>
            <a:r>
              <a:rPr lang="en-US" sz="1600" dirty="0">
                <a:latin typeface="Times New Roman" panose="02020603050405020304" pitchFamily="18" charset="0"/>
                <a:cs typeface="Times New Roman" panose="02020603050405020304" pitchFamily="18" charset="0"/>
              </a:rPr>
              <a:t>Example: If someone is </a:t>
            </a:r>
            <a:r>
              <a:rPr lang="en-US" sz="1600" b="1" dirty="0">
                <a:latin typeface="Times New Roman" panose="02020603050405020304" pitchFamily="18" charset="0"/>
                <a:cs typeface="Times New Roman" panose="02020603050405020304" pitchFamily="18" charset="0"/>
              </a:rPr>
              <a:t>naturally friendly</a:t>
            </a:r>
            <a:r>
              <a:rPr lang="en-US" sz="1600" dirty="0">
                <a:latin typeface="Times New Roman" panose="02020603050405020304" pitchFamily="18" charset="0"/>
                <a:cs typeface="Times New Roman" panose="02020603050405020304" pitchFamily="18" charset="0"/>
              </a:rPr>
              <a:t>, they will behave politely and warmly in most situations.</a:t>
            </a:r>
          </a:p>
          <a:p>
            <a:pPr algn="just">
              <a:lnSpc>
                <a:spcPct val="120000"/>
              </a:lnSpc>
            </a:pPr>
            <a:r>
              <a:rPr lang="en-IN" sz="1600" dirty="0">
                <a:latin typeface="Times New Roman" panose="02020603050405020304" pitchFamily="18" charset="0"/>
                <a:cs typeface="Times New Roman" panose="02020603050405020304" pitchFamily="18" charset="0"/>
              </a:rPr>
              <a:t>There are two ways of assessing personality traits:</a:t>
            </a:r>
          </a:p>
          <a:p>
            <a:pPr lvl="0" algn="just">
              <a:lnSpc>
                <a:spcPct val="120000"/>
              </a:lnSpc>
            </a:pPr>
            <a:r>
              <a:rPr lang="en-IN" sz="1600" dirty="0">
                <a:latin typeface="Times New Roman" panose="02020603050405020304" pitchFamily="18" charset="0"/>
                <a:cs typeface="Times New Roman" panose="02020603050405020304" pitchFamily="18" charset="0"/>
              </a:rPr>
              <a:t>The person describes himself by answering questions about his attitudes, feelings, and </a:t>
            </a:r>
            <a:r>
              <a:rPr lang="en-IN" sz="1600" dirty="0" err="1">
                <a:latin typeface="Times New Roman" panose="02020603050405020304" pitchFamily="18" charset="0"/>
                <a:cs typeface="Times New Roman" panose="02020603050405020304" pitchFamily="18" charset="0"/>
              </a:rPr>
              <a:t>behaviors</a:t>
            </a:r>
            <a:r>
              <a:rPr lang="en-IN" sz="1600" dirty="0">
                <a:latin typeface="Times New Roman" panose="02020603050405020304" pitchFamily="18" charset="0"/>
                <a:cs typeface="Times New Roman" panose="02020603050405020304" pitchFamily="18" charset="0"/>
              </a:rPr>
              <a:t>.</a:t>
            </a:r>
          </a:p>
          <a:p>
            <a:pPr lvl="0" algn="just">
              <a:lnSpc>
                <a:spcPct val="120000"/>
              </a:lnSpc>
            </a:pPr>
            <a:r>
              <a:rPr lang="en-IN" sz="1600" dirty="0">
                <a:latin typeface="Times New Roman" panose="02020603050405020304" pitchFamily="18" charset="0"/>
                <a:cs typeface="Times New Roman" panose="02020603050405020304" pitchFamily="18" charset="0"/>
              </a:rPr>
              <a:t>Someone else evaluates the person’s traits either from what he knows about the individual or from direct observation of </a:t>
            </a:r>
            <a:r>
              <a:rPr lang="en-IN" sz="1600" dirty="0" err="1">
                <a:latin typeface="Times New Roman" panose="02020603050405020304" pitchFamily="18" charset="0"/>
                <a:cs typeface="Times New Roman" panose="02020603050405020304" pitchFamily="18" charset="0"/>
              </a:rPr>
              <a:t>behavior</a:t>
            </a:r>
            <a:r>
              <a:rPr lang="en-IN" sz="1600" dirty="0">
                <a:latin typeface="Times New Roman" panose="02020603050405020304" pitchFamily="18" charset="0"/>
                <a:cs typeface="Times New Roman" panose="02020603050405020304" pitchFamily="18" charset="0"/>
              </a:rPr>
              <a:t>.</a:t>
            </a:r>
          </a:p>
          <a:p>
            <a:pPr lvl="0" algn="just">
              <a:lnSpc>
                <a:spcPct val="120000"/>
              </a:lnSpc>
            </a:pPr>
            <a:r>
              <a:rPr lang="en-US" sz="1600" dirty="0">
                <a:latin typeface="Times New Roman" panose="02020603050405020304" pitchFamily="18" charset="0"/>
                <a:cs typeface="Times New Roman" panose="02020603050405020304" pitchFamily="18" charset="0"/>
              </a:rPr>
              <a:t>Gordon Allport proposed that personality is made up of </a:t>
            </a:r>
            <a:r>
              <a:rPr lang="en-US" sz="1600" b="1" dirty="0">
                <a:latin typeface="Times New Roman" panose="02020603050405020304" pitchFamily="18" charset="0"/>
                <a:cs typeface="Times New Roman" panose="02020603050405020304" pitchFamily="18" charset="0"/>
              </a:rPr>
              <a:t>three levels of traits</a:t>
            </a:r>
            <a:r>
              <a:rPr lang="en-US" sz="1600" dirty="0">
                <a:latin typeface="Times New Roman" panose="02020603050405020304" pitchFamily="18" charset="0"/>
                <a:cs typeface="Times New Roman" panose="02020603050405020304" pitchFamily="18" charset="0"/>
              </a:rPr>
              <a:t> that differ in importance and influence.  </a:t>
            </a:r>
            <a:r>
              <a:rPr lang="en-US" sz="1600" dirty="0" err="1">
                <a:latin typeface="Times New Roman" panose="02020603050405020304" pitchFamily="18" charset="0"/>
                <a:cs typeface="Times New Roman" panose="02020603050405020304" pitchFamily="18" charset="0"/>
              </a:rPr>
              <a:t>Cont</a:t>
            </a:r>
            <a:r>
              <a:rPr lang="en-US" sz="1600" dirty="0">
                <a:latin typeface="Times New Roman" panose="02020603050405020304" pitchFamily="18" charset="0"/>
                <a:cs typeface="Times New Roman" panose="02020603050405020304" pitchFamily="18" charset="0"/>
              </a:rPr>
              <a:t>….</a:t>
            </a:r>
            <a:endParaRPr lang="en-IN" sz="1600" dirty="0">
              <a:latin typeface="Times New Roman" panose="02020603050405020304" pitchFamily="18" charset="0"/>
              <a:cs typeface="Times New Roman" panose="02020603050405020304" pitchFamily="18" charset="0"/>
            </a:endParaRPr>
          </a:p>
          <a:p>
            <a:pPr>
              <a:lnSpc>
                <a:spcPct val="12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3835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91DAC-D68D-DB14-BFC8-B83AA4E6CA01}"/>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80924FD0-1BE5-DFF2-9086-84031D400EF4}"/>
              </a:ext>
            </a:extLst>
          </p:cNvPr>
          <p:cNvSpPr>
            <a:spLocks noGrp="1"/>
          </p:cNvSpPr>
          <p:nvPr>
            <p:ph idx="1"/>
          </p:nvPr>
        </p:nvSpPr>
        <p:spPr>
          <a:xfrm>
            <a:off x="542926" y="1271016"/>
            <a:ext cx="10810874" cy="5291709"/>
          </a:xfrm>
        </p:spPr>
        <p:txBody>
          <a:bodyPr>
            <a:normAutofit lnSpcReduction="10000"/>
          </a:bodyPr>
          <a:lstStyle/>
          <a:p>
            <a:pPr marL="0" indent="0" algn="just">
              <a:lnSpc>
                <a:spcPct val="120000"/>
              </a:lnSpc>
              <a:buNone/>
            </a:pPr>
            <a:r>
              <a:rPr lang="en-US" sz="1400" b="1" dirty="0">
                <a:latin typeface="Times New Roman" panose="02020603050405020304" pitchFamily="18" charset="0"/>
                <a:cs typeface="Times New Roman" panose="02020603050405020304" pitchFamily="18" charset="0"/>
              </a:rPr>
              <a:t>1. Cardinal Traits</a:t>
            </a:r>
          </a:p>
          <a:p>
            <a:pPr algn="just">
              <a:lnSpc>
                <a:spcPct val="120000"/>
              </a:lnSpc>
            </a:pPr>
            <a:r>
              <a:rPr lang="en-US" sz="1400" dirty="0">
                <a:latin typeface="Times New Roman" panose="02020603050405020304" pitchFamily="18" charset="0"/>
                <a:cs typeface="Times New Roman" panose="02020603050405020304" pitchFamily="18" charset="0"/>
              </a:rPr>
              <a:t>These are </a:t>
            </a:r>
            <a:r>
              <a:rPr lang="en-US" sz="1400" b="1" dirty="0">
                <a:latin typeface="Times New Roman" panose="02020603050405020304" pitchFamily="18" charset="0"/>
                <a:cs typeface="Times New Roman" panose="02020603050405020304" pitchFamily="18" charset="0"/>
              </a:rPr>
              <a:t>dominant traits</a:t>
            </a:r>
            <a:r>
              <a:rPr lang="en-US" sz="1400" dirty="0">
                <a:latin typeface="Times New Roman" panose="02020603050405020304" pitchFamily="18" charset="0"/>
                <a:cs typeface="Times New Roman" panose="02020603050405020304" pitchFamily="18" charset="0"/>
              </a:rPr>
              <a:t> that define a person’s entire personality.</a:t>
            </a:r>
          </a:p>
          <a:p>
            <a:pPr algn="just">
              <a:lnSpc>
                <a:spcPct val="120000"/>
              </a:lnSpc>
            </a:pPr>
            <a:r>
              <a:rPr lang="en-IN" sz="1400" dirty="0">
                <a:latin typeface="Times New Roman" panose="02020603050405020304" pitchFamily="18" charset="0"/>
                <a:cs typeface="Times New Roman" panose="02020603050405020304" pitchFamily="18" charset="0"/>
              </a:rPr>
              <a:t>These are traits that dominate an individual’s whole life, often to the point that the person becomes known specifically for these traits</a:t>
            </a:r>
          </a:p>
          <a:p>
            <a:pPr algn="just">
              <a:lnSpc>
                <a:spcPct val="120000"/>
              </a:lnSpc>
            </a:pPr>
            <a:r>
              <a:rPr lang="en-IN" sz="1400" b="1" dirty="0">
                <a:latin typeface="Times New Roman" panose="02020603050405020304" pitchFamily="18" charset="0"/>
                <a:cs typeface="Times New Roman" panose="02020603050405020304" pitchFamily="18" charset="0"/>
              </a:rPr>
              <a:t>Example:</a:t>
            </a:r>
          </a:p>
          <a:p>
            <a:pPr algn="just">
              <a:lnSpc>
                <a:spcPct val="120000"/>
              </a:lnSpc>
            </a:pPr>
            <a:r>
              <a:rPr lang="en-IN" sz="1400" b="1" dirty="0">
                <a:latin typeface="Times New Roman" panose="02020603050405020304" pitchFamily="18" charset="0"/>
                <a:cs typeface="Times New Roman" panose="02020603050405020304" pitchFamily="18" charset="0"/>
              </a:rPr>
              <a:t>Mother Teresa – compassion</a:t>
            </a:r>
            <a:endParaRPr lang="en-IN" sz="1400" dirty="0">
              <a:latin typeface="Times New Roman" panose="02020603050405020304" pitchFamily="18" charset="0"/>
              <a:cs typeface="Times New Roman" panose="02020603050405020304" pitchFamily="18" charset="0"/>
            </a:endParaRPr>
          </a:p>
          <a:p>
            <a:pPr algn="just">
              <a:lnSpc>
                <a:spcPct val="120000"/>
              </a:lnSpc>
            </a:pPr>
            <a:r>
              <a:rPr lang="en-IN" sz="1400" b="1" dirty="0">
                <a:latin typeface="Times New Roman" panose="02020603050405020304" pitchFamily="18" charset="0"/>
                <a:cs typeface="Times New Roman" panose="02020603050405020304" pitchFamily="18" charset="0"/>
              </a:rPr>
              <a:t>Mahatma Gandhi – non-violence</a:t>
            </a:r>
          </a:p>
          <a:p>
            <a:pPr marL="0" indent="0" algn="just">
              <a:lnSpc>
                <a:spcPct val="120000"/>
              </a:lnSpc>
              <a:buNone/>
            </a:pPr>
            <a:r>
              <a:rPr lang="en-IN" sz="1400" b="1" dirty="0">
                <a:latin typeface="Times New Roman" panose="02020603050405020304" pitchFamily="18" charset="0"/>
                <a:cs typeface="Times New Roman" panose="02020603050405020304" pitchFamily="18" charset="0"/>
              </a:rPr>
              <a:t>2. </a:t>
            </a:r>
            <a:r>
              <a:rPr lang="en-US" sz="1400" b="1" dirty="0">
                <a:latin typeface="Times New Roman" panose="02020603050405020304" pitchFamily="18" charset="0"/>
                <a:cs typeface="Times New Roman" panose="02020603050405020304" pitchFamily="18" charset="0"/>
              </a:rPr>
              <a:t>Central Traits</a:t>
            </a:r>
          </a:p>
          <a:p>
            <a:pPr algn="just">
              <a:lnSpc>
                <a:spcPct val="120000"/>
              </a:lnSpc>
            </a:pPr>
            <a:r>
              <a:rPr lang="en-IN" sz="1400" dirty="0">
                <a:latin typeface="Times New Roman" panose="02020603050405020304" pitchFamily="18" charset="0"/>
                <a:cs typeface="Times New Roman" panose="02020603050405020304" pitchFamily="18" charset="0"/>
              </a:rPr>
              <a:t>These traits come next in the hierarchy. </a:t>
            </a:r>
          </a:p>
          <a:p>
            <a:pPr algn="just">
              <a:lnSpc>
                <a:spcPct val="120000"/>
              </a:lnSpc>
            </a:pPr>
            <a:r>
              <a:rPr lang="en-IN" sz="1400" dirty="0">
                <a:latin typeface="Times New Roman" panose="02020603050405020304" pitchFamily="18" charset="0"/>
                <a:cs typeface="Times New Roman" panose="02020603050405020304" pitchFamily="18" charset="0"/>
              </a:rPr>
              <a:t>These are general characteristics found in varying degrees in every person such as loyalty, kindness, agreeableness, friendliness, intelligence, honesty, shyness, anxious etc. are considered as central traits. </a:t>
            </a:r>
          </a:p>
          <a:p>
            <a:pPr algn="just">
              <a:lnSpc>
                <a:spcPct val="120000"/>
              </a:lnSpc>
            </a:pPr>
            <a:r>
              <a:rPr lang="en-IN" sz="1400" dirty="0">
                <a:latin typeface="Times New Roman" panose="02020603050405020304" pitchFamily="18" charset="0"/>
                <a:cs typeface="Times New Roman" panose="02020603050405020304" pitchFamily="18" charset="0"/>
              </a:rPr>
              <a:t>They are the basic building blocks that shape most of our behaviour.</a:t>
            </a:r>
          </a:p>
          <a:p>
            <a:pPr marL="0" indent="0" algn="just">
              <a:lnSpc>
                <a:spcPct val="120000"/>
              </a:lnSpc>
              <a:buNone/>
            </a:pPr>
            <a:r>
              <a:rPr lang="en-US" sz="1400" b="1" dirty="0">
                <a:latin typeface="Times New Roman" panose="02020603050405020304" pitchFamily="18" charset="0"/>
                <a:cs typeface="Times New Roman" panose="02020603050405020304" pitchFamily="18" charset="0"/>
              </a:rPr>
              <a:t>3. Secondary Traits</a:t>
            </a:r>
          </a:p>
          <a:p>
            <a:pPr algn="just">
              <a:lnSpc>
                <a:spcPct val="120000"/>
              </a:lnSpc>
            </a:pPr>
            <a:r>
              <a:rPr lang="en-US" sz="1400" dirty="0">
                <a:latin typeface="Times New Roman" panose="02020603050405020304" pitchFamily="18" charset="0"/>
                <a:cs typeface="Times New Roman" panose="02020603050405020304" pitchFamily="18" charset="0"/>
              </a:rPr>
              <a:t>These are </a:t>
            </a:r>
            <a:r>
              <a:rPr lang="en-US" sz="1400" b="1" dirty="0">
                <a:latin typeface="Times New Roman" panose="02020603050405020304" pitchFamily="18" charset="0"/>
                <a:cs typeface="Times New Roman" panose="02020603050405020304" pitchFamily="18" charset="0"/>
              </a:rPr>
              <a:t>less consistent</a:t>
            </a:r>
            <a:r>
              <a:rPr lang="en-US" sz="1400" dirty="0">
                <a:latin typeface="Times New Roman" panose="02020603050405020304" pitchFamily="18" charset="0"/>
                <a:cs typeface="Times New Roman" panose="02020603050405020304" pitchFamily="18" charset="0"/>
              </a:rPr>
              <a:t> and shown only in </a:t>
            </a:r>
            <a:r>
              <a:rPr lang="en-US" sz="1400" b="1" dirty="0">
                <a:latin typeface="Times New Roman" panose="02020603050405020304" pitchFamily="18" charset="0"/>
                <a:cs typeface="Times New Roman" panose="02020603050405020304" pitchFamily="18" charset="0"/>
              </a:rPr>
              <a:t>specific situations</a:t>
            </a:r>
            <a:r>
              <a:rPr lang="en-US" sz="1400" dirty="0">
                <a:latin typeface="Times New Roman" panose="02020603050405020304" pitchFamily="18" charset="0"/>
                <a:cs typeface="Times New Roman" panose="02020603050405020304" pitchFamily="18" charset="0"/>
              </a:rPr>
              <a:t>.</a:t>
            </a:r>
          </a:p>
          <a:p>
            <a:pPr algn="just">
              <a:lnSpc>
                <a:spcPct val="120000"/>
              </a:lnSpc>
            </a:pPr>
            <a:r>
              <a:rPr lang="en-IN" sz="1400" dirty="0">
                <a:latin typeface="Times New Roman" panose="02020603050405020304" pitchFamily="18" charset="0"/>
                <a:cs typeface="Times New Roman" panose="02020603050405020304" pitchFamily="18" charset="0"/>
              </a:rPr>
              <a:t>These are the traits that are sometimes related to attitudes or preferences </a:t>
            </a:r>
          </a:p>
          <a:p>
            <a:pPr algn="just">
              <a:lnSpc>
                <a:spcPct val="120000"/>
              </a:lnSpc>
            </a:pPr>
            <a:r>
              <a:rPr lang="en-IN" sz="1400" dirty="0">
                <a:latin typeface="Times New Roman" panose="02020603050405020304" pitchFamily="18" charset="0"/>
                <a:cs typeface="Times New Roman" panose="02020603050405020304" pitchFamily="18" charset="0"/>
              </a:rPr>
              <a:t>Eg: Nervous before exams, angry when hungry etc,.</a:t>
            </a:r>
          </a:p>
          <a:p>
            <a:pPr algn="just">
              <a:lnSpc>
                <a:spcPct val="120000"/>
              </a:lnSpc>
            </a:pPr>
            <a:endParaRPr lang="en-US" sz="1400" dirty="0">
              <a:latin typeface="Times New Roman" panose="02020603050405020304" pitchFamily="18" charset="0"/>
              <a:cs typeface="Times New Roman" panose="02020603050405020304" pitchFamily="18" charset="0"/>
            </a:endParaRPr>
          </a:p>
          <a:p>
            <a:pPr algn="just">
              <a:lnSpc>
                <a:spcPct val="120000"/>
              </a:lnSpc>
            </a:pPr>
            <a:endParaRPr lang="en-IN" sz="1400" dirty="0">
              <a:latin typeface="Times New Roman" panose="02020603050405020304" pitchFamily="18" charset="0"/>
              <a:cs typeface="Times New Roman" panose="02020603050405020304" pitchFamily="18" charset="0"/>
            </a:endParaRPr>
          </a:p>
          <a:p>
            <a:pPr algn="just">
              <a:lnSpc>
                <a:spcPct val="120000"/>
              </a:lnSpc>
            </a:pPr>
            <a:endParaRPr lang="en-IN" sz="1400" dirty="0">
              <a:latin typeface="Times New Roman" panose="02020603050405020304" pitchFamily="18" charset="0"/>
              <a:cs typeface="Times New Roman" panose="02020603050405020304" pitchFamily="18" charset="0"/>
            </a:endParaRPr>
          </a:p>
          <a:p>
            <a:pPr algn="just">
              <a:lnSpc>
                <a:spcPct val="120000"/>
              </a:lnSpc>
            </a:pPr>
            <a:endParaRPr lang="en-IN" sz="1400" dirty="0">
              <a:latin typeface="Times New Roman" panose="02020603050405020304" pitchFamily="18" charset="0"/>
              <a:cs typeface="Times New Roman" panose="02020603050405020304" pitchFamily="18" charset="0"/>
            </a:endParaRPr>
          </a:p>
          <a:p>
            <a:pPr algn="just">
              <a:lnSpc>
                <a:spcPct val="120000"/>
              </a:lnSpc>
            </a:pPr>
            <a:endParaRPr lang="en-I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594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BFDBC-F33F-BA5F-EFC5-057746C9E25B}"/>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57A911CD-4299-0FAE-8650-D07140FC561E}"/>
              </a:ext>
            </a:extLst>
          </p:cNvPr>
          <p:cNvSpPr>
            <a:spLocks noGrp="1"/>
          </p:cNvSpPr>
          <p:nvPr>
            <p:ph idx="1"/>
          </p:nvPr>
        </p:nvSpPr>
        <p:spPr>
          <a:xfrm>
            <a:off x="838200" y="1508760"/>
            <a:ext cx="9988295" cy="4834890"/>
          </a:xfrm>
        </p:spPr>
        <p:txBody>
          <a:bodyPr>
            <a:norm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Application in Consumer Behavior</a:t>
            </a:r>
          </a:p>
          <a:p>
            <a:pPr algn="just">
              <a:lnSpc>
                <a:spcPct val="150000"/>
              </a:lnSpc>
            </a:pPr>
            <a:r>
              <a:rPr lang="en-US" sz="2400" dirty="0">
                <a:latin typeface="Times New Roman" panose="02020603050405020304" pitchFamily="18" charset="0"/>
                <a:cs typeface="Times New Roman" panose="02020603050405020304" pitchFamily="18" charset="0"/>
              </a:rPr>
              <a:t>Consumers are grouped based on traits (e.g., risk-takers, planners, impulsive buyers).</a:t>
            </a:r>
          </a:p>
          <a:p>
            <a:pPr algn="just">
              <a:lnSpc>
                <a:spcPct val="150000"/>
              </a:lnSpc>
            </a:pPr>
            <a:r>
              <a:rPr lang="en-US" sz="2400" dirty="0">
                <a:latin typeface="Times New Roman" panose="02020603050405020304" pitchFamily="18" charset="0"/>
                <a:cs typeface="Times New Roman" panose="02020603050405020304" pitchFamily="18" charset="0"/>
              </a:rPr>
              <a:t>Trait-based segmentation:</a:t>
            </a:r>
          </a:p>
          <a:p>
            <a:pPr lvl="1" algn="just">
              <a:lnSpc>
                <a:spcPct val="150000"/>
              </a:lnSpc>
            </a:pPr>
            <a:r>
              <a:rPr lang="en-US" sz="2000" b="1" dirty="0">
                <a:latin typeface="Times New Roman" panose="02020603050405020304" pitchFamily="18" charset="0"/>
                <a:cs typeface="Times New Roman" panose="02020603050405020304" pitchFamily="18" charset="0"/>
              </a:rPr>
              <a:t>Innovative consumers</a:t>
            </a:r>
            <a:r>
              <a:rPr lang="en-US" sz="2000" dirty="0">
                <a:latin typeface="Times New Roman" panose="02020603050405020304" pitchFamily="18" charset="0"/>
                <a:cs typeface="Times New Roman" panose="02020603050405020304" pitchFamily="18" charset="0"/>
              </a:rPr>
              <a:t> like new technology.</a:t>
            </a:r>
          </a:p>
          <a:p>
            <a:pPr lvl="1" algn="just">
              <a:lnSpc>
                <a:spcPct val="150000"/>
              </a:lnSpc>
            </a:pPr>
            <a:r>
              <a:rPr lang="en-US" sz="2000" b="1" dirty="0">
                <a:latin typeface="Times New Roman" panose="02020603050405020304" pitchFamily="18" charset="0"/>
                <a:cs typeface="Times New Roman" panose="02020603050405020304" pitchFamily="18" charset="0"/>
              </a:rPr>
              <a:t>Materialistic consumers</a:t>
            </a:r>
            <a:r>
              <a:rPr lang="en-US" sz="2000" dirty="0">
                <a:latin typeface="Times New Roman" panose="02020603050405020304" pitchFamily="18" charset="0"/>
                <a:cs typeface="Times New Roman" panose="02020603050405020304" pitchFamily="18" charset="0"/>
              </a:rPr>
              <a:t> prefer premium, branded products.</a:t>
            </a:r>
          </a:p>
          <a:p>
            <a:pPr lvl="1" algn="just">
              <a:lnSpc>
                <a:spcPct val="150000"/>
              </a:lnSpc>
            </a:pPr>
            <a:r>
              <a:rPr lang="en-US" sz="2000" b="1" dirty="0">
                <a:latin typeface="Times New Roman" panose="02020603050405020304" pitchFamily="18" charset="0"/>
                <a:cs typeface="Times New Roman" panose="02020603050405020304" pitchFamily="18" charset="0"/>
              </a:rPr>
              <a:t>Impulsive buyers</a:t>
            </a:r>
            <a:r>
              <a:rPr lang="en-US" sz="2000" dirty="0">
                <a:latin typeface="Times New Roman" panose="02020603050405020304" pitchFamily="18" charset="0"/>
                <a:cs typeface="Times New Roman" panose="02020603050405020304" pitchFamily="18" charset="0"/>
              </a:rPr>
              <a:t> respond to discounts and flash sales.</a:t>
            </a:r>
          </a:p>
          <a:p>
            <a:pPr algn="just">
              <a:lnSpc>
                <a:spcPct val="150000"/>
              </a:lnSpc>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21435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88271-BEA2-7D61-694D-F24D73588A60}"/>
              </a:ext>
            </a:extLst>
          </p:cNvPr>
          <p:cNvSpPr>
            <a:spLocks noGrp="1"/>
          </p:cNvSpPr>
          <p:nvPr>
            <p:ph type="title"/>
          </p:nvPr>
        </p:nvSpPr>
        <p:spPr>
          <a:xfrm>
            <a:off x="1002792" y="1416686"/>
            <a:ext cx="10515600" cy="315912"/>
          </a:xfrm>
        </p:spPr>
        <p:txBody>
          <a:bodyPr>
            <a:normAutofit fontScale="90000"/>
          </a:bodyPr>
          <a:lstStyle/>
          <a:p>
            <a:r>
              <a:rPr lang="en-IN" sz="3200" b="1" dirty="0">
                <a:latin typeface="Times New Roman" panose="02020603050405020304" pitchFamily="18" charset="0"/>
                <a:cs typeface="Times New Roman" panose="02020603050405020304" pitchFamily="18" charset="0"/>
              </a:rPr>
              <a:t>Theories of Personality </a:t>
            </a:r>
            <a:endParaRPr lang="en-IN" sz="3200" b="1" dirty="0"/>
          </a:p>
        </p:txBody>
      </p:sp>
      <p:sp>
        <p:nvSpPr>
          <p:cNvPr id="3" name="Content Placeholder 2">
            <a:extLst>
              <a:ext uri="{FF2B5EF4-FFF2-40B4-BE49-F238E27FC236}">
                <a16:creationId xmlns:a16="http://schemas.microsoft.com/office/drawing/2014/main" id="{0C9F4383-78E6-F4F7-EFC0-F30120BA4425}"/>
              </a:ext>
            </a:extLst>
          </p:cNvPr>
          <p:cNvSpPr>
            <a:spLocks noGrp="1"/>
          </p:cNvSpPr>
          <p:nvPr>
            <p:ph idx="1"/>
          </p:nvPr>
        </p:nvSpPr>
        <p:spPr>
          <a:xfrm>
            <a:off x="755904" y="2093975"/>
            <a:ext cx="10515600" cy="4320731"/>
          </a:xfrm>
        </p:spPr>
        <p:txBody>
          <a:bodyPr>
            <a:normAutofit/>
          </a:bodyPr>
          <a:lstStyle/>
          <a:p>
            <a:pPr algn="just">
              <a:lnSpc>
                <a:spcPct val="100000"/>
              </a:lnSpc>
            </a:pPr>
            <a:r>
              <a:rPr lang="en-IN" sz="2400" b="1" dirty="0">
                <a:latin typeface="Times New Roman" panose="02020603050405020304" pitchFamily="18" charset="0"/>
                <a:cs typeface="Times New Roman" panose="02020603050405020304" pitchFamily="18" charset="0"/>
              </a:rPr>
              <a:t>3. Social Learning Theory</a:t>
            </a:r>
          </a:p>
          <a:p>
            <a:pPr algn="just">
              <a:lnSpc>
                <a:spcPct val="100000"/>
              </a:lnSpc>
            </a:pPr>
            <a:r>
              <a:rPr lang="en-IN" sz="2400" dirty="0">
                <a:latin typeface="Times New Roman" panose="02020603050405020304" pitchFamily="18" charset="0"/>
                <a:cs typeface="Times New Roman" panose="02020603050405020304" pitchFamily="18" charset="0"/>
              </a:rPr>
              <a:t>Through learning one can acquire knowledge, language, attitudes, values, manual skills, fears, personality traits, and self-insight.</a:t>
            </a:r>
          </a:p>
          <a:p>
            <a:pPr algn="just">
              <a:lnSpc>
                <a:spcPct val="100000"/>
              </a:lnSpc>
            </a:pPr>
            <a:r>
              <a:rPr lang="en-IN" sz="2400" dirty="0">
                <a:latin typeface="Times New Roman" panose="02020603050405020304" pitchFamily="18" charset="0"/>
                <a:cs typeface="Times New Roman" panose="02020603050405020304" pitchFamily="18" charset="0"/>
              </a:rPr>
              <a:t>Therefore, a study of the process of learning throws more light on understanding human’s activity. </a:t>
            </a:r>
          </a:p>
          <a:p>
            <a:pPr algn="just">
              <a:lnSpc>
                <a:spcPct val="100000"/>
              </a:lnSpc>
            </a:pPr>
            <a:r>
              <a:rPr lang="en-IN" sz="2400" dirty="0">
                <a:latin typeface="Times New Roman" panose="02020603050405020304" pitchFamily="18" charset="0"/>
                <a:cs typeface="Times New Roman" panose="02020603050405020304" pitchFamily="18" charset="0"/>
              </a:rPr>
              <a:t>There are two ways of learning, one is reinforcement that is direct experience, and another is observing others. The social learning theory focuses on behaviour patterns and cognitive activities in relation to the specific conditions that evoke, maintain, or modify them.</a:t>
            </a:r>
          </a:p>
          <a:p>
            <a:pPr algn="just">
              <a:lnSpc>
                <a:spcPct val="100000"/>
              </a:lnSpc>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0435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79FA0-C23F-44E0-3373-E7BC31FABEBE}"/>
              </a:ext>
            </a:extLst>
          </p:cNvPr>
          <p:cNvSpPr>
            <a:spLocks noGrp="1"/>
          </p:cNvSpPr>
          <p:nvPr>
            <p:ph type="title"/>
          </p:nvPr>
        </p:nvSpPr>
        <p:spPr>
          <a:xfrm>
            <a:off x="1002791" y="1228472"/>
            <a:ext cx="10515600" cy="463550"/>
          </a:xfrm>
        </p:spPr>
        <p:txBody>
          <a:bodyPr>
            <a:normAutofit fontScale="90000"/>
          </a:bodyPr>
          <a:lstStyle/>
          <a:p>
            <a:r>
              <a:rPr lang="en-US" sz="3600" dirty="0">
                <a:latin typeface="Times New Roman" panose="02020603050405020304" pitchFamily="18" charset="0"/>
                <a:cs typeface="Times New Roman" panose="02020603050405020304" pitchFamily="18" charset="0"/>
              </a:rPr>
              <a:t>Perception-Process</a:t>
            </a:r>
            <a:endParaRPr lang="en-IN" sz="3600" dirty="0"/>
          </a:p>
        </p:txBody>
      </p:sp>
      <p:sp>
        <p:nvSpPr>
          <p:cNvPr id="3" name="Content Placeholder 2">
            <a:extLst>
              <a:ext uri="{FF2B5EF4-FFF2-40B4-BE49-F238E27FC236}">
                <a16:creationId xmlns:a16="http://schemas.microsoft.com/office/drawing/2014/main" id="{896D08DC-9A13-C94B-C867-202C81B3F7A4}"/>
              </a:ext>
            </a:extLst>
          </p:cNvPr>
          <p:cNvSpPr>
            <a:spLocks noGrp="1"/>
          </p:cNvSpPr>
          <p:nvPr>
            <p:ph idx="1"/>
          </p:nvPr>
        </p:nvSpPr>
        <p:spPr>
          <a:xfrm>
            <a:off x="838200" y="1819655"/>
            <a:ext cx="9572626" cy="4673219"/>
          </a:xfrm>
        </p:spPr>
        <p:txBody>
          <a:bodyPr>
            <a:normAutofit fontScale="70000" lnSpcReduction="20000"/>
          </a:bodyPr>
          <a:lstStyle/>
          <a:p>
            <a:pPr algn="just" fontAlgn="base">
              <a:lnSpc>
                <a:spcPct val="120000"/>
              </a:lnSpc>
            </a:pPr>
            <a:r>
              <a:rPr lang="en-US" b="1" dirty="0">
                <a:latin typeface="Times New Roman" panose="02020603050405020304" pitchFamily="18" charset="0"/>
                <a:cs typeface="Times New Roman" panose="02020603050405020304" pitchFamily="18" charset="0"/>
              </a:rPr>
              <a:t>2. Selection of Stimuli or Cue:</a:t>
            </a:r>
            <a:endParaRPr lang="en-IN" b="1" dirty="0">
              <a:latin typeface="Times New Roman" panose="02020603050405020304" pitchFamily="18" charset="0"/>
              <a:cs typeface="Times New Roman" panose="02020603050405020304" pitchFamily="18" charset="0"/>
            </a:endParaRPr>
          </a:p>
          <a:p>
            <a:pPr algn="just" fontAlgn="base">
              <a:lnSpc>
                <a:spcPct val="120000"/>
              </a:lnSpc>
            </a:pPr>
            <a:r>
              <a:rPr lang="en-US" dirty="0">
                <a:latin typeface="Times New Roman" panose="02020603050405020304" pitchFamily="18" charset="0"/>
                <a:cs typeface="Times New Roman" panose="02020603050405020304" pitchFamily="18" charset="0"/>
              </a:rPr>
              <a:t>Many types and kinds of cues or stimuli (information’s for instance) are received but the communicate selects only that information which makes some sense to him. </a:t>
            </a:r>
          </a:p>
          <a:p>
            <a:pPr algn="just" fontAlgn="base">
              <a:lnSpc>
                <a:spcPct val="120000"/>
              </a:lnSpc>
            </a:pPr>
            <a:r>
              <a:rPr lang="en-US" dirty="0">
                <a:latin typeface="Times New Roman" panose="02020603050405020304" pitchFamily="18" charset="0"/>
                <a:cs typeface="Times New Roman" panose="02020603050405020304" pitchFamily="18" charset="0"/>
              </a:rPr>
              <a:t>Not all sensory inputs are equally attended to; our brains filter and prioritize information.</a:t>
            </a:r>
          </a:p>
          <a:p>
            <a:pPr algn="just" fontAlgn="base">
              <a:lnSpc>
                <a:spcPct val="120000"/>
              </a:lnSpc>
            </a:pPr>
            <a:r>
              <a:rPr lang="en-US" dirty="0">
                <a:latin typeface="Times New Roman" panose="02020603050405020304" pitchFamily="18" charset="0"/>
                <a:cs typeface="Times New Roman" panose="02020603050405020304" pitchFamily="18" charset="0"/>
              </a:rPr>
              <a:t>Why the selection? Because it is the most relevant information at that time.</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The selection, organization, and interpretation of perceptions can differ among different people. </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Therefore, when people react differently in a situation, part of their behavior can be explained by examining their perceptual process, and how their perceptions are leading to their responses.</a:t>
            </a:r>
            <a:endParaRPr lang="en-IN" dirty="0">
              <a:latin typeface="Times New Roman" panose="02020603050405020304" pitchFamily="18" charset="0"/>
              <a:cs typeface="Times New Roman" panose="02020603050405020304" pitchFamily="18" charset="0"/>
            </a:endParaRPr>
          </a:p>
          <a:p>
            <a:pPr algn="just">
              <a:lnSpc>
                <a:spcPct val="120000"/>
              </a:lnSpc>
            </a:pPr>
            <a:r>
              <a:rPr lang="en-US" dirty="0">
                <a:latin typeface="Times New Roman" panose="02020603050405020304" pitchFamily="18" charset="0"/>
                <a:cs typeface="Times New Roman" panose="02020603050405020304" pitchFamily="18" charset="0"/>
              </a:rPr>
              <a:t>Perceptual selection is driven by internal and external factors.</a:t>
            </a:r>
            <a:br>
              <a:rPr lang="en-US" dirty="0">
                <a:latin typeface="Times New Roman" panose="02020603050405020304" pitchFamily="18" charset="0"/>
                <a:cs typeface="Times New Roman" panose="02020603050405020304" pitchFamily="18" charset="0"/>
              </a:rPr>
            </a:b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84528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1E5A0-3365-54B2-ABA9-A6E355088A34}"/>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C9183593-951F-ECCE-1059-AB66D1064428}"/>
              </a:ext>
            </a:extLst>
          </p:cNvPr>
          <p:cNvSpPr>
            <a:spLocks noGrp="1"/>
          </p:cNvSpPr>
          <p:nvPr>
            <p:ph idx="1"/>
          </p:nvPr>
        </p:nvSpPr>
        <p:spPr>
          <a:xfrm>
            <a:off x="472440" y="1453896"/>
            <a:ext cx="11103864" cy="4974494"/>
          </a:xfrm>
        </p:spPr>
        <p:txBody>
          <a:bodyPr>
            <a:normAutofit fontScale="92500" lnSpcReduction="20000"/>
          </a:bodyPr>
          <a:lstStyle/>
          <a:p>
            <a:pPr algn="just">
              <a:lnSpc>
                <a:spcPct val="120000"/>
              </a:lnSpc>
            </a:pPr>
            <a:r>
              <a:rPr lang="en-IN" sz="1600" dirty="0">
                <a:latin typeface="Times New Roman" panose="02020603050405020304" pitchFamily="18" charset="0"/>
                <a:cs typeface="Times New Roman" panose="02020603050405020304" pitchFamily="18" charset="0"/>
              </a:rPr>
              <a:t>The emphasis is on what an individual does in a given situation. </a:t>
            </a:r>
          </a:p>
          <a:p>
            <a:pPr algn="just">
              <a:lnSpc>
                <a:spcPct val="120000"/>
              </a:lnSpc>
            </a:pPr>
            <a:r>
              <a:rPr lang="en-IN" sz="1600" dirty="0">
                <a:latin typeface="Times New Roman" panose="02020603050405020304" pitchFamily="18" charset="0"/>
                <a:cs typeface="Times New Roman" panose="02020603050405020304" pitchFamily="18" charset="0"/>
              </a:rPr>
              <a:t>Some of the personal variables that determine what an individual will do in a particular situation include the following:</a:t>
            </a:r>
          </a:p>
          <a:p>
            <a:pPr algn="just">
              <a:lnSpc>
                <a:spcPct val="120000"/>
              </a:lnSpc>
            </a:pPr>
            <a:r>
              <a:rPr lang="en-IN" sz="1600" b="1" dirty="0">
                <a:latin typeface="Times New Roman" panose="02020603050405020304" pitchFamily="18" charset="0"/>
                <a:cs typeface="Times New Roman" panose="02020603050405020304" pitchFamily="18" charset="0"/>
              </a:rPr>
              <a:t>Competencies</a:t>
            </a:r>
          </a:p>
          <a:p>
            <a:pPr algn="just">
              <a:lnSpc>
                <a:spcPct val="120000"/>
              </a:lnSpc>
            </a:pPr>
            <a:r>
              <a:rPr lang="en-IN" sz="1600" dirty="0">
                <a:latin typeface="Times New Roman" panose="02020603050405020304" pitchFamily="18" charset="0"/>
                <a:cs typeface="Times New Roman" panose="02020603050405020304" pitchFamily="18" charset="0"/>
              </a:rPr>
              <a:t>Intellectual abilities, social skills, and other abilities.</a:t>
            </a:r>
          </a:p>
          <a:p>
            <a:pPr algn="just">
              <a:lnSpc>
                <a:spcPct val="120000"/>
              </a:lnSpc>
            </a:pPr>
            <a:r>
              <a:rPr lang="en-IN" sz="1600" b="1" dirty="0">
                <a:latin typeface="Times New Roman" panose="02020603050405020304" pitchFamily="18" charset="0"/>
                <a:cs typeface="Times New Roman" panose="02020603050405020304" pitchFamily="18" charset="0"/>
              </a:rPr>
              <a:t>Cognitive strategies</a:t>
            </a:r>
          </a:p>
          <a:p>
            <a:pPr algn="just">
              <a:lnSpc>
                <a:spcPct val="120000"/>
              </a:lnSpc>
            </a:pPr>
            <a:r>
              <a:rPr lang="en-IN" sz="1600" dirty="0">
                <a:latin typeface="Times New Roman" panose="02020603050405020304" pitchFamily="18" charset="0"/>
                <a:cs typeface="Times New Roman" panose="02020603050405020304" pitchFamily="18" charset="0"/>
              </a:rPr>
              <a:t>Habitual ways of selectively attending to information and organizing it into meaningful units.</a:t>
            </a:r>
          </a:p>
          <a:p>
            <a:pPr algn="just">
              <a:lnSpc>
                <a:spcPct val="120000"/>
              </a:lnSpc>
            </a:pPr>
            <a:r>
              <a:rPr lang="en-IN" sz="1600" b="1" dirty="0">
                <a:latin typeface="Times New Roman" panose="02020603050405020304" pitchFamily="18" charset="0"/>
                <a:cs typeface="Times New Roman" panose="02020603050405020304" pitchFamily="18" charset="0"/>
              </a:rPr>
              <a:t>Outcome expectations</a:t>
            </a:r>
          </a:p>
          <a:p>
            <a:pPr algn="just">
              <a:lnSpc>
                <a:spcPct val="120000"/>
              </a:lnSpc>
            </a:pPr>
            <a:r>
              <a:rPr lang="en-IN" sz="1600" dirty="0">
                <a:latin typeface="Times New Roman" panose="02020603050405020304" pitchFamily="18" charset="0"/>
                <a:cs typeface="Times New Roman" panose="02020603050405020304" pitchFamily="18" charset="0"/>
              </a:rPr>
              <a:t>Expectations about the consequences of different behaviours and the meaning of certain stimuli.</a:t>
            </a:r>
          </a:p>
          <a:p>
            <a:pPr algn="just">
              <a:lnSpc>
                <a:spcPct val="120000"/>
              </a:lnSpc>
            </a:pPr>
            <a:r>
              <a:rPr lang="en-IN" sz="1600" b="1" dirty="0">
                <a:latin typeface="Times New Roman" panose="02020603050405020304" pitchFamily="18" charset="0"/>
                <a:cs typeface="Times New Roman" panose="02020603050405020304" pitchFamily="18" charset="0"/>
              </a:rPr>
              <a:t>Subjective value outcome</a:t>
            </a:r>
          </a:p>
          <a:p>
            <a:pPr algn="just">
              <a:lnSpc>
                <a:spcPct val="120000"/>
              </a:lnSpc>
            </a:pPr>
            <a:r>
              <a:rPr lang="en-IN" sz="1600" dirty="0">
                <a:latin typeface="Times New Roman" panose="02020603050405020304" pitchFamily="18" charset="0"/>
                <a:cs typeface="Times New Roman" panose="02020603050405020304" pitchFamily="18" charset="0"/>
              </a:rPr>
              <a:t>Even if individuals have similar expectancies, they may choose to behave differently because of differences in the subjective values of the outcomes they expect.</a:t>
            </a:r>
          </a:p>
          <a:p>
            <a:pPr algn="just">
              <a:lnSpc>
                <a:spcPct val="120000"/>
              </a:lnSpc>
            </a:pPr>
            <a:r>
              <a:rPr lang="en-IN" sz="1600" b="1" dirty="0">
                <a:latin typeface="Times New Roman" panose="02020603050405020304" pitchFamily="18" charset="0"/>
                <a:cs typeface="Times New Roman" panose="02020603050405020304" pitchFamily="18" charset="0"/>
              </a:rPr>
              <a:t>Self-regulatory systems and plans</a:t>
            </a:r>
          </a:p>
          <a:p>
            <a:pPr algn="just">
              <a:lnSpc>
                <a:spcPct val="120000"/>
              </a:lnSpc>
            </a:pPr>
            <a:r>
              <a:rPr lang="en-IN" sz="1600" dirty="0">
                <a:latin typeface="Times New Roman" panose="02020603050405020304" pitchFamily="18" charset="0"/>
                <a:cs typeface="Times New Roman" panose="02020603050405020304" pitchFamily="18" charset="0"/>
              </a:rPr>
              <a:t>Individual differences in self-imposed goals, rules guiding behaviour, self-imposed rewards for success or punishment for failure, and the ability to plan and execute steps leading to a goal will lead to differences in </a:t>
            </a:r>
            <a:r>
              <a:rPr lang="en-IN" sz="1600" dirty="0" err="1">
                <a:latin typeface="Times New Roman" panose="02020603050405020304" pitchFamily="18" charset="0"/>
                <a:cs typeface="Times New Roman" panose="02020603050405020304" pitchFamily="18" charset="0"/>
              </a:rPr>
              <a:t>behavior</a:t>
            </a:r>
            <a:r>
              <a:rPr lang="en-IN" sz="1600" dirty="0">
                <a:latin typeface="Times New Roman" panose="02020603050405020304" pitchFamily="18" charset="0"/>
                <a:cs typeface="Times New Roman" panose="02020603050405020304" pitchFamily="18" charset="0"/>
              </a:rPr>
              <a:t>.</a:t>
            </a:r>
          </a:p>
          <a:p>
            <a:pPr algn="just">
              <a:lnSpc>
                <a:spcPct val="12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6091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6CCA2-12BC-1B81-C2E4-ED5EC7AE68FE}"/>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C71979F4-3FE7-2565-3DD5-97EBE8352049}"/>
              </a:ext>
            </a:extLst>
          </p:cNvPr>
          <p:cNvSpPr>
            <a:spLocks noGrp="1"/>
          </p:cNvSpPr>
          <p:nvPr>
            <p:ph idx="1"/>
          </p:nvPr>
        </p:nvSpPr>
        <p:spPr>
          <a:xfrm>
            <a:off x="838200" y="1325880"/>
            <a:ext cx="10515600" cy="5166995"/>
          </a:xfrm>
        </p:spPr>
        <p:txBody>
          <a:bodyPr>
            <a:normAutofit fontScale="92500" lnSpcReduction="20000"/>
          </a:bodyPr>
          <a:lstStyle/>
          <a:p>
            <a:pPr algn="just">
              <a:lnSpc>
                <a:spcPct val="120000"/>
              </a:lnSpc>
            </a:pPr>
            <a:r>
              <a:rPr lang="en-US" sz="1800" b="1" dirty="0">
                <a:latin typeface="Times New Roman" panose="02020603050405020304" pitchFamily="18" charset="0"/>
                <a:cs typeface="Times New Roman" panose="02020603050405020304" pitchFamily="18" charset="0"/>
              </a:rPr>
              <a:t>Applications in Consumer Behavior:</a:t>
            </a:r>
          </a:p>
          <a:p>
            <a:pPr algn="just">
              <a:lnSpc>
                <a:spcPct val="120000"/>
              </a:lnSpc>
            </a:pPr>
            <a:r>
              <a:rPr lang="en-US" sz="1800" b="1" dirty="0">
                <a:latin typeface="Times New Roman" panose="02020603050405020304" pitchFamily="18" charset="0"/>
                <a:cs typeface="Times New Roman" panose="02020603050405020304" pitchFamily="18" charset="0"/>
              </a:rPr>
              <a:t>Observational Learning (Modeling)</a:t>
            </a:r>
            <a:endParaRPr lang="en-US" sz="1800" dirty="0">
              <a:latin typeface="Times New Roman" panose="02020603050405020304" pitchFamily="18" charset="0"/>
              <a:cs typeface="Times New Roman" panose="02020603050405020304" pitchFamily="18" charset="0"/>
            </a:endParaRPr>
          </a:p>
          <a:p>
            <a:pPr lvl="1" algn="just">
              <a:lnSpc>
                <a:spcPct val="120000"/>
              </a:lnSpc>
            </a:pPr>
            <a:r>
              <a:rPr lang="en-US" sz="1600" dirty="0">
                <a:latin typeface="Times New Roman" panose="02020603050405020304" pitchFamily="18" charset="0"/>
                <a:cs typeface="Times New Roman" panose="02020603050405020304" pitchFamily="18" charset="0"/>
              </a:rPr>
              <a:t>Consumers imitate others’ buying behavior.</a:t>
            </a:r>
          </a:p>
          <a:p>
            <a:pPr lvl="1" algn="just">
              <a:lnSpc>
                <a:spcPct val="120000"/>
              </a:lnSpc>
            </a:pPr>
            <a:r>
              <a:rPr lang="en-US" sz="1600" dirty="0">
                <a:latin typeface="Times New Roman" panose="02020603050405020304" pitchFamily="18" charset="0"/>
                <a:cs typeface="Times New Roman" panose="02020603050405020304" pitchFamily="18" charset="0"/>
              </a:rPr>
              <a:t>Example: If a popular influencer uses a gadget, followers may buy it too.</a:t>
            </a:r>
          </a:p>
          <a:p>
            <a:pPr algn="just">
              <a:lnSpc>
                <a:spcPct val="120000"/>
              </a:lnSpc>
            </a:pPr>
            <a:r>
              <a:rPr lang="en-US" sz="1800" b="1" dirty="0">
                <a:latin typeface="Times New Roman" panose="02020603050405020304" pitchFamily="18" charset="0"/>
                <a:cs typeface="Times New Roman" panose="02020603050405020304" pitchFamily="18" charset="0"/>
              </a:rPr>
              <a:t>Vicarious Reinforcement</a:t>
            </a:r>
            <a:endParaRPr lang="en-US" sz="1800" dirty="0">
              <a:latin typeface="Times New Roman" panose="02020603050405020304" pitchFamily="18" charset="0"/>
              <a:cs typeface="Times New Roman" panose="02020603050405020304" pitchFamily="18" charset="0"/>
            </a:endParaRPr>
          </a:p>
          <a:p>
            <a:pPr lvl="1" algn="just">
              <a:lnSpc>
                <a:spcPct val="120000"/>
              </a:lnSpc>
            </a:pPr>
            <a:r>
              <a:rPr lang="en-US" sz="1600" dirty="0">
                <a:latin typeface="Times New Roman" panose="02020603050405020304" pitchFamily="18" charset="0"/>
                <a:cs typeface="Times New Roman" panose="02020603050405020304" pitchFamily="18" charset="0"/>
              </a:rPr>
              <a:t>People are motivated to buy products when they see others being rewarded or praised for using them.</a:t>
            </a:r>
          </a:p>
          <a:p>
            <a:pPr lvl="1" algn="just">
              <a:lnSpc>
                <a:spcPct val="120000"/>
              </a:lnSpc>
            </a:pPr>
            <a:r>
              <a:rPr lang="en-US" sz="1600" dirty="0">
                <a:latin typeface="Times New Roman" panose="02020603050405020304" pitchFamily="18" charset="0"/>
                <a:cs typeface="Times New Roman" panose="02020603050405020304" pitchFamily="18" charset="0"/>
              </a:rPr>
              <a:t>Example: Celebrity endorsements showing admiration or status for using a luxury brand.</a:t>
            </a:r>
          </a:p>
          <a:p>
            <a:pPr algn="just">
              <a:lnSpc>
                <a:spcPct val="120000"/>
              </a:lnSpc>
            </a:pPr>
            <a:r>
              <a:rPr lang="en-US" sz="1800" b="1" dirty="0">
                <a:latin typeface="Times New Roman" panose="02020603050405020304" pitchFamily="18" charset="0"/>
                <a:cs typeface="Times New Roman" panose="02020603050405020304" pitchFamily="18" charset="0"/>
              </a:rPr>
              <a:t>Social Proof &amp; Peer Influence</a:t>
            </a:r>
            <a:endParaRPr lang="en-US" sz="1800" dirty="0">
              <a:latin typeface="Times New Roman" panose="02020603050405020304" pitchFamily="18" charset="0"/>
              <a:cs typeface="Times New Roman" panose="02020603050405020304" pitchFamily="18" charset="0"/>
            </a:endParaRPr>
          </a:p>
          <a:p>
            <a:pPr lvl="1" algn="just">
              <a:lnSpc>
                <a:spcPct val="120000"/>
              </a:lnSpc>
            </a:pPr>
            <a:r>
              <a:rPr lang="en-US" sz="1600" dirty="0">
                <a:latin typeface="Times New Roman" panose="02020603050405020304" pitchFamily="18" charset="0"/>
                <a:cs typeface="Times New Roman" panose="02020603050405020304" pitchFamily="18" charset="0"/>
              </a:rPr>
              <a:t>Seeing friends or family use a product encourages adoption.</a:t>
            </a:r>
          </a:p>
          <a:p>
            <a:pPr lvl="1" algn="just">
              <a:lnSpc>
                <a:spcPct val="120000"/>
              </a:lnSpc>
            </a:pPr>
            <a:r>
              <a:rPr lang="en-US" sz="1600" dirty="0">
                <a:latin typeface="Times New Roman" panose="02020603050405020304" pitchFamily="18" charset="0"/>
                <a:cs typeface="Times New Roman" panose="02020603050405020304" pitchFamily="18" charset="0"/>
              </a:rPr>
              <a:t>Example: People buying the same smartphone as their peers because it’s trending.</a:t>
            </a:r>
          </a:p>
          <a:p>
            <a:pPr algn="just">
              <a:lnSpc>
                <a:spcPct val="120000"/>
              </a:lnSpc>
            </a:pPr>
            <a:r>
              <a:rPr lang="en-US" sz="1800" b="1" dirty="0">
                <a:latin typeface="Times New Roman" panose="02020603050405020304" pitchFamily="18" charset="0"/>
                <a:cs typeface="Times New Roman" panose="02020603050405020304" pitchFamily="18" charset="0"/>
              </a:rPr>
              <a:t>Advertising with Role Models</a:t>
            </a:r>
            <a:endParaRPr lang="en-US" sz="1800" dirty="0">
              <a:latin typeface="Times New Roman" panose="02020603050405020304" pitchFamily="18" charset="0"/>
              <a:cs typeface="Times New Roman" panose="02020603050405020304" pitchFamily="18" charset="0"/>
            </a:endParaRPr>
          </a:p>
          <a:p>
            <a:pPr lvl="1" algn="just">
              <a:lnSpc>
                <a:spcPct val="120000"/>
              </a:lnSpc>
            </a:pPr>
            <a:r>
              <a:rPr lang="en-US" sz="1600" dirty="0">
                <a:latin typeface="Times New Roman" panose="02020603050405020304" pitchFamily="18" charset="0"/>
                <a:cs typeface="Times New Roman" panose="02020603050405020304" pitchFamily="18" charset="0"/>
              </a:rPr>
              <a:t>Marketers use celebrities, social media influencers, or relatable characters to demonstrate product use.</a:t>
            </a:r>
          </a:p>
          <a:p>
            <a:pPr lvl="1" algn="just">
              <a:lnSpc>
                <a:spcPct val="120000"/>
              </a:lnSpc>
            </a:pPr>
            <a:r>
              <a:rPr lang="en-US" sz="1600" dirty="0">
                <a:latin typeface="Times New Roman" panose="02020603050405020304" pitchFamily="18" charset="0"/>
                <a:cs typeface="Times New Roman" panose="02020603050405020304" pitchFamily="18" charset="0"/>
              </a:rPr>
              <a:t>Example: Fitness brands showing athletes using their products to encourage purchase.</a:t>
            </a:r>
          </a:p>
          <a:p>
            <a:pPr lvl="1" algn="just">
              <a:lnSpc>
                <a:spcPct val="120000"/>
              </a:lnSpc>
            </a:pPr>
            <a:endParaRPr lang="en-US" sz="1600" b="1" dirty="0">
              <a:latin typeface="Times New Roman" panose="02020603050405020304" pitchFamily="18" charset="0"/>
              <a:cs typeface="Times New Roman" panose="02020603050405020304" pitchFamily="18" charset="0"/>
            </a:endParaRPr>
          </a:p>
          <a:p>
            <a:pPr lvl="1" algn="just">
              <a:lnSpc>
                <a:spcPct val="120000"/>
              </a:lnSpc>
            </a:pPr>
            <a:r>
              <a:rPr lang="en-US" sz="1600" b="1" dirty="0">
                <a:latin typeface="Times New Roman" panose="02020603050405020304" pitchFamily="18" charset="0"/>
                <a:cs typeface="Times New Roman" panose="02020603050405020304" pitchFamily="18" charset="0"/>
              </a:rPr>
              <a:t>In short:</a:t>
            </a:r>
            <a:r>
              <a:rPr lang="en-US" sz="1600" dirty="0">
                <a:latin typeface="Times New Roman" panose="02020603050405020304" pitchFamily="18" charset="0"/>
                <a:cs typeface="Times New Roman" panose="02020603050405020304" pitchFamily="18" charset="0"/>
              </a:rPr>
              <a:t> Social Learning Theory shows that </a:t>
            </a:r>
            <a:r>
              <a:rPr lang="en-US" sz="1600" b="1" dirty="0">
                <a:latin typeface="Times New Roman" panose="02020603050405020304" pitchFamily="18" charset="0"/>
                <a:cs typeface="Times New Roman" panose="02020603050405020304" pitchFamily="18" charset="0"/>
              </a:rPr>
              <a:t>consumer behavior is strongly shaped by observation, imitation, and social influence</a:t>
            </a:r>
            <a:r>
              <a:rPr lang="en-US" sz="1600" dirty="0">
                <a:latin typeface="Times New Roman" panose="02020603050405020304" pitchFamily="18" charset="0"/>
                <a:cs typeface="Times New Roman" panose="02020603050405020304" pitchFamily="18" charset="0"/>
              </a:rPr>
              <a:t>, not just personal needs or desires.</a:t>
            </a:r>
          </a:p>
          <a:p>
            <a:pPr algn="just">
              <a:lnSpc>
                <a:spcPct val="120000"/>
              </a:lnSpc>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8123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05542-BE41-E5F4-8583-A64372C39712}"/>
              </a:ext>
            </a:extLst>
          </p:cNvPr>
          <p:cNvSpPr>
            <a:spLocks noGrp="1"/>
          </p:cNvSpPr>
          <p:nvPr>
            <p:ph type="title"/>
          </p:nvPr>
        </p:nvSpPr>
        <p:spPr>
          <a:xfrm>
            <a:off x="1030224" y="1389253"/>
            <a:ext cx="10515600" cy="311531"/>
          </a:xfrm>
        </p:spPr>
        <p:txBody>
          <a:bodyPr>
            <a:normAutofit fontScale="90000"/>
          </a:bodyPr>
          <a:lstStyle/>
          <a:p>
            <a:r>
              <a:rPr lang="en-IN" sz="2800" b="1" dirty="0">
                <a:latin typeface="Times New Roman" panose="02020603050405020304" pitchFamily="18" charset="0"/>
                <a:cs typeface="Times New Roman" panose="02020603050405020304" pitchFamily="18" charset="0"/>
              </a:rPr>
              <a:t>Theories of Personality </a:t>
            </a:r>
            <a:endParaRPr lang="en-IN" sz="2800" b="1" dirty="0"/>
          </a:p>
        </p:txBody>
      </p:sp>
      <p:sp>
        <p:nvSpPr>
          <p:cNvPr id="3" name="Content Placeholder 2">
            <a:extLst>
              <a:ext uri="{FF2B5EF4-FFF2-40B4-BE49-F238E27FC236}">
                <a16:creationId xmlns:a16="http://schemas.microsoft.com/office/drawing/2014/main" id="{6165B70D-33F9-99A8-00C8-042BE132CE13}"/>
              </a:ext>
            </a:extLst>
          </p:cNvPr>
          <p:cNvSpPr>
            <a:spLocks noGrp="1"/>
          </p:cNvSpPr>
          <p:nvPr>
            <p:ph idx="1"/>
          </p:nvPr>
        </p:nvSpPr>
        <p:spPr>
          <a:xfrm>
            <a:off x="832104" y="1865376"/>
            <a:ext cx="9793224" cy="4801235"/>
          </a:xfrm>
        </p:spPr>
        <p:txBody>
          <a:bodyPr>
            <a:normAutofit lnSpcReduction="10000"/>
          </a:bodyPr>
          <a:lstStyle/>
          <a:p>
            <a:pPr marL="0" indent="0" algn="just">
              <a:lnSpc>
                <a:spcPct val="120000"/>
              </a:lnSpc>
              <a:buNone/>
            </a:pPr>
            <a:r>
              <a:rPr lang="en-IN" sz="2000" b="1" dirty="0">
                <a:latin typeface="Times New Roman" panose="02020603050405020304" pitchFamily="18" charset="0"/>
                <a:cs typeface="Times New Roman" panose="02020603050405020304" pitchFamily="18" charset="0"/>
              </a:rPr>
              <a:t>4. Psychoanalytic Theory</a:t>
            </a:r>
          </a:p>
          <a:p>
            <a:pPr algn="just">
              <a:lnSpc>
                <a:spcPct val="120000"/>
              </a:lnSpc>
            </a:pPr>
            <a:r>
              <a:rPr lang="en-IN" sz="1800" dirty="0">
                <a:latin typeface="Times New Roman" panose="02020603050405020304" pitchFamily="18" charset="0"/>
                <a:cs typeface="Times New Roman" panose="02020603050405020304" pitchFamily="18" charset="0"/>
              </a:rPr>
              <a:t>Sigmund Freud is credited with the psychoanalytic theory. In his 40 years of writing and clinical practice.</a:t>
            </a:r>
          </a:p>
          <a:p>
            <a:pPr algn="just">
              <a:lnSpc>
                <a:spcPct val="120000"/>
              </a:lnSpc>
            </a:pPr>
            <a:r>
              <a:rPr lang="en-IN" sz="1800" dirty="0">
                <a:latin typeface="Times New Roman" panose="02020603050405020304" pitchFamily="18" charset="0"/>
                <a:cs typeface="Times New Roman" panose="02020603050405020304" pitchFamily="18" charset="0"/>
              </a:rPr>
              <a:t>Freud acknowledged one of the intellectual giants in the history of modem thought, developed the first comprehensive personality theory. </a:t>
            </a:r>
          </a:p>
          <a:p>
            <a:pPr algn="just">
              <a:lnSpc>
                <a:spcPct val="120000"/>
              </a:lnSpc>
            </a:pPr>
            <a:r>
              <a:rPr lang="en-IN" sz="1800" dirty="0">
                <a:latin typeface="Times New Roman" panose="02020603050405020304" pitchFamily="18" charset="0"/>
                <a:cs typeface="Times New Roman" panose="02020603050405020304" pitchFamily="18" charset="0"/>
              </a:rPr>
              <a:t>It is an extensive body of clinical observations based on his therapeutic experience and self-analysis. </a:t>
            </a:r>
          </a:p>
          <a:p>
            <a:pPr algn="just">
              <a:lnSpc>
                <a:spcPct val="120000"/>
              </a:lnSpc>
            </a:pPr>
            <a:r>
              <a:rPr lang="en-IN" sz="1800" dirty="0">
                <a:latin typeface="Times New Roman" panose="02020603050405020304" pitchFamily="18" charset="0"/>
                <a:cs typeface="Times New Roman" panose="02020603050405020304" pitchFamily="18" charset="0"/>
              </a:rPr>
              <a:t>Freud proposed a </a:t>
            </a:r>
            <a:r>
              <a:rPr lang="en-IN" sz="1800" b="1" dirty="0">
                <a:latin typeface="Times New Roman" panose="02020603050405020304" pitchFamily="18" charset="0"/>
                <a:cs typeface="Times New Roman" panose="02020603050405020304" pitchFamily="18" charset="0"/>
              </a:rPr>
              <a:t>three-part personality structure </a:t>
            </a:r>
            <a:r>
              <a:rPr lang="en-IN" sz="1800" dirty="0">
                <a:latin typeface="Times New Roman" panose="02020603050405020304" pitchFamily="18" charset="0"/>
                <a:cs typeface="Times New Roman" panose="02020603050405020304" pitchFamily="18" charset="0"/>
              </a:rPr>
              <a:t>consisting of the:</a:t>
            </a:r>
          </a:p>
          <a:p>
            <a:pPr marL="514350" indent="-514350" algn="just">
              <a:lnSpc>
                <a:spcPct val="120000"/>
              </a:lnSpc>
              <a:buAutoNum type="arabicPeriod"/>
            </a:pPr>
            <a:r>
              <a:rPr lang="en-IN" sz="1800" dirty="0">
                <a:latin typeface="Times New Roman" panose="02020603050405020304" pitchFamily="18" charset="0"/>
                <a:cs typeface="Times New Roman" panose="02020603050405020304" pitchFamily="18" charset="0"/>
              </a:rPr>
              <a:t>Id, </a:t>
            </a:r>
          </a:p>
          <a:p>
            <a:pPr marL="514350" indent="-514350" algn="just">
              <a:lnSpc>
                <a:spcPct val="120000"/>
              </a:lnSpc>
              <a:buAutoNum type="arabicPeriod"/>
            </a:pPr>
            <a:r>
              <a:rPr lang="en-IN" sz="1800" dirty="0">
                <a:latin typeface="Times New Roman" panose="02020603050405020304" pitchFamily="18" charset="0"/>
                <a:cs typeface="Times New Roman" panose="02020603050405020304" pitchFamily="18" charset="0"/>
              </a:rPr>
              <a:t>Ego, and </a:t>
            </a:r>
          </a:p>
          <a:p>
            <a:pPr marL="514350" indent="-514350" algn="just">
              <a:lnSpc>
                <a:spcPct val="120000"/>
              </a:lnSpc>
              <a:buAutoNum type="arabicPeriod"/>
            </a:pPr>
            <a:r>
              <a:rPr lang="en-IN" sz="1800" dirty="0">
                <a:latin typeface="Times New Roman" panose="02020603050405020304" pitchFamily="18" charset="0"/>
                <a:cs typeface="Times New Roman" panose="02020603050405020304" pitchFamily="18" charset="0"/>
              </a:rPr>
              <a:t>Superego.</a:t>
            </a:r>
          </a:p>
          <a:p>
            <a:pPr algn="just">
              <a:lnSpc>
                <a:spcPct val="120000"/>
              </a:lnSpc>
            </a:pPr>
            <a:r>
              <a:rPr lang="en-IN" sz="1800" dirty="0">
                <a:latin typeface="Times New Roman" panose="02020603050405020304" pitchFamily="18" charset="0"/>
                <a:cs typeface="Times New Roman" panose="02020603050405020304" pitchFamily="18" charset="0"/>
              </a:rPr>
              <a:t>Freud suggested that the three structures, i.e. id, ego, and superego can be depicted diagrammatically to show how they are related to the conscious and unconscious.</a:t>
            </a:r>
          </a:p>
          <a:p>
            <a:pPr algn="just">
              <a:lnSpc>
                <a:spcPct val="120000"/>
              </a:lnSpc>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93609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3379F-FC70-0830-BDAF-3D141B2042C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11054778-DB93-A90E-627A-673E1B96D6AD}"/>
              </a:ext>
            </a:extLst>
          </p:cNvPr>
          <p:cNvSpPr>
            <a:spLocks noGrp="1"/>
          </p:cNvSpPr>
          <p:nvPr>
            <p:ph idx="1"/>
          </p:nvPr>
        </p:nvSpPr>
        <p:spPr>
          <a:xfrm>
            <a:off x="838200" y="905256"/>
            <a:ext cx="10515600" cy="5724144"/>
          </a:xfrm>
        </p:spPr>
        <p:txBody>
          <a:bodyPr>
            <a:normAutofit/>
          </a:bodyPr>
          <a:lstStyle/>
          <a:p>
            <a:pPr>
              <a:lnSpc>
                <a:spcPct val="120000"/>
              </a:lnSpc>
            </a:pPr>
            <a:endParaRPr lang="en-US" sz="1800" dirty="0">
              <a:latin typeface="Times New Roman" panose="02020603050405020304" pitchFamily="18" charset="0"/>
              <a:cs typeface="Times New Roman" panose="02020603050405020304" pitchFamily="18" charset="0"/>
            </a:endParaRPr>
          </a:p>
          <a:p>
            <a:pPr>
              <a:lnSpc>
                <a:spcPct val="120000"/>
              </a:lnSpc>
            </a:pPr>
            <a:r>
              <a:rPr lang="en-US" sz="1800" dirty="0">
                <a:latin typeface="Times New Roman" panose="02020603050405020304" pitchFamily="18" charset="0"/>
                <a:cs typeface="Times New Roman" panose="02020603050405020304" pitchFamily="18" charset="0"/>
              </a:rPr>
              <a:t>Freud believed that </a:t>
            </a:r>
            <a:r>
              <a:rPr lang="en-US" sz="1800" b="1" dirty="0">
                <a:latin typeface="Times New Roman" panose="02020603050405020304" pitchFamily="18" charset="0"/>
                <a:cs typeface="Times New Roman" panose="02020603050405020304" pitchFamily="18" charset="0"/>
              </a:rPr>
              <a:t>our personality and behavior are influenced by unconscious desires, memories, and conflicts</a:t>
            </a:r>
            <a:r>
              <a:rPr lang="en-US" sz="1800" dirty="0">
                <a:latin typeface="Times New Roman" panose="02020603050405020304" pitchFamily="18" charset="0"/>
                <a:cs typeface="Times New Roman" panose="02020603050405020304" pitchFamily="18" charset="0"/>
              </a:rPr>
              <a:t>. He divided the mind into three parts:</a:t>
            </a:r>
          </a:p>
          <a:p>
            <a:pPr>
              <a:lnSpc>
                <a:spcPct val="120000"/>
              </a:lnSpc>
            </a:pPr>
            <a:r>
              <a:rPr lang="en-US" sz="1800" b="1" dirty="0">
                <a:latin typeface="Times New Roman" panose="02020603050405020304" pitchFamily="18" charset="0"/>
                <a:cs typeface="Times New Roman" panose="02020603050405020304" pitchFamily="18" charset="0"/>
              </a:rPr>
              <a:t>Id</a:t>
            </a:r>
            <a:r>
              <a:rPr lang="en-US" sz="1800" dirty="0">
                <a:latin typeface="Times New Roman" panose="02020603050405020304" pitchFamily="18" charset="0"/>
                <a:cs typeface="Times New Roman" panose="02020603050405020304" pitchFamily="18" charset="0"/>
              </a:rPr>
              <a:t> – The “wild child” of your mind. It wants immediate pleasure and avoids pain. It’s all about instincts and desires.</a:t>
            </a:r>
            <a:br>
              <a:rPr lang="en-US" sz="1800" dirty="0">
                <a:latin typeface="Times New Roman" panose="02020603050405020304" pitchFamily="18" charset="0"/>
                <a:cs typeface="Times New Roman" panose="02020603050405020304" pitchFamily="18" charset="0"/>
              </a:rPr>
            </a:br>
            <a:r>
              <a:rPr lang="en-US" sz="1800" i="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Eating a whole cake just because it looks good.</a:t>
            </a:r>
          </a:p>
          <a:p>
            <a:pPr>
              <a:lnSpc>
                <a:spcPct val="120000"/>
              </a:lnSpc>
            </a:pPr>
            <a:r>
              <a:rPr lang="en-US" sz="1800" b="1" dirty="0">
                <a:latin typeface="Times New Roman" panose="02020603050405020304" pitchFamily="18" charset="0"/>
                <a:cs typeface="Times New Roman" panose="02020603050405020304" pitchFamily="18" charset="0"/>
              </a:rPr>
              <a:t>Ego</a:t>
            </a:r>
            <a:r>
              <a:rPr lang="en-US" sz="1800" dirty="0">
                <a:latin typeface="Times New Roman" panose="02020603050405020304" pitchFamily="18" charset="0"/>
                <a:cs typeface="Times New Roman" panose="02020603050405020304" pitchFamily="18" charset="0"/>
              </a:rPr>
              <a:t> – </a:t>
            </a:r>
            <a:r>
              <a:rPr lang="en-IN" sz="1800" dirty="0">
                <a:latin typeface="Times New Roman" panose="02020603050405020304" pitchFamily="18" charset="0"/>
                <a:cs typeface="Times New Roman" panose="02020603050405020304" pitchFamily="18" charset="0"/>
              </a:rPr>
              <a:t>The ego is related to reasoning and is the conscious, rational part of the personality; it monitors behaviour in order to satisfy basic desires without suffering negative consequences.</a:t>
            </a:r>
          </a:p>
          <a:p>
            <a:pPr>
              <a:lnSpc>
                <a:spcPct val="120000"/>
              </a:lnSpc>
            </a:pPr>
            <a:r>
              <a:rPr lang="en-US" sz="1800" dirty="0">
                <a:latin typeface="Times New Roman" panose="02020603050405020304" pitchFamily="18" charset="0"/>
                <a:cs typeface="Times New Roman" panose="02020603050405020304" pitchFamily="18" charset="0"/>
              </a:rPr>
              <a:t>The “realistic planner.” It balances the id’s desires with reality. It helps you make practical decisions.</a:t>
            </a:r>
            <a:br>
              <a:rPr lang="en-US" sz="1800" dirty="0">
                <a:latin typeface="Times New Roman" panose="02020603050405020304" pitchFamily="18" charset="0"/>
                <a:cs typeface="Times New Roman" panose="02020603050405020304" pitchFamily="18" charset="0"/>
              </a:rPr>
            </a:br>
            <a:r>
              <a:rPr lang="en-US" sz="1800" i="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Eating a small piece of cake instead of the whole thing because you’re full.</a:t>
            </a:r>
          </a:p>
          <a:p>
            <a:pPr>
              <a:lnSpc>
                <a:spcPct val="120000"/>
              </a:lnSpc>
            </a:pPr>
            <a:r>
              <a:rPr lang="en-US" sz="1800" b="1" dirty="0">
                <a:latin typeface="Times New Roman" panose="02020603050405020304" pitchFamily="18" charset="0"/>
                <a:cs typeface="Times New Roman" panose="02020603050405020304" pitchFamily="18" charset="0"/>
              </a:rPr>
              <a:t>Superego</a:t>
            </a:r>
            <a:r>
              <a:rPr lang="en-US" sz="1800" dirty="0">
                <a:latin typeface="Times New Roman" panose="02020603050405020304" pitchFamily="18" charset="0"/>
                <a:cs typeface="Times New Roman" panose="02020603050405020304" pitchFamily="18" charset="0"/>
              </a:rPr>
              <a:t> – The “moral guide.” It represents your conscience and societal rules, telling you what’s right and wrong.</a:t>
            </a:r>
            <a:r>
              <a:rPr lang="en-IN" sz="1800" dirty="0">
                <a:latin typeface="Times New Roman" panose="02020603050405020304" pitchFamily="18" charset="0"/>
                <a:cs typeface="Times New Roman" panose="02020603050405020304" pitchFamily="18" charset="0"/>
              </a:rPr>
              <a:t> The superego, or conscience, develops through interactions with others to conform to the norms of society</a:t>
            </a:r>
            <a:br>
              <a:rPr lang="en-US" sz="1800" dirty="0">
                <a:latin typeface="Times New Roman" panose="02020603050405020304" pitchFamily="18" charset="0"/>
                <a:cs typeface="Times New Roman" panose="02020603050405020304" pitchFamily="18" charset="0"/>
              </a:rPr>
            </a:br>
            <a:r>
              <a:rPr lang="en-US" sz="1800" i="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Feeling guilty for eating too much cake.</a:t>
            </a:r>
          </a:p>
          <a:p>
            <a:pPr>
              <a:lnSpc>
                <a:spcPct val="120000"/>
              </a:lnSpc>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86741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67CC0-7267-489E-58D2-9D8834C74230}"/>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53F49B0C-EE76-BAA6-4947-877E45233FBB}"/>
              </a:ext>
            </a:extLst>
          </p:cNvPr>
          <p:cNvSpPr>
            <a:spLocks noGrp="1"/>
          </p:cNvSpPr>
          <p:nvPr>
            <p:ph idx="1"/>
          </p:nvPr>
        </p:nvSpPr>
        <p:spPr>
          <a:xfrm>
            <a:off x="838200" y="1353312"/>
            <a:ext cx="10719816" cy="5330952"/>
          </a:xfrm>
        </p:spPr>
        <p:txBody>
          <a:bodyPr>
            <a:normAutofit fontScale="92500" lnSpcReduction="10000"/>
          </a:bodyPr>
          <a:lstStyle/>
          <a:p>
            <a:pPr algn="just">
              <a:lnSpc>
                <a:spcPct val="100000"/>
              </a:lnSpc>
            </a:pPr>
            <a:r>
              <a:rPr lang="en-US" sz="1600" b="1" dirty="0">
                <a:latin typeface="Times New Roman" panose="02020603050405020304" pitchFamily="18" charset="0"/>
                <a:cs typeface="Times New Roman" panose="02020603050405020304" pitchFamily="18" charset="0"/>
              </a:rPr>
              <a:t>Applications in understanding Consumer buying </a:t>
            </a:r>
            <a:r>
              <a:rPr lang="en-US" sz="1600" b="1" dirty="0" err="1">
                <a:latin typeface="Times New Roman" panose="02020603050405020304" pitchFamily="18" charset="0"/>
                <a:cs typeface="Times New Roman" panose="02020603050405020304" pitchFamily="18" charset="0"/>
              </a:rPr>
              <a:t>behaviour</a:t>
            </a:r>
            <a:r>
              <a:rPr lang="en-US" sz="1600" b="1" dirty="0">
                <a:latin typeface="Times New Roman" panose="02020603050405020304" pitchFamily="18" charset="0"/>
                <a:cs typeface="Times New Roman" panose="02020603050405020304" pitchFamily="18" charset="0"/>
              </a:rPr>
              <a:t>:</a:t>
            </a:r>
          </a:p>
          <a:p>
            <a:pPr algn="just">
              <a:lnSpc>
                <a:spcPct val="100000"/>
              </a:lnSpc>
            </a:pPr>
            <a:r>
              <a:rPr lang="en-US" sz="1600" b="1" dirty="0">
                <a:latin typeface="Times New Roman" panose="02020603050405020304" pitchFamily="18" charset="0"/>
                <a:cs typeface="Times New Roman" panose="02020603050405020304" pitchFamily="18" charset="0"/>
              </a:rPr>
              <a:t>Appealing to Id (instincts &amp; desires)</a:t>
            </a:r>
            <a:endParaRPr lang="en-US" sz="1600" dirty="0">
              <a:latin typeface="Times New Roman" panose="02020603050405020304" pitchFamily="18" charset="0"/>
              <a:cs typeface="Times New Roman" panose="02020603050405020304" pitchFamily="18" charset="0"/>
            </a:endParaRPr>
          </a:p>
          <a:p>
            <a:pPr lvl="1" algn="just">
              <a:lnSpc>
                <a:spcPct val="100000"/>
              </a:lnSpc>
            </a:pPr>
            <a:r>
              <a:rPr lang="en-US" sz="1600" dirty="0">
                <a:latin typeface="Times New Roman" panose="02020603050405020304" pitchFamily="18" charset="0"/>
                <a:cs typeface="Times New Roman" panose="02020603050405020304" pitchFamily="18" charset="0"/>
              </a:rPr>
              <a:t>Ads target basic pleasures like </a:t>
            </a:r>
            <a:r>
              <a:rPr lang="en-US" sz="1600" b="1" dirty="0">
                <a:latin typeface="Times New Roman" panose="02020603050405020304" pitchFamily="18" charset="0"/>
                <a:cs typeface="Times New Roman" panose="02020603050405020304" pitchFamily="18" charset="0"/>
              </a:rPr>
              <a:t>food, comfort, or luxury</a:t>
            </a:r>
            <a:r>
              <a:rPr lang="en-US" sz="1600" dirty="0">
                <a:latin typeface="Times New Roman" panose="02020603050405020304" pitchFamily="18" charset="0"/>
                <a:cs typeface="Times New Roman" panose="02020603050405020304" pitchFamily="18" charset="0"/>
              </a:rPr>
              <a:t>.</a:t>
            </a:r>
          </a:p>
          <a:p>
            <a:pPr lvl="1" algn="just">
              <a:lnSpc>
                <a:spcPct val="100000"/>
              </a:lnSpc>
            </a:pPr>
            <a:r>
              <a:rPr lang="en-US" sz="1600" dirty="0">
                <a:latin typeface="Times New Roman" panose="02020603050405020304" pitchFamily="18" charset="0"/>
                <a:cs typeface="Times New Roman" panose="02020603050405020304" pitchFamily="18" charset="0"/>
              </a:rPr>
              <a:t>Example: A chocolate ad showing indulgence and instant gratification.</a:t>
            </a:r>
          </a:p>
          <a:p>
            <a:pPr algn="just">
              <a:lnSpc>
                <a:spcPct val="100000"/>
              </a:lnSpc>
            </a:pPr>
            <a:r>
              <a:rPr lang="en-US" sz="1600" b="1" dirty="0">
                <a:latin typeface="Times New Roman" panose="02020603050405020304" pitchFamily="18" charset="0"/>
                <a:cs typeface="Times New Roman" panose="02020603050405020304" pitchFamily="18" charset="0"/>
              </a:rPr>
              <a:t>Ego (practical decision-making)</a:t>
            </a:r>
            <a:endParaRPr lang="en-US" sz="1600" dirty="0">
              <a:latin typeface="Times New Roman" panose="02020603050405020304" pitchFamily="18" charset="0"/>
              <a:cs typeface="Times New Roman" panose="02020603050405020304" pitchFamily="18" charset="0"/>
            </a:endParaRPr>
          </a:p>
          <a:p>
            <a:pPr lvl="1" algn="just">
              <a:lnSpc>
                <a:spcPct val="100000"/>
              </a:lnSpc>
            </a:pPr>
            <a:r>
              <a:rPr lang="en-US" sz="1600" dirty="0">
                <a:latin typeface="Times New Roman" panose="02020603050405020304" pitchFamily="18" charset="0"/>
                <a:cs typeface="Times New Roman" panose="02020603050405020304" pitchFamily="18" charset="0"/>
              </a:rPr>
              <a:t>Marketing shows products as </a:t>
            </a:r>
            <a:r>
              <a:rPr lang="en-US" sz="1600" b="1" dirty="0">
                <a:latin typeface="Times New Roman" panose="02020603050405020304" pitchFamily="18" charset="0"/>
                <a:cs typeface="Times New Roman" panose="02020603050405020304" pitchFamily="18" charset="0"/>
              </a:rPr>
              <a:t>solving problems realistically</a:t>
            </a:r>
            <a:r>
              <a:rPr lang="en-US" sz="1600" dirty="0">
                <a:latin typeface="Times New Roman" panose="02020603050405020304" pitchFamily="18" charset="0"/>
                <a:cs typeface="Times New Roman" panose="02020603050405020304" pitchFamily="18" charset="0"/>
              </a:rPr>
              <a:t>.</a:t>
            </a:r>
          </a:p>
          <a:p>
            <a:pPr lvl="1" algn="just">
              <a:lnSpc>
                <a:spcPct val="100000"/>
              </a:lnSpc>
            </a:pPr>
            <a:r>
              <a:rPr lang="en-US" sz="1600" dirty="0">
                <a:latin typeface="Times New Roman" panose="02020603050405020304" pitchFamily="18" charset="0"/>
                <a:cs typeface="Times New Roman" panose="02020603050405020304" pitchFamily="18" charset="0"/>
              </a:rPr>
              <a:t>Example: An energy-efficient car ad highlighting cost savings and reliability.</a:t>
            </a:r>
          </a:p>
          <a:p>
            <a:pPr algn="just">
              <a:lnSpc>
                <a:spcPct val="100000"/>
              </a:lnSpc>
            </a:pPr>
            <a:r>
              <a:rPr lang="en-US" sz="1600" b="1" dirty="0">
                <a:latin typeface="Times New Roman" panose="02020603050405020304" pitchFamily="18" charset="0"/>
                <a:cs typeface="Times New Roman" panose="02020603050405020304" pitchFamily="18" charset="0"/>
              </a:rPr>
              <a:t>Superego (morals &amp; social approval)</a:t>
            </a:r>
            <a:endParaRPr lang="en-US" sz="1600" dirty="0">
              <a:latin typeface="Times New Roman" panose="02020603050405020304" pitchFamily="18" charset="0"/>
              <a:cs typeface="Times New Roman" panose="02020603050405020304" pitchFamily="18" charset="0"/>
            </a:endParaRPr>
          </a:p>
          <a:p>
            <a:pPr lvl="1" algn="just">
              <a:lnSpc>
                <a:spcPct val="100000"/>
              </a:lnSpc>
            </a:pPr>
            <a:r>
              <a:rPr lang="en-US" sz="1600" dirty="0">
                <a:latin typeface="Times New Roman" panose="02020603050405020304" pitchFamily="18" charset="0"/>
                <a:cs typeface="Times New Roman" panose="02020603050405020304" pitchFamily="18" charset="0"/>
              </a:rPr>
              <a:t>Ads appeal to </a:t>
            </a:r>
            <a:r>
              <a:rPr lang="en-US" sz="1600" b="1" dirty="0">
                <a:latin typeface="Times New Roman" panose="02020603050405020304" pitchFamily="18" charset="0"/>
                <a:cs typeface="Times New Roman" panose="02020603050405020304" pitchFamily="18" charset="0"/>
              </a:rPr>
              <a:t>ethics, social status, or guilt-free choices</a:t>
            </a:r>
            <a:r>
              <a:rPr lang="en-US" sz="1600" dirty="0">
                <a:latin typeface="Times New Roman" panose="02020603050405020304" pitchFamily="18" charset="0"/>
                <a:cs typeface="Times New Roman" panose="02020603050405020304" pitchFamily="18" charset="0"/>
              </a:rPr>
              <a:t>.</a:t>
            </a:r>
          </a:p>
          <a:p>
            <a:pPr lvl="1" algn="just">
              <a:lnSpc>
                <a:spcPct val="100000"/>
              </a:lnSpc>
            </a:pPr>
            <a:r>
              <a:rPr lang="en-US" sz="1600" dirty="0">
                <a:latin typeface="Times New Roman" panose="02020603050405020304" pitchFamily="18" charset="0"/>
                <a:cs typeface="Times New Roman" panose="02020603050405020304" pitchFamily="18" charset="0"/>
              </a:rPr>
              <a:t>Example: Organic or eco-friendly products marketed as “good for the planet.”</a:t>
            </a:r>
          </a:p>
          <a:p>
            <a:pPr algn="just">
              <a:lnSpc>
                <a:spcPct val="100000"/>
              </a:lnSpc>
            </a:pPr>
            <a:r>
              <a:rPr lang="en-US" sz="1600" b="1" dirty="0">
                <a:latin typeface="Times New Roman" panose="02020603050405020304" pitchFamily="18" charset="0"/>
                <a:cs typeface="Times New Roman" panose="02020603050405020304" pitchFamily="18" charset="0"/>
              </a:rPr>
              <a:t>Symbolism &amp; emotional branding</a:t>
            </a:r>
            <a:endParaRPr lang="en-US" sz="1600" dirty="0">
              <a:latin typeface="Times New Roman" panose="02020603050405020304" pitchFamily="18" charset="0"/>
              <a:cs typeface="Times New Roman" panose="02020603050405020304" pitchFamily="18" charset="0"/>
            </a:endParaRPr>
          </a:p>
          <a:p>
            <a:pPr lvl="1" algn="just">
              <a:lnSpc>
                <a:spcPct val="100000"/>
              </a:lnSpc>
            </a:pPr>
            <a:r>
              <a:rPr lang="en-US" sz="1600" dirty="0">
                <a:latin typeface="Times New Roman" panose="02020603050405020304" pitchFamily="18" charset="0"/>
                <a:cs typeface="Times New Roman" panose="02020603050405020304" pitchFamily="18" charset="0"/>
              </a:rPr>
              <a:t>Products are often </a:t>
            </a:r>
            <a:r>
              <a:rPr lang="en-US" sz="1600" b="1" dirty="0">
                <a:latin typeface="Times New Roman" panose="02020603050405020304" pitchFamily="18" charset="0"/>
                <a:cs typeface="Times New Roman" panose="02020603050405020304" pitchFamily="18" charset="0"/>
              </a:rPr>
              <a:t>symbolic</a:t>
            </a:r>
            <a:r>
              <a:rPr lang="en-US" sz="1600" dirty="0">
                <a:latin typeface="Times New Roman" panose="02020603050405020304" pitchFamily="18" charset="0"/>
                <a:cs typeface="Times New Roman" panose="02020603050405020304" pitchFamily="18" charset="0"/>
              </a:rPr>
              <a:t>, representing desires, status, or identity.</a:t>
            </a:r>
          </a:p>
          <a:p>
            <a:pPr lvl="1" algn="just">
              <a:lnSpc>
                <a:spcPct val="100000"/>
              </a:lnSpc>
            </a:pPr>
            <a:r>
              <a:rPr lang="en-US" sz="1600" dirty="0">
                <a:latin typeface="Times New Roman" panose="02020603050405020304" pitchFamily="18" charset="0"/>
                <a:cs typeface="Times New Roman" panose="02020603050405020304" pitchFamily="18" charset="0"/>
              </a:rPr>
              <a:t>Example: Luxury watches symbolizing success and power.</a:t>
            </a:r>
          </a:p>
          <a:p>
            <a:pPr algn="just">
              <a:lnSpc>
                <a:spcPct val="100000"/>
              </a:lnSpc>
            </a:pPr>
            <a:r>
              <a:rPr lang="en-US" sz="1600" b="1" dirty="0">
                <a:latin typeface="Times New Roman" panose="02020603050405020304" pitchFamily="18" charset="0"/>
                <a:cs typeface="Times New Roman" panose="02020603050405020304" pitchFamily="18" charset="0"/>
              </a:rPr>
              <a:t>Influence of childhood experiences</a:t>
            </a:r>
            <a:endParaRPr lang="en-US" sz="1600" dirty="0">
              <a:latin typeface="Times New Roman" panose="02020603050405020304" pitchFamily="18" charset="0"/>
              <a:cs typeface="Times New Roman" panose="02020603050405020304" pitchFamily="18" charset="0"/>
            </a:endParaRPr>
          </a:p>
          <a:p>
            <a:pPr lvl="1" algn="just">
              <a:lnSpc>
                <a:spcPct val="100000"/>
              </a:lnSpc>
            </a:pPr>
            <a:r>
              <a:rPr lang="en-US" sz="1600" dirty="0">
                <a:latin typeface="Times New Roman" panose="02020603050405020304" pitchFamily="18" charset="0"/>
                <a:cs typeface="Times New Roman" panose="02020603050405020304" pitchFamily="18" charset="0"/>
              </a:rPr>
              <a:t>Some products trigger </a:t>
            </a:r>
            <a:r>
              <a:rPr lang="en-US" sz="1600" b="1" dirty="0">
                <a:latin typeface="Times New Roman" panose="02020603050405020304" pitchFamily="18" charset="0"/>
                <a:cs typeface="Times New Roman" panose="02020603050405020304" pitchFamily="18" charset="0"/>
              </a:rPr>
              <a:t>nostalgia or comfort</a:t>
            </a:r>
            <a:r>
              <a:rPr lang="en-US" sz="1600" dirty="0">
                <a:latin typeface="Times New Roman" panose="02020603050405020304" pitchFamily="18" charset="0"/>
                <a:cs typeface="Times New Roman" panose="02020603050405020304" pitchFamily="18" charset="0"/>
              </a:rPr>
              <a:t>, reminding consumers of childhood pleasures.</a:t>
            </a:r>
          </a:p>
          <a:p>
            <a:pPr lvl="1" algn="just">
              <a:lnSpc>
                <a:spcPct val="100000"/>
              </a:lnSpc>
            </a:pPr>
            <a:r>
              <a:rPr lang="en-US" sz="1600" dirty="0">
                <a:latin typeface="Times New Roman" panose="02020603050405020304" pitchFamily="18" charset="0"/>
                <a:cs typeface="Times New Roman" panose="02020603050405020304" pitchFamily="18" charset="0"/>
              </a:rPr>
              <a:t>Example: Retro toys or classic brands like Coca-Cola.</a:t>
            </a:r>
          </a:p>
          <a:p>
            <a:pPr algn="just">
              <a:lnSpc>
                <a:spcPct val="100000"/>
              </a:lnSpc>
            </a:pPr>
            <a:r>
              <a:rPr lang="en-US" sz="1600" b="1" dirty="0">
                <a:latin typeface="Times New Roman" panose="02020603050405020304" pitchFamily="18" charset="0"/>
                <a:cs typeface="Times New Roman" panose="02020603050405020304" pitchFamily="18" charset="0"/>
              </a:rPr>
              <a:t>In short:</a:t>
            </a:r>
            <a:r>
              <a:rPr lang="en-US" sz="1600" dirty="0">
                <a:latin typeface="Times New Roman" panose="02020603050405020304" pitchFamily="18" charset="0"/>
                <a:cs typeface="Times New Roman" panose="02020603050405020304" pitchFamily="18" charset="0"/>
              </a:rPr>
              <a:t> Freud’s theory helps marketers </a:t>
            </a:r>
            <a:r>
              <a:rPr lang="en-US" sz="1600" b="1" dirty="0">
                <a:latin typeface="Times New Roman" panose="02020603050405020304" pitchFamily="18" charset="0"/>
                <a:cs typeface="Times New Roman" panose="02020603050405020304" pitchFamily="18" charset="0"/>
              </a:rPr>
              <a:t>understand the hidden motivations behind purchases</a:t>
            </a:r>
            <a:r>
              <a:rPr lang="en-US" sz="1600" dirty="0">
                <a:latin typeface="Times New Roman" panose="02020603050405020304" pitchFamily="18" charset="0"/>
                <a:cs typeface="Times New Roman" panose="02020603050405020304" pitchFamily="18" charset="0"/>
              </a:rPr>
              <a:t> and create ads that connect with consumers on an emotional and subconscious level.</a:t>
            </a:r>
          </a:p>
          <a:p>
            <a:pPr algn="just">
              <a:lnSpc>
                <a:spcPct val="10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66900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DABD4-378C-8273-0C7B-3B2FFFE5FA22}"/>
              </a:ext>
            </a:extLst>
          </p:cNvPr>
          <p:cNvSpPr>
            <a:spLocks noGrp="1"/>
          </p:cNvSpPr>
          <p:nvPr>
            <p:ph type="title"/>
          </p:nvPr>
        </p:nvSpPr>
        <p:spPr>
          <a:xfrm>
            <a:off x="594200" y="1300271"/>
            <a:ext cx="10515600" cy="315912"/>
          </a:xfrm>
        </p:spPr>
        <p:txBody>
          <a:bodyPr>
            <a:noAutofit/>
          </a:bodyPr>
          <a:lstStyle/>
          <a:p>
            <a:br>
              <a:rPr lang="en-IN" sz="2800" b="1" dirty="0">
                <a:latin typeface="Times New Roman" panose="02020603050405020304" pitchFamily="18" charset="0"/>
                <a:cs typeface="Times New Roman" panose="02020603050405020304" pitchFamily="18" charset="0"/>
              </a:rPr>
            </a:br>
            <a:r>
              <a:rPr lang="en-IN" sz="2800" b="1" dirty="0">
                <a:latin typeface="Times New Roman" panose="02020603050405020304" pitchFamily="18" charset="0"/>
                <a:cs typeface="Times New Roman" panose="02020603050405020304" pitchFamily="18" charset="0"/>
              </a:rPr>
              <a:t>Self Concept: </a:t>
            </a:r>
            <a:br>
              <a:rPr lang="en-IN" sz="2800"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5B6F431-D976-F0EA-60D3-B7F3BF0E8CC4}"/>
              </a:ext>
            </a:extLst>
          </p:cNvPr>
          <p:cNvSpPr>
            <a:spLocks noGrp="1"/>
          </p:cNvSpPr>
          <p:nvPr>
            <p:ph idx="1"/>
          </p:nvPr>
        </p:nvSpPr>
        <p:spPr>
          <a:xfrm>
            <a:off x="308810" y="1731103"/>
            <a:ext cx="8026668" cy="4928616"/>
          </a:xfrm>
        </p:spPr>
        <p:txBody>
          <a:bodyPr>
            <a:noAutofit/>
          </a:bodyPr>
          <a:lstStyle/>
          <a:p>
            <a:pPr algn="just">
              <a:lnSpc>
                <a:spcPct val="110000"/>
              </a:lnSpc>
            </a:pPr>
            <a:r>
              <a:rPr lang="en-US" sz="2000" dirty="0">
                <a:latin typeface="Times New Roman" panose="02020603050405020304" pitchFamily="18" charset="0"/>
                <a:cs typeface="Times New Roman" panose="02020603050405020304" pitchFamily="18" charset="0"/>
              </a:rPr>
              <a:t>Self concept is defined as the way, in which we think, our preferences, our beliefs, our attitudes, our opinions arranged in a systematic manner and also how we should behave and react in various roles of life. </a:t>
            </a:r>
          </a:p>
          <a:p>
            <a:pPr algn="just">
              <a:lnSpc>
                <a:spcPct val="110000"/>
              </a:lnSpc>
            </a:pPr>
            <a:r>
              <a:rPr lang="en-US" sz="2000" dirty="0">
                <a:latin typeface="Times New Roman" panose="02020603050405020304" pitchFamily="18" charset="0"/>
                <a:cs typeface="Times New Roman" panose="02020603050405020304" pitchFamily="18" charset="0"/>
              </a:rPr>
              <a:t>Self concept is a complex subject as we know the understanding of someone’s psychology, traits, abilities sometimes are really difficult. </a:t>
            </a:r>
          </a:p>
          <a:p>
            <a:pPr algn="just">
              <a:lnSpc>
                <a:spcPct val="110000"/>
              </a:lnSpc>
            </a:pPr>
            <a:r>
              <a:rPr lang="en-US" sz="2000" dirty="0">
                <a:latin typeface="Times New Roman" panose="02020603050405020304" pitchFamily="18" charset="0"/>
                <a:cs typeface="Times New Roman" panose="02020603050405020304" pitchFamily="18" charset="0"/>
              </a:rPr>
              <a:t>Consumers buy and use products and services and patronize retailers whose personalities or images relate in some way or other to their own self-images. </a:t>
            </a:r>
          </a:p>
          <a:p>
            <a:pPr algn="just">
              <a:lnSpc>
                <a:spcPct val="110000"/>
              </a:lnSpc>
            </a:pPr>
            <a:r>
              <a:rPr lang="en-US" sz="2000" dirty="0">
                <a:latin typeface="Times New Roman" panose="02020603050405020304" pitchFamily="18" charset="0"/>
                <a:cs typeface="Times New Roman" panose="02020603050405020304" pitchFamily="18" charset="0"/>
              </a:rPr>
              <a:t>Traditionally, individuals are considered to be having a single self-image which they normally exhibit. Such type of consumers are interested in those products and services which match or satisfy these single selves. </a:t>
            </a:r>
          </a:p>
          <a:p>
            <a:pPr algn="just">
              <a:lnSpc>
                <a:spcPct val="110000"/>
              </a:lnSpc>
            </a:pPr>
            <a:r>
              <a:rPr lang="en-US" sz="2000" dirty="0">
                <a:latin typeface="Times New Roman" panose="02020603050405020304" pitchFamily="18" charset="0"/>
                <a:cs typeface="Times New Roman" panose="02020603050405020304" pitchFamily="18" charset="0"/>
              </a:rPr>
              <a:t>However, as the world became more and more complex, it has become more appropriate to think of consumers as having multiple selves. </a:t>
            </a:r>
            <a:endParaRPr lang="en-IN" sz="2000" dirty="0">
              <a:latin typeface="Times New Roman" panose="02020603050405020304" pitchFamily="18" charset="0"/>
              <a:cs typeface="Times New Roman" panose="02020603050405020304" pitchFamily="18" charset="0"/>
            </a:endParaRPr>
          </a:p>
        </p:txBody>
      </p:sp>
      <p:pic>
        <p:nvPicPr>
          <p:cNvPr id="5" name="Picture 4" descr="A cartoon of a person in a cape&#10;&#10;AI-generated content may be incorrect.">
            <a:extLst>
              <a:ext uri="{FF2B5EF4-FFF2-40B4-BE49-F238E27FC236}">
                <a16:creationId xmlns:a16="http://schemas.microsoft.com/office/drawing/2014/main" id="{4F12F6FE-058D-64A6-97A8-403577C57594}"/>
              </a:ext>
            </a:extLst>
          </p:cNvPr>
          <p:cNvPicPr>
            <a:picLocks noChangeAspect="1"/>
          </p:cNvPicPr>
          <p:nvPr/>
        </p:nvPicPr>
        <p:blipFill>
          <a:blip r:embed="rId2">
            <a:extLst>
              <a:ext uri="{28A0092B-C50C-407E-A947-70E740481C1C}">
                <a14:useLocalDpi xmlns:a14="http://schemas.microsoft.com/office/drawing/2010/main" val="0"/>
              </a:ext>
            </a:extLst>
          </a:blip>
          <a:srcRect l="50000"/>
          <a:stretch>
            <a:fillRect/>
          </a:stretch>
        </p:blipFill>
        <p:spPr>
          <a:xfrm>
            <a:off x="8781447" y="2069631"/>
            <a:ext cx="3269382" cy="3330142"/>
          </a:xfrm>
          <a:prstGeom prst="rect">
            <a:avLst/>
          </a:prstGeom>
        </p:spPr>
      </p:pic>
    </p:spTree>
    <p:extLst>
      <p:ext uri="{BB962C8B-B14F-4D97-AF65-F5344CB8AC3E}">
        <p14:creationId xmlns:p14="http://schemas.microsoft.com/office/powerpoint/2010/main" val="33764862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F639A-FFD9-3AEA-F420-880647CDAAD9}"/>
              </a:ext>
            </a:extLst>
          </p:cNvPr>
          <p:cNvSpPr>
            <a:spLocks noGrp="1"/>
          </p:cNvSpPr>
          <p:nvPr>
            <p:ph type="title"/>
          </p:nvPr>
        </p:nvSpPr>
        <p:spPr>
          <a:xfrm>
            <a:off x="265176" y="1079051"/>
            <a:ext cx="10515600" cy="529400"/>
          </a:xfrm>
        </p:spPr>
        <p:txBody>
          <a:bodyPr>
            <a:normAutofit/>
          </a:bodyPr>
          <a:lstStyle/>
          <a:p>
            <a:r>
              <a:rPr lang="en-US" altLang="en-US" sz="2800" b="1" dirty="0">
                <a:solidFill>
                  <a:srgbClr val="0A0A0A"/>
                </a:solidFill>
                <a:latin typeface="Times New Roman" panose="02020603050405020304" pitchFamily="18" charset="0"/>
                <a:cs typeface="Times New Roman" panose="02020603050405020304" pitchFamily="18" charset="0"/>
              </a:rPr>
              <a:t>Key Types of Self-Concept</a:t>
            </a:r>
            <a:endParaRPr lang="en-IN" sz="2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AA0280C5-43E1-31C7-D0AA-EB04A920DF40}"/>
              </a:ext>
            </a:extLst>
          </p:cNvPr>
          <p:cNvSpPr txBox="1"/>
          <p:nvPr/>
        </p:nvSpPr>
        <p:spPr>
          <a:xfrm>
            <a:off x="265176" y="1608451"/>
            <a:ext cx="7616952" cy="4524315"/>
          </a:xfrm>
          <a:prstGeom prst="rect">
            <a:avLst/>
          </a:prstGeom>
          <a:noFill/>
        </p:spPr>
        <p:txBody>
          <a:bodyPr wrap="square">
            <a:spAutoFit/>
          </a:bodyPr>
          <a:lstStyle/>
          <a:p>
            <a:r>
              <a:rPr lang="en-US" sz="1600" b="1" i="0" dirty="0">
                <a:solidFill>
                  <a:srgbClr val="0A0A0A"/>
                </a:solidFill>
                <a:effectLst/>
                <a:latin typeface="Times New Roman" panose="02020603050405020304" pitchFamily="18" charset="0"/>
                <a:cs typeface="Times New Roman" panose="02020603050405020304" pitchFamily="18" charset="0"/>
              </a:rPr>
              <a:t>1. Actual Self:</a:t>
            </a:r>
          </a:p>
          <a:p>
            <a:pPr marL="28575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a:t>
            </a:r>
            <a:r>
              <a:rPr lang="en-US" sz="1600" b="1" dirty="0">
                <a:latin typeface="Times New Roman" panose="02020603050405020304" pitchFamily="18" charset="0"/>
                <a:cs typeface="Times New Roman" panose="02020603050405020304" pitchFamily="18" charset="0"/>
              </a:rPr>
              <a:t>Actual Self</a:t>
            </a:r>
            <a:r>
              <a:rPr lang="en-US" sz="1600" dirty="0">
                <a:latin typeface="Times New Roman" panose="02020603050405020304" pitchFamily="18" charset="0"/>
                <a:cs typeface="Times New Roman" panose="02020603050405020304" pitchFamily="18" charset="0"/>
              </a:rPr>
              <a:t> is who you truly are now (strengths, weaknesses, reality)</a:t>
            </a:r>
          </a:p>
          <a:p>
            <a:pPr marL="28575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How a person </a:t>
            </a:r>
            <a:r>
              <a:rPr lang="en-US" sz="1600" b="1" dirty="0">
                <a:latin typeface="Times New Roman" panose="02020603050405020304" pitchFamily="18" charset="0"/>
                <a:cs typeface="Times New Roman" panose="02020603050405020304" pitchFamily="18" charset="0"/>
              </a:rPr>
              <a:t>currently</a:t>
            </a:r>
            <a:r>
              <a:rPr lang="en-US" sz="1600" dirty="0">
                <a:latin typeface="Times New Roman" panose="02020603050405020304" pitchFamily="18" charset="0"/>
                <a:cs typeface="Times New Roman" panose="02020603050405020304" pitchFamily="18" charset="0"/>
              </a:rPr>
              <a:t> sees themselves — their real traits, abilities, and </a:t>
            </a:r>
            <a:r>
              <a:rPr lang="en-US" sz="1600" dirty="0" err="1">
                <a:latin typeface="Times New Roman" panose="02020603050405020304" pitchFamily="18" charset="0"/>
                <a:cs typeface="Times New Roman" panose="02020603050405020304" pitchFamily="18" charset="0"/>
              </a:rPr>
              <a:t>behaviours</a:t>
            </a:r>
            <a:r>
              <a:rPr lang="en-US" sz="1600" dirty="0">
                <a:latin typeface="Times New Roman" panose="02020603050405020304" pitchFamily="18" charset="0"/>
                <a:cs typeface="Times New Roman" panose="02020603050405020304" pitchFamily="18" charset="0"/>
              </a:rPr>
              <a:t>.</a:t>
            </a:r>
          </a:p>
          <a:p>
            <a:pPr algn="just"/>
            <a:r>
              <a:rPr lang="en-US" sz="1600" dirty="0" err="1">
                <a:latin typeface="Times New Roman" panose="02020603050405020304" pitchFamily="18" charset="0"/>
                <a:cs typeface="Times New Roman" panose="02020603050405020304" pitchFamily="18" charset="0"/>
              </a:rPr>
              <a:t>Eg:A</a:t>
            </a:r>
            <a:r>
              <a:rPr lang="en-US" sz="1600" dirty="0">
                <a:latin typeface="Times New Roman" panose="02020603050405020304" pitchFamily="18" charset="0"/>
                <a:cs typeface="Times New Roman" panose="02020603050405020304" pitchFamily="18" charset="0"/>
              </a:rPr>
              <a:t> person who sees themselves as </a:t>
            </a:r>
            <a:r>
              <a:rPr lang="en-US" sz="1600" b="1" dirty="0">
                <a:latin typeface="Times New Roman" panose="02020603050405020304" pitchFamily="18" charset="0"/>
                <a:cs typeface="Times New Roman" panose="02020603050405020304" pitchFamily="18" charset="0"/>
              </a:rPr>
              <a:t>health conscious</a:t>
            </a:r>
            <a:r>
              <a:rPr lang="en-US" sz="1600" dirty="0">
                <a:latin typeface="Times New Roman" panose="02020603050405020304" pitchFamily="18" charset="0"/>
                <a:cs typeface="Times New Roman" panose="02020603050405020304" pitchFamily="18" charset="0"/>
              </a:rPr>
              <a:t> buys sugar-free biscuits and low-calorie drinks.</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A consumer who sees themselves as </a:t>
            </a:r>
            <a:r>
              <a:rPr lang="en-US" sz="1600" b="1" dirty="0">
                <a:latin typeface="Times New Roman" panose="02020603050405020304" pitchFamily="18" charset="0"/>
                <a:cs typeface="Times New Roman" panose="02020603050405020304" pitchFamily="18" charset="0"/>
              </a:rPr>
              <a:t>introverted</a:t>
            </a:r>
            <a:r>
              <a:rPr lang="en-US" sz="1600" dirty="0">
                <a:latin typeface="Times New Roman" panose="02020603050405020304" pitchFamily="18" charset="0"/>
                <a:cs typeface="Times New Roman" panose="02020603050405020304" pitchFamily="18" charset="0"/>
              </a:rPr>
              <a:t> prefers online shopping over crowded malls.</a:t>
            </a:r>
          </a:p>
          <a:p>
            <a:pPr algn="just"/>
            <a:endParaRPr lang="en-US" sz="1600" dirty="0">
              <a:solidFill>
                <a:srgbClr val="0A0A0A"/>
              </a:solidFill>
              <a:latin typeface="Times New Roman" panose="02020603050405020304" pitchFamily="18" charset="0"/>
              <a:cs typeface="Times New Roman" panose="02020603050405020304" pitchFamily="18" charset="0"/>
            </a:endParaRPr>
          </a:p>
          <a:p>
            <a:r>
              <a:rPr lang="en-US" sz="1600" b="1" dirty="0">
                <a:latin typeface="Times New Roman" panose="02020603050405020304" pitchFamily="18" charset="0"/>
                <a:cs typeface="Times New Roman" panose="02020603050405020304" pitchFamily="18" charset="0"/>
              </a:rPr>
              <a:t>2. Ideal Self:</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person you aspire to be, your goals and desired attributes.</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Eg: Someone who wants to be </a:t>
            </a:r>
            <a:r>
              <a:rPr lang="en-US" sz="1600" b="1" dirty="0">
                <a:latin typeface="Times New Roman" panose="02020603050405020304" pitchFamily="18" charset="0"/>
                <a:cs typeface="Times New Roman" panose="02020603050405020304" pitchFamily="18" charset="0"/>
              </a:rPr>
              <a:t>fit and athletic (ideal self)</a:t>
            </a:r>
            <a:r>
              <a:rPr lang="en-US" sz="1600" dirty="0">
                <a:latin typeface="Times New Roman" panose="02020603050405020304" pitchFamily="18" charset="0"/>
                <a:cs typeface="Times New Roman" panose="02020603050405020304" pitchFamily="18" charset="0"/>
              </a:rPr>
              <a:t> buys protein shakes, gym wear, fitness trackers, or joins a gym.</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A person wanting to be seen as </a:t>
            </a:r>
            <a:r>
              <a:rPr lang="en-US" sz="1600" b="1" dirty="0">
                <a:latin typeface="Times New Roman" panose="02020603050405020304" pitchFamily="18" charset="0"/>
                <a:cs typeface="Times New Roman" panose="02020603050405020304" pitchFamily="18" charset="0"/>
              </a:rPr>
              <a:t>professional</a:t>
            </a:r>
            <a:r>
              <a:rPr lang="en-US" sz="1600" dirty="0">
                <a:latin typeface="Times New Roman" panose="02020603050405020304" pitchFamily="18" charset="0"/>
                <a:cs typeface="Times New Roman" panose="02020603050405020304" pitchFamily="18" charset="0"/>
              </a:rPr>
              <a:t> might buy formal branded clothing.</a:t>
            </a:r>
          </a:p>
          <a:p>
            <a:endParaRPr lang="en-US" sz="1600" b="0" i="0" dirty="0">
              <a:solidFill>
                <a:srgbClr val="0A0A0A"/>
              </a:solidFill>
              <a:effectLst/>
              <a:latin typeface="Times New Roman" panose="02020603050405020304" pitchFamily="18" charset="0"/>
              <a:cs typeface="Times New Roman" panose="02020603050405020304" pitchFamily="18" charset="0"/>
            </a:endParaRPr>
          </a:p>
          <a:p>
            <a:pPr algn="just"/>
            <a:r>
              <a:rPr lang="en-US" sz="1600" b="1" dirty="0">
                <a:latin typeface="Times New Roman" panose="02020603050405020304" pitchFamily="18" charset="0"/>
                <a:cs typeface="Times New Roman" panose="02020603050405020304" pitchFamily="18" charset="0"/>
              </a:rPr>
              <a:t>3. Social Self-Concept</a:t>
            </a:r>
            <a:r>
              <a:rPr lang="en-US" sz="1600" dirty="0">
                <a:latin typeface="Times New Roman" panose="02020603050405020304" pitchFamily="18" charset="0"/>
                <a:cs typeface="Times New Roman" panose="02020603050405020304" pitchFamily="18" charset="0"/>
              </a:rPr>
              <a:t>: The image you believe others hold of you, influencing how you present yourself.</a:t>
            </a:r>
          </a:p>
          <a:p>
            <a:pPr algn="just"/>
            <a:r>
              <a:rPr lang="en-US" sz="1600" dirty="0">
                <a:latin typeface="Times New Roman" panose="02020603050405020304" pitchFamily="18" charset="0"/>
                <a:cs typeface="Times New Roman" panose="02020603050405020304" pitchFamily="18" charset="0"/>
              </a:rPr>
              <a:t>Eg: “A consumer buys a trendy smartphone or stylish Outfit </a:t>
            </a:r>
            <a:r>
              <a:rPr lang="en-US" sz="1600" b="1" dirty="0">
                <a:latin typeface="Times New Roman" panose="02020603050405020304" pitchFamily="18" charset="0"/>
                <a:cs typeface="Times New Roman" panose="02020603050405020304" pitchFamily="18" charset="0"/>
              </a:rPr>
              <a:t>to impress peers</a:t>
            </a:r>
            <a:r>
              <a:rPr lang="en-US" sz="1600" dirty="0">
                <a:latin typeface="Times New Roman" panose="02020603050405020304" pitchFamily="18" charset="0"/>
                <a:cs typeface="Times New Roman" panose="02020603050405020304" pitchFamily="18" charset="0"/>
              </a:rPr>
              <a:t>.</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A student chooses branded footwear because they think friends expect it.</a:t>
            </a:r>
            <a:endParaRPr lang="en-US" sz="1600" b="0" i="0" dirty="0">
              <a:solidFill>
                <a:srgbClr val="0A0A0A"/>
              </a:solidFill>
              <a:effectLst/>
              <a:latin typeface="Times New Roman" panose="02020603050405020304" pitchFamily="18" charset="0"/>
              <a:cs typeface="Times New Roman" panose="02020603050405020304" pitchFamily="18" charset="0"/>
            </a:endParaRPr>
          </a:p>
        </p:txBody>
      </p:sp>
      <p:pic>
        <p:nvPicPr>
          <p:cNvPr id="12" name="Picture 11" descr="A cat looking at a lion's face in a mirror&#10;&#10;AI-generated content may be incorrect.">
            <a:extLst>
              <a:ext uri="{FF2B5EF4-FFF2-40B4-BE49-F238E27FC236}">
                <a16:creationId xmlns:a16="http://schemas.microsoft.com/office/drawing/2014/main" id="{8E0B7D85-340D-84D0-D44D-4FDCCDE74AF3}"/>
              </a:ext>
            </a:extLst>
          </p:cNvPr>
          <p:cNvPicPr>
            <a:picLocks noChangeAspect="1"/>
          </p:cNvPicPr>
          <p:nvPr/>
        </p:nvPicPr>
        <p:blipFill>
          <a:blip r:embed="rId2">
            <a:extLst>
              <a:ext uri="{28A0092B-C50C-407E-A947-70E740481C1C}">
                <a14:useLocalDpi xmlns:a14="http://schemas.microsoft.com/office/drawing/2010/main" val="0"/>
              </a:ext>
            </a:extLst>
          </a:blip>
          <a:srcRect b="10287"/>
          <a:stretch>
            <a:fillRect/>
          </a:stretch>
        </p:blipFill>
        <p:spPr>
          <a:xfrm>
            <a:off x="7982753" y="1866142"/>
            <a:ext cx="4049949" cy="3912807"/>
          </a:xfrm>
          <a:prstGeom prst="rect">
            <a:avLst/>
          </a:prstGeom>
        </p:spPr>
      </p:pic>
    </p:spTree>
    <p:extLst>
      <p:ext uri="{BB962C8B-B14F-4D97-AF65-F5344CB8AC3E}">
        <p14:creationId xmlns:p14="http://schemas.microsoft.com/office/powerpoint/2010/main" val="34410469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EAEB6-4DB8-6C59-B99B-011082BD539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D85F55B4-008D-33BA-C99A-290173726975}"/>
              </a:ext>
            </a:extLst>
          </p:cNvPr>
          <p:cNvSpPr>
            <a:spLocks noGrp="1"/>
          </p:cNvSpPr>
          <p:nvPr>
            <p:ph idx="1"/>
          </p:nvPr>
        </p:nvSpPr>
        <p:spPr>
          <a:xfrm>
            <a:off x="521208" y="1188720"/>
            <a:ext cx="6736240" cy="5459603"/>
          </a:xfrm>
        </p:spPr>
        <p:txBody>
          <a:bodyPr>
            <a:normAutofit fontScale="92500" lnSpcReduction="20000"/>
          </a:bodyPr>
          <a:lstStyle/>
          <a:p>
            <a:pPr>
              <a:lnSpc>
                <a:spcPct val="120000"/>
              </a:lnSpc>
            </a:pPr>
            <a:r>
              <a:rPr lang="en-US" sz="1400" b="1" dirty="0">
                <a:latin typeface="Times New Roman" panose="02020603050405020304" pitchFamily="18" charset="0"/>
                <a:cs typeface="Times New Roman" panose="02020603050405020304" pitchFamily="18" charset="0"/>
              </a:rPr>
              <a:t>4. Ideal Social Self</a:t>
            </a:r>
          </a:p>
          <a:p>
            <a:pPr>
              <a:lnSpc>
                <a:spcPct val="120000"/>
              </a:lnSpc>
            </a:pPr>
            <a:r>
              <a:rPr lang="en-US" sz="1400" b="1" dirty="0">
                <a:latin typeface="Times New Roman" panose="02020603050405020304" pitchFamily="18" charset="0"/>
                <a:cs typeface="Times New Roman" panose="02020603050405020304" pitchFamily="18" charset="0"/>
              </a:rPr>
              <a:t>Meaning:</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How a person </a:t>
            </a:r>
            <a:r>
              <a:rPr lang="en-US" sz="1400" b="1" dirty="0">
                <a:latin typeface="Times New Roman" panose="02020603050405020304" pitchFamily="18" charset="0"/>
                <a:cs typeface="Times New Roman" panose="02020603050405020304" pitchFamily="18" charset="0"/>
              </a:rPr>
              <a:t>wants others to see them</a:t>
            </a:r>
            <a:r>
              <a:rPr lang="en-US" sz="1400" dirty="0">
                <a:latin typeface="Times New Roman" panose="02020603050405020304" pitchFamily="18" charset="0"/>
                <a:cs typeface="Times New Roman" panose="02020603050405020304" pitchFamily="18" charset="0"/>
              </a:rPr>
              <a:t>.</a:t>
            </a:r>
          </a:p>
          <a:p>
            <a:pPr>
              <a:lnSpc>
                <a:spcPct val="120000"/>
              </a:lnSpc>
            </a:pPr>
            <a:r>
              <a:rPr lang="en-US" sz="1400" b="1" dirty="0">
                <a:latin typeface="Times New Roman" panose="02020603050405020304" pitchFamily="18" charset="0"/>
                <a:cs typeface="Times New Roman" panose="02020603050405020304" pitchFamily="18" charset="0"/>
              </a:rPr>
              <a:t>Example:</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Someone wants others to see them as </a:t>
            </a:r>
            <a:r>
              <a:rPr lang="en-US" sz="1400" b="1" dirty="0">
                <a:latin typeface="Times New Roman" panose="02020603050405020304" pitchFamily="18" charset="0"/>
                <a:cs typeface="Times New Roman" panose="02020603050405020304" pitchFamily="18" charset="0"/>
              </a:rPr>
              <a:t>successful</a:t>
            </a:r>
            <a:r>
              <a:rPr lang="en-US" sz="1400" dirty="0">
                <a:latin typeface="Times New Roman" panose="02020603050405020304" pitchFamily="18" charset="0"/>
                <a:cs typeface="Times New Roman" panose="02020603050405020304" pitchFamily="18" charset="0"/>
              </a:rPr>
              <a:t>, so they buy a luxury car or premium watch.</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A person buys eco-friendly products to be seen as </a:t>
            </a:r>
            <a:r>
              <a:rPr lang="en-US" sz="1400" b="1" dirty="0">
                <a:latin typeface="Times New Roman" panose="02020603050405020304" pitchFamily="18" charset="0"/>
                <a:cs typeface="Times New Roman" panose="02020603050405020304" pitchFamily="18" charset="0"/>
              </a:rPr>
              <a:t>responsible and environmentally conscious</a:t>
            </a:r>
            <a:r>
              <a:rPr lang="en-US" sz="1400" dirty="0">
                <a:latin typeface="Times New Roman" panose="02020603050405020304" pitchFamily="18" charset="0"/>
                <a:cs typeface="Times New Roman" panose="02020603050405020304" pitchFamily="18" charset="0"/>
              </a:rPr>
              <a:t>.</a:t>
            </a:r>
            <a:endParaRPr lang="en-US" sz="1400" b="1" dirty="0">
              <a:latin typeface="Times New Roman" panose="02020603050405020304" pitchFamily="18" charset="0"/>
              <a:cs typeface="Times New Roman" panose="02020603050405020304" pitchFamily="18" charset="0"/>
            </a:endParaRPr>
          </a:p>
          <a:p>
            <a:pPr>
              <a:lnSpc>
                <a:spcPct val="120000"/>
              </a:lnSpc>
              <a:buNone/>
            </a:pPr>
            <a:r>
              <a:rPr lang="en-US" sz="1400" b="1" dirty="0">
                <a:latin typeface="Times New Roman" panose="02020603050405020304" pitchFamily="18" charset="0"/>
                <a:cs typeface="Times New Roman" panose="02020603050405020304" pitchFamily="18" charset="0"/>
              </a:rPr>
              <a:t>5. Extended Self</a:t>
            </a:r>
          </a:p>
          <a:p>
            <a:pPr>
              <a:lnSpc>
                <a:spcPct val="120000"/>
              </a:lnSpc>
              <a:buNone/>
            </a:pPr>
            <a:r>
              <a:rPr lang="en-US" sz="1400" b="1" dirty="0">
                <a:latin typeface="Times New Roman" panose="02020603050405020304" pitchFamily="18" charset="0"/>
                <a:cs typeface="Times New Roman" panose="02020603050405020304" pitchFamily="18" charset="0"/>
              </a:rPr>
              <a:t>Meaning:</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The things a person owns or uses that become part of their identity.</a:t>
            </a:r>
          </a:p>
          <a:p>
            <a:pPr>
              <a:lnSpc>
                <a:spcPct val="120000"/>
              </a:lnSpc>
              <a:buNone/>
            </a:pPr>
            <a:r>
              <a:rPr lang="en-US" sz="1400" dirty="0">
                <a:latin typeface="Times New Roman" panose="02020603050405020304" pitchFamily="18" charset="0"/>
                <a:cs typeface="Times New Roman" panose="02020603050405020304" pitchFamily="18" charset="0"/>
              </a:rPr>
              <a:t>According to this theory, people view their belongings—whether it’s clothing, gadgets, cars, or even pets—as symbolic representations of who they are. </a:t>
            </a:r>
          </a:p>
          <a:p>
            <a:pPr>
              <a:lnSpc>
                <a:spcPct val="120000"/>
              </a:lnSpc>
              <a:buNone/>
            </a:pPr>
            <a:r>
              <a:rPr lang="en-US" sz="1400" dirty="0">
                <a:latin typeface="Times New Roman" panose="02020603050405020304" pitchFamily="18" charset="0"/>
                <a:cs typeface="Times New Roman" panose="02020603050405020304" pitchFamily="18" charset="0"/>
              </a:rPr>
              <a:t>For instance, a person might feel that their luxury car reflects their success, or a designer handbag symbolizes their taste and style</a:t>
            </a:r>
          </a:p>
          <a:p>
            <a:pPr>
              <a:lnSpc>
                <a:spcPct val="120000"/>
              </a:lnSpc>
            </a:pPr>
            <a:r>
              <a:rPr lang="en-US" sz="1400" b="1" dirty="0">
                <a:latin typeface="Times New Roman" panose="02020603050405020304" pitchFamily="18" charset="0"/>
                <a:cs typeface="Times New Roman" panose="02020603050405020304" pitchFamily="18" charset="0"/>
              </a:rPr>
              <a:t>6. Possible Self</a:t>
            </a:r>
          </a:p>
          <a:p>
            <a:pPr>
              <a:lnSpc>
                <a:spcPct val="120000"/>
              </a:lnSpc>
            </a:pPr>
            <a:r>
              <a:rPr lang="en-US" sz="1400" b="1" dirty="0">
                <a:latin typeface="Times New Roman" panose="02020603050405020304" pitchFamily="18" charset="0"/>
                <a:cs typeface="Times New Roman" panose="02020603050405020304" pitchFamily="18" charset="0"/>
              </a:rPr>
              <a:t>Meaning:</a:t>
            </a:r>
          </a:p>
          <a:p>
            <a:pPr>
              <a:lnSpc>
                <a:spcPct val="120000"/>
              </a:lnSpc>
            </a:pPr>
            <a:r>
              <a:rPr lang="en-US" sz="1400" dirty="0">
                <a:latin typeface="Times New Roman" panose="02020603050405020304" pitchFamily="18" charset="0"/>
                <a:cs typeface="Times New Roman" panose="02020603050405020304" pitchFamily="18" charset="0"/>
              </a:rPr>
              <a:t>Future versions of oneself — who the person </a:t>
            </a:r>
            <a:r>
              <a:rPr lang="en-US" sz="1400" b="1" dirty="0">
                <a:latin typeface="Times New Roman" panose="02020603050405020304" pitchFamily="18" charset="0"/>
                <a:cs typeface="Times New Roman" panose="02020603050405020304" pitchFamily="18" charset="0"/>
              </a:rPr>
              <a:t>expects</a:t>
            </a:r>
            <a:r>
              <a:rPr lang="en-US" sz="1400"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hopes</a:t>
            </a:r>
            <a:r>
              <a:rPr lang="en-US" sz="1400" dirty="0">
                <a:latin typeface="Times New Roman" panose="02020603050405020304" pitchFamily="18" charset="0"/>
                <a:cs typeface="Times New Roman" panose="02020603050405020304" pitchFamily="18" charset="0"/>
              </a:rPr>
              <a:t>, or </a:t>
            </a:r>
            <a:r>
              <a:rPr lang="en-US" sz="1400" b="1" dirty="0">
                <a:latin typeface="Times New Roman" panose="02020603050405020304" pitchFamily="18" charset="0"/>
                <a:cs typeface="Times New Roman" panose="02020603050405020304" pitchFamily="18" charset="0"/>
              </a:rPr>
              <a:t>fears</a:t>
            </a:r>
            <a:r>
              <a:rPr lang="en-US" sz="1400" dirty="0">
                <a:latin typeface="Times New Roman" panose="02020603050405020304" pitchFamily="18" charset="0"/>
                <a:cs typeface="Times New Roman" panose="02020603050405020304" pitchFamily="18" charset="0"/>
              </a:rPr>
              <a:t> they may become.</a:t>
            </a:r>
          </a:p>
          <a:p>
            <a:pPr>
              <a:lnSpc>
                <a:spcPct val="120000"/>
              </a:lnSpc>
            </a:pPr>
            <a:r>
              <a:rPr lang="en-US" sz="1400" b="1" dirty="0">
                <a:latin typeface="Times New Roman" panose="02020603050405020304" pitchFamily="18" charset="0"/>
                <a:cs typeface="Times New Roman" panose="02020603050405020304" pitchFamily="18" charset="0"/>
              </a:rPr>
              <a:t>Consumer </a:t>
            </a:r>
            <a:r>
              <a:rPr lang="en-US" sz="1400" b="1" dirty="0" err="1">
                <a:latin typeface="Times New Roman" panose="02020603050405020304" pitchFamily="18" charset="0"/>
                <a:cs typeface="Times New Roman" panose="02020603050405020304" pitchFamily="18" charset="0"/>
              </a:rPr>
              <a:t>Behaviour</a:t>
            </a:r>
            <a:r>
              <a:rPr lang="en-US" sz="1400" b="1" dirty="0">
                <a:latin typeface="Times New Roman" panose="02020603050405020304" pitchFamily="18" charset="0"/>
                <a:cs typeface="Times New Roman" panose="02020603050405020304" pitchFamily="18" charset="0"/>
              </a:rPr>
              <a:t> Example:</a:t>
            </a:r>
          </a:p>
          <a:p>
            <a:pPr>
              <a:lnSpc>
                <a:spcPct val="120000"/>
              </a:lnSpc>
            </a:pPr>
            <a:r>
              <a:rPr lang="en-US" sz="1400" dirty="0">
                <a:latin typeface="Times New Roman" panose="02020603050405020304" pitchFamily="18" charset="0"/>
                <a:cs typeface="Times New Roman" panose="02020603050405020304" pitchFamily="18" charset="0"/>
              </a:rPr>
              <a:t>A student hoping to become a </a:t>
            </a:r>
            <a:r>
              <a:rPr lang="en-US" sz="1400" b="1" dirty="0">
                <a:latin typeface="Times New Roman" panose="02020603050405020304" pitchFamily="18" charset="0"/>
                <a:cs typeface="Times New Roman" panose="02020603050405020304" pitchFamily="18" charset="0"/>
              </a:rPr>
              <a:t>manager</a:t>
            </a:r>
            <a:r>
              <a:rPr lang="en-US" sz="1400" dirty="0">
                <a:latin typeface="Times New Roman" panose="02020603050405020304" pitchFamily="18" charset="0"/>
                <a:cs typeface="Times New Roman" panose="02020603050405020304" pitchFamily="18" charset="0"/>
              </a:rPr>
              <a:t> buys business books, a laptop bag, and formal clothes.</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Someone fearing poor health buys preventive healthcare products or supplements.</a:t>
            </a:r>
          </a:p>
          <a:p>
            <a:pPr>
              <a:lnSpc>
                <a:spcPct val="120000"/>
              </a:lnSpc>
              <a:buNone/>
            </a:pPr>
            <a:endParaRPr lang="en-US" sz="1400" dirty="0">
              <a:latin typeface="Times New Roman" panose="02020603050405020304" pitchFamily="18" charset="0"/>
              <a:cs typeface="Times New Roman" panose="02020603050405020304" pitchFamily="18" charset="0"/>
            </a:endParaRPr>
          </a:p>
          <a:p>
            <a:pPr>
              <a:lnSpc>
                <a:spcPct val="120000"/>
              </a:lnSpc>
            </a:pPr>
            <a:endParaRPr lang="en-IN" sz="1400" dirty="0">
              <a:latin typeface="Times New Roman" panose="02020603050405020304" pitchFamily="18" charset="0"/>
              <a:cs typeface="Times New Roman" panose="02020603050405020304" pitchFamily="18" charset="0"/>
            </a:endParaRPr>
          </a:p>
        </p:txBody>
      </p:sp>
      <p:pic>
        <p:nvPicPr>
          <p:cNvPr id="5" name="Picture 4" descr="A person holding a cell phone&#10;&#10;AI-generated content may be incorrect.">
            <a:extLst>
              <a:ext uri="{FF2B5EF4-FFF2-40B4-BE49-F238E27FC236}">
                <a16:creationId xmlns:a16="http://schemas.microsoft.com/office/drawing/2014/main" id="{948B24E0-674C-6901-B470-89775DF871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20000">
            <a:off x="7719341" y="1070971"/>
            <a:ext cx="3925901" cy="2618085"/>
          </a:xfrm>
          <a:prstGeom prst="rect">
            <a:avLst/>
          </a:prstGeom>
          <a:ln>
            <a:solidFill>
              <a:schemeClr val="accent1"/>
            </a:solidFill>
          </a:ln>
        </p:spPr>
      </p:pic>
      <p:pic>
        <p:nvPicPr>
          <p:cNvPr id="7" name="Picture 6" descr="A person sitting at a table with a computer&#10;&#10;AI-generated content may be incorrect.">
            <a:extLst>
              <a:ext uri="{FF2B5EF4-FFF2-40B4-BE49-F238E27FC236}">
                <a16:creationId xmlns:a16="http://schemas.microsoft.com/office/drawing/2014/main" id="{B8E4EB39-A7EA-89F6-64A9-1CFE2F890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0000">
            <a:off x="7771818" y="4215388"/>
            <a:ext cx="3602992" cy="2238041"/>
          </a:xfrm>
          <a:prstGeom prst="rect">
            <a:avLst/>
          </a:prstGeom>
        </p:spPr>
      </p:pic>
    </p:spTree>
    <p:extLst>
      <p:ext uri="{BB962C8B-B14F-4D97-AF65-F5344CB8AC3E}">
        <p14:creationId xmlns:p14="http://schemas.microsoft.com/office/powerpoint/2010/main" val="12887827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FED1B-9D27-3024-30AE-FE15C63DC705}"/>
              </a:ext>
            </a:extLst>
          </p:cNvPr>
          <p:cNvSpPr>
            <a:spLocks noGrp="1"/>
          </p:cNvSpPr>
          <p:nvPr>
            <p:ph type="title"/>
          </p:nvPr>
        </p:nvSpPr>
        <p:spPr>
          <a:xfrm>
            <a:off x="838200" y="1280160"/>
            <a:ext cx="10515600" cy="273368"/>
          </a:xfrm>
        </p:spPr>
        <p:txBody>
          <a:bodyPr>
            <a:normAutofit fontScale="90000"/>
          </a:bodyPr>
          <a:lstStyle/>
          <a:p>
            <a:br>
              <a:rPr lang="en-US" sz="3200" b="1"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Components of Self-concept</a:t>
            </a:r>
            <a:br>
              <a:rPr lang="en-US" sz="3200" b="1" dirty="0">
                <a:latin typeface="Times New Roman" panose="02020603050405020304" pitchFamily="18" charset="0"/>
                <a:cs typeface="Times New Roman" panose="02020603050405020304" pitchFamily="18" charset="0"/>
              </a:rPr>
            </a:br>
            <a:endParaRPr lang="en-IN"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553B445-BF56-AD78-43EA-304F910E94CE}"/>
              </a:ext>
            </a:extLst>
          </p:cNvPr>
          <p:cNvSpPr>
            <a:spLocks noGrp="1"/>
          </p:cNvSpPr>
          <p:nvPr>
            <p:ph idx="1"/>
          </p:nvPr>
        </p:nvSpPr>
        <p:spPr/>
        <p:txBody>
          <a:bodyPr>
            <a:normAutofit fontScale="70000" lnSpcReduction="20000"/>
          </a:bodyPr>
          <a:lstStyle/>
          <a:p>
            <a:pPr algn="just" fontAlgn="base">
              <a:lnSpc>
                <a:spcPct val="120000"/>
              </a:lnSpc>
            </a:pPr>
            <a:r>
              <a:rPr lang="en-US" dirty="0">
                <a:latin typeface="Times New Roman" panose="02020603050405020304" pitchFamily="18" charset="0"/>
                <a:cs typeface="Times New Roman" panose="02020603050405020304" pitchFamily="18" charset="0"/>
              </a:rPr>
              <a:t>To comprehend how self-concept influences consumer behavior, let’s break down its key components:</a:t>
            </a:r>
          </a:p>
          <a:p>
            <a:pPr algn="just" fontAlgn="base">
              <a:lnSpc>
                <a:spcPct val="120000"/>
              </a:lnSpc>
            </a:pPr>
            <a:r>
              <a:rPr lang="en-US" b="1" dirty="0">
                <a:latin typeface="Times New Roman" panose="02020603050405020304" pitchFamily="18" charset="0"/>
                <a:cs typeface="Times New Roman" panose="02020603050405020304" pitchFamily="18" charset="0"/>
              </a:rPr>
              <a:t>Self-identity:</a:t>
            </a:r>
            <a:r>
              <a:rPr lang="en-US" dirty="0">
                <a:latin typeface="Times New Roman" panose="02020603050405020304" pitchFamily="18" charset="0"/>
                <a:cs typeface="Times New Roman" panose="02020603050405020304" pitchFamily="18" charset="0"/>
              </a:rPr>
              <a:t> This is the core of self-concept, representing a person’s beliefs about who they are. For example, someone might perceive themselves as adventurous, health-conscious, or environmentally aware.</a:t>
            </a:r>
          </a:p>
          <a:p>
            <a:pPr algn="just" fontAlgn="base">
              <a:lnSpc>
                <a:spcPct val="120000"/>
              </a:lnSpc>
            </a:pPr>
            <a:r>
              <a:rPr lang="en-US" b="1" dirty="0">
                <a:latin typeface="Times New Roman" panose="02020603050405020304" pitchFamily="18" charset="0"/>
                <a:cs typeface="Times New Roman" panose="02020603050405020304" pitchFamily="18" charset="0"/>
              </a:rPr>
              <a:t>Self-esteem:</a:t>
            </a:r>
            <a:r>
              <a:rPr lang="en-US" dirty="0">
                <a:latin typeface="Times New Roman" panose="02020603050405020304" pitchFamily="18" charset="0"/>
                <a:cs typeface="Times New Roman" panose="02020603050405020304" pitchFamily="18" charset="0"/>
              </a:rPr>
              <a:t> Self-esteem relates to the individual’s self-worth and confidence. Consumers with high self-esteem might seek luxury products to bolster their self-image, while those with lower self-esteem might prioritize practicality and savings.</a:t>
            </a:r>
          </a:p>
          <a:p>
            <a:pPr algn="just" fontAlgn="base">
              <a:lnSpc>
                <a:spcPct val="120000"/>
              </a:lnSpc>
            </a:pPr>
            <a:r>
              <a:rPr lang="en-US" b="1" dirty="0">
                <a:latin typeface="Times New Roman" panose="02020603050405020304" pitchFamily="18" charset="0"/>
                <a:cs typeface="Times New Roman" panose="02020603050405020304" pitchFamily="18" charset="0"/>
              </a:rPr>
              <a:t>Social identity:</a:t>
            </a:r>
            <a:r>
              <a:rPr lang="en-US" dirty="0">
                <a:latin typeface="Times New Roman" panose="02020603050405020304" pitchFamily="18" charset="0"/>
                <a:cs typeface="Times New Roman" panose="02020603050405020304" pitchFamily="18" charset="0"/>
              </a:rPr>
              <a:t> This aspect of self-concept reflects how individuals see themselves in relation to others. It can include factors like family roles, social status, and group memberships. A person’s social identity can influence their brand choices and purchasing behavior.</a:t>
            </a:r>
          </a:p>
          <a:p>
            <a:pPr algn="just">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47456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4F04C-4751-6233-43FE-9BC6EB5194E2}"/>
              </a:ext>
            </a:extLst>
          </p:cNvPr>
          <p:cNvSpPr>
            <a:spLocks noGrp="1"/>
          </p:cNvSpPr>
          <p:nvPr>
            <p:ph type="title"/>
          </p:nvPr>
        </p:nvSpPr>
        <p:spPr>
          <a:xfrm>
            <a:off x="838200" y="1246909"/>
            <a:ext cx="10515600" cy="443779"/>
          </a:xfrm>
        </p:spPr>
        <p:txBody>
          <a:bodyPr>
            <a:noAutofit/>
          </a:bodyPr>
          <a:lstStyle/>
          <a:p>
            <a:r>
              <a:rPr lang="en-US" sz="2800" b="1" dirty="0">
                <a:latin typeface="Times New Roman" panose="02020603050405020304" pitchFamily="18" charset="0"/>
                <a:cs typeface="Times New Roman" panose="02020603050405020304" pitchFamily="18" charset="0"/>
              </a:rPr>
              <a:t>Psychographics</a:t>
            </a:r>
            <a:endParaRPr lang="en-IN" sz="28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31ECF3D-805B-A2F7-355D-3FE214C81B92}"/>
              </a:ext>
            </a:extLst>
          </p:cNvPr>
          <p:cNvSpPr>
            <a:spLocks noGrp="1"/>
          </p:cNvSpPr>
          <p:nvPr>
            <p:ph idx="1"/>
          </p:nvPr>
        </p:nvSpPr>
        <p:spPr>
          <a:xfrm>
            <a:off x="838200" y="1825624"/>
            <a:ext cx="9506527" cy="4879975"/>
          </a:xfrm>
        </p:spPr>
        <p:txBody>
          <a:bodyPr>
            <a:normAutofit lnSpcReduction="10000"/>
          </a:bodyPr>
          <a:lstStyle/>
          <a:p>
            <a:pPr algn="just"/>
            <a:r>
              <a:rPr lang="en-US" sz="1800" dirty="0">
                <a:latin typeface="Times New Roman" panose="02020603050405020304" pitchFamily="18" charset="0"/>
                <a:cs typeface="Times New Roman" panose="02020603050405020304" pitchFamily="18" charset="0"/>
              </a:rPr>
              <a:t>Psychographics is the study of </a:t>
            </a:r>
            <a:r>
              <a:rPr lang="en-US" sz="1800" b="1" dirty="0">
                <a:latin typeface="Times New Roman" panose="02020603050405020304" pitchFamily="18" charset="0"/>
                <a:cs typeface="Times New Roman" panose="02020603050405020304" pitchFamily="18" charset="0"/>
              </a:rPr>
              <a:t>psychological characteristics of consumers</a:t>
            </a:r>
            <a:r>
              <a:rPr lang="en-US" sz="1800" dirty="0">
                <a:latin typeface="Times New Roman" panose="02020603050405020304" pitchFamily="18" charset="0"/>
                <a:cs typeface="Times New Roman" panose="02020603050405020304" pitchFamily="18" charset="0"/>
              </a:rPr>
              <a:t>, such as:</a:t>
            </a:r>
          </a:p>
          <a:p>
            <a:pPr algn="just"/>
            <a:r>
              <a:rPr lang="en-US" sz="1800" b="1" dirty="0">
                <a:latin typeface="Times New Roman" panose="02020603050405020304" pitchFamily="18" charset="0"/>
                <a:cs typeface="Times New Roman" panose="02020603050405020304" pitchFamily="18" charset="0"/>
              </a:rPr>
              <a:t>Personality</a:t>
            </a:r>
            <a:endParaRPr lang="en-US" sz="1800"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Attitudes</a:t>
            </a:r>
            <a:endParaRPr lang="en-US" sz="1800"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Interests</a:t>
            </a:r>
            <a:endParaRPr lang="en-US" sz="1800"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Values</a:t>
            </a:r>
            <a:endParaRPr lang="en-US" sz="1800"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Motivations</a:t>
            </a:r>
            <a:endParaRPr lang="en-US" sz="1800" dirty="0">
              <a:latin typeface="Times New Roman" panose="02020603050405020304" pitchFamily="18" charset="0"/>
              <a:cs typeface="Times New Roman" panose="02020603050405020304" pitchFamily="18" charset="0"/>
            </a:endParaRPr>
          </a:p>
          <a:p>
            <a:pPr algn="just"/>
            <a:r>
              <a:rPr lang="en-US" sz="1800" b="1" dirty="0">
                <a:latin typeface="Times New Roman" panose="02020603050405020304" pitchFamily="18" charset="0"/>
                <a:cs typeface="Times New Roman" panose="02020603050405020304" pitchFamily="18" charset="0"/>
              </a:rPr>
              <a:t>Opinions</a:t>
            </a:r>
            <a:endParaRPr lang="en-US" sz="1800" dirty="0">
              <a:latin typeface="Times New Roman" panose="02020603050405020304" pitchFamily="18" charset="0"/>
              <a:cs typeface="Times New Roman" panose="02020603050405020304" pitchFamily="18" charset="0"/>
            </a:endParaRPr>
          </a:p>
          <a:p>
            <a:pPr algn="just"/>
            <a:r>
              <a:rPr lang="en-US" sz="1800" dirty="0">
                <a:latin typeface="Times New Roman" panose="02020603050405020304" pitchFamily="18" charset="0"/>
                <a:cs typeface="Times New Roman" panose="02020603050405020304" pitchFamily="18" charset="0"/>
              </a:rPr>
              <a:t>It helps marketers understand </a:t>
            </a:r>
            <a:r>
              <a:rPr lang="en-US" sz="1800" b="1" dirty="0">
                <a:latin typeface="Times New Roman" panose="02020603050405020304" pitchFamily="18" charset="0"/>
                <a:cs typeface="Times New Roman" panose="02020603050405020304" pitchFamily="18" charset="0"/>
              </a:rPr>
              <a:t>why</a:t>
            </a:r>
            <a:r>
              <a:rPr lang="en-US" sz="1800" dirty="0">
                <a:latin typeface="Times New Roman" panose="02020603050405020304" pitchFamily="18" charset="0"/>
                <a:cs typeface="Times New Roman" panose="02020603050405020304" pitchFamily="18" charset="0"/>
              </a:rPr>
              <a:t> consumers behave the way they do.</a:t>
            </a:r>
          </a:p>
          <a:p>
            <a:pPr algn="just"/>
            <a:r>
              <a:rPr lang="en-US" sz="1800" b="1" dirty="0">
                <a:latin typeface="Times New Roman" panose="02020603050405020304" pitchFamily="18" charset="0"/>
                <a:cs typeface="Times New Roman" panose="02020603050405020304" pitchFamily="18" charset="0"/>
              </a:rPr>
              <a:t>Key Idea:</a:t>
            </a:r>
          </a:p>
          <a:p>
            <a:pPr algn="just"/>
            <a:r>
              <a:rPr lang="en-US" sz="1800" dirty="0">
                <a:latin typeface="Times New Roman" panose="02020603050405020304" pitchFamily="18" charset="0"/>
                <a:cs typeface="Times New Roman" panose="02020603050405020304" pitchFamily="18" charset="0"/>
              </a:rPr>
              <a:t>Psychographics goes beyond demographics (age, income, gender) and focuses on the </a:t>
            </a:r>
            <a:r>
              <a:rPr lang="en-US" sz="1800" b="1" dirty="0">
                <a:latin typeface="Times New Roman" panose="02020603050405020304" pitchFamily="18" charset="0"/>
                <a:cs typeface="Times New Roman" panose="02020603050405020304" pitchFamily="18" charset="0"/>
              </a:rPr>
              <a:t>inner characteristics</a:t>
            </a:r>
            <a:r>
              <a:rPr lang="en-US" sz="1800" dirty="0">
                <a:latin typeface="Times New Roman" panose="02020603050405020304" pitchFamily="18" charset="0"/>
                <a:cs typeface="Times New Roman" panose="02020603050405020304" pitchFamily="18" charset="0"/>
              </a:rPr>
              <a:t> that influence buying behavior.</a:t>
            </a:r>
          </a:p>
          <a:p>
            <a:pPr algn="just"/>
            <a:r>
              <a:rPr lang="en-US" sz="1800" b="1" dirty="0">
                <a:latin typeface="Times New Roman" panose="02020603050405020304" pitchFamily="18" charset="0"/>
                <a:cs typeface="Times New Roman" panose="02020603050405020304" pitchFamily="18" charset="0"/>
              </a:rPr>
              <a:t>Example:</a:t>
            </a:r>
          </a:p>
          <a:p>
            <a:pPr algn="just"/>
            <a:r>
              <a:rPr lang="en-US" sz="1800" dirty="0">
                <a:latin typeface="Times New Roman" panose="02020603050405020304" pitchFamily="18" charset="0"/>
                <a:cs typeface="Times New Roman" panose="02020603050405020304" pitchFamily="18" charset="0"/>
              </a:rPr>
              <a:t>A consumer who values </a:t>
            </a:r>
            <a:r>
              <a:rPr lang="en-US" sz="1800" b="1" dirty="0">
                <a:latin typeface="Times New Roman" panose="02020603050405020304" pitchFamily="18" charset="0"/>
                <a:cs typeface="Times New Roman" panose="02020603050405020304" pitchFamily="18" charset="0"/>
              </a:rPr>
              <a:t>fitness and health</a:t>
            </a:r>
            <a:r>
              <a:rPr lang="en-US" sz="1800" dirty="0">
                <a:latin typeface="Times New Roman" panose="02020603050405020304" pitchFamily="18" charset="0"/>
                <a:cs typeface="Times New Roman" panose="02020603050405020304" pitchFamily="18" charset="0"/>
              </a:rPr>
              <a:t> will buy organic foods, protein shakes, and sportswear.</a:t>
            </a:r>
          </a:p>
          <a:p>
            <a:pPr algn="just"/>
            <a:r>
              <a:rPr lang="en-US" sz="1800" dirty="0">
                <a:latin typeface="Times New Roman" panose="02020603050405020304" pitchFamily="18" charset="0"/>
                <a:cs typeface="Times New Roman" panose="02020603050405020304" pitchFamily="18" charset="0"/>
              </a:rPr>
              <a:t>A person with a </a:t>
            </a:r>
            <a:r>
              <a:rPr lang="en-US" sz="1800" b="1" dirty="0">
                <a:latin typeface="Times New Roman" panose="02020603050405020304" pitchFamily="18" charset="0"/>
                <a:cs typeface="Times New Roman" panose="02020603050405020304" pitchFamily="18" charset="0"/>
              </a:rPr>
              <a:t>risk-taking personality</a:t>
            </a:r>
            <a:r>
              <a:rPr lang="en-US" sz="1800" dirty="0">
                <a:latin typeface="Times New Roman" panose="02020603050405020304" pitchFamily="18" charset="0"/>
                <a:cs typeface="Times New Roman" panose="02020603050405020304" pitchFamily="18" charset="0"/>
              </a:rPr>
              <a:t> may prefer adventure tourism or sports bikes.</a:t>
            </a:r>
          </a:p>
          <a:p>
            <a:pPr algn="just"/>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2628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B40EE-9D88-EE97-0FD3-E90A248D1982}"/>
              </a:ext>
            </a:extLst>
          </p:cNvPr>
          <p:cNvSpPr>
            <a:spLocks noGrp="1"/>
          </p:cNvSpPr>
          <p:nvPr>
            <p:ph type="title"/>
          </p:nvPr>
        </p:nvSpPr>
        <p:spPr>
          <a:xfrm>
            <a:off x="500253" y="1247140"/>
            <a:ext cx="10515600" cy="444500"/>
          </a:xfrm>
        </p:spPr>
        <p:txBody>
          <a:bodyPr>
            <a:normAutofit fontScale="90000"/>
          </a:bodyPr>
          <a:lstStyle/>
          <a:p>
            <a:r>
              <a:rPr lang="en-US" sz="3200" dirty="0">
                <a:latin typeface="Times New Roman" panose="02020603050405020304" pitchFamily="18" charset="0"/>
                <a:cs typeface="Times New Roman" panose="02020603050405020304" pitchFamily="18" charset="0"/>
              </a:rPr>
              <a:t>Perception-Process</a:t>
            </a:r>
            <a:endParaRPr lang="en-IN" sz="3200" dirty="0"/>
          </a:p>
        </p:txBody>
      </p:sp>
      <p:sp>
        <p:nvSpPr>
          <p:cNvPr id="3" name="Content Placeholder 2">
            <a:extLst>
              <a:ext uri="{FF2B5EF4-FFF2-40B4-BE49-F238E27FC236}">
                <a16:creationId xmlns:a16="http://schemas.microsoft.com/office/drawing/2014/main" id="{490E4914-66EC-B1D8-A8F2-AB3FF01BA27E}"/>
              </a:ext>
            </a:extLst>
          </p:cNvPr>
          <p:cNvSpPr>
            <a:spLocks noGrp="1"/>
          </p:cNvSpPr>
          <p:nvPr>
            <p:ph idx="1"/>
          </p:nvPr>
        </p:nvSpPr>
        <p:spPr>
          <a:xfrm>
            <a:off x="571500" y="1773936"/>
            <a:ext cx="11138535" cy="4976114"/>
          </a:xfrm>
        </p:spPr>
        <p:txBody>
          <a:bodyPr>
            <a:normAutofit fontScale="77500" lnSpcReduction="20000"/>
          </a:bodyPr>
          <a:lstStyle/>
          <a:p>
            <a:pPr marL="0" indent="0" algn="just">
              <a:lnSpc>
                <a:spcPct val="120000"/>
              </a:lnSpc>
              <a:buNone/>
            </a:pPr>
            <a:r>
              <a:rPr lang="en-US" sz="2200" b="1" dirty="0">
                <a:latin typeface="Times New Roman" panose="02020603050405020304" pitchFamily="18" charset="0"/>
                <a:cs typeface="Times New Roman" panose="02020603050405020304" pitchFamily="18" charset="0"/>
              </a:rPr>
              <a:t>3. Perceptual organization:</a:t>
            </a:r>
          </a:p>
          <a:p>
            <a:pPr algn="just">
              <a:lnSpc>
                <a:spcPct val="120000"/>
              </a:lnSpc>
            </a:pPr>
            <a:r>
              <a:rPr lang="en-US" sz="2000" dirty="0">
                <a:latin typeface="Times New Roman" panose="02020603050405020304" pitchFamily="18" charset="0"/>
                <a:cs typeface="Times New Roman" panose="02020603050405020304" pitchFamily="18" charset="0"/>
              </a:rPr>
              <a:t>This involves the brain’s ability to group and organize sensory inputs into meaningful patterns and structures. </a:t>
            </a:r>
          </a:p>
          <a:p>
            <a:pPr algn="just">
              <a:lnSpc>
                <a:spcPct val="120000"/>
              </a:lnSpc>
            </a:pPr>
            <a:r>
              <a:rPr lang="en-US" sz="2000" dirty="0">
                <a:latin typeface="Times New Roman" panose="02020603050405020304" pitchFamily="18" charset="0"/>
                <a:cs typeface="Times New Roman" panose="02020603050405020304" pitchFamily="18" charset="0"/>
              </a:rPr>
              <a:t>The brain identifies shapes, objects, and relationships within the sensory data.</a:t>
            </a:r>
          </a:p>
          <a:p>
            <a:pPr algn="just">
              <a:lnSpc>
                <a:spcPct val="120000"/>
              </a:lnSpc>
            </a:pPr>
            <a:r>
              <a:rPr lang="en-US" sz="2000" dirty="0">
                <a:latin typeface="Times New Roman" panose="02020603050405020304" pitchFamily="18" charset="0"/>
                <a:cs typeface="Times New Roman" panose="02020603050405020304" pitchFamily="18" charset="0"/>
              </a:rPr>
              <a:t>The following factors are those that determine perceptual organization:</a:t>
            </a:r>
            <a:endParaRPr lang="en-IN" sz="2000" dirty="0">
              <a:latin typeface="Times New Roman" panose="02020603050405020304" pitchFamily="18" charset="0"/>
              <a:cs typeface="Times New Roman" panose="02020603050405020304" pitchFamily="18" charset="0"/>
            </a:endParaRPr>
          </a:p>
          <a:p>
            <a:pPr lvl="0" algn="just">
              <a:lnSpc>
                <a:spcPct val="120000"/>
              </a:lnSpc>
            </a:pPr>
            <a:r>
              <a:rPr lang="en-US" sz="2000" b="1" dirty="0">
                <a:latin typeface="Times New Roman" panose="02020603050405020304" pitchFamily="18" charset="0"/>
                <a:cs typeface="Times New Roman" panose="02020603050405020304" pitchFamily="18" charset="0"/>
              </a:rPr>
              <a:t>Figure-ground </a:t>
            </a:r>
            <a:r>
              <a:rPr lang="en-US" sz="2000" dirty="0">
                <a:latin typeface="Times New Roman" panose="02020603050405020304" pitchFamily="18" charset="0"/>
                <a:cs typeface="Times New Roman" panose="02020603050405020304" pitchFamily="18" charset="0"/>
              </a:rPr>
              <a:t>- Once perceived, objects stand out against their background. This can mean, for instance, that perceptions of something as new can stand out against the background of everything of the same type that is old.</a:t>
            </a:r>
            <a:endParaRPr lang="en-IN" sz="2000" dirty="0">
              <a:latin typeface="Times New Roman" panose="02020603050405020304" pitchFamily="18" charset="0"/>
              <a:cs typeface="Times New Roman" panose="02020603050405020304" pitchFamily="18" charset="0"/>
            </a:endParaRPr>
          </a:p>
          <a:p>
            <a:pPr lvl="0" algn="just">
              <a:lnSpc>
                <a:spcPct val="120000"/>
              </a:lnSpc>
            </a:pPr>
            <a:r>
              <a:rPr lang="en-US" sz="2000" b="1" dirty="0">
                <a:latin typeface="Times New Roman" panose="02020603050405020304" pitchFamily="18" charset="0"/>
                <a:cs typeface="Times New Roman" panose="02020603050405020304" pitchFamily="18" charset="0"/>
              </a:rPr>
              <a:t>Perceptual grouping</a:t>
            </a:r>
            <a:r>
              <a:rPr lang="en-US" sz="2000" dirty="0">
                <a:latin typeface="Times New Roman" panose="02020603050405020304" pitchFamily="18" charset="0"/>
                <a:cs typeface="Times New Roman" panose="02020603050405020304" pitchFamily="18" charset="0"/>
              </a:rPr>
              <a:t> - Grouping is when perceptions are brought together into a pattern. </a:t>
            </a:r>
          </a:p>
          <a:p>
            <a:pPr lvl="0" algn="just">
              <a:lnSpc>
                <a:spcPct val="120000"/>
              </a:lnSpc>
            </a:pPr>
            <a:r>
              <a:rPr lang="en-US" sz="2000" dirty="0">
                <a:latin typeface="Times New Roman" panose="02020603050405020304" pitchFamily="18" charset="0"/>
                <a:cs typeface="Times New Roman" panose="02020603050405020304" pitchFamily="18" charset="0"/>
              </a:rPr>
              <a:t>There is a tendency to group several stimuli together into a recognizable pattern. Grouping is done based on Closure, Continuity, proximity or similarity.</a:t>
            </a:r>
          </a:p>
          <a:p>
            <a:pPr algn="just">
              <a:lnSpc>
                <a:spcPct val="120000"/>
              </a:lnSpc>
            </a:pPr>
            <a:r>
              <a:rPr lang="en-US" sz="2000" b="1" dirty="0">
                <a:latin typeface="Times New Roman" panose="02020603050405020304" pitchFamily="18" charset="0"/>
                <a:cs typeface="Times New Roman" panose="02020603050405020304" pitchFamily="18" charset="0"/>
              </a:rPr>
              <a:t>Perceptual Context</a:t>
            </a:r>
            <a:r>
              <a:rPr lang="en-US" sz="2000" dirty="0">
                <a:latin typeface="Times New Roman" panose="02020603050405020304" pitchFamily="18" charset="0"/>
                <a:cs typeface="Times New Roman" panose="02020603050405020304" pitchFamily="18" charset="0"/>
              </a:rPr>
              <a:t> - People will tend to organize perceptions in relation to other pertinent perceptions and create a context out of those connections.</a:t>
            </a:r>
          </a:p>
          <a:p>
            <a:pPr algn="just">
              <a:lnSpc>
                <a:spcPct val="120000"/>
              </a:lnSpc>
            </a:pPr>
            <a:r>
              <a:rPr lang="en-US" sz="2000" dirty="0">
                <a:latin typeface="Times New Roman" panose="02020603050405020304" pitchFamily="18" charset="0"/>
                <a:cs typeface="Times New Roman" panose="02020603050405020304" pitchFamily="18" charset="0"/>
              </a:rPr>
              <a:t>One of the simplest instance of relational (or context) effects in perception is that of brightness contrast. </a:t>
            </a:r>
          </a:p>
          <a:p>
            <a:pPr algn="just">
              <a:lnSpc>
                <a:spcPct val="120000"/>
              </a:lnSpc>
            </a:pPr>
            <a:r>
              <a:rPr lang="en-US" sz="2000" dirty="0">
                <a:latin typeface="Times New Roman" panose="02020603050405020304" pitchFamily="18" charset="0"/>
                <a:cs typeface="Times New Roman" panose="02020603050405020304" pitchFamily="18" charset="0"/>
              </a:rPr>
              <a:t>Thus, the apparent brightness of a stimulus depends not only on its own luminance but also on that of the surrounding stimulation. </a:t>
            </a:r>
          </a:p>
          <a:p>
            <a:pPr algn="just">
              <a:lnSpc>
                <a:spcPct val="120000"/>
              </a:lnSpc>
            </a:pPr>
            <a:r>
              <a:rPr lang="en-US" sz="2000" dirty="0">
                <a:latin typeface="Times New Roman" panose="02020603050405020304" pitchFamily="18" charset="0"/>
                <a:cs typeface="Times New Roman" panose="02020603050405020304" pitchFamily="18" charset="0"/>
              </a:rPr>
              <a:t>The same gray square looks whiter against a dark background and blacker when placed in a bright surround.</a:t>
            </a:r>
            <a:endParaRPr lang="en-IN" sz="2000" dirty="0">
              <a:latin typeface="Times New Roman" panose="02020603050405020304" pitchFamily="18" charset="0"/>
              <a:cs typeface="Times New Roman" panose="02020603050405020304" pitchFamily="18" charset="0"/>
            </a:endParaRPr>
          </a:p>
          <a:p>
            <a:pPr lvl="0" algn="just">
              <a:lnSpc>
                <a:spcPct val="120000"/>
              </a:lnSpc>
            </a:pPr>
            <a:endParaRPr lang="en-IN" sz="2000" dirty="0">
              <a:latin typeface="Times New Roman" panose="02020603050405020304" pitchFamily="18" charset="0"/>
              <a:cs typeface="Times New Roman" panose="02020603050405020304" pitchFamily="18" charset="0"/>
            </a:endParaRPr>
          </a:p>
          <a:p>
            <a:pPr algn="just">
              <a:lnSpc>
                <a:spcPct val="12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01134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CA523-00B4-2644-82A7-3F70D89CC419}"/>
              </a:ext>
            </a:extLst>
          </p:cNvPr>
          <p:cNvSpPr>
            <a:spLocks noGrp="1"/>
          </p:cNvSpPr>
          <p:nvPr>
            <p:ph type="title"/>
          </p:nvPr>
        </p:nvSpPr>
        <p:spPr>
          <a:xfrm>
            <a:off x="838200" y="1459345"/>
            <a:ext cx="10515600" cy="231343"/>
          </a:xfrm>
        </p:spPr>
        <p:txBody>
          <a:bodyPr>
            <a:normAutofit fontScale="90000"/>
          </a:bodyPr>
          <a:lstStyle/>
          <a:p>
            <a:r>
              <a:rPr lang="en-US" sz="2400" b="1" dirty="0">
                <a:latin typeface="Times New Roman" panose="02020603050405020304" pitchFamily="18" charset="0"/>
                <a:cs typeface="Times New Roman" panose="02020603050405020304" pitchFamily="18" charset="0"/>
              </a:rPr>
              <a:t>Components of Psychographics (AIO Model)</a:t>
            </a:r>
            <a:br>
              <a:rPr lang="en-US" sz="2400" b="1" dirty="0">
                <a:latin typeface="Times New Roman" panose="02020603050405020304" pitchFamily="18" charset="0"/>
                <a:cs typeface="Times New Roman" panose="02020603050405020304" pitchFamily="18" charset="0"/>
              </a:rPr>
            </a:br>
            <a:endParaRPr lang="en-IN" sz="24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189F476-09DB-ECE9-4B6A-28A6EBDB543C}"/>
              </a:ext>
            </a:extLst>
          </p:cNvPr>
          <p:cNvSpPr>
            <a:spLocks noGrp="1"/>
          </p:cNvSpPr>
          <p:nvPr>
            <p:ph idx="1"/>
          </p:nvPr>
        </p:nvSpPr>
        <p:spPr>
          <a:xfrm>
            <a:off x="838200" y="1690688"/>
            <a:ext cx="9210964" cy="5042621"/>
          </a:xfrm>
        </p:spPr>
        <p:txBody>
          <a:bodyPr>
            <a:normAutofit/>
          </a:bodyPr>
          <a:lstStyle/>
          <a:p>
            <a:r>
              <a:rPr lang="en-US" sz="2000" dirty="0">
                <a:latin typeface="Times New Roman" panose="02020603050405020304" pitchFamily="18" charset="0"/>
                <a:cs typeface="Times New Roman" panose="02020603050405020304" pitchFamily="18" charset="0"/>
              </a:rPr>
              <a:t>Psychographic analysis commonly uses the </a:t>
            </a:r>
            <a:r>
              <a:rPr lang="en-US" sz="2000" b="1" dirty="0">
                <a:latin typeface="Times New Roman" panose="02020603050405020304" pitchFamily="18" charset="0"/>
                <a:cs typeface="Times New Roman" panose="02020603050405020304" pitchFamily="18" charset="0"/>
              </a:rPr>
              <a:t>AIO (Activities, Interests, Opinions)</a:t>
            </a:r>
            <a:r>
              <a:rPr lang="en-US" sz="2000" dirty="0">
                <a:latin typeface="Times New Roman" panose="02020603050405020304" pitchFamily="18" charset="0"/>
                <a:cs typeface="Times New Roman" panose="02020603050405020304" pitchFamily="18" charset="0"/>
              </a:rPr>
              <a:t> model.</a:t>
            </a:r>
          </a:p>
          <a:p>
            <a:r>
              <a:rPr lang="en-US" sz="2000" b="1" dirty="0">
                <a:latin typeface="Times New Roman" panose="02020603050405020304" pitchFamily="18" charset="0"/>
                <a:cs typeface="Times New Roman" panose="02020603050405020304" pitchFamily="18" charset="0"/>
              </a:rPr>
              <a:t>A – Activities</a:t>
            </a:r>
          </a:p>
          <a:p>
            <a:r>
              <a:rPr lang="en-US" sz="2000" dirty="0">
                <a:latin typeface="Times New Roman" panose="02020603050405020304" pitchFamily="18" charset="0"/>
                <a:cs typeface="Times New Roman" panose="02020603050405020304" pitchFamily="18" charset="0"/>
              </a:rPr>
              <a:t>How people spend their time.</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A person who enjoys running may buy Nike shoes or smartwatches.</a:t>
            </a:r>
          </a:p>
          <a:p>
            <a:r>
              <a:rPr lang="en-US" sz="2000" b="1" dirty="0">
                <a:latin typeface="Times New Roman" panose="02020603050405020304" pitchFamily="18" charset="0"/>
                <a:cs typeface="Times New Roman" panose="02020603050405020304" pitchFamily="18" charset="0"/>
              </a:rPr>
              <a:t>I – Interests</a:t>
            </a:r>
          </a:p>
          <a:p>
            <a:r>
              <a:rPr lang="en-US" sz="2000" dirty="0">
                <a:latin typeface="Times New Roman" panose="02020603050405020304" pitchFamily="18" charset="0"/>
                <a:cs typeface="Times New Roman" panose="02020603050405020304" pitchFamily="18" charset="0"/>
              </a:rPr>
              <a:t>What people find appealing or important.</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A consumer interested in technology buys new gadgets frequently.</a:t>
            </a:r>
          </a:p>
          <a:p>
            <a:r>
              <a:rPr lang="en-US" sz="2000" b="1" dirty="0">
                <a:latin typeface="Times New Roman" panose="02020603050405020304" pitchFamily="18" charset="0"/>
                <a:cs typeface="Times New Roman" panose="02020603050405020304" pitchFamily="18" charset="0"/>
              </a:rPr>
              <a:t>O – Opinions</a:t>
            </a:r>
          </a:p>
          <a:p>
            <a:r>
              <a:rPr lang="en-US" sz="2000" dirty="0">
                <a:latin typeface="Times New Roman" panose="02020603050405020304" pitchFamily="18" charset="0"/>
                <a:cs typeface="Times New Roman" panose="02020603050405020304" pitchFamily="18" charset="0"/>
              </a:rPr>
              <a:t>Beliefs and viewpoints about the world.</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Example:</a:t>
            </a:r>
            <a:r>
              <a:rPr lang="en-US" sz="2000" dirty="0">
                <a:latin typeface="Times New Roman" panose="02020603050405020304" pitchFamily="18" charset="0"/>
                <a:cs typeface="Times New Roman" panose="02020603050405020304" pitchFamily="18" charset="0"/>
              </a:rPr>
              <a:t> Someone who believes in sustainability prefers eco-friendly brands.</a:t>
            </a:r>
          </a:p>
          <a:p>
            <a:pPr marL="0" indent="0">
              <a:buNone/>
            </a:pPr>
            <a:endParaRPr lang="en-US"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71019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06590-219B-A582-99F6-29103FA87131}"/>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0FEE6EDE-6AB9-D8BC-8F49-0CB62F867CBC}"/>
              </a:ext>
            </a:extLst>
          </p:cNvPr>
          <p:cNvSpPr>
            <a:spLocks noGrp="1"/>
          </p:cNvSpPr>
          <p:nvPr>
            <p:ph idx="1"/>
          </p:nvPr>
        </p:nvSpPr>
        <p:spPr>
          <a:xfrm>
            <a:off x="838200" y="1690688"/>
            <a:ext cx="10515600" cy="4745327"/>
          </a:xfrm>
        </p:spPr>
        <p:txBody>
          <a:bodyPr/>
          <a:lstStyle/>
          <a:p>
            <a:r>
              <a:rPr lang="en-US" b="1" dirty="0">
                <a:latin typeface="Times New Roman" panose="02020603050405020304" pitchFamily="18" charset="0"/>
                <a:cs typeface="Times New Roman" panose="02020603050405020304" pitchFamily="18" charset="0"/>
              </a:rPr>
              <a:t>Uses of Psychographics in Marketing</a:t>
            </a:r>
          </a:p>
          <a:p>
            <a:r>
              <a:rPr lang="en-US" dirty="0">
                <a:latin typeface="Times New Roman" panose="02020603050405020304" pitchFamily="18" charset="0"/>
                <a:cs typeface="Times New Roman" panose="02020603050405020304" pitchFamily="18" charset="0"/>
              </a:rPr>
              <a:t>Helps segment customers more accurately</a:t>
            </a:r>
          </a:p>
          <a:p>
            <a:r>
              <a:rPr lang="en-US" dirty="0">
                <a:latin typeface="Times New Roman" panose="02020603050405020304" pitchFamily="18" charset="0"/>
                <a:cs typeface="Times New Roman" panose="02020603050405020304" pitchFamily="18" charset="0"/>
              </a:rPr>
              <a:t>Helps design effective advertisements</a:t>
            </a:r>
          </a:p>
          <a:p>
            <a:r>
              <a:rPr lang="en-US" dirty="0">
                <a:latin typeface="Times New Roman" panose="02020603050405020304" pitchFamily="18" charset="0"/>
                <a:cs typeface="Times New Roman" panose="02020603050405020304" pitchFamily="18" charset="0"/>
              </a:rPr>
              <a:t>Helps develop new products that match consumer interests</a:t>
            </a:r>
          </a:p>
          <a:p>
            <a:r>
              <a:rPr lang="en-US" dirty="0">
                <a:latin typeface="Times New Roman" panose="02020603050405020304" pitchFamily="18" charset="0"/>
                <a:cs typeface="Times New Roman" panose="02020603050405020304" pitchFamily="18" charset="0"/>
              </a:rPr>
              <a:t>Helps create strong brand positioning</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48190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A2C07-D174-2761-BA93-A8A46EEC7EC4}"/>
              </a:ext>
            </a:extLst>
          </p:cNvPr>
          <p:cNvSpPr>
            <a:spLocks noGrp="1"/>
          </p:cNvSpPr>
          <p:nvPr>
            <p:ph type="title"/>
          </p:nvPr>
        </p:nvSpPr>
        <p:spPr>
          <a:xfrm>
            <a:off x="995218" y="1376217"/>
            <a:ext cx="10515600" cy="508001"/>
          </a:xfrm>
        </p:spPr>
        <p:txBody>
          <a:bodyPr>
            <a:normAutofit/>
          </a:bodyPr>
          <a:lstStyle/>
          <a:p>
            <a:r>
              <a:rPr lang="en-US" sz="2800" b="1" dirty="0">
                <a:latin typeface="Times New Roman" panose="02020603050405020304" pitchFamily="18" charset="0"/>
                <a:cs typeface="Times New Roman" panose="02020603050405020304" pitchFamily="18" charset="0"/>
              </a:rPr>
              <a:t>Lifestyle – Meaning</a:t>
            </a:r>
            <a:endParaRPr lang="en-IN"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E54F884-FFB4-6462-3E5D-36A4B4DD62ED}"/>
              </a:ext>
            </a:extLst>
          </p:cNvPr>
          <p:cNvSpPr>
            <a:spLocks noGrp="1"/>
          </p:cNvSpPr>
          <p:nvPr>
            <p:ph idx="1"/>
          </p:nvPr>
        </p:nvSpPr>
        <p:spPr>
          <a:xfrm>
            <a:off x="838200" y="2056534"/>
            <a:ext cx="10515600" cy="4351338"/>
          </a:xfrm>
        </p:spPr>
        <p:txBody>
          <a:bodyPr>
            <a:normAutofit lnSpcReduction="10000"/>
          </a:bodyPr>
          <a:lstStyle/>
          <a:p>
            <a:r>
              <a:rPr lang="en-US" sz="2000" b="1" dirty="0">
                <a:latin typeface="Times New Roman" panose="02020603050405020304" pitchFamily="18" charset="0"/>
                <a:cs typeface="Times New Roman" panose="02020603050405020304" pitchFamily="18" charset="0"/>
              </a:rPr>
              <a:t>4. Meaning of Lifestyle</a:t>
            </a:r>
          </a:p>
          <a:p>
            <a:r>
              <a:rPr lang="en-US" sz="2000" dirty="0">
                <a:latin typeface="Times New Roman" panose="02020603050405020304" pitchFamily="18" charset="0"/>
                <a:cs typeface="Times New Roman" panose="02020603050405020304" pitchFamily="18" charset="0"/>
              </a:rPr>
              <a:t>Lifestyle refers to the </a:t>
            </a:r>
            <a:r>
              <a:rPr lang="en-US" sz="2000" b="1" dirty="0">
                <a:latin typeface="Times New Roman" panose="02020603050405020304" pitchFamily="18" charset="0"/>
                <a:cs typeface="Times New Roman" panose="02020603050405020304" pitchFamily="18" charset="0"/>
              </a:rPr>
              <a:t>way a person lives</a:t>
            </a:r>
            <a:r>
              <a:rPr lang="en-US" sz="2000" dirty="0">
                <a:latin typeface="Times New Roman" panose="02020603050405020304" pitchFamily="18" charset="0"/>
                <a:cs typeface="Times New Roman" panose="02020603050405020304" pitchFamily="18" charset="0"/>
              </a:rPr>
              <a:t>, including their patterns of:</a:t>
            </a:r>
          </a:p>
          <a:p>
            <a:r>
              <a:rPr lang="en-US" sz="2000" dirty="0">
                <a:latin typeface="Times New Roman" panose="02020603050405020304" pitchFamily="18" charset="0"/>
                <a:cs typeface="Times New Roman" panose="02020603050405020304" pitchFamily="18" charset="0"/>
              </a:rPr>
              <a:t>Activities</a:t>
            </a:r>
          </a:p>
          <a:p>
            <a:r>
              <a:rPr lang="en-US" sz="2000" dirty="0">
                <a:latin typeface="Times New Roman" panose="02020603050405020304" pitchFamily="18" charset="0"/>
                <a:cs typeface="Times New Roman" panose="02020603050405020304" pitchFamily="18" charset="0"/>
              </a:rPr>
              <a:t>Habits</a:t>
            </a:r>
          </a:p>
          <a:p>
            <a:r>
              <a:rPr lang="en-US" sz="2000" dirty="0">
                <a:latin typeface="Times New Roman" panose="02020603050405020304" pitchFamily="18" charset="0"/>
                <a:cs typeface="Times New Roman" panose="02020603050405020304" pitchFamily="18" charset="0"/>
              </a:rPr>
              <a:t>Spending </a:t>
            </a:r>
            <a:r>
              <a:rPr lang="en-US" sz="2000" dirty="0" err="1">
                <a:latin typeface="Times New Roman" panose="02020603050405020304" pitchFamily="18" charset="0"/>
                <a:cs typeface="Times New Roman" panose="02020603050405020304" pitchFamily="18" charset="0"/>
              </a:rPr>
              <a:t>behaviour</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Opinions</a:t>
            </a:r>
          </a:p>
          <a:p>
            <a:r>
              <a:rPr lang="en-US" sz="2000" dirty="0">
                <a:latin typeface="Times New Roman" panose="02020603050405020304" pitchFamily="18" charset="0"/>
                <a:cs typeface="Times New Roman" panose="02020603050405020304" pitchFamily="18" charset="0"/>
              </a:rPr>
              <a:t>Social interactions</a:t>
            </a:r>
          </a:p>
          <a:p>
            <a:r>
              <a:rPr lang="en-US" sz="2000" dirty="0">
                <a:latin typeface="Times New Roman" panose="02020603050405020304" pitchFamily="18" charset="0"/>
                <a:cs typeface="Times New Roman" panose="02020603050405020304" pitchFamily="18" charset="0"/>
              </a:rPr>
              <a:t>Lifestyle reflects </a:t>
            </a:r>
            <a:r>
              <a:rPr lang="en-US" sz="2000" b="1" dirty="0">
                <a:latin typeface="Times New Roman" panose="02020603050405020304" pitchFamily="18" charset="0"/>
                <a:cs typeface="Times New Roman" panose="02020603050405020304" pitchFamily="18" charset="0"/>
              </a:rPr>
              <a:t>how consumers choose to spend their time and money</a:t>
            </a:r>
            <a:r>
              <a:rPr lang="en-US" sz="2000" dirty="0">
                <a:latin typeface="Times New Roman" panose="02020603050405020304" pitchFamily="18" charset="0"/>
                <a:cs typeface="Times New Roman" panose="02020603050405020304" pitchFamily="18" charset="0"/>
              </a:rPr>
              <a:t>, shaping their buying decisions.</a:t>
            </a:r>
          </a:p>
          <a:p>
            <a:r>
              <a:rPr lang="en-US" sz="2000" b="1" dirty="0">
                <a:latin typeface="Times New Roman" panose="02020603050405020304" pitchFamily="18" charset="0"/>
                <a:cs typeface="Times New Roman" panose="02020603050405020304" pitchFamily="18" charset="0"/>
              </a:rPr>
              <a:t>Example:</a:t>
            </a:r>
          </a:p>
          <a:p>
            <a:r>
              <a:rPr lang="en-US" sz="2000" dirty="0">
                <a:latin typeface="Times New Roman" panose="02020603050405020304" pitchFamily="18" charset="0"/>
                <a:cs typeface="Times New Roman" panose="02020603050405020304" pitchFamily="18" charset="0"/>
              </a:rPr>
              <a:t>A “busy professional” lifestyle leads consumers to buy ready-to-eat meals, premium coffee, and time-saving gadgets.</a:t>
            </a:r>
          </a:p>
          <a:p>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98695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4C6C-AEE9-5940-EBA2-F08A1245B5A4}"/>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AD651EBF-959D-8526-4687-BF2BEBC9826F}"/>
              </a:ext>
            </a:extLst>
          </p:cNvPr>
          <p:cNvSpPr>
            <a:spLocks noGrp="1"/>
          </p:cNvSpPr>
          <p:nvPr>
            <p:ph idx="1"/>
          </p:nvPr>
        </p:nvSpPr>
        <p:spPr/>
        <p:txBody>
          <a:bodyPr>
            <a:normAutofit/>
          </a:bodyPr>
          <a:lstStyle/>
          <a:p>
            <a:r>
              <a:rPr lang="en-US" sz="3200" b="1" dirty="0">
                <a:latin typeface="Times New Roman" panose="02020603050405020304" pitchFamily="18" charset="0"/>
                <a:cs typeface="Times New Roman" panose="02020603050405020304" pitchFamily="18" charset="0"/>
              </a:rPr>
              <a:t>Characteristics of Lifestyle</a:t>
            </a:r>
          </a:p>
          <a:p>
            <a:r>
              <a:rPr lang="en-US" sz="3200" dirty="0">
                <a:latin typeface="Times New Roman" panose="02020603050405020304" pitchFamily="18" charset="0"/>
                <a:cs typeface="Times New Roman" panose="02020603050405020304" pitchFamily="18" charset="0"/>
              </a:rPr>
              <a:t>Influenced by culture, social class, family and personality</a:t>
            </a:r>
          </a:p>
          <a:p>
            <a:r>
              <a:rPr lang="en-US" sz="3200" dirty="0">
                <a:latin typeface="Times New Roman" panose="02020603050405020304" pitchFamily="18" charset="0"/>
                <a:cs typeface="Times New Roman" panose="02020603050405020304" pitchFamily="18" charset="0"/>
              </a:rPr>
              <a:t>Helps predict buying </a:t>
            </a:r>
            <a:r>
              <a:rPr lang="en-US" sz="3200" dirty="0" err="1">
                <a:latin typeface="Times New Roman" panose="02020603050405020304" pitchFamily="18" charset="0"/>
                <a:cs typeface="Times New Roman" panose="02020603050405020304" pitchFamily="18" charset="0"/>
              </a:rPr>
              <a:t>behaviour</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Dynamic and changes with age, income, and life stage</a:t>
            </a:r>
          </a:p>
          <a:p>
            <a:endParaRPr lang="en-I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42211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08ED3-D385-812A-7F9D-654DCCFA8FD6}"/>
              </a:ext>
            </a:extLst>
          </p:cNvPr>
          <p:cNvSpPr>
            <a:spLocks noGrp="1"/>
          </p:cNvSpPr>
          <p:nvPr>
            <p:ph type="title"/>
          </p:nvPr>
        </p:nvSpPr>
        <p:spPr>
          <a:xfrm>
            <a:off x="839788" y="1089891"/>
            <a:ext cx="10515600" cy="600797"/>
          </a:xfrm>
        </p:spPr>
        <p:txBody>
          <a:bodyPr>
            <a:normAutofit/>
          </a:bodyPr>
          <a:lstStyle/>
          <a:p>
            <a:r>
              <a:rPr lang="en-US" sz="2400" b="1" dirty="0">
                <a:latin typeface="Times New Roman" panose="02020603050405020304" pitchFamily="18" charset="0"/>
                <a:cs typeface="Times New Roman" panose="02020603050405020304" pitchFamily="18" charset="0"/>
              </a:rPr>
              <a:t>Lifestyle Segmentation – VALS Framework </a:t>
            </a:r>
            <a:endParaRPr lang="en-IN" sz="2400"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4A837171-462D-4188-F1E1-AFE48C6A1D9C}"/>
              </a:ext>
            </a:extLst>
          </p:cNvPr>
          <p:cNvSpPr>
            <a:spLocks noGrp="1"/>
          </p:cNvSpPr>
          <p:nvPr>
            <p:ph type="body" idx="1"/>
          </p:nvPr>
        </p:nvSpPr>
        <p:spPr>
          <a:xfrm>
            <a:off x="387927" y="1577902"/>
            <a:ext cx="5157787" cy="823912"/>
          </a:xfrm>
        </p:spPr>
        <p:txBody>
          <a:bodyPr>
            <a:normAutofit/>
          </a:bodyPr>
          <a:lstStyle/>
          <a:p>
            <a:pPr algn="just"/>
            <a:r>
              <a:rPr lang="en-US" sz="1600" dirty="0">
                <a:latin typeface="Times New Roman" panose="02020603050405020304" pitchFamily="18" charset="0"/>
                <a:cs typeface="Times New Roman" panose="02020603050405020304" pitchFamily="18" charset="0"/>
              </a:rPr>
              <a:t>The VALS (Values and Lifestyles) framework classifies consumers based on their motivation, resources, personality, goals, and lifestyle choices.</a:t>
            </a:r>
            <a:endParaRPr lang="en-IN" sz="16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7AFE09E6-76C2-D68C-5431-B130DB52A7C9}"/>
              </a:ext>
            </a:extLst>
          </p:cNvPr>
          <p:cNvSpPr>
            <a:spLocks noGrp="1"/>
          </p:cNvSpPr>
          <p:nvPr>
            <p:ph sz="half" idx="2"/>
          </p:nvPr>
        </p:nvSpPr>
        <p:spPr>
          <a:xfrm>
            <a:off x="839788" y="2505074"/>
            <a:ext cx="5157787" cy="4108161"/>
          </a:xfrm>
        </p:spPr>
        <p:txBody>
          <a:bodyPr>
            <a:normAutofit fontScale="92500" lnSpcReduction="10000"/>
          </a:bodyPr>
          <a:lstStyle/>
          <a:p>
            <a:r>
              <a:rPr lang="en-US" sz="1600" b="1" dirty="0">
                <a:latin typeface="Times New Roman" panose="02020603050405020304" pitchFamily="18" charset="0"/>
                <a:cs typeface="Times New Roman" panose="02020603050405020304" pitchFamily="18" charset="0"/>
              </a:rPr>
              <a:t>1. Innovators</a:t>
            </a:r>
          </a:p>
          <a:p>
            <a:r>
              <a:rPr lang="en-US" sz="1600" b="1" dirty="0">
                <a:latin typeface="Times New Roman" panose="02020603050405020304" pitchFamily="18" charset="0"/>
                <a:cs typeface="Times New Roman" panose="02020603050405020304" pitchFamily="18" charset="0"/>
              </a:rPr>
              <a:t>Who they are:</a:t>
            </a:r>
          </a:p>
          <a:p>
            <a:r>
              <a:rPr lang="en-US" sz="1600" dirty="0">
                <a:latin typeface="Times New Roman" panose="02020603050405020304" pitchFamily="18" charset="0"/>
                <a:cs typeface="Times New Roman" panose="02020603050405020304" pitchFamily="18" charset="0"/>
              </a:rPr>
              <a:t>Consumers with </a:t>
            </a:r>
            <a:r>
              <a:rPr lang="en-US" sz="1600" b="1" dirty="0">
                <a:latin typeface="Times New Roman" panose="02020603050405020304" pitchFamily="18" charset="0"/>
                <a:cs typeface="Times New Roman" panose="02020603050405020304" pitchFamily="18" charset="0"/>
              </a:rPr>
              <a:t>high resources, high income, and high confidence</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Open to new ideas and technologies</a:t>
            </a:r>
          </a:p>
          <a:p>
            <a:r>
              <a:rPr lang="en-US" sz="1600" dirty="0">
                <a:latin typeface="Times New Roman" panose="02020603050405020304" pitchFamily="18" charset="0"/>
                <a:cs typeface="Times New Roman" panose="02020603050405020304" pitchFamily="18" charset="0"/>
              </a:rPr>
              <a:t>Seek variety and enjoy unique experiences</a:t>
            </a:r>
          </a:p>
          <a:p>
            <a:r>
              <a:rPr lang="en-US" sz="1600" dirty="0">
                <a:latin typeface="Times New Roman" panose="02020603050405020304" pitchFamily="18" charset="0"/>
                <a:cs typeface="Times New Roman" panose="02020603050405020304" pitchFamily="18" charset="0"/>
              </a:rPr>
              <a:t>Often leaders, trendsetters, and early adopters</a:t>
            </a:r>
          </a:p>
          <a:p>
            <a:r>
              <a:rPr lang="en-US" sz="1600" b="1" dirty="0">
                <a:latin typeface="Times New Roman" panose="02020603050405020304" pitchFamily="18" charset="0"/>
                <a:cs typeface="Times New Roman" panose="02020603050405020304" pitchFamily="18" charset="0"/>
              </a:rPr>
              <a:t>What they buy / Example:</a:t>
            </a:r>
          </a:p>
          <a:p>
            <a:r>
              <a:rPr lang="en-US" sz="1600" dirty="0">
                <a:latin typeface="Times New Roman" panose="02020603050405020304" pitchFamily="18" charset="0"/>
                <a:cs typeface="Times New Roman" panose="02020603050405020304" pitchFamily="18" charset="0"/>
              </a:rPr>
              <a:t>They buy </a:t>
            </a:r>
            <a:r>
              <a:rPr lang="en-US" sz="1600" b="1" dirty="0">
                <a:latin typeface="Times New Roman" panose="02020603050405020304" pitchFamily="18" charset="0"/>
                <a:cs typeface="Times New Roman" panose="02020603050405020304" pitchFamily="18" charset="0"/>
              </a:rPr>
              <a:t>premium, high-quality brands</a:t>
            </a:r>
            <a:r>
              <a:rPr lang="en-US" sz="1600" dirty="0">
                <a:latin typeface="Times New Roman" panose="02020603050405020304" pitchFamily="18" charset="0"/>
                <a:cs typeface="Times New Roman" panose="02020603050405020304" pitchFamily="18" charset="0"/>
              </a:rPr>
              <a:t> like Apple, Tesla, or luxury fashion.</a:t>
            </a:r>
          </a:p>
          <a:p>
            <a:r>
              <a:rPr lang="en-US" sz="1600" dirty="0">
                <a:latin typeface="Times New Roman" panose="02020603050405020304" pitchFamily="18" charset="0"/>
                <a:cs typeface="Times New Roman" panose="02020603050405020304" pitchFamily="18" charset="0"/>
              </a:rPr>
              <a:t>They try new gadgets like the latest smartphone or smart home devices </a:t>
            </a:r>
            <a:r>
              <a:rPr lang="en-US" sz="1600" b="1" dirty="0">
                <a:latin typeface="Times New Roman" panose="02020603050405020304" pitchFamily="18" charset="0"/>
                <a:cs typeface="Times New Roman" panose="02020603050405020304" pitchFamily="18" charset="0"/>
              </a:rPr>
              <a:t>as soon as they launch</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Example: A consumer who immediately buys the newest iPhone every year.</a:t>
            </a:r>
          </a:p>
          <a:p>
            <a:endParaRPr lang="en-IN" sz="160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F5288AF8-1DC8-9556-43BB-4D6C6660A0DE}"/>
              </a:ext>
            </a:extLst>
          </p:cNvPr>
          <p:cNvSpPr>
            <a:spLocks noGrp="1"/>
          </p:cNvSpPr>
          <p:nvPr>
            <p:ph type="body" sz="quarter" idx="3"/>
          </p:nvPr>
        </p:nvSpPr>
        <p:spPr/>
        <p:txBody>
          <a:bodyPr>
            <a:normAutofit/>
          </a:bodyPr>
          <a:lstStyle/>
          <a:p>
            <a:endParaRPr lang="en-IN"/>
          </a:p>
        </p:txBody>
      </p:sp>
      <p:sp>
        <p:nvSpPr>
          <p:cNvPr id="6" name="Content Placeholder 5">
            <a:extLst>
              <a:ext uri="{FF2B5EF4-FFF2-40B4-BE49-F238E27FC236}">
                <a16:creationId xmlns:a16="http://schemas.microsoft.com/office/drawing/2014/main" id="{8BF74AA2-3F70-3231-6F79-317040B83300}"/>
              </a:ext>
            </a:extLst>
          </p:cNvPr>
          <p:cNvSpPr>
            <a:spLocks noGrp="1"/>
          </p:cNvSpPr>
          <p:nvPr>
            <p:ph sz="quarter" idx="4"/>
          </p:nvPr>
        </p:nvSpPr>
        <p:spPr>
          <a:xfrm>
            <a:off x="6172200" y="2252735"/>
            <a:ext cx="5631873" cy="4841803"/>
          </a:xfrm>
        </p:spPr>
        <p:txBody>
          <a:bodyPr>
            <a:noAutofit/>
          </a:bodyPr>
          <a:lstStyle/>
          <a:p>
            <a:r>
              <a:rPr lang="en-US" sz="1800" b="1" dirty="0">
                <a:latin typeface="Times New Roman" panose="02020603050405020304" pitchFamily="18" charset="0"/>
                <a:cs typeface="Times New Roman" panose="02020603050405020304" pitchFamily="18" charset="0"/>
              </a:rPr>
              <a:t>2. Achievers</a:t>
            </a:r>
          </a:p>
          <a:p>
            <a:r>
              <a:rPr lang="en-US" sz="1800" b="1" dirty="0">
                <a:latin typeface="Times New Roman" panose="02020603050405020304" pitchFamily="18" charset="0"/>
                <a:cs typeface="Times New Roman" panose="02020603050405020304" pitchFamily="18" charset="0"/>
              </a:rPr>
              <a:t>Who they are:</a:t>
            </a:r>
          </a:p>
          <a:p>
            <a:r>
              <a:rPr lang="en-US" sz="1800" dirty="0">
                <a:latin typeface="Times New Roman" panose="02020603050405020304" pitchFamily="18" charset="0"/>
                <a:cs typeface="Times New Roman" panose="02020603050405020304" pitchFamily="18" charset="0"/>
              </a:rPr>
              <a:t>Successful, career-focused, goal-oriented individuals</a:t>
            </a:r>
          </a:p>
          <a:p>
            <a:r>
              <a:rPr lang="en-US" sz="1800" dirty="0">
                <a:latin typeface="Times New Roman" panose="02020603050405020304" pitchFamily="18" charset="0"/>
                <a:cs typeface="Times New Roman" panose="02020603050405020304" pitchFamily="18" charset="0"/>
              </a:rPr>
              <a:t>Motivated by </a:t>
            </a:r>
            <a:r>
              <a:rPr lang="en-US" sz="1800" b="1" dirty="0">
                <a:latin typeface="Times New Roman" panose="02020603050405020304" pitchFamily="18" charset="0"/>
                <a:cs typeface="Times New Roman" panose="02020603050405020304" pitchFamily="18" charset="0"/>
              </a:rPr>
              <a:t>status, recognition, and social approval</a:t>
            </a: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Prefer stability, organization, and established brands</a:t>
            </a:r>
          </a:p>
          <a:p>
            <a:r>
              <a:rPr lang="en-US" sz="1800" dirty="0">
                <a:latin typeface="Times New Roman" panose="02020603050405020304" pitchFamily="18" charset="0"/>
                <a:cs typeface="Times New Roman" panose="02020603050405020304" pitchFamily="18" charset="0"/>
              </a:rPr>
              <a:t>They want products that reflect their success.</a:t>
            </a:r>
          </a:p>
          <a:p>
            <a:r>
              <a:rPr lang="en-US" sz="1800" b="1" dirty="0">
                <a:latin typeface="Times New Roman" panose="02020603050405020304" pitchFamily="18" charset="0"/>
                <a:cs typeface="Times New Roman" panose="02020603050405020304" pitchFamily="18" charset="0"/>
              </a:rPr>
              <a:t>What they buy / Example:</a:t>
            </a:r>
          </a:p>
          <a:p>
            <a:r>
              <a:rPr lang="en-US" sz="1800" dirty="0">
                <a:latin typeface="Times New Roman" panose="02020603050405020304" pitchFamily="18" charset="0"/>
                <a:cs typeface="Times New Roman" panose="02020603050405020304" pitchFamily="18" charset="0"/>
              </a:rPr>
              <a:t>They purchase </a:t>
            </a:r>
            <a:r>
              <a:rPr lang="en-US" sz="1800" b="1" dirty="0">
                <a:latin typeface="Times New Roman" panose="02020603050405020304" pitchFamily="18" charset="0"/>
                <a:cs typeface="Times New Roman" panose="02020603050405020304" pitchFamily="18" charset="0"/>
              </a:rPr>
              <a:t>luxury cars, branded clothing, high-end watches, business laptops</a:t>
            </a:r>
            <a:r>
              <a:rPr lang="en-US" sz="1800" dirty="0">
                <a:latin typeface="Times New Roman" panose="02020603050405020304" pitchFamily="18" charset="0"/>
                <a:cs typeface="Times New Roman" panose="02020603050405020304" pitchFamily="18" charset="0"/>
              </a:rPr>
              <a:t>, and premium lifestyle services.</a:t>
            </a:r>
          </a:p>
          <a:p>
            <a:r>
              <a:rPr lang="en-US" sz="1800" dirty="0">
                <a:latin typeface="Times New Roman" panose="02020603050405020304" pitchFamily="18" charset="0"/>
                <a:cs typeface="Times New Roman" panose="02020603050405020304" pitchFamily="18" charset="0"/>
              </a:rPr>
              <a:t>Example: A working professional buying a </a:t>
            </a:r>
            <a:r>
              <a:rPr lang="en-US" sz="1800" b="1" dirty="0">
                <a:latin typeface="Times New Roman" panose="02020603050405020304" pitchFamily="18" charset="0"/>
                <a:cs typeface="Times New Roman" panose="02020603050405020304" pitchFamily="18" charset="0"/>
              </a:rPr>
              <a:t>BMW or Rolex</a:t>
            </a:r>
            <a:r>
              <a:rPr lang="en-US" sz="1800" dirty="0">
                <a:latin typeface="Times New Roman" panose="02020603050405020304" pitchFamily="18" charset="0"/>
                <a:cs typeface="Times New Roman" panose="02020603050405020304" pitchFamily="18" charset="0"/>
              </a:rPr>
              <a:t> to showcase success.</a:t>
            </a:r>
          </a:p>
          <a:p>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42816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D8246-A8C0-96E8-8FE7-D6DE1E10A568}"/>
              </a:ext>
            </a:extLst>
          </p:cNvPr>
          <p:cNvSpPr>
            <a:spLocks noGrp="1"/>
          </p:cNvSpPr>
          <p:nvPr>
            <p:ph type="title"/>
          </p:nvPr>
        </p:nvSpPr>
        <p:spPr>
          <a:xfrm>
            <a:off x="839788" y="1256145"/>
            <a:ext cx="10515600" cy="434543"/>
          </a:xfrm>
        </p:spPr>
        <p:txBody>
          <a:bodyPr>
            <a:normAutofit/>
          </a:bodyPr>
          <a:lstStyle/>
          <a:p>
            <a:r>
              <a:rPr lang="en-US" sz="2400" b="1" dirty="0">
                <a:latin typeface="Times New Roman" panose="02020603050405020304" pitchFamily="18" charset="0"/>
                <a:cs typeface="Times New Roman" panose="02020603050405020304" pitchFamily="18" charset="0"/>
              </a:rPr>
              <a:t>VALS Framework</a:t>
            </a:r>
            <a:endParaRPr lang="en-IN" sz="2400" dirty="0"/>
          </a:p>
        </p:txBody>
      </p:sp>
      <p:sp>
        <p:nvSpPr>
          <p:cNvPr id="3" name="Text Placeholder 2">
            <a:extLst>
              <a:ext uri="{FF2B5EF4-FFF2-40B4-BE49-F238E27FC236}">
                <a16:creationId xmlns:a16="http://schemas.microsoft.com/office/drawing/2014/main" id="{E77C3C24-815B-93F5-57B1-AFE82DB8C835}"/>
              </a:ext>
            </a:extLst>
          </p:cNvPr>
          <p:cNvSpPr>
            <a:spLocks noGrp="1"/>
          </p:cNvSpPr>
          <p:nvPr>
            <p:ph type="body" idx="1"/>
          </p:nvPr>
        </p:nvSpPr>
        <p:spPr/>
        <p:txBody>
          <a:bodyPr/>
          <a:lstStyle/>
          <a:p>
            <a:endParaRPr lang="en-IN"/>
          </a:p>
        </p:txBody>
      </p:sp>
      <p:sp>
        <p:nvSpPr>
          <p:cNvPr id="4" name="Content Placeholder 3">
            <a:extLst>
              <a:ext uri="{FF2B5EF4-FFF2-40B4-BE49-F238E27FC236}">
                <a16:creationId xmlns:a16="http://schemas.microsoft.com/office/drawing/2014/main" id="{93C4DD87-04D2-C505-0F02-91745429548F}"/>
              </a:ext>
            </a:extLst>
          </p:cNvPr>
          <p:cNvSpPr>
            <a:spLocks noGrp="1"/>
          </p:cNvSpPr>
          <p:nvPr>
            <p:ph sz="half" idx="2"/>
          </p:nvPr>
        </p:nvSpPr>
        <p:spPr>
          <a:xfrm>
            <a:off x="665163" y="1681163"/>
            <a:ext cx="5157787" cy="3684588"/>
          </a:xfrm>
        </p:spPr>
        <p:txBody>
          <a:bodyPr>
            <a:noAutofit/>
          </a:bodyPr>
          <a:lstStyle/>
          <a:p>
            <a:r>
              <a:rPr lang="en-US" sz="1800" b="1" dirty="0">
                <a:latin typeface="Times New Roman" panose="02020603050405020304" pitchFamily="18" charset="0"/>
                <a:cs typeface="Times New Roman" panose="02020603050405020304" pitchFamily="18" charset="0"/>
              </a:rPr>
              <a:t>3. Experiencers</a:t>
            </a:r>
          </a:p>
          <a:p>
            <a:r>
              <a:rPr lang="en-US" sz="1800" b="1" dirty="0">
                <a:latin typeface="Times New Roman" panose="02020603050405020304" pitchFamily="18" charset="0"/>
                <a:cs typeface="Times New Roman" panose="02020603050405020304" pitchFamily="18" charset="0"/>
              </a:rPr>
              <a:t>Who they are:</a:t>
            </a:r>
          </a:p>
          <a:p>
            <a:r>
              <a:rPr lang="en-US" sz="1800" dirty="0">
                <a:latin typeface="Times New Roman" panose="02020603050405020304" pitchFamily="18" charset="0"/>
                <a:cs typeface="Times New Roman" panose="02020603050405020304" pitchFamily="18" charset="0"/>
              </a:rPr>
              <a:t>Young, energetic, impulsive consumers</a:t>
            </a:r>
          </a:p>
          <a:p>
            <a:r>
              <a:rPr lang="en-US" sz="1800" dirty="0">
                <a:latin typeface="Times New Roman" panose="02020603050405020304" pitchFamily="18" charset="0"/>
                <a:cs typeface="Times New Roman" panose="02020603050405020304" pitchFamily="18" charset="0"/>
              </a:rPr>
              <a:t>Seek fun, excitement, and new experiences</a:t>
            </a:r>
          </a:p>
          <a:p>
            <a:r>
              <a:rPr lang="en-US" sz="1800" dirty="0">
                <a:latin typeface="Times New Roman" panose="02020603050405020304" pitchFamily="18" charset="0"/>
                <a:cs typeface="Times New Roman" panose="02020603050405020304" pitchFamily="18" charset="0"/>
              </a:rPr>
              <a:t>Spend a lot on entertainment, fashion, social activities</a:t>
            </a:r>
          </a:p>
          <a:p>
            <a:r>
              <a:rPr lang="en-US" sz="1800" dirty="0">
                <a:latin typeface="Times New Roman" panose="02020603050405020304" pitchFamily="18" charset="0"/>
                <a:cs typeface="Times New Roman" panose="02020603050405020304" pitchFamily="18" charset="0"/>
              </a:rPr>
              <a:t>Motivated by </a:t>
            </a:r>
            <a:r>
              <a:rPr lang="en-US" sz="1800" b="1" dirty="0">
                <a:latin typeface="Times New Roman" panose="02020603050405020304" pitchFamily="18" charset="0"/>
                <a:cs typeface="Times New Roman" panose="02020603050405020304" pitchFamily="18" charset="0"/>
              </a:rPr>
              <a:t>self-expression</a:t>
            </a:r>
            <a:r>
              <a:rPr lang="en-US" sz="1800" dirty="0">
                <a:latin typeface="Times New Roman" panose="02020603050405020304" pitchFamily="18" charset="0"/>
                <a:cs typeface="Times New Roman" panose="02020603050405020304" pitchFamily="18" charset="0"/>
              </a:rPr>
              <a:t> and trends</a:t>
            </a:r>
          </a:p>
          <a:p>
            <a:r>
              <a:rPr lang="en-US" sz="1800" b="1" dirty="0">
                <a:latin typeface="Times New Roman" panose="02020603050405020304" pitchFamily="18" charset="0"/>
                <a:cs typeface="Times New Roman" panose="02020603050405020304" pitchFamily="18" charset="0"/>
              </a:rPr>
              <a:t>What they buy / Example:</a:t>
            </a:r>
          </a:p>
          <a:p>
            <a:r>
              <a:rPr lang="en-US" sz="1800" dirty="0">
                <a:latin typeface="Times New Roman" panose="02020603050405020304" pitchFamily="18" charset="0"/>
                <a:cs typeface="Times New Roman" panose="02020603050405020304" pitchFamily="18" charset="0"/>
              </a:rPr>
              <a:t>Trendy clothes, fast fashion brands, smartphones, music festivals, nightlife products, adventure trips.</a:t>
            </a:r>
          </a:p>
          <a:p>
            <a:r>
              <a:rPr lang="en-US" sz="1800" dirty="0">
                <a:latin typeface="Times New Roman" panose="02020603050405020304" pitchFamily="18" charset="0"/>
                <a:cs typeface="Times New Roman" panose="02020603050405020304" pitchFamily="18" charset="0"/>
              </a:rPr>
              <a:t>Example: A college student who frequently buys </a:t>
            </a:r>
            <a:r>
              <a:rPr lang="en-US" sz="1800" b="1" dirty="0">
                <a:latin typeface="Times New Roman" panose="02020603050405020304" pitchFamily="18" charset="0"/>
                <a:cs typeface="Times New Roman" panose="02020603050405020304" pitchFamily="18" charset="0"/>
              </a:rPr>
              <a:t>fast-fashion outfits (H&amp;M, Zara)</a:t>
            </a:r>
            <a:r>
              <a:rPr lang="en-US" sz="1800" dirty="0">
                <a:latin typeface="Times New Roman" panose="02020603050405020304" pitchFamily="18" charset="0"/>
                <a:cs typeface="Times New Roman" panose="02020603050405020304" pitchFamily="18" charset="0"/>
              </a:rPr>
              <a:t> and spends on concerts, movies, and cafes.</a:t>
            </a:r>
          </a:p>
          <a:p>
            <a:endParaRPr lang="en-IN" sz="180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6B1EDD18-5DFD-586D-437C-42DF52775550}"/>
              </a:ext>
            </a:extLst>
          </p:cNvPr>
          <p:cNvSpPr>
            <a:spLocks noGrp="1"/>
          </p:cNvSpPr>
          <p:nvPr>
            <p:ph type="body" sz="quarter" idx="3"/>
          </p:nvPr>
        </p:nvSpPr>
        <p:spPr/>
        <p:txBody>
          <a:bodyPr/>
          <a:lstStyle/>
          <a:p>
            <a:endParaRPr lang="en-IN"/>
          </a:p>
        </p:txBody>
      </p:sp>
      <p:sp>
        <p:nvSpPr>
          <p:cNvPr id="6" name="Content Placeholder 5">
            <a:extLst>
              <a:ext uri="{FF2B5EF4-FFF2-40B4-BE49-F238E27FC236}">
                <a16:creationId xmlns:a16="http://schemas.microsoft.com/office/drawing/2014/main" id="{D9E129E0-3884-1FA7-B379-8A443374BEA5}"/>
              </a:ext>
            </a:extLst>
          </p:cNvPr>
          <p:cNvSpPr>
            <a:spLocks noGrp="1"/>
          </p:cNvSpPr>
          <p:nvPr>
            <p:ph sz="quarter" idx="4"/>
          </p:nvPr>
        </p:nvSpPr>
        <p:spPr>
          <a:xfrm>
            <a:off x="6172199" y="2041236"/>
            <a:ext cx="5687291" cy="4350328"/>
          </a:xfrm>
        </p:spPr>
        <p:txBody>
          <a:bodyPr>
            <a:normAutofit fontScale="70000" lnSpcReduction="20000"/>
          </a:bodyPr>
          <a:lstStyle/>
          <a:p>
            <a:r>
              <a:rPr lang="en-US" b="1" dirty="0">
                <a:latin typeface="Times New Roman" panose="02020603050405020304" pitchFamily="18" charset="0"/>
                <a:cs typeface="Times New Roman" panose="02020603050405020304" pitchFamily="18" charset="0"/>
              </a:rPr>
              <a:t>4. Makers</a:t>
            </a:r>
          </a:p>
          <a:p>
            <a:r>
              <a:rPr lang="en-US" b="1" dirty="0">
                <a:latin typeface="Times New Roman" panose="02020603050405020304" pitchFamily="18" charset="0"/>
                <a:cs typeface="Times New Roman" panose="02020603050405020304" pitchFamily="18" charset="0"/>
              </a:rPr>
              <a:t>Who they are:</a:t>
            </a:r>
          </a:p>
          <a:p>
            <a:r>
              <a:rPr lang="en-US" dirty="0">
                <a:latin typeface="Times New Roman" panose="02020603050405020304" pitchFamily="18" charset="0"/>
                <a:cs typeface="Times New Roman" panose="02020603050405020304" pitchFamily="18" charset="0"/>
              </a:rPr>
              <a:t>Practical, self-sufficient, hardworking individuals</a:t>
            </a:r>
          </a:p>
          <a:p>
            <a:r>
              <a:rPr lang="en-US" dirty="0">
                <a:latin typeface="Times New Roman" panose="02020603050405020304" pitchFamily="18" charset="0"/>
                <a:cs typeface="Times New Roman" panose="02020603050405020304" pitchFamily="18" charset="0"/>
              </a:rPr>
              <a:t>Prefer </a:t>
            </a:r>
            <a:r>
              <a:rPr lang="en-US" b="1" dirty="0">
                <a:latin typeface="Times New Roman" panose="02020603050405020304" pitchFamily="18" charset="0"/>
                <a:cs typeface="Times New Roman" panose="02020603050405020304" pitchFamily="18" charset="0"/>
              </a:rPr>
              <a:t>function over style</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Often value durability, utility, and affordability</a:t>
            </a:r>
          </a:p>
          <a:p>
            <a:r>
              <a:rPr lang="en-US" dirty="0">
                <a:latin typeface="Times New Roman" panose="02020603050405020304" pitchFamily="18" charset="0"/>
                <a:cs typeface="Times New Roman" panose="02020603050405020304" pitchFamily="18" charset="0"/>
              </a:rPr>
              <a:t>Motivated by </a:t>
            </a:r>
            <a:r>
              <a:rPr lang="en-US" b="1" dirty="0">
                <a:latin typeface="Times New Roman" panose="02020603050405020304" pitchFamily="18" charset="0"/>
                <a:cs typeface="Times New Roman" panose="02020603050405020304" pitchFamily="18" charset="0"/>
              </a:rPr>
              <a:t>self-expression through hands-on work</a:t>
            </a:r>
            <a:r>
              <a:rPr lang="en-US" dirty="0">
                <a:latin typeface="Times New Roman" panose="02020603050405020304" pitchFamily="18" charset="0"/>
                <a:cs typeface="Times New Roman" panose="02020603050405020304" pitchFamily="18" charset="0"/>
              </a:rPr>
              <a:t> (DIY, repairing, building)</a:t>
            </a:r>
          </a:p>
          <a:p>
            <a:r>
              <a:rPr lang="en-US" b="1" dirty="0">
                <a:latin typeface="Times New Roman" panose="02020603050405020304" pitchFamily="18" charset="0"/>
                <a:cs typeface="Times New Roman" panose="02020603050405020304" pitchFamily="18" charset="0"/>
              </a:rPr>
              <a:t>What they buy / Example:</a:t>
            </a:r>
          </a:p>
          <a:p>
            <a:r>
              <a:rPr lang="en-US" dirty="0">
                <a:latin typeface="Times New Roman" panose="02020603050405020304" pitchFamily="18" charset="0"/>
                <a:cs typeface="Times New Roman" panose="02020603050405020304" pitchFamily="18" charset="0"/>
              </a:rPr>
              <a:t>Buy practical items such as </a:t>
            </a:r>
            <a:r>
              <a:rPr lang="en-US" b="1" dirty="0">
                <a:latin typeface="Times New Roman" panose="02020603050405020304" pitchFamily="18" charset="0"/>
                <a:cs typeface="Times New Roman" panose="02020603050405020304" pitchFamily="18" charset="0"/>
              </a:rPr>
              <a:t>tools, utility vehicles, sturdy shoes, no-frill home appliances</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Example: A person buying a </a:t>
            </a:r>
            <a:r>
              <a:rPr lang="en-US" b="1" dirty="0">
                <a:latin typeface="Times New Roman" panose="02020603050405020304" pitchFamily="18" charset="0"/>
                <a:cs typeface="Times New Roman" panose="02020603050405020304" pitchFamily="18" charset="0"/>
              </a:rPr>
              <a:t>pickup truck</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durable work boots</a:t>
            </a:r>
            <a:r>
              <a:rPr lang="en-US" dirty="0">
                <a:latin typeface="Times New Roman" panose="02020603050405020304" pitchFamily="18" charset="0"/>
                <a:cs typeface="Times New Roman" panose="02020603050405020304" pitchFamily="18" charset="0"/>
              </a:rPr>
              <a:t> because they value usefulness and not luxury.</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14962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5CB09-CC46-E058-68A1-17F2B8D5E47A}"/>
              </a:ext>
            </a:extLst>
          </p:cNvPr>
          <p:cNvSpPr>
            <a:spLocks noGrp="1"/>
          </p:cNvSpPr>
          <p:nvPr>
            <p:ph type="title"/>
          </p:nvPr>
        </p:nvSpPr>
        <p:spPr/>
        <p:txBody>
          <a:bodyPr>
            <a:normAutofit/>
          </a:bodyPr>
          <a:lstStyle/>
          <a:p>
            <a:r>
              <a:rPr lang="en-IN" sz="2800" b="1" dirty="0">
                <a:latin typeface="Times New Roman" panose="02020603050405020304" pitchFamily="18" charset="0"/>
                <a:cs typeface="Times New Roman" panose="02020603050405020304" pitchFamily="18" charset="0"/>
              </a:rPr>
              <a:t>Attitude: Meaning:</a:t>
            </a:r>
            <a:br>
              <a:rPr lang="en-IN" sz="2800"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201927D-72A7-D53A-B2A4-0043F27FC99A}"/>
              </a:ext>
            </a:extLst>
          </p:cNvPr>
          <p:cNvSpPr>
            <a:spLocks noGrp="1"/>
          </p:cNvSpPr>
          <p:nvPr>
            <p:ph idx="1"/>
          </p:nvPr>
        </p:nvSpPr>
        <p:spPr/>
        <p:txBody>
          <a:bodyPr/>
          <a:lstStyle/>
          <a:p>
            <a:endParaRPr lang="en-IN" dirty="0"/>
          </a:p>
        </p:txBody>
      </p:sp>
      <p:sp>
        <p:nvSpPr>
          <p:cNvPr id="4" name="Text Placeholder 3">
            <a:extLst>
              <a:ext uri="{FF2B5EF4-FFF2-40B4-BE49-F238E27FC236}">
                <a16:creationId xmlns:a16="http://schemas.microsoft.com/office/drawing/2014/main" id="{0A26D341-FA44-F3FE-9821-839225C0ACB4}"/>
              </a:ext>
            </a:extLst>
          </p:cNvPr>
          <p:cNvSpPr>
            <a:spLocks noGrp="1"/>
          </p:cNvSpPr>
          <p:nvPr>
            <p:ph type="body" sz="half" idx="2"/>
          </p:nvPr>
        </p:nvSpPr>
        <p:spPr>
          <a:xfrm>
            <a:off x="629476" y="1819656"/>
            <a:ext cx="7517828" cy="4873624"/>
          </a:xfrm>
        </p:spPr>
        <p:txBody>
          <a:bodyPr>
            <a:normAutofit/>
          </a:bodyPr>
          <a:lstStyle/>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An </a:t>
            </a:r>
            <a:r>
              <a:rPr lang="en-IN" sz="1800" b="1" dirty="0">
                <a:latin typeface="Times New Roman" panose="02020603050405020304" pitchFamily="18" charset="0"/>
                <a:cs typeface="Times New Roman" panose="02020603050405020304" pitchFamily="18" charset="0"/>
              </a:rPr>
              <a:t>attitude</a:t>
            </a:r>
            <a:r>
              <a:rPr lang="en-IN" sz="1800" dirty="0">
                <a:latin typeface="Times New Roman" panose="02020603050405020304" pitchFamily="18" charset="0"/>
                <a:cs typeface="Times New Roman" panose="02020603050405020304" pitchFamily="18" charset="0"/>
              </a:rPr>
              <a:t> is a general and lasting positive or negative opinion or feeling about some person, object, or issue. </a:t>
            </a:r>
          </a:p>
          <a:p>
            <a:pPr marL="285750" indent="-285750" fontAlgn="base">
              <a:lnSpc>
                <a:spcPct val="120000"/>
              </a:lnSpc>
              <a:buFont typeface="Arial" panose="020B0604020202020204" pitchFamily="34" charset="0"/>
              <a:buChar char="•"/>
            </a:pPr>
            <a:r>
              <a:rPr lang="en-IN" sz="1800" b="1" dirty="0">
                <a:latin typeface="Times New Roman" panose="02020603050405020304" pitchFamily="18" charset="0"/>
                <a:cs typeface="Times New Roman" panose="02020603050405020304" pitchFamily="18" charset="0"/>
              </a:rPr>
              <a:t>Attitude formation</a:t>
            </a:r>
            <a:r>
              <a:rPr lang="en-IN" sz="1800" dirty="0">
                <a:latin typeface="Times New Roman" panose="02020603050405020304" pitchFamily="18" charset="0"/>
                <a:cs typeface="Times New Roman" panose="02020603050405020304" pitchFamily="18" charset="0"/>
              </a:rPr>
              <a:t> occurs through either direct experience or the persuasion of others or the media.</a:t>
            </a:r>
          </a:p>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Attitudes are gradually acquired over a period of time. </a:t>
            </a:r>
          </a:p>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The process of learning attitude starts right from childhood and continues throughout the life of a person.</a:t>
            </a:r>
          </a:p>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 In the beginning the family members may have a greater impact on the attitude of a child.</a:t>
            </a:r>
          </a:p>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Attitudes are evaluative statements, either favourable or unfavourable. </a:t>
            </a:r>
          </a:p>
          <a:p>
            <a:pPr marL="285750" indent="-285750" fontAlgn="base">
              <a:lnSpc>
                <a:spcPct val="120000"/>
              </a:lnSpc>
              <a:buFont typeface="Arial" panose="020B0604020202020204" pitchFamily="34" charset="0"/>
              <a:buChar char="•"/>
            </a:pPr>
            <a:r>
              <a:rPr lang="en-IN" sz="1800" dirty="0">
                <a:latin typeface="Times New Roman" panose="02020603050405020304" pitchFamily="18" charset="0"/>
                <a:cs typeface="Times New Roman" panose="02020603050405020304" pitchFamily="18" charset="0"/>
              </a:rPr>
              <a:t>When a person says he likes or dislikes something or somebody, an attitude is being expressed</a:t>
            </a:r>
          </a:p>
        </p:txBody>
      </p:sp>
    </p:spTree>
    <p:extLst>
      <p:ext uri="{BB962C8B-B14F-4D97-AF65-F5344CB8AC3E}">
        <p14:creationId xmlns:p14="http://schemas.microsoft.com/office/powerpoint/2010/main" val="7205056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F2609-CBA5-71C3-E015-8A8770773FA5}"/>
              </a:ext>
            </a:extLst>
          </p:cNvPr>
          <p:cNvSpPr>
            <a:spLocks noGrp="1"/>
          </p:cNvSpPr>
          <p:nvPr>
            <p:ph type="title"/>
          </p:nvPr>
        </p:nvSpPr>
        <p:spPr>
          <a:xfrm>
            <a:off x="839788" y="1408176"/>
            <a:ext cx="5935916" cy="384048"/>
          </a:xfrm>
        </p:spPr>
        <p:txBody>
          <a:bodyPr>
            <a:normAutofit fontScale="90000"/>
          </a:bodyPr>
          <a:lstStyle/>
          <a:p>
            <a:pPr algn="just"/>
            <a:r>
              <a:rPr lang="en-IN" sz="2800" b="1" dirty="0">
                <a:latin typeface="Times New Roman" panose="02020603050405020304" pitchFamily="18" charset="0"/>
                <a:cs typeface="Times New Roman" panose="02020603050405020304" pitchFamily="18" charset="0"/>
              </a:rPr>
              <a:t>Structural model of attitude</a:t>
            </a:r>
          </a:p>
        </p:txBody>
      </p:sp>
      <p:pic>
        <p:nvPicPr>
          <p:cNvPr id="7" name="Content Placeholder 6" descr="A diagram of a diagram&#10;&#10;AI-generated content may be incorrect.">
            <a:extLst>
              <a:ext uri="{FF2B5EF4-FFF2-40B4-BE49-F238E27FC236}">
                <a16:creationId xmlns:a16="http://schemas.microsoft.com/office/drawing/2014/main" id="{7530B191-CC16-3E2B-D98B-D057F9F81A9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27978" y="1485891"/>
            <a:ext cx="6172200" cy="4633987"/>
          </a:xfrm>
        </p:spPr>
      </p:pic>
      <p:sp>
        <p:nvSpPr>
          <p:cNvPr id="4" name="Text Placeholder 3">
            <a:extLst>
              <a:ext uri="{FF2B5EF4-FFF2-40B4-BE49-F238E27FC236}">
                <a16:creationId xmlns:a16="http://schemas.microsoft.com/office/drawing/2014/main" id="{89E6E139-75FC-C877-E058-D9C5F76D526A}"/>
              </a:ext>
            </a:extLst>
          </p:cNvPr>
          <p:cNvSpPr>
            <a:spLocks noGrp="1"/>
          </p:cNvSpPr>
          <p:nvPr>
            <p:ph type="body" sz="half" idx="2"/>
          </p:nvPr>
        </p:nvSpPr>
        <p:spPr>
          <a:xfrm>
            <a:off x="839788" y="2240280"/>
            <a:ext cx="5256212" cy="4197096"/>
          </a:xfrm>
        </p:spPr>
        <p:txBody>
          <a:bodyPr>
            <a:normAutofit/>
          </a:bodyPr>
          <a:lstStyle/>
          <a:p>
            <a:pPr algn="just">
              <a:lnSpc>
                <a:spcPct val="100000"/>
              </a:lnSpc>
            </a:pPr>
            <a:r>
              <a:rPr lang="en-US" sz="2400" b="1" dirty="0">
                <a:latin typeface="Times New Roman" panose="02020603050405020304" pitchFamily="18" charset="0"/>
                <a:cs typeface="Times New Roman" panose="02020603050405020304" pitchFamily="18" charset="0"/>
              </a:rPr>
              <a:t>Tricomponent Attitude Model</a:t>
            </a:r>
          </a:p>
          <a:p>
            <a:pPr algn="just">
              <a:lnSpc>
                <a:spcPct val="100000"/>
              </a:lnSpc>
            </a:pPr>
            <a:r>
              <a:rPr lang="en-US" sz="2400" dirty="0">
                <a:latin typeface="Times New Roman" panose="02020603050405020304" pitchFamily="18" charset="0"/>
                <a:cs typeface="Times New Roman" panose="02020603050405020304" pitchFamily="18" charset="0"/>
              </a:rPr>
              <a:t>According to the tricomponent attitude model, attitude consists  of three major components, viz</a:t>
            </a:r>
            <a:r>
              <a:rPr lang="en-US" sz="2400" b="1" dirty="0">
                <a:latin typeface="Times New Roman" panose="02020603050405020304" pitchFamily="18" charset="0"/>
                <a:cs typeface="Times New Roman" panose="02020603050405020304" pitchFamily="18" charset="0"/>
              </a:rPr>
              <a:t>., a cognitive component, an  affective component, and a conative component.</a:t>
            </a:r>
          </a:p>
          <a:p>
            <a:pPr algn="just">
              <a:lnSpc>
                <a:spcPct val="100000"/>
              </a:lnSpc>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26471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BDBE5-65AA-3D10-1CF5-4E20B1837292}"/>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FEB7A1F2-69CD-24BC-185F-13B851CF6D23}"/>
              </a:ext>
            </a:extLst>
          </p:cNvPr>
          <p:cNvSpPr>
            <a:spLocks noGrp="1"/>
          </p:cNvSpPr>
          <p:nvPr>
            <p:ph idx="1"/>
          </p:nvPr>
        </p:nvSpPr>
        <p:spPr>
          <a:xfrm>
            <a:off x="256833" y="1472184"/>
            <a:ext cx="7549255" cy="5020691"/>
          </a:xfrm>
        </p:spPr>
        <p:txBody>
          <a:bodyPr>
            <a:normAutofit/>
          </a:bodyPr>
          <a:lstStyle/>
          <a:p>
            <a:pPr algn="just">
              <a:lnSpc>
                <a:spcPct val="100000"/>
              </a:lnSpc>
            </a:pPr>
            <a:r>
              <a:rPr lang="en-US" sz="2000" b="1" dirty="0">
                <a:latin typeface="Times New Roman" panose="02020603050405020304" pitchFamily="18" charset="0"/>
                <a:cs typeface="Times New Roman" panose="02020603050405020304" pitchFamily="18" charset="0"/>
              </a:rPr>
              <a:t>1. Cognitive Component (Thinking Component)</a:t>
            </a:r>
          </a:p>
          <a:p>
            <a:pPr algn="just">
              <a:lnSpc>
                <a:spcPct val="100000"/>
              </a:lnSpc>
            </a:pPr>
            <a:r>
              <a:rPr lang="en-US" sz="2000" dirty="0">
                <a:latin typeface="Times New Roman" panose="02020603050405020304" pitchFamily="18" charset="0"/>
                <a:cs typeface="Times New Roman" panose="02020603050405020304" pitchFamily="18" charset="0"/>
              </a:rPr>
              <a:t>The cognitive component  consists of a person’s cognitions, i.e., knowledge and  perceptions (about an object). </a:t>
            </a:r>
          </a:p>
          <a:p>
            <a:pPr algn="just">
              <a:lnSpc>
                <a:spcPct val="100000"/>
              </a:lnSpc>
            </a:pPr>
            <a:r>
              <a:rPr lang="en-US" sz="2000" dirty="0">
                <a:latin typeface="Times New Roman" panose="02020603050405020304" pitchFamily="18" charset="0"/>
                <a:cs typeface="Times New Roman" panose="02020603050405020304" pitchFamily="18" charset="0"/>
              </a:rPr>
              <a:t>This knowledge and  resulting perceptions commonly take the form of beliefs,  images, and long-term memories</a:t>
            </a:r>
            <a:endParaRPr lang="en-US" sz="2000" b="1" dirty="0">
              <a:latin typeface="Times New Roman" panose="02020603050405020304" pitchFamily="18" charset="0"/>
              <a:cs typeface="Times New Roman" panose="02020603050405020304" pitchFamily="18" charset="0"/>
            </a:endParaRPr>
          </a:p>
          <a:p>
            <a:pPr algn="just">
              <a:lnSpc>
                <a:spcPct val="100000"/>
              </a:lnSpc>
            </a:pPr>
            <a:r>
              <a:rPr lang="en-US" sz="2000" dirty="0">
                <a:latin typeface="Times New Roman" panose="02020603050405020304" pitchFamily="18" charset="0"/>
                <a:cs typeface="Times New Roman" panose="02020603050405020304" pitchFamily="18" charset="0"/>
              </a:rPr>
              <a:t>This refers to the </a:t>
            </a:r>
            <a:r>
              <a:rPr lang="en-US" sz="2000" b="1" dirty="0">
                <a:latin typeface="Times New Roman" panose="02020603050405020304" pitchFamily="18" charset="0"/>
                <a:cs typeface="Times New Roman" panose="02020603050405020304" pitchFamily="18" charset="0"/>
              </a:rPr>
              <a:t>beliefs, knowledge, and perceptions</a:t>
            </a:r>
            <a:r>
              <a:rPr lang="en-US" sz="2000" dirty="0">
                <a:latin typeface="Times New Roman" panose="02020603050405020304" pitchFamily="18" charset="0"/>
                <a:cs typeface="Times New Roman" panose="02020603050405020304" pitchFamily="18" charset="0"/>
              </a:rPr>
              <a:t> a consumer has about a product or brand.</a:t>
            </a:r>
          </a:p>
          <a:p>
            <a:pPr algn="just">
              <a:lnSpc>
                <a:spcPct val="100000"/>
              </a:lnSpc>
            </a:pPr>
            <a:r>
              <a:rPr lang="en-US" sz="2000" dirty="0">
                <a:latin typeface="Times New Roman" panose="02020603050405020304" pitchFamily="18" charset="0"/>
                <a:cs typeface="Times New Roman" panose="02020603050405020304" pitchFamily="18" charset="0"/>
              </a:rPr>
              <a:t>What the consumer </a:t>
            </a:r>
            <a:r>
              <a:rPr lang="en-US" sz="2000" i="1" dirty="0">
                <a:latin typeface="Times New Roman" panose="02020603050405020304" pitchFamily="18" charset="0"/>
                <a:cs typeface="Times New Roman" panose="02020603050405020304" pitchFamily="18" charset="0"/>
              </a:rPr>
              <a:t>thinks</a:t>
            </a:r>
            <a:r>
              <a:rPr lang="en-US" sz="2000" dirty="0">
                <a:latin typeface="Times New Roman" panose="02020603050405020304" pitchFamily="18" charset="0"/>
                <a:cs typeface="Times New Roman" panose="02020603050405020304" pitchFamily="18" charset="0"/>
              </a:rPr>
              <a:t> about the product.</a:t>
            </a:r>
          </a:p>
          <a:p>
            <a:pPr algn="just">
              <a:lnSpc>
                <a:spcPct val="100000"/>
              </a:lnSpc>
            </a:pPr>
            <a:r>
              <a:rPr lang="en-US" sz="2000" dirty="0">
                <a:latin typeface="Times New Roman" panose="02020603050405020304" pitchFamily="18" charset="0"/>
                <a:cs typeface="Times New Roman" panose="02020603050405020304" pitchFamily="18" charset="0"/>
              </a:rPr>
              <a:t>Based on information, experience or marketing communication.</a:t>
            </a:r>
          </a:p>
          <a:p>
            <a:pPr algn="just">
              <a:lnSpc>
                <a:spcPct val="100000"/>
              </a:lnSpc>
            </a:pPr>
            <a:r>
              <a:rPr lang="en-US" sz="2000" b="1" dirty="0">
                <a:latin typeface="Times New Roman" panose="02020603050405020304" pitchFamily="18" charset="0"/>
                <a:cs typeface="Times New Roman" panose="02020603050405020304" pitchFamily="18" charset="0"/>
              </a:rPr>
              <a:t>Example</a:t>
            </a:r>
          </a:p>
          <a:p>
            <a:pPr>
              <a:lnSpc>
                <a:spcPct val="100000"/>
              </a:lnSpc>
            </a:pPr>
            <a:r>
              <a:rPr lang="en-US" sz="2000" dirty="0">
                <a:latin typeface="Times New Roman" panose="02020603050405020304" pitchFamily="18" charset="0"/>
                <a:cs typeface="Times New Roman" panose="02020603050405020304" pitchFamily="18" charset="0"/>
              </a:rPr>
              <a:t>A consumer believes that </a:t>
            </a:r>
            <a:r>
              <a:rPr lang="en-US" sz="2000" b="1" dirty="0">
                <a:latin typeface="Times New Roman" panose="02020603050405020304" pitchFamily="18" charset="0"/>
                <a:cs typeface="Times New Roman" panose="02020603050405020304" pitchFamily="18" charset="0"/>
              </a:rPr>
              <a:t>Apple iPhones are high quality and secure</a:t>
            </a:r>
            <a:r>
              <a:rPr lang="en-US" sz="2000" dirty="0">
                <a:latin typeface="Times New Roman" panose="02020603050405020304" pitchFamily="18" charset="0"/>
                <a:cs typeface="Times New Roman" panose="02020603050405020304" pitchFamily="18" charset="0"/>
              </a:rPr>
              <a:t>.</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These beliefs form the cognitive part of their attitude.</a:t>
            </a:r>
          </a:p>
          <a:p>
            <a:pPr>
              <a:lnSpc>
                <a:spcPct val="100000"/>
              </a:lnSpc>
            </a:pPr>
            <a:endParaRPr lang="en-US" sz="2000" dirty="0">
              <a:latin typeface="Times New Roman" panose="02020603050405020304" pitchFamily="18" charset="0"/>
              <a:cs typeface="Times New Roman" panose="02020603050405020304" pitchFamily="18" charset="0"/>
            </a:endParaRPr>
          </a:p>
          <a:p>
            <a:pPr algn="just">
              <a:lnSpc>
                <a:spcPct val="100000"/>
              </a:lnSpc>
            </a:pPr>
            <a:endParaRPr lang="en-IN" sz="2000" dirty="0">
              <a:latin typeface="Times New Roman" panose="02020603050405020304" pitchFamily="18" charset="0"/>
              <a:cs typeface="Times New Roman" panose="02020603050405020304" pitchFamily="18" charset="0"/>
            </a:endParaRPr>
          </a:p>
        </p:txBody>
      </p:sp>
      <p:pic>
        <p:nvPicPr>
          <p:cNvPr id="5" name="Picture 4" descr="A head with colorful puzzles&#10;&#10;AI-generated content may be incorrect.">
            <a:extLst>
              <a:ext uri="{FF2B5EF4-FFF2-40B4-BE49-F238E27FC236}">
                <a16:creationId xmlns:a16="http://schemas.microsoft.com/office/drawing/2014/main" id="{3CEC632F-1A1A-5B86-3183-F333FB0B1D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1052" y="1915425"/>
            <a:ext cx="4013735" cy="4013735"/>
          </a:xfrm>
          <a:prstGeom prst="rect">
            <a:avLst/>
          </a:prstGeom>
        </p:spPr>
      </p:pic>
    </p:spTree>
    <p:extLst>
      <p:ext uri="{BB962C8B-B14F-4D97-AF65-F5344CB8AC3E}">
        <p14:creationId xmlns:p14="http://schemas.microsoft.com/office/powerpoint/2010/main" val="11378986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4233D-E117-22D3-D2DA-4F620969FC7A}"/>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4F650108-3AEF-18D7-507F-694D49DC32E6}"/>
              </a:ext>
            </a:extLst>
          </p:cNvPr>
          <p:cNvSpPr>
            <a:spLocks noGrp="1"/>
          </p:cNvSpPr>
          <p:nvPr>
            <p:ph idx="1"/>
          </p:nvPr>
        </p:nvSpPr>
        <p:spPr>
          <a:xfrm>
            <a:off x="838200" y="1207008"/>
            <a:ext cx="10107168" cy="5422392"/>
          </a:xfrm>
        </p:spPr>
        <p:txBody>
          <a:bodyPr>
            <a:normAutofit fontScale="92500" lnSpcReduction="10000"/>
          </a:bodyPr>
          <a:lstStyle/>
          <a:p>
            <a:pPr algn="just">
              <a:lnSpc>
                <a:spcPct val="120000"/>
              </a:lnSpc>
            </a:pPr>
            <a:r>
              <a:rPr lang="en-US" sz="1700" b="1" dirty="0">
                <a:latin typeface="Times New Roman" panose="02020603050405020304" pitchFamily="18" charset="0"/>
                <a:cs typeface="Times New Roman" panose="02020603050405020304" pitchFamily="18" charset="0"/>
              </a:rPr>
              <a:t>2. Affective Component (Feeling Component)</a:t>
            </a:r>
          </a:p>
          <a:p>
            <a:pPr algn="just">
              <a:lnSpc>
                <a:spcPct val="120000"/>
              </a:lnSpc>
            </a:pPr>
            <a:r>
              <a:rPr lang="en-US" sz="1600" dirty="0">
                <a:latin typeface="Times New Roman" panose="02020603050405020304" pitchFamily="18" charset="0"/>
                <a:cs typeface="Times New Roman" panose="02020603050405020304" pitchFamily="18" charset="0"/>
              </a:rPr>
              <a:t>The affective component of  an attitude comprises of the consumers emotions or  feelings (toward an object). </a:t>
            </a:r>
          </a:p>
          <a:p>
            <a:pPr algn="just">
              <a:lnSpc>
                <a:spcPct val="120000"/>
              </a:lnSpc>
            </a:pPr>
            <a:r>
              <a:rPr lang="en-US" sz="1600" dirty="0">
                <a:latin typeface="Times New Roman" panose="02020603050405020304" pitchFamily="18" charset="0"/>
                <a:cs typeface="Times New Roman" panose="02020603050405020304" pitchFamily="18" charset="0"/>
              </a:rPr>
              <a:t>This refers to the </a:t>
            </a:r>
            <a:r>
              <a:rPr lang="en-US" sz="1600" b="1" dirty="0">
                <a:latin typeface="Times New Roman" panose="02020603050405020304" pitchFamily="18" charset="0"/>
                <a:cs typeface="Times New Roman" panose="02020603050405020304" pitchFamily="18" charset="0"/>
              </a:rPr>
              <a:t>emotions or feelings</a:t>
            </a:r>
            <a:r>
              <a:rPr lang="en-US" sz="1600" dirty="0">
                <a:latin typeface="Times New Roman" panose="02020603050405020304" pitchFamily="18" charset="0"/>
                <a:cs typeface="Times New Roman" panose="02020603050405020304" pitchFamily="18" charset="0"/>
              </a:rPr>
              <a:t> a consumer has toward a brand or product.</a:t>
            </a:r>
          </a:p>
          <a:p>
            <a:pPr algn="just">
              <a:lnSpc>
                <a:spcPct val="120000"/>
              </a:lnSpc>
            </a:pPr>
            <a:r>
              <a:rPr lang="en-US" sz="1600" dirty="0">
                <a:latin typeface="Times New Roman" panose="02020603050405020304" pitchFamily="18" charset="0"/>
                <a:cs typeface="Times New Roman" panose="02020603050405020304" pitchFamily="18" charset="0"/>
              </a:rPr>
              <a:t>How the consumer </a:t>
            </a:r>
            <a:r>
              <a:rPr lang="en-US" sz="1600" i="1" dirty="0">
                <a:latin typeface="Times New Roman" panose="02020603050405020304" pitchFamily="18" charset="0"/>
                <a:cs typeface="Times New Roman" panose="02020603050405020304" pitchFamily="18" charset="0"/>
              </a:rPr>
              <a:t>feels</a:t>
            </a:r>
            <a:r>
              <a:rPr lang="en-US" sz="1600" dirty="0">
                <a:latin typeface="Times New Roman" panose="02020603050405020304" pitchFamily="18" charset="0"/>
                <a:cs typeface="Times New Roman" panose="02020603050405020304" pitchFamily="18" charset="0"/>
              </a:rPr>
              <a:t> about the product (liking/disliking).</a:t>
            </a:r>
          </a:p>
          <a:p>
            <a:pPr algn="just">
              <a:lnSpc>
                <a:spcPct val="120000"/>
              </a:lnSpc>
            </a:pPr>
            <a:r>
              <a:rPr lang="en-US" sz="1600" dirty="0">
                <a:latin typeface="Times New Roman" panose="02020603050405020304" pitchFamily="18" charset="0"/>
                <a:cs typeface="Times New Roman" panose="02020603050405020304" pitchFamily="18" charset="0"/>
              </a:rPr>
              <a:t>Feeling-based brand preferences.</a:t>
            </a:r>
          </a:p>
          <a:p>
            <a:pPr algn="just">
              <a:lnSpc>
                <a:spcPct val="120000"/>
              </a:lnSpc>
            </a:pPr>
            <a:r>
              <a:rPr lang="en-US" sz="1600" dirty="0">
                <a:latin typeface="Times New Roman" panose="02020603050405020304" pitchFamily="18" charset="0"/>
                <a:cs typeface="Times New Roman" panose="02020603050405020304" pitchFamily="18" charset="0"/>
              </a:rPr>
              <a:t>Consumers often base their buying decisions on </a:t>
            </a:r>
            <a:r>
              <a:rPr lang="en-US" sz="1600" b="1" dirty="0">
                <a:latin typeface="Times New Roman" panose="02020603050405020304" pitchFamily="18" charset="0"/>
                <a:cs typeface="Times New Roman" panose="02020603050405020304" pitchFamily="18" charset="0"/>
              </a:rPr>
              <a:t>how a product makes them feel</a:t>
            </a:r>
            <a:r>
              <a:rPr lang="en-US" sz="1600" dirty="0">
                <a:latin typeface="Times New Roman" panose="02020603050405020304" pitchFamily="18" charset="0"/>
                <a:cs typeface="Times New Roman" panose="02020603050405020304" pitchFamily="18" charset="0"/>
              </a:rPr>
              <a:t>.</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The product that creates the </a:t>
            </a:r>
            <a:r>
              <a:rPr lang="en-US" sz="1600" b="1" dirty="0">
                <a:latin typeface="Times New Roman" panose="02020603050405020304" pitchFamily="18" charset="0"/>
                <a:cs typeface="Times New Roman" panose="02020603050405020304" pitchFamily="18" charset="0"/>
              </a:rPr>
              <a:t>strongest positive emotion</a:t>
            </a:r>
            <a:r>
              <a:rPr lang="en-US" sz="1600" dirty="0">
                <a:latin typeface="Times New Roman" panose="02020603050405020304" pitchFamily="18" charset="0"/>
                <a:cs typeface="Times New Roman" panose="02020603050405020304" pitchFamily="18" charset="0"/>
              </a:rPr>
              <a:t> is usually preferred.</a:t>
            </a:r>
          </a:p>
          <a:p>
            <a:pPr>
              <a:lnSpc>
                <a:spcPct val="120000"/>
              </a:lnSpc>
            </a:pPr>
            <a:r>
              <a:rPr lang="en-US" sz="1600" dirty="0">
                <a:latin typeface="Times New Roman" panose="02020603050405020304" pitchFamily="18" charset="0"/>
                <a:cs typeface="Times New Roman" panose="02020603050405020304" pitchFamily="18" charset="0"/>
              </a:rPr>
              <a:t>If a product matches or supports a consumer’s </a:t>
            </a:r>
            <a:r>
              <a:rPr lang="en-US" sz="1600" b="1" dirty="0">
                <a:latin typeface="Times New Roman" panose="02020603050405020304" pitchFamily="18" charset="0"/>
                <a:cs typeface="Times New Roman" panose="02020603050405020304" pitchFamily="18" charset="0"/>
              </a:rPr>
              <a:t>self-image</a:t>
            </a:r>
            <a:r>
              <a:rPr lang="en-US" sz="1600" dirty="0">
                <a:latin typeface="Times New Roman" panose="02020603050405020304" pitchFamily="18" charset="0"/>
                <a:cs typeface="Times New Roman" panose="02020603050405020304" pitchFamily="18" charset="0"/>
              </a:rPr>
              <a:t> (how they see themselves), it creates a </a:t>
            </a:r>
            <a:r>
              <a:rPr lang="en-US" sz="1600" b="1" dirty="0">
                <a:latin typeface="Times New Roman" panose="02020603050405020304" pitchFamily="18" charset="0"/>
                <a:cs typeface="Times New Roman" panose="02020603050405020304" pitchFamily="18" charset="0"/>
              </a:rPr>
              <a:t>stronger positive feeling</a:t>
            </a:r>
            <a:r>
              <a:rPr lang="en-US" sz="1600" dirty="0">
                <a:latin typeface="Times New Roman" panose="02020603050405020304" pitchFamily="18" charset="0"/>
                <a:cs typeface="Times New Roman" panose="02020603050405020304" pitchFamily="18" charset="0"/>
              </a:rPr>
              <a:t>.</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If it goes </a:t>
            </a:r>
            <a:r>
              <a:rPr lang="en-US" sz="1600" b="1" dirty="0">
                <a:latin typeface="Times New Roman" panose="02020603050405020304" pitchFamily="18" charset="0"/>
                <a:cs typeface="Times New Roman" panose="02020603050405020304" pitchFamily="18" charset="0"/>
              </a:rPr>
              <a:t>against their self-image</a:t>
            </a:r>
            <a:r>
              <a:rPr lang="en-US" sz="1600" dirty="0">
                <a:latin typeface="Times New Roman" panose="02020603050405020304" pitchFamily="18" charset="0"/>
                <a:cs typeface="Times New Roman" panose="02020603050405020304" pitchFamily="18" charset="0"/>
              </a:rPr>
              <a:t>, it creates a negative feeling.</a:t>
            </a:r>
          </a:p>
          <a:p>
            <a:pPr algn="just">
              <a:lnSpc>
                <a:spcPct val="110000"/>
              </a:lnSpc>
            </a:pPr>
            <a:r>
              <a:rPr lang="en-US" sz="1600" b="1" dirty="0">
                <a:latin typeface="Times New Roman" panose="02020603050405020304" pitchFamily="18" charset="0"/>
                <a:cs typeface="Times New Roman" panose="02020603050405020304" pitchFamily="18" charset="0"/>
              </a:rPr>
              <a:t>Example (Job Candidate Case)</a:t>
            </a:r>
          </a:p>
          <a:p>
            <a:pPr algn="just">
              <a:lnSpc>
                <a:spcPct val="110000"/>
              </a:lnSpc>
            </a:pPr>
            <a:r>
              <a:rPr lang="en-US" sz="1600" dirty="0">
                <a:latin typeface="Times New Roman" panose="02020603050405020304" pitchFamily="18" charset="0"/>
                <a:cs typeface="Times New Roman" panose="02020603050405020304" pitchFamily="18" charset="0"/>
              </a:rPr>
              <a:t>When choosing among job candidates, a person with a Feeling Cognitive Style will select based on emotions.</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The candidate who creates the most positive emotional response will be ranked highest.</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Their feelings may come from:</a:t>
            </a:r>
          </a:p>
          <a:p>
            <a:pPr algn="just">
              <a:lnSpc>
                <a:spcPct val="110000"/>
              </a:lnSpc>
            </a:pPr>
            <a:r>
              <a:rPr lang="en-US" sz="1600" dirty="0">
                <a:latin typeface="Times New Roman" panose="02020603050405020304" pitchFamily="18" charset="0"/>
                <a:cs typeface="Times New Roman" panose="02020603050405020304" pitchFamily="18" charset="0"/>
              </a:rPr>
              <a:t>associations (e.g., confidence, politeness), or</a:t>
            </a:r>
          </a:p>
          <a:p>
            <a:pPr algn="just">
              <a:lnSpc>
                <a:spcPct val="110000"/>
              </a:lnSpc>
            </a:pPr>
            <a:r>
              <a:rPr lang="en-US" sz="1600" dirty="0">
                <a:latin typeface="Times New Roman" panose="02020603050405020304" pitchFamily="18" charset="0"/>
                <a:cs typeface="Times New Roman" panose="02020603050405020304" pitchFamily="18" charset="0"/>
              </a:rPr>
              <a:t>direct interaction (how the candidate made them feel).</a:t>
            </a:r>
          </a:p>
          <a:p>
            <a:pPr algn="just">
              <a:lnSpc>
                <a:spcPct val="110000"/>
              </a:lnSpc>
            </a:pPr>
            <a:r>
              <a:rPr lang="en-US" sz="1600" dirty="0">
                <a:latin typeface="Times New Roman" panose="02020603050405020304" pitchFamily="18" charset="0"/>
                <a:cs typeface="Times New Roman" panose="02020603050405020304" pitchFamily="18" charset="0"/>
              </a:rPr>
              <a:t>And again, if the candidate supports the decision maker’s self-image, the emotional response is even stronger.</a:t>
            </a:r>
          </a:p>
          <a:p>
            <a:pPr algn="just">
              <a:lnSpc>
                <a:spcPct val="110000"/>
              </a:lnSpc>
            </a:pPr>
            <a:endParaRPr lang="en-US" sz="1600" dirty="0">
              <a:latin typeface="Times New Roman" panose="02020603050405020304" pitchFamily="18" charset="0"/>
              <a:cs typeface="Times New Roman" panose="02020603050405020304" pitchFamily="18" charset="0"/>
            </a:endParaRPr>
          </a:p>
          <a:p>
            <a:pPr algn="just">
              <a:lnSpc>
                <a:spcPct val="12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2268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G_256">
            <a:extLst>
              <a:ext uri="{FF2B5EF4-FFF2-40B4-BE49-F238E27FC236}">
                <a16:creationId xmlns:a16="http://schemas.microsoft.com/office/drawing/2014/main" id="{DAB76CFC-528C-7612-77DE-B7BAE0C8C37D}"/>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413667" y="926995"/>
            <a:ext cx="4482182" cy="3123203"/>
          </a:xfrm>
          <a:prstGeom prst="rect">
            <a:avLst/>
          </a:prstGeom>
          <a:noFill/>
        </p:spPr>
      </p:pic>
      <p:pic>
        <p:nvPicPr>
          <p:cNvPr id="5" name="Picture 4" descr="IMG_256">
            <a:extLst>
              <a:ext uri="{FF2B5EF4-FFF2-40B4-BE49-F238E27FC236}">
                <a16:creationId xmlns:a16="http://schemas.microsoft.com/office/drawing/2014/main" id="{FFAF727B-3BE9-33C7-1BCF-9B27B2832E30}"/>
              </a:ext>
            </a:extLst>
          </p:cNvPr>
          <p:cNvPicPr>
            <a:picLocks noChangeAspect="1"/>
          </p:cNvPicPr>
          <p:nvPr/>
        </p:nvPicPr>
        <p:blipFill>
          <a:blip r:embed="rId4"/>
          <a:stretch>
            <a:fillRect/>
          </a:stretch>
        </p:blipFill>
        <p:spPr>
          <a:xfrm>
            <a:off x="8916623" y="1259223"/>
            <a:ext cx="2774580" cy="2790975"/>
          </a:xfrm>
          <a:prstGeom prst="rect">
            <a:avLst/>
          </a:prstGeom>
          <a:noFill/>
          <a:ln w="9525">
            <a:noFill/>
          </a:ln>
        </p:spPr>
      </p:pic>
      <p:sp>
        <p:nvSpPr>
          <p:cNvPr id="6" name="TextBox 5">
            <a:extLst>
              <a:ext uri="{FF2B5EF4-FFF2-40B4-BE49-F238E27FC236}">
                <a16:creationId xmlns:a16="http://schemas.microsoft.com/office/drawing/2014/main" id="{665387EC-B094-E1ED-39E2-0857C0E53149}"/>
              </a:ext>
            </a:extLst>
          </p:cNvPr>
          <p:cNvSpPr txBox="1"/>
          <p:nvPr/>
        </p:nvSpPr>
        <p:spPr>
          <a:xfrm>
            <a:off x="8465900" y="3313606"/>
            <a:ext cx="3416969" cy="369332"/>
          </a:xfrm>
          <a:prstGeom prst="rect">
            <a:avLst/>
          </a:prstGeom>
          <a:noFill/>
        </p:spPr>
        <p:txBody>
          <a:bodyPr wrap="square" rtlCol="0">
            <a:spAutoFit/>
          </a:bodyPr>
          <a:lstStyle/>
          <a:p>
            <a:r>
              <a:rPr lang="en-US" dirty="0"/>
              <a:t>Closure</a:t>
            </a:r>
            <a:endParaRPr lang="en-IN" dirty="0"/>
          </a:p>
        </p:txBody>
      </p:sp>
      <p:pic>
        <p:nvPicPr>
          <p:cNvPr id="7" name="Picture 6" descr="IMG_256">
            <a:extLst>
              <a:ext uri="{FF2B5EF4-FFF2-40B4-BE49-F238E27FC236}">
                <a16:creationId xmlns:a16="http://schemas.microsoft.com/office/drawing/2014/main" id="{1171634E-9798-0D5D-FC03-4F452DD21F40}"/>
              </a:ext>
            </a:extLst>
          </p:cNvPr>
          <p:cNvPicPr>
            <a:picLocks noChangeAspect="1"/>
          </p:cNvPicPr>
          <p:nvPr/>
        </p:nvPicPr>
        <p:blipFill>
          <a:blip r:embed="rId5"/>
          <a:stretch>
            <a:fillRect/>
          </a:stretch>
        </p:blipFill>
        <p:spPr>
          <a:xfrm>
            <a:off x="2572752" y="3805486"/>
            <a:ext cx="5677502" cy="2838751"/>
          </a:xfrm>
          <a:prstGeom prst="rect">
            <a:avLst/>
          </a:prstGeom>
          <a:noFill/>
          <a:ln w="9525">
            <a:noFill/>
          </a:ln>
        </p:spPr>
      </p:pic>
      <p:sp>
        <p:nvSpPr>
          <p:cNvPr id="8" name="TextBox 7">
            <a:extLst>
              <a:ext uri="{FF2B5EF4-FFF2-40B4-BE49-F238E27FC236}">
                <a16:creationId xmlns:a16="http://schemas.microsoft.com/office/drawing/2014/main" id="{66BDAFA3-30A3-FF3F-C7F1-A28EF5399E13}"/>
              </a:ext>
            </a:extLst>
          </p:cNvPr>
          <p:cNvSpPr txBox="1"/>
          <p:nvPr/>
        </p:nvSpPr>
        <p:spPr>
          <a:xfrm>
            <a:off x="8250254" y="6108792"/>
            <a:ext cx="3580598" cy="369332"/>
          </a:xfrm>
          <a:prstGeom prst="rect">
            <a:avLst/>
          </a:prstGeom>
          <a:noFill/>
        </p:spPr>
        <p:txBody>
          <a:bodyPr wrap="square" rtlCol="0">
            <a:spAutoFit/>
          </a:bodyPr>
          <a:lstStyle/>
          <a:p>
            <a:r>
              <a:rPr lang="en-US" dirty="0"/>
              <a:t>Proximity</a:t>
            </a:r>
            <a:endParaRPr lang="en-IN" dirty="0"/>
          </a:p>
        </p:txBody>
      </p:sp>
      <p:sp>
        <p:nvSpPr>
          <p:cNvPr id="9" name="TextBox 8">
            <a:extLst>
              <a:ext uri="{FF2B5EF4-FFF2-40B4-BE49-F238E27FC236}">
                <a16:creationId xmlns:a16="http://schemas.microsoft.com/office/drawing/2014/main" id="{AAEC6A7A-F132-C06B-00C8-361256DDC2C1}"/>
              </a:ext>
            </a:extLst>
          </p:cNvPr>
          <p:cNvSpPr txBox="1"/>
          <p:nvPr/>
        </p:nvSpPr>
        <p:spPr>
          <a:xfrm>
            <a:off x="790574" y="2988292"/>
            <a:ext cx="4105275" cy="369332"/>
          </a:xfrm>
          <a:prstGeom prst="rect">
            <a:avLst/>
          </a:prstGeom>
          <a:noFill/>
        </p:spPr>
        <p:txBody>
          <a:bodyPr wrap="square" rtlCol="0">
            <a:spAutoFit/>
          </a:bodyPr>
          <a:lstStyle/>
          <a:p>
            <a:r>
              <a:rPr lang="en-US" dirty="0"/>
              <a:t>Figure Ground</a:t>
            </a:r>
            <a:endParaRPr lang="en-IN" dirty="0"/>
          </a:p>
        </p:txBody>
      </p:sp>
    </p:spTree>
    <p:extLst>
      <p:ext uri="{BB962C8B-B14F-4D97-AF65-F5344CB8AC3E}">
        <p14:creationId xmlns:p14="http://schemas.microsoft.com/office/powerpoint/2010/main" val="13278383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7EC67-6445-4E3F-54C3-D6E289A71FB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E658D578-5C5A-2FC1-445B-ACBD4FB16F95}"/>
              </a:ext>
            </a:extLst>
          </p:cNvPr>
          <p:cNvSpPr>
            <a:spLocks noGrp="1"/>
          </p:cNvSpPr>
          <p:nvPr>
            <p:ph idx="1"/>
          </p:nvPr>
        </p:nvSpPr>
        <p:spPr>
          <a:xfrm>
            <a:off x="838200" y="1216152"/>
            <a:ext cx="10911840" cy="5422392"/>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3. The conative component:</a:t>
            </a:r>
            <a:r>
              <a:rPr lang="en-US"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The conative component is  concerned with the likelihood or tendency of certain  behavior with regard to the attitude object. </a:t>
            </a:r>
          </a:p>
          <a:p>
            <a:r>
              <a:rPr lang="en-US" sz="2400" dirty="0">
                <a:latin typeface="Times New Roman" panose="02020603050405020304" pitchFamily="18" charset="0"/>
                <a:cs typeface="Times New Roman" panose="02020603050405020304" pitchFamily="18" charset="0"/>
              </a:rPr>
              <a:t>It would also  mean the predisposition or tendency to act in a certain  manner toward an object.</a:t>
            </a:r>
          </a:p>
          <a:p>
            <a:r>
              <a:rPr lang="en-US" sz="2400" dirty="0">
                <a:latin typeface="Times New Roman" panose="02020603050405020304" pitchFamily="18" charset="0"/>
                <a:cs typeface="Times New Roman" panose="02020603050405020304" pitchFamily="18" charset="0"/>
              </a:rPr>
              <a:t>This reflects the </a:t>
            </a:r>
            <a:r>
              <a:rPr lang="en-US" sz="2400" b="1" dirty="0">
                <a:latin typeface="Times New Roman" panose="02020603050405020304" pitchFamily="18" charset="0"/>
                <a:cs typeface="Times New Roman" panose="02020603050405020304" pitchFamily="18" charset="0"/>
              </a:rPr>
              <a:t>consumer’s intention to act</a:t>
            </a:r>
            <a:r>
              <a:rPr lang="en-US" sz="2400" dirty="0">
                <a:latin typeface="Times New Roman" panose="02020603050405020304" pitchFamily="18" charset="0"/>
                <a:cs typeface="Times New Roman" panose="02020603050405020304" pitchFamily="18" charset="0"/>
              </a:rPr>
              <a:t>, such as purchasing or recommending a brand.</a:t>
            </a:r>
          </a:p>
          <a:p>
            <a:r>
              <a:rPr lang="en-US" sz="2400" dirty="0">
                <a:latin typeface="Times New Roman" panose="02020603050405020304" pitchFamily="18" charset="0"/>
                <a:cs typeface="Times New Roman" panose="02020603050405020304" pitchFamily="18" charset="0"/>
              </a:rPr>
              <a:t>What the consumer </a:t>
            </a:r>
            <a:r>
              <a:rPr lang="en-US" sz="2400" i="1" dirty="0">
                <a:latin typeface="Times New Roman" panose="02020603050405020304" pitchFamily="18" charset="0"/>
                <a:cs typeface="Times New Roman" panose="02020603050405020304" pitchFamily="18" charset="0"/>
              </a:rPr>
              <a:t>intends to do</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Represents the likelihood of buying.</a:t>
            </a:r>
          </a:p>
          <a:p>
            <a:r>
              <a:rPr lang="en-US" sz="2400" dirty="0">
                <a:latin typeface="Times New Roman" panose="02020603050405020304" pitchFamily="18" charset="0"/>
                <a:cs typeface="Times New Roman" panose="02020603050405020304" pitchFamily="18" charset="0"/>
              </a:rPr>
              <a:t>Examples: “I </a:t>
            </a:r>
            <a:r>
              <a:rPr lang="en-US" sz="2400" b="1" dirty="0">
                <a:latin typeface="Times New Roman" panose="02020603050405020304" pitchFamily="18" charset="0"/>
                <a:cs typeface="Times New Roman" panose="02020603050405020304" pitchFamily="18" charset="0"/>
              </a:rPr>
              <a:t>intend to buy</a:t>
            </a:r>
            <a:r>
              <a:rPr lang="en-US" sz="2400" dirty="0">
                <a:latin typeface="Times New Roman" panose="02020603050405020304" pitchFamily="18" charset="0"/>
                <a:cs typeface="Times New Roman" panose="02020603050405020304" pitchFamily="18" charset="0"/>
              </a:rPr>
              <a:t> a Honda Activa next month.”</a:t>
            </a:r>
          </a:p>
          <a:p>
            <a:r>
              <a:rPr lang="en-US" altLang="en-US" sz="2400" dirty="0">
                <a:latin typeface="Times New Roman" panose="02020603050405020304" pitchFamily="18" charset="0"/>
                <a:cs typeface="Times New Roman" panose="02020603050405020304" pitchFamily="18" charset="0"/>
              </a:rPr>
              <a:t>“I will </a:t>
            </a:r>
            <a:r>
              <a:rPr lang="en-US" altLang="en-US" sz="2400" b="1" dirty="0">
                <a:latin typeface="Times New Roman" panose="02020603050405020304" pitchFamily="18" charset="0"/>
                <a:cs typeface="Times New Roman" panose="02020603050405020304" pitchFamily="18" charset="0"/>
              </a:rPr>
              <a:t>not buy</a:t>
            </a:r>
            <a:r>
              <a:rPr lang="en-US" altLang="en-US" sz="2400" dirty="0">
                <a:latin typeface="Times New Roman" panose="02020603050405020304" pitchFamily="18" charset="0"/>
                <a:cs typeface="Times New Roman" panose="02020603050405020304" pitchFamily="18" charset="0"/>
              </a:rPr>
              <a:t> this brand again.”</a:t>
            </a:r>
          </a:p>
          <a:p>
            <a:r>
              <a:rPr lang="en-US" altLang="en-US" sz="2400" dirty="0">
                <a:latin typeface="Times New Roman" panose="02020603050405020304" pitchFamily="18" charset="0"/>
                <a:cs typeface="Times New Roman" panose="02020603050405020304" pitchFamily="18" charset="0"/>
              </a:rPr>
              <a:t>“I will </a:t>
            </a:r>
            <a:r>
              <a:rPr lang="en-US" altLang="en-US" sz="2400" b="1" dirty="0">
                <a:latin typeface="Times New Roman" panose="02020603050405020304" pitchFamily="18" charset="0"/>
                <a:cs typeface="Times New Roman" panose="02020603050405020304" pitchFamily="18" charset="0"/>
              </a:rPr>
              <a:t>recommend</a:t>
            </a:r>
            <a:r>
              <a:rPr lang="en-US" altLang="en-US" sz="2400" dirty="0">
                <a:latin typeface="Times New Roman" panose="02020603050405020304" pitchFamily="18" charset="0"/>
                <a:cs typeface="Times New Roman" panose="02020603050405020304" pitchFamily="18" charset="0"/>
              </a:rPr>
              <a:t> this restaurant to my friends.”</a:t>
            </a:r>
          </a:p>
          <a:p>
            <a:endParaRPr lang="en-US" sz="2400" dirty="0">
              <a:latin typeface="Times New Roman" panose="02020603050405020304" pitchFamily="18" charset="0"/>
              <a:cs typeface="Times New Roman" panose="02020603050405020304" pitchFamily="18" charset="0"/>
            </a:endParaRP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80396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74B75-57BC-5622-DF99-7D71A47BB24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7023ECD1-0AA8-07B5-477B-D43E84864204}"/>
              </a:ext>
            </a:extLst>
          </p:cNvPr>
          <p:cNvSpPr>
            <a:spLocks noGrp="1"/>
          </p:cNvSpPr>
          <p:nvPr>
            <p:ph idx="1"/>
          </p:nvPr>
        </p:nvSpPr>
        <p:spPr>
          <a:xfrm>
            <a:off x="838200" y="1325880"/>
            <a:ext cx="10515600" cy="5294376"/>
          </a:xfrm>
        </p:spPr>
        <p:txBody>
          <a:bodyPr/>
          <a:lstStyle/>
          <a:p>
            <a:r>
              <a:rPr lang="en-US" b="1" dirty="0">
                <a:latin typeface="Times New Roman" panose="02020603050405020304" pitchFamily="18" charset="0"/>
                <a:cs typeface="Times New Roman" panose="02020603050405020304" pitchFamily="18" charset="0"/>
              </a:rPr>
              <a:t>Summarizing this Model:</a:t>
            </a:r>
          </a:p>
          <a:p>
            <a:r>
              <a:rPr lang="en-US" sz="2000" dirty="0">
                <a:latin typeface="Times New Roman" panose="02020603050405020304" pitchFamily="18" charset="0"/>
                <a:cs typeface="Times New Roman" panose="02020603050405020304" pitchFamily="18" charset="0"/>
              </a:rPr>
              <a:t>A consumer’s attitude toward a product develops through:</a:t>
            </a:r>
          </a:p>
          <a:p>
            <a:r>
              <a:rPr lang="en-US" sz="2000" b="1" dirty="0">
                <a:latin typeface="Times New Roman" panose="02020603050405020304" pitchFamily="18" charset="0"/>
                <a:cs typeface="Times New Roman" panose="02020603050405020304" pitchFamily="18" charset="0"/>
              </a:rPr>
              <a:t>Beliefs (Cognitive)</a:t>
            </a:r>
            <a:r>
              <a:rPr lang="en-US" sz="2000" dirty="0">
                <a:latin typeface="Times New Roman" panose="02020603050405020304" pitchFamily="18" charset="0"/>
                <a:cs typeface="Times New Roman" panose="02020603050405020304" pitchFamily="18" charset="0"/>
              </a:rPr>
              <a:t> →</a:t>
            </a:r>
          </a:p>
          <a:p>
            <a:r>
              <a:rPr lang="en-US" sz="2000" b="1" dirty="0">
                <a:latin typeface="Times New Roman" panose="02020603050405020304" pitchFamily="18" charset="0"/>
                <a:cs typeface="Times New Roman" panose="02020603050405020304" pitchFamily="18" charset="0"/>
              </a:rPr>
              <a:t>Feelings (Affective)</a:t>
            </a:r>
            <a:r>
              <a:rPr lang="en-US" sz="2000" dirty="0">
                <a:latin typeface="Times New Roman" panose="02020603050405020304" pitchFamily="18" charset="0"/>
                <a:cs typeface="Times New Roman" panose="02020603050405020304" pitchFamily="18" charset="0"/>
              </a:rPr>
              <a:t> →</a:t>
            </a:r>
          </a:p>
          <a:p>
            <a:r>
              <a:rPr lang="en-US" sz="2000" b="1" dirty="0">
                <a:latin typeface="Times New Roman" panose="02020603050405020304" pitchFamily="18" charset="0"/>
                <a:cs typeface="Times New Roman" panose="02020603050405020304" pitchFamily="18" charset="0"/>
              </a:rPr>
              <a:t>Purchase Intentions (</a:t>
            </a:r>
            <a:r>
              <a:rPr lang="en-US" sz="2000" b="1" dirty="0" err="1">
                <a:latin typeface="Times New Roman" panose="02020603050405020304" pitchFamily="18" charset="0"/>
                <a:cs typeface="Times New Roman" panose="02020603050405020304" pitchFamily="18" charset="0"/>
              </a:rPr>
              <a:t>Behavioural</a:t>
            </a:r>
            <a:r>
              <a:rPr lang="en-US" sz="2000" b="1"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endParaRPr lang="en-US" dirty="0"/>
          </a:p>
        </p:txBody>
      </p:sp>
      <p:graphicFrame>
        <p:nvGraphicFramePr>
          <p:cNvPr id="4" name="Table 3">
            <a:extLst>
              <a:ext uri="{FF2B5EF4-FFF2-40B4-BE49-F238E27FC236}">
                <a16:creationId xmlns:a16="http://schemas.microsoft.com/office/drawing/2014/main" id="{51D2BEED-A590-E366-8597-D570CACA0F94}"/>
              </a:ext>
            </a:extLst>
          </p:cNvPr>
          <p:cNvGraphicFramePr>
            <a:graphicFrameLocks noGrp="1"/>
          </p:cNvGraphicFramePr>
          <p:nvPr>
            <p:extLst>
              <p:ext uri="{D42A27DB-BD31-4B8C-83A1-F6EECF244321}">
                <p14:modId xmlns:p14="http://schemas.microsoft.com/office/powerpoint/2010/main" val="996918378"/>
              </p:ext>
            </p:extLst>
          </p:nvPr>
        </p:nvGraphicFramePr>
        <p:xfrm>
          <a:off x="838200" y="3955970"/>
          <a:ext cx="10143744" cy="2459736"/>
        </p:xfrm>
        <a:graphic>
          <a:graphicData uri="http://schemas.openxmlformats.org/drawingml/2006/table">
            <a:tbl>
              <a:tblPr>
                <a:tableStyleId>{08FB837D-C827-4EFA-A057-4D05807E0F7C}</a:tableStyleId>
              </a:tblPr>
              <a:tblGrid>
                <a:gridCol w="3778177">
                  <a:extLst>
                    <a:ext uri="{9D8B030D-6E8A-4147-A177-3AD203B41FA5}">
                      <a16:colId xmlns:a16="http://schemas.microsoft.com/office/drawing/2014/main" val="1567072156"/>
                    </a:ext>
                  </a:extLst>
                </a:gridCol>
                <a:gridCol w="6365567">
                  <a:extLst>
                    <a:ext uri="{9D8B030D-6E8A-4147-A177-3AD203B41FA5}">
                      <a16:colId xmlns:a16="http://schemas.microsoft.com/office/drawing/2014/main" val="3484950896"/>
                    </a:ext>
                  </a:extLst>
                </a:gridCol>
              </a:tblGrid>
              <a:tr h="517839">
                <a:tc>
                  <a:txBody>
                    <a:bodyPr/>
                    <a:lstStyle/>
                    <a:p>
                      <a:pPr algn="ctr">
                        <a:buNone/>
                      </a:pPr>
                      <a:r>
                        <a:rPr lang="en-IN" b="1" dirty="0">
                          <a:latin typeface="Times New Roman" panose="02020603050405020304" pitchFamily="18" charset="0"/>
                          <a:cs typeface="Times New Roman" panose="02020603050405020304" pitchFamily="18" charset="0"/>
                        </a:rPr>
                        <a:t>Component</a:t>
                      </a:r>
                    </a:p>
                  </a:txBody>
                  <a:tcPr anchor="ctr"/>
                </a:tc>
                <a:tc>
                  <a:txBody>
                    <a:bodyPr/>
                    <a:lstStyle/>
                    <a:p>
                      <a:pPr>
                        <a:buNone/>
                      </a:pPr>
                      <a:r>
                        <a:rPr lang="en-IN" b="1" dirty="0">
                          <a:latin typeface="Times New Roman" panose="02020603050405020304" pitchFamily="18" charset="0"/>
                          <a:cs typeface="Times New Roman" panose="02020603050405020304" pitchFamily="18" charset="0"/>
                        </a:rPr>
                        <a:t>Explanation</a:t>
                      </a:r>
                    </a:p>
                  </a:txBody>
                  <a:tcPr anchor="ctr"/>
                </a:tc>
                <a:extLst>
                  <a:ext uri="{0D108BD9-81ED-4DB2-BD59-A6C34878D82A}">
                    <a16:rowId xmlns:a16="http://schemas.microsoft.com/office/drawing/2014/main" val="277904500"/>
                  </a:ext>
                </a:extLst>
              </a:tr>
              <a:tr h="906219">
                <a:tc>
                  <a:txBody>
                    <a:bodyPr/>
                    <a:lstStyle/>
                    <a:p>
                      <a:pPr algn="ctr">
                        <a:buNone/>
                      </a:pPr>
                      <a:r>
                        <a:rPr lang="en-IN" b="1" dirty="0">
                          <a:latin typeface="Times New Roman" panose="02020603050405020304" pitchFamily="18" charset="0"/>
                          <a:cs typeface="Times New Roman" panose="02020603050405020304" pitchFamily="18" charset="0"/>
                        </a:rPr>
                        <a:t>Cognitive</a:t>
                      </a:r>
                      <a:endParaRPr lang="en-IN" dirty="0">
                        <a:latin typeface="Times New Roman" panose="02020603050405020304" pitchFamily="18" charset="0"/>
                        <a:cs typeface="Times New Roman" panose="02020603050405020304" pitchFamily="18" charset="0"/>
                      </a:endParaRPr>
                    </a:p>
                  </a:txBody>
                  <a:tcPr anchor="ctr"/>
                </a:tc>
                <a:tc>
                  <a:txBody>
                    <a:bodyPr/>
                    <a:lstStyle/>
                    <a:p>
                      <a:pPr>
                        <a:buNone/>
                      </a:pPr>
                      <a:r>
                        <a:rPr lang="en-US" dirty="0">
                          <a:latin typeface="Times New Roman" panose="02020603050405020304" pitchFamily="18" charset="0"/>
                          <a:cs typeface="Times New Roman" panose="02020603050405020304" pitchFamily="18" charset="0"/>
                        </a:rPr>
                        <a:t>“This car gives </a:t>
                      </a:r>
                      <a:r>
                        <a:rPr lang="en-US" b="1" dirty="0">
                          <a:latin typeface="Times New Roman" panose="02020603050405020304" pitchFamily="18" charset="0"/>
                          <a:cs typeface="Times New Roman" panose="02020603050405020304" pitchFamily="18" charset="0"/>
                        </a:rPr>
                        <a:t>good mileage</a:t>
                      </a:r>
                      <a:r>
                        <a:rPr lang="en-US" dirty="0">
                          <a:latin typeface="Times New Roman" panose="02020603050405020304" pitchFamily="18" charset="0"/>
                          <a:cs typeface="Times New Roman" panose="02020603050405020304" pitchFamily="18" charset="0"/>
                        </a:rPr>
                        <a:t> and has </a:t>
                      </a:r>
                      <a:r>
                        <a:rPr lang="en-US" b="1" dirty="0">
                          <a:latin typeface="Times New Roman" panose="02020603050405020304" pitchFamily="18" charset="0"/>
                          <a:cs typeface="Times New Roman" panose="02020603050405020304" pitchFamily="18" charset="0"/>
                        </a:rPr>
                        <a:t>strong safety features</a:t>
                      </a:r>
                      <a:r>
                        <a:rPr lang="en-US" dirty="0">
                          <a:latin typeface="Times New Roman" panose="02020603050405020304" pitchFamily="18" charset="0"/>
                          <a:cs typeface="Times New Roman" panose="02020603050405020304" pitchFamily="18" charset="0"/>
                        </a:rPr>
                        <a:t>.” (Belief)</a:t>
                      </a:r>
                    </a:p>
                  </a:txBody>
                  <a:tcPr anchor="ctr"/>
                </a:tc>
                <a:extLst>
                  <a:ext uri="{0D108BD9-81ED-4DB2-BD59-A6C34878D82A}">
                    <a16:rowId xmlns:a16="http://schemas.microsoft.com/office/drawing/2014/main" val="3132147653"/>
                  </a:ext>
                </a:extLst>
              </a:tr>
              <a:tr h="517839">
                <a:tc>
                  <a:txBody>
                    <a:bodyPr/>
                    <a:lstStyle/>
                    <a:p>
                      <a:pPr algn="ctr">
                        <a:buNone/>
                      </a:pPr>
                      <a:r>
                        <a:rPr lang="en-IN" b="1" dirty="0">
                          <a:latin typeface="Times New Roman" panose="02020603050405020304" pitchFamily="18" charset="0"/>
                          <a:cs typeface="Times New Roman" panose="02020603050405020304" pitchFamily="18" charset="0"/>
                        </a:rPr>
                        <a:t>Affective</a:t>
                      </a:r>
                      <a:endParaRPr lang="en-IN" dirty="0">
                        <a:latin typeface="Times New Roman" panose="02020603050405020304" pitchFamily="18" charset="0"/>
                        <a:cs typeface="Times New Roman" panose="02020603050405020304" pitchFamily="18" charset="0"/>
                      </a:endParaRPr>
                    </a:p>
                  </a:txBody>
                  <a:tcPr anchor="ctr"/>
                </a:tc>
                <a:tc>
                  <a:txBody>
                    <a:bodyPr/>
                    <a:lstStyle/>
                    <a:p>
                      <a:pPr>
                        <a:buNone/>
                      </a:pPr>
                      <a:r>
                        <a:rPr lang="en-US">
                          <a:latin typeface="Times New Roman" panose="02020603050405020304" pitchFamily="18" charset="0"/>
                          <a:cs typeface="Times New Roman" panose="02020603050405020304" pitchFamily="18" charset="0"/>
                        </a:rPr>
                        <a:t>“I </a:t>
                      </a:r>
                      <a:r>
                        <a:rPr lang="en-US" b="1">
                          <a:latin typeface="Times New Roman" panose="02020603050405020304" pitchFamily="18" charset="0"/>
                          <a:cs typeface="Times New Roman" panose="02020603050405020304" pitchFamily="18" charset="0"/>
                        </a:rPr>
                        <a:t>like</a:t>
                      </a:r>
                      <a:r>
                        <a:rPr lang="en-US">
                          <a:latin typeface="Times New Roman" panose="02020603050405020304" pitchFamily="18" charset="0"/>
                          <a:cs typeface="Times New Roman" panose="02020603050405020304" pitchFamily="18" charset="0"/>
                        </a:rPr>
                        <a:t> how this car looks and I feel happy driving it.” (Feeling)</a:t>
                      </a:r>
                    </a:p>
                  </a:txBody>
                  <a:tcPr anchor="ctr"/>
                </a:tc>
                <a:extLst>
                  <a:ext uri="{0D108BD9-81ED-4DB2-BD59-A6C34878D82A}">
                    <a16:rowId xmlns:a16="http://schemas.microsoft.com/office/drawing/2014/main" val="6272968"/>
                  </a:ext>
                </a:extLst>
              </a:tr>
              <a:tr h="517839">
                <a:tc>
                  <a:txBody>
                    <a:bodyPr/>
                    <a:lstStyle/>
                    <a:p>
                      <a:pPr algn="ctr">
                        <a:buNone/>
                      </a:pPr>
                      <a:r>
                        <a:rPr lang="en-IN" b="1" dirty="0">
                          <a:latin typeface="Times New Roman" panose="02020603050405020304" pitchFamily="18" charset="0"/>
                          <a:cs typeface="Times New Roman" panose="02020603050405020304" pitchFamily="18" charset="0"/>
                        </a:rPr>
                        <a:t>Conative</a:t>
                      </a:r>
                      <a:endParaRPr lang="en-IN" dirty="0">
                        <a:latin typeface="Times New Roman" panose="02020603050405020304" pitchFamily="18" charset="0"/>
                        <a:cs typeface="Times New Roman" panose="02020603050405020304" pitchFamily="18" charset="0"/>
                      </a:endParaRPr>
                    </a:p>
                  </a:txBody>
                  <a:tcPr anchor="ctr"/>
                </a:tc>
                <a:tc>
                  <a:txBody>
                    <a:bodyPr/>
                    <a:lstStyle/>
                    <a:p>
                      <a:pPr>
                        <a:buNone/>
                      </a:pPr>
                      <a:r>
                        <a:rPr lang="en-US" dirty="0">
                          <a:latin typeface="Times New Roman" panose="02020603050405020304" pitchFamily="18" charset="0"/>
                          <a:cs typeface="Times New Roman" panose="02020603050405020304" pitchFamily="18" charset="0"/>
                        </a:rPr>
                        <a:t>“I am </a:t>
                      </a:r>
                      <a:r>
                        <a:rPr lang="en-US" b="1" dirty="0">
                          <a:latin typeface="Times New Roman" panose="02020603050405020304" pitchFamily="18" charset="0"/>
                          <a:cs typeface="Times New Roman" panose="02020603050405020304" pitchFamily="18" charset="0"/>
                        </a:rPr>
                        <a:t>planning to buy</a:t>
                      </a:r>
                      <a:r>
                        <a:rPr lang="en-US" dirty="0">
                          <a:latin typeface="Times New Roman" panose="02020603050405020304" pitchFamily="18" charset="0"/>
                          <a:cs typeface="Times New Roman" panose="02020603050405020304" pitchFamily="18" charset="0"/>
                        </a:rPr>
                        <a:t> this car soon.” (Intention/Action)</a:t>
                      </a:r>
                    </a:p>
                  </a:txBody>
                  <a:tcPr anchor="ctr"/>
                </a:tc>
                <a:extLst>
                  <a:ext uri="{0D108BD9-81ED-4DB2-BD59-A6C34878D82A}">
                    <a16:rowId xmlns:a16="http://schemas.microsoft.com/office/drawing/2014/main" val="1793659474"/>
                  </a:ext>
                </a:extLst>
              </a:tr>
            </a:tbl>
          </a:graphicData>
        </a:graphic>
      </p:graphicFrame>
      <p:pic>
        <p:nvPicPr>
          <p:cNvPr id="6" name="Picture 5" descr="A white car with black background&#10;&#10;AI-generated content may be incorrect.">
            <a:extLst>
              <a:ext uri="{FF2B5EF4-FFF2-40B4-BE49-F238E27FC236}">
                <a16:creationId xmlns:a16="http://schemas.microsoft.com/office/drawing/2014/main" id="{241B6290-55CF-860C-4991-76D9A48C5B31}"/>
              </a:ext>
            </a:extLst>
          </p:cNvPr>
          <p:cNvPicPr>
            <a:picLocks noChangeAspect="1"/>
          </p:cNvPicPr>
          <p:nvPr/>
        </p:nvPicPr>
        <p:blipFill>
          <a:blip r:embed="rId2">
            <a:extLst>
              <a:ext uri="{28A0092B-C50C-407E-A947-70E740481C1C}">
                <a14:useLocalDpi xmlns:a14="http://schemas.microsoft.com/office/drawing/2010/main" val="0"/>
              </a:ext>
            </a:extLst>
          </a:blip>
          <a:srcRect l="11868" t="13402" r="10277" b="13615"/>
          <a:stretch>
            <a:fillRect/>
          </a:stretch>
        </p:blipFill>
        <p:spPr>
          <a:xfrm>
            <a:off x="7589520" y="1245965"/>
            <a:ext cx="4288536" cy="2459736"/>
          </a:xfrm>
          <a:prstGeom prst="rect">
            <a:avLst/>
          </a:prstGeom>
          <a:ln>
            <a:noFill/>
          </a:ln>
          <a:effectLst>
            <a:softEdge rad="112500"/>
          </a:effectLst>
        </p:spPr>
      </p:pic>
    </p:spTree>
    <p:extLst>
      <p:ext uri="{BB962C8B-B14F-4D97-AF65-F5344CB8AC3E}">
        <p14:creationId xmlns:p14="http://schemas.microsoft.com/office/powerpoint/2010/main" val="41154908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FA9B0-9A05-D4D2-C226-A5119F9597C3}"/>
              </a:ext>
            </a:extLst>
          </p:cNvPr>
          <p:cNvSpPr>
            <a:spLocks noGrp="1"/>
          </p:cNvSpPr>
          <p:nvPr>
            <p:ph type="title"/>
          </p:nvPr>
        </p:nvSpPr>
        <p:spPr>
          <a:xfrm>
            <a:off x="838200" y="1493221"/>
            <a:ext cx="10515600" cy="501968"/>
          </a:xfrm>
        </p:spPr>
        <p:txBody>
          <a:bodyPr>
            <a:normAutofit fontScale="90000"/>
          </a:bodyPr>
          <a:lstStyle/>
          <a:p>
            <a:r>
              <a:rPr lang="en-US" sz="3600" dirty="0">
                <a:latin typeface="Times New Roman" panose="02020603050405020304" pitchFamily="18" charset="0"/>
                <a:cs typeface="Times New Roman" panose="02020603050405020304" pitchFamily="18" charset="0"/>
              </a:rPr>
              <a:t>Attitude formation &amp; Change</a:t>
            </a:r>
            <a:endParaRPr lang="en-IN" sz="3600" dirty="0">
              <a:latin typeface="Times New Roman" panose="02020603050405020304" pitchFamily="18" charset="0"/>
              <a:cs typeface="Times New Roman" panose="02020603050405020304" pitchFamily="18" charset="0"/>
            </a:endParaRPr>
          </a:p>
        </p:txBody>
      </p:sp>
      <p:pic>
        <p:nvPicPr>
          <p:cNvPr id="5" name="Content Placeholder 4" descr="A close-up of a text&#10;&#10;AI-generated content may be incorrect.">
            <a:extLst>
              <a:ext uri="{FF2B5EF4-FFF2-40B4-BE49-F238E27FC236}">
                <a16:creationId xmlns:a16="http://schemas.microsoft.com/office/drawing/2014/main" id="{D7CF960B-B9EA-2A4B-DC74-58C97263128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251221"/>
            <a:ext cx="10076347" cy="2201907"/>
          </a:xfrm>
        </p:spPr>
      </p:pic>
    </p:spTree>
    <p:extLst>
      <p:ext uri="{BB962C8B-B14F-4D97-AF65-F5344CB8AC3E}">
        <p14:creationId xmlns:p14="http://schemas.microsoft.com/office/powerpoint/2010/main" val="23486414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1E0BF-47D8-5B74-C02C-7D8219DF82F2}"/>
              </a:ext>
            </a:extLst>
          </p:cNvPr>
          <p:cNvSpPr>
            <a:spLocks noGrp="1"/>
          </p:cNvSpPr>
          <p:nvPr>
            <p:ph type="title"/>
          </p:nvPr>
        </p:nvSpPr>
        <p:spPr>
          <a:xfrm>
            <a:off x="280416" y="840743"/>
            <a:ext cx="10515600" cy="425689"/>
          </a:xfrm>
        </p:spPr>
        <p:txBody>
          <a:bodyPr>
            <a:normAutofit fontScale="90000"/>
          </a:bodyPr>
          <a:lstStyle/>
          <a:p>
            <a:r>
              <a:rPr lang="en-US" sz="2800" b="1" dirty="0">
                <a:latin typeface="Times New Roman" panose="02020603050405020304" pitchFamily="18" charset="0"/>
                <a:cs typeface="Times New Roman" panose="02020603050405020304" pitchFamily="18" charset="0"/>
              </a:rPr>
              <a:t>Attitude formation</a:t>
            </a:r>
            <a:endParaRPr lang="en-IN" sz="28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32D8B1A-9444-3965-4BE6-6D0F44625DAE}"/>
              </a:ext>
            </a:extLst>
          </p:cNvPr>
          <p:cNvSpPr>
            <a:spLocks noGrp="1"/>
          </p:cNvSpPr>
          <p:nvPr>
            <p:ph sz="half" idx="1"/>
          </p:nvPr>
        </p:nvSpPr>
        <p:spPr>
          <a:xfrm>
            <a:off x="484632" y="1736855"/>
            <a:ext cx="5535168" cy="4440108"/>
          </a:xfrm>
        </p:spPr>
        <p:txBody>
          <a:bodyPr>
            <a:noAutofit/>
          </a:bodyPr>
          <a:lstStyle/>
          <a:p>
            <a:pPr algn="just">
              <a:lnSpc>
                <a:spcPct val="100000"/>
              </a:lnSpc>
            </a:pPr>
            <a:r>
              <a:rPr lang="en-US" sz="1600" b="1" dirty="0">
                <a:latin typeface="Times New Roman" panose="02020603050405020304" pitchFamily="18" charset="0"/>
                <a:cs typeface="Times New Roman" panose="02020603050405020304" pitchFamily="18" charset="0"/>
              </a:rPr>
              <a:t>(1) Learning</a:t>
            </a:r>
          </a:p>
          <a:p>
            <a:pPr algn="just">
              <a:lnSpc>
                <a:spcPct val="100000"/>
              </a:lnSpc>
            </a:pPr>
            <a:r>
              <a:rPr lang="en-US" sz="1500" dirty="0">
                <a:latin typeface="Times New Roman" panose="02020603050405020304" pitchFamily="18" charset="0"/>
                <a:cs typeface="Times New Roman" panose="02020603050405020304" pitchFamily="18" charset="0"/>
              </a:rPr>
              <a:t>Based on direct experience, reinforcement, and conditioning.</a:t>
            </a:r>
          </a:p>
          <a:p>
            <a:pPr algn="just">
              <a:lnSpc>
                <a:spcPct val="100000"/>
              </a:lnSpc>
            </a:pPr>
            <a:r>
              <a:rPr lang="en-US" sz="1500" dirty="0">
                <a:latin typeface="Times New Roman" panose="02020603050405020304" pitchFamily="18" charset="0"/>
                <a:cs typeface="Times New Roman" panose="02020603050405020304" pitchFamily="18" charset="0"/>
              </a:rPr>
              <a:t>Example: If a shampoo gives good results, the consumer forms a positive attitude.</a:t>
            </a:r>
          </a:p>
          <a:p>
            <a:pPr algn="just">
              <a:lnSpc>
                <a:spcPct val="100000"/>
              </a:lnSpc>
            </a:pPr>
            <a:r>
              <a:rPr lang="en-US" sz="1600" b="1" dirty="0">
                <a:latin typeface="Times New Roman" panose="02020603050405020304" pitchFamily="18" charset="0"/>
                <a:cs typeface="Times New Roman" panose="02020603050405020304" pitchFamily="18" charset="0"/>
              </a:rPr>
              <a:t>(2) Personal Experience</a:t>
            </a:r>
          </a:p>
          <a:p>
            <a:pPr algn="just">
              <a:lnSpc>
                <a:spcPct val="100000"/>
              </a:lnSpc>
            </a:pPr>
            <a:r>
              <a:rPr lang="en-US" sz="1500" dirty="0">
                <a:latin typeface="Times New Roman" panose="02020603050405020304" pitchFamily="18" charset="0"/>
                <a:cs typeface="Times New Roman" panose="02020603050405020304" pitchFamily="18" charset="0"/>
              </a:rPr>
              <a:t>Actual usage shapes strong attitudes.</a:t>
            </a:r>
          </a:p>
          <a:p>
            <a:pPr algn="just">
              <a:lnSpc>
                <a:spcPct val="100000"/>
              </a:lnSpc>
            </a:pPr>
            <a:r>
              <a:rPr lang="en-US" sz="1500" dirty="0">
                <a:latin typeface="Times New Roman" panose="02020603050405020304" pitchFamily="18" charset="0"/>
                <a:cs typeface="Times New Roman" panose="02020603050405020304" pitchFamily="18" charset="0"/>
              </a:rPr>
              <a:t>Example: Trying a new mobile phone and liking its features.</a:t>
            </a:r>
          </a:p>
          <a:p>
            <a:pPr algn="just">
              <a:lnSpc>
                <a:spcPct val="100000"/>
              </a:lnSpc>
            </a:pPr>
            <a:r>
              <a:rPr lang="en-US" sz="1600" b="1" dirty="0">
                <a:latin typeface="Times New Roman" panose="02020603050405020304" pitchFamily="18" charset="0"/>
                <a:cs typeface="Times New Roman" panose="02020603050405020304" pitchFamily="18" charset="0"/>
              </a:rPr>
              <a:t>(3) Social Interaction</a:t>
            </a:r>
          </a:p>
          <a:p>
            <a:pPr algn="just">
              <a:lnSpc>
                <a:spcPct val="100000"/>
              </a:lnSpc>
            </a:pPr>
            <a:r>
              <a:rPr lang="en-US" sz="1500" dirty="0">
                <a:latin typeface="Times New Roman" panose="02020603050405020304" pitchFamily="18" charset="0"/>
                <a:cs typeface="Times New Roman" panose="02020603050405020304" pitchFamily="18" charset="0"/>
              </a:rPr>
              <a:t>Attitudes develop by interacting with family, friends, peers.</a:t>
            </a:r>
          </a:p>
          <a:p>
            <a:pPr algn="just">
              <a:lnSpc>
                <a:spcPct val="100000"/>
              </a:lnSpc>
            </a:pPr>
            <a:r>
              <a:rPr lang="en-US" sz="1500" dirty="0">
                <a:latin typeface="Times New Roman" panose="02020603050405020304" pitchFamily="18" charset="0"/>
                <a:cs typeface="Times New Roman" panose="02020603050405020304" pitchFamily="18" charset="0"/>
              </a:rPr>
              <a:t>Example: Students preferring a fashion brand because their friends like it.</a:t>
            </a:r>
          </a:p>
          <a:p>
            <a:pPr algn="just">
              <a:lnSpc>
                <a:spcPct val="100000"/>
              </a:lnSpc>
            </a:pPr>
            <a:r>
              <a:rPr lang="en-US" sz="1600" b="1" dirty="0">
                <a:latin typeface="Times New Roman" panose="02020603050405020304" pitchFamily="18" charset="0"/>
                <a:cs typeface="Times New Roman" panose="02020603050405020304" pitchFamily="18" charset="0"/>
              </a:rPr>
              <a:t>(4) Group Influence &amp; Reference Groups</a:t>
            </a:r>
          </a:p>
          <a:p>
            <a:pPr algn="just">
              <a:lnSpc>
                <a:spcPct val="100000"/>
              </a:lnSpc>
            </a:pPr>
            <a:r>
              <a:rPr lang="en-US" sz="1500" dirty="0">
                <a:latin typeface="Times New Roman" panose="02020603050405020304" pitchFamily="18" charset="0"/>
                <a:cs typeface="Times New Roman" panose="02020603050405020304" pitchFamily="18" charset="0"/>
              </a:rPr>
              <a:t>Influence from aspirational groups, celebrities, influencers.</a:t>
            </a:r>
          </a:p>
          <a:p>
            <a:pPr algn="just">
              <a:lnSpc>
                <a:spcPct val="100000"/>
              </a:lnSpc>
            </a:pPr>
            <a:r>
              <a:rPr lang="en-US" sz="1500" dirty="0">
                <a:latin typeface="Times New Roman" panose="02020603050405020304" pitchFamily="18" charset="0"/>
                <a:cs typeface="Times New Roman" panose="02020603050405020304" pitchFamily="18" charset="0"/>
              </a:rPr>
              <a:t>Example: Youth adopting sports shoes endorsed by Virat Kohli.</a:t>
            </a:r>
          </a:p>
          <a:p>
            <a:pPr algn="just">
              <a:lnSpc>
                <a:spcPct val="100000"/>
              </a:lnSpc>
            </a:pPr>
            <a:endParaRPr lang="en-IN" sz="1400" dirty="0"/>
          </a:p>
        </p:txBody>
      </p:sp>
      <p:sp>
        <p:nvSpPr>
          <p:cNvPr id="4" name="Content Placeholder 3">
            <a:extLst>
              <a:ext uri="{FF2B5EF4-FFF2-40B4-BE49-F238E27FC236}">
                <a16:creationId xmlns:a16="http://schemas.microsoft.com/office/drawing/2014/main" id="{E1B70ABA-4502-0F37-3255-F287760732F7}"/>
              </a:ext>
            </a:extLst>
          </p:cNvPr>
          <p:cNvSpPr>
            <a:spLocks noGrp="1"/>
          </p:cNvSpPr>
          <p:nvPr>
            <p:ph sz="half" idx="2"/>
          </p:nvPr>
        </p:nvSpPr>
        <p:spPr>
          <a:xfrm>
            <a:off x="6409944" y="1837944"/>
            <a:ext cx="5422392" cy="4654931"/>
          </a:xfrm>
        </p:spPr>
        <p:txBody>
          <a:bodyPr>
            <a:normAutofit/>
          </a:bodyPr>
          <a:lstStyle/>
          <a:p>
            <a:pPr>
              <a:lnSpc>
                <a:spcPct val="110000"/>
              </a:lnSpc>
            </a:pPr>
            <a:r>
              <a:rPr lang="en-US" sz="1500" b="1" dirty="0">
                <a:latin typeface="Times New Roman" panose="02020603050405020304" pitchFamily="18" charset="0"/>
                <a:cs typeface="Times New Roman" panose="02020603050405020304" pitchFamily="18" charset="0"/>
              </a:rPr>
              <a:t>(5) Marketing Communications</a:t>
            </a:r>
          </a:p>
          <a:p>
            <a:pPr>
              <a:lnSpc>
                <a:spcPct val="110000"/>
              </a:lnSpc>
            </a:pPr>
            <a:r>
              <a:rPr lang="en-US" sz="1500" dirty="0">
                <a:latin typeface="Times New Roman" panose="02020603050405020304" pitchFamily="18" charset="0"/>
                <a:cs typeface="Times New Roman" panose="02020603050405020304" pitchFamily="18" charset="0"/>
              </a:rPr>
              <a:t>Advertisements, celebrity endorsements, packaging, sales promotions influence attitude.</a:t>
            </a:r>
          </a:p>
          <a:p>
            <a:pPr>
              <a:lnSpc>
                <a:spcPct val="110000"/>
              </a:lnSpc>
            </a:pPr>
            <a:r>
              <a:rPr lang="en-US" sz="1500" dirty="0">
                <a:latin typeface="Times New Roman" panose="02020603050405020304" pitchFamily="18" charset="0"/>
                <a:cs typeface="Times New Roman" panose="02020603050405020304" pitchFamily="18" charset="0"/>
              </a:rPr>
              <a:t>Example: A “clinically tested” claim builds a positive attitude.</a:t>
            </a:r>
          </a:p>
          <a:p>
            <a:pPr>
              <a:lnSpc>
                <a:spcPct val="110000"/>
              </a:lnSpc>
            </a:pPr>
            <a:r>
              <a:rPr lang="en-US" sz="1500" b="1" dirty="0">
                <a:latin typeface="Times New Roman" panose="02020603050405020304" pitchFamily="18" charset="0"/>
                <a:cs typeface="Times New Roman" panose="02020603050405020304" pitchFamily="18" charset="0"/>
              </a:rPr>
              <a:t>(6) Cultural Factors</a:t>
            </a:r>
          </a:p>
          <a:p>
            <a:pPr>
              <a:lnSpc>
                <a:spcPct val="110000"/>
              </a:lnSpc>
            </a:pPr>
            <a:r>
              <a:rPr lang="en-US" sz="1500" dirty="0">
                <a:latin typeface="Times New Roman" panose="02020603050405020304" pitchFamily="18" charset="0"/>
                <a:cs typeface="Times New Roman" panose="02020603050405020304" pitchFamily="18" charset="0"/>
              </a:rPr>
              <a:t>Values, traditions, norms shape attitudes.</a:t>
            </a:r>
          </a:p>
          <a:p>
            <a:pPr>
              <a:lnSpc>
                <a:spcPct val="110000"/>
              </a:lnSpc>
            </a:pPr>
            <a:r>
              <a:rPr lang="en-US" sz="1500" dirty="0">
                <a:latin typeface="Times New Roman" panose="02020603050405020304" pitchFamily="18" charset="0"/>
                <a:cs typeface="Times New Roman" panose="02020603050405020304" pitchFamily="18" charset="0"/>
              </a:rPr>
              <a:t>Example: Preference for gold </a:t>
            </a:r>
            <a:r>
              <a:rPr lang="en-US" sz="1500" dirty="0" err="1">
                <a:latin typeface="Times New Roman" panose="02020603050405020304" pitchFamily="18" charset="0"/>
                <a:cs typeface="Times New Roman" panose="02020603050405020304" pitchFamily="18" charset="0"/>
              </a:rPr>
              <a:t>jewellery</a:t>
            </a:r>
            <a:r>
              <a:rPr lang="en-US" sz="1500" dirty="0">
                <a:latin typeface="Times New Roman" panose="02020603050405020304" pitchFamily="18" charset="0"/>
                <a:cs typeface="Times New Roman" panose="02020603050405020304" pitchFamily="18" charset="0"/>
              </a:rPr>
              <a:t> in Indian culture.</a:t>
            </a:r>
          </a:p>
          <a:p>
            <a:pPr>
              <a:lnSpc>
                <a:spcPct val="110000"/>
              </a:lnSpc>
            </a:pPr>
            <a:r>
              <a:rPr lang="en-US" sz="1500" b="1" dirty="0">
                <a:latin typeface="Times New Roman" panose="02020603050405020304" pitchFamily="18" charset="0"/>
                <a:cs typeface="Times New Roman" panose="02020603050405020304" pitchFamily="18" charset="0"/>
              </a:rPr>
              <a:t>(7) Personality &amp; Self-Concept</a:t>
            </a:r>
          </a:p>
          <a:p>
            <a:pPr>
              <a:lnSpc>
                <a:spcPct val="110000"/>
              </a:lnSpc>
            </a:pPr>
            <a:r>
              <a:rPr lang="en-US" sz="1500" dirty="0">
                <a:latin typeface="Times New Roman" panose="02020603050405020304" pitchFamily="18" charset="0"/>
                <a:cs typeface="Times New Roman" panose="02020603050405020304" pitchFamily="18" charset="0"/>
              </a:rPr>
              <a:t>Attitudes align with how consumers see themselves.</a:t>
            </a:r>
          </a:p>
          <a:p>
            <a:pPr>
              <a:lnSpc>
                <a:spcPct val="110000"/>
              </a:lnSpc>
            </a:pPr>
            <a:r>
              <a:rPr lang="en-US" sz="1500" dirty="0">
                <a:latin typeface="Times New Roman" panose="02020603050405020304" pitchFamily="18" charset="0"/>
                <a:cs typeface="Times New Roman" panose="02020603050405020304" pitchFamily="18" charset="0"/>
              </a:rPr>
              <a:t>Example: Eco-conscious consumers develop positive attitudes toward electric vehicles.</a:t>
            </a:r>
          </a:p>
          <a:p>
            <a:pPr>
              <a:lnSpc>
                <a:spcPct val="110000"/>
              </a:lnSpc>
            </a:pPr>
            <a:endParaRPr lang="en-IN" sz="1500" dirty="0"/>
          </a:p>
        </p:txBody>
      </p:sp>
      <p:sp>
        <p:nvSpPr>
          <p:cNvPr id="6" name="TextBox 5">
            <a:extLst>
              <a:ext uri="{FF2B5EF4-FFF2-40B4-BE49-F238E27FC236}">
                <a16:creationId xmlns:a16="http://schemas.microsoft.com/office/drawing/2014/main" id="{F9D971C5-9AA7-1B74-C584-145F8BF55C47}"/>
              </a:ext>
            </a:extLst>
          </p:cNvPr>
          <p:cNvSpPr txBox="1"/>
          <p:nvPr/>
        </p:nvSpPr>
        <p:spPr>
          <a:xfrm>
            <a:off x="838200" y="1367522"/>
            <a:ext cx="10162032"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Attitudes are </a:t>
            </a:r>
            <a:r>
              <a:rPr lang="en-US" b="1" dirty="0">
                <a:latin typeface="Times New Roman" panose="02020603050405020304" pitchFamily="18" charset="0"/>
                <a:cs typeface="Times New Roman" panose="02020603050405020304" pitchFamily="18" charset="0"/>
              </a:rPr>
              <a:t>learned</a:t>
            </a:r>
            <a:r>
              <a:rPr lang="en-US" dirty="0">
                <a:latin typeface="Times New Roman" panose="02020603050405020304" pitchFamily="18" charset="0"/>
                <a:cs typeface="Times New Roman" panose="02020603050405020304" pitchFamily="18" charset="0"/>
              </a:rPr>
              <a:t>, not inherited. Consumers form attitudes through various sources:</a:t>
            </a:r>
            <a:endParaRPr lang="en-IN" dirty="0"/>
          </a:p>
        </p:txBody>
      </p:sp>
    </p:spTree>
    <p:extLst>
      <p:ext uri="{BB962C8B-B14F-4D97-AF65-F5344CB8AC3E}">
        <p14:creationId xmlns:p14="http://schemas.microsoft.com/office/powerpoint/2010/main" val="1823458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4C33B-2FE9-A6B6-F54B-457A2FC703EA}"/>
              </a:ext>
            </a:extLst>
          </p:cNvPr>
          <p:cNvSpPr>
            <a:spLocks noGrp="1"/>
          </p:cNvSpPr>
          <p:nvPr>
            <p:ph type="title"/>
          </p:nvPr>
        </p:nvSpPr>
        <p:spPr>
          <a:xfrm>
            <a:off x="838200" y="1517904"/>
            <a:ext cx="10515600" cy="172784"/>
          </a:xfrm>
        </p:spPr>
        <p:txBody>
          <a:bodyPr>
            <a:noAutofit/>
          </a:bodyPr>
          <a:lstStyle/>
          <a:p>
            <a:r>
              <a:rPr lang="en-US" sz="2800" b="1" dirty="0">
                <a:latin typeface="Times New Roman" panose="02020603050405020304" pitchFamily="18" charset="0"/>
                <a:cs typeface="Times New Roman" panose="02020603050405020304" pitchFamily="18" charset="0"/>
              </a:rPr>
              <a:t>Three levels of Attitude Change </a:t>
            </a:r>
            <a:br>
              <a:rPr lang="en-US" sz="2800" b="1"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87022F0-AAB3-4A7D-F4FE-3196BE5DFE34}"/>
              </a:ext>
            </a:extLst>
          </p:cNvPr>
          <p:cNvSpPr>
            <a:spLocks noGrp="1"/>
          </p:cNvSpPr>
          <p:nvPr>
            <p:ph idx="1"/>
          </p:nvPr>
        </p:nvSpPr>
        <p:spPr>
          <a:xfrm>
            <a:off x="356616" y="1690688"/>
            <a:ext cx="10250424" cy="4911280"/>
          </a:xfrm>
        </p:spPr>
        <p:txBody>
          <a:bodyPr>
            <a:normAutofit fontScale="85000" lnSpcReduction="20000"/>
          </a:bodyPr>
          <a:lstStyle/>
          <a:p>
            <a:pPr>
              <a:lnSpc>
                <a:spcPct val="110000"/>
              </a:lnSpc>
            </a:pPr>
            <a:r>
              <a:rPr lang="en-US" sz="2100" b="1" dirty="0">
                <a:latin typeface="Times New Roman" panose="02020603050405020304" pitchFamily="18" charset="0"/>
                <a:cs typeface="Times New Roman" panose="02020603050405020304" pitchFamily="18" charset="0"/>
              </a:rPr>
              <a:t>1. Compliance</a:t>
            </a:r>
          </a:p>
          <a:p>
            <a:pPr>
              <a:lnSpc>
                <a:spcPct val="110000"/>
              </a:lnSpc>
            </a:pPr>
            <a:r>
              <a:rPr lang="en-US" sz="1600" dirty="0">
                <a:latin typeface="Times New Roman" panose="02020603050405020304" pitchFamily="18" charset="0"/>
                <a:cs typeface="Times New Roman" panose="02020603050405020304" pitchFamily="18" charset="0"/>
              </a:rPr>
              <a:t>Compliance means a person changes their behavior </a:t>
            </a:r>
            <a:r>
              <a:rPr lang="en-US" sz="1600" b="1" dirty="0">
                <a:latin typeface="Times New Roman" panose="02020603050405020304" pitchFamily="18" charset="0"/>
                <a:cs typeface="Times New Roman" panose="02020603050405020304" pitchFamily="18" charset="0"/>
              </a:rPr>
              <a:t>just to gain rewards or avoid punishment</a:t>
            </a:r>
            <a:r>
              <a:rPr lang="en-US" sz="1600" dirty="0">
                <a:latin typeface="Times New Roman" panose="02020603050405020304" pitchFamily="18" charset="0"/>
                <a:cs typeface="Times New Roman" panose="02020603050405020304" pitchFamily="18" charset="0"/>
              </a:rPr>
              <a:t>, not because their beliefs actually changed.</a:t>
            </a:r>
          </a:p>
          <a:p>
            <a:pPr>
              <a:lnSpc>
                <a:spcPct val="110000"/>
              </a:lnSpc>
            </a:pPr>
            <a:r>
              <a:rPr lang="en-US" sz="1600" dirty="0">
                <a:latin typeface="Times New Roman" panose="02020603050405020304" pitchFamily="18" charset="0"/>
                <a:cs typeface="Times New Roman" panose="02020603050405020304" pitchFamily="18" charset="0"/>
              </a:rPr>
              <a:t>The person knows they are being influenced and may not agree internally.</a:t>
            </a:r>
          </a:p>
          <a:p>
            <a:pPr>
              <a:lnSpc>
                <a:spcPct val="110000"/>
              </a:lnSpc>
            </a:pPr>
            <a:r>
              <a:rPr lang="en-US" sz="1600" dirty="0">
                <a:latin typeface="Times New Roman" panose="02020603050405020304" pitchFamily="18" charset="0"/>
                <a:cs typeface="Times New Roman" panose="02020603050405020304" pitchFamily="18" charset="0"/>
              </a:rPr>
              <a:t>It happens due to </a:t>
            </a:r>
            <a:r>
              <a:rPr lang="en-US" sz="1600" b="1" dirty="0">
                <a:latin typeface="Times New Roman" panose="02020603050405020304" pitchFamily="18" charset="0"/>
                <a:cs typeface="Times New Roman" panose="02020603050405020304" pitchFamily="18" charset="0"/>
              </a:rPr>
              <a:t>social pressure</a:t>
            </a:r>
            <a:r>
              <a:rPr lang="en-US" sz="1600" dirty="0">
                <a:latin typeface="Times New Roman" panose="02020603050405020304" pitchFamily="18" charset="0"/>
                <a:cs typeface="Times New Roman" panose="02020603050405020304" pitchFamily="18" charset="0"/>
              </a:rPr>
              <a:t>.</a:t>
            </a:r>
          </a:p>
          <a:p>
            <a:pPr>
              <a:lnSpc>
                <a:spcPct val="110000"/>
              </a:lnSpc>
            </a:pPr>
            <a:r>
              <a:rPr lang="en-US" sz="1600" b="1" dirty="0">
                <a:latin typeface="Times New Roman" panose="02020603050405020304" pitchFamily="18" charset="0"/>
                <a:cs typeface="Times New Roman" panose="02020603050405020304" pitchFamily="18" charset="0"/>
              </a:rPr>
              <a:t>Example (Asch Experiment – Simple Explanation)</a:t>
            </a:r>
          </a:p>
          <a:p>
            <a:pPr>
              <a:lnSpc>
                <a:spcPct val="110000"/>
              </a:lnSpc>
            </a:pPr>
            <a:r>
              <a:rPr lang="en-US" sz="1600" dirty="0">
                <a:latin typeface="Times New Roman" panose="02020603050405020304" pitchFamily="18" charset="0"/>
                <a:cs typeface="Times New Roman" panose="02020603050405020304" pitchFamily="18" charset="0"/>
              </a:rPr>
              <a:t>Solomon Asch conducted an experiment where a group gave wrong answers on purpose.</a:t>
            </a:r>
          </a:p>
          <a:p>
            <a:pPr>
              <a:lnSpc>
                <a:spcPct val="110000"/>
              </a:lnSpc>
            </a:pPr>
            <a:r>
              <a:rPr lang="en-US" sz="1600" dirty="0">
                <a:latin typeface="Times New Roman" panose="02020603050405020304" pitchFamily="18" charset="0"/>
                <a:cs typeface="Times New Roman" panose="02020603050405020304" pitchFamily="18" charset="0"/>
              </a:rPr>
              <a:t>One real participant, seeing everyone give the same wrong answer, also agreed with them </a:t>
            </a:r>
            <a:r>
              <a:rPr lang="en-US" sz="1600" b="1" dirty="0">
                <a:latin typeface="Times New Roman" panose="02020603050405020304" pitchFamily="18" charset="0"/>
                <a:cs typeface="Times New Roman" panose="02020603050405020304" pitchFamily="18" charset="0"/>
              </a:rPr>
              <a:t>to fit in</a:t>
            </a:r>
            <a:r>
              <a:rPr lang="en-US" sz="1600" dirty="0">
                <a:latin typeface="Times New Roman" panose="02020603050405020304" pitchFamily="18" charset="0"/>
                <a:cs typeface="Times New Roman" panose="02020603050405020304" pitchFamily="18" charset="0"/>
              </a:rPr>
              <a:t>, even though he knew it was wrong.</a:t>
            </a:r>
          </a:p>
          <a:p>
            <a:pPr>
              <a:lnSpc>
                <a:spcPct val="110000"/>
              </a:lnSpc>
            </a:pPr>
            <a:r>
              <a:rPr lang="en-US" sz="1600" dirty="0">
                <a:latin typeface="Times New Roman" panose="02020603050405020304" pitchFamily="18" charset="0"/>
                <a:cs typeface="Times New Roman" panose="02020603050405020304" pitchFamily="18" charset="0"/>
              </a:rPr>
              <a:t>About </a:t>
            </a:r>
            <a:r>
              <a:rPr lang="en-US" sz="1600" b="1" dirty="0">
                <a:latin typeface="Times New Roman" panose="02020603050405020304" pitchFamily="18" charset="0"/>
                <a:cs typeface="Times New Roman" panose="02020603050405020304" pitchFamily="18" charset="0"/>
              </a:rPr>
              <a:t>75%</a:t>
            </a:r>
            <a:r>
              <a:rPr lang="en-US" sz="1600" dirty="0">
                <a:latin typeface="Times New Roman" panose="02020603050405020304" pitchFamily="18" charset="0"/>
                <a:cs typeface="Times New Roman" panose="02020603050405020304" pitchFamily="18" charset="0"/>
              </a:rPr>
              <a:t> of people followed the group at least once.</a:t>
            </a:r>
          </a:p>
          <a:p>
            <a:pPr>
              <a:lnSpc>
                <a:spcPct val="110000"/>
              </a:lnSpc>
            </a:pPr>
            <a:r>
              <a:rPr lang="en-US" sz="1600" dirty="0">
                <a:latin typeface="Times New Roman" panose="02020603050405020304" pitchFamily="18" charset="0"/>
                <a:cs typeface="Times New Roman" panose="02020603050405020304" pitchFamily="18" charset="0"/>
              </a:rPr>
              <a:t>Shows that people comply to </a:t>
            </a:r>
            <a:r>
              <a:rPr lang="en-US" sz="1600" b="1" dirty="0">
                <a:latin typeface="Times New Roman" panose="02020603050405020304" pitchFamily="18" charset="0"/>
                <a:cs typeface="Times New Roman" panose="02020603050405020304" pitchFamily="18" charset="0"/>
              </a:rPr>
              <a:t>look correct or avoid standing out</a:t>
            </a:r>
            <a:r>
              <a:rPr lang="en-US" sz="1600" dirty="0">
                <a:latin typeface="Times New Roman" panose="02020603050405020304" pitchFamily="18" charset="0"/>
                <a:cs typeface="Times New Roman" panose="02020603050405020304" pitchFamily="18" charset="0"/>
              </a:rPr>
              <a:t>.</a:t>
            </a:r>
          </a:p>
          <a:p>
            <a:pPr>
              <a:lnSpc>
                <a:spcPct val="110000"/>
              </a:lnSpc>
            </a:pPr>
            <a:r>
              <a:rPr lang="en-US" sz="1600" dirty="0">
                <a:latin typeface="Times New Roman" panose="02020603050405020304" pitchFamily="18" charset="0"/>
                <a:cs typeface="Times New Roman" panose="02020603050405020304" pitchFamily="18" charset="0"/>
              </a:rPr>
              <a:t>Consumers change their behavior </a:t>
            </a:r>
            <a:r>
              <a:rPr lang="en-US" sz="1600" b="1" dirty="0">
                <a:latin typeface="Times New Roman" panose="02020603050405020304" pitchFamily="18" charset="0"/>
                <a:cs typeface="Times New Roman" panose="02020603050405020304" pitchFamily="18" charset="0"/>
              </a:rPr>
              <a:t>temporarily</a:t>
            </a:r>
            <a:r>
              <a:rPr lang="en-US" sz="1600" dirty="0">
                <a:latin typeface="Times New Roman" panose="02020603050405020304" pitchFamily="18" charset="0"/>
                <a:cs typeface="Times New Roman" panose="02020603050405020304" pitchFamily="18" charset="0"/>
              </a:rPr>
              <a:t> because of </a:t>
            </a:r>
            <a:r>
              <a:rPr lang="en-US" sz="1600" b="1" dirty="0">
                <a:latin typeface="Times New Roman" panose="02020603050405020304" pitchFamily="18" charset="0"/>
                <a:cs typeface="Times New Roman" panose="02020603050405020304" pitchFamily="18" charset="0"/>
              </a:rPr>
              <a:t>external pressure</a:t>
            </a:r>
            <a:r>
              <a:rPr lang="en-US" sz="1600" dirty="0">
                <a:latin typeface="Times New Roman" panose="02020603050405020304" pitchFamily="18" charset="0"/>
                <a:cs typeface="Times New Roman" panose="02020603050405020304" pitchFamily="18" charset="0"/>
              </a:rPr>
              <a:t>, rewards, discounts, or social expectations — not because they truly believe in the product.</a:t>
            </a:r>
          </a:p>
          <a:p>
            <a:pPr>
              <a:lnSpc>
                <a:spcPct val="110000"/>
              </a:lnSpc>
            </a:pPr>
            <a:r>
              <a:rPr lang="en-US" sz="1600" b="1" dirty="0">
                <a:latin typeface="Times New Roman" panose="02020603050405020304" pitchFamily="18" charset="0"/>
                <a:cs typeface="Times New Roman" panose="02020603050405020304" pitchFamily="18" charset="0"/>
              </a:rPr>
              <a:t>Example:</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A customer buys a particular brand of detergent because the store is offering a </a:t>
            </a:r>
            <a:r>
              <a:rPr lang="en-US" sz="1600" b="1" dirty="0">
                <a:latin typeface="Times New Roman" panose="02020603050405020304" pitchFamily="18" charset="0"/>
                <a:cs typeface="Times New Roman" panose="02020603050405020304" pitchFamily="18" charset="0"/>
              </a:rPr>
              <a:t>“Buy 1 Get 1 Free”</a:t>
            </a:r>
            <a:r>
              <a:rPr lang="en-US" sz="1600" dirty="0">
                <a:latin typeface="Times New Roman" panose="02020603050405020304" pitchFamily="18" charset="0"/>
                <a:cs typeface="Times New Roman" panose="02020603050405020304" pitchFamily="18" charset="0"/>
              </a:rPr>
              <a:t> offer.</a:t>
            </a:r>
          </a:p>
          <a:p>
            <a:pPr>
              <a:lnSpc>
                <a:spcPct val="110000"/>
              </a:lnSpc>
            </a:pPr>
            <a:r>
              <a:rPr lang="en-US" sz="1600" dirty="0">
                <a:latin typeface="Times New Roman" panose="02020603050405020304" pitchFamily="18" charset="0"/>
                <a:cs typeface="Times New Roman" panose="02020603050405020304" pitchFamily="18" charset="0"/>
              </a:rPr>
              <a:t>The consumer’s belief about the product has not changed.</a:t>
            </a:r>
          </a:p>
          <a:p>
            <a:pPr>
              <a:lnSpc>
                <a:spcPct val="110000"/>
              </a:lnSpc>
            </a:pPr>
            <a:r>
              <a:rPr lang="en-US" sz="1600" dirty="0">
                <a:latin typeface="Times New Roman" panose="02020603050405020304" pitchFamily="18" charset="0"/>
                <a:cs typeface="Times New Roman" panose="02020603050405020304" pitchFamily="18" charset="0"/>
              </a:rPr>
              <a:t>The </a:t>
            </a:r>
            <a:r>
              <a:rPr lang="en-US" sz="1600" dirty="0" err="1">
                <a:latin typeface="Times New Roman" panose="02020603050405020304" pitchFamily="18" charset="0"/>
                <a:cs typeface="Times New Roman" panose="02020603050405020304" pitchFamily="18" charset="0"/>
              </a:rPr>
              <a:t>behaviour</a:t>
            </a:r>
            <a:r>
              <a:rPr lang="en-US" sz="1600" dirty="0">
                <a:latin typeface="Times New Roman" panose="02020603050405020304" pitchFamily="18" charset="0"/>
                <a:cs typeface="Times New Roman" panose="02020603050405020304" pitchFamily="18" charset="0"/>
              </a:rPr>
              <a:t> (purchase) happens only due to the </a:t>
            </a:r>
            <a:r>
              <a:rPr lang="en-US" sz="1600" b="1" dirty="0">
                <a:latin typeface="Times New Roman" panose="02020603050405020304" pitchFamily="18" charset="0"/>
                <a:cs typeface="Times New Roman" panose="02020603050405020304" pitchFamily="18" charset="0"/>
              </a:rPr>
              <a:t>reward</a:t>
            </a:r>
            <a:r>
              <a:rPr lang="en-US" sz="1600" dirty="0">
                <a:latin typeface="Times New Roman" panose="02020603050405020304" pitchFamily="18" charset="0"/>
                <a:cs typeface="Times New Roman" panose="02020603050405020304" pitchFamily="18" charset="0"/>
              </a:rPr>
              <a:t> (free product).</a:t>
            </a:r>
          </a:p>
          <a:p>
            <a:pPr>
              <a:lnSpc>
                <a:spcPct val="110000"/>
              </a:lnSpc>
            </a:pPr>
            <a:endParaRPr lang="en-US" sz="1600" dirty="0">
              <a:latin typeface="Times New Roman" panose="02020603050405020304" pitchFamily="18" charset="0"/>
              <a:cs typeface="Times New Roman" panose="02020603050405020304" pitchFamily="18" charset="0"/>
            </a:endParaRPr>
          </a:p>
          <a:p>
            <a:pPr marL="0" indent="0">
              <a:lnSpc>
                <a:spcPct val="110000"/>
              </a:lnSpc>
              <a:buNone/>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70106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3ABFE-AF20-18B8-2D1A-7CE699B2A172}"/>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CEDCF7DD-99F1-E7CC-505C-8635838C5E54}"/>
              </a:ext>
            </a:extLst>
          </p:cNvPr>
          <p:cNvSpPr>
            <a:spLocks noGrp="1"/>
          </p:cNvSpPr>
          <p:nvPr>
            <p:ph idx="1"/>
          </p:nvPr>
        </p:nvSpPr>
        <p:spPr>
          <a:xfrm>
            <a:off x="838200" y="1517904"/>
            <a:ext cx="7372149" cy="4974971"/>
          </a:xfrm>
        </p:spPr>
        <p:txBody>
          <a:bodyPr>
            <a:normAutofit/>
          </a:bodyPr>
          <a:lstStyle/>
          <a:p>
            <a:r>
              <a:rPr lang="en-US" sz="2000" b="1" dirty="0">
                <a:latin typeface="Times New Roman" panose="02020603050405020304" pitchFamily="18" charset="0"/>
                <a:cs typeface="Times New Roman" panose="02020603050405020304" pitchFamily="18" charset="0"/>
              </a:rPr>
              <a:t>2. Identification</a:t>
            </a:r>
          </a:p>
          <a:p>
            <a:r>
              <a:rPr lang="en-US" sz="2000" dirty="0">
                <a:latin typeface="Times New Roman" panose="02020603050405020304" pitchFamily="18" charset="0"/>
                <a:cs typeface="Times New Roman" panose="02020603050405020304" pitchFamily="18" charset="0"/>
              </a:rPr>
              <a:t>Identification happens when a person changes their attitude </a:t>
            </a:r>
            <a:r>
              <a:rPr lang="en-US" sz="2000" b="1" dirty="0">
                <a:latin typeface="Times New Roman" panose="02020603050405020304" pitchFamily="18" charset="0"/>
                <a:cs typeface="Times New Roman" panose="02020603050405020304" pitchFamily="18" charset="0"/>
              </a:rPr>
              <a:t>to be like someone they admire or respect</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The change occurs </a:t>
            </a:r>
            <a:r>
              <a:rPr lang="en-US" sz="2000" b="1" dirty="0">
                <a:latin typeface="Times New Roman" panose="02020603050405020304" pitchFamily="18" charset="0"/>
                <a:cs typeface="Times New Roman" panose="02020603050405020304" pitchFamily="18" charset="0"/>
              </a:rPr>
              <a:t>because of the relationship or admiration</a:t>
            </a:r>
            <a:r>
              <a:rPr lang="en-US" sz="2000" dirty="0">
                <a:latin typeface="Times New Roman" panose="02020603050405020304" pitchFamily="18" charset="0"/>
                <a:cs typeface="Times New Roman" panose="02020603050405020304" pitchFamily="18" charset="0"/>
              </a:rPr>
              <a:t>, not because the person deeply agrees with the attitude itself.</a:t>
            </a:r>
          </a:p>
          <a:p>
            <a:r>
              <a:rPr lang="en-US" sz="2000" b="1" dirty="0">
                <a:latin typeface="Times New Roman" panose="02020603050405020304" pitchFamily="18" charset="0"/>
                <a:cs typeface="Times New Roman" panose="02020603050405020304" pitchFamily="18" charset="0"/>
              </a:rPr>
              <a:t>Example</a:t>
            </a:r>
          </a:p>
          <a:p>
            <a:r>
              <a:rPr lang="en-US" sz="2000" dirty="0">
                <a:latin typeface="Times New Roman" panose="02020603050405020304" pitchFamily="18" charset="0"/>
                <a:cs typeface="Times New Roman" panose="02020603050405020304" pitchFamily="18" charset="0"/>
              </a:rPr>
              <a:t>A teenager supports a particular fashion brand because a favorite celebrity wears it.</a:t>
            </a:r>
          </a:p>
          <a:p>
            <a:r>
              <a:rPr lang="en-US" sz="2000" dirty="0">
                <a:latin typeface="Times New Roman" panose="02020603050405020304" pitchFamily="18" charset="0"/>
                <a:cs typeface="Times New Roman" panose="02020603050405020304" pitchFamily="18" charset="0"/>
              </a:rPr>
              <a:t>A child adopts their parents’ beliefs because they identify with them.</a:t>
            </a:r>
          </a:p>
          <a:p>
            <a:r>
              <a:rPr lang="en-US" altLang="en-US" sz="2000" dirty="0">
                <a:latin typeface="Times New Roman" panose="02020603050405020304" pitchFamily="18" charset="0"/>
                <a:cs typeface="Times New Roman" panose="02020603050405020304" pitchFamily="18" charset="0"/>
              </a:rPr>
              <a:t>the change happens due to admiration.</a:t>
            </a:r>
          </a:p>
          <a:p>
            <a:r>
              <a:rPr lang="en-US" altLang="en-US" sz="2000" dirty="0">
                <a:latin typeface="Times New Roman" panose="02020603050405020304" pitchFamily="18" charset="0"/>
                <a:cs typeface="Times New Roman" panose="02020603050405020304" pitchFamily="18" charset="0"/>
              </a:rPr>
              <a:t>If the celebrity switches brands, the consumer may also switch.</a:t>
            </a:r>
          </a:p>
          <a:p>
            <a:r>
              <a:rPr lang="en-US" altLang="en-US" sz="2000" dirty="0">
                <a:latin typeface="Times New Roman" panose="02020603050405020304" pitchFamily="18" charset="0"/>
                <a:cs typeface="Times New Roman" panose="02020603050405020304" pitchFamily="18" charset="0"/>
              </a:rPr>
              <a:t>The change is not due to the product’s attributes but the relationship or admiration.</a:t>
            </a:r>
          </a:p>
          <a:p>
            <a:endParaRPr lang="en-IN" sz="2000" dirty="0">
              <a:latin typeface="Times New Roman" panose="02020603050405020304" pitchFamily="18" charset="0"/>
              <a:cs typeface="Times New Roman" panose="02020603050405020304" pitchFamily="18" charset="0"/>
            </a:endParaRPr>
          </a:p>
        </p:txBody>
      </p:sp>
      <p:pic>
        <p:nvPicPr>
          <p:cNvPr id="6" name="Picture 5" descr="A person drinking from a bottle&#10;&#10;AI-generated content may be incorrect.">
            <a:extLst>
              <a:ext uri="{FF2B5EF4-FFF2-40B4-BE49-F238E27FC236}">
                <a16:creationId xmlns:a16="http://schemas.microsoft.com/office/drawing/2014/main" id="{DCD4DC0C-8F66-AB7B-F765-CD924DB2F5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0349" y="1309036"/>
            <a:ext cx="3667226" cy="2229692"/>
          </a:xfrm>
          <a:prstGeom prst="rect">
            <a:avLst/>
          </a:prstGeom>
        </p:spPr>
      </p:pic>
      <p:pic>
        <p:nvPicPr>
          <p:cNvPr id="8" name="Picture 7" descr="A person holding a can of soda&#10;&#10;AI-generated content may be incorrect.">
            <a:extLst>
              <a:ext uri="{FF2B5EF4-FFF2-40B4-BE49-F238E27FC236}">
                <a16:creationId xmlns:a16="http://schemas.microsoft.com/office/drawing/2014/main" id="{F34CFA28-AAFA-0E93-EA42-AD0DBC122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9905" y="3689583"/>
            <a:ext cx="2463895" cy="2938037"/>
          </a:xfrm>
          <a:prstGeom prst="rect">
            <a:avLst/>
          </a:prstGeom>
        </p:spPr>
      </p:pic>
    </p:spTree>
    <p:extLst>
      <p:ext uri="{BB962C8B-B14F-4D97-AF65-F5344CB8AC3E}">
        <p14:creationId xmlns:p14="http://schemas.microsoft.com/office/powerpoint/2010/main" val="35633157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A666E-0126-2ECD-FBB8-4E41ECB3CAB7}"/>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2744D16F-DAEC-762C-FFBD-93E739E4E76B}"/>
              </a:ext>
            </a:extLst>
          </p:cNvPr>
          <p:cNvSpPr>
            <a:spLocks noGrp="1"/>
          </p:cNvSpPr>
          <p:nvPr>
            <p:ph idx="1"/>
          </p:nvPr>
        </p:nvSpPr>
        <p:spPr>
          <a:xfrm>
            <a:off x="911352" y="1432432"/>
            <a:ext cx="9156192" cy="5160391"/>
          </a:xfrm>
        </p:spPr>
        <p:txBody>
          <a:bodyPr>
            <a:normAutofit fontScale="77500" lnSpcReduction="20000"/>
          </a:bodyPr>
          <a:lstStyle/>
          <a:p>
            <a:pPr algn="just">
              <a:lnSpc>
                <a:spcPct val="120000"/>
              </a:lnSpc>
            </a:pPr>
            <a:r>
              <a:rPr lang="en-US" b="1" dirty="0">
                <a:latin typeface="Times New Roman" panose="02020603050405020304" pitchFamily="18" charset="0"/>
                <a:cs typeface="Times New Roman" panose="02020603050405020304" pitchFamily="18" charset="0"/>
              </a:rPr>
              <a:t>3. Internalization</a:t>
            </a:r>
          </a:p>
          <a:p>
            <a:pPr algn="just">
              <a:lnSpc>
                <a:spcPct val="120000"/>
              </a:lnSpc>
            </a:pPr>
            <a:r>
              <a:rPr lang="en-US" dirty="0">
                <a:latin typeface="Times New Roman" panose="02020603050405020304" pitchFamily="18" charset="0"/>
                <a:cs typeface="Times New Roman" panose="02020603050405020304" pitchFamily="18" charset="0"/>
              </a:rPr>
              <a:t>Internalization is the </a:t>
            </a:r>
            <a:r>
              <a:rPr lang="en-US" b="1" dirty="0">
                <a:latin typeface="Times New Roman" panose="02020603050405020304" pitchFamily="18" charset="0"/>
                <a:cs typeface="Times New Roman" panose="02020603050405020304" pitchFamily="18" charset="0"/>
              </a:rPr>
              <a:t>deepest</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most permanent</a:t>
            </a:r>
            <a:r>
              <a:rPr lang="en-US" dirty="0">
                <a:latin typeface="Times New Roman" panose="02020603050405020304" pitchFamily="18" charset="0"/>
                <a:cs typeface="Times New Roman" panose="02020603050405020304" pitchFamily="18" charset="0"/>
              </a:rPr>
              <a:t> attitude change.</a:t>
            </a:r>
          </a:p>
          <a:p>
            <a:pPr algn="just">
              <a:lnSpc>
                <a:spcPct val="120000"/>
              </a:lnSpc>
            </a:pPr>
            <a:r>
              <a:rPr lang="en-US" dirty="0">
                <a:latin typeface="Times New Roman" panose="02020603050405020304" pitchFamily="18" charset="0"/>
                <a:cs typeface="Times New Roman" panose="02020603050405020304" pitchFamily="18" charset="0"/>
              </a:rPr>
              <a:t>The person accepts the attitude because it matches their </a:t>
            </a:r>
            <a:r>
              <a:rPr lang="en-US" b="1" dirty="0">
                <a:latin typeface="Times New Roman" panose="02020603050405020304" pitchFamily="18" charset="0"/>
                <a:cs typeface="Times New Roman" panose="02020603050405020304" pitchFamily="18" charset="0"/>
              </a:rPr>
              <a:t>values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morals</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belief system</a:t>
            </a:r>
            <a:r>
              <a:rPr lang="en-US" dirty="0">
                <a:latin typeface="Times New Roman" panose="02020603050405020304" pitchFamily="18" charset="0"/>
                <a:cs typeface="Times New Roman" panose="02020603050405020304" pitchFamily="18" charset="0"/>
              </a:rPr>
              <a:t>.</a:t>
            </a:r>
          </a:p>
          <a:p>
            <a:pPr algn="just">
              <a:lnSpc>
                <a:spcPct val="120000"/>
              </a:lnSpc>
            </a:pPr>
            <a:r>
              <a:rPr lang="en-US" dirty="0">
                <a:latin typeface="Times New Roman" panose="02020603050405020304" pitchFamily="18" charset="0"/>
                <a:cs typeface="Times New Roman" panose="02020603050405020304" pitchFamily="18" charset="0"/>
              </a:rPr>
              <a:t>The new attitude becomes part of their personality and is long-lasting.</a:t>
            </a:r>
          </a:p>
          <a:p>
            <a:pPr algn="just">
              <a:lnSpc>
                <a:spcPct val="120000"/>
              </a:lnSpc>
            </a:pPr>
            <a:r>
              <a:rPr lang="en-US" b="1" dirty="0">
                <a:latin typeface="Times New Roman" panose="02020603050405020304" pitchFamily="18" charset="0"/>
                <a:cs typeface="Times New Roman" panose="02020603050405020304" pitchFamily="18" charset="0"/>
              </a:rPr>
              <a:t>Example</a:t>
            </a:r>
          </a:p>
          <a:p>
            <a:pPr algn="just">
              <a:lnSpc>
                <a:spcPct val="120000"/>
              </a:lnSpc>
            </a:pPr>
            <a:r>
              <a:rPr lang="en-US" dirty="0">
                <a:latin typeface="Times New Roman" panose="02020603050405020304" pitchFamily="18" charset="0"/>
                <a:cs typeface="Times New Roman" panose="02020603050405020304" pitchFamily="18" charset="0"/>
              </a:rPr>
              <a:t>A person becomes loyal to eco-friendly products because they strongly believe in environmental protection.</a:t>
            </a:r>
          </a:p>
          <a:p>
            <a:pPr algn="just">
              <a:lnSpc>
                <a:spcPct val="170000"/>
              </a:lnSpc>
            </a:pPr>
            <a:r>
              <a:rPr lang="en-US" dirty="0">
                <a:latin typeface="Times New Roman" panose="02020603050405020304" pitchFamily="18" charset="0"/>
                <a:cs typeface="Times New Roman" panose="02020603050405020304" pitchFamily="18" charset="0"/>
              </a:rPr>
              <a:t>The attitude stays because it aligns with their values.</a:t>
            </a:r>
          </a:p>
          <a:p>
            <a:pPr marL="0" lvl="0" indent="0" algn="just" eaLnBrk="0" fontAlgn="base" hangingPunct="0">
              <a:lnSpc>
                <a:spcPct val="170000"/>
              </a:lnSpc>
              <a:spcBef>
                <a:spcPct val="0"/>
              </a:spcBef>
              <a:spcAft>
                <a:spcPct val="0"/>
              </a:spcAft>
              <a:buFontTx/>
              <a:buChar char="•"/>
            </a:pPr>
            <a:r>
              <a:rPr lang="en-US" altLang="en-US" dirty="0">
                <a:latin typeface="Times New Roman" panose="02020603050405020304" pitchFamily="18" charset="0"/>
                <a:cs typeface="Times New Roman" panose="02020603050405020304" pitchFamily="18" charset="0"/>
              </a:rPr>
              <a:t>The consumer will continue buying even without discounts or advertisements.</a:t>
            </a:r>
          </a:p>
          <a:p>
            <a:pPr marL="0" lvl="0" indent="0" algn="just" eaLnBrk="0" fontAlgn="base" hangingPunct="0">
              <a:lnSpc>
                <a:spcPct val="170000"/>
              </a:lnSpc>
              <a:spcBef>
                <a:spcPct val="0"/>
              </a:spcBef>
              <a:spcAft>
                <a:spcPct val="0"/>
              </a:spcAft>
              <a:buFontTx/>
              <a:buChar char="•"/>
            </a:pPr>
            <a:r>
              <a:rPr lang="en-US" altLang="en-US" dirty="0">
                <a:latin typeface="Times New Roman" panose="02020603050405020304" pitchFamily="18" charset="0"/>
                <a:cs typeface="Times New Roman" panose="02020603050405020304" pitchFamily="18" charset="0"/>
              </a:rPr>
              <a:t>This is the strongest form of attitude change.</a:t>
            </a:r>
          </a:p>
          <a:p>
            <a:pPr algn="just">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27454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80C9A-88C8-28D3-0564-6196317DC424}"/>
              </a:ext>
            </a:extLst>
          </p:cNvPr>
          <p:cNvSpPr>
            <a:spLocks noGrp="1"/>
          </p:cNvSpPr>
          <p:nvPr>
            <p:ph type="title"/>
          </p:nvPr>
        </p:nvSpPr>
        <p:spPr>
          <a:xfrm>
            <a:off x="838200" y="1216152"/>
            <a:ext cx="10515600" cy="474536"/>
          </a:xfrm>
        </p:spPr>
        <p:txBody>
          <a:bodyPr>
            <a:noAutofit/>
          </a:bodyPr>
          <a:lstStyle/>
          <a:p>
            <a:r>
              <a:rPr lang="en-US" sz="3200" b="1" dirty="0">
                <a:latin typeface="Times New Roman" panose="02020603050405020304" pitchFamily="18" charset="0"/>
                <a:cs typeface="Times New Roman" panose="02020603050405020304" pitchFamily="18" charset="0"/>
              </a:rPr>
              <a:t>MOTIVATION</a:t>
            </a:r>
            <a:endParaRPr lang="en-IN" sz="32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BE86860-0CE2-0A44-D2A9-39875F82F04D}"/>
              </a:ext>
            </a:extLst>
          </p:cNvPr>
          <p:cNvSpPr>
            <a:spLocks noGrp="1"/>
          </p:cNvSpPr>
          <p:nvPr>
            <p:ph idx="1"/>
          </p:nvPr>
        </p:nvSpPr>
        <p:spPr>
          <a:xfrm>
            <a:off x="838200" y="1825624"/>
            <a:ext cx="10911840" cy="4602607"/>
          </a:xfrm>
        </p:spPr>
        <p:txBody>
          <a:bodyPr>
            <a:normAutofit lnSpcReduction="10000"/>
          </a:bodyPr>
          <a:lstStyle/>
          <a:p>
            <a:r>
              <a:rPr lang="en-US" dirty="0">
                <a:latin typeface="Times New Roman" panose="02020603050405020304" pitchFamily="18" charset="0"/>
                <a:cs typeface="Times New Roman" panose="02020603050405020304" pitchFamily="18" charset="0"/>
              </a:rPr>
              <a:t>Motivation refers to the </a:t>
            </a:r>
            <a:r>
              <a:rPr lang="en-US" b="1" dirty="0">
                <a:latin typeface="Times New Roman" panose="02020603050405020304" pitchFamily="18" charset="0"/>
                <a:cs typeface="Times New Roman" panose="02020603050405020304" pitchFamily="18" charset="0"/>
              </a:rPr>
              <a:t>internal driving force</a:t>
            </a:r>
            <a:r>
              <a:rPr lang="en-US" dirty="0">
                <a:latin typeface="Times New Roman" panose="02020603050405020304" pitchFamily="18" charset="0"/>
                <a:cs typeface="Times New Roman" panose="02020603050405020304" pitchFamily="18" charset="0"/>
              </a:rPr>
              <a:t> that stimulates, directs, and sustains human </a:t>
            </a:r>
            <a:r>
              <a:rPr lang="en-US" dirty="0" err="1">
                <a:latin typeface="Times New Roman" panose="02020603050405020304" pitchFamily="18" charset="0"/>
                <a:cs typeface="Times New Roman" panose="02020603050405020304" pitchFamily="18" charset="0"/>
              </a:rPr>
              <a:t>behaviour</a:t>
            </a:r>
            <a:r>
              <a:rPr lang="en-US" dirty="0">
                <a:latin typeface="Times New Roman" panose="02020603050405020304" pitchFamily="18" charset="0"/>
                <a:cs typeface="Times New Roman" panose="02020603050405020304" pitchFamily="18" charset="0"/>
              </a:rPr>
              <a:t> to satisfy needs or achieve goals.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 simple terms, </a:t>
            </a:r>
            <a:r>
              <a:rPr lang="en-US" b="1" dirty="0">
                <a:latin typeface="Times New Roman" panose="02020603050405020304" pitchFamily="18" charset="0"/>
                <a:cs typeface="Times New Roman" panose="02020603050405020304" pitchFamily="18" charset="0"/>
              </a:rPr>
              <a:t>motivation explains why people act in a particular way</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It begins with a </a:t>
            </a:r>
            <a:r>
              <a:rPr lang="en-US" b="1" dirty="0">
                <a:latin typeface="Times New Roman" panose="02020603050405020304" pitchFamily="18" charset="0"/>
                <a:cs typeface="Times New Roman" panose="02020603050405020304" pitchFamily="18" charset="0"/>
              </a:rPr>
              <a:t>felt need</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This need creates a </a:t>
            </a:r>
            <a:r>
              <a:rPr lang="en-US" b="1" dirty="0">
                <a:latin typeface="Times New Roman" panose="02020603050405020304" pitchFamily="18" charset="0"/>
                <a:cs typeface="Times New Roman" panose="02020603050405020304" pitchFamily="18" charset="0"/>
              </a:rPr>
              <a:t>tension</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The tension pushes the individual to take </a:t>
            </a:r>
            <a:r>
              <a:rPr lang="en-US" b="1" dirty="0">
                <a:latin typeface="Times New Roman" panose="02020603050405020304" pitchFamily="18" charset="0"/>
                <a:cs typeface="Times New Roman" panose="02020603050405020304" pitchFamily="18" charset="0"/>
              </a:rPr>
              <a:t>action</a:t>
            </a:r>
            <a:r>
              <a:rPr lang="en-US" dirty="0">
                <a:latin typeface="Times New Roman" panose="02020603050405020304" pitchFamily="18" charset="0"/>
                <a:cs typeface="Times New Roman" panose="02020603050405020304" pitchFamily="18" charset="0"/>
              </a:rPr>
              <a:t> to reduce or satisfy the need.</a:t>
            </a:r>
          </a:p>
          <a:p>
            <a:r>
              <a:rPr lang="en-US" b="1" dirty="0">
                <a:latin typeface="Times New Roman" panose="02020603050405020304" pitchFamily="18" charset="0"/>
                <a:cs typeface="Times New Roman" panose="02020603050405020304" pitchFamily="18" charset="0"/>
              </a:rPr>
              <a:t>Example (Consumer </a:t>
            </a:r>
            <a:r>
              <a:rPr lang="en-US" b="1" dirty="0" err="1">
                <a:latin typeface="Times New Roman" panose="02020603050405020304" pitchFamily="18" charset="0"/>
                <a:cs typeface="Times New Roman" panose="02020603050405020304" pitchFamily="18" charset="0"/>
              </a:rPr>
              <a:t>Behaviour</a:t>
            </a:r>
            <a:r>
              <a:rPr lang="en-US" b="1" dirty="0">
                <a:latin typeface="Times New Roman" panose="02020603050405020304" pitchFamily="18" charset="0"/>
                <a:cs typeface="Times New Roman" panose="02020603050405020304" pitchFamily="18" charset="0"/>
              </a:rPr>
              <a: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 student feels hungry → experiences tension → buys snacks to satisfy the hunger.</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84420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9DBAB-A5C2-C1C7-D000-878EF1E8076A}"/>
              </a:ext>
            </a:extLst>
          </p:cNvPr>
          <p:cNvSpPr>
            <a:spLocks noGrp="1"/>
          </p:cNvSpPr>
          <p:nvPr>
            <p:ph type="title"/>
          </p:nvPr>
        </p:nvSpPr>
        <p:spPr>
          <a:xfrm>
            <a:off x="838200" y="1280160"/>
            <a:ext cx="10515600" cy="410528"/>
          </a:xfrm>
        </p:spPr>
        <p:txBody>
          <a:bodyPr>
            <a:normAutofit fontScale="90000"/>
          </a:bodyPr>
          <a:lstStyle/>
          <a:p>
            <a:r>
              <a:rPr lang="en-IN" sz="3200" b="1" dirty="0">
                <a:latin typeface="Times New Roman" panose="02020603050405020304" pitchFamily="18" charset="0"/>
                <a:cs typeface="Times New Roman" panose="02020603050405020304" pitchFamily="18" charset="0"/>
              </a:rPr>
              <a:t>Nature / Characteristics of Motivation</a:t>
            </a:r>
          </a:p>
        </p:txBody>
      </p:sp>
      <p:sp>
        <p:nvSpPr>
          <p:cNvPr id="3" name="Content Placeholder 2">
            <a:extLst>
              <a:ext uri="{FF2B5EF4-FFF2-40B4-BE49-F238E27FC236}">
                <a16:creationId xmlns:a16="http://schemas.microsoft.com/office/drawing/2014/main" id="{1DB83891-079E-72EE-72D3-7483A41B1E3D}"/>
              </a:ext>
            </a:extLst>
          </p:cNvPr>
          <p:cNvSpPr>
            <a:spLocks noGrp="1"/>
          </p:cNvSpPr>
          <p:nvPr>
            <p:ph idx="1"/>
          </p:nvPr>
        </p:nvSpPr>
        <p:spPr>
          <a:xfrm>
            <a:off x="838200" y="1993392"/>
            <a:ext cx="10515600" cy="4617720"/>
          </a:xfrm>
        </p:spPr>
        <p:txBody>
          <a:bodyPr>
            <a:normAutofit lnSpcReduction="10000"/>
          </a:bodyPr>
          <a:lstStyle/>
          <a:p>
            <a:r>
              <a:rPr lang="en-US" sz="2400" b="1" dirty="0">
                <a:latin typeface="Times New Roman" panose="02020603050405020304" pitchFamily="18" charset="0"/>
                <a:cs typeface="Times New Roman" panose="02020603050405020304" pitchFamily="18" charset="0"/>
              </a:rPr>
              <a:t>1. Motivation is an internal feeling</a:t>
            </a:r>
          </a:p>
          <a:p>
            <a:r>
              <a:rPr lang="en-US" sz="2400" dirty="0">
                <a:latin typeface="Times New Roman" panose="02020603050405020304" pitchFamily="18" charset="0"/>
                <a:cs typeface="Times New Roman" panose="02020603050405020304" pitchFamily="18" charset="0"/>
              </a:rPr>
              <a:t>It originates from within the individual in the form of needs, desires, drives, or urges.</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Feeling thirsty internally pushes a consumer to buy a drink.</a:t>
            </a:r>
          </a:p>
          <a:p>
            <a:r>
              <a:rPr lang="en-US" sz="2400" b="1" dirty="0">
                <a:latin typeface="Times New Roman" panose="02020603050405020304" pitchFamily="18" charset="0"/>
                <a:cs typeface="Times New Roman" panose="02020603050405020304" pitchFamily="18" charset="0"/>
              </a:rPr>
              <a:t>2. Motivation is goal-directed</a:t>
            </a:r>
          </a:p>
          <a:p>
            <a:r>
              <a:rPr lang="en-US" sz="2400" dirty="0">
                <a:latin typeface="Times New Roman" panose="02020603050405020304" pitchFamily="18" charset="0"/>
                <a:cs typeface="Times New Roman" panose="02020603050405020304" pitchFamily="18" charset="0"/>
              </a:rPr>
              <a:t>It always aims at achieving a specific goal.</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A consumer wanting to look stylish (goal) buys fashionable clothes.</a:t>
            </a:r>
          </a:p>
          <a:p>
            <a:r>
              <a:rPr lang="en-US" sz="2400" b="1" dirty="0">
                <a:latin typeface="Times New Roman" panose="02020603050405020304" pitchFamily="18" charset="0"/>
                <a:cs typeface="Times New Roman" panose="02020603050405020304" pitchFamily="18" charset="0"/>
              </a:rPr>
              <a:t>3. Motivation is dynamic (changes frequently)</a:t>
            </a:r>
          </a:p>
          <a:p>
            <a:r>
              <a:rPr lang="en-US" sz="2400" dirty="0">
                <a:latin typeface="Times New Roman" panose="02020603050405020304" pitchFamily="18" charset="0"/>
                <a:cs typeface="Times New Roman" panose="02020603050405020304" pitchFamily="18" charset="0"/>
              </a:rPr>
              <a:t>Human needs are not constant—they change based on life stage, environment, and circumstances.</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A teenager is motivated to buy trendy shoes; an elderly person is motivated to buy comfortable footwear.</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91969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49CA-062A-4AAA-62F7-2463BB1C0C27}"/>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0DE4B5D1-6A8F-AAD6-4EF1-B9817C4F412B}"/>
              </a:ext>
            </a:extLst>
          </p:cNvPr>
          <p:cNvSpPr>
            <a:spLocks noGrp="1"/>
          </p:cNvSpPr>
          <p:nvPr>
            <p:ph idx="1"/>
          </p:nvPr>
        </p:nvSpPr>
        <p:spPr>
          <a:xfrm>
            <a:off x="838200" y="1325880"/>
            <a:ext cx="10515600" cy="5166995"/>
          </a:xfrm>
        </p:spPr>
        <p:txBody>
          <a:bodyPr>
            <a:normAutofit lnSpcReduction="10000"/>
          </a:bodyPr>
          <a:lstStyle/>
          <a:p>
            <a:r>
              <a:rPr lang="en-US" sz="2400" b="1" dirty="0">
                <a:latin typeface="Times New Roman" panose="02020603050405020304" pitchFamily="18" charset="0"/>
                <a:cs typeface="Times New Roman" panose="02020603050405020304" pitchFamily="18" charset="0"/>
              </a:rPr>
              <a:t>4. Motivation is a continuous process</a:t>
            </a:r>
          </a:p>
          <a:p>
            <a:r>
              <a:rPr lang="en-US" sz="2400" dirty="0">
                <a:latin typeface="Times New Roman" panose="02020603050405020304" pitchFamily="18" charset="0"/>
                <a:cs typeface="Times New Roman" panose="02020603050405020304" pitchFamily="18" charset="0"/>
              </a:rPr>
              <a:t>Once one need is satisfied, another need emerges.</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After buying a mobile phone (basic need), the consumer now wants a better camera or higher RAM (new need).</a:t>
            </a:r>
          </a:p>
          <a:p>
            <a:r>
              <a:rPr lang="en-US" sz="2400" b="1" dirty="0">
                <a:latin typeface="Times New Roman" panose="02020603050405020304" pitchFamily="18" charset="0"/>
                <a:cs typeface="Times New Roman" panose="02020603050405020304" pitchFamily="18" charset="0"/>
              </a:rPr>
              <a:t>5. Motivation can be positive or negative</a:t>
            </a:r>
          </a:p>
          <a:p>
            <a:r>
              <a:rPr lang="en-US" sz="2400" b="1" dirty="0">
                <a:latin typeface="Times New Roman" panose="02020603050405020304" pitchFamily="18" charset="0"/>
                <a:cs typeface="Times New Roman" panose="02020603050405020304" pitchFamily="18" charset="0"/>
              </a:rPr>
              <a:t>Positive motivation:</a:t>
            </a:r>
            <a:r>
              <a:rPr lang="en-US" sz="2400" dirty="0">
                <a:latin typeface="Times New Roman" panose="02020603050405020304" pitchFamily="18" charset="0"/>
                <a:cs typeface="Times New Roman" panose="02020603050405020304" pitchFamily="18" charset="0"/>
              </a:rPr>
              <a:t> Encourages people to achieve something.</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Discounts motivate customers to purchase more.</a:t>
            </a:r>
          </a:p>
          <a:p>
            <a:r>
              <a:rPr lang="en-US" sz="2400" b="1" dirty="0">
                <a:latin typeface="Times New Roman" panose="02020603050405020304" pitchFamily="18" charset="0"/>
                <a:cs typeface="Times New Roman" panose="02020603050405020304" pitchFamily="18" charset="0"/>
              </a:rPr>
              <a:t>Negative motivation:</a:t>
            </a:r>
            <a:r>
              <a:rPr lang="en-US" sz="2400" dirty="0">
                <a:latin typeface="Times New Roman" panose="02020603050405020304" pitchFamily="18" charset="0"/>
                <a:cs typeface="Times New Roman" panose="02020603050405020304" pitchFamily="18" charset="0"/>
              </a:rPr>
              <a:t> Avoids unpleasant outcomes.</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Fear of penalty motivates students to submit assignments on time.</a:t>
            </a:r>
          </a:p>
          <a:p>
            <a:r>
              <a:rPr lang="en-US" sz="2400" b="1" dirty="0">
                <a:latin typeface="Times New Roman" panose="02020603050405020304" pitchFamily="18" charset="0"/>
                <a:cs typeface="Times New Roman" panose="02020603050405020304" pitchFamily="18" charset="0"/>
              </a:rPr>
              <a:t>6. Motivation is complex</a:t>
            </a:r>
          </a:p>
          <a:p>
            <a:r>
              <a:rPr lang="en-US" sz="2400" dirty="0">
                <a:latin typeface="Times New Roman" panose="02020603050405020304" pitchFamily="18" charset="0"/>
                <a:cs typeface="Times New Roman" panose="02020603050405020304" pitchFamily="18" charset="0"/>
              </a:rPr>
              <a:t>People may have multiple motives at the same time—emotional, rational, social, or personal.</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Example:</a:t>
            </a:r>
            <a:r>
              <a:rPr lang="en-US" sz="2400" dirty="0">
                <a:latin typeface="Times New Roman" panose="02020603050405020304" pitchFamily="18" charset="0"/>
                <a:cs typeface="Times New Roman" panose="02020603050405020304" pitchFamily="18" charset="0"/>
              </a:rPr>
              <a:t> Buying a car may involve motives like comfort, safety, status, and convenience.</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9716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F058-B3C5-8158-43FF-6337E1F9C755}"/>
              </a:ext>
            </a:extLst>
          </p:cNvPr>
          <p:cNvSpPr>
            <a:spLocks noGrp="1"/>
          </p:cNvSpPr>
          <p:nvPr>
            <p:ph type="title"/>
          </p:nvPr>
        </p:nvSpPr>
        <p:spPr>
          <a:xfrm>
            <a:off x="421386" y="1291209"/>
            <a:ext cx="10515600" cy="238125"/>
          </a:xfrm>
        </p:spPr>
        <p:txBody>
          <a:bodyPr>
            <a:normAutofit fontScale="90000"/>
          </a:bodyPr>
          <a:lstStyle/>
          <a:p>
            <a:r>
              <a:rPr lang="en-US" sz="3200" dirty="0">
                <a:latin typeface="Times New Roman" panose="02020603050405020304" pitchFamily="18" charset="0"/>
                <a:cs typeface="Times New Roman" panose="02020603050405020304" pitchFamily="18" charset="0"/>
              </a:rPr>
              <a:t>Perception-Process</a:t>
            </a:r>
            <a:endParaRPr lang="en-IN" sz="3200" dirty="0"/>
          </a:p>
        </p:txBody>
      </p:sp>
      <p:sp>
        <p:nvSpPr>
          <p:cNvPr id="3" name="Content Placeholder 2">
            <a:extLst>
              <a:ext uri="{FF2B5EF4-FFF2-40B4-BE49-F238E27FC236}">
                <a16:creationId xmlns:a16="http://schemas.microsoft.com/office/drawing/2014/main" id="{59100E39-045E-8F0D-5BB0-F5A8DD5A598F}"/>
              </a:ext>
            </a:extLst>
          </p:cNvPr>
          <p:cNvSpPr>
            <a:spLocks noGrp="1"/>
          </p:cNvSpPr>
          <p:nvPr>
            <p:ph idx="1"/>
          </p:nvPr>
        </p:nvSpPr>
        <p:spPr>
          <a:xfrm>
            <a:off x="219075" y="1819655"/>
            <a:ext cx="11137773" cy="4762119"/>
          </a:xfrm>
        </p:spPr>
        <p:txBody>
          <a:bodyPr>
            <a:normAutofit fontScale="77500" lnSpcReduction="20000"/>
          </a:bodyPr>
          <a:lstStyle/>
          <a:p>
            <a:pPr marL="0" lvl="0" indent="0" algn="just">
              <a:lnSpc>
                <a:spcPct val="120000"/>
              </a:lnSpc>
              <a:buNone/>
            </a:pPr>
            <a:r>
              <a:rPr lang="en-IN" sz="2600" b="1" dirty="0">
                <a:latin typeface="Times New Roman" panose="02020603050405020304" pitchFamily="18" charset="0"/>
                <a:cs typeface="Times New Roman" panose="02020603050405020304" pitchFamily="18" charset="0"/>
              </a:rPr>
              <a:t>4. Interpretation:</a:t>
            </a:r>
            <a:endParaRPr lang="en-IN" sz="2600" dirty="0">
              <a:latin typeface="Times New Roman" panose="02020603050405020304" pitchFamily="18" charset="0"/>
              <a:cs typeface="Times New Roman" panose="02020603050405020304" pitchFamily="18" charset="0"/>
            </a:endParaRPr>
          </a:p>
          <a:p>
            <a:pPr algn="just">
              <a:lnSpc>
                <a:spcPct val="120000"/>
              </a:lnSpc>
            </a:pPr>
            <a:r>
              <a:rPr lang="en-US" sz="2000" dirty="0">
                <a:latin typeface="Times New Roman" panose="02020603050405020304" pitchFamily="18" charset="0"/>
                <a:cs typeface="Times New Roman" panose="02020603050405020304" pitchFamily="18" charset="0"/>
              </a:rPr>
              <a:t>Interpretation is the final stage of perception, where individuals assign meaning to the organized sensory information. Interpretation is influenced by past experiences, cultural norms, personal beliefs, and cognitive biases. </a:t>
            </a:r>
          </a:p>
          <a:p>
            <a:pPr algn="just">
              <a:lnSpc>
                <a:spcPct val="120000"/>
              </a:lnSpc>
            </a:pPr>
            <a:r>
              <a:rPr lang="en-US" sz="2000" dirty="0">
                <a:latin typeface="Times New Roman" panose="02020603050405020304" pitchFamily="18" charset="0"/>
                <a:cs typeface="Times New Roman" panose="02020603050405020304" pitchFamily="18" charset="0"/>
              </a:rPr>
              <a:t>It involves making sense of what we perceive and forming judgments and conclusions.</a:t>
            </a:r>
          </a:p>
          <a:p>
            <a:pPr algn="just">
              <a:lnSpc>
                <a:spcPct val="120000"/>
              </a:lnSpc>
            </a:pPr>
            <a:r>
              <a:rPr lang="en-US" sz="2000" dirty="0">
                <a:latin typeface="Times New Roman" panose="02020603050405020304" pitchFamily="18" charset="0"/>
                <a:cs typeface="Times New Roman" panose="02020603050405020304" pitchFamily="18" charset="0"/>
              </a:rPr>
              <a:t>It involves the following phenomena: primacy effect, selective perception, stereotyping, halo effect, projection </a:t>
            </a:r>
          </a:p>
          <a:p>
            <a:pPr lvl="0" algn="just">
              <a:lnSpc>
                <a:spcPct val="120000"/>
              </a:lnSpc>
            </a:pPr>
            <a:r>
              <a:rPr lang="en-US" sz="2000" b="1" dirty="0">
                <a:latin typeface="Times New Roman" panose="02020603050405020304" pitchFamily="18" charset="0"/>
                <a:cs typeface="Times New Roman" panose="02020603050405020304" pitchFamily="18" charset="0"/>
              </a:rPr>
              <a:t>Primacy/ Recency Effect</a:t>
            </a:r>
            <a:r>
              <a:rPr lang="en-US" sz="2000" dirty="0">
                <a:latin typeface="Times New Roman" panose="02020603050405020304" pitchFamily="18" charset="0"/>
                <a:cs typeface="Times New Roman" panose="02020603050405020304" pitchFamily="18" charset="0"/>
              </a:rPr>
              <a:t>:  The first impression is given the most important which is known as the primacy effect. </a:t>
            </a:r>
          </a:p>
          <a:p>
            <a:pPr lvl="0" algn="just">
              <a:lnSpc>
                <a:spcPct val="120000"/>
              </a:lnSpc>
            </a:pPr>
            <a:r>
              <a:rPr lang="en-US" sz="2000" dirty="0">
                <a:latin typeface="Times New Roman" panose="02020603050405020304" pitchFamily="18" charset="0"/>
                <a:cs typeface="Times New Roman" panose="02020603050405020304" pitchFamily="18" charset="0"/>
              </a:rPr>
              <a:t>Recency effect, on the other hand, is that human beings remember latest events more than the less recent ones.</a:t>
            </a:r>
            <a:endParaRPr lang="en-IN" sz="2000" dirty="0">
              <a:latin typeface="Times New Roman" panose="02020603050405020304" pitchFamily="18" charset="0"/>
              <a:cs typeface="Times New Roman" panose="02020603050405020304" pitchFamily="18" charset="0"/>
            </a:endParaRPr>
          </a:p>
          <a:p>
            <a:pPr lvl="0" algn="just">
              <a:lnSpc>
                <a:spcPct val="120000"/>
              </a:lnSpc>
            </a:pPr>
            <a:r>
              <a:rPr lang="en-US" sz="2000" b="1" dirty="0">
                <a:latin typeface="Times New Roman" panose="02020603050405020304" pitchFamily="18" charset="0"/>
                <a:cs typeface="Times New Roman" panose="02020603050405020304" pitchFamily="18" charset="0"/>
              </a:rPr>
              <a:t>Stereotyping:</a:t>
            </a:r>
            <a:r>
              <a:rPr lang="en-US" sz="2000" dirty="0">
                <a:latin typeface="Times New Roman" panose="02020603050405020304" pitchFamily="18" charset="0"/>
                <a:cs typeface="Times New Roman" panose="02020603050405020304" pitchFamily="18" charset="0"/>
              </a:rPr>
              <a:t>  It is the effect caused by forming a certain belief about a category of stimuli and generalizing that notion to encounters with each member of that category. In reality, there is a difference between the perceived notion of each category and the actual traits of the members. It may affect the interview process in an organization.</a:t>
            </a:r>
            <a:endParaRPr lang="en-IN" sz="2000" dirty="0">
              <a:latin typeface="Times New Roman" panose="02020603050405020304" pitchFamily="18" charset="0"/>
              <a:cs typeface="Times New Roman" panose="02020603050405020304" pitchFamily="18" charset="0"/>
            </a:endParaRPr>
          </a:p>
          <a:p>
            <a:pPr lvl="0" algn="just">
              <a:lnSpc>
                <a:spcPct val="120000"/>
              </a:lnSpc>
            </a:pPr>
            <a:r>
              <a:rPr lang="en-US" sz="2000" b="1" dirty="0">
                <a:latin typeface="Times New Roman" panose="02020603050405020304" pitchFamily="18" charset="0"/>
                <a:cs typeface="Times New Roman" panose="02020603050405020304" pitchFamily="18" charset="0"/>
              </a:rPr>
              <a:t>Halo effect: </a:t>
            </a:r>
            <a:r>
              <a:rPr lang="en-US" sz="2000" dirty="0">
                <a:latin typeface="Times New Roman" panose="02020603050405020304" pitchFamily="18" charset="0"/>
                <a:cs typeface="Times New Roman" panose="02020603050405020304" pitchFamily="18" charset="0"/>
              </a:rPr>
              <a:t>It is the process of generalizing from a comprehensive analysis to a single attribute or trait. A negative halo effect is known as the reverse halo effect. It affects the performance appraisal of employees in a company.</a:t>
            </a:r>
            <a:endParaRPr lang="en-IN" sz="2000" dirty="0">
              <a:latin typeface="Times New Roman" panose="02020603050405020304" pitchFamily="18" charset="0"/>
              <a:cs typeface="Times New Roman" panose="02020603050405020304" pitchFamily="18" charset="0"/>
            </a:endParaRPr>
          </a:p>
          <a:p>
            <a:pPr algn="just">
              <a:lnSpc>
                <a:spcPct val="120000"/>
              </a:lnSpc>
            </a:pPr>
            <a:r>
              <a:rPr lang="en-US" sz="2000" b="1" dirty="0">
                <a:latin typeface="Times New Roman" panose="02020603050405020304" pitchFamily="18" charset="0"/>
                <a:cs typeface="Times New Roman" panose="02020603050405020304" pitchFamily="18" charset="0"/>
              </a:rPr>
              <a:t>Selective Perception: </a:t>
            </a:r>
            <a:r>
              <a:rPr lang="en-US" sz="2000" dirty="0">
                <a:latin typeface="Times New Roman" panose="02020603050405020304" pitchFamily="18" charset="0"/>
                <a:cs typeface="Times New Roman" panose="02020603050405020304" pitchFamily="18" charset="0"/>
              </a:rPr>
              <a:t>This means a person sees, feels or hears what he wants to and skips other information which are inconsistent to his view.</a:t>
            </a:r>
            <a:endParaRPr lang="en-IN" sz="2000" dirty="0">
              <a:latin typeface="Times New Roman" panose="02020603050405020304" pitchFamily="18" charset="0"/>
              <a:cs typeface="Times New Roman" panose="02020603050405020304" pitchFamily="18" charset="0"/>
            </a:endParaRPr>
          </a:p>
          <a:p>
            <a:pPr algn="just">
              <a:lnSpc>
                <a:spcPct val="120000"/>
              </a:lnSpc>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64307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557BD-2C39-6E08-4DCB-CC5FC4651460}"/>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7B286420-41B0-C8F7-EE47-87F97E77AE20}"/>
              </a:ext>
            </a:extLst>
          </p:cNvPr>
          <p:cNvSpPr>
            <a:spLocks noGrp="1"/>
          </p:cNvSpPr>
          <p:nvPr>
            <p:ph idx="1"/>
          </p:nvPr>
        </p:nvSpPr>
        <p:spPr>
          <a:xfrm>
            <a:off x="838200" y="1344168"/>
            <a:ext cx="10515600" cy="5221224"/>
          </a:xfrm>
        </p:spPr>
        <p:txBody>
          <a:bodyPr>
            <a:normAutofit fontScale="70000" lnSpcReduction="20000"/>
          </a:bodyPr>
          <a:lstStyle/>
          <a:p>
            <a:pPr>
              <a:lnSpc>
                <a:spcPct val="120000"/>
              </a:lnSpc>
            </a:pPr>
            <a:r>
              <a:rPr lang="en-US" b="1" dirty="0">
                <a:latin typeface="Times New Roman" panose="02020603050405020304" pitchFamily="18" charset="0"/>
                <a:cs typeface="Times New Roman" panose="02020603050405020304" pitchFamily="18" charset="0"/>
              </a:rPr>
              <a:t>Meaning of Needs / Motives</a:t>
            </a:r>
          </a:p>
          <a:p>
            <a:pPr>
              <a:lnSpc>
                <a:spcPct val="120000"/>
              </a:lnSpc>
            </a:pPr>
            <a:r>
              <a:rPr lang="en-US" dirty="0">
                <a:latin typeface="Times New Roman" panose="02020603050405020304" pitchFamily="18" charset="0"/>
                <a:cs typeface="Times New Roman" panose="02020603050405020304" pitchFamily="18" charset="0"/>
              </a:rPr>
              <a:t>In consumer behavior, </a:t>
            </a:r>
            <a:r>
              <a:rPr lang="en-US" b="1" dirty="0">
                <a:latin typeface="Times New Roman" panose="02020603050405020304" pitchFamily="18" charset="0"/>
                <a:cs typeface="Times New Roman" panose="02020603050405020304" pitchFamily="18" charset="0"/>
              </a:rPr>
              <a:t>needs or motives are the driving forces</a:t>
            </a:r>
            <a:r>
              <a:rPr lang="en-US" dirty="0">
                <a:latin typeface="Times New Roman" panose="02020603050405020304" pitchFamily="18" charset="0"/>
                <a:cs typeface="Times New Roman" panose="02020603050405020304" pitchFamily="18" charset="0"/>
              </a:rPr>
              <a:t> that activate and direct consumer actions.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 need creates </a:t>
            </a:r>
            <a:r>
              <a:rPr lang="en-US" b="1" dirty="0">
                <a:latin typeface="Times New Roman" panose="02020603050405020304" pitchFamily="18" charset="0"/>
                <a:cs typeface="Times New Roman" panose="02020603050405020304" pitchFamily="18" charset="0"/>
              </a:rPr>
              <a:t>tension</a:t>
            </a:r>
            <a:r>
              <a:rPr lang="en-US" dirty="0">
                <a:latin typeface="Times New Roman" panose="02020603050405020304" pitchFamily="18" charset="0"/>
                <a:cs typeface="Times New Roman" panose="02020603050405020304" pitchFamily="18" charset="0"/>
              </a:rPr>
              <a:t>, and the motive drives the consumer to reduce that tension by purchasing a suitable product.</a:t>
            </a:r>
          </a:p>
          <a:p>
            <a:pPr>
              <a:lnSpc>
                <a:spcPct val="120000"/>
              </a:lnSpc>
            </a:pPr>
            <a:r>
              <a:rPr lang="en-US" b="1" dirty="0">
                <a:latin typeface="Times New Roman" panose="02020603050405020304" pitchFamily="18" charset="0"/>
                <a:cs typeface="Times New Roman" panose="02020603050405020304" pitchFamily="18" charset="0"/>
              </a:rPr>
              <a:t>Types of Consumer Needs</a:t>
            </a:r>
          </a:p>
          <a:p>
            <a:pPr>
              <a:lnSpc>
                <a:spcPct val="120000"/>
              </a:lnSpc>
            </a:pPr>
            <a:r>
              <a:rPr lang="en-US" b="1" dirty="0">
                <a:latin typeface="Times New Roman" panose="02020603050405020304" pitchFamily="18" charset="0"/>
                <a:cs typeface="Times New Roman" panose="02020603050405020304" pitchFamily="18" charset="0"/>
              </a:rPr>
              <a:t>Biogenic (Physiological) needs</a:t>
            </a:r>
            <a:r>
              <a:rPr lang="en-US" dirty="0">
                <a:latin typeface="Times New Roman" panose="02020603050405020304" pitchFamily="18" charset="0"/>
                <a:cs typeface="Times New Roman" panose="02020603050405020304" pitchFamily="18" charset="0"/>
              </a:rPr>
              <a:t> – hunger, thirst, shelter</a:t>
            </a:r>
            <a:br>
              <a:rPr lang="en-US" dirty="0">
                <a:latin typeface="Times New Roman" panose="02020603050405020304" pitchFamily="18" charset="0"/>
                <a:cs typeface="Times New Roman" panose="02020603050405020304" pitchFamily="18" charset="0"/>
              </a:rPr>
            </a:br>
            <a:r>
              <a:rPr lang="en-US" i="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Hungry → motivated to buy food.</a:t>
            </a:r>
          </a:p>
          <a:p>
            <a:pPr>
              <a:lnSpc>
                <a:spcPct val="120000"/>
              </a:lnSpc>
            </a:pPr>
            <a:r>
              <a:rPr lang="en-US" b="1" dirty="0">
                <a:latin typeface="Times New Roman" panose="02020603050405020304" pitchFamily="18" charset="0"/>
                <a:cs typeface="Times New Roman" panose="02020603050405020304" pitchFamily="18" charset="0"/>
              </a:rPr>
              <a:t>Psychogenic (Psychological) needs</a:t>
            </a:r>
            <a:r>
              <a:rPr lang="en-US" dirty="0">
                <a:latin typeface="Times New Roman" panose="02020603050405020304" pitchFamily="18" charset="0"/>
                <a:cs typeface="Times New Roman" panose="02020603050405020304" pitchFamily="18" charset="0"/>
              </a:rPr>
              <a:t> – status, recognition, self-esteem</a:t>
            </a:r>
            <a:br>
              <a:rPr lang="en-US" dirty="0">
                <a:latin typeface="Times New Roman" panose="02020603050405020304" pitchFamily="18" charset="0"/>
                <a:cs typeface="Times New Roman" panose="02020603050405020304" pitchFamily="18" charset="0"/>
              </a:rPr>
            </a:br>
            <a:r>
              <a:rPr lang="en-US" i="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Desire for prestige → motivated to buy branded clothes.</a:t>
            </a:r>
          </a:p>
          <a:p>
            <a:pPr>
              <a:lnSpc>
                <a:spcPct val="120000"/>
              </a:lnSpc>
            </a:pPr>
            <a:r>
              <a:rPr lang="en-US" b="1" dirty="0">
                <a:latin typeface="Times New Roman" panose="02020603050405020304" pitchFamily="18" charset="0"/>
                <a:cs typeface="Times New Roman" panose="02020603050405020304" pitchFamily="18" charset="0"/>
              </a:rPr>
              <a:t>Social needs</a:t>
            </a:r>
            <a:r>
              <a:rPr lang="en-US" dirty="0">
                <a:latin typeface="Times New Roman" panose="02020603050405020304" pitchFamily="18" charset="0"/>
                <a:cs typeface="Times New Roman" panose="02020603050405020304" pitchFamily="18" charset="0"/>
              </a:rPr>
              <a:t> – belongingness, friendship</a:t>
            </a:r>
            <a:br>
              <a:rPr lang="en-US" dirty="0">
                <a:latin typeface="Times New Roman" panose="02020603050405020304" pitchFamily="18" charset="0"/>
                <a:cs typeface="Times New Roman" panose="02020603050405020304" pitchFamily="18" charset="0"/>
              </a:rPr>
            </a:br>
            <a:r>
              <a:rPr lang="en-US" i="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Need to fit in → buys trendy items like sneakers or smartphones.</a:t>
            </a:r>
          </a:p>
          <a:p>
            <a:pPr>
              <a:lnSpc>
                <a:spcPct val="120000"/>
              </a:lnSpc>
            </a:pPr>
            <a:r>
              <a:rPr lang="en-US" b="1" dirty="0">
                <a:latin typeface="Times New Roman" panose="02020603050405020304" pitchFamily="18" charset="0"/>
                <a:cs typeface="Times New Roman" panose="02020603050405020304" pitchFamily="18" charset="0"/>
              </a:rPr>
              <a:t>Functional needs</a:t>
            </a:r>
            <a:r>
              <a:rPr lang="en-US" dirty="0">
                <a:latin typeface="Times New Roman" panose="02020603050405020304" pitchFamily="18" charset="0"/>
                <a:cs typeface="Times New Roman" panose="02020603050405020304" pitchFamily="18" charset="0"/>
              </a:rPr>
              <a:t> – safety, convenience</a:t>
            </a:r>
            <a:br>
              <a:rPr lang="en-US" dirty="0">
                <a:latin typeface="Times New Roman" panose="02020603050405020304" pitchFamily="18" charset="0"/>
                <a:cs typeface="Times New Roman" panose="02020603050405020304" pitchFamily="18" charset="0"/>
              </a:rPr>
            </a:br>
            <a:r>
              <a:rPr lang="en-US" i="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Need for safety → buys a car with airbags.</a:t>
            </a:r>
          </a:p>
          <a:p>
            <a:pPr>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83823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689BE-A91A-5378-0F62-34F525082A4D}"/>
              </a:ext>
            </a:extLst>
          </p:cNvPr>
          <p:cNvSpPr>
            <a:spLocks noGrp="1"/>
          </p:cNvSpPr>
          <p:nvPr>
            <p:ph type="title"/>
          </p:nvPr>
        </p:nvSpPr>
        <p:spPr>
          <a:xfrm>
            <a:off x="920496" y="1362456"/>
            <a:ext cx="10515600" cy="437960"/>
          </a:xfrm>
        </p:spPr>
        <p:txBody>
          <a:bodyPr>
            <a:normAutofit fontScale="90000"/>
          </a:bodyPr>
          <a:lstStyle/>
          <a:p>
            <a:r>
              <a:rPr lang="en-US" dirty="0">
                <a:latin typeface="Times New Roman" panose="02020603050405020304" pitchFamily="18" charset="0"/>
                <a:cs typeface="Times New Roman" panose="02020603050405020304" pitchFamily="18" charset="0"/>
              </a:rPr>
              <a:t>Goals</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08C8CF4-F8A1-6BF3-CFFC-27CA046C701D}"/>
              </a:ext>
            </a:extLst>
          </p:cNvPr>
          <p:cNvSpPr>
            <a:spLocks noGrp="1"/>
          </p:cNvSpPr>
          <p:nvPr>
            <p:ph idx="1"/>
          </p:nvPr>
        </p:nvSpPr>
        <p:spPr>
          <a:xfrm>
            <a:off x="838200" y="2075688"/>
            <a:ext cx="10515600" cy="4370832"/>
          </a:xfrm>
        </p:spPr>
        <p:txBody>
          <a:bodyPr>
            <a:normAutofit/>
          </a:bodyPr>
          <a:lstStyle/>
          <a:p>
            <a:r>
              <a:rPr lang="en-US" sz="2400" b="1" dirty="0">
                <a:latin typeface="Times New Roman" panose="02020603050405020304" pitchFamily="18" charset="0"/>
                <a:cs typeface="Times New Roman" panose="02020603050405020304" pitchFamily="18" charset="0"/>
              </a:rPr>
              <a:t>Goals</a:t>
            </a:r>
            <a:r>
              <a:rPr lang="en-US" sz="2400" dirty="0">
                <a:latin typeface="Times New Roman" panose="02020603050405020304" pitchFamily="18" charset="0"/>
                <a:cs typeface="Times New Roman" panose="02020603050405020304" pitchFamily="18" charset="0"/>
              </a:rPr>
              <a:t> are the desired end-states that individuals want to achieve.</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They represent what a consumer wants to attain to satisfy a </a:t>
            </a:r>
            <a:r>
              <a:rPr lang="en-US" sz="2400" b="1" dirty="0">
                <a:latin typeface="Times New Roman" panose="02020603050405020304" pitchFamily="18" charset="0"/>
                <a:cs typeface="Times New Roman" panose="02020603050405020304" pitchFamily="18" charset="0"/>
              </a:rPr>
              <a:t>need or motive</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Needs → create </a:t>
            </a:r>
            <a:r>
              <a:rPr lang="en-US" sz="2400" b="1" dirty="0">
                <a:latin typeface="Times New Roman" panose="02020603050405020304" pitchFamily="18" charset="0"/>
                <a:cs typeface="Times New Roman" panose="02020603050405020304" pitchFamily="18" charset="0"/>
              </a:rPr>
              <a:t>tension</a:t>
            </a:r>
            <a:r>
              <a:rPr lang="en-US" sz="2400" dirty="0">
                <a:latin typeface="Times New Roman" panose="02020603050405020304" pitchFamily="18" charset="0"/>
                <a:cs typeface="Times New Roman" panose="02020603050405020304" pitchFamily="18" charset="0"/>
              </a:rPr>
              <a:t> → consumer sets a </a:t>
            </a:r>
            <a:r>
              <a:rPr lang="en-US" sz="2400" b="1" dirty="0">
                <a:latin typeface="Times New Roman" panose="02020603050405020304" pitchFamily="18" charset="0"/>
                <a:cs typeface="Times New Roman" panose="02020603050405020304" pitchFamily="18" charset="0"/>
              </a:rPr>
              <a:t>goal</a:t>
            </a:r>
            <a:r>
              <a:rPr lang="en-US" sz="2400" dirty="0">
                <a:latin typeface="Times New Roman" panose="02020603050405020304" pitchFamily="18" charset="0"/>
                <a:cs typeface="Times New Roman" panose="02020603050405020304" pitchFamily="18" charset="0"/>
              </a:rPr>
              <a:t> → engages in </a:t>
            </a:r>
            <a:r>
              <a:rPr lang="en-US" sz="2400" b="1" dirty="0" err="1">
                <a:latin typeface="Times New Roman" panose="02020603050405020304" pitchFamily="18" charset="0"/>
                <a:cs typeface="Times New Roman" panose="02020603050405020304" pitchFamily="18" charset="0"/>
              </a:rPr>
              <a:t>behaviour</a:t>
            </a:r>
            <a:r>
              <a:rPr lang="en-US" sz="2400" dirty="0">
                <a:latin typeface="Times New Roman" panose="02020603050405020304" pitchFamily="18" charset="0"/>
                <a:cs typeface="Times New Roman" panose="02020603050405020304" pitchFamily="18" charset="0"/>
              </a:rPr>
              <a:t> to reach that goal.</a:t>
            </a:r>
          </a:p>
          <a:p>
            <a:r>
              <a:rPr lang="en-US" sz="2400" dirty="0">
                <a:latin typeface="Times New Roman" panose="02020603050405020304" pitchFamily="18" charset="0"/>
                <a:cs typeface="Times New Roman" panose="02020603050405020304" pitchFamily="18" charset="0"/>
              </a:rPr>
              <a:t>Goals act as </a:t>
            </a:r>
            <a:r>
              <a:rPr lang="en-US" sz="2400" b="1" dirty="0">
                <a:latin typeface="Times New Roman" panose="02020603050405020304" pitchFamily="18" charset="0"/>
                <a:cs typeface="Times New Roman" panose="02020603050405020304" pitchFamily="18" charset="0"/>
              </a:rPr>
              <a:t>driving forces</a:t>
            </a:r>
            <a:r>
              <a:rPr lang="en-US" sz="2400" dirty="0">
                <a:latin typeface="Times New Roman" panose="02020603050405020304" pitchFamily="18" charset="0"/>
                <a:cs typeface="Times New Roman" panose="02020603050405020304" pitchFamily="18" charset="0"/>
              </a:rPr>
              <a:t> behind consumer choices.</a:t>
            </a:r>
          </a:p>
          <a:p>
            <a:r>
              <a:rPr lang="en-US" sz="2400" b="1" dirty="0">
                <a:latin typeface="Times New Roman" panose="02020603050405020304" pitchFamily="18" charset="0"/>
                <a:cs typeface="Times New Roman" panose="02020603050405020304" pitchFamily="18" charset="0"/>
              </a:rPr>
              <a:t>Example:</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Functional Goal: </a:t>
            </a:r>
            <a:r>
              <a:rPr lang="en-US" sz="2400" dirty="0">
                <a:latin typeface="Times New Roman" panose="02020603050405020304" pitchFamily="18" charset="0"/>
                <a:cs typeface="Times New Roman" panose="02020603050405020304" pitchFamily="18" charset="0"/>
              </a:rPr>
              <a:t>A consumer wants to </a:t>
            </a:r>
            <a:r>
              <a:rPr lang="en-US" sz="2400" b="1" dirty="0">
                <a:latin typeface="Times New Roman" panose="02020603050405020304" pitchFamily="18" charset="0"/>
                <a:cs typeface="Times New Roman" panose="02020603050405020304" pitchFamily="18" charset="0"/>
              </a:rPr>
              <a:t>reduce travel time</a:t>
            </a:r>
            <a:r>
              <a:rPr lang="en-US" sz="2400" dirty="0">
                <a:latin typeface="Times New Roman" panose="02020603050405020304" pitchFamily="18" charset="0"/>
                <a:cs typeface="Times New Roman" panose="02020603050405020304" pitchFamily="18" charset="0"/>
              </a:rPr>
              <a:t> → purchases a </a:t>
            </a:r>
            <a:r>
              <a:rPr lang="en-US" sz="2400" b="1" dirty="0">
                <a:latin typeface="Times New Roman" panose="02020603050405020304" pitchFamily="18" charset="0"/>
                <a:cs typeface="Times New Roman" panose="02020603050405020304" pitchFamily="18" charset="0"/>
              </a:rPr>
              <a:t>two-wheeler</a:t>
            </a:r>
            <a:r>
              <a:rPr lang="en-US" sz="2400" dirty="0">
                <a:latin typeface="Times New Roman" panose="02020603050405020304" pitchFamily="18" charset="0"/>
                <a:cs typeface="Times New Roman" panose="02020603050405020304" pitchFamily="18" charset="0"/>
              </a:rPr>
              <a:t>.</a:t>
            </a:r>
          </a:p>
          <a:p>
            <a:r>
              <a:rPr lang="en-US" sz="2400" b="1" dirty="0">
                <a:latin typeface="Times New Roman" panose="02020603050405020304" pitchFamily="18" charset="0"/>
                <a:cs typeface="Times New Roman" panose="02020603050405020304" pitchFamily="18" charset="0"/>
              </a:rPr>
              <a:t>Health Goal: </a:t>
            </a:r>
            <a:r>
              <a:rPr lang="en-US" sz="2400" dirty="0">
                <a:latin typeface="Times New Roman" panose="02020603050405020304" pitchFamily="18" charset="0"/>
                <a:cs typeface="Times New Roman" panose="02020603050405020304" pitchFamily="18" charset="0"/>
              </a:rPr>
              <a:t>A working adult wants to </a:t>
            </a:r>
            <a:r>
              <a:rPr lang="en-US" sz="2400" b="1" dirty="0">
                <a:latin typeface="Times New Roman" panose="02020603050405020304" pitchFamily="18" charset="0"/>
                <a:cs typeface="Times New Roman" panose="02020603050405020304" pitchFamily="18" charset="0"/>
              </a:rPr>
              <a:t>stay fit and reduce weight</a:t>
            </a:r>
            <a:r>
              <a:rPr lang="en-US" sz="2400" dirty="0">
                <a:latin typeface="Times New Roman" panose="02020603050405020304" pitchFamily="18" charset="0"/>
                <a:cs typeface="Times New Roman" panose="02020603050405020304" pitchFamily="18" charset="0"/>
              </a:rPr>
              <a:t> → joins a </a:t>
            </a:r>
            <a:r>
              <a:rPr lang="en-US" sz="2400" b="1" dirty="0">
                <a:latin typeface="Times New Roman" panose="02020603050405020304" pitchFamily="18" charset="0"/>
                <a:cs typeface="Times New Roman" panose="02020603050405020304" pitchFamily="18" charset="0"/>
              </a:rPr>
              <a:t>gym</a:t>
            </a:r>
            <a:r>
              <a:rPr lang="en-US" sz="2400" dirty="0">
                <a:latin typeface="Times New Roman" panose="02020603050405020304" pitchFamily="18" charset="0"/>
                <a:cs typeface="Times New Roman" panose="02020603050405020304" pitchFamily="18" charset="0"/>
              </a:rPr>
              <a:t> and buys </a:t>
            </a:r>
            <a:r>
              <a:rPr lang="en-US" sz="2400" b="1" dirty="0">
                <a:latin typeface="Times New Roman" panose="02020603050405020304" pitchFamily="18" charset="0"/>
                <a:cs typeface="Times New Roman" panose="02020603050405020304" pitchFamily="18" charset="0"/>
              </a:rPr>
              <a:t>high-protein snacks</a:t>
            </a:r>
            <a:r>
              <a:rPr lang="en-US" sz="2400" dirty="0">
                <a:latin typeface="Times New Roman" panose="02020603050405020304" pitchFamily="18" charset="0"/>
                <a:cs typeface="Times New Roman" panose="02020603050405020304" pitchFamily="18" charset="0"/>
              </a:rPr>
              <a:t>.</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32910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F1601-6C7B-41CB-E01E-872EAE3DB8C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A4844C32-0621-7562-CA80-103067634243}"/>
              </a:ext>
            </a:extLst>
          </p:cNvPr>
          <p:cNvSpPr>
            <a:spLocks noGrp="1"/>
          </p:cNvSpPr>
          <p:nvPr>
            <p:ph idx="1"/>
          </p:nvPr>
        </p:nvSpPr>
        <p:spPr>
          <a:xfrm>
            <a:off x="838200" y="1188720"/>
            <a:ext cx="10515600" cy="5513832"/>
          </a:xfrm>
        </p:spPr>
        <p:txBody>
          <a:bodyPr>
            <a:normAutofit/>
          </a:bodyPr>
          <a:lstStyle/>
          <a:p>
            <a:pPr algn="just">
              <a:lnSpc>
                <a:spcPct val="120000"/>
              </a:lnSpc>
            </a:pPr>
            <a:r>
              <a:rPr lang="en-US" sz="2000" b="1" dirty="0">
                <a:latin typeface="Times New Roman" panose="02020603050405020304" pitchFamily="18" charset="0"/>
                <a:cs typeface="Times New Roman" panose="02020603050405020304" pitchFamily="18" charset="0"/>
              </a:rPr>
              <a:t>Characteristics of Goals</a:t>
            </a:r>
          </a:p>
          <a:p>
            <a:pPr marL="0" indent="0" algn="just">
              <a:lnSpc>
                <a:spcPct val="120000"/>
              </a:lnSpc>
              <a:buNone/>
            </a:pPr>
            <a:r>
              <a:rPr lang="en-US" sz="1800" b="1" dirty="0">
                <a:latin typeface="Times New Roman" panose="02020603050405020304" pitchFamily="18" charset="0"/>
                <a:cs typeface="Times New Roman" panose="02020603050405020304" pitchFamily="18" charset="0"/>
              </a:rPr>
              <a:t>1. Goals are dynamic:</a:t>
            </a:r>
            <a:r>
              <a:rPr lang="en-US" sz="1800" dirty="0">
                <a:latin typeface="Times New Roman" panose="02020603050405020304" pitchFamily="18" charset="0"/>
                <a:cs typeface="Times New Roman" panose="02020603050405020304" pitchFamily="18" charset="0"/>
              </a:rPr>
              <a:t> They keep changing with time, situation, age, income, and social status.</a:t>
            </a:r>
          </a:p>
          <a:p>
            <a:pPr algn="just">
              <a:lnSpc>
                <a:spcPct val="120000"/>
              </a:lnSpc>
            </a:pPr>
            <a:r>
              <a:rPr lang="en-US" sz="1800" dirty="0">
                <a:latin typeface="Times New Roman" panose="02020603050405020304" pitchFamily="18" charset="0"/>
                <a:cs typeface="Times New Roman" panose="02020603050405020304" pitchFamily="18" charset="0"/>
              </a:rPr>
              <a:t>Example: A student’s goal of buying a budget phone may later change to buying a premium smartphone after getting a job.</a:t>
            </a:r>
          </a:p>
          <a:p>
            <a:pPr marL="0" indent="0" algn="just">
              <a:lnSpc>
                <a:spcPct val="120000"/>
              </a:lnSpc>
              <a:buNone/>
            </a:pPr>
            <a:r>
              <a:rPr lang="en-US" sz="1800" b="1" dirty="0">
                <a:latin typeface="Times New Roman" panose="02020603050405020304" pitchFamily="18" charset="0"/>
                <a:cs typeface="Times New Roman" panose="02020603050405020304" pitchFamily="18" charset="0"/>
              </a:rPr>
              <a:t>2. Goals can be multiple:</a:t>
            </a:r>
            <a:r>
              <a:rPr lang="en-US" sz="1800" dirty="0">
                <a:latin typeface="Times New Roman" panose="02020603050405020304" pitchFamily="18" charset="0"/>
                <a:cs typeface="Times New Roman" panose="02020603050405020304" pitchFamily="18" charset="0"/>
              </a:rPr>
              <a:t> A consumer may have more than one goal at a time. Example: A person may want to save money, stay healthy, and look stylish—all at once.</a:t>
            </a:r>
          </a:p>
          <a:p>
            <a:pPr marL="0" indent="0" algn="just">
              <a:lnSpc>
                <a:spcPct val="120000"/>
              </a:lnSpc>
              <a:buNone/>
            </a:pPr>
            <a:r>
              <a:rPr lang="en-US" sz="1800" b="1" dirty="0">
                <a:latin typeface="Times New Roman" panose="02020603050405020304" pitchFamily="18" charset="0"/>
                <a:cs typeface="Times New Roman" panose="02020603050405020304" pitchFamily="18" charset="0"/>
              </a:rPr>
              <a:t>3. Goals can conflict:</a:t>
            </a:r>
            <a:r>
              <a:rPr lang="en-US" sz="1800" dirty="0">
                <a:latin typeface="Times New Roman" panose="02020603050405020304" pitchFamily="18" charset="0"/>
                <a:cs typeface="Times New Roman" panose="02020603050405020304" pitchFamily="18" charset="0"/>
              </a:rPr>
              <a:t> One goal may interfere with another. Example: Wanting to enjoy fast food (pleasure goal) but also wanting to stay fit (health goal).</a:t>
            </a:r>
          </a:p>
          <a:p>
            <a:pPr marL="0" indent="0" algn="just">
              <a:lnSpc>
                <a:spcPct val="120000"/>
              </a:lnSpc>
              <a:buNone/>
            </a:pPr>
            <a:r>
              <a:rPr lang="en-US" sz="1800" b="1" dirty="0">
                <a:latin typeface="Times New Roman" panose="02020603050405020304" pitchFamily="18" charset="0"/>
                <a:cs typeface="Times New Roman" panose="02020603050405020304" pitchFamily="18" charset="0"/>
              </a:rPr>
              <a:t>4. Goals are influenced by culture, values, personality, and past experience.</a:t>
            </a:r>
          </a:p>
          <a:p>
            <a:pPr algn="just">
              <a:lnSpc>
                <a:spcPct val="120000"/>
              </a:lnSpc>
            </a:pPr>
            <a:r>
              <a:rPr lang="en-US" sz="1800" dirty="0">
                <a:latin typeface="Times New Roman" panose="02020603050405020304" pitchFamily="18" charset="0"/>
                <a:cs typeface="Times New Roman" panose="02020603050405020304" pitchFamily="18" charset="0"/>
              </a:rPr>
              <a:t>Example: A person who values simplicity (personality) may prefer minimalistic products.</a:t>
            </a:r>
          </a:p>
          <a:p>
            <a:pPr marL="0" indent="0" algn="just">
              <a:lnSpc>
                <a:spcPct val="120000"/>
              </a:lnSpc>
              <a:buNone/>
            </a:pPr>
            <a:r>
              <a:rPr lang="en-US" sz="1800" b="1" dirty="0">
                <a:latin typeface="Times New Roman" panose="02020603050405020304" pitchFamily="18" charset="0"/>
                <a:cs typeface="Times New Roman" panose="02020603050405020304" pitchFamily="18" charset="0"/>
              </a:rPr>
              <a:t>5. Goals vary in intensity:</a:t>
            </a:r>
            <a:r>
              <a:rPr lang="en-US" sz="1800" dirty="0">
                <a:latin typeface="Times New Roman" panose="02020603050405020304" pitchFamily="18" charset="0"/>
                <a:cs typeface="Times New Roman" panose="02020603050405020304" pitchFamily="18" charset="0"/>
              </a:rPr>
              <a:t> Some goals are strong (urgent needs), some are weak.</a:t>
            </a:r>
          </a:p>
          <a:p>
            <a:pPr algn="just">
              <a:lnSpc>
                <a:spcPct val="120000"/>
              </a:lnSpc>
            </a:pPr>
            <a:r>
              <a:rPr lang="en-US" sz="1800" dirty="0">
                <a:latin typeface="Times New Roman" panose="02020603050405020304" pitchFamily="18" charset="0"/>
                <a:cs typeface="Times New Roman" panose="02020603050405020304" pitchFamily="18" charset="0"/>
              </a:rPr>
              <a:t>Example: Hunger creates an urgent goal to eat, while buying a new laptop can be delayed.</a:t>
            </a:r>
          </a:p>
          <a:p>
            <a:pPr algn="just">
              <a:lnSpc>
                <a:spcPct val="120000"/>
              </a:lnSpc>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64073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71CF4-5A72-1BFC-5DA4-FC2BDA8561B8}"/>
              </a:ext>
            </a:extLst>
          </p:cNvPr>
          <p:cNvSpPr>
            <a:spLocks noGrp="1"/>
          </p:cNvSpPr>
          <p:nvPr>
            <p:ph type="title"/>
          </p:nvPr>
        </p:nvSpPr>
        <p:spPr>
          <a:xfrm>
            <a:off x="911352" y="1234440"/>
            <a:ext cx="10515600" cy="1004888"/>
          </a:xfrm>
        </p:spPr>
        <p:txBody>
          <a:bodyPr>
            <a:normAutofit/>
          </a:bodyPr>
          <a:lstStyle/>
          <a:p>
            <a:r>
              <a:rPr lang="en-US" sz="3600" b="1" dirty="0">
                <a:latin typeface="Times New Roman" panose="02020603050405020304" pitchFamily="18" charset="0"/>
                <a:cs typeface="Times New Roman" panose="02020603050405020304" pitchFamily="18" charset="0"/>
              </a:rPr>
              <a:t>Selection of Goals</a:t>
            </a:r>
            <a:endParaRPr lang="en-IN" sz="36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35CF100-D2BA-09A4-35A9-A112950A4F75}"/>
              </a:ext>
            </a:extLst>
          </p:cNvPr>
          <p:cNvSpPr>
            <a:spLocks noGrp="1"/>
          </p:cNvSpPr>
          <p:nvPr>
            <p:ph idx="1"/>
          </p:nvPr>
        </p:nvSpPr>
        <p:spPr>
          <a:xfrm>
            <a:off x="838200" y="2523743"/>
            <a:ext cx="10515600" cy="3653219"/>
          </a:xfrm>
        </p:spPr>
        <p:txBody>
          <a:bodyPr/>
          <a:lstStyle/>
          <a:p>
            <a:r>
              <a:rPr lang="en-US" dirty="0">
                <a:latin typeface="Times New Roman" panose="02020603050405020304" pitchFamily="18" charset="0"/>
                <a:cs typeface="Times New Roman" panose="02020603050405020304" pitchFamily="18" charset="0"/>
              </a:rPr>
              <a:t>Goal selection refers to </a:t>
            </a:r>
            <a:r>
              <a:rPr lang="en-US" b="1" dirty="0">
                <a:latin typeface="Times New Roman" panose="02020603050405020304" pitchFamily="18" charset="0"/>
                <a:cs typeface="Times New Roman" panose="02020603050405020304" pitchFamily="18" charset="0"/>
              </a:rPr>
              <a:t>how consumers choose one goal among several alternatives</a:t>
            </a:r>
            <a:r>
              <a:rPr lang="en-US" dirty="0">
                <a:latin typeface="Times New Roman" panose="02020603050405020304" pitchFamily="18" charset="0"/>
                <a:cs typeface="Times New Roman" panose="02020603050405020304" pitchFamily="18" charset="0"/>
              </a:rPr>
              <a:t> to satisfy their need.</a:t>
            </a:r>
          </a:p>
          <a:p>
            <a:r>
              <a:rPr lang="en-US" dirty="0">
                <a:latin typeface="Times New Roman" panose="02020603050405020304" pitchFamily="18" charset="0"/>
                <a:cs typeface="Times New Roman" panose="02020603050405020304" pitchFamily="18" charset="0"/>
              </a:rPr>
              <a:t>When a need arises, consumers may have multiple possible goals.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They select one based on personal and situational factors.</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73387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28BBA-F3A5-5DFF-A74C-E7E2FDBFE55C}"/>
              </a:ext>
            </a:extLst>
          </p:cNvPr>
          <p:cNvSpPr>
            <a:spLocks noGrp="1"/>
          </p:cNvSpPr>
          <p:nvPr>
            <p:ph type="title"/>
          </p:nvPr>
        </p:nvSpPr>
        <p:spPr>
          <a:xfrm>
            <a:off x="530352" y="1106424"/>
            <a:ext cx="10515600" cy="584264"/>
          </a:xfrm>
        </p:spPr>
        <p:txBody>
          <a:bodyPr>
            <a:normAutofit/>
          </a:bodyPr>
          <a:lstStyle/>
          <a:p>
            <a:r>
              <a:rPr lang="en-IN" sz="2400" b="1" dirty="0">
                <a:latin typeface="Times New Roman" panose="02020603050405020304" pitchFamily="18" charset="0"/>
                <a:cs typeface="Times New Roman" panose="02020603050405020304" pitchFamily="18" charset="0"/>
              </a:rPr>
              <a:t>Factors Influencing Goal Selection</a:t>
            </a:r>
          </a:p>
        </p:txBody>
      </p:sp>
      <p:sp>
        <p:nvSpPr>
          <p:cNvPr id="3" name="Content Placeholder 2">
            <a:extLst>
              <a:ext uri="{FF2B5EF4-FFF2-40B4-BE49-F238E27FC236}">
                <a16:creationId xmlns:a16="http://schemas.microsoft.com/office/drawing/2014/main" id="{4E7951F7-C034-86F1-5584-DC71AAD7B7E0}"/>
              </a:ext>
            </a:extLst>
          </p:cNvPr>
          <p:cNvSpPr>
            <a:spLocks noGrp="1"/>
          </p:cNvSpPr>
          <p:nvPr>
            <p:ph idx="1"/>
          </p:nvPr>
        </p:nvSpPr>
        <p:spPr>
          <a:xfrm>
            <a:off x="393192" y="1690688"/>
            <a:ext cx="5394960" cy="4938712"/>
          </a:xfrm>
        </p:spPr>
        <p:txBody>
          <a:bodyPr>
            <a:noAutofit/>
          </a:bodyPr>
          <a:lstStyle/>
          <a:p>
            <a:pPr algn="just"/>
            <a:r>
              <a:rPr lang="en-US" sz="1500" b="1" dirty="0">
                <a:latin typeface="Times New Roman" panose="02020603050405020304" pitchFamily="18" charset="0"/>
                <a:cs typeface="Times New Roman" panose="02020603050405020304" pitchFamily="18" charset="0"/>
              </a:rPr>
              <a:t>1. Personal Experiences</a:t>
            </a:r>
          </a:p>
          <a:p>
            <a:pPr algn="just"/>
            <a:r>
              <a:rPr lang="en-US" sz="1500" dirty="0">
                <a:latin typeface="Times New Roman" panose="02020603050405020304" pitchFamily="18" charset="0"/>
                <a:cs typeface="Times New Roman" panose="02020603050405020304" pitchFamily="18" charset="0"/>
              </a:rPr>
              <a:t>Past success/failure influences future goal choice.</a:t>
            </a:r>
          </a:p>
          <a:p>
            <a:pPr algn="just"/>
            <a:r>
              <a:rPr lang="en-US" sz="1500" i="1" dirty="0">
                <a:latin typeface="Times New Roman" panose="02020603050405020304" pitchFamily="18" charset="0"/>
                <a:cs typeface="Times New Roman" panose="02020603050405020304" pitchFamily="18" charset="0"/>
              </a:rPr>
              <a:t>Example:</a:t>
            </a:r>
            <a:r>
              <a:rPr lang="en-US" sz="1500" dirty="0">
                <a:latin typeface="Times New Roman" panose="02020603050405020304" pitchFamily="18" charset="0"/>
                <a:cs typeface="Times New Roman" panose="02020603050405020304" pitchFamily="18" charset="0"/>
              </a:rPr>
              <a:t> If a person had stomach issues after eating street food, next time they choose a healthier restaurant.</a:t>
            </a:r>
          </a:p>
          <a:p>
            <a:pPr algn="just"/>
            <a:r>
              <a:rPr lang="en-US" sz="1500" b="1" dirty="0">
                <a:latin typeface="Times New Roman" panose="02020603050405020304" pitchFamily="18" charset="0"/>
                <a:cs typeface="Times New Roman" panose="02020603050405020304" pitchFamily="18" charset="0"/>
              </a:rPr>
              <a:t>2. Physical and Cultural Norms</a:t>
            </a:r>
          </a:p>
          <a:p>
            <a:pPr algn="just"/>
            <a:r>
              <a:rPr lang="en-US" sz="1500" dirty="0">
                <a:latin typeface="Times New Roman" panose="02020603050405020304" pitchFamily="18" charset="0"/>
                <a:cs typeface="Times New Roman" panose="02020603050405020304" pitchFamily="18" charset="0"/>
              </a:rPr>
              <a:t>Consumers select goals that are acceptable in their society or culture.</a:t>
            </a:r>
          </a:p>
          <a:p>
            <a:pPr algn="just"/>
            <a:r>
              <a:rPr lang="en-US" sz="1500" i="1" dirty="0">
                <a:latin typeface="Times New Roman" panose="02020603050405020304" pitchFamily="18" charset="0"/>
                <a:cs typeface="Times New Roman" panose="02020603050405020304" pitchFamily="18" charset="0"/>
              </a:rPr>
              <a:t>Example:</a:t>
            </a:r>
            <a:r>
              <a:rPr lang="en-US" sz="1500" dirty="0">
                <a:latin typeface="Times New Roman" panose="02020603050405020304" pitchFamily="18" charset="0"/>
                <a:cs typeface="Times New Roman" panose="02020603050405020304" pitchFamily="18" charset="0"/>
              </a:rPr>
              <a:t> In many cultures, wearing gold </a:t>
            </a:r>
            <a:r>
              <a:rPr lang="en-US" sz="1500" dirty="0" err="1">
                <a:latin typeface="Times New Roman" panose="02020603050405020304" pitchFamily="18" charset="0"/>
                <a:cs typeface="Times New Roman" panose="02020603050405020304" pitchFamily="18" charset="0"/>
              </a:rPr>
              <a:t>jewellery</a:t>
            </a:r>
            <a:r>
              <a:rPr lang="en-US" sz="1500" dirty="0">
                <a:latin typeface="Times New Roman" panose="02020603050405020304" pitchFamily="18" charset="0"/>
                <a:cs typeface="Times New Roman" panose="02020603050405020304" pitchFamily="18" charset="0"/>
              </a:rPr>
              <a:t> is valued → goal of buying gold for status.</a:t>
            </a:r>
          </a:p>
          <a:p>
            <a:pPr algn="just"/>
            <a:r>
              <a:rPr lang="en-US" sz="1500" b="1" dirty="0">
                <a:latin typeface="Times New Roman" panose="02020603050405020304" pitchFamily="18" charset="0"/>
                <a:cs typeface="Times New Roman" panose="02020603050405020304" pitchFamily="18" charset="0"/>
              </a:rPr>
              <a:t>3. Accessibility of the Goal</a:t>
            </a:r>
          </a:p>
          <a:p>
            <a:pPr algn="just"/>
            <a:r>
              <a:rPr lang="en-US" sz="1500" dirty="0">
                <a:latin typeface="Times New Roman" panose="02020603050405020304" pitchFamily="18" charset="0"/>
                <a:cs typeface="Times New Roman" panose="02020603050405020304" pitchFamily="18" charset="0"/>
              </a:rPr>
              <a:t>Goals that are easier to achieve are chosen more often.</a:t>
            </a:r>
          </a:p>
          <a:p>
            <a:pPr algn="just"/>
            <a:r>
              <a:rPr lang="en-US" sz="1500" i="1" dirty="0">
                <a:latin typeface="Times New Roman" panose="02020603050405020304" pitchFamily="18" charset="0"/>
                <a:cs typeface="Times New Roman" panose="02020603050405020304" pitchFamily="18" charset="0"/>
              </a:rPr>
              <a:t>Example:</a:t>
            </a:r>
            <a:r>
              <a:rPr lang="en-US" sz="1500" dirty="0">
                <a:latin typeface="Times New Roman" panose="02020603050405020304" pitchFamily="18" charset="0"/>
                <a:cs typeface="Times New Roman" panose="02020603050405020304" pitchFamily="18" charset="0"/>
              </a:rPr>
              <a:t> A consumer may want to buy an iPhone 16, but if it is too costly, they choose a Samsung mid-range model.</a:t>
            </a:r>
          </a:p>
          <a:p>
            <a:pPr algn="just"/>
            <a:r>
              <a:rPr lang="en-US" sz="1500" b="1" dirty="0">
                <a:latin typeface="Times New Roman" panose="02020603050405020304" pitchFamily="18" charset="0"/>
                <a:cs typeface="Times New Roman" panose="02020603050405020304" pitchFamily="18" charset="0"/>
              </a:rPr>
              <a:t>4. Perceived Risk</a:t>
            </a:r>
          </a:p>
          <a:p>
            <a:pPr algn="just"/>
            <a:r>
              <a:rPr lang="en-US" sz="1500" dirty="0">
                <a:latin typeface="Times New Roman" panose="02020603050405020304" pitchFamily="18" charset="0"/>
                <a:cs typeface="Times New Roman" panose="02020603050405020304" pitchFamily="18" charset="0"/>
              </a:rPr>
              <a:t>Consumers choose the goal with the lowest risk (financial, social, psychological).</a:t>
            </a:r>
          </a:p>
          <a:p>
            <a:pPr algn="just"/>
            <a:r>
              <a:rPr lang="en-US" sz="1500" i="1" dirty="0">
                <a:latin typeface="Times New Roman" panose="02020603050405020304" pitchFamily="18" charset="0"/>
                <a:cs typeface="Times New Roman" panose="02020603050405020304" pitchFamily="18" charset="0"/>
              </a:rPr>
              <a:t>Example:</a:t>
            </a:r>
            <a:r>
              <a:rPr lang="en-US" sz="1500" dirty="0">
                <a:latin typeface="Times New Roman" panose="02020603050405020304" pitchFamily="18" charset="0"/>
                <a:cs typeface="Times New Roman" panose="02020603050405020304" pitchFamily="18" charset="0"/>
              </a:rPr>
              <a:t> Choosing a known brand like Colgate to reduce the risk of poor oral hygiene.</a:t>
            </a:r>
          </a:p>
          <a:p>
            <a:pPr algn="just"/>
            <a:endParaRPr lang="en-IN" sz="15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6A064591-5F59-ACC2-EFDB-EE8E15B7E40F}"/>
              </a:ext>
            </a:extLst>
          </p:cNvPr>
          <p:cNvSpPr txBox="1">
            <a:spLocks/>
          </p:cNvSpPr>
          <p:nvPr/>
        </p:nvSpPr>
        <p:spPr>
          <a:xfrm>
            <a:off x="5873496" y="1523048"/>
            <a:ext cx="5157216" cy="49387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lang="en-IN" sz="15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06B2922C-5E29-58DA-99EB-31A10D7D4676}"/>
              </a:ext>
            </a:extLst>
          </p:cNvPr>
          <p:cNvSpPr txBox="1"/>
          <p:nvPr/>
        </p:nvSpPr>
        <p:spPr>
          <a:xfrm>
            <a:off x="5995416" y="1690688"/>
            <a:ext cx="5803392" cy="5103961"/>
          </a:xfrm>
          <a:prstGeom prst="rect">
            <a:avLst/>
          </a:prstGeom>
          <a:noFill/>
        </p:spPr>
        <p:txBody>
          <a:bodyPr wrap="square">
            <a:spAutoFit/>
          </a:bodyPr>
          <a:lstStyle/>
          <a:p>
            <a:pPr marL="228600" indent="-228600" algn="just">
              <a:lnSpc>
                <a:spcPct val="90000"/>
              </a:lnSpc>
              <a:spcBef>
                <a:spcPts val="1000"/>
              </a:spcBef>
              <a:buFont typeface="Arial" panose="020B0604020202020204" pitchFamily="34" charset="0"/>
              <a:buChar char="•"/>
            </a:pPr>
            <a:r>
              <a:rPr lang="en-US" sz="1500" b="1" dirty="0">
                <a:latin typeface="Times New Roman" panose="02020603050405020304" pitchFamily="18" charset="0"/>
                <a:cs typeface="Times New Roman" panose="02020603050405020304" pitchFamily="18" charset="0"/>
              </a:rPr>
              <a:t>5. Personal Values &amp; Beliefs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Goals must align with internal values.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Example: An eco-conscious customer chooses reusable bottles instead of plastic ones.</a:t>
            </a:r>
          </a:p>
          <a:p>
            <a:pPr marL="228600" indent="-228600" algn="just">
              <a:lnSpc>
                <a:spcPct val="90000"/>
              </a:lnSpc>
              <a:spcBef>
                <a:spcPts val="1000"/>
              </a:spcBef>
              <a:buFont typeface="Arial" panose="020B0604020202020204" pitchFamily="34" charset="0"/>
              <a:buChar char="•"/>
            </a:pPr>
            <a:r>
              <a:rPr lang="en-US" sz="1500" b="1" dirty="0">
                <a:latin typeface="Times New Roman" panose="02020603050405020304" pitchFamily="18" charset="0"/>
                <a:cs typeface="Times New Roman" panose="02020603050405020304" pitchFamily="18" charset="0"/>
              </a:rPr>
              <a:t>6. Availability of Resources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Income, time, and efforts influence goal selection.</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Example: A student may want a luxury laptop, but due to limited income, chooses a budget model.</a:t>
            </a:r>
          </a:p>
          <a:p>
            <a:pPr marL="228600" indent="-228600" algn="just">
              <a:lnSpc>
                <a:spcPct val="90000"/>
              </a:lnSpc>
              <a:spcBef>
                <a:spcPts val="1000"/>
              </a:spcBef>
              <a:buFont typeface="Arial" panose="020B0604020202020204" pitchFamily="34" charset="0"/>
              <a:buChar char="•"/>
            </a:pPr>
            <a:r>
              <a:rPr lang="en-US" sz="1500" b="1" dirty="0">
                <a:latin typeface="Times New Roman" panose="02020603050405020304" pitchFamily="18" charset="0"/>
                <a:cs typeface="Times New Roman" panose="02020603050405020304" pitchFamily="18" charset="0"/>
              </a:rPr>
              <a:t>7. Social Influences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Family, peers, reference groups affect goal priorities.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Example: A friend circle that values fitness pushes a consumer to buy gym memberships.</a:t>
            </a:r>
          </a:p>
          <a:p>
            <a:pPr marL="228600" indent="-228600" algn="just">
              <a:lnSpc>
                <a:spcPct val="90000"/>
              </a:lnSpc>
              <a:spcBef>
                <a:spcPts val="1000"/>
              </a:spcBef>
              <a:buFont typeface="Arial" panose="020B0604020202020204" pitchFamily="34" charset="0"/>
              <a:buChar char="•"/>
            </a:pPr>
            <a:r>
              <a:rPr lang="en-US" sz="1500" b="1" dirty="0">
                <a:latin typeface="Times New Roman" panose="02020603050405020304" pitchFamily="18" charset="0"/>
                <a:cs typeface="Times New Roman" panose="02020603050405020304" pitchFamily="18" charset="0"/>
              </a:rPr>
              <a:t>8. Marketer Influence</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Advertisements create new goals or shift consumer preferences.</a:t>
            </a:r>
          </a:p>
          <a:p>
            <a:pPr marL="228600" indent="-228600" algn="just">
              <a:lnSpc>
                <a:spcPct val="90000"/>
              </a:lnSpc>
              <a:spcBef>
                <a:spcPts val="1000"/>
              </a:spcBef>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Example: Perfume ads create goals related to attractiveness and confidence.</a:t>
            </a:r>
          </a:p>
          <a:p>
            <a:pPr algn="just"/>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71410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A4FBC-50E9-8EED-A117-C6972A6B09FB}"/>
              </a:ext>
            </a:extLst>
          </p:cNvPr>
          <p:cNvSpPr>
            <a:spLocks noGrp="1"/>
          </p:cNvSpPr>
          <p:nvPr>
            <p:ph type="title"/>
          </p:nvPr>
        </p:nvSpPr>
        <p:spPr>
          <a:xfrm>
            <a:off x="838200" y="1115568"/>
            <a:ext cx="10515600" cy="575120"/>
          </a:xfrm>
        </p:spPr>
        <p:txBody>
          <a:bodyPr>
            <a:normAutofit/>
          </a:bodyPr>
          <a:lstStyle/>
          <a:p>
            <a:r>
              <a:rPr lang="en-US" sz="3200" b="1" dirty="0">
                <a:latin typeface="Times New Roman" panose="02020603050405020304" pitchFamily="18" charset="0"/>
                <a:cs typeface="Times New Roman" panose="02020603050405020304" pitchFamily="18" charset="0"/>
              </a:rPr>
              <a:t>Dynamic Nature of Motivation</a:t>
            </a:r>
            <a:endParaRPr lang="en-IN"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BFBDAB7-CE81-4D2B-C892-893CC1C8B5D9}"/>
              </a:ext>
            </a:extLst>
          </p:cNvPr>
          <p:cNvSpPr>
            <a:spLocks noGrp="1"/>
          </p:cNvSpPr>
          <p:nvPr>
            <p:ph idx="1"/>
          </p:nvPr>
        </p:nvSpPr>
        <p:spPr>
          <a:xfrm>
            <a:off x="838200" y="1825624"/>
            <a:ext cx="10515600" cy="4730623"/>
          </a:xfrm>
        </p:spPr>
        <p:txBody>
          <a:bodyPr>
            <a:normAutofit lnSpcReduction="10000"/>
          </a:bodyPr>
          <a:lstStyle/>
          <a:p>
            <a:pPr algn="just"/>
            <a:r>
              <a:rPr lang="en-US" sz="2400" b="1" dirty="0">
                <a:latin typeface="Times New Roman" panose="02020603050405020304" pitchFamily="18" charset="0"/>
                <a:cs typeface="Times New Roman" panose="02020603050405020304" pitchFamily="18" charset="0"/>
              </a:rPr>
              <a:t>Meaning</a:t>
            </a:r>
          </a:p>
          <a:p>
            <a:pPr algn="just"/>
            <a:r>
              <a:rPr lang="en-US" sz="2400" dirty="0">
                <a:latin typeface="Times New Roman" panose="02020603050405020304" pitchFamily="18" charset="0"/>
                <a:cs typeface="Times New Roman" panose="02020603050405020304" pitchFamily="18" charset="0"/>
              </a:rPr>
              <a:t>Motivation is </a:t>
            </a:r>
            <a:r>
              <a:rPr lang="en-US" sz="2400" b="1" dirty="0">
                <a:latin typeface="Times New Roman" panose="02020603050405020304" pitchFamily="18" charset="0"/>
                <a:cs typeface="Times New Roman" panose="02020603050405020304" pitchFamily="18" charset="0"/>
              </a:rPr>
              <a:t>not static</a:t>
            </a:r>
            <a:r>
              <a:rPr lang="en-US" sz="2400" dirty="0">
                <a:latin typeface="Times New Roman" panose="02020603050405020304" pitchFamily="18" charset="0"/>
                <a:cs typeface="Times New Roman" panose="02020603050405020304" pitchFamily="18" charset="0"/>
              </a:rPr>
              <a:t>. </a:t>
            </a:r>
          </a:p>
          <a:p>
            <a:pPr algn="just"/>
            <a:r>
              <a:rPr lang="en-US" sz="2400" dirty="0">
                <a:latin typeface="Times New Roman" panose="02020603050405020304" pitchFamily="18" charset="0"/>
                <a:cs typeface="Times New Roman" panose="02020603050405020304" pitchFamily="18" charset="0"/>
              </a:rPr>
              <a:t>It keeps changing continuously as a consumer’s needs, goals, situations, and environment change.</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Because of this dynamic nature, consumers’ buying </a:t>
            </a:r>
            <a:r>
              <a:rPr lang="en-US" sz="2400" dirty="0" err="1">
                <a:latin typeface="Times New Roman" panose="02020603050405020304" pitchFamily="18" charset="0"/>
                <a:cs typeface="Times New Roman" panose="02020603050405020304" pitchFamily="18" charset="0"/>
              </a:rPr>
              <a:t>behaviour</a:t>
            </a:r>
            <a:r>
              <a:rPr lang="en-US" sz="2400" dirty="0">
                <a:latin typeface="Times New Roman" panose="02020603050405020304" pitchFamily="18" charset="0"/>
                <a:cs typeface="Times New Roman" panose="02020603050405020304" pitchFamily="18" charset="0"/>
              </a:rPr>
              <a:t> also keeps evolving.</a:t>
            </a:r>
          </a:p>
          <a:p>
            <a:pPr algn="just"/>
            <a:r>
              <a:rPr lang="en-US" sz="2400" b="1" dirty="0">
                <a:latin typeface="Times New Roman" panose="02020603050405020304" pitchFamily="18" charset="0"/>
                <a:cs typeface="Times New Roman" panose="02020603050405020304" pitchFamily="18" charset="0"/>
              </a:rPr>
              <a:t>Why Motivation is Dynamic?</a:t>
            </a:r>
          </a:p>
          <a:p>
            <a:pPr algn="just"/>
            <a:r>
              <a:rPr lang="en-US" sz="2400" dirty="0">
                <a:latin typeface="Times New Roman" panose="02020603050405020304" pitchFamily="18" charset="0"/>
                <a:cs typeface="Times New Roman" panose="02020603050405020304" pitchFamily="18" charset="0"/>
              </a:rPr>
              <a:t>Motivation is dynamic because:</a:t>
            </a:r>
          </a:p>
          <a:p>
            <a:pPr algn="just"/>
            <a:r>
              <a:rPr lang="en-US" sz="2400" dirty="0">
                <a:latin typeface="Times New Roman" panose="02020603050405020304" pitchFamily="18" charset="0"/>
                <a:cs typeface="Times New Roman" panose="02020603050405020304" pitchFamily="18" charset="0"/>
              </a:rPr>
              <a:t>Needs arise again and again.</a:t>
            </a:r>
          </a:p>
          <a:p>
            <a:pPr algn="just"/>
            <a:r>
              <a:rPr lang="en-US" sz="2400" dirty="0">
                <a:latin typeface="Times New Roman" panose="02020603050405020304" pitchFamily="18" charset="0"/>
                <a:cs typeface="Times New Roman" panose="02020603050405020304" pitchFamily="18" charset="0"/>
              </a:rPr>
              <a:t>Old goals are achieved; new goals appear.</a:t>
            </a:r>
          </a:p>
          <a:p>
            <a:pPr algn="just"/>
            <a:r>
              <a:rPr lang="en-US" sz="2400" dirty="0">
                <a:latin typeface="Times New Roman" panose="02020603050405020304" pitchFamily="18" charset="0"/>
                <a:cs typeface="Times New Roman" panose="02020603050405020304" pitchFamily="18" charset="0"/>
              </a:rPr>
              <a:t>Life circumstances, income, and preferences change.</a:t>
            </a:r>
          </a:p>
          <a:p>
            <a:pPr algn="just"/>
            <a:r>
              <a:rPr lang="en-US" sz="2400" dirty="0">
                <a:latin typeface="Times New Roman" panose="02020603050405020304" pitchFamily="18" charset="0"/>
                <a:cs typeface="Times New Roman" panose="02020603050405020304" pitchFamily="18" charset="0"/>
              </a:rPr>
              <a:t>Market offerings and social trends influence new desires.</a:t>
            </a:r>
          </a:p>
          <a:p>
            <a:pPr algn="just"/>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41293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742A3-1FFB-D475-F1C6-C1E3DEE12747}"/>
              </a:ext>
            </a:extLst>
          </p:cNvPr>
          <p:cNvSpPr>
            <a:spLocks noGrp="1"/>
          </p:cNvSpPr>
          <p:nvPr>
            <p:ph type="title"/>
          </p:nvPr>
        </p:nvSpPr>
        <p:spPr>
          <a:xfrm>
            <a:off x="505968" y="1025106"/>
            <a:ext cx="10515600" cy="758000"/>
          </a:xfrm>
        </p:spPr>
        <p:txBody>
          <a:bodyPr>
            <a:normAutofit/>
          </a:bodyPr>
          <a:lstStyle/>
          <a:p>
            <a:r>
              <a:rPr lang="en-IN" sz="2000" b="1" dirty="0">
                <a:latin typeface="Times New Roman" panose="02020603050405020304" pitchFamily="18" charset="0"/>
                <a:cs typeface="Times New Roman" panose="02020603050405020304" pitchFamily="18" charset="0"/>
              </a:rPr>
              <a:t>Dynamic Nature of Motivation</a:t>
            </a:r>
          </a:p>
        </p:txBody>
      </p:sp>
      <p:sp>
        <p:nvSpPr>
          <p:cNvPr id="3" name="Content Placeholder 2">
            <a:extLst>
              <a:ext uri="{FF2B5EF4-FFF2-40B4-BE49-F238E27FC236}">
                <a16:creationId xmlns:a16="http://schemas.microsoft.com/office/drawing/2014/main" id="{FE07035F-CB8D-6E13-7FCA-AD065CD7B29C}"/>
              </a:ext>
            </a:extLst>
          </p:cNvPr>
          <p:cNvSpPr>
            <a:spLocks noGrp="1"/>
          </p:cNvSpPr>
          <p:nvPr>
            <p:ph idx="1"/>
          </p:nvPr>
        </p:nvSpPr>
        <p:spPr>
          <a:xfrm>
            <a:off x="384048" y="1690688"/>
            <a:ext cx="5379720" cy="4992286"/>
          </a:xfrm>
        </p:spPr>
        <p:txBody>
          <a:bodyPr>
            <a:noAutofit/>
          </a:bodyPr>
          <a:lstStyle/>
          <a:p>
            <a:pPr marL="0" indent="0">
              <a:lnSpc>
                <a:spcPct val="120000"/>
              </a:lnSpc>
              <a:buNone/>
            </a:pPr>
            <a:r>
              <a:rPr lang="en-US" sz="1200" b="1" dirty="0">
                <a:latin typeface="Times New Roman" panose="02020603050405020304" pitchFamily="18" charset="0"/>
                <a:cs typeface="Times New Roman" panose="02020603050405020304" pitchFamily="18" charset="0"/>
              </a:rPr>
              <a:t>1.  Needs Keep Changing</a:t>
            </a:r>
          </a:p>
          <a:p>
            <a:pPr>
              <a:lnSpc>
                <a:spcPct val="120000"/>
              </a:lnSpc>
            </a:pPr>
            <a:r>
              <a:rPr lang="en-US" sz="1200" dirty="0">
                <a:latin typeface="Times New Roman" panose="02020603050405020304" pitchFamily="18" charset="0"/>
                <a:cs typeface="Times New Roman" panose="02020603050405020304" pitchFamily="18" charset="0"/>
              </a:rPr>
              <a:t>Consumers’ needs are not permanent. As soon as one need is satisfied, a new need emerges.</a:t>
            </a:r>
          </a:p>
          <a:p>
            <a:pPr>
              <a:lnSpc>
                <a:spcPct val="120000"/>
              </a:lnSpc>
            </a:pPr>
            <a:r>
              <a:rPr lang="en-US" sz="1200" b="1" dirty="0">
                <a:latin typeface="Times New Roman" panose="02020603050405020304" pitchFamily="18" charset="0"/>
                <a:cs typeface="Times New Roman" panose="02020603050405020304" pitchFamily="18" charset="0"/>
              </a:rPr>
              <a:t>Example:</a:t>
            </a:r>
            <a:r>
              <a:rPr lang="en-US" sz="1200" dirty="0">
                <a:latin typeface="Times New Roman" panose="02020603050405020304" pitchFamily="18" charset="0"/>
                <a:cs typeface="Times New Roman" panose="02020603050405020304" pitchFamily="18" charset="0"/>
              </a:rPr>
              <a:t> Once a consumer buys a basic smartphone (need satisfied), they may later feel the need for a camera phone or a high-speed 5G phone.</a:t>
            </a:r>
          </a:p>
          <a:p>
            <a:pPr>
              <a:lnSpc>
                <a:spcPct val="120000"/>
              </a:lnSpc>
            </a:pPr>
            <a:r>
              <a:rPr lang="en-IN" sz="1200" dirty="0">
                <a:latin typeface="Times New Roman" panose="02020603050405020304" pitchFamily="18" charset="0"/>
                <a:cs typeface="Times New Roman" panose="02020603050405020304" pitchFamily="18" charset="0"/>
              </a:rPr>
              <a:t>2. </a:t>
            </a:r>
            <a:r>
              <a:rPr lang="en-US" sz="1200" b="1" dirty="0">
                <a:latin typeface="Times New Roman" panose="02020603050405020304" pitchFamily="18" charset="0"/>
                <a:cs typeface="Times New Roman" panose="02020603050405020304" pitchFamily="18" charset="0"/>
              </a:rPr>
              <a:t>Goals Keep Shifting</a:t>
            </a:r>
          </a:p>
          <a:p>
            <a:pPr>
              <a:lnSpc>
                <a:spcPct val="120000"/>
              </a:lnSpc>
            </a:pPr>
            <a:r>
              <a:rPr lang="en-US" sz="1200" dirty="0">
                <a:latin typeface="Times New Roman" panose="02020603050405020304" pitchFamily="18" charset="0"/>
                <a:cs typeface="Times New Roman" panose="02020603050405020304" pitchFamily="18" charset="0"/>
              </a:rPr>
              <a:t>When a goal is achieved or becomes difficult to attain, consumers develop new goals.</a:t>
            </a:r>
          </a:p>
          <a:p>
            <a:pPr>
              <a:lnSpc>
                <a:spcPct val="120000"/>
              </a:lnSpc>
            </a:pPr>
            <a:r>
              <a:rPr lang="en-US" sz="1200" b="1" dirty="0">
                <a:latin typeface="Times New Roman" panose="02020603050405020304" pitchFamily="18" charset="0"/>
                <a:cs typeface="Times New Roman" panose="02020603050405020304" pitchFamily="18" charset="0"/>
              </a:rPr>
              <a:t>Example:</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A consumer may first aim for an economy car → later upgrade goal to a premium SUV.</a:t>
            </a:r>
          </a:p>
          <a:p>
            <a:pPr>
              <a:lnSpc>
                <a:spcPct val="120000"/>
              </a:lnSpc>
            </a:pPr>
            <a:r>
              <a:rPr lang="en-US" sz="1200" b="1" dirty="0">
                <a:latin typeface="Times New Roman" panose="02020603050405020304" pitchFamily="18" charset="0"/>
                <a:cs typeface="Times New Roman" panose="02020603050405020304" pitchFamily="18" charset="0"/>
              </a:rPr>
              <a:t>3. Motivation Strength Varies</a:t>
            </a:r>
          </a:p>
          <a:p>
            <a:pPr>
              <a:lnSpc>
                <a:spcPct val="120000"/>
              </a:lnSpc>
            </a:pPr>
            <a:r>
              <a:rPr lang="en-US" sz="1200" dirty="0">
                <a:latin typeface="Times New Roman" panose="02020603050405020304" pitchFamily="18" charset="0"/>
                <a:cs typeface="Times New Roman" panose="02020603050405020304" pitchFamily="18" charset="0"/>
              </a:rPr>
              <a:t>The intensity of motivation changes depending on urgency and importance.</a:t>
            </a:r>
          </a:p>
          <a:p>
            <a:pPr>
              <a:lnSpc>
                <a:spcPct val="120000"/>
              </a:lnSpc>
            </a:pPr>
            <a:r>
              <a:rPr lang="en-US" sz="1200" b="1" dirty="0">
                <a:latin typeface="Times New Roman" panose="02020603050405020304" pitchFamily="18" charset="0"/>
                <a:cs typeface="Times New Roman" panose="02020603050405020304" pitchFamily="18" charset="0"/>
              </a:rPr>
              <a:t>Example:</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Hunger creates strong motivation immediately, but the desire for a vacation is a weaker, long-term motivation.</a:t>
            </a:r>
          </a:p>
          <a:p>
            <a:pPr marL="0" indent="0">
              <a:lnSpc>
                <a:spcPct val="120000"/>
              </a:lnSpc>
              <a:buNone/>
            </a:pPr>
            <a:endParaRPr lang="en-IN" sz="12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B7AC2B9-EECF-F1F2-9F1A-579A5AB639E0}"/>
              </a:ext>
            </a:extLst>
          </p:cNvPr>
          <p:cNvSpPr txBox="1"/>
          <p:nvPr/>
        </p:nvSpPr>
        <p:spPr>
          <a:xfrm>
            <a:off x="5995416" y="1783106"/>
            <a:ext cx="5544312" cy="4899868"/>
          </a:xfrm>
          <a:prstGeom prst="rect">
            <a:avLst/>
          </a:prstGeom>
          <a:noFill/>
        </p:spPr>
        <p:txBody>
          <a:bodyPr wrap="square">
            <a:spAutoFit/>
          </a:bodyPr>
          <a:lstStyle/>
          <a:p>
            <a:pPr>
              <a:lnSpc>
                <a:spcPct val="120000"/>
              </a:lnSpc>
              <a:spcBef>
                <a:spcPts val="1000"/>
              </a:spcBef>
              <a:buFont typeface="Arial" panose="020B0604020202020204" pitchFamily="34" charset="0"/>
            </a:pPr>
            <a:r>
              <a:rPr lang="en-US" sz="1200" b="1" dirty="0">
                <a:latin typeface="Times New Roman" panose="02020603050405020304" pitchFamily="18" charset="0"/>
                <a:cs typeface="Times New Roman" panose="02020603050405020304" pitchFamily="18" charset="0"/>
              </a:rPr>
              <a:t>4. Motivation Changes with Life Stage</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Age, family responsibilities, and career stage influence what motivates a person.</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Example:</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Young adults → motivated by fashion, gadgets</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Middle-aged adults → motivated by savings, children’s education</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Older adults → motivated by health and security</a:t>
            </a:r>
          </a:p>
          <a:p>
            <a:pPr>
              <a:lnSpc>
                <a:spcPct val="120000"/>
              </a:lnSpc>
              <a:spcBef>
                <a:spcPts val="1000"/>
              </a:spcBef>
              <a:buFont typeface="Arial" panose="020B0604020202020204" pitchFamily="34" charset="0"/>
            </a:pPr>
            <a:r>
              <a:rPr lang="en-US" sz="1200" b="1" dirty="0">
                <a:latin typeface="Times New Roman" panose="02020603050405020304" pitchFamily="18" charset="0"/>
                <a:cs typeface="Times New Roman" panose="02020603050405020304" pitchFamily="18" charset="0"/>
              </a:rPr>
              <a:t>5. Environmental &amp; Social Influences</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Social trends, peer pressure, culture, and marketing communication constantly reshape consumer motives.</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Example:</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Popularity of fitness culture motivates consumers to buy smartwatches and join gyms.</a:t>
            </a:r>
          </a:p>
          <a:p>
            <a:pPr>
              <a:lnSpc>
                <a:spcPct val="120000"/>
              </a:lnSpc>
              <a:spcBef>
                <a:spcPts val="1000"/>
              </a:spcBef>
              <a:buFont typeface="Arial" panose="020B0604020202020204" pitchFamily="34" charset="0"/>
            </a:pPr>
            <a:r>
              <a:rPr lang="en-US" sz="1200" b="1" dirty="0">
                <a:latin typeface="Times New Roman" panose="02020603050405020304" pitchFamily="18" charset="0"/>
                <a:cs typeface="Times New Roman" panose="02020603050405020304" pitchFamily="18" charset="0"/>
              </a:rPr>
              <a:t>6. Success and Failure Affect Motivation</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If consumers successfully achieve a goal, they set higher goals. Failure may shift them to easier goals.</a:t>
            </a:r>
          </a:p>
          <a:p>
            <a:pPr>
              <a:lnSpc>
                <a:spcPct val="120000"/>
              </a:lnSpc>
              <a:spcBef>
                <a:spcPts val="1000"/>
              </a:spcBef>
              <a:buFont typeface="Arial" panose="020B0604020202020204" pitchFamily="34" charset="0"/>
            </a:pPr>
            <a:r>
              <a:rPr lang="en-US" sz="1200" dirty="0">
                <a:latin typeface="Times New Roman" panose="02020603050405020304" pitchFamily="18" charset="0"/>
                <a:cs typeface="Times New Roman" panose="02020603050405020304" pitchFamily="18" charset="0"/>
              </a:rPr>
              <a:t>Example:</a:t>
            </a:r>
            <a:br>
              <a:rPr lang="en-US" sz="1200" dirty="0">
                <a:latin typeface="Times New Roman" panose="02020603050405020304" pitchFamily="18" charset="0"/>
                <a:cs typeface="Times New Roman" panose="02020603050405020304" pitchFamily="18" charset="0"/>
              </a:rPr>
            </a:br>
            <a:r>
              <a:rPr lang="en-US" sz="1200" dirty="0">
                <a:latin typeface="Times New Roman" panose="02020603050405020304" pitchFamily="18" charset="0"/>
                <a:cs typeface="Times New Roman" panose="02020603050405020304" pitchFamily="18" charset="0"/>
              </a:rPr>
              <a:t>Failing to buy a luxury car may shift the goal to buying a mid-range sedan.</a:t>
            </a:r>
          </a:p>
          <a:p>
            <a:pPr>
              <a:lnSpc>
                <a:spcPct val="120000"/>
              </a:lnSpc>
            </a:pP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16890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76E3B-0C17-DE3F-CDB2-941F9FA5995A}"/>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5DD13B34-3F38-2B89-1B22-CACE38625B07}"/>
              </a:ext>
            </a:extLst>
          </p:cNvPr>
          <p:cNvSpPr>
            <a:spLocks noGrp="1"/>
          </p:cNvSpPr>
          <p:nvPr>
            <p:ph idx="1"/>
          </p:nvPr>
        </p:nvSpPr>
        <p:spPr/>
        <p:txBody>
          <a:bodyPr>
            <a:normAutofit/>
          </a:bodyPr>
          <a:lstStyle/>
          <a:p>
            <a:pPr marL="0" indent="0" algn="ctr">
              <a:buNone/>
            </a:pPr>
            <a:endParaRPr lang="en-US" sz="4400" b="1" dirty="0">
              <a:latin typeface="Times New Roman" panose="02020603050405020304" pitchFamily="18" charset="0"/>
              <a:cs typeface="Times New Roman" panose="02020603050405020304" pitchFamily="18" charset="0"/>
            </a:endParaRPr>
          </a:p>
          <a:p>
            <a:pPr marL="0" indent="0" algn="ctr">
              <a:buNone/>
            </a:pPr>
            <a:r>
              <a:rPr lang="en-US" sz="4400" b="1" dirty="0">
                <a:latin typeface="Times New Roman" panose="02020603050405020304" pitchFamily="18" charset="0"/>
                <a:cs typeface="Times New Roman" panose="02020603050405020304" pitchFamily="18" charset="0"/>
              </a:rPr>
              <a:t>Theories of Motivation</a:t>
            </a:r>
            <a:endParaRPr lang="en-IN" sz="4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39130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BAB47-FB37-BB36-3501-90E12FD75427}"/>
              </a:ext>
            </a:extLst>
          </p:cNvPr>
          <p:cNvSpPr>
            <a:spLocks noGrp="1"/>
          </p:cNvSpPr>
          <p:nvPr>
            <p:ph type="title"/>
          </p:nvPr>
        </p:nvSpPr>
        <p:spPr>
          <a:xfrm>
            <a:off x="838200" y="1463040"/>
            <a:ext cx="10515600" cy="227648"/>
          </a:xfrm>
        </p:spPr>
        <p:txBody>
          <a:bodyPr>
            <a:normAutofit fontScale="90000"/>
          </a:bodyPr>
          <a:lstStyle/>
          <a:p>
            <a:r>
              <a:rPr lang="en-IN" sz="2800" b="1" dirty="0">
                <a:latin typeface="Times New Roman" panose="02020603050405020304" pitchFamily="18" charset="0"/>
                <a:cs typeface="Times New Roman" panose="02020603050405020304" pitchFamily="18" charset="0"/>
              </a:rPr>
              <a:t>Maslow’s Hierarchy of Needs Theory</a:t>
            </a:r>
            <a:br>
              <a:rPr lang="en-IN" sz="2800" b="1" dirty="0">
                <a:latin typeface="Times New Roman" panose="02020603050405020304" pitchFamily="18" charset="0"/>
                <a:cs typeface="Times New Roman" panose="02020603050405020304" pitchFamily="18" charset="0"/>
              </a:rPr>
            </a:br>
            <a:endParaRPr lang="en-IN" sz="2800" b="1" dirty="0"/>
          </a:p>
        </p:txBody>
      </p:sp>
      <p:sp>
        <p:nvSpPr>
          <p:cNvPr id="3" name="Content Placeholder 2">
            <a:extLst>
              <a:ext uri="{FF2B5EF4-FFF2-40B4-BE49-F238E27FC236}">
                <a16:creationId xmlns:a16="http://schemas.microsoft.com/office/drawing/2014/main" id="{913CA140-37DD-A9F4-3463-2026C21301F2}"/>
              </a:ext>
            </a:extLst>
          </p:cNvPr>
          <p:cNvSpPr>
            <a:spLocks noGrp="1"/>
          </p:cNvSpPr>
          <p:nvPr>
            <p:ph idx="1"/>
          </p:nvPr>
        </p:nvSpPr>
        <p:spPr/>
        <p:txBody>
          <a:bodyPr/>
          <a:lstStyle/>
          <a:p>
            <a:r>
              <a:rPr lang="en-IN" dirty="0">
                <a:latin typeface="Times New Roman" panose="02020603050405020304" pitchFamily="18" charset="0"/>
                <a:cs typeface="Times New Roman" panose="02020603050405020304" pitchFamily="18" charset="0"/>
              </a:rPr>
              <a:t>Abraham Maslow is well renowned for proposing the Hierarchy of Needs Theory in 1943. </a:t>
            </a:r>
          </a:p>
          <a:p>
            <a:r>
              <a:rPr lang="en-IN" dirty="0">
                <a:latin typeface="Times New Roman" panose="02020603050405020304" pitchFamily="18" charset="0"/>
                <a:cs typeface="Times New Roman" panose="02020603050405020304" pitchFamily="18" charset="0"/>
              </a:rPr>
              <a:t>This theory is a classical depiction of human motivation. This theory is based on the assumption that there is a hierarchy of five needs within each individual. The urgency of these needs varies. These five needs are as follows-</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72848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FB78B69-396A-7C12-359A-6A14BA187D44}"/>
              </a:ext>
            </a:extLst>
          </p:cNvPr>
          <p:cNvSpPr>
            <a:spLocks noGrp="1"/>
          </p:cNvSpPr>
          <p:nvPr>
            <p:ph type="title"/>
          </p:nvPr>
        </p:nvSpPr>
        <p:spPr>
          <a:xfrm>
            <a:off x="838200" y="365125"/>
            <a:ext cx="10515600" cy="1325563"/>
          </a:xfrm>
        </p:spPr>
        <p:txBody>
          <a:bodyPr/>
          <a:lstStyle/>
          <a:p>
            <a:endParaRPr lang="en-US"/>
          </a:p>
        </p:txBody>
      </p:sp>
      <p:pic>
        <p:nvPicPr>
          <p:cNvPr id="4" name="Content Placeholder 3" descr="Maslows Need Hierarchy Model">
            <a:extLst>
              <a:ext uri="{FF2B5EF4-FFF2-40B4-BE49-F238E27FC236}">
                <a16:creationId xmlns:a16="http://schemas.microsoft.com/office/drawing/2014/main" id="{77E3B4B4-1586-8EDB-06A1-A4CA3DC63F26}"/>
              </a:ext>
            </a:extLst>
          </p:cNvPr>
          <p:cNvPicPr>
            <a:picLocks noGrp="1" noChangeAspect="1"/>
          </p:cNvPicPr>
          <p:nvPr>
            <p:ph sz="half" idx="1"/>
          </p:nvPr>
        </p:nvPicPr>
        <p:blipFill>
          <a:blip r:embed="rId2"/>
          <a:stretch>
            <a:fillRect/>
          </a:stretch>
        </p:blipFill>
        <p:spPr bwMode="auto">
          <a:xfrm>
            <a:off x="262128" y="2045008"/>
            <a:ext cx="5147288" cy="3752287"/>
          </a:xfrm>
          <a:prstGeom prst="rect">
            <a:avLst/>
          </a:prstGeom>
          <a:noFill/>
          <a:ln w="9525">
            <a:noFill/>
            <a:miter lim="800000"/>
            <a:headEnd/>
            <a:tailEnd/>
          </a:ln>
        </p:spPr>
      </p:pic>
      <p:sp>
        <p:nvSpPr>
          <p:cNvPr id="14" name="Content Placeholder 3">
            <a:extLst>
              <a:ext uri="{FF2B5EF4-FFF2-40B4-BE49-F238E27FC236}">
                <a16:creationId xmlns:a16="http://schemas.microsoft.com/office/drawing/2014/main" id="{39A500B3-7A22-6702-727A-E5072D86EA86}"/>
              </a:ext>
            </a:extLst>
          </p:cNvPr>
          <p:cNvSpPr>
            <a:spLocks noGrp="1"/>
          </p:cNvSpPr>
          <p:nvPr>
            <p:ph sz="half" idx="2"/>
          </p:nvPr>
        </p:nvSpPr>
        <p:spPr>
          <a:xfrm>
            <a:off x="5409416" y="1240408"/>
            <a:ext cx="6633232" cy="4812919"/>
          </a:xfrm>
        </p:spPr>
        <p:txBody>
          <a:bodyPr>
            <a:noAutofit/>
          </a:bodyPr>
          <a:lstStyle/>
          <a:p>
            <a:pPr lvl="0">
              <a:lnSpc>
                <a:spcPct val="120000"/>
              </a:lnSpc>
            </a:pPr>
            <a:r>
              <a:rPr lang="en-IN" sz="1400" b="1" dirty="0">
                <a:latin typeface="Times New Roman" panose="02020603050405020304" pitchFamily="18" charset="0"/>
                <a:cs typeface="Times New Roman" panose="02020603050405020304" pitchFamily="18" charset="0"/>
              </a:rPr>
              <a:t>Physiological needs-</a:t>
            </a:r>
            <a:r>
              <a:rPr lang="en-IN" sz="1400" dirty="0">
                <a:latin typeface="Times New Roman" panose="02020603050405020304" pitchFamily="18" charset="0"/>
                <a:cs typeface="Times New Roman" panose="02020603050405020304" pitchFamily="18" charset="0"/>
              </a:rPr>
              <a:t> These are the basic needs of air, water, food, clothing and shelter. In other words, physiological needs are the needs for basic amenities of life.</a:t>
            </a:r>
          </a:p>
          <a:p>
            <a:pPr lvl="0">
              <a:lnSpc>
                <a:spcPct val="120000"/>
              </a:lnSpc>
            </a:pPr>
            <a:r>
              <a:rPr lang="en-IN" sz="1400" b="1" dirty="0">
                <a:latin typeface="Times New Roman" panose="02020603050405020304" pitchFamily="18" charset="0"/>
                <a:cs typeface="Times New Roman" panose="02020603050405020304" pitchFamily="18" charset="0"/>
              </a:rPr>
              <a:t>Safety needs-</a:t>
            </a:r>
            <a:r>
              <a:rPr lang="en-IN" sz="1400" dirty="0">
                <a:latin typeface="Times New Roman" panose="02020603050405020304" pitchFamily="18" charset="0"/>
                <a:cs typeface="Times New Roman" panose="02020603050405020304" pitchFamily="18" charset="0"/>
              </a:rPr>
              <a:t> Safety needs include physical, environmental and emotional safety and protection. </a:t>
            </a:r>
          </a:p>
          <a:p>
            <a:pPr lvl="0">
              <a:lnSpc>
                <a:spcPct val="120000"/>
              </a:lnSpc>
            </a:pPr>
            <a:r>
              <a:rPr lang="en-IN" sz="1400" dirty="0">
                <a:latin typeface="Times New Roman" panose="02020603050405020304" pitchFamily="18" charset="0"/>
                <a:cs typeface="Times New Roman" panose="02020603050405020304" pitchFamily="18" charset="0"/>
              </a:rPr>
              <a:t>For instance- Job security, financial security, protection from animals, family security, health security, etc.</a:t>
            </a:r>
          </a:p>
          <a:p>
            <a:pPr lvl="0">
              <a:lnSpc>
                <a:spcPct val="120000"/>
              </a:lnSpc>
            </a:pPr>
            <a:r>
              <a:rPr lang="en-IN" sz="1400" b="1" dirty="0">
                <a:latin typeface="Times New Roman" panose="02020603050405020304" pitchFamily="18" charset="0"/>
                <a:cs typeface="Times New Roman" panose="02020603050405020304" pitchFamily="18" charset="0"/>
              </a:rPr>
              <a:t>Social needs-</a:t>
            </a:r>
            <a:r>
              <a:rPr lang="en-IN" sz="1400" dirty="0">
                <a:latin typeface="Times New Roman" panose="02020603050405020304" pitchFamily="18" charset="0"/>
                <a:cs typeface="Times New Roman" panose="02020603050405020304" pitchFamily="18" charset="0"/>
              </a:rPr>
              <a:t> Social needs include the need for love, affection, care, belongingness, and friendship.</a:t>
            </a:r>
          </a:p>
          <a:p>
            <a:pPr lvl="0">
              <a:lnSpc>
                <a:spcPct val="120000"/>
              </a:lnSpc>
            </a:pPr>
            <a:r>
              <a:rPr lang="en-IN" sz="1400" b="1" dirty="0">
                <a:latin typeface="Times New Roman" panose="02020603050405020304" pitchFamily="18" charset="0"/>
                <a:cs typeface="Times New Roman" panose="02020603050405020304" pitchFamily="18" charset="0"/>
              </a:rPr>
              <a:t>Esteem needs-</a:t>
            </a:r>
            <a:r>
              <a:rPr lang="en-IN" sz="1400" dirty="0">
                <a:latin typeface="Times New Roman" panose="02020603050405020304" pitchFamily="18" charset="0"/>
                <a:cs typeface="Times New Roman" panose="02020603050405020304" pitchFamily="18" charset="0"/>
              </a:rPr>
              <a:t> Esteem needs are of two types: internal esteem needs (self- respect, confidence, competence, achievement and freedom) and external esteem needs (recognition, power, status, attention and admiration).</a:t>
            </a:r>
          </a:p>
          <a:p>
            <a:pPr lvl="0">
              <a:lnSpc>
                <a:spcPct val="120000"/>
              </a:lnSpc>
            </a:pPr>
            <a:r>
              <a:rPr lang="en-IN" sz="1400" b="1" dirty="0">
                <a:latin typeface="Times New Roman" panose="02020603050405020304" pitchFamily="18" charset="0"/>
                <a:cs typeface="Times New Roman" panose="02020603050405020304" pitchFamily="18" charset="0"/>
              </a:rPr>
              <a:t>Self-actualization need-</a:t>
            </a:r>
            <a:r>
              <a:rPr lang="en-IN" sz="1400" dirty="0">
                <a:latin typeface="Times New Roman" panose="02020603050405020304" pitchFamily="18" charset="0"/>
                <a:cs typeface="Times New Roman" panose="02020603050405020304" pitchFamily="18" charset="0"/>
              </a:rPr>
              <a:t> This include the urge to become what you are capable of becoming / what you have the potential to become. It includes the need for growth and self-contentment. </a:t>
            </a:r>
          </a:p>
          <a:p>
            <a:pPr lvl="0">
              <a:lnSpc>
                <a:spcPct val="120000"/>
              </a:lnSpc>
            </a:pPr>
            <a:r>
              <a:rPr lang="en-IN" sz="1400" dirty="0">
                <a:latin typeface="Times New Roman" panose="02020603050405020304" pitchFamily="18" charset="0"/>
                <a:cs typeface="Times New Roman" panose="02020603050405020304" pitchFamily="18" charset="0"/>
              </a:rPr>
              <a:t>It also includes desire for gaining more knowledge, social- service, creativity and being aesthetic. T</a:t>
            </a:r>
          </a:p>
          <a:p>
            <a:pPr lvl="0">
              <a:lnSpc>
                <a:spcPct val="120000"/>
              </a:lnSpc>
            </a:pPr>
            <a:r>
              <a:rPr lang="en-IN" sz="1400" dirty="0">
                <a:latin typeface="Times New Roman" panose="02020603050405020304" pitchFamily="18" charset="0"/>
                <a:cs typeface="Times New Roman" panose="02020603050405020304" pitchFamily="18" charset="0"/>
              </a:rPr>
              <a:t>The self- actualization needs are never fully satiable. As an individual grows psychologically, opportunities keep cropping up to continue growing.</a:t>
            </a:r>
          </a:p>
          <a:p>
            <a:pPr>
              <a:lnSpc>
                <a:spcPct val="120000"/>
              </a:lnSpc>
            </a:pP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222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B1269-9147-BA13-CC68-93AAC1B4F8C4}"/>
              </a:ext>
            </a:extLst>
          </p:cNvPr>
          <p:cNvSpPr>
            <a:spLocks noGrp="1"/>
          </p:cNvSpPr>
          <p:nvPr>
            <p:ph type="title"/>
          </p:nvPr>
        </p:nvSpPr>
        <p:spPr>
          <a:xfrm>
            <a:off x="747903" y="1476311"/>
            <a:ext cx="10515600" cy="315912"/>
          </a:xfrm>
        </p:spPr>
        <p:txBody>
          <a:bodyPr>
            <a:normAutofit fontScale="90000"/>
          </a:bodyPr>
          <a:lstStyle/>
          <a:p>
            <a:r>
              <a:rPr lang="en-US" sz="2800" b="1" dirty="0">
                <a:latin typeface="Times New Roman" panose="02020603050405020304" pitchFamily="18" charset="0"/>
                <a:cs typeface="Times New Roman" panose="02020603050405020304" pitchFamily="18" charset="0"/>
              </a:rPr>
              <a:t>The Role of Perception in Consumer Behavior</a:t>
            </a:r>
            <a:br>
              <a:rPr lang="en-US" sz="2800" b="1"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5ECEC7-0AF0-3FB0-6A7D-3B16A3D8262E}"/>
              </a:ext>
            </a:extLst>
          </p:cNvPr>
          <p:cNvSpPr>
            <a:spLocks noGrp="1"/>
          </p:cNvSpPr>
          <p:nvPr>
            <p:ph idx="1"/>
          </p:nvPr>
        </p:nvSpPr>
        <p:spPr>
          <a:xfrm>
            <a:off x="638175" y="1709927"/>
            <a:ext cx="9712833" cy="5186173"/>
          </a:xfrm>
        </p:spPr>
        <p:txBody>
          <a:bodyPr>
            <a:normAutofit fontScale="55000" lnSpcReduction="20000"/>
          </a:bodyPr>
          <a:lstStyle/>
          <a:p>
            <a:pPr algn="just" fontAlgn="base">
              <a:lnSpc>
                <a:spcPct val="120000"/>
              </a:lnSpc>
            </a:pPr>
            <a:r>
              <a:rPr lang="en-US" dirty="0">
                <a:latin typeface="Times New Roman" panose="02020603050405020304" pitchFamily="18" charset="0"/>
                <a:cs typeface="Times New Roman" panose="02020603050405020304" pitchFamily="18" charset="0"/>
              </a:rPr>
              <a:t>Perception significantly influences consumer behavior and decision-making. Here’s how perception comes into play:</a:t>
            </a:r>
          </a:p>
          <a:p>
            <a:pPr algn="just" fontAlgn="base">
              <a:lnSpc>
                <a:spcPct val="120000"/>
              </a:lnSpc>
            </a:pPr>
            <a:r>
              <a:rPr lang="en-US" b="1" dirty="0">
                <a:latin typeface="Times New Roman" panose="02020603050405020304" pitchFamily="18" charset="0"/>
                <a:cs typeface="Times New Roman" panose="02020603050405020304" pitchFamily="18" charset="0"/>
              </a:rPr>
              <a:t>1. Product Perception</a:t>
            </a:r>
          </a:p>
          <a:p>
            <a:pPr algn="just" fontAlgn="base">
              <a:lnSpc>
                <a:spcPct val="120000"/>
              </a:lnSpc>
            </a:pPr>
            <a:r>
              <a:rPr lang="en-US" dirty="0">
                <a:latin typeface="Times New Roman" panose="02020603050405020304" pitchFamily="18" charset="0"/>
                <a:cs typeface="Times New Roman" panose="02020603050405020304" pitchFamily="18" charset="0"/>
              </a:rPr>
              <a:t>Consumers’ perceptions of products and brands can influence their purchasing decisions. Factors such as packaging, design, color, and branding shape how consumers perceive the quality and value of a product.</a:t>
            </a:r>
          </a:p>
          <a:p>
            <a:pPr algn="just" fontAlgn="base">
              <a:lnSpc>
                <a:spcPct val="120000"/>
              </a:lnSpc>
            </a:pPr>
            <a:r>
              <a:rPr lang="en-US" b="1" dirty="0">
                <a:latin typeface="Times New Roman" panose="02020603050405020304" pitchFamily="18" charset="0"/>
                <a:cs typeface="Times New Roman" panose="02020603050405020304" pitchFamily="18" charset="0"/>
              </a:rPr>
              <a:t>2. Price Perception</a:t>
            </a:r>
          </a:p>
          <a:p>
            <a:pPr algn="just" fontAlgn="base">
              <a:lnSpc>
                <a:spcPct val="120000"/>
              </a:lnSpc>
            </a:pPr>
            <a:r>
              <a:rPr lang="en-US" dirty="0">
                <a:latin typeface="Times New Roman" panose="02020603050405020304" pitchFamily="18" charset="0"/>
                <a:cs typeface="Times New Roman" panose="02020603050405020304" pitchFamily="18" charset="0"/>
              </a:rPr>
              <a:t>Consumers often perceive higher-priced products as being of higher quality or luxury. Marketers use pricing strategies to influence consumers’ perceptions and create a sense of value.</a:t>
            </a:r>
          </a:p>
          <a:p>
            <a:pPr algn="just" fontAlgn="base">
              <a:lnSpc>
                <a:spcPct val="120000"/>
              </a:lnSpc>
            </a:pPr>
            <a:r>
              <a:rPr lang="en-US" b="1" dirty="0">
                <a:latin typeface="Times New Roman" panose="02020603050405020304" pitchFamily="18" charset="0"/>
                <a:cs typeface="Times New Roman" panose="02020603050405020304" pitchFamily="18" charset="0"/>
              </a:rPr>
              <a:t>3. Advertising and Promotion</a:t>
            </a:r>
          </a:p>
          <a:p>
            <a:pPr algn="just" fontAlgn="base">
              <a:lnSpc>
                <a:spcPct val="120000"/>
              </a:lnSpc>
            </a:pPr>
            <a:r>
              <a:rPr lang="en-US" dirty="0">
                <a:latin typeface="Times New Roman" panose="02020603050405020304" pitchFamily="18" charset="0"/>
                <a:cs typeface="Times New Roman" panose="02020603050405020304" pitchFamily="18" charset="0"/>
              </a:rPr>
              <a:t>Effective advertising and promotional campaigns aim to influence consumers’ perceptions. They use visual and auditory cues to create specific perceptions and associations with a product or brand.</a:t>
            </a:r>
          </a:p>
          <a:p>
            <a:pPr algn="just" fontAlgn="base">
              <a:lnSpc>
                <a:spcPct val="120000"/>
              </a:lnSpc>
            </a:pPr>
            <a:r>
              <a:rPr lang="en-US" b="1" dirty="0">
                <a:latin typeface="Times New Roman" panose="02020603050405020304" pitchFamily="18" charset="0"/>
                <a:cs typeface="Times New Roman" panose="02020603050405020304" pitchFamily="18" charset="0"/>
              </a:rPr>
              <a:t>4. Consumer Reviews and Word of Mouth</a:t>
            </a:r>
          </a:p>
          <a:p>
            <a:pPr algn="just" fontAlgn="base">
              <a:lnSpc>
                <a:spcPct val="120000"/>
              </a:lnSpc>
            </a:pPr>
            <a:r>
              <a:rPr lang="en-US" dirty="0">
                <a:latin typeface="Times New Roman" panose="02020603050405020304" pitchFamily="18" charset="0"/>
                <a:cs typeface="Times New Roman" panose="02020603050405020304" pitchFamily="18" charset="0"/>
              </a:rPr>
              <a:t>Consumer reviews and word-of-mouth recommendations can shape others’ perceptions of a product or service. Positive reviews can enhance the perception of quality and trustworthiness.</a:t>
            </a:r>
          </a:p>
          <a:p>
            <a:pPr algn="just" fontAlgn="base">
              <a:lnSpc>
                <a:spcPct val="120000"/>
              </a:lnSpc>
            </a:pPr>
            <a:r>
              <a:rPr lang="en-US" b="1" dirty="0">
                <a:latin typeface="Times New Roman" panose="02020603050405020304" pitchFamily="18" charset="0"/>
                <a:cs typeface="Times New Roman" panose="02020603050405020304" pitchFamily="18" charset="0"/>
              </a:rPr>
              <a:t>5. Perceived Risk</a:t>
            </a:r>
          </a:p>
          <a:p>
            <a:pPr algn="just" fontAlgn="base">
              <a:lnSpc>
                <a:spcPct val="120000"/>
              </a:lnSpc>
            </a:pPr>
            <a:r>
              <a:rPr lang="en-US" dirty="0">
                <a:latin typeface="Times New Roman" panose="02020603050405020304" pitchFamily="18" charset="0"/>
                <a:cs typeface="Times New Roman" panose="02020603050405020304" pitchFamily="18" charset="0"/>
              </a:rPr>
              <a:t>Consumers’ perception of risk plays a role in their decision-making. High-perceived risk may deter consumers from making a purchase, while low perceived risk can encourage them to buy.</a:t>
            </a:r>
          </a:p>
          <a:p>
            <a:pPr algn="just">
              <a:lnSpc>
                <a:spcPct val="120000"/>
              </a:lnSpc>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33687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B7BC4-2CF6-90C4-9F58-C99FA6E7A647}"/>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125F6763-5005-5316-4E54-5FEB36615259}"/>
              </a:ext>
            </a:extLst>
          </p:cNvPr>
          <p:cNvSpPr>
            <a:spLocks noGrp="1"/>
          </p:cNvSpPr>
          <p:nvPr>
            <p:ph sz="half" idx="1"/>
          </p:nvPr>
        </p:nvSpPr>
        <p:spPr>
          <a:xfrm>
            <a:off x="838200" y="1508760"/>
            <a:ext cx="5334000" cy="5176139"/>
          </a:xfrm>
        </p:spPr>
        <p:txBody>
          <a:bodyPr>
            <a:normAutofit/>
          </a:bodyPr>
          <a:lstStyle/>
          <a:p>
            <a:r>
              <a:rPr lang="en-US" sz="1900" b="1" dirty="0">
                <a:latin typeface="Times New Roman" panose="02020603050405020304" pitchFamily="18" charset="0"/>
                <a:cs typeface="Times New Roman" panose="02020603050405020304" pitchFamily="18" charset="0"/>
              </a:rPr>
              <a:t>1. Physiological Needs (Basic Survival Needs)</a:t>
            </a:r>
          </a:p>
          <a:p>
            <a:r>
              <a:rPr lang="en-US" sz="1900" b="1" dirty="0">
                <a:latin typeface="Times New Roman" panose="02020603050405020304" pitchFamily="18" charset="0"/>
                <a:cs typeface="Times New Roman" panose="02020603050405020304" pitchFamily="18" charset="0"/>
              </a:rPr>
              <a:t>Includes:</a:t>
            </a:r>
            <a:r>
              <a:rPr lang="en-US" sz="1900" dirty="0">
                <a:latin typeface="Times New Roman" panose="02020603050405020304" pitchFamily="18" charset="0"/>
                <a:cs typeface="Times New Roman" panose="02020603050405020304" pitchFamily="18" charset="0"/>
              </a:rPr>
              <a:t> Food, water, clothing, shelter</a:t>
            </a:r>
            <a:br>
              <a:rPr lang="en-US" sz="1900" dirty="0">
                <a:latin typeface="Times New Roman" panose="02020603050405020304" pitchFamily="18" charset="0"/>
                <a:cs typeface="Times New Roman" panose="02020603050405020304" pitchFamily="18" charset="0"/>
              </a:rPr>
            </a:br>
            <a:r>
              <a:rPr lang="en-US" sz="1900" b="1" dirty="0">
                <a:latin typeface="Times New Roman" panose="02020603050405020304" pitchFamily="18" charset="0"/>
                <a:cs typeface="Times New Roman" panose="02020603050405020304" pitchFamily="18" charset="0"/>
              </a:rPr>
              <a:t>Consumer </a:t>
            </a:r>
            <a:r>
              <a:rPr lang="en-US" sz="1900" b="1" dirty="0" err="1">
                <a:latin typeface="Times New Roman" panose="02020603050405020304" pitchFamily="18" charset="0"/>
                <a:cs typeface="Times New Roman" panose="02020603050405020304" pitchFamily="18" charset="0"/>
              </a:rPr>
              <a:t>Behaviour</a:t>
            </a:r>
            <a:r>
              <a:rPr lang="en-US" sz="1900" b="1" dirty="0">
                <a:latin typeface="Times New Roman" panose="02020603050405020304" pitchFamily="18" charset="0"/>
                <a:cs typeface="Times New Roman" panose="02020603050405020304" pitchFamily="18" charset="0"/>
              </a:rPr>
              <a:t> Insight:</a:t>
            </a:r>
            <a:br>
              <a:rPr lang="en-US" sz="1900" dirty="0">
                <a:latin typeface="Times New Roman" panose="02020603050405020304" pitchFamily="18" charset="0"/>
                <a:cs typeface="Times New Roman" panose="02020603050405020304" pitchFamily="18" charset="0"/>
              </a:rPr>
            </a:br>
            <a:r>
              <a:rPr lang="en-US" sz="1900" dirty="0">
                <a:latin typeface="Times New Roman" panose="02020603050405020304" pitchFamily="18" charset="0"/>
                <a:cs typeface="Times New Roman" panose="02020603050405020304" pitchFamily="18" charset="0"/>
              </a:rPr>
              <a:t>Consumers first spend on essential goods required for survival.</a:t>
            </a:r>
          </a:p>
          <a:p>
            <a:r>
              <a:rPr lang="en-US" sz="1900" b="1" dirty="0">
                <a:latin typeface="Times New Roman" panose="02020603050405020304" pitchFamily="18" charset="0"/>
                <a:cs typeface="Times New Roman" panose="02020603050405020304" pitchFamily="18" charset="0"/>
              </a:rPr>
              <a:t>Examples:</a:t>
            </a:r>
            <a:endParaRPr lang="en-US" sz="1900" dirty="0">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Food products (Amul milk, Maggi noodles)</a:t>
            </a:r>
          </a:p>
          <a:p>
            <a:r>
              <a:rPr lang="en-US" sz="1900" dirty="0">
                <a:latin typeface="Times New Roman" panose="02020603050405020304" pitchFamily="18" charset="0"/>
                <a:cs typeface="Times New Roman" panose="02020603050405020304" pitchFamily="18" charset="0"/>
              </a:rPr>
              <a:t>Clothing basics (Reliance Trends essentials)</a:t>
            </a:r>
          </a:p>
          <a:p>
            <a:r>
              <a:rPr lang="en-US" sz="1900" dirty="0">
                <a:latin typeface="Times New Roman" panose="02020603050405020304" pitchFamily="18" charset="0"/>
                <a:cs typeface="Times New Roman" panose="02020603050405020304" pitchFamily="18" charset="0"/>
              </a:rPr>
              <a:t>Affordable housing, drinking water</a:t>
            </a:r>
          </a:p>
          <a:p>
            <a:r>
              <a:rPr lang="en-US" sz="1900" b="1" dirty="0">
                <a:latin typeface="Times New Roman" panose="02020603050405020304" pitchFamily="18" charset="0"/>
                <a:cs typeface="Times New Roman" panose="02020603050405020304" pitchFamily="18" charset="0"/>
              </a:rPr>
              <a:t>Marketing Implication:</a:t>
            </a:r>
            <a:br>
              <a:rPr lang="en-US" sz="1900" dirty="0">
                <a:latin typeface="Times New Roman" panose="02020603050405020304" pitchFamily="18" charset="0"/>
                <a:cs typeface="Times New Roman" panose="02020603050405020304" pitchFamily="18" charset="0"/>
              </a:rPr>
            </a:br>
            <a:r>
              <a:rPr lang="en-US" sz="1900" dirty="0">
                <a:latin typeface="Times New Roman" panose="02020603050405020304" pitchFamily="18" charset="0"/>
                <a:cs typeface="Times New Roman" panose="02020603050405020304" pitchFamily="18" charset="0"/>
              </a:rPr>
              <a:t>Emphasis on </a:t>
            </a:r>
            <a:r>
              <a:rPr lang="en-US" sz="1900" b="1" dirty="0">
                <a:latin typeface="Times New Roman" panose="02020603050405020304" pitchFamily="18" charset="0"/>
                <a:cs typeface="Times New Roman" panose="02020603050405020304" pitchFamily="18" charset="0"/>
              </a:rPr>
              <a:t>availability, affordability, quantity, and utility</a:t>
            </a:r>
            <a:r>
              <a:rPr lang="en-US" sz="1900" dirty="0">
                <a:latin typeface="Times New Roman" panose="02020603050405020304" pitchFamily="18" charset="0"/>
                <a:cs typeface="Times New Roman" panose="02020603050405020304" pitchFamily="18" charset="0"/>
              </a:rPr>
              <a:t>.</a:t>
            </a:r>
          </a:p>
          <a:p>
            <a:endParaRPr lang="en-IN" sz="19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872354EE-3075-BA53-1E9E-554166049A73}"/>
              </a:ext>
            </a:extLst>
          </p:cNvPr>
          <p:cNvSpPr>
            <a:spLocks noGrp="1"/>
          </p:cNvSpPr>
          <p:nvPr>
            <p:ph sz="half" idx="2"/>
          </p:nvPr>
        </p:nvSpPr>
        <p:spPr>
          <a:xfrm>
            <a:off x="6592824" y="1377569"/>
            <a:ext cx="4760976" cy="4351338"/>
          </a:xfrm>
        </p:spPr>
        <p:txBody>
          <a:bodyPr>
            <a:noAutofit/>
          </a:bodyPr>
          <a:lstStyle/>
          <a:p>
            <a:r>
              <a:rPr lang="en-US" sz="1900" b="1" dirty="0">
                <a:latin typeface="Times New Roman" panose="02020603050405020304" pitchFamily="18" charset="0"/>
                <a:cs typeface="Times New Roman" panose="02020603050405020304" pitchFamily="18" charset="0"/>
              </a:rPr>
              <a:t>2. Safety Needs (Security and Protection)</a:t>
            </a:r>
          </a:p>
          <a:p>
            <a:r>
              <a:rPr lang="en-US" sz="1900" b="1" dirty="0">
                <a:latin typeface="Times New Roman" panose="02020603050405020304" pitchFamily="18" charset="0"/>
                <a:cs typeface="Times New Roman" panose="02020603050405020304" pitchFamily="18" charset="0"/>
              </a:rPr>
              <a:t>Includes:</a:t>
            </a:r>
            <a:r>
              <a:rPr lang="en-US" sz="1900" dirty="0">
                <a:latin typeface="Times New Roman" panose="02020603050405020304" pitchFamily="18" charset="0"/>
                <a:cs typeface="Times New Roman" panose="02020603050405020304" pitchFamily="18" charset="0"/>
              </a:rPr>
              <a:t> Physical safety, financial security, health, job security</a:t>
            </a:r>
            <a:br>
              <a:rPr lang="en-US" sz="1900" dirty="0">
                <a:latin typeface="Times New Roman" panose="02020603050405020304" pitchFamily="18" charset="0"/>
                <a:cs typeface="Times New Roman" panose="02020603050405020304" pitchFamily="18" charset="0"/>
              </a:rPr>
            </a:br>
            <a:r>
              <a:rPr lang="en-US" sz="1900" b="1" dirty="0">
                <a:latin typeface="Times New Roman" panose="02020603050405020304" pitchFamily="18" charset="0"/>
                <a:cs typeface="Times New Roman" panose="02020603050405020304" pitchFamily="18" charset="0"/>
              </a:rPr>
              <a:t>Consumer </a:t>
            </a:r>
            <a:r>
              <a:rPr lang="en-US" sz="1900" b="1" dirty="0" err="1">
                <a:latin typeface="Times New Roman" panose="02020603050405020304" pitchFamily="18" charset="0"/>
                <a:cs typeface="Times New Roman" panose="02020603050405020304" pitchFamily="18" charset="0"/>
              </a:rPr>
              <a:t>Behaviour</a:t>
            </a:r>
            <a:r>
              <a:rPr lang="en-US" sz="1900" b="1" dirty="0">
                <a:latin typeface="Times New Roman" panose="02020603050405020304" pitchFamily="18" charset="0"/>
                <a:cs typeface="Times New Roman" panose="02020603050405020304" pitchFamily="18" charset="0"/>
              </a:rPr>
              <a:t> Insight:</a:t>
            </a:r>
            <a:br>
              <a:rPr lang="en-US" sz="1900" dirty="0">
                <a:latin typeface="Times New Roman" panose="02020603050405020304" pitchFamily="18" charset="0"/>
                <a:cs typeface="Times New Roman" panose="02020603050405020304" pitchFamily="18" charset="0"/>
              </a:rPr>
            </a:br>
            <a:r>
              <a:rPr lang="en-US" sz="1900" dirty="0">
                <a:latin typeface="Times New Roman" panose="02020603050405020304" pitchFamily="18" charset="0"/>
                <a:cs typeface="Times New Roman" panose="02020603050405020304" pitchFamily="18" charset="0"/>
              </a:rPr>
              <a:t>Once basic needs are met, consumers look for products that provide </a:t>
            </a:r>
            <a:r>
              <a:rPr lang="en-US" sz="1900" b="1" dirty="0">
                <a:latin typeface="Times New Roman" panose="02020603050405020304" pitchFamily="18" charset="0"/>
                <a:cs typeface="Times New Roman" panose="02020603050405020304" pitchFamily="18" charset="0"/>
              </a:rPr>
              <a:t>security and stability</a:t>
            </a:r>
            <a:r>
              <a:rPr lang="en-US" sz="1900" dirty="0">
                <a:latin typeface="Times New Roman" panose="02020603050405020304" pitchFamily="18" charset="0"/>
                <a:cs typeface="Times New Roman" panose="02020603050405020304" pitchFamily="18" charset="0"/>
              </a:rPr>
              <a:t>.</a:t>
            </a:r>
          </a:p>
          <a:p>
            <a:r>
              <a:rPr lang="en-US" sz="1900" b="1" dirty="0">
                <a:latin typeface="Times New Roman" panose="02020603050405020304" pitchFamily="18" charset="0"/>
                <a:cs typeface="Times New Roman" panose="02020603050405020304" pitchFamily="18" charset="0"/>
              </a:rPr>
              <a:t>Examples:</a:t>
            </a:r>
            <a:endParaRPr lang="en-US" sz="1900" dirty="0">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Insurance (LIC, HDFC Life)</a:t>
            </a:r>
          </a:p>
          <a:p>
            <a:r>
              <a:rPr lang="en-US" sz="1900" dirty="0">
                <a:latin typeface="Times New Roman" panose="02020603050405020304" pitchFamily="18" charset="0"/>
                <a:cs typeface="Times New Roman" panose="02020603050405020304" pitchFamily="18" charset="0"/>
              </a:rPr>
              <a:t>Banking &amp; savings (SBI, FD schemes)</a:t>
            </a:r>
          </a:p>
          <a:p>
            <a:r>
              <a:rPr lang="en-US" sz="1900" dirty="0">
                <a:latin typeface="Times New Roman" panose="02020603050405020304" pitchFamily="18" charset="0"/>
                <a:cs typeface="Times New Roman" panose="02020603050405020304" pitchFamily="18" charset="0"/>
              </a:rPr>
              <a:t>Health care products (Apollo Hospitals)</a:t>
            </a:r>
          </a:p>
          <a:p>
            <a:r>
              <a:rPr lang="en-US" sz="1900" dirty="0">
                <a:latin typeface="Times New Roman" panose="02020603050405020304" pitchFamily="18" charset="0"/>
                <a:cs typeface="Times New Roman" panose="02020603050405020304" pitchFamily="18" charset="0"/>
              </a:rPr>
              <a:t>Home security systems</a:t>
            </a:r>
          </a:p>
          <a:p>
            <a:r>
              <a:rPr lang="en-US" sz="1900" b="1" dirty="0">
                <a:latin typeface="Times New Roman" panose="02020603050405020304" pitchFamily="18" charset="0"/>
                <a:cs typeface="Times New Roman" panose="02020603050405020304" pitchFamily="18" charset="0"/>
              </a:rPr>
              <a:t>Marketing Implication:</a:t>
            </a:r>
            <a:br>
              <a:rPr lang="en-US" sz="1900" dirty="0">
                <a:latin typeface="Times New Roman" panose="02020603050405020304" pitchFamily="18" charset="0"/>
                <a:cs typeface="Times New Roman" panose="02020603050405020304" pitchFamily="18" charset="0"/>
              </a:rPr>
            </a:br>
            <a:r>
              <a:rPr lang="en-US" sz="1900" dirty="0">
                <a:latin typeface="Times New Roman" panose="02020603050405020304" pitchFamily="18" charset="0"/>
                <a:cs typeface="Times New Roman" panose="02020603050405020304" pitchFamily="18" charset="0"/>
              </a:rPr>
              <a:t>Highlight </a:t>
            </a:r>
            <a:r>
              <a:rPr lang="en-US" sz="1900" b="1" dirty="0">
                <a:latin typeface="Times New Roman" panose="02020603050405020304" pitchFamily="18" charset="0"/>
                <a:cs typeface="Times New Roman" panose="02020603050405020304" pitchFamily="18" charset="0"/>
              </a:rPr>
              <a:t>trust, reliability, guarantees, warranties, and risk reduction</a:t>
            </a:r>
            <a:r>
              <a:rPr lang="en-US" sz="1900" dirty="0">
                <a:latin typeface="Times New Roman" panose="02020603050405020304" pitchFamily="18" charset="0"/>
                <a:cs typeface="Times New Roman" panose="02020603050405020304" pitchFamily="18" charset="0"/>
              </a:rPr>
              <a:t>.</a:t>
            </a:r>
          </a:p>
          <a:p>
            <a:endParaRPr lang="en-IN"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90971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2E54B-F80A-694E-AFA8-52F0AB7EE4FF}"/>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95C13D9B-3C7C-381D-4912-30ADA4BEFE20}"/>
              </a:ext>
            </a:extLst>
          </p:cNvPr>
          <p:cNvSpPr>
            <a:spLocks noGrp="1"/>
          </p:cNvSpPr>
          <p:nvPr>
            <p:ph sz="half" idx="1"/>
          </p:nvPr>
        </p:nvSpPr>
        <p:spPr>
          <a:xfrm>
            <a:off x="237744" y="1252728"/>
            <a:ext cx="5775960" cy="4723067"/>
          </a:xfrm>
        </p:spPr>
        <p:txBody>
          <a:bodyPr>
            <a:noAutofit/>
          </a:bodyPr>
          <a:lstStyle/>
          <a:p>
            <a:pPr>
              <a:lnSpc>
                <a:spcPct val="120000"/>
              </a:lnSpc>
            </a:pPr>
            <a:r>
              <a:rPr lang="en-US" sz="1800" b="1" dirty="0">
                <a:latin typeface="Times New Roman" panose="02020603050405020304" pitchFamily="18" charset="0"/>
                <a:cs typeface="Times New Roman" panose="02020603050405020304" pitchFamily="18" charset="0"/>
              </a:rPr>
              <a:t>3. Social Needs (Belongingness and Love)</a:t>
            </a:r>
          </a:p>
          <a:p>
            <a:pPr>
              <a:lnSpc>
                <a:spcPct val="120000"/>
              </a:lnSpc>
            </a:pPr>
            <a:r>
              <a:rPr lang="en-US" sz="1800" dirty="0">
                <a:latin typeface="Times New Roman" panose="02020603050405020304" pitchFamily="18" charset="0"/>
                <a:cs typeface="Times New Roman" panose="02020603050405020304" pitchFamily="18" charset="0"/>
              </a:rPr>
              <a:t>Includes: Friendship, family, social interaction, acceptance</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Consumer </a:t>
            </a:r>
            <a:r>
              <a:rPr lang="en-US" sz="1800" dirty="0" err="1">
                <a:latin typeface="Times New Roman" panose="02020603050405020304" pitchFamily="18" charset="0"/>
                <a:cs typeface="Times New Roman" panose="02020603050405020304" pitchFamily="18" charset="0"/>
              </a:rPr>
              <a:t>Behaviour</a:t>
            </a:r>
            <a:r>
              <a:rPr lang="en-US" sz="1800" dirty="0">
                <a:latin typeface="Times New Roman" panose="02020603050405020304" pitchFamily="18" charset="0"/>
                <a:cs typeface="Times New Roman" panose="02020603050405020304" pitchFamily="18" charset="0"/>
              </a:rPr>
              <a:t> Insight:</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Consumers buy products that help them connect with others or feel accepted.</a:t>
            </a:r>
          </a:p>
          <a:p>
            <a:pPr>
              <a:lnSpc>
                <a:spcPct val="120000"/>
              </a:lnSpc>
            </a:pPr>
            <a:r>
              <a:rPr lang="en-US" sz="1800" b="1" dirty="0">
                <a:latin typeface="Times New Roman" panose="02020603050405020304" pitchFamily="18" charset="0"/>
                <a:cs typeface="Times New Roman" panose="02020603050405020304" pitchFamily="18" charset="0"/>
              </a:rPr>
              <a:t>Examples:</a:t>
            </a:r>
          </a:p>
          <a:p>
            <a:pPr>
              <a:lnSpc>
                <a:spcPct val="120000"/>
              </a:lnSpc>
            </a:pPr>
            <a:r>
              <a:rPr lang="en-US" sz="1800" dirty="0">
                <a:latin typeface="Times New Roman" panose="02020603050405020304" pitchFamily="18" charset="0"/>
                <a:cs typeface="Times New Roman" panose="02020603050405020304" pitchFamily="18" charset="0"/>
              </a:rPr>
              <a:t>Social media platforms (Instagram, WhatsApp)</a:t>
            </a:r>
          </a:p>
          <a:p>
            <a:pPr>
              <a:lnSpc>
                <a:spcPct val="120000"/>
              </a:lnSpc>
            </a:pPr>
            <a:r>
              <a:rPr lang="en-US" sz="1800" dirty="0">
                <a:latin typeface="Times New Roman" panose="02020603050405020304" pitchFamily="18" charset="0"/>
                <a:cs typeface="Times New Roman" panose="02020603050405020304" pitchFamily="18" charset="0"/>
              </a:rPr>
              <a:t>Smartphones (Samsung, Apple)</a:t>
            </a:r>
          </a:p>
          <a:p>
            <a:pPr>
              <a:lnSpc>
                <a:spcPct val="120000"/>
              </a:lnSpc>
            </a:pPr>
            <a:r>
              <a:rPr lang="en-US" sz="1800" dirty="0">
                <a:latin typeface="Times New Roman" panose="02020603050405020304" pitchFamily="18" charset="0"/>
                <a:cs typeface="Times New Roman" panose="02020603050405020304" pitchFamily="18" charset="0"/>
              </a:rPr>
              <a:t>Restaurants, cafés (CCD)</a:t>
            </a:r>
          </a:p>
          <a:p>
            <a:pPr>
              <a:lnSpc>
                <a:spcPct val="120000"/>
              </a:lnSpc>
            </a:pPr>
            <a:r>
              <a:rPr lang="en-US" sz="1800" dirty="0">
                <a:latin typeface="Times New Roman" panose="02020603050405020304" pitchFamily="18" charset="0"/>
                <a:cs typeface="Times New Roman" panose="02020603050405020304" pitchFamily="18" charset="0"/>
              </a:rPr>
              <a:t>Fashion brands worn for social approval</a:t>
            </a:r>
          </a:p>
          <a:p>
            <a:pPr>
              <a:lnSpc>
                <a:spcPct val="120000"/>
              </a:lnSpc>
            </a:pPr>
            <a:r>
              <a:rPr lang="en-US" sz="1800" dirty="0">
                <a:latin typeface="Times New Roman" panose="02020603050405020304" pitchFamily="18" charset="0"/>
                <a:cs typeface="Times New Roman" panose="02020603050405020304" pitchFamily="18" charset="0"/>
              </a:rPr>
              <a:t>Marketing Implication:</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Focus on relationships, group identity, social bonding, and community.</a:t>
            </a:r>
          </a:p>
          <a:p>
            <a:pPr>
              <a:lnSpc>
                <a:spcPct val="120000"/>
              </a:lnSpc>
            </a:pPr>
            <a:endParaRPr lang="en-IN" sz="18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4B4CB1AD-BF7C-DDDF-AB56-58276FA201D6}"/>
              </a:ext>
            </a:extLst>
          </p:cNvPr>
          <p:cNvSpPr>
            <a:spLocks noGrp="1"/>
          </p:cNvSpPr>
          <p:nvPr>
            <p:ph sz="half" idx="2"/>
          </p:nvPr>
        </p:nvSpPr>
        <p:spPr>
          <a:xfrm>
            <a:off x="6172200" y="1453896"/>
            <a:ext cx="5605272" cy="5038979"/>
          </a:xfrm>
        </p:spPr>
        <p:txBody>
          <a:bodyPr>
            <a:normAutofit/>
          </a:bodyPr>
          <a:lstStyle/>
          <a:p>
            <a:r>
              <a:rPr lang="en-IN" sz="1800" b="1" dirty="0">
                <a:latin typeface="Times New Roman" panose="02020603050405020304" pitchFamily="18" charset="0"/>
                <a:cs typeface="Times New Roman" panose="02020603050405020304" pitchFamily="18" charset="0"/>
              </a:rPr>
              <a:t>. Esteem Needs (Status and Recognition)</a:t>
            </a:r>
          </a:p>
          <a:p>
            <a:r>
              <a:rPr lang="en-IN" sz="1800" b="1" dirty="0">
                <a:latin typeface="Times New Roman" panose="02020603050405020304" pitchFamily="18" charset="0"/>
                <a:cs typeface="Times New Roman" panose="02020603050405020304" pitchFamily="18" charset="0"/>
              </a:rPr>
              <a:t>Includes:</a:t>
            </a:r>
            <a:r>
              <a:rPr lang="en-IN" sz="1800" dirty="0">
                <a:latin typeface="Times New Roman" panose="02020603050405020304" pitchFamily="18" charset="0"/>
                <a:cs typeface="Times New Roman" panose="02020603050405020304" pitchFamily="18" charset="0"/>
              </a:rPr>
              <a:t> Self-respect, confidence, status, prestige</a:t>
            </a:r>
            <a:br>
              <a:rPr lang="en-IN" sz="1800" dirty="0">
                <a:latin typeface="Times New Roman" panose="02020603050405020304" pitchFamily="18" charset="0"/>
                <a:cs typeface="Times New Roman" panose="02020603050405020304" pitchFamily="18" charset="0"/>
              </a:rPr>
            </a:br>
            <a:r>
              <a:rPr lang="en-IN" sz="1800" b="1" dirty="0">
                <a:latin typeface="Times New Roman" panose="02020603050405020304" pitchFamily="18" charset="0"/>
                <a:cs typeface="Times New Roman" panose="02020603050405020304" pitchFamily="18" charset="0"/>
              </a:rPr>
              <a:t>Consumer Behaviour Insight:</a:t>
            </a:r>
            <a:br>
              <a:rPr lang="en-IN" sz="1800" dirty="0">
                <a:latin typeface="Times New Roman" panose="02020603050405020304" pitchFamily="18" charset="0"/>
                <a:cs typeface="Times New Roman" panose="02020603050405020304" pitchFamily="18" charset="0"/>
              </a:rPr>
            </a:br>
            <a:r>
              <a:rPr lang="en-IN" sz="1800" dirty="0">
                <a:latin typeface="Times New Roman" panose="02020603050405020304" pitchFamily="18" charset="0"/>
                <a:cs typeface="Times New Roman" panose="02020603050405020304" pitchFamily="18" charset="0"/>
              </a:rPr>
              <a:t>Consumers seek products that </a:t>
            </a:r>
            <a:r>
              <a:rPr lang="en-IN" sz="1800" b="1" dirty="0">
                <a:latin typeface="Times New Roman" panose="02020603050405020304" pitchFamily="18" charset="0"/>
                <a:cs typeface="Times New Roman" panose="02020603050405020304" pitchFamily="18" charset="0"/>
              </a:rPr>
              <a:t>enhance their image and social status</a:t>
            </a:r>
            <a:r>
              <a:rPr lang="en-IN" sz="1800" dirty="0">
                <a:latin typeface="Times New Roman" panose="02020603050405020304" pitchFamily="18" charset="0"/>
                <a:cs typeface="Times New Roman" panose="02020603050405020304" pitchFamily="18" charset="0"/>
              </a:rPr>
              <a:t>.</a:t>
            </a:r>
          </a:p>
          <a:p>
            <a:r>
              <a:rPr lang="en-IN" sz="1800" b="1" dirty="0">
                <a:latin typeface="Times New Roman" panose="02020603050405020304" pitchFamily="18" charset="0"/>
                <a:cs typeface="Times New Roman" panose="02020603050405020304" pitchFamily="18" charset="0"/>
              </a:rPr>
              <a:t>Examples:</a:t>
            </a:r>
            <a:endParaRPr lang="en-IN" sz="1800" dirty="0">
              <a:latin typeface="Times New Roman" panose="02020603050405020304" pitchFamily="18" charset="0"/>
              <a:cs typeface="Times New Roman" panose="02020603050405020304" pitchFamily="18" charset="0"/>
            </a:endParaRPr>
          </a:p>
          <a:p>
            <a:r>
              <a:rPr lang="en-IN" sz="1800" dirty="0">
                <a:latin typeface="Times New Roman" panose="02020603050405020304" pitchFamily="18" charset="0"/>
                <a:cs typeface="Times New Roman" panose="02020603050405020304" pitchFamily="18" charset="0"/>
              </a:rPr>
              <a:t>Premium cars (BMW, Audi)</a:t>
            </a:r>
          </a:p>
          <a:p>
            <a:r>
              <a:rPr lang="en-IN" sz="1800" dirty="0">
                <a:latin typeface="Times New Roman" panose="02020603050405020304" pitchFamily="18" charset="0"/>
                <a:cs typeface="Times New Roman" panose="02020603050405020304" pitchFamily="18" charset="0"/>
              </a:rPr>
              <a:t>Luxury watches and brands (Titan Edge, Rolex)</a:t>
            </a:r>
          </a:p>
          <a:p>
            <a:r>
              <a:rPr lang="en-IN" sz="1800" dirty="0">
                <a:latin typeface="Times New Roman" panose="02020603050405020304" pitchFamily="18" charset="0"/>
                <a:cs typeface="Times New Roman" panose="02020603050405020304" pitchFamily="18" charset="0"/>
              </a:rPr>
              <a:t>Branded apparel (Louis Philippe, Van Heusen)</a:t>
            </a:r>
          </a:p>
          <a:p>
            <a:r>
              <a:rPr lang="en-IN" sz="1800" b="1" dirty="0">
                <a:latin typeface="Times New Roman" panose="02020603050405020304" pitchFamily="18" charset="0"/>
                <a:cs typeface="Times New Roman" panose="02020603050405020304" pitchFamily="18" charset="0"/>
              </a:rPr>
              <a:t>Marketing Implication:</a:t>
            </a:r>
            <a:br>
              <a:rPr lang="en-IN" sz="1800" dirty="0">
                <a:latin typeface="Times New Roman" panose="02020603050405020304" pitchFamily="18" charset="0"/>
                <a:cs typeface="Times New Roman" panose="02020603050405020304" pitchFamily="18" charset="0"/>
              </a:rPr>
            </a:br>
            <a:r>
              <a:rPr lang="en-IN" sz="1800" dirty="0">
                <a:latin typeface="Times New Roman" panose="02020603050405020304" pitchFamily="18" charset="0"/>
                <a:cs typeface="Times New Roman" panose="02020603050405020304" pitchFamily="18" charset="0"/>
              </a:rPr>
              <a:t>Stress </a:t>
            </a:r>
            <a:r>
              <a:rPr lang="en-IN" sz="1800" b="1" dirty="0">
                <a:latin typeface="Times New Roman" panose="02020603050405020304" pitchFamily="18" charset="0"/>
                <a:cs typeface="Times New Roman" panose="02020603050405020304" pitchFamily="18" charset="0"/>
              </a:rPr>
              <a:t>exclusivity, achievement, success, and recognition</a:t>
            </a:r>
            <a:r>
              <a:rPr lang="en-IN" sz="1800" dirty="0">
                <a:latin typeface="Times New Roman" panose="02020603050405020304" pitchFamily="18" charset="0"/>
                <a:cs typeface="Times New Roman" panose="02020603050405020304" pitchFamily="18" charset="0"/>
              </a:rPr>
              <a:t>.</a:t>
            </a:r>
          </a:p>
          <a:p>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1083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1621B-C83E-8664-4F68-0B392D2DAA64}"/>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804E6D10-658D-CBF6-ED1D-253CF29BF7F5}"/>
              </a:ext>
            </a:extLst>
          </p:cNvPr>
          <p:cNvSpPr>
            <a:spLocks noGrp="1"/>
          </p:cNvSpPr>
          <p:nvPr>
            <p:ph sz="half" idx="1"/>
          </p:nvPr>
        </p:nvSpPr>
        <p:spPr>
          <a:xfrm>
            <a:off x="838200" y="1316736"/>
            <a:ext cx="9046464" cy="5065776"/>
          </a:xfrm>
        </p:spPr>
        <p:txBody>
          <a:bodyPr>
            <a:normAutofit fontScale="92500" lnSpcReduction="20000"/>
          </a:bodyPr>
          <a:lstStyle/>
          <a:p>
            <a:r>
              <a:rPr lang="en-US" b="1" dirty="0">
                <a:latin typeface="Times New Roman" panose="02020603050405020304" pitchFamily="18" charset="0"/>
                <a:cs typeface="Times New Roman" panose="02020603050405020304" pitchFamily="18" charset="0"/>
              </a:rPr>
              <a:t>5. Self-Actualization Needs (Personal Growth)</a:t>
            </a:r>
          </a:p>
          <a:p>
            <a:r>
              <a:rPr lang="en-US" b="1" dirty="0">
                <a:latin typeface="Times New Roman" panose="02020603050405020304" pitchFamily="18" charset="0"/>
                <a:cs typeface="Times New Roman" panose="02020603050405020304" pitchFamily="18" charset="0"/>
              </a:rPr>
              <a:t>Includes:</a:t>
            </a:r>
            <a:r>
              <a:rPr lang="en-US" dirty="0">
                <a:latin typeface="Times New Roman" panose="02020603050405020304" pitchFamily="18" charset="0"/>
                <a:cs typeface="Times New Roman" panose="02020603050405020304" pitchFamily="18" charset="0"/>
              </a:rPr>
              <a:t> Self-fulfillment, creativity, personal development</a:t>
            </a:r>
            <a:br>
              <a:rPr lang="en-US"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Consumer </a:t>
            </a:r>
            <a:r>
              <a:rPr lang="en-US" b="1" dirty="0" err="1">
                <a:latin typeface="Times New Roman" panose="02020603050405020304" pitchFamily="18" charset="0"/>
                <a:cs typeface="Times New Roman" panose="02020603050405020304" pitchFamily="18" charset="0"/>
              </a:rPr>
              <a:t>Behaviour</a:t>
            </a:r>
            <a:r>
              <a:rPr lang="en-US" b="1" dirty="0">
                <a:latin typeface="Times New Roman" panose="02020603050405020304" pitchFamily="18" charset="0"/>
                <a:cs typeface="Times New Roman" panose="02020603050405020304" pitchFamily="18" charset="0"/>
              </a:rPr>
              <a:t> Insight: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Consumers buy products that help them </a:t>
            </a:r>
            <a:r>
              <a:rPr lang="en-US" b="1" dirty="0">
                <a:latin typeface="Times New Roman" panose="02020603050405020304" pitchFamily="18" charset="0"/>
                <a:cs typeface="Times New Roman" panose="02020603050405020304" pitchFamily="18" charset="0"/>
              </a:rPr>
              <a:t>realize their full potential</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Examples:</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Higher education &amp; professional courses</a:t>
            </a:r>
          </a:p>
          <a:p>
            <a:r>
              <a:rPr lang="en-US" dirty="0">
                <a:latin typeface="Times New Roman" panose="02020603050405020304" pitchFamily="18" charset="0"/>
                <a:cs typeface="Times New Roman" panose="02020603050405020304" pitchFamily="18" charset="0"/>
              </a:rPr>
              <a:t>Travel experiences</a:t>
            </a:r>
          </a:p>
          <a:p>
            <a:r>
              <a:rPr lang="en-US" dirty="0">
                <a:latin typeface="Times New Roman" panose="02020603050405020304" pitchFamily="18" charset="0"/>
                <a:cs typeface="Times New Roman" panose="02020603050405020304" pitchFamily="18" charset="0"/>
              </a:rPr>
              <a:t>Fitness &amp; wellness programs (</a:t>
            </a:r>
            <a:r>
              <a:rPr lang="en-US" dirty="0" err="1">
                <a:latin typeface="Times New Roman" panose="02020603050405020304" pitchFamily="18" charset="0"/>
                <a:cs typeface="Times New Roman" panose="02020603050405020304" pitchFamily="18" charset="0"/>
              </a:rPr>
              <a:t>cult.fit</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Creative tools, hobbies</a:t>
            </a:r>
          </a:p>
          <a:p>
            <a:r>
              <a:rPr lang="en-US" b="1" dirty="0">
                <a:latin typeface="Times New Roman" panose="02020603050405020304" pitchFamily="18" charset="0"/>
                <a:cs typeface="Times New Roman" panose="02020603050405020304" pitchFamily="18" charset="0"/>
              </a:rPr>
              <a:t>Marketing Implication: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Appeal to </a:t>
            </a:r>
            <a:r>
              <a:rPr lang="en-US" b="1" dirty="0">
                <a:latin typeface="Times New Roman" panose="02020603050405020304" pitchFamily="18" charset="0"/>
                <a:cs typeface="Times New Roman" panose="02020603050405020304" pitchFamily="18" charset="0"/>
              </a:rPr>
              <a:t>personal growth, purpose, innovation, and self-expression</a:t>
            </a:r>
            <a:r>
              <a:rPr lang="en-US" dirty="0">
                <a:latin typeface="Times New Roman" panose="02020603050405020304" pitchFamily="18" charset="0"/>
                <a:cs typeface="Times New Roman" panose="02020603050405020304" pitchFamily="18" charset="0"/>
              </a:rPr>
              <a:t>.</a:t>
            </a: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66459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F9B8A-3F61-8E50-312D-4AB0989BE6F8}"/>
              </a:ext>
            </a:extLst>
          </p:cNvPr>
          <p:cNvSpPr>
            <a:spLocks noGrp="1"/>
          </p:cNvSpPr>
          <p:nvPr>
            <p:ph type="title"/>
          </p:nvPr>
        </p:nvSpPr>
        <p:spPr>
          <a:xfrm>
            <a:off x="838200" y="1170432"/>
            <a:ext cx="10515600" cy="520256"/>
          </a:xfrm>
        </p:spPr>
        <p:txBody>
          <a:bodyPr>
            <a:normAutofit fontScale="90000"/>
          </a:bodyPr>
          <a:lstStyle/>
          <a:p>
            <a:r>
              <a:rPr lang="en-US" sz="3200" dirty="0">
                <a:latin typeface="Times New Roman" panose="02020603050405020304" pitchFamily="18" charset="0"/>
                <a:cs typeface="Times New Roman" panose="02020603050405020304" pitchFamily="18" charset="0"/>
              </a:rPr>
              <a:t>Herzberg’s Two Factor Theory(1959)</a:t>
            </a:r>
            <a:endParaRPr lang="en-IN"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3B4519C-4C24-EF55-E44F-F65703D5440C}"/>
              </a:ext>
            </a:extLst>
          </p:cNvPr>
          <p:cNvSpPr>
            <a:spLocks noGrp="1"/>
          </p:cNvSpPr>
          <p:nvPr>
            <p:ph sz="half" idx="1"/>
          </p:nvPr>
        </p:nvSpPr>
        <p:spPr/>
        <p:txBody>
          <a:bodyPr>
            <a:normAutofit/>
          </a:bodyPr>
          <a:lstStyle/>
          <a:p>
            <a:pPr>
              <a:lnSpc>
                <a:spcPct val="120000"/>
              </a:lnSpc>
            </a:pPr>
            <a:r>
              <a:rPr lang="en-US" sz="1600" dirty="0">
                <a:latin typeface="Times New Roman" panose="02020603050405020304" pitchFamily="18" charset="0"/>
                <a:cs typeface="Times New Roman" panose="02020603050405020304" pitchFamily="18" charset="0"/>
              </a:rPr>
              <a:t>Motivation at work is influenced by two types of factors: Hygiene Factors and Motivational Factors.</a:t>
            </a:r>
          </a:p>
          <a:p>
            <a:pPr>
              <a:lnSpc>
                <a:spcPct val="120000"/>
              </a:lnSpc>
            </a:pPr>
            <a:r>
              <a:rPr lang="en-IN" sz="1600" dirty="0">
                <a:latin typeface="Times New Roman" panose="02020603050405020304" pitchFamily="18" charset="0"/>
                <a:cs typeface="Times New Roman" panose="02020603050405020304" pitchFamily="18" charset="0"/>
              </a:rPr>
              <a:t>According to Herzberg, the opposite of ―Satisfaction‖ is ―No satisfaction‖ and the opposite of</a:t>
            </a:r>
            <a:br>
              <a:rPr lang="en-IN" sz="1600" dirty="0">
                <a:latin typeface="Times New Roman" panose="02020603050405020304" pitchFamily="18" charset="0"/>
                <a:cs typeface="Times New Roman" panose="02020603050405020304" pitchFamily="18" charset="0"/>
              </a:rPr>
            </a:br>
            <a:r>
              <a:rPr lang="en-IN" sz="1600" dirty="0">
                <a:latin typeface="Times New Roman" panose="02020603050405020304" pitchFamily="18" charset="0"/>
                <a:cs typeface="Times New Roman" panose="02020603050405020304" pitchFamily="18" charset="0"/>
              </a:rPr>
              <a:t>―Dissatisfaction‖ is ―No Dissatisfaction‖.</a:t>
            </a:r>
            <a:br>
              <a:rPr lang="en-IN" sz="1600" dirty="0">
                <a:latin typeface="Times New Roman" panose="02020603050405020304" pitchFamily="18" charset="0"/>
                <a:cs typeface="Times New Roman" panose="02020603050405020304" pitchFamily="18" charset="0"/>
              </a:rPr>
            </a:br>
            <a:endParaRPr lang="en-IN" sz="16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93052635-EC85-C1A1-D891-BAE727A88DE2}"/>
              </a:ext>
            </a:extLst>
          </p:cNvPr>
          <p:cNvSpPr>
            <a:spLocks noGrp="1"/>
          </p:cNvSpPr>
          <p:nvPr>
            <p:ph sz="half" idx="2"/>
          </p:nvPr>
        </p:nvSpPr>
        <p:spPr>
          <a:xfrm>
            <a:off x="6327648" y="1439704"/>
            <a:ext cx="5715000" cy="4575174"/>
          </a:xfrm>
        </p:spPr>
        <p:txBody>
          <a:bodyPr>
            <a:noAutofit/>
          </a:bodyPr>
          <a:lstStyle/>
          <a:p>
            <a:pPr>
              <a:lnSpc>
                <a:spcPct val="100000"/>
              </a:lnSpc>
            </a:pPr>
            <a:r>
              <a:rPr lang="en-IN" sz="1500" dirty="0">
                <a:latin typeface="Times New Roman" panose="02020603050405020304" pitchFamily="18" charset="0"/>
                <a:cs typeface="Times New Roman" panose="02020603050405020304" pitchFamily="18" charset="0"/>
              </a:rPr>
              <a:t>Herzberg classified these job factors into two categories</a:t>
            </a:r>
            <a:endParaRPr lang="en-US" sz="1500" dirty="0">
              <a:latin typeface="Times New Roman" panose="02020603050405020304" pitchFamily="18" charset="0"/>
              <a:cs typeface="Times New Roman" panose="02020603050405020304" pitchFamily="18" charset="0"/>
            </a:endParaRPr>
          </a:p>
          <a:p>
            <a:pPr marL="0" indent="0">
              <a:lnSpc>
                <a:spcPct val="100000"/>
              </a:lnSpc>
              <a:buNone/>
            </a:pPr>
            <a:r>
              <a:rPr lang="en-US" sz="1500" b="1" dirty="0">
                <a:latin typeface="Times New Roman" panose="02020603050405020304" pitchFamily="18" charset="0"/>
                <a:cs typeface="Times New Roman" panose="02020603050405020304" pitchFamily="18" charset="0"/>
              </a:rPr>
              <a:t>1. Hygiene Factors (Prevent dissatisfaction)</a:t>
            </a:r>
          </a:p>
          <a:p>
            <a:pPr>
              <a:lnSpc>
                <a:spcPct val="100000"/>
              </a:lnSpc>
            </a:pPr>
            <a:r>
              <a:rPr lang="en-US" sz="1500" dirty="0">
                <a:latin typeface="Times New Roman" panose="02020603050405020304" pitchFamily="18" charset="0"/>
                <a:cs typeface="Times New Roman" panose="02020603050405020304" pitchFamily="18" charset="0"/>
              </a:rPr>
              <a:t>Definition: Extrinsic factors related to the job environment; do not motivate long-term but prevent dissatisfaction if present.</a:t>
            </a:r>
          </a:p>
          <a:p>
            <a:pPr>
              <a:lnSpc>
                <a:spcPct val="100000"/>
              </a:lnSpc>
            </a:pPr>
            <a:r>
              <a:rPr lang="en-US" sz="1500" dirty="0">
                <a:latin typeface="Times New Roman" panose="02020603050405020304" pitchFamily="18" charset="0"/>
                <a:cs typeface="Times New Roman" panose="02020603050405020304" pitchFamily="18" charset="0"/>
              </a:rPr>
              <a:t>Also called: Dissatisfiers or Maintenance Factors</a:t>
            </a:r>
          </a:p>
          <a:p>
            <a:pPr>
              <a:lnSpc>
                <a:spcPct val="100000"/>
              </a:lnSpc>
            </a:pPr>
            <a:r>
              <a:rPr lang="en-US" sz="1500" dirty="0">
                <a:latin typeface="Times New Roman" panose="02020603050405020304" pitchFamily="18" charset="0"/>
                <a:cs typeface="Times New Roman" panose="02020603050405020304" pitchFamily="18" charset="0"/>
              </a:rPr>
              <a:t>Examples:</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Pay/Salary: Fair, competitive, and adequate.</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Company Policies: Clear, fair, flexible rules (working hours, dress code, breaks, vacations).</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Fringe Benefits: Health care, family benefits, employee support programs.</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Physical Working Conditions: Safe, clean, well-equipped workplace.</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Status: Respectable standing in the organization.</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Interpersonal Relations: Good relations with peers, superiors, subordinates; no conflicts.</a:t>
            </a:r>
          </a:p>
          <a:p>
            <a:pPr marL="228600" lvl="1">
              <a:lnSpc>
                <a:spcPct val="100000"/>
              </a:lnSpc>
              <a:spcBef>
                <a:spcPts val="1000"/>
              </a:spcBef>
            </a:pPr>
            <a:r>
              <a:rPr lang="en-US" sz="1500" dirty="0">
                <a:latin typeface="Times New Roman" panose="02020603050405020304" pitchFamily="18" charset="0"/>
                <a:cs typeface="Times New Roman" panose="02020603050405020304" pitchFamily="18" charset="0"/>
              </a:rPr>
              <a:t>Job Security: Assurance of continued employment.</a:t>
            </a:r>
          </a:p>
          <a:p>
            <a:pPr>
              <a:lnSpc>
                <a:spcPct val="100000"/>
              </a:lnSpc>
            </a:pPr>
            <a:endParaRPr lang="en-IN" sz="1500" dirty="0"/>
          </a:p>
        </p:txBody>
      </p:sp>
    </p:spTree>
    <p:extLst>
      <p:ext uri="{BB962C8B-B14F-4D97-AF65-F5344CB8AC3E}">
        <p14:creationId xmlns:p14="http://schemas.microsoft.com/office/powerpoint/2010/main" val="32643104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9A4A7-00E6-77CC-03F2-80CBCF5F68D0}"/>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063BDB19-E522-FD56-995E-69B3F0CE8B96}"/>
              </a:ext>
            </a:extLst>
          </p:cNvPr>
          <p:cNvSpPr>
            <a:spLocks noGrp="1"/>
          </p:cNvSpPr>
          <p:nvPr>
            <p:ph sz="half" idx="1"/>
          </p:nvPr>
        </p:nvSpPr>
        <p:spPr>
          <a:xfrm>
            <a:off x="838200" y="1316736"/>
            <a:ext cx="5181600" cy="4860227"/>
          </a:xfrm>
        </p:spPr>
        <p:txBody>
          <a:bodyPr>
            <a:noAutofit/>
          </a:bodyPr>
          <a:lstStyle/>
          <a:p>
            <a:r>
              <a:rPr lang="en-US" sz="1800" b="1" dirty="0"/>
              <a:t>2</a:t>
            </a:r>
            <a:r>
              <a:rPr lang="en-US" sz="1800" b="1" dirty="0">
                <a:latin typeface="Times New Roman" panose="02020603050405020304" pitchFamily="18" charset="0"/>
                <a:cs typeface="Times New Roman" panose="02020603050405020304" pitchFamily="18" charset="0"/>
              </a:rPr>
              <a:t>. Motivational Factors (Increase satisfaction)</a:t>
            </a:r>
          </a:p>
          <a:p>
            <a:r>
              <a:rPr lang="en-US" sz="1800" b="1" dirty="0">
                <a:latin typeface="Times New Roman" panose="02020603050405020304" pitchFamily="18" charset="0"/>
                <a:cs typeface="Times New Roman" panose="02020603050405020304" pitchFamily="18" charset="0"/>
              </a:rPr>
              <a:t>Definition:</a:t>
            </a:r>
            <a:r>
              <a:rPr lang="en-US" sz="1800" dirty="0">
                <a:latin typeface="Times New Roman" panose="02020603050405020304" pitchFamily="18" charset="0"/>
                <a:cs typeface="Times New Roman" panose="02020603050405020304" pitchFamily="18" charset="0"/>
              </a:rPr>
              <a:t> Intrinsic factors related to the job itself; </a:t>
            </a:r>
            <a:r>
              <a:rPr lang="en-US" sz="1800" b="1" dirty="0">
                <a:latin typeface="Times New Roman" panose="02020603050405020304" pitchFamily="18" charset="0"/>
                <a:cs typeface="Times New Roman" panose="02020603050405020304" pitchFamily="18" charset="0"/>
              </a:rPr>
              <a:t>lead to higher motivation and satisfaction</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Also called:</a:t>
            </a:r>
            <a:r>
              <a:rPr lang="en-US" sz="1800" dirty="0">
                <a:latin typeface="Times New Roman" panose="02020603050405020304" pitchFamily="18" charset="0"/>
                <a:cs typeface="Times New Roman" panose="02020603050405020304" pitchFamily="18" charset="0"/>
              </a:rPr>
              <a:t> Satisfiers</a:t>
            </a:r>
          </a:p>
          <a:p>
            <a:r>
              <a:rPr lang="en-US" sz="1800" b="1" dirty="0">
                <a:latin typeface="Times New Roman" panose="02020603050405020304" pitchFamily="18" charset="0"/>
                <a:cs typeface="Times New Roman" panose="02020603050405020304" pitchFamily="18" charset="0"/>
              </a:rPr>
              <a:t>Examples:</a:t>
            </a:r>
            <a:endParaRPr lang="en-US" sz="1800" dirty="0">
              <a:latin typeface="Times New Roman" panose="02020603050405020304" pitchFamily="18" charset="0"/>
              <a:cs typeface="Times New Roman" panose="02020603050405020304" pitchFamily="18" charset="0"/>
            </a:endParaRPr>
          </a:p>
          <a:p>
            <a:pPr lvl="1"/>
            <a:r>
              <a:rPr lang="en-US" sz="1800" b="1" dirty="0">
                <a:latin typeface="Times New Roman" panose="02020603050405020304" pitchFamily="18" charset="0"/>
                <a:cs typeface="Times New Roman" panose="02020603050405020304" pitchFamily="18" charset="0"/>
              </a:rPr>
              <a:t>Recognition:</a:t>
            </a:r>
            <a:r>
              <a:rPr lang="en-US" sz="1800" dirty="0">
                <a:latin typeface="Times New Roman" panose="02020603050405020304" pitchFamily="18" charset="0"/>
                <a:cs typeface="Times New Roman" panose="02020603050405020304" pitchFamily="18" charset="0"/>
              </a:rPr>
              <a:t> Praise and acknowledgment for accomplishments.</a:t>
            </a:r>
          </a:p>
          <a:p>
            <a:pPr lvl="1"/>
            <a:r>
              <a:rPr lang="en-US" sz="1800" b="1" dirty="0">
                <a:latin typeface="Times New Roman" panose="02020603050405020304" pitchFamily="18" charset="0"/>
                <a:cs typeface="Times New Roman" panose="02020603050405020304" pitchFamily="18" charset="0"/>
              </a:rPr>
              <a:t>Achievement:</a:t>
            </a:r>
            <a:r>
              <a:rPr lang="en-US" sz="1800" dirty="0">
                <a:latin typeface="Times New Roman" panose="02020603050405020304" pitchFamily="18" charset="0"/>
                <a:cs typeface="Times New Roman" panose="02020603050405020304" pitchFamily="18" charset="0"/>
              </a:rPr>
              <a:t> Sense of success in completing meaningful work.</a:t>
            </a:r>
          </a:p>
          <a:p>
            <a:pPr lvl="1"/>
            <a:r>
              <a:rPr lang="en-US" sz="1800" b="1" dirty="0">
                <a:latin typeface="Times New Roman" panose="02020603050405020304" pitchFamily="18" charset="0"/>
                <a:cs typeface="Times New Roman" panose="02020603050405020304" pitchFamily="18" charset="0"/>
              </a:rPr>
              <a:t>Growth &amp; Promotion:</a:t>
            </a:r>
            <a:r>
              <a:rPr lang="en-US" sz="1800" dirty="0">
                <a:latin typeface="Times New Roman" panose="02020603050405020304" pitchFamily="18" charset="0"/>
                <a:cs typeface="Times New Roman" panose="02020603050405020304" pitchFamily="18" charset="0"/>
              </a:rPr>
              <a:t> Opportunities for career advancement.</a:t>
            </a:r>
          </a:p>
          <a:p>
            <a:pPr lvl="1"/>
            <a:r>
              <a:rPr lang="en-US" sz="1800" b="1" dirty="0">
                <a:latin typeface="Times New Roman" panose="02020603050405020304" pitchFamily="18" charset="0"/>
                <a:cs typeface="Times New Roman" panose="02020603050405020304" pitchFamily="18" charset="0"/>
              </a:rPr>
              <a:t>Responsibility:</a:t>
            </a:r>
            <a:r>
              <a:rPr lang="en-US" sz="1800" dirty="0">
                <a:latin typeface="Times New Roman" panose="02020603050405020304" pitchFamily="18" charset="0"/>
                <a:cs typeface="Times New Roman" panose="02020603050405020304" pitchFamily="18" charset="0"/>
              </a:rPr>
              <a:t> Ownership of work and accountability.</a:t>
            </a:r>
          </a:p>
          <a:p>
            <a:pPr lvl="1"/>
            <a:r>
              <a:rPr lang="en-US" sz="1800" b="1" dirty="0">
                <a:latin typeface="Times New Roman" panose="02020603050405020304" pitchFamily="18" charset="0"/>
                <a:cs typeface="Times New Roman" panose="02020603050405020304" pitchFamily="18" charset="0"/>
              </a:rPr>
              <a:t>Meaningfulness of Work:</a:t>
            </a:r>
            <a:r>
              <a:rPr lang="en-US" sz="1800" dirty="0">
                <a:latin typeface="Times New Roman" panose="02020603050405020304" pitchFamily="18" charset="0"/>
                <a:cs typeface="Times New Roman" panose="02020603050405020304" pitchFamily="18" charset="0"/>
              </a:rPr>
              <a:t> Work that is interesting, challenging, and rewarding.</a:t>
            </a:r>
          </a:p>
          <a:p>
            <a:endParaRPr lang="en-IN" sz="1800" dirty="0"/>
          </a:p>
        </p:txBody>
      </p:sp>
      <p:sp>
        <p:nvSpPr>
          <p:cNvPr id="4" name="Content Placeholder 3">
            <a:extLst>
              <a:ext uri="{FF2B5EF4-FFF2-40B4-BE49-F238E27FC236}">
                <a16:creationId xmlns:a16="http://schemas.microsoft.com/office/drawing/2014/main" id="{80A65D4C-511B-051B-E742-3C50AA37BB57}"/>
              </a:ext>
            </a:extLst>
          </p:cNvPr>
          <p:cNvSpPr>
            <a:spLocks noGrp="1"/>
          </p:cNvSpPr>
          <p:nvPr>
            <p:ph sz="half" idx="2"/>
          </p:nvPr>
        </p:nvSpPr>
        <p:spPr>
          <a:xfrm>
            <a:off x="6172200" y="1825625"/>
            <a:ext cx="5596128" cy="4351338"/>
          </a:xfrm>
        </p:spPr>
        <p:txBody>
          <a:bodyPr>
            <a:normAutofit/>
          </a:bodyPr>
          <a:lstStyle/>
          <a:p>
            <a:r>
              <a:rPr lang="en-IN" sz="2400" b="1" dirty="0">
                <a:latin typeface="Times New Roman" panose="02020603050405020304" pitchFamily="18" charset="0"/>
                <a:cs typeface="Times New Roman" panose="02020603050405020304" pitchFamily="18" charset="0"/>
              </a:rPr>
              <a:t>Summary of this theory:</a:t>
            </a:r>
          </a:p>
          <a:p>
            <a:r>
              <a:rPr lang="en-IN" sz="2400" dirty="0">
                <a:latin typeface="Times New Roman" panose="02020603050405020304" pitchFamily="18" charset="0"/>
                <a:cs typeface="Times New Roman" panose="02020603050405020304" pitchFamily="18" charset="0"/>
              </a:rPr>
              <a:t>Hygiene factors </a:t>
            </a:r>
            <a:r>
              <a:rPr lang="en-IN" sz="2400" b="1" dirty="0">
                <a:latin typeface="Times New Roman" panose="02020603050405020304" pitchFamily="18" charset="0"/>
                <a:cs typeface="Times New Roman" panose="02020603050405020304" pitchFamily="18" charset="0"/>
              </a:rPr>
              <a:t>prevent dissatisfaction</a:t>
            </a:r>
            <a:r>
              <a:rPr lang="en-IN" sz="2400" dirty="0">
                <a:latin typeface="Times New Roman" panose="02020603050405020304" pitchFamily="18" charset="0"/>
                <a:cs typeface="Times New Roman" panose="02020603050405020304" pitchFamily="18" charset="0"/>
              </a:rPr>
              <a:t>, but do </a:t>
            </a:r>
            <a:r>
              <a:rPr lang="en-IN" sz="2400" b="1" dirty="0">
                <a:latin typeface="Times New Roman" panose="02020603050405020304" pitchFamily="18" charset="0"/>
                <a:cs typeface="Times New Roman" panose="02020603050405020304" pitchFamily="18" charset="0"/>
              </a:rPr>
              <a:t>not motivate</a:t>
            </a:r>
            <a:r>
              <a:rPr lang="en-IN"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Motivational factors </a:t>
            </a:r>
            <a:r>
              <a:rPr lang="en-US" sz="2400" b="1" dirty="0">
                <a:latin typeface="Times New Roman" panose="02020603050405020304" pitchFamily="18" charset="0"/>
                <a:cs typeface="Times New Roman" panose="02020603050405020304" pitchFamily="18" charset="0"/>
              </a:rPr>
              <a:t>increase satisfaction</a:t>
            </a:r>
            <a:r>
              <a:rPr lang="en-US" sz="2400" dirty="0">
                <a:latin typeface="Times New Roman" panose="02020603050405020304" pitchFamily="18" charset="0"/>
                <a:cs typeface="Times New Roman" panose="02020603050405020304" pitchFamily="18" charset="0"/>
              </a:rPr>
              <a:t> and drive performance.</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41815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DCADF-FDCA-180A-AEA6-22E3818B170F}"/>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9411955C-AAC2-8290-FAA0-1EE3DD0CBF0D}"/>
              </a:ext>
            </a:extLst>
          </p:cNvPr>
          <p:cNvSpPr>
            <a:spLocks noGrp="1"/>
          </p:cNvSpPr>
          <p:nvPr>
            <p:ph sz="half" idx="1"/>
          </p:nvPr>
        </p:nvSpPr>
        <p:spPr>
          <a:xfrm>
            <a:off x="274320" y="1261872"/>
            <a:ext cx="5626608" cy="4695635"/>
          </a:xfrm>
        </p:spPr>
        <p:txBody>
          <a:bodyPr>
            <a:noAutofit/>
          </a:bodyPr>
          <a:lstStyle/>
          <a:p>
            <a:pPr marL="0" indent="0">
              <a:lnSpc>
                <a:spcPct val="120000"/>
              </a:lnSpc>
              <a:buNone/>
            </a:pPr>
            <a:r>
              <a:rPr lang="en-US" sz="1600" b="1" u="sng" dirty="0">
                <a:latin typeface="Times New Roman" panose="02020603050405020304" pitchFamily="18" charset="0"/>
                <a:cs typeface="Times New Roman" panose="02020603050405020304" pitchFamily="18" charset="0"/>
              </a:rPr>
              <a:t>Application of Herzberg’s Theory in Consumer Behavior</a:t>
            </a:r>
          </a:p>
          <a:p>
            <a:pPr>
              <a:lnSpc>
                <a:spcPct val="120000"/>
              </a:lnSpc>
            </a:pPr>
            <a:r>
              <a:rPr lang="en-US" sz="1500" b="1" dirty="0">
                <a:latin typeface="Times New Roman" panose="02020603050405020304" pitchFamily="18" charset="0"/>
                <a:cs typeface="Times New Roman" panose="02020603050405020304" pitchFamily="18" charset="0"/>
              </a:rPr>
              <a:t>1. Hygiene Factors (Prevent dissatisfaction)</a:t>
            </a:r>
          </a:p>
          <a:p>
            <a:pPr>
              <a:lnSpc>
                <a:spcPct val="120000"/>
              </a:lnSpc>
            </a:pPr>
            <a:r>
              <a:rPr lang="en-US" sz="1500" dirty="0">
                <a:latin typeface="Times New Roman" panose="02020603050405020304" pitchFamily="18" charset="0"/>
                <a:cs typeface="Times New Roman" panose="02020603050405020304" pitchFamily="18" charset="0"/>
              </a:rPr>
              <a:t>These are </a:t>
            </a:r>
            <a:r>
              <a:rPr lang="en-US" sz="1500" b="1" dirty="0">
                <a:latin typeface="Times New Roman" panose="02020603050405020304" pitchFamily="18" charset="0"/>
                <a:cs typeface="Times New Roman" panose="02020603050405020304" pitchFamily="18" charset="0"/>
              </a:rPr>
              <a:t>basic expectations</a:t>
            </a:r>
            <a:r>
              <a:rPr lang="en-US" sz="1500" dirty="0">
                <a:latin typeface="Times New Roman" panose="02020603050405020304" pitchFamily="18" charset="0"/>
                <a:cs typeface="Times New Roman" panose="02020603050405020304" pitchFamily="18" charset="0"/>
              </a:rPr>
              <a:t> of consumers. If missing, they lead to dissatisfaction, but their presence alone doesn’t create strong loyalty.</a:t>
            </a:r>
          </a:p>
          <a:p>
            <a:pPr>
              <a:lnSpc>
                <a:spcPct val="120000"/>
              </a:lnSpc>
            </a:pPr>
            <a:r>
              <a:rPr lang="en-US" sz="1500" dirty="0">
                <a:latin typeface="Times New Roman" panose="02020603050405020304" pitchFamily="18" charset="0"/>
                <a:cs typeface="Times New Roman" panose="02020603050405020304" pitchFamily="18" charset="0"/>
              </a:rPr>
              <a:t>Examples:</a:t>
            </a:r>
          </a:p>
          <a:p>
            <a:pPr lvl="1">
              <a:lnSpc>
                <a:spcPct val="120000"/>
              </a:lnSpc>
            </a:pPr>
            <a:r>
              <a:rPr lang="en-US" sz="1500" b="1" dirty="0">
                <a:latin typeface="Times New Roman" panose="02020603050405020304" pitchFamily="18" charset="0"/>
                <a:cs typeface="Times New Roman" panose="02020603050405020304" pitchFamily="18" charset="0"/>
              </a:rPr>
              <a:t>Product quality and safety:</a:t>
            </a:r>
            <a:r>
              <a:rPr lang="en-US" sz="1500" dirty="0">
                <a:latin typeface="Times New Roman" panose="02020603050405020304" pitchFamily="18" charset="0"/>
                <a:cs typeface="Times New Roman" panose="02020603050405020304" pitchFamily="18" charset="0"/>
              </a:rPr>
              <a:t> A food product must be safe and meet standard quality. Poor quality → dissatisfaction.</a:t>
            </a:r>
          </a:p>
          <a:p>
            <a:pPr lvl="1">
              <a:lnSpc>
                <a:spcPct val="120000"/>
              </a:lnSpc>
            </a:pPr>
            <a:r>
              <a:rPr lang="en-US" sz="1500" b="1" dirty="0">
                <a:latin typeface="Times New Roman" panose="02020603050405020304" pitchFamily="18" charset="0"/>
                <a:cs typeface="Times New Roman" panose="02020603050405020304" pitchFamily="18" charset="0"/>
              </a:rPr>
              <a:t>Pricing:</a:t>
            </a:r>
            <a:r>
              <a:rPr lang="en-US" sz="1500" dirty="0">
                <a:latin typeface="Times New Roman" panose="02020603050405020304" pitchFamily="18" charset="0"/>
                <a:cs typeface="Times New Roman" panose="02020603050405020304" pitchFamily="18" charset="0"/>
              </a:rPr>
              <a:t> Fair and competitive pricing prevents complaints.</a:t>
            </a:r>
          </a:p>
          <a:p>
            <a:pPr lvl="1">
              <a:lnSpc>
                <a:spcPct val="120000"/>
              </a:lnSpc>
            </a:pPr>
            <a:r>
              <a:rPr lang="en-US" sz="1500" b="1" dirty="0">
                <a:latin typeface="Times New Roman" panose="02020603050405020304" pitchFamily="18" charset="0"/>
                <a:cs typeface="Times New Roman" panose="02020603050405020304" pitchFamily="18" charset="0"/>
              </a:rPr>
              <a:t>Customer service:</a:t>
            </a:r>
            <a:r>
              <a:rPr lang="en-US" sz="1500" dirty="0">
                <a:latin typeface="Times New Roman" panose="02020603050405020304" pitchFamily="18" charset="0"/>
                <a:cs typeface="Times New Roman" panose="02020603050405020304" pitchFamily="18" charset="0"/>
              </a:rPr>
              <a:t> Staff behavior, waiting time, and return policies prevent negative experiences.</a:t>
            </a:r>
          </a:p>
          <a:p>
            <a:pPr lvl="1">
              <a:lnSpc>
                <a:spcPct val="120000"/>
              </a:lnSpc>
            </a:pPr>
            <a:r>
              <a:rPr lang="en-US" sz="1500" b="1" dirty="0">
                <a:latin typeface="Times New Roman" panose="02020603050405020304" pitchFamily="18" charset="0"/>
                <a:cs typeface="Times New Roman" panose="02020603050405020304" pitchFamily="18" charset="0"/>
              </a:rPr>
              <a:t>Brand reputation/trust:</a:t>
            </a:r>
            <a:r>
              <a:rPr lang="en-US" sz="1500" dirty="0">
                <a:latin typeface="Times New Roman" panose="02020603050405020304" pitchFamily="18" charset="0"/>
                <a:cs typeface="Times New Roman" panose="02020603050405020304" pitchFamily="18" charset="0"/>
              </a:rPr>
              <a:t> Consumers expect reliability and authenticity.</a:t>
            </a:r>
          </a:p>
          <a:p>
            <a:pPr>
              <a:lnSpc>
                <a:spcPct val="120000"/>
              </a:lnSpc>
            </a:pPr>
            <a:r>
              <a:rPr lang="en-US" sz="1500" b="1" dirty="0">
                <a:latin typeface="Times New Roman" panose="02020603050405020304" pitchFamily="18" charset="0"/>
                <a:cs typeface="Times New Roman" panose="02020603050405020304" pitchFamily="18" charset="0"/>
              </a:rPr>
              <a:t>Consumer insight:</a:t>
            </a:r>
            <a:r>
              <a:rPr lang="en-US" sz="1500" dirty="0">
                <a:latin typeface="Times New Roman" panose="02020603050405020304" pitchFamily="18" charset="0"/>
                <a:cs typeface="Times New Roman" panose="02020603050405020304" pitchFamily="18" charset="0"/>
              </a:rPr>
              <a:t> Meeting hygiene factors avoids complaints, negative reviews, or switching to competitors, but doesn’t excite the consumer.</a:t>
            </a:r>
          </a:p>
          <a:p>
            <a:pPr>
              <a:lnSpc>
                <a:spcPct val="120000"/>
              </a:lnSpc>
            </a:pPr>
            <a:endParaRPr lang="en-IN" sz="15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4264FE1D-27BC-D420-1345-206CD032036B}"/>
              </a:ext>
            </a:extLst>
          </p:cNvPr>
          <p:cNvSpPr>
            <a:spLocks noGrp="1"/>
          </p:cNvSpPr>
          <p:nvPr>
            <p:ph sz="half" idx="2"/>
          </p:nvPr>
        </p:nvSpPr>
        <p:spPr>
          <a:xfrm>
            <a:off x="6172200" y="1481328"/>
            <a:ext cx="5532120" cy="5011547"/>
          </a:xfrm>
        </p:spPr>
        <p:txBody>
          <a:bodyPr>
            <a:normAutofit/>
          </a:bodyPr>
          <a:lstStyle/>
          <a:p>
            <a:pPr>
              <a:lnSpc>
                <a:spcPct val="100000"/>
              </a:lnSpc>
            </a:pPr>
            <a:r>
              <a:rPr lang="en-US" sz="1600" b="1" dirty="0">
                <a:latin typeface="Times New Roman" panose="02020603050405020304" pitchFamily="18" charset="0"/>
                <a:cs typeface="Times New Roman" panose="02020603050405020304" pitchFamily="18" charset="0"/>
              </a:rPr>
              <a:t>2. Motivational Factors (Increase satisfaction)</a:t>
            </a:r>
          </a:p>
          <a:p>
            <a:pPr>
              <a:lnSpc>
                <a:spcPct val="100000"/>
              </a:lnSpc>
            </a:pPr>
            <a:r>
              <a:rPr lang="en-US" sz="1600" dirty="0">
                <a:latin typeface="Times New Roman" panose="02020603050405020304" pitchFamily="18" charset="0"/>
                <a:cs typeface="Times New Roman" panose="02020603050405020304" pitchFamily="18" charset="0"/>
              </a:rPr>
              <a:t>These are </a:t>
            </a:r>
            <a:r>
              <a:rPr lang="en-US" sz="1600" b="1" dirty="0">
                <a:latin typeface="Times New Roman" panose="02020603050405020304" pitchFamily="18" charset="0"/>
                <a:cs typeface="Times New Roman" panose="02020603050405020304" pitchFamily="18" charset="0"/>
              </a:rPr>
              <a:t>value-added features</a:t>
            </a:r>
            <a:r>
              <a:rPr lang="en-US" sz="1600" dirty="0">
                <a:latin typeface="Times New Roman" panose="02020603050405020304" pitchFamily="18" charset="0"/>
                <a:cs typeface="Times New Roman" panose="02020603050405020304" pitchFamily="18" charset="0"/>
              </a:rPr>
              <a:t> that delight consumers and encourage brand loyalty.</a:t>
            </a:r>
          </a:p>
          <a:p>
            <a:pPr>
              <a:lnSpc>
                <a:spcPct val="100000"/>
              </a:lnSpc>
            </a:pPr>
            <a:r>
              <a:rPr lang="en-US" sz="1600" dirty="0">
                <a:latin typeface="Times New Roman" panose="02020603050405020304" pitchFamily="18" charset="0"/>
                <a:cs typeface="Times New Roman" panose="02020603050405020304" pitchFamily="18" charset="0"/>
              </a:rPr>
              <a:t>Examples:</a:t>
            </a:r>
          </a:p>
          <a:p>
            <a:pPr lvl="1">
              <a:lnSpc>
                <a:spcPct val="100000"/>
              </a:lnSpc>
            </a:pPr>
            <a:r>
              <a:rPr lang="en-US" sz="1600" b="1" dirty="0">
                <a:latin typeface="Times New Roman" panose="02020603050405020304" pitchFamily="18" charset="0"/>
                <a:cs typeface="Times New Roman" panose="02020603050405020304" pitchFamily="18" charset="0"/>
              </a:rPr>
              <a:t>Unique product features:</a:t>
            </a:r>
            <a:r>
              <a:rPr lang="en-US" sz="1600" dirty="0">
                <a:latin typeface="Times New Roman" panose="02020603050405020304" pitchFamily="18" charset="0"/>
                <a:cs typeface="Times New Roman" panose="02020603050405020304" pitchFamily="18" charset="0"/>
              </a:rPr>
              <a:t> Innovative designs or functionalities make consumers feel rewarded.</a:t>
            </a:r>
          </a:p>
          <a:p>
            <a:pPr lvl="1">
              <a:lnSpc>
                <a:spcPct val="100000"/>
              </a:lnSpc>
            </a:pPr>
            <a:r>
              <a:rPr lang="en-US" sz="1600" b="1" dirty="0">
                <a:latin typeface="Times New Roman" panose="02020603050405020304" pitchFamily="18" charset="0"/>
                <a:cs typeface="Times New Roman" panose="02020603050405020304" pitchFamily="18" charset="0"/>
              </a:rPr>
              <a:t>Personalization:</a:t>
            </a:r>
            <a:r>
              <a:rPr lang="en-US" sz="1600" dirty="0">
                <a:latin typeface="Times New Roman" panose="02020603050405020304" pitchFamily="18" charset="0"/>
                <a:cs typeface="Times New Roman" panose="02020603050405020304" pitchFamily="18" charset="0"/>
              </a:rPr>
              <a:t> Customization of products/services creates a sense of achievement or recognition.</a:t>
            </a:r>
          </a:p>
          <a:p>
            <a:pPr lvl="1">
              <a:lnSpc>
                <a:spcPct val="100000"/>
              </a:lnSpc>
            </a:pPr>
            <a:r>
              <a:rPr lang="en-US" sz="1600" b="1" dirty="0">
                <a:latin typeface="Times New Roman" panose="02020603050405020304" pitchFamily="18" charset="0"/>
                <a:cs typeface="Times New Roman" panose="02020603050405020304" pitchFamily="18" charset="0"/>
              </a:rPr>
              <a:t>Exclusive offers or loyalty programs:</a:t>
            </a:r>
            <a:r>
              <a:rPr lang="en-US" sz="1600" dirty="0">
                <a:latin typeface="Times New Roman" panose="02020603050405020304" pitchFamily="18" charset="0"/>
                <a:cs typeface="Times New Roman" panose="02020603050405020304" pitchFamily="18" charset="0"/>
              </a:rPr>
              <a:t> Rewards and recognition increase satisfaction.</a:t>
            </a:r>
          </a:p>
          <a:p>
            <a:pPr lvl="1">
              <a:lnSpc>
                <a:spcPct val="100000"/>
              </a:lnSpc>
            </a:pPr>
            <a:r>
              <a:rPr lang="en-US" sz="1600" b="1" dirty="0">
                <a:latin typeface="Times New Roman" panose="02020603050405020304" pitchFamily="18" charset="0"/>
                <a:cs typeface="Times New Roman" panose="02020603050405020304" pitchFamily="18" charset="0"/>
              </a:rPr>
              <a:t>Emotional connection:</a:t>
            </a:r>
            <a:r>
              <a:rPr lang="en-US" sz="1600" dirty="0">
                <a:latin typeface="Times New Roman" panose="02020603050405020304" pitchFamily="18" charset="0"/>
                <a:cs typeface="Times New Roman" panose="02020603050405020304" pitchFamily="18" charset="0"/>
              </a:rPr>
              <a:t> Marketing messages that align with consumer aspirations or values.</a:t>
            </a:r>
          </a:p>
          <a:p>
            <a:pPr>
              <a:lnSpc>
                <a:spcPct val="100000"/>
              </a:lnSpc>
            </a:pPr>
            <a:r>
              <a:rPr lang="en-US" sz="1600" b="1" dirty="0">
                <a:latin typeface="Times New Roman" panose="02020603050405020304" pitchFamily="18" charset="0"/>
                <a:cs typeface="Times New Roman" panose="02020603050405020304" pitchFamily="18" charset="0"/>
              </a:rPr>
              <a:t>Consumer insight:</a:t>
            </a:r>
            <a:r>
              <a:rPr lang="en-US" sz="1600" dirty="0">
                <a:latin typeface="Times New Roman" panose="02020603050405020304" pitchFamily="18" charset="0"/>
                <a:cs typeface="Times New Roman" panose="02020603050405020304" pitchFamily="18" charset="0"/>
              </a:rPr>
              <a:t> Motivational factors create </a:t>
            </a:r>
            <a:r>
              <a:rPr lang="en-US" sz="1600" b="1" dirty="0">
                <a:latin typeface="Times New Roman" panose="02020603050405020304" pitchFamily="18" charset="0"/>
                <a:cs typeface="Times New Roman" panose="02020603050405020304" pitchFamily="18" charset="0"/>
              </a:rPr>
              <a:t>positive experiences</a:t>
            </a:r>
            <a:r>
              <a:rPr lang="en-US" sz="1600" dirty="0">
                <a:latin typeface="Times New Roman" panose="02020603050405020304" pitchFamily="18" charset="0"/>
                <a:cs typeface="Times New Roman" panose="02020603050405020304" pitchFamily="18" charset="0"/>
              </a:rPr>
              <a:t>, leading to repeat purchases, brand preference, and word-of-mouth promotion.</a:t>
            </a:r>
          </a:p>
          <a:p>
            <a:pPr>
              <a:lnSpc>
                <a:spcPct val="100000"/>
              </a:lnSpc>
            </a:pPr>
            <a:endParaRPr lang="en-I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66672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9852B-D25F-B866-EFD8-5E1B1832553D}"/>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F119DB92-82E7-3BE9-B96E-853C74562B59}"/>
              </a:ext>
            </a:extLst>
          </p:cNvPr>
          <p:cNvSpPr>
            <a:spLocks noGrp="1"/>
          </p:cNvSpPr>
          <p:nvPr>
            <p:ph sz="half" idx="1"/>
          </p:nvPr>
        </p:nvSpPr>
        <p:spPr>
          <a:xfrm>
            <a:off x="993648" y="1536192"/>
            <a:ext cx="10360152" cy="4649915"/>
          </a:xfrm>
        </p:spPr>
        <p:txBody>
          <a:bodyPr>
            <a:normAutofit/>
          </a:bodyPr>
          <a:lstStyle/>
          <a:p>
            <a:pPr marL="0" indent="0" algn="ctr">
              <a:buNone/>
            </a:pPr>
            <a:endParaRPr lang="en-US" sz="5400" b="1" dirty="0">
              <a:latin typeface="Castellar" panose="020A0402060406010301" pitchFamily="18" charset="0"/>
            </a:endParaRPr>
          </a:p>
          <a:p>
            <a:pPr marL="0" indent="0" algn="ctr">
              <a:buNone/>
            </a:pPr>
            <a:endParaRPr lang="en-US" sz="5400" b="1">
              <a:latin typeface="Castellar" panose="020A0402060406010301" pitchFamily="18" charset="0"/>
            </a:endParaRPr>
          </a:p>
          <a:p>
            <a:pPr marL="0" indent="0" algn="ctr">
              <a:buNone/>
            </a:pPr>
            <a:r>
              <a:rPr lang="en-US" sz="5400" b="1">
                <a:latin typeface="Castellar" panose="020A0402060406010301" pitchFamily="18" charset="0"/>
              </a:rPr>
              <a:t>Thank </a:t>
            </a:r>
            <a:r>
              <a:rPr lang="en-US" sz="5400" b="1" dirty="0">
                <a:latin typeface="Castellar" panose="020A0402060406010301" pitchFamily="18" charset="0"/>
              </a:rPr>
              <a:t>you </a:t>
            </a:r>
            <a:endParaRPr lang="en-IN" sz="5400" b="1" dirty="0">
              <a:latin typeface="Castellar" panose="020A0402060406010301" pitchFamily="18" charset="0"/>
            </a:endParaRPr>
          </a:p>
        </p:txBody>
      </p:sp>
    </p:spTree>
    <p:extLst>
      <p:ext uri="{BB962C8B-B14F-4D97-AF65-F5344CB8AC3E}">
        <p14:creationId xmlns:p14="http://schemas.microsoft.com/office/powerpoint/2010/main" val="2506230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FB126-66B9-383B-B7D5-03AC0A1FC3BD}"/>
              </a:ext>
            </a:extLst>
          </p:cNvPr>
          <p:cNvSpPr>
            <a:spLocks noGrp="1"/>
          </p:cNvSpPr>
          <p:nvPr>
            <p:ph type="title"/>
          </p:nvPr>
        </p:nvSpPr>
        <p:spPr>
          <a:xfrm>
            <a:off x="668274" y="1385824"/>
            <a:ext cx="10515600" cy="635000"/>
          </a:xfrm>
        </p:spPr>
        <p:txBody>
          <a:bodyPr>
            <a:normAutofit/>
          </a:bodyPr>
          <a:lstStyle/>
          <a:p>
            <a:r>
              <a:rPr lang="en-US" sz="2800" b="1" dirty="0">
                <a:latin typeface="Times New Roman" panose="02020603050405020304" pitchFamily="18" charset="0"/>
                <a:cs typeface="Times New Roman" panose="02020603050405020304" pitchFamily="18" charset="0"/>
              </a:rPr>
              <a:t>Consumer imagery</a:t>
            </a:r>
            <a:endParaRPr lang="en-IN" sz="28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253FAF4-CF1D-A8A4-8A89-223121B12246}"/>
              </a:ext>
            </a:extLst>
          </p:cNvPr>
          <p:cNvSpPr>
            <a:spLocks noGrp="1"/>
          </p:cNvSpPr>
          <p:nvPr>
            <p:ph idx="1"/>
          </p:nvPr>
        </p:nvSpPr>
        <p:spPr>
          <a:xfrm>
            <a:off x="413767" y="2020824"/>
            <a:ext cx="11506199" cy="5065013"/>
          </a:xfrm>
        </p:spPr>
        <p:txBody>
          <a:bodyPr>
            <a:normAutofit fontScale="55000" lnSpcReduction="20000"/>
          </a:bodyPr>
          <a:lstStyle/>
          <a:p>
            <a:pPr algn="just">
              <a:lnSpc>
                <a:spcPct val="120000"/>
              </a:lnSpc>
            </a:pPr>
            <a:r>
              <a:rPr lang="en-US" dirty="0">
                <a:latin typeface="Times New Roman" panose="02020603050405020304" pitchFamily="18" charset="0"/>
                <a:cs typeface="Times New Roman" panose="02020603050405020304" pitchFamily="18" charset="0"/>
              </a:rPr>
              <a:t>Consumer imagery is the mental picture a consumer forms of a product, brand, or company, shaped by factors like marketing and price, while perceived risk is the potential for a negative outcome in a purchase, which can include financial, physical, or social consequences. </a:t>
            </a:r>
          </a:p>
          <a:p>
            <a:pPr algn="just">
              <a:lnSpc>
                <a:spcPct val="120000"/>
              </a:lnSpc>
            </a:pPr>
            <a:r>
              <a:rPr lang="en-US" dirty="0">
                <a:latin typeface="Times New Roman" panose="02020603050405020304" pitchFamily="18" charset="0"/>
                <a:cs typeface="Times New Roman" panose="02020603050405020304" pitchFamily="18" charset="0"/>
              </a:rPr>
              <a:t>Both concepts are crucial in consumer behavior as they directly influence decision-making, with marketers actively working to build positive imagery and mitigate perceived risk to encourage purchases. </a:t>
            </a:r>
          </a:p>
          <a:p>
            <a:pPr algn="just">
              <a:lnSpc>
                <a:spcPct val="120000"/>
              </a:lnSpc>
            </a:pPr>
            <a:r>
              <a:rPr lang="en-US" dirty="0">
                <a:latin typeface="Times New Roman" panose="02020603050405020304" pitchFamily="18" charset="0"/>
                <a:cs typeface="Times New Roman" panose="02020603050405020304" pitchFamily="18" charset="0"/>
              </a:rPr>
              <a:t>These are consumer's perception of a product, brand, or company, including its quality, price, and symbolic meaning.</a:t>
            </a:r>
          </a:p>
          <a:p>
            <a:pPr algn="just">
              <a:lnSpc>
                <a:spcPct val="120000"/>
              </a:lnSpc>
            </a:pPr>
            <a:r>
              <a:rPr lang="en-US" b="1" dirty="0">
                <a:latin typeface="Times New Roman" panose="02020603050405020304" pitchFamily="18" charset="0"/>
                <a:cs typeface="Times New Roman" panose="02020603050405020304" pitchFamily="18" charset="0"/>
              </a:rPr>
              <a:t>Role in decision-making:</a:t>
            </a:r>
            <a:r>
              <a:rPr lang="en-US" dirty="0">
                <a:latin typeface="Times New Roman" panose="02020603050405020304" pitchFamily="18" charset="0"/>
                <a:cs typeface="Times New Roman" panose="02020603050405020304" pitchFamily="18" charset="0"/>
              </a:rPr>
              <a:t> It forms the basis for consumer evaluation and can heavily influence purchasing behavior.</a:t>
            </a:r>
          </a:p>
          <a:p>
            <a:pPr algn="just">
              <a:lnSpc>
                <a:spcPct val="120000"/>
              </a:lnSpc>
            </a:pPr>
            <a:r>
              <a:rPr lang="en-US" b="1" dirty="0">
                <a:latin typeface="Times New Roman" panose="02020603050405020304" pitchFamily="18" charset="0"/>
                <a:cs typeface="Times New Roman" panose="02020603050405020304" pitchFamily="18" charset="0"/>
              </a:rPr>
              <a:t>How it's shaped: </a:t>
            </a:r>
          </a:p>
          <a:p>
            <a:pPr algn="just">
              <a:lnSpc>
                <a:spcPct val="120000"/>
              </a:lnSpc>
            </a:pPr>
            <a:r>
              <a:rPr lang="en-US" b="1" dirty="0">
                <a:latin typeface="Times New Roman" panose="02020603050405020304" pitchFamily="18" charset="0"/>
                <a:cs typeface="Times New Roman" panose="02020603050405020304" pitchFamily="18" charset="0"/>
              </a:rPr>
              <a:t>Marketer-controlled elements:</a:t>
            </a:r>
            <a:r>
              <a:rPr lang="en-US" dirty="0">
                <a:latin typeface="Times New Roman" panose="02020603050405020304" pitchFamily="18" charset="0"/>
                <a:cs typeface="Times New Roman" panose="02020603050405020304" pitchFamily="18" charset="0"/>
              </a:rPr>
              <a:t> Branding, advertising, logos, and packaging are used to create a specific image.</a:t>
            </a:r>
          </a:p>
          <a:p>
            <a:pPr algn="just">
              <a:lnSpc>
                <a:spcPct val="120000"/>
              </a:lnSpc>
            </a:pPr>
            <a:r>
              <a:rPr lang="en-US" b="1" dirty="0">
                <a:latin typeface="Times New Roman" panose="02020603050405020304" pitchFamily="18" charset="0"/>
                <a:cs typeface="Times New Roman" panose="02020603050405020304" pitchFamily="18" charset="0"/>
              </a:rPr>
              <a:t>Perceptual mapping:</a:t>
            </a:r>
            <a:r>
              <a:rPr lang="en-US" dirty="0">
                <a:latin typeface="Times New Roman" panose="02020603050405020304" pitchFamily="18" charset="0"/>
                <a:cs typeface="Times New Roman" panose="02020603050405020304" pitchFamily="18" charset="0"/>
              </a:rPr>
              <a:t> Marketers use this to visually represent how their products are positioned in the market relative to competitors, based on consumer perceptions.</a:t>
            </a:r>
          </a:p>
          <a:p>
            <a:pPr marL="0" lvl="0" indent="0" algn="just" eaLnBrk="0" fontAlgn="base" hangingPunct="0">
              <a:lnSpc>
                <a:spcPct val="120000"/>
              </a:lnSpc>
              <a:spcBef>
                <a:spcPct val="0"/>
              </a:spcBef>
              <a:spcAft>
                <a:spcPct val="0"/>
              </a:spcAft>
              <a:buFontTx/>
              <a:buChar char="•"/>
            </a:pPr>
            <a:r>
              <a:rPr lang="en-US" altLang="en-US" b="1" dirty="0">
                <a:latin typeface="Times New Roman" panose="02020603050405020304" pitchFamily="18" charset="0"/>
                <a:cs typeface="Times New Roman" panose="02020603050405020304" pitchFamily="18" charset="0"/>
              </a:rPr>
              <a:t>Coca-Cola</a:t>
            </a:r>
            <a:r>
              <a:rPr lang="en-US" altLang="en-US" dirty="0">
                <a:latin typeface="Times New Roman" panose="02020603050405020304" pitchFamily="18" charset="0"/>
                <a:cs typeface="Times New Roman" panose="02020603050405020304" pitchFamily="18" charset="0"/>
              </a:rPr>
              <a:t> → High sweetness, medium price</a:t>
            </a:r>
          </a:p>
          <a:p>
            <a:pPr marL="0" lvl="0" indent="0" algn="just" eaLnBrk="0" fontAlgn="base" hangingPunct="0">
              <a:lnSpc>
                <a:spcPct val="120000"/>
              </a:lnSpc>
              <a:spcBef>
                <a:spcPct val="0"/>
              </a:spcBef>
              <a:spcAft>
                <a:spcPct val="0"/>
              </a:spcAft>
              <a:buFontTx/>
              <a:buChar char="•"/>
            </a:pPr>
            <a:r>
              <a:rPr lang="en-US" altLang="en-US" b="1" dirty="0">
                <a:latin typeface="Times New Roman" panose="02020603050405020304" pitchFamily="18" charset="0"/>
                <a:cs typeface="Times New Roman" panose="02020603050405020304" pitchFamily="18" charset="0"/>
              </a:rPr>
              <a:t>Pepsi</a:t>
            </a:r>
            <a:r>
              <a:rPr lang="en-US" altLang="en-US" dirty="0">
                <a:latin typeface="Times New Roman" panose="02020603050405020304" pitchFamily="18" charset="0"/>
                <a:cs typeface="Times New Roman" panose="02020603050405020304" pitchFamily="18" charset="0"/>
              </a:rPr>
              <a:t> → Very high sweetness, medium price</a:t>
            </a:r>
          </a:p>
          <a:p>
            <a:pPr marL="0" lvl="0" indent="0" algn="just" eaLnBrk="0" fontAlgn="base" hangingPunct="0">
              <a:lnSpc>
                <a:spcPct val="120000"/>
              </a:lnSpc>
              <a:spcBef>
                <a:spcPct val="0"/>
              </a:spcBef>
              <a:spcAft>
                <a:spcPct val="0"/>
              </a:spcAft>
              <a:buFontTx/>
              <a:buChar char="•"/>
            </a:pPr>
            <a:r>
              <a:rPr lang="en-US" altLang="en-US" b="1" dirty="0">
                <a:latin typeface="Times New Roman" panose="02020603050405020304" pitchFamily="18" charset="0"/>
                <a:cs typeface="Times New Roman" panose="02020603050405020304" pitchFamily="18" charset="0"/>
              </a:rPr>
              <a:t>Diet Coke</a:t>
            </a:r>
            <a:r>
              <a:rPr lang="en-US" altLang="en-US" dirty="0">
                <a:latin typeface="Times New Roman" panose="02020603050405020304" pitchFamily="18" charset="0"/>
                <a:cs typeface="Times New Roman" panose="02020603050405020304" pitchFamily="18" charset="0"/>
              </a:rPr>
              <a:t> → Low sweetness, medium price</a:t>
            </a:r>
            <a:endParaRPr lang="en-US" dirty="0">
              <a:latin typeface="Times New Roman" panose="02020603050405020304" pitchFamily="18" charset="0"/>
              <a:cs typeface="Times New Roman" panose="02020603050405020304" pitchFamily="18" charset="0"/>
            </a:endParaRPr>
          </a:p>
          <a:p>
            <a:pPr algn="just">
              <a:lnSpc>
                <a:spcPct val="120000"/>
              </a:lnSpc>
            </a:pPr>
            <a:r>
              <a:rPr lang="en-US" b="1" dirty="0">
                <a:latin typeface="Times New Roman" panose="02020603050405020304" pitchFamily="18" charset="0"/>
                <a:cs typeface="Times New Roman" panose="02020603050405020304" pitchFamily="18" charset="0"/>
              </a:rPr>
              <a:t>Price-quality relationship:</a:t>
            </a:r>
            <a:r>
              <a:rPr lang="en-US" dirty="0">
                <a:latin typeface="Times New Roman" panose="02020603050405020304" pitchFamily="18" charset="0"/>
                <a:cs typeface="Times New Roman" panose="02020603050405020304" pitchFamily="18" charset="0"/>
              </a:rPr>
              <a:t> Consumers often associate a higher price with higher quality, which shapes their image of a product. </a:t>
            </a:r>
          </a:p>
          <a:p>
            <a:pPr algn="just">
              <a:lnSpc>
                <a:spcPct val="120000"/>
              </a:lnSpc>
            </a:pPr>
            <a:endParaRPr lang="en-IN" dirty="0">
              <a:latin typeface="Times New Roman" panose="02020603050405020304" pitchFamily="18" charset="0"/>
              <a:cs typeface="Times New Roman" panose="02020603050405020304" pitchFamily="18" charset="0"/>
            </a:endParaRPr>
          </a:p>
        </p:txBody>
      </p:sp>
      <p:sp>
        <p:nvSpPr>
          <p:cNvPr id="6" name="Rectangle 3">
            <a:extLst>
              <a:ext uri="{FF2B5EF4-FFF2-40B4-BE49-F238E27FC236}">
                <a16:creationId xmlns:a16="http://schemas.microsoft.com/office/drawing/2014/main" id="{BD516222-653C-3BCE-0BC3-C301811C6AAA}"/>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783180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649</TotalTime>
  <Words>11110</Words>
  <Application>Microsoft Office PowerPoint</Application>
  <PresentationFormat>Widescreen</PresentationFormat>
  <Paragraphs>773</Paragraphs>
  <Slides>86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86</vt:i4>
      </vt:variant>
    </vt:vector>
  </HeadingPairs>
  <TitlesOfParts>
    <vt:vector size="93" baseType="lpstr">
      <vt:lpstr>Amasis MT Pro Medium</vt:lpstr>
      <vt:lpstr>Aptos</vt:lpstr>
      <vt:lpstr>Aptos Display</vt:lpstr>
      <vt:lpstr>Arial</vt:lpstr>
      <vt:lpstr>Castellar</vt:lpstr>
      <vt:lpstr>Times New Roman</vt:lpstr>
      <vt:lpstr>Office Theme</vt:lpstr>
      <vt:lpstr>Module-3</vt:lpstr>
      <vt:lpstr>Perception</vt:lpstr>
      <vt:lpstr>Perception-Process</vt:lpstr>
      <vt:lpstr>Perception-Process</vt:lpstr>
      <vt:lpstr>Perception-Process</vt:lpstr>
      <vt:lpstr>PowerPoint Presentation</vt:lpstr>
      <vt:lpstr>Perception-Process</vt:lpstr>
      <vt:lpstr>The Role of Perception in Consumer Behavior </vt:lpstr>
      <vt:lpstr>Consumer imagery</vt:lpstr>
      <vt:lpstr>Elements of Consumer Imagery</vt:lpstr>
      <vt:lpstr>PowerPoint Presentation</vt:lpstr>
      <vt:lpstr>Product Positioning &amp; Repositioning</vt:lpstr>
      <vt:lpstr>Perceived Quality </vt:lpstr>
      <vt:lpstr>Perceived Price</vt:lpstr>
      <vt:lpstr>Price-quality relationship </vt:lpstr>
      <vt:lpstr>Perceived risk</vt:lpstr>
      <vt:lpstr>PowerPoint Presentation</vt:lpstr>
      <vt:lpstr>PowerPoint Presentation</vt:lpstr>
      <vt:lpstr> LEARNING </vt:lpstr>
      <vt:lpstr>PowerPoint Presentation</vt:lpstr>
      <vt:lpstr>Learning-Principles(General)</vt:lpstr>
      <vt:lpstr>Learning-Principles (General) Cont.…</vt:lpstr>
      <vt:lpstr> Learning-Principles in Consumer behavior </vt:lpstr>
      <vt:lpstr>Learning-Principles in Consumer behavior </vt:lpstr>
      <vt:lpstr>Theories of Learning</vt:lpstr>
      <vt:lpstr>PowerPoint Presentation</vt:lpstr>
      <vt:lpstr>PowerPoint Presentation</vt:lpstr>
      <vt:lpstr>PowerPoint Presentation</vt:lpstr>
      <vt:lpstr>PowerPoint Presentation</vt:lpstr>
      <vt:lpstr>PowerPoint Presentation</vt:lpstr>
      <vt:lpstr>Personality </vt:lpstr>
      <vt:lpstr> NATURE OF PERSONALITY </vt:lpstr>
      <vt:lpstr> NATURE OF PERSONALITY- Cont… </vt:lpstr>
      <vt:lpstr>Theories of Personality </vt:lpstr>
      <vt:lpstr>Theories of Personality </vt:lpstr>
      <vt:lpstr>Theories of Personality </vt:lpstr>
      <vt:lpstr>PowerPoint Presentation</vt:lpstr>
      <vt:lpstr>PowerPoint Presentation</vt:lpstr>
      <vt:lpstr>Theories of Personality </vt:lpstr>
      <vt:lpstr>PowerPoint Presentation</vt:lpstr>
      <vt:lpstr>PowerPoint Presentation</vt:lpstr>
      <vt:lpstr>Theories of Personality </vt:lpstr>
      <vt:lpstr>PowerPoint Presentation</vt:lpstr>
      <vt:lpstr>PowerPoint Presentation</vt:lpstr>
      <vt:lpstr> Self Concept:  </vt:lpstr>
      <vt:lpstr>Key Types of Self-Concept</vt:lpstr>
      <vt:lpstr>PowerPoint Presentation</vt:lpstr>
      <vt:lpstr> Components of Self-concept </vt:lpstr>
      <vt:lpstr>Psychographics</vt:lpstr>
      <vt:lpstr>Components of Psychographics (AIO Model) </vt:lpstr>
      <vt:lpstr>PowerPoint Presentation</vt:lpstr>
      <vt:lpstr>Lifestyle – Meaning</vt:lpstr>
      <vt:lpstr>PowerPoint Presentation</vt:lpstr>
      <vt:lpstr>Lifestyle Segmentation – VALS Framework </vt:lpstr>
      <vt:lpstr>VALS Framework</vt:lpstr>
      <vt:lpstr>Attitude: Meaning: </vt:lpstr>
      <vt:lpstr>Structural model of attitude</vt:lpstr>
      <vt:lpstr>PowerPoint Presentation</vt:lpstr>
      <vt:lpstr>PowerPoint Presentation</vt:lpstr>
      <vt:lpstr>PowerPoint Presentation</vt:lpstr>
      <vt:lpstr>PowerPoint Presentation</vt:lpstr>
      <vt:lpstr>Attitude formation &amp; Change</vt:lpstr>
      <vt:lpstr>Attitude formation</vt:lpstr>
      <vt:lpstr>Three levels of Attitude Change  </vt:lpstr>
      <vt:lpstr>PowerPoint Presentation</vt:lpstr>
      <vt:lpstr>PowerPoint Presentation</vt:lpstr>
      <vt:lpstr>MOTIVATION</vt:lpstr>
      <vt:lpstr>Nature / Characteristics of Motivation</vt:lpstr>
      <vt:lpstr>PowerPoint Presentation</vt:lpstr>
      <vt:lpstr>PowerPoint Presentation</vt:lpstr>
      <vt:lpstr>Goals</vt:lpstr>
      <vt:lpstr>PowerPoint Presentation</vt:lpstr>
      <vt:lpstr>Selection of Goals</vt:lpstr>
      <vt:lpstr>Factors Influencing Goal Selection</vt:lpstr>
      <vt:lpstr>Dynamic Nature of Motivation</vt:lpstr>
      <vt:lpstr>Dynamic Nature of Motivation</vt:lpstr>
      <vt:lpstr>PowerPoint Presentation</vt:lpstr>
      <vt:lpstr>Maslow’s Hierarchy of Needs Theory </vt:lpstr>
      <vt:lpstr>PowerPoint Presentation</vt:lpstr>
      <vt:lpstr>PowerPoint Presentation</vt:lpstr>
      <vt:lpstr>PowerPoint Presentation</vt:lpstr>
      <vt:lpstr>PowerPoint Presentation</vt:lpstr>
      <vt:lpstr>Herzberg’s Two Factor Theory(1959)</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OSCAR ABHISHEK</dc:creator>
  <cp:lastModifiedBy>OSCAR ABHISHEK</cp:lastModifiedBy>
  <cp:revision>80</cp:revision>
  <dcterms:created xsi:type="dcterms:W3CDTF">2025-11-17T09:35:07Z</dcterms:created>
  <dcterms:modified xsi:type="dcterms:W3CDTF">2025-12-17T08:08:02Z</dcterms:modified>
</cp:coreProperties>
</file>