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diagrams/data3.xml" ContentType="application/vnd.openxmlformats-officedocument.drawingml.diagramData+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diagrams/layout3.xml" ContentType="application/vnd.openxmlformats-officedocument.drawingml.diagramLayout+xml"/>
  <Override PartName="/ppt/diagrams/data4.xml" ContentType="application/vnd.openxmlformats-officedocument.drawingml.diagramData+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diagrams/layout4.xml" ContentType="application/vnd.openxmlformats-officedocument.drawingml.diagramLayout+xml"/>
  <Override PartName="/ppt/slides/slide139.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8"/>
  </p:notesMasterIdLst>
  <p:handoutMasterIdLst>
    <p:handoutMasterId r:id="rId149"/>
  </p:handoutMasterIdLst>
  <p:sldIdLst>
    <p:sldId id="256" r:id="rId2"/>
    <p:sldId id="257" r:id="rId3"/>
    <p:sldId id="258" r:id="rId4"/>
    <p:sldId id="259" r:id="rId5"/>
    <p:sldId id="273" r:id="rId6"/>
    <p:sldId id="270" r:id="rId7"/>
    <p:sldId id="277" r:id="rId8"/>
    <p:sldId id="276" r:id="rId9"/>
    <p:sldId id="275" r:id="rId10"/>
    <p:sldId id="279" r:id="rId11"/>
    <p:sldId id="278" r:id="rId12"/>
    <p:sldId id="261" r:id="rId13"/>
    <p:sldId id="262" r:id="rId14"/>
    <p:sldId id="263" r:id="rId15"/>
    <p:sldId id="264" r:id="rId16"/>
    <p:sldId id="265" r:id="rId17"/>
    <p:sldId id="266" r:id="rId18"/>
    <p:sldId id="267" r:id="rId19"/>
    <p:sldId id="268" r:id="rId20"/>
    <p:sldId id="310" r:id="rId21"/>
    <p:sldId id="280" r:id="rId22"/>
    <p:sldId id="292" r:id="rId23"/>
    <p:sldId id="281" r:id="rId24"/>
    <p:sldId id="282" r:id="rId25"/>
    <p:sldId id="283" r:id="rId26"/>
    <p:sldId id="284" r:id="rId27"/>
    <p:sldId id="285" r:id="rId28"/>
    <p:sldId id="286" r:id="rId29"/>
    <p:sldId id="289" r:id="rId30"/>
    <p:sldId id="290" r:id="rId31"/>
    <p:sldId id="291" r:id="rId32"/>
    <p:sldId id="293" r:id="rId33"/>
    <p:sldId id="294" r:id="rId34"/>
    <p:sldId id="295" r:id="rId35"/>
    <p:sldId id="296" r:id="rId36"/>
    <p:sldId id="297" r:id="rId37"/>
    <p:sldId id="298" r:id="rId38"/>
    <p:sldId id="299" r:id="rId39"/>
    <p:sldId id="301" r:id="rId40"/>
    <p:sldId id="302" r:id="rId41"/>
    <p:sldId id="303" r:id="rId42"/>
    <p:sldId id="304" r:id="rId43"/>
    <p:sldId id="305" r:id="rId44"/>
    <p:sldId id="311" r:id="rId45"/>
    <p:sldId id="312" r:id="rId46"/>
    <p:sldId id="313" r:id="rId47"/>
    <p:sldId id="416" r:id="rId48"/>
    <p:sldId id="415" r:id="rId49"/>
    <p:sldId id="314" r:id="rId50"/>
    <p:sldId id="315" r:id="rId51"/>
    <p:sldId id="316" r:id="rId52"/>
    <p:sldId id="317" r:id="rId53"/>
    <p:sldId id="318" r:id="rId54"/>
    <p:sldId id="319" r:id="rId55"/>
    <p:sldId id="320" r:id="rId56"/>
    <p:sldId id="324" r:id="rId57"/>
    <p:sldId id="321" r:id="rId58"/>
    <p:sldId id="323" r:id="rId59"/>
    <p:sldId id="325" r:id="rId60"/>
    <p:sldId id="329" r:id="rId61"/>
    <p:sldId id="326" r:id="rId62"/>
    <p:sldId id="327" r:id="rId63"/>
    <p:sldId id="328" r:id="rId64"/>
    <p:sldId id="330" r:id="rId65"/>
    <p:sldId id="331" r:id="rId66"/>
    <p:sldId id="332" r:id="rId67"/>
    <p:sldId id="335" r:id="rId68"/>
    <p:sldId id="333" r:id="rId69"/>
    <p:sldId id="334" r:id="rId70"/>
    <p:sldId id="336" r:id="rId71"/>
    <p:sldId id="337" r:id="rId72"/>
    <p:sldId id="338" r:id="rId73"/>
    <p:sldId id="339" r:id="rId74"/>
    <p:sldId id="340" r:id="rId75"/>
    <p:sldId id="341" r:id="rId76"/>
    <p:sldId id="342" r:id="rId77"/>
    <p:sldId id="343" r:id="rId78"/>
    <p:sldId id="344" r:id="rId79"/>
    <p:sldId id="345" r:id="rId80"/>
    <p:sldId id="346" r:id="rId81"/>
    <p:sldId id="347" r:id="rId82"/>
    <p:sldId id="348" r:id="rId83"/>
    <p:sldId id="349" r:id="rId84"/>
    <p:sldId id="350" r:id="rId85"/>
    <p:sldId id="365" r:id="rId86"/>
    <p:sldId id="353" r:id="rId87"/>
    <p:sldId id="351" r:id="rId88"/>
    <p:sldId id="352" r:id="rId89"/>
    <p:sldId id="354" r:id="rId90"/>
    <p:sldId id="355" r:id="rId91"/>
    <p:sldId id="356" r:id="rId92"/>
    <p:sldId id="357" r:id="rId93"/>
    <p:sldId id="358" r:id="rId94"/>
    <p:sldId id="359" r:id="rId95"/>
    <p:sldId id="360" r:id="rId96"/>
    <p:sldId id="361" r:id="rId97"/>
    <p:sldId id="362" r:id="rId98"/>
    <p:sldId id="363" r:id="rId99"/>
    <p:sldId id="364" r:id="rId100"/>
    <p:sldId id="366" r:id="rId101"/>
    <p:sldId id="367" r:id="rId102"/>
    <p:sldId id="368" r:id="rId103"/>
    <p:sldId id="374" r:id="rId104"/>
    <p:sldId id="369" r:id="rId105"/>
    <p:sldId id="370" r:id="rId106"/>
    <p:sldId id="371" r:id="rId107"/>
    <p:sldId id="372" r:id="rId108"/>
    <p:sldId id="373" r:id="rId109"/>
    <p:sldId id="375" r:id="rId110"/>
    <p:sldId id="376" r:id="rId111"/>
    <p:sldId id="377" r:id="rId112"/>
    <p:sldId id="378" r:id="rId113"/>
    <p:sldId id="379" r:id="rId114"/>
    <p:sldId id="380" r:id="rId115"/>
    <p:sldId id="381" r:id="rId116"/>
    <p:sldId id="382" r:id="rId117"/>
    <p:sldId id="383" r:id="rId118"/>
    <p:sldId id="384" r:id="rId119"/>
    <p:sldId id="385" r:id="rId120"/>
    <p:sldId id="386" r:id="rId121"/>
    <p:sldId id="387" r:id="rId122"/>
    <p:sldId id="388" r:id="rId123"/>
    <p:sldId id="389" r:id="rId124"/>
    <p:sldId id="390" r:id="rId125"/>
    <p:sldId id="392" r:id="rId126"/>
    <p:sldId id="393" r:id="rId127"/>
    <p:sldId id="394" r:id="rId128"/>
    <p:sldId id="395" r:id="rId129"/>
    <p:sldId id="397" r:id="rId130"/>
    <p:sldId id="398" r:id="rId131"/>
    <p:sldId id="400" r:id="rId132"/>
    <p:sldId id="399" r:id="rId133"/>
    <p:sldId id="401" r:id="rId134"/>
    <p:sldId id="402" r:id="rId135"/>
    <p:sldId id="403" r:id="rId136"/>
    <p:sldId id="404" r:id="rId137"/>
    <p:sldId id="405" r:id="rId138"/>
    <p:sldId id="406" r:id="rId139"/>
    <p:sldId id="407" r:id="rId140"/>
    <p:sldId id="408" r:id="rId141"/>
    <p:sldId id="409" r:id="rId142"/>
    <p:sldId id="410" r:id="rId143"/>
    <p:sldId id="411" r:id="rId144"/>
    <p:sldId id="412" r:id="rId145"/>
    <p:sldId id="413" r:id="rId146"/>
    <p:sldId id="414" r:id="rId1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074" autoAdjust="0"/>
    <p:restoredTop sz="94624" autoAdjust="0"/>
  </p:normalViewPr>
  <p:slideViewPr>
    <p:cSldViewPr>
      <p:cViewPr>
        <p:scale>
          <a:sx n="75" d="100"/>
          <a:sy n="75" d="100"/>
        </p:scale>
        <p:origin x="-1446" y="150"/>
      </p:cViewPr>
      <p:guideLst>
        <p:guide orient="horz" pos="2160"/>
        <p:guide pos="2880"/>
      </p:guideLst>
    </p:cSldViewPr>
  </p:slideViewPr>
  <p:outlineViewPr>
    <p:cViewPr>
      <p:scale>
        <a:sx n="33" d="100"/>
        <a:sy n="33" d="100"/>
      </p:scale>
      <p:origin x="0" y="84114"/>
    </p:cViewPr>
  </p:outlineViewPr>
  <p:notesTextViewPr>
    <p:cViewPr>
      <p:scale>
        <a:sx n="100" d="100"/>
        <a:sy n="100" d="100"/>
      </p:scale>
      <p:origin x="0" y="0"/>
    </p:cViewPr>
  </p:notesTextViewPr>
  <p:notesViewPr>
    <p:cSldViewPr>
      <p:cViewPr varScale="1">
        <p:scale>
          <a:sx n="55" d="100"/>
          <a:sy n="55" d="100"/>
        </p:scale>
        <p:origin x="-2904"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handoutMaster" Target="handoutMasters/handout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notesMaster" Target="notesMasters/notesMaster1.xml"/><Relationship Id="rId15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069DF78-4CC4-44BB-99CA-BF981370CEEE}"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84E4590B-431D-4A62-BABB-9349E1AD0681}">
      <dgm:prSet phldrT="[Text]" custT="1"/>
      <dgm:spPr/>
      <dgm:t>
        <a:bodyPr/>
        <a:lstStyle/>
        <a:p>
          <a:r>
            <a:rPr lang="en-US" sz="2200" b="1" dirty="0" smtClean="0">
              <a:latin typeface="Times New Roman" pitchFamily="18" charset="0"/>
              <a:cs typeface="Times New Roman" pitchFamily="18" charset="0"/>
            </a:rPr>
            <a:t>Factors </a:t>
          </a:r>
          <a:r>
            <a:rPr lang="en-US" sz="2200" b="1" baseline="0" dirty="0" smtClean="0">
              <a:latin typeface="Times New Roman" pitchFamily="18" charset="0"/>
              <a:cs typeface="Times New Roman" pitchFamily="18" charset="0"/>
            </a:rPr>
            <a:t>Affecting</a:t>
          </a:r>
          <a:r>
            <a:rPr lang="en-US" sz="2200" b="1" dirty="0" smtClean="0">
              <a:latin typeface="Times New Roman" pitchFamily="18" charset="0"/>
              <a:cs typeface="Times New Roman" pitchFamily="18" charset="0"/>
            </a:rPr>
            <a:t> Soil Formation</a:t>
          </a:r>
          <a:endParaRPr lang="en-US" sz="2200" dirty="0"/>
        </a:p>
      </dgm:t>
    </dgm:pt>
    <dgm:pt modelId="{3E37DB7F-C8B2-4C71-875F-DCDDEB749FCB}" type="parTrans" cxnId="{4C302111-6582-4946-96B1-7AEC2D930F08}">
      <dgm:prSet/>
      <dgm:spPr/>
      <dgm:t>
        <a:bodyPr/>
        <a:lstStyle/>
        <a:p>
          <a:endParaRPr lang="en-US"/>
        </a:p>
      </dgm:t>
    </dgm:pt>
    <dgm:pt modelId="{9607249F-83DB-4B59-9C54-1ECD776AEEBF}" type="sibTrans" cxnId="{4C302111-6582-4946-96B1-7AEC2D930F08}">
      <dgm:prSet/>
      <dgm:spPr/>
      <dgm:t>
        <a:bodyPr/>
        <a:lstStyle/>
        <a:p>
          <a:endParaRPr lang="en-US"/>
        </a:p>
      </dgm:t>
    </dgm:pt>
    <dgm:pt modelId="{DDAEFEC7-FACB-4FD2-B8C2-AFBB84535C3F}">
      <dgm:prSet phldrT="[Text]" custT="1"/>
      <dgm:spPr/>
      <dgm:t>
        <a:bodyPr/>
        <a:lstStyle/>
        <a:p>
          <a:r>
            <a:rPr lang="en-US" sz="2400" baseline="0" dirty="0" smtClean="0">
              <a:latin typeface="Times New Roman" pitchFamily="18" charset="0"/>
              <a:cs typeface="Times New Roman" pitchFamily="18" charset="0"/>
            </a:rPr>
            <a:t>Physical</a:t>
          </a:r>
          <a:r>
            <a:rPr lang="en-US" sz="2400" dirty="0" smtClean="0">
              <a:latin typeface="Times New Roman" pitchFamily="18" charset="0"/>
              <a:cs typeface="Times New Roman" pitchFamily="18" charset="0"/>
            </a:rPr>
            <a:t> weathering</a:t>
          </a:r>
          <a:endParaRPr lang="en-US" sz="2400" dirty="0"/>
        </a:p>
      </dgm:t>
    </dgm:pt>
    <dgm:pt modelId="{E8EE2A88-05D0-421E-8D2F-59904802995B}" type="parTrans" cxnId="{7DEAC0B8-B582-47FD-9DA6-C27937FEEA44}">
      <dgm:prSet/>
      <dgm:spPr/>
      <dgm:t>
        <a:bodyPr/>
        <a:lstStyle/>
        <a:p>
          <a:endParaRPr lang="en-US"/>
        </a:p>
      </dgm:t>
    </dgm:pt>
    <dgm:pt modelId="{95DF1151-A579-4826-8889-A1048019EC66}" type="sibTrans" cxnId="{7DEAC0B8-B582-47FD-9DA6-C27937FEEA44}">
      <dgm:prSet/>
      <dgm:spPr/>
      <dgm:t>
        <a:bodyPr/>
        <a:lstStyle/>
        <a:p>
          <a:endParaRPr lang="en-US"/>
        </a:p>
      </dgm:t>
    </dgm:pt>
    <dgm:pt modelId="{81B5286C-B96D-47E3-A7C7-C9BE761A4E14}">
      <dgm:prSet phldrT="[Text]" custT="1"/>
      <dgm:spPr/>
      <dgm:t>
        <a:bodyPr/>
        <a:lstStyle/>
        <a:p>
          <a:r>
            <a:rPr lang="en-US" sz="2400" dirty="0" smtClean="0">
              <a:latin typeface="Times New Roman" pitchFamily="18" charset="0"/>
              <a:cs typeface="Times New Roman" pitchFamily="18" charset="0"/>
            </a:rPr>
            <a:t>Chemical </a:t>
          </a:r>
          <a:r>
            <a:rPr lang="en-US" sz="2400" baseline="0" dirty="0" smtClean="0">
              <a:latin typeface="Times New Roman" pitchFamily="18" charset="0"/>
              <a:cs typeface="Times New Roman" pitchFamily="18" charset="0"/>
            </a:rPr>
            <a:t>weathering</a:t>
          </a:r>
          <a:endParaRPr lang="en-US" sz="2400" baseline="0" dirty="0"/>
        </a:p>
      </dgm:t>
    </dgm:pt>
    <dgm:pt modelId="{EBD74B8A-D4DB-4A42-ACDC-0FF2546134EF}" type="parTrans" cxnId="{0B10032B-7D26-44A4-AA6F-2C5DD05DC275}">
      <dgm:prSet/>
      <dgm:spPr/>
      <dgm:t>
        <a:bodyPr/>
        <a:lstStyle/>
        <a:p>
          <a:endParaRPr lang="en-US"/>
        </a:p>
      </dgm:t>
    </dgm:pt>
    <dgm:pt modelId="{1D6AAD1C-58CB-4416-8EF3-910B7B2CED04}" type="sibTrans" cxnId="{0B10032B-7D26-44A4-AA6F-2C5DD05DC275}">
      <dgm:prSet/>
      <dgm:spPr/>
      <dgm:t>
        <a:bodyPr/>
        <a:lstStyle/>
        <a:p>
          <a:endParaRPr lang="en-US"/>
        </a:p>
      </dgm:t>
    </dgm:pt>
    <dgm:pt modelId="{A05F0EBF-4DBE-44DA-BF69-776DAD18593F}">
      <dgm:prSet phldrT="[Text]" custT="1"/>
      <dgm:spPr/>
      <dgm:t>
        <a:bodyPr/>
        <a:lstStyle/>
        <a:p>
          <a:r>
            <a:rPr lang="en-US" sz="2400" baseline="0" dirty="0" smtClean="0">
              <a:latin typeface="Times New Roman" pitchFamily="18" charset="0"/>
              <a:cs typeface="Times New Roman" pitchFamily="18" charset="0"/>
            </a:rPr>
            <a:t>Biological</a:t>
          </a:r>
          <a:r>
            <a:rPr lang="en-US" sz="2600" dirty="0" smtClean="0">
              <a:latin typeface="Times New Roman" pitchFamily="18" charset="0"/>
              <a:cs typeface="Times New Roman" pitchFamily="18" charset="0"/>
            </a:rPr>
            <a:t> weathering</a:t>
          </a:r>
          <a:endParaRPr lang="en-US" sz="2600" dirty="0"/>
        </a:p>
      </dgm:t>
    </dgm:pt>
    <dgm:pt modelId="{361D6942-76C0-4A09-AE01-DB73E37D14FF}" type="parTrans" cxnId="{A910F524-62EB-460C-8253-8997623BBF8A}">
      <dgm:prSet/>
      <dgm:spPr/>
      <dgm:t>
        <a:bodyPr/>
        <a:lstStyle/>
        <a:p>
          <a:endParaRPr lang="en-US"/>
        </a:p>
      </dgm:t>
    </dgm:pt>
    <dgm:pt modelId="{E3C7ABDC-858E-4D62-8869-9ED4BC9B27F4}" type="sibTrans" cxnId="{A910F524-62EB-460C-8253-8997623BBF8A}">
      <dgm:prSet/>
      <dgm:spPr/>
      <dgm:t>
        <a:bodyPr/>
        <a:lstStyle/>
        <a:p>
          <a:endParaRPr lang="en-US"/>
        </a:p>
      </dgm:t>
    </dgm:pt>
    <dgm:pt modelId="{164525A6-E2C3-4871-A701-FE8FEF38C1C1}">
      <dgm:prSet custT="1"/>
      <dgm:spPr/>
      <dgm:t>
        <a:bodyPr/>
        <a:lstStyle/>
        <a:p>
          <a:r>
            <a:rPr lang="en-US" sz="2400" baseline="0" dirty="0" smtClean="0">
              <a:latin typeface="Times New Roman" pitchFamily="18" charset="0"/>
              <a:cs typeface="Times New Roman" pitchFamily="18" charset="0"/>
            </a:rPr>
            <a:t>Oxidation</a:t>
          </a:r>
        </a:p>
      </dgm:t>
    </dgm:pt>
    <dgm:pt modelId="{FA361FCF-80FE-433D-A1EB-D7D09897F466}" type="parTrans" cxnId="{1E9B59BB-625C-4E67-958D-0EF72772226A}">
      <dgm:prSet/>
      <dgm:spPr/>
      <dgm:t>
        <a:bodyPr/>
        <a:lstStyle/>
        <a:p>
          <a:endParaRPr lang="en-US"/>
        </a:p>
      </dgm:t>
    </dgm:pt>
    <dgm:pt modelId="{77A6A742-1705-4516-9847-7083D1531D60}" type="sibTrans" cxnId="{1E9B59BB-625C-4E67-958D-0EF72772226A}">
      <dgm:prSet/>
      <dgm:spPr/>
      <dgm:t>
        <a:bodyPr/>
        <a:lstStyle/>
        <a:p>
          <a:endParaRPr lang="en-US"/>
        </a:p>
      </dgm:t>
    </dgm:pt>
    <dgm:pt modelId="{5DF34F05-309D-4CE6-8859-45FD75B6E680}">
      <dgm:prSet custT="1"/>
      <dgm:spPr/>
      <dgm:t>
        <a:bodyPr/>
        <a:lstStyle/>
        <a:p>
          <a:r>
            <a:rPr lang="en-US" sz="2400" baseline="0" dirty="0" smtClean="0">
              <a:latin typeface="Times New Roman" pitchFamily="18" charset="0"/>
              <a:cs typeface="Times New Roman" pitchFamily="18" charset="0"/>
            </a:rPr>
            <a:t>Carbonation</a:t>
          </a:r>
        </a:p>
      </dgm:t>
    </dgm:pt>
    <dgm:pt modelId="{22512B65-4A98-4336-9BD7-05ADC32049B0}" type="parTrans" cxnId="{BA7723F1-BFF9-487F-8D78-F34DC25B6074}">
      <dgm:prSet/>
      <dgm:spPr/>
      <dgm:t>
        <a:bodyPr/>
        <a:lstStyle/>
        <a:p>
          <a:endParaRPr lang="en-US"/>
        </a:p>
      </dgm:t>
    </dgm:pt>
    <dgm:pt modelId="{F37EFA2C-32A5-463F-A854-C887CB07A688}" type="sibTrans" cxnId="{BA7723F1-BFF9-487F-8D78-F34DC25B6074}">
      <dgm:prSet/>
      <dgm:spPr/>
      <dgm:t>
        <a:bodyPr/>
        <a:lstStyle/>
        <a:p>
          <a:endParaRPr lang="en-US"/>
        </a:p>
      </dgm:t>
    </dgm:pt>
    <dgm:pt modelId="{ECE6CB3C-CC6B-4B5D-A801-B803A7ABB413}">
      <dgm:prSet custT="1"/>
      <dgm:spPr/>
      <dgm:t>
        <a:bodyPr/>
        <a:lstStyle/>
        <a:p>
          <a:r>
            <a:rPr lang="en-US" sz="2400" baseline="0" dirty="0" smtClean="0">
              <a:latin typeface="Times New Roman" pitchFamily="18" charset="0"/>
              <a:cs typeface="Times New Roman" pitchFamily="18" charset="0"/>
            </a:rPr>
            <a:t>Hydration</a:t>
          </a:r>
        </a:p>
      </dgm:t>
    </dgm:pt>
    <dgm:pt modelId="{9576BDA7-FBAA-4ED7-B25B-F18F3C7F646C}" type="parTrans" cxnId="{295DC7B9-2997-426B-8262-EB4F0FBB77CE}">
      <dgm:prSet/>
      <dgm:spPr/>
      <dgm:t>
        <a:bodyPr/>
        <a:lstStyle/>
        <a:p>
          <a:endParaRPr lang="en-US"/>
        </a:p>
      </dgm:t>
    </dgm:pt>
    <dgm:pt modelId="{73B03C1B-B5EA-4974-B0DD-92F08AF43E9C}" type="sibTrans" cxnId="{295DC7B9-2997-426B-8262-EB4F0FBB77CE}">
      <dgm:prSet/>
      <dgm:spPr/>
      <dgm:t>
        <a:bodyPr/>
        <a:lstStyle/>
        <a:p>
          <a:endParaRPr lang="en-US"/>
        </a:p>
      </dgm:t>
    </dgm:pt>
    <dgm:pt modelId="{A0EB2C1B-405C-4A01-8969-5F3947EA98F3}">
      <dgm:prSet custT="1"/>
      <dgm:spPr/>
      <dgm:t>
        <a:bodyPr/>
        <a:lstStyle/>
        <a:p>
          <a:r>
            <a:rPr lang="en-US" sz="2400" baseline="0" dirty="0" smtClean="0">
              <a:latin typeface="Times New Roman" pitchFamily="18" charset="0"/>
              <a:cs typeface="Times New Roman" pitchFamily="18" charset="0"/>
            </a:rPr>
            <a:t>Desilication</a:t>
          </a:r>
        </a:p>
      </dgm:t>
    </dgm:pt>
    <dgm:pt modelId="{4B8E2766-47BD-4CE0-8E79-A660077069AA}" type="parTrans" cxnId="{4CBA648D-73F3-4EFB-9AEB-84A3F26A82F3}">
      <dgm:prSet/>
      <dgm:spPr/>
      <dgm:t>
        <a:bodyPr/>
        <a:lstStyle/>
        <a:p>
          <a:endParaRPr lang="en-US"/>
        </a:p>
      </dgm:t>
    </dgm:pt>
    <dgm:pt modelId="{F88BA8B8-093C-45C4-98A0-35B9A782E141}" type="sibTrans" cxnId="{4CBA648D-73F3-4EFB-9AEB-84A3F26A82F3}">
      <dgm:prSet/>
      <dgm:spPr/>
      <dgm:t>
        <a:bodyPr/>
        <a:lstStyle/>
        <a:p>
          <a:endParaRPr lang="en-US"/>
        </a:p>
      </dgm:t>
    </dgm:pt>
    <dgm:pt modelId="{0C424CBE-3B82-41B4-91AB-A894A156B56F}">
      <dgm:prSet custT="1"/>
      <dgm:spPr/>
      <dgm:t>
        <a:bodyPr/>
        <a:lstStyle/>
        <a:p>
          <a:r>
            <a:rPr lang="en-US" sz="2400" baseline="0" dirty="0" smtClean="0">
              <a:latin typeface="Times New Roman" pitchFamily="18" charset="0"/>
              <a:cs typeface="Times New Roman" pitchFamily="18" charset="0"/>
            </a:rPr>
            <a:t>Leaching</a:t>
          </a:r>
        </a:p>
      </dgm:t>
    </dgm:pt>
    <dgm:pt modelId="{F62904FA-D963-4B60-8854-AD785656F517}" type="parTrans" cxnId="{65FBF9AF-6A39-476F-A09F-2E72F507C557}">
      <dgm:prSet/>
      <dgm:spPr/>
      <dgm:t>
        <a:bodyPr/>
        <a:lstStyle/>
        <a:p>
          <a:endParaRPr lang="en-US"/>
        </a:p>
      </dgm:t>
    </dgm:pt>
    <dgm:pt modelId="{1F83F206-84E7-4644-9874-63319AFA3FC2}" type="sibTrans" cxnId="{65FBF9AF-6A39-476F-A09F-2E72F507C557}">
      <dgm:prSet/>
      <dgm:spPr/>
      <dgm:t>
        <a:bodyPr/>
        <a:lstStyle/>
        <a:p>
          <a:endParaRPr lang="en-US"/>
        </a:p>
      </dgm:t>
    </dgm:pt>
    <dgm:pt modelId="{A4D4E9BF-FE60-4F16-BA6F-0FBF39632482}" type="pres">
      <dgm:prSet presAssocID="{D069DF78-4CC4-44BB-99CA-BF981370CEEE}" presName="diagram" presStyleCnt="0">
        <dgm:presLayoutVars>
          <dgm:chPref val="1"/>
          <dgm:dir/>
          <dgm:animOne val="branch"/>
          <dgm:animLvl val="lvl"/>
          <dgm:resizeHandles val="exact"/>
        </dgm:presLayoutVars>
      </dgm:prSet>
      <dgm:spPr/>
      <dgm:t>
        <a:bodyPr/>
        <a:lstStyle/>
        <a:p>
          <a:endParaRPr lang="en-US"/>
        </a:p>
      </dgm:t>
    </dgm:pt>
    <dgm:pt modelId="{9BE3DA09-DCA6-4574-8C7D-98E8C297F048}" type="pres">
      <dgm:prSet presAssocID="{84E4590B-431D-4A62-BABB-9349E1AD0681}" presName="root1" presStyleCnt="0"/>
      <dgm:spPr/>
    </dgm:pt>
    <dgm:pt modelId="{6342CD70-012C-43AA-868B-8AB1E6B5EA90}" type="pres">
      <dgm:prSet presAssocID="{84E4590B-431D-4A62-BABB-9349E1AD0681}" presName="LevelOneTextNode" presStyleLbl="node0" presStyleIdx="0" presStyleCnt="1" custScaleX="119208" custScaleY="111924" custLinFactNeighborX="-136" custLinFactNeighborY="-16494">
        <dgm:presLayoutVars>
          <dgm:chPref val="3"/>
        </dgm:presLayoutVars>
      </dgm:prSet>
      <dgm:spPr/>
      <dgm:t>
        <a:bodyPr/>
        <a:lstStyle/>
        <a:p>
          <a:endParaRPr lang="en-US"/>
        </a:p>
      </dgm:t>
    </dgm:pt>
    <dgm:pt modelId="{564D7E3D-1656-4857-8745-648978D69364}" type="pres">
      <dgm:prSet presAssocID="{84E4590B-431D-4A62-BABB-9349E1AD0681}" presName="level2hierChild" presStyleCnt="0"/>
      <dgm:spPr/>
    </dgm:pt>
    <dgm:pt modelId="{0B2B7C56-6B34-4C72-B493-660DEDEFE26F}" type="pres">
      <dgm:prSet presAssocID="{E8EE2A88-05D0-421E-8D2F-59904802995B}" presName="conn2-1" presStyleLbl="parChTrans1D2" presStyleIdx="0" presStyleCnt="2"/>
      <dgm:spPr/>
      <dgm:t>
        <a:bodyPr/>
        <a:lstStyle/>
        <a:p>
          <a:endParaRPr lang="en-US"/>
        </a:p>
      </dgm:t>
    </dgm:pt>
    <dgm:pt modelId="{CF18AB37-195A-43BD-A14D-43C748E0A272}" type="pres">
      <dgm:prSet presAssocID="{E8EE2A88-05D0-421E-8D2F-59904802995B}" presName="connTx" presStyleLbl="parChTrans1D2" presStyleIdx="0" presStyleCnt="2"/>
      <dgm:spPr/>
      <dgm:t>
        <a:bodyPr/>
        <a:lstStyle/>
        <a:p>
          <a:endParaRPr lang="en-US"/>
        </a:p>
      </dgm:t>
    </dgm:pt>
    <dgm:pt modelId="{D8FBC90E-6B07-4AF2-B154-39DF36A87555}" type="pres">
      <dgm:prSet presAssocID="{DDAEFEC7-FACB-4FD2-B8C2-AFBB84535C3F}" presName="root2" presStyleCnt="0"/>
      <dgm:spPr/>
    </dgm:pt>
    <dgm:pt modelId="{4B872096-153F-424A-888A-D0E8CC7F581B}" type="pres">
      <dgm:prSet presAssocID="{DDAEFEC7-FACB-4FD2-B8C2-AFBB84535C3F}" presName="LevelTwoTextNode" presStyleLbl="node2" presStyleIdx="0" presStyleCnt="2" custScaleX="114257" custScaleY="84980" custLinFactNeighborX="-3503" custLinFactNeighborY="-31442">
        <dgm:presLayoutVars>
          <dgm:chPref val="3"/>
        </dgm:presLayoutVars>
      </dgm:prSet>
      <dgm:spPr/>
      <dgm:t>
        <a:bodyPr/>
        <a:lstStyle/>
        <a:p>
          <a:endParaRPr lang="en-US"/>
        </a:p>
      </dgm:t>
    </dgm:pt>
    <dgm:pt modelId="{13BDA3C9-E1B8-4096-AAB1-6388003DF386}" type="pres">
      <dgm:prSet presAssocID="{DDAEFEC7-FACB-4FD2-B8C2-AFBB84535C3F}" presName="level3hierChild" presStyleCnt="0"/>
      <dgm:spPr/>
    </dgm:pt>
    <dgm:pt modelId="{AC4EC11E-F6E7-4BC9-98D7-ED89972E0761}" type="pres">
      <dgm:prSet presAssocID="{EBD74B8A-D4DB-4A42-ACDC-0FF2546134EF}" presName="conn2-1" presStyleLbl="parChTrans1D2" presStyleIdx="1" presStyleCnt="2"/>
      <dgm:spPr/>
      <dgm:t>
        <a:bodyPr/>
        <a:lstStyle/>
        <a:p>
          <a:endParaRPr lang="en-US"/>
        </a:p>
      </dgm:t>
    </dgm:pt>
    <dgm:pt modelId="{8CB51AEB-9C6D-4842-9B29-56560A375881}" type="pres">
      <dgm:prSet presAssocID="{EBD74B8A-D4DB-4A42-ACDC-0FF2546134EF}" presName="connTx" presStyleLbl="parChTrans1D2" presStyleIdx="1" presStyleCnt="2"/>
      <dgm:spPr/>
      <dgm:t>
        <a:bodyPr/>
        <a:lstStyle/>
        <a:p>
          <a:endParaRPr lang="en-US"/>
        </a:p>
      </dgm:t>
    </dgm:pt>
    <dgm:pt modelId="{9B658342-E862-4AF0-9A07-D17AF523E5A0}" type="pres">
      <dgm:prSet presAssocID="{81B5286C-B96D-47E3-A7C7-C9BE761A4E14}" presName="root2" presStyleCnt="0"/>
      <dgm:spPr/>
    </dgm:pt>
    <dgm:pt modelId="{3B2B5BC2-44D8-45ED-BBD3-27B324735274}" type="pres">
      <dgm:prSet presAssocID="{81B5286C-B96D-47E3-A7C7-C9BE761A4E14}" presName="LevelTwoTextNode" presStyleLbl="node2" presStyleIdx="1" presStyleCnt="2" custScaleX="119805" custScaleY="115624" custLinFactNeighborX="-18345" custLinFactNeighborY="91206">
        <dgm:presLayoutVars>
          <dgm:chPref val="3"/>
        </dgm:presLayoutVars>
      </dgm:prSet>
      <dgm:spPr/>
      <dgm:t>
        <a:bodyPr/>
        <a:lstStyle/>
        <a:p>
          <a:endParaRPr lang="en-US"/>
        </a:p>
      </dgm:t>
    </dgm:pt>
    <dgm:pt modelId="{04C5E29F-F493-4EF3-ABFF-77A80312A28C}" type="pres">
      <dgm:prSet presAssocID="{81B5286C-B96D-47E3-A7C7-C9BE761A4E14}" presName="level3hierChild" presStyleCnt="0"/>
      <dgm:spPr/>
    </dgm:pt>
    <dgm:pt modelId="{D757E834-0177-4100-9A96-3143CC7A95D5}" type="pres">
      <dgm:prSet presAssocID="{361D6942-76C0-4A09-AE01-DB73E37D14FF}" presName="conn2-1" presStyleLbl="parChTrans1D3" presStyleIdx="0" presStyleCnt="6"/>
      <dgm:spPr/>
      <dgm:t>
        <a:bodyPr/>
        <a:lstStyle/>
        <a:p>
          <a:endParaRPr lang="en-US"/>
        </a:p>
      </dgm:t>
    </dgm:pt>
    <dgm:pt modelId="{9D664104-633A-4C82-B9C7-DA315356DE23}" type="pres">
      <dgm:prSet presAssocID="{361D6942-76C0-4A09-AE01-DB73E37D14FF}" presName="connTx" presStyleLbl="parChTrans1D3" presStyleIdx="0" presStyleCnt="6"/>
      <dgm:spPr/>
      <dgm:t>
        <a:bodyPr/>
        <a:lstStyle/>
        <a:p>
          <a:endParaRPr lang="en-US"/>
        </a:p>
      </dgm:t>
    </dgm:pt>
    <dgm:pt modelId="{9057EE87-E178-4CEE-A1A0-AD16B8ACF46D}" type="pres">
      <dgm:prSet presAssocID="{A05F0EBF-4DBE-44DA-BF69-776DAD18593F}" presName="root2" presStyleCnt="0"/>
      <dgm:spPr/>
    </dgm:pt>
    <dgm:pt modelId="{1E428504-3957-4EEF-BF47-DA6DF8AA222C}" type="pres">
      <dgm:prSet presAssocID="{A05F0EBF-4DBE-44DA-BF69-776DAD18593F}" presName="LevelTwoTextNode" presStyleLbl="node3" presStyleIdx="0" presStyleCnt="6" custLinFactNeighborX="-11179" custLinFactNeighborY="42648">
        <dgm:presLayoutVars>
          <dgm:chPref val="3"/>
        </dgm:presLayoutVars>
      </dgm:prSet>
      <dgm:spPr/>
      <dgm:t>
        <a:bodyPr/>
        <a:lstStyle/>
        <a:p>
          <a:endParaRPr lang="en-US"/>
        </a:p>
      </dgm:t>
    </dgm:pt>
    <dgm:pt modelId="{053A3B02-C990-4497-82FC-EA78A1B237F2}" type="pres">
      <dgm:prSet presAssocID="{A05F0EBF-4DBE-44DA-BF69-776DAD18593F}" presName="level3hierChild" presStyleCnt="0"/>
      <dgm:spPr/>
    </dgm:pt>
    <dgm:pt modelId="{7EC90B9A-CF34-474C-A0DB-5F4A1C55255C}" type="pres">
      <dgm:prSet presAssocID="{FA361FCF-80FE-433D-A1EB-D7D09897F466}" presName="conn2-1" presStyleLbl="parChTrans1D3" presStyleIdx="1" presStyleCnt="6"/>
      <dgm:spPr/>
      <dgm:t>
        <a:bodyPr/>
        <a:lstStyle/>
        <a:p>
          <a:endParaRPr lang="en-US"/>
        </a:p>
      </dgm:t>
    </dgm:pt>
    <dgm:pt modelId="{B53BDFD7-C109-408B-862B-B88577E7F42B}" type="pres">
      <dgm:prSet presAssocID="{FA361FCF-80FE-433D-A1EB-D7D09897F466}" presName="connTx" presStyleLbl="parChTrans1D3" presStyleIdx="1" presStyleCnt="6"/>
      <dgm:spPr/>
      <dgm:t>
        <a:bodyPr/>
        <a:lstStyle/>
        <a:p>
          <a:endParaRPr lang="en-US"/>
        </a:p>
      </dgm:t>
    </dgm:pt>
    <dgm:pt modelId="{A134C4B0-5315-4B95-8E4A-BD8C647DCF74}" type="pres">
      <dgm:prSet presAssocID="{164525A6-E2C3-4871-A701-FE8FEF38C1C1}" presName="root2" presStyleCnt="0"/>
      <dgm:spPr/>
    </dgm:pt>
    <dgm:pt modelId="{4ED7C213-637C-4234-93A2-CFF139754607}" type="pres">
      <dgm:prSet presAssocID="{164525A6-E2C3-4871-A701-FE8FEF38C1C1}" presName="LevelTwoTextNode" presStyleLbl="node3" presStyleIdx="1" presStyleCnt="6" custScaleX="82816" custScaleY="69756" custLinFactNeighborX="-3758" custLinFactNeighborY="38962">
        <dgm:presLayoutVars>
          <dgm:chPref val="3"/>
        </dgm:presLayoutVars>
      </dgm:prSet>
      <dgm:spPr/>
      <dgm:t>
        <a:bodyPr/>
        <a:lstStyle/>
        <a:p>
          <a:endParaRPr lang="en-US"/>
        </a:p>
      </dgm:t>
    </dgm:pt>
    <dgm:pt modelId="{196842D9-A006-4278-817D-D2428C4E9432}" type="pres">
      <dgm:prSet presAssocID="{164525A6-E2C3-4871-A701-FE8FEF38C1C1}" presName="level3hierChild" presStyleCnt="0"/>
      <dgm:spPr/>
    </dgm:pt>
    <dgm:pt modelId="{36902A7A-EE0D-45F0-A32A-022CB4E90875}" type="pres">
      <dgm:prSet presAssocID="{9576BDA7-FBAA-4ED7-B25B-F18F3C7F646C}" presName="conn2-1" presStyleLbl="parChTrans1D3" presStyleIdx="2" presStyleCnt="6"/>
      <dgm:spPr/>
      <dgm:t>
        <a:bodyPr/>
        <a:lstStyle/>
        <a:p>
          <a:endParaRPr lang="en-US"/>
        </a:p>
      </dgm:t>
    </dgm:pt>
    <dgm:pt modelId="{0DA902A3-1468-49E3-8F7B-29FCEDDF6661}" type="pres">
      <dgm:prSet presAssocID="{9576BDA7-FBAA-4ED7-B25B-F18F3C7F646C}" presName="connTx" presStyleLbl="parChTrans1D3" presStyleIdx="2" presStyleCnt="6"/>
      <dgm:spPr/>
      <dgm:t>
        <a:bodyPr/>
        <a:lstStyle/>
        <a:p>
          <a:endParaRPr lang="en-US"/>
        </a:p>
      </dgm:t>
    </dgm:pt>
    <dgm:pt modelId="{C5D3E4A6-59DE-4E6F-9DD9-5A7E70B4B753}" type="pres">
      <dgm:prSet presAssocID="{ECE6CB3C-CC6B-4B5D-A801-B803A7ABB413}" presName="root2" presStyleCnt="0"/>
      <dgm:spPr/>
    </dgm:pt>
    <dgm:pt modelId="{DC6DF532-3A08-47F8-811F-8914093FC58A}" type="pres">
      <dgm:prSet presAssocID="{ECE6CB3C-CC6B-4B5D-A801-B803A7ABB413}" presName="LevelTwoTextNode" presStyleLbl="node3" presStyleIdx="2" presStyleCnt="6" custScaleX="72603" custScaleY="57025" custLinFactNeighborX="-47" custLinFactNeighborY="43258">
        <dgm:presLayoutVars>
          <dgm:chPref val="3"/>
        </dgm:presLayoutVars>
      </dgm:prSet>
      <dgm:spPr/>
      <dgm:t>
        <a:bodyPr/>
        <a:lstStyle/>
        <a:p>
          <a:endParaRPr lang="en-US"/>
        </a:p>
      </dgm:t>
    </dgm:pt>
    <dgm:pt modelId="{CF71B5D9-AC59-4F3C-ABD2-DAD0CA4B7892}" type="pres">
      <dgm:prSet presAssocID="{ECE6CB3C-CC6B-4B5D-A801-B803A7ABB413}" presName="level3hierChild" presStyleCnt="0"/>
      <dgm:spPr/>
    </dgm:pt>
    <dgm:pt modelId="{E67EEB10-9F36-4C4C-BE5C-ABAD666D28D9}" type="pres">
      <dgm:prSet presAssocID="{22512B65-4A98-4336-9BD7-05ADC32049B0}" presName="conn2-1" presStyleLbl="parChTrans1D3" presStyleIdx="3" presStyleCnt="6"/>
      <dgm:spPr/>
      <dgm:t>
        <a:bodyPr/>
        <a:lstStyle/>
        <a:p>
          <a:endParaRPr lang="en-US"/>
        </a:p>
      </dgm:t>
    </dgm:pt>
    <dgm:pt modelId="{448EB7D0-AFC3-46D5-90F6-27C33163864B}" type="pres">
      <dgm:prSet presAssocID="{22512B65-4A98-4336-9BD7-05ADC32049B0}" presName="connTx" presStyleLbl="parChTrans1D3" presStyleIdx="3" presStyleCnt="6"/>
      <dgm:spPr/>
      <dgm:t>
        <a:bodyPr/>
        <a:lstStyle/>
        <a:p>
          <a:endParaRPr lang="en-US"/>
        </a:p>
      </dgm:t>
    </dgm:pt>
    <dgm:pt modelId="{B1AD0470-7F1E-4F92-800A-5C4EBE14E8AD}" type="pres">
      <dgm:prSet presAssocID="{5DF34F05-309D-4CE6-8859-45FD75B6E680}" presName="root2" presStyleCnt="0"/>
      <dgm:spPr/>
    </dgm:pt>
    <dgm:pt modelId="{897A7490-D66C-491B-B532-91095A37E14E}" type="pres">
      <dgm:prSet presAssocID="{5DF34F05-309D-4CE6-8859-45FD75B6E680}" presName="LevelTwoTextNode" presStyleLbl="node3" presStyleIdx="3" presStyleCnt="6" custScaleX="81561" custScaleY="71419" custLinFactNeighborX="-47" custLinFactNeighborY="45443">
        <dgm:presLayoutVars>
          <dgm:chPref val="3"/>
        </dgm:presLayoutVars>
      </dgm:prSet>
      <dgm:spPr/>
      <dgm:t>
        <a:bodyPr/>
        <a:lstStyle/>
        <a:p>
          <a:endParaRPr lang="en-US"/>
        </a:p>
      </dgm:t>
    </dgm:pt>
    <dgm:pt modelId="{83FBC257-92B6-49DF-8300-443BE9B5B332}" type="pres">
      <dgm:prSet presAssocID="{5DF34F05-309D-4CE6-8859-45FD75B6E680}" presName="level3hierChild" presStyleCnt="0"/>
      <dgm:spPr/>
    </dgm:pt>
    <dgm:pt modelId="{00DD728C-51ED-4F76-8847-9B6C56729215}" type="pres">
      <dgm:prSet presAssocID="{4B8E2766-47BD-4CE0-8E79-A660077069AA}" presName="conn2-1" presStyleLbl="parChTrans1D3" presStyleIdx="4" presStyleCnt="6"/>
      <dgm:spPr/>
      <dgm:t>
        <a:bodyPr/>
        <a:lstStyle/>
        <a:p>
          <a:endParaRPr lang="en-US"/>
        </a:p>
      </dgm:t>
    </dgm:pt>
    <dgm:pt modelId="{7C98AB08-6730-4E9C-B692-8B145ADA8024}" type="pres">
      <dgm:prSet presAssocID="{4B8E2766-47BD-4CE0-8E79-A660077069AA}" presName="connTx" presStyleLbl="parChTrans1D3" presStyleIdx="4" presStyleCnt="6"/>
      <dgm:spPr/>
      <dgm:t>
        <a:bodyPr/>
        <a:lstStyle/>
        <a:p>
          <a:endParaRPr lang="en-US"/>
        </a:p>
      </dgm:t>
    </dgm:pt>
    <dgm:pt modelId="{CCCD41B9-4EDF-428D-8F13-31A40B234A49}" type="pres">
      <dgm:prSet presAssocID="{A0EB2C1B-405C-4A01-8969-5F3947EA98F3}" presName="root2" presStyleCnt="0"/>
      <dgm:spPr/>
    </dgm:pt>
    <dgm:pt modelId="{5F361E95-8E70-46B6-AE09-7A23BC8D3771}" type="pres">
      <dgm:prSet presAssocID="{A0EB2C1B-405C-4A01-8969-5F3947EA98F3}" presName="LevelTwoTextNode" presStyleLbl="node3" presStyleIdx="4" presStyleCnt="6" custScaleX="89533" custScaleY="58976" custLinFactNeighborX="-47" custLinFactNeighborY="48075">
        <dgm:presLayoutVars>
          <dgm:chPref val="3"/>
        </dgm:presLayoutVars>
      </dgm:prSet>
      <dgm:spPr/>
      <dgm:t>
        <a:bodyPr/>
        <a:lstStyle/>
        <a:p>
          <a:endParaRPr lang="en-US"/>
        </a:p>
      </dgm:t>
    </dgm:pt>
    <dgm:pt modelId="{AEAB9844-6265-48ED-B98A-D4D01457071A}" type="pres">
      <dgm:prSet presAssocID="{A0EB2C1B-405C-4A01-8969-5F3947EA98F3}" presName="level3hierChild" presStyleCnt="0"/>
      <dgm:spPr/>
    </dgm:pt>
    <dgm:pt modelId="{9D9F8BDA-A79D-4C16-A134-E14DDA942C67}" type="pres">
      <dgm:prSet presAssocID="{F62904FA-D963-4B60-8854-AD785656F517}" presName="conn2-1" presStyleLbl="parChTrans1D3" presStyleIdx="5" presStyleCnt="6"/>
      <dgm:spPr/>
      <dgm:t>
        <a:bodyPr/>
        <a:lstStyle/>
        <a:p>
          <a:endParaRPr lang="en-US"/>
        </a:p>
      </dgm:t>
    </dgm:pt>
    <dgm:pt modelId="{0963AE9A-031B-49A5-B6B0-33F2E7CEF0AF}" type="pres">
      <dgm:prSet presAssocID="{F62904FA-D963-4B60-8854-AD785656F517}" presName="connTx" presStyleLbl="parChTrans1D3" presStyleIdx="5" presStyleCnt="6"/>
      <dgm:spPr/>
      <dgm:t>
        <a:bodyPr/>
        <a:lstStyle/>
        <a:p>
          <a:endParaRPr lang="en-US"/>
        </a:p>
      </dgm:t>
    </dgm:pt>
    <dgm:pt modelId="{EB509791-44E2-46B0-882C-E70E74CB939E}" type="pres">
      <dgm:prSet presAssocID="{0C424CBE-3B82-41B4-91AB-A894A156B56F}" presName="root2" presStyleCnt="0"/>
      <dgm:spPr/>
    </dgm:pt>
    <dgm:pt modelId="{C2DC2AB8-CA2C-4774-AA68-0447ED5D6A4A}" type="pres">
      <dgm:prSet presAssocID="{0C424CBE-3B82-41B4-91AB-A894A156B56F}" presName="LevelTwoTextNode" presStyleLbl="node3" presStyleIdx="5" presStyleCnt="6" custScaleX="85676" custScaleY="61273" custLinFactNeighborX="-47" custLinFactNeighborY="48309">
        <dgm:presLayoutVars>
          <dgm:chPref val="3"/>
        </dgm:presLayoutVars>
      </dgm:prSet>
      <dgm:spPr/>
      <dgm:t>
        <a:bodyPr/>
        <a:lstStyle/>
        <a:p>
          <a:endParaRPr lang="en-US"/>
        </a:p>
      </dgm:t>
    </dgm:pt>
    <dgm:pt modelId="{B8241DAC-5A74-41CA-BAFF-3574A9A1D41C}" type="pres">
      <dgm:prSet presAssocID="{0C424CBE-3B82-41B4-91AB-A894A156B56F}" presName="level3hierChild" presStyleCnt="0"/>
      <dgm:spPr/>
    </dgm:pt>
  </dgm:ptLst>
  <dgm:cxnLst>
    <dgm:cxn modelId="{4C302111-6582-4946-96B1-7AEC2D930F08}" srcId="{D069DF78-4CC4-44BB-99CA-BF981370CEEE}" destId="{84E4590B-431D-4A62-BABB-9349E1AD0681}" srcOrd="0" destOrd="0" parTransId="{3E37DB7F-C8B2-4C71-875F-DCDDEB749FCB}" sibTransId="{9607249F-83DB-4B59-9C54-1ECD776AEEBF}"/>
    <dgm:cxn modelId="{D9936928-4B21-4F90-9EBA-BB1208D3A2E5}" type="presOf" srcId="{5DF34F05-309D-4CE6-8859-45FD75B6E680}" destId="{897A7490-D66C-491B-B532-91095A37E14E}" srcOrd="0" destOrd="0" presId="urn:microsoft.com/office/officeart/2005/8/layout/hierarchy2"/>
    <dgm:cxn modelId="{D0C75557-F939-4F34-B584-2700BC40B730}" type="presOf" srcId="{ECE6CB3C-CC6B-4B5D-A801-B803A7ABB413}" destId="{DC6DF532-3A08-47F8-811F-8914093FC58A}" srcOrd="0" destOrd="0" presId="urn:microsoft.com/office/officeart/2005/8/layout/hierarchy2"/>
    <dgm:cxn modelId="{B5FD6C0A-ECF6-4901-B802-6F20993F897D}" type="presOf" srcId="{4B8E2766-47BD-4CE0-8E79-A660077069AA}" destId="{00DD728C-51ED-4F76-8847-9B6C56729215}" srcOrd="0" destOrd="0" presId="urn:microsoft.com/office/officeart/2005/8/layout/hierarchy2"/>
    <dgm:cxn modelId="{65FBF9AF-6A39-476F-A09F-2E72F507C557}" srcId="{81B5286C-B96D-47E3-A7C7-C9BE761A4E14}" destId="{0C424CBE-3B82-41B4-91AB-A894A156B56F}" srcOrd="5" destOrd="0" parTransId="{F62904FA-D963-4B60-8854-AD785656F517}" sibTransId="{1F83F206-84E7-4644-9874-63319AFA3FC2}"/>
    <dgm:cxn modelId="{7CC3FFDC-FC1B-4E8B-B2EA-D0719DE32111}" type="presOf" srcId="{FA361FCF-80FE-433D-A1EB-D7D09897F466}" destId="{B53BDFD7-C109-408B-862B-B88577E7F42B}" srcOrd="1" destOrd="0" presId="urn:microsoft.com/office/officeart/2005/8/layout/hierarchy2"/>
    <dgm:cxn modelId="{0ED3E39A-5F10-45FF-AAD1-EB9B2748B565}" type="presOf" srcId="{FA361FCF-80FE-433D-A1EB-D7D09897F466}" destId="{7EC90B9A-CF34-474C-A0DB-5F4A1C55255C}" srcOrd="0" destOrd="0" presId="urn:microsoft.com/office/officeart/2005/8/layout/hierarchy2"/>
    <dgm:cxn modelId="{53F1578D-2DE7-4D5F-A9CB-B3D1F1C3134E}" type="presOf" srcId="{DDAEFEC7-FACB-4FD2-B8C2-AFBB84535C3F}" destId="{4B872096-153F-424A-888A-D0E8CC7F581B}" srcOrd="0" destOrd="0" presId="urn:microsoft.com/office/officeart/2005/8/layout/hierarchy2"/>
    <dgm:cxn modelId="{BA7723F1-BFF9-487F-8D78-F34DC25B6074}" srcId="{81B5286C-B96D-47E3-A7C7-C9BE761A4E14}" destId="{5DF34F05-309D-4CE6-8859-45FD75B6E680}" srcOrd="3" destOrd="0" parTransId="{22512B65-4A98-4336-9BD7-05ADC32049B0}" sibTransId="{F37EFA2C-32A5-463F-A854-C887CB07A688}"/>
    <dgm:cxn modelId="{4CBA648D-73F3-4EFB-9AEB-84A3F26A82F3}" srcId="{81B5286C-B96D-47E3-A7C7-C9BE761A4E14}" destId="{A0EB2C1B-405C-4A01-8969-5F3947EA98F3}" srcOrd="4" destOrd="0" parTransId="{4B8E2766-47BD-4CE0-8E79-A660077069AA}" sibTransId="{F88BA8B8-093C-45C4-98A0-35B9A782E141}"/>
    <dgm:cxn modelId="{E1A438B7-B0B4-4FC8-B39B-02328CA96F9E}" type="presOf" srcId="{D069DF78-4CC4-44BB-99CA-BF981370CEEE}" destId="{A4D4E9BF-FE60-4F16-BA6F-0FBF39632482}" srcOrd="0" destOrd="0" presId="urn:microsoft.com/office/officeart/2005/8/layout/hierarchy2"/>
    <dgm:cxn modelId="{F425C2E3-BBAC-4638-B464-475AA622308D}" type="presOf" srcId="{22512B65-4A98-4336-9BD7-05ADC32049B0}" destId="{448EB7D0-AFC3-46D5-90F6-27C33163864B}" srcOrd="1" destOrd="0" presId="urn:microsoft.com/office/officeart/2005/8/layout/hierarchy2"/>
    <dgm:cxn modelId="{BA16E627-F162-411C-B7C7-455886005652}" type="presOf" srcId="{9576BDA7-FBAA-4ED7-B25B-F18F3C7F646C}" destId="{0DA902A3-1468-49E3-8F7B-29FCEDDF6661}" srcOrd="1" destOrd="0" presId="urn:microsoft.com/office/officeart/2005/8/layout/hierarchy2"/>
    <dgm:cxn modelId="{0E983F5A-CE21-4783-9245-1E6DBB62134A}" type="presOf" srcId="{361D6942-76C0-4A09-AE01-DB73E37D14FF}" destId="{D757E834-0177-4100-9A96-3143CC7A95D5}" srcOrd="0" destOrd="0" presId="urn:microsoft.com/office/officeart/2005/8/layout/hierarchy2"/>
    <dgm:cxn modelId="{D8B295C2-274A-4509-8423-EF13599A9431}" type="presOf" srcId="{361D6942-76C0-4A09-AE01-DB73E37D14FF}" destId="{9D664104-633A-4C82-B9C7-DA315356DE23}" srcOrd="1" destOrd="0" presId="urn:microsoft.com/office/officeart/2005/8/layout/hierarchy2"/>
    <dgm:cxn modelId="{8BE1B02D-3087-41D6-99DF-2AB7772E1C01}" type="presOf" srcId="{F62904FA-D963-4B60-8854-AD785656F517}" destId="{9D9F8BDA-A79D-4C16-A134-E14DDA942C67}" srcOrd="0" destOrd="0" presId="urn:microsoft.com/office/officeart/2005/8/layout/hierarchy2"/>
    <dgm:cxn modelId="{0B10032B-7D26-44A4-AA6F-2C5DD05DC275}" srcId="{84E4590B-431D-4A62-BABB-9349E1AD0681}" destId="{81B5286C-B96D-47E3-A7C7-C9BE761A4E14}" srcOrd="1" destOrd="0" parTransId="{EBD74B8A-D4DB-4A42-ACDC-0FF2546134EF}" sibTransId="{1D6AAD1C-58CB-4416-8EF3-910B7B2CED04}"/>
    <dgm:cxn modelId="{B9689333-86DF-4D1B-9E67-ACADDDC5CE1F}" type="presOf" srcId="{9576BDA7-FBAA-4ED7-B25B-F18F3C7F646C}" destId="{36902A7A-EE0D-45F0-A32A-022CB4E90875}" srcOrd="0" destOrd="0" presId="urn:microsoft.com/office/officeart/2005/8/layout/hierarchy2"/>
    <dgm:cxn modelId="{46ED8771-E742-4E84-B78C-CA789704560C}" type="presOf" srcId="{81B5286C-B96D-47E3-A7C7-C9BE761A4E14}" destId="{3B2B5BC2-44D8-45ED-BBD3-27B324735274}" srcOrd="0" destOrd="0" presId="urn:microsoft.com/office/officeart/2005/8/layout/hierarchy2"/>
    <dgm:cxn modelId="{5F7A20AD-C9BA-44D3-85ED-408EFC134FB0}" type="presOf" srcId="{22512B65-4A98-4336-9BD7-05ADC32049B0}" destId="{E67EEB10-9F36-4C4C-BE5C-ABAD666D28D9}" srcOrd="0" destOrd="0" presId="urn:microsoft.com/office/officeart/2005/8/layout/hierarchy2"/>
    <dgm:cxn modelId="{A910F524-62EB-460C-8253-8997623BBF8A}" srcId="{81B5286C-B96D-47E3-A7C7-C9BE761A4E14}" destId="{A05F0EBF-4DBE-44DA-BF69-776DAD18593F}" srcOrd="0" destOrd="0" parTransId="{361D6942-76C0-4A09-AE01-DB73E37D14FF}" sibTransId="{E3C7ABDC-858E-4D62-8869-9ED4BC9B27F4}"/>
    <dgm:cxn modelId="{7DEAC0B8-B582-47FD-9DA6-C27937FEEA44}" srcId="{84E4590B-431D-4A62-BABB-9349E1AD0681}" destId="{DDAEFEC7-FACB-4FD2-B8C2-AFBB84535C3F}" srcOrd="0" destOrd="0" parTransId="{E8EE2A88-05D0-421E-8D2F-59904802995B}" sibTransId="{95DF1151-A579-4826-8889-A1048019EC66}"/>
    <dgm:cxn modelId="{5C7D7759-A85F-4A3E-8320-E73561AF6CB9}" type="presOf" srcId="{F62904FA-D963-4B60-8854-AD785656F517}" destId="{0963AE9A-031B-49A5-B6B0-33F2E7CEF0AF}" srcOrd="1" destOrd="0" presId="urn:microsoft.com/office/officeart/2005/8/layout/hierarchy2"/>
    <dgm:cxn modelId="{B06BAE54-8C3B-47E1-A5E3-6D8F4A08A28B}" type="presOf" srcId="{E8EE2A88-05D0-421E-8D2F-59904802995B}" destId="{CF18AB37-195A-43BD-A14D-43C748E0A272}" srcOrd="1" destOrd="0" presId="urn:microsoft.com/office/officeart/2005/8/layout/hierarchy2"/>
    <dgm:cxn modelId="{058F1379-987B-473F-9E35-FA2230E100F9}" type="presOf" srcId="{E8EE2A88-05D0-421E-8D2F-59904802995B}" destId="{0B2B7C56-6B34-4C72-B493-660DEDEFE26F}" srcOrd="0" destOrd="0" presId="urn:microsoft.com/office/officeart/2005/8/layout/hierarchy2"/>
    <dgm:cxn modelId="{440D82A3-15A2-46A2-B271-C864D173328A}" type="presOf" srcId="{0C424CBE-3B82-41B4-91AB-A894A156B56F}" destId="{C2DC2AB8-CA2C-4774-AA68-0447ED5D6A4A}" srcOrd="0" destOrd="0" presId="urn:microsoft.com/office/officeart/2005/8/layout/hierarchy2"/>
    <dgm:cxn modelId="{BAFEF508-854E-46B9-B1DE-F5DED88E186B}" type="presOf" srcId="{A05F0EBF-4DBE-44DA-BF69-776DAD18593F}" destId="{1E428504-3957-4EEF-BF47-DA6DF8AA222C}" srcOrd="0" destOrd="0" presId="urn:microsoft.com/office/officeart/2005/8/layout/hierarchy2"/>
    <dgm:cxn modelId="{1E9B59BB-625C-4E67-958D-0EF72772226A}" srcId="{81B5286C-B96D-47E3-A7C7-C9BE761A4E14}" destId="{164525A6-E2C3-4871-A701-FE8FEF38C1C1}" srcOrd="1" destOrd="0" parTransId="{FA361FCF-80FE-433D-A1EB-D7D09897F466}" sibTransId="{77A6A742-1705-4516-9847-7083D1531D60}"/>
    <dgm:cxn modelId="{47227B29-C7A0-4FA7-9F68-9802609A92F8}" type="presOf" srcId="{4B8E2766-47BD-4CE0-8E79-A660077069AA}" destId="{7C98AB08-6730-4E9C-B692-8B145ADA8024}" srcOrd="1" destOrd="0" presId="urn:microsoft.com/office/officeart/2005/8/layout/hierarchy2"/>
    <dgm:cxn modelId="{051C6F5B-B8AC-458A-A228-E4CC40EACF75}" type="presOf" srcId="{164525A6-E2C3-4871-A701-FE8FEF38C1C1}" destId="{4ED7C213-637C-4234-93A2-CFF139754607}" srcOrd="0" destOrd="0" presId="urn:microsoft.com/office/officeart/2005/8/layout/hierarchy2"/>
    <dgm:cxn modelId="{295DC7B9-2997-426B-8262-EB4F0FBB77CE}" srcId="{81B5286C-B96D-47E3-A7C7-C9BE761A4E14}" destId="{ECE6CB3C-CC6B-4B5D-A801-B803A7ABB413}" srcOrd="2" destOrd="0" parTransId="{9576BDA7-FBAA-4ED7-B25B-F18F3C7F646C}" sibTransId="{73B03C1B-B5EA-4974-B0DD-92F08AF43E9C}"/>
    <dgm:cxn modelId="{845AA5BC-3145-43E8-8205-510FA7029138}" type="presOf" srcId="{A0EB2C1B-405C-4A01-8969-5F3947EA98F3}" destId="{5F361E95-8E70-46B6-AE09-7A23BC8D3771}" srcOrd="0" destOrd="0" presId="urn:microsoft.com/office/officeart/2005/8/layout/hierarchy2"/>
    <dgm:cxn modelId="{1959D121-30E3-4776-866A-420EAB1BA327}" type="presOf" srcId="{EBD74B8A-D4DB-4A42-ACDC-0FF2546134EF}" destId="{8CB51AEB-9C6D-4842-9B29-56560A375881}" srcOrd="1" destOrd="0" presId="urn:microsoft.com/office/officeart/2005/8/layout/hierarchy2"/>
    <dgm:cxn modelId="{B4EDCCDD-A5ED-49FD-B2F4-3C800CA15744}" type="presOf" srcId="{EBD74B8A-D4DB-4A42-ACDC-0FF2546134EF}" destId="{AC4EC11E-F6E7-4BC9-98D7-ED89972E0761}" srcOrd="0" destOrd="0" presId="urn:microsoft.com/office/officeart/2005/8/layout/hierarchy2"/>
    <dgm:cxn modelId="{85DCBAC6-93AE-46E8-91D3-E3B59A24116D}" type="presOf" srcId="{84E4590B-431D-4A62-BABB-9349E1AD0681}" destId="{6342CD70-012C-43AA-868B-8AB1E6B5EA90}" srcOrd="0" destOrd="0" presId="urn:microsoft.com/office/officeart/2005/8/layout/hierarchy2"/>
    <dgm:cxn modelId="{00C5805C-7B5C-4E5C-B87A-8DCFBF4199AC}" type="presParOf" srcId="{A4D4E9BF-FE60-4F16-BA6F-0FBF39632482}" destId="{9BE3DA09-DCA6-4574-8C7D-98E8C297F048}" srcOrd="0" destOrd="0" presId="urn:microsoft.com/office/officeart/2005/8/layout/hierarchy2"/>
    <dgm:cxn modelId="{945041BF-313A-445A-BB58-033C567617FC}" type="presParOf" srcId="{9BE3DA09-DCA6-4574-8C7D-98E8C297F048}" destId="{6342CD70-012C-43AA-868B-8AB1E6B5EA90}" srcOrd="0" destOrd="0" presId="urn:microsoft.com/office/officeart/2005/8/layout/hierarchy2"/>
    <dgm:cxn modelId="{F3B69244-403D-4F72-B4C7-92FA4A1F4390}" type="presParOf" srcId="{9BE3DA09-DCA6-4574-8C7D-98E8C297F048}" destId="{564D7E3D-1656-4857-8745-648978D69364}" srcOrd="1" destOrd="0" presId="urn:microsoft.com/office/officeart/2005/8/layout/hierarchy2"/>
    <dgm:cxn modelId="{E275B546-1C0F-4A60-80AE-6EEE834E3B92}" type="presParOf" srcId="{564D7E3D-1656-4857-8745-648978D69364}" destId="{0B2B7C56-6B34-4C72-B493-660DEDEFE26F}" srcOrd="0" destOrd="0" presId="urn:microsoft.com/office/officeart/2005/8/layout/hierarchy2"/>
    <dgm:cxn modelId="{5F25E987-E960-4DE0-97FF-FF42A6ED0B56}" type="presParOf" srcId="{0B2B7C56-6B34-4C72-B493-660DEDEFE26F}" destId="{CF18AB37-195A-43BD-A14D-43C748E0A272}" srcOrd="0" destOrd="0" presId="urn:microsoft.com/office/officeart/2005/8/layout/hierarchy2"/>
    <dgm:cxn modelId="{AA5BA14B-C0DB-4F23-87DB-5E067CFE30BD}" type="presParOf" srcId="{564D7E3D-1656-4857-8745-648978D69364}" destId="{D8FBC90E-6B07-4AF2-B154-39DF36A87555}" srcOrd="1" destOrd="0" presId="urn:microsoft.com/office/officeart/2005/8/layout/hierarchy2"/>
    <dgm:cxn modelId="{C46990F9-0383-4067-BEC2-3561A529A010}" type="presParOf" srcId="{D8FBC90E-6B07-4AF2-B154-39DF36A87555}" destId="{4B872096-153F-424A-888A-D0E8CC7F581B}" srcOrd="0" destOrd="0" presId="urn:microsoft.com/office/officeart/2005/8/layout/hierarchy2"/>
    <dgm:cxn modelId="{155EB6A3-97FB-4BAC-BCE7-A51B9B7CA8E4}" type="presParOf" srcId="{D8FBC90E-6B07-4AF2-B154-39DF36A87555}" destId="{13BDA3C9-E1B8-4096-AAB1-6388003DF386}" srcOrd="1" destOrd="0" presId="urn:microsoft.com/office/officeart/2005/8/layout/hierarchy2"/>
    <dgm:cxn modelId="{CB62A1F4-FF8B-44AF-87CA-12F7EADB8B46}" type="presParOf" srcId="{564D7E3D-1656-4857-8745-648978D69364}" destId="{AC4EC11E-F6E7-4BC9-98D7-ED89972E0761}" srcOrd="2" destOrd="0" presId="urn:microsoft.com/office/officeart/2005/8/layout/hierarchy2"/>
    <dgm:cxn modelId="{F79D321B-4C3F-49B0-9EF8-071EC306CC88}" type="presParOf" srcId="{AC4EC11E-F6E7-4BC9-98D7-ED89972E0761}" destId="{8CB51AEB-9C6D-4842-9B29-56560A375881}" srcOrd="0" destOrd="0" presId="urn:microsoft.com/office/officeart/2005/8/layout/hierarchy2"/>
    <dgm:cxn modelId="{AF322705-3944-4622-AC1C-EB823C892450}" type="presParOf" srcId="{564D7E3D-1656-4857-8745-648978D69364}" destId="{9B658342-E862-4AF0-9A07-D17AF523E5A0}" srcOrd="3" destOrd="0" presId="urn:microsoft.com/office/officeart/2005/8/layout/hierarchy2"/>
    <dgm:cxn modelId="{633E44DB-0C88-49F5-906B-73C3F80A3FF4}" type="presParOf" srcId="{9B658342-E862-4AF0-9A07-D17AF523E5A0}" destId="{3B2B5BC2-44D8-45ED-BBD3-27B324735274}" srcOrd="0" destOrd="0" presId="urn:microsoft.com/office/officeart/2005/8/layout/hierarchy2"/>
    <dgm:cxn modelId="{04E0182F-D881-49DE-A563-E4824E8B6436}" type="presParOf" srcId="{9B658342-E862-4AF0-9A07-D17AF523E5A0}" destId="{04C5E29F-F493-4EF3-ABFF-77A80312A28C}" srcOrd="1" destOrd="0" presId="urn:microsoft.com/office/officeart/2005/8/layout/hierarchy2"/>
    <dgm:cxn modelId="{6C48208F-EF3B-47A1-BCE3-472A736CD995}" type="presParOf" srcId="{04C5E29F-F493-4EF3-ABFF-77A80312A28C}" destId="{D757E834-0177-4100-9A96-3143CC7A95D5}" srcOrd="0" destOrd="0" presId="urn:microsoft.com/office/officeart/2005/8/layout/hierarchy2"/>
    <dgm:cxn modelId="{A11B7467-9EEB-4F15-B039-80519D38584A}" type="presParOf" srcId="{D757E834-0177-4100-9A96-3143CC7A95D5}" destId="{9D664104-633A-4C82-B9C7-DA315356DE23}" srcOrd="0" destOrd="0" presId="urn:microsoft.com/office/officeart/2005/8/layout/hierarchy2"/>
    <dgm:cxn modelId="{DB0B4D9E-70AC-43D7-A95B-8784CB993DAF}" type="presParOf" srcId="{04C5E29F-F493-4EF3-ABFF-77A80312A28C}" destId="{9057EE87-E178-4CEE-A1A0-AD16B8ACF46D}" srcOrd="1" destOrd="0" presId="urn:microsoft.com/office/officeart/2005/8/layout/hierarchy2"/>
    <dgm:cxn modelId="{1AAE1D2C-2614-4100-A0A0-F988D613B913}" type="presParOf" srcId="{9057EE87-E178-4CEE-A1A0-AD16B8ACF46D}" destId="{1E428504-3957-4EEF-BF47-DA6DF8AA222C}" srcOrd="0" destOrd="0" presId="urn:microsoft.com/office/officeart/2005/8/layout/hierarchy2"/>
    <dgm:cxn modelId="{66D2724C-C493-4B3E-9F90-E70F5842FC69}" type="presParOf" srcId="{9057EE87-E178-4CEE-A1A0-AD16B8ACF46D}" destId="{053A3B02-C990-4497-82FC-EA78A1B237F2}" srcOrd="1" destOrd="0" presId="urn:microsoft.com/office/officeart/2005/8/layout/hierarchy2"/>
    <dgm:cxn modelId="{B96E66C3-5093-4155-B7FF-49570C7D6391}" type="presParOf" srcId="{04C5E29F-F493-4EF3-ABFF-77A80312A28C}" destId="{7EC90B9A-CF34-474C-A0DB-5F4A1C55255C}" srcOrd="2" destOrd="0" presId="urn:microsoft.com/office/officeart/2005/8/layout/hierarchy2"/>
    <dgm:cxn modelId="{B4EC569A-6FD1-4875-85C4-E0989815D928}" type="presParOf" srcId="{7EC90B9A-CF34-474C-A0DB-5F4A1C55255C}" destId="{B53BDFD7-C109-408B-862B-B88577E7F42B}" srcOrd="0" destOrd="0" presId="urn:microsoft.com/office/officeart/2005/8/layout/hierarchy2"/>
    <dgm:cxn modelId="{4F2B5E11-E867-40E5-9687-BF778B1CB0F7}" type="presParOf" srcId="{04C5E29F-F493-4EF3-ABFF-77A80312A28C}" destId="{A134C4B0-5315-4B95-8E4A-BD8C647DCF74}" srcOrd="3" destOrd="0" presId="urn:microsoft.com/office/officeart/2005/8/layout/hierarchy2"/>
    <dgm:cxn modelId="{32A84432-8BE9-4388-817D-049AD4EFA3A4}" type="presParOf" srcId="{A134C4B0-5315-4B95-8E4A-BD8C647DCF74}" destId="{4ED7C213-637C-4234-93A2-CFF139754607}" srcOrd="0" destOrd="0" presId="urn:microsoft.com/office/officeart/2005/8/layout/hierarchy2"/>
    <dgm:cxn modelId="{4241F86B-5BB5-4515-B819-8F994079757F}" type="presParOf" srcId="{A134C4B0-5315-4B95-8E4A-BD8C647DCF74}" destId="{196842D9-A006-4278-817D-D2428C4E9432}" srcOrd="1" destOrd="0" presId="urn:microsoft.com/office/officeart/2005/8/layout/hierarchy2"/>
    <dgm:cxn modelId="{9CCF52B1-4D13-4AE8-959E-F69CF5B5D546}" type="presParOf" srcId="{04C5E29F-F493-4EF3-ABFF-77A80312A28C}" destId="{36902A7A-EE0D-45F0-A32A-022CB4E90875}" srcOrd="4" destOrd="0" presId="urn:microsoft.com/office/officeart/2005/8/layout/hierarchy2"/>
    <dgm:cxn modelId="{AD60C279-57BE-4234-A71A-521E2D0D1F51}" type="presParOf" srcId="{36902A7A-EE0D-45F0-A32A-022CB4E90875}" destId="{0DA902A3-1468-49E3-8F7B-29FCEDDF6661}" srcOrd="0" destOrd="0" presId="urn:microsoft.com/office/officeart/2005/8/layout/hierarchy2"/>
    <dgm:cxn modelId="{289B43D9-B6A1-44F8-975C-5C19CD6367C6}" type="presParOf" srcId="{04C5E29F-F493-4EF3-ABFF-77A80312A28C}" destId="{C5D3E4A6-59DE-4E6F-9DD9-5A7E70B4B753}" srcOrd="5" destOrd="0" presId="urn:microsoft.com/office/officeart/2005/8/layout/hierarchy2"/>
    <dgm:cxn modelId="{CD5E8B80-018B-4AC7-B5B4-6748197FDA53}" type="presParOf" srcId="{C5D3E4A6-59DE-4E6F-9DD9-5A7E70B4B753}" destId="{DC6DF532-3A08-47F8-811F-8914093FC58A}" srcOrd="0" destOrd="0" presId="urn:microsoft.com/office/officeart/2005/8/layout/hierarchy2"/>
    <dgm:cxn modelId="{8006B873-6A81-4749-935B-276C897B372B}" type="presParOf" srcId="{C5D3E4A6-59DE-4E6F-9DD9-5A7E70B4B753}" destId="{CF71B5D9-AC59-4F3C-ABD2-DAD0CA4B7892}" srcOrd="1" destOrd="0" presId="urn:microsoft.com/office/officeart/2005/8/layout/hierarchy2"/>
    <dgm:cxn modelId="{5B0A1ECD-103E-4B7E-A35F-B54ADDE56680}" type="presParOf" srcId="{04C5E29F-F493-4EF3-ABFF-77A80312A28C}" destId="{E67EEB10-9F36-4C4C-BE5C-ABAD666D28D9}" srcOrd="6" destOrd="0" presId="urn:microsoft.com/office/officeart/2005/8/layout/hierarchy2"/>
    <dgm:cxn modelId="{D703F89C-DCBE-4B46-9EC4-442E9A6BA37E}" type="presParOf" srcId="{E67EEB10-9F36-4C4C-BE5C-ABAD666D28D9}" destId="{448EB7D0-AFC3-46D5-90F6-27C33163864B}" srcOrd="0" destOrd="0" presId="urn:microsoft.com/office/officeart/2005/8/layout/hierarchy2"/>
    <dgm:cxn modelId="{7CF1387A-F204-4505-974B-3A97D600887A}" type="presParOf" srcId="{04C5E29F-F493-4EF3-ABFF-77A80312A28C}" destId="{B1AD0470-7F1E-4F92-800A-5C4EBE14E8AD}" srcOrd="7" destOrd="0" presId="urn:microsoft.com/office/officeart/2005/8/layout/hierarchy2"/>
    <dgm:cxn modelId="{75F7C0EC-BF06-461D-A472-EB6C03C7CE99}" type="presParOf" srcId="{B1AD0470-7F1E-4F92-800A-5C4EBE14E8AD}" destId="{897A7490-D66C-491B-B532-91095A37E14E}" srcOrd="0" destOrd="0" presId="urn:microsoft.com/office/officeart/2005/8/layout/hierarchy2"/>
    <dgm:cxn modelId="{9999EC85-B45E-4AF9-8FC0-26BC598326A8}" type="presParOf" srcId="{B1AD0470-7F1E-4F92-800A-5C4EBE14E8AD}" destId="{83FBC257-92B6-49DF-8300-443BE9B5B332}" srcOrd="1" destOrd="0" presId="urn:microsoft.com/office/officeart/2005/8/layout/hierarchy2"/>
    <dgm:cxn modelId="{D2E6F3FE-62C1-46A3-ACFA-B2E93BEF24F5}" type="presParOf" srcId="{04C5E29F-F493-4EF3-ABFF-77A80312A28C}" destId="{00DD728C-51ED-4F76-8847-9B6C56729215}" srcOrd="8" destOrd="0" presId="urn:microsoft.com/office/officeart/2005/8/layout/hierarchy2"/>
    <dgm:cxn modelId="{CAC2E3F7-6EE4-4192-BD49-EB260836ACCD}" type="presParOf" srcId="{00DD728C-51ED-4F76-8847-9B6C56729215}" destId="{7C98AB08-6730-4E9C-B692-8B145ADA8024}" srcOrd="0" destOrd="0" presId="urn:microsoft.com/office/officeart/2005/8/layout/hierarchy2"/>
    <dgm:cxn modelId="{551893A7-D8A0-49A7-A72A-0C907B0443F1}" type="presParOf" srcId="{04C5E29F-F493-4EF3-ABFF-77A80312A28C}" destId="{CCCD41B9-4EDF-428D-8F13-31A40B234A49}" srcOrd="9" destOrd="0" presId="urn:microsoft.com/office/officeart/2005/8/layout/hierarchy2"/>
    <dgm:cxn modelId="{020896E3-8950-41EF-BA29-1EC0102E2E29}" type="presParOf" srcId="{CCCD41B9-4EDF-428D-8F13-31A40B234A49}" destId="{5F361E95-8E70-46B6-AE09-7A23BC8D3771}" srcOrd="0" destOrd="0" presId="urn:microsoft.com/office/officeart/2005/8/layout/hierarchy2"/>
    <dgm:cxn modelId="{496A3326-6A65-432F-8094-0039BA614D4C}" type="presParOf" srcId="{CCCD41B9-4EDF-428D-8F13-31A40B234A49}" destId="{AEAB9844-6265-48ED-B98A-D4D01457071A}" srcOrd="1" destOrd="0" presId="urn:microsoft.com/office/officeart/2005/8/layout/hierarchy2"/>
    <dgm:cxn modelId="{FD4269B4-B2E2-4B13-A1A3-C23D58835A4E}" type="presParOf" srcId="{04C5E29F-F493-4EF3-ABFF-77A80312A28C}" destId="{9D9F8BDA-A79D-4C16-A134-E14DDA942C67}" srcOrd="10" destOrd="0" presId="urn:microsoft.com/office/officeart/2005/8/layout/hierarchy2"/>
    <dgm:cxn modelId="{2ADAFED5-6CEE-4FD3-B42F-194537AE8447}" type="presParOf" srcId="{9D9F8BDA-A79D-4C16-A134-E14DDA942C67}" destId="{0963AE9A-031B-49A5-B6B0-33F2E7CEF0AF}" srcOrd="0" destOrd="0" presId="urn:microsoft.com/office/officeart/2005/8/layout/hierarchy2"/>
    <dgm:cxn modelId="{5FE17ADC-6139-493F-AA6F-5A2D4155440F}" type="presParOf" srcId="{04C5E29F-F493-4EF3-ABFF-77A80312A28C}" destId="{EB509791-44E2-46B0-882C-E70E74CB939E}" srcOrd="11" destOrd="0" presId="urn:microsoft.com/office/officeart/2005/8/layout/hierarchy2"/>
    <dgm:cxn modelId="{5554BEF3-1815-4071-A4F5-967EC9A2C23B}" type="presParOf" srcId="{EB509791-44E2-46B0-882C-E70E74CB939E}" destId="{C2DC2AB8-CA2C-4774-AA68-0447ED5D6A4A}" srcOrd="0" destOrd="0" presId="urn:microsoft.com/office/officeart/2005/8/layout/hierarchy2"/>
    <dgm:cxn modelId="{0516D5A3-2FA2-4434-ACDB-0B83075E1932}" type="presParOf" srcId="{EB509791-44E2-46B0-882C-E70E74CB939E}" destId="{B8241DAC-5A74-41CA-BAFF-3574A9A1D41C}" srcOrd="1" destOrd="0" presId="urn:microsoft.com/office/officeart/2005/8/layout/hierarchy2"/>
  </dgm:cxnLst>
  <dgm:bg/>
  <dgm:whole/>
</dgm:dataModel>
</file>

<file path=ppt/diagrams/data2.xml><?xml version="1.0" encoding="utf-8"?>
<dgm:dataModel xmlns:dgm="http://schemas.openxmlformats.org/drawingml/2006/diagram" xmlns:a="http://schemas.openxmlformats.org/drawingml/2006/main">
  <dgm:ptLst>
    <dgm:pt modelId="{7BB1B3C2-19AD-440E-A83E-F8EB0882866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97476CC6-76E2-4A1A-94DB-8DC91B1AE953}">
      <dgm:prSet phldrT="[Text]"/>
      <dgm:spPr/>
      <dgm:t>
        <a:bodyPr/>
        <a:lstStyle/>
        <a:p>
          <a:r>
            <a:rPr lang="en-US" b="1" dirty="0" smtClean="0">
              <a:latin typeface="Bookman Old Style" pitchFamily="18" charset="0"/>
            </a:rPr>
            <a:t>Soil Deposits Obtained from weathering</a:t>
          </a:r>
          <a:endParaRPr lang="en-US" b="1" dirty="0">
            <a:latin typeface="Bookman Old Style" pitchFamily="18" charset="0"/>
          </a:endParaRPr>
        </a:p>
      </dgm:t>
    </dgm:pt>
    <dgm:pt modelId="{3753DCB0-3C74-476C-9CF5-C1F1FC3B2938}" type="parTrans" cxnId="{6E42A4B3-65A7-4D45-B161-603BD2AE6618}">
      <dgm:prSet/>
      <dgm:spPr/>
      <dgm:t>
        <a:bodyPr/>
        <a:lstStyle/>
        <a:p>
          <a:endParaRPr lang="en-US"/>
        </a:p>
      </dgm:t>
    </dgm:pt>
    <dgm:pt modelId="{08A32569-9D71-4478-9A6A-5F06D512BA76}" type="sibTrans" cxnId="{6E42A4B3-65A7-4D45-B161-603BD2AE6618}">
      <dgm:prSet/>
      <dgm:spPr/>
      <dgm:t>
        <a:bodyPr/>
        <a:lstStyle/>
        <a:p>
          <a:endParaRPr lang="en-US"/>
        </a:p>
      </dgm:t>
    </dgm:pt>
    <dgm:pt modelId="{7089C527-CF7F-4D12-A98D-18851242C0BD}">
      <dgm:prSet phldrT="[Text]"/>
      <dgm:spPr/>
      <dgm:t>
        <a:bodyPr/>
        <a:lstStyle/>
        <a:p>
          <a:r>
            <a:rPr lang="en-US" b="1" dirty="0" smtClean="0">
              <a:latin typeface="Bookman Old Style" pitchFamily="18" charset="0"/>
            </a:rPr>
            <a:t>Transported soils</a:t>
          </a:r>
          <a:endParaRPr lang="en-US" b="1" dirty="0">
            <a:latin typeface="Bookman Old Style" pitchFamily="18" charset="0"/>
          </a:endParaRPr>
        </a:p>
      </dgm:t>
    </dgm:pt>
    <dgm:pt modelId="{CD0A38E9-C570-4C6A-94B8-5BDB8B023809}" type="parTrans" cxnId="{5C7E762E-B8C8-401D-BB9A-82C02459AA4C}">
      <dgm:prSet/>
      <dgm:spPr/>
      <dgm:t>
        <a:bodyPr/>
        <a:lstStyle/>
        <a:p>
          <a:endParaRPr lang="en-US"/>
        </a:p>
      </dgm:t>
    </dgm:pt>
    <dgm:pt modelId="{CF169423-F28C-4870-8416-D1290E011B40}" type="sibTrans" cxnId="{5C7E762E-B8C8-401D-BB9A-82C02459AA4C}">
      <dgm:prSet/>
      <dgm:spPr/>
      <dgm:t>
        <a:bodyPr/>
        <a:lstStyle/>
        <a:p>
          <a:endParaRPr lang="en-US"/>
        </a:p>
      </dgm:t>
    </dgm:pt>
    <dgm:pt modelId="{731FB5D7-B82E-4CF8-B4CD-A204102095CD}">
      <dgm:prSet phldrT="[Text]"/>
      <dgm:spPr/>
      <dgm:t>
        <a:bodyPr/>
        <a:lstStyle/>
        <a:p>
          <a:r>
            <a:rPr lang="en-US" b="1" i="0" dirty="0" smtClean="0">
              <a:latin typeface="Bookman Old Style" pitchFamily="18" charset="0"/>
            </a:rPr>
            <a:t>Alluvial soils</a:t>
          </a:r>
          <a:endParaRPr lang="en-US" b="1" i="0" dirty="0">
            <a:latin typeface="Bookman Old Style" pitchFamily="18" charset="0"/>
          </a:endParaRPr>
        </a:p>
      </dgm:t>
    </dgm:pt>
    <dgm:pt modelId="{6916CC9F-D0CB-4EB1-97D2-8394F5115B6A}" type="parTrans" cxnId="{E626047C-A7AF-42AE-9DCC-00551211A7DE}">
      <dgm:prSet/>
      <dgm:spPr/>
      <dgm:t>
        <a:bodyPr/>
        <a:lstStyle/>
        <a:p>
          <a:endParaRPr lang="en-US"/>
        </a:p>
      </dgm:t>
    </dgm:pt>
    <dgm:pt modelId="{50BE9944-C25B-4D06-B58A-495D34A9F884}" type="sibTrans" cxnId="{E626047C-A7AF-42AE-9DCC-00551211A7DE}">
      <dgm:prSet/>
      <dgm:spPr/>
      <dgm:t>
        <a:bodyPr/>
        <a:lstStyle/>
        <a:p>
          <a:endParaRPr lang="en-US"/>
        </a:p>
      </dgm:t>
    </dgm:pt>
    <dgm:pt modelId="{007C35E1-4A86-46B8-BBC4-52FCDEB2E46D}">
      <dgm:prSet phldrT="[Text]"/>
      <dgm:spPr/>
      <dgm:t>
        <a:bodyPr/>
        <a:lstStyle/>
        <a:p>
          <a:r>
            <a:rPr lang="en-US" b="1" dirty="0" smtClean="0">
              <a:latin typeface="Bookman Old Style" pitchFamily="18" charset="0"/>
            </a:rPr>
            <a:t>Aeoline soils</a:t>
          </a:r>
          <a:endParaRPr lang="en-US" b="1" dirty="0">
            <a:latin typeface="Bookman Old Style" pitchFamily="18" charset="0"/>
          </a:endParaRPr>
        </a:p>
      </dgm:t>
    </dgm:pt>
    <dgm:pt modelId="{888C658E-41F7-41BA-9E28-8E13662135F5}" type="parTrans" cxnId="{8565A451-9B6D-4122-9FF7-54DEED130BB4}">
      <dgm:prSet/>
      <dgm:spPr/>
      <dgm:t>
        <a:bodyPr/>
        <a:lstStyle/>
        <a:p>
          <a:endParaRPr lang="en-US"/>
        </a:p>
      </dgm:t>
    </dgm:pt>
    <dgm:pt modelId="{454281E2-265D-4A3A-B3D7-899EF8EC669D}" type="sibTrans" cxnId="{8565A451-9B6D-4122-9FF7-54DEED130BB4}">
      <dgm:prSet/>
      <dgm:spPr/>
      <dgm:t>
        <a:bodyPr/>
        <a:lstStyle/>
        <a:p>
          <a:endParaRPr lang="en-US"/>
        </a:p>
      </dgm:t>
    </dgm:pt>
    <dgm:pt modelId="{33312478-AFAD-443F-8DFE-49078D185172}">
      <dgm:prSet phldrT="[Text]"/>
      <dgm:spPr/>
      <dgm:t>
        <a:bodyPr/>
        <a:lstStyle/>
        <a:p>
          <a:r>
            <a:rPr lang="en-US" b="1" dirty="0" smtClean="0">
              <a:latin typeface="Bookman Old Style" pitchFamily="18" charset="0"/>
            </a:rPr>
            <a:t>Residual </a:t>
          </a:r>
        </a:p>
        <a:p>
          <a:r>
            <a:rPr lang="en-US" b="1" dirty="0" smtClean="0">
              <a:latin typeface="Bookman Old Style" pitchFamily="18" charset="0"/>
            </a:rPr>
            <a:t>soils</a:t>
          </a:r>
          <a:endParaRPr lang="en-US" b="1" dirty="0">
            <a:latin typeface="Bookman Old Style" pitchFamily="18" charset="0"/>
          </a:endParaRPr>
        </a:p>
      </dgm:t>
    </dgm:pt>
    <dgm:pt modelId="{9E806066-5C5B-44EA-88BF-1DCA9A07CF1D}" type="parTrans" cxnId="{6C9A5210-1E10-48C6-8FB5-86419C645686}">
      <dgm:prSet/>
      <dgm:spPr/>
      <dgm:t>
        <a:bodyPr/>
        <a:lstStyle/>
        <a:p>
          <a:endParaRPr lang="en-US"/>
        </a:p>
      </dgm:t>
    </dgm:pt>
    <dgm:pt modelId="{1335B153-ABE9-4959-894E-6B3DCD2BD8B7}" type="sibTrans" cxnId="{6C9A5210-1E10-48C6-8FB5-86419C645686}">
      <dgm:prSet/>
      <dgm:spPr/>
      <dgm:t>
        <a:bodyPr/>
        <a:lstStyle/>
        <a:p>
          <a:endParaRPr lang="en-US"/>
        </a:p>
      </dgm:t>
    </dgm:pt>
    <dgm:pt modelId="{B43026D6-CA0D-4CAE-92CB-996CA64D69D7}">
      <dgm:prSet/>
      <dgm:spPr/>
      <dgm:t>
        <a:bodyPr/>
        <a:lstStyle/>
        <a:p>
          <a:endParaRPr lang="en-US"/>
        </a:p>
      </dgm:t>
    </dgm:pt>
    <dgm:pt modelId="{1A31E70D-64A1-4F10-A52C-8B8379509C1A}" type="parTrans" cxnId="{328F0D2A-9999-4F0D-927B-39002CEFFFA7}">
      <dgm:prSet/>
      <dgm:spPr/>
      <dgm:t>
        <a:bodyPr/>
        <a:lstStyle/>
        <a:p>
          <a:endParaRPr lang="en-US"/>
        </a:p>
      </dgm:t>
    </dgm:pt>
    <dgm:pt modelId="{A5167017-654E-46D1-B7FB-A6022302F848}" type="sibTrans" cxnId="{328F0D2A-9999-4F0D-927B-39002CEFFFA7}">
      <dgm:prSet/>
      <dgm:spPr/>
      <dgm:t>
        <a:bodyPr/>
        <a:lstStyle/>
        <a:p>
          <a:endParaRPr lang="en-US"/>
        </a:p>
      </dgm:t>
    </dgm:pt>
    <dgm:pt modelId="{74468E44-C500-44E7-937E-913EF5F4557B}">
      <dgm:prSet/>
      <dgm:spPr/>
      <dgm:t>
        <a:bodyPr/>
        <a:lstStyle/>
        <a:p>
          <a:endParaRPr lang="en-US"/>
        </a:p>
      </dgm:t>
    </dgm:pt>
    <dgm:pt modelId="{90505724-0A1F-4F31-B00D-C668E8C6F00F}" type="parTrans" cxnId="{6416E6E4-8D3A-4625-A4FF-DD28DD0AFB53}">
      <dgm:prSet/>
      <dgm:spPr/>
      <dgm:t>
        <a:bodyPr/>
        <a:lstStyle/>
        <a:p>
          <a:endParaRPr lang="en-US"/>
        </a:p>
      </dgm:t>
    </dgm:pt>
    <dgm:pt modelId="{00629C38-F7BF-4A10-8C01-50E7ECD0EB65}" type="sibTrans" cxnId="{6416E6E4-8D3A-4625-A4FF-DD28DD0AFB53}">
      <dgm:prSet/>
      <dgm:spPr/>
      <dgm:t>
        <a:bodyPr/>
        <a:lstStyle/>
        <a:p>
          <a:endParaRPr lang="en-US"/>
        </a:p>
      </dgm:t>
    </dgm:pt>
    <dgm:pt modelId="{E59A328B-2087-4B1F-8DAB-D6970F5A3A48}">
      <dgm:prSet/>
      <dgm:spPr/>
      <dgm:t>
        <a:bodyPr/>
        <a:lstStyle/>
        <a:p>
          <a:endParaRPr lang="en-US"/>
        </a:p>
      </dgm:t>
    </dgm:pt>
    <dgm:pt modelId="{1202DEA7-8913-40A9-9FC2-F3FB8CE4BFE7}" type="parTrans" cxnId="{0CBB9822-80A6-47FA-8333-DE1D81F2AE5A}">
      <dgm:prSet/>
      <dgm:spPr/>
      <dgm:t>
        <a:bodyPr/>
        <a:lstStyle/>
        <a:p>
          <a:endParaRPr lang="en-US"/>
        </a:p>
      </dgm:t>
    </dgm:pt>
    <dgm:pt modelId="{FC86E13F-FE19-4331-9DB4-43FFA835EFCE}" type="sibTrans" cxnId="{0CBB9822-80A6-47FA-8333-DE1D81F2AE5A}">
      <dgm:prSet/>
      <dgm:spPr/>
      <dgm:t>
        <a:bodyPr/>
        <a:lstStyle/>
        <a:p>
          <a:endParaRPr lang="en-US"/>
        </a:p>
      </dgm:t>
    </dgm:pt>
    <dgm:pt modelId="{6F1935B1-BBFE-4291-8B78-FEB97CFC4A7C}" type="pres">
      <dgm:prSet presAssocID="{7BB1B3C2-19AD-440E-A83E-F8EB08828667}" presName="hierChild1" presStyleCnt="0">
        <dgm:presLayoutVars>
          <dgm:chPref val="1"/>
          <dgm:dir/>
          <dgm:animOne val="branch"/>
          <dgm:animLvl val="lvl"/>
          <dgm:resizeHandles/>
        </dgm:presLayoutVars>
      </dgm:prSet>
      <dgm:spPr/>
      <dgm:t>
        <a:bodyPr/>
        <a:lstStyle/>
        <a:p>
          <a:endParaRPr lang="en-US"/>
        </a:p>
      </dgm:t>
    </dgm:pt>
    <dgm:pt modelId="{ADB82293-409D-41F9-938F-03AFFF0A5AA4}" type="pres">
      <dgm:prSet presAssocID="{97476CC6-76E2-4A1A-94DB-8DC91B1AE953}" presName="hierRoot1" presStyleCnt="0"/>
      <dgm:spPr/>
    </dgm:pt>
    <dgm:pt modelId="{0E3CDC5B-D825-4BB3-BBD7-B199C33BCCDD}" type="pres">
      <dgm:prSet presAssocID="{97476CC6-76E2-4A1A-94DB-8DC91B1AE953}" presName="composite" presStyleCnt="0"/>
      <dgm:spPr/>
    </dgm:pt>
    <dgm:pt modelId="{82EA4B9A-843A-4D94-A235-B72C409E31D4}" type="pres">
      <dgm:prSet presAssocID="{97476CC6-76E2-4A1A-94DB-8DC91B1AE953}" presName="background" presStyleLbl="node0" presStyleIdx="0" presStyleCnt="1"/>
      <dgm:spPr/>
    </dgm:pt>
    <dgm:pt modelId="{9E121639-1F6C-4B09-924B-1A6D42AF5B48}" type="pres">
      <dgm:prSet presAssocID="{97476CC6-76E2-4A1A-94DB-8DC91B1AE953}" presName="text" presStyleLbl="fgAcc0" presStyleIdx="0" presStyleCnt="1" custScaleX="139342" custScaleY="127155" custLinFactNeighborX="-66635" custLinFactNeighborY="-72067">
        <dgm:presLayoutVars>
          <dgm:chPref val="3"/>
        </dgm:presLayoutVars>
      </dgm:prSet>
      <dgm:spPr/>
      <dgm:t>
        <a:bodyPr/>
        <a:lstStyle/>
        <a:p>
          <a:endParaRPr lang="en-US"/>
        </a:p>
      </dgm:t>
    </dgm:pt>
    <dgm:pt modelId="{6F5EC700-1F31-4A10-A46C-9637D2E0DDF5}" type="pres">
      <dgm:prSet presAssocID="{97476CC6-76E2-4A1A-94DB-8DC91B1AE953}" presName="hierChild2" presStyleCnt="0"/>
      <dgm:spPr/>
    </dgm:pt>
    <dgm:pt modelId="{5C515044-E57B-491C-88D1-C1DFD59BEF08}" type="pres">
      <dgm:prSet presAssocID="{CD0A38E9-C570-4C6A-94B8-5BDB8B023809}" presName="Name10" presStyleLbl="parChTrans1D2" presStyleIdx="0" presStyleCnt="2"/>
      <dgm:spPr/>
      <dgm:t>
        <a:bodyPr/>
        <a:lstStyle/>
        <a:p>
          <a:endParaRPr lang="en-US"/>
        </a:p>
      </dgm:t>
    </dgm:pt>
    <dgm:pt modelId="{9E47E643-B3F8-44C1-8AF3-B30CAA2B51CB}" type="pres">
      <dgm:prSet presAssocID="{7089C527-CF7F-4D12-A98D-18851242C0BD}" presName="hierRoot2" presStyleCnt="0"/>
      <dgm:spPr/>
    </dgm:pt>
    <dgm:pt modelId="{33A964CF-CCCA-43FE-A5C2-2EE218232A60}" type="pres">
      <dgm:prSet presAssocID="{7089C527-CF7F-4D12-A98D-18851242C0BD}" presName="composite2" presStyleCnt="0"/>
      <dgm:spPr/>
    </dgm:pt>
    <dgm:pt modelId="{8E539F6D-D789-4FE9-BD2D-8AE5B39F77DA}" type="pres">
      <dgm:prSet presAssocID="{7089C527-CF7F-4D12-A98D-18851242C0BD}" presName="background2" presStyleLbl="node2" presStyleIdx="0" presStyleCnt="2"/>
      <dgm:spPr/>
    </dgm:pt>
    <dgm:pt modelId="{7687B131-2FFB-40DB-88B5-D1F7233C9F40}" type="pres">
      <dgm:prSet presAssocID="{7089C527-CF7F-4D12-A98D-18851242C0BD}" presName="text2" presStyleLbl="fgAcc2" presStyleIdx="0" presStyleCnt="2" custScaleX="131351" custScaleY="112665" custLinFactX="-52618" custLinFactNeighborX="-100000" custLinFactNeighborY="-75279">
        <dgm:presLayoutVars>
          <dgm:chPref val="3"/>
        </dgm:presLayoutVars>
      </dgm:prSet>
      <dgm:spPr/>
      <dgm:t>
        <a:bodyPr/>
        <a:lstStyle/>
        <a:p>
          <a:endParaRPr lang="en-US"/>
        </a:p>
      </dgm:t>
    </dgm:pt>
    <dgm:pt modelId="{6AB38413-BAF9-4170-8039-31EA6A086EA7}" type="pres">
      <dgm:prSet presAssocID="{7089C527-CF7F-4D12-A98D-18851242C0BD}" presName="hierChild3" presStyleCnt="0"/>
      <dgm:spPr/>
    </dgm:pt>
    <dgm:pt modelId="{DEDC5436-A6C3-4303-BCED-D09FD516E24B}" type="pres">
      <dgm:prSet presAssocID="{6916CC9F-D0CB-4EB1-97D2-8394F5115B6A}" presName="Name17" presStyleLbl="parChTrans1D3" presStyleIdx="0" presStyleCnt="5"/>
      <dgm:spPr/>
      <dgm:t>
        <a:bodyPr/>
        <a:lstStyle/>
        <a:p>
          <a:endParaRPr lang="en-US"/>
        </a:p>
      </dgm:t>
    </dgm:pt>
    <dgm:pt modelId="{EE8D666A-746D-47E7-83A7-E298B39B5AAC}" type="pres">
      <dgm:prSet presAssocID="{731FB5D7-B82E-4CF8-B4CD-A204102095CD}" presName="hierRoot3" presStyleCnt="0"/>
      <dgm:spPr/>
    </dgm:pt>
    <dgm:pt modelId="{09925185-C9E1-4EE0-AB9A-8A3A5B044D6C}" type="pres">
      <dgm:prSet presAssocID="{731FB5D7-B82E-4CF8-B4CD-A204102095CD}" presName="composite3" presStyleCnt="0"/>
      <dgm:spPr/>
    </dgm:pt>
    <dgm:pt modelId="{FB3E735B-83DD-4868-A4A3-2BC16669ED6A}" type="pres">
      <dgm:prSet presAssocID="{731FB5D7-B82E-4CF8-B4CD-A204102095CD}" presName="background3" presStyleLbl="node3" presStyleIdx="0" presStyleCnt="5"/>
      <dgm:spPr/>
    </dgm:pt>
    <dgm:pt modelId="{398FB87C-3E09-4805-8889-819CF0FD20B6}" type="pres">
      <dgm:prSet presAssocID="{731FB5D7-B82E-4CF8-B4CD-A204102095CD}" presName="text3" presStyleLbl="fgAcc3" presStyleIdx="0" presStyleCnt="5" custScaleX="98490" custScaleY="126992" custLinFactNeighborX="10717" custLinFactNeighborY="-67879">
        <dgm:presLayoutVars>
          <dgm:chPref val="3"/>
        </dgm:presLayoutVars>
      </dgm:prSet>
      <dgm:spPr/>
      <dgm:t>
        <a:bodyPr/>
        <a:lstStyle/>
        <a:p>
          <a:endParaRPr lang="en-US"/>
        </a:p>
      </dgm:t>
    </dgm:pt>
    <dgm:pt modelId="{D286AF6B-1A77-4848-BC2B-F914797FAB8D}" type="pres">
      <dgm:prSet presAssocID="{731FB5D7-B82E-4CF8-B4CD-A204102095CD}" presName="hierChild4" presStyleCnt="0"/>
      <dgm:spPr/>
    </dgm:pt>
    <dgm:pt modelId="{D9DA79A4-FF59-4C21-96A5-91F708C90482}" type="pres">
      <dgm:prSet presAssocID="{888C658E-41F7-41BA-9E28-8E13662135F5}" presName="Name17" presStyleLbl="parChTrans1D3" presStyleIdx="1" presStyleCnt="5"/>
      <dgm:spPr/>
      <dgm:t>
        <a:bodyPr/>
        <a:lstStyle/>
        <a:p>
          <a:endParaRPr lang="en-US"/>
        </a:p>
      </dgm:t>
    </dgm:pt>
    <dgm:pt modelId="{9F3804B8-CD28-4396-B336-9E3430B81252}" type="pres">
      <dgm:prSet presAssocID="{007C35E1-4A86-46B8-BBC4-52FCDEB2E46D}" presName="hierRoot3" presStyleCnt="0"/>
      <dgm:spPr/>
    </dgm:pt>
    <dgm:pt modelId="{79E3D14F-45D8-4E80-8139-CD0F74CF0C50}" type="pres">
      <dgm:prSet presAssocID="{007C35E1-4A86-46B8-BBC4-52FCDEB2E46D}" presName="composite3" presStyleCnt="0"/>
      <dgm:spPr/>
    </dgm:pt>
    <dgm:pt modelId="{6ECEC184-4568-47DA-A782-69FECFD41897}" type="pres">
      <dgm:prSet presAssocID="{007C35E1-4A86-46B8-BBC4-52FCDEB2E46D}" presName="background3" presStyleLbl="node3" presStyleIdx="1" presStyleCnt="5"/>
      <dgm:spPr/>
    </dgm:pt>
    <dgm:pt modelId="{93BEF335-61DB-4574-B56E-818349AF304B}" type="pres">
      <dgm:prSet presAssocID="{007C35E1-4A86-46B8-BBC4-52FCDEB2E46D}" presName="text3" presStyleLbl="fgAcc3" presStyleIdx="1" presStyleCnt="5" custLinFactX="3415" custLinFactNeighborX="100000" custLinFactNeighborY="-33907">
        <dgm:presLayoutVars>
          <dgm:chPref val="3"/>
        </dgm:presLayoutVars>
      </dgm:prSet>
      <dgm:spPr/>
      <dgm:t>
        <a:bodyPr/>
        <a:lstStyle/>
        <a:p>
          <a:endParaRPr lang="en-US"/>
        </a:p>
      </dgm:t>
    </dgm:pt>
    <dgm:pt modelId="{988C2E0A-A45F-4804-AE21-225827A6B157}" type="pres">
      <dgm:prSet presAssocID="{007C35E1-4A86-46B8-BBC4-52FCDEB2E46D}" presName="hierChild4" presStyleCnt="0"/>
      <dgm:spPr/>
    </dgm:pt>
    <dgm:pt modelId="{3F8CDB89-456E-4B5F-A70B-A411451FA142}" type="pres">
      <dgm:prSet presAssocID="{1A31E70D-64A1-4F10-A52C-8B8379509C1A}" presName="Name17" presStyleLbl="parChTrans1D3" presStyleIdx="2" presStyleCnt="5"/>
      <dgm:spPr/>
      <dgm:t>
        <a:bodyPr/>
        <a:lstStyle/>
        <a:p>
          <a:endParaRPr lang="en-US"/>
        </a:p>
      </dgm:t>
    </dgm:pt>
    <dgm:pt modelId="{B18E9741-7AF3-48A4-BE7A-9BB22BBAB2A1}" type="pres">
      <dgm:prSet presAssocID="{B43026D6-CA0D-4CAE-92CB-996CA64D69D7}" presName="hierRoot3" presStyleCnt="0"/>
      <dgm:spPr/>
    </dgm:pt>
    <dgm:pt modelId="{8A559E19-7B2D-4F86-8BF5-9440255CA01D}" type="pres">
      <dgm:prSet presAssocID="{B43026D6-CA0D-4CAE-92CB-996CA64D69D7}" presName="composite3" presStyleCnt="0"/>
      <dgm:spPr/>
    </dgm:pt>
    <dgm:pt modelId="{6013A126-DC48-477B-B8CD-84064688EB3C}" type="pres">
      <dgm:prSet presAssocID="{B43026D6-CA0D-4CAE-92CB-996CA64D69D7}" presName="background3" presStyleLbl="node3" presStyleIdx="2" presStyleCnt="5"/>
      <dgm:spPr/>
    </dgm:pt>
    <dgm:pt modelId="{928E1F0C-3EBA-4614-B444-12B367615B84}" type="pres">
      <dgm:prSet presAssocID="{B43026D6-CA0D-4CAE-92CB-996CA64D69D7}" presName="text3" presStyleLbl="fgAcc3" presStyleIdx="2" presStyleCnt="5" custScaleX="109639" custLinFactX="-100000" custLinFactY="14419" custLinFactNeighborX="-110265" custLinFactNeighborY="100000">
        <dgm:presLayoutVars>
          <dgm:chPref val="3"/>
        </dgm:presLayoutVars>
      </dgm:prSet>
      <dgm:spPr/>
      <dgm:t>
        <a:bodyPr/>
        <a:lstStyle/>
        <a:p>
          <a:endParaRPr lang="en-US"/>
        </a:p>
      </dgm:t>
    </dgm:pt>
    <dgm:pt modelId="{69BC7486-EEFF-4806-80EF-924173526A87}" type="pres">
      <dgm:prSet presAssocID="{B43026D6-CA0D-4CAE-92CB-996CA64D69D7}" presName="hierChild4" presStyleCnt="0"/>
      <dgm:spPr/>
    </dgm:pt>
    <dgm:pt modelId="{F1B0B92C-4FC7-4658-BFBC-8620FB67EE67}" type="pres">
      <dgm:prSet presAssocID="{1202DEA7-8913-40A9-9FC2-F3FB8CE4BFE7}" presName="Name17" presStyleLbl="parChTrans1D3" presStyleIdx="3" presStyleCnt="5"/>
      <dgm:spPr/>
      <dgm:t>
        <a:bodyPr/>
        <a:lstStyle/>
        <a:p>
          <a:endParaRPr lang="en-US"/>
        </a:p>
      </dgm:t>
    </dgm:pt>
    <dgm:pt modelId="{A31C1F8E-C0C4-46B7-85B2-78B6FF0D832E}" type="pres">
      <dgm:prSet presAssocID="{E59A328B-2087-4B1F-8DAB-D6970F5A3A48}" presName="hierRoot3" presStyleCnt="0"/>
      <dgm:spPr/>
    </dgm:pt>
    <dgm:pt modelId="{49C76A22-E6B3-4DB8-9BF4-C3C8E37AAB61}" type="pres">
      <dgm:prSet presAssocID="{E59A328B-2087-4B1F-8DAB-D6970F5A3A48}" presName="composite3" presStyleCnt="0"/>
      <dgm:spPr/>
    </dgm:pt>
    <dgm:pt modelId="{ADEEE3CC-6595-48AF-9387-32A5AA178AF5}" type="pres">
      <dgm:prSet presAssocID="{E59A328B-2087-4B1F-8DAB-D6970F5A3A48}" presName="background3" presStyleLbl="node3" presStyleIdx="3" presStyleCnt="5"/>
      <dgm:spPr/>
    </dgm:pt>
    <dgm:pt modelId="{5007AFFA-839A-47DD-87A4-36B7738686CA}" type="pres">
      <dgm:prSet presAssocID="{E59A328B-2087-4B1F-8DAB-D6970F5A3A48}" presName="text3" presStyleLbl="fgAcc3" presStyleIdx="3" presStyleCnt="5" custLinFactX="-56684" custLinFactY="14419" custLinFactNeighborX="-100000" custLinFactNeighborY="100000">
        <dgm:presLayoutVars>
          <dgm:chPref val="3"/>
        </dgm:presLayoutVars>
      </dgm:prSet>
      <dgm:spPr/>
      <dgm:t>
        <a:bodyPr/>
        <a:lstStyle/>
        <a:p>
          <a:endParaRPr lang="en-US"/>
        </a:p>
      </dgm:t>
    </dgm:pt>
    <dgm:pt modelId="{9B3CC725-439C-42A5-9A82-B0F1231A9CBF}" type="pres">
      <dgm:prSet presAssocID="{E59A328B-2087-4B1F-8DAB-D6970F5A3A48}" presName="hierChild4" presStyleCnt="0"/>
      <dgm:spPr/>
    </dgm:pt>
    <dgm:pt modelId="{C216BB03-8296-471E-8A03-EA8E053207DB}" type="pres">
      <dgm:prSet presAssocID="{90505724-0A1F-4F31-B00D-C668E8C6F00F}" presName="Name17" presStyleLbl="parChTrans1D3" presStyleIdx="4" presStyleCnt="5"/>
      <dgm:spPr/>
      <dgm:t>
        <a:bodyPr/>
        <a:lstStyle/>
        <a:p>
          <a:endParaRPr lang="en-US"/>
        </a:p>
      </dgm:t>
    </dgm:pt>
    <dgm:pt modelId="{2234D020-74B7-4646-8BF5-337FD4A28EC3}" type="pres">
      <dgm:prSet presAssocID="{74468E44-C500-44E7-937E-913EF5F4557B}" presName="hierRoot3" presStyleCnt="0"/>
      <dgm:spPr/>
    </dgm:pt>
    <dgm:pt modelId="{6B61B838-84CC-4E53-BA99-C6A70BF0CF08}" type="pres">
      <dgm:prSet presAssocID="{74468E44-C500-44E7-937E-913EF5F4557B}" presName="composite3" presStyleCnt="0"/>
      <dgm:spPr/>
    </dgm:pt>
    <dgm:pt modelId="{D0C66EF2-2740-454B-8B62-2DF7A88A9CF0}" type="pres">
      <dgm:prSet presAssocID="{74468E44-C500-44E7-937E-913EF5F4557B}" presName="background3" presStyleLbl="node3" presStyleIdx="4" presStyleCnt="5"/>
      <dgm:spPr/>
    </dgm:pt>
    <dgm:pt modelId="{C4DC5EE7-0412-4F01-AC29-AB531D2BED71}" type="pres">
      <dgm:prSet presAssocID="{74468E44-C500-44E7-937E-913EF5F4557B}" presName="text3" presStyleLbl="fgAcc3" presStyleIdx="4" presStyleCnt="5" custScaleX="109827" custScaleY="130703" custLinFactX="-3509" custLinFactNeighborX="-100000" custLinFactNeighborY="-68606">
        <dgm:presLayoutVars>
          <dgm:chPref val="3"/>
        </dgm:presLayoutVars>
      </dgm:prSet>
      <dgm:spPr/>
      <dgm:t>
        <a:bodyPr/>
        <a:lstStyle/>
        <a:p>
          <a:endParaRPr lang="en-US"/>
        </a:p>
      </dgm:t>
    </dgm:pt>
    <dgm:pt modelId="{519D1513-0CC2-4C98-8EA3-EF6BA520D3C1}" type="pres">
      <dgm:prSet presAssocID="{74468E44-C500-44E7-937E-913EF5F4557B}" presName="hierChild4" presStyleCnt="0"/>
      <dgm:spPr/>
    </dgm:pt>
    <dgm:pt modelId="{8D4AA4BE-7F4A-49AC-8E45-BD6B38DED4F3}" type="pres">
      <dgm:prSet presAssocID="{9E806066-5C5B-44EA-88BF-1DCA9A07CF1D}" presName="Name10" presStyleLbl="parChTrans1D2" presStyleIdx="1" presStyleCnt="2"/>
      <dgm:spPr/>
      <dgm:t>
        <a:bodyPr/>
        <a:lstStyle/>
        <a:p>
          <a:endParaRPr lang="en-US"/>
        </a:p>
      </dgm:t>
    </dgm:pt>
    <dgm:pt modelId="{9B7EA5F5-568B-44A4-A2DD-12A38D444242}" type="pres">
      <dgm:prSet presAssocID="{33312478-AFAD-443F-8DFE-49078D185172}" presName="hierRoot2" presStyleCnt="0"/>
      <dgm:spPr/>
    </dgm:pt>
    <dgm:pt modelId="{C7D97D27-F9F6-48C3-BA03-F1E7D2DDE9F9}" type="pres">
      <dgm:prSet presAssocID="{33312478-AFAD-443F-8DFE-49078D185172}" presName="composite2" presStyleCnt="0"/>
      <dgm:spPr/>
    </dgm:pt>
    <dgm:pt modelId="{12C24605-50FF-4E90-9ADC-7AA0FF87EA2A}" type="pres">
      <dgm:prSet presAssocID="{33312478-AFAD-443F-8DFE-49078D185172}" presName="background2" presStyleLbl="node2" presStyleIdx="1" presStyleCnt="2"/>
      <dgm:spPr/>
    </dgm:pt>
    <dgm:pt modelId="{594CB897-CA66-476F-A08A-259CEA70F3B8}" type="pres">
      <dgm:prSet presAssocID="{33312478-AFAD-443F-8DFE-49078D185172}" presName="text2" presStyleLbl="fgAcc2" presStyleIdx="1" presStyleCnt="2" custScaleX="120145" custScaleY="117558" custLinFactNeighborX="80154" custLinFactNeighborY="-87727">
        <dgm:presLayoutVars>
          <dgm:chPref val="3"/>
        </dgm:presLayoutVars>
      </dgm:prSet>
      <dgm:spPr/>
      <dgm:t>
        <a:bodyPr/>
        <a:lstStyle/>
        <a:p>
          <a:endParaRPr lang="en-US"/>
        </a:p>
      </dgm:t>
    </dgm:pt>
    <dgm:pt modelId="{C4B06654-2884-42EF-AC42-B04DBF097A97}" type="pres">
      <dgm:prSet presAssocID="{33312478-AFAD-443F-8DFE-49078D185172}" presName="hierChild3" presStyleCnt="0"/>
      <dgm:spPr/>
    </dgm:pt>
  </dgm:ptLst>
  <dgm:cxnLst>
    <dgm:cxn modelId="{6416E6E4-8D3A-4625-A4FF-DD28DD0AFB53}" srcId="{7089C527-CF7F-4D12-A98D-18851242C0BD}" destId="{74468E44-C500-44E7-937E-913EF5F4557B}" srcOrd="4" destOrd="0" parTransId="{90505724-0A1F-4F31-B00D-C668E8C6F00F}" sibTransId="{00629C38-F7BF-4A10-8C01-50E7ECD0EB65}"/>
    <dgm:cxn modelId="{2D2DC4B0-16E2-43CC-A8DA-47329171D235}" type="presOf" srcId="{CD0A38E9-C570-4C6A-94B8-5BDB8B023809}" destId="{5C515044-E57B-491C-88D1-C1DFD59BEF08}" srcOrd="0" destOrd="0" presId="urn:microsoft.com/office/officeart/2005/8/layout/hierarchy1"/>
    <dgm:cxn modelId="{8022C2D6-B2CA-4565-8E5E-2928B356905D}" type="presOf" srcId="{9E806066-5C5B-44EA-88BF-1DCA9A07CF1D}" destId="{8D4AA4BE-7F4A-49AC-8E45-BD6B38DED4F3}" srcOrd="0" destOrd="0" presId="urn:microsoft.com/office/officeart/2005/8/layout/hierarchy1"/>
    <dgm:cxn modelId="{919F334B-8CE2-4D60-A822-E7968C89F3A6}" type="presOf" srcId="{97476CC6-76E2-4A1A-94DB-8DC91B1AE953}" destId="{9E121639-1F6C-4B09-924B-1A6D42AF5B48}" srcOrd="0" destOrd="0" presId="urn:microsoft.com/office/officeart/2005/8/layout/hierarchy1"/>
    <dgm:cxn modelId="{328F0D2A-9999-4F0D-927B-39002CEFFFA7}" srcId="{7089C527-CF7F-4D12-A98D-18851242C0BD}" destId="{B43026D6-CA0D-4CAE-92CB-996CA64D69D7}" srcOrd="2" destOrd="0" parTransId="{1A31E70D-64A1-4F10-A52C-8B8379509C1A}" sibTransId="{A5167017-654E-46D1-B7FB-A6022302F848}"/>
    <dgm:cxn modelId="{0CBB9822-80A6-47FA-8333-DE1D81F2AE5A}" srcId="{7089C527-CF7F-4D12-A98D-18851242C0BD}" destId="{E59A328B-2087-4B1F-8DAB-D6970F5A3A48}" srcOrd="3" destOrd="0" parTransId="{1202DEA7-8913-40A9-9FC2-F3FB8CE4BFE7}" sibTransId="{FC86E13F-FE19-4331-9DB4-43FFA835EFCE}"/>
    <dgm:cxn modelId="{7B97C1D9-8286-4EEB-A4E5-DF1DAEF50A98}" type="presOf" srcId="{6916CC9F-D0CB-4EB1-97D2-8394F5115B6A}" destId="{DEDC5436-A6C3-4303-BCED-D09FD516E24B}" srcOrd="0" destOrd="0" presId="urn:microsoft.com/office/officeart/2005/8/layout/hierarchy1"/>
    <dgm:cxn modelId="{0D58C5AC-B82A-4FE3-BDD0-8A2369629126}" type="presOf" srcId="{1202DEA7-8913-40A9-9FC2-F3FB8CE4BFE7}" destId="{F1B0B92C-4FC7-4658-BFBC-8620FB67EE67}" srcOrd="0" destOrd="0" presId="urn:microsoft.com/office/officeart/2005/8/layout/hierarchy1"/>
    <dgm:cxn modelId="{E626047C-A7AF-42AE-9DCC-00551211A7DE}" srcId="{7089C527-CF7F-4D12-A98D-18851242C0BD}" destId="{731FB5D7-B82E-4CF8-B4CD-A204102095CD}" srcOrd="0" destOrd="0" parTransId="{6916CC9F-D0CB-4EB1-97D2-8394F5115B6A}" sibTransId="{50BE9944-C25B-4D06-B58A-495D34A9F884}"/>
    <dgm:cxn modelId="{5C7E762E-B8C8-401D-BB9A-82C02459AA4C}" srcId="{97476CC6-76E2-4A1A-94DB-8DC91B1AE953}" destId="{7089C527-CF7F-4D12-A98D-18851242C0BD}" srcOrd="0" destOrd="0" parTransId="{CD0A38E9-C570-4C6A-94B8-5BDB8B023809}" sibTransId="{CF169423-F28C-4870-8416-D1290E011B40}"/>
    <dgm:cxn modelId="{8565A451-9B6D-4122-9FF7-54DEED130BB4}" srcId="{7089C527-CF7F-4D12-A98D-18851242C0BD}" destId="{007C35E1-4A86-46B8-BBC4-52FCDEB2E46D}" srcOrd="1" destOrd="0" parTransId="{888C658E-41F7-41BA-9E28-8E13662135F5}" sibTransId="{454281E2-265D-4A3A-B3D7-899EF8EC669D}"/>
    <dgm:cxn modelId="{3FDE504C-F3AF-46DC-A509-C28AB907F1E2}" type="presOf" srcId="{74468E44-C500-44E7-937E-913EF5F4557B}" destId="{C4DC5EE7-0412-4F01-AC29-AB531D2BED71}" srcOrd="0" destOrd="0" presId="urn:microsoft.com/office/officeart/2005/8/layout/hierarchy1"/>
    <dgm:cxn modelId="{6C9A5210-1E10-48C6-8FB5-86419C645686}" srcId="{97476CC6-76E2-4A1A-94DB-8DC91B1AE953}" destId="{33312478-AFAD-443F-8DFE-49078D185172}" srcOrd="1" destOrd="0" parTransId="{9E806066-5C5B-44EA-88BF-1DCA9A07CF1D}" sibTransId="{1335B153-ABE9-4959-894E-6B3DCD2BD8B7}"/>
    <dgm:cxn modelId="{D4BA0861-9A18-4C4A-B93F-98D7937296E7}" type="presOf" srcId="{33312478-AFAD-443F-8DFE-49078D185172}" destId="{594CB897-CA66-476F-A08A-259CEA70F3B8}" srcOrd="0" destOrd="0" presId="urn:microsoft.com/office/officeart/2005/8/layout/hierarchy1"/>
    <dgm:cxn modelId="{03CD2C8B-CE97-44B3-8CF8-E6CD18C3082A}" type="presOf" srcId="{1A31E70D-64A1-4F10-A52C-8B8379509C1A}" destId="{3F8CDB89-456E-4B5F-A70B-A411451FA142}" srcOrd="0" destOrd="0" presId="urn:microsoft.com/office/officeart/2005/8/layout/hierarchy1"/>
    <dgm:cxn modelId="{D47596C5-2597-4A7D-88CF-D0E161571911}" type="presOf" srcId="{E59A328B-2087-4B1F-8DAB-D6970F5A3A48}" destId="{5007AFFA-839A-47DD-87A4-36B7738686CA}" srcOrd="0" destOrd="0" presId="urn:microsoft.com/office/officeart/2005/8/layout/hierarchy1"/>
    <dgm:cxn modelId="{ABF4B25C-2256-4CF2-A45C-D7E4B3DCA7E7}" type="presOf" srcId="{7BB1B3C2-19AD-440E-A83E-F8EB08828667}" destId="{6F1935B1-BBFE-4291-8B78-FEB97CFC4A7C}" srcOrd="0" destOrd="0" presId="urn:microsoft.com/office/officeart/2005/8/layout/hierarchy1"/>
    <dgm:cxn modelId="{72619C0F-DC9E-4F47-AD33-4B65048DDCD4}" type="presOf" srcId="{7089C527-CF7F-4D12-A98D-18851242C0BD}" destId="{7687B131-2FFB-40DB-88B5-D1F7233C9F40}" srcOrd="0" destOrd="0" presId="urn:microsoft.com/office/officeart/2005/8/layout/hierarchy1"/>
    <dgm:cxn modelId="{99C320A6-02A4-490A-A7E1-BF2A5A525CE7}" type="presOf" srcId="{B43026D6-CA0D-4CAE-92CB-996CA64D69D7}" destId="{928E1F0C-3EBA-4614-B444-12B367615B84}" srcOrd="0" destOrd="0" presId="urn:microsoft.com/office/officeart/2005/8/layout/hierarchy1"/>
    <dgm:cxn modelId="{6E42A4B3-65A7-4D45-B161-603BD2AE6618}" srcId="{7BB1B3C2-19AD-440E-A83E-F8EB08828667}" destId="{97476CC6-76E2-4A1A-94DB-8DC91B1AE953}" srcOrd="0" destOrd="0" parTransId="{3753DCB0-3C74-476C-9CF5-C1F1FC3B2938}" sibTransId="{08A32569-9D71-4478-9A6A-5F06D512BA76}"/>
    <dgm:cxn modelId="{25208F90-9AB0-4EC5-B212-7FFBDF9D63F8}" type="presOf" srcId="{007C35E1-4A86-46B8-BBC4-52FCDEB2E46D}" destId="{93BEF335-61DB-4574-B56E-818349AF304B}" srcOrd="0" destOrd="0" presId="urn:microsoft.com/office/officeart/2005/8/layout/hierarchy1"/>
    <dgm:cxn modelId="{563BEC8F-F2C8-4AC7-B1CE-234841D9691F}" type="presOf" srcId="{90505724-0A1F-4F31-B00D-C668E8C6F00F}" destId="{C216BB03-8296-471E-8A03-EA8E053207DB}" srcOrd="0" destOrd="0" presId="urn:microsoft.com/office/officeart/2005/8/layout/hierarchy1"/>
    <dgm:cxn modelId="{808AC26C-E0DB-4B23-AC1C-54DEAB85D10C}" type="presOf" srcId="{731FB5D7-B82E-4CF8-B4CD-A204102095CD}" destId="{398FB87C-3E09-4805-8889-819CF0FD20B6}" srcOrd="0" destOrd="0" presId="urn:microsoft.com/office/officeart/2005/8/layout/hierarchy1"/>
    <dgm:cxn modelId="{E254FEF4-F5E7-4322-9CBA-2A017F86EEC8}" type="presOf" srcId="{888C658E-41F7-41BA-9E28-8E13662135F5}" destId="{D9DA79A4-FF59-4C21-96A5-91F708C90482}" srcOrd="0" destOrd="0" presId="urn:microsoft.com/office/officeart/2005/8/layout/hierarchy1"/>
    <dgm:cxn modelId="{9983FA3C-9984-4FEA-A5C0-CEC30E9A10E3}" type="presParOf" srcId="{6F1935B1-BBFE-4291-8B78-FEB97CFC4A7C}" destId="{ADB82293-409D-41F9-938F-03AFFF0A5AA4}" srcOrd="0" destOrd="0" presId="urn:microsoft.com/office/officeart/2005/8/layout/hierarchy1"/>
    <dgm:cxn modelId="{57F568E6-C6D8-483A-8AC0-9E050FA3A2E2}" type="presParOf" srcId="{ADB82293-409D-41F9-938F-03AFFF0A5AA4}" destId="{0E3CDC5B-D825-4BB3-BBD7-B199C33BCCDD}" srcOrd="0" destOrd="0" presId="urn:microsoft.com/office/officeart/2005/8/layout/hierarchy1"/>
    <dgm:cxn modelId="{21967D11-4791-496F-A08E-6C3005054319}" type="presParOf" srcId="{0E3CDC5B-D825-4BB3-BBD7-B199C33BCCDD}" destId="{82EA4B9A-843A-4D94-A235-B72C409E31D4}" srcOrd="0" destOrd="0" presId="urn:microsoft.com/office/officeart/2005/8/layout/hierarchy1"/>
    <dgm:cxn modelId="{8B069E88-9AB5-44DA-94EE-FCFF727E9488}" type="presParOf" srcId="{0E3CDC5B-D825-4BB3-BBD7-B199C33BCCDD}" destId="{9E121639-1F6C-4B09-924B-1A6D42AF5B48}" srcOrd="1" destOrd="0" presId="urn:microsoft.com/office/officeart/2005/8/layout/hierarchy1"/>
    <dgm:cxn modelId="{861429F3-9233-4188-A91C-D1D65099C655}" type="presParOf" srcId="{ADB82293-409D-41F9-938F-03AFFF0A5AA4}" destId="{6F5EC700-1F31-4A10-A46C-9637D2E0DDF5}" srcOrd="1" destOrd="0" presId="urn:microsoft.com/office/officeart/2005/8/layout/hierarchy1"/>
    <dgm:cxn modelId="{4BA96C63-4D34-414B-BDA6-419B6C1AA747}" type="presParOf" srcId="{6F5EC700-1F31-4A10-A46C-9637D2E0DDF5}" destId="{5C515044-E57B-491C-88D1-C1DFD59BEF08}" srcOrd="0" destOrd="0" presId="urn:microsoft.com/office/officeart/2005/8/layout/hierarchy1"/>
    <dgm:cxn modelId="{71340446-BDA0-4EA5-880A-798E76C532C2}" type="presParOf" srcId="{6F5EC700-1F31-4A10-A46C-9637D2E0DDF5}" destId="{9E47E643-B3F8-44C1-8AF3-B30CAA2B51CB}" srcOrd="1" destOrd="0" presId="urn:microsoft.com/office/officeart/2005/8/layout/hierarchy1"/>
    <dgm:cxn modelId="{245DCCAB-6801-4506-9239-290B87FEBCB0}" type="presParOf" srcId="{9E47E643-B3F8-44C1-8AF3-B30CAA2B51CB}" destId="{33A964CF-CCCA-43FE-A5C2-2EE218232A60}" srcOrd="0" destOrd="0" presId="urn:microsoft.com/office/officeart/2005/8/layout/hierarchy1"/>
    <dgm:cxn modelId="{99945C26-63FA-45D2-9D5F-720287C9D6D2}" type="presParOf" srcId="{33A964CF-CCCA-43FE-A5C2-2EE218232A60}" destId="{8E539F6D-D789-4FE9-BD2D-8AE5B39F77DA}" srcOrd="0" destOrd="0" presId="urn:microsoft.com/office/officeart/2005/8/layout/hierarchy1"/>
    <dgm:cxn modelId="{CDD572CE-5689-4AD0-BEE1-27C09566F011}" type="presParOf" srcId="{33A964CF-CCCA-43FE-A5C2-2EE218232A60}" destId="{7687B131-2FFB-40DB-88B5-D1F7233C9F40}" srcOrd="1" destOrd="0" presId="urn:microsoft.com/office/officeart/2005/8/layout/hierarchy1"/>
    <dgm:cxn modelId="{B905E412-AA10-469A-A8AA-2F22F2D40A6A}" type="presParOf" srcId="{9E47E643-B3F8-44C1-8AF3-B30CAA2B51CB}" destId="{6AB38413-BAF9-4170-8039-31EA6A086EA7}" srcOrd="1" destOrd="0" presId="urn:microsoft.com/office/officeart/2005/8/layout/hierarchy1"/>
    <dgm:cxn modelId="{E7F195C3-086B-4B8B-9A0B-0F12FF1B63CF}" type="presParOf" srcId="{6AB38413-BAF9-4170-8039-31EA6A086EA7}" destId="{DEDC5436-A6C3-4303-BCED-D09FD516E24B}" srcOrd="0" destOrd="0" presId="urn:microsoft.com/office/officeart/2005/8/layout/hierarchy1"/>
    <dgm:cxn modelId="{18401965-32C3-427F-883D-33AC07E08589}" type="presParOf" srcId="{6AB38413-BAF9-4170-8039-31EA6A086EA7}" destId="{EE8D666A-746D-47E7-83A7-E298B39B5AAC}" srcOrd="1" destOrd="0" presId="urn:microsoft.com/office/officeart/2005/8/layout/hierarchy1"/>
    <dgm:cxn modelId="{9ED4FADE-3B03-42FD-9825-0F229FFAD409}" type="presParOf" srcId="{EE8D666A-746D-47E7-83A7-E298B39B5AAC}" destId="{09925185-C9E1-4EE0-AB9A-8A3A5B044D6C}" srcOrd="0" destOrd="0" presId="urn:microsoft.com/office/officeart/2005/8/layout/hierarchy1"/>
    <dgm:cxn modelId="{0EA276AD-C2B3-4574-95CE-46F5B7B267CA}" type="presParOf" srcId="{09925185-C9E1-4EE0-AB9A-8A3A5B044D6C}" destId="{FB3E735B-83DD-4868-A4A3-2BC16669ED6A}" srcOrd="0" destOrd="0" presId="urn:microsoft.com/office/officeart/2005/8/layout/hierarchy1"/>
    <dgm:cxn modelId="{F1C2DF32-91E1-4E70-A865-8288F0587B58}" type="presParOf" srcId="{09925185-C9E1-4EE0-AB9A-8A3A5B044D6C}" destId="{398FB87C-3E09-4805-8889-819CF0FD20B6}" srcOrd="1" destOrd="0" presId="urn:microsoft.com/office/officeart/2005/8/layout/hierarchy1"/>
    <dgm:cxn modelId="{0D4BDCBB-783C-464D-BD32-41160CED5B76}" type="presParOf" srcId="{EE8D666A-746D-47E7-83A7-E298B39B5AAC}" destId="{D286AF6B-1A77-4848-BC2B-F914797FAB8D}" srcOrd="1" destOrd="0" presId="urn:microsoft.com/office/officeart/2005/8/layout/hierarchy1"/>
    <dgm:cxn modelId="{BA15B6BA-AD79-4A43-8782-96CFEF61C3AF}" type="presParOf" srcId="{6AB38413-BAF9-4170-8039-31EA6A086EA7}" destId="{D9DA79A4-FF59-4C21-96A5-91F708C90482}" srcOrd="2" destOrd="0" presId="urn:microsoft.com/office/officeart/2005/8/layout/hierarchy1"/>
    <dgm:cxn modelId="{53AE44B0-DF60-4DF7-A9B8-EE9F288DC720}" type="presParOf" srcId="{6AB38413-BAF9-4170-8039-31EA6A086EA7}" destId="{9F3804B8-CD28-4396-B336-9E3430B81252}" srcOrd="3" destOrd="0" presId="urn:microsoft.com/office/officeart/2005/8/layout/hierarchy1"/>
    <dgm:cxn modelId="{659069FD-5278-4873-9423-E85931101DBD}" type="presParOf" srcId="{9F3804B8-CD28-4396-B336-9E3430B81252}" destId="{79E3D14F-45D8-4E80-8139-CD0F74CF0C50}" srcOrd="0" destOrd="0" presId="urn:microsoft.com/office/officeart/2005/8/layout/hierarchy1"/>
    <dgm:cxn modelId="{5703EF66-5F3B-4C12-B29B-9540034FA5B0}" type="presParOf" srcId="{79E3D14F-45D8-4E80-8139-CD0F74CF0C50}" destId="{6ECEC184-4568-47DA-A782-69FECFD41897}" srcOrd="0" destOrd="0" presId="urn:microsoft.com/office/officeart/2005/8/layout/hierarchy1"/>
    <dgm:cxn modelId="{44360D8F-C7AD-40DF-9D58-D7A3B5631465}" type="presParOf" srcId="{79E3D14F-45D8-4E80-8139-CD0F74CF0C50}" destId="{93BEF335-61DB-4574-B56E-818349AF304B}" srcOrd="1" destOrd="0" presId="urn:microsoft.com/office/officeart/2005/8/layout/hierarchy1"/>
    <dgm:cxn modelId="{FD1E4FD0-84AF-4FF7-9506-BF88BF93643B}" type="presParOf" srcId="{9F3804B8-CD28-4396-B336-9E3430B81252}" destId="{988C2E0A-A45F-4804-AE21-225827A6B157}" srcOrd="1" destOrd="0" presId="urn:microsoft.com/office/officeart/2005/8/layout/hierarchy1"/>
    <dgm:cxn modelId="{5D09BDD3-F82F-4B24-A66D-75D08ADDC3F4}" type="presParOf" srcId="{6AB38413-BAF9-4170-8039-31EA6A086EA7}" destId="{3F8CDB89-456E-4B5F-A70B-A411451FA142}" srcOrd="4" destOrd="0" presId="urn:microsoft.com/office/officeart/2005/8/layout/hierarchy1"/>
    <dgm:cxn modelId="{000EA268-B2C3-4861-A68E-CA386F496B2B}" type="presParOf" srcId="{6AB38413-BAF9-4170-8039-31EA6A086EA7}" destId="{B18E9741-7AF3-48A4-BE7A-9BB22BBAB2A1}" srcOrd="5" destOrd="0" presId="urn:microsoft.com/office/officeart/2005/8/layout/hierarchy1"/>
    <dgm:cxn modelId="{7DE8BF0A-AE0E-439B-AB0A-89024572804D}" type="presParOf" srcId="{B18E9741-7AF3-48A4-BE7A-9BB22BBAB2A1}" destId="{8A559E19-7B2D-4F86-8BF5-9440255CA01D}" srcOrd="0" destOrd="0" presId="urn:microsoft.com/office/officeart/2005/8/layout/hierarchy1"/>
    <dgm:cxn modelId="{4D6A5B74-3C14-4FBF-A70A-7D685463F6BA}" type="presParOf" srcId="{8A559E19-7B2D-4F86-8BF5-9440255CA01D}" destId="{6013A126-DC48-477B-B8CD-84064688EB3C}" srcOrd="0" destOrd="0" presId="urn:microsoft.com/office/officeart/2005/8/layout/hierarchy1"/>
    <dgm:cxn modelId="{9C1C679C-C124-461A-9D94-78241B187E12}" type="presParOf" srcId="{8A559E19-7B2D-4F86-8BF5-9440255CA01D}" destId="{928E1F0C-3EBA-4614-B444-12B367615B84}" srcOrd="1" destOrd="0" presId="urn:microsoft.com/office/officeart/2005/8/layout/hierarchy1"/>
    <dgm:cxn modelId="{D66BF8E4-4D81-4A0B-9254-BCEAD9408300}" type="presParOf" srcId="{B18E9741-7AF3-48A4-BE7A-9BB22BBAB2A1}" destId="{69BC7486-EEFF-4806-80EF-924173526A87}" srcOrd="1" destOrd="0" presId="urn:microsoft.com/office/officeart/2005/8/layout/hierarchy1"/>
    <dgm:cxn modelId="{57C04F48-787F-4BF5-9A1C-5E362BE1427A}" type="presParOf" srcId="{6AB38413-BAF9-4170-8039-31EA6A086EA7}" destId="{F1B0B92C-4FC7-4658-BFBC-8620FB67EE67}" srcOrd="6" destOrd="0" presId="urn:microsoft.com/office/officeart/2005/8/layout/hierarchy1"/>
    <dgm:cxn modelId="{140AA57C-CEFE-4C72-9184-C1D3F71A216C}" type="presParOf" srcId="{6AB38413-BAF9-4170-8039-31EA6A086EA7}" destId="{A31C1F8E-C0C4-46B7-85B2-78B6FF0D832E}" srcOrd="7" destOrd="0" presId="urn:microsoft.com/office/officeart/2005/8/layout/hierarchy1"/>
    <dgm:cxn modelId="{A3791C2A-3081-4B53-ADE8-EC9D3479563A}" type="presParOf" srcId="{A31C1F8E-C0C4-46B7-85B2-78B6FF0D832E}" destId="{49C76A22-E6B3-4DB8-9BF4-C3C8E37AAB61}" srcOrd="0" destOrd="0" presId="urn:microsoft.com/office/officeart/2005/8/layout/hierarchy1"/>
    <dgm:cxn modelId="{19F4922B-4CF1-4A80-9FF6-2E5885DF819E}" type="presParOf" srcId="{49C76A22-E6B3-4DB8-9BF4-C3C8E37AAB61}" destId="{ADEEE3CC-6595-48AF-9387-32A5AA178AF5}" srcOrd="0" destOrd="0" presId="urn:microsoft.com/office/officeart/2005/8/layout/hierarchy1"/>
    <dgm:cxn modelId="{324D6808-CF61-4ED9-9215-032AA3F8329E}" type="presParOf" srcId="{49C76A22-E6B3-4DB8-9BF4-C3C8E37AAB61}" destId="{5007AFFA-839A-47DD-87A4-36B7738686CA}" srcOrd="1" destOrd="0" presId="urn:microsoft.com/office/officeart/2005/8/layout/hierarchy1"/>
    <dgm:cxn modelId="{716B6DB1-D2C1-434D-84CE-D5BDC33C07AD}" type="presParOf" srcId="{A31C1F8E-C0C4-46B7-85B2-78B6FF0D832E}" destId="{9B3CC725-439C-42A5-9A82-B0F1231A9CBF}" srcOrd="1" destOrd="0" presId="urn:microsoft.com/office/officeart/2005/8/layout/hierarchy1"/>
    <dgm:cxn modelId="{E88C142F-23B1-4770-ABE0-26335DF0CB09}" type="presParOf" srcId="{6AB38413-BAF9-4170-8039-31EA6A086EA7}" destId="{C216BB03-8296-471E-8A03-EA8E053207DB}" srcOrd="8" destOrd="0" presId="urn:microsoft.com/office/officeart/2005/8/layout/hierarchy1"/>
    <dgm:cxn modelId="{1C47C987-D5DB-4F4B-9BB9-9FE9D69D76D2}" type="presParOf" srcId="{6AB38413-BAF9-4170-8039-31EA6A086EA7}" destId="{2234D020-74B7-4646-8BF5-337FD4A28EC3}" srcOrd="9" destOrd="0" presId="urn:microsoft.com/office/officeart/2005/8/layout/hierarchy1"/>
    <dgm:cxn modelId="{BD1C3875-1ED6-435B-9C2F-0F3B4274510A}" type="presParOf" srcId="{2234D020-74B7-4646-8BF5-337FD4A28EC3}" destId="{6B61B838-84CC-4E53-BA99-C6A70BF0CF08}" srcOrd="0" destOrd="0" presId="urn:microsoft.com/office/officeart/2005/8/layout/hierarchy1"/>
    <dgm:cxn modelId="{1670F5DC-369E-474A-BE7C-490FC9072B0D}" type="presParOf" srcId="{6B61B838-84CC-4E53-BA99-C6A70BF0CF08}" destId="{D0C66EF2-2740-454B-8B62-2DF7A88A9CF0}" srcOrd="0" destOrd="0" presId="urn:microsoft.com/office/officeart/2005/8/layout/hierarchy1"/>
    <dgm:cxn modelId="{92B76FD8-CCB2-49EB-A893-49176A2ABA47}" type="presParOf" srcId="{6B61B838-84CC-4E53-BA99-C6A70BF0CF08}" destId="{C4DC5EE7-0412-4F01-AC29-AB531D2BED71}" srcOrd="1" destOrd="0" presId="urn:microsoft.com/office/officeart/2005/8/layout/hierarchy1"/>
    <dgm:cxn modelId="{B4CE4ABF-32C1-49D6-B386-F0009F2863DB}" type="presParOf" srcId="{2234D020-74B7-4646-8BF5-337FD4A28EC3}" destId="{519D1513-0CC2-4C98-8EA3-EF6BA520D3C1}" srcOrd="1" destOrd="0" presId="urn:microsoft.com/office/officeart/2005/8/layout/hierarchy1"/>
    <dgm:cxn modelId="{24D9ED29-BAF4-4E1A-AAF4-58199C993087}" type="presParOf" srcId="{6F5EC700-1F31-4A10-A46C-9637D2E0DDF5}" destId="{8D4AA4BE-7F4A-49AC-8E45-BD6B38DED4F3}" srcOrd="2" destOrd="0" presId="urn:microsoft.com/office/officeart/2005/8/layout/hierarchy1"/>
    <dgm:cxn modelId="{731DB285-0F99-433A-9DAD-01089FF15907}" type="presParOf" srcId="{6F5EC700-1F31-4A10-A46C-9637D2E0DDF5}" destId="{9B7EA5F5-568B-44A4-A2DD-12A38D444242}" srcOrd="3" destOrd="0" presId="urn:microsoft.com/office/officeart/2005/8/layout/hierarchy1"/>
    <dgm:cxn modelId="{E0F1D747-508D-4D1D-920A-704A43328F3D}" type="presParOf" srcId="{9B7EA5F5-568B-44A4-A2DD-12A38D444242}" destId="{C7D97D27-F9F6-48C3-BA03-F1E7D2DDE9F9}" srcOrd="0" destOrd="0" presId="urn:microsoft.com/office/officeart/2005/8/layout/hierarchy1"/>
    <dgm:cxn modelId="{52960AFC-928A-46E0-BEC0-5F1B3E5ADA87}" type="presParOf" srcId="{C7D97D27-F9F6-48C3-BA03-F1E7D2DDE9F9}" destId="{12C24605-50FF-4E90-9ADC-7AA0FF87EA2A}" srcOrd="0" destOrd="0" presId="urn:microsoft.com/office/officeart/2005/8/layout/hierarchy1"/>
    <dgm:cxn modelId="{1EE7BBE7-88DA-4B12-8747-E0BF52289871}" type="presParOf" srcId="{C7D97D27-F9F6-48C3-BA03-F1E7D2DDE9F9}" destId="{594CB897-CA66-476F-A08A-259CEA70F3B8}" srcOrd="1" destOrd="0" presId="urn:microsoft.com/office/officeart/2005/8/layout/hierarchy1"/>
    <dgm:cxn modelId="{5E66FE6E-7501-47DE-9222-35478C1E6674}" type="presParOf" srcId="{9B7EA5F5-568B-44A4-A2DD-12A38D444242}" destId="{C4B06654-2884-42EF-AC42-B04DBF097A97}" srcOrd="1" destOrd="0" presId="urn:microsoft.com/office/officeart/2005/8/layout/hierarchy1"/>
  </dgm:cxnLst>
  <dgm:bg/>
  <dgm:whole/>
</dgm:dataModel>
</file>

<file path=ppt/diagrams/data3.xml><?xml version="1.0" encoding="utf-8"?>
<dgm:dataModel xmlns:dgm="http://schemas.openxmlformats.org/drawingml/2006/diagram" xmlns:a="http://schemas.openxmlformats.org/drawingml/2006/main">
  <dgm:ptLst>
    <dgm:pt modelId="{2891A66E-B790-4259-8334-3F61CC425D2D}"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US"/>
        </a:p>
      </dgm:t>
    </dgm:pt>
    <dgm:pt modelId="{8493336A-04C8-4C5C-A2D7-B1BD4BBE375E}">
      <dgm:prSet phldrT="[Text]" custT="1"/>
      <dgm:spPr/>
      <dgm:t>
        <a:bodyPr/>
        <a:lstStyle/>
        <a:p>
          <a:r>
            <a:rPr lang="en-US" sz="3200" b="1" dirty="0" smtClean="0">
              <a:latin typeface="Cambria" pitchFamily="18" charset="0"/>
            </a:rPr>
            <a:t>INDEX PROPERTIES</a:t>
          </a:r>
          <a:endParaRPr lang="en-US" sz="3200" dirty="0"/>
        </a:p>
      </dgm:t>
    </dgm:pt>
    <dgm:pt modelId="{1C3BC57C-37CC-40EA-97AD-6DB3DA8D7568}" type="parTrans" cxnId="{B7912FEF-1326-422E-B489-F87AB83CB8F7}">
      <dgm:prSet/>
      <dgm:spPr/>
      <dgm:t>
        <a:bodyPr/>
        <a:lstStyle/>
        <a:p>
          <a:endParaRPr lang="en-US"/>
        </a:p>
      </dgm:t>
    </dgm:pt>
    <dgm:pt modelId="{A774F94F-DDA9-4DC7-8A1A-C279ED607759}" type="sibTrans" cxnId="{B7912FEF-1326-422E-B489-F87AB83CB8F7}">
      <dgm:prSet/>
      <dgm:spPr/>
      <dgm:t>
        <a:bodyPr/>
        <a:lstStyle/>
        <a:p>
          <a:endParaRPr lang="en-US"/>
        </a:p>
      </dgm:t>
    </dgm:pt>
    <dgm:pt modelId="{8B559DB0-5F4F-4E70-B71D-866E878D3F0D}">
      <dgm:prSet phldrT="[Text]" custT="1"/>
      <dgm:spPr/>
      <dgm:t>
        <a:bodyPr/>
        <a:lstStyle/>
        <a:p>
          <a:r>
            <a:rPr lang="en-US" sz="2400" dirty="0" smtClean="0">
              <a:latin typeface="Cambria" pitchFamily="18" charset="0"/>
            </a:rPr>
            <a:t>WATER CONTENT</a:t>
          </a:r>
          <a:endParaRPr lang="en-US" sz="2400" dirty="0">
            <a:latin typeface="Cambria" pitchFamily="18" charset="0"/>
          </a:endParaRPr>
        </a:p>
      </dgm:t>
    </dgm:pt>
    <dgm:pt modelId="{F8D2385C-26B2-4005-9698-0EA9A6D9D89F}" type="parTrans" cxnId="{D97FEBB8-B19F-4F86-8C9A-594914960FF1}">
      <dgm:prSet/>
      <dgm:spPr/>
      <dgm:t>
        <a:bodyPr/>
        <a:lstStyle/>
        <a:p>
          <a:endParaRPr lang="en-US"/>
        </a:p>
      </dgm:t>
    </dgm:pt>
    <dgm:pt modelId="{0FA6C7F8-E262-46EC-B5A7-9A561AC4199C}" type="sibTrans" cxnId="{D97FEBB8-B19F-4F86-8C9A-594914960FF1}">
      <dgm:prSet/>
      <dgm:spPr/>
      <dgm:t>
        <a:bodyPr/>
        <a:lstStyle/>
        <a:p>
          <a:endParaRPr lang="en-US"/>
        </a:p>
      </dgm:t>
    </dgm:pt>
    <dgm:pt modelId="{11DD4779-BAE2-4E3B-B14E-884981AC9BA9}">
      <dgm:prSet phldrT="[Text]" custT="1"/>
      <dgm:spPr/>
      <dgm:t>
        <a:bodyPr/>
        <a:lstStyle/>
        <a:p>
          <a:r>
            <a:rPr lang="en-US" sz="2400" dirty="0" smtClean="0">
              <a:latin typeface="Cambria" pitchFamily="18" charset="0"/>
            </a:rPr>
            <a:t>SPECIFIC GRAVITY</a:t>
          </a:r>
          <a:endParaRPr lang="en-US" sz="2400" dirty="0">
            <a:latin typeface="Cambria" pitchFamily="18" charset="0"/>
          </a:endParaRPr>
        </a:p>
      </dgm:t>
    </dgm:pt>
    <dgm:pt modelId="{27733603-1534-4CE5-87DE-937CEB0BF8F9}" type="parTrans" cxnId="{9DA35797-3BC4-442F-8A25-C2EC2F7737EC}">
      <dgm:prSet/>
      <dgm:spPr/>
      <dgm:t>
        <a:bodyPr/>
        <a:lstStyle/>
        <a:p>
          <a:endParaRPr lang="en-US"/>
        </a:p>
      </dgm:t>
    </dgm:pt>
    <dgm:pt modelId="{22A49B39-C8F8-4BCA-893F-924BE2DE12F1}" type="sibTrans" cxnId="{9DA35797-3BC4-442F-8A25-C2EC2F7737EC}">
      <dgm:prSet/>
      <dgm:spPr/>
      <dgm:t>
        <a:bodyPr/>
        <a:lstStyle/>
        <a:p>
          <a:endParaRPr lang="en-US"/>
        </a:p>
      </dgm:t>
    </dgm:pt>
    <dgm:pt modelId="{88258430-A92F-49FE-854D-6201AB1F9A82}">
      <dgm:prSet custT="1"/>
      <dgm:spPr/>
      <dgm:t>
        <a:bodyPr/>
        <a:lstStyle/>
        <a:p>
          <a:r>
            <a:rPr lang="en-US" sz="2400" dirty="0" smtClean="0">
              <a:latin typeface="Cambria" pitchFamily="18" charset="0"/>
            </a:rPr>
            <a:t>PARTICLE SIZE DISTRIBUTION</a:t>
          </a:r>
          <a:endParaRPr lang="en-US" sz="2400" dirty="0">
            <a:latin typeface="Cambria" pitchFamily="18" charset="0"/>
          </a:endParaRPr>
        </a:p>
      </dgm:t>
    </dgm:pt>
    <dgm:pt modelId="{9F4A021D-216B-4606-8128-C45D8186DB9D}" type="parTrans" cxnId="{C95C9DC6-747D-421E-B532-AAFAA5FCD147}">
      <dgm:prSet/>
      <dgm:spPr/>
      <dgm:t>
        <a:bodyPr/>
        <a:lstStyle/>
        <a:p>
          <a:endParaRPr lang="en-US"/>
        </a:p>
      </dgm:t>
    </dgm:pt>
    <dgm:pt modelId="{1807EF0F-AAE8-4323-8978-51291F49A8F8}" type="sibTrans" cxnId="{C95C9DC6-747D-421E-B532-AAFAA5FCD147}">
      <dgm:prSet/>
      <dgm:spPr/>
      <dgm:t>
        <a:bodyPr/>
        <a:lstStyle/>
        <a:p>
          <a:endParaRPr lang="en-US"/>
        </a:p>
      </dgm:t>
    </dgm:pt>
    <dgm:pt modelId="{432BB1CF-DE41-4118-92FD-DA276BA16568}">
      <dgm:prSet custT="1"/>
      <dgm:spPr/>
      <dgm:t>
        <a:bodyPr/>
        <a:lstStyle/>
        <a:p>
          <a:r>
            <a:rPr lang="en-US" sz="2400" dirty="0" smtClean="0">
              <a:latin typeface="Cambria" pitchFamily="18" charset="0"/>
            </a:rPr>
            <a:t>CONSISTENCY LIMITS</a:t>
          </a:r>
          <a:endParaRPr lang="en-US" sz="2400" dirty="0">
            <a:latin typeface="Cambria" pitchFamily="18" charset="0"/>
          </a:endParaRPr>
        </a:p>
      </dgm:t>
    </dgm:pt>
    <dgm:pt modelId="{87E270DB-A256-4BCB-9483-EA2C66F08685}" type="parTrans" cxnId="{F1B8F3A3-556B-4CF5-AC3F-3769145DC249}">
      <dgm:prSet/>
      <dgm:spPr/>
      <dgm:t>
        <a:bodyPr/>
        <a:lstStyle/>
        <a:p>
          <a:endParaRPr lang="en-US"/>
        </a:p>
      </dgm:t>
    </dgm:pt>
    <dgm:pt modelId="{64300C00-F4E9-4128-B3C2-7BED577E3725}" type="sibTrans" cxnId="{F1B8F3A3-556B-4CF5-AC3F-3769145DC249}">
      <dgm:prSet/>
      <dgm:spPr/>
      <dgm:t>
        <a:bodyPr/>
        <a:lstStyle/>
        <a:p>
          <a:endParaRPr lang="en-US"/>
        </a:p>
      </dgm:t>
    </dgm:pt>
    <dgm:pt modelId="{53AF2F07-BA2C-4451-B240-014A851FFAB0}" type="pres">
      <dgm:prSet presAssocID="{2891A66E-B790-4259-8334-3F61CC425D2D}" presName="diagram" presStyleCnt="0">
        <dgm:presLayoutVars>
          <dgm:chPref val="1"/>
          <dgm:dir/>
          <dgm:animOne val="branch"/>
          <dgm:animLvl val="lvl"/>
          <dgm:resizeHandles val="exact"/>
        </dgm:presLayoutVars>
      </dgm:prSet>
      <dgm:spPr/>
      <dgm:t>
        <a:bodyPr/>
        <a:lstStyle/>
        <a:p>
          <a:endParaRPr lang="en-US"/>
        </a:p>
      </dgm:t>
    </dgm:pt>
    <dgm:pt modelId="{298170F5-16A4-4F21-9807-77B889B447F6}" type="pres">
      <dgm:prSet presAssocID="{8493336A-04C8-4C5C-A2D7-B1BD4BBE375E}" presName="root1" presStyleCnt="0"/>
      <dgm:spPr/>
    </dgm:pt>
    <dgm:pt modelId="{BD53123E-F409-4FFD-A0BD-104B551EABAD}" type="pres">
      <dgm:prSet presAssocID="{8493336A-04C8-4C5C-A2D7-B1BD4BBE375E}" presName="LevelOneTextNode" presStyleLbl="node0" presStyleIdx="0" presStyleCnt="1" custScaleX="111220" custLinFactNeighborX="-31535" custLinFactNeighborY="-6323">
        <dgm:presLayoutVars>
          <dgm:chPref val="3"/>
        </dgm:presLayoutVars>
      </dgm:prSet>
      <dgm:spPr/>
      <dgm:t>
        <a:bodyPr/>
        <a:lstStyle/>
        <a:p>
          <a:endParaRPr lang="en-US"/>
        </a:p>
      </dgm:t>
    </dgm:pt>
    <dgm:pt modelId="{C82DBBC3-6FFF-4088-B805-E4284C4923FF}" type="pres">
      <dgm:prSet presAssocID="{8493336A-04C8-4C5C-A2D7-B1BD4BBE375E}" presName="level2hierChild" presStyleCnt="0"/>
      <dgm:spPr/>
    </dgm:pt>
    <dgm:pt modelId="{817CD0F9-5EF9-4E87-AB7C-5CA4CB0BBDD0}" type="pres">
      <dgm:prSet presAssocID="{F8D2385C-26B2-4005-9698-0EA9A6D9D89F}" presName="conn2-1" presStyleLbl="parChTrans1D2" presStyleIdx="0" presStyleCnt="4"/>
      <dgm:spPr/>
      <dgm:t>
        <a:bodyPr/>
        <a:lstStyle/>
        <a:p>
          <a:endParaRPr lang="en-US"/>
        </a:p>
      </dgm:t>
    </dgm:pt>
    <dgm:pt modelId="{4177E96F-7D05-4766-8245-7E6846433F2E}" type="pres">
      <dgm:prSet presAssocID="{F8D2385C-26B2-4005-9698-0EA9A6D9D89F}" presName="connTx" presStyleLbl="parChTrans1D2" presStyleIdx="0" presStyleCnt="4"/>
      <dgm:spPr/>
      <dgm:t>
        <a:bodyPr/>
        <a:lstStyle/>
        <a:p>
          <a:endParaRPr lang="en-US"/>
        </a:p>
      </dgm:t>
    </dgm:pt>
    <dgm:pt modelId="{4C07F0A1-D1C8-4CC8-9A14-ECD530D3EC5F}" type="pres">
      <dgm:prSet presAssocID="{8B559DB0-5F4F-4E70-B71D-866E878D3F0D}" presName="root2" presStyleCnt="0"/>
      <dgm:spPr/>
    </dgm:pt>
    <dgm:pt modelId="{9B4BFDE7-3E0C-4561-8ADC-CE7F0211B5D6}" type="pres">
      <dgm:prSet presAssocID="{8B559DB0-5F4F-4E70-B71D-866E878D3F0D}" presName="LevelTwoTextNode" presStyleLbl="node2" presStyleIdx="0" presStyleCnt="4" custLinFactNeighborX="-7931" custLinFactNeighborY="-109">
        <dgm:presLayoutVars>
          <dgm:chPref val="3"/>
        </dgm:presLayoutVars>
      </dgm:prSet>
      <dgm:spPr/>
      <dgm:t>
        <a:bodyPr/>
        <a:lstStyle/>
        <a:p>
          <a:endParaRPr lang="en-US"/>
        </a:p>
      </dgm:t>
    </dgm:pt>
    <dgm:pt modelId="{5847E24D-0660-49C8-981A-0B8AD30BE639}" type="pres">
      <dgm:prSet presAssocID="{8B559DB0-5F4F-4E70-B71D-866E878D3F0D}" presName="level3hierChild" presStyleCnt="0"/>
      <dgm:spPr/>
    </dgm:pt>
    <dgm:pt modelId="{301CECB9-8875-4660-BC57-17164C66D800}" type="pres">
      <dgm:prSet presAssocID="{27733603-1534-4CE5-87DE-937CEB0BF8F9}" presName="conn2-1" presStyleLbl="parChTrans1D2" presStyleIdx="1" presStyleCnt="4"/>
      <dgm:spPr/>
      <dgm:t>
        <a:bodyPr/>
        <a:lstStyle/>
        <a:p>
          <a:endParaRPr lang="en-US"/>
        </a:p>
      </dgm:t>
    </dgm:pt>
    <dgm:pt modelId="{6EC897E4-E905-4650-8CC8-DD5A1E552CAC}" type="pres">
      <dgm:prSet presAssocID="{27733603-1534-4CE5-87DE-937CEB0BF8F9}" presName="connTx" presStyleLbl="parChTrans1D2" presStyleIdx="1" presStyleCnt="4"/>
      <dgm:spPr/>
      <dgm:t>
        <a:bodyPr/>
        <a:lstStyle/>
        <a:p>
          <a:endParaRPr lang="en-US"/>
        </a:p>
      </dgm:t>
    </dgm:pt>
    <dgm:pt modelId="{FA0E62E0-63CD-472B-B07E-38FF2502F873}" type="pres">
      <dgm:prSet presAssocID="{11DD4779-BAE2-4E3B-B14E-884981AC9BA9}" presName="root2" presStyleCnt="0"/>
      <dgm:spPr/>
    </dgm:pt>
    <dgm:pt modelId="{37B35FC3-150D-4701-B0AF-47D69C0141A4}" type="pres">
      <dgm:prSet presAssocID="{11DD4779-BAE2-4E3B-B14E-884981AC9BA9}" presName="LevelTwoTextNode" presStyleLbl="node2" presStyleIdx="1" presStyleCnt="4" custLinFactNeighborX="24254" custLinFactNeighborY="-7827">
        <dgm:presLayoutVars>
          <dgm:chPref val="3"/>
        </dgm:presLayoutVars>
      </dgm:prSet>
      <dgm:spPr/>
      <dgm:t>
        <a:bodyPr/>
        <a:lstStyle/>
        <a:p>
          <a:endParaRPr lang="en-US"/>
        </a:p>
      </dgm:t>
    </dgm:pt>
    <dgm:pt modelId="{E1017F4D-3758-42CE-9044-E7394F7CD5A6}" type="pres">
      <dgm:prSet presAssocID="{11DD4779-BAE2-4E3B-B14E-884981AC9BA9}" presName="level3hierChild" presStyleCnt="0"/>
      <dgm:spPr/>
    </dgm:pt>
    <dgm:pt modelId="{59F6E62E-AC3A-4E68-BB87-9FFD57F0656E}" type="pres">
      <dgm:prSet presAssocID="{9F4A021D-216B-4606-8128-C45D8186DB9D}" presName="conn2-1" presStyleLbl="parChTrans1D2" presStyleIdx="2" presStyleCnt="4"/>
      <dgm:spPr/>
      <dgm:t>
        <a:bodyPr/>
        <a:lstStyle/>
        <a:p>
          <a:endParaRPr lang="en-US"/>
        </a:p>
      </dgm:t>
    </dgm:pt>
    <dgm:pt modelId="{4261AF72-C30B-42DC-AB78-B3A1F269BD71}" type="pres">
      <dgm:prSet presAssocID="{9F4A021D-216B-4606-8128-C45D8186DB9D}" presName="connTx" presStyleLbl="parChTrans1D2" presStyleIdx="2" presStyleCnt="4"/>
      <dgm:spPr/>
      <dgm:t>
        <a:bodyPr/>
        <a:lstStyle/>
        <a:p>
          <a:endParaRPr lang="en-US"/>
        </a:p>
      </dgm:t>
    </dgm:pt>
    <dgm:pt modelId="{3AAE9958-8421-4D52-AC90-5F0078B938E7}" type="pres">
      <dgm:prSet presAssocID="{88258430-A92F-49FE-854D-6201AB1F9A82}" presName="root2" presStyleCnt="0"/>
      <dgm:spPr/>
    </dgm:pt>
    <dgm:pt modelId="{70DC9665-255A-4DB5-B6C3-B9370F544DD6}" type="pres">
      <dgm:prSet presAssocID="{88258430-A92F-49FE-854D-6201AB1F9A82}" presName="LevelTwoTextNode" presStyleLbl="node2" presStyleIdx="2" presStyleCnt="4" custLinFactNeighborX="24254" custLinFactNeighborY="-10182">
        <dgm:presLayoutVars>
          <dgm:chPref val="3"/>
        </dgm:presLayoutVars>
      </dgm:prSet>
      <dgm:spPr/>
      <dgm:t>
        <a:bodyPr/>
        <a:lstStyle/>
        <a:p>
          <a:endParaRPr lang="en-US"/>
        </a:p>
      </dgm:t>
    </dgm:pt>
    <dgm:pt modelId="{C30D2F8A-852F-4374-9F26-D2D61BFDA35F}" type="pres">
      <dgm:prSet presAssocID="{88258430-A92F-49FE-854D-6201AB1F9A82}" presName="level3hierChild" presStyleCnt="0"/>
      <dgm:spPr/>
    </dgm:pt>
    <dgm:pt modelId="{FDD70D42-3C39-4839-8A15-15B60F4807DF}" type="pres">
      <dgm:prSet presAssocID="{87E270DB-A256-4BCB-9483-EA2C66F08685}" presName="conn2-1" presStyleLbl="parChTrans1D2" presStyleIdx="3" presStyleCnt="4"/>
      <dgm:spPr/>
      <dgm:t>
        <a:bodyPr/>
        <a:lstStyle/>
        <a:p>
          <a:endParaRPr lang="en-US"/>
        </a:p>
      </dgm:t>
    </dgm:pt>
    <dgm:pt modelId="{666CF161-A594-45C2-9781-C938170B6F1E}" type="pres">
      <dgm:prSet presAssocID="{87E270DB-A256-4BCB-9483-EA2C66F08685}" presName="connTx" presStyleLbl="parChTrans1D2" presStyleIdx="3" presStyleCnt="4"/>
      <dgm:spPr/>
      <dgm:t>
        <a:bodyPr/>
        <a:lstStyle/>
        <a:p>
          <a:endParaRPr lang="en-US"/>
        </a:p>
      </dgm:t>
    </dgm:pt>
    <dgm:pt modelId="{40089349-2500-4D7D-8D73-BC8B6442C35F}" type="pres">
      <dgm:prSet presAssocID="{432BB1CF-DE41-4118-92FD-DA276BA16568}" presName="root2" presStyleCnt="0"/>
      <dgm:spPr/>
    </dgm:pt>
    <dgm:pt modelId="{D76236BC-A8D0-4375-8994-57674C9819D6}" type="pres">
      <dgm:prSet presAssocID="{432BB1CF-DE41-4118-92FD-DA276BA16568}" presName="LevelTwoTextNode" presStyleLbl="node2" presStyleIdx="3" presStyleCnt="4" custLinFactNeighborX="-5249" custLinFactNeighborY="-7173">
        <dgm:presLayoutVars>
          <dgm:chPref val="3"/>
        </dgm:presLayoutVars>
      </dgm:prSet>
      <dgm:spPr/>
      <dgm:t>
        <a:bodyPr/>
        <a:lstStyle/>
        <a:p>
          <a:endParaRPr lang="en-US"/>
        </a:p>
      </dgm:t>
    </dgm:pt>
    <dgm:pt modelId="{9CD0D663-2D9A-4123-92A3-2BC5A0D91F85}" type="pres">
      <dgm:prSet presAssocID="{432BB1CF-DE41-4118-92FD-DA276BA16568}" presName="level3hierChild" presStyleCnt="0"/>
      <dgm:spPr/>
    </dgm:pt>
  </dgm:ptLst>
  <dgm:cxnLst>
    <dgm:cxn modelId="{7BBD82B4-6D99-42B6-B173-29BD70DC4F8D}" type="presOf" srcId="{11DD4779-BAE2-4E3B-B14E-884981AC9BA9}" destId="{37B35FC3-150D-4701-B0AF-47D69C0141A4}" srcOrd="0" destOrd="0" presId="urn:microsoft.com/office/officeart/2005/8/layout/hierarchy2"/>
    <dgm:cxn modelId="{F1B8F3A3-556B-4CF5-AC3F-3769145DC249}" srcId="{8493336A-04C8-4C5C-A2D7-B1BD4BBE375E}" destId="{432BB1CF-DE41-4118-92FD-DA276BA16568}" srcOrd="3" destOrd="0" parTransId="{87E270DB-A256-4BCB-9483-EA2C66F08685}" sibTransId="{64300C00-F4E9-4128-B3C2-7BED577E3725}"/>
    <dgm:cxn modelId="{B066E053-9E4D-45FA-B4BF-DB8805762A87}" type="presOf" srcId="{2891A66E-B790-4259-8334-3F61CC425D2D}" destId="{53AF2F07-BA2C-4451-B240-014A851FFAB0}" srcOrd="0" destOrd="0" presId="urn:microsoft.com/office/officeart/2005/8/layout/hierarchy2"/>
    <dgm:cxn modelId="{07F3A687-E0D5-4171-92B3-EAE03CC1436D}" type="presOf" srcId="{9F4A021D-216B-4606-8128-C45D8186DB9D}" destId="{4261AF72-C30B-42DC-AB78-B3A1F269BD71}" srcOrd="1" destOrd="0" presId="urn:microsoft.com/office/officeart/2005/8/layout/hierarchy2"/>
    <dgm:cxn modelId="{D97FEBB8-B19F-4F86-8C9A-594914960FF1}" srcId="{8493336A-04C8-4C5C-A2D7-B1BD4BBE375E}" destId="{8B559DB0-5F4F-4E70-B71D-866E878D3F0D}" srcOrd="0" destOrd="0" parTransId="{F8D2385C-26B2-4005-9698-0EA9A6D9D89F}" sibTransId="{0FA6C7F8-E262-46EC-B5A7-9A561AC4199C}"/>
    <dgm:cxn modelId="{E6EC674C-69C5-4153-8D94-A2C2C8C0BF2F}" type="presOf" srcId="{27733603-1534-4CE5-87DE-937CEB0BF8F9}" destId="{6EC897E4-E905-4650-8CC8-DD5A1E552CAC}" srcOrd="1" destOrd="0" presId="urn:microsoft.com/office/officeart/2005/8/layout/hierarchy2"/>
    <dgm:cxn modelId="{1717AAEE-D1CA-4DD1-AB90-423D827B6055}" type="presOf" srcId="{F8D2385C-26B2-4005-9698-0EA9A6D9D89F}" destId="{817CD0F9-5EF9-4E87-AB7C-5CA4CB0BBDD0}" srcOrd="0" destOrd="0" presId="urn:microsoft.com/office/officeart/2005/8/layout/hierarchy2"/>
    <dgm:cxn modelId="{B7912FEF-1326-422E-B489-F87AB83CB8F7}" srcId="{2891A66E-B790-4259-8334-3F61CC425D2D}" destId="{8493336A-04C8-4C5C-A2D7-B1BD4BBE375E}" srcOrd="0" destOrd="0" parTransId="{1C3BC57C-37CC-40EA-97AD-6DB3DA8D7568}" sibTransId="{A774F94F-DDA9-4DC7-8A1A-C279ED607759}"/>
    <dgm:cxn modelId="{A2A16E1E-2A0E-4686-BC4B-A0BF171F0E42}" type="presOf" srcId="{432BB1CF-DE41-4118-92FD-DA276BA16568}" destId="{D76236BC-A8D0-4375-8994-57674C9819D6}" srcOrd="0" destOrd="0" presId="urn:microsoft.com/office/officeart/2005/8/layout/hierarchy2"/>
    <dgm:cxn modelId="{AC193F53-0B0F-4142-A367-8577C0B62A57}" type="presOf" srcId="{88258430-A92F-49FE-854D-6201AB1F9A82}" destId="{70DC9665-255A-4DB5-B6C3-B9370F544DD6}" srcOrd="0" destOrd="0" presId="urn:microsoft.com/office/officeart/2005/8/layout/hierarchy2"/>
    <dgm:cxn modelId="{74FED854-08A8-4193-A2BA-32A996008255}" type="presOf" srcId="{27733603-1534-4CE5-87DE-937CEB0BF8F9}" destId="{301CECB9-8875-4660-BC57-17164C66D800}" srcOrd="0" destOrd="0" presId="urn:microsoft.com/office/officeart/2005/8/layout/hierarchy2"/>
    <dgm:cxn modelId="{7693F186-D927-4931-A240-19FF64830858}" type="presOf" srcId="{8B559DB0-5F4F-4E70-B71D-866E878D3F0D}" destId="{9B4BFDE7-3E0C-4561-8ADC-CE7F0211B5D6}" srcOrd="0" destOrd="0" presId="urn:microsoft.com/office/officeart/2005/8/layout/hierarchy2"/>
    <dgm:cxn modelId="{95F707B4-2BA4-4017-9C85-1F0DA64D5BA7}" type="presOf" srcId="{87E270DB-A256-4BCB-9483-EA2C66F08685}" destId="{666CF161-A594-45C2-9781-C938170B6F1E}" srcOrd="1" destOrd="0" presId="urn:microsoft.com/office/officeart/2005/8/layout/hierarchy2"/>
    <dgm:cxn modelId="{9DA35797-3BC4-442F-8A25-C2EC2F7737EC}" srcId="{8493336A-04C8-4C5C-A2D7-B1BD4BBE375E}" destId="{11DD4779-BAE2-4E3B-B14E-884981AC9BA9}" srcOrd="1" destOrd="0" parTransId="{27733603-1534-4CE5-87DE-937CEB0BF8F9}" sibTransId="{22A49B39-C8F8-4BCA-893F-924BE2DE12F1}"/>
    <dgm:cxn modelId="{A5F75C3D-0A03-4D78-8CAE-4F6C57D93189}" type="presOf" srcId="{F8D2385C-26B2-4005-9698-0EA9A6D9D89F}" destId="{4177E96F-7D05-4766-8245-7E6846433F2E}" srcOrd="1" destOrd="0" presId="urn:microsoft.com/office/officeart/2005/8/layout/hierarchy2"/>
    <dgm:cxn modelId="{84A0B14C-DF22-402C-A59B-D38E2FA7A9EB}" type="presOf" srcId="{87E270DB-A256-4BCB-9483-EA2C66F08685}" destId="{FDD70D42-3C39-4839-8A15-15B60F4807DF}" srcOrd="0" destOrd="0" presId="urn:microsoft.com/office/officeart/2005/8/layout/hierarchy2"/>
    <dgm:cxn modelId="{C95C9DC6-747D-421E-B532-AAFAA5FCD147}" srcId="{8493336A-04C8-4C5C-A2D7-B1BD4BBE375E}" destId="{88258430-A92F-49FE-854D-6201AB1F9A82}" srcOrd="2" destOrd="0" parTransId="{9F4A021D-216B-4606-8128-C45D8186DB9D}" sibTransId="{1807EF0F-AAE8-4323-8978-51291F49A8F8}"/>
    <dgm:cxn modelId="{575C447C-5AEE-4D9D-95FA-86CDB9430ED7}" type="presOf" srcId="{9F4A021D-216B-4606-8128-C45D8186DB9D}" destId="{59F6E62E-AC3A-4E68-BB87-9FFD57F0656E}" srcOrd="0" destOrd="0" presId="urn:microsoft.com/office/officeart/2005/8/layout/hierarchy2"/>
    <dgm:cxn modelId="{D5B0FA6A-EB29-40C7-98A2-A7D398F43FC4}" type="presOf" srcId="{8493336A-04C8-4C5C-A2D7-B1BD4BBE375E}" destId="{BD53123E-F409-4FFD-A0BD-104B551EABAD}" srcOrd="0" destOrd="0" presId="urn:microsoft.com/office/officeart/2005/8/layout/hierarchy2"/>
    <dgm:cxn modelId="{F93D3C88-0BD4-403B-A2FA-901B9DF29922}" type="presParOf" srcId="{53AF2F07-BA2C-4451-B240-014A851FFAB0}" destId="{298170F5-16A4-4F21-9807-77B889B447F6}" srcOrd="0" destOrd="0" presId="urn:microsoft.com/office/officeart/2005/8/layout/hierarchy2"/>
    <dgm:cxn modelId="{43B75B81-258B-4ED0-ABA1-CB23F727A41B}" type="presParOf" srcId="{298170F5-16A4-4F21-9807-77B889B447F6}" destId="{BD53123E-F409-4FFD-A0BD-104B551EABAD}" srcOrd="0" destOrd="0" presId="urn:microsoft.com/office/officeart/2005/8/layout/hierarchy2"/>
    <dgm:cxn modelId="{DE309859-90F3-4BD5-BC4F-939D17FA790D}" type="presParOf" srcId="{298170F5-16A4-4F21-9807-77B889B447F6}" destId="{C82DBBC3-6FFF-4088-B805-E4284C4923FF}" srcOrd="1" destOrd="0" presId="urn:microsoft.com/office/officeart/2005/8/layout/hierarchy2"/>
    <dgm:cxn modelId="{FCC7494B-BDF2-4AAD-BF65-BD63935CDC4C}" type="presParOf" srcId="{C82DBBC3-6FFF-4088-B805-E4284C4923FF}" destId="{817CD0F9-5EF9-4E87-AB7C-5CA4CB0BBDD0}" srcOrd="0" destOrd="0" presId="urn:microsoft.com/office/officeart/2005/8/layout/hierarchy2"/>
    <dgm:cxn modelId="{13598F77-AE33-4E5A-89DD-5D556E8A7E20}" type="presParOf" srcId="{817CD0F9-5EF9-4E87-AB7C-5CA4CB0BBDD0}" destId="{4177E96F-7D05-4766-8245-7E6846433F2E}" srcOrd="0" destOrd="0" presId="urn:microsoft.com/office/officeart/2005/8/layout/hierarchy2"/>
    <dgm:cxn modelId="{5D51B9DB-C5A6-488E-9F96-0939A79ADED3}" type="presParOf" srcId="{C82DBBC3-6FFF-4088-B805-E4284C4923FF}" destId="{4C07F0A1-D1C8-4CC8-9A14-ECD530D3EC5F}" srcOrd="1" destOrd="0" presId="urn:microsoft.com/office/officeart/2005/8/layout/hierarchy2"/>
    <dgm:cxn modelId="{0371AFD7-FB4C-4D62-8E75-F5E7652E954D}" type="presParOf" srcId="{4C07F0A1-D1C8-4CC8-9A14-ECD530D3EC5F}" destId="{9B4BFDE7-3E0C-4561-8ADC-CE7F0211B5D6}" srcOrd="0" destOrd="0" presId="urn:microsoft.com/office/officeart/2005/8/layout/hierarchy2"/>
    <dgm:cxn modelId="{5D895B3C-CE69-4281-A911-47D4133819A4}" type="presParOf" srcId="{4C07F0A1-D1C8-4CC8-9A14-ECD530D3EC5F}" destId="{5847E24D-0660-49C8-981A-0B8AD30BE639}" srcOrd="1" destOrd="0" presId="urn:microsoft.com/office/officeart/2005/8/layout/hierarchy2"/>
    <dgm:cxn modelId="{04BDA2C1-FED4-4FCA-A78D-879344E7ECC9}" type="presParOf" srcId="{C82DBBC3-6FFF-4088-B805-E4284C4923FF}" destId="{301CECB9-8875-4660-BC57-17164C66D800}" srcOrd="2" destOrd="0" presId="urn:microsoft.com/office/officeart/2005/8/layout/hierarchy2"/>
    <dgm:cxn modelId="{99D73EBE-89E0-4016-9703-87C8DA699CD2}" type="presParOf" srcId="{301CECB9-8875-4660-BC57-17164C66D800}" destId="{6EC897E4-E905-4650-8CC8-DD5A1E552CAC}" srcOrd="0" destOrd="0" presId="urn:microsoft.com/office/officeart/2005/8/layout/hierarchy2"/>
    <dgm:cxn modelId="{9342BE6E-FA19-4080-8079-5A7B2B9F2919}" type="presParOf" srcId="{C82DBBC3-6FFF-4088-B805-E4284C4923FF}" destId="{FA0E62E0-63CD-472B-B07E-38FF2502F873}" srcOrd="3" destOrd="0" presId="urn:microsoft.com/office/officeart/2005/8/layout/hierarchy2"/>
    <dgm:cxn modelId="{40696177-47B9-43C8-B592-7A4119326396}" type="presParOf" srcId="{FA0E62E0-63CD-472B-B07E-38FF2502F873}" destId="{37B35FC3-150D-4701-B0AF-47D69C0141A4}" srcOrd="0" destOrd="0" presId="urn:microsoft.com/office/officeart/2005/8/layout/hierarchy2"/>
    <dgm:cxn modelId="{5EB5AC0C-FDF9-4540-A0BF-ED32220DB872}" type="presParOf" srcId="{FA0E62E0-63CD-472B-B07E-38FF2502F873}" destId="{E1017F4D-3758-42CE-9044-E7394F7CD5A6}" srcOrd="1" destOrd="0" presId="urn:microsoft.com/office/officeart/2005/8/layout/hierarchy2"/>
    <dgm:cxn modelId="{BF7B5B42-771E-4DB7-83A6-246605A2EC1E}" type="presParOf" srcId="{C82DBBC3-6FFF-4088-B805-E4284C4923FF}" destId="{59F6E62E-AC3A-4E68-BB87-9FFD57F0656E}" srcOrd="4" destOrd="0" presId="urn:microsoft.com/office/officeart/2005/8/layout/hierarchy2"/>
    <dgm:cxn modelId="{BF1D8203-7253-4439-90FF-ED1856045843}" type="presParOf" srcId="{59F6E62E-AC3A-4E68-BB87-9FFD57F0656E}" destId="{4261AF72-C30B-42DC-AB78-B3A1F269BD71}" srcOrd="0" destOrd="0" presId="urn:microsoft.com/office/officeart/2005/8/layout/hierarchy2"/>
    <dgm:cxn modelId="{613857DF-C75F-4DF9-8A93-08E98D41253C}" type="presParOf" srcId="{C82DBBC3-6FFF-4088-B805-E4284C4923FF}" destId="{3AAE9958-8421-4D52-AC90-5F0078B938E7}" srcOrd="5" destOrd="0" presId="urn:microsoft.com/office/officeart/2005/8/layout/hierarchy2"/>
    <dgm:cxn modelId="{B5B1F6AE-AAE3-49FD-BFFE-3EE82CFA2340}" type="presParOf" srcId="{3AAE9958-8421-4D52-AC90-5F0078B938E7}" destId="{70DC9665-255A-4DB5-B6C3-B9370F544DD6}" srcOrd="0" destOrd="0" presId="urn:microsoft.com/office/officeart/2005/8/layout/hierarchy2"/>
    <dgm:cxn modelId="{BC211830-5698-40DD-9894-17B02713A34B}" type="presParOf" srcId="{3AAE9958-8421-4D52-AC90-5F0078B938E7}" destId="{C30D2F8A-852F-4374-9F26-D2D61BFDA35F}" srcOrd="1" destOrd="0" presId="urn:microsoft.com/office/officeart/2005/8/layout/hierarchy2"/>
    <dgm:cxn modelId="{77287E16-02BA-4D39-A203-8AFE642A2B31}" type="presParOf" srcId="{C82DBBC3-6FFF-4088-B805-E4284C4923FF}" destId="{FDD70D42-3C39-4839-8A15-15B60F4807DF}" srcOrd="6" destOrd="0" presId="urn:microsoft.com/office/officeart/2005/8/layout/hierarchy2"/>
    <dgm:cxn modelId="{8A5487B3-D39C-465B-A426-A246B50406CD}" type="presParOf" srcId="{FDD70D42-3C39-4839-8A15-15B60F4807DF}" destId="{666CF161-A594-45C2-9781-C938170B6F1E}" srcOrd="0" destOrd="0" presId="urn:microsoft.com/office/officeart/2005/8/layout/hierarchy2"/>
    <dgm:cxn modelId="{38415599-47A0-4B35-B3AD-F2CEF3CC25C0}" type="presParOf" srcId="{C82DBBC3-6FFF-4088-B805-E4284C4923FF}" destId="{40089349-2500-4D7D-8D73-BC8B6442C35F}" srcOrd="7" destOrd="0" presId="urn:microsoft.com/office/officeart/2005/8/layout/hierarchy2"/>
    <dgm:cxn modelId="{E8C3E077-33A1-4C18-BCBE-F0BC89C9EE1A}" type="presParOf" srcId="{40089349-2500-4D7D-8D73-BC8B6442C35F}" destId="{D76236BC-A8D0-4375-8994-57674C9819D6}" srcOrd="0" destOrd="0" presId="urn:microsoft.com/office/officeart/2005/8/layout/hierarchy2"/>
    <dgm:cxn modelId="{18351471-D15C-438F-818C-7B5EE547A586}" type="presParOf" srcId="{40089349-2500-4D7D-8D73-BC8B6442C35F}" destId="{9CD0D663-2D9A-4123-92A3-2BC5A0D91F85}" srcOrd="1" destOrd="0" presId="urn:microsoft.com/office/officeart/2005/8/layout/hierarchy2"/>
  </dgm:cxnLst>
  <dgm:bg>
    <a:gradFill flip="none" rotWithShape="1">
      <a:gsLst>
        <a:gs pos="0">
          <a:schemeClr val="accent1">
            <a:tint val="66000"/>
            <a:satMod val="160000"/>
            <a:alpha val="9000"/>
          </a:schemeClr>
        </a:gs>
        <a:gs pos="50000">
          <a:schemeClr val="accent1">
            <a:tint val="44500"/>
            <a:satMod val="160000"/>
          </a:schemeClr>
        </a:gs>
        <a:gs pos="100000">
          <a:schemeClr val="accent1">
            <a:tint val="23500"/>
            <a:satMod val="160000"/>
          </a:schemeClr>
        </a:gs>
      </a:gsLst>
      <a:path path="rect">
        <a:fillToRect l="100000" t="100000"/>
      </a:path>
      <a:tileRect r="-100000" b="-100000"/>
    </a:gradFill>
  </dgm:bg>
  <dgm:whole/>
</dgm:dataModel>
</file>

<file path=ppt/diagrams/data4.xml><?xml version="1.0" encoding="utf-8"?>
<dgm:dataModel xmlns:dgm="http://schemas.openxmlformats.org/drawingml/2006/diagram" xmlns:a="http://schemas.openxmlformats.org/drawingml/2006/main">
  <dgm:ptLst>
    <dgm:pt modelId="{E0CD0999-C69A-42C3-9E32-D243450C50DC}"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454F1D30-A7F0-43A1-A50B-7551705FC776}">
      <dgm:prSet phldrT="[Text]" custT="1"/>
      <dgm:spPr/>
      <dgm:t>
        <a:bodyPr/>
        <a:lstStyle/>
        <a:p>
          <a:r>
            <a:rPr lang="en-US" sz="2200" b="1" dirty="0" smtClean="0">
              <a:latin typeface="Cambria" pitchFamily="18" charset="0"/>
            </a:rPr>
            <a:t>WATER CONTENT</a:t>
          </a:r>
          <a:endParaRPr lang="en-US" sz="2200" dirty="0"/>
        </a:p>
      </dgm:t>
    </dgm:pt>
    <dgm:pt modelId="{D9172411-6D10-4B6A-A1BB-0967DBD4AF7C}" type="parTrans" cxnId="{C40FC776-9B7F-4D19-988B-873CE3DE86DD}">
      <dgm:prSet/>
      <dgm:spPr/>
      <dgm:t>
        <a:bodyPr/>
        <a:lstStyle/>
        <a:p>
          <a:endParaRPr lang="en-US"/>
        </a:p>
      </dgm:t>
    </dgm:pt>
    <dgm:pt modelId="{F807D695-AEB3-4E98-A407-34D37FA5C0F2}" type="sibTrans" cxnId="{C40FC776-9B7F-4D19-988B-873CE3DE86DD}">
      <dgm:prSet/>
      <dgm:spPr/>
      <dgm:t>
        <a:bodyPr/>
        <a:lstStyle/>
        <a:p>
          <a:endParaRPr lang="en-US"/>
        </a:p>
      </dgm:t>
    </dgm:pt>
    <dgm:pt modelId="{4F96668E-B0D3-4536-957A-6357D3D367D0}">
      <dgm:prSet phldrT="[Text]" custT="1"/>
      <dgm:spPr/>
      <dgm:t>
        <a:bodyPr/>
        <a:lstStyle/>
        <a:p>
          <a:r>
            <a:rPr lang="en-US" sz="2000" dirty="0" smtClean="0">
              <a:latin typeface="Cambria" pitchFamily="18" charset="0"/>
            </a:rPr>
            <a:t>OVEN DRY METHOD</a:t>
          </a:r>
          <a:endParaRPr lang="en-US" sz="2000" dirty="0"/>
        </a:p>
      </dgm:t>
    </dgm:pt>
    <dgm:pt modelId="{40C6995C-FCA2-4690-870F-170DC98B85E9}" type="parTrans" cxnId="{9E66A6C1-A9E8-4608-82B8-6B62C226B7E7}">
      <dgm:prSet/>
      <dgm:spPr/>
      <dgm:t>
        <a:bodyPr/>
        <a:lstStyle/>
        <a:p>
          <a:endParaRPr lang="en-US"/>
        </a:p>
      </dgm:t>
    </dgm:pt>
    <dgm:pt modelId="{FF49BD9E-D4FD-48F0-91BB-04878BB07391}" type="sibTrans" cxnId="{9E66A6C1-A9E8-4608-82B8-6B62C226B7E7}">
      <dgm:prSet/>
      <dgm:spPr/>
      <dgm:t>
        <a:bodyPr/>
        <a:lstStyle/>
        <a:p>
          <a:endParaRPr lang="en-US"/>
        </a:p>
      </dgm:t>
    </dgm:pt>
    <dgm:pt modelId="{0FB279D8-5CBE-4ED9-A008-F2BE6EF8354A}">
      <dgm:prSet phldrT="[Text]" custT="1"/>
      <dgm:spPr/>
      <dgm:t>
        <a:bodyPr/>
        <a:lstStyle/>
        <a:p>
          <a:r>
            <a:rPr lang="en-US" sz="2000" dirty="0" smtClean="0">
              <a:latin typeface="Cambria" pitchFamily="18" charset="0"/>
            </a:rPr>
            <a:t>SAND BATH METHOD</a:t>
          </a:r>
          <a:endParaRPr lang="en-US" sz="2000" dirty="0"/>
        </a:p>
      </dgm:t>
    </dgm:pt>
    <dgm:pt modelId="{3ECD58DF-6B73-4535-BFFB-18F3CA650037}" type="parTrans" cxnId="{41FE29B4-34A8-42FF-A1B5-5A4AA26B4869}">
      <dgm:prSet/>
      <dgm:spPr/>
      <dgm:t>
        <a:bodyPr/>
        <a:lstStyle/>
        <a:p>
          <a:endParaRPr lang="en-US"/>
        </a:p>
      </dgm:t>
    </dgm:pt>
    <dgm:pt modelId="{FE59BCC4-F838-4313-B49B-35AEF5E536B0}" type="sibTrans" cxnId="{41FE29B4-34A8-42FF-A1B5-5A4AA26B4869}">
      <dgm:prSet/>
      <dgm:spPr/>
      <dgm:t>
        <a:bodyPr/>
        <a:lstStyle/>
        <a:p>
          <a:endParaRPr lang="en-US"/>
        </a:p>
      </dgm:t>
    </dgm:pt>
    <dgm:pt modelId="{AFB7B0B3-F263-4AB2-B53C-852D4CA5D918}">
      <dgm:prSet custT="1"/>
      <dgm:spPr/>
      <dgm:t>
        <a:bodyPr/>
        <a:lstStyle/>
        <a:p>
          <a:r>
            <a:rPr lang="en-US" sz="2000" dirty="0" smtClean="0">
              <a:latin typeface="Cambria" pitchFamily="18" charset="0"/>
            </a:rPr>
            <a:t>PYCNOMETER</a:t>
          </a:r>
          <a:endParaRPr lang="en-US" sz="2000" dirty="0">
            <a:latin typeface="Cambria" pitchFamily="18" charset="0"/>
          </a:endParaRPr>
        </a:p>
      </dgm:t>
    </dgm:pt>
    <dgm:pt modelId="{1AE9FB9D-8879-4631-B31E-F37C564AF9A7}" type="parTrans" cxnId="{09328D78-25F9-4817-BD16-ECBB182B8808}">
      <dgm:prSet/>
      <dgm:spPr/>
      <dgm:t>
        <a:bodyPr/>
        <a:lstStyle/>
        <a:p>
          <a:endParaRPr lang="en-US"/>
        </a:p>
      </dgm:t>
    </dgm:pt>
    <dgm:pt modelId="{0BB05317-583C-4304-A799-B2470CE896FE}" type="sibTrans" cxnId="{09328D78-25F9-4817-BD16-ECBB182B8808}">
      <dgm:prSet/>
      <dgm:spPr/>
      <dgm:t>
        <a:bodyPr/>
        <a:lstStyle/>
        <a:p>
          <a:endParaRPr lang="en-US"/>
        </a:p>
      </dgm:t>
    </dgm:pt>
    <dgm:pt modelId="{2BC15C50-9A7C-42FE-9025-691085C8C1C2}">
      <dgm:prSet custT="1"/>
      <dgm:spPr/>
      <dgm:t>
        <a:bodyPr/>
        <a:lstStyle/>
        <a:p>
          <a:r>
            <a:rPr lang="en-US" sz="2000" dirty="0" smtClean="0">
              <a:latin typeface="Cambria" pitchFamily="18" charset="0"/>
            </a:rPr>
            <a:t>ALCOHOL METHOD</a:t>
          </a:r>
          <a:endParaRPr lang="en-US" sz="2000" dirty="0">
            <a:latin typeface="Cambria" pitchFamily="18" charset="0"/>
          </a:endParaRPr>
        </a:p>
      </dgm:t>
    </dgm:pt>
    <dgm:pt modelId="{FB897367-9C0D-47AB-B2CD-4D109866BDEA}" type="parTrans" cxnId="{39EE4636-2217-4907-A8F4-7A4DD4F9648D}">
      <dgm:prSet/>
      <dgm:spPr/>
      <dgm:t>
        <a:bodyPr/>
        <a:lstStyle/>
        <a:p>
          <a:endParaRPr lang="en-US"/>
        </a:p>
      </dgm:t>
    </dgm:pt>
    <dgm:pt modelId="{1C3CCD58-7B87-4376-97F0-0610234734A4}" type="sibTrans" cxnId="{39EE4636-2217-4907-A8F4-7A4DD4F9648D}">
      <dgm:prSet/>
      <dgm:spPr/>
      <dgm:t>
        <a:bodyPr/>
        <a:lstStyle/>
        <a:p>
          <a:endParaRPr lang="en-US"/>
        </a:p>
      </dgm:t>
    </dgm:pt>
    <dgm:pt modelId="{0D440550-D3F0-4A4F-8357-8D4B9F0CDFE1}">
      <dgm:prSet custT="1"/>
      <dgm:spPr/>
      <dgm:t>
        <a:bodyPr/>
        <a:lstStyle/>
        <a:p>
          <a:r>
            <a:rPr lang="en-US" sz="2000" dirty="0" smtClean="0">
              <a:latin typeface="Cambria" pitchFamily="18" charset="0"/>
            </a:rPr>
            <a:t>CALCIUM CARBIDE</a:t>
          </a:r>
          <a:endParaRPr lang="en-US" sz="2000" dirty="0">
            <a:latin typeface="Cambria" pitchFamily="18" charset="0"/>
          </a:endParaRPr>
        </a:p>
      </dgm:t>
    </dgm:pt>
    <dgm:pt modelId="{CAE969CD-676C-49E0-8F8E-A3DEDD1263E1}" type="parTrans" cxnId="{C083E9C8-FB1F-4709-8560-41A35B5C0761}">
      <dgm:prSet/>
      <dgm:spPr/>
      <dgm:t>
        <a:bodyPr/>
        <a:lstStyle/>
        <a:p>
          <a:endParaRPr lang="en-US"/>
        </a:p>
      </dgm:t>
    </dgm:pt>
    <dgm:pt modelId="{72D7485D-E35F-40AE-974A-3481AA0BCEE7}" type="sibTrans" cxnId="{C083E9C8-FB1F-4709-8560-41A35B5C0761}">
      <dgm:prSet/>
      <dgm:spPr/>
      <dgm:t>
        <a:bodyPr/>
        <a:lstStyle/>
        <a:p>
          <a:endParaRPr lang="en-US"/>
        </a:p>
      </dgm:t>
    </dgm:pt>
    <dgm:pt modelId="{41CA9039-E533-4B8B-A8F3-44A69CF5CBD8}" type="pres">
      <dgm:prSet presAssocID="{E0CD0999-C69A-42C3-9E32-D243450C50DC}" presName="hierChild1" presStyleCnt="0">
        <dgm:presLayoutVars>
          <dgm:chPref val="1"/>
          <dgm:dir/>
          <dgm:animOne val="branch"/>
          <dgm:animLvl val="lvl"/>
          <dgm:resizeHandles/>
        </dgm:presLayoutVars>
      </dgm:prSet>
      <dgm:spPr/>
      <dgm:t>
        <a:bodyPr/>
        <a:lstStyle/>
        <a:p>
          <a:endParaRPr lang="en-US"/>
        </a:p>
      </dgm:t>
    </dgm:pt>
    <dgm:pt modelId="{E55E9C4E-7E96-4475-9D1E-EF4769702A31}" type="pres">
      <dgm:prSet presAssocID="{454F1D30-A7F0-43A1-A50B-7551705FC776}" presName="hierRoot1" presStyleCnt="0"/>
      <dgm:spPr/>
    </dgm:pt>
    <dgm:pt modelId="{0BF9B7F0-FD73-4596-B1A1-7B3B13BB70CF}" type="pres">
      <dgm:prSet presAssocID="{454F1D30-A7F0-43A1-A50B-7551705FC776}" presName="composite" presStyleCnt="0"/>
      <dgm:spPr/>
    </dgm:pt>
    <dgm:pt modelId="{A3A60B60-D346-4EC6-A7CC-82EAC98790D6}" type="pres">
      <dgm:prSet presAssocID="{454F1D30-A7F0-43A1-A50B-7551705FC776}" presName="background" presStyleLbl="node0" presStyleIdx="0" presStyleCnt="1"/>
      <dgm:spPr/>
    </dgm:pt>
    <dgm:pt modelId="{F28BCF1A-E00A-449A-9955-B10254434647}" type="pres">
      <dgm:prSet presAssocID="{454F1D30-A7F0-43A1-A50B-7551705FC776}" presName="text" presStyleLbl="fgAcc0" presStyleIdx="0" presStyleCnt="1" custScaleX="115425" custScaleY="132436" custLinFactY="-92708" custLinFactNeighborX="-10593" custLinFactNeighborY="-100000">
        <dgm:presLayoutVars>
          <dgm:chPref val="3"/>
        </dgm:presLayoutVars>
      </dgm:prSet>
      <dgm:spPr/>
      <dgm:t>
        <a:bodyPr/>
        <a:lstStyle/>
        <a:p>
          <a:endParaRPr lang="en-US"/>
        </a:p>
      </dgm:t>
    </dgm:pt>
    <dgm:pt modelId="{0A3C4359-DAA9-4CB4-AD3C-68BD3EDA8DE9}" type="pres">
      <dgm:prSet presAssocID="{454F1D30-A7F0-43A1-A50B-7551705FC776}" presName="hierChild2" presStyleCnt="0"/>
      <dgm:spPr/>
    </dgm:pt>
    <dgm:pt modelId="{614C28B0-2593-4960-A9D3-255CCEACB484}" type="pres">
      <dgm:prSet presAssocID="{40C6995C-FCA2-4690-870F-170DC98B85E9}" presName="Name10" presStyleLbl="parChTrans1D2" presStyleIdx="0" presStyleCnt="5"/>
      <dgm:spPr/>
      <dgm:t>
        <a:bodyPr/>
        <a:lstStyle/>
        <a:p>
          <a:endParaRPr lang="en-US"/>
        </a:p>
      </dgm:t>
    </dgm:pt>
    <dgm:pt modelId="{0BBB2D5F-2E2E-4633-9680-07EBCACB67A7}" type="pres">
      <dgm:prSet presAssocID="{4F96668E-B0D3-4536-957A-6357D3D367D0}" presName="hierRoot2" presStyleCnt="0"/>
      <dgm:spPr/>
    </dgm:pt>
    <dgm:pt modelId="{FB782E3D-F008-4548-87CE-D28293447C3A}" type="pres">
      <dgm:prSet presAssocID="{4F96668E-B0D3-4536-957A-6357D3D367D0}" presName="composite2" presStyleCnt="0"/>
      <dgm:spPr/>
    </dgm:pt>
    <dgm:pt modelId="{865C6EF1-0B20-497B-8946-F0DC4DAAF339}" type="pres">
      <dgm:prSet presAssocID="{4F96668E-B0D3-4536-957A-6357D3D367D0}" presName="background2" presStyleLbl="node2" presStyleIdx="0" presStyleCnt="5"/>
      <dgm:spPr/>
    </dgm:pt>
    <dgm:pt modelId="{66A13FA6-4DA4-4700-8998-C83FA4DFC5CA}" type="pres">
      <dgm:prSet presAssocID="{4F96668E-B0D3-4536-957A-6357D3D367D0}" presName="text2" presStyleLbl="fgAcc2" presStyleIdx="0" presStyleCnt="5" custScaleY="111730" custLinFactY="-57666" custLinFactNeighborX="10424" custLinFactNeighborY="-100000">
        <dgm:presLayoutVars>
          <dgm:chPref val="3"/>
        </dgm:presLayoutVars>
      </dgm:prSet>
      <dgm:spPr/>
      <dgm:t>
        <a:bodyPr/>
        <a:lstStyle/>
        <a:p>
          <a:endParaRPr lang="en-US"/>
        </a:p>
      </dgm:t>
    </dgm:pt>
    <dgm:pt modelId="{389DFC50-8DD8-4605-8AD3-B1055F15773D}" type="pres">
      <dgm:prSet presAssocID="{4F96668E-B0D3-4536-957A-6357D3D367D0}" presName="hierChild3" presStyleCnt="0"/>
      <dgm:spPr/>
    </dgm:pt>
    <dgm:pt modelId="{EDDF4E03-DAF2-464E-BF48-EEC7AA3D2FA8}" type="pres">
      <dgm:prSet presAssocID="{3ECD58DF-6B73-4535-BFFB-18F3CA650037}" presName="Name10" presStyleLbl="parChTrans1D2" presStyleIdx="1" presStyleCnt="5"/>
      <dgm:spPr/>
      <dgm:t>
        <a:bodyPr/>
        <a:lstStyle/>
        <a:p>
          <a:endParaRPr lang="en-US"/>
        </a:p>
      </dgm:t>
    </dgm:pt>
    <dgm:pt modelId="{596E97F9-65C3-49D8-ACDD-FC89A8E4CEF7}" type="pres">
      <dgm:prSet presAssocID="{0FB279D8-5CBE-4ED9-A008-F2BE6EF8354A}" presName="hierRoot2" presStyleCnt="0"/>
      <dgm:spPr/>
    </dgm:pt>
    <dgm:pt modelId="{9FFD0F94-2E81-452E-ABB7-604B91496646}" type="pres">
      <dgm:prSet presAssocID="{0FB279D8-5CBE-4ED9-A008-F2BE6EF8354A}" presName="composite2" presStyleCnt="0"/>
      <dgm:spPr/>
    </dgm:pt>
    <dgm:pt modelId="{B570BC8E-6738-4D45-BF31-82A193FC7BA3}" type="pres">
      <dgm:prSet presAssocID="{0FB279D8-5CBE-4ED9-A008-F2BE6EF8354A}" presName="background2" presStyleLbl="node2" presStyleIdx="1" presStyleCnt="5"/>
      <dgm:spPr/>
    </dgm:pt>
    <dgm:pt modelId="{6BF40BE7-368F-40A5-AC5A-92961A5DACA2}" type="pres">
      <dgm:prSet presAssocID="{0FB279D8-5CBE-4ED9-A008-F2BE6EF8354A}" presName="text2" presStyleLbl="fgAcc2" presStyleIdx="1" presStyleCnt="5" custLinFactNeighborX="-22251" custLinFactNeighborY="24830">
        <dgm:presLayoutVars>
          <dgm:chPref val="3"/>
        </dgm:presLayoutVars>
      </dgm:prSet>
      <dgm:spPr/>
      <dgm:t>
        <a:bodyPr/>
        <a:lstStyle/>
        <a:p>
          <a:endParaRPr lang="en-US"/>
        </a:p>
      </dgm:t>
    </dgm:pt>
    <dgm:pt modelId="{A118E5F8-CB03-4468-B77A-A459DA282B14}" type="pres">
      <dgm:prSet presAssocID="{0FB279D8-5CBE-4ED9-A008-F2BE6EF8354A}" presName="hierChild3" presStyleCnt="0"/>
      <dgm:spPr/>
    </dgm:pt>
    <dgm:pt modelId="{536D651C-114F-4381-A2CA-BD98CEE52926}" type="pres">
      <dgm:prSet presAssocID="{1AE9FB9D-8879-4631-B31E-F37C564AF9A7}" presName="Name10" presStyleLbl="parChTrans1D2" presStyleIdx="2" presStyleCnt="5"/>
      <dgm:spPr/>
      <dgm:t>
        <a:bodyPr/>
        <a:lstStyle/>
        <a:p>
          <a:endParaRPr lang="en-US"/>
        </a:p>
      </dgm:t>
    </dgm:pt>
    <dgm:pt modelId="{8AC9FF5F-B937-4BBB-8DE3-81B72E78387E}" type="pres">
      <dgm:prSet presAssocID="{AFB7B0B3-F263-4AB2-B53C-852D4CA5D918}" presName="hierRoot2" presStyleCnt="0"/>
      <dgm:spPr/>
    </dgm:pt>
    <dgm:pt modelId="{1F1F2FF1-12AB-48A1-ADA7-3685742BF322}" type="pres">
      <dgm:prSet presAssocID="{AFB7B0B3-F263-4AB2-B53C-852D4CA5D918}" presName="composite2" presStyleCnt="0"/>
      <dgm:spPr/>
    </dgm:pt>
    <dgm:pt modelId="{7498F008-815C-4DDD-8097-B75C01B3CD2D}" type="pres">
      <dgm:prSet presAssocID="{AFB7B0B3-F263-4AB2-B53C-852D4CA5D918}" presName="background2" presStyleLbl="node2" presStyleIdx="2" presStyleCnt="5"/>
      <dgm:spPr/>
    </dgm:pt>
    <dgm:pt modelId="{46CFC8E8-1F99-4F56-8180-5187368FB703}" type="pres">
      <dgm:prSet presAssocID="{AFB7B0B3-F263-4AB2-B53C-852D4CA5D918}" presName="text2" presStyleLbl="fgAcc2" presStyleIdx="2" presStyleCnt="5" custScaleX="131876" custLinFactY="32636" custLinFactNeighborX="-8095" custLinFactNeighborY="100000">
        <dgm:presLayoutVars>
          <dgm:chPref val="3"/>
        </dgm:presLayoutVars>
      </dgm:prSet>
      <dgm:spPr/>
      <dgm:t>
        <a:bodyPr/>
        <a:lstStyle/>
        <a:p>
          <a:endParaRPr lang="en-US"/>
        </a:p>
      </dgm:t>
    </dgm:pt>
    <dgm:pt modelId="{70F8A65D-0A46-4BBF-B5F9-61054EAF60C4}" type="pres">
      <dgm:prSet presAssocID="{AFB7B0B3-F263-4AB2-B53C-852D4CA5D918}" presName="hierChild3" presStyleCnt="0"/>
      <dgm:spPr/>
    </dgm:pt>
    <dgm:pt modelId="{0661AEE8-BA5B-4B28-ABEF-4A8D09D8A28B}" type="pres">
      <dgm:prSet presAssocID="{FB897367-9C0D-47AB-B2CD-4D109866BDEA}" presName="Name10" presStyleLbl="parChTrans1D2" presStyleIdx="3" presStyleCnt="5"/>
      <dgm:spPr/>
      <dgm:t>
        <a:bodyPr/>
        <a:lstStyle/>
        <a:p>
          <a:endParaRPr lang="en-US"/>
        </a:p>
      </dgm:t>
    </dgm:pt>
    <dgm:pt modelId="{E931788F-E497-4FF2-A782-61B010998C47}" type="pres">
      <dgm:prSet presAssocID="{2BC15C50-9A7C-42FE-9025-691085C8C1C2}" presName="hierRoot2" presStyleCnt="0"/>
      <dgm:spPr/>
    </dgm:pt>
    <dgm:pt modelId="{6A1B112C-F534-4ABE-8903-EBBC06BC6E64}" type="pres">
      <dgm:prSet presAssocID="{2BC15C50-9A7C-42FE-9025-691085C8C1C2}" presName="composite2" presStyleCnt="0"/>
      <dgm:spPr/>
    </dgm:pt>
    <dgm:pt modelId="{333B6E1C-16B1-4567-A9E2-09AE1543A025}" type="pres">
      <dgm:prSet presAssocID="{2BC15C50-9A7C-42FE-9025-691085C8C1C2}" presName="background2" presStyleLbl="node2" presStyleIdx="3" presStyleCnt="5"/>
      <dgm:spPr/>
    </dgm:pt>
    <dgm:pt modelId="{62C6D68A-F9DB-451C-86CF-010DAA00E38E}" type="pres">
      <dgm:prSet presAssocID="{2BC15C50-9A7C-42FE-9025-691085C8C1C2}" presName="text2" presStyleLbl="fgAcc2" presStyleIdx="3" presStyleCnt="5" custLinFactX="6449" custLinFactY="-57698" custLinFactNeighborX="100000" custLinFactNeighborY="-100000">
        <dgm:presLayoutVars>
          <dgm:chPref val="3"/>
        </dgm:presLayoutVars>
      </dgm:prSet>
      <dgm:spPr/>
      <dgm:t>
        <a:bodyPr/>
        <a:lstStyle/>
        <a:p>
          <a:endParaRPr lang="en-US"/>
        </a:p>
      </dgm:t>
    </dgm:pt>
    <dgm:pt modelId="{8786F76F-0A17-4C5B-B6E9-3F90C80BAA8B}" type="pres">
      <dgm:prSet presAssocID="{2BC15C50-9A7C-42FE-9025-691085C8C1C2}" presName="hierChild3" presStyleCnt="0"/>
      <dgm:spPr/>
    </dgm:pt>
    <dgm:pt modelId="{7AFA71D4-B3F3-4E7E-B502-3B53BB5A8283}" type="pres">
      <dgm:prSet presAssocID="{CAE969CD-676C-49E0-8F8E-A3DEDD1263E1}" presName="Name10" presStyleLbl="parChTrans1D2" presStyleIdx="4" presStyleCnt="5"/>
      <dgm:spPr/>
      <dgm:t>
        <a:bodyPr/>
        <a:lstStyle/>
        <a:p>
          <a:endParaRPr lang="en-US"/>
        </a:p>
      </dgm:t>
    </dgm:pt>
    <dgm:pt modelId="{B672D3BC-DDBC-4F08-A27D-3097793825C2}" type="pres">
      <dgm:prSet presAssocID="{0D440550-D3F0-4A4F-8357-8D4B9F0CDFE1}" presName="hierRoot2" presStyleCnt="0"/>
      <dgm:spPr/>
    </dgm:pt>
    <dgm:pt modelId="{F72BE79C-479D-400B-B7E6-94D22C223CDF}" type="pres">
      <dgm:prSet presAssocID="{0D440550-D3F0-4A4F-8357-8D4B9F0CDFE1}" presName="composite2" presStyleCnt="0"/>
      <dgm:spPr/>
    </dgm:pt>
    <dgm:pt modelId="{45516CA8-C5F2-47A0-B196-F41B54012E4C}" type="pres">
      <dgm:prSet presAssocID="{0D440550-D3F0-4A4F-8357-8D4B9F0CDFE1}" presName="background2" presStyleLbl="node2" presStyleIdx="4" presStyleCnt="5"/>
      <dgm:spPr/>
    </dgm:pt>
    <dgm:pt modelId="{FA8F939A-3A08-4F6B-942B-08F6779ED8D7}" type="pres">
      <dgm:prSet presAssocID="{0D440550-D3F0-4A4F-8357-8D4B9F0CDFE1}" presName="text2" presStyleLbl="fgAcc2" presStyleIdx="4" presStyleCnt="5" custLinFactNeighborX="-78983" custLinFactNeighborY="24797">
        <dgm:presLayoutVars>
          <dgm:chPref val="3"/>
        </dgm:presLayoutVars>
      </dgm:prSet>
      <dgm:spPr/>
      <dgm:t>
        <a:bodyPr/>
        <a:lstStyle/>
        <a:p>
          <a:endParaRPr lang="en-US"/>
        </a:p>
      </dgm:t>
    </dgm:pt>
    <dgm:pt modelId="{47AD6851-F7DB-4B9C-AFA4-6FACA69B6C62}" type="pres">
      <dgm:prSet presAssocID="{0D440550-D3F0-4A4F-8357-8D4B9F0CDFE1}" presName="hierChild3" presStyleCnt="0"/>
      <dgm:spPr/>
    </dgm:pt>
  </dgm:ptLst>
  <dgm:cxnLst>
    <dgm:cxn modelId="{39EE4636-2217-4907-A8F4-7A4DD4F9648D}" srcId="{454F1D30-A7F0-43A1-A50B-7551705FC776}" destId="{2BC15C50-9A7C-42FE-9025-691085C8C1C2}" srcOrd="3" destOrd="0" parTransId="{FB897367-9C0D-47AB-B2CD-4D109866BDEA}" sibTransId="{1C3CCD58-7B87-4376-97F0-0610234734A4}"/>
    <dgm:cxn modelId="{FE3DB999-487A-45A8-B8DE-248269831EED}" type="presOf" srcId="{0D440550-D3F0-4A4F-8357-8D4B9F0CDFE1}" destId="{FA8F939A-3A08-4F6B-942B-08F6779ED8D7}" srcOrd="0" destOrd="0" presId="urn:microsoft.com/office/officeart/2005/8/layout/hierarchy1"/>
    <dgm:cxn modelId="{1AFA5478-2D15-4FAB-8E51-74537403DDFB}" type="presOf" srcId="{AFB7B0B3-F263-4AB2-B53C-852D4CA5D918}" destId="{46CFC8E8-1F99-4F56-8180-5187368FB703}" srcOrd="0" destOrd="0" presId="urn:microsoft.com/office/officeart/2005/8/layout/hierarchy1"/>
    <dgm:cxn modelId="{AF69A1CE-D27A-4EF0-B7FD-F415531759CF}" type="presOf" srcId="{40C6995C-FCA2-4690-870F-170DC98B85E9}" destId="{614C28B0-2593-4960-A9D3-255CCEACB484}" srcOrd="0" destOrd="0" presId="urn:microsoft.com/office/officeart/2005/8/layout/hierarchy1"/>
    <dgm:cxn modelId="{C083E9C8-FB1F-4709-8560-41A35B5C0761}" srcId="{454F1D30-A7F0-43A1-A50B-7551705FC776}" destId="{0D440550-D3F0-4A4F-8357-8D4B9F0CDFE1}" srcOrd="4" destOrd="0" parTransId="{CAE969CD-676C-49E0-8F8E-A3DEDD1263E1}" sibTransId="{72D7485D-E35F-40AE-974A-3481AA0BCEE7}"/>
    <dgm:cxn modelId="{B2E0CC04-3E0B-49FC-BAAF-8776F51665A6}" type="presOf" srcId="{0FB279D8-5CBE-4ED9-A008-F2BE6EF8354A}" destId="{6BF40BE7-368F-40A5-AC5A-92961A5DACA2}" srcOrd="0" destOrd="0" presId="urn:microsoft.com/office/officeart/2005/8/layout/hierarchy1"/>
    <dgm:cxn modelId="{86E6849A-D0AD-4513-91AD-08B9AAF006C6}" type="presOf" srcId="{2BC15C50-9A7C-42FE-9025-691085C8C1C2}" destId="{62C6D68A-F9DB-451C-86CF-010DAA00E38E}" srcOrd="0" destOrd="0" presId="urn:microsoft.com/office/officeart/2005/8/layout/hierarchy1"/>
    <dgm:cxn modelId="{9E66A6C1-A9E8-4608-82B8-6B62C226B7E7}" srcId="{454F1D30-A7F0-43A1-A50B-7551705FC776}" destId="{4F96668E-B0D3-4536-957A-6357D3D367D0}" srcOrd="0" destOrd="0" parTransId="{40C6995C-FCA2-4690-870F-170DC98B85E9}" sibTransId="{FF49BD9E-D4FD-48F0-91BB-04878BB07391}"/>
    <dgm:cxn modelId="{156ECBF5-9DC2-47B9-93DD-83B7338AECF3}" type="presOf" srcId="{454F1D30-A7F0-43A1-A50B-7551705FC776}" destId="{F28BCF1A-E00A-449A-9955-B10254434647}" srcOrd="0" destOrd="0" presId="urn:microsoft.com/office/officeart/2005/8/layout/hierarchy1"/>
    <dgm:cxn modelId="{09328D78-25F9-4817-BD16-ECBB182B8808}" srcId="{454F1D30-A7F0-43A1-A50B-7551705FC776}" destId="{AFB7B0B3-F263-4AB2-B53C-852D4CA5D918}" srcOrd="2" destOrd="0" parTransId="{1AE9FB9D-8879-4631-B31E-F37C564AF9A7}" sibTransId="{0BB05317-583C-4304-A799-B2470CE896FE}"/>
    <dgm:cxn modelId="{1EC29618-E447-4976-BEC0-E631D4504917}" type="presOf" srcId="{FB897367-9C0D-47AB-B2CD-4D109866BDEA}" destId="{0661AEE8-BA5B-4B28-ABEF-4A8D09D8A28B}" srcOrd="0" destOrd="0" presId="urn:microsoft.com/office/officeart/2005/8/layout/hierarchy1"/>
    <dgm:cxn modelId="{CA06F35D-D583-42DC-A47B-133A563EE8BF}" type="presOf" srcId="{E0CD0999-C69A-42C3-9E32-D243450C50DC}" destId="{41CA9039-E533-4B8B-A8F3-44A69CF5CBD8}" srcOrd="0" destOrd="0" presId="urn:microsoft.com/office/officeart/2005/8/layout/hierarchy1"/>
    <dgm:cxn modelId="{C40FC776-9B7F-4D19-988B-873CE3DE86DD}" srcId="{E0CD0999-C69A-42C3-9E32-D243450C50DC}" destId="{454F1D30-A7F0-43A1-A50B-7551705FC776}" srcOrd="0" destOrd="0" parTransId="{D9172411-6D10-4B6A-A1BB-0967DBD4AF7C}" sibTransId="{F807D695-AEB3-4E98-A407-34D37FA5C0F2}"/>
    <dgm:cxn modelId="{AAAA7620-7EA4-4940-8343-BBE612CD1435}" type="presOf" srcId="{3ECD58DF-6B73-4535-BFFB-18F3CA650037}" destId="{EDDF4E03-DAF2-464E-BF48-EEC7AA3D2FA8}" srcOrd="0" destOrd="0" presId="urn:microsoft.com/office/officeart/2005/8/layout/hierarchy1"/>
    <dgm:cxn modelId="{0389B386-53F8-4D8C-9664-E20B6A979B26}" type="presOf" srcId="{4F96668E-B0D3-4536-957A-6357D3D367D0}" destId="{66A13FA6-4DA4-4700-8998-C83FA4DFC5CA}" srcOrd="0" destOrd="0" presId="urn:microsoft.com/office/officeart/2005/8/layout/hierarchy1"/>
    <dgm:cxn modelId="{1BD9715C-3268-4B31-A488-8F7B720AA254}" type="presOf" srcId="{CAE969CD-676C-49E0-8F8E-A3DEDD1263E1}" destId="{7AFA71D4-B3F3-4E7E-B502-3B53BB5A8283}" srcOrd="0" destOrd="0" presId="urn:microsoft.com/office/officeart/2005/8/layout/hierarchy1"/>
    <dgm:cxn modelId="{41FE29B4-34A8-42FF-A1B5-5A4AA26B4869}" srcId="{454F1D30-A7F0-43A1-A50B-7551705FC776}" destId="{0FB279D8-5CBE-4ED9-A008-F2BE6EF8354A}" srcOrd="1" destOrd="0" parTransId="{3ECD58DF-6B73-4535-BFFB-18F3CA650037}" sibTransId="{FE59BCC4-F838-4313-B49B-35AEF5E536B0}"/>
    <dgm:cxn modelId="{84BF89AC-7481-4EEF-B419-7B6B9FFE3CB0}" type="presOf" srcId="{1AE9FB9D-8879-4631-B31E-F37C564AF9A7}" destId="{536D651C-114F-4381-A2CA-BD98CEE52926}" srcOrd="0" destOrd="0" presId="urn:microsoft.com/office/officeart/2005/8/layout/hierarchy1"/>
    <dgm:cxn modelId="{7BC04080-5172-4BC4-87E6-36025F5B69FB}" type="presParOf" srcId="{41CA9039-E533-4B8B-A8F3-44A69CF5CBD8}" destId="{E55E9C4E-7E96-4475-9D1E-EF4769702A31}" srcOrd="0" destOrd="0" presId="urn:microsoft.com/office/officeart/2005/8/layout/hierarchy1"/>
    <dgm:cxn modelId="{7D1CCCB2-CBD3-4564-8A2A-B6BE5DD8459E}" type="presParOf" srcId="{E55E9C4E-7E96-4475-9D1E-EF4769702A31}" destId="{0BF9B7F0-FD73-4596-B1A1-7B3B13BB70CF}" srcOrd="0" destOrd="0" presId="urn:microsoft.com/office/officeart/2005/8/layout/hierarchy1"/>
    <dgm:cxn modelId="{2D9CB324-52C7-4821-84A3-43ADE0B3F96C}" type="presParOf" srcId="{0BF9B7F0-FD73-4596-B1A1-7B3B13BB70CF}" destId="{A3A60B60-D346-4EC6-A7CC-82EAC98790D6}" srcOrd="0" destOrd="0" presId="urn:microsoft.com/office/officeart/2005/8/layout/hierarchy1"/>
    <dgm:cxn modelId="{214467EF-8EFB-4764-A572-60653B7C2145}" type="presParOf" srcId="{0BF9B7F0-FD73-4596-B1A1-7B3B13BB70CF}" destId="{F28BCF1A-E00A-449A-9955-B10254434647}" srcOrd="1" destOrd="0" presId="urn:microsoft.com/office/officeart/2005/8/layout/hierarchy1"/>
    <dgm:cxn modelId="{56D8CF3C-C7EE-4987-9E02-EC7A1FA9B183}" type="presParOf" srcId="{E55E9C4E-7E96-4475-9D1E-EF4769702A31}" destId="{0A3C4359-DAA9-4CB4-AD3C-68BD3EDA8DE9}" srcOrd="1" destOrd="0" presId="urn:microsoft.com/office/officeart/2005/8/layout/hierarchy1"/>
    <dgm:cxn modelId="{F7997EFB-A540-4934-AE70-4183F797BE99}" type="presParOf" srcId="{0A3C4359-DAA9-4CB4-AD3C-68BD3EDA8DE9}" destId="{614C28B0-2593-4960-A9D3-255CCEACB484}" srcOrd="0" destOrd="0" presId="urn:microsoft.com/office/officeart/2005/8/layout/hierarchy1"/>
    <dgm:cxn modelId="{DB71AB37-09A5-4C7D-9D8C-B26A5F267022}" type="presParOf" srcId="{0A3C4359-DAA9-4CB4-AD3C-68BD3EDA8DE9}" destId="{0BBB2D5F-2E2E-4633-9680-07EBCACB67A7}" srcOrd="1" destOrd="0" presId="urn:microsoft.com/office/officeart/2005/8/layout/hierarchy1"/>
    <dgm:cxn modelId="{3E65FF1C-58CC-4D49-A652-A7DE82A259DE}" type="presParOf" srcId="{0BBB2D5F-2E2E-4633-9680-07EBCACB67A7}" destId="{FB782E3D-F008-4548-87CE-D28293447C3A}" srcOrd="0" destOrd="0" presId="urn:microsoft.com/office/officeart/2005/8/layout/hierarchy1"/>
    <dgm:cxn modelId="{0767C90F-EF4C-42E4-A70B-2B289E57740A}" type="presParOf" srcId="{FB782E3D-F008-4548-87CE-D28293447C3A}" destId="{865C6EF1-0B20-497B-8946-F0DC4DAAF339}" srcOrd="0" destOrd="0" presId="urn:microsoft.com/office/officeart/2005/8/layout/hierarchy1"/>
    <dgm:cxn modelId="{E3C84918-35E1-48AC-AB85-81F80CD5204C}" type="presParOf" srcId="{FB782E3D-F008-4548-87CE-D28293447C3A}" destId="{66A13FA6-4DA4-4700-8998-C83FA4DFC5CA}" srcOrd="1" destOrd="0" presId="urn:microsoft.com/office/officeart/2005/8/layout/hierarchy1"/>
    <dgm:cxn modelId="{B01B7B53-AE60-4F0B-8C2B-DCCC0F903DA6}" type="presParOf" srcId="{0BBB2D5F-2E2E-4633-9680-07EBCACB67A7}" destId="{389DFC50-8DD8-4605-8AD3-B1055F15773D}" srcOrd="1" destOrd="0" presId="urn:microsoft.com/office/officeart/2005/8/layout/hierarchy1"/>
    <dgm:cxn modelId="{8C85C19E-94A0-4D54-980D-3918BB78DFDF}" type="presParOf" srcId="{0A3C4359-DAA9-4CB4-AD3C-68BD3EDA8DE9}" destId="{EDDF4E03-DAF2-464E-BF48-EEC7AA3D2FA8}" srcOrd="2" destOrd="0" presId="urn:microsoft.com/office/officeart/2005/8/layout/hierarchy1"/>
    <dgm:cxn modelId="{1872B03B-696A-4FE9-9075-4102B84CDF3E}" type="presParOf" srcId="{0A3C4359-DAA9-4CB4-AD3C-68BD3EDA8DE9}" destId="{596E97F9-65C3-49D8-ACDD-FC89A8E4CEF7}" srcOrd="3" destOrd="0" presId="urn:microsoft.com/office/officeart/2005/8/layout/hierarchy1"/>
    <dgm:cxn modelId="{261E4A27-F176-4FD3-A281-A1155A1E5B5C}" type="presParOf" srcId="{596E97F9-65C3-49D8-ACDD-FC89A8E4CEF7}" destId="{9FFD0F94-2E81-452E-ABB7-604B91496646}" srcOrd="0" destOrd="0" presId="urn:microsoft.com/office/officeart/2005/8/layout/hierarchy1"/>
    <dgm:cxn modelId="{D80396E7-45D9-4493-B730-3ABEA6CADC1D}" type="presParOf" srcId="{9FFD0F94-2E81-452E-ABB7-604B91496646}" destId="{B570BC8E-6738-4D45-BF31-82A193FC7BA3}" srcOrd="0" destOrd="0" presId="urn:microsoft.com/office/officeart/2005/8/layout/hierarchy1"/>
    <dgm:cxn modelId="{C58EFA6B-725E-4AF9-AF70-EB49293523EB}" type="presParOf" srcId="{9FFD0F94-2E81-452E-ABB7-604B91496646}" destId="{6BF40BE7-368F-40A5-AC5A-92961A5DACA2}" srcOrd="1" destOrd="0" presId="urn:microsoft.com/office/officeart/2005/8/layout/hierarchy1"/>
    <dgm:cxn modelId="{C1FA68B7-9F68-4DA7-8CC3-AD8A682E1B81}" type="presParOf" srcId="{596E97F9-65C3-49D8-ACDD-FC89A8E4CEF7}" destId="{A118E5F8-CB03-4468-B77A-A459DA282B14}" srcOrd="1" destOrd="0" presId="urn:microsoft.com/office/officeart/2005/8/layout/hierarchy1"/>
    <dgm:cxn modelId="{0F7CB49D-64BD-4504-A856-C2CDDD389899}" type="presParOf" srcId="{0A3C4359-DAA9-4CB4-AD3C-68BD3EDA8DE9}" destId="{536D651C-114F-4381-A2CA-BD98CEE52926}" srcOrd="4" destOrd="0" presId="urn:microsoft.com/office/officeart/2005/8/layout/hierarchy1"/>
    <dgm:cxn modelId="{71005966-460D-41DC-A4FB-C12358B95083}" type="presParOf" srcId="{0A3C4359-DAA9-4CB4-AD3C-68BD3EDA8DE9}" destId="{8AC9FF5F-B937-4BBB-8DE3-81B72E78387E}" srcOrd="5" destOrd="0" presId="urn:microsoft.com/office/officeart/2005/8/layout/hierarchy1"/>
    <dgm:cxn modelId="{F33BBE27-6B87-4E8E-91C3-3E91832EAAD6}" type="presParOf" srcId="{8AC9FF5F-B937-4BBB-8DE3-81B72E78387E}" destId="{1F1F2FF1-12AB-48A1-ADA7-3685742BF322}" srcOrd="0" destOrd="0" presId="urn:microsoft.com/office/officeart/2005/8/layout/hierarchy1"/>
    <dgm:cxn modelId="{C2ECE767-5261-4C2D-A03A-A17212F6A7D3}" type="presParOf" srcId="{1F1F2FF1-12AB-48A1-ADA7-3685742BF322}" destId="{7498F008-815C-4DDD-8097-B75C01B3CD2D}" srcOrd="0" destOrd="0" presId="urn:microsoft.com/office/officeart/2005/8/layout/hierarchy1"/>
    <dgm:cxn modelId="{AB7D1A05-E32F-4D21-9672-257F3F3384DB}" type="presParOf" srcId="{1F1F2FF1-12AB-48A1-ADA7-3685742BF322}" destId="{46CFC8E8-1F99-4F56-8180-5187368FB703}" srcOrd="1" destOrd="0" presId="urn:microsoft.com/office/officeart/2005/8/layout/hierarchy1"/>
    <dgm:cxn modelId="{906C448A-D610-406F-86BC-A9453399D499}" type="presParOf" srcId="{8AC9FF5F-B937-4BBB-8DE3-81B72E78387E}" destId="{70F8A65D-0A46-4BBF-B5F9-61054EAF60C4}" srcOrd="1" destOrd="0" presId="urn:microsoft.com/office/officeart/2005/8/layout/hierarchy1"/>
    <dgm:cxn modelId="{2F1DD244-8A70-45D6-BBD0-B6F2C2D99904}" type="presParOf" srcId="{0A3C4359-DAA9-4CB4-AD3C-68BD3EDA8DE9}" destId="{0661AEE8-BA5B-4B28-ABEF-4A8D09D8A28B}" srcOrd="6" destOrd="0" presId="urn:microsoft.com/office/officeart/2005/8/layout/hierarchy1"/>
    <dgm:cxn modelId="{778D699D-660B-4A52-A3A3-9C85858AA793}" type="presParOf" srcId="{0A3C4359-DAA9-4CB4-AD3C-68BD3EDA8DE9}" destId="{E931788F-E497-4FF2-A782-61B010998C47}" srcOrd="7" destOrd="0" presId="urn:microsoft.com/office/officeart/2005/8/layout/hierarchy1"/>
    <dgm:cxn modelId="{70FB51F4-6421-408C-A476-60A645670924}" type="presParOf" srcId="{E931788F-E497-4FF2-A782-61B010998C47}" destId="{6A1B112C-F534-4ABE-8903-EBBC06BC6E64}" srcOrd="0" destOrd="0" presId="urn:microsoft.com/office/officeart/2005/8/layout/hierarchy1"/>
    <dgm:cxn modelId="{8E706858-36B5-4C9A-810D-4E22776385C8}" type="presParOf" srcId="{6A1B112C-F534-4ABE-8903-EBBC06BC6E64}" destId="{333B6E1C-16B1-4567-A9E2-09AE1543A025}" srcOrd="0" destOrd="0" presId="urn:microsoft.com/office/officeart/2005/8/layout/hierarchy1"/>
    <dgm:cxn modelId="{B11B237D-422D-4E60-B679-35C871AB3F09}" type="presParOf" srcId="{6A1B112C-F534-4ABE-8903-EBBC06BC6E64}" destId="{62C6D68A-F9DB-451C-86CF-010DAA00E38E}" srcOrd="1" destOrd="0" presId="urn:microsoft.com/office/officeart/2005/8/layout/hierarchy1"/>
    <dgm:cxn modelId="{2C86370D-CD0E-4704-9F25-A93647671AAF}" type="presParOf" srcId="{E931788F-E497-4FF2-A782-61B010998C47}" destId="{8786F76F-0A17-4C5B-B6E9-3F90C80BAA8B}" srcOrd="1" destOrd="0" presId="urn:microsoft.com/office/officeart/2005/8/layout/hierarchy1"/>
    <dgm:cxn modelId="{BA139DFA-8355-4C60-AFD4-30A428F58CB5}" type="presParOf" srcId="{0A3C4359-DAA9-4CB4-AD3C-68BD3EDA8DE9}" destId="{7AFA71D4-B3F3-4E7E-B502-3B53BB5A8283}" srcOrd="8" destOrd="0" presId="urn:microsoft.com/office/officeart/2005/8/layout/hierarchy1"/>
    <dgm:cxn modelId="{C10908FD-3929-4CD4-883A-0A6A0955A628}" type="presParOf" srcId="{0A3C4359-DAA9-4CB4-AD3C-68BD3EDA8DE9}" destId="{B672D3BC-DDBC-4F08-A27D-3097793825C2}" srcOrd="9" destOrd="0" presId="urn:microsoft.com/office/officeart/2005/8/layout/hierarchy1"/>
    <dgm:cxn modelId="{D4DDC340-0992-437F-A865-C61836C17C95}" type="presParOf" srcId="{B672D3BC-DDBC-4F08-A27D-3097793825C2}" destId="{F72BE79C-479D-400B-B7E6-94D22C223CDF}" srcOrd="0" destOrd="0" presId="urn:microsoft.com/office/officeart/2005/8/layout/hierarchy1"/>
    <dgm:cxn modelId="{6452009C-137F-41DB-A8A4-16569F637126}" type="presParOf" srcId="{F72BE79C-479D-400B-B7E6-94D22C223CDF}" destId="{45516CA8-C5F2-47A0-B196-F41B54012E4C}" srcOrd="0" destOrd="0" presId="urn:microsoft.com/office/officeart/2005/8/layout/hierarchy1"/>
    <dgm:cxn modelId="{DE24A0C5-C586-46E4-BF97-849F36F7A0FA}" type="presParOf" srcId="{F72BE79C-479D-400B-B7E6-94D22C223CDF}" destId="{FA8F939A-3A08-4F6B-942B-08F6779ED8D7}" srcOrd="1" destOrd="0" presId="urn:microsoft.com/office/officeart/2005/8/layout/hierarchy1"/>
    <dgm:cxn modelId="{68DD5ABE-CEFA-4EFE-AEB4-177FA802A1D3}" type="presParOf" srcId="{B672D3BC-DDBC-4F08-A27D-3097793825C2}" destId="{47AD6851-F7DB-4B9C-AFA4-6FACA69B6C62}" srcOrd="1" destOrd="0" presId="urn:microsoft.com/office/officeart/2005/8/layout/hierarchy1"/>
  </dgm:cxnLst>
  <dgm:bg>
    <a:gradFill flip="none" rotWithShape="1">
      <a:gsLst>
        <a:gs pos="0">
          <a:srgbClr val="FFEFD1"/>
        </a:gs>
        <a:gs pos="64999">
          <a:srgbClr val="F0EBD5"/>
        </a:gs>
        <a:gs pos="100000">
          <a:srgbClr val="D1C39F"/>
        </a:gs>
      </a:gsLst>
      <a:lin ang="0" scaled="0"/>
      <a:tileRect/>
    </a:gradFill>
  </dgm:bg>
  <dgm:whole/>
</dgm:dataModel>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1002142-7E2A-4699-B626-DC5B5EC9ACC4}" type="datetimeFigureOut">
              <a:rPr lang="en-US" smtClean="0"/>
              <a:pPr/>
              <a:t>2/10/2021</a:t>
            </a:fld>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93CD303-5046-44D5-9575-CF323AAE649D}"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5605CF-51ED-446A-97D5-1DE62A09C84D}" type="datetimeFigureOut">
              <a:rPr lang="en-US" smtClean="0"/>
              <a:pPr/>
              <a:t>2/10/2021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DBEC70-301A-485B-AAB4-EBDA517118D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DBEC70-301A-485B-AAB4-EBDA517118D2}"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DBEC70-301A-485B-AAB4-EBDA517118D2}"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2F6DA1-E6EA-4888-93CB-2B9878670E5C}" type="datetimeFigureOut">
              <a:rPr lang="en-US" smtClean="0"/>
              <a:pPr/>
              <a:t>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4EBCA-60C5-4F4B-8842-8D5C1F8BA5B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2F6DA1-E6EA-4888-93CB-2B9878670E5C}" type="datetimeFigureOut">
              <a:rPr lang="en-US" smtClean="0"/>
              <a:pPr/>
              <a:t>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4EBCA-60C5-4F4B-8842-8D5C1F8BA5B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2F6DA1-E6EA-4888-93CB-2B9878670E5C}" type="datetimeFigureOut">
              <a:rPr lang="en-US" smtClean="0"/>
              <a:pPr/>
              <a:t>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4EBCA-60C5-4F4B-8842-8D5C1F8BA5B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000"/>
            </a:lvl1p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lvl1pPr>
              <a:defRPr sz="1800"/>
            </a:lvl1pPr>
            <a:lvl2pPr>
              <a:defRPr sz="1800"/>
            </a:lvl2pPr>
            <a:lvl3pPr>
              <a:defRPr sz="18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632F6DA1-E6EA-4888-93CB-2B9878670E5C}" type="datetimeFigureOut">
              <a:rPr lang="en-US" smtClean="0"/>
              <a:pPr/>
              <a:t>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4EBCA-60C5-4F4B-8842-8D5C1F8BA5B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2F6DA1-E6EA-4888-93CB-2B9878670E5C}" type="datetimeFigureOut">
              <a:rPr lang="en-US" smtClean="0"/>
              <a:pPr/>
              <a:t>2/10/2021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974EBCA-60C5-4F4B-8842-8D5C1F8BA5B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2F6DA1-E6EA-4888-93CB-2B9878670E5C}" type="datetimeFigureOut">
              <a:rPr lang="en-US" smtClean="0"/>
              <a:pPr/>
              <a:t>2/10/2021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74EBCA-60C5-4F4B-8842-8D5C1F8BA5B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2F6DA1-E6EA-4888-93CB-2B9878670E5C}" type="datetimeFigureOut">
              <a:rPr lang="en-US" smtClean="0"/>
              <a:pPr/>
              <a:t>2/10/2021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974EBCA-60C5-4F4B-8842-8D5C1F8BA5B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2F6DA1-E6EA-4888-93CB-2B9878670E5C}" type="datetimeFigureOut">
              <a:rPr lang="en-US" smtClean="0"/>
              <a:pPr/>
              <a:t>2/10/2021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974EBCA-60C5-4F4B-8842-8D5C1F8BA5B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2F6DA1-E6EA-4888-93CB-2B9878670E5C}" type="datetimeFigureOut">
              <a:rPr lang="en-US" smtClean="0"/>
              <a:pPr/>
              <a:t>2/10/2021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974EBCA-60C5-4F4B-8842-8D5C1F8BA5B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2F6DA1-E6EA-4888-93CB-2B9878670E5C}" type="datetimeFigureOut">
              <a:rPr lang="en-US" smtClean="0"/>
              <a:pPr/>
              <a:t>2/10/2021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74EBCA-60C5-4F4B-8842-8D5C1F8BA5B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2F6DA1-E6EA-4888-93CB-2B9878670E5C}" type="datetimeFigureOut">
              <a:rPr lang="en-US" smtClean="0"/>
              <a:pPr/>
              <a:t>2/10/2021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974EBCA-60C5-4F4B-8842-8D5C1F8BA5B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2F6DA1-E6EA-4888-93CB-2B9878670E5C}" type="datetimeFigureOut">
              <a:rPr lang="en-US" smtClean="0"/>
              <a:pPr/>
              <a:t>2/10/2021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74EBCA-60C5-4F4B-8842-8D5C1F8BA5B1}" type="slidenum">
              <a:rPr lang="en-US" smtClean="0"/>
              <a:pPr/>
              <a:t>‹#›</a:t>
            </a:fld>
            <a:endParaRPr lang="en-US" dirty="0"/>
          </a:p>
        </p:txBody>
      </p:sp>
      <p:pic>
        <p:nvPicPr>
          <p:cNvPr id="7" name="Picture 6" descr="BANNER7672-ATME Logo Banner 1600 x 380.jpg"/>
          <p:cNvPicPr>
            <a:picLocks noChangeAspect="1"/>
          </p:cNvPicPr>
          <p:nvPr userDrawn="1"/>
        </p:nvPicPr>
        <p:blipFill>
          <a:blip r:embed="rId13" cstate="print"/>
          <a:stretch>
            <a:fillRect/>
          </a:stretch>
        </p:blipFill>
        <p:spPr>
          <a:xfrm>
            <a:off x="152400" y="152400"/>
            <a:ext cx="2438400" cy="760067"/>
          </a:xfrm>
          <a:prstGeom prst="rect">
            <a:avLst/>
          </a:prstGeom>
        </p:spPr>
      </p:pic>
      <p:pic>
        <p:nvPicPr>
          <p:cNvPr id="8" name="Picture 7"/>
          <p:cNvPicPr/>
          <p:nvPr userDrawn="1"/>
        </p:nvPicPr>
        <p:blipFill>
          <a:blip r:embed="rId14" cstate="print"/>
          <a:srcRect/>
          <a:stretch>
            <a:fillRect/>
          </a:stretch>
        </p:blipFill>
        <p:spPr bwMode="auto">
          <a:xfrm>
            <a:off x="5791200" y="152400"/>
            <a:ext cx="790546" cy="762000"/>
          </a:xfrm>
          <a:prstGeom prst="rect">
            <a:avLst/>
          </a:prstGeom>
          <a:noFill/>
          <a:ln w="9525">
            <a:noFill/>
            <a:miter lim="800000"/>
            <a:headEnd/>
            <a:tailEnd/>
          </a:ln>
        </p:spPr>
      </p:pic>
      <p:pic>
        <p:nvPicPr>
          <p:cNvPr id="9" name="Google Shape;55;p13"/>
          <p:cNvPicPr/>
          <p:nvPr userDrawn="1"/>
        </p:nvPicPr>
        <p:blipFill>
          <a:blip r:embed="rId15">
            <a:alphaModFix/>
          </a:blip>
          <a:stretch>
            <a:fillRect/>
          </a:stretch>
        </p:blipFill>
        <p:spPr>
          <a:xfrm>
            <a:off x="6781800" y="228600"/>
            <a:ext cx="685800" cy="685800"/>
          </a:xfrm>
          <a:prstGeom prst="rect">
            <a:avLst/>
          </a:prstGeom>
          <a:noFill/>
          <a:ln>
            <a:noFill/>
          </a:ln>
        </p:spPr>
      </p:pic>
      <p:pic>
        <p:nvPicPr>
          <p:cNvPr id="10" name="Picture 9"/>
          <p:cNvPicPr/>
          <p:nvPr userDrawn="1"/>
        </p:nvPicPr>
        <p:blipFill>
          <a:blip r:embed="rId16">
            <a:extLst>
              <a:ext uri="{28A0092B-C50C-407E-A947-70E740481C1C}">
                <a14:useLocalDpi xmlns="" xmlns:a14="http://schemas.microsoft.com/office/drawing/2010/main" val="0"/>
              </a:ext>
            </a:extLst>
          </a:blip>
          <a:srcRect/>
          <a:stretch>
            <a:fillRect/>
          </a:stretch>
        </p:blipFill>
        <p:spPr bwMode="auto">
          <a:xfrm>
            <a:off x="7543800" y="304800"/>
            <a:ext cx="1339554" cy="581540"/>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206.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207.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208.jpe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209.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212.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2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215.jpeg"/><Relationship Id="rId2" Type="http://schemas.openxmlformats.org/officeDocument/2006/relationships/image" Target="../media/image214.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216.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217.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219.jpe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220.jpe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221.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222.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224.png"/><Relationship Id="rId2" Type="http://schemas.openxmlformats.org/officeDocument/2006/relationships/image" Target="../media/image223.pn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225.pn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3" Type="http://schemas.openxmlformats.org/officeDocument/2006/relationships/image" Target="../media/image227.png"/><Relationship Id="rId2" Type="http://schemas.openxmlformats.org/officeDocument/2006/relationships/image" Target="../media/image226.png"/><Relationship Id="rId1" Type="http://schemas.openxmlformats.org/officeDocument/2006/relationships/slideLayout" Target="../slideLayouts/slideLayout2.xml"/><Relationship Id="rId4" Type="http://schemas.openxmlformats.org/officeDocument/2006/relationships/image" Target="../media/image228.png"/></Relationships>
</file>

<file path=ppt/slides/_rels/slide138.xml.rels><?xml version="1.0" encoding="UTF-8" standalone="yes"?>
<Relationships xmlns="http://schemas.openxmlformats.org/package/2006/relationships"><Relationship Id="rId2" Type="http://schemas.openxmlformats.org/officeDocument/2006/relationships/image" Target="../media/image229.png"/><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image" Target="../media/image231.png"/><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232.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4.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37.png"/><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2.png"/></Relationships>
</file>

<file path=ppt/slides/_rels/slide32.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12" Type="http://schemas.openxmlformats.org/officeDocument/2006/relationships/image" Target="../media/image63.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7.png"/><Relationship Id="rId11" Type="http://schemas.openxmlformats.org/officeDocument/2006/relationships/image" Target="../media/image62.png"/><Relationship Id="rId5" Type="http://schemas.openxmlformats.org/officeDocument/2006/relationships/image" Target="../media/image56.png"/><Relationship Id="rId10" Type="http://schemas.openxmlformats.org/officeDocument/2006/relationships/image" Target="../media/image61.png"/><Relationship Id="rId4" Type="http://schemas.openxmlformats.org/officeDocument/2006/relationships/image" Target="../media/image55.png"/><Relationship Id="rId9"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34.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35.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44.png"/><Relationship Id="rId7" Type="http://schemas.openxmlformats.org/officeDocument/2006/relationships/image" Target="../media/image77.png"/><Relationship Id="rId2"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40.png"/></Relationships>
</file>

<file path=ppt/slides/_rels/slide36.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3.png"/><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82.png"/><Relationship Id="rId5" Type="http://schemas.openxmlformats.org/officeDocument/2006/relationships/image" Target="../media/image69.png"/><Relationship Id="rId4" Type="http://schemas.openxmlformats.org/officeDocument/2006/relationships/image" Target="../media/image81.png"/></Relationships>
</file>

<file path=ppt/slides/_rels/slide3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 Id="rId5" Type="http://schemas.openxmlformats.org/officeDocument/2006/relationships/image" Target="../media/image83.png"/><Relationship Id="rId4" Type="http://schemas.openxmlformats.org/officeDocument/2006/relationships/image" Target="../media/image86.png"/></Relationships>
</file>

<file path=ppt/slides/_rels/slide38.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11.png"/><Relationship Id="rId7" Type="http://schemas.openxmlformats.org/officeDocument/2006/relationships/image" Target="../media/image89.png"/><Relationship Id="rId2" Type="http://schemas.openxmlformats.org/officeDocument/2006/relationships/image" Target="../media/image87.png"/><Relationship Id="rId1" Type="http://schemas.openxmlformats.org/officeDocument/2006/relationships/slideLayout" Target="../slideLayouts/slideLayout2.xml"/><Relationship Id="rId6" Type="http://schemas.openxmlformats.org/officeDocument/2006/relationships/image" Target="../media/image82.png"/><Relationship Id="rId5" Type="http://schemas.openxmlformats.org/officeDocument/2006/relationships/image" Target="../media/image69.png"/><Relationship Id="rId4" Type="http://schemas.openxmlformats.org/officeDocument/2006/relationships/image" Target="../media/image88.png"/></Relationships>
</file>

<file path=ppt/slides/_rels/slide3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image" Target="../media/image93.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5.png"/><Relationship Id="rId7" Type="http://schemas.openxmlformats.org/officeDocument/2006/relationships/image" Target="../media/image99.png"/><Relationship Id="rId2" Type="http://schemas.openxmlformats.org/officeDocument/2006/relationships/image" Target="../media/image93.png"/><Relationship Id="rId1" Type="http://schemas.openxmlformats.org/officeDocument/2006/relationships/slideLayout" Target="../slideLayouts/slideLayout2.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png"/></Relationships>
</file>

<file path=ppt/slides/_rels/slide41.xml.rels><?xml version="1.0" encoding="UTF-8" standalone="yes"?>
<Relationships xmlns="http://schemas.openxmlformats.org/package/2006/relationships"><Relationship Id="rId8" Type="http://schemas.openxmlformats.org/officeDocument/2006/relationships/image" Target="../media/image106.png"/><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image" Target="../media/image100.png"/><Relationship Id="rId1" Type="http://schemas.openxmlformats.org/officeDocument/2006/relationships/slideLayout" Target="../slideLayouts/slideLayout2.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 Id="rId9" Type="http://schemas.openxmlformats.org/officeDocument/2006/relationships/image" Target="../media/image107.png"/></Relationships>
</file>

<file path=ppt/slides/_rels/slide4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93.png"/><Relationship Id="rId1" Type="http://schemas.openxmlformats.org/officeDocument/2006/relationships/slideLayout" Target="../slideLayouts/slideLayout2.xml"/><Relationship Id="rId5" Type="http://schemas.openxmlformats.org/officeDocument/2006/relationships/image" Target="../media/image110.png"/><Relationship Id="rId4" Type="http://schemas.openxmlformats.org/officeDocument/2006/relationships/image" Target="../media/image109.png"/></Relationships>
</file>

<file path=ppt/slides/_rels/slide4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11.png"/><Relationship Id="rId1" Type="http://schemas.openxmlformats.org/officeDocument/2006/relationships/slideLayout" Target="../slideLayouts/slideLayout2.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4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2.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45.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2.xml"/><Relationship Id="rId5" Type="http://schemas.openxmlformats.org/officeDocument/2006/relationships/image" Target="../media/image122.png"/><Relationship Id="rId4" Type="http://schemas.openxmlformats.org/officeDocument/2006/relationships/image" Target="../media/image121.png"/></Relationships>
</file>

<file path=ppt/slides/_rels/slide4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2.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24.png"/></Relationships>
</file>

<file path=ppt/slides/_rels/slide4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78.png"/><Relationship Id="rId7" Type="http://schemas.openxmlformats.org/officeDocument/2006/relationships/image" Target="../media/image51.png"/><Relationship Id="rId2" Type="http://schemas.openxmlformats.org/officeDocument/2006/relationships/image" Target="../media/image86.png"/><Relationship Id="rId1" Type="http://schemas.openxmlformats.org/officeDocument/2006/relationships/slideLayout" Target="../slideLayouts/slideLayout2.xml"/><Relationship Id="rId6" Type="http://schemas.openxmlformats.org/officeDocument/2006/relationships/image" Target="../media/image63.png"/><Relationship Id="rId5" Type="http://schemas.openxmlformats.org/officeDocument/2006/relationships/image" Target="../media/image68.png"/><Relationship Id="rId4" Type="http://schemas.openxmlformats.org/officeDocument/2006/relationships/image" Target="../media/image72.png"/></Relationships>
</file>

<file path=ppt/slides/_rels/slide48.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26.png"/><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image" Target="../media/image99.png"/><Relationship Id="rId4" Type="http://schemas.openxmlformats.org/officeDocument/2006/relationships/image" Target="../media/image107.png"/></Relationships>
</file>

<file path=ppt/slides/_rels/slide49.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28.png"/><Relationship Id="rId7" Type="http://schemas.openxmlformats.org/officeDocument/2006/relationships/image" Target="../media/image132.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131.png"/><Relationship Id="rId5" Type="http://schemas.openxmlformats.org/officeDocument/2006/relationships/image" Target="../media/image130.png"/><Relationship Id="rId4" Type="http://schemas.openxmlformats.org/officeDocument/2006/relationships/image" Target="../media/image129.png"/></Relationships>
</file>

<file path=ppt/slides/_rels/slide51.xml.rels><?xml version="1.0" encoding="UTF-8" standalone="yes"?>
<Relationships xmlns="http://schemas.openxmlformats.org/package/2006/relationships"><Relationship Id="rId8" Type="http://schemas.openxmlformats.org/officeDocument/2006/relationships/image" Target="../media/image138.png"/><Relationship Id="rId3" Type="http://schemas.openxmlformats.org/officeDocument/2006/relationships/image" Target="../media/image134.png"/><Relationship Id="rId7" Type="http://schemas.openxmlformats.org/officeDocument/2006/relationships/image" Target="../media/image137.png"/><Relationship Id="rId2" Type="http://schemas.openxmlformats.org/officeDocument/2006/relationships/image" Target="../media/image133.png"/><Relationship Id="rId1" Type="http://schemas.openxmlformats.org/officeDocument/2006/relationships/slideLayout" Target="../slideLayouts/slideLayout2.xml"/><Relationship Id="rId6" Type="http://schemas.openxmlformats.org/officeDocument/2006/relationships/image" Target="../media/image136.png"/><Relationship Id="rId5" Type="http://schemas.openxmlformats.org/officeDocument/2006/relationships/image" Target="../media/image135.png"/><Relationship Id="rId10" Type="http://schemas.openxmlformats.org/officeDocument/2006/relationships/image" Target="../media/image140.png"/><Relationship Id="rId4" Type="http://schemas.openxmlformats.org/officeDocument/2006/relationships/image" Target="../media/image132.png"/><Relationship Id="rId9" Type="http://schemas.openxmlformats.org/officeDocument/2006/relationships/image" Target="../media/image139.png"/></Relationships>
</file>

<file path=ppt/slides/_rels/slide52.xml.rels><?xml version="1.0" encoding="UTF-8" standalone="yes"?>
<Relationships xmlns="http://schemas.openxmlformats.org/package/2006/relationships"><Relationship Id="rId8" Type="http://schemas.openxmlformats.org/officeDocument/2006/relationships/image" Target="../media/image142.png"/><Relationship Id="rId3" Type="http://schemas.openxmlformats.org/officeDocument/2006/relationships/image" Target="../media/image134.png"/><Relationship Id="rId7" Type="http://schemas.openxmlformats.org/officeDocument/2006/relationships/image" Target="../media/image141.png"/><Relationship Id="rId2" Type="http://schemas.openxmlformats.org/officeDocument/2006/relationships/image" Target="../media/image133.png"/><Relationship Id="rId1" Type="http://schemas.openxmlformats.org/officeDocument/2006/relationships/slideLayout" Target="../slideLayouts/slideLayout2.xml"/><Relationship Id="rId6" Type="http://schemas.openxmlformats.org/officeDocument/2006/relationships/image" Target="../media/image136.png"/><Relationship Id="rId5" Type="http://schemas.openxmlformats.org/officeDocument/2006/relationships/image" Target="../media/image135.png"/><Relationship Id="rId10" Type="http://schemas.openxmlformats.org/officeDocument/2006/relationships/image" Target="../media/image144.png"/><Relationship Id="rId4" Type="http://schemas.openxmlformats.org/officeDocument/2006/relationships/image" Target="../media/image132.png"/><Relationship Id="rId9" Type="http://schemas.openxmlformats.org/officeDocument/2006/relationships/image" Target="../media/image143.png"/></Relationships>
</file>

<file path=ppt/slides/_rels/slide53.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8" Type="http://schemas.openxmlformats.org/officeDocument/2006/relationships/image" Target="../media/image152.png"/><Relationship Id="rId3" Type="http://schemas.openxmlformats.org/officeDocument/2006/relationships/image" Target="../media/image147.png"/><Relationship Id="rId7" Type="http://schemas.openxmlformats.org/officeDocument/2006/relationships/image" Target="../media/image151.png"/><Relationship Id="rId2" Type="http://schemas.openxmlformats.org/officeDocument/2006/relationships/image" Target="../media/image136.png"/><Relationship Id="rId1" Type="http://schemas.openxmlformats.org/officeDocument/2006/relationships/slideLayout" Target="../slideLayouts/slideLayout2.xml"/><Relationship Id="rId6" Type="http://schemas.openxmlformats.org/officeDocument/2006/relationships/image" Target="../media/image150.png"/><Relationship Id="rId5" Type="http://schemas.openxmlformats.org/officeDocument/2006/relationships/image" Target="../media/image149.png"/><Relationship Id="rId4" Type="http://schemas.openxmlformats.org/officeDocument/2006/relationships/image" Target="../media/image148.png"/><Relationship Id="rId9" Type="http://schemas.openxmlformats.org/officeDocument/2006/relationships/image" Target="../media/image153.png"/></Relationships>
</file>

<file path=ppt/slides/_rels/slide55.xml.rels><?xml version="1.0" encoding="UTF-8" standalone="yes"?>
<Relationships xmlns="http://schemas.openxmlformats.org/package/2006/relationships"><Relationship Id="rId3" Type="http://schemas.openxmlformats.org/officeDocument/2006/relationships/image" Target="../media/image154.png"/><Relationship Id="rId7" Type="http://schemas.openxmlformats.org/officeDocument/2006/relationships/image" Target="../media/image157.png"/><Relationship Id="rId2" Type="http://schemas.openxmlformats.org/officeDocument/2006/relationships/image" Target="../media/image130.png"/><Relationship Id="rId1" Type="http://schemas.openxmlformats.org/officeDocument/2006/relationships/slideLayout" Target="../slideLayouts/slideLayout2.xml"/><Relationship Id="rId6" Type="http://schemas.openxmlformats.org/officeDocument/2006/relationships/image" Target="../media/image156.png"/><Relationship Id="rId5" Type="http://schemas.openxmlformats.org/officeDocument/2006/relationships/image" Target="../media/image136.png"/><Relationship Id="rId4" Type="http://schemas.openxmlformats.org/officeDocument/2006/relationships/image" Target="../media/image155.png"/></Relationships>
</file>

<file path=ppt/slides/_rels/slide56.xml.rels><?xml version="1.0" encoding="UTF-8" standalone="yes"?>
<Relationships xmlns="http://schemas.openxmlformats.org/package/2006/relationships"><Relationship Id="rId3" Type="http://schemas.openxmlformats.org/officeDocument/2006/relationships/image" Target="../media/image159.png"/><Relationship Id="rId7" Type="http://schemas.openxmlformats.org/officeDocument/2006/relationships/image" Target="../media/image163.png"/><Relationship Id="rId2" Type="http://schemas.openxmlformats.org/officeDocument/2006/relationships/image" Target="../media/image158.png"/><Relationship Id="rId1" Type="http://schemas.openxmlformats.org/officeDocument/2006/relationships/slideLayout" Target="../slideLayouts/slideLayout2.xml"/><Relationship Id="rId6" Type="http://schemas.openxmlformats.org/officeDocument/2006/relationships/image" Target="../media/image162.png"/><Relationship Id="rId5" Type="http://schemas.openxmlformats.org/officeDocument/2006/relationships/image" Target="../media/image161.png"/><Relationship Id="rId4" Type="http://schemas.openxmlformats.org/officeDocument/2006/relationships/image" Target="../media/image160.png"/></Relationships>
</file>

<file path=ppt/slides/_rels/slide57.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image" Target="../media/image16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8" Type="http://schemas.openxmlformats.org/officeDocument/2006/relationships/image" Target="../media/image171.png"/><Relationship Id="rId3" Type="http://schemas.openxmlformats.org/officeDocument/2006/relationships/image" Target="../media/image166.png"/><Relationship Id="rId7" Type="http://schemas.openxmlformats.org/officeDocument/2006/relationships/image" Target="../media/image170.png"/><Relationship Id="rId2" Type="http://schemas.openxmlformats.org/officeDocument/2006/relationships/image" Target="../media/image161.png"/><Relationship Id="rId1" Type="http://schemas.openxmlformats.org/officeDocument/2006/relationships/slideLayout" Target="../slideLayouts/slideLayout2.xml"/><Relationship Id="rId6" Type="http://schemas.openxmlformats.org/officeDocument/2006/relationships/image" Target="../media/image169.png"/><Relationship Id="rId5" Type="http://schemas.openxmlformats.org/officeDocument/2006/relationships/image" Target="../media/image168.png"/><Relationship Id="rId4" Type="http://schemas.openxmlformats.org/officeDocument/2006/relationships/image" Target="../media/image167.png"/><Relationship Id="rId9" Type="http://schemas.openxmlformats.org/officeDocument/2006/relationships/image" Target="../media/image172.png"/></Relationships>
</file>

<file path=ppt/slides/_rels/slide59.xml.rels><?xml version="1.0" encoding="UTF-8" standalone="yes"?>
<Relationships xmlns="http://schemas.openxmlformats.org/package/2006/relationships"><Relationship Id="rId8" Type="http://schemas.openxmlformats.org/officeDocument/2006/relationships/image" Target="../media/image161.png"/><Relationship Id="rId3" Type="http://schemas.openxmlformats.org/officeDocument/2006/relationships/image" Target="../media/image174.png"/><Relationship Id="rId7" Type="http://schemas.openxmlformats.org/officeDocument/2006/relationships/image" Target="../media/image178.png"/><Relationship Id="rId2" Type="http://schemas.openxmlformats.org/officeDocument/2006/relationships/image" Target="../media/image173.png"/><Relationship Id="rId1" Type="http://schemas.openxmlformats.org/officeDocument/2006/relationships/slideLayout" Target="../slideLayouts/slideLayout2.xml"/><Relationship Id="rId6" Type="http://schemas.openxmlformats.org/officeDocument/2006/relationships/image" Target="../media/image177.png"/><Relationship Id="rId5" Type="http://schemas.openxmlformats.org/officeDocument/2006/relationships/image" Target="../media/image176.png"/><Relationship Id="rId10" Type="http://schemas.openxmlformats.org/officeDocument/2006/relationships/image" Target="../media/image180.png"/><Relationship Id="rId4" Type="http://schemas.openxmlformats.org/officeDocument/2006/relationships/image" Target="../media/image175.png"/><Relationship Id="rId9" Type="http://schemas.openxmlformats.org/officeDocument/2006/relationships/image" Target="../media/image17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8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8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3.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85.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84.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186.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88.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89.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image" Target="../media/image190.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9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0.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image" Target="../media/image193.png"/><Relationship Id="rId1" Type="http://schemas.openxmlformats.org/officeDocument/2006/relationships/slideLayout" Target="../slideLayouts/slideLayout2.xml"/><Relationship Id="rId5" Type="http://schemas.openxmlformats.org/officeDocument/2006/relationships/image" Target="../media/image196.png"/><Relationship Id="rId4" Type="http://schemas.openxmlformats.org/officeDocument/2006/relationships/image" Target="../media/image195.png"/></Relationships>
</file>

<file path=ppt/slides/_rels/slide91.xml.rels><?xml version="1.0" encoding="UTF-8" standalone="yes"?>
<Relationships xmlns="http://schemas.openxmlformats.org/package/2006/relationships"><Relationship Id="rId3" Type="http://schemas.openxmlformats.org/officeDocument/2006/relationships/image" Target="../media/image197.png"/><Relationship Id="rId2" Type="http://schemas.openxmlformats.org/officeDocument/2006/relationships/image" Target="../media/image196.png"/><Relationship Id="rId1" Type="http://schemas.openxmlformats.org/officeDocument/2006/relationships/slideLayout" Target="../slideLayouts/slideLayout2.xml"/><Relationship Id="rId5" Type="http://schemas.openxmlformats.org/officeDocument/2006/relationships/image" Target="../media/image199.png"/><Relationship Id="rId4" Type="http://schemas.openxmlformats.org/officeDocument/2006/relationships/image" Target="../media/image198.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201.gif"/><Relationship Id="rId2" Type="http://schemas.openxmlformats.org/officeDocument/2006/relationships/image" Target="../media/image200.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202.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image" Target="../media/image202.png"/><Relationship Id="rId1" Type="http://schemas.openxmlformats.org/officeDocument/2006/relationships/slideLayout" Target="../slideLayouts/slideLayout2.xml"/><Relationship Id="rId4" Type="http://schemas.openxmlformats.org/officeDocument/2006/relationships/image" Target="../media/image204.jpe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20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9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209800"/>
            <a:ext cx="7772400" cy="1470025"/>
          </a:xfrm>
        </p:spPr>
        <p:txBody>
          <a:bodyPr/>
          <a:lstStyle/>
          <a:p>
            <a:r>
              <a:rPr lang="en-US" b="1" dirty="0" smtClean="0">
                <a:latin typeface="Times New Roman" pitchFamily="18" charset="0"/>
                <a:cs typeface="Times New Roman" pitchFamily="18" charset="0"/>
              </a:rPr>
              <a:t>BASIC GEOTECHNICAL ENGINEERING</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aphicFrame>
        <p:nvGraphicFramePr>
          <p:cNvPr id="4" name="Diagram 3"/>
          <p:cNvGraphicFramePr/>
          <p:nvPr/>
        </p:nvGraphicFramePr>
        <p:xfrm>
          <a:off x="457200" y="304800"/>
          <a:ext cx="8305800"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6096000" y="3962400"/>
            <a:ext cx="1066800" cy="646331"/>
          </a:xfrm>
          <a:prstGeom prst="rect">
            <a:avLst/>
          </a:prstGeom>
          <a:noFill/>
        </p:spPr>
        <p:txBody>
          <a:bodyPr wrap="square" rtlCol="0">
            <a:spAutoFit/>
          </a:bodyPr>
          <a:lstStyle/>
          <a:p>
            <a:pPr algn="ctr"/>
            <a:r>
              <a:rPr lang="en-US" b="1" dirty="0" smtClean="0">
                <a:latin typeface="Bookman Old Style" pitchFamily="18" charset="0"/>
              </a:rPr>
              <a:t>Glacial </a:t>
            </a:r>
          </a:p>
          <a:p>
            <a:pPr algn="ctr"/>
            <a:r>
              <a:rPr lang="en-US" b="1" dirty="0" smtClean="0">
                <a:latin typeface="Bookman Old Style" pitchFamily="18" charset="0"/>
              </a:rPr>
              <a:t>soils</a:t>
            </a:r>
            <a:endParaRPr lang="en-US" b="1" dirty="0">
              <a:latin typeface="Bookman Old Style" pitchFamily="18" charset="0"/>
            </a:endParaRPr>
          </a:p>
        </p:txBody>
      </p:sp>
      <p:sp>
        <p:nvSpPr>
          <p:cNvPr id="6" name="TextBox 5"/>
          <p:cNvSpPr txBox="1"/>
          <p:nvPr/>
        </p:nvSpPr>
        <p:spPr>
          <a:xfrm>
            <a:off x="1066800" y="5486400"/>
            <a:ext cx="1468672" cy="646331"/>
          </a:xfrm>
          <a:prstGeom prst="rect">
            <a:avLst/>
          </a:prstGeom>
          <a:noFill/>
        </p:spPr>
        <p:txBody>
          <a:bodyPr wrap="none" rtlCol="0">
            <a:spAutoFit/>
          </a:bodyPr>
          <a:lstStyle/>
          <a:p>
            <a:pPr algn="ctr"/>
            <a:r>
              <a:rPr lang="en-US" b="1" dirty="0" smtClean="0">
                <a:latin typeface="Bookman Old Style" pitchFamily="18" charset="0"/>
              </a:rPr>
              <a:t>Locustrine</a:t>
            </a:r>
          </a:p>
          <a:p>
            <a:pPr algn="ctr"/>
            <a:r>
              <a:rPr lang="en-US" b="1" dirty="0" smtClean="0">
                <a:latin typeface="Bookman Old Style" pitchFamily="18" charset="0"/>
              </a:rPr>
              <a:t>soils</a:t>
            </a:r>
            <a:endParaRPr lang="en-US" b="1" dirty="0">
              <a:latin typeface="Bookman Old Style" pitchFamily="18" charset="0"/>
            </a:endParaRPr>
          </a:p>
        </p:txBody>
      </p:sp>
      <p:sp>
        <p:nvSpPr>
          <p:cNvPr id="7" name="TextBox 6"/>
          <p:cNvSpPr txBox="1"/>
          <p:nvPr/>
        </p:nvSpPr>
        <p:spPr>
          <a:xfrm>
            <a:off x="3505200" y="5486400"/>
            <a:ext cx="1247572" cy="646331"/>
          </a:xfrm>
          <a:prstGeom prst="rect">
            <a:avLst/>
          </a:prstGeom>
          <a:noFill/>
        </p:spPr>
        <p:txBody>
          <a:bodyPr wrap="square" rtlCol="0">
            <a:spAutoFit/>
          </a:bodyPr>
          <a:lstStyle/>
          <a:p>
            <a:pPr algn="ctr"/>
            <a:r>
              <a:rPr lang="en-US" b="1" dirty="0" smtClean="0">
                <a:latin typeface="Bookman Old Style" pitchFamily="18" charset="0"/>
              </a:rPr>
              <a:t>Marine </a:t>
            </a:r>
          </a:p>
          <a:p>
            <a:pPr algn="ctr"/>
            <a:r>
              <a:rPr lang="en-US" b="1" dirty="0" smtClean="0">
                <a:latin typeface="Bookman Old Style" pitchFamily="18" charset="0"/>
              </a:rPr>
              <a:t>soils</a:t>
            </a:r>
            <a:endParaRPr lang="en-US" b="1" dirty="0">
              <a:latin typeface="Bookman Old Style" pitchFamily="18" charset="0"/>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762000"/>
          </a:xfrm>
        </p:spPr>
        <p:txBody>
          <a:bodyPr>
            <a:normAutofit/>
          </a:bodyPr>
          <a:lstStyle/>
          <a:p>
            <a:pPr algn="l"/>
            <a:r>
              <a:rPr lang="en-US" sz="3200" b="1" dirty="0" smtClean="0">
                <a:latin typeface="Times New Roman" pitchFamily="18" charset="0"/>
                <a:cs typeface="Times New Roman" pitchFamily="18" charset="0"/>
              </a:rPr>
              <a:t>INSITU DENSITY</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28800"/>
            <a:ext cx="8229600" cy="4297363"/>
          </a:xfrm>
        </p:spPr>
        <p:txBody>
          <a:bodyPr/>
          <a:lstStyle/>
          <a:p>
            <a:r>
              <a:rPr lang="en-US" sz="2400" dirty="0" smtClean="0">
                <a:latin typeface="Times New Roman" pitchFamily="18" charset="0"/>
                <a:cs typeface="Times New Roman" pitchFamily="18" charset="0"/>
              </a:rPr>
              <a:t>Density is defined as the mass per unit volume of soil.</a:t>
            </a: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pPr>
              <a:lnSpc>
                <a:spcPct val="150000"/>
              </a:lnSpc>
            </a:pPr>
            <a:r>
              <a:rPr lang="en-US" sz="2400" dirty="0" smtClean="0">
                <a:latin typeface="Times New Roman" pitchFamily="18" charset="0"/>
                <a:cs typeface="Times New Roman" pitchFamily="18" charset="0"/>
              </a:rPr>
              <a:t>Insitu Density is the field density.</a:t>
            </a:r>
          </a:p>
          <a:p>
            <a:pPr>
              <a:lnSpc>
                <a:spcPct val="150000"/>
              </a:lnSpc>
            </a:pPr>
            <a:r>
              <a:rPr lang="en-US" sz="2400" dirty="0" smtClean="0">
                <a:latin typeface="Times New Roman" pitchFamily="18" charset="0"/>
                <a:cs typeface="Times New Roman" pitchFamily="18" charset="0"/>
              </a:rPr>
              <a:t>Methods to determine insitu density are:-</a:t>
            </a:r>
          </a:p>
          <a:p>
            <a:pPr marL="457200" indent="-457200">
              <a:lnSpc>
                <a:spcPct val="150000"/>
              </a:lnSpc>
              <a:buAutoNum type="arabicPeriod"/>
            </a:pPr>
            <a:r>
              <a:rPr lang="en-US" sz="2400" dirty="0" smtClean="0">
                <a:latin typeface="Times New Roman" pitchFamily="18" charset="0"/>
                <a:cs typeface="Times New Roman" pitchFamily="18" charset="0"/>
              </a:rPr>
              <a:t>Core cutter method</a:t>
            </a:r>
          </a:p>
          <a:p>
            <a:pPr marL="457200" indent="-457200">
              <a:lnSpc>
                <a:spcPct val="150000"/>
              </a:lnSpc>
              <a:buAutoNum type="arabicPeriod"/>
            </a:pPr>
            <a:r>
              <a:rPr lang="en-US" sz="2400" dirty="0" smtClean="0">
                <a:latin typeface="Times New Roman" pitchFamily="18" charset="0"/>
                <a:cs typeface="Times New Roman" pitchFamily="18" charset="0"/>
              </a:rPr>
              <a:t>Sand Replacement method</a:t>
            </a:r>
          </a:p>
          <a:p>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971800" y="2667000"/>
            <a:ext cx="2967859" cy="685800"/>
          </a:xfrm>
          <a:prstGeom prst="rect">
            <a:avLst/>
          </a:prstGeom>
          <a:noFill/>
        </p:spPr>
      </p:pic>
      <p:cxnSp>
        <p:nvCxnSpPr>
          <p:cNvPr id="7" name="Straight Arrow Connector 6"/>
          <p:cNvCxnSpPr/>
          <p:nvPr/>
        </p:nvCxnSpPr>
        <p:spPr>
          <a:xfrm>
            <a:off x="1752600" y="30480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normAutofit/>
          </a:bodyPr>
          <a:lstStyle/>
          <a:p>
            <a:r>
              <a:rPr lang="en-US" sz="3200" b="1" dirty="0" smtClean="0">
                <a:latin typeface="Times New Roman" pitchFamily="18" charset="0"/>
                <a:cs typeface="Times New Roman" pitchFamily="18" charset="0"/>
              </a:rPr>
              <a:t>CORE CUTTER METHOD</a:t>
            </a:r>
            <a:endParaRPr lang="en-US" sz="3200" b="1" dirty="0">
              <a:latin typeface="Times New Roman" pitchFamily="18" charset="0"/>
              <a:cs typeface="Times New Roman" pitchFamily="18" charset="0"/>
            </a:endParaRPr>
          </a:p>
        </p:txBody>
      </p:sp>
      <p:pic>
        <p:nvPicPr>
          <p:cNvPr id="6" name="Content Placeholder 5" descr="core cutter method.jpg"/>
          <p:cNvPicPr>
            <a:picLocks noGrp="1" noChangeAspect="1"/>
          </p:cNvPicPr>
          <p:nvPr>
            <p:ph idx="1"/>
          </p:nvPr>
        </p:nvPicPr>
        <p:blipFill>
          <a:blip r:embed="rId2"/>
          <a:stretch>
            <a:fillRect/>
          </a:stretch>
        </p:blipFill>
        <p:spPr>
          <a:xfrm>
            <a:off x="914400" y="2514600"/>
            <a:ext cx="7129397" cy="3810000"/>
          </a:xfrm>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486400"/>
          </a:xfrm>
        </p:spPr>
        <p:txBody>
          <a:bodyPr>
            <a:normAutofit fontScale="92500" lnSpcReduction="10000"/>
          </a:bodyPr>
          <a:lstStyle/>
          <a:p>
            <a:pPr lvl="0" algn="just">
              <a:lnSpc>
                <a:spcPct val="170000"/>
              </a:lnSpc>
            </a:pPr>
            <a:r>
              <a:rPr lang="en-US" dirty="0" smtClean="0">
                <a:latin typeface="Times New Roman" pitchFamily="18" charset="0"/>
                <a:cs typeface="Times New Roman" pitchFamily="18" charset="0"/>
              </a:rPr>
              <a:t>Measure the inner dimensions of the core cutter and calculate its volume. Determine the mass of the core cutter (without dolly) accurate to 1 g. Oil the inside surfaces of the core cutter and the dolly.</a:t>
            </a:r>
          </a:p>
          <a:p>
            <a:pPr lvl="0" algn="just">
              <a:lnSpc>
                <a:spcPct val="170000"/>
              </a:lnSpc>
            </a:pPr>
            <a:r>
              <a:rPr lang="en-US" dirty="0" smtClean="0">
                <a:latin typeface="Times New Roman" pitchFamily="18" charset="0"/>
                <a:cs typeface="Times New Roman" pitchFamily="18" charset="0"/>
              </a:rPr>
              <a:t>Level the area where the in-situ density of the soil is required to be measured. Keep the dolly on the top of the core cutter and drive the assembly in to the soil with the help of the rammer until the top of the dolly protrudes about 1.5 cm above the surface.</a:t>
            </a:r>
          </a:p>
          <a:p>
            <a:pPr lvl="0" algn="just">
              <a:lnSpc>
                <a:spcPct val="170000"/>
              </a:lnSpc>
            </a:pPr>
            <a:r>
              <a:rPr lang="en-US" dirty="0" smtClean="0">
                <a:latin typeface="Times New Roman" pitchFamily="18" charset="0"/>
                <a:cs typeface="Times New Roman" pitchFamily="18" charset="0"/>
              </a:rPr>
              <a:t>Dig out the core cutter along with the dolly from the surrounding soil such that some soil projects from the lower end of the core cutter. Take out the dolly, and trim the soil mass at both the ends of the core cutter.</a:t>
            </a:r>
          </a:p>
          <a:p>
            <a:pPr lvl="0" algn="just">
              <a:lnSpc>
                <a:spcPct val="170000"/>
              </a:lnSpc>
            </a:pPr>
            <a:r>
              <a:rPr lang="en-US" dirty="0" smtClean="0">
                <a:latin typeface="Times New Roman" pitchFamily="18" charset="0"/>
                <a:cs typeface="Times New Roman" pitchFamily="18" charset="0"/>
              </a:rPr>
              <a:t>Determine the mass of the core cutter with the soil. </a:t>
            </a:r>
          </a:p>
          <a:p>
            <a:pPr lvl="0" algn="just">
              <a:lnSpc>
                <a:spcPct val="170000"/>
              </a:lnSpc>
            </a:pPr>
            <a:r>
              <a:rPr lang="en-US" dirty="0" smtClean="0">
                <a:latin typeface="Times New Roman" pitchFamily="18" charset="0"/>
                <a:cs typeface="Times New Roman" pitchFamily="18" charset="0"/>
              </a:rPr>
              <a:t>Determine the water content of the soil by oven drying method.</a:t>
            </a:r>
          </a:p>
          <a:p>
            <a:pPr lvl="0" algn="just">
              <a:lnSpc>
                <a:spcPct val="170000"/>
              </a:lnSpc>
            </a:pPr>
            <a:r>
              <a:rPr lang="en-US" dirty="0" smtClean="0">
                <a:latin typeface="Times New Roman" pitchFamily="18" charset="0"/>
                <a:cs typeface="Times New Roman" pitchFamily="18" charset="0"/>
              </a:rPr>
              <a:t>Repeat the test at two or three locations nearby for the average result.</a:t>
            </a:r>
          </a:p>
          <a:p>
            <a:endParaRPr 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a:bodyPr>
          <a:lstStyle/>
          <a:p>
            <a:pPr lvl="0">
              <a:lnSpc>
                <a:spcPct val="200000"/>
              </a:lnSpc>
            </a:pPr>
            <a:r>
              <a:rPr lang="en-US" sz="2400" dirty="0" smtClean="0">
                <a:latin typeface="Times New Roman" pitchFamily="18" charset="0"/>
                <a:cs typeface="Times New Roman" pitchFamily="18" charset="0"/>
              </a:rPr>
              <a:t>Volume of the core cutter = V =  = …………………cm</a:t>
            </a:r>
            <a:r>
              <a:rPr lang="en-US" sz="2400" baseline="30000" dirty="0" smtClean="0">
                <a:latin typeface="Times New Roman" pitchFamily="18" charset="0"/>
                <a:cs typeface="Times New Roman" pitchFamily="18" charset="0"/>
              </a:rPr>
              <a:t>3</a:t>
            </a:r>
            <a:endParaRPr lang="en-US" sz="2400" dirty="0" smtClean="0">
              <a:latin typeface="Times New Roman" pitchFamily="18" charset="0"/>
              <a:cs typeface="Times New Roman" pitchFamily="18" charset="0"/>
            </a:endParaRPr>
          </a:p>
          <a:p>
            <a:pPr lvl="0">
              <a:lnSpc>
                <a:spcPct val="200000"/>
              </a:lnSpc>
            </a:pPr>
            <a:r>
              <a:rPr lang="en-US" sz="2400" dirty="0" smtClean="0">
                <a:latin typeface="Times New Roman" pitchFamily="18" charset="0"/>
                <a:cs typeface="Times New Roman" pitchFamily="18" charset="0"/>
              </a:rPr>
              <a:t>In-situ bulk density of the soil = M / V = …………….g/cc        </a:t>
            </a:r>
          </a:p>
          <a:p>
            <a:pPr lvl="0">
              <a:lnSpc>
                <a:spcPct val="200000"/>
              </a:lnSpc>
            </a:pPr>
            <a:r>
              <a:rPr lang="en-US" sz="2400" dirty="0" smtClean="0">
                <a:latin typeface="Times New Roman" pitchFamily="18" charset="0"/>
                <a:cs typeface="Times New Roman" pitchFamily="18" charset="0"/>
              </a:rPr>
              <a:t>In-situ water content of the soil = w = Mw / M = …………..</a:t>
            </a:r>
          </a:p>
          <a:p>
            <a:pPr lvl="0">
              <a:lnSpc>
                <a:spcPct val="200000"/>
              </a:lnSpc>
            </a:pPr>
            <a:r>
              <a:rPr lang="en-US" sz="2400" dirty="0" smtClean="0">
                <a:latin typeface="Times New Roman" pitchFamily="18" charset="0"/>
                <a:cs typeface="Times New Roman" pitchFamily="18" charset="0"/>
              </a:rPr>
              <a:t>In-situ dry density of the soil = </a:t>
            </a:r>
            <a:r>
              <a:rPr lang="en-US" sz="2400" dirty="0" err="1" smtClean="0">
                <a:latin typeface="Times New Roman" pitchFamily="18" charset="0"/>
                <a:cs typeface="Times New Roman" pitchFamily="18" charset="0"/>
              </a:rPr>
              <a:t>ρ</a:t>
            </a:r>
            <a:r>
              <a:rPr lang="en-US" sz="2400" baseline="-25000" dirty="0" err="1" smtClean="0">
                <a:latin typeface="Times New Roman" pitchFamily="18" charset="0"/>
                <a:cs typeface="Times New Roman" pitchFamily="18" charset="0"/>
              </a:rPr>
              <a:t>d</a:t>
            </a:r>
            <a:r>
              <a:rPr lang="en-US" sz="2400" baseline="-25000" dirty="0" smtClean="0">
                <a:latin typeface="Times New Roman" pitchFamily="18" charset="0"/>
                <a:cs typeface="Times New Roman" pitchFamily="18" charset="0"/>
              </a:rPr>
              <a:t> = </a:t>
            </a:r>
            <a:r>
              <a:rPr lang="en-US" sz="2400" b="1" baseline="-25000" dirty="0" smtClean="0">
                <a:latin typeface="Times New Roman" pitchFamily="18" charset="0"/>
                <a:cs typeface="Times New Roman" pitchFamily="18" charset="0"/>
              </a:rPr>
              <a:t> = </a:t>
            </a:r>
            <a:r>
              <a:rPr lang="en-US" sz="2400" dirty="0" smtClean="0">
                <a:latin typeface="Times New Roman" pitchFamily="18" charset="0"/>
                <a:cs typeface="Times New Roman" pitchFamily="18" charset="0"/>
              </a:rPr>
              <a:t>…………………g/cc</a:t>
            </a:r>
          </a:p>
          <a:p>
            <a:pPr>
              <a:lnSpc>
                <a:spcPct val="200000"/>
              </a:lnSpc>
            </a:pPr>
            <a:endParaRPr lang="en-US" sz="2400" dirty="0">
              <a:latin typeface="Times New Roman" pitchFamily="18" charset="0"/>
              <a:cs typeface="Times New Roman" pitchFamily="18" charset="0"/>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792162"/>
          </a:xfrm>
        </p:spPr>
        <p:txBody>
          <a:bodyPr>
            <a:normAutofit/>
          </a:bodyPr>
          <a:lstStyle/>
          <a:p>
            <a:r>
              <a:rPr lang="en-US" sz="3200" b="1" dirty="0" smtClean="0">
                <a:latin typeface="Times New Roman" pitchFamily="18" charset="0"/>
                <a:cs typeface="Times New Roman" pitchFamily="18" charset="0"/>
              </a:rPr>
              <a:t>SAND REPLACEMENT METHOD</a:t>
            </a:r>
            <a:endParaRPr lang="en-US" sz="3200" b="1" dirty="0">
              <a:latin typeface="Times New Roman" pitchFamily="18" charset="0"/>
              <a:cs typeface="Times New Roman" pitchFamily="18" charset="0"/>
            </a:endParaRPr>
          </a:p>
        </p:txBody>
      </p:sp>
      <p:pic>
        <p:nvPicPr>
          <p:cNvPr id="4" name="Content Placeholder 3" descr="Sand-Replace-Method.jpg"/>
          <p:cNvPicPr>
            <a:picLocks noGrp="1" noChangeAspect="1"/>
          </p:cNvPicPr>
          <p:nvPr>
            <p:ph idx="1"/>
          </p:nvPr>
        </p:nvPicPr>
        <p:blipFill>
          <a:blip r:embed="rId2"/>
          <a:stretch>
            <a:fillRect/>
          </a:stretch>
        </p:blipFill>
        <p:spPr>
          <a:xfrm>
            <a:off x="1524000" y="1676400"/>
            <a:ext cx="6096000" cy="4876800"/>
          </a:xfrm>
        </p:spPr>
      </p:pic>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90600"/>
            <a:ext cx="8610600" cy="5867400"/>
          </a:xfrm>
        </p:spPr>
        <p:txBody>
          <a:bodyPr>
            <a:noAutofit/>
          </a:bodyPr>
          <a:lstStyle/>
          <a:p>
            <a:pPr algn="just">
              <a:lnSpc>
                <a:spcPct val="170000"/>
              </a:lnSpc>
              <a:buNone/>
            </a:pPr>
            <a:r>
              <a:rPr lang="en-US" sz="1400" b="1" dirty="0" smtClean="0">
                <a:latin typeface="Times New Roman" pitchFamily="18" charset="0"/>
                <a:cs typeface="Times New Roman" pitchFamily="18" charset="0"/>
              </a:rPr>
              <a:t>(a) Determination of the Bulk density of the sand:</a:t>
            </a:r>
            <a:endParaRPr lang="en-US" sz="1400" dirty="0" smtClean="0">
              <a:latin typeface="Times New Roman" pitchFamily="18" charset="0"/>
              <a:cs typeface="Times New Roman" pitchFamily="18" charset="0"/>
            </a:endParaRPr>
          </a:p>
          <a:p>
            <a:pPr algn="just">
              <a:lnSpc>
                <a:spcPct val="170000"/>
              </a:lnSpc>
              <a:buNone/>
            </a:pPr>
            <a:r>
              <a:rPr lang="en-US" sz="1400" dirty="0" smtClean="0">
                <a:latin typeface="Times New Roman" pitchFamily="18" charset="0"/>
                <a:cs typeface="Times New Roman" pitchFamily="18" charset="0"/>
              </a:rPr>
              <a:t>1. Fill the sand in the sand pouring cylinder up to a height 1cm below the top. Determine the total initial mass of the cylinder with the sand (M1), which is to be maintained constant throughout the test. </a:t>
            </a:r>
          </a:p>
          <a:p>
            <a:pPr algn="just">
              <a:lnSpc>
                <a:spcPct val="170000"/>
              </a:lnSpc>
              <a:buNone/>
            </a:pPr>
            <a:r>
              <a:rPr lang="en-US" sz="1400" dirty="0" smtClean="0">
                <a:latin typeface="Times New Roman" pitchFamily="18" charset="0"/>
                <a:cs typeface="Times New Roman" pitchFamily="18" charset="0"/>
              </a:rPr>
              <a:t>2. Keep the cylinder on a glass plate. Open the shutter and allow the sand to run out. Close the shutter when no movement of sand is observed. Remove the cylinder and record the mass of the sand collected on the glass plate (M2). This represents the mass of the sand filling the cone portion of the sand pouring cylinder. Place the sand back into the cylinder to maintain the constant mass M1. </a:t>
            </a:r>
          </a:p>
          <a:p>
            <a:pPr algn="just">
              <a:lnSpc>
                <a:spcPct val="170000"/>
              </a:lnSpc>
              <a:buNone/>
            </a:pPr>
            <a:r>
              <a:rPr lang="en-US" sz="1400" dirty="0" smtClean="0">
                <a:latin typeface="Times New Roman" pitchFamily="18" charset="0"/>
                <a:cs typeface="Times New Roman" pitchFamily="18" charset="0"/>
              </a:rPr>
              <a:t>3. Measure the inner diameter and height of the calibrating container and hence, determine the volume of the calibrating container. </a:t>
            </a:r>
          </a:p>
          <a:p>
            <a:pPr algn="just">
              <a:lnSpc>
                <a:spcPct val="170000"/>
              </a:lnSpc>
              <a:buNone/>
            </a:pPr>
            <a:r>
              <a:rPr lang="en-US" sz="1400" dirty="0" smtClean="0">
                <a:latin typeface="Times New Roman" pitchFamily="18" charset="0"/>
                <a:cs typeface="Times New Roman" pitchFamily="18" charset="0"/>
              </a:rPr>
              <a:t>4. Place the cylinder with sand concentrically on the top of the container. Open the shutter, and allow the sand to the run into the container. Close the shutter when no further movement of sand is observed. Remove the cylinder and record its mass along with the remaining sand (M3). Put the sand back into the container to maintain the constant mass M1.</a:t>
            </a:r>
          </a:p>
          <a:p>
            <a:pPr algn="just">
              <a:lnSpc>
                <a:spcPct val="170000"/>
              </a:lnSpc>
              <a:buNone/>
            </a:pPr>
            <a:r>
              <a:rPr lang="en-US" sz="1400" dirty="0" smtClean="0">
                <a:latin typeface="Times New Roman" pitchFamily="18" charset="0"/>
                <a:cs typeface="Times New Roman" pitchFamily="18" charset="0"/>
              </a:rPr>
              <a:t>5. Calculate the density of sand in the cylinder.</a:t>
            </a:r>
          </a:p>
          <a:p>
            <a:pPr algn="just">
              <a:lnSpc>
                <a:spcPct val="170000"/>
              </a:lnSpc>
            </a:pPr>
            <a:endParaRPr lang="en-US" sz="600" dirty="0">
              <a:latin typeface="Times New Roman" pitchFamily="18" charset="0"/>
              <a:cs typeface="Times New Roman" pitchFamily="18" charset="0"/>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334000"/>
          </a:xfrm>
        </p:spPr>
        <p:txBody>
          <a:bodyPr>
            <a:normAutofit/>
          </a:bodyPr>
          <a:lstStyle/>
          <a:p>
            <a:pPr algn="just">
              <a:lnSpc>
                <a:spcPct val="170000"/>
              </a:lnSpc>
              <a:buNone/>
            </a:pPr>
            <a:r>
              <a:rPr lang="en-US" b="1" dirty="0" smtClean="0">
                <a:latin typeface="Times New Roman" pitchFamily="18" charset="0"/>
                <a:cs typeface="Times New Roman" pitchFamily="18" charset="0"/>
              </a:rPr>
              <a:t>(b) Determination of the dry density of the soil in-situ:</a:t>
            </a:r>
            <a:endParaRPr lang="en-US" dirty="0" smtClean="0">
              <a:latin typeface="Times New Roman" pitchFamily="18" charset="0"/>
              <a:cs typeface="Times New Roman" pitchFamily="18" charset="0"/>
            </a:endParaRPr>
          </a:p>
          <a:p>
            <a:pPr algn="just">
              <a:lnSpc>
                <a:spcPct val="170000"/>
              </a:lnSpc>
              <a:buNone/>
            </a:pPr>
            <a:r>
              <a:rPr lang="en-US" dirty="0" smtClean="0">
                <a:latin typeface="Times New Roman" pitchFamily="18" charset="0"/>
                <a:cs typeface="Times New Roman" pitchFamily="18" charset="0"/>
              </a:rPr>
              <a:t>1. Level the surface where the in-situ density of the soil is required to be determined. Keep the metal tray on the level surface and excavate a circular hole of about 15 cm deep. Collect the excavated soil in the tray. Immediately record the mass of the excavated soil (M), and keep some soil for moisture content determination. </a:t>
            </a:r>
          </a:p>
          <a:p>
            <a:pPr algn="just">
              <a:lnSpc>
                <a:spcPct val="170000"/>
              </a:lnSpc>
              <a:buNone/>
            </a:pPr>
            <a:r>
              <a:rPr lang="en-US" dirty="0" smtClean="0">
                <a:latin typeface="Times New Roman" pitchFamily="18" charset="0"/>
                <a:cs typeface="Times New Roman" pitchFamily="18" charset="0"/>
              </a:rPr>
              <a:t>2. Remove the tray and place the cylinder with sand on the excavated hole. Open the shutter, and allow the sand to run into the hole. When the no further movement of the sand is seen, close the shutter. Determine the mass of the cylinder with the remaining sand in it (M4).</a:t>
            </a:r>
          </a:p>
          <a:p>
            <a:pPr algn="just">
              <a:lnSpc>
                <a:spcPct val="170000"/>
              </a:lnSpc>
              <a:buNone/>
            </a:pPr>
            <a:r>
              <a:rPr lang="en-US" dirty="0" smtClean="0">
                <a:latin typeface="Times New Roman" pitchFamily="18" charset="0"/>
                <a:cs typeface="Times New Roman" pitchFamily="18" charset="0"/>
              </a:rPr>
              <a:t>3. Determine the bulk density, field water content and field dry density of the soil.</a:t>
            </a:r>
          </a:p>
          <a:p>
            <a:pPr algn="just">
              <a:lnSpc>
                <a:spcPct val="170000"/>
              </a:lnSpc>
            </a:pPr>
            <a:endParaRPr lang="en-US" dirty="0">
              <a:latin typeface="Times New Roman" pitchFamily="18" charset="0"/>
              <a:cs typeface="Times New Roman" pitchFamily="18" charset="0"/>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305800" cy="5486400"/>
          </a:xfrm>
        </p:spPr>
        <p:txBody>
          <a:bodyPr>
            <a:normAutofit lnSpcReduction="10000"/>
          </a:bodyPr>
          <a:lstStyle/>
          <a:p>
            <a:pPr>
              <a:lnSpc>
                <a:spcPct val="170000"/>
              </a:lnSpc>
              <a:buNone/>
            </a:pPr>
            <a:r>
              <a:rPr lang="en-US" b="1" dirty="0" smtClean="0">
                <a:latin typeface="Times New Roman" pitchFamily="18" charset="0"/>
                <a:cs typeface="Times New Roman" pitchFamily="18" charset="0"/>
              </a:rPr>
              <a:t>a) Determination of the bulk density of sand:</a:t>
            </a:r>
            <a:endParaRPr lang="en-US" dirty="0" smtClean="0">
              <a:latin typeface="Times New Roman" pitchFamily="18" charset="0"/>
              <a:cs typeface="Times New Roman" pitchFamily="18" charset="0"/>
            </a:endParaRPr>
          </a:p>
          <a:p>
            <a:pPr>
              <a:lnSpc>
                <a:spcPct val="170000"/>
              </a:lnSpc>
              <a:buNone/>
            </a:pPr>
            <a:r>
              <a:rPr lang="en-US" dirty="0" smtClean="0">
                <a:latin typeface="Times New Roman" pitchFamily="18" charset="0"/>
                <a:cs typeface="Times New Roman" pitchFamily="18" charset="0"/>
              </a:rPr>
              <a:t>1. Inside diameter of the calibrating container (d) = ……………………. cm</a:t>
            </a:r>
          </a:p>
          <a:p>
            <a:pPr>
              <a:lnSpc>
                <a:spcPct val="170000"/>
              </a:lnSpc>
              <a:buNone/>
            </a:pPr>
            <a:r>
              <a:rPr lang="en-US" dirty="0" smtClean="0">
                <a:latin typeface="Times New Roman" pitchFamily="18" charset="0"/>
                <a:cs typeface="Times New Roman" pitchFamily="18" charset="0"/>
              </a:rPr>
              <a:t>2. Inside height of the calibrating container (h)     =…………………….. cm</a:t>
            </a:r>
          </a:p>
          <a:p>
            <a:pPr>
              <a:lnSpc>
                <a:spcPct val="170000"/>
              </a:lnSpc>
              <a:buNone/>
            </a:pPr>
            <a:r>
              <a:rPr lang="en-US" dirty="0" smtClean="0">
                <a:latin typeface="Times New Roman" pitchFamily="18" charset="0"/>
                <a:cs typeface="Times New Roman" pitchFamily="18" charset="0"/>
              </a:rPr>
              <a:t>3. Volume of the calibrating container (Vc) = …………………………..  cm</a:t>
            </a:r>
            <a:r>
              <a:rPr lang="en-US" baseline="30000" dirty="0" smtClean="0">
                <a:latin typeface="Times New Roman" pitchFamily="18" charset="0"/>
                <a:cs typeface="Times New Roman" pitchFamily="18" charset="0"/>
              </a:rPr>
              <a:t>3</a:t>
            </a:r>
            <a:endParaRPr lang="en-US" dirty="0" smtClean="0">
              <a:latin typeface="Times New Roman" pitchFamily="18" charset="0"/>
              <a:cs typeface="Times New Roman" pitchFamily="18" charset="0"/>
            </a:endParaRPr>
          </a:p>
          <a:p>
            <a:pPr>
              <a:lnSpc>
                <a:spcPct val="170000"/>
              </a:lnSpc>
              <a:buNone/>
            </a:pPr>
            <a:r>
              <a:rPr lang="en-US" dirty="0" smtClean="0">
                <a:latin typeface="Times New Roman" pitchFamily="18" charset="0"/>
                <a:cs typeface="Times New Roman" pitchFamily="18" charset="0"/>
              </a:rPr>
              <a:t>4. Mass of the (sand + cylinder) before pouring (M1) = ………………… g</a:t>
            </a:r>
          </a:p>
          <a:p>
            <a:pPr>
              <a:lnSpc>
                <a:spcPct val="170000"/>
              </a:lnSpc>
              <a:buNone/>
            </a:pPr>
            <a:r>
              <a:rPr lang="en-US" dirty="0" smtClean="0">
                <a:latin typeface="Times New Roman" pitchFamily="18" charset="0"/>
                <a:cs typeface="Times New Roman" pitchFamily="18" charset="0"/>
              </a:rPr>
              <a:t>5. Mass of the sand in the cone (M2) =…………………………………    g</a:t>
            </a:r>
          </a:p>
          <a:p>
            <a:pPr>
              <a:lnSpc>
                <a:spcPct val="170000"/>
              </a:lnSpc>
              <a:buNone/>
            </a:pPr>
            <a:r>
              <a:rPr lang="en-US" dirty="0" smtClean="0">
                <a:latin typeface="Times New Roman" pitchFamily="18" charset="0"/>
                <a:cs typeface="Times New Roman" pitchFamily="18" charset="0"/>
              </a:rPr>
              <a:t>6. Mass of the (sand + cylinder), after pouring into </a:t>
            </a:r>
          </a:p>
          <a:p>
            <a:pPr>
              <a:lnSpc>
                <a:spcPct val="170000"/>
              </a:lnSpc>
              <a:buNone/>
            </a:pPr>
            <a:r>
              <a:rPr lang="en-US" dirty="0" smtClean="0">
                <a:latin typeface="Times New Roman" pitchFamily="18" charset="0"/>
                <a:cs typeface="Times New Roman" pitchFamily="18" charset="0"/>
              </a:rPr>
              <a:t>     the calibrating container (M3) = …………………………………………. g</a:t>
            </a:r>
          </a:p>
          <a:p>
            <a:pPr>
              <a:lnSpc>
                <a:spcPct val="170000"/>
              </a:lnSpc>
              <a:buNone/>
            </a:pPr>
            <a:r>
              <a:rPr lang="en-US" dirty="0" smtClean="0">
                <a:latin typeface="Times New Roman" pitchFamily="18" charset="0"/>
                <a:cs typeface="Times New Roman" pitchFamily="18" charset="0"/>
              </a:rPr>
              <a:t>7. Mass of the sand, filling the calibrating container</a:t>
            </a:r>
          </a:p>
          <a:p>
            <a:pPr>
              <a:lnSpc>
                <a:spcPct val="170000"/>
              </a:lnSpc>
              <a:buNone/>
            </a:pPr>
            <a:r>
              <a:rPr lang="en-US" dirty="0" smtClean="0">
                <a:latin typeface="Times New Roman" pitchFamily="18" charset="0"/>
                <a:cs typeface="Times New Roman" pitchFamily="18" charset="0"/>
              </a:rPr>
              <a:t>    (M</a:t>
            </a:r>
            <a:r>
              <a:rPr lang="en-US" baseline="-25000" dirty="0" smtClean="0">
                <a:latin typeface="Times New Roman" pitchFamily="18" charset="0"/>
                <a:cs typeface="Times New Roman" pitchFamily="18" charset="0"/>
              </a:rPr>
              <a:t>sand</a:t>
            </a:r>
            <a:r>
              <a:rPr lang="en-US" dirty="0" smtClean="0">
                <a:latin typeface="Times New Roman" pitchFamily="18" charset="0"/>
                <a:cs typeface="Times New Roman" pitchFamily="18" charset="0"/>
              </a:rPr>
              <a:t>) = (M1 – M3 – M2) = …………………………………………….. g</a:t>
            </a:r>
          </a:p>
          <a:p>
            <a:pPr>
              <a:lnSpc>
                <a:spcPct val="170000"/>
              </a:lnSpc>
              <a:buNone/>
            </a:pPr>
            <a:r>
              <a:rPr lang="en-US" dirty="0" smtClean="0">
                <a:latin typeface="Times New Roman" pitchFamily="18" charset="0"/>
                <a:cs typeface="Times New Roman" pitchFamily="18" charset="0"/>
              </a:rPr>
              <a:t>8. Bulk density of the sand (ρ</a:t>
            </a:r>
            <a:r>
              <a:rPr lang="en-US" baseline="-25000" dirty="0" smtClean="0">
                <a:latin typeface="Times New Roman" pitchFamily="18" charset="0"/>
                <a:cs typeface="Times New Roman" pitchFamily="18" charset="0"/>
              </a:rPr>
              <a:t>sand</a:t>
            </a:r>
            <a:r>
              <a:rPr lang="en-US" dirty="0" smtClean="0">
                <a:latin typeface="Times New Roman" pitchFamily="18" charset="0"/>
                <a:cs typeface="Times New Roman" pitchFamily="18" charset="0"/>
              </a:rPr>
              <a:t>) = (M</a:t>
            </a:r>
            <a:r>
              <a:rPr lang="en-US" baseline="-25000" dirty="0" smtClean="0">
                <a:latin typeface="Times New Roman" pitchFamily="18" charset="0"/>
                <a:cs typeface="Times New Roman" pitchFamily="18" charset="0"/>
              </a:rPr>
              <a:t>sand</a:t>
            </a:r>
            <a:r>
              <a:rPr lang="en-US" dirty="0" smtClean="0">
                <a:latin typeface="Times New Roman" pitchFamily="18" charset="0"/>
                <a:cs typeface="Times New Roman" pitchFamily="18" charset="0"/>
              </a:rPr>
              <a:t> / V</a:t>
            </a:r>
            <a:r>
              <a:rPr lang="en-US" baseline="-25000" dirty="0" smtClean="0">
                <a:latin typeface="Times New Roman" pitchFamily="18" charset="0"/>
                <a:cs typeface="Times New Roman" pitchFamily="18" charset="0"/>
              </a:rPr>
              <a:t>c</a:t>
            </a:r>
            <a:r>
              <a:rPr lang="en-US" dirty="0" smtClean="0">
                <a:latin typeface="Times New Roman" pitchFamily="18" charset="0"/>
                <a:cs typeface="Times New Roman" pitchFamily="18" charset="0"/>
              </a:rPr>
              <a:t>) = ……………………… g/cm</a:t>
            </a:r>
            <a:r>
              <a:rPr lang="en-US" baseline="30000" dirty="0" smtClean="0">
                <a:latin typeface="Times New Roman" pitchFamily="18" charset="0"/>
                <a:cs typeface="Times New Roman" pitchFamily="18" charset="0"/>
              </a:rPr>
              <a:t>3</a:t>
            </a:r>
            <a:endParaRPr lang="en-US" dirty="0" smtClean="0">
              <a:latin typeface="Times New Roman" pitchFamily="18" charset="0"/>
              <a:cs typeface="Times New Roman" pitchFamily="18" charset="0"/>
            </a:endParaRPr>
          </a:p>
          <a:p>
            <a:pPr>
              <a:lnSpc>
                <a:spcPct val="170000"/>
              </a:lnSpc>
              <a:buNone/>
            </a:pPr>
            <a:endParaRPr lang="en-US" dirty="0">
              <a:latin typeface="Times New Roman" pitchFamily="18" charset="0"/>
              <a:cs typeface="Times New Roman" pitchFamily="18" charset="0"/>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257800"/>
          </a:xfrm>
        </p:spPr>
        <p:txBody>
          <a:bodyPr>
            <a:normAutofit/>
          </a:bodyPr>
          <a:lstStyle/>
          <a:p>
            <a:pPr>
              <a:lnSpc>
                <a:spcPct val="160000"/>
              </a:lnSpc>
              <a:buNone/>
            </a:pPr>
            <a:r>
              <a:rPr lang="en-US" b="1" dirty="0" smtClean="0">
                <a:latin typeface="Times New Roman" pitchFamily="18" charset="0"/>
                <a:cs typeface="Times New Roman" pitchFamily="18" charset="0"/>
              </a:rPr>
              <a:t>b) Determination of the bulk density of the soil in-situ:</a:t>
            </a:r>
            <a:endParaRPr lang="en-US" dirty="0" smtClean="0">
              <a:latin typeface="Times New Roman" pitchFamily="18" charset="0"/>
              <a:cs typeface="Times New Roman" pitchFamily="18" charset="0"/>
            </a:endParaRPr>
          </a:p>
          <a:p>
            <a:pPr>
              <a:lnSpc>
                <a:spcPct val="220000"/>
              </a:lnSpc>
              <a:buNone/>
            </a:pPr>
            <a:r>
              <a:rPr lang="en-US" dirty="0" smtClean="0">
                <a:latin typeface="Times New Roman" pitchFamily="18" charset="0"/>
                <a:cs typeface="Times New Roman" pitchFamily="18" charset="0"/>
              </a:rPr>
              <a:t>1. Mass of the wet soil excavated from the hole (M) = ……………. g</a:t>
            </a:r>
          </a:p>
          <a:p>
            <a:pPr>
              <a:lnSpc>
                <a:spcPct val="220000"/>
              </a:lnSpc>
              <a:buNone/>
            </a:pPr>
            <a:r>
              <a:rPr lang="en-US" dirty="0" smtClean="0">
                <a:latin typeface="Times New Roman" pitchFamily="18" charset="0"/>
                <a:cs typeface="Times New Roman" pitchFamily="18" charset="0"/>
              </a:rPr>
              <a:t>2. Mass of (sand + cylinder) after pouring into the hole (M4) = …….. g</a:t>
            </a:r>
          </a:p>
          <a:p>
            <a:pPr>
              <a:lnSpc>
                <a:spcPct val="220000"/>
              </a:lnSpc>
              <a:buNone/>
            </a:pPr>
            <a:r>
              <a:rPr lang="en-US" dirty="0" smtClean="0">
                <a:latin typeface="Times New Roman" pitchFamily="18" charset="0"/>
                <a:cs typeface="Times New Roman" pitchFamily="18" charset="0"/>
              </a:rPr>
              <a:t>3. Mass of sand in the hole (M</a:t>
            </a:r>
            <a:r>
              <a:rPr lang="en-US" baseline="-25000" dirty="0" smtClean="0">
                <a:latin typeface="Times New Roman" pitchFamily="18" charset="0"/>
                <a:cs typeface="Times New Roman" pitchFamily="18" charset="0"/>
              </a:rPr>
              <a:t>h</a:t>
            </a:r>
            <a:r>
              <a:rPr lang="en-US" dirty="0" smtClean="0">
                <a:latin typeface="Times New Roman" pitchFamily="18" charset="0"/>
                <a:cs typeface="Times New Roman" pitchFamily="18" charset="0"/>
              </a:rPr>
              <a:t>) = (M1- M4 - M2) = ………………..  g</a:t>
            </a:r>
          </a:p>
          <a:p>
            <a:pPr>
              <a:lnSpc>
                <a:spcPct val="220000"/>
              </a:lnSpc>
              <a:buNone/>
            </a:pPr>
            <a:r>
              <a:rPr lang="en-US" dirty="0" smtClean="0">
                <a:latin typeface="Times New Roman" pitchFamily="18" charset="0"/>
                <a:cs typeface="Times New Roman" pitchFamily="18" charset="0"/>
              </a:rPr>
              <a:t>4. Volume of the hole (V) = M</a:t>
            </a:r>
            <a:r>
              <a:rPr lang="en-US" baseline="-25000" dirty="0" smtClean="0">
                <a:latin typeface="Times New Roman" pitchFamily="18" charset="0"/>
                <a:cs typeface="Times New Roman" pitchFamily="18" charset="0"/>
              </a:rPr>
              <a:t>h</a:t>
            </a:r>
            <a:r>
              <a:rPr lang="en-US" dirty="0" smtClean="0">
                <a:latin typeface="Times New Roman" pitchFamily="18" charset="0"/>
                <a:cs typeface="Times New Roman" pitchFamily="18" charset="0"/>
              </a:rPr>
              <a:t>/ ρ</a:t>
            </a:r>
            <a:r>
              <a:rPr lang="en-US" baseline="-25000" dirty="0" smtClean="0">
                <a:latin typeface="Times New Roman" pitchFamily="18" charset="0"/>
                <a:cs typeface="Times New Roman" pitchFamily="18" charset="0"/>
              </a:rPr>
              <a:t>sand </a:t>
            </a:r>
            <a:r>
              <a:rPr lang="en-US" dirty="0" smtClean="0">
                <a:latin typeface="Times New Roman" pitchFamily="18" charset="0"/>
                <a:cs typeface="Times New Roman" pitchFamily="18" charset="0"/>
              </a:rPr>
              <a:t> = …………………… cm</a:t>
            </a:r>
            <a:r>
              <a:rPr lang="en-US" baseline="30000" dirty="0" smtClean="0">
                <a:latin typeface="Times New Roman" pitchFamily="18" charset="0"/>
                <a:cs typeface="Times New Roman" pitchFamily="18" charset="0"/>
              </a:rPr>
              <a:t>3</a:t>
            </a:r>
            <a:endParaRPr lang="en-US" dirty="0" smtClean="0">
              <a:latin typeface="Times New Roman" pitchFamily="18" charset="0"/>
              <a:cs typeface="Times New Roman" pitchFamily="18" charset="0"/>
            </a:endParaRPr>
          </a:p>
          <a:p>
            <a:pPr>
              <a:lnSpc>
                <a:spcPct val="220000"/>
              </a:lnSpc>
              <a:buNone/>
            </a:pPr>
            <a:r>
              <a:rPr lang="en-US" dirty="0" smtClean="0">
                <a:latin typeface="Times New Roman" pitchFamily="18" charset="0"/>
                <a:cs typeface="Times New Roman" pitchFamily="18" charset="0"/>
              </a:rPr>
              <a:t>5. Bulk density of the soil in-situ (ρ</a:t>
            </a:r>
            <a:r>
              <a:rPr lang="en-US" baseline="-25000" dirty="0" smtClean="0">
                <a:latin typeface="Times New Roman" pitchFamily="18" charset="0"/>
                <a:cs typeface="Times New Roman" pitchFamily="18" charset="0"/>
              </a:rPr>
              <a:t>b</a:t>
            </a:r>
            <a:r>
              <a:rPr lang="en-US" dirty="0" smtClean="0">
                <a:latin typeface="Times New Roman" pitchFamily="18" charset="0"/>
                <a:cs typeface="Times New Roman" pitchFamily="18" charset="0"/>
              </a:rPr>
              <a:t>) = ……………………… g/cm</a:t>
            </a:r>
            <a:r>
              <a:rPr lang="en-US" baseline="30000" dirty="0" smtClean="0">
                <a:latin typeface="Times New Roman" pitchFamily="18" charset="0"/>
                <a:cs typeface="Times New Roman" pitchFamily="18" charset="0"/>
              </a:rPr>
              <a:t>3</a:t>
            </a:r>
            <a:endParaRPr lang="en-US" dirty="0" smtClean="0">
              <a:latin typeface="Times New Roman" pitchFamily="18" charset="0"/>
              <a:cs typeface="Times New Roman" pitchFamily="18" charset="0"/>
            </a:endParaRPr>
          </a:p>
          <a:p>
            <a:pPr>
              <a:lnSpc>
                <a:spcPct val="160000"/>
              </a:lnSpc>
              <a:buNone/>
            </a:pPr>
            <a:endParaRPr lang="en-US" dirty="0">
              <a:latin typeface="Times New Roman" pitchFamily="18" charset="0"/>
              <a:cs typeface="Times New Roman" pitchFamily="18" charset="0"/>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6800"/>
            <a:ext cx="8229600" cy="639762"/>
          </a:xfrm>
        </p:spPr>
        <p:txBody>
          <a:bodyPr>
            <a:normAutofit/>
          </a:bodyPr>
          <a:lstStyle/>
          <a:p>
            <a:pPr algn="l"/>
            <a:r>
              <a:rPr lang="en-US" sz="3200" b="1" dirty="0" smtClean="0">
                <a:latin typeface="Cambria" pitchFamily="18" charset="0"/>
              </a:rPr>
              <a:t>CONSISTENCY LIMITS</a:t>
            </a:r>
            <a:endParaRPr lang="en-US" sz="3200" b="1" dirty="0">
              <a:latin typeface="Cambria" pitchFamily="18" charset="0"/>
            </a:endParaRPr>
          </a:p>
        </p:txBody>
      </p:sp>
      <p:sp>
        <p:nvSpPr>
          <p:cNvPr id="3" name="Content Placeholder 2"/>
          <p:cNvSpPr>
            <a:spLocks noGrp="1"/>
          </p:cNvSpPr>
          <p:nvPr>
            <p:ph idx="1"/>
          </p:nvPr>
        </p:nvSpPr>
        <p:spPr>
          <a:xfrm>
            <a:off x="381000" y="1905000"/>
            <a:ext cx="8305800" cy="4648200"/>
          </a:xfrm>
        </p:spPr>
        <p:txBody>
          <a:bodyPr>
            <a:normAutofit fontScale="92500" lnSpcReduction="10000"/>
          </a:bodyPr>
          <a:lstStyle/>
          <a:p>
            <a:pPr algn="just">
              <a:lnSpc>
                <a:spcPct val="150000"/>
              </a:lnSpc>
            </a:pPr>
            <a:r>
              <a:rPr lang="en-US" sz="2400" dirty="0" smtClean="0">
                <a:latin typeface="Times New Roman" pitchFamily="18" charset="0"/>
                <a:cs typeface="Times New Roman" pitchFamily="18" charset="0"/>
              </a:rPr>
              <a:t>Consistency is a term used to indicate the firmness of the cohesive soil and is directly related to strength.</a:t>
            </a:r>
          </a:p>
          <a:p>
            <a:pPr algn="just">
              <a:lnSpc>
                <a:spcPct val="150000"/>
              </a:lnSpc>
            </a:pPr>
            <a:r>
              <a:rPr lang="en-US" sz="2400" dirty="0" smtClean="0">
                <a:latin typeface="Times New Roman" pitchFamily="18" charset="0"/>
                <a:cs typeface="Times New Roman" pitchFamily="18" charset="0"/>
              </a:rPr>
              <a:t>Defined as one in which the given soil mass can be moulded into any shape. </a:t>
            </a:r>
          </a:p>
          <a:p>
            <a:pPr algn="just">
              <a:lnSpc>
                <a:spcPct val="150000"/>
              </a:lnSpc>
            </a:pPr>
            <a:r>
              <a:rPr lang="en-US" sz="2400" dirty="0" smtClean="0">
                <a:latin typeface="Times New Roman" pitchFamily="18" charset="0"/>
                <a:cs typeface="Times New Roman" pitchFamily="18" charset="0"/>
              </a:rPr>
              <a:t>The term consistency is usually applied to fine grained soil such as clay.</a:t>
            </a:r>
          </a:p>
          <a:p>
            <a:pPr algn="just">
              <a:lnSpc>
                <a:spcPct val="150000"/>
              </a:lnSpc>
            </a:pPr>
            <a:r>
              <a:rPr lang="en-US" sz="2400" dirty="0" smtClean="0">
                <a:latin typeface="Times New Roman" pitchFamily="18" charset="0"/>
                <a:cs typeface="Times New Roman" pitchFamily="18" charset="0"/>
              </a:rPr>
              <a:t>The consistency describes the soil as soft, stiff, very stiff and hard.</a:t>
            </a:r>
          </a:p>
          <a:p>
            <a:pPr algn="just">
              <a:lnSpc>
                <a:spcPct val="150000"/>
              </a:lnSpc>
            </a:pPr>
            <a:r>
              <a:rPr lang="en-US" sz="2400" dirty="0" smtClean="0">
                <a:latin typeface="Times New Roman" pitchFamily="18" charset="0"/>
                <a:cs typeface="Times New Roman" pitchFamily="18" charset="0"/>
              </a:rPr>
              <a:t>Consistency of water is expressed in terms of </a:t>
            </a:r>
            <a:r>
              <a:rPr lang="en-US" sz="2400" b="1" dirty="0" smtClean="0">
                <a:latin typeface="Times New Roman" pitchFamily="18" charset="0"/>
                <a:cs typeface="Times New Roman" pitchFamily="18" charset="0"/>
              </a:rPr>
              <a:t>Atterberg’s limit &amp; Unconfined compressive strength</a:t>
            </a:r>
            <a:r>
              <a:rPr lang="en-US" sz="2400" dirty="0" smtClean="0">
                <a:latin typeface="Times New Roman" pitchFamily="18" charset="0"/>
                <a:cs typeface="Times New Roman" pitchFamily="18" charset="0"/>
              </a:rPr>
              <a:t> of soil.</a:t>
            </a:r>
            <a:endParaRPr lang="en-US" sz="24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153400" cy="1143000"/>
          </a:xfrm>
        </p:spPr>
        <p:txBody>
          <a:bodyPr>
            <a:normAutofit/>
          </a:bodyPr>
          <a:lstStyle/>
          <a:p>
            <a:pPr algn="l"/>
            <a:r>
              <a:rPr lang="en-US" sz="3200" b="1" dirty="0" smtClean="0">
                <a:solidFill>
                  <a:srgbClr val="000000"/>
                </a:solidFill>
                <a:latin typeface="Times New Roman" pitchFamily="18" charset="0"/>
                <a:ea typeface="Times New Roman" pitchFamily="18" charset="0"/>
                <a:cs typeface="Times New Roman" pitchFamily="18" charset="0"/>
              </a:rPr>
              <a:t>Regional Soil Deposits In India</a:t>
            </a:r>
            <a:endParaRPr lang="en-US" sz="3200" dirty="0"/>
          </a:p>
        </p:txBody>
      </p:sp>
      <p:sp>
        <p:nvSpPr>
          <p:cNvPr id="3" name="Content Placeholder 2"/>
          <p:cNvSpPr>
            <a:spLocks noGrp="1"/>
          </p:cNvSpPr>
          <p:nvPr>
            <p:ph idx="1"/>
          </p:nvPr>
        </p:nvSpPr>
        <p:spPr>
          <a:xfrm>
            <a:off x="457200" y="1981200"/>
            <a:ext cx="8229600" cy="4144963"/>
          </a:xfrm>
        </p:spPr>
        <p:txBody>
          <a:bodyPr/>
          <a:lstStyle/>
          <a:p>
            <a:pPr marL="514350" lvl="0" indent="-514350">
              <a:lnSpc>
                <a:spcPct val="160000"/>
              </a:lnSpc>
              <a:buFont typeface="+mj-lt"/>
              <a:buAutoNum type="arabicPeriod"/>
            </a:pPr>
            <a:r>
              <a:rPr lang="en-US" dirty="0" smtClean="0">
                <a:latin typeface="Times New Roman" pitchFamily="18" charset="0"/>
                <a:cs typeface="Times New Roman" pitchFamily="18" charset="0"/>
              </a:rPr>
              <a:t>Alluvial Deposits</a:t>
            </a:r>
          </a:p>
          <a:p>
            <a:pPr marL="514350" lvl="0" indent="-514350">
              <a:lnSpc>
                <a:spcPct val="160000"/>
              </a:lnSpc>
              <a:buFont typeface="+mj-lt"/>
              <a:buAutoNum type="arabicPeriod"/>
            </a:pPr>
            <a:r>
              <a:rPr lang="en-US" dirty="0" smtClean="0">
                <a:latin typeface="Times New Roman" pitchFamily="18" charset="0"/>
                <a:cs typeface="Times New Roman" pitchFamily="18" charset="0"/>
              </a:rPr>
              <a:t>Black Cotton Soils</a:t>
            </a:r>
          </a:p>
          <a:p>
            <a:pPr marL="514350" lvl="0" indent="-514350">
              <a:lnSpc>
                <a:spcPct val="160000"/>
              </a:lnSpc>
              <a:buFont typeface="+mj-lt"/>
              <a:buAutoNum type="arabicPeriod"/>
            </a:pPr>
            <a:r>
              <a:rPr lang="en-US" dirty="0" smtClean="0">
                <a:latin typeface="Times New Roman" pitchFamily="18" charset="0"/>
                <a:cs typeface="Times New Roman" pitchFamily="18" charset="0"/>
              </a:rPr>
              <a:t>Lateritic Soils</a:t>
            </a:r>
          </a:p>
          <a:p>
            <a:pPr marL="514350" lvl="0" indent="-514350">
              <a:lnSpc>
                <a:spcPct val="160000"/>
              </a:lnSpc>
              <a:buFont typeface="+mj-lt"/>
              <a:buAutoNum type="arabicPeriod"/>
            </a:pPr>
            <a:r>
              <a:rPr lang="en-US" dirty="0" smtClean="0">
                <a:latin typeface="Times New Roman" pitchFamily="18" charset="0"/>
                <a:cs typeface="Times New Roman" pitchFamily="18" charset="0"/>
              </a:rPr>
              <a:t>Desert Soil</a:t>
            </a:r>
          </a:p>
          <a:p>
            <a:pPr marL="514350" lvl="0" indent="-514350">
              <a:lnSpc>
                <a:spcPct val="160000"/>
              </a:lnSpc>
              <a:buFont typeface="+mj-lt"/>
              <a:buAutoNum type="arabicPeriod"/>
            </a:pPr>
            <a:r>
              <a:rPr lang="en-US" dirty="0" smtClean="0">
                <a:latin typeface="Times New Roman" pitchFamily="18" charset="0"/>
                <a:cs typeface="Times New Roman" pitchFamily="18" charset="0"/>
              </a:rPr>
              <a:t>Marine Deposits</a:t>
            </a:r>
          </a:p>
          <a:p>
            <a:endParaRPr lang="en-US"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noAutofit/>
          </a:bodyPr>
          <a:lstStyle/>
          <a:p>
            <a:r>
              <a:rPr lang="en-US" sz="3200" b="1" dirty="0" smtClean="0">
                <a:latin typeface="Cambria" pitchFamily="18" charset="0"/>
              </a:rPr>
              <a:t>Variation of total volume of given soil with water content</a:t>
            </a:r>
            <a:endParaRPr lang="en-US" sz="3200" b="1" dirty="0">
              <a:latin typeface="Cambria" pitchFamily="18" charset="0"/>
            </a:endParaRPr>
          </a:p>
        </p:txBody>
      </p:sp>
      <p:pic>
        <p:nvPicPr>
          <p:cNvPr id="4" name="Content Placeholder 3" descr="total volume and water content.jpg"/>
          <p:cNvPicPr>
            <a:picLocks noGrp="1" noChangeAspect="1"/>
          </p:cNvPicPr>
          <p:nvPr>
            <p:ph idx="1"/>
          </p:nvPr>
        </p:nvPicPr>
        <p:blipFill>
          <a:blip r:embed="rId2"/>
          <a:stretch>
            <a:fillRect/>
          </a:stretch>
        </p:blipFill>
        <p:spPr>
          <a:xfrm>
            <a:off x="2057400" y="2514600"/>
            <a:ext cx="4876800" cy="3949874"/>
          </a:xfrm>
        </p:spPr>
      </p:pic>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944562"/>
          </a:xfrm>
        </p:spPr>
        <p:txBody>
          <a:bodyPr>
            <a:normAutofit/>
          </a:bodyPr>
          <a:lstStyle/>
          <a:p>
            <a:pPr algn="l"/>
            <a:r>
              <a:rPr lang="en-US" sz="3200" b="1" dirty="0" smtClean="0">
                <a:latin typeface="Cambria" pitchFamily="18" charset="0"/>
                <a:cs typeface="Times New Roman" pitchFamily="18" charset="0"/>
              </a:rPr>
              <a:t>ATTERBERG’S LIMITS OF SOIL</a:t>
            </a:r>
            <a:endParaRPr lang="en-US" sz="3200" b="1" dirty="0">
              <a:latin typeface="Cambria" pitchFamily="18" charset="0"/>
              <a:cs typeface="Times New Roman" pitchFamily="18" charset="0"/>
            </a:endParaRPr>
          </a:p>
        </p:txBody>
      </p:sp>
      <p:sp>
        <p:nvSpPr>
          <p:cNvPr id="3" name="Content Placeholder 2"/>
          <p:cNvSpPr>
            <a:spLocks noGrp="1"/>
          </p:cNvSpPr>
          <p:nvPr>
            <p:ph idx="1"/>
          </p:nvPr>
        </p:nvSpPr>
        <p:spPr>
          <a:xfrm>
            <a:off x="304800" y="1752600"/>
            <a:ext cx="8534400" cy="4800600"/>
          </a:xfrm>
        </p:spPr>
        <p:txBody>
          <a:bodyPr>
            <a:normAutofit/>
          </a:bodyPr>
          <a:lstStyle/>
          <a:p>
            <a:pPr marL="457200" indent="-457200" algn="just">
              <a:lnSpc>
                <a:spcPct val="150000"/>
              </a:lnSpc>
              <a:buAutoNum type="arabicPeriod"/>
            </a:pPr>
            <a:r>
              <a:rPr lang="en-US" sz="2400" b="1" dirty="0" smtClean="0">
                <a:latin typeface="Times New Roman" pitchFamily="18" charset="0"/>
                <a:cs typeface="Times New Roman" pitchFamily="18" charset="0"/>
              </a:rPr>
              <a:t>Liquid Limit (LL):-</a:t>
            </a:r>
            <a:r>
              <a:rPr lang="en-US" sz="2400" dirty="0" smtClean="0">
                <a:latin typeface="Times New Roman" pitchFamily="18" charset="0"/>
                <a:cs typeface="Times New Roman" pitchFamily="18" charset="0"/>
              </a:rPr>
              <a:t> </a:t>
            </a:r>
          </a:p>
          <a:p>
            <a:pPr marL="457200" indent="-457200" algn="just">
              <a:lnSpc>
                <a:spcPct val="150000"/>
              </a:lnSpc>
              <a:buFont typeface="Wingdings" pitchFamily="2" charset="2"/>
              <a:buChar char="q"/>
            </a:pPr>
            <a:r>
              <a:rPr lang="en-US" sz="2400" dirty="0" smtClean="0">
                <a:latin typeface="Times New Roman" pitchFamily="18" charset="0"/>
                <a:cs typeface="Times New Roman" pitchFamily="18" charset="0"/>
              </a:rPr>
              <a:t>It is the moisture content at which a fine-grained soil no longer flows like a liquid.</a:t>
            </a:r>
          </a:p>
          <a:p>
            <a:pPr marL="457200" indent="-457200" algn="just">
              <a:lnSpc>
                <a:spcPct val="150000"/>
              </a:lnSpc>
              <a:buFont typeface="Wingdings" pitchFamily="2" charset="2"/>
              <a:buChar char="q"/>
            </a:pPr>
            <a:r>
              <a:rPr lang="en-US" sz="2400" dirty="0" smtClean="0">
                <a:latin typeface="Times New Roman" pitchFamily="18" charset="0"/>
                <a:cs typeface="Times New Roman" pitchFamily="18" charset="0"/>
              </a:rPr>
              <a:t>The boundary between the liquid and plastic states.</a:t>
            </a:r>
          </a:p>
          <a:p>
            <a:pPr marL="457200" indent="-457200" algn="just">
              <a:lnSpc>
                <a:spcPct val="150000"/>
              </a:lnSpc>
              <a:buFont typeface="Wingdings" pitchFamily="2" charset="2"/>
              <a:buChar char="q"/>
            </a:pPr>
            <a:r>
              <a:rPr lang="en-US" sz="2400" dirty="0" smtClean="0">
                <a:latin typeface="Times New Roman" pitchFamily="18" charset="0"/>
                <a:cs typeface="Times New Roman" pitchFamily="18" charset="0"/>
              </a:rPr>
              <a:t>The water content at which the soil has such a small shear strength that it flows to close a groove of standard width when jarred in a specified manner.</a:t>
            </a:r>
          </a:p>
          <a:p>
            <a:pPr algn="just">
              <a:lnSpc>
                <a:spcPct val="150000"/>
              </a:lnSpc>
            </a:pPr>
            <a:endParaRPr lang="en-US" sz="2400" dirty="0" smtClean="0">
              <a:latin typeface="Times New Roman" pitchFamily="18" charset="0"/>
              <a:cs typeface="Times New Roman" pitchFamily="18" charset="0"/>
            </a:endParaRPr>
          </a:p>
          <a:p>
            <a:endParaRPr lang="en-US"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257800"/>
          </a:xfrm>
        </p:spPr>
        <p:txBody>
          <a:bodyPr>
            <a:normAutofit/>
          </a:bodyPr>
          <a:lstStyle/>
          <a:p>
            <a:pPr algn="just">
              <a:lnSpc>
                <a:spcPct val="150000"/>
              </a:lnSpc>
              <a:buNone/>
            </a:pPr>
            <a:r>
              <a:rPr lang="en-US" b="1" dirty="0" smtClean="0">
                <a:latin typeface="Times New Roman" pitchFamily="18" charset="0"/>
                <a:cs typeface="Times New Roman" pitchFamily="18" charset="0"/>
              </a:rPr>
              <a:t>2. Plastic Limit (PL):- </a:t>
            </a:r>
          </a:p>
          <a:p>
            <a:pPr algn="just">
              <a:lnSpc>
                <a:spcPct val="150000"/>
              </a:lnSpc>
              <a:buFont typeface="Wingdings" pitchFamily="2" charset="2"/>
              <a:buChar char="q"/>
            </a:pPr>
            <a:r>
              <a:rPr lang="en-US" sz="2400" dirty="0" smtClean="0">
                <a:latin typeface="Times New Roman" pitchFamily="18" charset="0"/>
                <a:cs typeface="Times New Roman" pitchFamily="18" charset="0"/>
              </a:rPr>
              <a:t>It is the moisture content at which a fine-grained soil can no longer be remolded without cracking.</a:t>
            </a:r>
          </a:p>
          <a:p>
            <a:pPr algn="just">
              <a:lnSpc>
                <a:spcPct val="150000"/>
              </a:lnSpc>
              <a:buFont typeface="Wingdings" pitchFamily="2" charset="2"/>
              <a:buChar char="q"/>
            </a:pPr>
            <a:r>
              <a:rPr lang="en-US" sz="2400" dirty="0" smtClean="0">
                <a:latin typeface="Times New Roman" pitchFamily="18" charset="0"/>
                <a:cs typeface="Times New Roman" pitchFamily="18" charset="0"/>
              </a:rPr>
              <a:t>The boundary between the plastic and semi-solid states.</a:t>
            </a:r>
          </a:p>
          <a:p>
            <a:pPr algn="just">
              <a:lnSpc>
                <a:spcPct val="150000"/>
              </a:lnSpc>
              <a:buFont typeface="Wingdings" pitchFamily="2" charset="2"/>
              <a:buChar char="q"/>
            </a:pPr>
            <a:r>
              <a:rPr lang="en-US" sz="2400" dirty="0" smtClean="0">
                <a:latin typeface="Times New Roman" pitchFamily="18" charset="0"/>
                <a:cs typeface="Times New Roman" pitchFamily="18" charset="0"/>
              </a:rPr>
              <a:t>The water content at which the soil begins to crumble when rolled into threads of specified size.</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305800" cy="5410200"/>
          </a:xfrm>
        </p:spPr>
        <p:txBody>
          <a:bodyPr/>
          <a:lstStyle/>
          <a:p>
            <a:pPr algn="just">
              <a:lnSpc>
                <a:spcPct val="150000"/>
              </a:lnSpc>
              <a:buNone/>
            </a:pPr>
            <a:r>
              <a:rPr lang="en-US" sz="2400" b="1" dirty="0" smtClean="0">
                <a:latin typeface="Times New Roman" pitchFamily="18" charset="0"/>
                <a:cs typeface="Times New Roman" pitchFamily="18" charset="0"/>
              </a:rPr>
              <a:t>3</a:t>
            </a:r>
            <a:r>
              <a:rPr lang="en-US"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Shrinkage Limit (SL):-</a:t>
            </a:r>
          </a:p>
          <a:p>
            <a:pPr algn="just">
              <a:lnSpc>
                <a:spcPct val="150000"/>
              </a:lnSpc>
              <a:buFont typeface="Wingdings" pitchFamily="2" charset="2"/>
              <a:buChar char="q"/>
            </a:pPr>
            <a:r>
              <a:rPr lang="en-US" sz="2400" dirty="0" smtClean="0">
                <a:latin typeface="Times New Roman" pitchFamily="18" charset="0"/>
                <a:cs typeface="Times New Roman" pitchFamily="18" charset="0"/>
              </a:rPr>
              <a:t>It is the moisture content at which a fine-grained soil no longer changes volume upon drying—any loss of moisture is compensated by the entry of air into the pores.</a:t>
            </a:r>
          </a:p>
          <a:p>
            <a:pPr algn="just">
              <a:lnSpc>
                <a:spcPct val="150000"/>
              </a:lnSpc>
              <a:buFont typeface="Wingdings" pitchFamily="2" charset="2"/>
              <a:buChar char="q"/>
            </a:pPr>
            <a:r>
              <a:rPr lang="en-US" sz="2400" dirty="0" smtClean="0">
                <a:latin typeface="Times New Roman" pitchFamily="18" charset="0"/>
                <a:cs typeface="Times New Roman" pitchFamily="18" charset="0"/>
              </a:rPr>
              <a:t>The boundary between the semi-solid and solid states.</a:t>
            </a:r>
          </a:p>
          <a:p>
            <a:pPr algn="just">
              <a:lnSpc>
                <a:spcPct val="150000"/>
              </a:lnSpc>
              <a:buFont typeface="Wingdings" pitchFamily="2" charset="2"/>
              <a:buChar char="q"/>
            </a:pPr>
            <a:r>
              <a:rPr lang="en-US" sz="2400" dirty="0" smtClean="0">
                <a:latin typeface="Times New Roman" pitchFamily="18" charset="0"/>
                <a:cs typeface="Times New Roman" pitchFamily="18" charset="0"/>
              </a:rPr>
              <a:t>The water content that is just sufficient to fill the pores.</a:t>
            </a:r>
          </a:p>
          <a:p>
            <a:pPr algn="just">
              <a:lnSpc>
                <a:spcPct val="150000"/>
              </a:lnSpc>
              <a:buNone/>
            </a:pPr>
            <a:r>
              <a:rPr lang="en-US" sz="2400" b="1" dirty="0" smtClean="0">
                <a:latin typeface="Times New Roman" pitchFamily="18" charset="0"/>
                <a:cs typeface="Times New Roman" pitchFamily="18" charset="0"/>
              </a:rPr>
              <a:t>4. Plasticity:- </a:t>
            </a:r>
            <a:r>
              <a:rPr lang="en-US" sz="2400" dirty="0" smtClean="0">
                <a:latin typeface="Times New Roman" pitchFamily="18" charset="0"/>
                <a:cs typeface="Times New Roman" pitchFamily="18" charset="0"/>
              </a:rPr>
              <a:t>It is defined as the property by virtue of which a substance can be moulded into any shape without any rupture/ failure.</a:t>
            </a:r>
          </a:p>
          <a:p>
            <a:endParaRPr lang="en-US" dirty="0" smtClean="0"/>
          </a:p>
          <a:p>
            <a:endParaRPr lang="en-US"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90600"/>
            <a:ext cx="8382000" cy="1143000"/>
          </a:xfrm>
        </p:spPr>
        <p:txBody>
          <a:bodyPr>
            <a:noAutofit/>
          </a:bodyPr>
          <a:lstStyle/>
          <a:p>
            <a:r>
              <a:rPr lang="en-US" sz="3200" b="1" dirty="0" smtClean="0">
                <a:latin typeface="Cambria" pitchFamily="18" charset="0"/>
                <a:cs typeface="Times New Roman" pitchFamily="18" charset="0"/>
              </a:rPr>
              <a:t>EXPERIMENTAL DETERMINATION OF LIQUID LIMIT</a:t>
            </a:r>
            <a:endParaRPr lang="en-US" sz="3200" b="1" dirty="0">
              <a:latin typeface="Cambria" pitchFamily="18" charset="0"/>
              <a:cs typeface="Times New Roman" pitchFamily="18" charset="0"/>
            </a:endParaRPr>
          </a:p>
        </p:txBody>
      </p:sp>
      <p:sp>
        <p:nvSpPr>
          <p:cNvPr id="3" name="Content Placeholder 2"/>
          <p:cNvSpPr>
            <a:spLocks noGrp="1"/>
          </p:cNvSpPr>
          <p:nvPr>
            <p:ph idx="1"/>
          </p:nvPr>
        </p:nvSpPr>
        <p:spPr>
          <a:xfrm>
            <a:off x="228600" y="2286000"/>
            <a:ext cx="8610600" cy="4343400"/>
          </a:xfrm>
        </p:spPr>
        <p:txBody>
          <a:bodyPr/>
          <a:lstStyle/>
          <a:p>
            <a:pPr lvl="0">
              <a:buNone/>
            </a:pPr>
            <a:r>
              <a:rPr lang="en-US" sz="2400" b="1" dirty="0" smtClean="0">
                <a:latin typeface="Times New Roman" pitchFamily="18" charset="0"/>
                <a:cs typeface="Times New Roman" pitchFamily="18" charset="0"/>
              </a:rPr>
              <a:t>1. CASAGRANDE’S METHOD</a:t>
            </a:r>
            <a:endParaRPr lang="en-US" sz="2400" dirty="0" smtClean="0">
              <a:latin typeface="Times New Roman" pitchFamily="18" charset="0"/>
              <a:cs typeface="Times New Roman" pitchFamily="18" charset="0"/>
            </a:endParaRPr>
          </a:p>
          <a:p>
            <a:pPr algn="just">
              <a:lnSpc>
                <a:spcPct val="150000"/>
              </a:lnSpc>
            </a:pPr>
            <a:r>
              <a:rPr lang="en-US" sz="2400" dirty="0" smtClean="0">
                <a:latin typeface="Times New Roman" pitchFamily="18" charset="0"/>
                <a:cs typeface="Times New Roman" pitchFamily="18" charset="0"/>
              </a:rPr>
              <a:t>The liquid limit is the moisture content at which the groove, formed by a standard tool into the sample of soil taken, in the standard cup, closes for 10 mm on being given 25 blows in a standard manner. </a:t>
            </a:r>
          </a:p>
          <a:p>
            <a:pPr algn="just">
              <a:lnSpc>
                <a:spcPct val="150000"/>
              </a:lnSpc>
            </a:pPr>
            <a:r>
              <a:rPr lang="en-US" sz="2400" dirty="0" smtClean="0">
                <a:latin typeface="Times New Roman" pitchFamily="18" charset="0"/>
                <a:cs typeface="Times New Roman" pitchFamily="18" charset="0"/>
              </a:rPr>
              <a:t>At the liquid limit the soil possess low shear strength.</a:t>
            </a:r>
          </a:p>
          <a:p>
            <a:endParaRPr lang="en-US"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rcRect/>
          <a:stretch>
            <a:fillRect/>
          </a:stretch>
        </p:blipFill>
        <p:spPr bwMode="auto">
          <a:xfrm>
            <a:off x="152400" y="1524000"/>
            <a:ext cx="4648200" cy="3539402"/>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a:srcRect/>
          <a:stretch>
            <a:fillRect/>
          </a:stretch>
        </p:blipFill>
        <p:spPr bwMode="auto">
          <a:xfrm>
            <a:off x="4925197" y="2743200"/>
            <a:ext cx="4218803" cy="3886200"/>
          </a:xfrm>
          <a:prstGeom prst="rect">
            <a:avLst/>
          </a:prstGeom>
          <a:noFill/>
          <a:ln w="9525">
            <a:noFill/>
            <a:miter lim="800000"/>
            <a:headEnd/>
            <a:tailEnd/>
          </a:ln>
          <a:effectLst/>
        </p:spPr>
      </p:pic>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Untitled casa.png"/>
          <p:cNvPicPr>
            <a:picLocks noGrp="1"/>
          </p:cNvPicPr>
          <p:nvPr>
            <p:ph idx="1"/>
          </p:nvPr>
        </p:nvPicPr>
        <p:blipFill>
          <a:blip r:embed="rId2">
            <a:lum bright="-12000" contrast="52000"/>
          </a:blip>
          <a:stretch>
            <a:fillRect/>
          </a:stretch>
        </p:blipFill>
        <p:spPr>
          <a:xfrm>
            <a:off x="1676400" y="1219200"/>
            <a:ext cx="5334000" cy="5334000"/>
          </a:xfrm>
          <a:prstGeom prst="rect">
            <a:avLst/>
          </a:prstGeom>
        </p:spPr>
      </p:pic>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458200" cy="5562600"/>
          </a:xfrm>
        </p:spPr>
        <p:txBody>
          <a:bodyPr>
            <a:normAutofit fontScale="55000" lnSpcReduction="20000"/>
          </a:bodyPr>
          <a:lstStyle/>
          <a:p>
            <a:pPr algn="just">
              <a:lnSpc>
                <a:spcPct val="170000"/>
              </a:lnSpc>
            </a:pPr>
            <a:r>
              <a:rPr lang="en-US" sz="3100" dirty="0" smtClean="0">
                <a:latin typeface="Times New Roman" pitchFamily="18" charset="0"/>
                <a:cs typeface="Times New Roman" pitchFamily="18" charset="0"/>
              </a:rPr>
              <a:t>Take about 120 g of soil sample passing through 425 micron IS sieve and mix it thoroughly with distilled water on the glass plate to form uniform paste. Allow sufficient time to ensure uniform moisture distribution throughout the soil mass.</a:t>
            </a:r>
          </a:p>
          <a:p>
            <a:pPr algn="just">
              <a:lnSpc>
                <a:spcPct val="170000"/>
              </a:lnSpc>
            </a:pPr>
            <a:r>
              <a:rPr lang="en-US" sz="3100" dirty="0" smtClean="0">
                <a:latin typeface="Times New Roman" pitchFamily="18" charset="0"/>
                <a:cs typeface="Times New Roman" pitchFamily="18" charset="0"/>
              </a:rPr>
              <a:t>Remix the soil thoroughly. Take a portion of the soil paste with the spatula and place it in the central portion of the cup and spread it into position with the spatula so that the soil surface is parallel to the rubber base with the maximum depth of the soil as 1.0 cm at the centre.</a:t>
            </a:r>
          </a:p>
          <a:p>
            <a:pPr algn="just">
              <a:lnSpc>
                <a:spcPct val="170000"/>
              </a:lnSpc>
            </a:pPr>
            <a:r>
              <a:rPr lang="en-US" sz="3100" dirty="0" smtClean="0">
                <a:latin typeface="Times New Roman" pitchFamily="18" charset="0"/>
                <a:cs typeface="Times New Roman" pitchFamily="18" charset="0"/>
              </a:rPr>
              <a:t>With the help of the grooving tool, divide the soil paste in the cup along the diameter of the cup (through the centre line of the cam follower) to get a clean, sharp groove of proper dimensions.</a:t>
            </a:r>
          </a:p>
          <a:p>
            <a:pPr algn="just">
              <a:lnSpc>
                <a:spcPct val="170000"/>
              </a:lnSpc>
            </a:pPr>
            <a:r>
              <a:rPr lang="en-US" sz="3100" dirty="0" smtClean="0">
                <a:latin typeface="Times New Roman" pitchFamily="18" charset="0"/>
                <a:cs typeface="Times New Roman" pitchFamily="18" charset="0"/>
              </a:rPr>
              <a:t>Turn the handle of the apparatus at a rate of 2 revolutions per second until the two parts of the soil paste come in contact at the bottom of the groove for a distance of about 12 mm and record the number of revolutions to achieve this.</a:t>
            </a:r>
          </a:p>
          <a:p>
            <a:endParaRPr lang="en-US"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305800" cy="5334000"/>
          </a:xfrm>
        </p:spPr>
        <p:txBody>
          <a:bodyPr>
            <a:normAutofit fontScale="62500" lnSpcReduction="20000"/>
          </a:bodyPr>
          <a:lstStyle/>
          <a:p>
            <a:pPr algn="just">
              <a:lnSpc>
                <a:spcPct val="170000"/>
              </a:lnSpc>
            </a:pPr>
            <a:r>
              <a:rPr lang="en-US" sz="2800" dirty="0" smtClean="0">
                <a:latin typeface="Times New Roman" pitchFamily="18" charset="0"/>
                <a:cs typeface="Times New Roman" pitchFamily="18" charset="0"/>
              </a:rPr>
              <a:t>Collect a representative sample of the soil by moving the spatula normal to the groove, width wise from the portion of the groove where the soil flowed together and put it in a container and determine its water content by oven drying method.</a:t>
            </a:r>
          </a:p>
          <a:p>
            <a:pPr algn="just">
              <a:lnSpc>
                <a:spcPct val="170000"/>
              </a:lnSpc>
            </a:pPr>
            <a:r>
              <a:rPr lang="en-US" sz="2800" dirty="0" smtClean="0">
                <a:latin typeface="Times New Roman" pitchFamily="18" charset="0"/>
                <a:cs typeface="Times New Roman" pitchFamily="18" charset="0"/>
              </a:rPr>
              <a:t>Transfer the remaining soil in the cup back on to the glass plate. Dry the soil by kneading the wet soil using spatula.</a:t>
            </a:r>
          </a:p>
          <a:p>
            <a:pPr algn="just">
              <a:lnSpc>
                <a:spcPct val="170000"/>
              </a:lnSpc>
            </a:pPr>
            <a:r>
              <a:rPr lang="en-US" sz="2800" dirty="0" smtClean="0">
                <a:latin typeface="Times New Roman" pitchFamily="18" charset="0"/>
                <a:cs typeface="Times New Roman" pitchFamily="18" charset="0"/>
              </a:rPr>
              <a:t>Repeat the steps 3 to 6 to get a minimum of 5 trials. The trials are conducted such that the number of blows is in the range 25 ± 10.</a:t>
            </a:r>
          </a:p>
          <a:p>
            <a:pPr algn="just">
              <a:lnSpc>
                <a:spcPct val="170000"/>
              </a:lnSpc>
            </a:pPr>
            <a:r>
              <a:rPr lang="en-US" sz="2800" dirty="0" smtClean="0">
                <a:latin typeface="Times New Roman" pitchFamily="18" charset="0"/>
                <a:cs typeface="Times New Roman" pitchFamily="18" charset="0"/>
              </a:rPr>
              <a:t>Plot a "flow curve" on a semi-log sheet with water content on y-axis (arithmetic scale) and number of blows on x-axis (log scale). Draw a well defined straight line through the points. Record the moisture content corresponding to 25 blows and round off to the nearest whole number and report it as the liquid limit of the soil. Measure the slope of the line, which represents the flow index (If).</a:t>
            </a:r>
          </a:p>
          <a:p>
            <a:endParaRPr lang="en-US"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1447800" y="990600"/>
            <a:ext cx="6172200" cy="52557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90600"/>
            <a:ext cx="8229600" cy="715962"/>
          </a:xfrm>
        </p:spPr>
        <p:txBody>
          <a:bodyPr>
            <a:normAutofit/>
          </a:bodyPr>
          <a:lstStyle/>
          <a:p>
            <a:pPr algn="l"/>
            <a:r>
              <a:rPr lang="en-US" sz="3200" b="1" dirty="0" smtClean="0">
                <a:latin typeface="Times New Roman" pitchFamily="18" charset="0"/>
                <a:cs typeface="Times New Roman" pitchFamily="18" charset="0"/>
              </a:rPr>
              <a:t>Alluvial Deposits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1676400"/>
            <a:ext cx="8534400" cy="4953000"/>
          </a:xfrm>
        </p:spPr>
        <p:txBody>
          <a:bodyPr>
            <a:normAutofit lnSpcReduction="10000"/>
          </a:bodyPr>
          <a:lstStyle/>
          <a:p>
            <a:pPr algn="just">
              <a:lnSpc>
                <a:spcPct val="150000"/>
              </a:lnSpc>
            </a:pPr>
            <a:r>
              <a:rPr lang="en-US" sz="2400" dirty="0" smtClean="0">
                <a:latin typeface="Times New Roman" pitchFamily="18" charset="0"/>
                <a:cs typeface="Times New Roman" pitchFamily="18" charset="0"/>
              </a:rPr>
              <a:t>Material </a:t>
            </a:r>
            <a:r>
              <a:rPr lang="en-US" sz="2400" dirty="0">
                <a:latin typeface="Times New Roman" pitchFamily="18" charset="0"/>
                <a:cs typeface="Times New Roman" pitchFamily="18" charset="0"/>
              </a:rPr>
              <a:t>deposited by rivers. It consists of silt, sand, clay, and gravel, as well as much organic matter. </a:t>
            </a:r>
            <a:endParaRPr lang="en-US" sz="2400" dirty="0" smtClean="0">
              <a:latin typeface="Times New Roman" pitchFamily="18" charset="0"/>
              <a:cs typeface="Times New Roman" pitchFamily="18" charset="0"/>
            </a:endParaRPr>
          </a:p>
          <a:p>
            <a:pPr algn="just">
              <a:lnSpc>
                <a:spcPct val="150000"/>
              </a:lnSpc>
            </a:pPr>
            <a:r>
              <a:rPr lang="en-US" sz="2400" dirty="0" smtClean="0">
                <a:latin typeface="Times New Roman" pitchFamily="18" charset="0"/>
                <a:cs typeface="Times New Roman" pitchFamily="18" charset="0"/>
              </a:rPr>
              <a:t>Alluvial </a:t>
            </a:r>
            <a:r>
              <a:rPr lang="en-US" sz="2400" dirty="0">
                <a:latin typeface="Times New Roman" pitchFamily="18" charset="0"/>
                <a:cs typeface="Times New Roman" pitchFamily="18" charset="0"/>
              </a:rPr>
              <a:t>deposits are usually most extensive in the lower part of a river’s course, forming floodplains and deltas, but they may form at any point where the river overflows its banks or where the flow of a river is checked. </a:t>
            </a:r>
          </a:p>
          <a:p>
            <a:pPr lvl="0" algn="just">
              <a:lnSpc>
                <a:spcPct val="150000"/>
              </a:lnSpc>
            </a:pPr>
            <a:r>
              <a:rPr lang="en-US" sz="2400" dirty="0">
                <a:latin typeface="Times New Roman" pitchFamily="18" charset="0"/>
                <a:cs typeface="Times New Roman" pitchFamily="18" charset="0"/>
              </a:rPr>
              <a:t>The main advantages of alluvial soil are; they are very humus rich in nature and are fertile. They are rich in potassium and are highly suitable for the agriculture.</a:t>
            </a:r>
          </a:p>
          <a:p>
            <a:endParaRPr lang="en-US" dirty="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a:bodyPr>
          <a:lstStyle/>
          <a:p>
            <a:pPr>
              <a:buNone/>
            </a:pPr>
            <a:r>
              <a:rPr lang="en-US" sz="2400" b="1" dirty="0" smtClean="0">
                <a:latin typeface="Times New Roman" pitchFamily="18" charset="0"/>
                <a:cs typeface="Times New Roman" pitchFamily="18" charset="0"/>
              </a:rPr>
              <a:t>2. CONE PENETRATION METHOD</a:t>
            </a:r>
          </a:p>
          <a:p>
            <a:pPr lvl="0" algn="just">
              <a:lnSpc>
                <a:spcPct val="150000"/>
              </a:lnSpc>
              <a:buFont typeface="Wingdings" pitchFamily="2" charset="2"/>
              <a:buChar char="§"/>
            </a:pPr>
            <a:r>
              <a:rPr lang="en-US" sz="2400" dirty="0" smtClean="0">
                <a:latin typeface="Times New Roman" pitchFamily="18" charset="0"/>
                <a:cs typeface="Times New Roman" pitchFamily="18" charset="0"/>
              </a:rPr>
              <a:t>The moisture content corresponding to cone penetration of 20 mm is taken as the liquid limit of the soil.</a:t>
            </a:r>
          </a:p>
          <a:p>
            <a:pPr>
              <a:buNone/>
            </a:pPr>
            <a:endParaRPr lang="en-US" sz="2400" dirty="0"/>
          </a:p>
        </p:txBody>
      </p:sp>
      <p:pic>
        <p:nvPicPr>
          <p:cNvPr id="4" name="Picture 3" descr="Untitled cone.png"/>
          <p:cNvPicPr/>
          <p:nvPr/>
        </p:nvPicPr>
        <p:blipFill>
          <a:blip r:embed="rId2"/>
          <a:stretch>
            <a:fillRect/>
          </a:stretch>
        </p:blipFill>
        <p:spPr>
          <a:xfrm>
            <a:off x="762001" y="2895600"/>
            <a:ext cx="3429000" cy="3514060"/>
          </a:xfrm>
          <a:prstGeom prst="rect">
            <a:avLst/>
          </a:prstGeom>
        </p:spPr>
      </p:pic>
      <p:pic>
        <p:nvPicPr>
          <p:cNvPr id="5" name="Picture 4" descr="liquid-limit-cone-penetrometer-500x500.jpg"/>
          <p:cNvPicPr>
            <a:picLocks noChangeAspect="1"/>
          </p:cNvPicPr>
          <p:nvPr/>
        </p:nvPicPr>
        <p:blipFill>
          <a:blip r:embed="rId3"/>
          <a:stretch>
            <a:fillRect/>
          </a:stretch>
        </p:blipFill>
        <p:spPr>
          <a:xfrm>
            <a:off x="4648200" y="2743200"/>
            <a:ext cx="3810000" cy="3810000"/>
          </a:xfrm>
          <a:prstGeom prst="rect">
            <a:avLst/>
          </a:prstGeom>
        </p:spPr>
      </p:pic>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lnSpcReduction="10000"/>
          </a:bodyPr>
          <a:lstStyle/>
          <a:p>
            <a:pPr lvl="0" algn="just">
              <a:lnSpc>
                <a:spcPct val="150000"/>
              </a:lnSpc>
            </a:pPr>
            <a:r>
              <a:rPr lang="en-US" sz="2400" dirty="0" smtClean="0">
                <a:latin typeface="Times New Roman" pitchFamily="18" charset="0"/>
                <a:cs typeface="Times New Roman" pitchFamily="18" charset="0"/>
              </a:rPr>
              <a:t>About 150 gm. of air dried soil from thoroughly mixed portion of material passing 425 micron IS sieve is obtained.</a:t>
            </a:r>
          </a:p>
          <a:p>
            <a:pPr lvl="0" algn="just">
              <a:lnSpc>
                <a:spcPct val="150000"/>
              </a:lnSpc>
            </a:pPr>
            <a:r>
              <a:rPr lang="en-US" sz="2400" dirty="0" smtClean="0">
                <a:latin typeface="Times New Roman" pitchFamily="18" charset="0"/>
                <a:cs typeface="Times New Roman" pitchFamily="18" charset="0"/>
              </a:rPr>
              <a:t>Distilled water is mixed to the soil thus obtained in a mixing disc to form a uniform paste.</a:t>
            </a:r>
          </a:p>
          <a:p>
            <a:pPr lvl="0" algn="just">
              <a:lnSpc>
                <a:spcPct val="150000"/>
              </a:lnSpc>
            </a:pPr>
            <a:r>
              <a:rPr lang="en-US" sz="2400" dirty="0" smtClean="0">
                <a:latin typeface="Times New Roman" pitchFamily="18" charset="0"/>
                <a:cs typeface="Times New Roman" pitchFamily="18" charset="0"/>
              </a:rPr>
              <a:t>Then the wet soil paste is transferred to the cylindrical cup of cone penetrometer apparatus, ensuring that no air is trapped in this process.</a:t>
            </a:r>
          </a:p>
          <a:p>
            <a:pPr lvl="0" algn="just">
              <a:lnSpc>
                <a:spcPct val="150000"/>
              </a:lnSpc>
            </a:pPr>
            <a:r>
              <a:rPr lang="en-US" sz="2400" dirty="0" smtClean="0">
                <a:latin typeface="Times New Roman" pitchFamily="18" charset="0"/>
                <a:cs typeface="Times New Roman" pitchFamily="18" charset="0"/>
              </a:rPr>
              <a:t>Finally the wet soil is leveled up to the top of the cup and placed on the base of the cone penetrometer apparatus.</a:t>
            </a:r>
          </a:p>
          <a:p>
            <a:endParaRPr lang="en-US" dirty="0"/>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382000" cy="5486400"/>
          </a:xfrm>
        </p:spPr>
        <p:txBody>
          <a:bodyPr>
            <a:normAutofit lnSpcReduction="10000"/>
          </a:bodyPr>
          <a:lstStyle/>
          <a:p>
            <a:pPr algn="just">
              <a:lnSpc>
                <a:spcPct val="150000"/>
              </a:lnSpc>
            </a:pPr>
            <a:r>
              <a:rPr lang="en-US" sz="2400" dirty="0" smtClean="0">
                <a:latin typeface="Times New Roman" pitchFamily="18" charset="0"/>
                <a:cs typeface="Times New Roman" pitchFamily="18" charset="0"/>
              </a:rPr>
              <a:t>The penetrometer is so adjusted that the cone point just touches the surface of the soil paste in the cup and the initial ready is to be taken.</a:t>
            </a:r>
          </a:p>
          <a:p>
            <a:pPr lvl="0" algn="just">
              <a:lnSpc>
                <a:spcPct val="150000"/>
              </a:lnSpc>
            </a:pPr>
            <a:r>
              <a:rPr lang="en-US" sz="2400" dirty="0" smtClean="0">
                <a:latin typeface="Times New Roman" pitchFamily="18" charset="0"/>
                <a:cs typeface="Times New Roman" pitchFamily="18" charset="0"/>
              </a:rPr>
              <a:t>The vertical clamp is then released allowing the cone to penetrate into soil paste under its own weight for 5 seconds. After 5 seconds the penetration of the cone is noted to the nearest millimeter.</a:t>
            </a:r>
          </a:p>
          <a:p>
            <a:pPr lvl="0" algn="just">
              <a:lnSpc>
                <a:spcPct val="150000"/>
              </a:lnSpc>
            </a:pPr>
            <a:r>
              <a:rPr lang="en-US" sz="2400" dirty="0" smtClean="0">
                <a:latin typeface="Times New Roman" pitchFamily="18" charset="0"/>
                <a:cs typeface="Times New Roman" pitchFamily="18" charset="0"/>
              </a:rPr>
              <a:t>The test is repeated at least to have four sets of values of penetration in the range of 14 to 28 mm.</a:t>
            </a:r>
          </a:p>
          <a:p>
            <a:pPr lvl="0" algn="just">
              <a:lnSpc>
                <a:spcPct val="150000"/>
              </a:lnSpc>
            </a:pPr>
            <a:r>
              <a:rPr lang="en-US" sz="2400" dirty="0" smtClean="0">
                <a:latin typeface="Times New Roman" pitchFamily="18" charset="0"/>
                <a:cs typeface="Times New Roman" pitchFamily="18" charset="0"/>
              </a:rPr>
              <a:t>The exact moisture content of each trial is determined.</a:t>
            </a:r>
          </a:p>
          <a:p>
            <a:pPr algn="just">
              <a:lnSpc>
                <a:spcPct val="150000"/>
              </a:lnSpc>
            </a:pPr>
            <a:endParaRPr lang="en-US" sz="2400" dirty="0">
              <a:latin typeface="Times New Roman" pitchFamily="18" charset="0"/>
              <a:cs typeface="Times New Roman" pitchFamily="18" charset="0"/>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Liquid-limit-of-KP-NS-sample-based-on-the-cone-penetration-test.png"/>
          <p:cNvPicPr>
            <a:picLocks noGrp="1" noChangeAspect="1"/>
          </p:cNvPicPr>
          <p:nvPr>
            <p:ph idx="1"/>
          </p:nvPr>
        </p:nvPicPr>
        <p:blipFill>
          <a:blip r:embed="rId2"/>
          <a:stretch>
            <a:fillRect/>
          </a:stretch>
        </p:blipFill>
        <p:spPr>
          <a:xfrm>
            <a:off x="533400" y="2819400"/>
            <a:ext cx="8096250" cy="3533775"/>
          </a:xfrm>
        </p:spPr>
      </p:pic>
      <p:sp>
        <p:nvSpPr>
          <p:cNvPr id="4097" name="Rectangle 1"/>
          <p:cNvSpPr>
            <a:spLocks noChangeArrowheads="1"/>
          </p:cNvSpPr>
          <p:nvPr/>
        </p:nvSpPr>
        <p:spPr bwMode="auto">
          <a:xfrm>
            <a:off x="304800" y="1143000"/>
            <a:ext cx="86106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457200" algn="l"/>
              </a:tabLst>
            </a:pPr>
            <a:r>
              <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graph representing water content on X – axis and the cone penetration on Y – axis is prepared. A best fitting straight line is then drawn. </a:t>
            </a:r>
            <a:endParaRPr kumimoji="0" lang="en-US"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normAutofit/>
          </a:bodyPr>
          <a:lstStyle/>
          <a:p>
            <a:pPr>
              <a:buNone/>
            </a:pPr>
            <a:r>
              <a:rPr lang="en-US" sz="2400" b="1" dirty="0" smtClean="0">
                <a:latin typeface="Times New Roman" pitchFamily="18" charset="0"/>
                <a:cs typeface="Times New Roman" pitchFamily="18" charset="0"/>
              </a:rPr>
              <a:t>3. ONE POINT METHOD</a:t>
            </a:r>
            <a:endParaRPr lang="en-US" sz="2400" b="1" dirty="0">
              <a:latin typeface="Times New Roman" pitchFamily="18" charset="0"/>
              <a:cs typeface="Times New Roman" pitchFamily="18" charset="0"/>
            </a:endParaRPr>
          </a:p>
        </p:txBody>
      </p:sp>
      <p:sp>
        <p:nvSpPr>
          <p:cNvPr id="142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4233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124200" y="1600200"/>
            <a:ext cx="2275417" cy="762000"/>
          </a:xfrm>
          <a:prstGeom prst="rect">
            <a:avLst/>
          </a:prstGeom>
          <a:noFill/>
        </p:spPr>
      </p:pic>
      <p:sp>
        <p:nvSpPr>
          <p:cNvPr id="1423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4233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438400" y="3276600"/>
            <a:ext cx="4041321" cy="838200"/>
          </a:xfrm>
          <a:prstGeom prst="rect">
            <a:avLst/>
          </a:prstGeom>
          <a:noFill/>
        </p:spPr>
      </p:pic>
      <p:cxnSp>
        <p:nvCxnSpPr>
          <p:cNvPr id="9" name="Straight Arrow Connector 8"/>
          <p:cNvCxnSpPr/>
          <p:nvPr/>
        </p:nvCxnSpPr>
        <p:spPr>
          <a:xfrm>
            <a:off x="1828800" y="19812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219200" y="36576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990600"/>
            <a:ext cx="8610600" cy="1143000"/>
          </a:xfrm>
        </p:spPr>
        <p:txBody>
          <a:bodyPr>
            <a:noAutofit/>
          </a:bodyPr>
          <a:lstStyle/>
          <a:p>
            <a:r>
              <a:rPr lang="en-US" sz="3200" b="1" dirty="0" smtClean="0">
                <a:latin typeface="Cambria" pitchFamily="18" charset="0"/>
                <a:cs typeface="Times New Roman" pitchFamily="18" charset="0"/>
              </a:rPr>
              <a:t>EXPERIMENTAL DETERMINATION OF PLASTIC LIMIT</a:t>
            </a:r>
            <a:endParaRPr lang="en-US" sz="3200" dirty="0"/>
          </a:p>
        </p:txBody>
      </p:sp>
      <p:pic>
        <p:nvPicPr>
          <p:cNvPr id="4" name="Content Placeholder 3" descr="Determination-of-plastic-limit-of-soil.jpg"/>
          <p:cNvPicPr>
            <a:picLocks noGrp="1" noChangeAspect="1"/>
          </p:cNvPicPr>
          <p:nvPr>
            <p:ph idx="1"/>
          </p:nvPr>
        </p:nvPicPr>
        <p:blipFill>
          <a:blip r:embed="rId2"/>
          <a:stretch>
            <a:fillRect/>
          </a:stretch>
        </p:blipFill>
        <p:spPr>
          <a:xfrm>
            <a:off x="838200" y="2743200"/>
            <a:ext cx="7334250" cy="3733800"/>
          </a:xfrm>
        </p:spPr>
      </p:pic>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219200"/>
            <a:ext cx="8686800" cy="5334000"/>
          </a:xfrm>
        </p:spPr>
        <p:txBody>
          <a:bodyPr>
            <a:normAutofit fontScale="62500" lnSpcReduction="20000"/>
          </a:bodyPr>
          <a:lstStyle/>
          <a:p>
            <a:pPr lvl="0" algn="just">
              <a:lnSpc>
                <a:spcPct val="120000"/>
              </a:lnSpc>
            </a:pPr>
            <a:r>
              <a:rPr lang="en-US" sz="2900" dirty="0" smtClean="0">
                <a:latin typeface="Times New Roman" pitchFamily="18" charset="0"/>
                <a:cs typeface="Times New Roman" pitchFamily="18" charset="0"/>
              </a:rPr>
              <a:t>Take about 20gm of thoroughly mixed portion of the material passing through 425 micron I.S. Sieve obtained in accordance with I.S. 2720 (part 1).</a:t>
            </a:r>
          </a:p>
          <a:p>
            <a:pPr lvl="0" algn="just">
              <a:lnSpc>
                <a:spcPct val="120000"/>
              </a:lnSpc>
            </a:pPr>
            <a:r>
              <a:rPr lang="en-US" sz="2900" dirty="0" smtClean="0">
                <a:latin typeface="Times New Roman" pitchFamily="18" charset="0"/>
                <a:cs typeface="Times New Roman" pitchFamily="18" charset="0"/>
              </a:rPr>
              <a:t>Mix it thoroughly with distilled water in the evaporating dish till the soil mass becomes plastic enough to be easily molded with fingers.</a:t>
            </a:r>
          </a:p>
          <a:p>
            <a:pPr lvl="0" algn="just">
              <a:lnSpc>
                <a:spcPct val="120000"/>
              </a:lnSpc>
            </a:pPr>
            <a:r>
              <a:rPr lang="en-US" sz="2900" dirty="0" smtClean="0">
                <a:latin typeface="Times New Roman" pitchFamily="18" charset="0"/>
                <a:cs typeface="Times New Roman" pitchFamily="18" charset="0"/>
              </a:rPr>
              <a:t>Allow it to season for sufficient time (for 24 hrs) to allow water to permeate throughout the soil mass.</a:t>
            </a:r>
          </a:p>
          <a:p>
            <a:pPr lvl="0" algn="just">
              <a:lnSpc>
                <a:spcPct val="120000"/>
              </a:lnSpc>
            </a:pPr>
            <a:r>
              <a:rPr lang="en-US" sz="2900" dirty="0" smtClean="0">
                <a:latin typeface="Times New Roman" pitchFamily="18" charset="0"/>
                <a:cs typeface="Times New Roman" pitchFamily="18" charset="0"/>
              </a:rPr>
              <a:t>Take about 10gms of this plastic soil mass and roll it between fingers and glass plate with just sufficient pressure to roll the mass into a threaded of uniform diameter throughout its length. The rate of rolling shall be between 60 and 90 strokes per minute.</a:t>
            </a:r>
          </a:p>
          <a:p>
            <a:pPr lvl="0" algn="just">
              <a:lnSpc>
                <a:spcPct val="120000"/>
              </a:lnSpc>
            </a:pPr>
            <a:r>
              <a:rPr lang="en-US" sz="2900" dirty="0" smtClean="0">
                <a:latin typeface="Times New Roman" pitchFamily="18" charset="0"/>
                <a:cs typeface="Times New Roman" pitchFamily="18" charset="0"/>
              </a:rPr>
              <a:t>Continue rolling till you get a threaded of 3 mm diameter.</a:t>
            </a:r>
          </a:p>
          <a:p>
            <a:pPr lvl="0" algn="just">
              <a:lnSpc>
                <a:spcPct val="120000"/>
              </a:lnSpc>
            </a:pPr>
            <a:r>
              <a:rPr lang="en-US" sz="2900" dirty="0" smtClean="0">
                <a:latin typeface="Times New Roman" pitchFamily="18" charset="0"/>
                <a:cs typeface="Times New Roman" pitchFamily="18" charset="0"/>
              </a:rPr>
              <a:t>Kneed the soil together to a uniform mass and re-roll.</a:t>
            </a:r>
          </a:p>
          <a:p>
            <a:pPr lvl="0" algn="just">
              <a:lnSpc>
                <a:spcPct val="120000"/>
              </a:lnSpc>
            </a:pPr>
            <a:r>
              <a:rPr lang="en-US" sz="2900" dirty="0" smtClean="0">
                <a:latin typeface="Times New Roman" pitchFamily="18" charset="0"/>
                <a:cs typeface="Times New Roman" pitchFamily="18" charset="0"/>
              </a:rPr>
              <a:t>Continue the process until the thread crumbles when the diameter is 3 mm.</a:t>
            </a:r>
          </a:p>
          <a:p>
            <a:pPr lvl="0" algn="just">
              <a:lnSpc>
                <a:spcPct val="120000"/>
              </a:lnSpc>
            </a:pPr>
            <a:r>
              <a:rPr lang="en-US" sz="2900" dirty="0" smtClean="0">
                <a:latin typeface="Times New Roman" pitchFamily="18" charset="0"/>
                <a:cs typeface="Times New Roman" pitchFamily="18" charset="0"/>
              </a:rPr>
              <a:t>Collect  the  pieces  of  the  crumbled  thread  in  air  tight  container  for   moisture  content determination.</a:t>
            </a:r>
          </a:p>
          <a:p>
            <a:pPr lvl="0" algn="just">
              <a:lnSpc>
                <a:spcPct val="120000"/>
              </a:lnSpc>
            </a:pPr>
            <a:r>
              <a:rPr lang="en-US" sz="2900" dirty="0" smtClean="0">
                <a:latin typeface="Times New Roman" pitchFamily="18" charset="0"/>
                <a:cs typeface="Times New Roman" pitchFamily="18" charset="0"/>
              </a:rPr>
              <a:t>Repeat the test to at least 3 times and take the average of the results calculated to the nearest whole number.</a:t>
            </a:r>
          </a:p>
          <a:p>
            <a:endParaRPr lang="en-US"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Autofit/>
          </a:bodyPr>
          <a:lstStyle/>
          <a:p>
            <a:r>
              <a:rPr lang="en-US" sz="3200" b="1" dirty="0" smtClean="0">
                <a:latin typeface="Cambria" pitchFamily="18" charset="0"/>
                <a:cs typeface="Times New Roman" pitchFamily="18" charset="0"/>
              </a:rPr>
              <a:t>EXPERIMENTAL DETERMINATION OF SHRINKAGE LIMIT</a:t>
            </a:r>
            <a:endParaRPr lang="en-US" sz="3200" dirty="0"/>
          </a:p>
        </p:txBody>
      </p:sp>
      <p:pic>
        <p:nvPicPr>
          <p:cNvPr id="4" name="Content Placeholder 3" descr="shrinkage-limit-test-.jpg"/>
          <p:cNvPicPr>
            <a:picLocks noGrp="1" noChangeAspect="1"/>
          </p:cNvPicPr>
          <p:nvPr>
            <p:ph idx="1"/>
          </p:nvPr>
        </p:nvPicPr>
        <p:blipFill>
          <a:blip r:embed="rId2"/>
          <a:stretch>
            <a:fillRect/>
          </a:stretch>
        </p:blipFill>
        <p:spPr>
          <a:xfrm>
            <a:off x="1143000" y="2438400"/>
            <a:ext cx="6400800" cy="4129087"/>
          </a:xfrm>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458200" cy="5486400"/>
          </a:xfrm>
        </p:spPr>
        <p:txBody>
          <a:bodyPr>
            <a:normAutofit fontScale="55000" lnSpcReduction="20000"/>
          </a:bodyPr>
          <a:lstStyle/>
          <a:p>
            <a:pPr lvl="0" algn="just">
              <a:lnSpc>
                <a:spcPct val="170000"/>
              </a:lnSpc>
            </a:pPr>
            <a:r>
              <a:rPr lang="en-US" sz="3100" dirty="0" smtClean="0">
                <a:latin typeface="Times New Roman" pitchFamily="18" charset="0"/>
                <a:cs typeface="Times New Roman" pitchFamily="18" charset="0"/>
              </a:rPr>
              <a:t>Take about 100 gm of soil sample from a thoroughly mixed portion of the material passing through 425-micron I.S. sieve.</a:t>
            </a:r>
          </a:p>
          <a:p>
            <a:pPr lvl="0" algn="just">
              <a:lnSpc>
                <a:spcPct val="170000"/>
              </a:lnSpc>
            </a:pPr>
            <a:r>
              <a:rPr lang="en-US" sz="3100" dirty="0" smtClean="0">
                <a:latin typeface="Times New Roman" pitchFamily="18" charset="0"/>
                <a:cs typeface="Times New Roman" pitchFamily="18" charset="0"/>
              </a:rPr>
              <a:t>Place about 30 gm the above soil sample in the evaporating dish and thoroughly mixed with distilled water and make a creamy paste.</a:t>
            </a:r>
          </a:p>
          <a:p>
            <a:pPr lvl="0" algn="just">
              <a:lnSpc>
                <a:spcPct val="170000"/>
              </a:lnSpc>
            </a:pPr>
            <a:r>
              <a:rPr lang="en-US" sz="3100" dirty="0" smtClean="0">
                <a:latin typeface="Times New Roman" pitchFamily="18" charset="0"/>
                <a:cs typeface="Times New Roman" pitchFamily="18" charset="0"/>
              </a:rPr>
              <a:t>Coat the inside of the shrinkage dish with a thin layer of Vaseline to prevent the soil sticking to the dish.</a:t>
            </a:r>
          </a:p>
          <a:p>
            <a:pPr lvl="0" algn="just">
              <a:lnSpc>
                <a:spcPct val="170000"/>
              </a:lnSpc>
            </a:pPr>
            <a:r>
              <a:rPr lang="en-US" sz="3100" dirty="0" smtClean="0">
                <a:latin typeface="Times New Roman" pitchFamily="18" charset="0"/>
                <a:cs typeface="Times New Roman" pitchFamily="18" charset="0"/>
              </a:rPr>
              <a:t>Fill the dish in three layers by placing approximately 1/3 rd of the amount of wet soil with the help of spatula. Tap the dish gently on a firm base until the soil flows over the edges and no apparent air bubbles exist. Repeat this process for 2nd and 3rd layers also till the dish is completely filled with the wet soil. Strike off the excess soil and make the top of the dish smooth. Wipe off all the soil adhering to the outside of the dish.</a:t>
            </a:r>
          </a:p>
          <a:p>
            <a:pPr lvl="0" algn="just">
              <a:lnSpc>
                <a:spcPct val="170000"/>
              </a:lnSpc>
            </a:pPr>
            <a:r>
              <a:rPr lang="en-US" sz="3100" dirty="0" smtClean="0">
                <a:latin typeface="Times New Roman" pitchFamily="18" charset="0"/>
                <a:cs typeface="Times New Roman" pitchFamily="18" charset="0"/>
              </a:rPr>
              <a:t>Weigh immediately, the dish with wet soil and record the weight.</a:t>
            </a:r>
          </a:p>
          <a:p>
            <a:endParaRPr lang="en-US" dirty="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334000"/>
          </a:xfrm>
        </p:spPr>
        <p:txBody>
          <a:bodyPr>
            <a:normAutofit fontScale="70000" lnSpcReduction="20000"/>
          </a:bodyPr>
          <a:lstStyle/>
          <a:p>
            <a:pPr lvl="0" algn="just">
              <a:lnSpc>
                <a:spcPct val="160000"/>
              </a:lnSpc>
            </a:pPr>
            <a:r>
              <a:rPr lang="en-US" sz="2600" dirty="0" smtClean="0">
                <a:latin typeface="Times New Roman" pitchFamily="18" charset="0"/>
                <a:cs typeface="Times New Roman" pitchFamily="18" charset="0"/>
              </a:rPr>
              <a:t>Air- dry the wet soil cake for 6 to 8hrs, until the color of the pat turns from dark to light. Then oven-dry those to constant weight at 105</a:t>
            </a:r>
            <a:r>
              <a:rPr lang="en-US" sz="2600" baseline="30000" dirty="0" smtClean="0">
                <a:latin typeface="Times New Roman" pitchFamily="18" charset="0"/>
                <a:cs typeface="Times New Roman" pitchFamily="18" charset="0"/>
              </a:rPr>
              <a:t>0</a:t>
            </a:r>
            <a:r>
              <a:rPr lang="en-US" sz="2600" dirty="0" smtClean="0">
                <a:latin typeface="Times New Roman" pitchFamily="18" charset="0"/>
                <a:cs typeface="Times New Roman" pitchFamily="18" charset="0"/>
              </a:rPr>
              <a:t>C to 110</a:t>
            </a:r>
            <a:r>
              <a:rPr lang="en-US" sz="2600" baseline="30000" dirty="0" smtClean="0">
                <a:latin typeface="Times New Roman" pitchFamily="18" charset="0"/>
                <a:cs typeface="Times New Roman" pitchFamily="18" charset="0"/>
              </a:rPr>
              <a:t>0</a:t>
            </a:r>
            <a:r>
              <a:rPr lang="en-US" sz="2600" dirty="0" smtClean="0">
                <a:latin typeface="Times New Roman" pitchFamily="18" charset="0"/>
                <a:cs typeface="Times New Roman" pitchFamily="18" charset="0"/>
              </a:rPr>
              <a:t>C say about 12 to 16 hrs.</a:t>
            </a:r>
          </a:p>
          <a:p>
            <a:pPr lvl="0" algn="just">
              <a:lnSpc>
                <a:spcPct val="160000"/>
              </a:lnSpc>
            </a:pPr>
            <a:r>
              <a:rPr lang="en-US" sz="2600" dirty="0" smtClean="0">
                <a:latin typeface="Times New Roman" pitchFamily="18" charset="0"/>
                <a:cs typeface="Times New Roman" pitchFamily="18" charset="0"/>
              </a:rPr>
              <a:t>Remove the dried disk of the soil from oven. Cool it in desiccators. Then obtain the weight of the dish with dry sample.</a:t>
            </a:r>
          </a:p>
          <a:p>
            <a:pPr lvl="0" algn="just">
              <a:lnSpc>
                <a:spcPct val="160000"/>
              </a:lnSpc>
            </a:pPr>
            <a:r>
              <a:rPr lang="en-US" sz="2600" dirty="0" smtClean="0">
                <a:latin typeface="Times New Roman" pitchFamily="18" charset="0"/>
                <a:cs typeface="Times New Roman" pitchFamily="18" charset="0"/>
              </a:rPr>
              <a:t>Determine the weight of the empty dish and record.</a:t>
            </a:r>
          </a:p>
          <a:p>
            <a:pPr lvl="0" algn="just">
              <a:lnSpc>
                <a:spcPct val="160000"/>
              </a:lnSpc>
            </a:pPr>
            <a:r>
              <a:rPr lang="en-US" sz="2600" dirty="0" smtClean="0">
                <a:latin typeface="Times New Roman" pitchFamily="18" charset="0"/>
                <a:cs typeface="Times New Roman" pitchFamily="18" charset="0"/>
              </a:rPr>
              <a:t>Determine the volume of shrinkage dish which is evidently equal to volume of the wet soil as follows. </a:t>
            </a:r>
          </a:p>
          <a:p>
            <a:pPr lvl="0" algn="just">
              <a:lnSpc>
                <a:spcPct val="160000"/>
              </a:lnSpc>
            </a:pPr>
            <a:r>
              <a:rPr lang="en-US" sz="2600" dirty="0" smtClean="0">
                <a:latin typeface="Times New Roman" pitchFamily="18" charset="0"/>
                <a:cs typeface="Times New Roman" pitchFamily="18" charset="0"/>
              </a:rPr>
              <a:t>Place the shrinkage dish in an evaporating dish and fill the dish with mercury till it overflows slightly. Press it with plain glass plate firmly on its top to remove excess mercury. Pour the mercury from the shrinkage dish into a measuring jar and find the volume of the shrinkage dish directly. Record this volume as the volume of the wet soil pat.</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868362"/>
          </a:xfrm>
        </p:spPr>
        <p:txBody>
          <a:bodyPr>
            <a:normAutofit/>
          </a:bodyPr>
          <a:lstStyle/>
          <a:p>
            <a:pPr algn="l"/>
            <a:r>
              <a:rPr lang="en-US" sz="3200" b="1" dirty="0" smtClean="0">
                <a:latin typeface="Times New Roman" pitchFamily="18" charset="0"/>
                <a:cs typeface="Times New Roman" pitchFamily="18" charset="0"/>
              </a:rPr>
              <a:t>Black Cotton Soils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1676400"/>
            <a:ext cx="8534400" cy="4800600"/>
          </a:xfrm>
        </p:spPr>
        <p:txBody>
          <a:bodyPr>
            <a:normAutofit fontScale="92500" lnSpcReduction="10000"/>
          </a:bodyPr>
          <a:lstStyle/>
          <a:p>
            <a:pPr algn="just">
              <a:lnSpc>
                <a:spcPct val="150000"/>
              </a:lnSpc>
            </a:pPr>
            <a:r>
              <a:rPr lang="en-US" sz="2400" dirty="0">
                <a:latin typeface="Times New Roman" pitchFamily="18" charset="0"/>
                <a:cs typeface="Times New Roman" pitchFamily="18" charset="0"/>
              </a:rPr>
              <a:t>Black cotton soil is heavy clay soil, varying from clay to loam; it is generally light to dark grey in color. </a:t>
            </a:r>
            <a:endParaRPr lang="en-US" sz="2400" dirty="0" smtClean="0">
              <a:latin typeface="Times New Roman" pitchFamily="18" charset="0"/>
              <a:cs typeface="Times New Roman" pitchFamily="18" charset="0"/>
            </a:endParaRPr>
          </a:p>
          <a:p>
            <a:pPr algn="just">
              <a:lnSpc>
                <a:spcPct val="150000"/>
              </a:lnSpc>
            </a:pPr>
            <a:r>
              <a:rPr lang="en-US" sz="2400" dirty="0" smtClean="0">
                <a:latin typeface="Times New Roman" pitchFamily="18" charset="0"/>
                <a:cs typeface="Times New Roman" pitchFamily="18" charset="0"/>
              </a:rPr>
              <a:t>It </a:t>
            </a:r>
            <a:r>
              <a:rPr lang="en-US" sz="2400" dirty="0">
                <a:latin typeface="Times New Roman" pitchFamily="18" charset="0"/>
                <a:cs typeface="Times New Roman" pitchFamily="18" charset="0"/>
              </a:rPr>
              <a:t>is a soil formed in the Deccan region of India by the disintegration of black lava. </a:t>
            </a:r>
            <a:endParaRPr lang="en-US" sz="2400" dirty="0" smtClean="0">
              <a:latin typeface="Times New Roman" pitchFamily="18" charset="0"/>
              <a:cs typeface="Times New Roman" pitchFamily="18" charset="0"/>
            </a:endParaRPr>
          </a:p>
          <a:p>
            <a:pPr algn="just">
              <a:lnSpc>
                <a:spcPct val="150000"/>
              </a:lnSpc>
            </a:pPr>
            <a:r>
              <a:rPr lang="en-US" sz="2400" dirty="0">
                <a:latin typeface="Times New Roman" pitchFamily="18" charset="0"/>
                <a:cs typeface="Times New Roman" pitchFamily="18" charset="0"/>
              </a:rPr>
              <a:t>Black soils are highly argillaceous, very fine grained and dark, and contain a high proportion of calcium and magnesium carbonates</a:t>
            </a:r>
            <a:r>
              <a:rPr lang="en-US" sz="2400" dirty="0" smtClean="0">
                <a:latin typeface="Times New Roman" pitchFamily="18" charset="0"/>
                <a:cs typeface="Times New Roman" pitchFamily="18" charset="0"/>
              </a:rPr>
              <a:t>.</a:t>
            </a:r>
          </a:p>
          <a:p>
            <a:pPr algn="just">
              <a:lnSpc>
                <a:spcPct val="150000"/>
              </a:lnSpc>
            </a:pPr>
            <a:r>
              <a:rPr lang="en-US" sz="2400" dirty="0">
                <a:latin typeface="Times New Roman" pitchFamily="18" charset="0"/>
                <a:cs typeface="Times New Roman" pitchFamily="18" charset="0"/>
              </a:rPr>
              <a:t>The black cotton soil by observation looks dark in color and by sample test it is characterized by the phenomenon of swelling when wet and shrinks when dry</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90600"/>
            <a:ext cx="8610600" cy="5562600"/>
          </a:xfrm>
        </p:spPr>
        <p:txBody>
          <a:bodyPr>
            <a:noAutofit/>
          </a:bodyPr>
          <a:lstStyle/>
          <a:p>
            <a:pPr lvl="0" algn="just">
              <a:lnSpc>
                <a:spcPct val="150000"/>
              </a:lnSpc>
              <a:buNone/>
            </a:pPr>
            <a:r>
              <a:rPr lang="en-US" sz="2000" b="1" dirty="0" smtClean="0">
                <a:latin typeface="Times New Roman" pitchFamily="18" charset="0"/>
                <a:cs typeface="Times New Roman" pitchFamily="18" charset="0"/>
              </a:rPr>
              <a:t>Volume of the Dry Soil Pat</a:t>
            </a:r>
          </a:p>
          <a:p>
            <a:pPr lvl="0" algn="just">
              <a:lnSpc>
                <a:spcPct val="150000"/>
              </a:lnSpc>
            </a:pPr>
            <a:r>
              <a:rPr lang="en-US" sz="2000" dirty="0" smtClean="0">
                <a:latin typeface="Times New Roman" pitchFamily="18" charset="0"/>
                <a:cs typeface="Times New Roman" pitchFamily="18" charset="0"/>
              </a:rPr>
              <a:t>Determine the volume of dry soil pat by removing the pat from the shrinkage dish and immersing it in the glass cup full of mercury in the following manner.</a:t>
            </a:r>
          </a:p>
          <a:p>
            <a:pPr lvl="0" algn="just">
              <a:lnSpc>
                <a:spcPct val="150000"/>
              </a:lnSpc>
            </a:pPr>
            <a:r>
              <a:rPr lang="en-US" sz="2000" dirty="0" smtClean="0">
                <a:latin typeface="Times New Roman" pitchFamily="18" charset="0"/>
                <a:cs typeface="Times New Roman" pitchFamily="18" charset="0"/>
              </a:rPr>
              <a:t>Place the glass cup in a larger one and fill the glass cup to overflowing with mercury. Remove the excess mercury by covering the cup with glass plate with prongs and pressing it. See that no air bubbles are entrapped. Wipe out the outside of the glass cup to remove the adhering mercury. Then, place it in another larger dish, which is, clean and empty carefully.</a:t>
            </a:r>
          </a:p>
          <a:p>
            <a:pPr lvl="0" algn="just">
              <a:lnSpc>
                <a:spcPct val="150000"/>
              </a:lnSpc>
            </a:pPr>
            <a:r>
              <a:rPr lang="en-US" sz="2000" dirty="0" smtClean="0">
                <a:latin typeface="Times New Roman" pitchFamily="18" charset="0"/>
                <a:cs typeface="Times New Roman" pitchFamily="18" charset="0"/>
              </a:rPr>
              <a:t>Place the dry soil pat on the mercury. It floats submerge it with the pronged glass plate which is again made flush with top of the cup. The mercury spills over into the larger plate. Pour the mercury that is displayed by the soil pat into the measuring jar and find the volume of the soil pat directly.</a:t>
            </a:r>
          </a:p>
          <a:p>
            <a:pPr algn="just">
              <a:lnSpc>
                <a:spcPct val="150000"/>
              </a:lnSpc>
            </a:pPr>
            <a:endParaRPr lang="en-US" sz="2000" dirty="0">
              <a:latin typeface="Times New Roman" pitchFamily="18" charset="0"/>
              <a:cs typeface="Times New Roman" pitchFamily="18" charset="0"/>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Untitled Shrinkage.png"/>
          <p:cNvPicPr>
            <a:picLocks noGrp="1"/>
          </p:cNvPicPr>
          <p:nvPr>
            <p:ph idx="1"/>
          </p:nvPr>
        </p:nvPicPr>
        <p:blipFill>
          <a:blip r:embed="rId2">
            <a:lum bright="4000"/>
          </a:blip>
          <a:stretch>
            <a:fillRect/>
          </a:stretch>
        </p:blipFill>
        <p:spPr>
          <a:xfrm>
            <a:off x="1524000" y="1143000"/>
            <a:ext cx="5334000" cy="4038600"/>
          </a:xfrm>
          <a:prstGeom prst="rect">
            <a:avLst/>
          </a:prstGeom>
        </p:spPr>
      </p:pic>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382000" cy="5486400"/>
          </a:xfrm>
        </p:spPr>
        <p:txBody>
          <a:bodyPr>
            <a:normAutofit/>
          </a:bodyPr>
          <a:lstStyle/>
          <a:p>
            <a:pPr>
              <a:lnSpc>
                <a:spcPct val="150000"/>
              </a:lnSpc>
              <a:buFont typeface="Wingdings" pitchFamily="2" charset="2"/>
              <a:buChar char="Ø"/>
            </a:pPr>
            <a:r>
              <a:rPr lang="en-US" sz="2400" dirty="0" smtClean="0">
                <a:latin typeface="Times New Roman" pitchFamily="18" charset="0"/>
                <a:cs typeface="Times New Roman" pitchFamily="18" charset="0"/>
              </a:rPr>
              <a:t>Water content of the soil = w = (Mass of dry soil pat/Mass of water) = M</a:t>
            </a:r>
            <a:r>
              <a:rPr lang="en-US" sz="2400" baseline="-25000" dirty="0" smtClean="0">
                <a:latin typeface="Times New Roman" pitchFamily="18" charset="0"/>
                <a:cs typeface="Times New Roman" pitchFamily="18" charset="0"/>
              </a:rPr>
              <a:t>d</a:t>
            </a:r>
            <a:r>
              <a:rPr lang="en-US" sz="2400" dirty="0" smtClean="0">
                <a:latin typeface="Times New Roman" pitchFamily="18" charset="0"/>
                <a:cs typeface="Times New Roman" pitchFamily="18" charset="0"/>
              </a:rPr>
              <a:t>/M</a:t>
            </a:r>
            <a:r>
              <a:rPr lang="en-US" sz="2400" baseline="-25000" dirty="0" smtClean="0">
                <a:latin typeface="Times New Roman" pitchFamily="18" charset="0"/>
                <a:cs typeface="Times New Roman" pitchFamily="18" charset="0"/>
              </a:rPr>
              <a:t>w</a:t>
            </a:r>
          </a:p>
          <a:p>
            <a:pPr>
              <a:lnSpc>
                <a:spcPct val="150000"/>
              </a:lnSpc>
              <a:buFont typeface="Wingdings" pitchFamily="2" charset="2"/>
              <a:buChar char="Ø"/>
            </a:pPr>
            <a:r>
              <a:rPr lang="en-US" sz="2400" dirty="0" smtClean="0">
                <a:latin typeface="Times New Roman" pitchFamily="18" charset="0"/>
                <a:cs typeface="Times New Roman" pitchFamily="18" charset="0"/>
              </a:rPr>
              <a:t>Volume of wet soil mass = V = (Mass of the mercury filling the shrinkage dish/13.6)  = (M</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/13.6) = ………………….</a:t>
            </a:r>
          </a:p>
          <a:p>
            <a:pPr>
              <a:lnSpc>
                <a:spcPct val="150000"/>
              </a:lnSpc>
              <a:buFont typeface="Wingdings" pitchFamily="2" charset="2"/>
              <a:buChar char="Ø"/>
            </a:pPr>
            <a:r>
              <a:rPr lang="en-US" sz="2400" dirty="0" smtClean="0">
                <a:latin typeface="Times New Roman" pitchFamily="18" charset="0"/>
                <a:cs typeface="Times New Roman" pitchFamily="18" charset="0"/>
              </a:rPr>
              <a:t>Volume of dry soil mass = V</a:t>
            </a:r>
            <a:r>
              <a:rPr lang="en-US" sz="2000" dirty="0" smtClean="0">
                <a:latin typeface="Times New Roman" pitchFamily="18" charset="0"/>
                <a:cs typeface="Times New Roman" pitchFamily="18" charset="0"/>
              </a:rPr>
              <a:t>d</a:t>
            </a:r>
            <a:r>
              <a:rPr lang="en-US" sz="2400" dirty="0" smtClean="0">
                <a:latin typeface="Times New Roman" pitchFamily="18" charset="0"/>
                <a:cs typeface="Times New Roman" pitchFamily="18" charset="0"/>
              </a:rPr>
              <a:t> = (Mass of the mercury displaced by dry soil pat/13.6) </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(M</a:t>
            </a:r>
            <a:r>
              <a:rPr lang="en-US" sz="2400" baseline="-25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/13.6)</a:t>
            </a:r>
          </a:p>
          <a:p>
            <a:pPr>
              <a:lnSpc>
                <a:spcPct val="150000"/>
              </a:lnSpc>
              <a:buFont typeface="Wingdings" pitchFamily="2" charset="2"/>
              <a:buChar char="Ø"/>
            </a:pPr>
            <a:r>
              <a:rPr lang="en-US" sz="2400" dirty="0" smtClean="0">
                <a:latin typeface="Times New Roman" pitchFamily="18" charset="0"/>
                <a:cs typeface="Times New Roman" pitchFamily="18" charset="0"/>
              </a:rPr>
              <a:t>Shrinkage limit = Ws = {w – {[(V-V</a:t>
            </a:r>
            <a:r>
              <a:rPr lang="en-US" sz="2400" baseline="-25000" dirty="0" smtClean="0">
                <a:latin typeface="Times New Roman" pitchFamily="18" charset="0"/>
                <a:cs typeface="Times New Roman" pitchFamily="18" charset="0"/>
              </a:rPr>
              <a:t>d</a:t>
            </a:r>
            <a:r>
              <a:rPr lang="en-US" sz="2400" dirty="0" smtClean="0">
                <a:latin typeface="Times New Roman" pitchFamily="18" charset="0"/>
                <a:cs typeface="Times New Roman" pitchFamily="18" charset="0"/>
              </a:rPr>
              <a:t>)/M</a:t>
            </a:r>
            <a:r>
              <a:rPr lang="en-US" sz="2400" baseline="-25000" dirty="0" smtClean="0">
                <a:latin typeface="Times New Roman" pitchFamily="18" charset="0"/>
                <a:cs typeface="Times New Roman" pitchFamily="18" charset="0"/>
              </a:rPr>
              <a:t>d</a:t>
            </a:r>
            <a:r>
              <a:rPr lang="en-US" sz="2400" dirty="0" smtClean="0">
                <a:latin typeface="Times New Roman" pitchFamily="18" charset="0"/>
                <a:cs typeface="Times New Roman" pitchFamily="18" charset="0"/>
              </a:rPr>
              <a:t>]*ρ</a:t>
            </a:r>
            <a:r>
              <a:rPr lang="en-US" sz="2400" baseline="-25000" dirty="0" smtClean="0">
                <a:latin typeface="Times New Roman" pitchFamily="18" charset="0"/>
                <a:cs typeface="Times New Roman" pitchFamily="18" charset="0"/>
              </a:rPr>
              <a:t>w</a:t>
            </a:r>
            <a:r>
              <a:rPr lang="en-US" sz="2400" dirty="0" smtClean="0">
                <a:latin typeface="Times New Roman" pitchFamily="18" charset="0"/>
                <a:cs typeface="Times New Roman" pitchFamily="18" charset="0"/>
              </a:rPr>
              <a:t>}*100 = ……..</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914400"/>
            <a:ext cx="8610600" cy="914400"/>
          </a:xfrm>
        </p:spPr>
        <p:txBody>
          <a:bodyPr>
            <a:normAutofit/>
          </a:bodyPr>
          <a:lstStyle/>
          <a:p>
            <a:r>
              <a:rPr lang="en-US" sz="2800" b="1" dirty="0" smtClean="0">
                <a:latin typeface="Cambria" pitchFamily="18" charset="0"/>
              </a:rPr>
              <a:t>ATTERBERG’S INDICES/ CONSISTENCY INDICES</a:t>
            </a:r>
            <a:endParaRPr lang="en-US" sz="3600" dirty="0">
              <a:latin typeface="Cambria" pitchFamily="18" charset="0"/>
            </a:endParaRPr>
          </a:p>
        </p:txBody>
      </p:sp>
      <p:sp>
        <p:nvSpPr>
          <p:cNvPr id="3" name="Content Placeholder 2"/>
          <p:cNvSpPr>
            <a:spLocks noGrp="1"/>
          </p:cNvSpPr>
          <p:nvPr>
            <p:ph idx="1"/>
          </p:nvPr>
        </p:nvSpPr>
        <p:spPr>
          <a:xfrm>
            <a:off x="304800" y="2057400"/>
            <a:ext cx="8534400" cy="4572000"/>
          </a:xfrm>
        </p:spPr>
        <p:txBody>
          <a:bodyPr>
            <a:normAutofit/>
          </a:bodyPr>
          <a:lstStyle/>
          <a:p>
            <a:pPr algn="just">
              <a:lnSpc>
                <a:spcPct val="160000"/>
              </a:lnSpc>
            </a:pPr>
            <a:r>
              <a:rPr lang="en-US" b="1" dirty="0" smtClean="0">
                <a:latin typeface="Times New Roman" pitchFamily="18" charset="0"/>
                <a:cs typeface="Times New Roman" pitchFamily="18" charset="0"/>
              </a:rPr>
              <a:t>Plasticity Index (I</a:t>
            </a:r>
            <a:r>
              <a:rPr lang="en-US" b="1" baseline="-25000" dirty="0" smtClean="0">
                <a:latin typeface="Times New Roman" pitchFamily="18" charset="0"/>
                <a:cs typeface="Times New Roman" pitchFamily="18" charset="0"/>
              </a:rPr>
              <a:t>P</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It is the range of water content within which the soil exhibit plastic properties i.e. the difference between liquid limit and plastic limit.</a:t>
            </a:r>
          </a:p>
          <a:p>
            <a:pPr algn="ctr">
              <a:lnSpc>
                <a:spcPct val="160000"/>
              </a:lnSpc>
              <a:buNone/>
            </a:pPr>
            <a:r>
              <a:rPr lang="en-US" b="1" dirty="0" smtClean="0">
                <a:latin typeface="Times New Roman" pitchFamily="18" charset="0"/>
                <a:cs typeface="Times New Roman" pitchFamily="18" charset="0"/>
              </a:rPr>
              <a:t>I</a:t>
            </a:r>
            <a:r>
              <a:rPr lang="en-US" b="1" baseline="-25000" dirty="0" smtClean="0">
                <a:latin typeface="Times New Roman" pitchFamily="18" charset="0"/>
                <a:cs typeface="Times New Roman" pitchFamily="18" charset="0"/>
              </a:rPr>
              <a:t>P</a:t>
            </a:r>
            <a:r>
              <a:rPr lang="en-US" b="1" dirty="0" smtClean="0">
                <a:latin typeface="Times New Roman" pitchFamily="18" charset="0"/>
                <a:cs typeface="Times New Roman" pitchFamily="18" charset="0"/>
              </a:rPr>
              <a:t> = W</a:t>
            </a:r>
            <a:r>
              <a:rPr lang="en-US" b="1" baseline="-25000" dirty="0" smtClean="0">
                <a:latin typeface="Times New Roman" pitchFamily="18" charset="0"/>
                <a:cs typeface="Times New Roman" pitchFamily="18" charset="0"/>
              </a:rPr>
              <a:t>L</a:t>
            </a:r>
            <a:r>
              <a:rPr lang="en-US" b="1" dirty="0" smtClean="0">
                <a:latin typeface="Times New Roman" pitchFamily="18" charset="0"/>
                <a:cs typeface="Times New Roman" pitchFamily="18" charset="0"/>
              </a:rPr>
              <a:t> - W</a:t>
            </a:r>
            <a:r>
              <a:rPr lang="en-US" b="1" baseline="-25000" dirty="0" smtClean="0">
                <a:latin typeface="Times New Roman" pitchFamily="18" charset="0"/>
                <a:cs typeface="Times New Roman" pitchFamily="18" charset="0"/>
              </a:rPr>
              <a:t>P</a:t>
            </a:r>
            <a:endParaRPr lang="en-US" dirty="0" smtClean="0">
              <a:latin typeface="Times New Roman" pitchFamily="18" charset="0"/>
              <a:cs typeface="Times New Roman" pitchFamily="18" charset="0"/>
            </a:endParaRPr>
          </a:p>
          <a:p>
            <a:pPr algn="just">
              <a:lnSpc>
                <a:spcPct val="160000"/>
              </a:lnSpc>
              <a:buNone/>
            </a:pPr>
            <a:r>
              <a:rPr lang="en-US" b="1" dirty="0" smtClean="0">
                <a:latin typeface="Times New Roman" pitchFamily="18" charset="0"/>
                <a:cs typeface="Times New Roman" pitchFamily="18" charset="0"/>
              </a:rPr>
              <a:t>If, </a:t>
            </a:r>
          </a:p>
          <a:p>
            <a:pPr algn="just">
              <a:lnSpc>
                <a:spcPct val="160000"/>
              </a:lnSpc>
              <a:buNone/>
            </a:pPr>
            <a:r>
              <a:rPr lang="en-US" dirty="0" smtClean="0">
                <a:latin typeface="Times New Roman" pitchFamily="18" charset="0"/>
                <a:cs typeface="Times New Roman" pitchFamily="18" charset="0"/>
              </a:rPr>
              <a:t>I</a:t>
            </a:r>
            <a:r>
              <a:rPr lang="en-US" baseline="-25000" dirty="0" smtClean="0">
                <a:latin typeface="Times New Roman" pitchFamily="18" charset="0"/>
                <a:cs typeface="Times New Roman" pitchFamily="18" charset="0"/>
              </a:rPr>
              <a:t>P</a:t>
            </a:r>
            <a:r>
              <a:rPr lang="en-US" dirty="0" smtClean="0">
                <a:latin typeface="Times New Roman" pitchFamily="18" charset="0"/>
                <a:cs typeface="Times New Roman" pitchFamily="18" charset="0"/>
              </a:rPr>
              <a:t> = 0, Soil is Non Plastic</a:t>
            </a:r>
          </a:p>
          <a:p>
            <a:pPr algn="just">
              <a:lnSpc>
                <a:spcPct val="160000"/>
              </a:lnSpc>
              <a:buNone/>
            </a:pPr>
            <a:r>
              <a:rPr lang="en-US" dirty="0" smtClean="0">
                <a:latin typeface="Times New Roman" pitchFamily="18" charset="0"/>
                <a:cs typeface="Times New Roman" pitchFamily="18" charset="0"/>
              </a:rPr>
              <a:t> I</a:t>
            </a:r>
            <a:r>
              <a:rPr lang="en-US" baseline="-25000" dirty="0" smtClean="0">
                <a:latin typeface="Times New Roman" pitchFamily="18" charset="0"/>
                <a:cs typeface="Times New Roman" pitchFamily="18" charset="0"/>
              </a:rPr>
              <a:t>P</a:t>
            </a:r>
            <a:r>
              <a:rPr lang="en-US" dirty="0" smtClean="0">
                <a:latin typeface="Times New Roman" pitchFamily="18" charset="0"/>
                <a:cs typeface="Times New Roman" pitchFamily="18" charset="0"/>
              </a:rPr>
              <a:t> &lt; 7, Soil is low Plastic</a:t>
            </a:r>
          </a:p>
          <a:p>
            <a:pPr algn="just">
              <a:lnSpc>
                <a:spcPct val="160000"/>
              </a:lnSpc>
              <a:buNone/>
            </a:pPr>
            <a:r>
              <a:rPr lang="en-US" dirty="0" smtClean="0">
                <a:latin typeface="Times New Roman" pitchFamily="18" charset="0"/>
                <a:cs typeface="Times New Roman" pitchFamily="18" charset="0"/>
              </a:rPr>
              <a:t>7 ≤ I</a:t>
            </a:r>
            <a:r>
              <a:rPr lang="en-US" baseline="-25000" dirty="0" smtClean="0">
                <a:latin typeface="Times New Roman" pitchFamily="18" charset="0"/>
                <a:cs typeface="Times New Roman" pitchFamily="18" charset="0"/>
              </a:rPr>
              <a:t>P</a:t>
            </a:r>
            <a:r>
              <a:rPr lang="en-US" dirty="0" smtClean="0">
                <a:latin typeface="Times New Roman" pitchFamily="18" charset="0"/>
                <a:cs typeface="Times New Roman" pitchFamily="18" charset="0"/>
              </a:rPr>
              <a:t> ≤ 17, Soil is Medium Plastic</a:t>
            </a:r>
          </a:p>
          <a:p>
            <a:pPr algn="just">
              <a:lnSpc>
                <a:spcPct val="160000"/>
              </a:lnSpc>
              <a:buNone/>
            </a:pPr>
            <a:r>
              <a:rPr lang="en-US" dirty="0" smtClean="0">
                <a:latin typeface="Times New Roman" pitchFamily="18" charset="0"/>
                <a:cs typeface="Times New Roman" pitchFamily="18" charset="0"/>
              </a:rPr>
              <a:t>I</a:t>
            </a:r>
            <a:r>
              <a:rPr lang="en-US" baseline="-25000" dirty="0" smtClean="0">
                <a:latin typeface="Times New Roman" pitchFamily="18" charset="0"/>
                <a:cs typeface="Times New Roman" pitchFamily="18" charset="0"/>
              </a:rPr>
              <a:t>P</a:t>
            </a:r>
            <a:r>
              <a:rPr lang="en-US" dirty="0" smtClean="0">
                <a:latin typeface="Times New Roman" pitchFamily="18" charset="0"/>
                <a:cs typeface="Times New Roman" pitchFamily="18" charset="0"/>
              </a:rPr>
              <a:t> &gt; 17, Soil is highly Plastic (Black Cotton soil)</a:t>
            </a:r>
          </a:p>
          <a:p>
            <a:endParaRPr lang="en-US" dirty="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fontScale="92500"/>
          </a:bodyPr>
          <a:lstStyle/>
          <a:p>
            <a:pPr lvl="0" algn="just">
              <a:lnSpc>
                <a:spcPct val="150000"/>
              </a:lnSpc>
            </a:pPr>
            <a:r>
              <a:rPr lang="en-US" sz="2400" b="1" dirty="0" smtClean="0">
                <a:latin typeface="Times New Roman" pitchFamily="18" charset="0"/>
                <a:cs typeface="Times New Roman" pitchFamily="18" charset="0"/>
              </a:rPr>
              <a:t>Consistency Index (I</a:t>
            </a:r>
            <a:r>
              <a:rPr lang="en-US" sz="2400" b="1" baseline="-25000" dirty="0" smtClean="0">
                <a:latin typeface="Times New Roman" pitchFamily="18" charset="0"/>
                <a:cs typeface="Times New Roman" pitchFamily="18" charset="0"/>
              </a:rPr>
              <a:t>C</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It is defines as the ratio of difference between the liquid limit &amp; the natural water content to the difference between liquid limit and plastic limit.</a:t>
            </a:r>
          </a:p>
          <a:p>
            <a:pPr algn="just">
              <a:lnSpc>
                <a:spcPct val="150000"/>
              </a:lnSpc>
              <a:buNone/>
            </a:pPr>
            <a:endParaRPr lang="en-US" sz="2400" b="1" dirty="0" smtClean="0">
              <a:latin typeface="Times New Roman" pitchFamily="18" charset="0"/>
              <a:cs typeface="Times New Roman" pitchFamily="18" charset="0"/>
            </a:endParaRPr>
          </a:p>
          <a:p>
            <a:pPr algn="just">
              <a:lnSpc>
                <a:spcPct val="150000"/>
              </a:lnSpc>
            </a:pPr>
            <a:r>
              <a:rPr lang="en-US" sz="2400" b="1" dirty="0" smtClean="0">
                <a:latin typeface="Times New Roman" pitchFamily="18" charset="0"/>
                <a:cs typeface="Times New Roman" pitchFamily="18" charset="0"/>
              </a:rPr>
              <a:t>If, </a:t>
            </a:r>
          </a:p>
          <a:p>
            <a:pPr algn="just">
              <a:lnSpc>
                <a:spcPct val="150000"/>
              </a:lnSpc>
              <a:buNone/>
            </a:pPr>
            <a:r>
              <a:rPr lang="en-US" sz="2400" dirty="0" smtClean="0">
                <a:latin typeface="Times New Roman" pitchFamily="18" charset="0"/>
                <a:cs typeface="Times New Roman" pitchFamily="18" charset="0"/>
              </a:rPr>
              <a:t>I</a:t>
            </a:r>
            <a:r>
              <a:rPr lang="en-US" sz="2400" baseline="-25000"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 = 0, Soil is soft and soil is at its liquid limit (W</a:t>
            </a:r>
            <a:r>
              <a:rPr lang="en-US" sz="2400" baseline="-25000" dirty="0" smtClean="0">
                <a:latin typeface="Times New Roman" pitchFamily="18" charset="0"/>
                <a:cs typeface="Times New Roman" pitchFamily="18" charset="0"/>
              </a:rPr>
              <a:t>L</a:t>
            </a:r>
            <a:r>
              <a:rPr lang="en-US" sz="2400" dirty="0" smtClean="0">
                <a:latin typeface="Times New Roman" pitchFamily="18" charset="0"/>
                <a:cs typeface="Times New Roman" pitchFamily="18" charset="0"/>
              </a:rPr>
              <a:t> = W)</a:t>
            </a:r>
          </a:p>
          <a:p>
            <a:pPr algn="just">
              <a:lnSpc>
                <a:spcPct val="150000"/>
              </a:lnSpc>
              <a:buNone/>
            </a:pPr>
            <a:r>
              <a:rPr lang="en-US" sz="2400" dirty="0" smtClean="0">
                <a:latin typeface="Times New Roman" pitchFamily="18" charset="0"/>
                <a:cs typeface="Times New Roman" pitchFamily="18" charset="0"/>
              </a:rPr>
              <a:t>I</a:t>
            </a:r>
            <a:r>
              <a:rPr lang="en-US" sz="2400" baseline="-25000"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 = 1, Soil is very stiff and soil is at its plastic limit (W</a:t>
            </a:r>
            <a:r>
              <a:rPr lang="en-US" sz="2400" baseline="-25000" dirty="0" smtClean="0">
                <a:latin typeface="Times New Roman" pitchFamily="18" charset="0"/>
                <a:cs typeface="Times New Roman" pitchFamily="18" charset="0"/>
              </a:rPr>
              <a:t>P</a:t>
            </a:r>
            <a:r>
              <a:rPr lang="en-US" sz="2400" dirty="0" smtClean="0">
                <a:latin typeface="Times New Roman" pitchFamily="18" charset="0"/>
                <a:cs typeface="Times New Roman" pitchFamily="18" charset="0"/>
              </a:rPr>
              <a:t> = W)</a:t>
            </a:r>
          </a:p>
          <a:p>
            <a:pPr algn="just">
              <a:lnSpc>
                <a:spcPct val="150000"/>
              </a:lnSpc>
              <a:buNone/>
            </a:pPr>
            <a:r>
              <a:rPr lang="en-US" sz="2400" dirty="0" smtClean="0">
                <a:latin typeface="Times New Roman" pitchFamily="18" charset="0"/>
                <a:cs typeface="Times New Roman" pitchFamily="18" charset="0"/>
              </a:rPr>
              <a:t>I</a:t>
            </a:r>
            <a:r>
              <a:rPr lang="en-US" sz="2400" baseline="-25000"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 &lt; 1, Soil is at its plastic state (W &gt; W</a:t>
            </a:r>
            <a:r>
              <a:rPr lang="en-US" sz="2400" baseline="-25000" dirty="0" smtClean="0">
                <a:latin typeface="Times New Roman" pitchFamily="18" charset="0"/>
                <a:cs typeface="Times New Roman" pitchFamily="18" charset="0"/>
              </a:rPr>
              <a:t>P</a:t>
            </a:r>
            <a:r>
              <a:rPr lang="en-US" sz="2400" dirty="0" smtClean="0">
                <a:latin typeface="Times New Roman" pitchFamily="18" charset="0"/>
                <a:cs typeface="Times New Roman" pitchFamily="18" charset="0"/>
              </a:rPr>
              <a:t>)</a:t>
            </a:r>
          </a:p>
          <a:p>
            <a:pPr algn="just">
              <a:lnSpc>
                <a:spcPct val="150000"/>
              </a:lnSpc>
              <a:buNone/>
            </a:pPr>
            <a:r>
              <a:rPr lang="en-US" sz="2400" dirty="0" smtClean="0">
                <a:latin typeface="Times New Roman" pitchFamily="18" charset="0"/>
                <a:cs typeface="Times New Roman" pitchFamily="18" charset="0"/>
              </a:rPr>
              <a:t>I</a:t>
            </a:r>
            <a:r>
              <a:rPr lang="en-US" sz="2400" baseline="-25000"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 &gt; 1, Soil is at its semi solid state (W &lt; W</a:t>
            </a:r>
            <a:r>
              <a:rPr lang="en-US" sz="2400" baseline="-25000" dirty="0" smtClean="0">
                <a:latin typeface="Times New Roman" pitchFamily="18" charset="0"/>
                <a:cs typeface="Times New Roman" pitchFamily="18" charset="0"/>
              </a:rPr>
              <a:t>P</a:t>
            </a:r>
            <a:r>
              <a:rPr lang="en-US" sz="2400" dirty="0" smtClean="0">
                <a:latin typeface="Times New Roman" pitchFamily="18" charset="0"/>
                <a:cs typeface="Times New Roman" pitchFamily="18" charset="0"/>
              </a:rPr>
              <a:t>)</a:t>
            </a:r>
          </a:p>
          <a:p>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971800" y="2743200"/>
            <a:ext cx="2824843" cy="685800"/>
          </a:xfrm>
          <a:prstGeom prst="rect">
            <a:avLst/>
          </a:prstGeom>
          <a:noFill/>
        </p:spPr>
      </p:pic>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305800" cy="5486400"/>
          </a:xfrm>
        </p:spPr>
        <p:txBody>
          <a:bodyPr/>
          <a:lstStyle/>
          <a:p>
            <a:pPr lvl="0"/>
            <a:r>
              <a:rPr lang="en-US" b="1" dirty="0" smtClean="0">
                <a:latin typeface="Times New Roman" pitchFamily="18" charset="0"/>
                <a:cs typeface="Times New Roman" pitchFamily="18" charset="0"/>
              </a:rPr>
              <a:t>Slope Index or Flow Index (I</a:t>
            </a:r>
            <a:r>
              <a:rPr lang="en-US" b="1" baseline="-25000" dirty="0" smtClean="0">
                <a:latin typeface="Times New Roman" pitchFamily="18" charset="0"/>
                <a:cs typeface="Times New Roman" pitchFamily="18" charset="0"/>
              </a:rPr>
              <a:t>f</a:t>
            </a:r>
            <a:r>
              <a:rPr lang="en-US" b="1"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endParaRPr lang="en-US" dirty="0"/>
          </a:p>
        </p:txBody>
      </p:sp>
      <p:pic>
        <p:nvPicPr>
          <p:cNvPr id="5" name="Picture 4" descr="flow index.png"/>
          <p:cNvPicPr/>
          <p:nvPr/>
        </p:nvPicPr>
        <p:blipFill>
          <a:blip r:embed="rId2"/>
          <a:stretch>
            <a:fillRect/>
          </a:stretch>
        </p:blipFill>
        <p:spPr>
          <a:xfrm>
            <a:off x="3657600" y="1752600"/>
            <a:ext cx="4419600" cy="3429000"/>
          </a:xfrm>
          <a:prstGeom prst="rect">
            <a:avLst/>
          </a:prstGeom>
        </p:spPr>
      </p:pic>
      <p:sp>
        <p:nvSpPr>
          <p:cNvPr id="1536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5360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990600" y="5181600"/>
            <a:ext cx="2743200" cy="1021976"/>
          </a:xfrm>
          <a:prstGeom prst="rect">
            <a:avLst/>
          </a:prstGeom>
          <a:noFill/>
        </p:spPr>
      </p:pic>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610600" cy="5486400"/>
          </a:xfrm>
        </p:spPr>
        <p:txBody>
          <a:bodyPr>
            <a:normAutofit fontScale="92500" lnSpcReduction="20000"/>
          </a:bodyPr>
          <a:lstStyle/>
          <a:p>
            <a:pPr lvl="0" algn="just">
              <a:lnSpc>
                <a:spcPct val="150000"/>
              </a:lnSpc>
            </a:pPr>
            <a:r>
              <a:rPr lang="en-US" sz="2600" b="1" dirty="0" smtClean="0">
                <a:latin typeface="Times New Roman" pitchFamily="18" charset="0"/>
                <a:cs typeface="Times New Roman" pitchFamily="18" charset="0"/>
              </a:rPr>
              <a:t>Liquidity Index (I</a:t>
            </a:r>
            <a:r>
              <a:rPr lang="en-US" sz="2600" b="1" baseline="-25000" dirty="0" smtClean="0">
                <a:latin typeface="Times New Roman" pitchFamily="18" charset="0"/>
                <a:cs typeface="Times New Roman" pitchFamily="18" charset="0"/>
              </a:rPr>
              <a:t>L</a:t>
            </a:r>
            <a:r>
              <a:rPr lang="en-US" sz="2600" b="1"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It is the ratio of difference between natural water content and plastic limit to the plasticity Index.</a:t>
            </a:r>
          </a:p>
          <a:p>
            <a:pPr algn="just">
              <a:lnSpc>
                <a:spcPct val="150000"/>
              </a:lnSpc>
            </a:pPr>
            <a:endParaRPr lang="en-US" sz="2600" dirty="0" smtClean="0">
              <a:latin typeface="Times New Roman" pitchFamily="18" charset="0"/>
              <a:cs typeface="Times New Roman" pitchFamily="18" charset="0"/>
            </a:endParaRPr>
          </a:p>
          <a:p>
            <a:pPr algn="just">
              <a:lnSpc>
                <a:spcPct val="150000"/>
              </a:lnSpc>
            </a:pPr>
            <a:endParaRPr lang="en-US" sz="2600" dirty="0" smtClean="0">
              <a:latin typeface="Times New Roman" pitchFamily="18" charset="0"/>
              <a:cs typeface="Times New Roman" pitchFamily="18" charset="0"/>
            </a:endParaRPr>
          </a:p>
          <a:p>
            <a:pPr algn="just">
              <a:lnSpc>
                <a:spcPct val="150000"/>
              </a:lnSpc>
            </a:pPr>
            <a:r>
              <a:rPr lang="en-US" sz="2600" b="1" dirty="0" smtClean="0">
                <a:latin typeface="Times New Roman" pitchFamily="18" charset="0"/>
                <a:cs typeface="Times New Roman" pitchFamily="18" charset="0"/>
              </a:rPr>
              <a:t>If, </a:t>
            </a:r>
          </a:p>
          <a:p>
            <a:pPr algn="just">
              <a:lnSpc>
                <a:spcPct val="150000"/>
              </a:lnSpc>
              <a:buNone/>
            </a:pPr>
            <a:r>
              <a:rPr lang="en-US" sz="2600" dirty="0" smtClean="0">
                <a:latin typeface="Times New Roman" pitchFamily="18" charset="0"/>
                <a:cs typeface="Times New Roman" pitchFamily="18" charset="0"/>
              </a:rPr>
              <a:t>W&lt;W</a:t>
            </a:r>
            <a:r>
              <a:rPr lang="en-US" sz="2600" baseline="-25000" dirty="0" smtClean="0">
                <a:latin typeface="Times New Roman" pitchFamily="18" charset="0"/>
                <a:cs typeface="Times New Roman" pitchFamily="18" charset="0"/>
              </a:rPr>
              <a:t>P</a:t>
            </a:r>
            <a:r>
              <a:rPr lang="en-US" sz="2600" dirty="0" smtClean="0">
                <a:latin typeface="Times New Roman" pitchFamily="18" charset="0"/>
                <a:cs typeface="Times New Roman" pitchFamily="18" charset="0"/>
              </a:rPr>
              <a:t>, I</a:t>
            </a:r>
            <a:r>
              <a:rPr lang="en-US" sz="2600" baseline="-25000" dirty="0" smtClean="0">
                <a:latin typeface="Times New Roman" pitchFamily="18" charset="0"/>
                <a:cs typeface="Times New Roman" pitchFamily="18" charset="0"/>
              </a:rPr>
              <a:t>L</a:t>
            </a:r>
            <a:r>
              <a:rPr lang="en-US" sz="2600" dirty="0" smtClean="0">
                <a:latin typeface="Times New Roman" pitchFamily="18" charset="0"/>
                <a:cs typeface="Times New Roman" pitchFamily="18" charset="0"/>
              </a:rPr>
              <a:t> is –ve, Soil is semisolid or extremely stiff</a:t>
            </a:r>
          </a:p>
          <a:p>
            <a:pPr algn="just">
              <a:lnSpc>
                <a:spcPct val="150000"/>
              </a:lnSpc>
              <a:buNone/>
            </a:pPr>
            <a:r>
              <a:rPr lang="en-US" sz="2600" dirty="0" smtClean="0">
                <a:latin typeface="Times New Roman" pitchFamily="18" charset="0"/>
                <a:cs typeface="Times New Roman" pitchFamily="18" charset="0"/>
              </a:rPr>
              <a:t>W = W</a:t>
            </a:r>
            <a:r>
              <a:rPr lang="en-US" sz="2600" baseline="-25000" dirty="0" smtClean="0">
                <a:latin typeface="Times New Roman" pitchFamily="18" charset="0"/>
                <a:cs typeface="Times New Roman" pitchFamily="18" charset="0"/>
              </a:rPr>
              <a:t>P</a:t>
            </a:r>
            <a:r>
              <a:rPr lang="en-US" sz="2600" dirty="0" smtClean="0">
                <a:latin typeface="Times New Roman" pitchFamily="18" charset="0"/>
                <a:cs typeface="Times New Roman" pitchFamily="18" charset="0"/>
              </a:rPr>
              <a:t>, I</a:t>
            </a:r>
            <a:r>
              <a:rPr lang="en-US" sz="2600" baseline="-25000" dirty="0" smtClean="0">
                <a:latin typeface="Times New Roman" pitchFamily="18" charset="0"/>
                <a:cs typeface="Times New Roman" pitchFamily="18" charset="0"/>
              </a:rPr>
              <a:t>L</a:t>
            </a:r>
            <a:r>
              <a:rPr lang="en-US" sz="2600" dirty="0" smtClean="0">
                <a:latin typeface="Times New Roman" pitchFamily="18" charset="0"/>
                <a:cs typeface="Times New Roman" pitchFamily="18" charset="0"/>
              </a:rPr>
              <a:t> = 0, Very Stiff</a:t>
            </a:r>
          </a:p>
          <a:p>
            <a:pPr algn="just">
              <a:lnSpc>
                <a:spcPct val="150000"/>
              </a:lnSpc>
              <a:buNone/>
            </a:pPr>
            <a:r>
              <a:rPr lang="en-US" sz="2600" dirty="0" smtClean="0">
                <a:latin typeface="Times New Roman" pitchFamily="18" charset="0"/>
                <a:cs typeface="Times New Roman" pitchFamily="18" charset="0"/>
              </a:rPr>
              <a:t>W</a:t>
            </a:r>
            <a:r>
              <a:rPr lang="en-US" sz="2600" baseline="-25000" dirty="0" smtClean="0">
                <a:latin typeface="Times New Roman" pitchFamily="18" charset="0"/>
                <a:cs typeface="Times New Roman" pitchFamily="18" charset="0"/>
              </a:rPr>
              <a:t>P</a:t>
            </a:r>
            <a:r>
              <a:rPr lang="en-US" sz="2600" dirty="0" smtClean="0">
                <a:latin typeface="Times New Roman" pitchFamily="18" charset="0"/>
                <a:cs typeface="Times New Roman" pitchFamily="18" charset="0"/>
              </a:rPr>
              <a:t> &lt; W &lt; W</a:t>
            </a:r>
            <a:r>
              <a:rPr lang="en-US" sz="2600" baseline="-25000" dirty="0" smtClean="0">
                <a:latin typeface="Times New Roman" pitchFamily="18" charset="0"/>
                <a:cs typeface="Times New Roman" pitchFamily="18" charset="0"/>
              </a:rPr>
              <a:t>L</a:t>
            </a:r>
            <a:r>
              <a:rPr lang="en-US" sz="2600" dirty="0" smtClean="0">
                <a:latin typeface="Times New Roman" pitchFamily="18" charset="0"/>
                <a:cs typeface="Times New Roman" pitchFamily="18" charset="0"/>
              </a:rPr>
              <a:t>, 0&lt;I</a:t>
            </a:r>
            <a:r>
              <a:rPr lang="en-US" sz="2600" baseline="-25000" dirty="0" smtClean="0">
                <a:latin typeface="Times New Roman" pitchFamily="18" charset="0"/>
                <a:cs typeface="Times New Roman" pitchFamily="18" charset="0"/>
              </a:rPr>
              <a:t>L</a:t>
            </a:r>
            <a:r>
              <a:rPr lang="en-US" sz="2600" dirty="0" smtClean="0">
                <a:latin typeface="Times New Roman" pitchFamily="18" charset="0"/>
                <a:cs typeface="Times New Roman" pitchFamily="18" charset="0"/>
              </a:rPr>
              <a:t>&lt;1, Stiff</a:t>
            </a:r>
          </a:p>
          <a:p>
            <a:pPr algn="just">
              <a:lnSpc>
                <a:spcPct val="150000"/>
              </a:lnSpc>
              <a:buNone/>
            </a:pPr>
            <a:r>
              <a:rPr lang="en-US" sz="2600" dirty="0" smtClean="0">
                <a:latin typeface="Times New Roman" pitchFamily="18" charset="0"/>
                <a:cs typeface="Times New Roman" pitchFamily="18" charset="0"/>
              </a:rPr>
              <a:t>W = W</a:t>
            </a:r>
            <a:r>
              <a:rPr lang="en-US" sz="2600" baseline="-25000" dirty="0" smtClean="0">
                <a:latin typeface="Times New Roman" pitchFamily="18" charset="0"/>
                <a:cs typeface="Times New Roman" pitchFamily="18" charset="0"/>
              </a:rPr>
              <a:t>L</a:t>
            </a:r>
            <a:r>
              <a:rPr lang="en-US" sz="2600" dirty="0" smtClean="0">
                <a:latin typeface="Times New Roman" pitchFamily="18" charset="0"/>
                <a:cs typeface="Times New Roman" pitchFamily="18" charset="0"/>
              </a:rPr>
              <a:t>, I</a:t>
            </a:r>
            <a:r>
              <a:rPr lang="en-US" sz="2600" baseline="-25000" dirty="0" smtClean="0">
                <a:latin typeface="Times New Roman" pitchFamily="18" charset="0"/>
                <a:cs typeface="Times New Roman" pitchFamily="18" charset="0"/>
              </a:rPr>
              <a:t>L</a:t>
            </a:r>
            <a:r>
              <a:rPr lang="en-US" sz="2600" dirty="0" smtClean="0">
                <a:latin typeface="Times New Roman" pitchFamily="18" charset="0"/>
                <a:cs typeface="Times New Roman" pitchFamily="18" charset="0"/>
              </a:rPr>
              <a:t> = 1, Soft</a:t>
            </a:r>
          </a:p>
          <a:p>
            <a:pPr algn="just">
              <a:lnSpc>
                <a:spcPct val="150000"/>
              </a:lnSpc>
              <a:buNone/>
            </a:pPr>
            <a:r>
              <a:rPr lang="en-US" sz="2600" dirty="0" smtClean="0">
                <a:latin typeface="Times New Roman" pitchFamily="18" charset="0"/>
                <a:cs typeface="Times New Roman" pitchFamily="18" charset="0"/>
              </a:rPr>
              <a:t>W &gt; W</a:t>
            </a:r>
            <a:r>
              <a:rPr lang="en-US" sz="2600" baseline="-25000" dirty="0" smtClean="0">
                <a:latin typeface="Times New Roman" pitchFamily="18" charset="0"/>
                <a:cs typeface="Times New Roman" pitchFamily="18" charset="0"/>
              </a:rPr>
              <a:t>L</a:t>
            </a:r>
            <a:r>
              <a:rPr lang="en-US" sz="2600" dirty="0" smtClean="0">
                <a:latin typeface="Times New Roman" pitchFamily="18" charset="0"/>
                <a:cs typeface="Times New Roman" pitchFamily="18" charset="0"/>
              </a:rPr>
              <a:t>, I</a:t>
            </a:r>
            <a:r>
              <a:rPr lang="en-US" sz="2600" baseline="-25000" dirty="0" smtClean="0">
                <a:latin typeface="Times New Roman" pitchFamily="18" charset="0"/>
                <a:cs typeface="Times New Roman" pitchFamily="18" charset="0"/>
              </a:rPr>
              <a:t>L</a:t>
            </a:r>
            <a:r>
              <a:rPr lang="en-US" sz="2600" dirty="0" smtClean="0">
                <a:latin typeface="Times New Roman" pitchFamily="18" charset="0"/>
                <a:cs typeface="Times New Roman" pitchFamily="18" charset="0"/>
              </a:rPr>
              <a:t> &gt; 1, such soils are not suitable for foundation</a:t>
            </a:r>
          </a:p>
          <a:p>
            <a:endParaRPr lang="en-US" dirty="0"/>
          </a:p>
        </p:txBody>
      </p:sp>
      <p:sp>
        <p:nvSpPr>
          <p:cNvPr id="1546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546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048000" y="2514600"/>
            <a:ext cx="3138714" cy="762000"/>
          </a:xfrm>
          <a:prstGeom prst="rect">
            <a:avLst/>
          </a:prstGeom>
          <a:noFill/>
        </p:spPr>
      </p:pic>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534400" cy="5486400"/>
          </a:xfrm>
        </p:spPr>
        <p:txBody>
          <a:bodyPr>
            <a:normAutofit fontScale="92500" lnSpcReduction="10000"/>
          </a:bodyPr>
          <a:lstStyle/>
          <a:p>
            <a:pPr lvl="0" algn="just">
              <a:lnSpc>
                <a:spcPct val="150000"/>
              </a:lnSpc>
            </a:pPr>
            <a:r>
              <a:rPr lang="en-US" sz="2400" b="1" dirty="0" smtClean="0">
                <a:latin typeface="Times New Roman" pitchFamily="18" charset="0"/>
                <a:cs typeface="Times New Roman" pitchFamily="18" charset="0"/>
              </a:rPr>
              <a:t>Toughness Index (I</a:t>
            </a:r>
            <a:r>
              <a:rPr lang="en-US" sz="2400" b="1" baseline="-25000" dirty="0" smtClean="0">
                <a:latin typeface="Times New Roman" pitchFamily="18" charset="0"/>
                <a:cs typeface="Times New Roman" pitchFamily="18" charset="0"/>
              </a:rPr>
              <a:t>T</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It is defined as the ratio of plasticity Index to the flow Index.</a:t>
            </a:r>
          </a:p>
          <a:p>
            <a:pPr lvl="0" algn="just">
              <a:lnSpc>
                <a:spcPct val="150000"/>
              </a:lnSpc>
            </a:pPr>
            <a:endParaRPr lang="en-US" sz="2400" dirty="0" smtClean="0">
              <a:latin typeface="Times New Roman" pitchFamily="18" charset="0"/>
              <a:cs typeface="Times New Roman" pitchFamily="18" charset="0"/>
            </a:endParaRPr>
          </a:p>
          <a:p>
            <a:pPr lvl="0" algn="just">
              <a:lnSpc>
                <a:spcPct val="150000"/>
              </a:lnSpc>
            </a:pPr>
            <a:r>
              <a:rPr lang="en-US" sz="2400" b="1" dirty="0" smtClean="0">
                <a:latin typeface="Times New Roman" pitchFamily="18" charset="0"/>
                <a:cs typeface="Times New Roman" pitchFamily="18" charset="0"/>
              </a:rPr>
              <a:t>Shrinkage Ratio (SR):- </a:t>
            </a:r>
            <a:r>
              <a:rPr lang="en-US" sz="2400" dirty="0" smtClean="0">
                <a:latin typeface="Times New Roman" pitchFamily="18" charset="0"/>
                <a:cs typeface="Times New Roman" pitchFamily="18" charset="0"/>
              </a:rPr>
              <a:t>It is defined as the ratio of given volume change in soil expressed as percentage of dry volume to the range in the water content above the shrinkage limit.</a:t>
            </a:r>
          </a:p>
          <a:p>
            <a:pPr algn="just">
              <a:lnSpc>
                <a:spcPct val="150000"/>
              </a:lnSpc>
            </a:pPr>
            <a:endParaRPr lang="en-US" sz="2400" b="1" dirty="0" smtClean="0">
              <a:latin typeface="Times New Roman" pitchFamily="18" charset="0"/>
              <a:cs typeface="Times New Roman" pitchFamily="18" charset="0"/>
            </a:endParaRPr>
          </a:p>
          <a:p>
            <a:pPr algn="just">
              <a:lnSpc>
                <a:spcPct val="150000"/>
              </a:lnSpc>
              <a:buNone/>
            </a:pPr>
            <a:r>
              <a:rPr lang="en-US" sz="2400" b="1" dirty="0" smtClean="0">
                <a:latin typeface="Times New Roman" pitchFamily="18" charset="0"/>
                <a:cs typeface="Times New Roman" pitchFamily="18" charset="0"/>
              </a:rPr>
              <a:t>If V</a:t>
            </a:r>
            <a:r>
              <a:rPr lang="en-US" sz="2400" b="1" baseline="-25000" dirty="0" smtClean="0">
                <a:latin typeface="Times New Roman" pitchFamily="18" charset="0"/>
                <a:cs typeface="Times New Roman" pitchFamily="18" charset="0"/>
              </a:rPr>
              <a:t>2</a:t>
            </a:r>
            <a:r>
              <a:rPr lang="en-US" sz="2400" b="1" dirty="0" smtClean="0">
                <a:latin typeface="Times New Roman" pitchFamily="18" charset="0"/>
                <a:cs typeface="Times New Roman" pitchFamily="18" charset="0"/>
              </a:rPr>
              <a:t> = V</a:t>
            </a:r>
            <a:r>
              <a:rPr lang="en-US" sz="2400" b="1" baseline="-25000" dirty="0" smtClean="0">
                <a:latin typeface="Times New Roman" pitchFamily="18" charset="0"/>
                <a:cs typeface="Times New Roman" pitchFamily="18" charset="0"/>
              </a:rPr>
              <a:t>d</a:t>
            </a:r>
            <a:r>
              <a:rPr lang="en-US" sz="2400" b="1" dirty="0" smtClean="0">
                <a:latin typeface="Times New Roman" pitchFamily="18" charset="0"/>
                <a:cs typeface="Times New Roman" pitchFamily="18" charset="0"/>
              </a:rPr>
              <a:t> &amp; W</a:t>
            </a:r>
            <a:r>
              <a:rPr lang="en-US" sz="2400" b="1" baseline="-25000" dirty="0" smtClean="0">
                <a:latin typeface="Times New Roman" pitchFamily="18" charset="0"/>
                <a:cs typeface="Times New Roman" pitchFamily="18" charset="0"/>
              </a:rPr>
              <a:t>2</a:t>
            </a:r>
            <a:r>
              <a:rPr lang="en-US" sz="2400" b="1" dirty="0" smtClean="0">
                <a:latin typeface="Times New Roman" pitchFamily="18" charset="0"/>
                <a:cs typeface="Times New Roman" pitchFamily="18" charset="0"/>
              </a:rPr>
              <a:t> = W</a:t>
            </a:r>
            <a:r>
              <a:rPr lang="en-US" sz="2400" b="1" baseline="-25000" dirty="0" smtClean="0">
                <a:latin typeface="Times New Roman" pitchFamily="18" charset="0"/>
                <a:cs typeface="Times New Roman" pitchFamily="18" charset="0"/>
              </a:rPr>
              <a:t>d</a:t>
            </a:r>
            <a:endParaRPr lang="en-US" sz="2400" dirty="0" smtClean="0">
              <a:latin typeface="Times New Roman" pitchFamily="18" charset="0"/>
              <a:cs typeface="Times New Roman" pitchFamily="18" charset="0"/>
            </a:endParaRPr>
          </a:p>
          <a:p>
            <a:pPr algn="just">
              <a:lnSpc>
                <a:spcPct val="150000"/>
              </a:lnSpc>
            </a:pPr>
            <a:endParaRPr lang="en-US" sz="2400" b="1" dirty="0" smtClean="0">
              <a:latin typeface="Times New Roman" pitchFamily="18" charset="0"/>
              <a:cs typeface="Times New Roman" pitchFamily="18" charset="0"/>
            </a:endParaRPr>
          </a:p>
          <a:p>
            <a:pPr algn="just">
              <a:lnSpc>
                <a:spcPct val="150000"/>
              </a:lnSpc>
            </a:pPr>
            <a:r>
              <a:rPr lang="en-US" sz="2400" b="1" dirty="0" smtClean="0">
                <a:latin typeface="Times New Roman" pitchFamily="18" charset="0"/>
                <a:cs typeface="Times New Roman" pitchFamily="18" charset="0"/>
              </a:rPr>
              <a:t>G</a:t>
            </a:r>
            <a:r>
              <a:rPr lang="en-US" sz="2400" b="1" baseline="-25000" dirty="0" smtClean="0">
                <a:latin typeface="Times New Roman" pitchFamily="18" charset="0"/>
                <a:cs typeface="Times New Roman" pitchFamily="18" charset="0"/>
              </a:rPr>
              <a:t>M</a:t>
            </a:r>
            <a:r>
              <a:rPr lang="en-US" sz="2400" b="1" dirty="0" smtClean="0">
                <a:latin typeface="Times New Roman" pitchFamily="18" charset="0"/>
                <a:cs typeface="Times New Roman" pitchFamily="18" charset="0"/>
              </a:rPr>
              <a:t> = Mass of specific gravity in dry state</a:t>
            </a:r>
            <a:endParaRPr lang="en-US" sz="2400" dirty="0" smtClean="0">
              <a:latin typeface="Times New Roman" pitchFamily="18" charset="0"/>
              <a:cs typeface="Times New Roman" pitchFamily="18" charset="0"/>
            </a:endParaRPr>
          </a:p>
          <a:p>
            <a:endParaRPr lang="en-US" dirty="0"/>
          </a:p>
        </p:txBody>
      </p:sp>
      <p:sp>
        <p:nvSpPr>
          <p:cNvPr id="155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556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886200" y="1447800"/>
            <a:ext cx="943429" cy="762000"/>
          </a:xfrm>
          <a:prstGeom prst="rect">
            <a:avLst/>
          </a:prstGeom>
          <a:noFill/>
        </p:spPr>
      </p:pic>
      <p:sp>
        <p:nvSpPr>
          <p:cNvPr id="1556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5565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733800" y="4114800"/>
            <a:ext cx="1676400" cy="631371"/>
          </a:xfrm>
          <a:prstGeom prst="rect">
            <a:avLst/>
          </a:prstGeom>
          <a:noFill/>
        </p:spPr>
      </p:pic>
      <p:sp>
        <p:nvSpPr>
          <p:cNvPr id="1556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5565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886200" y="5181600"/>
            <a:ext cx="1477108" cy="533400"/>
          </a:xfrm>
          <a:prstGeom prst="rect">
            <a:avLst/>
          </a:prstGeom>
          <a:noFill/>
        </p:spPr>
      </p:pic>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pPr lvl="0" algn="just">
              <a:lnSpc>
                <a:spcPct val="150000"/>
              </a:lnSpc>
            </a:pPr>
            <a:endParaRPr lang="en-US" sz="2400" b="1" dirty="0" smtClean="0">
              <a:latin typeface="Times New Roman" pitchFamily="18" charset="0"/>
              <a:cs typeface="Times New Roman" pitchFamily="18" charset="0"/>
            </a:endParaRPr>
          </a:p>
          <a:p>
            <a:pPr lvl="0" algn="just">
              <a:lnSpc>
                <a:spcPct val="150000"/>
              </a:lnSpc>
            </a:pPr>
            <a:r>
              <a:rPr lang="en-US" sz="2400" b="1" dirty="0" smtClean="0">
                <a:latin typeface="Times New Roman" pitchFamily="18" charset="0"/>
                <a:cs typeface="Times New Roman" pitchFamily="18" charset="0"/>
              </a:rPr>
              <a:t>Volumetric Ratio (V</a:t>
            </a:r>
            <a:r>
              <a:rPr lang="en-US" sz="2400" b="1" baseline="-25000" dirty="0" smtClean="0">
                <a:latin typeface="Times New Roman" pitchFamily="18" charset="0"/>
                <a:cs typeface="Times New Roman" pitchFamily="18" charset="0"/>
              </a:rPr>
              <a:t>R</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It is the ratio of difference between initial volume &amp; final volume to its initial volume.</a:t>
            </a:r>
          </a:p>
          <a:p>
            <a:endParaRPr lang="en-US" dirty="0"/>
          </a:p>
        </p:txBody>
      </p:sp>
      <p:sp>
        <p:nvSpPr>
          <p:cNvPr id="1566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5667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429000" y="2362200"/>
            <a:ext cx="2104571" cy="609600"/>
          </a:xfrm>
          <a:prstGeom prst="rect">
            <a:avLst/>
          </a:prstGeom>
          <a:noFill/>
        </p:spPr>
      </p:pic>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6800"/>
            <a:ext cx="8229600" cy="639762"/>
          </a:xfrm>
        </p:spPr>
        <p:txBody>
          <a:bodyPr>
            <a:normAutofit/>
          </a:bodyPr>
          <a:lstStyle/>
          <a:p>
            <a:pPr algn="l"/>
            <a:r>
              <a:rPr lang="en-US" sz="2400" b="1" dirty="0" smtClean="0">
                <a:latin typeface="Times New Roman" pitchFamily="18" charset="0"/>
                <a:cs typeface="Times New Roman" pitchFamily="18" charset="0"/>
              </a:rPr>
              <a:t>ACTIVITY OF CLAYS</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58200" cy="5029200"/>
          </a:xfrm>
        </p:spPr>
        <p:txBody>
          <a:bodyPr>
            <a:norm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lgn="just">
              <a:lnSpc>
                <a:spcPct val="150000"/>
              </a:lnSpc>
            </a:pPr>
            <a:endParaRPr lang="en-US" dirty="0" smtClean="0"/>
          </a:p>
          <a:p>
            <a:pPr algn="just">
              <a:lnSpc>
                <a:spcPct val="150000"/>
              </a:lnSpc>
            </a:pPr>
            <a:endParaRPr lang="en-US" dirty="0" smtClean="0"/>
          </a:p>
          <a:p>
            <a:pPr algn="just">
              <a:lnSpc>
                <a:spcPct val="150000"/>
              </a:lnSpc>
            </a:pPr>
            <a:r>
              <a:rPr lang="en-US" dirty="0" smtClean="0"/>
              <a:t>‘</a:t>
            </a:r>
            <a:r>
              <a:rPr lang="en-US" sz="2400" dirty="0" smtClean="0">
                <a:latin typeface="Times New Roman" pitchFamily="18" charset="0"/>
                <a:cs typeface="Times New Roman" pitchFamily="18" charset="0"/>
              </a:rPr>
              <a:t>Activity (A)’ is defined as the ratio of plasticity index to the percentage of clay-size: Where ‘c’ is the percentage of clay-size, i.e., of particles of size less than 0.002 mm. </a:t>
            </a:r>
            <a:endParaRPr lang="en-US" dirty="0" smtClean="0">
              <a:latin typeface="Times New Roman" pitchFamily="18" charset="0"/>
              <a:cs typeface="Times New Roman" pitchFamily="18" charset="0"/>
            </a:endParaRPr>
          </a:p>
          <a:p>
            <a:endParaRPr lang="en-US" dirty="0"/>
          </a:p>
        </p:txBody>
      </p:sp>
      <p:pic>
        <p:nvPicPr>
          <p:cNvPr id="4" name="Picture 3" descr="Activity of clay.PNG"/>
          <p:cNvPicPr/>
          <p:nvPr/>
        </p:nvPicPr>
        <p:blipFill>
          <a:blip r:embed="rId2"/>
          <a:stretch>
            <a:fillRect/>
          </a:stretch>
        </p:blipFill>
        <p:spPr>
          <a:xfrm>
            <a:off x="4419600" y="1219200"/>
            <a:ext cx="4724400" cy="3810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868362"/>
          </a:xfrm>
        </p:spPr>
        <p:txBody>
          <a:bodyPr>
            <a:normAutofit/>
          </a:bodyPr>
          <a:lstStyle/>
          <a:p>
            <a:pPr algn="l"/>
            <a:r>
              <a:rPr lang="en-US" sz="3200" b="1" dirty="0" smtClean="0">
                <a:latin typeface="Times New Roman" pitchFamily="18" charset="0"/>
                <a:cs typeface="Times New Roman" pitchFamily="18" charset="0"/>
              </a:rPr>
              <a:t>Lateritic Soils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04800" y="1905000"/>
            <a:ext cx="8534400" cy="4572000"/>
          </a:xfrm>
        </p:spPr>
        <p:txBody>
          <a:bodyPr>
            <a:normAutofit fontScale="92500" lnSpcReduction="10000"/>
          </a:bodyPr>
          <a:lstStyle/>
          <a:p>
            <a:pPr algn="just">
              <a:lnSpc>
                <a:spcPct val="150000"/>
              </a:lnSpc>
            </a:pPr>
            <a:r>
              <a:rPr lang="en-US" sz="2400" dirty="0">
                <a:latin typeface="Times New Roman" pitchFamily="18" charset="0"/>
                <a:cs typeface="Times New Roman" pitchFamily="18" charset="0"/>
              </a:rPr>
              <a:t>Laterite is a soil and rock type rich in iron and aluminium and is commonly considered to have formed in hot and wet tropical </a:t>
            </a:r>
            <a:r>
              <a:rPr lang="en-US" sz="2400" dirty="0" smtClean="0">
                <a:latin typeface="Times New Roman" pitchFamily="18" charset="0"/>
                <a:cs typeface="Times New Roman" pitchFamily="18" charset="0"/>
              </a:rPr>
              <a:t>areas.</a:t>
            </a:r>
          </a:p>
          <a:p>
            <a:pPr algn="just">
              <a:lnSpc>
                <a:spcPct val="150000"/>
              </a:lnSpc>
            </a:pPr>
            <a:r>
              <a:rPr lang="en-US" sz="2400" dirty="0" smtClean="0">
                <a:latin typeface="Times New Roman" pitchFamily="18" charset="0"/>
                <a:cs typeface="Times New Roman" pitchFamily="18" charset="0"/>
              </a:rPr>
              <a:t>Nearly </a:t>
            </a:r>
            <a:r>
              <a:rPr lang="en-US" sz="2400" dirty="0">
                <a:latin typeface="Times New Roman" pitchFamily="18" charset="0"/>
                <a:cs typeface="Times New Roman" pitchFamily="18" charset="0"/>
              </a:rPr>
              <a:t>all laterites are of rusty-red coloration, because of high iron oxide content. </a:t>
            </a:r>
            <a:endParaRPr lang="en-US" sz="2400" dirty="0" smtClean="0">
              <a:latin typeface="Times New Roman" pitchFamily="18" charset="0"/>
              <a:cs typeface="Times New Roman" pitchFamily="18" charset="0"/>
            </a:endParaRPr>
          </a:p>
          <a:p>
            <a:pPr algn="just">
              <a:lnSpc>
                <a:spcPct val="150000"/>
              </a:lnSpc>
            </a:pPr>
            <a:r>
              <a:rPr lang="en-US" sz="2400" dirty="0" smtClean="0">
                <a:latin typeface="Times New Roman" pitchFamily="18" charset="0"/>
                <a:cs typeface="Times New Roman" pitchFamily="18" charset="0"/>
              </a:rPr>
              <a:t>They </a:t>
            </a:r>
            <a:r>
              <a:rPr lang="en-US" sz="2400" dirty="0">
                <a:latin typeface="Times New Roman" pitchFamily="18" charset="0"/>
                <a:cs typeface="Times New Roman" pitchFamily="18" charset="0"/>
              </a:rPr>
              <a:t>develop by intensive and prolonged weathering of the underlying parent rock</a:t>
            </a:r>
            <a:r>
              <a:rPr lang="en-US" sz="2400" dirty="0" smtClean="0">
                <a:latin typeface="Times New Roman" pitchFamily="18" charset="0"/>
                <a:cs typeface="Times New Roman" pitchFamily="18" charset="0"/>
              </a:rPr>
              <a:t>.</a:t>
            </a:r>
          </a:p>
          <a:p>
            <a:pPr algn="just">
              <a:lnSpc>
                <a:spcPct val="150000"/>
              </a:lnSpc>
            </a:pPr>
            <a:r>
              <a:rPr lang="en-US" sz="2400" dirty="0">
                <a:latin typeface="Times New Roman" pitchFamily="18" charset="0"/>
                <a:cs typeface="Times New Roman" pitchFamily="18" charset="0"/>
              </a:rPr>
              <a:t>The laterite soil is formed under conditions of high temperature and heavy rainfall with alternate wet and dry periods, which leads to leaching of soil, leaving only oxides of iron and aluminum.</a:t>
            </a:r>
          </a:p>
          <a:p>
            <a:endParaRPr lang="en-US" dirty="0"/>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287963"/>
          </a:xfrm>
        </p:spPr>
        <p:txBody>
          <a:bodyPr>
            <a:normAutofit/>
          </a:bodyPr>
          <a:lstStyle/>
          <a:p>
            <a:pPr algn="just">
              <a:lnSpc>
                <a:spcPct val="150000"/>
              </a:lnSpc>
            </a:pPr>
            <a:r>
              <a:rPr lang="en-US" sz="2400" dirty="0" smtClean="0">
                <a:latin typeface="Times New Roman" pitchFamily="18" charset="0"/>
                <a:cs typeface="Times New Roman" pitchFamily="18" charset="0"/>
              </a:rPr>
              <a:t>Activity is derived conveniently from slope of straight line. A steeper slope represents greater activity. </a:t>
            </a:r>
          </a:p>
          <a:p>
            <a:endParaRPr lang="en-US" dirty="0"/>
          </a:p>
        </p:txBody>
      </p:sp>
      <p:graphicFrame>
        <p:nvGraphicFramePr>
          <p:cNvPr id="4" name="Table 3"/>
          <p:cNvGraphicFramePr>
            <a:graphicFrameLocks noGrp="1"/>
          </p:cNvGraphicFramePr>
          <p:nvPr/>
        </p:nvGraphicFramePr>
        <p:xfrm>
          <a:off x="2286000" y="2286000"/>
          <a:ext cx="4724400" cy="2209800"/>
        </p:xfrm>
        <a:graphic>
          <a:graphicData uri="http://schemas.openxmlformats.org/drawingml/2006/table">
            <a:tbl>
              <a:tblPr/>
              <a:tblGrid>
                <a:gridCol w="2362200"/>
                <a:gridCol w="2362200"/>
              </a:tblGrid>
              <a:tr h="552450">
                <a:tc>
                  <a:txBody>
                    <a:bodyPr/>
                    <a:lstStyle/>
                    <a:p>
                      <a:pPr marL="0" marR="0" algn="ctr">
                        <a:lnSpc>
                          <a:spcPct val="150000"/>
                        </a:lnSpc>
                        <a:spcBef>
                          <a:spcPts val="0"/>
                        </a:spcBef>
                        <a:spcAft>
                          <a:spcPts val="0"/>
                        </a:spcAft>
                      </a:pPr>
                      <a:r>
                        <a:rPr lang="en-US" sz="2000" b="1" dirty="0">
                          <a:solidFill>
                            <a:srgbClr val="000000"/>
                          </a:solidFill>
                          <a:latin typeface="Times New Roman"/>
                          <a:ea typeface="Calibri"/>
                          <a:cs typeface="Times New Roman"/>
                        </a:rPr>
                        <a:t>Activity</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b="1">
                          <a:solidFill>
                            <a:srgbClr val="000000"/>
                          </a:solidFill>
                          <a:latin typeface="Times New Roman"/>
                          <a:ea typeface="Calibri"/>
                          <a:cs typeface="Times New Roman"/>
                        </a:rPr>
                        <a:t>Classification</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2450">
                <a:tc>
                  <a:txBody>
                    <a:bodyPr/>
                    <a:lstStyle/>
                    <a:p>
                      <a:pPr marL="0" marR="0" algn="ctr">
                        <a:lnSpc>
                          <a:spcPct val="150000"/>
                        </a:lnSpc>
                        <a:spcBef>
                          <a:spcPts val="0"/>
                        </a:spcBef>
                        <a:spcAft>
                          <a:spcPts val="0"/>
                        </a:spcAft>
                      </a:pPr>
                      <a:r>
                        <a:rPr lang="en-US" sz="2000" dirty="0">
                          <a:solidFill>
                            <a:srgbClr val="000000"/>
                          </a:solidFill>
                          <a:latin typeface="Times New Roman"/>
                          <a:ea typeface="Calibri"/>
                          <a:cs typeface="Times New Roman"/>
                        </a:rPr>
                        <a:t>&lt;0.75</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latin typeface="Times New Roman"/>
                          <a:ea typeface="Calibri"/>
                          <a:cs typeface="Times New Roman"/>
                        </a:rPr>
                        <a:t>Inactive</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2450">
                <a:tc>
                  <a:txBody>
                    <a:bodyPr/>
                    <a:lstStyle/>
                    <a:p>
                      <a:pPr marL="0" marR="0" algn="ctr">
                        <a:lnSpc>
                          <a:spcPct val="150000"/>
                        </a:lnSpc>
                        <a:spcBef>
                          <a:spcPts val="0"/>
                        </a:spcBef>
                        <a:spcAft>
                          <a:spcPts val="0"/>
                        </a:spcAft>
                      </a:pPr>
                      <a:r>
                        <a:rPr lang="en-US" sz="2000">
                          <a:solidFill>
                            <a:srgbClr val="000000"/>
                          </a:solidFill>
                          <a:latin typeface="Times New Roman"/>
                          <a:ea typeface="Calibri"/>
                          <a:cs typeface="Times New Roman"/>
                        </a:rPr>
                        <a:t>0.75-1.25</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latin typeface="Times New Roman"/>
                          <a:ea typeface="Calibri"/>
                          <a:cs typeface="Times New Roman"/>
                        </a:rPr>
                        <a:t>Normal</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2450">
                <a:tc>
                  <a:txBody>
                    <a:bodyPr/>
                    <a:lstStyle/>
                    <a:p>
                      <a:pPr marL="0" marR="0" algn="ctr">
                        <a:lnSpc>
                          <a:spcPct val="150000"/>
                        </a:lnSpc>
                        <a:spcBef>
                          <a:spcPts val="0"/>
                        </a:spcBef>
                        <a:spcAft>
                          <a:spcPts val="0"/>
                        </a:spcAft>
                      </a:pPr>
                      <a:r>
                        <a:rPr lang="en-US" sz="2000">
                          <a:solidFill>
                            <a:srgbClr val="000000"/>
                          </a:solidFill>
                          <a:latin typeface="Times New Roman"/>
                          <a:ea typeface="Calibri"/>
                          <a:cs typeface="Times New Roman"/>
                        </a:rPr>
                        <a:t>&gt;1.25</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2000" dirty="0">
                          <a:solidFill>
                            <a:srgbClr val="000000"/>
                          </a:solidFill>
                          <a:latin typeface="Times New Roman"/>
                          <a:ea typeface="Calibri"/>
                          <a:cs typeface="Times New Roman"/>
                        </a:rPr>
                        <a:t>Active</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229600" cy="533400"/>
          </a:xfrm>
        </p:spPr>
        <p:txBody>
          <a:bodyPr>
            <a:normAutofit/>
          </a:bodyPr>
          <a:lstStyle/>
          <a:p>
            <a:pPr algn="l"/>
            <a:r>
              <a:rPr lang="en-US" sz="2400" b="1" dirty="0" smtClean="0">
                <a:latin typeface="Times New Roman" pitchFamily="18" charset="0"/>
                <a:cs typeface="Times New Roman" pitchFamily="18" charset="0"/>
              </a:rPr>
              <a:t>SENSITIVITY OF CLAYS</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a:xfrm>
            <a:off x="228600" y="1676400"/>
            <a:ext cx="8610600" cy="4953000"/>
          </a:xfrm>
        </p:spPr>
        <p:txBody>
          <a:bodyPr/>
          <a:lstStyle/>
          <a:p>
            <a:pPr algn="just">
              <a:lnSpc>
                <a:spcPct val="150000"/>
              </a:lnSpc>
            </a:pPr>
            <a:r>
              <a:rPr lang="en-US" dirty="0" smtClean="0">
                <a:latin typeface="Times New Roman" pitchFamily="18" charset="0"/>
                <a:cs typeface="Times New Roman" pitchFamily="18" charset="0"/>
              </a:rPr>
              <a:t>Sensitivity is the measure of loss of strength with remoulding. </a:t>
            </a:r>
          </a:p>
          <a:p>
            <a:pPr algn="just">
              <a:lnSpc>
                <a:spcPct val="150000"/>
              </a:lnSpc>
            </a:pPr>
            <a:r>
              <a:rPr lang="en-US" dirty="0" smtClean="0">
                <a:latin typeface="Times New Roman" pitchFamily="18" charset="0"/>
                <a:cs typeface="Times New Roman" pitchFamily="18" charset="0"/>
              </a:rPr>
              <a:t>Sensitivity, S</a:t>
            </a:r>
            <a:r>
              <a:rPr lang="en-US" baseline="-25000" dirty="0" smtClean="0">
                <a:latin typeface="Times New Roman" pitchFamily="18" charset="0"/>
                <a:cs typeface="Times New Roman" pitchFamily="18" charset="0"/>
              </a:rPr>
              <a:t>t</a:t>
            </a:r>
            <a:r>
              <a:rPr lang="en-US" dirty="0" smtClean="0">
                <a:latin typeface="Times New Roman" pitchFamily="18" charset="0"/>
                <a:cs typeface="Times New Roman" pitchFamily="18" charset="0"/>
              </a:rPr>
              <a:t> is defined as the ratio of unconfined compressive strength of clay in undisturbed state to unconfined compressive strength of same clay in remoulded state at unaltered water content.</a:t>
            </a:r>
          </a:p>
          <a:p>
            <a:endParaRPr lang="en-US" dirty="0"/>
          </a:p>
        </p:txBody>
      </p:sp>
      <p:graphicFrame>
        <p:nvGraphicFramePr>
          <p:cNvPr id="4" name="Table 3"/>
          <p:cNvGraphicFramePr>
            <a:graphicFrameLocks noGrp="1"/>
          </p:cNvGraphicFramePr>
          <p:nvPr/>
        </p:nvGraphicFramePr>
        <p:xfrm>
          <a:off x="1447800" y="3657600"/>
          <a:ext cx="6172200" cy="2895597"/>
        </p:xfrm>
        <a:graphic>
          <a:graphicData uri="http://schemas.openxmlformats.org/drawingml/2006/table">
            <a:tbl>
              <a:tblPr/>
              <a:tblGrid>
                <a:gridCol w="3086100"/>
                <a:gridCol w="3086100"/>
              </a:tblGrid>
              <a:tr h="321733">
                <a:tc>
                  <a:txBody>
                    <a:bodyPr/>
                    <a:lstStyle/>
                    <a:p>
                      <a:pPr marL="0" marR="0" algn="ctr">
                        <a:lnSpc>
                          <a:spcPct val="115000"/>
                        </a:lnSpc>
                        <a:spcBef>
                          <a:spcPts val="0"/>
                        </a:spcBef>
                        <a:spcAft>
                          <a:spcPts val="0"/>
                        </a:spcAft>
                      </a:pPr>
                      <a:r>
                        <a:rPr lang="en-US" sz="1600" b="1" dirty="0">
                          <a:solidFill>
                            <a:srgbClr val="000000"/>
                          </a:solidFill>
                          <a:latin typeface="Times New Roman" pitchFamily="18" charset="0"/>
                          <a:ea typeface="Calibri"/>
                          <a:cs typeface="Times New Roman" pitchFamily="18" charset="0"/>
                        </a:rPr>
                        <a:t>Sensitivity</a:t>
                      </a:r>
                      <a:endParaRPr lang="en-US" sz="14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Calibri"/>
                          <a:cs typeface="Times New Roman" pitchFamily="18" charset="0"/>
                        </a:rPr>
                        <a:t>Classification</a:t>
                      </a:r>
                      <a:endParaRPr lang="en-US" sz="14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733">
                <a:tc>
                  <a:txBody>
                    <a:bodyPr/>
                    <a:lstStyle/>
                    <a:p>
                      <a:pPr marL="0" marR="0" algn="ctr">
                        <a:lnSpc>
                          <a:spcPct val="115000"/>
                        </a:lnSpc>
                        <a:spcBef>
                          <a:spcPts val="0"/>
                        </a:spcBef>
                        <a:spcAft>
                          <a:spcPts val="0"/>
                        </a:spcAft>
                      </a:pPr>
                      <a:r>
                        <a:rPr lang="en-US" sz="1600" dirty="0">
                          <a:solidFill>
                            <a:srgbClr val="1A1A1A"/>
                          </a:solidFill>
                          <a:latin typeface="Times New Roman" pitchFamily="18" charset="0"/>
                          <a:ea typeface="Calibri"/>
                          <a:cs typeface="Times New Roman" pitchFamily="18" charset="0"/>
                        </a:rPr>
                        <a:t>&lt; 1</a:t>
                      </a:r>
                      <a:endParaRPr lang="en-US" sz="14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1A1A1A"/>
                          </a:solidFill>
                          <a:latin typeface="Times New Roman" pitchFamily="18" charset="0"/>
                          <a:ea typeface="Calibri"/>
                          <a:cs typeface="Times New Roman" pitchFamily="18" charset="0"/>
                        </a:rPr>
                        <a:t>Insensitive</a:t>
                      </a:r>
                      <a:endParaRPr lang="en-US" sz="14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733">
                <a:tc>
                  <a:txBody>
                    <a:bodyPr/>
                    <a:lstStyle/>
                    <a:p>
                      <a:pPr marL="0" marR="0" algn="ctr">
                        <a:lnSpc>
                          <a:spcPct val="115000"/>
                        </a:lnSpc>
                        <a:spcBef>
                          <a:spcPts val="0"/>
                        </a:spcBef>
                        <a:spcAft>
                          <a:spcPts val="0"/>
                        </a:spcAft>
                      </a:pPr>
                      <a:r>
                        <a:rPr lang="en-US" sz="1600" dirty="0">
                          <a:solidFill>
                            <a:srgbClr val="1A1A1A"/>
                          </a:solidFill>
                          <a:latin typeface="Times New Roman" pitchFamily="18" charset="0"/>
                          <a:ea typeface="Calibri"/>
                          <a:cs typeface="Times New Roman" pitchFamily="18" charset="0"/>
                        </a:rPr>
                        <a:t>1-2</a:t>
                      </a:r>
                      <a:endParaRPr lang="en-US" sz="14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1A1A1A"/>
                          </a:solidFill>
                          <a:latin typeface="Times New Roman" pitchFamily="18" charset="0"/>
                          <a:ea typeface="Calibri"/>
                          <a:cs typeface="Times New Roman" pitchFamily="18" charset="0"/>
                        </a:rPr>
                        <a:t>Slightly sensitive</a:t>
                      </a:r>
                      <a:endParaRPr lang="en-US" sz="14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733">
                <a:tc>
                  <a:txBody>
                    <a:bodyPr/>
                    <a:lstStyle/>
                    <a:p>
                      <a:pPr marL="0" marR="0" algn="ctr">
                        <a:lnSpc>
                          <a:spcPct val="115000"/>
                        </a:lnSpc>
                        <a:spcBef>
                          <a:spcPts val="0"/>
                        </a:spcBef>
                        <a:spcAft>
                          <a:spcPts val="0"/>
                        </a:spcAft>
                      </a:pPr>
                      <a:r>
                        <a:rPr lang="en-US" sz="1600">
                          <a:solidFill>
                            <a:srgbClr val="1A1A1A"/>
                          </a:solidFill>
                          <a:latin typeface="Times New Roman" pitchFamily="18" charset="0"/>
                          <a:ea typeface="Calibri"/>
                          <a:cs typeface="Times New Roman" pitchFamily="18" charset="0"/>
                        </a:rPr>
                        <a:t>2-4</a:t>
                      </a:r>
                      <a:endParaRPr lang="en-US" sz="14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1A1A1A"/>
                          </a:solidFill>
                          <a:latin typeface="Times New Roman" pitchFamily="18" charset="0"/>
                          <a:ea typeface="Calibri"/>
                          <a:cs typeface="Times New Roman" pitchFamily="18" charset="0"/>
                        </a:rPr>
                        <a:t>Medium sensitive</a:t>
                      </a:r>
                      <a:endParaRPr lang="en-US" sz="14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733">
                <a:tc>
                  <a:txBody>
                    <a:bodyPr/>
                    <a:lstStyle/>
                    <a:p>
                      <a:pPr marL="0" marR="0" algn="ctr">
                        <a:lnSpc>
                          <a:spcPct val="115000"/>
                        </a:lnSpc>
                        <a:spcBef>
                          <a:spcPts val="0"/>
                        </a:spcBef>
                        <a:spcAft>
                          <a:spcPts val="0"/>
                        </a:spcAft>
                      </a:pPr>
                      <a:r>
                        <a:rPr lang="en-US" sz="1600">
                          <a:solidFill>
                            <a:srgbClr val="1A1A1A"/>
                          </a:solidFill>
                          <a:latin typeface="Times New Roman" pitchFamily="18" charset="0"/>
                          <a:ea typeface="Calibri"/>
                          <a:cs typeface="Times New Roman" pitchFamily="18" charset="0"/>
                        </a:rPr>
                        <a:t>4-8</a:t>
                      </a:r>
                      <a:endParaRPr lang="en-US" sz="14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1A1A1A"/>
                          </a:solidFill>
                          <a:latin typeface="Times New Roman" pitchFamily="18" charset="0"/>
                          <a:ea typeface="Calibri"/>
                          <a:cs typeface="Times New Roman" pitchFamily="18" charset="0"/>
                        </a:rPr>
                        <a:t>Very sensitive</a:t>
                      </a:r>
                      <a:endParaRPr lang="en-US" sz="14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733">
                <a:tc>
                  <a:txBody>
                    <a:bodyPr/>
                    <a:lstStyle/>
                    <a:p>
                      <a:pPr marL="0" marR="0" algn="ctr">
                        <a:lnSpc>
                          <a:spcPct val="115000"/>
                        </a:lnSpc>
                        <a:spcBef>
                          <a:spcPts val="0"/>
                        </a:spcBef>
                        <a:spcAft>
                          <a:spcPts val="0"/>
                        </a:spcAft>
                      </a:pPr>
                      <a:r>
                        <a:rPr lang="en-US" sz="1600">
                          <a:solidFill>
                            <a:srgbClr val="1A1A1A"/>
                          </a:solidFill>
                          <a:latin typeface="Times New Roman" pitchFamily="18" charset="0"/>
                          <a:ea typeface="Calibri"/>
                          <a:cs typeface="Times New Roman" pitchFamily="18" charset="0"/>
                        </a:rPr>
                        <a:t>8-16</a:t>
                      </a:r>
                      <a:endParaRPr lang="en-US" sz="14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1A1A1A"/>
                          </a:solidFill>
                          <a:latin typeface="Times New Roman" pitchFamily="18" charset="0"/>
                          <a:ea typeface="Calibri"/>
                          <a:cs typeface="Times New Roman" pitchFamily="18" charset="0"/>
                        </a:rPr>
                        <a:t>Slightly quick</a:t>
                      </a:r>
                      <a:endParaRPr lang="en-US" sz="14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733">
                <a:tc>
                  <a:txBody>
                    <a:bodyPr/>
                    <a:lstStyle/>
                    <a:p>
                      <a:pPr marL="0" marR="0" algn="ctr">
                        <a:lnSpc>
                          <a:spcPct val="115000"/>
                        </a:lnSpc>
                        <a:spcBef>
                          <a:spcPts val="0"/>
                        </a:spcBef>
                        <a:spcAft>
                          <a:spcPts val="0"/>
                        </a:spcAft>
                      </a:pPr>
                      <a:r>
                        <a:rPr lang="en-US" sz="1600">
                          <a:solidFill>
                            <a:srgbClr val="1A1A1A"/>
                          </a:solidFill>
                          <a:latin typeface="Times New Roman" pitchFamily="18" charset="0"/>
                          <a:ea typeface="Calibri"/>
                          <a:cs typeface="Times New Roman" pitchFamily="18" charset="0"/>
                        </a:rPr>
                        <a:t>16-32</a:t>
                      </a:r>
                      <a:endParaRPr lang="en-US" sz="14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1A1A1A"/>
                          </a:solidFill>
                          <a:latin typeface="Times New Roman" pitchFamily="18" charset="0"/>
                          <a:ea typeface="Calibri"/>
                          <a:cs typeface="Times New Roman" pitchFamily="18" charset="0"/>
                        </a:rPr>
                        <a:t>Medium quick</a:t>
                      </a:r>
                      <a:endParaRPr lang="en-US" sz="14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733">
                <a:tc>
                  <a:txBody>
                    <a:bodyPr/>
                    <a:lstStyle/>
                    <a:p>
                      <a:pPr marL="0" marR="0" algn="ctr">
                        <a:lnSpc>
                          <a:spcPct val="115000"/>
                        </a:lnSpc>
                        <a:spcBef>
                          <a:spcPts val="0"/>
                        </a:spcBef>
                        <a:spcAft>
                          <a:spcPts val="0"/>
                        </a:spcAft>
                      </a:pPr>
                      <a:r>
                        <a:rPr lang="en-US" sz="1600">
                          <a:solidFill>
                            <a:srgbClr val="1A1A1A"/>
                          </a:solidFill>
                          <a:latin typeface="Times New Roman" pitchFamily="18" charset="0"/>
                          <a:ea typeface="Calibri"/>
                          <a:cs typeface="Times New Roman" pitchFamily="18" charset="0"/>
                        </a:rPr>
                        <a:t>32-64</a:t>
                      </a:r>
                      <a:endParaRPr lang="en-US" sz="14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1A1A1A"/>
                          </a:solidFill>
                          <a:latin typeface="Times New Roman" pitchFamily="18" charset="0"/>
                          <a:ea typeface="Calibri"/>
                          <a:cs typeface="Times New Roman" pitchFamily="18" charset="0"/>
                        </a:rPr>
                        <a:t>Very quick</a:t>
                      </a:r>
                      <a:endParaRPr lang="en-US" sz="14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733">
                <a:tc>
                  <a:txBody>
                    <a:bodyPr/>
                    <a:lstStyle/>
                    <a:p>
                      <a:pPr marL="0" marR="0" algn="ctr">
                        <a:lnSpc>
                          <a:spcPct val="115000"/>
                        </a:lnSpc>
                        <a:spcBef>
                          <a:spcPts val="0"/>
                        </a:spcBef>
                        <a:spcAft>
                          <a:spcPts val="0"/>
                        </a:spcAft>
                      </a:pPr>
                      <a:r>
                        <a:rPr lang="en-US" sz="1600">
                          <a:solidFill>
                            <a:srgbClr val="1A1A1A"/>
                          </a:solidFill>
                          <a:latin typeface="Times New Roman" pitchFamily="18" charset="0"/>
                          <a:ea typeface="Calibri"/>
                          <a:cs typeface="Times New Roman" pitchFamily="18" charset="0"/>
                        </a:rPr>
                        <a:t>&gt;64</a:t>
                      </a:r>
                      <a:endParaRPr lang="en-US" sz="140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1A1A1A"/>
                          </a:solidFill>
                          <a:latin typeface="Times New Roman" pitchFamily="18" charset="0"/>
                          <a:ea typeface="Calibri"/>
                          <a:cs typeface="Times New Roman" pitchFamily="18" charset="0"/>
                        </a:rPr>
                        <a:t>Extra quick</a:t>
                      </a:r>
                      <a:endParaRPr lang="en-US" sz="1400" dirty="0">
                        <a:latin typeface="Times New Roman" pitchFamily="18" charset="0"/>
                        <a:ea typeface="Calibri"/>
                        <a:cs typeface="Times New Roman"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715962"/>
          </a:xfrm>
        </p:spPr>
        <p:txBody>
          <a:bodyPr>
            <a:normAutofit/>
          </a:bodyPr>
          <a:lstStyle/>
          <a:p>
            <a:pPr lvl="2" algn="l" rtl="0">
              <a:spcBef>
                <a:spcPct val="0"/>
              </a:spcBef>
            </a:pPr>
            <a:r>
              <a:rPr lang="en-US" sz="2400" b="1" dirty="0" smtClean="0">
                <a:latin typeface="Times New Roman" pitchFamily="18" charset="0"/>
                <a:cs typeface="Times New Roman" pitchFamily="18" charset="0"/>
              </a:rPr>
              <a:t>THIXOTROPY OF CLAYS</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4525963"/>
          </a:xfrm>
        </p:spPr>
        <p:txBody>
          <a:bodyPr>
            <a:noAutofit/>
          </a:bodyPr>
          <a:lstStyle/>
          <a:p>
            <a:pPr algn="just">
              <a:lnSpc>
                <a:spcPct val="150000"/>
              </a:lnSpc>
            </a:pPr>
            <a:r>
              <a:rPr lang="en-US" sz="2000" dirty="0" smtClean="0">
                <a:latin typeface="Times New Roman" pitchFamily="18" charset="0"/>
                <a:cs typeface="Times New Roman" pitchFamily="18" charset="0"/>
              </a:rPr>
              <a:t>When clays with flocculent structure lose strength due to disturbance or remoulding. Loss of strength is partly due to permanent destruction of structure and reorientation of molecules in adsorbed layer. </a:t>
            </a:r>
          </a:p>
          <a:p>
            <a:pPr algn="just">
              <a:lnSpc>
                <a:spcPct val="150000"/>
              </a:lnSpc>
            </a:pPr>
            <a:r>
              <a:rPr lang="en-US" sz="2000" dirty="0" smtClean="0">
                <a:latin typeface="Times New Roman" pitchFamily="18" charset="0"/>
                <a:cs typeface="Times New Roman" pitchFamily="18" charset="0"/>
              </a:rPr>
              <a:t>Strength loss with destruction of structure can’t recover with time. </a:t>
            </a:r>
          </a:p>
          <a:p>
            <a:pPr algn="just">
              <a:lnSpc>
                <a:spcPct val="150000"/>
              </a:lnSpc>
            </a:pPr>
            <a:r>
              <a:rPr lang="en-US" sz="2000" dirty="0" smtClean="0">
                <a:latin typeface="Times New Roman" pitchFamily="18" charset="0"/>
                <a:cs typeface="Times New Roman" pitchFamily="18" charset="0"/>
              </a:rPr>
              <a:t>However, remoulded soil left undisturbed at same water content, regain part of strength due to gradual reorientation of adsorbed molecules of water. </a:t>
            </a:r>
          </a:p>
          <a:p>
            <a:pPr algn="just">
              <a:lnSpc>
                <a:spcPct val="150000"/>
              </a:lnSpc>
            </a:pPr>
            <a:r>
              <a:rPr lang="en-US" sz="2000" dirty="0" smtClean="0">
                <a:latin typeface="Times New Roman" pitchFamily="18" charset="0"/>
                <a:cs typeface="Times New Roman" pitchFamily="18" charset="0"/>
              </a:rPr>
              <a:t>This phenomenon of strength loss-strength gain, with no change in volume or water content, is called ‘Thixotropy’ (from the Greek </a:t>
            </a:r>
            <a:r>
              <a:rPr lang="en-US" sz="2000" i="1" dirty="0" smtClean="0">
                <a:latin typeface="Times New Roman" pitchFamily="18" charset="0"/>
                <a:cs typeface="Times New Roman" pitchFamily="18" charset="0"/>
              </a:rPr>
              <a:t>thix</a:t>
            </a:r>
            <a:r>
              <a:rPr lang="en-US" sz="2000" dirty="0" smtClean="0">
                <a:latin typeface="Times New Roman" pitchFamily="18" charset="0"/>
                <a:cs typeface="Times New Roman" pitchFamily="18" charset="0"/>
              </a:rPr>
              <a:t>, meaning ‘touch’ and </a:t>
            </a:r>
            <a:r>
              <a:rPr lang="en-US" sz="2000" i="1" dirty="0" smtClean="0">
                <a:latin typeface="Times New Roman" pitchFamily="18" charset="0"/>
                <a:cs typeface="Times New Roman" pitchFamily="18" charset="0"/>
              </a:rPr>
              <a:t>tropein</a:t>
            </a:r>
            <a:r>
              <a:rPr lang="en-US" sz="2000" dirty="0" smtClean="0">
                <a:latin typeface="Times New Roman" pitchFamily="18" charset="0"/>
                <a:cs typeface="Times New Roman" pitchFamily="18" charset="0"/>
              </a:rPr>
              <a:t>, meaning ‘to change’). </a:t>
            </a:r>
            <a:endParaRPr lang="en-US" sz="2000" dirty="0">
              <a:latin typeface="Times New Roman" pitchFamily="18" charset="0"/>
              <a:cs typeface="Times New Roman" pitchFamily="18" charset="0"/>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normAutofit fontScale="92500" lnSpcReduction="20000"/>
          </a:bodyPr>
          <a:lstStyle/>
          <a:p>
            <a:pPr algn="just">
              <a:lnSpc>
                <a:spcPct val="150000"/>
              </a:lnSpc>
            </a:pPr>
            <a:r>
              <a:rPr lang="en-US" sz="2800" dirty="0" smtClean="0">
                <a:latin typeface="Times New Roman" pitchFamily="18" charset="0"/>
                <a:cs typeface="Times New Roman" pitchFamily="18" charset="0"/>
              </a:rPr>
              <a:t>Thixotropy may also be said to be “a process of softening caused by remoulding, followed by a time-dependent return to the original harder state”. </a:t>
            </a:r>
          </a:p>
          <a:p>
            <a:pPr algn="just">
              <a:lnSpc>
                <a:spcPct val="150000"/>
              </a:lnSpc>
            </a:pPr>
            <a:r>
              <a:rPr lang="en-US" sz="2800" dirty="0" smtClean="0">
                <a:latin typeface="Times New Roman" pitchFamily="18" charset="0"/>
                <a:cs typeface="Times New Roman" pitchFamily="18" charset="0"/>
              </a:rPr>
              <a:t>Higher the sensitivity, larger thixotropic hardening. </a:t>
            </a:r>
          </a:p>
          <a:p>
            <a:pPr algn="just">
              <a:lnSpc>
                <a:spcPct val="150000"/>
              </a:lnSpc>
            </a:pPr>
            <a:r>
              <a:rPr lang="en-US" sz="2800" dirty="0" smtClean="0">
                <a:latin typeface="Times New Roman" pitchFamily="18" charset="0"/>
                <a:cs typeface="Times New Roman" pitchFamily="18" charset="0"/>
              </a:rPr>
              <a:t>Extent of strength gain depends on type of the clay mineral. </a:t>
            </a:r>
          </a:p>
          <a:p>
            <a:pPr algn="just">
              <a:lnSpc>
                <a:spcPct val="150000"/>
              </a:lnSpc>
            </a:pPr>
            <a:r>
              <a:rPr lang="en-US" sz="2800" dirty="0" smtClean="0">
                <a:latin typeface="Times New Roman" pitchFamily="18" charset="0"/>
                <a:cs typeface="Times New Roman" pitchFamily="18" charset="0"/>
              </a:rPr>
              <a:t>Mineral that absorb large quantity of water in lattice structure, such as Montmorillonite has greater thixotropic gain compared to other stable clay minerals.</a:t>
            </a:r>
            <a:endParaRPr lang="en-US" sz="2800" dirty="0">
              <a:latin typeface="Times New Roman" pitchFamily="18" charset="0"/>
              <a:cs typeface="Times New Roman" pitchFamily="18" charset="0"/>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hixatropy.PNG"/>
          <p:cNvPicPr/>
          <p:nvPr/>
        </p:nvPicPr>
        <p:blipFill>
          <a:blip r:embed="rId2"/>
          <a:stretch>
            <a:fillRect/>
          </a:stretch>
        </p:blipFill>
        <p:spPr>
          <a:xfrm>
            <a:off x="2057400" y="1066800"/>
            <a:ext cx="4648200" cy="3124200"/>
          </a:xfrm>
          <a:prstGeom prst="rect">
            <a:avLst/>
          </a:prstGeom>
        </p:spPr>
      </p:pic>
      <p:sp>
        <p:nvSpPr>
          <p:cNvPr id="160769" name="Rectangle 1"/>
          <p:cNvSpPr>
            <a:spLocks noChangeArrowheads="1"/>
          </p:cNvSpPr>
          <p:nvPr/>
        </p:nvSpPr>
        <p:spPr bwMode="auto">
          <a:xfrm>
            <a:off x="228600" y="4267200"/>
            <a:ext cx="8686800" cy="22419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sz="2400" b="0" i="0"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Thixotropy has important applications in connection with pile-driving operations. The immediate frictional strength of thixotropic</a:t>
            </a:r>
            <a:r>
              <a:rPr kumimoji="0" lang="en-US" sz="2400" b="0" i="0" u="none" strike="noStrike" cap="none" normalizeH="0" dirty="0" smtClean="0">
                <a:ln>
                  <a:noFill/>
                </a:ln>
                <a:solidFill>
                  <a:srgbClr val="1A1A1A"/>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smtClean="0">
                <a:ln>
                  <a:noFill/>
                </a:ln>
                <a:solidFill>
                  <a:srgbClr val="1A1A1A"/>
                </a:solidFill>
                <a:effectLst/>
                <a:latin typeface="Times New Roman" pitchFamily="18" charset="0"/>
                <a:ea typeface="Times New Roman" pitchFamily="18" charset="0"/>
                <a:cs typeface="Times New Roman" pitchFamily="18" charset="0"/>
              </a:rPr>
              <a:t>clay in driven piles is less compared to frictional strength after one month, because strength gains with passage of time.</a:t>
            </a:r>
            <a:endParaRPr kumimoji="0" lang="en-US" sz="3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808038"/>
          </a:xfrm>
        </p:spPr>
        <p:txBody>
          <a:bodyPr>
            <a:normAutofit/>
          </a:bodyPr>
          <a:lstStyle/>
          <a:p>
            <a:pPr lvl="2" algn="l" rtl="0">
              <a:spcBef>
                <a:spcPct val="0"/>
              </a:spcBef>
            </a:pPr>
            <a:r>
              <a:rPr lang="en-US" sz="2400" b="1" dirty="0" smtClean="0">
                <a:latin typeface="Times New Roman" pitchFamily="18" charset="0"/>
                <a:cs typeface="Times New Roman" pitchFamily="18" charset="0"/>
              </a:rPr>
              <a:t>PLASTICITY CHART</a:t>
            </a:r>
            <a:endParaRPr lang="en-US" sz="2400" dirty="0">
              <a:latin typeface="Times New Roman" pitchFamily="18" charset="0"/>
              <a:cs typeface="Times New Roman" pitchFamily="18" charset="0"/>
            </a:endParaRPr>
          </a:p>
        </p:txBody>
      </p:sp>
      <p:pic>
        <p:nvPicPr>
          <p:cNvPr id="4" name="Picture 3" descr="plasticity chart.png"/>
          <p:cNvPicPr/>
          <p:nvPr/>
        </p:nvPicPr>
        <p:blipFill>
          <a:blip r:embed="rId2"/>
          <a:stretch>
            <a:fillRect/>
          </a:stretch>
        </p:blipFill>
        <p:spPr>
          <a:xfrm>
            <a:off x="1219200" y="1828800"/>
            <a:ext cx="6781800" cy="4648200"/>
          </a:xfrm>
          <a:prstGeom prst="rect">
            <a:avLst/>
          </a:prstGeom>
        </p:spPr>
      </p:pic>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normAutofit/>
          </a:bodyPr>
          <a:lstStyle/>
          <a:p>
            <a:pPr algn="just">
              <a:lnSpc>
                <a:spcPct val="150000"/>
              </a:lnSpc>
            </a:pPr>
            <a:r>
              <a:rPr lang="en-IN" sz="2400" dirty="0" smtClean="0">
                <a:latin typeface="Times New Roman" pitchFamily="18" charset="0"/>
                <a:cs typeface="Times New Roman" pitchFamily="18" charset="0"/>
              </a:rPr>
              <a:t>A </a:t>
            </a:r>
            <a:r>
              <a:rPr lang="en-IN" sz="2400" b="1" dirty="0" smtClean="0">
                <a:latin typeface="Times New Roman" pitchFamily="18" charset="0"/>
                <a:cs typeface="Times New Roman" pitchFamily="18" charset="0"/>
              </a:rPr>
              <a:t>plasticity chart</a:t>
            </a:r>
            <a:r>
              <a:rPr lang="en-IN" sz="2400" dirty="0" smtClean="0">
                <a:latin typeface="Times New Roman" pitchFamily="18" charset="0"/>
                <a:cs typeface="Times New Roman" pitchFamily="18" charset="0"/>
              </a:rPr>
              <a:t>, based on the values of liquid limit (W</a:t>
            </a:r>
            <a:r>
              <a:rPr lang="en-IN" sz="2400" baseline="-25000" dirty="0" smtClean="0">
                <a:latin typeface="Times New Roman" pitchFamily="18" charset="0"/>
                <a:cs typeface="Times New Roman" pitchFamily="18" charset="0"/>
              </a:rPr>
              <a:t>L</a:t>
            </a:r>
            <a:r>
              <a:rPr lang="en-IN" sz="2400" dirty="0" smtClean="0">
                <a:latin typeface="Times New Roman" pitchFamily="18" charset="0"/>
                <a:cs typeface="Times New Roman" pitchFamily="18" charset="0"/>
              </a:rPr>
              <a:t>) and </a:t>
            </a:r>
            <a:r>
              <a:rPr lang="en-IN" sz="2400" b="1" dirty="0" smtClean="0">
                <a:latin typeface="Times New Roman" pitchFamily="18" charset="0"/>
                <a:cs typeface="Times New Roman" pitchFamily="18" charset="0"/>
              </a:rPr>
              <a:t>plasticity</a:t>
            </a:r>
            <a:r>
              <a:rPr lang="en-IN" sz="2400" dirty="0" smtClean="0">
                <a:latin typeface="Times New Roman" pitchFamily="18" charset="0"/>
                <a:cs typeface="Times New Roman" pitchFamily="18" charset="0"/>
              </a:rPr>
              <a:t> index (I</a:t>
            </a:r>
            <a:r>
              <a:rPr lang="en-IN" sz="2400" baseline="-25000" dirty="0" smtClean="0">
                <a:latin typeface="Times New Roman" pitchFamily="18" charset="0"/>
                <a:cs typeface="Times New Roman" pitchFamily="18" charset="0"/>
              </a:rPr>
              <a:t>P</a:t>
            </a:r>
            <a:r>
              <a:rPr lang="en-IN" sz="2400" dirty="0" smtClean="0">
                <a:latin typeface="Times New Roman" pitchFamily="18" charset="0"/>
                <a:cs typeface="Times New Roman" pitchFamily="18" charset="0"/>
              </a:rPr>
              <a:t>), is provided in ISSCS to aid classification. ... Depending on the point in the </a:t>
            </a:r>
            <a:r>
              <a:rPr lang="en-IN" sz="2400" b="1" dirty="0" smtClean="0">
                <a:latin typeface="Times New Roman" pitchFamily="18" charset="0"/>
                <a:cs typeface="Times New Roman" pitchFamily="18" charset="0"/>
              </a:rPr>
              <a:t>chart</a:t>
            </a:r>
            <a:r>
              <a:rPr lang="en-IN" sz="2400" dirty="0" smtClean="0">
                <a:latin typeface="Times New Roman" pitchFamily="18" charset="0"/>
                <a:cs typeface="Times New Roman" pitchFamily="18" charset="0"/>
              </a:rPr>
              <a:t>, fine soils are divided into clays (C), silts (M), or organic soils (O).</a:t>
            </a:r>
            <a:endParaRPr lang="en-US" sz="2400" dirty="0" smtClean="0">
              <a:latin typeface="Times New Roman" pitchFamily="18" charset="0"/>
              <a:cs typeface="Times New Roman" pitchFamily="18" charset="0"/>
            </a:endParaRPr>
          </a:p>
          <a:p>
            <a:pPr algn="just">
              <a:lnSpc>
                <a:spcPct val="150000"/>
              </a:lnSpc>
            </a:pPr>
            <a:r>
              <a:rPr lang="en-IN" sz="2400" dirty="0" smtClean="0">
                <a:latin typeface="Times New Roman" pitchFamily="18" charset="0"/>
                <a:cs typeface="Times New Roman" pitchFamily="18" charset="0"/>
              </a:rPr>
              <a:t> </a:t>
            </a:r>
            <a:r>
              <a:rPr lang="en-IN" sz="2400" b="1" dirty="0" smtClean="0">
                <a:latin typeface="Times New Roman" pitchFamily="18" charset="0"/>
                <a:cs typeface="Times New Roman" pitchFamily="18" charset="0"/>
              </a:rPr>
              <a:t>Low plasticity: </a:t>
            </a:r>
            <a:r>
              <a:rPr lang="en-IN" sz="2400" dirty="0" smtClean="0">
                <a:latin typeface="Times New Roman" pitchFamily="18" charset="0"/>
                <a:cs typeface="Times New Roman" pitchFamily="18" charset="0"/>
              </a:rPr>
              <a:t>W</a:t>
            </a:r>
            <a:r>
              <a:rPr lang="en-IN" sz="2400" baseline="-25000" dirty="0" smtClean="0">
                <a:latin typeface="Times New Roman" pitchFamily="18" charset="0"/>
                <a:cs typeface="Times New Roman" pitchFamily="18" charset="0"/>
              </a:rPr>
              <a:t>L</a:t>
            </a:r>
            <a:r>
              <a:rPr lang="en-IN" sz="2400" dirty="0" smtClean="0">
                <a:latin typeface="Times New Roman" pitchFamily="18" charset="0"/>
                <a:cs typeface="Times New Roman" pitchFamily="18" charset="0"/>
              </a:rPr>
              <a:t>&lt; 35%</a:t>
            </a:r>
            <a:endParaRPr lang="en-US" sz="2400" dirty="0" smtClean="0">
              <a:latin typeface="Times New Roman" pitchFamily="18" charset="0"/>
              <a:cs typeface="Times New Roman" pitchFamily="18" charset="0"/>
            </a:endParaRPr>
          </a:p>
          <a:p>
            <a:pPr algn="just">
              <a:lnSpc>
                <a:spcPct val="150000"/>
              </a:lnSpc>
            </a:pPr>
            <a:r>
              <a:rPr lang="en-IN" sz="2400" b="1" dirty="0" smtClean="0">
                <a:latin typeface="Times New Roman" pitchFamily="18" charset="0"/>
                <a:cs typeface="Times New Roman" pitchFamily="18" charset="0"/>
              </a:rPr>
              <a:t>Intermediate plasticity: </a:t>
            </a:r>
            <a:r>
              <a:rPr lang="en-IN" sz="2400" dirty="0" smtClean="0">
                <a:latin typeface="Times New Roman" pitchFamily="18" charset="0"/>
                <a:cs typeface="Times New Roman" pitchFamily="18" charset="0"/>
              </a:rPr>
              <a:t>35% &lt; W</a:t>
            </a:r>
            <a:r>
              <a:rPr lang="en-IN" sz="2400" baseline="-25000" dirty="0" smtClean="0">
                <a:latin typeface="Times New Roman" pitchFamily="18" charset="0"/>
                <a:cs typeface="Times New Roman" pitchFamily="18" charset="0"/>
              </a:rPr>
              <a:t>L</a:t>
            </a:r>
            <a:r>
              <a:rPr lang="en-IN" sz="2400" dirty="0" smtClean="0">
                <a:latin typeface="Times New Roman" pitchFamily="18" charset="0"/>
                <a:cs typeface="Times New Roman" pitchFamily="18" charset="0"/>
              </a:rPr>
              <a:t>&lt; 50%</a:t>
            </a:r>
            <a:endParaRPr lang="en-US" sz="2400" dirty="0" smtClean="0">
              <a:latin typeface="Times New Roman" pitchFamily="18" charset="0"/>
              <a:cs typeface="Times New Roman" pitchFamily="18" charset="0"/>
            </a:endParaRPr>
          </a:p>
          <a:p>
            <a:pPr algn="just">
              <a:lnSpc>
                <a:spcPct val="150000"/>
              </a:lnSpc>
            </a:pPr>
            <a:r>
              <a:rPr lang="en-IN" sz="2400" b="1" dirty="0" smtClean="0">
                <a:latin typeface="Times New Roman" pitchFamily="18" charset="0"/>
                <a:cs typeface="Times New Roman" pitchFamily="18" charset="0"/>
              </a:rPr>
              <a:t>High plasticity: </a:t>
            </a:r>
            <a:r>
              <a:rPr lang="en-IN" sz="2400" dirty="0" smtClean="0">
                <a:latin typeface="Times New Roman" pitchFamily="18" charset="0"/>
                <a:cs typeface="Times New Roman" pitchFamily="18" charset="0"/>
              </a:rPr>
              <a:t>W</a:t>
            </a:r>
            <a:r>
              <a:rPr lang="en-IN" sz="2400" baseline="-25000" dirty="0" smtClean="0">
                <a:latin typeface="Times New Roman" pitchFamily="18" charset="0"/>
                <a:cs typeface="Times New Roman" pitchFamily="18" charset="0"/>
              </a:rPr>
              <a:t>L</a:t>
            </a:r>
            <a:r>
              <a:rPr lang="en-IN" sz="2400" dirty="0" smtClean="0">
                <a:latin typeface="Times New Roman" pitchFamily="18" charset="0"/>
                <a:cs typeface="Times New Roman" pitchFamily="18" charset="0"/>
              </a:rPr>
              <a:t>&gt; 50%</a:t>
            </a:r>
            <a:endParaRPr lang="en-US" sz="2400" dirty="0" smtClean="0">
              <a:latin typeface="Times New Roman" pitchFamily="18" charset="0"/>
              <a:cs typeface="Times New Roman" pitchFamily="18" charset="0"/>
            </a:endParaRPr>
          </a:p>
          <a:p>
            <a:pPr algn="just">
              <a:lnSpc>
                <a:spcPct val="150000"/>
              </a:lnSpc>
            </a:pPr>
            <a:endParaRPr lang="en-US" sz="24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020762"/>
          </a:xfrm>
        </p:spPr>
        <p:txBody>
          <a:bodyPr>
            <a:normAutofit/>
          </a:bodyPr>
          <a:lstStyle/>
          <a:p>
            <a:pPr algn="l"/>
            <a:r>
              <a:rPr lang="en-US" dirty="0"/>
              <a:t> </a:t>
            </a:r>
            <a:r>
              <a:rPr lang="en-US" sz="3200" b="1" dirty="0" smtClean="0">
                <a:latin typeface="Times New Roman" pitchFamily="18" charset="0"/>
                <a:cs typeface="Times New Roman" pitchFamily="18" charset="0"/>
              </a:rPr>
              <a:t>Desert Soil</a:t>
            </a:r>
            <a:endParaRPr lang="en-US" sz="3200" dirty="0"/>
          </a:p>
        </p:txBody>
      </p:sp>
      <p:sp>
        <p:nvSpPr>
          <p:cNvPr id="3" name="Content Placeholder 2"/>
          <p:cNvSpPr>
            <a:spLocks noGrp="1"/>
          </p:cNvSpPr>
          <p:nvPr>
            <p:ph idx="1"/>
          </p:nvPr>
        </p:nvSpPr>
        <p:spPr>
          <a:xfrm>
            <a:off x="304800" y="1828800"/>
            <a:ext cx="8382000" cy="4800600"/>
          </a:xfrm>
        </p:spPr>
        <p:txBody>
          <a:bodyPr>
            <a:normAutofit fontScale="92500"/>
          </a:bodyPr>
          <a:lstStyle/>
          <a:p>
            <a:pPr algn="just">
              <a:lnSpc>
                <a:spcPct val="150000"/>
              </a:lnSpc>
            </a:pPr>
            <a:r>
              <a:rPr lang="en-US" sz="2400" dirty="0">
                <a:latin typeface="Times New Roman" pitchFamily="18" charset="0"/>
                <a:cs typeface="Times New Roman" pitchFamily="18" charset="0"/>
              </a:rPr>
              <a:t>Desert soil is mostly sandy soil (90–95%) found in low-rainfall regions. It has a low content of nitrogen and organic matter with very high calcium carbonate and phosphate, thus making it infertile. </a:t>
            </a:r>
            <a:endParaRPr lang="en-US" sz="2400" dirty="0" smtClean="0">
              <a:latin typeface="Times New Roman" pitchFamily="18" charset="0"/>
              <a:cs typeface="Times New Roman" pitchFamily="18" charset="0"/>
            </a:endParaRPr>
          </a:p>
          <a:p>
            <a:pPr algn="just">
              <a:lnSpc>
                <a:spcPct val="150000"/>
              </a:lnSpc>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amount of calcium is 10 times higher in the lower layer than in the topsoil.</a:t>
            </a:r>
          </a:p>
          <a:p>
            <a:pPr lvl="0" algn="just">
              <a:lnSpc>
                <a:spcPct val="150000"/>
              </a:lnSpc>
            </a:pPr>
            <a:r>
              <a:rPr lang="en-US" sz="2400" dirty="0">
                <a:latin typeface="Times New Roman" pitchFamily="18" charset="0"/>
                <a:cs typeface="Times New Roman" pitchFamily="18" charset="0"/>
              </a:rPr>
              <a:t>The four main types of desert include hot and dry deserts, semi-arid deserts, coastal deserts, and cold deserts. In hot and dry deserts, also known as arid deserts, the temperatures are warm and dry year-round.</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normAutofit/>
          </a:bodyPr>
          <a:lstStyle/>
          <a:p>
            <a:pPr algn="l"/>
            <a:r>
              <a:rPr lang="en-US" sz="3200" b="1" dirty="0" smtClean="0">
                <a:latin typeface="Times New Roman" pitchFamily="18" charset="0"/>
                <a:cs typeface="Times New Roman" pitchFamily="18" charset="0"/>
              </a:rPr>
              <a:t>Marine Deposits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981200"/>
            <a:ext cx="8229600" cy="4343400"/>
          </a:xfrm>
        </p:spPr>
        <p:txBody>
          <a:bodyPr>
            <a:normAutofit lnSpcReduction="10000"/>
          </a:bodyPr>
          <a:lstStyle/>
          <a:p>
            <a:pPr algn="just">
              <a:lnSpc>
                <a:spcPct val="150000"/>
              </a:lnSpc>
            </a:pPr>
            <a:r>
              <a:rPr lang="en-US" sz="2400" dirty="0">
                <a:latin typeface="Times New Roman" pitchFamily="18" charset="0"/>
                <a:cs typeface="Times New Roman" pitchFamily="18" charset="0"/>
              </a:rPr>
              <a:t>Marine sediment, any deposit of insoluble material, primarily rock and soil particles, transported from land areas to the ocean by </a:t>
            </a:r>
            <a:r>
              <a:rPr lang="en-US" sz="2400" dirty="0" smtClean="0">
                <a:latin typeface="Times New Roman" pitchFamily="18" charset="0"/>
                <a:cs typeface="Times New Roman" pitchFamily="18" charset="0"/>
              </a:rPr>
              <a:t>wind.</a:t>
            </a:r>
          </a:p>
          <a:p>
            <a:pPr algn="just">
              <a:lnSpc>
                <a:spcPct val="150000"/>
              </a:lnSpc>
            </a:pPr>
            <a:r>
              <a:rPr lang="en-US" sz="2400" dirty="0" smtClean="0">
                <a:latin typeface="Times New Roman" pitchFamily="18" charset="0"/>
                <a:cs typeface="Times New Roman" pitchFamily="18" charset="0"/>
              </a:rPr>
              <a:t>Ice</a:t>
            </a:r>
            <a:r>
              <a:rPr lang="en-US" sz="2400" dirty="0">
                <a:latin typeface="Times New Roman" pitchFamily="18" charset="0"/>
                <a:cs typeface="Times New Roman" pitchFamily="18" charset="0"/>
              </a:rPr>
              <a:t>, and rivers, as well as the remains of marine organisms, products of submarine volcanism, chemical precipitates from seawater, and materials from outer space.</a:t>
            </a:r>
          </a:p>
          <a:p>
            <a:pPr algn="just">
              <a:lnSpc>
                <a:spcPct val="150000"/>
              </a:lnSpc>
            </a:pPr>
            <a:r>
              <a:rPr lang="en-US" sz="2400" dirty="0">
                <a:latin typeface="Times New Roman" pitchFamily="18" charset="0"/>
                <a:cs typeface="Times New Roman" pitchFamily="18" charset="0"/>
              </a:rPr>
              <a:t>There are four kinds of marine sediments, Lithogenous, biogenous, hydrogenous and cosmogenous.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229600" cy="762000"/>
          </a:xfrm>
        </p:spPr>
        <p:txBody>
          <a:bodyPr>
            <a:normAutofit/>
          </a:bodyPr>
          <a:lstStyle/>
          <a:p>
            <a:r>
              <a:rPr lang="en-US" sz="3200" b="1" dirty="0" smtClean="0">
                <a:latin typeface="Times New Roman" pitchFamily="18" charset="0"/>
                <a:cs typeface="Times New Roman" pitchFamily="18" charset="0"/>
              </a:rPr>
              <a:t>THREE PHASE DIAGRAM</a:t>
            </a:r>
            <a:endParaRPr lang="en-US" sz="3200" b="1" dirty="0">
              <a:latin typeface="Times New Roman" pitchFamily="18" charset="0"/>
              <a:cs typeface="Times New Roman" pitchFamily="18" charset="0"/>
            </a:endParaRPr>
          </a:p>
        </p:txBody>
      </p:sp>
      <p:pic>
        <p:nvPicPr>
          <p:cNvPr id="18434" name="Picture 2"/>
          <p:cNvPicPr>
            <a:picLocks noChangeAspect="1" noChangeArrowheads="1"/>
          </p:cNvPicPr>
          <p:nvPr/>
        </p:nvPicPr>
        <p:blipFill>
          <a:blip r:embed="rId2"/>
          <a:srcRect/>
          <a:stretch>
            <a:fillRect/>
          </a:stretch>
        </p:blipFill>
        <p:spPr bwMode="auto">
          <a:xfrm>
            <a:off x="838200" y="2209800"/>
            <a:ext cx="7418070" cy="4495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305800" cy="5486400"/>
          </a:xfrm>
        </p:spPr>
        <p:txBody>
          <a:bodyPr>
            <a:normAutofit fontScale="92500"/>
          </a:bodyPr>
          <a:lstStyle/>
          <a:p>
            <a:pPr algn="just">
              <a:lnSpc>
                <a:spcPct val="150000"/>
              </a:lnSpc>
            </a:pPr>
            <a:r>
              <a:rPr lang="en-US" sz="2400" dirty="0" smtClean="0">
                <a:latin typeface="Times New Roman" pitchFamily="18" charset="0"/>
                <a:cs typeface="Times New Roman" pitchFamily="18" charset="0"/>
              </a:rPr>
              <a:t>Soil </a:t>
            </a:r>
            <a:r>
              <a:rPr lang="en-US" sz="2400" dirty="0">
                <a:latin typeface="Times New Roman" pitchFamily="18" charset="0"/>
                <a:cs typeface="Times New Roman" pitchFamily="18" charset="0"/>
              </a:rPr>
              <a:t>is a three-phase system </a:t>
            </a:r>
            <a:r>
              <a:rPr lang="en-US" sz="2400" dirty="0" smtClean="0">
                <a:latin typeface="Times New Roman" pitchFamily="18" charset="0"/>
                <a:cs typeface="Times New Roman" pitchFamily="18" charset="0"/>
              </a:rPr>
              <a:t>composed </a:t>
            </a:r>
            <a:r>
              <a:rPr lang="en-US" sz="2400" dirty="0">
                <a:latin typeface="Times New Roman" pitchFamily="18" charset="0"/>
                <a:cs typeface="Times New Roman" pitchFamily="18" charset="0"/>
              </a:rPr>
              <a:t>of solid, liquid and gaseous matter</a:t>
            </a:r>
            <a:r>
              <a:rPr lang="en-US" sz="2400" dirty="0" smtClean="0">
                <a:latin typeface="Times New Roman" pitchFamily="18" charset="0"/>
                <a:cs typeface="Times New Roman" pitchFamily="18" charset="0"/>
              </a:rPr>
              <a:t>.</a:t>
            </a:r>
          </a:p>
          <a:p>
            <a:pPr algn="just">
              <a:lnSpc>
                <a:spcPct val="150000"/>
              </a:lnSpc>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voids in between solid soil particles are filled with either water or air or both. </a:t>
            </a:r>
            <a:endParaRPr lang="en-US" sz="2400" dirty="0" smtClean="0">
              <a:latin typeface="Times New Roman" pitchFamily="18" charset="0"/>
              <a:cs typeface="Times New Roman" pitchFamily="18" charset="0"/>
            </a:endParaRPr>
          </a:p>
          <a:p>
            <a:pPr algn="just">
              <a:lnSpc>
                <a:spcPct val="150000"/>
              </a:lnSpc>
            </a:pPr>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completely saturated soil, the voids are filled with water only whereas, incase of completely dry soil voids are filled with air only. </a:t>
            </a:r>
            <a:endParaRPr lang="en-US" sz="2400" dirty="0" smtClean="0">
              <a:latin typeface="Times New Roman" pitchFamily="18" charset="0"/>
              <a:cs typeface="Times New Roman" pitchFamily="18" charset="0"/>
            </a:endParaRPr>
          </a:p>
          <a:p>
            <a:pPr algn="just">
              <a:lnSpc>
                <a:spcPct val="150000"/>
              </a:lnSpc>
            </a:pPr>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case of partially saturated soil, the voids are filled with both water and air. </a:t>
            </a:r>
            <a:endParaRPr lang="en-US" sz="2400" dirty="0" smtClean="0">
              <a:latin typeface="Times New Roman" pitchFamily="18" charset="0"/>
              <a:cs typeface="Times New Roman" pitchFamily="18" charset="0"/>
            </a:endParaRPr>
          </a:p>
          <a:p>
            <a:pPr algn="just">
              <a:lnSpc>
                <a:spcPct val="150000"/>
              </a:lnSpc>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representation of different phases of soil with diagrams is called as phase diagram.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305800" cy="5486400"/>
          </a:xfrm>
        </p:spPr>
        <p:txBody>
          <a:bodyPr>
            <a:noAutofit/>
          </a:bodyPr>
          <a:lstStyle/>
          <a:p>
            <a:pPr algn="just">
              <a:lnSpc>
                <a:spcPct val="150000"/>
              </a:lnSpc>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phase diagram of completely saturated (two-phase system: solid and water) and dry soil (two-phase system: solid and air), respectively. </a:t>
            </a:r>
            <a:endParaRPr lang="en-US" sz="2400" dirty="0" smtClean="0">
              <a:latin typeface="Times New Roman" pitchFamily="18" charset="0"/>
              <a:cs typeface="Times New Roman" pitchFamily="18" charset="0"/>
            </a:endParaRPr>
          </a:p>
        </p:txBody>
      </p:sp>
      <p:pic>
        <p:nvPicPr>
          <p:cNvPr id="4" name="Picture 3" descr="3 phase addition.PNG"/>
          <p:cNvPicPr>
            <a:picLocks noChangeAspect="1"/>
          </p:cNvPicPr>
          <p:nvPr/>
        </p:nvPicPr>
        <p:blipFill>
          <a:blip r:embed="rId2"/>
          <a:stretch>
            <a:fillRect/>
          </a:stretch>
        </p:blipFill>
        <p:spPr>
          <a:xfrm>
            <a:off x="762000" y="2895600"/>
            <a:ext cx="7824746" cy="37338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077200" cy="609600"/>
          </a:xfrm>
        </p:spPr>
        <p:txBody>
          <a:bodyPr>
            <a:normAutofit/>
          </a:bodyPr>
          <a:lstStyle/>
          <a:p>
            <a:r>
              <a:rPr lang="en-US" sz="3200" b="1" dirty="0" smtClean="0">
                <a:latin typeface="Times New Roman" pitchFamily="18" charset="0"/>
                <a:cs typeface="Times New Roman" pitchFamily="18" charset="0"/>
              </a:rPr>
              <a:t>MODULE 1: Syllabus</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304800" y="1676400"/>
            <a:ext cx="8382000" cy="4800600"/>
          </a:xfrm>
        </p:spPr>
        <p:txBody>
          <a:bodyPr>
            <a:normAutofit fontScale="92500"/>
          </a:bodyPr>
          <a:lstStyle/>
          <a:p>
            <a:pPr algn="just">
              <a:lnSpc>
                <a:spcPct val="150000"/>
              </a:lnSpc>
            </a:pPr>
            <a:r>
              <a:rPr lang="en-US" sz="2400" dirty="0">
                <a:latin typeface="Times New Roman" pitchFamily="18" charset="0"/>
                <a:cs typeface="Times New Roman" pitchFamily="18" charset="0"/>
              </a:rPr>
              <a:t>Introduction: Origin and formation of soil, Regional soil deposits in India, Phase Diagram, </a:t>
            </a:r>
            <a:r>
              <a:rPr lang="en-US" sz="2400" dirty="0" smtClean="0">
                <a:latin typeface="Times New Roman" pitchFamily="18" charset="0"/>
                <a:cs typeface="Times New Roman" pitchFamily="18" charset="0"/>
              </a:rPr>
              <a:t>phase relationships</a:t>
            </a:r>
            <a:r>
              <a:rPr lang="en-US" sz="2400" dirty="0">
                <a:latin typeface="Times New Roman" pitchFamily="18" charset="0"/>
                <a:cs typeface="Times New Roman" pitchFamily="18" charset="0"/>
              </a:rPr>
              <a:t>, definitions </a:t>
            </a:r>
            <a:r>
              <a:rPr lang="en-US" sz="2400" dirty="0" smtClean="0">
                <a:latin typeface="Times New Roman" pitchFamily="18" charset="0"/>
                <a:cs typeface="Times New Roman" pitchFamily="18" charset="0"/>
              </a:rPr>
              <a:t>&amp; </a:t>
            </a:r>
            <a:r>
              <a:rPr lang="en-US" sz="2400" dirty="0">
                <a:latin typeface="Times New Roman" pitchFamily="18" charset="0"/>
                <a:cs typeface="Times New Roman" pitchFamily="18" charset="0"/>
              </a:rPr>
              <a:t>their </a:t>
            </a:r>
            <a:r>
              <a:rPr lang="en-US" sz="2400" dirty="0" smtClean="0">
                <a:latin typeface="Times New Roman" pitchFamily="18" charset="0"/>
                <a:cs typeface="Times New Roman" pitchFamily="18" charset="0"/>
              </a:rPr>
              <a:t>inter relationships</a:t>
            </a:r>
            <a:r>
              <a:rPr lang="en-US" sz="2400" dirty="0">
                <a:latin typeface="Times New Roman" pitchFamily="18" charset="0"/>
                <a:cs typeface="Times New Roman" pitchFamily="18" charset="0"/>
              </a:rPr>
              <a:t>.</a:t>
            </a:r>
          </a:p>
          <a:p>
            <a:pPr algn="just">
              <a:lnSpc>
                <a:spcPct val="150000"/>
              </a:lnSpc>
            </a:pPr>
            <a:r>
              <a:rPr lang="en-US" sz="2400" dirty="0">
                <a:latin typeface="Times New Roman" pitchFamily="18" charset="0"/>
                <a:cs typeface="Times New Roman" pitchFamily="18" charset="0"/>
              </a:rPr>
              <a:t>Determination of Index properties: Specific gravity, water content, in-situ density, relative </a:t>
            </a:r>
            <a:r>
              <a:rPr lang="en-US" sz="2400" dirty="0" smtClean="0">
                <a:latin typeface="Times New Roman" pitchFamily="18" charset="0"/>
                <a:cs typeface="Times New Roman" pitchFamily="18" charset="0"/>
              </a:rPr>
              <a:t>density, particle </a:t>
            </a:r>
            <a:r>
              <a:rPr lang="en-US" sz="2400" dirty="0">
                <a:latin typeface="Times New Roman" pitchFamily="18" charset="0"/>
                <a:cs typeface="Times New Roman" pitchFamily="18" charset="0"/>
              </a:rPr>
              <a:t>size analysis(sieve and Hydrometer analysis)</a:t>
            </a:r>
          </a:p>
          <a:p>
            <a:pPr algn="just">
              <a:lnSpc>
                <a:spcPct val="150000"/>
              </a:lnSpc>
            </a:pPr>
            <a:r>
              <a:rPr lang="en-US" sz="2400" dirty="0">
                <a:latin typeface="Times New Roman" pitchFamily="18" charset="0"/>
                <a:cs typeface="Times New Roman" pitchFamily="18" charset="0"/>
              </a:rPr>
              <a:t>Atterberg’s Limits, consistency indices. Activity of clay, Field identification tests, Plasticity chart, </a:t>
            </a:r>
            <a:r>
              <a:rPr lang="en-US" sz="2400" dirty="0" smtClean="0">
                <a:latin typeface="Times New Roman" pitchFamily="18" charset="0"/>
                <a:cs typeface="Times New Roman" pitchFamily="18" charset="0"/>
              </a:rPr>
              <a:t>BIS soil </a:t>
            </a:r>
            <a:r>
              <a:rPr lang="en-US" sz="2400" dirty="0">
                <a:latin typeface="Times New Roman" pitchFamily="18" charset="0"/>
                <a:cs typeface="Times New Roman" pitchFamily="18" charset="0"/>
              </a:rPr>
              <a:t>classification (IS: 1498-1970).</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9200"/>
            <a:ext cx="8382000" cy="4906963"/>
          </a:xfrm>
        </p:spPr>
        <p:txBody>
          <a:bodyPr>
            <a:normAutofit/>
          </a:bodyPr>
          <a:lstStyle/>
          <a:p>
            <a:pPr algn="just">
              <a:lnSpc>
                <a:spcPct val="150000"/>
              </a:lnSpc>
            </a:pPr>
            <a:r>
              <a:rPr lang="en-US" sz="2800" dirty="0" smtClean="0">
                <a:latin typeface="Times New Roman" pitchFamily="18" charset="0"/>
                <a:cs typeface="Times New Roman" pitchFamily="18" charset="0"/>
              </a:rPr>
              <a:t>In the figure, weight of air (</a:t>
            </a:r>
            <a:r>
              <a:rPr lang="en-US" sz="2800" i="1" dirty="0" smtClean="0">
                <a:latin typeface="Times New Roman" pitchFamily="18" charset="0"/>
                <a:cs typeface="Times New Roman" pitchFamily="18" charset="0"/>
              </a:rPr>
              <a:t>W</a:t>
            </a:r>
            <a:r>
              <a:rPr lang="en-US" sz="2800" i="1" baseline="-25000" dirty="0" smtClean="0">
                <a:latin typeface="Times New Roman" pitchFamily="18" charset="0"/>
                <a:cs typeface="Times New Roman" pitchFamily="18" charset="0"/>
              </a:rPr>
              <a:t>a</a:t>
            </a:r>
            <a:r>
              <a:rPr lang="en-US" sz="2800" dirty="0" smtClean="0">
                <a:latin typeface="Times New Roman" pitchFamily="18" charset="0"/>
                <a:cs typeface="Times New Roman" pitchFamily="18" charset="0"/>
              </a:rPr>
              <a:t>) is assumed to be zero. </a:t>
            </a:r>
          </a:p>
          <a:p>
            <a:pPr algn="just">
              <a:lnSpc>
                <a:spcPct val="150000"/>
              </a:lnSpc>
            </a:pPr>
            <a:r>
              <a:rPr lang="en-US" sz="2800" dirty="0" smtClean="0">
                <a:latin typeface="Times New Roman" pitchFamily="18" charset="0"/>
                <a:cs typeface="Times New Roman" pitchFamily="18" charset="0"/>
              </a:rPr>
              <a:t>The weight of the voids is equal to the weight of water i.e </a:t>
            </a:r>
            <a:r>
              <a:rPr lang="en-US" sz="2800" i="1" dirty="0" smtClean="0">
                <a:latin typeface="Times New Roman" pitchFamily="18" charset="0"/>
                <a:cs typeface="Times New Roman" pitchFamily="18" charset="0"/>
              </a:rPr>
              <a:t>W</a:t>
            </a:r>
            <a:r>
              <a:rPr lang="en-US" sz="2800" i="1" baseline="-25000" dirty="0" smtClean="0">
                <a:latin typeface="Times New Roman" pitchFamily="18" charset="0"/>
                <a:cs typeface="Times New Roman" pitchFamily="18" charset="0"/>
              </a:rPr>
              <a:t>w</a:t>
            </a:r>
            <a:r>
              <a:rPr lang="en-US" sz="2800" i="1" dirty="0" smtClean="0">
                <a:latin typeface="Times New Roman" pitchFamily="18" charset="0"/>
                <a:cs typeface="Times New Roman" pitchFamily="18" charset="0"/>
              </a:rPr>
              <a:t> = W</a:t>
            </a:r>
            <a:r>
              <a:rPr lang="en-US" sz="2800" i="1" baseline="-25000" dirty="0" smtClean="0">
                <a:latin typeface="Times New Roman" pitchFamily="18" charset="0"/>
                <a:cs typeface="Times New Roman" pitchFamily="18" charset="0"/>
              </a:rPr>
              <a:t>V</a:t>
            </a:r>
            <a:r>
              <a:rPr lang="en-US" sz="2800" dirty="0" smtClean="0">
                <a:latin typeface="Times New Roman" pitchFamily="18" charset="0"/>
                <a:cs typeface="Times New Roman" pitchFamily="18" charset="0"/>
              </a:rPr>
              <a:t> </a:t>
            </a:r>
          </a:p>
          <a:p>
            <a:pPr algn="just">
              <a:lnSpc>
                <a:spcPct val="150000"/>
              </a:lnSpc>
            </a:pPr>
            <a:r>
              <a:rPr lang="en-US" sz="2800" dirty="0" smtClean="0">
                <a:latin typeface="Times New Roman" pitchFamily="18" charset="0"/>
                <a:cs typeface="Times New Roman" pitchFamily="18" charset="0"/>
              </a:rPr>
              <a:t>The weight of solid is represented by </a:t>
            </a:r>
            <a:r>
              <a:rPr lang="en-US" sz="2800" i="1" dirty="0" smtClean="0">
                <a:latin typeface="Times New Roman" pitchFamily="18" charset="0"/>
                <a:cs typeface="Times New Roman" pitchFamily="18" charset="0"/>
              </a:rPr>
              <a:t>W</a:t>
            </a:r>
            <a:r>
              <a:rPr lang="en-US" sz="2800" i="1" baseline="-25000" dirty="0" smtClean="0">
                <a:latin typeface="Times New Roman" pitchFamily="18" charset="0"/>
                <a:cs typeface="Times New Roman" pitchFamily="18" charset="0"/>
              </a:rPr>
              <a:t>s</a:t>
            </a:r>
            <a:r>
              <a:rPr lang="en-US" sz="2800" baseline="-25000" dirty="0" smtClean="0">
                <a:latin typeface="Times New Roman" pitchFamily="18" charset="0"/>
                <a:cs typeface="Times New Roman" pitchFamily="18" charset="0"/>
              </a:rPr>
              <a:t>. </a:t>
            </a:r>
          </a:p>
          <a:p>
            <a:pPr algn="just">
              <a:lnSpc>
                <a:spcPct val="150000"/>
              </a:lnSpc>
            </a:pPr>
            <a:r>
              <a:rPr lang="en-US" sz="2800" dirty="0" smtClean="0">
                <a:latin typeface="Times New Roman" pitchFamily="18" charset="0"/>
                <a:cs typeface="Times New Roman" pitchFamily="18" charset="0"/>
              </a:rPr>
              <a:t>The volume of solid, water and air are represented by </a:t>
            </a:r>
            <a:r>
              <a:rPr lang="en-US" sz="2800" i="1" dirty="0" smtClean="0">
                <a:latin typeface="Times New Roman" pitchFamily="18" charset="0"/>
                <a:cs typeface="Times New Roman" pitchFamily="18" charset="0"/>
              </a:rPr>
              <a:t>V</a:t>
            </a:r>
            <a:r>
              <a:rPr lang="en-US" sz="2800" i="1" baseline="-25000" dirty="0" smtClean="0">
                <a:latin typeface="Times New Roman" pitchFamily="18" charset="0"/>
                <a:cs typeface="Times New Roman" pitchFamily="18" charset="0"/>
              </a:rPr>
              <a:t>s</a:t>
            </a:r>
            <a:r>
              <a:rPr lang="en-US" sz="2800" dirty="0" smtClean="0">
                <a:latin typeface="Times New Roman" pitchFamily="18" charset="0"/>
                <a:cs typeface="Times New Roman" pitchFamily="18" charset="0"/>
              </a:rPr>
              <a:t>, </a:t>
            </a:r>
            <a:r>
              <a:rPr lang="en-US" sz="2800" i="1" dirty="0" smtClean="0">
                <a:latin typeface="Times New Roman" pitchFamily="18" charset="0"/>
                <a:cs typeface="Times New Roman" pitchFamily="18" charset="0"/>
              </a:rPr>
              <a:t>V</a:t>
            </a:r>
            <a:r>
              <a:rPr lang="en-US" sz="2800" i="1" baseline="-25000" dirty="0" smtClean="0">
                <a:latin typeface="Times New Roman" pitchFamily="18" charset="0"/>
                <a:cs typeface="Times New Roman" pitchFamily="18" charset="0"/>
              </a:rPr>
              <a:t>w</a:t>
            </a:r>
            <a:r>
              <a:rPr lang="en-US" sz="2800" dirty="0" smtClean="0">
                <a:latin typeface="Times New Roman" pitchFamily="18" charset="0"/>
                <a:cs typeface="Times New Roman" pitchFamily="18" charset="0"/>
              </a:rPr>
              <a:t> and </a:t>
            </a:r>
            <a:r>
              <a:rPr lang="en-US" sz="2800" i="1" dirty="0" smtClean="0">
                <a:latin typeface="Times New Roman" pitchFamily="18" charset="0"/>
                <a:cs typeface="Times New Roman" pitchFamily="18" charset="0"/>
              </a:rPr>
              <a:t>V</a:t>
            </a:r>
            <a:r>
              <a:rPr lang="en-US" sz="2800" i="1" baseline="-25000" dirty="0" smtClean="0">
                <a:latin typeface="Times New Roman" pitchFamily="18" charset="0"/>
                <a:cs typeface="Times New Roman" pitchFamily="18" charset="0"/>
              </a:rPr>
              <a:t>a</a:t>
            </a:r>
            <a:r>
              <a:rPr lang="en-US" sz="2800" dirty="0" smtClean="0">
                <a:latin typeface="Times New Roman" pitchFamily="18" charset="0"/>
                <a:cs typeface="Times New Roman" pitchFamily="18" charset="0"/>
              </a:rPr>
              <a:t>, respectively.</a:t>
            </a:r>
            <a:endParaRPr lang="en-US" sz="2800" baseline="-25000" dirty="0" smtClean="0">
              <a:latin typeface="Times New Roman" pitchFamily="18" charset="0"/>
              <a:cs typeface="Times New Roman" pitchFamily="18" charset="0"/>
            </a:endParaRPr>
          </a:p>
          <a:p>
            <a:endParaRPr 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2133600" y="990600"/>
            <a:ext cx="4526280" cy="2743200"/>
          </a:xfrm>
          <a:prstGeom prst="rect">
            <a:avLst/>
          </a:prstGeom>
          <a:noFill/>
          <a:ln w="9525">
            <a:noFill/>
            <a:miter lim="800000"/>
            <a:headEnd/>
            <a:tailEnd/>
          </a:ln>
          <a:effectLst/>
        </p:spPr>
      </p:pic>
      <p:sp>
        <p:nvSpPr>
          <p:cNvPr id="5" name="TextBox 4"/>
          <p:cNvSpPr txBox="1"/>
          <p:nvPr/>
        </p:nvSpPr>
        <p:spPr>
          <a:xfrm>
            <a:off x="304800" y="3886200"/>
            <a:ext cx="8610600" cy="2664640"/>
          </a:xfrm>
          <a:prstGeom prst="rect">
            <a:avLst/>
          </a:prstGeom>
          <a:noFill/>
        </p:spPr>
        <p:txBody>
          <a:bodyPr wrap="square" rtlCol="0">
            <a:spAutoFit/>
          </a:bodyPr>
          <a:lstStyle/>
          <a:p>
            <a:pPr algn="just">
              <a:lnSpc>
                <a:spcPct val="150000"/>
              </a:lnSpc>
              <a:buFont typeface="Wingdings" pitchFamily="2" charset="2"/>
              <a:buChar char="Ø"/>
            </a:pPr>
            <a:r>
              <a:rPr lang="en-US" dirty="0" smtClean="0">
                <a:latin typeface="Times New Roman" pitchFamily="18" charset="0"/>
                <a:cs typeface="Times New Roman" pitchFamily="18" charset="0"/>
              </a:rPr>
              <a:t> The total weight of the partially and completely saturated soil is </a:t>
            </a:r>
            <a:r>
              <a:rPr lang="en-US" i="1" dirty="0" smtClean="0">
                <a:latin typeface="Times New Roman" pitchFamily="18" charset="0"/>
                <a:cs typeface="Times New Roman" pitchFamily="18" charset="0"/>
              </a:rPr>
              <a:t>W</a:t>
            </a:r>
            <a:r>
              <a:rPr lang="en-US" dirty="0" smtClean="0">
                <a:latin typeface="Times New Roman" pitchFamily="18" charset="0"/>
                <a:cs typeface="Times New Roman" pitchFamily="18" charset="0"/>
              </a:rPr>
              <a:t> = </a:t>
            </a:r>
            <a:r>
              <a:rPr lang="en-US" i="1" dirty="0" smtClean="0">
                <a:latin typeface="Times New Roman" pitchFamily="18" charset="0"/>
                <a:cs typeface="Times New Roman" pitchFamily="18" charset="0"/>
              </a:rPr>
              <a:t>W</a:t>
            </a:r>
            <a:r>
              <a:rPr lang="en-US" i="1" baseline="-25000" dirty="0" smtClean="0">
                <a:latin typeface="Times New Roman" pitchFamily="18" charset="0"/>
                <a:cs typeface="Times New Roman" pitchFamily="18" charset="0"/>
              </a:rPr>
              <a:t>s</a:t>
            </a:r>
            <a:r>
              <a:rPr lang="en-US" baseline="-25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W</a:t>
            </a:r>
            <a:r>
              <a:rPr lang="en-US" i="1" baseline="-25000" dirty="0" smtClean="0">
                <a:latin typeface="Times New Roman" pitchFamily="18" charset="0"/>
                <a:cs typeface="Times New Roman" pitchFamily="18" charset="0"/>
              </a:rPr>
              <a:t>w</a:t>
            </a:r>
            <a:r>
              <a:rPr lang="en-US" dirty="0" smtClean="0">
                <a:latin typeface="Times New Roman" pitchFamily="18" charset="0"/>
                <a:cs typeface="Times New Roman" pitchFamily="18" charset="0"/>
              </a:rPr>
              <a:t> whereas, the total weight of completely dry soil is </a:t>
            </a:r>
            <a:r>
              <a:rPr lang="en-US" i="1" dirty="0" smtClean="0">
                <a:latin typeface="Times New Roman" pitchFamily="18" charset="0"/>
                <a:cs typeface="Times New Roman" pitchFamily="18" charset="0"/>
              </a:rPr>
              <a:t>W</a:t>
            </a:r>
            <a:r>
              <a:rPr lang="en-US" dirty="0" smtClean="0">
                <a:latin typeface="Times New Roman" pitchFamily="18" charset="0"/>
                <a:cs typeface="Times New Roman" pitchFamily="18" charset="0"/>
              </a:rPr>
              <a:t> = </a:t>
            </a:r>
            <a:r>
              <a:rPr lang="en-US" i="1" dirty="0" smtClean="0">
                <a:latin typeface="Times New Roman" pitchFamily="18" charset="0"/>
                <a:cs typeface="Times New Roman" pitchFamily="18" charset="0"/>
              </a:rPr>
              <a:t>W</a:t>
            </a:r>
            <a:r>
              <a:rPr lang="en-US" i="1" baseline="-25000" dirty="0" smtClean="0">
                <a:latin typeface="Times New Roman" pitchFamily="18" charset="0"/>
                <a:cs typeface="Times New Roman" pitchFamily="18" charset="0"/>
              </a:rPr>
              <a:t>s </a:t>
            </a:r>
            <a:r>
              <a:rPr lang="en-US" dirty="0" smtClean="0"/>
              <a:t>.</a:t>
            </a:r>
          </a:p>
          <a:p>
            <a:pPr algn="just">
              <a:lnSpc>
                <a:spcPct val="150000"/>
              </a:lnSpc>
              <a:buFont typeface="Wingdings" pitchFamily="2" charset="2"/>
              <a:buChar char="Ø"/>
            </a:pPr>
            <a:r>
              <a:rPr lang="en-US" dirty="0" smtClean="0">
                <a:latin typeface="Times New Roman" pitchFamily="18" charset="0"/>
                <a:cs typeface="Times New Roman" pitchFamily="18" charset="0"/>
              </a:rPr>
              <a:t> The total volume of the soil is </a:t>
            </a:r>
            <a:r>
              <a:rPr lang="en-US" i="1" dirty="0" smtClean="0">
                <a:latin typeface="Times New Roman" pitchFamily="18" charset="0"/>
                <a:cs typeface="Times New Roman" pitchFamily="18" charset="0"/>
              </a:rPr>
              <a:t>V </a:t>
            </a:r>
            <a:r>
              <a:rPr lang="en-US" dirty="0" smtClean="0">
                <a:latin typeface="Times New Roman" pitchFamily="18" charset="0"/>
                <a:cs typeface="Times New Roman" pitchFamily="18" charset="0"/>
              </a:rPr>
              <a:t>= </a:t>
            </a:r>
            <a:r>
              <a:rPr lang="en-US" i="1" dirty="0" smtClean="0">
                <a:latin typeface="Times New Roman" pitchFamily="18" charset="0"/>
                <a:cs typeface="Times New Roman" pitchFamily="18" charset="0"/>
              </a:rPr>
              <a:t>V</a:t>
            </a:r>
            <a:r>
              <a:rPr lang="en-US" i="1" baseline="-25000" dirty="0" smtClean="0">
                <a:latin typeface="Times New Roman" pitchFamily="18" charset="0"/>
                <a:cs typeface="Times New Roman" pitchFamily="18" charset="0"/>
              </a:rPr>
              <a:t>v</a:t>
            </a:r>
            <a:r>
              <a:rPr lang="en-US" dirty="0" smtClean="0">
                <a:latin typeface="Times New Roman" pitchFamily="18" charset="0"/>
                <a:cs typeface="Times New Roman" pitchFamily="18" charset="0"/>
              </a:rPr>
              <a:t> + </a:t>
            </a:r>
            <a:r>
              <a:rPr lang="en-US" i="1" dirty="0" smtClean="0">
                <a:latin typeface="Times New Roman" pitchFamily="18" charset="0"/>
                <a:cs typeface="Times New Roman" pitchFamily="18" charset="0"/>
              </a:rPr>
              <a:t>V</a:t>
            </a:r>
            <a:r>
              <a:rPr lang="en-US" i="1" baseline="-25000" dirty="0" smtClean="0">
                <a:latin typeface="Times New Roman" pitchFamily="18" charset="0"/>
                <a:cs typeface="Times New Roman" pitchFamily="18" charset="0"/>
              </a:rPr>
              <a:t>s</a:t>
            </a:r>
            <a:r>
              <a:rPr lang="en-US" dirty="0" smtClean="0">
                <a:latin typeface="Times New Roman" pitchFamily="18" charset="0"/>
                <a:cs typeface="Times New Roman" pitchFamily="18" charset="0"/>
              </a:rPr>
              <a:t>, where </a:t>
            </a:r>
            <a:r>
              <a:rPr lang="en-US" i="1" dirty="0" smtClean="0">
                <a:latin typeface="Times New Roman" pitchFamily="18" charset="0"/>
                <a:cs typeface="Times New Roman" pitchFamily="18" charset="0"/>
              </a:rPr>
              <a:t>V</a:t>
            </a:r>
            <a:r>
              <a:rPr lang="en-US" i="1" baseline="-25000" dirty="0" smtClean="0">
                <a:latin typeface="Times New Roman" pitchFamily="18" charset="0"/>
                <a:cs typeface="Times New Roman" pitchFamily="18" charset="0"/>
              </a:rPr>
              <a:t>v</a:t>
            </a:r>
            <a:r>
              <a:rPr lang="en-US" dirty="0" smtClean="0">
                <a:latin typeface="Times New Roman" pitchFamily="18" charset="0"/>
                <a:cs typeface="Times New Roman" pitchFamily="18" charset="0"/>
              </a:rPr>
              <a:t> is the volume of voids (</a:t>
            </a:r>
            <a:r>
              <a:rPr lang="en-US" i="1" dirty="0" smtClean="0">
                <a:latin typeface="Times New Roman" pitchFamily="18" charset="0"/>
                <a:cs typeface="Times New Roman" pitchFamily="18" charset="0"/>
              </a:rPr>
              <a:t>V</a:t>
            </a:r>
            <a:r>
              <a:rPr lang="en-US" i="1" baseline="-25000" dirty="0" smtClean="0">
                <a:latin typeface="Times New Roman" pitchFamily="18" charset="0"/>
                <a:cs typeface="Times New Roman" pitchFamily="18" charset="0"/>
              </a:rPr>
              <a:t>v</a:t>
            </a:r>
            <a:r>
              <a:rPr lang="en-US" dirty="0" smtClean="0">
                <a:latin typeface="Times New Roman" pitchFamily="18" charset="0"/>
                <a:cs typeface="Times New Roman" pitchFamily="18" charset="0"/>
              </a:rPr>
              <a:t> = </a:t>
            </a:r>
            <a:r>
              <a:rPr lang="en-US" i="1" dirty="0" smtClean="0">
                <a:latin typeface="Times New Roman" pitchFamily="18" charset="0"/>
                <a:cs typeface="Times New Roman" pitchFamily="18" charset="0"/>
              </a:rPr>
              <a:t>V</a:t>
            </a:r>
            <a:r>
              <a:rPr lang="en-US" i="1" baseline="-25000" dirty="0" smtClean="0">
                <a:latin typeface="Times New Roman" pitchFamily="18" charset="0"/>
                <a:cs typeface="Times New Roman" pitchFamily="18" charset="0"/>
              </a:rPr>
              <a:t>w</a:t>
            </a:r>
            <a:r>
              <a:rPr lang="en-US" dirty="0" smtClean="0">
                <a:latin typeface="Times New Roman" pitchFamily="18" charset="0"/>
                <a:cs typeface="Times New Roman" pitchFamily="18" charset="0"/>
              </a:rPr>
              <a:t> + </a:t>
            </a:r>
            <a:r>
              <a:rPr lang="en-US" i="1" dirty="0" smtClean="0">
                <a:latin typeface="Times New Roman" pitchFamily="18" charset="0"/>
                <a:cs typeface="Times New Roman" pitchFamily="18" charset="0"/>
              </a:rPr>
              <a:t>V</a:t>
            </a:r>
            <a:r>
              <a:rPr lang="en-US" i="1" baseline="-25000" dirty="0" smtClean="0">
                <a:latin typeface="Times New Roman" pitchFamily="18" charset="0"/>
                <a:cs typeface="Times New Roman" pitchFamily="18" charset="0"/>
              </a:rPr>
              <a:t>a</a:t>
            </a:r>
            <a:r>
              <a:rPr lang="en-US" dirty="0" smtClean="0">
                <a:latin typeface="Times New Roman" pitchFamily="18" charset="0"/>
                <a:cs typeface="Times New Roman" pitchFamily="18" charset="0"/>
              </a:rPr>
              <a:t>).</a:t>
            </a:r>
          </a:p>
          <a:p>
            <a:pPr algn="just">
              <a:lnSpc>
                <a:spcPct val="150000"/>
              </a:lnSpc>
              <a:buFont typeface="Wingdings" pitchFamily="2" charset="2"/>
              <a:buChar char="Ø"/>
            </a:pPr>
            <a:r>
              <a:rPr lang="en-US" dirty="0" smtClean="0">
                <a:latin typeface="Times New Roman" pitchFamily="18" charset="0"/>
                <a:cs typeface="Times New Roman" pitchFamily="18" charset="0"/>
              </a:rPr>
              <a:t> In case of completely saturated and dry soil the volume of voids </a:t>
            </a:r>
            <a:r>
              <a:rPr lang="en-US" i="1" dirty="0" smtClean="0">
                <a:latin typeface="Times New Roman" pitchFamily="18" charset="0"/>
                <a:cs typeface="Times New Roman" pitchFamily="18" charset="0"/>
              </a:rPr>
              <a:t>V</a:t>
            </a:r>
            <a:r>
              <a:rPr lang="en-US" i="1" baseline="-25000" dirty="0" smtClean="0">
                <a:latin typeface="Times New Roman" pitchFamily="18" charset="0"/>
                <a:cs typeface="Times New Roman" pitchFamily="18" charset="0"/>
              </a:rPr>
              <a:t>v</a:t>
            </a:r>
            <a:r>
              <a:rPr lang="en-US" dirty="0" smtClean="0">
                <a:latin typeface="Times New Roman" pitchFamily="18" charset="0"/>
                <a:cs typeface="Times New Roman" pitchFamily="18" charset="0"/>
              </a:rPr>
              <a:t> = </a:t>
            </a:r>
            <a:r>
              <a:rPr lang="en-US" i="1" dirty="0" smtClean="0">
                <a:latin typeface="Times New Roman" pitchFamily="18" charset="0"/>
                <a:cs typeface="Times New Roman" pitchFamily="18" charset="0"/>
              </a:rPr>
              <a:t>V</a:t>
            </a:r>
            <a:r>
              <a:rPr lang="en-US" i="1" baseline="-25000" dirty="0" smtClean="0">
                <a:latin typeface="Times New Roman" pitchFamily="18" charset="0"/>
                <a:cs typeface="Times New Roman" pitchFamily="18" charset="0"/>
              </a:rPr>
              <a:t>w</a:t>
            </a:r>
            <a:r>
              <a:rPr lang="en-US" dirty="0" smtClean="0">
                <a:latin typeface="Times New Roman" pitchFamily="18" charset="0"/>
                <a:cs typeface="Times New Roman" pitchFamily="18" charset="0"/>
              </a:rPr>
              <a:t> and </a:t>
            </a:r>
            <a:r>
              <a:rPr lang="en-US" i="1" dirty="0" smtClean="0">
                <a:latin typeface="Times New Roman" pitchFamily="18" charset="0"/>
                <a:cs typeface="Times New Roman" pitchFamily="18" charset="0"/>
              </a:rPr>
              <a:t>V</a:t>
            </a:r>
            <a:r>
              <a:rPr lang="en-US" i="1" baseline="-25000" dirty="0" smtClean="0">
                <a:latin typeface="Times New Roman" pitchFamily="18" charset="0"/>
                <a:cs typeface="Times New Roman" pitchFamily="18" charset="0"/>
              </a:rPr>
              <a:t>v</a:t>
            </a:r>
            <a:r>
              <a:rPr lang="en-US" dirty="0" smtClean="0">
                <a:latin typeface="Times New Roman" pitchFamily="18" charset="0"/>
                <a:cs typeface="Times New Roman" pitchFamily="18" charset="0"/>
              </a:rPr>
              <a:t> = </a:t>
            </a:r>
            <a:r>
              <a:rPr lang="en-US" i="1" dirty="0" smtClean="0">
                <a:latin typeface="Times New Roman" pitchFamily="18" charset="0"/>
                <a:cs typeface="Times New Roman" pitchFamily="18" charset="0"/>
              </a:rPr>
              <a:t>V</a:t>
            </a:r>
            <a:r>
              <a:rPr lang="en-US" i="1" baseline="-25000" dirty="0" smtClean="0">
                <a:latin typeface="Times New Roman" pitchFamily="18" charset="0"/>
                <a:cs typeface="Times New Roman" pitchFamily="18" charset="0"/>
              </a:rPr>
              <a:t>a</a:t>
            </a:r>
            <a:r>
              <a:rPr lang="en-US" dirty="0" smtClean="0">
                <a:latin typeface="Times New Roman" pitchFamily="18" charset="0"/>
                <a:cs typeface="Times New Roman" pitchFamily="18" charset="0"/>
              </a:rPr>
              <a:t>, respectively. </a:t>
            </a:r>
            <a:r>
              <a:rPr lang="en-US" baseline="-250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oil phase diagram in porosity.jpg"/>
          <p:cNvPicPr>
            <a:picLocks noChangeAspect="1"/>
          </p:cNvPicPr>
          <p:nvPr/>
        </p:nvPicPr>
        <p:blipFill>
          <a:blip r:embed="rId2"/>
          <a:stretch>
            <a:fillRect/>
          </a:stretch>
        </p:blipFill>
        <p:spPr>
          <a:xfrm>
            <a:off x="1905000" y="1143000"/>
            <a:ext cx="5181600" cy="3489993"/>
          </a:xfrm>
          <a:prstGeom prst="rect">
            <a:avLst/>
          </a:prstGeom>
        </p:spPr>
      </p:pic>
      <p:sp>
        <p:nvSpPr>
          <p:cNvPr id="6" name="TextBox 5"/>
          <p:cNvSpPr txBox="1"/>
          <p:nvPr/>
        </p:nvSpPr>
        <p:spPr>
          <a:xfrm>
            <a:off x="1676400" y="5867400"/>
            <a:ext cx="2719719" cy="369332"/>
          </a:xfrm>
          <a:prstGeom prst="rect">
            <a:avLst/>
          </a:prstGeom>
          <a:noFill/>
        </p:spPr>
        <p:txBody>
          <a:bodyPr wrap="none" rtlCol="0">
            <a:spAutoFit/>
          </a:bodyPr>
          <a:lstStyle/>
          <a:p>
            <a:r>
              <a:rPr lang="en-US" b="1" dirty="0" smtClean="0"/>
              <a:t>Fully saturated soil sample</a:t>
            </a:r>
            <a:endParaRPr lang="en-US" b="1" dirty="0"/>
          </a:p>
        </p:txBody>
      </p:sp>
      <p:cxnSp>
        <p:nvCxnSpPr>
          <p:cNvPr id="8" name="Straight Arrow Connector 7"/>
          <p:cNvCxnSpPr/>
          <p:nvPr/>
        </p:nvCxnSpPr>
        <p:spPr>
          <a:xfrm rot="5400000">
            <a:off x="5677694" y="5142706"/>
            <a:ext cx="989806"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410200" y="5791200"/>
            <a:ext cx="1642822" cy="369332"/>
          </a:xfrm>
          <a:prstGeom prst="rect">
            <a:avLst/>
          </a:prstGeom>
          <a:noFill/>
        </p:spPr>
        <p:txBody>
          <a:bodyPr wrap="none" rtlCol="0">
            <a:spAutoFit/>
          </a:bodyPr>
          <a:lstStyle/>
          <a:p>
            <a:r>
              <a:rPr lang="en-US" b="1" dirty="0" smtClean="0"/>
              <a:t>Dry soil sample</a:t>
            </a:r>
            <a:endParaRPr lang="en-US" b="1" dirty="0"/>
          </a:p>
        </p:txBody>
      </p:sp>
      <p:cxnSp>
        <p:nvCxnSpPr>
          <p:cNvPr id="11" name="Straight Arrow Connector 10"/>
          <p:cNvCxnSpPr/>
          <p:nvPr/>
        </p:nvCxnSpPr>
        <p:spPr>
          <a:xfrm rot="5400000">
            <a:off x="2628503" y="5219303"/>
            <a:ext cx="990600"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normAutofit/>
          </a:bodyPr>
          <a:lstStyle/>
          <a:p>
            <a:pPr marL="514350" indent="-514350" algn="just">
              <a:lnSpc>
                <a:spcPct val="150000"/>
              </a:lnSpc>
              <a:buAutoNum type="arabicPeriod"/>
            </a:pPr>
            <a:r>
              <a:rPr lang="en-US" sz="2400" b="1" dirty="0" smtClean="0">
                <a:latin typeface="Times New Roman" pitchFamily="18" charset="0"/>
                <a:cs typeface="Times New Roman" pitchFamily="18" charset="0"/>
              </a:rPr>
              <a:t>Water content (w):- </a:t>
            </a:r>
            <a:r>
              <a:rPr lang="en-US" sz="2400" dirty="0" smtClean="0">
                <a:latin typeface="Times New Roman" pitchFamily="18" charset="0"/>
                <a:cs typeface="Times New Roman" pitchFamily="18" charset="0"/>
              </a:rPr>
              <a:t>It is defined as the ratio weight of water to the wet of solids present in a soil sample (%).</a:t>
            </a:r>
          </a:p>
          <a:p>
            <a:pPr marL="514350" indent="-514350" algn="just">
              <a:lnSpc>
                <a:spcPct val="150000"/>
              </a:lnSpc>
              <a:buAutoNum type="arabicPeriod"/>
            </a:pPr>
            <a:endParaRPr lang="en-US" sz="2400" dirty="0" smtClean="0">
              <a:latin typeface="Times New Roman" pitchFamily="18" charset="0"/>
              <a:cs typeface="Times New Roman" pitchFamily="18" charset="0"/>
            </a:endParaRPr>
          </a:p>
          <a:p>
            <a:pPr marL="514350" indent="-514350" algn="just">
              <a:lnSpc>
                <a:spcPct val="150000"/>
              </a:lnSpc>
              <a:buAutoNum type="arabicPeriod"/>
            </a:pPr>
            <a:endParaRPr lang="en-US" sz="2400" dirty="0" smtClean="0">
              <a:latin typeface="Times New Roman" pitchFamily="18" charset="0"/>
              <a:cs typeface="Times New Roman" pitchFamily="18" charset="0"/>
            </a:endParaRPr>
          </a:p>
          <a:p>
            <a:pPr marL="514350" indent="-514350" algn="just">
              <a:lnSpc>
                <a:spcPct val="150000"/>
              </a:lnSpc>
              <a:buFont typeface="Arial" pitchFamily="34" charset="0"/>
              <a:buAutoNum type="arabicPeriod"/>
            </a:pPr>
            <a:r>
              <a:rPr lang="en-US" sz="2400" b="1" dirty="0" smtClean="0">
                <a:latin typeface="Times New Roman" pitchFamily="18" charset="0"/>
                <a:cs typeface="Times New Roman" pitchFamily="18" charset="0"/>
              </a:rPr>
              <a:t>Bulk density (Ɣ) :- </a:t>
            </a:r>
            <a:r>
              <a:rPr lang="en-US" sz="2400" dirty="0" smtClean="0">
                <a:latin typeface="Times New Roman" pitchFamily="18" charset="0"/>
                <a:cs typeface="Times New Roman" pitchFamily="18" charset="0"/>
              </a:rPr>
              <a:t>Ratio of weight of soil sample to its volume. The unit weight of bulk density is Kg/m</a:t>
            </a:r>
            <a:r>
              <a:rPr lang="en-US" sz="2400" baseline="30000" dirty="0" smtClean="0">
                <a:latin typeface="Times New Roman" pitchFamily="18" charset="0"/>
                <a:cs typeface="Times New Roman" pitchFamily="18" charset="0"/>
              </a:rPr>
              <a:t>3</a:t>
            </a:r>
            <a:r>
              <a:rPr lang="en-US" sz="2400" dirty="0" smtClean="0">
                <a:latin typeface="Times New Roman" pitchFamily="18" charset="0"/>
                <a:cs typeface="Times New Roman" pitchFamily="18" charset="0"/>
              </a:rPr>
              <a:t> or N/m</a:t>
            </a:r>
            <a:r>
              <a:rPr lang="en-US" sz="2400" baseline="30000" dirty="0" smtClean="0">
                <a:latin typeface="Times New Roman" pitchFamily="18" charset="0"/>
                <a:cs typeface="Times New Roman" pitchFamily="18" charset="0"/>
              </a:rPr>
              <a:t>3</a:t>
            </a:r>
            <a:r>
              <a:rPr lang="en-US" sz="2400" dirty="0" smtClean="0">
                <a:latin typeface="Times New Roman" pitchFamily="18" charset="0"/>
                <a:cs typeface="Times New Roman" pitchFamily="18" charset="0"/>
              </a:rPr>
              <a:t>.</a:t>
            </a:r>
          </a:p>
          <a:p>
            <a:pPr marL="514350" indent="-514350" algn="just">
              <a:lnSpc>
                <a:spcPct val="150000"/>
              </a:lnSpc>
              <a:buNone/>
            </a:pPr>
            <a:endParaRPr lang="en-US" sz="2400" dirty="0">
              <a:latin typeface="Times New Roman" pitchFamily="18" charset="0"/>
              <a:cs typeface="Times New Roman" pitchFamily="18" charset="0"/>
            </a:endParaRP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200400" y="2438400"/>
            <a:ext cx="2432957" cy="914400"/>
          </a:xfrm>
          <a:prstGeom prst="rect">
            <a:avLst/>
          </a:prstGeom>
          <a:noFill/>
        </p:spPr>
      </p:pic>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52800" y="5410200"/>
            <a:ext cx="2256692" cy="838200"/>
          </a:xfrm>
          <a:prstGeom prst="rect">
            <a:avLst/>
          </a:prstGeom>
          <a:noFill/>
        </p:spPr>
      </p:pic>
      <p:sp>
        <p:nvSpPr>
          <p:cNvPr id="8" name="Rounded Rectangle 7"/>
          <p:cNvSpPr/>
          <p:nvPr/>
        </p:nvSpPr>
        <p:spPr>
          <a:xfrm>
            <a:off x="2895600" y="2286000"/>
            <a:ext cx="2971800" cy="1143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2895600" y="5181600"/>
            <a:ext cx="2971800" cy="1143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1828800" y="2743200"/>
            <a:ext cx="838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ight Arrow 10"/>
          <p:cNvSpPr/>
          <p:nvPr/>
        </p:nvSpPr>
        <p:spPr>
          <a:xfrm>
            <a:off x="1828800" y="5638800"/>
            <a:ext cx="838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953000"/>
          </a:xfrm>
        </p:spPr>
        <p:txBody>
          <a:bodyPr/>
          <a:lstStyle/>
          <a:p>
            <a:pPr algn="just">
              <a:lnSpc>
                <a:spcPct val="150000"/>
              </a:lnSpc>
              <a:buNone/>
            </a:pPr>
            <a:r>
              <a:rPr lang="en-US" b="1" dirty="0" smtClean="0">
                <a:latin typeface="Times New Roman" pitchFamily="18" charset="0"/>
                <a:cs typeface="Times New Roman" pitchFamily="18" charset="0"/>
              </a:rPr>
              <a:t>3.</a:t>
            </a:r>
            <a:r>
              <a:rPr lang="en-US"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Dry density (Ɣ) :- </a:t>
            </a:r>
            <a:r>
              <a:rPr lang="en-US" sz="2400" dirty="0" smtClean="0">
                <a:latin typeface="Times New Roman" pitchFamily="18" charset="0"/>
                <a:cs typeface="Times New Roman" pitchFamily="18" charset="0"/>
              </a:rPr>
              <a:t>Ratio of weight of soil solids to its volume. The unit weight of Dry density is Kg/m</a:t>
            </a:r>
            <a:r>
              <a:rPr lang="en-US" sz="2400" baseline="30000" dirty="0" smtClean="0">
                <a:latin typeface="Times New Roman" pitchFamily="18" charset="0"/>
                <a:cs typeface="Times New Roman" pitchFamily="18" charset="0"/>
              </a:rPr>
              <a:t>3</a:t>
            </a:r>
            <a:r>
              <a:rPr lang="en-US" sz="2400" dirty="0" smtClean="0">
                <a:latin typeface="Times New Roman" pitchFamily="18" charset="0"/>
                <a:cs typeface="Times New Roman" pitchFamily="18" charset="0"/>
              </a:rPr>
              <a:t> or N/m</a:t>
            </a:r>
            <a:r>
              <a:rPr lang="en-US" sz="2400" baseline="30000" dirty="0" smtClean="0">
                <a:latin typeface="Times New Roman" pitchFamily="18" charset="0"/>
                <a:cs typeface="Times New Roman" pitchFamily="18" charset="0"/>
              </a:rPr>
              <a:t>3</a:t>
            </a:r>
            <a:r>
              <a:rPr lang="en-US" sz="2400" dirty="0" smtClean="0">
                <a:latin typeface="Times New Roman" pitchFamily="18" charset="0"/>
                <a:cs typeface="Times New Roman" pitchFamily="18" charset="0"/>
              </a:rPr>
              <a:t>.</a:t>
            </a:r>
          </a:p>
          <a:p>
            <a:pPr>
              <a:lnSpc>
                <a:spcPct val="150000"/>
              </a:lnSpc>
              <a:buNone/>
            </a:pPr>
            <a:endParaRPr lang="en-US" sz="2400" dirty="0" smtClean="0">
              <a:latin typeface="Times New Roman" pitchFamily="18" charset="0"/>
              <a:cs typeface="Times New Roman" pitchFamily="18" charset="0"/>
            </a:endParaRPr>
          </a:p>
          <a:p>
            <a:pPr>
              <a:lnSpc>
                <a:spcPct val="150000"/>
              </a:lnSpc>
              <a:buNone/>
            </a:pPr>
            <a:endParaRPr lang="en-US" sz="2400" dirty="0" smtClean="0">
              <a:latin typeface="Times New Roman" pitchFamily="18" charset="0"/>
              <a:cs typeface="Times New Roman" pitchFamily="18" charset="0"/>
            </a:endParaRPr>
          </a:p>
          <a:p>
            <a:pPr algn="just">
              <a:lnSpc>
                <a:spcPct val="150000"/>
              </a:lnSpc>
              <a:buNone/>
            </a:pPr>
            <a:r>
              <a:rPr lang="en-US" sz="2400" b="1" dirty="0" smtClean="0">
                <a:latin typeface="Times New Roman" pitchFamily="18" charset="0"/>
                <a:cs typeface="Times New Roman" pitchFamily="18" charset="0"/>
              </a:rPr>
              <a:t>4.</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Void ratio (e) :-</a:t>
            </a:r>
            <a:r>
              <a:rPr lang="en-US" sz="2400" dirty="0" smtClean="0">
                <a:latin typeface="Times New Roman" pitchFamily="18" charset="0"/>
                <a:cs typeface="Times New Roman" pitchFamily="18" charset="0"/>
              </a:rPr>
              <a:t> Ratio of volume of voids to the volume of soil solids present in a soil mass.</a:t>
            </a:r>
          </a:p>
          <a:p>
            <a:pPr>
              <a:lnSpc>
                <a:spcPct val="150000"/>
              </a:lnSpc>
              <a:buNone/>
            </a:pPr>
            <a:endParaRPr lang="en-US" dirty="0" smtClean="0">
              <a:latin typeface="Times New Roman" pitchFamily="18" charset="0"/>
              <a:cs typeface="Times New Roman" pitchFamily="18" charset="0"/>
            </a:endParaRPr>
          </a:p>
        </p:txBody>
      </p:sp>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ounded Rectangle 5"/>
          <p:cNvSpPr/>
          <p:nvPr/>
        </p:nvSpPr>
        <p:spPr>
          <a:xfrm>
            <a:off x="3429000" y="2971800"/>
            <a:ext cx="2133600" cy="838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82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2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482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4823"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657600" y="3124200"/>
            <a:ext cx="1828800" cy="633984"/>
          </a:xfrm>
          <a:prstGeom prst="rect">
            <a:avLst/>
          </a:prstGeom>
          <a:noFill/>
        </p:spPr>
      </p:pic>
      <p:sp>
        <p:nvSpPr>
          <p:cNvPr id="3482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4825"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810000" y="5334000"/>
            <a:ext cx="1066800" cy="865809"/>
          </a:xfrm>
          <a:prstGeom prst="rect">
            <a:avLst/>
          </a:prstGeom>
          <a:noFill/>
        </p:spPr>
      </p:pic>
      <p:sp>
        <p:nvSpPr>
          <p:cNvPr id="15" name="Rounded Rectangle 14"/>
          <p:cNvSpPr/>
          <p:nvPr/>
        </p:nvSpPr>
        <p:spPr>
          <a:xfrm>
            <a:off x="3581400" y="5181600"/>
            <a:ext cx="1676400" cy="10668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2438400" y="3276600"/>
            <a:ext cx="838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a:off x="2590800" y="5638800"/>
            <a:ext cx="838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638800"/>
          </a:xfrm>
        </p:spPr>
        <p:txBody>
          <a:bodyPr>
            <a:normAutofit/>
          </a:bodyPr>
          <a:lstStyle/>
          <a:p>
            <a:pPr>
              <a:lnSpc>
                <a:spcPct val="150000"/>
              </a:lnSpc>
              <a:buNone/>
            </a:pPr>
            <a:r>
              <a:rPr lang="en-US" sz="2400" b="1" dirty="0" smtClean="0">
                <a:latin typeface="Times New Roman" pitchFamily="18" charset="0"/>
                <a:cs typeface="Times New Roman" pitchFamily="18" charset="0"/>
              </a:rPr>
              <a:t>5.</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Porosity (n):- </a:t>
            </a:r>
            <a:r>
              <a:rPr lang="en-US" sz="2400" dirty="0" smtClean="0">
                <a:latin typeface="Times New Roman" pitchFamily="18" charset="0"/>
                <a:cs typeface="Times New Roman" pitchFamily="18" charset="0"/>
              </a:rPr>
              <a:t>Ratio of volume of voids to the total volume of soil sample (%).</a:t>
            </a:r>
          </a:p>
          <a:p>
            <a:pPr>
              <a:lnSpc>
                <a:spcPct val="150000"/>
              </a:lnSpc>
              <a:buNone/>
            </a:pPr>
            <a:endParaRPr lang="en-US" sz="2400" dirty="0" smtClean="0">
              <a:latin typeface="Times New Roman" pitchFamily="18" charset="0"/>
              <a:cs typeface="Times New Roman" pitchFamily="18" charset="0"/>
            </a:endParaRPr>
          </a:p>
          <a:p>
            <a:pPr>
              <a:lnSpc>
                <a:spcPct val="150000"/>
              </a:lnSpc>
              <a:buNone/>
            </a:pPr>
            <a:endParaRPr lang="en-US" sz="2400" dirty="0" smtClean="0">
              <a:latin typeface="Times New Roman" pitchFamily="18" charset="0"/>
              <a:cs typeface="Times New Roman" pitchFamily="18" charset="0"/>
            </a:endParaRPr>
          </a:p>
          <a:p>
            <a:pPr>
              <a:lnSpc>
                <a:spcPct val="150000"/>
              </a:lnSpc>
              <a:buNone/>
            </a:pPr>
            <a:endParaRPr lang="en-US" sz="2400" b="1" dirty="0" smtClean="0">
              <a:latin typeface="Times New Roman" pitchFamily="18" charset="0"/>
              <a:cs typeface="Times New Roman" pitchFamily="18" charset="0"/>
            </a:endParaRPr>
          </a:p>
          <a:p>
            <a:pPr>
              <a:lnSpc>
                <a:spcPct val="150000"/>
              </a:lnSpc>
              <a:buNone/>
            </a:pPr>
            <a:endParaRPr lang="en-US" sz="2400" b="1" dirty="0" smtClean="0">
              <a:latin typeface="Times New Roman" pitchFamily="18" charset="0"/>
              <a:cs typeface="Times New Roman" pitchFamily="18" charset="0"/>
            </a:endParaRPr>
          </a:p>
          <a:p>
            <a:pPr>
              <a:lnSpc>
                <a:spcPct val="150000"/>
              </a:lnSpc>
              <a:buNone/>
            </a:pPr>
            <a:r>
              <a:rPr lang="en-US" sz="2400" b="1" dirty="0" smtClean="0">
                <a:latin typeface="Times New Roman" pitchFamily="18" charset="0"/>
                <a:cs typeface="Times New Roman" pitchFamily="18" charset="0"/>
              </a:rPr>
              <a:t>6.</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Degree of saturation (S):-</a:t>
            </a:r>
            <a:r>
              <a:rPr lang="en-US" sz="2400" dirty="0" smtClean="0">
                <a:latin typeface="Times New Roman" pitchFamily="18" charset="0"/>
                <a:cs typeface="Times New Roman" pitchFamily="18" charset="0"/>
              </a:rPr>
              <a:t> Ratio of volume water present in a given soil mass too the volume of voids (%).</a:t>
            </a:r>
          </a:p>
          <a:p>
            <a:pPr>
              <a:lnSpc>
                <a:spcPct val="150000"/>
              </a:lnSpc>
              <a:buNone/>
            </a:pPr>
            <a:r>
              <a:rPr lang="en-US" sz="2400" dirty="0" smtClean="0">
                <a:latin typeface="Times New Roman" pitchFamily="18" charset="0"/>
                <a:cs typeface="Times New Roman" pitchFamily="18" charset="0"/>
              </a:rPr>
              <a:t>  </a:t>
            </a:r>
          </a:p>
          <a:p>
            <a:pPr>
              <a:lnSpc>
                <a:spcPct val="150000"/>
              </a:lnSpc>
              <a:buNone/>
            </a:pPr>
            <a:endParaRPr lang="en-US" sz="2400" dirty="0">
              <a:latin typeface="Times New Roman" pitchFamily="18" charset="0"/>
              <a:cs typeface="Times New Roman" pitchFamily="18" charset="0"/>
            </a:endParaRPr>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ounded Rectangle 5"/>
          <p:cNvSpPr/>
          <p:nvPr/>
        </p:nvSpPr>
        <p:spPr>
          <a:xfrm>
            <a:off x="3429000" y="2133600"/>
            <a:ext cx="21336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2438400" y="2438400"/>
            <a:ext cx="838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84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5843"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657600" y="2286000"/>
            <a:ext cx="1767254" cy="685800"/>
          </a:xfrm>
          <a:prstGeom prst="rect">
            <a:avLst/>
          </a:prstGeom>
          <a:noFill/>
        </p:spPr>
      </p:pic>
      <p:sp>
        <p:nvSpPr>
          <p:cNvPr id="3584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5845"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733800" y="5943600"/>
            <a:ext cx="1828800" cy="747539"/>
          </a:xfrm>
          <a:prstGeom prst="rect">
            <a:avLst/>
          </a:prstGeom>
          <a:noFill/>
        </p:spPr>
      </p:pic>
      <p:sp>
        <p:nvSpPr>
          <p:cNvPr id="12" name="Rounded Rectangle 11"/>
          <p:cNvSpPr/>
          <p:nvPr/>
        </p:nvSpPr>
        <p:spPr>
          <a:xfrm>
            <a:off x="3581400" y="5867400"/>
            <a:ext cx="2057400" cy="838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2590800" y="6172200"/>
            <a:ext cx="838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84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5847"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676400" y="3657600"/>
            <a:ext cx="1524000" cy="762000"/>
          </a:xfrm>
          <a:prstGeom prst="rect">
            <a:avLst/>
          </a:prstGeom>
          <a:noFill/>
        </p:spPr>
      </p:pic>
      <p:sp>
        <p:nvSpPr>
          <p:cNvPr id="3585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5849"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562600" y="3657600"/>
            <a:ext cx="1524000" cy="762000"/>
          </a:xfrm>
          <a:prstGeom prst="rect">
            <a:avLst/>
          </a:prstGeom>
          <a:noFill/>
        </p:spPr>
      </p:pic>
      <p:sp>
        <p:nvSpPr>
          <p:cNvPr id="18" name="Snip Diagonal Corner Rectangle 17"/>
          <p:cNvSpPr/>
          <p:nvPr/>
        </p:nvSpPr>
        <p:spPr>
          <a:xfrm>
            <a:off x="1447800" y="3581400"/>
            <a:ext cx="1905000" cy="990600"/>
          </a:xfrm>
          <a:prstGeom prst="snip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nip Diagonal Corner Rectangle 18"/>
          <p:cNvSpPr/>
          <p:nvPr/>
        </p:nvSpPr>
        <p:spPr>
          <a:xfrm>
            <a:off x="5486400" y="3505200"/>
            <a:ext cx="1905000" cy="990600"/>
          </a:xfrm>
          <a:prstGeom prst="snip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eft-Right Arrow 20"/>
          <p:cNvSpPr/>
          <p:nvPr/>
        </p:nvSpPr>
        <p:spPr>
          <a:xfrm>
            <a:off x="3962400" y="3886200"/>
            <a:ext cx="914400" cy="3048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458200" cy="5562600"/>
          </a:xfrm>
        </p:spPr>
        <p:txBody>
          <a:bodyPr>
            <a:normAutofit/>
          </a:bodyPr>
          <a:lstStyle/>
          <a:p>
            <a:pPr algn="just">
              <a:lnSpc>
                <a:spcPct val="150000"/>
              </a:lnSpc>
              <a:buNone/>
            </a:pPr>
            <a:r>
              <a:rPr lang="en-US" sz="2400" b="1" dirty="0" smtClean="0">
                <a:latin typeface="Times New Roman" pitchFamily="18" charset="0"/>
                <a:cs typeface="Times New Roman" pitchFamily="18" charset="0"/>
              </a:rPr>
              <a:t>7. Percentage of air voids (    ) :- </a:t>
            </a:r>
            <a:r>
              <a:rPr lang="en-US" sz="2400" dirty="0" smtClean="0">
                <a:latin typeface="Times New Roman" pitchFamily="18" charset="0"/>
                <a:cs typeface="Times New Roman" pitchFamily="18" charset="0"/>
              </a:rPr>
              <a:t>Ratio of volume of air voids to the total volume of soil mass (%).</a:t>
            </a:r>
          </a:p>
          <a:p>
            <a:pPr>
              <a:lnSpc>
                <a:spcPct val="150000"/>
              </a:lnSpc>
              <a:buNone/>
            </a:pPr>
            <a:endParaRPr lang="en-US" sz="2400" dirty="0" smtClean="0">
              <a:latin typeface="Times New Roman" pitchFamily="18" charset="0"/>
              <a:cs typeface="Times New Roman" pitchFamily="18" charset="0"/>
            </a:endParaRPr>
          </a:p>
          <a:p>
            <a:pPr>
              <a:lnSpc>
                <a:spcPct val="150000"/>
              </a:lnSpc>
              <a:buNone/>
            </a:pPr>
            <a:endParaRPr lang="en-US" sz="2400" dirty="0" smtClean="0">
              <a:latin typeface="Times New Roman" pitchFamily="18" charset="0"/>
              <a:cs typeface="Times New Roman" pitchFamily="18" charset="0"/>
            </a:endParaRPr>
          </a:p>
          <a:p>
            <a:pPr algn="just">
              <a:lnSpc>
                <a:spcPct val="150000"/>
              </a:lnSpc>
              <a:buNone/>
            </a:pPr>
            <a:r>
              <a:rPr lang="en-US" sz="2400" b="1" dirty="0" smtClean="0">
                <a:latin typeface="Times New Roman" pitchFamily="18" charset="0"/>
                <a:cs typeface="Times New Roman" pitchFamily="18" charset="0"/>
              </a:rPr>
              <a:t>8. Air content (a</a:t>
            </a:r>
            <a:r>
              <a:rPr lang="en-US" sz="2400" b="1" baseline="-25000" dirty="0" smtClean="0">
                <a:latin typeface="Times New Roman" pitchFamily="18" charset="0"/>
                <a:cs typeface="Times New Roman" pitchFamily="18" charset="0"/>
              </a:rPr>
              <a:t>c</a:t>
            </a:r>
            <a:r>
              <a:rPr lang="en-US" sz="2400" b="1" dirty="0" smtClean="0">
                <a:latin typeface="Times New Roman" pitchFamily="18" charset="0"/>
                <a:cs typeface="Times New Roman" pitchFamily="18" charset="0"/>
              </a:rPr>
              <a:t>) :- </a:t>
            </a:r>
            <a:r>
              <a:rPr lang="en-US" sz="2400" dirty="0" smtClean="0">
                <a:latin typeface="Times New Roman" pitchFamily="18" charset="0"/>
                <a:cs typeface="Times New Roman" pitchFamily="18" charset="0"/>
              </a:rPr>
              <a:t>Ratio of volume of air voids to the volume of voids.</a:t>
            </a:r>
          </a:p>
          <a:p>
            <a:pPr>
              <a:lnSpc>
                <a:spcPct val="150000"/>
              </a:lnSpc>
              <a:buNone/>
            </a:pPr>
            <a:r>
              <a:rPr lang="en-US" sz="2400" dirty="0" smtClean="0">
                <a:latin typeface="Times New Roman" pitchFamily="18" charset="0"/>
                <a:cs typeface="Times New Roman" pitchFamily="18" charset="0"/>
              </a:rPr>
              <a:t> </a:t>
            </a:r>
            <a:endParaRPr lang="en-US" sz="2400" b="1" dirty="0" smtClean="0">
              <a:latin typeface="Times New Roman" pitchFamily="18" charset="0"/>
              <a:cs typeface="Times New Roman" pitchFamily="18" charset="0"/>
            </a:endParaRPr>
          </a:p>
          <a:p>
            <a:pPr>
              <a:lnSpc>
                <a:spcPct val="150000"/>
              </a:lnSpc>
              <a:buNone/>
            </a:pPr>
            <a:r>
              <a:rPr lang="en-US" sz="24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p:txBody>
      </p:sp>
      <p:sp>
        <p:nvSpPr>
          <p:cNvPr id="3686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686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191000" y="1143000"/>
            <a:ext cx="228600" cy="315686"/>
          </a:xfrm>
          <a:prstGeom prst="rect">
            <a:avLst/>
          </a:prstGeom>
          <a:noFill/>
        </p:spPr>
      </p:pic>
      <p:sp>
        <p:nvSpPr>
          <p:cNvPr id="36867" name="Rectangle 3"/>
          <p:cNvSpPr>
            <a:spLocks noChangeArrowheads="1"/>
          </p:cNvSpPr>
          <p:nvPr/>
        </p:nvSpPr>
        <p:spPr bwMode="auto">
          <a:xfrm>
            <a:off x="0" y="733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686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6868"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352800" y="2438400"/>
            <a:ext cx="2080847" cy="762000"/>
          </a:xfrm>
          <a:prstGeom prst="rect">
            <a:avLst/>
          </a:prstGeom>
          <a:noFill/>
        </p:spPr>
      </p:pic>
      <p:sp>
        <p:nvSpPr>
          <p:cNvPr id="9" name="Rounded Rectangle 8"/>
          <p:cNvSpPr/>
          <p:nvPr/>
        </p:nvSpPr>
        <p:spPr>
          <a:xfrm>
            <a:off x="3276600" y="2362200"/>
            <a:ext cx="22860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2286000" y="2743200"/>
            <a:ext cx="7620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87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3" name="Rounded Rectangle 12"/>
          <p:cNvSpPr/>
          <p:nvPr/>
        </p:nvSpPr>
        <p:spPr>
          <a:xfrm>
            <a:off x="3733800" y="4038600"/>
            <a:ext cx="1524000" cy="990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2895600" y="4495800"/>
            <a:ext cx="7620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873"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6872" name="Picture 8"/>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962400" y="4114800"/>
            <a:ext cx="1107621" cy="838200"/>
          </a:xfrm>
          <a:prstGeom prst="rect">
            <a:avLst/>
          </a:prstGeom>
          <a:noFill/>
        </p:spPr>
      </p:pic>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5" name="Picture 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57200" y="5562600"/>
            <a:ext cx="2628122" cy="762000"/>
          </a:xfrm>
          <a:prstGeom prst="rect">
            <a:avLst/>
          </a:prstGeom>
          <a:noFill/>
        </p:spPr>
      </p:pic>
      <p:sp>
        <p:nvSpPr>
          <p:cNvPr id="6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7" name="Picture 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267200" y="5486400"/>
            <a:ext cx="1850571" cy="762000"/>
          </a:xfrm>
          <a:prstGeom prst="rect">
            <a:avLst/>
          </a:prstGeom>
          <a:noFill/>
        </p:spPr>
      </p:pic>
      <p:cxnSp>
        <p:nvCxnSpPr>
          <p:cNvPr id="20" name="Straight Arrow Connector 19"/>
          <p:cNvCxnSpPr/>
          <p:nvPr/>
        </p:nvCxnSpPr>
        <p:spPr>
          <a:xfrm>
            <a:off x="3200400" y="5867400"/>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1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9" name="Picture 5"/>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7162800" y="5562600"/>
            <a:ext cx="1700784" cy="457200"/>
          </a:xfrm>
          <a:prstGeom prst="rect">
            <a:avLst/>
          </a:prstGeom>
          <a:noFill/>
        </p:spPr>
      </p:pic>
      <p:cxnSp>
        <p:nvCxnSpPr>
          <p:cNvPr id="28" name="Straight Arrow Connector 27"/>
          <p:cNvCxnSpPr/>
          <p:nvPr/>
        </p:nvCxnSpPr>
        <p:spPr>
          <a:xfrm>
            <a:off x="6400800" y="57912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Round Single Corner Rectangle 28"/>
          <p:cNvSpPr/>
          <p:nvPr/>
        </p:nvSpPr>
        <p:spPr>
          <a:xfrm>
            <a:off x="7010400" y="5562600"/>
            <a:ext cx="1981200" cy="533400"/>
          </a:xfrm>
          <a:prstGeom prst="round1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normAutofit/>
          </a:bodyPr>
          <a:lstStyle/>
          <a:p>
            <a:pPr algn="just">
              <a:lnSpc>
                <a:spcPct val="150000"/>
              </a:lnSpc>
              <a:buNone/>
            </a:pPr>
            <a:r>
              <a:rPr lang="en-US" sz="2400" b="1" dirty="0" smtClean="0">
                <a:latin typeface="Times New Roman" pitchFamily="18" charset="0"/>
                <a:cs typeface="Times New Roman" pitchFamily="18" charset="0"/>
              </a:rPr>
              <a:t>9. Unit weight of soil solids (   ):- </a:t>
            </a:r>
            <a:r>
              <a:rPr lang="en-US" sz="2400" dirty="0" smtClean="0">
                <a:latin typeface="Times New Roman" pitchFamily="18" charset="0"/>
                <a:cs typeface="Times New Roman" pitchFamily="18" charset="0"/>
              </a:rPr>
              <a:t>Ratio of weight of soil solids to the volume of soil solids. </a:t>
            </a:r>
          </a:p>
          <a:p>
            <a:pPr algn="just">
              <a:lnSpc>
                <a:spcPct val="150000"/>
              </a:lnSpc>
              <a:buNone/>
            </a:pPr>
            <a:endParaRPr lang="en-US" sz="2400" dirty="0" smtClean="0">
              <a:latin typeface="Times New Roman" pitchFamily="18" charset="0"/>
              <a:cs typeface="Times New Roman" pitchFamily="18" charset="0"/>
            </a:endParaRPr>
          </a:p>
          <a:p>
            <a:pPr algn="just">
              <a:lnSpc>
                <a:spcPct val="150000"/>
              </a:lnSpc>
              <a:buNone/>
            </a:pPr>
            <a:endParaRPr lang="en-US" sz="2400" dirty="0" smtClean="0">
              <a:latin typeface="Times New Roman" pitchFamily="18" charset="0"/>
              <a:cs typeface="Times New Roman" pitchFamily="18" charset="0"/>
            </a:endParaRPr>
          </a:p>
          <a:p>
            <a:pPr algn="just">
              <a:lnSpc>
                <a:spcPct val="150000"/>
              </a:lnSpc>
              <a:buNone/>
            </a:pPr>
            <a:r>
              <a:rPr lang="en-US" sz="2400" b="1" dirty="0" smtClean="0">
                <a:latin typeface="Times New Roman" pitchFamily="18" charset="0"/>
                <a:cs typeface="Times New Roman" pitchFamily="18" charset="0"/>
              </a:rPr>
              <a:t>10. Unit weight of water(   ):- </a:t>
            </a:r>
            <a:r>
              <a:rPr lang="en-US" sz="2400" dirty="0" smtClean="0">
                <a:latin typeface="Times New Roman" pitchFamily="18" charset="0"/>
                <a:cs typeface="Times New Roman" pitchFamily="18" charset="0"/>
              </a:rPr>
              <a:t>Ratio of weight of water to the volume of water. </a:t>
            </a:r>
          </a:p>
          <a:p>
            <a:pPr algn="just">
              <a:lnSpc>
                <a:spcPct val="150000"/>
              </a:lnSpc>
              <a:buNone/>
            </a:pPr>
            <a:endParaRPr lang="en-US" sz="2400" dirty="0" smtClean="0">
              <a:latin typeface="Times New Roman" pitchFamily="18" charset="0"/>
              <a:cs typeface="Times New Roman" pitchFamily="18" charset="0"/>
            </a:endParaRPr>
          </a:p>
          <a:p>
            <a:pPr algn="just">
              <a:lnSpc>
                <a:spcPct val="150000"/>
              </a:lnSpc>
              <a:buNone/>
            </a:pPr>
            <a:endParaRPr lang="en-US" sz="2400" dirty="0">
              <a:latin typeface="Times New Roman" pitchFamily="18" charset="0"/>
              <a:cs typeface="Times New Roman" pitchFamily="18" charset="0"/>
            </a:endParaRPr>
          </a:p>
        </p:txBody>
      </p:sp>
      <p:sp>
        <p:nvSpPr>
          <p:cNvPr id="378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788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343400" y="1219200"/>
            <a:ext cx="228600" cy="401782"/>
          </a:xfrm>
          <a:prstGeom prst="rect">
            <a:avLst/>
          </a:prstGeom>
          <a:noFill/>
        </p:spPr>
      </p:pic>
      <p:sp>
        <p:nvSpPr>
          <p:cNvPr id="378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ounded Rectangle 7"/>
          <p:cNvSpPr/>
          <p:nvPr/>
        </p:nvSpPr>
        <p:spPr>
          <a:xfrm>
            <a:off x="3657600" y="2286000"/>
            <a:ext cx="1600200" cy="990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2743200" y="2667000"/>
            <a:ext cx="762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9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78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43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886200" y="2362200"/>
            <a:ext cx="1210733" cy="838200"/>
          </a:xfrm>
          <a:prstGeom prst="rect">
            <a:avLst/>
          </a:prstGeom>
          <a:noFill/>
        </p:spPr>
      </p:pic>
      <p:sp>
        <p:nvSpPr>
          <p:cNvPr id="184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435"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962400" y="3657600"/>
            <a:ext cx="314325" cy="314325"/>
          </a:xfrm>
          <a:prstGeom prst="rect">
            <a:avLst/>
          </a:prstGeom>
          <a:noFill/>
        </p:spPr>
      </p:pic>
      <p:sp>
        <p:nvSpPr>
          <p:cNvPr id="184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8437"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886200" y="4648200"/>
            <a:ext cx="1447800" cy="865149"/>
          </a:xfrm>
          <a:prstGeom prst="rect">
            <a:avLst/>
          </a:prstGeom>
          <a:noFill/>
        </p:spPr>
      </p:pic>
      <p:sp>
        <p:nvSpPr>
          <p:cNvPr id="21" name="Rounded Rectangle 20"/>
          <p:cNvSpPr/>
          <p:nvPr/>
        </p:nvSpPr>
        <p:spPr>
          <a:xfrm>
            <a:off x="3733800" y="4495800"/>
            <a:ext cx="1752600" cy="1143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p:cNvSpPr/>
          <p:nvPr/>
        </p:nvSpPr>
        <p:spPr>
          <a:xfrm>
            <a:off x="2819400" y="4953000"/>
            <a:ext cx="762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382000" cy="5638800"/>
          </a:xfrm>
        </p:spPr>
        <p:txBody>
          <a:bodyPr>
            <a:normAutofit/>
          </a:bodyPr>
          <a:lstStyle/>
          <a:p>
            <a:pPr algn="just">
              <a:lnSpc>
                <a:spcPct val="150000"/>
              </a:lnSpc>
              <a:buNone/>
            </a:pPr>
            <a:r>
              <a:rPr lang="en-US" sz="2000" dirty="0" smtClean="0">
                <a:latin typeface="Times New Roman" pitchFamily="18" charset="0"/>
                <a:cs typeface="Times New Roman" pitchFamily="18" charset="0"/>
              </a:rPr>
              <a:t>11. </a:t>
            </a:r>
            <a:r>
              <a:rPr lang="en-US" sz="2000" b="1" dirty="0" smtClean="0">
                <a:latin typeface="Times New Roman" pitchFamily="18" charset="0"/>
                <a:cs typeface="Times New Roman" pitchFamily="18" charset="0"/>
              </a:rPr>
              <a:t>Saturated Density (     ):- </a:t>
            </a:r>
            <a:r>
              <a:rPr lang="en-US" sz="2000" dirty="0" smtClean="0">
                <a:latin typeface="Times New Roman" pitchFamily="18" charset="0"/>
                <a:cs typeface="Times New Roman" pitchFamily="18" charset="0"/>
              </a:rPr>
              <a:t>Ratio of total soil mass of saturated sample to its total volume of the soil.</a:t>
            </a:r>
          </a:p>
          <a:p>
            <a:pPr algn="just">
              <a:lnSpc>
                <a:spcPct val="150000"/>
              </a:lnSpc>
              <a:buNone/>
            </a:pPr>
            <a:endParaRPr lang="en-US" sz="2400" dirty="0" smtClean="0">
              <a:latin typeface="Times New Roman" pitchFamily="18" charset="0"/>
              <a:cs typeface="Times New Roman" pitchFamily="18" charset="0"/>
            </a:endParaRPr>
          </a:p>
          <a:p>
            <a:pPr algn="just">
              <a:lnSpc>
                <a:spcPct val="150000"/>
              </a:lnSpc>
              <a:buNone/>
            </a:pPr>
            <a:endParaRPr lang="en-US" sz="2400" dirty="0" smtClean="0">
              <a:latin typeface="Times New Roman" pitchFamily="18" charset="0"/>
              <a:cs typeface="Times New Roman" pitchFamily="18" charset="0"/>
            </a:endParaRPr>
          </a:p>
          <a:p>
            <a:pPr algn="just">
              <a:lnSpc>
                <a:spcPct val="150000"/>
              </a:lnSpc>
              <a:buNone/>
            </a:pPr>
            <a:r>
              <a:rPr lang="en-US" sz="2000" dirty="0" smtClean="0">
                <a:latin typeface="Times New Roman" pitchFamily="18" charset="0"/>
                <a:cs typeface="Times New Roman" pitchFamily="18" charset="0"/>
              </a:rPr>
              <a:t>12. </a:t>
            </a:r>
            <a:r>
              <a:rPr lang="en-US" sz="2000" b="1" dirty="0" smtClean="0">
                <a:latin typeface="Times New Roman" pitchFamily="18" charset="0"/>
                <a:cs typeface="Times New Roman" pitchFamily="18" charset="0"/>
              </a:rPr>
              <a:t>Submerged Density (       ):-</a:t>
            </a:r>
            <a:r>
              <a:rPr lang="en-US" sz="2000" dirty="0" smtClean="0">
                <a:latin typeface="Times New Roman" pitchFamily="18" charset="0"/>
                <a:cs typeface="Times New Roman" pitchFamily="18" charset="0"/>
              </a:rPr>
              <a:t> Ratio of total soil mass of saturated sample to its total volume of the soil.</a:t>
            </a:r>
          </a:p>
          <a:p>
            <a:pPr algn="just">
              <a:lnSpc>
                <a:spcPct val="150000"/>
              </a:lnSpc>
              <a:buNone/>
            </a:pPr>
            <a:endParaRPr lang="en-US" sz="2400" dirty="0" smtClean="0">
              <a:latin typeface="Times New Roman" pitchFamily="18" charset="0"/>
              <a:cs typeface="Times New Roman" pitchFamily="18" charset="0"/>
            </a:endParaRPr>
          </a:p>
          <a:p>
            <a:pPr algn="just">
              <a:lnSpc>
                <a:spcPct val="150000"/>
              </a:lnSpc>
              <a:buFont typeface="Wingdings" pitchFamily="2" charset="2"/>
              <a:buChar char="v"/>
            </a:pPr>
            <a:endParaRPr lang="en-US" sz="2000" b="1" dirty="0" smtClean="0">
              <a:latin typeface="Times New Roman" pitchFamily="18" charset="0"/>
              <a:cs typeface="Times New Roman" pitchFamily="18" charset="0"/>
            </a:endParaRPr>
          </a:p>
          <a:p>
            <a:pPr algn="just">
              <a:lnSpc>
                <a:spcPct val="150000"/>
              </a:lnSpc>
              <a:buFont typeface="Wingdings" pitchFamily="2" charset="2"/>
              <a:buChar char="v"/>
            </a:pPr>
            <a:r>
              <a:rPr lang="en-US" sz="2000" b="1" dirty="0" smtClean="0">
                <a:latin typeface="Times New Roman" pitchFamily="18" charset="0"/>
                <a:cs typeface="Times New Roman" pitchFamily="18" charset="0"/>
              </a:rPr>
              <a:t>Relation between submerged and saturated density:-</a:t>
            </a:r>
          </a:p>
          <a:p>
            <a:pPr algn="just">
              <a:buNone/>
            </a:pPr>
            <a:endParaRPr lang="en-US" sz="2400" dirty="0">
              <a:latin typeface="Times New Roman" pitchFamily="18" charset="0"/>
              <a:cs typeface="Times New Roman" pitchFamily="18" charset="0"/>
            </a:endParaRPr>
          </a:p>
        </p:txBody>
      </p:sp>
      <p:sp>
        <p:nvSpPr>
          <p:cNvPr id="389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891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200400" y="3429000"/>
            <a:ext cx="457200" cy="323385"/>
          </a:xfrm>
          <a:prstGeom prst="rect">
            <a:avLst/>
          </a:prstGeom>
          <a:noFill/>
        </p:spPr>
      </p:pic>
      <p:sp>
        <p:nvSpPr>
          <p:cNvPr id="389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891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657600" y="4495800"/>
            <a:ext cx="1608992" cy="685800"/>
          </a:xfrm>
          <a:prstGeom prst="rect">
            <a:avLst/>
          </a:prstGeom>
          <a:noFill/>
        </p:spPr>
      </p:pic>
      <p:sp>
        <p:nvSpPr>
          <p:cNvPr id="8" name="Rounded Rectangle 7"/>
          <p:cNvSpPr/>
          <p:nvPr/>
        </p:nvSpPr>
        <p:spPr>
          <a:xfrm>
            <a:off x="3200400" y="2057400"/>
            <a:ext cx="18288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2133600" y="2438400"/>
            <a:ext cx="990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91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8917"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276600" y="5943600"/>
            <a:ext cx="2743200" cy="491067"/>
          </a:xfrm>
          <a:prstGeom prst="rect">
            <a:avLst/>
          </a:prstGeom>
          <a:noFill/>
        </p:spPr>
      </p:pic>
      <p:sp>
        <p:nvSpPr>
          <p:cNvPr id="12" name="Rounded Rectangle 11"/>
          <p:cNvSpPr/>
          <p:nvPr/>
        </p:nvSpPr>
        <p:spPr>
          <a:xfrm>
            <a:off x="3200400" y="6019800"/>
            <a:ext cx="3124200" cy="609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2286000" y="4724400"/>
            <a:ext cx="990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048000" y="1219200"/>
            <a:ext cx="304800" cy="381000"/>
          </a:xfrm>
          <a:prstGeom prst="rect">
            <a:avLst/>
          </a:prstGeom>
          <a:noFill/>
        </p:spPr>
      </p:pic>
      <p:sp>
        <p:nvSpPr>
          <p:cNvPr id="15" name="Rounded Rectangle 14"/>
          <p:cNvSpPr/>
          <p:nvPr/>
        </p:nvSpPr>
        <p:spPr>
          <a:xfrm>
            <a:off x="3429000" y="4343400"/>
            <a:ext cx="19812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276600" y="2209800"/>
            <a:ext cx="1685192" cy="7620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458200" cy="5135563"/>
          </a:xfrm>
        </p:spPr>
        <p:txBody>
          <a:bodyPr>
            <a:normAutofit/>
          </a:bodyPr>
          <a:lstStyle/>
          <a:p>
            <a:pPr marL="457200" indent="-457200">
              <a:buAutoNum type="arabicPeriod"/>
            </a:pPr>
            <a:r>
              <a:rPr lang="en-US" sz="2400" b="1" u="sng" dirty="0" smtClean="0">
                <a:latin typeface="Times New Roman" pitchFamily="18" charset="0"/>
                <a:cs typeface="Times New Roman" pitchFamily="18" charset="0"/>
              </a:rPr>
              <a:t>Derive relationship between e and n</a:t>
            </a:r>
          </a:p>
          <a:p>
            <a:pPr marL="457200" indent="-457200">
              <a:buAutoNum type="arabicPeriod"/>
            </a:pPr>
            <a:endParaRPr lang="en-US" sz="2400" b="1" dirty="0" smtClean="0">
              <a:latin typeface="Times New Roman" pitchFamily="18" charset="0"/>
              <a:cs typeface="Times New Roman" pitchFamily="18" charset="0"/>
            </a:endParaRPr>
          </a:p>
          <a:p>
            <a:pPr marL="457200" indent="-457200">
              <a:buAutoNum type="arabicPeriod"/>
            </a:pPr>
            <a:endParaRPr lang="en-US" sz="2400" b="1" dirty="0" smtClean="0">
              <a:latin typeface="Times New Roman" pitchFamily="18" charset="0"/>
              <a:cs typeface="Times New Roman" pitchFamily="18" charset="0"/>
            </a:endParaRPr>
          </a:p>
          <a:p>
            <a:pPr marL="457200" indent="-457200">
              <a:buAutoNum type="arabicPeriod"/>
            </a:pPr>
            <a:endParaRPr lang="en-US" sz="2400" b="1" dirty="0" smtClean="0">
              <a:latin typeface="Times New Roman" pitchFamily="18" charset="0"/>
              <a:cs typeface="Times New Roman" pitchFamily="18" charset="0"/>
            </a:endParaRPr>
          </a:p>
          <a:p>
            <a:pPr marL="457200" indent="-457200">
              <a:buAutoNum type="arabicPeriod"/>
            </a:pPr>
            <a:endParaRPr lang="en-US" sz="2400" b="1" dirty="0" smtClean="0">
              <a:latin typeface="Times New Roman" pitchFamily="18" charset="0"/>
              <a:cs typeface="Times New Roman" pitchFamily="18" charset="0"/>
            </a:endParaRPr>
          </a:p>
          <a:p>
            <a:pPr marL="457200" indent="-457200">
              <a:buAutoNum type="arabicPeriod"/>
            </a:pPr>
            <a:endParaRPr lang="en-US" sz="2400" b="1" dirty="0" smtClean="0">
              <a:latin typeface="Times New Roman" pitchFamily="18" charset="0"/>
              <a:cs typeface="Times New Roman" pitchFamily="18" charset="0"/>
            </a:endParaRPr>
          </a:p>
          <a:p>
            <a:pPr marL="457200" indent="-457200" algn="just">
              <a:buFont typeface="Wingdings" pitchFamily="2" charset="2"/>
              <a:buChar char="v"/>
            </a:pPr>
            <a:r>
              <a:rPr lang="en-US" sz="1800" dirty="0" smtClean="0">
                <a:latin typeface="Times New Roman" pitchFamily="18" charset="0"/>
                <a:cs typeface="Times New Roman" pitchFamily="18" charset="0"/>
              </a:rPr>
              <a:t>Dividing numerator and denominator </a:t>
            </a:r>
          </a:p>
          <a:p>
            <a:pPr marL="457200" indent="-457200" algn="just">
              <a:buNone/>
            </a:pPr>
            <a:r>
              <a:rPr lang="en-US" sz="1800" dirty="0" smtClean="0">
                <a:latin typeface="Times New Roman" pitchFamily="18" charset="0"/>
                <a:cs typeface="Times New Roman" pitchFamily="18" charset="0"/>
              </a:rPr>
              <a:t>         by </a:t>
            </a:r>
            <a:r>
              <a:rPr lang="en-US" sz="1800" b="1" dirty="0" smtClean="0"/>
              <a:t>V</a:t>
            </a:r>
            <a:endParaRPr lang="en-US" sz="1800" dirty="0" smtClean="0"/>
          </a:p>
          <a:p>
            <a:pPr marL="457200" indent="-457200" algn="just">
              <a:buNone/>
            </a:pPr>
            <a:endParaRPr lang="en-US" sz="1800" dirty="0" smtClean="0">
              <a:latin typeface="Times New Roman" pitchFamily="18" charset="0"/>
              <a:cs typeface="Times New Roman" pitchFamily="18" charset="0"/>
            </a:endParaRPr>
          </a:p>
          <a:p>
            <a:pPr marL="457200" indent="-457200">
              <a:buNone/>
            </a:pPr>
            <a:endParaRPr lang="en-US" sz="2400" b="1" dirty="0">
              <a:latin typeface="Times New Roman" pitchFamily="18" charset="0"/>
              <a:cs typeface="Times New Roman" pitchFamily="18" charset="0"/>
            </a:endParaRP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371600" y="1676400"/>
            <a:ext cx="2133600" cy="716071"/>
          </a:xfrm>
          <a:prstGeom prst="rect">
            <a:avLst/>
          </a:prstGeom>
          <a:noFill/>
        </p:spPr>
      </p:pic>
      <p:pic>
        <p:nvPicPr>
          <p:cNvPr id="6" name="Picture 2"/>
          <p:cNvPicPr>
            <a:picLocks noChangeAspect="1" noChangeArrowheads="1"/>
          </p:cNvPicPr>
          <p:nvPr/>
        </p:nvPicPr>
        <p:blipFill>
          <a:blip r:embed="rId3"/>
          <a:srcRect/>
          <a:stretch>
            <a:fillRect/>
          </a:stretch>
        </p:blipFill>
        <p:spPr bwMode="auto">
          <a:xfrm>
            <a:off x="4495800" y="1676400"/>
            <a:ext cx="4400550" cy="2667000"/>
          </a:xfrm>
          <a:prstGeom prst="rect">
            <a:avLst/>
          </a:prstGeom>
          <a:noFill/>
          <a:ln w="9525">
            <a:noFill/>
            <a:miter lim="800000"/>
            <a:headEnd/>
            <a:tailEnd/>
          </a:ln>
          <a:effectLst/>
        </p:spPr>
      </p:pic>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905000" y="2667000"/>
            <a:ext cx="1385596" cy="685800"/>
          </a:xfrm>
          <a:prstGeom prst="rect">
            <a:avLst/>
          </a:prstGeom>
          <a:noFill/>
        </p:spPr>
      </p:pic>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1"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066800" y="4800600"/>
            <a:ext cx="1436077" cy="1143000"/>
          </a:xfrm>
          <a:prstGeom prst="rect">
            <a:avLst/>
          </a:prstGeom>
          <a:noFill/>
        </p:spPr>
      </p:pic>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3"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114800" y="4876800"/>
            <a:ext cx="1485900" cy="742950"/>
          </a:xfrm>
          <a:prstGeom prst="rect">
            <a:avLst/>
          </a:prstGeom>
          <a:noFill/>
        </p:spPr>
      </p:pic>
      <p:cxnSp>
        <p:nvCxnSpPr>
          <p:cNvPr id="16" name="Straight Arrow Connector 15"/>
          <p:cNvCxnSpPr/>
          <p:nvPr/>
        </p:nvCxnSpPr>
        <p:spPr>
          <a:xfrm>
            <a:off x="2895600" y="52578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4038600" y="4800600"/>
            <a:ext cx="1752600"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nip Diagonal Corner Rectangle 17"/>
          <p:cNvSpPr/>
          <p:nvPr/>
        </p:nvSpPr>
        <p:spPr>
          <a:xfrm>
            <a:off x="914400" y="4724400"/>
            <a:ext cx="1828800" cy="1295400"/>
          </a:xfrm>
          <a:prstGeom prst="snip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868362"/>
          </a:xfrm>
        </p:spPr>
        <p:txBody>
          <a:bodyPr>
            <a:normAutofit/>
          </a:bodyPr>
          <a:lstStyle/>
          <a:p>
            <a:pPr algn="l"/>
            <a:r>
              <a:rPr lang="en-US" sz="3200" b="1" dirty="0" smtClean="0">
                <a:latin typeface="Times New Roman" pitchFamily="18" charset="0"/>
                <a:cs typeface="Times New Roman" pitchFamily="18" charset="0"/>
              </a:rPr>
              <a:t>Introduction</a:t>
            </a:r>
            <a:endParaRPr lang="en-US" sz="3200" b="1" dirty="0"/>
          </a:p>
        </p:txBody>
      </p:sp>
      <p:sp>
        <p:nvSpPr>
          <p:cNvPr id="3" name="Content Placeholder 2"/>
          <p:cNvSpPr>
            <a:spLocks noGrp="1"/>
          </p:cNvSpPr>
          <p:nvPr>
            <p:ph idx="1"/>
          </p:nvPr>
        </p:nvSpPr>
        <p:spPr>
          <a:xfrm>
            <a:off x="457200" y="1905000"/>
            <a:ext cx="8229600" cy="4495800"/>
          </a:xfrm>
        </p:spPr>
        <p:txBody>
          <a:bodyPr>
            <a:normAutofit/>
          </a:bodyPr>
          <a:lstStyle/>
          <a:p>
            <a:pPr algn="just">
              <a:lnSpc>
                <a:spcPct val="150000"/>
              </a:lnSpc>
              <a:buFont typeface="Wingdings" pitchFamily="2" charset="2"/>
              <a:buChar char="Ø"/>
            </a:pPr>
            <a:r>
              <a:rPr lang="en-US" sz="2400" dirty="0">
                <a:latin typeface="Times New Roman" pitchFamily="18" charset="0"/>
                <a:cs typeface="Times New Roman" pitchFamily="18" charset="0"/>
              </a:rPr>
              <a:t>Soil minerals form the basis of soil</a:t>
            </a:r>
            <a:r>
              <a:rPr lang="en-US" sz="2400" dirty="0" smtClean="0">
                <a:latin typeface="Times New Roman" pitchFamily="18" charset="0"/>
                <a:cs typeface="Times New Roman" pitchFamily="18" charset="0"/>
              </a:rPr>
              <a:t>.</a:t>
            </a:r>
          </a:p>
          <a:p>
            <a:pPr algn="just">
              <a:lnSpc>
                <a:spcPct val="150000"/>
              </a:lnSpc>
              <a:buFont typeface="Wingdings" pitchFamily="2" charset="2"/>
              <a:buChar char="Ø"/>
            </a:pPr>
            <a:r>
              <a:rPr lang="en-US" sz="2400" dirty="0" smtClean="0">
                <a:latin typeface="Times New Roman" pitchFamily="18" charset="0"/>
                <a:cs typeface="Times New Roman" pitchFamily="18" charset="0"/>
              </a:rPr>
              <a:t>Minerals </a:t>
            </a:r>
            <a:r>
              <a:rPr lang="en-US" sz="2400" dirty="0">
                <a:latin typeface="Times New Roman" pitchFamily="18" charset="0"/>
                <a:cs typeface="Times New Roman" pitchFamily="18" charset="0"/>
              </a:rPr>
              <a:t>are produced from rocks (parent material) through the processes of weathering and natural erosion. </a:t>
            </a:r>
            <a:endParaRPr lang="en-US" sz="2400" dirty="0" smtClean="0">
              <a:latin typeface="Times New Roman" pitchFamily="18" charset="0"/>
              <a:cs typeface="Times New Roman" pitchFamily="18" charset="0"/>
            </a:endParaRPr>
          </a:p>
          <a:p>
            <a:pPr algn="just">
              <a:lnSpc>
                <a:spcPct val="150000"/>
              </a:lnSpc>
              <a:buFont typeface="Wingdings" pitchFamily="2" charset="2"/>
              <a:buChar char="Ø"/>
            </a:pPr>
            <a:r>
              <a:rPr lang="en-US" sz="2400" dirty="0" smtClean="0">
                <a:latin typeface="Times New Roman" pitchFamily="18" charset="0"/>
                <a:cs typeface="Times New Roman" pitchFamily="18" charset="0"/>
              </a:rPr>
              <a:t>Factors help to break down parent material:</a:t>
            </a:r>
          </a:p>
          <a:p>
            <a:pPr algn="just">
              <a:lnSpc>
                <a:spcPct val="150000"/>
              </a:lnSpc>
              <a:buFont typeface="Wingdings" pitchFamily="2" charset="2"/>
              <a:buChar char="§"/>
            </a:pPr>
            <a:r>
              <a:rPr lang="en-US" sz="2400" dirty="0" smtClean="0">
                <a:latin typeface="Times New Roman" pitchFamily="18" charset="0"/>
                <a:cs typeface="Times New Roman" pitchFamily="18" charset="0"/>
              </a:rPr>
              <a:t>Water &amp; Wind. </a:t>
            </a:r>
          </a:p>
          <a:p>
            <a:pPr algn="just">
              <a:lnSpc>
                <a:spcPct val="150000"/>
              </a:lnSpc>
              <a:buFont typeface="Wingdings" pitchFamily="2" charset="2"/>
              <a:buChar char="§"/>
            </a:pPr>
            <a:r>
              <a:rPr lang="en-US" sz="2400" dirty="0" smtClean="0">
                <a:latin typeface="Times New Roman" pitchFamily="18" charset="0"/>
                <a:cs typeface="Times New Roman" pitchFamily="18" charset="0"/>
              </a:rPr>
              <a:t>Temperature change &amp; Gravity.</a:t>
            </a:r>
          </a:p>
          <a:p>
            <a:pPr algn="just">
              <a:lnSpc>
                <a:spcPct val="150000"/>
              </a:lnSpc>
              <a:buFont typeface="Wingdings" pitchFamily="2" charset="2"/>
              <a:buChar char="§"/>
            </a:pPr>
            <a:r>
              <a:rPr lang="en-US" sz="2400" dirty="0" smtClean="0">
                <a:latin typeface="Times New Roman" pitchFamily="18" charset="0"/>
                <a:cs typeface="Times New Roman" pitchFamily="18" charset="0"/>
              </a:rPr>
              <a:t>Chemical</a:t>
            </a:r>
            <a:r>
              <a:rPr lang="en-US" sz="2400" dirty="0">
                <a:latin typeface="Times New Roman" pitchFamily="18" charset="0"/>
                <a:cs typeface="Times New Roman" pitchFamily="18" charset="0"/>
              </a:rPr>
              <a:t> interaction, </a:t>
            </a:r>
            <a:r>
              <a:rPr lang="en-US" sz="2400" dirty="0" smtClean="0">
                <a:latin typeface="Times New Roman" pitchFamily="18" charset="0"/>
                <a:cs typeface="Times New Roman" pitchFamily="18" charset="0"/>
              </a:rPr>
              <a:t>Living organisms &amp; </a:t>
            </a:r>
            <a:r>
              <a:rPr lang="en-US" sz="2400" dirty="0">
                <a:latin typeface="Times New Roman" pitchFamily="18" charset="0"/>
                <a:cs typeface="Times New Roman" pitchFamily="18" charset="0"/>
              </a:rPr>
              <a:t>P</a:t>
            </a:r>
            <a:r>
              <a:rPr lang="en-US" sz="2400" dirty="0" smtClean="0">
                <a:latin typeface="Times New Roman" pitchFamily="18" charset="0"/>
                <a:cs typeface="Times New Roman" pitchFamily="18" charset="0"/>
              </a:rPr>
              <a:t>ressure difference.</a:t>
            </a:r>
            <a:endParaRPr lang="en-US" sz="2400" dirty="0">
              <a:latin typeface="Times New Roman" pitchFamily="18" charset="0"/>
              <a:cs typeface="Times New Roman" pitchFamily="18" charset="0"/>
            </a:endParaRPr>
          </a:p>
          <a:p>
            <a:pPr>
              <a:buFont typeface="Wingdings" pitchFamily="2" charset="2"/>
              <a:buChar char="Ø"/>
            </a:pP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Grp="1" noChangeAspect="1" noChangeArrowheads="1"/>
          </p:cNvPicPr>
          <p:nvPr>
            <p:ph idx="1"/>
          </p:nvPr>
        </p:nvPicPr>
        <p:blipFill>
          <a:blip r:embed="rId2"/>
          <a:srcRect/>
          <a:stretch>
            <a:fillRect/>
          </a:stretch>
        </p:blipFill>
        <p:spPr bwMode="auto">
          <a:xfrm>
            <a:off x="4869180" y="1600200"/>
            <a:ext cx="4274820" cy="2590800"/>
          </a:xfrm>
          <a:prstGeom prst="rect">
            <a:avLst/>
          </a:prstGeom>
          <a:noFill/>
          <a:ln w="9525">
            <a:noFill/>
            <a:miter lim="800000"/>
            <a:headEnd/>
            <a:tailEnd/>
          </a:ln>
          <a:effectLst/>
        </p:spPr>
      </p:pic>
      <p:sp>
        <p:nvSpPr>
          <p:cNvPr id="440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403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 y="2362200"/>
            <a:ext cx="944880" cy="685800"/>
          </a:xfrm>
          <a:prstGeom prst="rect">
            <a:avLst/>
          </a:prstGeom>
          <a:noFill/>
        </p:spPr>
      </p:pic>
      <p:sp>
        <p:nvSpPr>
          <p:cNvPr id="44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4037"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048000" y="2286000"/>
            <a:ext cx="1524000" cy="711200"/>
          </a:xfrm>
          <a:prstGeom prst="rect">
            <a:avLst/>
          </a:prstGeom>
          <a:noFill/>
        </p:spPr>
      </p:pic>
      <p:cxnSp>
        <p:nvCxnSpPr>
          <p:cNvPr id="12" name="Straight Arrow Connector 11"/>
          <p:cNvCxnSpPr/>
          <p:nvPr/>
        </p:nvCxnSpPr>
        <p:spPr>
          <a:xfrm>
            <a:off x="1981200" y="26670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3" name="Picture 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676400" y="1219200"/>
            <a:ext cx="2133600" cy="716071"/>
          </a:xfrm>
          <a:prstGeom prst="rect">
            <a:avLst/>
          </a:prstGeom>
          <a:noFill/>
        </p:spPr>
      </p:pic>
      <p:sp>
        <p:nvSpPr>
          <p:cNvPr id="15" name="Rectangle 14"/>
          <p:cNvSpPr/>
          <p:nvPr/>
        </p:nvSpPr>
        <p:spPr>
          <a:xfrm>
            <a:off x="609600" y="3124200"/>
            <a:ext cx="4161652" cy="369332"/>
          </a:xfrm>
          <a:prstGeom prst="rect">
            <a:avLst/>
          </a:prstGeom>
        </p:spPr>
        <p:txBody>
          <a:bodyPr wrap="none">
            <a:spAutoFit/>
          </a:bodyPr>
          <a:lstStyle/>
          <a:p>
            <a:pPr marL="457200" indent="-457200" algn="just">
              <a:buNone/>
            </a:pPr>
            <a:r>
              <a:rPr lang="en-US" dirty="0" smtClean="0">
                <a:latin typeface="Times New Roman" pitchFamily="18" charset="0"/>
                <a:cs typeface="Times New Roman" pitchFamily="18" charset="0"/>
              </a:rPr>
              <a:t>Dividing numerator and denominator by V</a:t>
            </a:r>
            <a:r>
              <a:rPr lang="en-US" b="1" baseline="-25000" dirty="0" smtClean="0"/>
              <a:t>s</a:t>
            </a:r>
            <a:endParaRPr lang="en-US" dirty="0" smtClean="0"/>
          </a:p>
        </p:txBody>
      </p:sp>
      <p:sp>
        <p:nvSpPr>
          <p:cNvPr id="44041"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4040" name="Picture 8"/>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057400" y="3733800"/>
            <a:ext cx="1626781" cy="1295400"/>
          </a:xfrm>
          <a:prstGeom prst="rect">
            <a:avLst/>
          </a:prstGeom>
          <a:noFill/>
        </p:spPr>
      </p:pic>
      <p:sp>
        <p:nvSpPr>
          <p:cNvPr id="44043"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4042" name="Picture 10"/>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362200" y="5867400"/>
            <a:ext cx="1371600" cy="685800"/>
          </a:xfrm>
          <a:prstGeom prst="rect">
            <a:avLst/>
          </a:prstGeom>
          <a:noFill/>
        </p:spPr>
      </p:pic>
      <p:sp>
        <p:nvSpPr>
          <p:cNvPr id="20" name="Rounded Rectangle 19"/>
          <p:cNvSpPr/>
          <p:nvPr/>
        </p:nvSpPr>
        <p:spPr>
          <a:xfrm>
            <a:off x="2209800" y="5867400"/>
            <a:ext cx="1600200" cy="838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rot="5400000">
            <a:off x="2820194" y="5333206"/>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4045"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47" name="Rectangle 1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404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10600" cy="6400800"/>
          </a:xfrm>
        </p:spPr>
        <p:txBody>
          <a:bodyPr>
            <a:normAutofit/>
          </a:bodyPr>
          <a:lstStyle/>
          <a:p>
            <a:pPr>
              <a:buNone/>
            </a:pPr>
            <a:endParaRPr lang="en-US" sz="2400" b="1" dirty="0" smtClean="0">
              <a:latin typeface="Times New Roman" pitchFamily="18" charset="0"/>
              <a:cs typeface="Times New Roman" pitchFamily="18" charset="0"/>
            </a:endParaRPr>
          </a:p>
          <a:p>
            <a:pPr>
              <a:buNone/>
            </a:pPr>
            <a:endParaRPr lang="en-US" sz="2400" b="1"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2. </a:t>
            </a:r>
            <a:r>
              <a:rPr lang="en-US" sz="2400" b="1" u="sng" dirty="0" smtClean="0">
                <a:latin typeface="Times New Roman" pitchFamily="18" charset="0"/>
                <a:cs typeface="Times New Roman" pitchFamily="18" charset="0"/>
              </a:rPr>
              <a:t>Relation between G, W, S &amp; e</a:t>
            </a:r>
            <a:endParaRPr lang="en-US" sz="2400" b="1" u="sng" dirty="0">
              <a:latin typeface="Times New Roman" pitchFamily="18" charset="0"/>
              <a:cs typeface="Times New Roman" pitchFamily="18" charset="0"/>
            </a:endParaRPr>
          </a:p>
        </p:txBody>
      </p:sp>
      <p:sp>
        <p:nvSpPr>
          <p:cNvPr id="450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50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59"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352800" y="2743200"/>
            <a:ext cx="2500604" cy="609600"/>
          </a:xfrm>
          <a:prstGeom prst="rect">
            <a:avLst/>
          </a:prstGeom>
          <a:noFill/>
        </p:spPr>
      </p:pic>
      <p:sp>
        <p:nvSpPr>
          <p:cNvPr id="8" name="Rounded Rectangle 7"/>
          <p:cNvSpPr/>
          <p:nvPr/>
        </p:nvSpPr>
        <p:spPr>
          <a:xfrm>
            <a:off x="3200400" y="2590800"/>
            <a:ext cx="2743200" cy="838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06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61"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33400" y="3200400"/>
            <a:ext cx="1143000" cy="746760"/>
          </a:xfrm>
          <a:prstGeom prst="rect">
            <a:avLst/>
          </a:prstGeom>
          <a:noFill/>
        </p:spPr>
      </p:pic>
      <p:cxnSp>
        <p:nvCxnSpPr>
          <p:cNvPr id="12" name="Straight Arrow Connector 11"/>
          <p:cNvCxnSpPr/>
          <p:nvPr/>
        </p:nvCxnSpPr>
        <p:spPr>
          <a:xfrm flipV="1">
            <a:off x="1905000" y="2971800"/>
            <a:ext cx="9906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905000" y="3657600"/>
            <a:ext cx="1143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06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63"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276600" y="3657600"/>
            <a:ext cx="1752600" cy="746760"/>
          </a:xfrm>
          <a:prstGeom prst="rect">
            <a:avLst/>
          </a:prstGeom>
          <a:noFill/>
        </p:spPr>
      </p:pic>
      <p:sp>
        <p:nvSpPr>
          <p:cNvPr id="4506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 name="Rectangle 18"/>
          <p:cNvSpPr/>
          <p:nvPr/>
        </p:nvSpPr>
        <p:spPr>
          <a:xfrm>
            <a:off x="609600" y="4343400"/>
            <a:ext cx="3599703" cy="369332"/>
          </a:xfrm>
          <a:prstGeom prst="rect">
            <a:avLst/>
          </a:prstGeom>
        </p:spPr>
        <p:txBody>
          <a:bodyPr wrap="none">
            <a:spAutoFit/>
          </a:bodyPr>
          <a:lstStyle/>
          <a:p>
            <a:pPr marL="457200" indent="-457200" algn="just">
              <a:buFont typeface="Wingdings" pitchFamily="2" charset="2"/>
              <a:buChar char="v"/>
            </a:pPr>
            <a:r>
              <a:rPr lang="en-US" dirty="0" smtClean="0">
                <a:latin typeface="Times New Roman" pitchFamily="18" charset="0"/>
                <a:cs typeface="Times New Roman" pitchFamily="18" charset="0"/>
              </a:rPr>
              <a:t>Multiplying &amp; Dividing by V</a:t>
            </a:r>
            <a:r>
              <a:rPr lang="en-US" baseline="-25000" dirty="0" smtClean="0">
                <a:latin typeface="Times New Roman" pitchFamily="18" charset="0"/>
                <a:cs typeface="Times New Roman" pitchFamily="18" charset="0"/>
              </a:rPr>
              <a:t>V</a:t>
            </a:r>
            <a:endParaRPr lang="en-US" dirty="0" smtClean="0"/>
          </a:p>
        </p:txBody>
      </p:sp>
      <p:sp>
        <p:nvSpPr>
          <p:cNvPr id="4506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67" name="Picture 1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62000" y="4953000"/>
            <a:ext cx="2719873" cy="838200"/>
          </a:xfrm>
          <a:prstGeom prst="rect">
            <a:avLst/>
          </a:prstGeom>
          <a:noFill/>
        </p:spPr>
      </p:pic>
      <p:sp>
        <p:nvSpPr>
          <p:cNvPr id="4507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69" name="Picture 1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800600" y="4648200"/>
            <a:ext cx="3075709" cy="1066800"/>
          </a:xfrm>
          <a:prstGeom prst="rect">
            <a:avLst/>
          </a:prstGeom>
          <a:noFill/>
        </p:spPr>
      </p:pic>
      <p:cxnSp>
        <p:nvCxnSpPr>
          <p:cNvPr id="26" name="Straight Arrow Connector 25"/>
          <p:cNvCxnSpPr/>
          <p:nvPr/>
        </p:nvCxnSpPr>
        <p:spPr>
          <a:xfrm>
            <a:off x="3657600" y="53340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07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71" name="Picture 15"/>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838200" y="5943600"/>
            <a:ext cx="2504661" cy="685800"/>
          </a:xfrm>
          <a:prstGeom prst="rect">
            <a:avLst/>
          </a:prstGeom>
          <a:noFill/>
        </p:spPr>
      </p:pic>
      <p:sp>
        <p:nvSpPr>
          <p:cNvPr id="45074"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073" name="Picture 17"/>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5334000" y="6019800"/>
            <a:ext cx="1389888" cy="457200"/>
          </a:xfrm>
          <a:prstGeom prst="rect">
            <a:avLst/>
          </a:prstGeom>
          <a:noFill/>
        </p:spPr>
      </p:pic>
      <p:cxnSp>
        <p:nvCxnSpPr>
          <p:cNvPr id="32" name="Straight Arrow Connector 31"/>
          <p:cNvCxnSpPr/>
          <p:nvPr/>
        </p:nvCxnSpPr>
        <p:spPr>
          <a:xfrm>
            <a:off x="3429000" y="6324600"/>
            <a:ext cx="1447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5181600" y="5867400"/>
            <a:ext cx="1676400" cy="76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4337" name="Picture 1"/>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533400" y="1676400"/>
            <a:ext cx="4953000" cy="731015"/>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973763"/>
          </a:xfrm>
        </p:spPr>
        <p:txBody>
          <a:bodyPr>
            <a:normAutofit/>
          </a:bodyPr>
          <a:lstStyle/>
          <a:p>
            <a:pPr>
              <a:buNone/>
            </a:pPr>
            <a:endParaRPr lang="en-US" sz="2400" b="1" dirty="0" smtClean="0">
              <a:latin typeface="Times New Roman" pitchFamily="18" charset="0"/>
              <a:cs typeface="Times New Roman" pitchFamily="18" charset="0"/>
            </a:endParaRPr>
          </a:p>
          <a:p>
            <a:pPr>
              <a:buNone/>
            </a:pPr>
            <a:endParaRPr lang="en-US" sz="2400" b="1"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3. </a:t>
            </a:r>
            <a:r>
              <a:rPr lang="en-US" sz="2400" b="1" u="sng" dirty="0" smtClean="0">
                <a:latin typeface="Times New Roman" pitchFamily="18" charset="0"/>
                <a:cs typeface="Times New Roman" pitchFamily="18" charset="0"/>
              </a:rPr>
              <a:t>Relation between e, S and η</a:t>
            </a:r>
            <a:r>
              <a:rPr lang="en-US" sz="2400" b="1" u="sng" baseline="-25000" dirty="0" smtClean="0">
                <a:latin typeface="Times New Roman" pitchFamily="18" charset="0"/>
                <a:cs typeface="Times New Roman" pitchFamily="18" charset="0"/>
              </a:rPr>
              <a:t>a</a:t>
            </a:r>
            <a:endParaRPr lang="en-US" sz="2400" b="1" u="sng" dirty="0" smtClean="0">
              <a:latin typeface="Times New Roman" pitchFamily="18" charset="0"/>
              <a:cs typeface="Times New Roman" pitchFamily="18" charset="0"/>
            </a:endParaRPr>
          </a:p>
          <a:p>
            <a:pPr>
              <a:buNone/>
            </a:pPr>
            <a:endParaRPr lang="en-US" sz="2400" b="1" dirty="0">
              <a:latin typeface="Times New Roman" pitchFamily="18" charset="0"/>
              <a:cs typeface="Times New Roman" pitchFamily="18" charset="0"/>
            </a:endParaRPr>
          </a:p>
        </p:txBody>
      </p:sp>
      <p:sp>
        <p:nvSpPr>
          <p:cNvPr id="4608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082"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09800" y="1752600"/>
            <a:ext cx="1066800" cy="685800"/>
          </a:xfrm>
          <a:prstGeom prst="rect">
            <a:avLst/>
          </a:prstGeom>
          <a:noFill/>
        </p:spPr>
      </p:pic>
      <p:pic>
        <p:nvPicPr>
          <p:cNvPr id="46084" name="Picture 4"/>
          <p:cNvPicPr>
            <a:picLocks noChangeAspect="1" noChangeArrowheads="1"/>
          </p:cNvPicPr>
          <p:nvPr/>
        </p:nvPicPr>
        <p:blipFill>
          <a:blip r:embed="rId3"/>
          <a:srcRect/>
          <a:stretch>
            <a:fillRect/>
          </a:stretch>
        </p:blipFill>
        <p:spPr bwMode="auto">
          <a:xfrm>
            <a:off x="6096000" y="1219200"/>
            <a:ext cx="2533650" cy="3743325"/>
          </a:xfrm>
          <a:prstGeom prst="rect">
            <a:avLst/>
          </a:prstGeom>
          <a:noFill/>
          <a:ln w="9525">
            <a:noFill/>
            <a:miter lim="800000"/>
            <a:headEnd/>
            <a:tailEnd/>
          </a:ln>
          <a:effectLst/>
        </p:spPr>
      </p:pic>
      <p:sp>
        <p:nvSpPr>
          <p:cNvPr id="4608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8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9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089" name="Picture 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371600" y="2514600"/>
            <a:ext cx="2987040" cy="457200"/>
          </a:xfrm>
          <a:prstGeom prst="rect">
            <a:avLst/>
          </a:prstGeom>
          <a:noFill/>
        </p:spPr>
      </p:pic>
      <p:sp>
        <p:nvSpPr>
          <p:cNvPr id="46092"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091" name="Picture 1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534400" y="3048000"/>
            <a:ext cx="304800" cy="381000"/>
          </a:xfrm>
          <a:prstGeom prst="rect">
            <a:avLst/>
          </a:prstGeom>
          <a:noFill/>
        </p:spPr>
      </p:pic>
      <p:sp>
        <p:nvSpPr>
          <p:cNvPr id="46094"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093" name="Picture 1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8534400" y="1676400"/>
            <a:ext cx="381000" cy="432955"/>
          </a:xfrm>
          <a:prstGeom prst="rect">
            <a:avLst/>
          </a:prstGeom>
          <a:noFill/>
        </p:spPr>
      </p:pic>
      <p:sp>
        <p:nvSpPr>
          <p:cNvPr id="46096"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6098"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097" name="Picture 17"/>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600200" y="3276600"/>
            <a:ext cx="2560320" cy="381000"/>
          </a:xfrm>
          <a:prstGeom prst="rect">
            <a:avLst/>
          </a:prstGeom>
          <a:noFill/>
        </p:spPr>
      </p:pic>
      <p:sp>
        <p:nvSpPr>
          <p:cNvPr id="46100"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099" name="Picture 19"/>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905000" y="3962400"/>
            <a:ext cx="1714500" cy="685800"/>
          </a:xfrm>
          <a:prstGeom prst="rect">
            <a:avLst/>
          </a:prstGeom>
          <a:noFill/>
        </p:spPr>
      </p:pic>
      <p:sp>
        <p:nvSpPr>
          <p:cNvPr id="46102" name="Rectangle 2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101" name="Picture 21"/>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381000" y="4800600"/>
            <a:ext cx="1525555" cy="685800"/>
          </a:xfrm>
          <a:prstGeom prst="rect">
            <a:avLst/>
          </a:prstGeom>
          <a:noFill/>
        </p:spPr>
      </p:pic>
      <p:sp>
        <p:nvSpPr>
          <p:cNvPr id="46104" name="Rectangle 2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103" name="Picture 23"/>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2971800" y="4876800"/>
            <a:ext cx="1600200" cy="421105"/>
          </a:xfrm>
          <a:prstGeom prst="rect">
            <a:avLst/>
          </a:prstGeom>
          <a:noFill/>
        </p:spPr>
      </p:pic>
      <p:cxnSp>
        <p:nvCxnSpPr>
          <p:cNvPr id="29" name="Straight Arrow Connector 28"/>
          <p:cNvCxnSpPr/>
          <p:nvPr/>
        </p:nvCxnSpPr>
        <p:spPr>
          <a:xfrm>
            <a:off x="2209800" y="51054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6106" name="Rectangle 2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105" name="Picture 25"/>
          <p:cNvPicPr>
            <a:picLocks noChangeAspect="1" noChangeArrowheads="1"/>
          </p:cNvPicPr>
          <p:nvPr/>
        </p:nvPicPr>
        <p:blipFill>
          <a:blip r:embed="rId11">
            <a:clrChange>
              <a:clrFrom>
                <a:srgbClr val="FFFFFF"/>
              </a:clrFrom>
              <a:clrTo>
                <a:srgbClr val="FFFFFF">
                  <a:alpha val="0"/>
                </a:srgbClr>
              </a:clrTo>
            </a:clrChange>
          </a:blip>
          <a:srcRect/>
          <a:stretch>
            <a:fillRect/>
          </a:stretch>
        </p:blipFill>
        <p:spPr bwMode="auto">
          <a:xfrm>
            <a:off x="381000" y="5943600"/>
            <a:ext cx="1908313" cy="685800"/>
          </a:xfrm>
          <a:prstGeom prst="rect">
            <a:avLst/>
          </a:prstGeom>
          <a:noFill/>
        </p:spPr>
      </p:pic>
      <p:sp>
        <p:nvSpPr>
          <p:cNvPr id="46108"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6107" name="Picture 27"/>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3886200" y="5715000"/>
            <a:ext cx="2037522" cy="762000"/>
          </a:xfrm>
          <a:prstGeom prst="rect">
            <a:avLst/>
          </a:prstGeom>
          <a:noFill/>
        </p:spPr>
      </p:pic>
      <p:cxnSp>
        <p:nvCxnSpPr>
          <p:cNvPr id="36" name="Straight Arrow Connector 35"/>
          <p:cNvCxnSpPr/>
          <p:nvPr/>
        </p:nvCxnSpPr>
        <p:spPr>
          <a:xfrm rot="10800000" flipV="1">
            <a:off x="1752600" y="5334000"/>
            <a:ext cx="8382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2514600" y="6248400"/>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Snip Diagonal Corner Rectangle 38"/>
          <p:cNvSpPr/>
          <p:nvPr/>
        </p:nvSpPr>
        <p:spPr>
          <a:xfrm>
            <a:off x="3810000" y="5562600"/>
            <a:ext cx="2133600" cy="1066800"/>
          </a:xfrm>
          <a:prstGeom prst="snip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172200"/>
          </a:xfrm>
        </p:spPr>
        <p:txBody>
          <a:bodyPr/>
          <a:lstStyle/>
          <a:p>
            <a:pPr>
              <a:buNone/>
            </a:pPr>
            <a:endParaRPr lang="en-US" b="1" dirty="0" smtClean="0">
              <a:latin typeface="Times New Roman" pitchFamily="18" charset="0"/>
              <a:cs typeface="Times New Roman" pitchFamily="18" charset="0"/>
            </a:endParaRPr>
          </a:p>
          <a:p>
            <a:pPr>
              <a:buNone/>
            </a:pPr>
            <a:endParaRPr lang="en-US" b="1" dirty="0" smtClean="0">
              <a:latin typeface="Times New Roman" pitchFamily="18" charset="0"/>
              <a:cs typeface="Times New Roman" pitchFamily="18" charset="0"/>
            </a:endParaRPr>
          </a:p>
          <a:p>
            <a:pPr>
              <a:buNone/>
            </a:pPr>
            <a:r>
              <a:rPr lang="en-US" b="1" dirty="0" smtClean="0">
                <a:latin typeface="Times New Roman" pitchFamily="18" charset="0"/>
                <a:cs typeface="Times New Roman" pitchFamily="18" charset="0"/>
              </a:rPr>
              <a:t>4. </a:t>
            </a:r>
            <a:r>
              <a:rPr lang="en-US" sz="2400" b="1" u="sng" dirty="0" smtClean="0">
                <a:latin typeface="Times New Roman" pitchFamily="18" charset="0"/>
                <a:cs typeface="Times New Roman" pitchFamily="18" charset="0"/>
              </a:rPr>
              <a:t>Relation between a</a:t>
            </a:r>
            <a:r>
              <a:rPr lang="en-US" sz="2400" b="1" u="sng" baseline="-25000" dirty="0" smtClean="0">
                <a:latin typeface="Times New Roman" pitchFamily="18" charset="0"/>
                <a:cs typeface="Times New Roman" pitchFamily="18" charset="0"/>
              </a:rPr>
              <a:t>c</a:t>
            </a:r>
            <a:r>
              <a:rPr lang="en-US" sz="2400" b="1" u="sng" dirty="0" smtClean="0">
                <a:latin typeface="Times New Roman" pitchFamily="18" charset="0"/>
                <a:cs typeface="Times New Roman" pitchFamily="18" charset="0"/>
              </a:rPr>
              <a:t>, η, η</a:t>
            </a:r>
            <a:r>
              <a:rPr lang="en-US" sz="2400" b="1" u="sng" baseline="-25000" dirty="0" smtClean="0">
                <a:latin typeface="Times New Roman" pitchFamily="18" charset="0"/>
                <a:cs typeface="Times New Roman" pitchFamily="18" charset="0"/>
              </a:rPr>
              <a:t>a</a:t>
            </a:r>
            <a:endParaRPr lang="en-US" b="1" u="sng" dirty="0" smtClean="0">
              <a:latin typeface="Times New Roman" pitchFamily="18" charset="0"/>
              <a:cs typeface="Times New Roman" pitchFamily="18" charset="0"/>
            </a:endParaRPr>
          </a:p>
          <a:p>
            <a:pPr>
              <a:buNone/>
            </a:pPr>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914400" y="1752600"/>
            <a:ext cx="3867694" cy="838200"/>
          </a:xfrm>
          <a:prstGeom prst="rect">
            <a:avLst/>
          </a:prstGeom>
          <a:noFill/>
        </p:spPr>
      </p:pic>
      <p:sp>
        <p:nvSpPr>
          <p:cNvPr id="6" name="Rectangle 5"/>
          <p:cNvSpPr/>
          <p:nvPr/>
        </p:nvSpPr>
        <p:spPr>
          <a:xfrm>
            <a:off x="609600" y="3733800"/>
            <a:ext cx="3733800" cy="369332"/>
          </a:xfrm>
          <a:prstGeom prst="rect">
            <a:avLst/>
          </a:prstGeom>
        </p:spPr>
        <p:txBody>
          <a:bodyPr wrap="square">
            <a:spAutoFit/>
          </a:bodyPr>
          <a:lstStyle/>
          <a:p>
            <a:pPr marL="457200" indent="-457200" algn="just">
              <a:buFont typeface="Wingdings" pitchFamily="2" charset="2"/>
              <a:buChar char="v"/>
            </a:pPr>
            <a:r>
              <a:rPr lang="en-US" dirty="0" smtClean="0">
                <a:latin typeface="Times New Roman" pitchFamily="18" charset="0"/>
                <a:cs typeface="Times New Roman" pitchFamily="18" charset="0"/>
              </a:rPr>
              <a:t>Multiplying &amp; Dividing by V</a:t>
            </a:r>
            <a:r>
              <a:rPr lang="en-US" baseline="-25000" dirty="0" smtClean="0">
                <a:latin typeface="Times New Roman" pitchFamily="18" charset="0"/>
                <a:cs typeface="Times New Roman" pitchFamily="18" charset="0"/>
              </a:rPr>
              <a:t>V</a:t>
            </a:r>
            <a:endParaRPr lang="en-US" dirty="0" smtClean="0"/>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066800" y="2819400"/>
            <a:ext cx="895350" cy="609600"/>
          </a:xfrm>
          <a:prstGeom prst="rect">
            <a:avLst/>
          </a:prstGeom>
          <a:noFill/>
        </p:spPr>
      </p:pic>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762000" y="4343400"/>
            <a:ext cx="1867989" cy="838200"/>
          </a:xfrm>
          <a:prstGeom prst="rect">
            <a:avLst/>
          </a:prstGeom>
          <a:noFill/>
        </p:spPr>
      </p:pic>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1"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581400" y="4267200"/>
            <a:ext cx="1709059" cy="762001"/>
          </a:xfrm>
          <a:prstGeom prst="rect">
            <a:avLst/>
          </a:prstGeom>
          <a:noFill/>
        </p:spPr>
      </p:pic>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3"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590800" y="5638800"/>
            <a:ext cx="1739900" cy="457200"/>
          </a:xfrm>
          <a:prstGeom prst="rect">
            <a:avLst/>
          </a:prstGeom>
          <a:noFill/>
        </p:spPr>
      </p:pic>
      <p:sp>
        <p:nvSpPr>
          <p:cNvPr id="15" name="Snip Diagonal Corner Rectangle 14"/>
          <p:cNvSpPr/>
          <p:nvPr/>
        </p:nvSpPr>
        <p:spPr>
          <a:xfrm>
            <a:off x="2362200" y="5562600"/>
            <a:ext cx="2286000" cy="685800"/>
          </a:xfrm>
          <a:prstGeom prst="snip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1524000" y="5791200"/>
            <a:ext cx="6858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839200" cy="6324600"/>
          </a:xfrm>
        </p:spPr>
        <p:txBody>
          <a:bodyPr>
            <a:normAutofit/>
          </a:bodyPr>
          <a:lstStyle/>
          <a:p>
            <a:pPr>
              <a:buNone/>
            </a:pPr>
            <a:endParaRPr lang="en-US" sz="2400" b="1" dirty="0" smtClean="0">
              <a:latin typeface="Times New Roman" pitchFamily="18" charset="0"/>
              <a:cs typeface="Times New Roman" pitchFamily="18" charset="0"/>
            </a:endParaRPr>
          </a:p>
          <a:p>
            <a:pPr>
              <a:buNone/>
            </a:pPr>
            <a:endParaRPr lang="en-US" sz="2400" b="1"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5.</a:t>
            </a:r>
            <a:r>
              <a:rPr lang="en-US" sz="2400" dirty="0" smtClean="0">
                <a:latin typeface="Times New Roman" pitchFamily="18" charset="0"/>
                <a:cs typeface="Times New Roman" pitchFamily="18" charset="0"/>
              </a:rPr>
              <a:t> </a:t>
            </a:r>
            <a:r>
              <a:rPr lang="en-US" sz="2400" b="1" u="sng" dirty="0" smtClean="0">
                <a:latin typeface="Times New Roman" pitchFamily="18" charset="0"/>
                <a:cs typeface="Times New Roman" pitchFamily="18" charset="0"/>
              </a:rPr>
              <a:t>Relation between γ</a:t>
            </a:r>
            <a:r>
              <a:rPr lang="en-US" sz="2400" b="1" u="sng" baseline="-25000" dirty="0" smtClean="0">
                <a:latin typeface="Times New Roman" pitchFamily="18" charset="0"/>
                <a:cs typeface="Times New Roman" pitchFamily="18" charset="0"/>
              </a:rPr>
              <a:t>d</a:t>
            </a:r>
            <a:r>
              <a:rPr lang="en-US" sz="2400" b="1" u="sng" dirty="0" smtClean="0">
                <a:latin typeface="Times New Roman" pitchFamily="18" charset="0"/>
                <a:cs typeface="Times New Roman" pitchFamily="18" charset="0"/>
              </a:rPr>
              <a:t> , G, &amp; e (or n)</a:t>
            </a:r>
            <a:endParaRPr lang="en-US" sz="2400" u="sng" dirty="0">
              <a:latin typeface="Times New Roman" pitchFamily="18" charset="0"/>
              <a:cs typeface="Times New Roman" pitchFamily="18" charset="0"/>
            </a:endParaRPr>
          </a:p>
        </p:txBody>
      </p:sp>
      <p:pic>
        <p:nvPicPr>
          <p:cNvPr id="49154" name="Picture 2" descr="C:\Users\Puneeth\Desktop\Downloads\soil phase diagram in porosity.jpg"/>
          <p:cNvPicPr>
            <a:picLocks noChangeAspect="1" noChangeArrowheads="1"/>
          </p:cNvPicPr>
          <p:nvPr/>
        </p:nvPicPr>
        <p:blipFill>
          <a:blip r:embed="rId2"/>
          <a:srcRect/>
          <a:stretch>
            <a:fillRect/>
          </a:stretch>
        </p:blipFill>
        <p:spPr bwMode="auto">
          <a:xfrm>
            <a:off x="4267200" y="1676400"/>
            <a:ext cx="4638506" cy="3124200"/>
          </a:xfrm>
          <a:prstGeom prst="rect">
            <a:avLst/>
          </a:prstGeom>
          <a:noFill/>
        </p:spPr>
      </p:pic>
      <p:sp>
        <p:nvSpPr>
          <p:cNvPr id="4915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5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9157"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4800" y="2667000"/>
            <a:ext cx="1085850" cy="800100"/>
          </a:xfrm>
          <a:prstGeom prst="rect">
            <a:avLst/>
          </a:prstGeom>
          <a:noFill/>
        </p:spPr>
      </p:pic>
      <p:sp>
        <p:nvSpPr>
          <p:cNvPr id="4916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cxnSp>
        <p:nvCxnSpPr>
          <p:cNvPr id="12" name="Straight Arrow Connector 11"/>
          <p:cNvCxnSpPr/>
          <p:nvPr/>
        </p:nvCxnSpPr>
        <p:spPr>
          <a:xfrm>
            <a:off x="1447800" y="30480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916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9161" name="Picture 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447800" y="3657600"/>
            <a:ext cx="1657350" cy="733425"/>
          </a:xfrm>
          <a:prstGeom prst="rect">
            <a:avLst/>
          </a:prstGeom>
          <a:noFill/>
        </p:spPr>
      </p:pic>
      <p:sp>
        <p:nvSpPr>
          <p:cNvPr id="4916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9163" name="Picture 1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57200" y="4572000"/>
            <a:ext cx="3762375" cy="742950"/>
          </a:xfrm>
          <a:prstGeom prst="rect">
            <a:avLst/>
          </a:prstGeom>
          <a:noFill/>
        </p:spPr>
      </p:pic>
      <p:sp>
        <p:nvSpPr>
          <p:cNvPr id="4916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9165" name="Picture 1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371600" y="5638800"/>
            <a:ext cx="1828800" cy="810491"/>
          </a:xfrm>
          <a:prstGeom prst="rect">
            <a:avLst/>
          </a:prstGeom>
          <a:noFill/>
        </p:spPr>
      </p:pic>
      <p:sp>
        <p:nvSpPr>
          <p:cNvPr id="19" name="Snip Diagonal Corner Rectangle 18"/>
          <p:cNvSpPr/>
          <p:nvPr/>
        </p:nvSpPr>
        <p:spPr>
          <a:xfrm>
            <a:off x="1219200" y="5562600"/>
            <a:ext cx="1981200" cy="1066800"/>
          </a:xfrm>
          <a:prstGeom prst="snip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304800" y="6019800"/>
            <a:ext cx="7620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16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917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7" name="Picture 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676400" y="1752600"/>
            <a:ext cx="1114425" cy="733425"/>
          </a:xfrm>
          <a:prstGeom prst="rect">
            <a:avLst/>
          </a:prstGeom>
          <a:noFill/>
        </p:spPr>
      </p:pic>
      <p:sp>
        <p:nvSpPr>
          <p:cNvPr id="41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099" name="Picture 3"/>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2286000" y="2819400"/>
            <a:ext cx="1743075" cy="409575"/>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962400" y="1143000"/>
            <a:ext cx="1828800" cy="810491"/>
          </a:xfrm>
          <a:prstGeom prst="rect">
            <a:avLst/>
          </a:prstGeom>
          <a:noFill/>
        </p:spPr>
      </p:pic>
      <p:pic>
        <p:nvPicPr>
          <p:cNvPr id="5" name="Picture 10"/>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600200" y="2590800"/>
            <a:ext cx="1371600" cy="685800"/>
          </a:xfrm>
          <a:prstGeom prst="rect">
            <a:avLst/>
          </a:prstGeom>
          <a:noFill/>
        </p:spPr>
      </p:pic>
      <p:pic>
        <p:nvPicPr>
          <p:cNvPr id="6" name="Picture 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562600" y="4191000"/>
            <a:ext cx="1485900" cy="742950"/>
          </a:xfrm>
          <a:prstGeom prst="rect">
            <a:avLst/>
          </a:prstGeom>
          <a:noFill/>
        </p:spPr>
      </p:pic>
      <p:cxnSp>
        <p:nvCxnSpPr>
          <p:cNvPr id="8" name="Straight Arrow Connector 7"/>
          <p:cNvCxnSpPr/>
          <p:nvPr/>
        </p:nvCxnSpPr>
        <p:spPr>
          <a:xfrm flipV="1">
            <a:off x="2971800" y="1981200"/>
            <a:ext cx="12192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276600" y="2819400"/>
            <a:ext cx="1828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01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1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cxnSp>
        <p:nvCxnSpPr>
          <p:cNvPr id="16" name="Straight Arrow Connector 15"/>
          <p:cNvCxnSpPr/>
          <p:nvPr/>
        </p:nvCxnSpPr>
        <p:spPr>
          <a:xfrm rot="10800000" flipV="1">
            <a:off x="3505200" y="3352800"/>
            <a:ext cx="15240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505200" y="4648200"/>
            <a:ext cx="1828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01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81"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5562600" y="2362200"/>
            <a:ext cx="1295400" cy="742950"/>
          </a:xfrm>
          <a:prstGeom prst="rect">
            <a:avLst/>
          </a:prstGeom>
          <a:noFill/>
        </p:spPr>
      </p:pic>
      <p:sp>
        <p:nvSpPr>
          <p:cNvPr id="5018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83" name="Picture 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990600" y="4343400"/>
            <a:ext cx="2219325" cy="742950"/>
          </a:xfrm>
          <a:prstGeom prst="rect">
            <a:avLst/>
          </a:prstGeom>
          <a:noFill/>
        </p:spPr>
      </p:pic>
      <p:sp>
        <p:nvSpPr>
          <p:cNvPr id="5018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85" name="Picture 9"/>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533400" y="5715000"/>
            <a:ext cx="3533775" cy="752475"/>
          </a:xfrm>
          <a:prstGeom prst="rect">
            <a:avLst/>
          </a:prstGeom>
          <a:noFill/>
        </p:spPr>
      </p:pic>
      <p:cxnSp>
        <p:nvCxnSpPr>
          <p:cNvPr id="24" name="Straight Arrow Connector 23"/>
          <p:cNvCxnSpPr/>
          <p:nvPr/>
        </p:nvCxnSpPr>
        <p:spPr>
          <a:xfrm>
            <a:off x="4191000" y="59436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0188"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0187" name="Picture 1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5562600" y="5715000"/>
            <a:ext cx="3009900" cy="409575"/>
          </a:xfrm>
          <a:prstGeom prst="rect">
            <a:avLst/>
          </a:prstGeom>
          <a:noFill/>
        </p:spPr>
      </p:pic>
      <p:sp>
        <p:nvSpPr>
          <p:cNvPr id="29" name="Rounded Rectangle 28"/>
          <p:cNvSpPr/>
          <p:nvPr/>
        </p:nvSpPr>
        <p:spPr>
          <a:xfrm>
            <a:off x="5334000" y="5638800"/>
            <a:ext cx="34290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172200"/>
          </a:xfrm>
        </p:spPr>
        <p:txBody>
          <a:bodyPr>
            <a:normAutofit/>
          </a:bodyPr>
          <a:lstStyle/>
          <a:p>
            <a:pPr>
              <a:buNone/>
            </a:pPr>
            <a:endParaRPr lang="en-US" sz="2400" b="1"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6</a:t>
            </a:r>
            <a:r>
              <a:rPr lang="en-US" sz="2400" dirty="0" smtClean="0"/>
              <a:t>. </a:t>
            </a:r>
            <a:r>
              <a:rPr lang="en-US" sz="2400" b="1" u="sng" dirty="0" smtClean="0">
                <a:latin typeface="Times New Roman" pitchFamily="18" charset="0"/>
                <a:cs typeface="Times New Roman" pitchFamily="18" charset="0"/>
              </a:rPr>
              <a:t>Relation between γ</a:t>
            </a:r>
            <a:r>
              <a:rPr lang="en-US" sz="2400" b="1" u="sng" baseline="-25000" dirty="0" smtClean="0">
                <a:latin typeface="Times New Roman" pitchFamily="18" charset="0"/>
                <a:cs typeface="Times New Roman" pitchFamily="18" charset="0"/>
              </a:rPr>
              <a:t>sat</a:t>
            </a:r>
            <a:r>
              <a:rPr lang="en-US" sz="2400" b="1" u="sng" dirty="0" smtClean="0">
                <a:latin typeface="Times New Roman" pitchFamily="18" charset="0"/>
                <a:cs typeface="Times New Roman" pitchFamily="18" charset="0"/>
              </a:rPr>
              <a:t> , G, &amp; e</a:t>
            </a:r>
            <a:endParaRPr lang="en-US" sz="2400" u="sng" dirty="0"/>
          </a:p>
        </p:txBody>
      </p:sp>
      <p:pic>
        <p:nvPicPr>
          <p:cNvPr id="4" name="Picture 3" descr="Capture.PNG"/>
          <p:cNvPicPr>
            <a:picLocks noChangeAspect="1"/>
          </p:cNvPicPr>
          <p:nvPr/>
        </p:nvPicPr>
        <p:blipFill>
          <a:blip r:embed="rId2"/>
          <a:stretch>
            <a:fillRect/>
          </a:stretch>
        </p:blipFill>
        <p:spPr>
          <a:xfrm>
            <a:off x="5715000" y="2057400"/>
            <a:ext cx="2857803" cy="3497049"/>
          </a:xfrm>
          <a:prstGeom prst="rect">
            <a:avLst/>
          </a:prstGeom>
        </p:spPr>
      </p:pic>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362200" y="1676400"/>
            <a:ext cx="1247775" cy="609600"/>
          </a:xfrm>
          <a:prstGeom prst="rect">
            <a:avLst/>
          </a:prstGeom>
          <a:noFill/>
        </p:spPr>
      </p:pic>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1"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752600" y="2743200"/>
            <a:ext cx="2107406" cy="381000"/>
          </a:xfrm>
          <a:prstGeom prst="rect">
            <a:avLst/>
          </a:prstGeom>
          <a:noFill/>
        </p:spPr>
      </p:pic>
      <p:pic>
        <p:nvPicPr>
          <p:cNvPr id="8"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85800" y="4191000"/>
            <a:ext cx="1085850" cy="800100"/>
          </a:xfrm>
          <a:prstGeom prst="rect">
            <a:avLst/>
          </a:prstGeom>
          <a:noFill/>
        </p:spPr>
      </p:pic>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53" name="Picture 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657600" y="4038600"/>
            <a:ext cx="1233715" cy="762000"/>
          </a:xfrm>
          <a:prstGeom prst="rect">
            <a:avLst/>
          </a:prstGeom>
          <a:noFill/>
        </p:spPr>
      </p:pic>
      <p:cxnSp>
        <p:nvCxnSpPr>
          <p:cNvPr id="12" name="Straight Arrow Connector 11"/>
          <p:cNvCxnSpPr/>
          <p:nvPr/>
        </p:nvCxnSpPr>
        <p:spPr>
          <a:xfrm rot="5400000">
            <a:off x="1905000" y="3124200"/>
            <a:ext cx="7620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6200000" flipH="1">
            <a:off x="3619500" y="3162300"/>
            <a:ext cx="6858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cxnSp>
        <p:nvCxnSpPr>
          <p:cNvPr id="17" name="Straight Arrow Connector 16"/>
          <p:cNvCxnSpPr/>
          <p:nvPr/>
        </p:nvCxnSpPr>
        <p:spPr>
          <a:xfrm rot="16200000" flipH="1">
            <a:off x="1828800" y="4953000"/>
            <a:ext cx="6858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3657600" y="4953000"/>
            <a:ext cx="7620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0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5601" name="Picture 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447800" y="5867400"/>
            <a:ext cx="2794000" cy="83820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22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38400" y="2590800"/>
            <a:ext cx="4114800" cy="768569"/>
          </a:xfrm>
          <a:prstGeom prst="rect">
            <a:avLst/>
          </a:prstGeom>
          <a:noFill/>
        </p:spPr>
      </p:pic>
      <p:sp>
        <p:nvSpPr>
          <p:cNvPr id="522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222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438400" y="3886200"/>
            <a:ext cx="3917157" cy="762000"/>
          </a:xfrm>
          <a:prstGeom prst="rect">
            <a:avLst/>
          </a:prstGeom>
          <a:noFill/>
        </p:spPr>
      </p:pic>
      <p:sp>
        <p:nvSpPr>
          <p:cNvPr id="522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222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429000" y="5562600"/>
            <a:ext cx="2357438" cy="838200"/>
          </a:xfrm>
          <a:prstGeom prst="rect">
            <a:avLst/>
          </a:prstGeom>
          <a:noFill/>
        </p:spPr>
      </p:pic>
      <p:sp>
        <p:nvSpPr>
          <p:cNvPr id="11" name="Round Diagonal Corner Rectangle 10"/>
          <p:cNvSpPr/>
          <p:nvPr/>
        </p:nvSpPr>
        <p:spPr>
          <a:xfrm>
            <a:off x="3276600" y="5410200"/>
            <a:ext cx="2667000" cy="1066800"/>
          </a:xfrm>
          <a:prstGeom prst="round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rot="5400000">
            <a:off x="4305300" y="2247900"/>
            <a:ext cx="53419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4305300" y="3467100"/>
            <a:ext cx="53419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5400000">
            <a:off x="4305300" y="4991100"/>
            <a:ext cx="53419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Right Arrow 16"/>
          <p:cNvSpPr/>
          <p:nvPr/>
        </p:nvSpPr>
        <p:spPr>
          <a:xfrm>
            <a:off x="2133600" y="5867400"/>
            <a:ext cx="9144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5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4577" name="Picture 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048000" y="1066800"/>
            <a:ext cx="2743200" cy="822960"/>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229600" cy="5745163"/>
          </a:xfrm>
        </p:spPr>
        <p:txBody>
          <a:bodyPr/>
          <a:lstStyle/>
          <a:p>
            <a:pPr>
              <a:buNone/>
            </a:pPr>
            <a:endParaRPr lang="en-US" sz="2400" b="1"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7.</a:t>
            </a:r>
            <a:r>
              <a:rPr lang="en-US" sz="2400" dirty="0" smtClean="0">
                <a:latin typeface="Times New Roman" pitchFamily="18" charset="0"/>
                <a:cs typeface="Times New Roman" pitchFamily="18" charset="0"/>
              </a:rPr>
              <a:t> </a:t>
            </a:r>
            <a:r>
              <a:rPr lang="en-US" sz="2400" b="1" u="sng" dirty="0" smtClean="0">
                <a:latin typeface="Times New Roman" pitchFamily="18" charset="0"/>
                <a:cs typeface="Times New Roman" pitchFamily="18" charset="0"/>
              </a:rPr>
              <a:t>Relation between γ, G, e &amp; S</a:t>
            </a:r>
            <a:endParaRPr lang="en-US" sz="2400" u="sng" dirty="0" smtClean="0">
              <a:latin typeface="Times New Roman" pitchFamily="18" charset="0"/>
              <a:cs typeface="Times New Roman" pitchFamily="18" charset="0"/>
            </a:endParaRPr>
          </a:p>
          <a:p>
            <a:pPr>
              <a:buNone/>
            </a:pPr>
            <a:endParaRPr lang="en-US" dirty="0"/>
          </a:p>
        </p:txBody>
      </p:sp>
      <p:sp>
        <p:nvSpPr>
          <p:cNvPr id="542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427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38400" y="1524000"/>
            <a:ext cx="888124" cy="757518"/>
          </a:xfrm>
          <a:prstGeom prst="rect">
            <a:avLst/>
          </a:prstGeom>
          <a:noFill/>
        </p:spPr>
      </p:pic>
      <p:pic>
        <p:nvPicPr>
          <p:cNvPr id="6" name="Picture 2"/>
          <p:cNvPicPr>
            <a:picLocks noChangeAspect="1" noChangeArrowheads="1"/>
          </p:cNvPicPr>
          <p:nvPr/>
        </p:nvPicPr>
        <p:blipFill>
          <a:blip r:embed="rId3"/>
          <a:srcRect/>
          <a:stretch>
            <a:fillRect/>
          </a:stretch>
        </p:blipFill>
        <p:spPr bwMode="auto">
          <a:xfrm>
            <a:off x="5181600" y="1905000"/>
            <a:ext cx="3771900" cy="2286000"/>
          </a:xfrm>
          <a:prstGeom prst="rect">
            <a:avLst/>
          </a:prstGeom>
          <a:noFill/>
          <a:ln w="9525">
            <a:noFill/>
            <a:miter lim="800000"/>
            <a:headEnd/>
            <a:tailEnd/>
          </a:ln>
          <a:effectLst/>
        </p:spPr>
      </p:pic>
      <p:sp>
        <p:nvSpPr>
          <p:cNvPr id="542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4275"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981200" y="2438400"/>
            <a:ext cx="1833563" cy="381000"/>
          </a:xfrm>
          <a:prstGeom prst="rect">
            <a:avLst/>
          </a:prstGeom>
          <a:noFill/>
        </p:spPr>
      </p:pic>
      <p:pic>
        <p:nvPicPr>
          <p:cNvPr id="9"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219200" y="3886200"/>
            <a:ext cx="1085850" cy="800100"/>
          </a:xfrm>
          <a:prstGeom prst="rect">
            <a:avLst/>
          </a:prstGeom>
          <a:noFill/>
        </p:spPr>
      </p:pic>
      <p:pic>
        <p:nvPicPr>
          <p:cNvPr id="10" name="Picture 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657600" y="3657600"/>
            <a:ext cx="1233715" cy="762000"/>
          </a:xfrm>
          <a:prstGeom prst="rect">
            <a:avLst/>
          </a:prstGeom>
          <a:noFill/>
        </p:spPr>
      </p:pic>
      <p:cxnSp>
        <p:nvCxnSpPr>
          <p:cNvPr id="12" name="Straight Arrow Connector 11"/>
          <p:cNvCxnSpPr/>
          <p:nvPr/>
        </p:nvCxnSpPr>
        <p:spPr>
          <a:xfrm rot="5400000">
            <a:off x="1905000" y="3048000"/>
            <a:ext cx="7620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6200000" flipH="1">
            <a:off x="3505200" y="2895600"/>
            <a:ext cx="6096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2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4277" name="Picture 5"/>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2057400" y="4800600"/>
            <a:ext cx="2434771" cy="838200"/>
          </a:xfrm>
          <a:prstGeom prst="rect">
            <a:avLst/>
          </a:prstGeom>
          <a:noFill/>
        </p:spPr>
      </p:pic>
      <p:sp>
        <p:nvSpPr>
          <p:cNvPr id="542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4279" name="Picture 7"/>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143000" y="5791200"/>
            <a:ext cx="4544616" cy="838200"/>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529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810000" y="2971800"/>
            <a:ext cx="1295400" cy="471055"/>
          </a:xfrm>
          <a:prstGeom prst="rect">
            <a:avLst/>
          </a:prstGeom>
          <a:noFill/>
        </p:spPr>
      </p:pic>
      <p:sp>
        <p:nvSpPr>
          <p:cNvPr id="553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529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057400" y="1371600"/>
            <a:ext cx="4204097" cy="838200"/>
          </a:xfrm>
          <a:prstGeom prst="rect">
            <a:avLst/>
          </a:prstGeom>
          <a:noFill/>
        </p:spPr>
      </p:pic>
      <p:sp>
        <p:nvSpPr>
          <p:cNvPr id="5530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5301"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581400" y="5715000"/>
            <a:ext cx="1976438" cy="762000"/>
          </a:xfrm>
          <a:prstGeom prst="rect">
            <a:avLst/>
          </a:prstGeom>
          <a:noFill/>
        </p:spPr>
      </p:pic>
      <p:sp>
        <p:nvSpPr>
          <p:cNvPr id="5530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5303"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286000" y="4343400"/>
            <a:ext cx="4138613" cy="838200"/>
          </a:xfrm>
          <a:prstGeom prst="rect">
            <a:avLst/>
          </a:prstGeom>
          <a:noFill/>
        </p:spPr>
      </p:pic>
      <p:cxnSp>
        <p:nvCxnSpPr>
          <p:cNvPr id="14" name="Straight Arrow Connector 13"/>
          <p:cNvCxnSpPr/>
          <p:nvPr/>
        </p:nvCxnSpPr>
        <p:spPr>
          <a:xfrm rot="5400000" flipH="1" flipV="1">
            <a:off x="4191794" y="2513806"/>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5400000">
            <a:off x="4229894" y="3923506"/>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Snip Same Side Corner Rectangle 16"/>
          <p:cNvSpPr/>
          <p:nvPr/>
        </p:nvSpPr>
        <p:spPr>
          <a:xfrm>
            <a:off x="3429000" y="5562600"/>
            <a:ext cx="2209800" cy="990600"/>
          </a:xfrm>
          <a:prstGeom prst="snip2Same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a:off x="2514600" y="60960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382000" cy="5334000"/>
          </a:xfrm>
        </p:spPr>
        <p:txBody>
          <a:bodyPr>
            <a:normAutofit fontScale="92500" lnSpcReduction="20000"/>
          </a:bodyPr>
          <a:lstStyle/>
          <a:p>
            <a:pPr algn="just">
              <a:lnSpc>
                <a:spcPct val="150000"/>
              </a:lnSpc>
              <a:buFont typeface="Wingdings" pitchFamily="2" charset="2"/>
              <a:buChar char="Ø"/>
            </a:pPr>
            <a:r>
              <a:rPr lang="en-US" sz="2400" dirty="0">
                <a:latin typeface="Times New Roman" pitchFamily="18" charset="0"/>
                <a:cs typeface="Times New Roman" pitchFamily="18" charset="0"/>
              </a:rPr>
              <a:t>Soil is the thin layer of material </a:t>
            </a:r>
            <a:r>
              <a:rPr lang="en-US" sz="2400" dirty="0" smtClean="0">
                <a:latin typeface="Times New Roman" pitchFamily="18" charset="0"/>
                <a:cs typeface="Times New Roman" pitchFamily="18" charset="0"/>
              </a:rPr>
              <a:t>covering </a:t>
            </a:r>
            <a:r>
              <a:rPr lang="en-US" sz="2400" dirty="0">
                <a:latin typeface="Times New Roman" pitchFamily="18" charset="0"/>
                <a:cs typeface="Times New Roman" pitchFamily="18" charset="0"/>
              </a:rPr>
              <a:t>the earth’s surface and is formed from the weathering of rocks</a:t>
            </a:r>
            <a:r>
              <a:rPr lang="en-US" sz="2400" dirty="0" smtClean="0">
                <a:latin typeface="Times New Roman" pitchFamily="18" charset="0"/>
                <a:cs typeface="Times New Roman" pitchFamily="18" charset="0"/>
              </a:rPr>
              <a:t>.</a:t>
            </a:r>
          </a:p>
          <a:p>
            <a:pPr algn="just">
              <a:lnSpc>
                <a:spcPct val="150000"/>
              </a:lnSpc>
              <a:buFont typeface="Wingdings" pitchFamily="2" charset="2"/>
              <a:buChar char="Ø"/>
            </a:pPr>
            <a:endParaRPr lang="en-US" sz="2400" dirty="0" smtClean="0">
              <a:latin typeface="Times New Roman" pitchFamily="18" charset="0"/>
              <a:cs typeface="Times New Roman" pitchFamily="18" charset="0"/>
            </a:endParaRPr>
          </a:p>
          <a:p>
            <a:pPr algn="just">
              <a:lnSpc>
                <a:spcPct val="150000"/>
              </a:lnSpc>
              <a:buFont typeface="Wingdings" pitchFamily="2" charset="2"/>
              <a:buChar char="Ø"/>
            </a:pPr>
            <a:endParaRPr lang="en-US" sz="2400" dirty="0" smtClean="0">
              <a:latin typeface="Times New Roman" pitchFamily="18" charset="0"/>
              <a:cs typeface="Times New Roman" pitchFamily="18" charset="0"/>
            </a:endParaRPr>
          </a:p>
          <a:p>
            <a:pPr algn="just">
              <a:lnSpc>
                <a:spcPct val="150000"/>
              </a:lnSpc>
              <a:buFont typeface="Wingdings" pitchFamily="2" charset="2"/>
              <a:buChar char="Ø"/>
            </a:pPr>
            <a:endParaRPr lang="en-US" sz="2400" dirty="0" smtClean="0">
              <a:latin typeface="Times New Roman" pitchFamily="18" charset="0"/>
              <a:cs typeface="Times New Roman" pitchFamily="18" charset="0"/>
            </a:endParaRPr>
          </a:p>
          <a:p>
            <a:pPr algn="just">
              <a:lnSpc>
                <a:spcPct val="150000"/>
              </a:lnSpc>
              <a:buFont typeface="Wingdings" pitchFamily="2" charset="2"/>
              <a:buChar char="Ø"/>
            </a:pPr>
            <a:endParaRPr lang="en-US" sz="2400" dirty="0" smtClean="0">
              <a:latin typeface="Times New Roman" pitchFamily="18" charset="0"/>
              <a:cs typeface="Times New Roman" pitchFamily="18" charset="0"/>
            </a:endParaRPr>
          </a:p>
          <a:p>
            <a:pPr algn="just">
              <a:lnSpc>
                <a:spcPct val="150000"/>
              </a:lnSpc>
              <a:buFont typeface="Wingdings" pitchFamily="2" charset="2"/>
              <a:buChar char="Ø"/>
            </a:pPr>
            <a:r>
              <a:rPr lang="en-US" sz="2400" dirty="0" smtClean="0">
                <a:latin typeface="Times New Roman" pitchFamily="18" charset="0"/>
                <a:cs typeface="Times New Roman" pitchFamily="18" charset="0"/>
              </a:rPr>
              <a:t>Soil </a:t>
            </a:r>
            <a:r>
              <a:rPr lang="en-US" sz="2400" dirty="0">
                <a:latin typeface="Times New Roman" pitchFamily="18" charset="0"/>
                <a:cs typeface="Times New Roman" pitchFamily="18" charset="0"/>
              </a:rPr>
              <a:t>is a valuable resource that needs to be carefully managed as it is easily damaged, washed or blown away</a:t>
            </a:r>
            <a:r>
              <a:rPr lang="en-US" sz="2400" dirty="0" smtClean="0">
                <a:latin typeface="Times New Roman" pitchFamily="18" charset="0"/>
                <a:cs typeface="Times New Roman" pitchFamily="18" charset="0"/>
              </a:rPr>
              <a:t>.</a:t>
            </a:r>
          </a:p>
          <a:p>
            <a:pPr algn="just">
              <a:lnSpc>
                <a:spcPct val="150000"/>
              </a:lnSpc>
              <a:buFont typeface="Wingdings" pitchFamily="2" charset="2"/>
              <a:buChar char="Ø"/>
            </a:pPr>
            <a:r>
              <a:rPr lang="en-US" sz="2400" dirty="0">
                <a:latin typeface="Times New Roman" pitchFamily="18" charset="0"/>
                <a:cs typeface="Times New Roman" pitchFamily="18" charset="0"/>
              </a:rPr>
              <a:t>If we understand soil and manage it properly, we will avoid destroying one of the essential building blocks of our environment and our food security.</a:t>
            </a:r>
          </a:p>
          <a:p>
            <a:pPr>
              <a:buFont typeface="Wingdings" pitchFamily="2" charset="2"/>
              <a:buChar char="Ø"/>
            </a:pPr>
            <a:endParaRPr lang="en-US" dirty="0"/>
          </a:p>
        </p:txBody>
      </p:sp>
      <p:pic>
        <p:nvPicPr>
          <p:cNvPr id="1027" name="Picture 3" descr="C:\Users\Puneeth\Desktop\Downloads\CS.jpeg"/>
          <p:cNvPicPr>
            <a:picLocks noChangeAspect="1" noChangeArrowheads="1"/>
          </p:cNvPicPr>
          <p:nvPr/>
        </p:nvPicPr>
        <p:blipFill>
          <a:blip r:embed="rId3" cstate="print"/>
          <a:srcRect/>
          <a:stretch>
            <a:fillRect/>
          </a:stretch>
        </p:blipFill>
        <p:spPr bwMode="auto">
          <a:xfrm>
            <a:off x="3048000" y="2209800"/>
            <a:ext cx="2590800" cy="194310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124200" y="1066800"/>
            <a:ext cx="2174082" cy="838200"/>
          </a:xfrm>
          <a:prstGeom prst="rect">
            <a:avLst/>
          </a:prstGeom>
          <a:noFill/>
        </p:spPr>
      </p:pic>
      <p:sp>
        <p:nvSpPr>
          <p:cNvPr id="5" name="TextBox 4"/>
          <p:cNvSpPr txBox="1"/>
          <p:nvPr/>
        </p:nvSpPr>
        <p:spPr>
          <a:xfrm>
            <a:off x="381000" y="2057400"/>
            <a:ext cx="4050148" cy="369332"/>
          </a:xfrm>
          <a:prstGeom prst="rect">
            <a:avLst/>
          </a:prstGeom>
          <a:noFill/>
        </p:spPr>
        <p:txBody>
          <a:bodyPr wrap="none" rtlCol="0">
            <a:spAutoFit/>
          </a:bodyPr>
          <a:lstStyle/>
          <a:p>
            <a:pPr>
              <a:buFont typeface="Wingdings" pitchFamily="2" charset="2"/>
              <a:buChar char="v"/>
            </a:pPr>
            <a:r>
              <a:rPr lang="en-US" b="1" dirty="0" smtClean="0">
                <a:latin typeface="Times New Roman" pitchFamily="18" charset="0"/>
                <a:cs typeface="Times New Roman" pitchFamily="18" charset="0"/>
              </a:rPr>
              <a:t> For a fully saturated soil sample S=1</a:t>
            </a:r>
            <a:endParaRPr lang="en-US" b="1" dirty="0">
              <a:latin typeface="Times New Roman" pitchFamily="18" charset="0"/>
              <a:cs typeface="Times New Roman" pitchFamily="18" charset="0"/>
            </a:endParaRPr>
          </a:p>
        </p:txBody>
      </p:sp>
      <p:sp>
        <p:nvSpPr>
          <p:cNvPr id="563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632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200400" y="2590800"/>
            <a:ext cx="2344341" cy="838200"/>
          </a:xfrm>
          <a:prstGeom prst="rect">
            <a:avLst/>
          </a:prstGeom>
          <a:noFill/>
        </p:spPr>
      </p:pic>
      <p:sp>
        <p:nvSpPr>
          <p:cNvPr id="563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6323"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743200" y="3581400"/>
            <a:ext cx="3133165" cy="457200"/>
          </a:xfrm>
          <a:prstGeom prst="rect">
            <a:avLst/>
          </a:prstGeom>
          <a:noFill/>
        </p:spPr>
      </p:pic>
      <p:sp>
        <p:nvSpPr>
          <p:cNvPr id="563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6325"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57200" y="4800600"/>
            <a:ext cx="3246834" cy="685800"/>
          </a:xfrm>
          <a:prstGeom prst="rect">
            <a:avLst/>
          </a:prstGeom>
          <a:noFill/>
        </p:spPr>
      </p:pic>
      <p:sp>
        <p:nvSpPr>
          <p:cNvPr id="5632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6327" name="Picture 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876800" y="4724400"/>
            <a:ext cx="3703320" cy="685800"/>
          </a:xfrm>
          <a:prstGeom prst="rect">
            <a:avLst/>
          </a:prstGeom>
          <a:noFill/>
        </p:spPr>
      </p:pic>
      <p:cxnSp>
        <p:nvCxnSpPr>
          <p:cNvPr id="15" name="Straight Arrow Connector 14"/>
          <p:cNvCxnSpPr/>
          <p:nvPr/>
        </p:nvCxnSpPr>
        <p:spPr>
          <a:xfrm rot="10800000" flipV="1">
            <a:off x="3124200" y="4114800"/>
            <a:ext cx="7620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953000" y="4114800"/>
            <a:ext cx="6096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633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6329" name="Picture 9"/>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3276600" y="5791200"/>
            <a:ext cx="2952750" cy="762000"/>
          </a:xfrm>
          <a:prstGeom prst="rect">
            <a:avLst/>
          </a:prstGeom>
          <a:noFill/>
        </p:spPr>
      </p:pic>
      <p:sp>
        <p:nvSpPr>
          <p:cNvPr id="20" name="Rounded Rectangle 19"/>
          <p:cNvSpPr/>
          <p:nvPr/>
        </p:nvSpPr>
        <p:spPr>
          <a:xfrm>
            <a:off x="2971800" y="5638800"/>
            <a:ext cx="3429000" cy="990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2209800" y="6172200"/>
            <a:ext cx="6096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pPr>
              <a:buNone/>
            </a:pPr>
            <a:endParaRPr lang="en-US" sz="2400" b="1"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8.</a:t>
            </a:r>
            <a:r>
              <a:rPr lang="en-US" sz="2400" dirty="0" smtClean="0">
                <a:latin typeface="Times New Roman" pitchFamily="18" charset="0"/>
                <a:cs typeface="Times New Roman" pitchFamily="18" charset="0"/>
              </a:rPr>
              <a:t> </a:t>
            </a:r>
            <a:r>
              <a:rPr lang="en-US" sz="2400" b="1" u="sng" dirty="0" smtClean="0">
                <a:latin typeface="Times New Roman" pitchFamily="18" charset="0"/>
                <a:cs typeface="Times New Roman" pitchFamily="18" charset="0"/>
              </a:rPr>
              <a:t>Relation between γ</a:t>
            </a:r>
            <a:r>
              <a:rPr lang="en-US" sz="2400" b="1" u="sng" baseline="-25000" dirty="0" smtClean="0">
                <a:latin typeface="Times New Roman" pitchFamily="18" charset="0"/>
                <a:cs typeface="Times New Roman" pitchFamily="18" charset="0"/>
              </a:rPr>
              <a:t>d</a:t>
            </a:r>
            <a:r>
              <a:rPr lang="en-US" sz="2400" b="1" u="sng" dirty="0" smtClean="0">
                <a:latin typeface="Times New Roman" pitchFamily="18" charset="0"/>
                <a:cs typeface="Times New Roman" pitchFamily="18" charset="0"/>
              </a:rPr>
              <a:t>, γ, w</a:t>
            </a:r>
            <a:endParaRPr lang="en-US" sz="2400" u="sng" dirty="0" smtClean="0">
              <a:latin typeface="Times New Roman" pitchFamily="18" charset="0"/>
              <a:cs typeface="Times New Roman" pitchFamily="18" charset="0"/>
            </a:endParaRPr>
          </a:p>
          <a:p>
            <a:pPr>
              <a:buNone/>
            </a:pPr>
            <a:endParaRPr lang="en-US" dirty="0"/>
          </a:p>
        </p:txBody>
      </p:sp>
      <p:sp>
        <p:nvSpPr>
          <p:cNvPr id="573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734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09800" y="1371600"/>
            <a:ext cx="1193369" cy="838200"/>
          </a:xfrm>
          <a:prstGeom prst="rect">
            <a:avLst/>
          </a:prstGeom>
          <a:noFill/>
        </p:spPr>
      </p:pic>
      <p:sp>
        <p:nvSpPr>
          <p:cNvPr id="6" name="TextBox 5"/>
          <p:cNvSpPr txBox="1"/>
          <p:nvPr/>
        </p:nvSpPr>
        <p:spPr>
          <a:xfrm>
            <a:off x="685800" y="2133600"/>
            <a:ext cx="3512565" cy="369332"/>
          </a:xfrm>
          <a:prstGeom prst="rect">
            <a:avLst/>
          </a:prstGeom>
          <a:noFill/>
        </p:spPr>
        <p:txBody>
          <a:bodyPr wrap="none" rtlCol="0">
            <a:spAutoFit/>
          </a:bodyPr>
          <a:lstStyle/>
          <a:p>
            <a:pPr>
              <a:buFont typeface="Wingdings" pitchFamily="2" charset="2"/>
              <a:buChar char="v"/>
            </a:pPr>
            <a:r>
              <a:rPr lang="en-US" b="1" dirty="0" smtClean="0">
                <a:latin typeface="Times New Roman" pitchFamily="18" charset="0"/>
                <a:cs typeface="Times New Roman" pitchFamily="18" charset="0"/>
              </a:rPr>
              <a:t> Add 1 both side of the equation</a:t>
            </a:r>
            <a:endParaRPr lang="en-US" b="1" dirty="0">
              <a:latin typeface="Times New Roman" pitchFamily="18" charset="0"/>
              <a:cs typeface="Times New Roman" pitchFamily="18" charset="0"/>
            </a:endParaRPr>
          </a:p>
        </p:txBody>
      </p:sp>
      <p:sp>
        <p:nvSpPr>
          <p:cNvPr id="573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734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371600" y="2819400"/>
            <a:ext cx="2195593" cy="762000"/>
          </a:xfrm>
          <a:prstGeom prst="rect">
            <a:avLst/>
          </a:prstGeom>
          <a:noFill/>
        </p:spPr>
      </p:pic>
      <p:sp>
        <p:nvSpPr>
          <p:cNvPr id="573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734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562600" y="2819400"/>
            <a:ext cx="2323475" cy="762000"/>
          </a:xfrm>
          <a:prstGeom prst="rect">
            <a:avLst/>
          </a:prstGeom>
          <a:noFill/>
        </p:spPr>
      </p:pic>
      <p:cxnSp>
        <p:nvCxnSpPr>
          <p:cNvPr id="12" name="Straight Arrow Connector 11"/>
          <p:cNvCxnSpPr/>
          <p:nvPr/>
        </p:nvCxnSpPr>
        <p:spPr>
          <a:xfrm>
            <a:off x="4038600" y="31242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35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7351"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066801" y="4038600"/>
            <a:ext cx="2209800" cy="494501"/>
          </a:xfrm>
          <a:prstGeom prst="rect">
            <a:avLst/>
          </a:prstGeom>
          <a:noFill/>
        </p:spPr>
      </p:pic>
      <p:cxnSp>
        <p:nvCxnSpPr>
          <p:cNvPr id="16" name="Straight Arrow Connector 15"/>
          <p:cNvCxnSpPr/>
          <p:nvPr/>
        </p:nvCxnSpPr>
        <p:spPr>
          <a:xfrm flipV="1">
            <a:off x="3505200" y="3505200"/>
            <a:ext cx="24384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657600" y="44196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35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7353"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410200" y="4038600"/>
            <a:ext cx="1574800" cy="685800"/>
          </a:xfrm>
          <a:prstGeom prst="rect">
            <a:avLst/>
          </a:prstGeom>
          <a:noFill/>
        </p:spPr>
      </p:pic>
      <p:sp>
        <p:nvSpPr>
          <p:cNvPr id="5735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7355" name="Picture 1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914400" y="5410200"/>
            <a:ext cx="1117600" cy="685800"/>
          </a:xfrm>
          <a:prstGeom prst="rect">
            <a:avLst/>
          </a:prstGeom>
          <a:noFill/>
        </p:spPr>
      </p:pic>
      <p:cxnSp>
        <p:nvCxnSpPr>
          <p:cNvPr id="23" name="Straight Arrow Connector 22"/>
          <p:cNvCxnSpPr/>
          <p:nvPr/>
        </p:nvCxnSpPr>
        <p:spPr>
          <a:xfrm flipV="1">
            <a:off x="2286000" y="4724400"/>
            <a:ext cx="24384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2286000" y="57150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35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7357" name="Picture 13"/>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3733800" y="5334000"/>
            <a:ext cx="1883044" cy="685800"/>
          </a:xfrm>
          <a:prstGeom prst="rect">
            <a:avLst/>
          </a:prstGeom>
          <a:noFill/>
        </p:spPr>
      </p:pic>
      <p:sp>
        <p:nvSpPr>
          <p:cNvPr id="5736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7359" name="Picture 15"/>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6858000" y="5257800"/>
            <a:ext cx="1679222" cy="762000"/>
          </a:xfrm>
          <a:prstGeom prst="rect">
            <a:avLst/>
          </a:prstGeom>
          <a:noFill/>
        </p:spPr>
      </p:pic>
      <p:cxnSp>
        <p:nvCxnSpPr>
          <p:cNvPr id="29" name="Straight Arrow Connector 28"/>
          <p:cNvCxnSpPr/>
          <p:nvPr/>
        </p:nvCxnSpPr>
        <p:spPr>
          <a:xfrm>
            <a:off x="5867400" y="56388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6705600" y="5181600"/>
            <a:ext cx="1981200" cy="1066800"/>
          </a:xfrm>
          <a:prstGeom prst="roundRect">
            <a:avLst>
              <a:gd name="adj" fmla="val 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lstStyle/>
          <a:p>
            <a:pPr>
              <a:buNone/>
            </a:pPr>
            <a:endParaRPr lang="en-US" sz="2400" b="1" dirty="0" smtClean="0">
              <a:latin typeface="Times New Roman" pitchFamily="18" charset="0"/>
              <a:cs typeface="Times New Roman" pitchFamily="18" charset="0"/>
            </a:endParaRPr>
          </a:p>
          <a:p>
            <a:pPr>
              <a:buNone/>
            </a:pPr>
            <a:r>
              <a:rPr lang="en-US" sz="2400" b="1" dirty="0" smtClean="0">
                <a:latin typeface="Times New Roman" pitchFamily="18" charset="0"/>
                <a:cs typeface="Times New Roman" pitchFamily="18" charset="0"/>
              </a:rPr>
              <a:t>9. </a:t>
            </a:r>
            <a:r>
              <a:rPr lang="en-US" sz="2400" b="1" u="sng" dirty="0" smtClean="0">
                <a:latin typeface="Times New Roman" pitchFamily="18" charset="0"/>
                <a:cs typeface="Times New Roman" pitchFamily="18" charset="0"/>
              </a:rPr>
              <a:t>Relation between γ</a:t>
            </a:r>
            <a:r>
              <a:rPr lang="en-US" sz="2400" b="1" u="sng" baseline="-25000" dirty="0" smtClean="0">
                <a:latin typeface="Times New Roman" pitchFamily="18" charset="0"/>
                <a:cs typeface="Times New Roman" pitchFamily="18" charset="0"/>
              </a:rPr>
              <a:t>sat</a:t>
            </a:r>
            <a:r>
              <a:rPr lang="en-US" sz="2400" b="1" u="sng" dirty="0" smtClean="0">
                <a:latin typeface="Times New Roman" pitchFamily="18" charset="0"/>
                <a:cs typeface="Times New Roman" pitchFamily="18" charset="0"/>
              </a:rPr>
              <a:t> , γ, γ</a:t>
            </a:r>
            <a:r>
              <a:rPr lang="en-US" sz="2400" b="1" u="sng" baseline="-25000" dirty="0" smtClean="0">
                <a:latin typeface="Times New Roman" pitchFamily="18" charset="0"/>
                <a:cs typeface="Times New Roman" pitchFamily="18" charset="0"/>
              </a:rPr>
              <a:t>d</a:t>
            </a:r>
            <a:r>
              <a:rPr lang="en-US" sz="2400" b="1" u="sng" dirty="0" smtClean="0">
                <a:latin typeface="Times New Roman" pitchFamily="18" charset="0"/>
                <a:cs typeface="Times New Roman" pitchFamily="18" charset="0"/>
              </a:rPr>
              <a:t> &amp; S</a:t>
            </a:r>
            <a:endParaRPr lang="en-US" sz="2400" b="1" u="sng" dirty="0">
              <a:latin typeface="Times New Roman" pitchFamily="18" charset="0"/>
              <a:cs typeface="Times New Roman" pitchFamily="18" charset="0"/>
            </a:endParaRPr>
          </a:p>
        </p:txBody>
      </p:sp>
      <p:pic>
        <p:nvPicPr>
          <p:cNvPr id="4"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971800" y="1524000"/>
            <a:ext cx="2174082" cy="838200"/>
          </a:xfrm>
          <a:prstGeom prst="rect">
            <a:avLst/>
          </a:prstGeom>
          <a:noFill/>
        </p:spPr>
      </p:pic>
      <p:sp>
        <p:nvSpPr>
          <p:cNvPr id="583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836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95600" y="2667000"/>
            <a:ext cx="2449286" cy="685800"/>
          </a:xfrm>
          <a:prstGeom prst="rect">
            <a:avLst/>
          </a:prstGeom>
          <a:noFill/>
        </p:spPr>
      </p:pic>
      <p:sp>
        <p:nvSpPr>
          <p:cNvPr id="7" name="TextBox 6"/>
          <p:cNvSpPr txBox="1"/>
          <p:nvPr/>
        </p:nvSpPr>
        <p:spPr>
          <a:xfrm>
            <a:off x="533400" y="3962400"/>
            <a:ext cx="2287870" cy="369332"/>
          </a:xfrm>
          <a:prstGeom prst="rect">
            <a:avLst/>
          </a:prstGeom>
          <a:noFill/>
        </p:spPr>
        <p:txBody>
          <a:bodyPr wrap="none" rtlCol="0">
            <a:spAutoFit/>
          </a:bodyPr>
          <a:lstStyle/>
          <a:p>
            <a:pPr>
              <a:buFont typeface="Wingdings" pitchFamily="2" charset="2"/>
              <a:buChar char="v"/>
            </a:pPr>
            <a:r>
              <a:rPr lang="en-US" b="1" dirty="0" smtClean="0">
                <a:latin typeface="Times New Roman" pitchFamily="18" charset="0"/>
                <a:cs typeface="Times New Roman" pitchFamily="18" charset="0"/>
              </a:rPr>
              <a:t> Add &amp; subtract by</a:t>
            </a:r>
            <a:endParaRPr lang="en-US" b="1" dirty="0">
              <a:latin typeface="Times New Roman" pitchFamily="18" charset="0"/>
              <a:cs typeface="Times New Roman" pitchFamily="18" charset="0"/>
            </a:endParaRPr>
          </a:p>
        </p:txBody>
      </p:sp>
      <p:sp>
        <p:nvSpPr>
          <p:cNvPr id="583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cxnSp>
        <p:nvCxnSpPr>
          <p:cNvPr id="11" name="Straight Arrow Connector 10"/>
          <p:cNvCxnSpPr/>
          <p:nvPr/>
        </p:nvCxnSpPr>
        <p:spPr>
          <a:xfrm>
            <a:off x="2895600" y="41148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83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8375"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581400" y="3810000"/>
            <a:ext cx="1001486" cy="685800"/>
          </a:xfrm>
          <a:prstGeom prst="rect">
            <a:avLst/>
          </a:prstGeom>
          <a:noFill/>
        </p:spPr>
      </p:pic>
      <p:sp>
        <p:nvSpPr>
          <p:cNvPr id="5837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8377"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447800" y="4953000"/>
            <a:ext cx="6186714" cy="838200"/>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939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09600" y="2971800"/>
            <a:ext cx="1608667" cy="762000"/>
          </a:xfrm>
          <a:prstGeom prst="rect">
            <a:avLst/>
          </a:prstGeom>
          <a:noFill/>
        </p:spPr>
      </p:pic>
      <p:cxnSp>
        <p:nvCxnSpPr>
          <p:cNvPr id="8" name="Straight Arrow Connector 7"/>
          <p:cNvCxnSpPr/>
          <p:nvPr/>
        </p:nvCxnSpPr>
        <p:spPr>
          <a:xfrm flipV="1">
            <a:off x="1981200" y="2438400"/>
            <a:ext cx="7620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362200" y="3352800"/>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1" name="Picture 9"/>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981200" y="1295400"/>
            <a:ext cx="5334000" cy="722671"/>
          </a:xfrm>
          <a:prstGeom prst="rect">
            <a:avLst/>
          </a:prstGeom>
          <a:noFill/>
        </p:spPr>
      </p:pic>
      <p:sp>
        <p:nvSpPr>
          <p:cNvPr id="593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9395"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429000" y="2971800"/>
            <a:ext cx="5110316" cy="685800"/>
          </a:xfrm>
          <a:prstGeom prst="rect">
            <a:avLst/>
          </a:prstGeom>
          <a:noFill/>
        </p:spPr>
      </p:pic>
      <p:sp>
        <p:nvSpPr>
          <p:cNvPr id="5939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9397"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286000" y="4343400"/>
            <a:ext cx="4648200" cy="811182"/>
          </a:xfrm>
          <a:prstGeom prst="rect">
            <a:avLst/>
          </a:prstGeom>
          <a:noFill/>
        </p:spPr>
      </p:pic>
      <p:sp>
        <p:nvSpPr>
          <p:cNvPr id="5940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59399" name="Picture 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819400" y="5715000"/>
            <a:ext cx="3505200" cy="494125"/>
          </a:xfrm>
          <a:prstGeom prst="rect">
            <a:avLst/>
          </a:prstGeom>
          <a:noFill/>
        </p:spPr>
      </p:pic>
      <p:sp>
        <p:nvSpPr>
          <p:cNvPr id="18" name="Hexagon 17"/>
          <p:cNvSpPr/>
          <p:nvPr/>
        </p:nvSpPr>
        <p:spPr>
          <a:xfrm>
            <a:off x="2590800" y="5715000"/>
            <a:ext cx="3886200" cy="609600"/>
          </a:xfrm>
          <a:prstGeom prst="hexag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1447800" y="5943600"/>
            <a:ext cx="9144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lstStyle/>
          <a:p>
            <a:pPr>
              <a:lnSpc>
                <a:spcPct val="150000"/>
              </a:lnSpc>
              <a:buNone/>
            </a:pPr>
            <a:r>
              <a:rPr lang="en-US" sz="2400" b="1" dirty="0" smtClean="0">
                <a:latin typeface="Times New Roman" pitchFamily="18" charset="0"/>
                <a:cs typeface="Times New Roman" pitchFamily="18" charset="0"/>
              </a:rPr>
              <a:t>10. </a:t>
            </a:r>
            <a:r>
              <a:rPr lang="en-US" sz="2400" b="1" u="sng" dirty="0" smtClean="0">
                <a:latin typeface="Times New Roman" pitchFamily="18" charset="0"/>
                <a:cs typeface="Times New Roman" pitchFamily="18" charset="0"/>
              </a:rPr>
              <a:t>Relation between γ</a:t>
            </a:r>
            <a:r>
              <a:rPr lang="en-US" sz="2400" b="1" u="sng" baseline="-25000" dirty="0" smtClean="0">
                <a:latin typeface="Times New Roman" pitchFamily="18" charset="0"/>
                <a:cs typeface="Times New Roman" pitchFamily="18" charset="0"/>
              </a:rPr>
              <a:t>d</a:t>
            </a:r>
            <a:r>
              <a:rPr lang="en-US" sz="2400" b="1" u="sng" dirty="0" smtClean="0">
                <a:latin typeface="Times New Roman" pitchFamily="18" charset="0"/>
                <a:cs typeface="Times New Roman" pitchFamily="18" charset="0"/>
              </a:rPr>
              <a:t>, G, W&amp; </a:t>
            </a:r>
            <a:r>
              <a:rPr lang="el-GR" sz="2400" b="1" u="sng" dirty="0" smtClean="0">
                <a:latin typeface="Times New Roman" pitchFamily="18" charset="0"/>
                <a:cs typeface="Times New Roman" pitchFamily="18" charset="0"/>
              </a:rPr>
              <a:t>η</a:t>
            </a:r>
            <a:r>
              <a:rPr lang="en-US" sz="2400" b="1" u="sng" baseline="-25000" dirty="0" smtClean="0">
                <a:latin typeface="Times New Roman" pitchFamily="18" charset="0"/>
                <a:cs typeface="Times New Roman" pitchFamily="18" charset="0"/>
              </a:rPr>
              <a:t>a  </a:t>
            </a:r>
          </a:p>
        </p:txBody>
      </p:sp>
      <p:sp>
        <p:nvSpPr>
          <p:cNvPr id="583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837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349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348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86000" y="1600200"/>
            <a:ext cx="2714625" cy="457200"/>
          </a:xfrm>
          <a:prstGeom prst="rect">
            <a:avLst/>
          </a:prstGeom>
          <a:noFill/>
        </p:spPr>
      </p:pic>
      <p:sp>
        <p:nvSpPr>
          <p:cNvPr id="6349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349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95600" y="2667000"/>
            <a:ext cx="2648857" cy="762000"/>
          </a:xfrm>
          <a:prstGeom prst="rect">
            <a:avLst/>
          </a:prstGeom>
          <a:noFill/>
        </p:spPr>
      </p:pic>
      <p:cxnSp>
        <p:nvCxnSpPr>
          <p:cNvPr id="19" name="Straight Connector 18"/>
          <p:cNvCxnSpPr/>
          <p:nvPr/>
        </p:nvCxnSpPr>
        <p:spPr>
          <a:xfrm>
            <a:off x="4038600" y="2133600"/>
            <a:ext cx="762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a:off x="4229894" y="2475706"/>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349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349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667000" y="3581400"/>
            <a:ext cx="2819401" cy="866451"/>
          </a:xfrm>
          <a:prstGeom prst="rect">
            <a:avLst/>
          </a:prstGeom>
          <a:noFill/>
        </p:spPr>
      </p:pic>
      <p:sp>
        <p:nvSpPr>
          <p:cNvPr id="6349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349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514600" y="4648200"/>
            <a:ext cx="3057676" cy="692927"/>
          </a:xfrm>
          <a:prstGeom prst="rect">
            <a:avLst/>
          </a:prstGeom>
          <a:noFill/>
        </p:spPr>
      </p:pic>
      <p:sp>
        <p:nvSpPr>
          <p:cNvPr id="6349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3497"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590800" y="5638800"/>
            <a:ext cx="2999619" cy="762000"/>
          </a:xfrm>
          <a:prstGeom prst="rect">
            <a:avLst/>
          </a:prstGeom>
          <a:noFill/>
        </p:spPr>
      </p:pic>
      <p:cxnSp>
        <p:nvCxnSpPr>
          <p:cNvPr id="34" name="Straight Arrow Connector 33"/>
          <p:cNvCxnSpPr/>
          <p:nvPr/>
        </p:nvCxnSpPr>
        <p:spPr>
          <a:xfrm>
            <a:off x="1676400" y="60198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9"/>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667000" y="1219200"/>
            <a:ext cx="2999619" cy="762000"/>
          </a:xfrm>
          <a:prstGeom prst="rect">
            <a:avLst/>
          </a:prstGeom>
          <a:noFill/>
        </p:spPr>
      </p:pic>
      <p:sp>
        <p:nvSpPr>
          <p:cNvPr id="5" name="TextBox 4"/>
          <p:cNvSpPr txBox="1"/>
          <p:nvPr/>
        </p:nvSpPr>
        <p:spPr>
          <a:xfrm>
            <a:off x="762000" y="2438400"/>
            <a:ext cx="2779607" cy="369332"/>
          </a:xfrm>
          <a:prstGeom prst="rect">
            <a:avLst/>
          </a:prstGeom>
          <a:noFill/>
        </p:spPr>
        <p:txBody>
          <a:bodyPr wrap="none" rtlCol="0">
            <a:spAutoFit/>
          </a:bodyPr>
          <a:lstStyle/>
          <a:p>
            <a:pPr>
              <a:buFont typeface="Wingdings" pitchFamily="2" charset="2"/>
              <a:buChar char="v"/>
            </a:pPr>
            <a:r>
              <a:rPr lang="en-US" b="1" dirty="0" smtClean="0">
                <a:latin typeface="Times New Roman" pitchFamily="18" charset="0"/>
                <a:cs typeface="Times New Roman" pitchFamily="18" charset="0"/>
              </a:rPr>
              <a:t> Divide throughout by V</a:t>
            </a:r>
            <a:endParaRPr lang="en-US" b="1" dirty="0">
              <a:latin typeface="Times New Roman" pitchFamily="18" charset="0"/>
              <a:cs typeface="Times New Roman" pitchFamily="18" charset="0"/>
            </a:endParaRPr>
          </a:p>
        </p:txBody>
      </p:sp>
      <p:sp>
        <p:nvSpPr>
          <p:cNvPr id="645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4513"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43200" y="3200400"/>
            <a:ext cx="3435047" cy="762000"/>
          </a:xfrm>
          <a:prstGeom prst="rect">
            <a:avLst/>
          </a:prstGeom>
          <a:noFill/>
        </p:spPr>
      </p:pic>
      <p:sp>
        <p:nvSpPr>
          <p:cNvPr id="6451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451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452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4519"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286000" y="4495800"/>
            <a:ext cx="4136571" cy="762000"/>
          </a:xfrm>
          <a:prstGeom prst="rect">
            <a:avLst/>
          </a:prstGeom>
          <a:noFill/>
        </p:spPr>
      </p:pic>
      <p:sp>
        <p:nvSpPr>
          <p:cNvPr id="6452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4521"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743200" y="5791200"/>
            <a:ext cx="3314095" cy="762000"/>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286000" y="914400"/>
            <a:ext cx="3314095" cy="762000"/>
          </a:xfrm>
          <a:prstGeom prst="rect">
            <a:avLst/>
          </a:prstGeom>
          <a:noFill/>
        </p:spPr>
      </p:pic>
      <p:sp>
        <p:nvSpPr>
          <p:cNvPr id="655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5537"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858000" y="2286000"/>
            <a:ext cx="828675" cy="619125"/>
          </a:xfrm>
          <a:prstGeom prst="rect">
            <a:avLst/>
          </a:prstGeom>
          <a:noFill/>
        </p:spPr>
      </p:pic>
      <p:sp>
        <p:nvSpPr>
          <p:cNvPr id="6554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5539"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2286000" y="2895600"/>
            <a:ext cx="4115937" cy="838200"/>
          </a:xfrm>
          <a:prstGeom prst="rect">
            <a:avLst/>
          </a:prstGeom>
          <a:noFill/>
        </p:spPr>
      </p:pic>
      <p:cxnSp>
        <p:nvCxnSpPr>
          <p:cNvPr id="11" name="Straight Arrow Connector 10"/>
          <p:cNvCxnSpPr/>
          <p:nvPr/>
        </p:nvCxnSpPr>
        <p:spPr>
          <a:xfrm>
            <a:off x="5486400" y="1752600"/>
            <a:ext cx="11430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554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5541"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124200" y="4038600"/>
            <a:ext cx="3046790" cy="838200"/>
          </a:xfrm>
          <a:prstGeom prst="rect">
            <a:avLst/>
          </a:prstGeom>
          <a:noFill/>
        </p:spPr>
      </p:pic>
      <p:sp>
        <p:nvSpPr>
          <p:cNvPr id="6554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5543" name="Picture 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505200" y="5486400"/>
            <a:ext cx="2357438" cy="762000"/>
          </a:xfrm>
          <a:prstGeom prst="rect">
            <a:avLst/>
          </a:prstGeom>
          <a:noFill/>
        </p:spPr>
      </p:pic>
      <p:sp>
        <p:nvSpPr>
          <p:cNvPr id="16" name="Right Arrow 15"/>
          <p:cNvSpPr/>
          <p:nvPr/>
        </p:nvSpPr>
        <p:spPr>
          <a:xfrm>
            <a:off x="2133600" y="5867400"/>
            <a:ext cx="9144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3276600" y="5334000"/>
            <a:ext cx="2667000" cy="1143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05200" y="5715000"/>
            <a:ext cx="2357438" cy="838200"/>
          </a:xfrm>
          <a:prstGeom prst="rect">
            <a:avLst/>
          </a:prstGeom>
          <a:noFill/>
        </p:spPr>
      </p:pic>
      <p:pic>
        <p:nvPicPr>
          <p:cNvPr id="5" name="Picture 1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124200" y="5181600"/>
            <a:ext cx="3009900" cy="409575"/>
          </a:xfrm>
          <a:prstGeom prst="rect">
            <a:avLst/>
          </a:prstGeom>
          <a:noFill/>
        </p:spPr>
      </p:pic>
      <p:pic>
        <p:nvPicPr>
          <p:cNvPr id="6" name="Picture 1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886200" y="4191000"/>
            <a:ext cx="1828800" cy="810491"/>
          </a:xfrm>
          <a:prstGeom prst="rect">
            <a:avLst/>
          </a:prstGeom>
          <a:noFill/>
        </p:spPr>
      </p:pic>
      <p:pic>
        <p:nvPicPr>
          <p:cNvPr id="7"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733800" y="3581400"/>
            <a:ext cx="1739900" cy="457200"/>
          </a:xfrm>
          <a:prstGeom prst="rect">
            <a:avLst/>
          </a:prstGeom>
          <a:noFill/>
        </p:spPr>
      </p:pic>
      <p:pic>
        <p:nvPicPr>
          <p:cNvPr id="8" name="Picture 2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505200" y="2667000"/>
            <a:ext cx="2037522" cy="762000"/>
          </a:xfrm>
          <a:prstGeom prst="rect">
            <a:avLst/>
          </a:prstGeom>
          <a:noFill/>
        </p:spPr>
      </p:pic>
      <p:pic>
        <p:nvPicPr>
          <p:cNvPr id="9" name="Picture 17"/>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3810000" y="1905000"/>
            <a:ext cx="1389888" cy="457200"/>
          </a:xfrm>
          <a:prstGeom prst="rect">
            <a:avLst/>
          </a:prstGeom>
          <a:noFill/>
        </p:spPr>
      </p:pic>
      <p:pic>
        <p:nvPicPr>
          <p:cNvPr id="11" name="Picture 9"/>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3733800" y="838200"/>
            <a:ext cx="1485900" cy="742950"/>
          </a:xfrm>
          <a:prstGeom prst="rect">
            <a:avLst/>
          </a:prstGeom>
          <a:noFill/>
        </p:spPr>
      </p:pic>
      <p:cxnSp>
        <p:nvCxnSpPr>
          <p:cNvPr id="13" name="Straight Arrow Connector 12"/>
          <p:cNvCxnSpPr/>
          <p:nvPr/>
        </p:nvCxnSpPr>
        <p:spPr>
          <a:xfrm>
            <a:off x="2514600" y="12192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590800" y="20574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362200" y="31242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438400" y="38100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514600" y="46482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905000" y="54102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362200" y="61722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048000" y="5943600"/>
            <a:ext cx="2357438" cy="762000"/>
          </a:xfrm>
          <a:prstGeom prst="rect">
            <a:avLst/>
          </a:prstGeom>
          <a:noFill/>
        </p:spPr>
      </p:pic>
      <p:pic>
        <p:nvPicPr>
          <p:cNvPr id="5" name="Picture 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438400" y="5181600"/>
            <a:ext cx="3505200" cy="494125"/>
          </a:xfrm>
          <a:prstGeom prst="rect">
            <a:avLst/>
          </a:prstGeom>
          <a:noFill/>
        </p:spPr>
      </p:pic>
      <p:pic>
        <p:nvPicPr>
          <p:cNvPr id="6" name="Picture 1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352800" y="4038600"/>
            <a:ext cx="1679222" cy="762000"/>
          </a:xfrm>
          <a:prstGeom prst="rect">
            <a:avLst/>
          </a:prstGeom>
          <a:noFill/>
        </p:spPr>
      </p:pic>
      <p:pic>
        <p:nvPicPr>
          <p:cNvPr id="7"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971800" y="3048000"/>
            <a:ext cx="2952750" cy="762000"/>
          </a:xfrm>
          <a:prstGeom prst="rect">
            <a:avLst/>
          </a:prstGeom>
          <a:noFill/>
        </p:spPr>
      </p:pic>
      <p:pic>
        <p:nvPicPr>
          <p:cNvPr id="8"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200400" y="1066800"/>
            <a:ext cx="2357438" cy="762000"/>
          </a:xfrm>
          <a:prstGeom prst="rect">
            <a:avLst/>
          </a:prstGeom>
          <a:noFill/>
        </p:spPr>
      </p:pic>
      <p:pic>
        <p:nvPicPr>
          <p:cNvPr id="9" name="Picture 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352800" y="2057400"/>
            <a:ext cx="1976438" cy="762000"/>
          </a:xfrm>
          <a:prstGeom prst="rect">
            <a:avLst/>
          </a:prstGeom>
          <a:noFill/>
        </p:spPr>
      </p:pic>
      <p:cxnSp>
        <p:nvCxnSpPr>
          <p:cNvPr id="12" name="Straight Arrow Connector 11"/>
          <p:cNvCxnSpPr/>
          <p:nvPr/>
        </p:nvCxnSpPr>
        <p:spPr>
          <a:xfrm>
            <a:off x="2286000" y="14478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514600" y="24384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133600" y="34290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438400" y="44958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600200" y="54102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209800" y="63246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a:bodyPr>
          <a:lstStyle/>
          <a:p>
            <a:pPr algn="just">
              <a:lnSpc>
                <a:spcPct val="150000"/>
              </a:lnSpc>
            </a:pPr>
            <a:r>
              <a:rPr lang="en-US" sz="2400" dirty="0" smtClean="0">
                <a:latin typeface="Times New Roman" pitchFamily="18" charset="0"/>
                <a:cs typeface="Times New Roman" pitchFamily="18" charset="0"/>
              </a:rPr>
              <a:t>A soil sample has a porosity of 40%. The specific gravity of solids is 2.70. Calculate:-</a:t>
            </a:r>
          </a:p>
          <a:p>
            <a:pPr marL="514350" indent="-514350" algn="just">
              <a:lnSpc>
                <a:spcPct val="150000"/>
              </a:lnSpc>
              <a:buAutoNum type="romanLcParenBoth"/>
            </a:pPr>
            <a:r>
              <a:rPr lang="en-US" sz="2400" dirty="0" smtClean="0">
                <a:latin typeface="Times New Roman" pitchFamily="18" charset="0"/>
                <a:cs typeface="Times New Roman" pitchFamily="18" charset="0"/>
              </a:rPr>
              <a:t>Void ratio.</a:t>
            </a:r>
          </a:p>
          <a:p>
            <a:pPr marL="514350" indent="-514350" algn="just">
              <a:lnSpc>
                <a:spcPct val="150000"/>
              </a:lnSpc>
              <a:buAutoNum type="romanLcParenBoth"/>
            </a:pPr>
            <a:r>
              <a:rPr lang="en-US" sz="2400" dirty="0" smtClean="0">
                <a:latin typeface="Times New Roman" pitchFamily="18" charset="0"/>
                <a:cs typeface="Times New Roman" pitchFamily="18" charset="0"/>
              </a:rPr>
              <a:t>Dry density.</a:t>
            </a:r>
          </a:p>
          <a:p>
            <a:pPr marL="514350" indent="-514350" algn="just">
              <a:lnSpc>
                <a:spcPct val="150000"/>
              </a:lnSpc>
              <a:buAutoNum type="romanLcParenBoth"/>
            </a:pPr>
            <a:r>
              <a:rPr lang="en-US" sz="2400" dirty="0" smtClean="0">
                <a:latin typeface="Times New Roman" pitchFamily="18" charset="0"/>
                <a:cs typeface="Times New Roman" pitchFamily="18" charset="0"/>
              </a:rPr>
              <a:t>Unit weight if the soil is 50% saturated.</a:t>
            </a:r>
          </a:p>
          <a:p>
            <a:pPr marL="514350" indent="-514350" algn="just">
              <a:lnSpc>
                <a:spcPct val="150000"/>
              </a:lnSpc>
              <a:buAutoNum type="romanLcParenBoth"/>
            </a:pPr>
            <a:r>
              <a:rPr lang="en-US" sz="2400" dirty="0" smtClean="0">
                <a:latin typeface="Times New Roman" pitchFamily="18" charset="0"/>
                <a:cs typeface="Times New Roman" pitchFamily="18" charset="0"/>
              </a:rPr>
              <a:t>Unit weight if the soil is completely saturated. </a:t>
            </a:r>
            <a:endParaRPr lang="en-US" sz="2400" dirty="0">
              <a:latin typeface="Times New Roman" pitchFamily="18" charset="0"/>
              <a:cs typeface="Times New Roman" pitchFamily="18" charset="0"/>
            </a:endParaRPr>
          </a:p>
        </p:txBody>
      </p:sp>
      <p:sp>
        <p:nvSpPr>
          <p:cNvPr id="6656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656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38400" y="5181600"/>
            <a:ext cx="4495800" cy="494384"/>
          </a:xfrm>
          <a:prstGeom prst="rect">
            <a:avLst/>
          </a:prstGeom>
          <a:noFill/>
        </p:spPr>
      </p:pic>
      <p:cxnSp>
        <p:nvCxnSpPr>
          <p:cNvPr id="7" name="Straight Arrow Connector 6"/>
          <p:cNvCxnSpPr/>
          <p:nvPr/>
        </p:nvCxnSpPr>
        <p:spPr>
          <a:xfrm>
            <a:off x="1219200" y="54102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normAutofit/>
          </a:bodyPr>
          <a:lstStyle/>
          <a:p>
            <a:pPr algn="just">
              <a:lnSpc>
                <a:spcPct val="150000"/>
              </a:lnSpc>
              <a:buFont typeface="Wingdings" pitchFamily="2" charset="2"/>
              <a:buChar char="v"/>
            </a:pPr>
            <a:r>
              <a:rPr lang="en-US" sz="2800" b="1" u="sng" dirty="0" smtClean="0">
                <a:latin typeface="Bookman Old Style" pitchFamily="18" charset="0"/>
                <a:cs typeface="Times New Roman" pitchFamily="18" charset="0"/>
              </a:rPr>
              <a:t>Definitions of Soil</a:t>
            </a:r>
          </a:p>
          <a:p>
            <a:pPr algn="just">
              <a:lnSpc>
                <a:spcPct val="150000"/>
              </a:lnSpc>
              <a:buFont typeface="Wingdings" pitchFamily="2" charset="2"/>
              <a:buChar char="Ø"/>
            </a:pPr>
            <a:r>
              <a:rPr lang="en-US" sz="2400" b="1" i="1" dirty="0" smtClean="0">
                <a:latin typeface="Times New Roman" pitchFamily="18" charset="0"/>
                <a:cs typeface="Times New Roman" pitchFamily="18" charset="0"/>
              </a:rPr>
              <a:t>Agriculturist:- </a:t>
            </a:r>
            <a:r>
              <a:rPr lang="en-US" sz="2400" dirty="0" smtClean="0">
                <a:latin typeface="Times New Roman" pitchFamily="18" charset="0"/>
                <a:cs typeface="Times New Roman" pitchFamily="18" charset="0"/>
              </a:rPr>
              <a:t>Loose material on the earth’s crust consisting of disintegrated rock which supports the plant life.</a:t>
            </a:r>
          </a:p>
          <a:p>
            <a:pPr algn="just">
              <a:lnSpc>
                <a:spcPct val="150000"/>
              </a:lnSpc>
              <a:buFont typeface="Wingdings" pitchFamily="2" charset="2"/>
              <a:buChar char="Ø"/>
            </a:pPr>
            <a:r>
              <a:rPr lang="en-US" sz="2400" b="1" i="1" dirty="0" smtClean="0">
                <a:latin typeface="Times New Roman" pitchFamily="18" charset="0"/>
                <a:cs typeface="Times New Roman" pitchFamily="18" charset="0"/>
              </a:rPr>
              <a:t>Geologist:- </a:t>
            </a:r>
            <a:r>
              <a:rPr lang="en-US" sz="2400" dirty="0" smtClean="0">
                <a:latin typeface="Times New Roman" pitchFamily="18" charset="0"/>
                <a:cs typeface="Times New Roman" pitchFamily="18" charset="0"/>
              </a:rPr>
              <a:t>Disintegrated rock material not transported from   the place of origin.</a:t>
            </a:r>
          </a:p>
          <a:p>
            <a:pPr marL="457200" indent="-457200" algn="just">
              <a:lnSpc>
                <a:spcPct val="150000"/>
              </a:lnSpc>
              <a:buFont typeface="Wingdings" pitchFamily="2" charset="2"/>
              <a:buChar char="Ø"/>
            </a:pPr>
            <a:r>
              <a:rPr lang="en-US" sz="2400" b="1" i="1" dirty="0" smtClean="0">
                <a:latin typeface="Times New Roman" pitchFamily="18" charset="0"/>
                <a:cs typeface="Times New Roman" pitchFamily="18" charset="0"/>
              </a:rPr>
              <a:t>Civil Engineer:- </a:t>
            </a:r>
            <a:r>
              <a:rPr lang="en-US" sz="2400" dirty="0" smtClean="0">
                <a:latin typeface="Times New Roman" pitchFamily="18" charset="0"/>
                <a:cs typeface="Times New Roman" pitchFamily="18" charset="0"/>
              </a:rPr>
              <a:t>Loose, unconsolidated inorganic material on the earth’s crust.  </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9"/>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905000" y="1524000"/>
            <a:ext cx="1485900" cy="742950"/>
          </a:xfrm>
          <a:prstGeom prst="rect">
            <a:avLst/>
          </a:prstGeom>
          <a:noFill/>
        </p:spPr>
      </p:pic>
      <p:sp>
        <p:nvSpPr>
          <p:cNvPr id="675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758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953000" y="990600"/>
            <a:ext cx="1878724" cy="838200"/>
          </a:xfrm>
          <a:prstGeom prst="rect">
            <a:avLst/>
          </a:prstGeom>
          <a:noFill/>
        </p:spPr>
      </p:pic>
      <p:cxnSp>
        <p:nvCxnSpPr>
          <p:cNvPr id="8" name="Straight Arrow Connector 7"/>
          <p:cNvCxnSpPr/>
          <p:nvPr/>
        </p:nvCxnSpPr>
        <p:spPr>
          <a:xfrm flipV="1">
            <a:off x="3581400" y="1447800"/>
            <a:ext cx="10668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3581400" y="2057400"/>
            <a:ext cx="12192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758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7587"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334000" y="2286000"/>
            <a:ext cx="1585913" cy="457200"/>
          </a:xfrm>
          <a:prstGeom prst="rect">
            <a:avLst/>
          </a:prstGeom>
          <a:noFill/>
        </p:spPr>
      </p:pic>
      <p:sp>
        <p:nvSpPr>
          <p:cNvPr id="13" name="Rounded Rectangle 12"/>
          <p:cNvSpPr/>
          <p:nvPr/>
        </p:nvSpPr>
        <p:spPr>
          <a:xfrm>
            <a:off x="5105400" y="2209800"/>
            <a:ext cx="19050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59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7589" name="Picture 5"/>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828800" y="3962400"/>
            <a:ext cx="1915886" cy="914400"/>
          </a:xfrm>
          <a:prstGeom prst="rect">
            <a:avLst/>
          </a:prstGeom>
          <a:noFill/>
        </p:spPr>
      </p:pic>
      <p:cxnSp>
        <p:nvCxnSpPr>
          <p:cNvPr id="17" name="Straight Arrow Connector 16"/>
          <p:cNvCxnSpPr/>
          <p:nvPr/>
        </p:nvCxnSpPr>
        <p:spPr>
          <a:xfrm flipV="1">
            <a:off x="3886200" y="3810000"/>
            <a:ext cx="12192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886200" y="4495800"/>
            <a:ext cx="12192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759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7591" name="Picture 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5334000" y="3352800"/>
            <a:ext cx="2455333" cy="762000"/>
          </a:xfrm>
          <a:prstGeom prst="rect">
            <a:avLst/>
          </a:prstGeom>
          <a:noFill/>
        </p:spPr>
      </p:pic>
      <p:sp>
        <p:nvSpPr>
          <p:cNvPr id="6759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7593" name="Picture 9"/>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5410200" y="4800600"/>
            <a:ext cx="2743200" cy="457200"/>
          </a:xfrm>
          <a:prstGeom prst="rect">
            <a:avLst/>
          </a:prstGeom>
          <a:noFill/>
        </p:spPr>
      </p:pic>
      <p:sp>
        <p:nvSpPr>
          <p:cNvPr id="23" name="Rounded Rectangle 22"/>
          <p:cNvSpPr/>
          <p:nvPr/>
        </p:nvSpPr>
        <p:spPr>
          <a:xfrm>
            <a:off x="5257800" y="4724400"/>
            <a:ext cx="2971800" cy="609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762000" y="1676400"/>
            <a:ext cx="336952" cy="461665"/>
          </a:xfrm>
          <a:prstGeom prst="rect">
            <a:avLst/>
          </a:prstGeom>
          <a:noFill/>
        </p:spPr>
        <p:txBody>
          <a:bodyPr wrap="none" rtlCol="0">
            <a:spAutoFit/>
          </a:bodyPr>
          <a:lstStyle/>
          <a:p>
            <a:r>
              <a:rPr lang="en-US" sz="2400" b="1" dirty="0" smtClean="0"/>
              <a:t>a</a:t>
            </a:r>
            <a:endParaRPr lang="en-US" sz="2400" b="1" dirty="0"/>
          </a:p>
        </p:txBody>
      </p:sp>
      <p:sp>
        <p:nvSpPr>
          <p:cNvPr id="27" name="Rectangle 26"/>
          <p:cNvSpPr/>
          <p:nvPr/>
        </p:nvSpPr>
        <p:spPr>
          <a:xfrm>
            <a:off x="762000" y="1752600"/>
            <a:ext cx="3810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762000" y="4191000"/>
            <a:ext cx="349776" cy="461665"/>
          </a:xfrm>
          <a:prstGeom prst="rect">
            <a:avLst/>
          </a:prstGeom>
          <a:noFill/>
        </p:spPr>
        <p:txBody>
          <a:bodyPr wrap="none" rtlCol="0">
            <a:spAutoFit/>
          </a:bodyPr>
          <a:lstStyle/>
          <a:p>
            <a:r>
              <a:rPr lang="en-US" sz="2400" b="1" dirty="0" smtClean="0"/>
              <a:t>b</a:t>
            </a:r>
            <a:endParaRPr lang="en-US" sz="2400" b="1" dirty="0"/>
          </a:p>
        </p:txBody>
      </p:sp>
      <p:sp>
        <p:nvSpPr>
          <p:cNvPr id="29" name="Rectangle 28"/>
          <p:cNvSpPr/>
          <p:nvPr/>
        </p:nvSpPr>
        <p:spPr>
          <a:xfrm>
            <a:off x="762000" y="4267200"/>
            <a:ext cx="3810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1066800"/>
            <a:ext cx="312906" cy="461665"/>
          </a:xfrm>
          <a:prstGeom prst="rect">
            <a:avLst/>
          </a:prstGeom>
          <a:noFill/>
        </p:spPr>
        <p:txBody>
          <a:bodyPr wrap="none" rtlCol="0">
            <a:spAutoFit/>
          </a:bodyPr>
          <a:lstStyle/>
          <a:p>
            <a:r>
              <a:rPr lang="en-US" sz="2400" b="1" dirty="0" smtClean="0"/>
              <a:t>c</a:t>
            </a:r>
            <a:endParaRPr lang="en-US" sz="2400" b="1" dirty="0"/>
          </a:p>
        </p:txBody>
      </p:sp>
      <p:sp>
        <p:nvSpPr>
          <p:cNvPr id="6" name="Rectangle 5"/>
          <p:cNvSpPr/>
          <p:nvPr/>
        </p:nvSpPr>
        <p:spPr>
          <a:xfrm>
            <a:off x="685800" y="1066800"/>
            <a:ext cx="4572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6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0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600200" y="990600"/>
            <a:ext cx="1974742" cy="838200"/>
          </a:xfrm>
          <a:prstGeom prst="rect">
            <a:avLst/>
          </a:prstGeom>
          <a:noFill/>
        </p:spPr>
      </p:pic>
      <p:cxnSp>
        <p:nvCxnSpPr>
          <p:cNvPr id="10" name="Straight Arrow Connector 9"/>
          <p:cNvCxnSpPr/>
          <p:nvPr/>
        </p:nvCxnSpPr>
        <p:spPr>
          <a:xfrm>
            <a:off x="3886200" y="1447800"/>
            <a:ext cx="1219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86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1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486400" y="1295400"/>
            <a:ext cx="2438400" cy="406400"/>
          </a:xfrm>
          <a:prstGeom prst="rect">
            <a:avLst/>
          </a:prstGeom>
          <a:noFill/>
        </p:spPr>
      </p:pic>
      <p:sp>
        <p:nvSpPr>
          <p:cNvPr id="6861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1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0" y="2514600"/>
            <a:ext cx="2743200" cy="457200"/>
          </a:xfrm>
          <a:prstGeom prst="rect">
            <a:avLst/>
          </a:prstGeom>
          <a:noFill/>
        </p:spPr>
      </p:pic>
      <p:cxnSp>
        <p:nvCxnSpPr>
          <p:cNvPr id="16" name="Straight Arrow Connector 15"/>
          <p:cNvCxnSpPr/>
          <p:nvPr/>
        </p:nvCxnSpPr>
        <p:spPr>
          <a:xfrm rot="10800000" flipV="1">
            <a:off x="4343400" y="1828800"/>
            <a:ext cx="18288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7125494" y="2094706"/>
            <a:ext cx="837406"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861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1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162800" y="2514600"/>
            <a:ext cx="900113" cy="533400"/>
          </a:xfrm>
          <a:prstGeom prst="rect">
            <a:avLst/>
          </a:prstGeom>
          <a:noFill/>
        </p:spPr>
      </p:pic>
      <p:sp>
        <p:nvSpPr>
          <p:cNvPr id="6861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17"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62000" y="3505200"/>
            <a:ext cx="1314449" cy="457200"/>
          </a:xfrm>
          <a:prstGeom prst="rect">
            <a:avLst/>
          </a:prstGeom>
          <a:noFill/>
        </p:spPr>
      </p:pic>
      <p:sp>
        <p:nvSpPr>
          <p:cNvPr id="6862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19" name="Picture 1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3429000" y="3352800"/>
            <a:ext cx="2350576" cy="762000"/>
          </a:xfrm>
          <a:prstGeom prst="rect">
            <a:avLst/>
          </a:prstGeom>
          <a:noFill/>
        </p:spPr>
      </p:pic>
      <p:sp>
        <p:nvSpPr>
          <p:cNvPr id="6862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21" name="Picture 13"/>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6858000" y="3429000"/>
            <a:ext cx="1393031" cy="381000"/>
          </a:xfrm>
          <a:prstGeom prst="rect">
            <a:avLst/>
          </a:prstGeom>
          <a:noFill/>
        </p:spPr>
      </p:pic>
      <p:sp>
        <p:nvSpPr>
          <p:cNvPr id="28" name="Rounded Rectangle 27"/>
          <p:cNvSpPr/>
          <p:nvPr/>
        </p:nvSpPr>
        <p:spPr>
          <a:xfrm>
            <a:off x="6629400" y="3352800"/>
            <a:ext cx="18288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62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23" name="Picture 15"/>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2819400" y="4800600"/>
            <a:ext cx="3733800" cy="419234"/>
          </a:xfrm>
          <a:prstGeom prst="rect">
            <a:avLst/>
          </a:prstGeom>
          <a:noFill/>
        </p:spPr>
      </p:pic>
      <p:sp>
        <p:nvSpPr>
          <p:cNvPr id="68626"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25" name="Picture 17"/>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3276600" y="5867400"/>
            <a:ext cx="2743200" cy="457200"/>
          </a:xfrm>
          <a:prstGeom prst="rect">
            <a:avLst/>
          </a:prstGeom>
          <a:noFill/>
        </p:spPr>
      </p:pic>
      <p:sp>
        <p:nvSpPr>
          <p:cNvPr id="33" name="Rounded Rectangle 32"/>
          <p:cNvSpPr/>
          <p:nvPr/>
        </p:nvSpPr>
        <p:spPr>
          <a:xfrm>
            <a:off x="3048000" y="5791200"/>
            <a:ext cx="3124200" cy="609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33"/>
          <p:cNvSpPr/>
          <p:nvPr/>
        </p:nvSpPr>
        <p:spPr>
          <a:xfrm>
            <a:off x="2057400" y="6019800"/>
            <a:ext cx="7620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Arrow Connector 35"/>
          <p:cNvCxnSpPr/>
          <p:nvPr/>
        </p:nvCxnSpPr>
        <p:spPr>
          <a:xfrm>
            <a:off x="2286000" y="3657600"/>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6019800" y="36576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1143000"/>
            <a:ext cx="349776" cy="461665"/>
          </a:xfrm>
          <a:prstGeom prst="rect">
            <a:avLst/>
          </a:prstGeom>
          <a:noFill/>
        </p:spPr>
        <p:txBody>
          <a:bodyPr wrap="none" rtlCol="0">
            <a:spAutoFit/>
          </a:bodyPr>
          <a:lstStyle/>
          <a:p>
            <a:r>
              <a:rPr lang="en-US" sz="2400" b="1" dirty="0" smtClean="0"/>
              <a:t>d</a:t>
            </a:r>
            <a:endParaRPr lang="en-US" sz="2400" b="1" dirty="0"/>
          </a:p>
        </p:txBody>
      </p:sp>
      <p:sp>
        <p:nvSpPr>
          <p:cNvPr id="6" name="Rectangle 5"/>
          <p:cNvSpPr/>
          <p:nvPr/>
        </p:nvSpPr>
        <p:spPr>
          <a:xfrm>
            <a:off x="685800" y="1143000"/>
            <a:ext cx="457200" cy="45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6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0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600200" y="990600"/>
            <a:ext cx="1974742" cy="838200"/>
          </a:xfrm>
          <a:prstGeom prst="rect">
            <a:avLst/>
          </a:prstGeom>
          <a:noFill/>
        </p:spPr>
      </p:pic>
      <p:cxnSp>
        <p:nvCxnSpPr>
          <p:cNvPr id="10" name="Straight Arrow Connector 9"/>
          <p:cNvCxnSpPr/>
          <p:nvPr/>
        </p:nvCxnSpPr>
        <p:spPr>
          <a:xfrm>
            <a:off x="3810000" y="1371600"/>
            <a:ext cx="1219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861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1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334000" y="1143000"/>
            <a:ext cx="2438400" cy="406400"/>
          </a:xfrm>
          <a:prstGeom prst="rect">
            <a:avLst/>
          </a:prstGeom>
          <a:noFill/>
        </p:spPr>
      </p:pic>
      <p:sp>
        <p:nvSpPr>
          <p:cNvPr id="6861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1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524000" y="2133600"/>
            <a:ext cx="2743200" cy="457200"/>
          </a:xfrm>
          <a:prstGeom prst="rect">
            <a:avLst/>
          </a:prstGeom>
          <a:noFill/>
        </p:spPr>
      </p:pic>
      <p:cxnSp>
        <p:nvCxnSpPr>
          <p:cNvPr id="16" name="Straight Arrow Connector 15"/>
          <p:cNvCxnSpPr/>
          <p:nvPr/>
        </p:nvCxnSpPr>
        <p:spPr>
          <a:xfrm rot="10800000" flipV="1">
            <a:off x="4343400" y="1676400"/>
            <a:ext cx="12954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6973094" y="2018506"/>
            <a:ext cx="837406"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861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1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934200" y="2514600"/>
            <a:ext cx="900113" cy="533400"/>
          </a:xfrm>
          <a:prstGeom prst="rect">
            <a:avLst/>
          </a:prstGeom>
          <a:noFill/>
        </p:spPr>
      </p:pic>
      <p:sp>
        <p:nvSpPr>
          <p:cNvPr id="68618"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8617"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762000" y="3429000"/>
            <a:ext cx="1314449" cy="457200"/>
          </a:xfrm>
          <a:prstGeom prst="rect">
            <a:avLst/>
          </a:prstGeom>
          <a:noFill/>
        </p:spPr>
      </p:pic>
      <p:sp>
        <p:nvSpPr>
          <p:cNvPr id="68620"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22"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8" name="Rounded Rectangle 27"/>
          <p:cNvSpPr/>
          <p:nvPr/>
        </p:nvSpPr>
        <p:spPr>
          <a:xfrm>
            <a:off x="6629400" y="3352800"/>
            <a:ext cx="1828800" cy="533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624"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8626"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 name="Rounded Rectangle 32"/>
          <p:cNvSpPr/>
          <p:nvPr/>
        </p:nvSpPr>
        <p:spPr>
          <a:xfrm>
            <a:off x="3048000" y="5715000"/>
            <a:ext cx="3124200" cy="76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33"/>
          <p:cNvSpPr/>
          <p:nvPr/>
        </p:nvSpPr>
        <p:spPr>
          <a:xfrm>
            <a:off x="2057400" y="6019800"/>
            <a:ext cx="7620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6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9633" name="Picture 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3276600" y="3276600"/>
            <a:ext cx="2088931" cy="762000"/>
          </a:xfrm>
          <a:prstGeom prst="rect">
            <a:avLst/>
          </a:prstGeom>
          <a:noFill/>
        </p:spPr>
      </p:pic>
      <p:cxnSp>
        <p:nvCxnSpPr>
          <p:cNvPr id="31" name="Straight Arrow Connector 30"/>
          <p:cNvCxnSpPr/>
          <p:nvPr/>
        </p:nvCxnSpPr>
        <p:spPr>
          <a:xfrm>
            <a:off x="2362200" y="36576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5715000" y="35814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96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9635" name="Picture 3"/>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6858000" y="3429000"/>
            <a:ext cx="1393031" cy="381000"/>
          </a:xfrm>
          <a:prstGeom prst="rect">
            <a:avLst/>
          </a:prstGeom>
          <a:noFill/>
        </p:spPr>
      </p:pic>
      <p:sp>
        <p:nvSpPr>
          <p:cNvPr id="696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9637" name="Picture 5"/>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2590800" y="4648200"/>
            <a:ext cx="4071938" cy="457200"/>
          </a:xfrm>
          <a:prstGeom prst="rect">
            <a:avLst/>
          </a:prstGeom>
          <a:noFill/>
        </p:spPr>
      </p:pic>
      <p:sp>
        <p:nvSpPr>
          <p:cNvPr id="696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9639" name="Picture 7"/>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3276600" y="5867400"/>
            <a:ext cx="2743200" cy="457200"/>
          </a:xfrm>
          <a:prstGeom prst="rect">
            <a:avLst/>
          </a:prstGeom>
          <a:noFill/>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a:bodyPr>
          <a:lstStyle/>
          <a:p>
            <a:pPr algn="just">
              <a:lnSpc>
                <a:spcPct val="150000"/>
              </a:lnSpc>
            </a:pPr>
            <a:r>
              <a:rPr lang="en-US" sz="2400" dirty="0" smtClean="0">
                <a:latin typeface="Times New Roman" pitchFamily="18" charset="0"/>
                <a:cs typeface="Times New Roman" pitchFamily="18" charset="0"/>
              </a:rPr>
              <a:t>An undisturbed sample of soil has a volume of 100 cubic </a:t>
            </a:r>
            <a:r>
              <a:rPr lang="en-US" sz="2400" dirty="0" smtClean="0">
                <a:latin typeface="Times New Roman" pitchFamily="18" charset="0"/>
                <a:cs typeface="Times New Roman" pitchFamily="18" charset="0"/>
              </a:rPr>
              <a:t>centimeter </a:t>
            </a:r>
            <a:r>
              <a:rPr lang="en-US" sz="2400" dirty="0" smtClean="0">
                <a:latin typeface="Times New Roman" pitchFamily="18" charset="0"/>
                <a:cs typeface="Times New Roman" pitchFamily="18" charset="0"/>
              </a:rPr>
              <a:t>and mass of 190g. On oven drying for 24 hours, the mass is reduced to 160g. If the specific gravity of grains is 2.68, determine the water content, voids ratio and degree of saturation of the soil.</a:t>
            </a:r>
          </a:p>
          <a:p>
            <a:pPr algn="just">
              <a:lnSpc>
                <a:spcPct val="150000"/>
              </a:lnSpc>
              <a:buFont typeface="Wingdings" pitchFamily="2" charset="2"/>
              <a:buChar char="Ø"/>
            </a:pPr>
            <a:r>
              <a:rPr lang="en-US" sz="2400" dirty="0" smtClean="0">
                <a:latin typeface="Times New Roman" pitchFamily="18" charset="0"/>
                <a:cs typeface="Times New Roman" pitchFamily="18" charset="0"/>
              </a:rPr>
              <a:t>Total mass of soil = 190 gm</a:t>
            </a:r>
          </a:p>
          <a:p>
            <a:pPr algn="just">
              <a:lnSpc>
                <a:spcPct val="150000"/>
              </a:lnSpc>
              <a:buFont typeface="Wingdings" pitchFamily="2" charset="2"/>
              <a:buChar char="Ø"/>
            </a:pPr>
            <a:r>
              <a:rPr lang="en-US" sz="2400" dirty="0" smtClean="0">
                <a:latin typeface="Times New Roman" pitchFamily="18" charset="0"/>
                <a:cs typeface="Times New Roman" pitchFamily="18" charset="0"/>
              </a:rPr>
              <a:t>Dry mass of soil = 160 gm</a:t>
            </a:r>
          </a:p>
          <a:p>
            <a:pPr algn="just">
              <a:lnSpc>
                <a:spcPct val="150000"/>
              </a:lnSpc>
              <a:buFont typeface="Wingdings" pitchFamily="2" charset="2"/>
              <a:buChar char="Ø"/>
            </a:pPr>
            <a:r>
              <a:rPr lang="en-US" sz="2400" dirty="0" smtClean="0">
                <a:latin typeface="Times New Roman" pitchFamily="18" charset="0"/>
                <a:cs typeface="Times New Roman" pitchFamily="18" charset="0"/>
              </a:rPr>
              <a:t>Mass of water = 190-160 = 30gm</a:t>
            </a:r>
            <a:endParaRPr lang="en-US" sz="2400" dirty="0">
              <a:latin typeface="Times New Roman" pitchFamily="18" charset="0"/>
              <a:cs typeface="Times New Roman" pitchFamily="18" charset="0"/>
            </a:endParaRPr>
          </a:p>
        </p:txBody>
      </p:sp>
      <p:sp>
        <p:nvSpPr>
          <p:cNvPr id="706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065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019800" y="3581400"/>
            <a:ext cx="2181981" cy="838200"/>
          </a:xfrm>
          <a:prstGeom prst="rect">
            <a:avLst/>
          </a:prstGeom>
          <a:noFill/>
        </p:spPr>
      </p:pic>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065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410200" y="5029200"/>
            <a:ext cx="3124200" cy="457200"/>
          </a:xfrm>
          <a:prstGeom prst="rect">
            <a:avLst/>
          </a:prstGeom>
          <a:noFill/>
        </p:spPr>
      </p:pic>
      <p:cxnSp>
        <p:nvCxnSpPr>
          <p:cNvPr id="9" name="Straight Arrow Connector 8"/>
          <p:cNvCxnSpPr/>
          <p:nvPr/>
        </p:nvCxnSpPr>
        <p:spPr>
          <a:xfrm>
            <a:off x="5410200" y="39624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Snip Diagonal Corner Rectangle 9"/>
          <p:cNvSpPr/>
          <p:nvPr/>
        </p:nvSpPr>
        <p:spPr>
          <a:xfrm>
            <a:off x="5334000" y="4953000"/>
            <a:ext cx="3276600" cy="685800"/>
          </a:xfrm>
          <a:prstGeom prst="snip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524000" y="1600200"/>
            <a:ext cx="1314450" cy="457200"/>
          </a:xfrm>
          <a:prstGeom prst="rect">
            <a:avLst/>
          </a:prstGeom>
          <a:noFill/>
        </p:spPr>
      </p:pic>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038600" y="1066800"/>
            <a:ext cx="1466850" cy="533400"/>
          </a:xfrm>
          <a:prstGeom prst="rect">
            <a:avLst/>
          </a:prstGeom>
          <a:noFill/>
        </p:spPr>
      </p:pic>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038600" y="1981200"/>
            <a:ext cx="1446509" cy="762000"/>
          </a:xfrm>
          <a:prstGeom prst="rect">
            <a:avLst/>
          </a:prstGeom>
          <a:noFill/>
        </p:spPr>
      </p:pic>
      <p:cxnSp>
        <p:nvCxnSpPr>
          <p:cNvPr id="11" name="Straight Arrow Connector 10"/>
          <p:cNvCxnSpPr/>
          <p:nvPr/>
        </p:nvCxnSpPr>
        <p:spPr>
          <a:xfrm flipV="1">
            <a:off x="2971800" y="1371600"/>
            <a:ext cx="914400"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971800" y="1828800"/>
            <a:ext cx="9144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1"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685800" y="3657600"/>
            <a:ext cx="1524000" cy="691563"/>
          </a:xfrm>
          <a:prstGeom prst="rect">
            <a:avLst/>
          </a:prstGeom>
          <a:noFill/>
        </p:spPr>
      </p:pic>
      <p:cxnSp>
        <p:nvCxnSpPr>
          <p:cNvPr id="19" name="Straight Arrow Connector 18"/>
          <p:cNvCxnSpPr/>
          <p:nvPr/>
        </p:nvCxnSpPr>
        <p:spPr>
          <a:xfrm flipV="1">
            <a:off x="2438400" y="3505200"/>
            <a:ext cx="10668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3" name="Picture 9"/>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733800" y="2971800"/>
            <a:ext cx="990600" cy="675939"/>
          </a:xfrm>
          <a:prstGeom prst="rect">
            <a:avLst/>
          </a:prstGeom>
          <a:noFill/>
        </p:spPr>
      </p:pic>
      <p:cxnSp>
        <p:nvCxnSpPr>
          <p:cNvPr id="24" name="Straight Arrow Connector 23"/>
          <p:cNvCxnSpPr/>
          <p:nvPr/>
        </p:nvCxnSpPr>
        <p:spPr>
          <a:xfrm>
            <a:off x="4876800" y="33528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5" name="Picture 11"/>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5638800" y="2971800"/>
            <a:ext cx="3100552" cy="609600"/>
          </a:xfrm>
          <a:prstGeom prst="rect">
            <a:avLst/>
          </a:prstGeom>
          <a:noFill/>
        </p:spPr>
      </p:pic>
      <p:cxnSp>
        <p:nvCxnSpPr>
          <p:cNvPr id="28" name="Straight Arrow Connector 27"/>
          <p:cNvCxnSpPr/>
          <p:nvPr/>
        </p:nvCxnSpPr>
        <p:spPr>
          <a:xfrm rot="5400000">
            <a:off x="5791200" y="3886200"/>
            <a:ext cx="4572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03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7" name="Picture 13"/>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3810000" y="4191000"/>
            <a:ext cx="4852147" cy="381000"/>
          </a:xfrm>
          <a:prstGeom prst="rect">
            <a:avLst/>
          </a:prstGeom>
          <a:noFill/>
        </p:spPr>
      </p:pic>
      <p:cxnSp>
        <p:nvCxnSpPr>
          <p:cNvPr id="31" name="Straight Arrow Connector 30"/>
          <p:cNvCxnSpPr/>
          <p:nvPr/>
        </p:nvCxnSpPr>
        <p:spPr>
          <a:xfrm>
            <a:off x="2438400" y="4343400"/>
            <a:ext cx="1295400"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9" name="Picture 15"/>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3962400" y="4876800"/>
            <a:ext cx="4414762" cy="762000"/>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270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219200" y="1676400"/>
            <a:ext cx="1756229" cy="838200"/>
          </a:xfrm>
          <a:prstGeom prst="rect">
            <a:avLst/>
          </a:prstGeom>
          <a:noFill/>
        </p:spPr>
      </p:pic>
      <p:sp>
        <p:nvSpPr>
          <p:cNvPr id="7270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270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038600" y="1143000"/>
            <a:ext cx="2492829" cy="685800"/>
          </a:xfrm>
          <a:prstGeom prst="rect">
            <a:avLst/>
          </a:prstGeom>
          <a:noFill/>
        </p:spPr>
      </p:pic>
      <p:cxnSp>
        <p:nvCxnSpPr>
          <p:cNvPr id="9" name="Straight Arrow Connector 8"/>
          <p:cNvCxnSpPr/>
          <p:nvPr/>
        </p:nvCxnSpPr>
        <p:spPr>
          <a:xfrm flipV="1">
            <a:off x="3124200" y="1447800"/>
            <a:ext cx="8382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124200" y="2209800"/>
            <a:ext cx="9906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71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270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343400" y="2286000"/>
            <a:ext cx="1371600" cy="457200"/>
          </a:xfrm>
          <a:prstGeom prst="rect">
            <a:avLst/>
          </a:prstGeom>
          <a:noFill/>
        </p:spPr>
      </p:pic>
      <p:sp>
        <p:nvSpPr>
          <p:cNvPr id="16" name="Snip Diagonal Corner Rectangle 15"/>
          <p:cNvSpPr/>
          <p:nvPr/>
        </p:nvSpPr>
        <p:spPr>
          <a:xfrm>
            <a:off x="4267200" y="2209800"/>
            <a:ext cx="1524000" cy="609600"/>
          </a:xfrm>
          <a:prstGeom prst="snip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295400" y="4114800"/>
            <a:ext cx="1314450" cy="457200"/>
          </a:xfrm>
          <a:prstGeom prst="rect">
            <a:avLst/>
          </a:prstGeom>
          <a:noFill/>
        </p:spPr>
      </p:pic>
      <p:sp>
        <p:nvSpPr>
          <p:cNvPr id="7271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2711" name="Picture 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038600" y="3505200"/>
            <a:ext cx="3857625" cy="457200"/>
          </a:xfrm>
          <a:prstGeom prst="rect">
            <a:avLst/>
          </a:prstGeom>
          <a:noFill/>
        </p:spPr>
      </p:pic>
      <p:cxnSp>
        <p:nvCxnSpPr>
          <p:cNvPr id="20" name="Straight Arrow Connector 19"/>
          <p:cNvCxnSpPr/>
          <p:nvPr/>
        </p:nvCxnSpPr>
        <p:spPr>
          <a:xfrm flipV="1">
            <a:off x="2819400" y="3810000"/>
            <a:ext cx="10668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271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2713" name="Picture 9"/>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4191000" y="4648200"/>
            <a:ext cx="3071813" cy="457200"/>
          </a:xfrm>
          <a:prstGeom prst="rect">
            <a:avLst/>
          </a:prstGeom>
          <a:noFill/>
        </p:spPr>
      </p:pic>
      <p:cxnSp>
        <p:nvCxnSpPr>
          <p:cNvPr id="24" name="Straight Arrow Connector 23"/>
          <p:cNvCxnSpPr/>
          <p:nvPr/>
        </p:nvCxnSpPr>
        <p:spPr>
          <a:xfrm>
            <a:off x="2895600" y="4495800"/>
            <a:ext cx="9906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4038600" y="4495800"/>
            <a:ext cx="3505200" cy="76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8229600" cy="609600"/>
          </a:xfrm>
        </p:spPr>
        <p:txBody>
          <a:bodyPr>
            <a:normAutofit/>
          </a:bodyPr>
          <a:lstStyle/>
          <a:p>
            <a:r>
              <a:rPr lang="en-US" sz="3200" b="1" dirty="0" smtClean="0">
                <a:latin typeface="Times New Roman" pitchFamily="18" charset="0"/>
                <a:cs typeface="Times New Roman" pitchFamily="18" charset="0"/>
              </a:rPr>
              <a:t>Density Index and Relative Compaction</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752600"/>
            <a:ext cx="8229600" cy="4373563"/>
          </a:xfrm>
        </p:spPr>
        <p:txBody>
          <a:bodyPr/>
          <a:lstStyle/>
          <a:p>
            <a:pPr marL="457200" indent="-457200">
              <a:buAutoNum type="arabicPeriod"/>
            </a:pPr>
            <a:r>
              <a:rPr lang="en-US" sz="2400" b="1" dirty="0" smtClean="0">
                <a:latin typeface="Times New Roman" pitchFamily="18" charset="0"/>
                <a:cs typeface="Times New Roman" pitchFamily="18" charset="0"/>
              </a:rPr>
              <a:t>Density Index (I</a:t>
            </a:r>
            <a:r>
              <a:rPr lang="en-US" sz="2400" b="1" baseline="-25000" dirty="0" smtClean="0">
                <a:latin typeface="Times New Roman" pitchFamily="18" charset="0"/>
                <a:cs typeface="Times New Roman" pitchFamily="18" charset="0"/>
              </a:rPr>
              <a:t>D</a:t>
            </a:r>
            <a:r>
              <a:rPr lang="en-US" sz="2400" b="1" dirty="0" smtClean="0">
                <a:latin typeface="Times New Roman" pitchFamily="18" charset="0"/>
                <a:cs typeface="Times New Roman" pitchFamily="18" charset="0"/>
              </a:rPr>
              <a:t>):-</a:t>
            </a:r>
          </a:p>
          <a:p>
            <a:pPr marL="457200" indent="-457200">
              <a:buAutoNum type="arabicPeriod"/>
            </a:pPr>
            <a:endParaRPr lang="en-US" sz="2400" b="1" dirty="0" smtClean="0">
              <a:latin typeface="Times New Roman" pitchFamily="18" charset="0"/>
              <a:cs typeface="Times New Roman" pitchFamily="18" charset="0"/>
            </a:endParaRPr>
          </a:p>
          <a:p>
            <a:pPr marL="457200" indent="-457200">
              <a:buAutoNum type="arabicPeriod"/>
            </a:pPr>
            <a:endParaRPr lang="en-US" sz="2400" b="1" dirty="0" smtClean="0">
              <a:latin typeface="Times New Roman" pitchFamily="18" charset="0"/>
              <a:cs typeface="Times New Roman" pitchFamily="18" charset="0"/>
            </a:endParaRPr>
          </a:p>
          <a:p>
            <a:pPr marL="457200" indent="-457200">
              <a:buAutoNum type="arabicPeriod"/>
            </a:pPr>
            <a:endParaRPr lang="en-US" sz="2400" b="1" dirty="0" smtClean="0">
              <a:latin typeface="Times New Roman" pitchFamily="18" charset="0"/>
              <a:cs typeface="Times New Roman" pitchFamily="18" charset="0"/>
            </a:endParaRPr>
          </a:p>
          <a:p>
            <a:pPr marL="457200" indent="-457200">
              <a:buAutoNum type="arabicPeriod"/>
            </a:pPr>
            <a:endParaRPr lang="en-US" sz="2400" b="1" dirty="0" smtClean="0">
              <a:latin typeface="Times New Roman" pitchFamily="18" charset="0"/>
              <a:cs typeface="Times New Roman" pitchFamily="18" charset="0"/>
            </a:endParaRPr>
          </a:p>
          <a:p>
            <a:pPr marL="457200" indent="-457200">
              <a:buAutoNum type="arabicPeriod"/>
            </a:pPr>
            <a:endParaRPr lang="en-US" sz="2400" b="1" dirty="0" smtClean="0">
              <a:latin typeface="Times New Roman" pitchFamily="18" charset="0"/>
              <a:cs typeface="Times New Roman" pitchFamily="18" charset="0"/>
            </a:endParaRPr>
          </a:p>
          <a:p>
            <a:pPr marL="457200" indent="-457200">
              <a:buNone/>
            </a:pPr>
            <a:r>
              <a:rPr lang="en-US" sz="2400" b="1" dirty="0" smtClean="0">
                <a:latin typeface="Times New Roman" pitchFamily="18" charset="0"/>
                <a:cs typeface="Times New Roman" pitchFamily="18" charset="0"/>
              </a:rPr>
              <a:t>2. Relative Compaction (R</a:t>
            </a:r>
            <a:r>
              <a:rPr lang="en-US" sz="2400" b="1" baseline="-25000" dirty="0" smtClean="0">
                <a:latin typeface="Times New Roman" pitchFamily="18" charset="0"/>
                <a:cs typeface="Times New Roman" pitchFamily="18" charset="0"/>
              </a:rPr>
              <a:t>c</a:t>
            </a:r>
            <a:r>
              <a:rPr lang="en-US" sz="2400" b="1" dirty="0" smtClean="0">
                <a:latin typeface="Times New Roman" pitchFamily="18" charset="0"/>
                <a:cs typeface="Times New Roman" pitchFamily="18" charset="0"/>
              </a:rPr>
              <a:t>)</a:t>
            </a:r>
          </a:p>
          <a:p>
            <a:pPr marL="457200" indent="-457200">
              <a:buNone/>
            </a:pPr>
            <a:endParaRPr lang="en-US" sz="2400" baseline="-25000" dirty="0" smtClean="0"/>
          </a:p>
        </p:txBody>
      </p:sp>
      <p:pic>
        <p:nvPicPr>
          <p:cNvPr id="39940"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114300" cy="342900"/>
          </a:xfrm>
          <a:prstGeom prst="rect">
            <a:avLst/>
          </a:prstGeom>
          <a:noFill/>
        </p:spPr>
      </p:pic>
      <p:pic>
        <p:nvPicPr>
          <p:cNvPr id="39939"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800100"/>
            <a:ext cx="5943600" cy="342900"/>
          </a:xfrm>
          <a:prstGeom prst="rect">
            <a:avLst/>
          </a:prstGeom>
          <a:noFill/>
        </p:spPr>
      </p:pic>
      <p:pic>
        <p:nvPicPr>
          <p:cNvPr id="39938" name="Picture 2"/>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0" y="1143000"/>
            <a:ext cx="5943600" cy="200025"/>
          </a:xfrm>
          <a:prstGeom prst="rect">
            <a:avLst/>
          </a:prstGeom>
          <a:noFill/>
        </p:spPr>
      </p:pic>
      <p:pic>
        <p:nvPicPr>
          <p:cNvPr id="39937" name="Picture 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2971800" y="2895600"/>
            <a:ext cx="2599765" cy="762000"/>
          </a:xfrm>
          <a:prstGeom prst="rect">
            <a:avLst/>
          </a:prstGeom>
          <a:noFill/>
        </p:spPr>
      </p:pic>
      <p:sp>
        <p:nvSpPr>
          <p:cNvPr id="3994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3" name="Rectangle 7"/>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45" name="Rectangle 9"/>
          <p:cNvSpPr>
            <a:spLocks noChangeArrowheads="1"/>
          </p:cNvSpPr>
          <p:nvPr/>
        </p:nvSpPr>
        <p:spPr bwMode="auto">
          <a:xfrm>
            <a:off x="0" y="2286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Snip Diagonal Corner Rectangle 12"/>
          <p:cNvSpPr/>
          <p:nvPr/>
        </p:nvSpPr>
        <p:spPr>
          <a:xfrm>
            <a:off x="2819400" y="2819400"/>
            <a:ext cx="2895600" cy="990600"/>
          </a:xfrm>
          <a:prstGeom prst="snip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1752600" y="3048000"/>
            <a:ext cx="9144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949" name="Picture 1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114300" cy="342900"/>
          </a:xfrm>
          <a:prstGeom prst="rect">
            <a:avLst/>
          </a:prstGeom>
          <a:noFill/>
        </p:spPr>
      </p:pic>
      <p:pic>
        <p:nvPicPr>
          <p:cNvPr id="39948" name="Picture 1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800100"/>
            <a:ext cx="5943600" cy="342900"/>
          </a:xfrm>
          <a:prstGeom prst="rect">
            <a:avLst/>
          </a:prstGeom>
          <a:noFill/>
        </p:spPr>
      </p:pic>
      <p:pic>
        <p:nvPicPr>
          <p:cNvPr id="39947" name="Picture 11"/>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0" y="1143000"/>
            <a:ext cx="5943600" cy="200025"/>
          </a:xfrm>
          <a:prstGeom prst="rect">
            <a:avLst/>
          </a:prstGeom>
          <a:noFill/>
        </p:spPr>
      </p:pic>
      <p:pic>
        <p:nvPicPr>
          <p:cNvPr id="39946" name="Picture 10"/>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209800" y="5029200"/>
            <a:ext cx="1905000" cy="791308"/>
          </a:xfrm>
          <a:prstGeom prst="rect">
            <a:avLst/>
          </a:prstGeom>
          <a:noFill/>
        </p:spPr>
      </p:pic>
      <p:sp>
        <p:nvSpPr>
          <p:cNvPr id="3995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52" name="Rectangle 16"/>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54" name="Rectangle 18"/>
          <p:cNvSpPr>
            <a:spLocks noChangeArrowheads="1"/>
          </p:cNvSpPr>
          <p:nvPr/>
        </p:nvSpPr>
        <p:spPr bwMode="auto">
          <a:xfrm>
            <a:off x="0" y="2314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39958" name="Picture 2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0" y="0"/>
            <a:ext cx="114300" cy="342900"/>
          </a:xfrm>
          <a:prstGeom prst="rect">
            <a:avLst/>
          </a:prstGeom>
          <a:noFill/>
        </p:spPr>
      </p:pic>
      <p:pic>
        <p:nvPicPr>
          <p:cNvPr id="39957" name="Picture 2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800100"/>
            <a:ext cx="5943600" cy="342900"/>
          </a:xfrm>
          <a:prstGeom prst="rect">
            <a:avLst/>
          </a:prstGeom>
          <a:noFill/>
        </p:spPr>
      </p:pic>
      <p:pic>
        <p:nvPicPr>
          <p:cNvPr id="39956" name="Picture 20"/>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0" y="1143000"/>
            <a:ext cx="5943600" cy="200025"/>
          </a:xfrm>
          <a:prstGeom prst="rect">
            <a:avLst/>
          </a:prstGeom>
          <a:noFill/>
        </p:spPr>
      </p:pic>
      <p:pic>
        <p:nvPicPr>
          <p:cNvPr id="39955" name="Picture 19"/>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5334000" y="4953000"/>
            <a:ext cx="2106706" cy="762000"/>
          </a:xfrm>
          <a:prstGeom prst="rect">
            <a:avLst/>
          </a:prstGeom>
          <a:noFill/>
        </p:spPr>
      </p:pic>
      <p:sp>
        <p:nvSpPr>
          <p:cNvPr id="39959" name="Rectangle 2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61" name="Rectangle 25"/>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9963" name="Rectangle 27"/>
          <p:cNvSpPr>
            <a:spLocks noChangeArrowheads="1"/>
          </p:cNvSpPr>
          <p:nvPr/>
        </p:nvSpPr>
        <p:spPr bwMode="auto">
          <a:xfrm>
            <a:off x="0" y="2286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chemeClr val="tx1"/>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Left-Right Arrow 32"/>
          <p:cNvSpPr/>
          <p:nvPr/>
        </p:nvSpPr>
        <p:spPr>
          <a:xfrm>
            <a:off x="4267200" y="5181600"/>
            <a:ext cx="914400" cy="2286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a:bodyPr>
          <a:lstStyle/>
          <a:p>
            <a:pPr algn="just">
              <a:lnSpc>
                <a:spcPct val="150000"/>
              </a:lnSpc>
            </a:pPr>
            <a:r>
              <a:rPr lang="en-US" sz="2400" dirty="0" smtClean="0">
                <a:latin typeface="Times New Roman" pitchFamily="18" charset="0"/>
                <a:cs typeface="Times New Roman" pitchFamily="18" charset="0"/>
              </a:rPr>
              <a:t>The in-situ percentage voids of a sand deposit is 34%. For determining the density index, dried sand from the stratum was first filled loosely in a 1000 cubic meter mould and was then vibrated to give a maximum density. The loose dry mass in the mould was 1610g and the dense dry mass at maximum compaction was found to be 1980g. Determine the density index if the specific gravity of the sand particles is 2.67. </a:t>
            </a:r>
            <a:endParaRPr lang="en-US" sz="2400" dirty="0">
              <a:latin typeface="Times New Roman" pitchFamily="18" charset="0"/>
              <a:cs typeface="Times New Roman" pitchFamily="18" charset="0"/>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447800" y="5105400"/>
            <a:ext cx="6239435" cy="457200"/>
          </a:xfrm>
          <a:prstGeom prst="rect">
            <a:avLst/>
          </a:prstGeom>
          <a:noFill/>
        </p:spPr>
      </p:pic>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7" name="Picture 5"/>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362200" y="5943600"/>
            <a:ext cx="4345781" cy="381000"/>
          </a:xfrm>
          <a:prstGeom prst="rect">
            <a:avLst/>
          </a:prstGeom>
          <a:noFill/>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819400" y="1066800"/>
            <a:ext cx="2599765" cy="762000"/>
          </a:xfrm>
          <a:prstGeom prst="rect">
            <a:avLst/>
          </a:prstGeom>
          <a:noFill/>
        </p:spPr>
      </p:pic>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TextBox 6"/>
          <p:cNvSpPr txBox="1"/>
          <p:nvPr/>
        </p:nvSpPr>
        <p:spPr>
          <a:xfrm>
            <a:off x="457200" y="2209800"/>
            <a:ext cx="381000" cy="523220"/>
          </a:xfrm>
          <a:prstGeom prst="rect">
            <a:avLst/>
          </a:prstGeom>
          <a:noFill/>
        </p:spPr>
        <p:txBody>
          <a:bodyPr wrap="square" rtlCol="0">
            <a:spAutoFit/>
          </a:bodyPr>
          <a:lstStyle/>
          <a:p>
            <a:r>
              <a:rPr lang="en-US" sz="2800" b="1" dirty="0" smtClean="0"/>
              <a:t>e</a:t>
            </a:r>
            <a:endParaRPr lang="en-US" sz="2800" b="1" dirty="0"/>
          </a:p>
        </p:txBody>
      </p:sp>
      <p:cxnSp>
        <p:nvCxnSpPr>
          <p:cNvPr id="9" name="Straight Arrow Connector 8"/>
          <p:cNvCxnSpPr/>
          <p:nvPr/>
        </p:nvCxnSpPr>
        <p:spPr>
          <a:xfrm>
            <a:off x="914400" y="25146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676400" y="2133600"/>
            <a:ext cx="1371600" cy="685800"/>
          </a:xfrm>
          <a:prstGeom prst="rect">
            <a:avLst/>
          </a:prstGeom>
          <a:noFill/>
        </p:spPr>
      </p:pic>
      <p:sp>
        <p:nvSpPr>
          <p:cNvPr id="10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114800" y="2057400"/>
            <a:ext cx="1905000" cy="762000"/>
          </a:xfrm>
          <a:prstGeom prst="rect">
            <a:avLst/>
          </a:prstGeom>
          <a:noFill/>
        </p:spPr>
      </p:pic>
      <p:cxnSp>
        <p:nvCxnSpPr>
          <p:cNvPr id="14" name="Straight Arrow Connector 13"/>
          <p:cNvCxnSpPr/>
          <p:nvPr/>
        </p:nvCxnSpPr>
        <p:spPr>
          <a:xfrm>
            <a:off x="3200400" y="24384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1"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010400" y="2209800"/>
            <a:ext cx="1657350" cy="457200"/>
          </a:xfrm>
          <a:prstGeom prst="rect">
            <a:avLst/>
          </a:prstGeom>
          <a:noFill/>
        </p:spPr>
      </p:pic>
      <p:cxnSp>
        <p:nvCxnSpPr>
          <p:cNvPr id="17" name="Straight Arrow Connector 16"/>
          <p:cNvCxnSpPr/>
          <p:nvPr/>
        </p:nvCxnSpPr>
        <p:spPr>
          <a:xfrm>
            <a:off x="6096000" y="24384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Snip Single Corner Rectangle 17"/>
          <p:cNvSpPr/>
          <p:nvPr/>
        </p:nvSpPr>
        <p:spPr>
          <a:xfrm>
            <a:off x="6858000" y="2057400"/>
            <a:ext cx="1981200" cy="609600"/>
          </a:xfrm>
          <a:prstGeom prst="snip1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7" name="Picture 1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57200" y="3048000"/>
            <a:ext cx="4339459" cy="685800"/>
          </a:xfrm>
          <a:prstGeom prst="rect">
            <a:avLst/>
          </a:prstGeom>
          <a:noFill/>
        </p:spPr>
      </p:pic>
      <p:sp>
        <p:nvSpPr>
          <p:cNvPr id="10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9" name="Picture 15"/>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3276600" y="4267200"/>
            <a:ext cx="5446059" cy="457200"/>
          </a:xfrm>
          <a:prstGeom prst="rect">
            <a:avLst/>
          </a:prstGeom>
          <a:noFill/>
        </p:spPr>
      </p:pic>
      <p:cxnSp>
        <p:nvCxnSpPr>
          <p:cNvPr id="28" name="Straight Arrow Connector 27"/>
          <p:cNvCxnSpPr/>
          <p:nvPr/>
        </p:nvCxnSpPr>
        <p:spPr>
          <a:xfrm rot="16200000" flipH="1">
            <a:off x="3810000" y="3657600"/>
            <a:ext cx="381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42"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1" name="Picture 17"/>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381000" y="4953000"/>
            <a:ext cx="4280338" cy="685800"/>
          </a:xfrm>
          <a:prstGeom prst="rect">
            <a:avLst/>
          </a:prstGeom>
          <a:noFill/>
        </p:spPr>
      </p:pic>
      <p:sp>
        <p:nvSpPr>
          <p:cNvPr id="1044"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3" name="Picture 19"/>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3505200" y="6019800"/>
            <a:ext cx="5378824" cy="457200"/>
          </a:xfrm>
          <a:prstGeom prst="rect">
            <a:avLst/>
          </a:prstGeom>
          <a:noFill/>
        </p:spPr>
      </p:pic>
      <p:cxnSp>
        <p:nvCxnSpPr>
          <p:cNvPr id="34" name="Straight Arrow Connector 33"/>
          <p:cNvCxnSpPr/>
          <p:nvPr/>
        </p:nvCxnSpPr>
        <p:spPr>
          <a:xfrm rot="16200000" flipH="1">
            <a:off x="4724400" y="5486400"/>
            <a:ext cx="381000" cy="381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a:xfrm>
            <a:off x="3200400" y="6019800"/>
            <a:ext cx="5791200" cy="609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p:nvSpPr>
        <p:spPr>
          <a:xfrm>
            <a:off x="3124200" y="4191000"/>
            <a:ext cx="5791200" cy="609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78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783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7829"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990600" y="1447800"/>
            <a:ext cx="2431143" cy="762000"/>
          </a:xfrm>
          <a:prstGeom prst="rect">
            <a:avLst/>
          </a:prstGeom>
          <a:noFill/>
        </p:spPr>
      </p:pic>
      <p:sp>
        <p:nvSpPr>
          <p:cNvPr id="7783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7831" name="Picture 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114800" y="1066800"/>
            <a:ext cx="2656114" cy="685800"/>
          </a:xfrm>
          <a:prstGeom prst="rect">
            <a:avLst/>
          </a:prstGeom>
          <a:noFill/>
        </p:spPr>
      </p:pic>
      <p:sp>
        <p:nvSpPr>
          <p:cNvPr id="77834"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7833" name="Picture 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4419600" y="2209800"/>
            <a:ext cx="1714500" cy="381000"/>
          </a:xfrm>
          <a:prstGeom prst="rect">
            <a:avLst/>
          </a:prstGeom>
          <a:noFill/>
        </p:spPr>
      </p:pic>
      <p:cxnSp>
        <p:nvCxnSpPr>
          <p:cNvPr id="15" name="Straight Arrow Connector 14"/>
          <p:cNvCxnSpPr/>
          <p:nvPr/>
        </p:nvCxnSpPr>
        <p:spPr>
          <a:xfrm flipV="1">
            <a:off x="3581400" y="1447800"/>
            <a:ext cx="381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581400" y="1828800"/>
            <a:ext cx="6096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Snip Diagonal Corner Rectangle 17"/>
          <p:cNvSpPr/>
          <p:nvPr/>
        </p:nvSpPr>
        <p:spPr>
          <a:xfrm>
            <a:off x="4267200" y="2133600"/>
            <a:ext cx="2057400" cy="533400"/>
          </a:xfrm>
          <a:prstGeom prst="snip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836"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7835" name="Picture 1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838200" y="3276600"/>
            <a:ext cx="2431143" cy="762000"/>
          </a:xfrm>
          <a:prstGeom prst="rect">
            <a:avLst/>
          </a:prstGeom>
          <a:noFill/>
        </p:spPr>
      </p:pic>
      <p:sp>
        <p:nvSpPr>
          <p:cNvPr id="77838"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7837" name="Picture 13"/>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114800" y="2743200"/>
            <a:ext cx="2951238" cy="762000"/>
          </a:xfrm>
          <a:prstGeom prst="rect">
            <a:avLst/>
          </a:prstGeom>
          <a:noFill/>
        </p:spPr>
      </p:pic>
      <p:sp>
        <p:nvSpPr>
          <p:cNvPr id="77840"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7839" name="Picture 15"/>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4191000" y="4114800"/>
            <a:ext cx="2085975" cy="457200"/>
          </a:xfrm>
          <a:prstGeom prst="rect">
            <a:avLst/>
          </a:prstGeom>
          <a:noFill/>
        </p:spPr>
      </p:pic>
      <p:cxnSp>
        <p:nvCxnSpPr>
          <p:cNvPr id="25" name="Straight Arrow Connector 24"/>
          <p:cNvCxnSpPr/>
          <p:nvPr/>
        </p:nvCxnSpPr>
        <p:spPr>
          <a:xfrm flipV="1">
            <a:off x="3352800" y="2971800"/>
            <a:ext cx="6858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3352800" y="3810000"/>
            <a:ext cx="6096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Snip Diagonal Corner Rectangle 26"/>
          <p:cNvSpPr/>
          <p:nvPr/>
        </p:nvSpPr>
        <p:spPr>
          <a:xfrm>
            <a:off x="4114800" y="4038600"/>
            <a:ext cx="2209800" cy="609600"/>
          </a:xfrm>
          <a:prstGeom prst="snip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1"/>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a:off x="1066800" y="4953000"/>
            <a:ext cx="2599765" cy="762000"/>
          </a:xfrm>
          <a:prstGeom prst="rect">
            <a:avLst/>
          </a:prstGeom>
          <a:noFill/>
        </p:spPr>
      </p:pic>
      <p:sp>
        <p:nvSpPr>
          <p:cNvPr id="77842"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7841" name="Picture 17"/>
          <p:cNvPicPr>
            <a:picLocks noChangeAspect="1" noChangeArrowheads="1"/>
          </p:cNvPicPr>
          <p:nvPr/>
        </p:nvPicPr>
        <p:blipFill>
          <a:blip r:embed="rId9">
            <a:clrChange>
              <a:clrFrom>
                <a:srgbClr val="FFFFFF"/>
              </a:clrFrom>
              <a:clrTo>
                <a:srgbClr val="FFFFFF">
                  <a:alpha val="0"/>
                </a:srgbClr>
              </a:clrTo>
            </a:clrChange>
          </a:blip>
          <a:srcRect/>
          <a:stretch>
            <a:fillRect/>
          </a:stretch>
        </p:blipFill>
        <p:spPr bwMode="auto">
          <a:xfrm>
            <a:off x="5029200" y="4800600"/>
            <a:ext cx="2776780" cy="762000"/>
          </a:xfrm>
          <a:prstGeom prst="rect">
            <a:avLst/>
          </a:prstGeom>
          <a:noFill/>
        </p:spPr>
      </p:pic>
      <p:sp>
        <p:nvSpPr>
          <p:cNvPr id="77844"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7843" name="Picture 19"/>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2819400" y="6096000"/>
            <a:ext cx="3200400" cy="457200"/>
          </a:xfrm>
          <a:prstGeom prst="rect">
            <a:avLst/>
          </a:prstGeom>
          <a:noFill/>
        </p:spPr>
      </p:pic>
      <p:cxnSp>
        <p:nvCxnSpPr>
          <p:cNvPr id="35" name="Straight Arrow Connector 34"/>
          <p:cNvCxnSpPr/>
          <p:nvPr/>
        </p:nvCxnSpPr>
        <p:spPr>
          <a:xfrm>
            <a:off x="4038600" y="51816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Snip Diagonal Corner Rectangle 35"/>
          <p:cNvSpPr/>
          <p:nvPr/>
        </p:nvSpPr>
        <p:spPr>
          <a:xfrm>
            <a:off x="2514600" y="6019800"/>
            <a:ext cx="3810000" cy="609600"/>
          </a:xfrm>
          <a:prstGeom prst="snip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Arrow 36"/>
          <p:cNvSpPr/>
          <p:nvPr/>
        </p:nvSpPr>
        <p:spPr>
          <a:xfrm>
            <a:off x="1600200" y="6172200"/>
            <a:ext cx="762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229600" cy="762000"/>
          </a:xfrm>
        </p:spPr>
        <p:txBody>
          <a:bodyPr>
            <a:normAutofit/>
          </a:bodyPr>
          <a:lstStyle/>
          <a:p>
            <a:pPr algn="l"/>
            <a:r>
              <a:rPr lang="en-US" sz="3200" b="1" dirty="0" smtClean="0">
                <a:latin typeface="Times New Roman" pitchFamily="18" charset="0"/>
                <a:cs typeface="Times New Roman" pitchFamily="18" charset="0"/>
              </a:rPr>
              <a:t>Formation Of Soil</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1905000"/>
            <a:ext cx="8534400" cy="4572000"/>
          </a:xfrm>
        </p:spPr>
        <p:txBody>
          <a:bodyPr>
            <a:normAutofit/>
          </a:bodyPr>
          <a:lstStyle/>
          <a:p>
            <a:pPr algn="just">
              <a:lnSpc>
                <a:spcPct val="150000"/>
              </a:lnSpc>
            </a:pPr>
            <a:r>
              <a:rPr lang="en-US" sz="2400" dirty="0" smtClean="0">
                <a:latin typeface="Times New Roman" pitchFamily="18" charset="0"/>
                <a:cs typeface="Times New Roman" pitchFamily="18" charset="0"/>
              </a:rPr>
              <a:t>The soil is formed by weathering or disintegration of parent rocks by physical, chemical and biological agents.</a:t>
            </a:r>
          </a:p>
          <a:p>
            <a:pPr algn="just">
              <a:lnSpc>
                <a:spcPct val="150000"/>
              </a:lnSpc>
            </a:pPr>
            <a:r>
              <a:rPr lang="en-US" sz="2400" dirty="0" smtClean="0">
                <a:latin typeface="Times New Roman" pitchFamily="18" charset="0"/>
                <a:cs typeface="Times New Roman" pitchFamily="18" charset="0"/>
              </a:rPr>
              <a:t>As a result of these processes, large rock pieces are converted into smaller pieces and eventually to soil.</a:t>
            </a:r>
          </a:p>
          <a:p>
            <a:pPr algn="just">
              <a:lnSpc>
                <a:spcPct val="150000"/>
              </a:lnSpc>
            </a:pPr>
            <a:r>
              <a:rPr lang="en-US" sz="2400" dirty="0" smtClean="0">
                <a:latin typeface="Times New Roman" pitchFamily="18" charset="0"/>
                <a:cs typeface="Times New Roman" pitchFamily="18" charset="0"/>
              </a:rPr>
              <a:t>Living organisms such as lichens, insects, microorganisms make soil ready for the plants to grow.</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229600" cy="944562"/>
          </a:xfrm>
        </p:spPr>
        <p:txBody>
          <a:bodyPr>
            <a:normAutofit/>
          </a:bodyPr>
          <a:lstStyle/>
          <a:p>
            <a:pPr algn="l"/>
            <a:r>
              <a:rPr lang="en-US" sz="3200" b="1" dirty="0" smtClean="0">
                <a:latin typeface="Cambria" pitchFamily="18" charset="0"/>
              </a:rPr>
              <a:t>INDEX PROPERTIES</a:t>
            </a:r>
            <a:endParaRPr lang="en-US" sz="3200" b="1" dirty="0">
              <a:latin typeface="Cambria" pitchFamily="18" charset="0"/>
            </a:endParaRPr>
          </a:p>
        </p:txBody>
      </p:sp>
      <p:sp>
        <p:nvSpPr>
          <p:cNvPr id="3" name="Content Placeholder 2"/>
          <p:cNvSpPr>
            <a:spLocks noGrp="1"/>
          </p:cNvSpPr>
          <p:nvPr>
            <p:ph idx="1"/>
          </p:nvPr>
        </p:nvSpPr>
        <p:spPr>
          <a:xfrm>
            <a:off x="457200" y="1828800"/>
            <a:ext cx="8229600" cy="4297363"/>
          </a:xfrm>
        </p:spPr>
        <p:txBody>
          <a:bodyPr>
            <a:normAutofit fontScale="92500"/>
          </a:bodyPr>
          <a:lstStyle/>
          <a:p>
            <a:pPr algn="just">
              <a:lnSpc>
                <a:spcPct val="150000"/>
              </a:lnSpc>
            </a:pPr>
            <a:r>
              <a:rPr lang="en-US" sz="2400" dirty="0" smtClean="0">
                <a:latin typeface="Times New Roman" pitchFamily="18" charset="0"/>
                <a:cs typeface="Times New Roman" pitchFamily="18" charset="0"/>
              </a:rPr>
              <a:t>The properties which help to access the engineering behavior of the soil.</a:t>
            </a:r>
          </a:p>
          <a:p>
            <a:pPr algn="just">
              <a:lnSpc>
                <a:spcPct val="150000"/>
              </a:lnSpc>
            </a:pPr>
            <a:r>
              <a:rPr lang="en-US" sz="2400" dirty="0" smtClean="0">
                <a:latin typeface="Times New Roman" pitchFamily="18" charset="0"/>
                <a:cs typeface="Times New Roman" pitchFamily="18" charset="0"/>
              </a:rPr>
              <a:t>The test results obtained on a soil in a laboratory are called Index properties.</a:t>
            </a:r>
          </a:p>
          <a:p>
            <a:pPr algn="just">
              <a:lnSpc>
                <a:spcPct val="150000"/>
              </a:lnSpc>
            </a:pPr>
            <a:r>
              <a:rPr lang="en-US" sz="2400" dirty="0" smtClean="0">
                <a:latin typeface="Times New Roman" pitchFamily="18" charset="0"/>
                <a:cs typeface="Times New Roman" pitchFamily="18" charset="0"/>
              </a:rPr>
              <a:t>The Index properties can be divided into 2 general type namely:-</a:t>
            </a:r>
          </a:p>
          <a:p>
            <a:pPr marL="457200" indent="-457200" algn="just">
              <a:lnSpc>
                <a:spcPct val="150000"/>
              </a:lnSpc>
              <a:buAutoNum type="arabicPeriod"/>
            </a:pPr>
            <a:r>
              <a:rPr lang="en-US" sz="2400" dirty="0" smtClean="0">
                <a:latin typeface="Times New Roman" pitchFamily="18" charset="0"/>
                <a:cs typeface="Times New Roman" pitchFamily="18" charset="0"/>
              </a:rPr>
              <a:t>Soil gain properties (Individual grain of soil mass).</a:t>
            </a:r>
          </a:p>
          <a:p>
            <a:pPr marL="457200" indent="-457200" algn="just">
              <a:lnSpc>
                <a:spcPct val="150000"/>
              </a:lnSpc>
              <a:buAutoNum type="arabicPeriod"/>
            </a:pPr>
            <a:r>
              <a:rPr lang="en-US" sz="2400" dirty="0" smtClean="0">
                <a:latin typeface="Times New Roman" pitchFamily="18" charset="0"/>
                <a:cs typeface="Times New Roman" pitchFamily="18" charset="0"/>
              </a:rPr>
              <a:t>Soil aggregate properties (Mode of formation). </a:t>
            </a:r>
            <a:endParaRPr lang="en-US" sz="2400" dirty="0">
              <a:latin typeface="Times New Roman" pitchFamily="18" charset="0"/>
              <a:cs typeface="Times New Roman"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1066800"/>
          <a:ext cx="8610600" cy="556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8229600" cy="685800"/>
          </a:xfrm>
        </p:spPr>
        <p:txBody>
          <a:bodyPr>
            <a:normAutofit/>
          </a:bodyPr>
          <a:lstStyle/>
          <a:p>
            <a:r>
              <a:rPr lang="en-US" sz="3200" b="1" dirty="0" smtClean="0">
                <a:latin typeface="Cambria" pitchFamily="18" charset="0"/>
              </a:rPr>
              <a:t>WATER CONTENT BY OVEN DRY METHOD</a:t>
            </a:r>
            <a:endParaRPr lang="en-US" sz="3200" b="1" dirty="0">
              <a:latin typeface="Cambria" pitchFamily="18" charset="0"/>
            </a:endParaRPr>
          </a:p>
        </p:txBody>
      </p:sp>
      <p:sp>
        <p:nvSpPr>
          <p:cNvPr id="3" name="Content Placeholder 2"/>
          <p:cNvSpPr>
            <a:spLocks noGrp="1"/>
          </p:cNvSpPr>
          <p:nvPr>
            <p:ph idx="1"/>
          </p:nvPr>
        </p:nvSpPr>
        <p:spPr>
          <a:xfrm>
            <a:off x="304800" y="1752600"/>
            <a:ext cx="8610600" cy="4724400"/>
          </a:xfrm>
        </p:spPr>
        <p:txBody>
          <a:bodyPr>
            <a:noAutofit/>
          </a:bodyPr>
          <a:lstStyle/>
          <a:p>
            <a:pPr algn="just">
              <a:lnSpc>
                <a:spcPct val="150000"/>
              </a:lnSpc>
              <a:buFont typeface="Wingdings" pitchFamily="2" charset="2"/>
              <a:buChar char="q"/>
            </a:pPr>
            <a:r>
              <a:rPr lang="en-US" sz="2400" b="1" dirty="0" smtClean="0">
                <a:latin typeface="Times New Roman" pitchFamily="18" charset="0"/>
                <a:cs typeface="Times New Roman" pitchFamily="18" charset="0"/>
              </a:rPr>
              <a:t>Aim:-</a:t>
            </a:r>
          </a:p>
          <a:p>
            <a:pPr algn="just">
              <a:buNone/>
            </a:pPr>
            <a:r>
              <a:rPr lang="en-US" sz="2400" dirty="0" smtClean="0">
                <a:latin typeface="Times New Roman" pitchFamily="18" charset="0"/>
                <a:cs typeface="Times New Roman" pitchFamily="18" charset="0"/>
              </a:rPr>
              <a:t>    To determine the water content in soil by oven drying method as per IS: 2720 (Part II) – 1973. The water content (w) of a soil sample is equal to the mass of water divided by the mass of solids.</a:t>
            </a:r>
          </a:p>
          <a:p>
            <a:pPr algn="just">
              <a:lnSpc>
                <a:spcPct val="150000"/>
              </a:lnSpc>
              <a:buFont typeface="Wingdings" pitchFamily="2" charset="2"/>
              <a:buChar char="q"/>
            </a:pPr>
            <a:r>
              <a:rPr lang="en-US" sz="2400" b="1" dirty="0" smtClean="0">
                <a:latin typeface="Times New Roman" pitchFamily="18" charset="0"/>
                <a:cs typeface="Times New Roman" pitchFamily="18" charset="0"/>
              </a:rPr>
              <a:t>Apparatus:-</a:t>
            </a:r>
          </a:p>
          <a:p>
            <a:pPr algn="just">
              <a:lnSpc>
                <a:spcPct val="150000"/>
              </a:lnSpc>
              <a:buNone/>
            </a:pPr>
            <a:r>
              <a:rPr lang="en-US" sz="2400" dirty="0" smtClean="0">
                <a:latin typeface="Times New Roman" pitchFamily="18" charset="0"/>
                <a:cs typeface="Times New Roman" pitchFamily="18" charset="0"/>
              </a:rPr>
              <a:t>1. </a:t>
            </a:r>
            <a:r>
              <a:rPr lang="en-US" sz="2000" dirty="0" smtClean="0">
                <a:latin typeface="Times New Roman" pitchFamily="18" charset="0"/>
                <a:cs typeface="Times New Roman" pitchFamily="18" charset="0"/>
              </a:rPr>
              <a:t>Thermostatically controlled oven maintained at a temperature of 110 ± 5</a:t>
            </a:r>
            <a:r>
              <a:rPr lang="en-US" sz="2000" baseline="30000" dirty="0" smtClean="0">
                <a:latin typeface="Times New Roman" pitchFamily="18" charset="0"/>
                <a:cs typeface="Times New Roman" pitchFamily="18" charset="0"/>
              </a:rPr>
              <a:t>o</a:t>
            </a:r>
            <a:r>
              <a:rPr lang="en-US" sz="2000" dirty="0" smtClean="0">
                <a:latin typeface="Times New Roman" pitchFamily="18" charset="0"/>
                <a:cs typeface="Times New Roman" pitchFamily="18" charset="0"/>
              </a:rPr>
              <a:t>C.</a:t>
            </a:r>
          </a:p>
          <a:p>
            <a:pPr algn="just">
              <a:lnSpc>
                <a:spcPct val="150000"/>
              </a:lnSpc>
              <a:buNone/>
            </a:pPr>
            <a:r>
              <a:rPr lang="en-US" sz="2000" dirty="0" smtClean="0">
                <a:latin typeface="Times New Roman" pitchFamily="18" charset="0"/>
                <a:cs typeface="Times New Roman" pitchFamily="18" charset="0"/>
              </a:rPr>
              <a:t>2. Weighing balance, with an accuracy of 0.04% of the weight of the soil taken</a:t>
            </a:r>
          </a:p>
          <a:p>
            <a:pPr algn="just">
              <a:lnSpc>
                <a:spcPct val="150000"/>
              </a:lnSpc>
              <a:buNone/>
            </a:pPr>
            <a:r>
              <a:rPr lang="en-US" sz="2000" dirty="0" smtClean="0">
                <a:latin typeface="Times New Roman" pitchFamily="18" charset="0"/>
                <a:cs typeface="Times New Roman" pitchFamily="18" charset="0"/>
              </a:rPr>
              <a:t>3. Air-tight container made of non-corrodible material with lid</a:t>
            </a:r>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endParaRPr lang="en-US" sz="2400" dirty="0" smtClean="0">
              <a:latin typeface="Times New Roman" pitchFamily="18" charset="0"/>
              <a:cs typeface="Times New Roman" pitchFamily="18" charset="0"/>
            </a:endParaRPr>
          </a:p>
          <a:p>
            <a:pPr algn="just"/>
            <a:r>
              <a:rPr lang="en-US" sz="2400" dirty="0" smtClean="0"/>
              <a:t/>
            </a:r>
            <a:br>
              <a:rPr lang="en-US" sz="2400" dirty="0" smtClean="0"/>
            </a:br>
            <a:endParaRPr lang="en-US" sz="24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534400" cy="5486400"/>
          </a:xfrm>
        </p:spPr>
        <p:txBody>
          <a:bodyPr>
            <a:normAutofit fontScale="92500" lnSpcReduction="10000"/>
          </a:bodyPr>
          <a:lstStyle/>
          <a:p>
            <a:pPr algn="just">
              <a:buFont typeface="Wingdings" pitchFamily="2" charset="2"/>
              <a:buChar char="q"/>
            </a:pPr>
            <a:r>
              <a:rPr lang="en-US" sz="2400" b="1" dirty="0" smtClean="0">
                <a:latin typeface="Times New Roman" pitchFamily="18" charset="0"/>
                <a:cs typeface="Times New Roman" pitchFamily="18" charset="0"/>
              </a:rPr>
              <a:t>Preparation of soil sample:-</a:t>
            </a:r>
          </a:p>
          <a:p>
            <a:pPr algn="just">
              <a:buNone/>
            </a:pPr>
            <a:r>
              <a:rPr lang="en-US" sz="2400" dirty="0" smtClean="0">
                <a:latin typeface="Times New Roman" pitchFamily="18" charset="0"/>
                <a:cs typeface="Times New Roman" pitchFamily="18" charset="0"/>
              </a:rPr>
              <a:t>    The soil specimen should be representative of the soil mass. The quantity of the specimen taken would depend upon the gradation and the maximum size of particles as under:</a:t>
            </a:r>
          </a:p>
          <a:p>
            <a:pPr>
              <a:buFont typeface="Wingdings" pitchFamily="2" charset="2"/>
              <a:buChar char="q"/>
            </a:pPr>
            <a:endParaRPr lang="en-US" sz="2400" b="1" dirty="0" smtClean="0">
              <a:latin typeface="Times New Roman" pitchFamily="18" charset="0"/>
              <a:cs typeface="Times New Roman" pitchFamily="18" charset="0"/>
            </a:endParaRPr>
          </a:p>
          <a:p>
            <a:pPr>
              <a:buFont typeface="Wingdings" pitchFamily="2" charset="2"/>
              <a:buChar char="q"/>
            </a:pPr>
            <a:r>
              <a:rPr lang="en-US" sz="2400" b="1" dirty="0" smtClean="0">
                <a:latin typeface="Times New Roman" pitchFamily="18" charset="0"/>
                <a:cs typeface="Times New Roman" pitchFamily="18" charset="0"/>
              </a:rPr>
              <a:t>Procedure :-</a:t>
            </a:r>
          </a:p>
          <a:p>
            <a:pPr marL="457200" indent="-457200" algn="just">
              <a:buAutoNum type="arabicPeriod"/>
            </a:pPr>
            <a:r>
              <a:rPr lang="en-US" sz="2400" dirty="0" smtClean="0">
                <a:latin typeface="Times New Roman" pitchFamily="18" charset="0"/>
                <a:cs typeface="Times New Roman" pitchFamily="18" charset="0"/>
              </a:rPr>
              <a:t>Clean the container, dry it and weigh it with the lid (Weight ‘W</a:t>
            </a:r>
            <a:r>
              <a:rPr lang="en-US" sz="2400" baseline="-250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a:t>
            </a:r>
          </a:p>
          <a:p>
            <a:pPr marL="457200" indent="-457200" algn="just">
              <a:buAutoNum type="arabicPeriod"/>
            </a:pPr>
            <a:r>
              <a:rPr lang="en-US" sz="2400" dirty="0" smtClean="0">
                <a:latin typeface="Times New Roman" pitchFamily="18" charset="0"/>
                <a:cs typeface="Times New Roman" pitchFamily="18" charset="0"/>
              </a:rPr>
              <a:t>Take the required quantity of the wet soil specimen in the container and weigh it with the lid (Weight ‘W</a:t>
            </a:r>
            <a:r>
              <a:rPr lang="en-US" sz="2400" baseline="-250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a:t>
            </a:r>
          </a:p>
          <a:p>
            <a:pPr marL="457200" indent="-457200" algn="just">
              <a:buAutoNum type="arabicPeriod"/>
            </a:pPr>
            <a:r>
              <a:rPr lang="en-US" sz="2400" dirty="0" smtClean="0">
                <a:latin typeface="Times New Roman" pitchFamily="18" charset="0"/>
                <a:cs typeface="Times New Roman" pitchFamily="18" charset="0"/>
              </a:rPr>
              <a:t>Place the container, with its lid removed, in the oven till its weight becomes constant (Normally for 24hrs.).</a:t>
            </a:r>
          </a:p>
          <a:p>
            <a:pPr marL="457200" indent="-457200" algn="just">
              <a:buAutoNum type="arabicPeriod"/>
            </a:pPr>
            <a:r>
              <a:rPr lang="en-US" sz="2400" dirty="0" smtClean="0">
                <a:latin typeface="Times New Roman" pitchFamily="18" charset="0"/>
                <a:cs typeface="Times New Roman" pitchFamily="18" charset="0"/>
              </a:rPr>
              <a:t>When the soil has dried, remove the container from the oven, using tongs.</a:t>
            </a:r>
          </a:p>
          <a:p>
            <a:pPr marL="457200" indent="-457200" algn="just">
              <a:buAutoNum type="arabicPeriod"/>
            </a:pPr>
            <a:r>
              <a:rPr lang="en-US" sz="2400" dirty="0" smtClean="0">
                <a:latin typeface="Times New Roman" pitchFamily="18" charset="0"/>
                <a:cs typeface="Times New Roman" pitchFamily="18" charset="0"/>
              </a:rPr>
              <a:t>Find the weight ‘W</a:t>
            </a:r>
            <a:r>
              <a:rPr lang="en-US" sz="2400" baseline="-25000" dirty="0" smtClean="0">
                <a:latin typeface="Times New Roman" pitchFamily="18" charset="0"/>
                <a:cs typeface="Times New Roman" pitchFamily="18" charset="0"/>
              </a:rPr>
              <a:t>3</a:t>
            </a:r>
            <a:r>
              <a:rPr lang="en-US" sz="2400" dirty="0" smtClean="0">
                <a:latin typeface="Times New Roman" pitchFamily="18" charset="0"/>
                <a:cs typeface="Times New Roman" pitchFamily="18" charset="0"/>
              </a:rPr>
              <a:t>‘ of the container with the lid and the dry soil sample.</a:t>
            </a:r>
          </a:p>
          <a:p>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lstStyle/>
          <a:p>
            <a:pPr algn="just">
              <a:lnSpc>
                <a:spcPct val="150000"/>
              </a:lnSpc>
              <a:buFont typeface="Wingdings" pitchFamily="2" charset="2"/>
              <a:buChar char="q"/>
            </a:pPr>
            <a:r>
              <a:rPr lang="en-US" sz="2800" b="1" dirty="0" smtClean="0">
                <a:latin typeface="Times New Roman" pitchFamily="18" charset="0"/>
                <a:cs typeface="Times New Roman" pitchFamily="18" charset="0"/>
              </a:rPr>
              <a:t> RESULTS </a:t>
            </a:r>
          </a:p>
          <a:p>
            <a:pPr algn="just">
              <a:lnSpc>
                <a:spcPct val="200000"/>
              </a:lnSpc>
              <a:buFont typeface="Wingdings" pitchFamily="2" charset="2"/>
              <a:buChar char="v"/>
            </a:pPr>
            <a:r>
              <a:rPr lang="en-US" sz="2400" dirty="0" smtClean="0">
                <a:latin typeface="Times New Roman" pitchFamily="18" charset="0"/>
                <a:cs typeface="Times New Roman" pitchFamily="18" charset="0"/>
              </a:rPr>
              <a:t>The water content by oven dry method is calculated as:-</a:t>
            </a:r>
          </a:p>
          <a:p>
            <a:pPr algn="ctr">
              <a:lnSpc>
                <a:spcPct val="200000"/>
              </a:lnSpc>
              <a:buNone/>
            </a:pPr>
            <a:r>
              <a:rPr lang="en-US" sz="2400" b="1" dirty="0" smtClean="0">
                <a:latin typeface="Times New Roman" pitchFamily="18" charset="0"/>
                <a:cs typeface="Times New Roman" pitchFamily="18" charset="0"/>
              </a:rPr>
              <a:t>w = [W</a:t>
            </a:r>
            <a:r>
              <a:rPr lang="en-US" sz="2400" b="1" baseline="-25000" dirty="0" smtClean="0">
                <a:latin typeface="Times New Roman" pitchFamily="18" charset="0"/>
                <a:cs typeface="Times New Roman" pitchFamily="18" charset="0"/>
              </a:rPr>
              <a:t>2</a:t>
            </a:r>
            <a:r>
              <a:rPr lang="en-US" sz="2400" b="1" dirty="0" smtClean="0">
                <a:latin typeface="Times New Roman" pitchFamily="18" charset="0"/>
                <a:cs typeface="Times New Roman" pitchFamily="18" charset="0"/>
              </a:rPr>
              <a:t>-W</a:t>
            </a:r>
            <a:r>
              <a:rPr lang="en-US" sz="2400" b="1" baseline="-25000" dirty="0" smtClean="0">
                <a:latin typeface="Times New Roman" pitchFamily="18" charset="0"/>
                <a:cs typeface="Times New Roman" pitchFamily="18" charset="0"/>
              </a:rPr>
              <a:t>3</a:t>
            </a:r>
            <a:r>
              <a:rPr lang="en-US" sz="2400" b="1" dirty="0" smtClean="0">
                <a:latin typeface="Times New Roman" pitchFamily="18" charset="0"/>
                <a:cs typeface="Times New Roman" pitchFamily="18" charset="0"/>
              </a:rPr>
              <a:t>] / [W</a:t>
            </a:r>
            <a:r>
              <a:rPr lang="en-US" sz="2400" b="1" baseline="-25000" dirty="0" smtClean="0">
                <a:latin typeface="Times New Roman" pitchFamily="18" charset="0"/>
                <a:cs typeface="Times New Roman" pitchFamily="18" charset="0"/>
              </a:rPr>
              <a:t>3</a:t>
            </a:r>
            <a:r>
              <a:rPr lang="en-US" sz="2400" b="1" dirty="0" smtClean="0">
                <a:latin typeface="Times New Roman" pitchFamily="18" charset="0"/>
                <a:cs typeface="Times New Roman" pitchFamily="18" charset="0"/>
              </a:rPr>
              <a:t> -W</a:t>
            </a:r>
            <a:r>
              <a:rPr lang="en-US" sz="2400" b="1" baseline="-25000" dirty="0" smtClean="0">
                <a:latin typeface="Times New Roman" pitchFamily="18" charset="0"/>
                <a:cs typeface="Times New Roman" pitchFamily="18" charset="0"/>
              </a:rPr>
              <a:t>1</a:t>
            </a:r>
            <a:r>
              <a:rPr lang="en-US" sz="2400" b="1" dirty="0" smtClean="0">
                <a:latin typeface="Times New Roman" pitchFamily="18" charset="0"/>
                <a:cs typeface="Times New Roman" pitchFamily="18" charset="0"/>
              </a:rPr>
              <a:t>]*100%</a:t>
            </a:r>
          </a:p>
          <a:p>
            <a:pPr algn="just">
              <a:lnSpc>
                <a:spcPct val="200000"/>
              </a:lnSpc>
              <a:buNone/>
            </a:pPr>
            <a:r>
              <a:rPr lang="en-US" sz="2400" dirty="0" smtClean="0">
                <a:latin typeface="Times New Roman" pitchFamily="18" charset="0"/>
                <a:cs typeface="Times New Roman" pitchFamily="18" charset="0"/>
              </a:rPr>
              <a:t>An average of three determinations should be taken. </a:t>
            </a:r>
            <a:endParaRPr lang="en-US" sz="2400" dirty="0">
              <a:latin typeface="Times New Roman" pitchFamily="18" charset="0"/>
              <a:cs typeface="Times New Roman" pitchFamily="18" charset="0"/>
            </a:endParaRPr>
          </a:p>
        </p:txBody>
      </p:sp>
      <p:sp>
        <p:nvSpPr>
          <p:cNvPr id="4" name="Snip Diagonal Corner Rectangle 3"/>
          <p:cNvSpPr/>
          <p:nvPr/>
        </p:nvSpPr>
        <p:spPr>
          <a:xfrm>
            <a:off x="2362200" y="2514600"/>
            <a:ext cx="4267200" cy="762000"/>
          </a:xfrm>
          <a:prstGeom prst="snip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715962"/>
          </a:xfrm>
        </p:spPr>
        <p:txBody>
          <a:bodyPr>
            <a:normAutofit/>
          </a:bodyPr>
          <a:lstStyle/>
          <a:p>
            <a:r>
              <a:rPr lang="en-US" sz="3200" b="1" dirty="0" smtClean="0">
                <a:latin typeface="Cambria" pitchFamily="18" charset="0"/>
              </a:rPr>
              <a:t>WATER CONTENT BY SAND BATH METHOD</a:t>
            </a:r>
            <a:endParaRPr lang="en-US" sz="3200" dirty="0"/>
          </a:p>
        </p:txBody>
      </p:sp>
      <p:sp>
        <p:nvSpPr>
          <p:cNvPr id="3" name="Content Placeholder 2"/>
          <p:cNvSpPr>
            <a:spLocks noGrp="1"/>
          </p:cNvSpPr>
          <p:nvPr>
            <p:ph idx="1"/>
          </p:nvPr>
        </p:nvSpPr>
        <p:spPr>
          <a:xfrm>
            <a:off x="381000" y="1676400"/>
            <a:ext cx="8458200" cy="4876800"/>
          </a:xfrm>
        </p:spPr>
        <p:txBody>
          <a:bodyPr>
            <a:normAutofit fontScale="92500" lnSpcReduction="20000"/>
          </a:bodyPr>
          <a:lstStyle/>
          <a:p>
            <a:pPr algn="just">
              <a:lnSpc>
                <a:spcPct val="150000"/>
              </a:lnSpc>
            </a:pPr>
            <a:r>
              <a:rPr lang="en-US" sz="2400" dirty="0" smtClean="0">
                <a:latin typeface="Times New Roman" pitchFamily="18" charset="0"/>
                <a:cs typeface="Times New Roman" pitchFamily="18" charset="0"/>
              </a:rPr>
              <a:t>Sand Bath Method for the determination of soil water content is a quick field method which is employed when an electric oven is not available for drying of wet soil. </a:t>
            </a:r>
          </a:p>
          <a:p>
            <a:pPr algn="just">
              <a:lnSpc>
                <a:spcPct val="150000"/>
              </a:lnSpc>
            </a:pPr>
            <a:r>
              <a:rPr lang="en-US" sz="2400" dirty="0" smtClean="0">
                <a:latin typeface="Times New Roman" pitchFamily="18" charset="0"/>
                <a:cs typeface="Times New Roman" pitchFamily="18" charset="0"/>
              </a:rPr>
              <a:t>Sand is kept on a tray to a height of about 3 cm. A container is filled with wet soil and dried by keeping on the sand bath and heating with stirring. </a:t>
            </a:r>
          </a:p>
          <a:p>
            <a:pPr algn="just">
              <a:lnSpc>
                <a:spcPct val="150000"/>
              </a:lnSpc>
            </a:pPr>
            <a:r>
              <a:rPr lang="en-US" sz="2400" dirty="0" smtClean="0">
                <a:latin typeface="Times New Roman" pitchFamily="18" charset="0"/>
                <a:cs typeface="Times New Roman" pitchFamily="18" charset="0"/>
              </a:rPr>
              <a:t>Few white papers are kept on top of the wet soil in the container. The soil is said to be dry when these white papers turn brown. </a:t>
            </a:r>
          </a:p>
          <a:p>
            <a:pPr algn="just">
              <a:lnSpc>
                <a:spcPct val="150000"/>
              </a:lnSpc>
            </a:pPr>
            <a:r>
              <a:rPr lang="en-US" sz="2400" dirty="0" smtClean="0">
                <a:latin typeface="Times New Roman" pitchFamily="18" charset="0"/>
                <a:cs typeface="Times New Roman" pitchFamily="18" charset="0"/>
              </a:rPr>
              <a:t>Finally, dry soil is obtained and the water content can be determined with the help of the equation obtained for oven drying method.</a:t>
            </a:r>
            <a:endParaRPr lang="en-US" sz="2400" dirty="0">
              <a:latin typeface="Times New Roman" pitchFamily="18" charset="0"/>
              <a:cs typeface="Times New Roman" pitchFamily="18"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AND BATH METHOD.png"/>
          <p:cNvPicPr>
            <a:picLocks noGrp="1" noChangeAspect="1"/>
          </p:cNvPicPr>
          <p:nvPr>
            <p:ph idx="1"/>
          </p:nvPr>
        </p:nvPicPr>
        <p:blipFill>
          <a:blip r:embed="rId2"/>
          <a:stretch>
            <a:fillRect/>
          </a:stretch>
        </p:blipFill>
        <p:spPr>
          <a:xfrm>
            <a:off x="609600" y="1295400"/>
            <a:ext cx="7395341" cy="1981200"/>
          </a:xfrm>
        </p:spPr>
      </p:pic>
      <p:sp>
        <p:nvSpPr>
          <p:cNvPr id="5" name="Rectangle 4"/>
          <p:cNvSpPr/>
          <p:nvPr/>
        </p:nvSpPr>
        <p:spPr>
          <a:xfrm>
            <a:off x="2438400" y="3886200"/>
            <a:ext cx="4419600" cy="830997"/>
          </a:xfrm>
          <a:prstGeom prst="rect">
            <a:avLst/>
          </a:prstGeom>
        </p:spPr>
        <p:txBody>
          <a:bodyPr wrap="square">
            <a:spAutoFit/>
          </a:bodyPr>
          <a:lstStyle/>
          <a:p>
            <a:pPr algn="ctr">
              <a:lnSpc>
                <a:spcPct val="200000"/>
              </a:lnSpc>
              <a:buNone/>
            </a:pPr>
            <a:r>
              <a:rPr lang="en-US" sz="2400" b="1" dirty="0" smtClean="0">
                <a:latin typeface="Times New Roman" pitchFamily="18" charset="0"/>
                <a:cs typeface="Times New Roman" pitchFamily="18" charset="0"/>
              </a:rPr>
              <a:t>w = [W</a:t>
            </a:r>
            <a:r>
              <a:rPr lang="en-US" sz="2400" b="1" baseline="-25000" dirty="0" smtClean="0">
                <a:latin typeface="Times New Roman" pitchFamily="18" charset="0"/>
                <a:cs typeface="Times New Roman" pitchFamily="18" charset="0"/>
              </a:rPr>
              <a:t>2</a:t>
            </a:r>
            <a:r>
              <a:rPr lang="en-US" sz="2400" b="1" dirty="0" smtClean="0">
                <a:latin typeface="Times New Roman" pitchFamily="18" charset="0"/>
                <a:cs typeface="Times New Roman" pitchFamily="18" charset="0"/>
              </a:rPr>
              <a:t>-W</a:t>
            </a:r>
            <a:r>
              <a:rPr lang="en-US" sz="2400" b="1" baseline="-25000" dirty="0" smtClean="0">
                <a:latin typeface="Times New Roman" pitchFamily="18" charset="0"/>
                <a:cs typeface="Times New Roman" pitchFamily="18" charset="0"/>
              </a:rPr>
              <a:t>3</a:t>
            </a:r>
            <a:r>
              <a:rPr lang="en-US" sz="2400" b="1" dirty="0" smtClean="0">
                <a:latin typeface="Times New Roman" pitchFamily="18" charset="0"/>
                <a:cs typeface="Times New Roman" pitchFamily="18" charset="0"/>
              </a:rPr>
              <a:t>] / [W</a:t>
            </a:r>
            <a:r>
              <a:rPr lang="en-US" sz="2400" b="1" baseline="-25000" dirty="0" smtClean="0">
                <a:latin typeface="Times New Roman" pitchFamily="18" charset="0"/>
                <a:cs typeface="Times New Roman" pitchFamily="18" charset="0"/>
              </a:rPr>
              <a:t>3</a:t>
            </a:r>
            <a:r>
              <a:rPr lang="en-US" sz="2400" b="1" dirty="0" smtClean="0">
                <a:latin typeface="Times New Roman" pitchFamily="18" charset="0"/>
                <a:cs typeface="Times New Roman" pitchFamily="18" charset="0"/>
              </a:rPr>
              <a:t> -W</a:t>
            </a:r>
            <a:r>
              <a:rPr lang="en-US" sz="2400" b="1" baseline="-25000" dirty="0" smtClean="0">
                <a:latin typeface="Times New Roman" pitchFamily="18" charset="0"/>
                <a:cs typeface="Times New Roman" pitchFamily="18" charset="0"/>
              </a:rPr>
              <a:t>1</a:t>
            </a:r>
            <a:r>
              <a:rPr lang="en-US" sz="2400" b="1" dirty="0" smtClean="0">
                <a:latin typeface="Times New Roman" pitchFamily="18" charset="0"/>
                <a:cs typeface="Times New Roman" pitchFamily="18" charset="0"/>
              </a:rPr>
              <a:t>]*100%</a:t>
            </a:r>
          </a:p>
        </p:txBody>
      </p:sp>
      <p:sp>
        <p:nvSpPr>
          <p:cNvPr id="6" name="Round Diagonal Corner Rectangle 5"/>
          <p:cNvSpPr/>
          <p:nvPr/>
        </p:nvSpPr>
        <p:spPr>
          <a:xfrm>
            <a:off x="2286000" y="3962400"/>
            <a:ext cx="4572000" cy="990600"/>
          </a:xfrm>
          <a:prstGeom prst="round2Diag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715962"/>
          </a:xfrm>
        </p:spPr>
        <p:txBody>
          <a:bodyPr>
            <a:normAutofit/>
          </a:bodyPr>
          <a:lstStyle/>
          <a:p>
            <a:r>
              <a:rPr lang="en-US" sz="3200" b="1" dirty="0" smtClean="0">
                <a:latin typeface="Cambria" pitchFamily="18" charset="0"/>
              </a:rPr>
              <a:t>WATER CONTENT BY ALCOHOL METHOD</a:t>
            </a:r>
            <a:endParaRPr lang="en-US" sz="3200" dirty="0"/>
          </a:p>
        </p:txBody>
      </p:sp>
      <p:sp>
        <p:nvSpPr>
          <p:cNvPr id="3" name="Content Placeholder 2"/>
          <p:cNvSpPr>
            <a:spLocks noGrp="1"/>
          </p:cNvSpPr>
          <p:nvPr>
            <p:ph idx="1"/>
          </p:nvPr>
        </p:nvSpPr>
        <p:spPr>
          <a:xfrm>
            <a:off x="304800" y="1905000"/>
            <a:ext cx="8382000" cy="4648200"/>
          </a:xfrm>
        </p:spPr>
        <p:txBody>
          <a:bodyPr>
            <a:normAutofit fontScale="85000" lnSpcReduction="10000"/>
          </a:bodyPr>
          <a:lstStyle/>
          <a:p>
            <a:pPr algn="just">
              <a:lnSpc>
                <a:spcPct val="150000"/>
              </a:lnSpc>
            </a:pPr>
            <a:r>
              <a:rPr lang="en-US" sz="2400" dirty="0" smtClean="0">
                <a:latin typeface="Times New Roman" pitchFamily="18" charset="0"/>
                <a:cs typeface="Times New Roman" pitchFamily="18" charset="0"/>
              </a:rPr>
              <a:t>The wet soil sample is first taken in an evaporating dish. Its mass is determined. </a:t>
            </a:r>
          </a:p>
          <a:p>
            <a:pPr algn="just">
              <a:lnSpc>
                <a:spcPct val="150000"/>
              </a:lnSpc>
            </a:pPr>
            <a:r>
              <a:rPr lang="en-US" sz="2400" dirty="0" smtClean="0">
                <a:latin typeface="Times New Roman" pitchFamily="18" charset="0"/>
                <a:cs typeface="Times New Roman" pitchFamily="18" charset="0"/>
              </a:rPr>
              <a:t>The sample is mixed with methylated spirit (1 ml for 1 gm of soil). The mixture is made uniform by turning the soil several times with the help of a knife. </a:t>
            </a:r>
          </a:p>
          <a:p>
            <a:pPr algn="just">
              <a:lnSpc>
                <a:spcPct val="150000"/>
              </a:lnSpc>
            </a:pPr>
            <a:r>
              <a:rPr lang="en-US" sz="2400" dirty="0" smtClean="0">
                <a:latin typeface="Times New Roman" pitchFamily="18" charset="0"/>
                <a:cs typeface="Times New Roman" pitchFamily="18" charset="0"/>
              </a:rPr>
              <a:t>The methylated spirit is then burned. The mixture is stirred with a spatula when ignition is taking place. </a:t>
            </a:r>
          </a:p>
          <a:p>
            <a:pPr algn="just">
              <a:lnSpc>
                <a:spcPct val="150000"/>
              </a:lnSpc>
            </a:pPr>
            <a:r>
              <a:rPr lang="en-US" sz="2400" dirty="0" smtClean="0">
                <a:latin typeface="Times New Roman" pitchFamily="18" charset="0"/>
                <a:cs typeface="Times New Roman" pitchFamily="18" charset="0"/>
              </a:rPr>
              <a:t>After the spirit is burnt away completely, the dish is allowed to be cooled, and the mass of the dry soil thus obtained is determined. </a:t>
            </a:r>
          </a:p>
          <a:p>
            <a:pPr algn="just">
              <a:lnSpc>
                <a:spcPct val="150000"/>
              </a:lnSpc>
            </a:pPr>
            <a:r>
              <a:rPr lang="en-US" sz="2400" dirty="0" smtClean="0">
                <a:latin typeface="Times New Roman" pitchFamily="18" charset="0"/>
                <a:cs typeface="Times New Roman" pitchFamily="18" charset="0"/>
              </a:rPr>
              <a:t>The whole procedure takes about 10 minutes.</a:t>
            </a:r>
            <a:endParaRPr lang="en-US" sz="2400" dirty="0">
              <a:latin typeface="Times New Roman" pitchFamily="18" charset="0"/>
              <a:cs typeface="Times New Roman" pitchFamily="18"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Autofit/>
          </a:bodyPr>
          <a:lstStyle/>
          <a:p>
            <a:r>
              <a:rPr lang="en-US" sz="3200" b="1" dirty="0" smtClean="0">
                <a:latin typeface="Cambria" pitchFamily="18" charset="0"/>
              </a:rPr>
              <a:t>WATER CONTENT BY CALCIUM CARBIDE/  RAPID MOISTURE METHOD</a:t>
            </a:r>
            <a:endParaRPr lang="en-US" sz="3200" dirty="0"/>
          </a:p>
        </p:txBody>
      </p:sp>
      <p:pic>
        <p:nvPicPr>
          <p:cNvPr id="4" name="Content Placeholder 3" descr="RAPID MOSITURE METER.jpg"/>
          <p:cNvPicPr>
            <a:picLocks noGrp="1" noChangeAspect="1"/>
          </p:cNvPicPr>
          <p:nvPr>
            <p:ph idx="1"/>
          </p:nvPr>
        </p:nvPicPr>
        <p:blipFill>
          <a:blip r:embed="rId2"/>
          <a:stretch>
            <a:fillRect/>
          </a:stretch>
        </p:blipFill>
        <p:spPr>
          <a:xfrm>
            <a:off x="1676400" y="3048000"/>
            <a:ext cx="5715000" cy="321945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868362"/>
          </a:xfrm>
        </p:spPr>
        <p:txBody>
          <a:bodyPr>
            <a:normAutofit/>
          </a:bodyPr>
          <a:lstStyle/>
          <a:p>
            <a:r>
              <a:rPr lang="en-US" sz="3200" b="1" dirty="0" smtClean="0">
                <a:latin typeface="Times New Roman" pitchFamily="18" charset="0"/>
                <a:cs typeface="Times New Roman" pitchFamily="18" charset="0"/>
              </a:rPr>
              <a:t>Formation Of Soil</a:t>
            </a:r>
            <a:endParaRPr lang="en-US" sz="3200" dirty="0"/>
          </a:p>
        </p:txBody>
      </p:sp>
      <p:pic>
        <p:nvPicPr>
          <p:cNvPr id="4" name="Picture 3" descr="soil formation.jpg"/>
          <p:cNvPicPr>
            <a:picLocks noChangeAspect="1"/>
          </p:cNvPicPr>
          <p:nvPr/>
        </p:nvPicPr>
        <p:blipFill>
          <a:blip r:embed="rId2"/>
          <a:stretch>
            <a:fillRect/>
          </a:stretch>
        </p:blipFill>
        <p:spPr>
          <a:xfrm>
            <a:off x="914400" y="2057400"/>
            <a:ext cx="7391400" cy="4633313"/>
          </a:xfrm>
          <a:prstGeom prst="rect">
            <a:avLst/>
          </a:prstGeom>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059363"/>
          </a:xfrm>
        </p:spPr>
        <p:txBody>
          <a:bodyPr>
            <a:normAutofit/>
          </a:bodyPr>
          <a:lstStyle/>
          <a:p>
            <a:pPr algn="just">
              <a:lnSpc>
                <a:spcPct val="150000"/>
              </a:lnSpc>
            </a:pPr>
            <a:r>
              <a:rPr lang="en-US" sz="2400" dirty="0" smtClean="0">
                <a:latin typeface="Times New Roman" pitchFamily="18" charset="0"/>
                <a:cs typeface="Times New Roman" pitchFamily="18" charset="0"/>
              </a:rPr>
              <a:t>This test is done to determine the water content in soil by calcium carbide method as per IS: 2720 (Part II – 1973). </a:t>
            </a:r>
          </a:p>
          <a:p>
            <a:pPr algn="just">
              <a:lnSpc>
                <a:spcPct val="150000"/>
              </a:lnSpc>
            </a:pPr>
            <a:r>
              <a:rPr lang="en-US" sz="2400" dirty="0" smtClean="0">
                <a:latin typeface="Times New Roman" pitchFamily="18" charset="0"/>
                <a:cs typeface="Times New Roman" pitchFamily="18" charset="0"/>
              </a:rPr>
              <a:t>It is a method for rapid determination of water content from the gas pressure developed by the reaction of calcium carbide with the free water of the soil. </a:t>
            </a:r>
          </a:p>
          <a:p>
            <a:pPr algn="just">
              <a:lnSpc>
                <a:spcPct val="150000"/>
              </a:lnSpc>
            </a:pPr>
            <a:r>
              <a:rPr lang="en-US" sz="2400" dirty="0" smtClean="0">
                <a:latin typeface="Times New Roman" pitchFamily="18" charset="0"/>
                <a:cs typeface="Times New Roman" pitchFamily="18" charset="0"/>
              </a:rPr>
              <a:t>From the calibrated scale of the pressure gauge the percentage of water on total mass of wet soil is obtained and the same is converted to water content on dry mass of soil.</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983163"/>
          </a:xfrm>
        </p:spPr>
        <p:txBody>
          <a:bodyPr>
            <a:normAutofit fontScale="92500"/>
          </a:bodyPr>
          <a:lstStyle/>
          <a:p>
            <a:pPr algn="just">
              <a:lnSpc>
                <a:spcPct val="150000"/>
              </a:lnSpc>
            </a:pPr>
            <a:r>
              <a:rPr lang="en-US" sz="2600" b="1" dirty="0" smtClean="0">
                <a:latin typeface="Times New Roman" pitchFamily="18" charset="0"/>
                <a:cs typeface="Times New Roman" pitchFamily="18" charset="0"/>
              </a:rPr>
              <a:t>Apparatus:-</a:t>
            </a:r>
          </a:p>
          <a:p>
            <a:pPr marL="514350" indent="-514350" algn="just">
              <a:lnSpc>
                <a:spcPct val="150000"/>
              </a:lnSpc>
              <a:buAutoNum type="arabicPeriod"/>
            </a:pPr>
            <a:r>
              <a:rPr lang="en-US" sz="2600" dirty="0" smtClean="0">
                <a:latin typeface="Times New Roman" pitchFamily="18" charset="0"/>
                <a:cs typeface="Times New Roman" pitchFamily="18" charset="0"/>
              </a:rPr>
              <a:t>Metallic pressure vessel, with a clamp for sealing the cup, along with a gauge calibrated in percentage water content</a:t>
            </a:r>
          </a:p>
          <a:p>
            <a:pPr marL="514350" indent="-514350" algn="just">
              <a:lnSpc>
                <a:spcPct val="150000"/>
              </a:lnSpc>
              <a:buAutoNum type="arabicPeriod"/>
            </a:pPr>
            <a:r>
              <a:rPr lang="en-US" sz="2600" dirty="0" smtClean="0">
                <a:latin typeface="Times New Roman" pitchFamily="18" charset="0"/>
                <a:cs typeface="Times New Roman" pitchFamily="18" charset="0"/>
              </a:rPr>
              <a:t>Counter-poised balance, for weighing the sample.</a:t>
            </a:r>
          </a:p>
          <a:p>
            <a:pPr marL="514350" indent="-514350" algn="just">
              <a:lnSpc>
                <a:spcPct val="150000"/>
              </a:lnSpc>
              <a:buAutoNum type="arabicPeriod"/>
            </a:pPr>
            <a:r>
              <a:rPr lang="en-US" sz="2600" dirty="0" smtClean="0">
                <a:latin typeface="Times New Roman" pitchFamily="18" charset="0"/>
                <a:cs typeface="Times New Roman" pitchFamily="18" charset="0"/>
              </a:rPr>
              <a:t>Scoop, for measuring the absorbent (Calcium Carbide)</a:t>
            </a:r>
          </a:p>
          <a:p>
            <a:pPr marL="514350" indent="-514350" algn="just">
              <a:lnSpc>
                <a:spcPct val="150000"/>
              </a:lnSpc>
              <a:buAutoNum type="arabicPeriod"/>
            </a:pPr>
            <a:r>
              <a:rPr lang="en-US" sz="2600" dirty="0" smtClean="0">
                <a:latin typeface="Times New Roman" pitchFamily="18" charset="0"/>
                <a:cs typeface="Times New Roman" pitchFamily="18" charset="0"/>
              </a:rPr>
              <a:t>Steel balls – 3 steel balls of about 12.5mm dia. and 1 steel ball of 25mm dia.</a:t>
            </a:r>
          </a:p>
          <a:p>
            <a:pPr marL="514350" indent="-514350" algn="just">
              <a:lnSpc>
                <a:spcPct val="150000"/>
              </a:lnSpc>
              <a:buAutoNum type="arabicPeriod"/>
            </a:pPr>
            <a:r>
              <a:rPr lang="en-US" sz="2600" dirty="0" smtClean="0">
                <a:latin typeface="Times New Roman" pitchFamily="18" charset="0"/>
                <a:cs typeface="Times New Roman" pitchFamily="18" charset="0"/>
              </a:rPr>
              <a:t>One bottle of the absorbent (Calcium Carbide)</a:t>
            </a:r>
          </a:p>
          <a:p>
            <a:endParaRPr lang="en-US" dirty="0" smtClean="0"/>
          </a:p>
          <a:p>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799"/>
            <a:ext cx="8229600" cy="4953001"/>
          </a:xfrm>
        </p:spPr>
        <p:txBody>
          <a:bodyPr>
            <a:normAutofit fontScale="62500" lnSpcReduction="20000"/>
          </a:bodyPr>
          <a:lstStyle/>
          <a:p>
            <a:pPr algn="just">
              <a:lnSpc>
                <a:spcPct val="170000"/>
              </a:lnSpc>
              <a:buFont typeface="Wingdings" pitchFamily="2" charset="2"/>
              <a:buChar char="§"/>
            </a:pPr>
            <a:r>
              <a:rPr lang="en-US" sz="3400" b="1" dirty="0" smtClean="0">
                <a:latin typeface="Times New Roman" pitchFamily="18" charset="0"/>
                <a:cs typeface="Times New Roman" pitchFamily="18" charset="0"/>
              </a:rPr>
              <a:t>Procedure:-</a:t>
            </a:r>
          </a:p>
          <a:p>
            <a:pPr marL="514350" indent="-514350" algn="just">
              <a:buAutoNum type="arabicPeriod"/>
            </a:pPr>
            <a:r>
              <a:rPr lang="en-US" sz="3400" dirty="0" smtClean="0">
                <a:latin typeface="Times New Roman" pitchFamily="18" charset="0"/>
                <a:cs typeface="Times New Roman" pitchFamily="18" charset="0"/>
              </a:rPr>
              <a:t>Set up the balance, place the sample in the pan till the mark on the balance arm matches with the index mark.</a:t>
            </a:r>
          </a:p>
          <a:p>
            <a:pPr marL="514350" indent="-514350" algn="just">
              <a:buAutoNum type="arabicPeriod"/>
            </a:pPr>
            <a:r>
              <a:rPr lang="en-US" sz="3400" dirty="0" smtClean="0">
                <a:latin typeface="Times New Roman" pitchFamily="18" charset="0"/>
                <a:cs typeface="Times New Roman" pitchFamily="18" charset="0"/>
              </a:rPr>
              <a:t>Check that the cup and the body are clean.</a:t>
            </a:r>
          </a:p>
          <a:p>
            <a:pPr marL="514350" indent="-514350" algn="just">
              <a:buAutoNum type="arabicPeriod"/>
            </a:pPr>
            <a:r>
              <a:rPr lang="en-US" sz="3400" dirty="0" smtClean="0">
                <a:latin typeface="Times New Roman" pitchFamily="18" charset="0"/>
                <a:cs typeface="Times New Roman" pitchFamily="18" charset="0"/>
              </a:rPr>
              <a:t>Hold the body horizontally and gently deposit the leveled, scoop-full of the absorbent (Calcium Carbide) inside the chamber.</a:t>
            </a:r>
          </a:p>
          <a:p>
            <a:pPr marL="514350" indent="-514350" algn="just">
              <a:buAutoNum type="arabicPeriod"/>
            </a:pPr>
            <a:r>
              <a:rPr lang="en-US" sz="3400" dirty="0" smtClean="0">
                <a:latin typeface="Times New Roman" pitchFamily="18" charset="0"/>
                <a:cs typeface="Times New Roman" pitchFamily="18" charset="0"/>
              </a:rPr>
              <a:t>Transfer the weighed soil from the pan to the cup.</a:t>
            </a:r>
          </a:p>
          <a:p>
            <a:pPr marL="514350" indent="-514350" algn="just">
              <a:buAutoNum type="arabicPeriod"/>
            </a:pPr>
            <a:r>
              <a:rPr lang="en-US" sz="3400" dirty="0" smtClean="0">
                <a:latin typeface="Times New Roman" pitchFamily="18" charset="0"/>
                <a:cs typeface="Times New Roman" pitchFamily="18" charset="0"/>
              </a:rPr>
              <a:t>Hold cup and chamber horizontally, bringing them together without disturbing the sample and the absorbent.</a:t>
            </a:r>
          </a:p>
          <a:p>
            <a:pPr marL="514350" indent="-514350" algn="just">
              <a:buAutoNum type="arabicPeriod"/>
            </a:pPr>
            <a:r>
              <a:rPr lang="en-US" sz="3400" dirty="0" smtClean="0">
                <a:latin typeface="Times New Roman" pitchFamily="18" charset="0"/>
                <a:cs typeface="Times New Roman" pitchFamily="18" charset="0"/>
              </a:rPr>
              <a:t>Clamp the cup tightly into place. If the sample is bulky, reverse the above placement, that is, put the sample in the chamber and the absorbent in the cup.</a:t>
            </a:r>
          </a:p>
          <a:p>
            <a:pPr marL="514350" indent="-514350" algn="just">
              <a:buAutoNum type="arabicPeriod"/>
            </a:pPr>
            <a:r>
              <a:rPr lang="en-US" sz="3400" dirty="0" smtClean="0">
                <a:latin typeface="Times New Roman" pitchFamily="18" charset="0"/>
                <a:cs typeface="Times New Roman" pitchFamily="18" charset="0"/>
              </a:rPr>
              <a:t>In case of clayey soils, place all the 4 steel balls (3 smaller and 1 bigger) in the body along with the absorbent.</a:t>
            </a:r>
          </a:p>
          <a:p>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5135563"/>
          </a:xfrm>
        </p:spPr>
        <p:txBody>
          <a:bodyPr>
            <a:normAutofit fontScale="92500" lnSpcReduction="10000"/>
          </a:bodyPr>
          <a:lstStyle/>
          <a:p>
            <a:pPr algn="just">
              <a:buNone/>
            </a:pPr>
            <a:r>
              <a:rPr lang="en-US" sz="2400" dirty="0" smtClean="0">
                <a:latin typeface="Times New Roman" pitchFamily="18" charset="0"/>
                <a:cs typeface="Times New Roman" pitchFamily="18" charset="0"/>
              </a:rPr>
              <a:t>8</a:t>
            </a:r>
            <a:r>
              <a:rPr lang="en-US"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Shake the unit up and down vigorously in this position for about 15 seconds.</a:t>
            </a:r>
          </a:p>
          <a:p>
            <a:pPr algn="just">
              <a:buNone/>
            </a:pPr>
            <a:r>
              <a:rPr lang="en-US" sz="2400" dirty="0" smtClean="0">
                <a:latin typeface="Times New Roman" pitchFamily="18" charset="0"/>
                <a:cs typeface="Times New Roman" pitchFamily="18" charset="0"/>
              </a:rPr>
              <a:t>9. Hold the unit horizontally, rotating it for 10 seconds, so that the balls roll around the inner circumference of the body.</a:t>
            </a:r>
          </a:p>
          <a:p>
            <a:pPr algn="just">
              <a:buNone/>
            </a:pPr>
            <a:r>
              <a:rPr lang="en-US" sz="2400" dirty="0" smtClean="0">
                <a:latin typeface="Times New Roman" pitchFamily="18" charset="0"/>
                <a:cs typeface="Times New Roman" pitchFamily="18" charset="0"/>
              </a:rPr>
              <a:t>10. Rest for 20 seconds.</a:t>
            </a:r>
          </a:p>
          <a:p>
            <a:pPr algn="just">
              <a:buNone/>
            </a:pPr>
            <a:r>
              <a:rPr lang="en-US" sz="2400" dirty="0" smtClean="0">
                <a:latin typeface="Times New Roman" pitchFamily="18" charset="0"/>
                <a:cs typeface="Times New Roman" pitchFamily="18" charset="0"/>
              </a:rPr>
              <a:t>11. Repeat the above cycle until the pressure gauge reading is constant and note the reading. Usually it takes 4 to 8 minutes to achieve constant reading. This is the water content (m) obtained on wet mass basis.</a:t>
            </a:r>
          </a:p>
          <a:p>
            <a:pPr algn="just">
              <a:buNone/>
            </a:pPr>
            <a:r>
              <a:rPr lang="en-US" sz="2400" dirty="0" smtClean="0">
                <a:latin typeface="Times New Roman" pitchFamily="18" charset="0"/>
                <a:cs typeface="Times New Roman" pitchFamily="18" charset="0"/>
              </a:rPr>
              <a:t>12. Finally, release the pressure slowly by opening the clamp screw and taking the cup out, empty the contents and clean the instrument with a brush.</a:t>
            </a:r>
          </a:p>
          <a:p>
            <a:pPr algn="just">
              <a:buNone/>
            </a:pPr>
            <a:endParaRPr lang="en-US" sz="2400" dirty="0" smtClean="0">
              <a:latin typeface="Times New Roman" pitchFamily="18" charset="0"/>
              <a:cs typeface="Times New Roman" pitchFamily="18" charset="0"/>
            </a:endParaRPr>
          </a:p>
          <a:p>
            <a:pPr algn="ctr">
              <a:buNone/>
            </a:pPr>
            <a:r>
              <a:rPr lang="en-US" sz="2400" b="1" dirty="0" smtClean="0">
                <a:latin typeface="Times New Roman" pitchFamily="18" charset="0"/>
                <a:cs typeface="Times New Roman" pitchFamily="18" charset="0"/>
              </a:rPr>
              <a:t>w=m/[100-m] * 100%</a:t>
            </a:r>
          </a:p>
          <a:p>
            <a:endParaRPr lang="en-US" dirty="0"/>
          </a:p>
        </p:txBody>
      </p:sp>
      <p:sp>
        <p:nvSpPr>
          <p:cNvPr id="4" name="Rounded Rectangle 3"/>
          <p:cNvSpPr/>
          <p:nvPr/>
        </p:nvSpPr>
        <p:spPr>
          <a:xfrm>
            <a:off x="3048000" y="5181600"/>
            <a:ext cx="3048000" cy="762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143000"/>
            <a:ext cx="8686800" cy="944562"/>
          </a:xfrm>
        </p:spPr>
        <p:txBody>
          <a:bodyPr>
            <a:noAutofit/>
          </a:bodyPr>
          <a:lstStyle/>
          <a:p>
            <a:r>
              <a:rPr lang="en-US" sz="3200" b="1" dirty="0" smtClean="0">
                <a:latin typeface="Cambria" pitchFamily="18" charset="0"/>
              </a:rPr>
              <a:t>WATER CONTENT BY PYCNOMETER METHOD</a:t>
            </a:r>
            <a:endParaRPr lang="en-US" sz="3200" dirty="0"/>
          </a:p>
        </p:txBody>
      </p:sp>
      <p:pic>
        <p:nvPicPr>
          <p:cNvPr id="4" name="Content Placeholder 3" descr="PYCNOMETER.jpg"/>
          <p:cNvPicPr>
            <a:picLocks noGrp="1" noChangeAspect="1"/>
          </p:cNvPicPr>
          <p:nvPr>
            <p:ph idx="1"/>
          </p:nvPr>
        </p:nvPicPr>
        <p:blipFill>
          <a:blip r:embed="rId2"/>
          <a:stretch>
            <a:fillRect/>
          </a:stretch>
        </p:blipFill>
        <p:spPr>
          <a:xfrm>
            <a:off x="457200" y="2286000"/>
            <a:ext cx="2971800" cy="3038732"/>
          </a:xfrm>
        </p:spPr>
      </p:pic>
      <p:pic>
        <p:nvPicPr>
          <p:cNvPr id="5" name="Picture 4" descr="New Picture (2).png"/>
          <p:cNvPicPr/>
          <p:nvPr/>
        </p:nvPicPr>
        <p:blipFill>
          <a:blip r:embed="rId3">
            <a:lum bright="-33000" contrast="76000"/>
          </a:blip>
          <a:stretch>
            <a:fillRect/>
          </a:stretch>
        </p:blipFill>
        <p:spPr>
          <a:xfrm>
            <a:off x="4114800" y="3048000"/>
            <a:ext cx="4572000" cy="3048000"/>
          </a:xfrm>
          <a:prstGeom prst="rect">
            <a:avLst/>
          </a:prstGeo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90600"/>
            <a:ext cx="8686800" cy="5638800"/>
          </a:xfrm>
        </p:spPr>
        <p:txBody>
          <a:bodyPr>
            <a:noAutofit/>
          </a:bodyPr>
          <a:lstStyle/>
          <a:p>
            <a:pPr algn="just">
              <a:lnSpc>
                <a:spcPct val="150000"/>
              </a:lnSpc>
              <a:buNone/>
            </a:pPr>
            <a:r>
              <a:rPr lang="en-US" sz="2000" b="1" dirty="0">
                <a:latin typeface="Times New Roman" pitchFamily="18" charset="0"/>
                <a:cs typeface="Times New Roman" pitchFamily="18" charset="0"/>
              </a:rPr>
              <a:t>Procedure: </a:t>
            </a:r>
            <a:endParaRPr lang="en-US" sz="2000" b="1" dirty="0" smtClean="0">
              <a:latin typeface="Times New Roman" pitchFamily="18" charset="0"/>
              <a:cs typeface="Times New Roman" pitchFamily="18" charset="0"/>
            </a:endParaRPr>
          </a:p>
          <a:p>
            <a:pPr marL="514350" indent="-514350" algn="just">
              <a:lnSpc>
                <a:spcPct val="150000"/>
              </a:lnSpc>
              <a:buAutoNum type="arabicPeriod"/>
            </a:pPr>
            <a:r>
              <a:rPr lang="en-US" sz="2000" dirty="0" smtClean="0">
                <a:latin typeface="Times New Roman" pitchFamily="18" charset="0"/>
                <a:cs typeface="Times New Roman" pitchFamily="18" charset="0"/>
              </a:rPr>
              <a:t>Take </a:t>
            </a:r>
            <a:r>
              <a:rPr lang="en-US" sz="2000" dirty="0">
                <a:latin typeface="Times New Roman" pitchFamily="18" charset="0"/>
                <a:cs typeface="Times New Roman" pitchFamily="18" charset="0"/>
              </a:rPr>
              <a:t>the empty weight of the Pycnometer, </a:t>
            </a:r>
            <a:r>
              <a:rPr lang="en-US" sz="2000" dirty="0" smtClean="0">
                <a:latin typeface="Times New Roman" pitchFamily="18" charset="0"/>
                <a:cs typeface="Times New Roman" pitchFamily="18" charset="0"/>
              </a:rPr>
              <a:t>W1.</a:t>
            </a:r>
            <a:r>
              <a:rPr lang="en-US" sz="2000" b="1" i="1" dirty="0" smtClean="0">
                <a:latin typeface="Times New Roman" pitchFamily="18" charset="0"/>
                <a:cs typeface="Times New Roman" pitchFamily="18" charset="0"/>
              </a:rPr>
              <a:t> </a:t>
            </a:r>
          </a:p>
          <a:p>
            <a:pPr marL="514350" indent="-514350" algn="just">
              <a:lnSpc>
                <a:spcPct val="150000"/>
              </a:lnSpc>
              <a:buAutoNum type="arabicPeriod"/>
            </a:pPr>
            <a:r>
              <a:rPr lang="en-US" sz="2000" dirty="0" smtClean="0">
                <a:latin typeface="Times New Roman" pitchFamily="18" charset="0"/>
                <a:cs typeface="Times New Roman" pitchFamily="18" charset="0"/>
              </a:rPr>
              <a:t>The Pycnometer is filled with a sample of wet soil about 200 to 400gms in weight and the bottle is weighed , W2.</a:t>
            </a:r>
          </a:p>
          <a:p>
            <a:pPr marL="514350" indent="-514350" algn="just">
              <a:lnSpc>
                <a:spcPct val="150000"/>
              </a:lnSpc>
              <a:buAutoNum type="arabicPeriod"/>
            </a:pPr>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Pycnometer with sample is filled with water up to the tip of the Pycnometer and its weight is </a:t>
            </a:r>
            <a:r>
              <a:rPr lang="en-US" sz="2000" dirty="0" smtClean="0">
                <a:latin typeface="Times New Roman" pitchFamily="18" charset="0"/>
                <a:cs typeface="Times New Roman" pitchFamily="18" charset="0"/>
              </a:rPr>
              <a:t>taken,W3.</a:t>
            </a:r>
          </a:p>
          <a:p>
            <a:pPr marL="514350" indent="-514350" algn="just">
              <a:lnSpc>
                <a:spcPct val="150000"/>
              </a:lnSpc>
              <a:buAutoNum type="arabicPeriod"/>
            </a:pPr>
            <a:r>
              <a:rPr lang="en-US" sz="2000" dirty="0" smtClean="0">
                <a:latin typeface="Times New Roman" pitchFamily="18" charset="0"/>
                <a:cs typeface="Times New Roman" pitchFamily="18" charset="0"/>
              </a:rPr>
              <a:t>Then </a:t>
            </a:r>
            <a:r>
              <a:rPr lang="en-US" sz="2000" dirty="0">
                <a:latin typeface="Times New Roman" pitchFamily="18" charset="0"/>
                <a:cs typeface="Times New Roman" pitchFamily="18" charset="0"/>
              </a:rPr>
              <a:t>the Pycnometer is emptied and thoroughly washed. After washing, the Pycnometer is filled with water up to the tip and its weight is taken.(The Pycnometer should be completely dry on the outer face) </a:t>
            </a:r>
            <a:r>
              <a:rPr lang="en-US" sz="2000" dirty="0" smtClean="0">
                <a:latin typeface="Times New Roman" pitchFamily="18" charset="0"/>
                <a:cs typeface="Times New Roman" pitchFamily="18" charset="0"/>
              </a:rPr>
              <a:t>W4.</a:t>
            </a:r>
          </a:p>
          <a:p>
            <a:pPr marL="514350" indent="-514350" algn="just">
              <a:lnSpc>
                <a:spcPct val="150000"/>
              </a:lnSpc>
              <a:buAutoNum type="arabicPeriod"/>
            </a:pPr>
            <a:r>
              <a:rPr lang="en-US" sz="2000" dirty="0" smtClean="0">
                <a:latin typeface="Times New Roman" pitchFamily="18" charset="0"/>
                <a:cs typeface="Times New Roman" pitchFamily="18" charset="0"/>
              </a:rPr>
              <a:t>Calculate </a:t>
            </a:r>
            <a:r>
              <a:rPr lang="en-US" sz="2000" dirty="0">
                <a:latin typeface="Times New Roman" pitchFamily="18" charset="0"/>
                <a:cs typeface="Times New Roman" pitchFamily="18" charset="0"/>
              </a:rPr>
              <a:t>the </a:t>
            </a:r>
            <a:r>
              <a:rPr lang="en-US" sz="2000" dirty="0" smtClean="0">
                <a:latin typeface="Times New Roman" pitchFamily="18" charset="0"/>
                <a:cs typeface="Times New Roman" pitchFamily="18" charset="0"/>
              </a:rPr>
              <a:t>moisture content by formula.</a:t>
            </a:r>
          </a:p>
        </p:txBody>
      </p:sp>
      <p:sp>
        <p:nvSpPr>
          <p:cNvPr id="788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788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819400" y="5943600"/>
            <a:ext cx="3733800" cy="744397"/>
          </a:xfrm>
          <a:prstGeom prst="rect">
            <a:avLst/>
          </a:prstGeom>
          <a:noFill/>
        </p:spPr>
      </p:pic>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762000"/>
          </a:xfrm>
        </p:spPr>
        <p:txBody>
          <a:bodyPr>
            <a:noAutofit/>
          </a:bodyPr>
          <a:lstStyle/>
          <a:p>
            <a:r>
              <a:rPr lang="en-US" sz="3200" b="1" dirty="0" smtClean="0">
                <a:latin typeface="Cambria" pitchFamily="18" charset="0"/>
              </a:rPr>
              <a:t>SPECIFIC GRAVITY BY PYCNOMETER METHOD</a:t>
            </a:r>
            <a:endParaRPr lang="en-US" sz="3200" dirty="0"/>
          </a:p>
        </p:txBody>
      </p:sp>
      <p:sp>
        <p:nvSpPr>
          <p:cNvPr id="3" name="Content Placeholder 2"/>
          <p:cNvSpPr>
            <a:spLocks noGrp="1"/>
          </p:cNvSpPr>
          <p:nvPr>
            <p:ph idx="1"/>
          </p:nvPr>
        </p:nvSpPr>
        <p:spPr>
          <a:xfrm>
            <a:off x="457200" y="1752600"/>
            <a:ext cx="8229600" cy="4724400"/>
          </a:xfrm>
        </p:spPr>
        <p:txBody>
          <a:bodyPr>
            <a:normAutofit fontScale="40000" lnSpcReduction="20000"/>
          </a:bodyPr>
          <a:lstStyle/>
          <a:p>
            <a:pPr algn="just">
              <a:lnSpc>
                <a:spcPct val="170000"/>
              </a:lnSpc>
            </a:pPr>
            <a:r>
              <a:rPr lang="en-US" sz="4500" b="1" dirty="0" smtClean="0">
                <a:latin typeface="Times New Roman" pitchFamily="18" charset="0"/>
                <a:cs typeface="Times New Roman" pitchFamily="18" charset="0"/>
              </a:rPr>
              <a:t>Aim: </a:t>
            </a:r>
            <a:r>
              <a:rPr lang="en-US" sz="4500" dirty="0" smtClean="0">
                <a:latin typeface="Times New Roman" pitchFamily="18" charset="0"/>
                <a:cs typeface="Times New Roman" pitchFamily="18" charset="0"/>
              </a:rPr>
              <a:t>To determine the specific gravity of the given sample of fine aggregates as per IS-2720 part I </a:t>
            </a:r>
          </a:p>
          <a:p>
            <a:pPr algn="just">
              <a:lnSpc>
                <a:spcPct val="170000"/>
              </a:lnSpc>
            </a:pPr>
            <a:r>
              <a:rPr lang="en-US" sz="4500" b="1" dirty="0" smtClean="0">
                <a:latin typeface="Times New Roman" pitchFamily="18" charset="0"/>
                <a:cs typeface="Times New Roman" pitchFamily="18" charset="0"/>
              </a:rPr>
              <a:t>Apparatus: </a:t>
            </a:r>
            <a:r>
              <a:rPr lang="en-US" sz="4500" dirty="0" smtClean="0">
                <a:latin typeface="Times New Roman" pitchFamily="18" charset="0"/>
                <a:cs typeface="Times New Roman" pitchFamily="18" charset="0"/>
              </a:rPr>
              <a:t>Balance (capacity not more than 3 Kg), Pycnometer, distilled water and oven </a:t>
            </a:r>
          </a:p>
          <a:p>
            <a:pPr algn="just">
              <a:lnSpc>
                <a:spcPct val="170000"/>
              </a:lnSpc>
            </a:pPr>
            <a:r>
              <a:rPr lang="en-US" sz="4500" b="1" dirty="0" smtClean="0">
                <a:latin typeface="Times New Roman" pitchFamily="18" charset="0"/>
                <a:cs typeface="Times New Roman" pitchFamily="18" charset="0"/>
              </a:rPr>
              <a:t>Theory: </a:t>
            </a:r>
            <a:r>
              <a:rPr lang="en-US" sz="4500" dirty="0" smtClean="0">
                <a:latin typeface="Times New Roman" pitchFamily="18" charset="0"/>
                <a:cs typeface="Times New Roman" pitchFamily="18" charset="0"/>
              </a:rPr>
              <a:t>Specific gravity of an aggregate is defined as the ratio of the mass of a given volume of sample to the mass of equal volume of water at the same temperature. Specific gravity of fine aggregate is generally required for calculations in connection with concrete mix design. It is used in the calculation of volume yield concrete, moisture content and it gives information on the properties of aggregate. I</a:t>
            </a:r>
            <a:r>
              <a:rPr lang="en-US" sz="4300" dirty="0" smtClean="0">
                <a:latin typeface="Times New Roman" pitchFamily="18" charset="0"/>
                <a:cs typeface="Times New Roman" pitchFamily="18" charset="0"/>
              </a:rPr>
              <a:t>t also indicate the change in the shape and grading of aggregates used in mix design</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90600"/>
            <a:ext cx="8610600" cy="5562600"/>
          </a:xfrm>
        </p:spPr>
        <p:txBody>
          <a:bodyPr>
            <a:noAutofit/>
          </a:bodyPr>
          <a:lstStyle/>
          <a:p>
            <a:pPr algn="just">
              <a:lnSpc>
                <a:spcPct val="150000"/>
              </a:lnSpc>
              <a:buNone/>
            </a:pPr>
            <a:r>
              <a:rPr lang="en-US" sz="2000" b="1" dirty="0">
                <a:latin typeface="Times New Roman" pitchFamily="18" charset="0"/>
                <a:cs typeface="Times New Roman" pitchFamily="18" charset="0"/>
              </a:rPr>
              <a:t>Procedure: </a:t>
            </a:r>
            <a:endParaRPr lang="en-US" sz="2000" b="1" dirty="0" smtClean="0">
              <a:latin typeface="Times New Roman" pitchFamily="18" charset="0"/>
              <a:cs typeface="Times New Roman" pitchFamily="18" charset="0"/>
            </a:endParaRPr>
          </a:p>
          <a:p>
            <a:pPr marL="514350" indent="-514350" algn="just">
              <a:lnSpc>
                <a:spcPct val="150000"/>
              </a:lnSpc>
              <a:buAutoNum type="arabicPeriod"/>
            </a:pPr>
            <a:r>
              <a:rPr lang="en-US" dirty="0" smtClean="0">
                <a:latin typeface="Times New Roman" pitchFamily="18" charset="0"/>
                <a:cs typeface="Times New Roman" pitchFamily="18" charset="0"/>
              </a:rPr>
              <a:t>Specific </a:t>
            </a:r>
            <a:r>
              <a:rPr lang="en-US" dirty="0">
                <a:latin typeface="Times New Roman" pitchFamily="18" charset="0"/>
                <a:cs typeface="Times New Roman" pitchFamily="18" charset="0"/>
              </a:rPr>
              <a:t>Gravity: Take the empty weight of the Pycnometer, </a:t>
            </a:r>
            <a:r>
              <a:rPr lang="en-US" dirty="0" smtClean="0">
                <a:latin typeface="Times New Roman" pitchFamily="18" charset="0"/>
                <a:cs typeface="Times New Roman" pitchFamily="18" charset="0"/>
              </a:rPr>
              <a:t>W1.</a:t>
            </a:r>
            <a:r>
              <a:rPr lang="en-US" b="1" i="1" dirty="0" smtClean="0">
                <a:latin typeface="Times New Roman" pitchFamily="18" charset="0"/>
                <a:cs typeface="Times New Roman" pitchFamily="18" charset="0"/>
              </a:rPr>
              <a:t> </a:t>
            </a:r>
          </a:p>
          <a:p>
            <a:pPr marL="514350" indent="-514350" algn="just">
              <a:lnSpc>
                <a:spcPct val="150000"/>
              </a:lnSpc>
              <a:buAutoNum type="arabicPeriod"/>
            </a:pPr>
            <a:r>
              <a:rPr lang="en-US" dirty="0" smtClean="0">
                <a:latin typeface="Times New Roman" pitchFamily="18" charset="0"/>
                <a:cs typeface="Times New Roman" pitchFamily="18" charset="0"/>
              </a:rPr>
              <a:t>Take </a:t>
            </a:r>
            <a:r>
              <a:rPr lang="en-US" dirty="0">
                <a:latin typeface="Times New Roman" pitchFamily="18" charset="0"/>
                <a:cs typeface="Times New Roman" pitchFamily="18" charset="0"/>
              </a:rPr>
              <a:t>the sample of fine aggregates for which specific gravity has to be found out (sample must be saturated and free from surface moisture) and fill upto 1/3rd of Pycnometer and then it is weighed, </a:t>
            </a:r>
            <a:r>
              <a:rPr lang="en-US" dirty="0" smtClean="0">
                <a:latin typeface="Times New Roman" pitchFamily="18" charset="0"/>
                <a:cs typeface="Times New Roman" pitchFamily="18" charset="0"/>
              </a:rPr>
              <a:t>W2.</a:t>
            </a:r>
          </a:p>
          <a:p>
            <a:pPr marL="514350" indent="-514350" algn="just">
              <a:lnSpc>
                <a:spcPct val="150000"/>
              </a:lnSpc>
              <a:buAutoNum type="arabicPeriod"/>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Pycnometer with sample is filled with water up to the tip of the Pycnometer and its weight is </a:t>
            </a:r>
            <a:r>
              <a:rPr lang="en-US" dirty="0" smtClean="0">
                <a:latin typeface="Times New Roman" pitchFamily="18" charset="0"/>
                <a:cs typeface="Times New Roman" pitchFamily="18" charset="0"/>
              </a:rPr>
              <a:t>taken.,W3.</a:t>
            </a:r>
          </a:p>
          <a:p>
            <a:pPr marL="514350" indent="-514350" algn="just">
              <a:lnSpc>
                <a:spcPct val="150000"/>
              </a:lnSpc>
              <a:buAutoNum type="arabicPeriod"/>
            </a:pPr>
            <a:r>
              <a:rPr lang="en-US" dirty="0" smtClean="0">
                <a:latin typeface="Times New Roman" pitchFamily="18" charset="0"/>
                <a:cs typeface="Times New Roman" pitchFamily="18" charset="0"/>
              </a:rPr>
              <a:t>Then </a:t>
            </a:r>
            <a:r>
              <a:rPr lang="en-US" dirty="0">
                <a:latin typeface="Times New Roman" pitchFamily="18" charset="0"/>
                <a:cs typeface="Times New Roman" pitchFamily="18" charset="0"/>
              </a:rPr>
              <a:t>the Pycnometer is emptied and thoroughly washed. After washing, the Pycnometer is filled with water up to the tip and its weight is taken.(The Pycnometer should be completely dry on the outer face) </a:t>
            </a:r>
            <a:r>
              <a:rPr lang="en-US" dirty="0" smtClean="0">
                <a:latin typeface="Times New Roman" pitchFamily="18" charset="0"/>
                <a:cs typeface="Times New Roman" pitchFamily="18" charset="0"/>
              </a:rPr>
              <a:t>W4.</a:t>
            </a:r>
          </a:p>
          <a:p>
            <a:pPr marL="514350" indent="-514350" algn="just">
              <a:lnSpc>
                <a:spcPct val="150000"/>
              </a:lnSpc>
              <a:buAutoNum type="arabicPeriod"/>
            </a:pPr>
            <a:r>
              <a:rPr lang="en-US" dirty="0" smtClean="0">
                <a:latin typeface="Times New Roman" pitchFamily="18" charset="0"/>
                <a:cs typeface="Times New Roman" pitchFamily="18" charset="0"/>
              </a:rPr>
              <a:t>Calculate </a:t>
            </a:r>
            <a:r>
              <a:rPr lang="en-US" dirty="0">
                <a:latin typeface="Times New Roman" pitchFamily="18" charset="0"/>
                <a:cs typeface="Times New Roman" pitchFamily="18" charset="0"/>
              </a:rPr>
              <a:t>the specific gravity of the fine aggregate sample by </a:t>
            </a:r>
            <a:r>
              <a:rPr lang="en-US" dirty="0" smtClean="0">
                <a:latin typeface="Times New Roman" pitchFamily="18" charset="0"/>
                <a:cs typeface="Times New Roman" pitchFamily="18" charset="0"/>
              </a:rPr>
              <a:t>formula.</a:t>
            </a:r>
          </a:p>
          <a:p>
            <a:pPr marL="514350" indent="-514350" algn="ctr">
              <a:lnSpc>
                <a:spcPct val="150000"/>
              </a:lnSpc>
              <a:buNone/>
            </a:pPr>
            <a:r>
              <a:rPr lang="en-US" dirty="0" smtClean="0">
                <a:latin typeface="Times New Roman" pitchFamily="18" charset="0"/>
                <a:cs typeface="Times New Roman" pitchFamily="18" charset="0"/>
              </a:rPr>
              <a:t>Specific </a:t>
            </a:r>
            <a:r>
              <a:rPr lang="en-US" dirty="0">
                <a:latin typeface="Times New Roman" pitchFamily="18" charset="0"/>
                <a:cs typeface="Times New Roman" pitchFamily="18" charset="0"/>
              </a:rPr>
              <a:t>Gravity = Dry weight of aggregates/weight of equal volume of water </a:t>
            </a:r>
            <a:endParaRPr lang="en-US" dirty="0" smtClean="0">
              <a:latin typeface="Times New Roman" pitchFamily="18" charset="0"/>
              <a:cs typeface="Times New Roman" pitchFamily="18" charset="0"/>
            </a:endParaRPr>
          </a:p>
          <a:p>
            <a:pPr marL="514350" indent="-514350" algn="ctr">
              <a:lnSpc>
                <a:spcPct val="150000"/>
              </a:lnSpc>
              <a:buNone/>
            </a:pPr>
            <a:r>
              <a:rPr lang="pl-PL" dirty="0" smtClean="0">
                <a:latin typeface="Times New Roman" pitchFamily="18" charset="0"/>
                <a:cs typeface="Times New Roman" pitchFamily="18" charset="0"/>
              </a:rPr>
              <a:t>= </a:t>
            </a:r>
            <a:r>
              <a:rPr lang="pl-PL" dirty="0">
                <a:latin typeface="Times New Roman" pitchFamily="18" charset="0"/>
                <a:cs typeface="Times New Roman" pitchFamily="18" charset="0"/>
              </a:rPr>
              <a:t>(W2 – W1) / [(W4 – W1) - (W3 – W2)]</a:t>
            </a:r>
            <a:endParaRPr lang="en-US" sz="2000" dirty="0">
              <a:latin typeface="Times New Roman" pitchFamily="18" charset="0"/>
              <a:cs typeface="Times New Roman" pitchFamily="18"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ew Picture (2).png"/>
          <p:cNvPicPr/>
          <p:nvPr/>
        </p:nvPicPr>
        <p:blipFill>
          <a:blip r:embed="rId2">
            <a:lum bright="-33000" contrast="76000"/>
          </a:blip>
          <a:stretch>
            <a:fillRect/>
          </a:stretch>
        </p:blipFill>
        <p:spPr>
          <a:xfrm>
            <a:off x="838200" y="1905000"/>
            <a:ext cx="7467600" cy="4419600"/>
          </a:xfrm>
          <a:prstGeom prst="rect">
            <a:avLst/>
          </a:prstGeom>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906963"/>
          </a:xfrm>
        </p:spPr>
        <p:txBody>
          <a:bodyPr>
            <a:normAutofit/>
          </a:bodyPr>
          <a:lstStyle/>
          <a:p>
            <a:pPr>
              <a:lnSpc>
                <a:spcPct val="150000"/>
              </a:lnSpc>
              <a:buFont typeface="Wingdings" pitchFamily="2" charset="2"/>
              <a:buChar char="v"/>
            </a:pPr>
            <a:r>
              <a:rPr lang="en-US" sz="2400" b="1" dirty="0" smtClean="0">
                <a:latin typeface="Times New Roman" pitchFamily="18" charset="0"/>
                <a:cs typeface="Times New Roman" pitchFamily="18" charset="0"/>
              </a:rPr>
              <a:t>OBSERVATION AND CALCULATIONS: 	</a:t>
            </a:r>
          </a:p>
          <a:p>
            <a:pPr>
              <a:lnSpc>
                <a:spcPct val="150000"/>
              </a:lnSpc>
            </a:pPr>
            <a:r>
              <a:rPr lang="en-US" sz="2400" dirty="0" smtClean="0">
                <a:latin typeface="Times New Roman" pitchFamily="18" charset="0"/>
                <a:cs typeface="Times New Roman" pitchFamily="18" charset="0"/>
              </a:rPr>
              <a:t>Mass of empty Pycnometer </a:t>
            </a:r>
            <a:r>
              <a:rPr lang="en-US" sz="2400" dirty="0">
                <a:latin typeface="Times New Roman" pitchFamily="18" charset="0"/>
                <a:cs typeface="Times New Roman" pitchFamily="18" charset="0"/>
              </a:rPr>
              <a:t>W1 gm 	</a:t>
            </a:r>
          </a:p>
          <a:p>
            <a:pPr>
              <a:lnSpc>
                <a:spcPct val="150000"/>
              </a:lnSpc>
            </a:pPr>
            <a:r>
              <a:rPr lang="en-US" sz="2400" dirty="0">
                <a:latin typeface="Times New Roman" pitchFamily="18" charset="0"/>
                <a:cs typeface="Times New Roman" pitchFamily="18" charset="0"/>
              </a:rPr>
              <a:t>Mass of Pycnometer + fine aggregates W2 </a:t>
            </a:r>
            <a:r>
              <a:rPr lang="en-US" sz="2400" dirty="0" smtClean="0">
                <a:latin typeface="Times New Roman" pitchFamily="18" charset="0"/>
                <a:cs typeface="Times New Roman" pitchFamily="18" charset="0"/>
              </a:rPr>
              <a:t>gm</a:t>
            </a:r>
          </a:p>
          <a:p>
            <a:pPr>
              <a:lnSpc>
                <a:spcPct val="150000"/>
              </a:lnSpc>
            </a:pPr>
            <a:r>
              <a:rPr lang="en-US" sz="2400" dirty="0" smtClean="0">
                <a:latin typeface="Times New Roman" pitchFamily="18" charset="0"/>
                <a:cs typeface="Times New Roman" pitchFamily="18" charset="0"/>
              </a:rPr>
              <a:t>Mass </a:t>
            </a:r>
            <a:r>
              <a:rPr lang="en-US" sz="2400" dirty="0">
                <a:latin typeface="Times New Roman" pitchFamily="18" charset="0"/>
                <a:cs typeface="Times New Roman" pitchFamily="18" charset="0"/>
              </a:rPr>
              <a:t>of Pycnometer + fine aggregates + water, W3 gm 	</a:t>
            </a:r>
          </a:p>
          <a:p>
            <a:pPr>
              <a:lnSpc>
                <a:spcPct val="150000"/>
              </a:lnSpc>
            </a:pPr>
            <a:r>
              <a:rPr lang="en-US" sz="2400" dirty="0">
                <a:latin typeface="Times New Roman" pitchFamily="18" charset="0"/>
                <a:cs typeface="Times New Roman" pitchFamily="18" charset="0"/>
              </a:rPr>
              <a:t>Mass of Pycnometer + water, W4 gm </a:t>
            </a:r>
            <a:endParaRPr lang="en-US" sz="2400" dirty="0" smtClean="0">
              <a:latin typeface="Times New Roman" pitchFamily="18" charset="0"/>
              <a:cs typeface="Times New Roman" pitchFamily="18" charset="0"/>
            </a:endParaRPr>
          </a:p>
          <a:p>
            <a:pPr algn="ctr">
              <a:lnSpc>
                <a:spcPct val="150000"/>
              </a:lnSpc>
              <a:buNone/>
            </a:pPr>
            <a:r>
              <a:rPr lang="pl-PL"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a:t>
            </a:r>
            <a:r>
              <a:rPr lang="pl-PL" sz="2400" b="1" dirty="0" smtClean="0">
                <a:latin typeface="Times New Roman" pitchFamily="18" charset="0"/>
                <a:cs typeface="Times New Roman" pitchFamily="18" charset="0"/>
              </a:rPr>
              <a:t>(W2 – W1) / [(W4 – W1) - (W3 – W2)]</a:t>
            </a:r>
            <a:r>
              <a:rPr lang="en-US" sz="2400" b="1" dirty="0" smtClean="0">
                <a:latin typeface="Times New Roman" pitchFamily="18" charset="0"/>
                <a:cs typeface="Times New Roman" pitchFamily="18" charset="0"/>
              </a:rPr>
              <a:t>}*100</a:t>
            </a:r>
          </a:p>
          <a:p>
            <a:pPr>
              <a:buNone/>
            </a:pPr>
            <a:r>
              <a:rPr lang="en-US" dirty="0"/>
              <a:t>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066800"/>
            <a:ext cx="3048000" cy="914400"/>
          </a:xfrm>
        </p:spPr>
        <p:txBody>
          <a:bodyPr>
            <a:normAutofit/>
          </a:bodyPr>
          <a:lstStyle/>
          <a:p>
            <a:pPr algn="l"/>
            <a:r>
              <a:rPr lang="en-US" sz="3200" b="1" dirty="0" smtClean="0">
                <a:latin typeface="Times New Roman" pitchFamily="18" charset="0"/>
                <a:cs typeface="Times New Roman" pitchFamily="18" charset="0"/>
              </a:rPr>
              <a:t>SOIL PROFILE</a:t>
            </a:r>
            <a:endParaRPr lang="en-US" sz="3200" b="1" dirty="0">
              <a:latin typeface="Times New Roman" pitchFamily="18" charset="0"/>
              <a:cs typeface="Times New Roman" pitchFamily="18" charset="0"/>
            </a:endParaRPr>
          </a:p>
        </p:txBody>
      </p:sp>
      <p:pic>
        <p:nvPicPr>
          <p:cNvPr id="4" name="Content Placeholder 3" descr="SOIL PROFILE.PNG"/>
          <p:cNvPicPr>
            <a:picLocks noGrp="1" noChangeAspect="1"/>
          </p:cNvPicPr>
          <p:nvPr>
            <p:ph idx="1"/>
          </p:nvPr>
        </p:nvPicPr>
        <p:blipFill>
          <a:blip r:embed="rId2">
            <a:lum bright="1000" contrast="41000"/>
          </a:blip>
          <a:stretch>
            <a:fillRect/>
          </a:stretch>
        </p:blipFill>
        <p:spPr>
          <a:xfrm>
            <a:off x="228600" y="2209800"/>
            <a:ext cx="2895600" cy="4466492"/>
          </a:xfrm>
        </p:spPr>
      </p:pic>
      <p:sp>
        <p:nvSpPr>
          <p:cNvPr id="5" name="TextBox 4"/>
          <p:cNvSpPr txBox="1"/>
          <p:nvPr/>
        </p:nvSpPr>
        <p:spPr>
          <a:xfrm>
            <a:off x="3200400" y="1295400"/>
            <a:ext cx="5715000" cy="5324535"/>
          </a:xfrm>
          <a:prstGeom prst="rect">
            <a:avLst/>
          </a:prstGeom>
          <a:noFill/>
        </p:spPr>
        <p:txBody>
          <a:bodyPr wrap="square" rtlCol="0">
            <a:spAutoFit/>
          </a:bodyPr>
          <a:lstStyle/>
          <a:p>
            <a:pPr algn="just"/>
            <a:r>
              <a:rPr lang="en-US" sz="2000" b="1" dirty="0" smtClean="0">
                <a:latin typeface="Times New Roman" pitchFamily="18" charset="0"/>
                <a:cs typeface="Times New Roman" pitchFamily="18" charset="0"/>
              </a:rPr>
              <a:t>A horizon – </a:t>
            </a:r>
            <a:r>
              <a:rPr lang="en-US" sz="2000" dirty="0" smtClean="0">
                <a:latin typeface="Times New Roman" pitchFamily="18" charset="0"/>
                <a:cs typeface="Times New Roman" pitchFamily="18" charset="0"/>
              </a:rPr>
              <a:t>humus rich topsoil where nutrient, organic matter and biological activity are highest (i.e. most plant roots, earthworms, insects and micro-organisms are active). The A horizon is usually darker than other horizons because of the organic materials.</a:t>
            </a:r>
          </a:p>
          <a:p>
            <a:pPr algn="just"/>
            <a:r>
              <a:rPr lang="en-US" sz="2000" b="1" dirty="0" smtClean="0">
                <a:latin typeface="Times New Roman" pitchFamily="18" charset="0"/>
                <a:cs typeface="Times New Roman" pitchFamily="18" charset="0"/>
              </a:rPr>
              <a:t>B horizon</a:t>
            </a:r>
            <a:r>
              <a:rPr lang="en-US" sz="2000" dirty="0" smtClean="0">
                <a:latin typeface="Times New Roman" pitchFamily="18" charset="0"/>
                <a:cs typeface="Times New Roman" pitchFamily="18" charset="0"/>
              </a:rPr>
              <a:t> - clay-rich subsoil. This horizon is often less fertile than the topsoil but holds more moisture. It generally has a lighter color and less biological activity than the A horizon. Texture may be heavier than the A horizon too.</a:t>
            </a:r>
          </a:p>
          <a:p>
            <a:pPr algn="just"/>
            <a:r>
              <a:rPr lang="en-US" sz="2000" b="1" dirty="0" smtClean="0">
                <a:latin typeface="Times New Roman" pitchFamily="18" charset="0"/>
                <a:cs typeface="Times New Roman" pitchFamily="18" charset="0"/>
              </a:rPr>
              <a:t>C horizon </a:t>
            </a:r>
            <a:r>
              <a:rPr lang="en-US" sz="2000" dirty="0" smtClean="0">
                <a:latin typeface="Times New Roman" pitchFamily="18" charset="0"/>
                <a:cs typeface="Times New Roman" pitchFamily="18" charset="0"/>
              </a:rPr>
              <a:t>- underlying weathered rock (from which the A and B horizons form).</a:t>
            </a:r>
          </a:p>
          <a:p>
            <a:pPr algn="just"/>
            <a:r>
              <a:rPr lang="en-US" sz="2000" dirty="0" smtClean="0">
                <a:latin typeface="Times New Roman" pitchFamily="18" charset="0"/>
                <a:cs typeface="Times New Roman" pitchFamily="18" charset="0"/>
              </a:rPr>
              <a:t>Some soils also have an </a:t>
            </a:r>
            <a:r>
              <a:rPr lang="en-US" sz="2000" b="1" dirty="0" smtClean="0">
                <a:latin typeface="Times New Roman" pitchFamily="18" charset="0"/>
                <a:cs typeface="Times New Roman" pitchFamily="18" charset="0"/>
              </a:rPr>
              <a:t>O horizon</a:t>
            </a:r>
            <a:r>
              <a:rPr lang="en-US" sz="2000" dirty="0" smtClean="0">
                <a:latin typeface="Times New Roman" pitchFamily="18" charset="0"/>
                <a:cs typeface="Times New Roman" pitchFamily="18" charset="0"/>
              </a:rPr>
              <a:t> mainly consisting of plant litter which has accumulated on the soil surface.</a:t>
            </a:r>
          </a:p>
          <a:p>
            <a:pPr algn="just"/>
            <a:r>
              <a:rPr lang="en-US" sz="2000" dirty="0" smtClean="0">
                <a:latin typeface="Times New Roman" pitchFamily="18" charset="0"/>
                <a:cs typeface="Times New Roman" pitchFamily="18" charset="0"/>
              </a:rPr>
              <a:t>The properties of horizons are used to distinguish between soils and determine land-use potential.</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8229600" cy="838200"/>
          </a:xfrm>
        </p:spPr>
        <p:txBody>
          <a:bodyPr>
            <a:normAutofit/>
          </a:bodyPr>
          <a:lstStyle/>
          <a:p>
            <a:pPr lvl="0"/>
            <a:r>
              <a:rPr lang="en-US" sz="3200" b="1" dirty="0" smtClean="0">
                <a:latin typeface="Cambria" pitchFamily="18" charset="0"/>
              </a:rPr>
              <a:t>PARTICLE SIZE DISTRIBUTION</a:t>
            </a:r>
            <a:endParaRPr lang="en-US" sz="3200" b="1" dirty="0"/>
          </a:p>
        </p:txBody>
      </p:sp>
      <p:sp>
        <p:nvSpPr>
          <p:cNvPr id="3" name="Content Placeholder 2"/>
          <p:cNvSpPr>
            <a:spLocks noGrp="1"/>
          </p:cNvSpPr>
          <p:nvPr>
            <p:ph idx="1"/>
          </p:nvPr>
        </p:nvSpPr>
        <p:spPr>
          <a:xfrm>
            <a:off x="457200" y="2209800"/>
            <a:ext cx="8229600" cy="3916363"/>
          </a:xfrm>
        </p:spPr>
        <p:txBody>
          <a:bodyPr>
            <a:normAutofit/>
          </a:bodyPr>
          <a:lstStyle/>
          <a:p>
            <a:pPr marL="514350" indent="-514350">
              <a:lnSpc>
                <a:spcPct val="150000"/>
              </a:lnSpc>
              <a:buFont typeface="Wingdings" pitchFamily="2" charset="2"/>
              <a:buChar char="Ø"/>
            </a:pPr>
            <a:r>
              <a:rPr lang="en-US" sz="2400" dirty="0" smtClean="0">
                <a:latin typeface="Times New Roman" pitchFamily="18" charset="0"/>
                <a:cs typeface="Times New Roman" pitchFamily="18" charset="0"/>
              </a:rPr>
              <a:t>The distribution of particle size is quantitatively determined by performing the particle size analysis.</a:t>
            </a:r>
          </a:p>
          <a:p>
            <a:pPr marL="514350" indent="-514350">
              <a:lnSpc>
                <a:spcPct val="150000"/>
              </a:lnSpc>
              <a:buAutoNum type="arabicPeriod"/>
            </a:pPr>
            <a:r>
              <a:rPr lang="en-US" sz="2400" b="1" dirty="0" smtClean="0">
                <a:latin typeface="Times New Roman" pitchFamily="18" charset="0"/>
                <a:cs typeface="Times New Roman" pitchFamily="18" charset="0"/>
              </a:rPr>
              <a:t>Sieve analysis </a:t>
            </a:r>
            <a:r>
              <a:rPr lang="en-US" sz="2400" dirty="0" smtClean="0">
                <a:latin typeface="Times New Roman" pitchFamily="18" charset="0"/>
                <a:cs typeface="Times New Roman" pitchFamily="18" charset="0"/>
              </a:rPr>
              <a:t>– Gravel and sand</a:t>
            </a:r>
          </a:p>
          <a:p>
            <a:pPr marL="514350" indent="-514350">
              <a:lnSpc>
                <a:spcPct val="150000"/>
              </a:lnSpc>
              <a:buAutoNum type="arabicPeriod"/>
            </a:pPr>
            <a:r>
              <a:rPr lang="en-US" sz="2400" b="1" dirty="0" smtClean="0">
                <a:latin typeface="Times New Roman" pitchFamily="18" charset="0"/>
                <a:cs typeface="Times New Roman" pitchFamily="18" charset="0"/>
              </a:rPr>
              <a:t>Sedimentation Analysis </a:t>
            </a:r>
            <a:r>
              <a:rPr lang="en-US" sz="2400" dirty="0" smtClean="0">
                <a:latin typeface="Times New Roman" pitchFamily="18" charset="0"/>
                <a:cs typeface="Times New Roman" pitchFamily="18" charset="0"/>
              </a:rPr>
              <a:t>– Silt and clay</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Grp="1" noChangeAspect="1" noChangeArrowheads="1"/>
          </p:cNvPicPr>
          <p:nvPr>
            <p:ph idx="1"/>
          </p:nvPr>
        </p:nvPicPr>
        <p:blipFill>
          <a:blip r:embed="rId2"/>
          <a:srcRect/>
          <a:stretch>
            <a:fillRect/>
          </a:stretch>
        </p:blipFill>
        <p:spPr bwMode="auto">
          <a:xfrm>
            <a:off x="381000" y="1600200"/>
            <a:ext cx="4525963" cy="4525963"/>
          </a:xfrm>
          <a:prstGeom prst="rect">
            <a:avLst/>
          </a:prstGeom>
          <a:noFill/>
          <a:ln w="9525">
            <a:noFill/>
            <a:miter lim="800000"/>
            <a:headEnd/>
            <a:tailEnd/>
          </a:ln>
          <a:effectLst/>
        </p:spPr>
      </p:pic>
      <p:pic>
        <p:nvPicPr>
          <p:cNvPr id="35843" name="Picture 3"/>
          <p:cNvPicPr>
            <a:picLocks noChangeAspect="1" noChangeArrowheads="1"/>
          </p:cNvPicPr>
          <p:nvPr/>
        </p:nvPicPr>
        <p:blipFill>
          <a:blip r:embed="rId3"/>
          <a:srcRect/>
          <a:stretch>
            <a:fillRect/>
          </a:stretch>
        </p:blipFill>
        <p:spPr bwMode="auto">
          <a:xfrm>
            <a:off x="5791200" y="2362200"/>
            <a:ext cx="2819400" cy="4114800"/>
          </a:xfrm>
          <a:prstGeom prst="rect">
            <a:avLst/>
          </a:prstGeom>
          <a:noFill/>
          <a:ln w="9525">
            <a:noFill/>
            <a:miter lim="800000"/>
            <a:headEnd/>
            <a:tailEnd/>
          </a:ln>
          <a:effectLst/>
        </p:spPr>
      </p:pic>
      <p:sp>
        <p:nvSpPr>
          <p:cNvPr id="4" name="TextBox 3"/>
          <p:cNvSpPr txBox="1"/>
          <p:nvPr/>
        </p:nvSpPr>
        <p:spPr>
          <a:xfrm>
            <a:off x="762000" y="914400"/>
            <a:ext cx="7772400" cy="584775"/>
          </a:xfrm>
          <a:prstGeom prst="rect">
            <a:avLst/>
          </a:prstGeom>
          <a:noFill/>
        </p:spPr>
        <p:txBody>
          <a:bodyPr wrap="square" rtlCol="0">
            <a:spAutoFit/>
          </a:bodyPr>
          <a:lstStyle/>
          <a:p>
            <a:pPr algn="ctr"/>
            <a:r>
              <a:rPr lang="en-US" sz="3200" b="1" dirty="0" smtClean="0">
                <a:latin typeface="Cambria" pitchFamily="18" charset="0"/>
              </a:rPr>
              <a:t>SIEVE ANALYSIS</a:t>
            </a:r>
            <a:endParaRPr lang="en-US" sz="3200" b="1" dirty="0">
              <a:latin typeface="Cambria" pitchFamily="18"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4754563"/>
          </a:xfrm>
        </p:spPr>
        <p:txBody>
          <a:bodyPr>
            <a:normAutofit lnSpcReduction="10000"/>
          </a:bodyPr>
          <a:lstStyle/>
          <a:p>
            <a:pPr>
              <a:buFont typeface="Wingdings" pitchFamily="2" charset="2"/>
              <a:buChar char="q"/>
            </a:pPr>
            <a:r>
              <a:rPr lang="en-US" sz="2400" b="1" dirty="0" smtClean="0">
                <a:latin typeface="Times New Roman" pitchFamily="18" charset="0"/>
                <a:cs typeface="Times New Roman" pitchFamily="18" charset="0"/>
              </a:rPr>
              <a:t> PROCEDURE </a:t>
            </a:r>
          </a:p>
          <a:p>
            <a:pPr marL="514350" indent="-514350" algn="just">
              <a:lnSpc>
                <a:spcPct val="150000"/>
              </a:lnSpc>
              <a:buAutoNum type="arabicPeriod"/>
            </a:pPr>
            <a:r>
              <a:rPr lang="en-US" sz="2400" dirty="0" smtClean="0">
                <a:latin typeface="Times New Roman" pitchFamily="18" charset="0"/>
                <a:cs typeface="Times New Roman" pitchFamily="18" charset="0"/>
              </a:rPr>
              <a:t>Take 1Kg of sand from a laboratory sample of 10 Kg by quartering and break clay lumps, if any, in a clean dry rice plate. </a:t>
            </a:r>
          </a:p>
          <a:p>
            <a:pPr marL="514350" indent="-514350" algn="just">
              <a:lnSpc>
                <a:spcPct val="150000"/>
              </a:lnSpc>
              <a:buAutoNum type="arabicPeriod"/>
            </a:pPr>
            <a:r>
              <a:rPr lang="en-US" sz="2400" dirty="0" smtClean="0">
                <a:latin typeface="Times New Roman" pitchFamily="18" charset="0"/>
                <a:cs typeface="Times New Roman" pitchFamily="18" charset="0"/>
              </a:rPr>
              <a:t>Arrange the sieves in order of IS sieve no’s: 4.75mm, 2.36mm, 1.18mm, 600µm, 300µm and 150µm keeping sieve nos. 4.75mm at the top and 150µm at the bottom. Fix them in the sieve shaking machine with the pan at the bottom and cover at the top.</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830763"/>
          </a:xfrm>
        </p:spPr>
        <p:txBody>
          <a:bodyPr>
            <a:normAutofit/>
          </a:bodyPr>
          <a:lstStyle/>
          <a:p>
            <a:pPr algn="just">
              <a:lnSpc>
                <a:spcPct val="150000"/>
              </a:lnSpc>
              <a:buNone/>
            </a:pPr>
            <a:r>
              <a:rPr lang="en-US" sz="2400" dirty="0" smtClean="0">
                <a:latin typeface="Times New Roman" pitchFamily="18" charset="0"/>
                <a:cs typeface="Times New Roman" pitchFamily="18" charset="0"/>
              </a:rPr>
              <a:t>3. Place 1000 gms of sand sample on the top sieve; carry out sieving in the set of sieves as arranged before for not less than 10minutes.</a:t>
            </a:r>
          </a:p>
          <a:p>
            <a:pPr algn="just">
              <a:lnSpc>
                <a:spcPct val="150000"/>
              </a:lnSpc>
              <a:buNone/>
            </a:pPr>
            <a:r>
              <a:rPr lang="en-US" sz="2400" dirty="0" smtClean="0">
                <a:latin typeface="Times New Roman" pitchFamily="18" charset="0"/>
                <a:cs typeface="Times New Roman" pitchFamily="18" charset="0"/>
              </a:rPr>
              <a:t>4. Find the mass retained on each sieve.</a:t>
            </a:r>
          </a:p>
          <a:p>
            <a:pPr algn="just">
              <a:lnSpc>
                <a:spcPct val="150000"/>
              </a:lnSpc>
              <a:buNone/>
            </a:pPr>
            <a:r>
              <a:rPr lang="en-US" sz="2400" dirty="0" smtClean="0">
                <a:latin typeface="Times New Roman" pitchFamily="18" charset="0"/>
                <a:cs typeface="Times New Roman" pitchFamily="18" charset="0"/>
              </a:rPr>
              <a:t>5. Fineness modulus is an empirical factor which is obtained by dividing the cumulative sum of the percentage of aggregate retained on each IS sieves taken in order by 100. </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382000" cy="5715000"/>
          </a:xfrm>
        </p:spPr>
        <p:txBody>
          <a:bodyPr/>
          <a:lstStyle/>
          <a:p>
            <a:pPr>
              <a:buFont typeface="Wingdings" pitchFamily="2" charset="2"/>
              <a:buChar char="q"/>
            </a:pPr>
            <a:r>
              <a:rPr lang="en-US"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OBSERVATION &amp; CALCULATIONS:</a:t>
            </a:r>
          </a:p>
          <a:p>
            <a:r>
              <a:rPr lang="en-US" sz="2400" dirty="0" smtClean="0">
                <a:latin typeface="Times New Roman" pitchFamily="18" charset="0"/>
                <a:cs typeface="Times New Roman" pitchFamily="18" charset="0"/>
              </a:rPr>
              <a:t>Total mass of soil taken for analysis = M = ………….. g</a:t>
            </a:r>
          </a:p>
          <a:p>
            <a:endParaRPr lang="en-US" dirty="0"/>
          </a:p>
        </p:txBody>
      </p:sp>
      <p:graphicFrame>
        <p:nvGraphicFramePr>
          <p:cNvPr id="4" name="Table 3"/>
          <p:cNvGraphicFramePr>
            <a:graphicFrameLocks noGrp="1"/>
          </p:cNvGraphicFramePr>
          <p:nvPr/>
        </p:nvGraphicFramePr>
        <p:xfrm>
          <a:off x="1600200" y="2362197"/>
          <a:ext cx="6172199" cy="4267202"/>
        </p:xfrm>
        <a:graphic>
          <a:graphicData uri="http://schemas.openxmlformats.org/drawingml/2006/table">
            <a:tbl>
              <a:tblPr/>
              <a:tblGrid>
                <a:gridCol w="931946"/>
                <a:gridCol w="959864"/>
                <a:gridCol w="1129011"/>
                <a:gridCol w="1068250"/>
                <a:gridCol w="1162676"/>
                <a:gridCol w="920452"/>
              </a:tblGrid>
              <a:tr h="828451">
                <a:tc>
                  <a:txBody>
                    <a:bodyPr/>
                    <a:lstStyle/>
                    <a:p>
                      <a:pPr marL="0" marR="0" algn="ctr">
                        <a:lnSpc>
                          <a:spcPct val="115000"/>
                        </a:lnSpc>
                        <a:spcBef>
                          <a:spcPts val="665"/>
                        </a:spcBef>
                        <a:spcAft>
                          <a:spcPts val="0"/>
                        </a:spcAft>
                      </a:pPr>
                      <a:r>
                        <a:rPr lang="en-US" sz="1100" b="1" dirty="0">
                          <a:latin typeface="Times New Roman"/>
                          <a:ea typeface="Times New Roman"/>
                          <a:cs typeface="Times New Roman"/>
                        </a:rPr>
                        <a:t>Sieve size in </a:t>
                      </a:r>
                      <a:endParaRPr lang="en-US" sz="1100" b="1" dirty="0" smtClean="0">
                        <a:latin typeface="Times New Roman"/>
                        <a:ea typeface="Times New Roman"/>
                        <a:cs typeface="Times New Roman"/>
                      </a:endParaRPr>
                    </a:p>
                    <a:p>
                      <a:pPr marL="0" marR="0" algn="ctr">
                        <a:lnSpc>
                          <a:spcPct val="115000"/>
                        </a:lnSpc>
                        <a:spcBef>
                          <a:spcPts val="665"/>
                        </a:spcBef>
                        <a:spcAft>
                          <a:spcPts val="0"/>
                        </a:spcAft>
                      </a:pPr>
                      <a:r>
                        <a:rPr lang="en-US" sz="1100" b="1" dirty="0" smtClean="0">
                          <a:latin typeface="Times New Roman"/>
                          <a:ea typeface="Times New Roman"/>
                          <a:cs typeface="Times New Roman"/>
                        </a:rPr>
                        <a:t>mm</a:t>
                      </a: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95"/>
                        </a:lnSpc>
                        <a:spcBef>
                          <a:spcPts val="0"/>
                        </a:spcBef>
                        <a:spcAft>
                          <a:spcPts val="0"/>
                        </a:spcAft>
                      </a:pPr>
                      <a:r>
                        <a:rPr lang="en-US" sz="1100" b="1" dirty="0">
                          <a:latin typeface="Times New Roman"/>
                          <a:ea typeface="Times New Roman"/>
                          <a:cs typeface="Times New Roman"/>
                        </a:rPr>
                        <a:t>Mass retained (m</a:t>
                      </a:r>
                      <a:r>
                        <a:rPr lang="en-US" sz="1100" b="1" baseline="30000" dirty="0">
                          <a:latin typeface="Times New Roman"/>
                          <a:ea typeface="Times New Roman"/>
                          <a:cs typeface="Times New Roman"/>
                        </a:rPr>
                        <a:t>1</a:t>
                      </a:r>
                      <a:r>
                        <a:rPr lang="en-US" sz="1100" b="1" dirty="0">
                          <a:latin typeface="Times New Roman"/>
                          <a:ea typeface="Times New Roman"/>
                          <a:cs typeface="Times New Roman"/>
                        </a:rPr>
                        <a:t>), g</a:t>
                      </a: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2235" marR="92075" indent="-2540" algn="ctr">
                        <a:lnSpc>
                          <a:spcPct val="115000"/>
                        </a:lnSpc>
                        <a:spcBef>
                          <a:spcPts val="665"/>
                        </a:spcBef>
                        <a:spcAft>
                          <a:spcPts val="0"/>
                        </a:spcAft>
                      </a:pPr>
                      <a:r>
                        <a:rPr lang="en-US" sz="1100" b="1" dirty="0">
                          <a:latin typeface="Times New Roman"/>
                          <a:ea typeface="Times New Roman"/>
                          <a:cs typeface="Times New Roman"/>
                        </a:rPr>
                        <a:t>Corrected mass retained m, g</a:t>
                      </a: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2875" marR="134620" indent="-635" algn="ctr">
                        <a:lnSpc>
                          <a:spcPct val="115000"/>
                        </a:lnSpc>
                        <a:spcBef>
                          <a:spcPts val="665"/>
                        </a:spcBef>
                        <a:spcAft>
                          <a:spcPts val="0"/>
                        </a:spcAft>
                      </a:pPr>
                      <a:r>
                        <a:rPr lang="en-US" sz="1100" b="1" dirty="0">
                          <a:latin typeface="Times New Roman"/>
                          <a:ea typeface="Times New Roman"/>
                          <a:cs typeface="Times New Roman"/>
                        </a:rPr>
                        <a:t>% mass retained</a:t>
                      </a: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40"/>
                        </a:spcBef>
                        <a:spcAft>
                          <a:spcPts val="0"/>
                        </a:spcAft>
                      </a:pPr>
                      <a:endParaRPr lang="en-US" sz="1000" dirty="0">
                        <a:latin typeface="Times New Roman"/>
                        <a:ea typeface="Times New Roman"/>
                        <a:cs typeface="Times New Roman"/>
                      </a:endParaRPr>
                    </a:p>
                    <a:p>
                      <a:pPr marL="69850" marR="0" algn="ctr">
                        <a:lnSpc>
                          <a:spcPct val="115000"/>
                        </a:lnSpc>
                        <a:spcBef>
                          <a:spcPts val="0"/>
                        </a:spcBef>
                        <a:spcAft>
                          <a:spcPts val="0"/>
                        </a:spcAft>
                      </a:pPr>
                      <a:r>
                        <a:rPr lang="en-US" sz="1100" b="1" dirty="0">
                          <a:latin typeface="Times New Roman"/>
                          <a:ea typeface="Times New Roman"/>
                          <a:cs typeface="Times New Roman"/>
                        </a:rPr>
                        <a:t>Cumulative</a:t>
                      </a:r>
                      <a:endParaRPr lang="en-US" sz="1000" dirty="0">
                        <a:latin typeface="Times New Roman"/>
                        <a:ea typeface="Times New Roman"/>
                        <a:cs typeface="Times New Roman"/>
                      </a:endParaRPr>
                    </a:p>
                    <a:p>
                      <a:pPr marL="83820" marR="0" algn="ctr">
                        <a:lnSpc>
                          <a:spcPct val="115000"/>
                        </a:lnSpc>
                        <a:spcBef>
                          <a:spcPts val="0"/>
                        </a:spcBef>
                        <a:spcAft>
                          <a:spcPts val="0"/>
                        </a:spcAft>
                      </a:pPr>
                      <a:r>
                        <a:rPr lang="en-US" sz="1100" b="1" dirty="0">
                          <a:latin typeface="Times New Roman"/>
                          <a:ea typeface="Times New Roman"/>
                          <a:cs typeface="Times New Roman"/>
                        </a:rPr>
                        <a:t>%</a:t>
                      </a:r>
                      <a:r>
                        <a:rPr lang="en-US" sz="1100" b="1" spc="-10" dirty="0">
                          <a:latin typeface="Times New Roman"/>
                          <a:ea typeface="Times New Roman"/>
                          <a:cs typeface="Times New Roman"/>
                        </a:rPr>
                        <a:t> </a:t>
                      </a:r>
                      <a:r>
                        <a:rPr lang="en-US" sz="1100" b="1" dirty="0">
                          <a:latin typeface="Times New Roman"/>
                          <a:ea typeface="Times New Roman"/>
                          <a:cs typeface="Times New Roman"/>
                        </a:rPr>
                        <a:t>retained</a:t>
                      </a: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
                        </a:spcBef>
                        <a:spcAft>
                          <a:spcPts val="0"/>
                        </a:spcAft>
                      </a:pPr>
                      <a:endParaRPr lang="en-US" sz="1000" dirty="0">
                        <a:latin typeface="Times New Roman"/>
                        <a:ea typeface="Times New Roman"/>
                        <a:cs typeface="Times New Roman"/>
                      </a:endParaRPr>
                    </a:p>
                    <a:p>
                      <a:pPr marL="83820" marR="0" algn="ctr">
                        <a:lnSpc>
                          <a:spcPct val="115000"/>
                        </a:lnSpc>
                        <a:spcBef>
                          <a:spcPts val="5"/>
                        </a:spcBef>
                        <a:spcAft>
                          <a:spcPts val="0"/>
                        </a:spcAft>
                      </a:pPr>
                      <a:r>
                        <a:rPr lang="en-US" sz="1100" b="1" dirty="0">
                          <a:latin typeface="Times New Roman"/>
                          <a:ea typeface="Times New Roman"/>
                          <a:cs typeface="Times New Roman"/>
                        </a:rPr>
                        <a:t>% Finer</a:t>
                      </a: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178">
                <a:tc>
                  <a:txBody>
                    <a:bodyPr/>
                    <a:lstStyle/>
                    <a:p>
                      <a:pPr marL="0" marR="0" algn="ctr">
                        <a:lnSpc>
                          <a:spcPct val="115000"/>
                        </a:lnSpc>
                        <a:spcBef>
                          <a:spcPts val="590"/>
                        </a:spcBef>
                        <a:spcAft>
                          <a:spcPts val="0"/>
                        </a:spcAft>
                      </a:pPr>
                      <a:r>
                        <a:rPr lang="en-US" sz="1100" dirty="0">
                          <a:latin typeface="Times New Roman"/>
                          <a:ea typeface="Times New Roman"/>
                          <a:cs typeface="Times New Roman"/>
                        </a:rPr>
                        <a:t>4.75</a:t>
                      </a: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304">
                <a:tc>
                  <a:txBody>
                    <a:bodyPr/>
                    <a:lstStyle/>
                    <a:p>
                      <a:pPr marL="0" marR="0" algn="ctr">
                        <a:lnSpc>
                          <a:spcPct val="115000"/>
                        </a:lnSpc>
                        <a:spcBef>
                          <a:spcPts val="605"/>
                        </a:spcBef>
                        <a:spcAft>
                          <a:spcPts val="0"/>
                        </a:spcAft>
                      </a:pPr>
                      <a:r>
                        <a:rPr lang="en-US" sz="1100">
                          <a:latin typeface="Times New Roman"/>
                          <a:ea typeface="Times New Roman"/>
                          <a:cs typeface="Times New Roman"/>
                        </a:rPr>
                        <a:t>2.36</a:t>
                      </a: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 dirty="0" smtClean="0">
                          <a:latin typeface="Times New Roman"/>
                          <a:ea typeface="Times New Roman"/>
                          <a:cs typeface="Times New Roman"/>
                        </a:rPr>
                        <a:t>2</a:t>
                      </a:r>
                      <a:endParaRPr lang="en-US" sz="1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6428">
                <a:tc>
                  <a:txBody>
                    <a:bodyPr/>
                    <a:lstStyle/>
                    <a:p>
                      <a:pPr marL="0" marR="0" algn="ctr">
                        <a:lnSpc>
                          <a:spcPct val="115000"/>
                        </a:lnSpc>
                        <a:spcBef>
                          <a:spcPts val="605"/>
                        </a:spcBef>
                        <a:spcAft>
                          <a:spcPts val="0"/>
                        </a:spcAft>
                      </a:pPr>
                      <a:r>
                        <a:rPr lang="en-US" sz="1100">
                          <a:latin typeface="Times New Roman"/>
                          <a:ea typeface="Times New Roman"/>
                          <a:cs typeface="Times New Roman"/>
                        </a:rPr>
                        <a:t>1.18</a:t>
                      </a: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2676">
                <a:tc>
                  <a:txBody>
                    <a:bodyPr/>
                    <a:lstStyle/>
                    <a:p>
                      <a:pPr marL="0" marR="0" algn="ctr">
                        <a:lnSpc>
                          <a:spcPct val="115000"/>
                        </a:lnSpc>
                        <a:spcBef>
                          <a:spcPts val="580"/>
                        </a:spcBef>
                        <a:spcAft>
                          <a:spcPts val="0"/>
                        </a:spcAft>
                      </a:pPr>
                      <a:r>
                        <a:rPr lang="en-US" sz="1100">
                          <a:latin typeface="Times New Roman"/>
                          <a:ea typeface="Times New Roman"/>
                          <a:cs typeface="Times New Roman"/>
                        </a:rPr>
                        <a:t>0.6</a:t>
                      </a: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5808">
                <a:tc>
                  <a:txBody>
                    <a:bodyPr/>
                    <a:lstStyle/>
                    <a:p>
                      <a:pPr marL="0" marR="0" algn="ctr">
                        <a:lnSpc>
                          <a:spcPct val="115000"/>
                        </a:lnSpc>
                        <a:spcBef>
                          <a:spcPts val="640"/>
                        </a:spcBef>
                        <a:spcAft>
                          <a:spcPts val="0"/>
                        </a:spcAft>
                      </a:pPr>
                      <a:r>
                        <a:rPr lang="en-US" sz="1100">
                          <a:latin typeface="Times New Roman"/>
                          <a:ea typeface="Times New Roman"/>
                          <a:cs typeface="Times New Roman"/>
                        </a:rPr>
                        <a:t>0.425</a:t>
                      </a: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3301">
                <a:tc>
                  <a:txBody>
                    <a:bodyPr/>
                    <a:lstStyle/>
                    <a:p>
                      <a:pPr marL="0" marR="0" algn="ctr">
                        <a:lnSpc>
                          <a:spcPct val="115000"/>
                        </a:lnSpc>
                        <a:spcBef>
                          <a:spcPts val="595"/>
                        </a:spcBef>
                        <a:spcAft>
                          <a:spcPts val="0"/>
                        </a:spcAft>
                      </a:pPr>
                      <a:r>
                        <a:rPr lang="en-US" sz="1100">
                          <a:latin typeface="Times New Roman"/>
                          <a:ea typeface="Times New Roman"/>
                          <a:cs typeface="Times New Roman"/>
                        </a:rPr>
                        <a:t>0.3</a:t>
                      </a: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304">
                <a:tc>
                  <a:txBody>
                    <a:bodyPr/>
                    <a:lstStyle/>
                    <a:p>
                      <a:pPr marL="0" marR="0" algn="ctr">
                        <a:lnSpc>
                          <a:spcPct val="115000"/>
                        </a:lnSpc>
                        <a:spcBef>
                          <a:spcPts val="605"/>
                        </a:spcBef>
                        <a:spcAft>
                          <a:spcPts val="0"/>
                        </a:spcAft>
                      </a:pPr>
                      <a:r>
                        <a:rPr lang="en-US" sz="1100">
                          <a:latin typeface="Times New Roman"/>
                          <a:ea typeface="Times New Roman"/>
                          <a:cs typeface="Times New Roman"/>
                        </a:rPr>
                        <a:t>0.212</a:t>
                      </a: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178">
                <a:tc>
                  <a:txBody>
                    <a:bodyPr/>
                    <a:lstStyle/>
                    <a:p>
                      <a:pPr marL="0" marR="0" algn="ctr">
                        <a:lnSpc>
                          <a:spcPct val="115000"/>
                        </a:lnSpc>
                        <a:spcBef>
                          <a:spcPts val="595"/>
                        </a:spcBef>
                        <a:spcAft>
                          <a:spcPts val="0"/>
                        </a:spcAft>
                      </a:pPr>
                      <a:r>
                        <a:rPr lang="en-US" sz="1100">
                          <a:latin typeface="Times New Roman"/>
                          <a:ea typeface="Times New Roman"/>
                          <a:cs typeface="Times New Roman"/>
                        </a:rPr>
                        <a:t>0.15</a:t>
                      </a: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800">
                <a:tc>
                  <a:txBody>
                    <a:bodyPr/>
                    <a:lstStyle/>
                    <a:p>
                      <a:pPr marL="0" marR="0" algn="ctr">
                        <a:lnSpc>
                          <a:spcPct val="115000"/>
                        </a:lnSpc>
                        <a:spcBef>
                          <a:spcPts val="580"/>
                        </a:spcBef>
                        <a:spcAft>
                          <a:spcPts val="0"/>
                        </a:spcAft>
                      </a:pPr>
                      <a:r>
                        <a:rPr lang="en-US" sz="1100">
                          <a:latin typeface="Times New Roman"/>
                          <a:ea typeface="Times New Roman"/>
                          <a:cs typeface="Times New Roman"/>
                        </a:rPr>
                        <a:t>0.075</a:t>
                      </a: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387">
                <a:tc>
                  <a:txBody>
                    <a:bodyPr/>
                    <a:lstStyle/>
                    <a:p>
                      <a:pPr marL="0" marR="0" algn="ctr">
                        <a:lnSpc>
                          <a:spcPct val="115000"/>
                        </a:lnSpc>
                        <a:spcBef>
                          <a:spcPts val="295"/>
                        </a:spcBef>
                        <a:spcAft>
                          <a:spcPts val="0"/>
                        </a:spcAft>
                      </a:pPr>
                      <a:r>
                        <a:rPr lang="en-US" sz="1100">
                          <a:latin typeface="Times New Roman"/>
                          <a:ea typeface="Times New Roman"/>
                          <a:cs typeface="Times New Roman"/>
                        </a:rPr>
                        <a:t>Receiver</a:t>
                      </a: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latin typeface="Times New Roman"/>
                          <a:ea typeface="Times New Roman"/>
                          <a:cs typeface="Times New Roman"/>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latin typeface="Times New Roman"/>
                          <a:ea typeface="Times New Roman"/>
                          <a:cs typeface="Times New Roman"/>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387">
                <a:tc>
                  <a:txBody>
                    <a:bodyPr/>
                    <a:lstStyle/>
                    <a:p>
                      <a:pPr marL="0" marR="168910" algn="ctr">
                        <a:lnSpc>
                          <a:spcPct val="115000"/>
                        </a:lnSpc>
                        <a:spcBef>
                          <a:spcPts val="295"/>
                        </a:spcBef>
                        <a:spcAft>
                          <a:spcPts val="0"/>
                        </a:spcAft>
                      </a:pPr>
                      <a:endParaRPr lang="en-US" sz="10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000" dirty="0">
                          <a:latin typeface="Times New Roman"/>
                          <a:ea typeface="Times New Roman"/>
                          <a:cs typeface="Times New Roman"/>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gn="ctr">
                        <a:lnSpc>
                          <a:spcPct val="115000"/>
                        </a:lnSpc>
                        <a:spcBef>
                          <a:spcPts val="0"/>
                        </a:spcBef>
                        <a:spcAft>
                          <a:spcPts val="0"/>
                        </a:spcAft>
                      </a:pPr>
                      <a:endParaRPr lang="en-US" sz="10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219200" y="1219200"/>
          <a:ext cx="7162799" cy="5452153"/>
        </p:xfrm>
        <a:graphic>
          <a:graphicData uri="http://schemas.openxmlformats.org/drawingml/2006/table">
            <a:tbl>
              <a:tblPr/>
              <a:tblGrid>
                <a:gridCol w="1074420"/>
                <a:gridCol w="1074420"/>
                <a:gridCol w="1432561"/>
                <a:gridCol w="1371942"/>
                <a:gridCol w="1204260"/>
                <a:gridCol w="1005196"/>
              </a:tblGrid>
              <a:tr h="1024915">
                <a:tc>
                  <a:txBody>
                    <a:bodyPr/>
                    <a:lstStyle/>
                    <a:p>
                      <a:pPr marL="0" marR="0" algn="ctr">
                        <a:lnSpc>
                          <a:spcPct val="115000"/>
                        </a:lnSpc>
                        <a:spcBef>
                          <a:spcPts val="665"/>
                        </a:spcBef>
                        <a:spcAft>
                          <a:spcPts val="0"/>
                        </a:spcAft>
                      </a:pPr>
                      <a:r>
                        <a:rPr lang="en-US" sz="1400" b="1" dirty="0">
                          <a:latin typeface="Times New Roman"/>
                          <a:ea typeface="Times New Roman"/>
                          <a:cs typeface="Times New Roman"/>
                        </a:rPr>
                        <a:t>Sieve size in </a:t>
                      </a:r>
                      <a:endParaRPr lang="en-US" sz="1400" b="1" dirty="0" smtClean="0">
                        <a:latin typeface="Times New Roman"/>
                        <a:ea typeface="Times New Roman"/>
                        <a:cs typeface="Times New Roman"/>
                      </a:endParaRPr>
                    </a:p>
                    <a:p>
                      <a:pPr marL="0" marR="0" algn="ctr">
                        <a:lnSpc>
                          <a:spcPct val="115000"/>
                        </a:lnSpc>
                        <a:spcBef>
                          <a:spcPts val="665"/>
                        </a:spcBef>
                        <a:spcAft>
                          <a:spcPts val="0"/>
                        </a:spcAft>
                      </a:pPr>
                      <a:r>
                        <a:rPr lang="en-US" sz="1400" b="1" dirty="0" smtClean="0">
                          <a:latin typeface="Times New Roman"/>
                          <a:ea typeface="Times New Roman"/>
                          <a:cs typeface="Times New Roman"/>
                        </a:rPr>
                        <a:t>mm</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ts val="1295"/>
                        </a:lnSpc>
                        <a:spcBef>
                          <a:spcPts val="0"/>
                        </a:spcBef>
                        <a:spcAft>
                          <a:spcPts val="0"/>
                        </a:spcAft>
                      </a:pPr>
                      <a:r>
                        <a:rPr lang="en-US" sz="1400" b="1" dirty="0">
                          <a:latin typeface="Times New Roman"/>
                          <a:ea typeface="Times New Roman"/>
                          <a:cs typeface="Times New Roman"/>
                        </a:rPr>
                        <a:t>Mass </a:t>
                      </a:r>
                      <a:r>
                        <a:rPr lang="en-US" sz="1400" b="1" dirty="0" smtClean="0">
                          <a:latin typeface="Times New Roman"/>
                          <a:ea typeface="Times New Roman"/>
                          <a:cs typeface="Times New Roman"/>
                        </a:rPr>
                        <a:t>retained</a:t>
                      </a:r>
                    </a:p>
                    <a:p>
                      <a:pPr marL="0" marR="0" algn="ctr">
                        <a:lnSpc>
                          <a:spcPts val="1295"/>
                        </a:lnSpc>
                        <a:spcBef>
                          <a:spcPts val="0"/>
                        </a:spcBef>
                        <a:spcAft>
                          <a:spcPts val="0"/>
                        </a:spcAft>
                      </a:pPr>
                      <a:r>
                        <a:rPr lang="en-US" sz="1400" b="1" dirty="0" smtClean="0">
                          <a:latin typeface="Times New Roman"/>
                          <a:ea typeface="Times New Roman"/>
                          <a:cs typeface="Times New Roman"/>
                        </a:rPr>
                        <a:t> </a:t>
                      </a:r>
                      <a:r>
                        <a:rPr lang="en-US" sz="1400" b="1" dirty="0">
                          <a:latin typeface="Times New Roman"/>
                          <a:ea typeface="Times New Roman"/>
                          <a:cs typeface="Times New Roman"/>
                        </a:rPr>
                        <a:t>(m</a:t>
                      </a:r>
                      <a:r>
                        <a:rPr lang="en-US" sz="1400" b="1" baseline="30000" dirty="0">
                          <a:latin typeface="Times New Roman"/>
                          <a:ea typeface="Times New Roman"/>
                          <a:cs typeface="Times New Roman"/>
                        </a:rPr>
                        <a:t>1</a:t>
                      </a:r>
                      <a:r>
                        <a:rPr lang="en-US" sz="1400" b="1" dirty="0">
                          <a:latin typeface="Times New Roman"/>
                          <a:ea typeface="Times New Roman"/>
                          <a:cs typeface="Times New Roman"/>
                        </a:rPr>
                        <a:t>), g</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02235" marR="92075" indent="-2540" algn="ctr">
                        <a:lnSpc>
                          <a:spcPct val="115000"/>
                        </a:lnSpc>
                        <a:spcBef>
                          <a:spcPts val="665"/>
                        </a:spcBef>
                        <a:spcAft>
                          <a:spcPts val="0"/>
                        </a:spcAft>
                      </a:pPr>
                      <a:r>
                        <a:rPr lang="en-US" sz="1600" b="1" dirty="0">
                          <a:latin typeface="Times New Roman"/>
                          <a:ea typeface="Times New Roman"/>
                          <a:cs typeface="Times New Roman"/>
                        </a:rPr>
                        <a:t>Corrected mass retained m, g</a:t>
                      </a:r>
                      <a:endParaRPr lang="en-US"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42875" marR="134620" indent="-635" algn="ctr">
                        <a:lnSpc>
                          <a:spcPct val="115000"/>
                        </a:lnSpc>
                        <a:spcBef>
                          <a:spcPts val="665"/>
                        </a:spcBef>
                        <a:spcAft>
                          <a:spcPts val="0"/>
                        </a:spcAft>
                      </a:pPr>
                      <a:r>
                        <a:rPr lang="en-US" sz="1600" b="1" dirty="0">
                          <a:latin typeface="Times New Roman"/>
                          <a:ea typeface="Times New Roman"/>
                          <a:cs typeface="Times New Roman"/>
                        </a:rPr>
                        <a:t>% mass retained</a:t>
                      </a:r>
                      <a:endParaRPr lang="en-US"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40"/>
                        </a:spcBef>
                        <a:spcAft>
                          <a:spcPts val="0"/>
                        </a:spcAft>
                      </a:pPr>
                      <a:endParaRPr lang="en-US" sz="1400" dirty="0">
                        <a:latin typeface="Times New Roman"/>
                        <a:ea typeface="Times New Roman"/>
                        <a:cs typeface="Times New Roman"/>
                      </a:endParaRPr>
                    </a:p>
                    <a:p>
                      <a:pPr marL="69850" marR="0" algn="ctr">
                        <a:lnSpc>
                          <a:spcPct val="115000"/>
                        </a:lnSpc>
                        <a:spcBef>
                          <a:spcPts val="0"/>
                        </a:spcBef>
                        <a:spcAft>
                          <a:spcPts val="0"/>
                        </a:spcAft>
                      </a:pPr>
                      <a:r>
                        <a:rPr lang="en-US" sz="1600" b="1" dirty="0">
                          <a:latin typeface="Times New Roman"/>
                          <a:ea typeface="Times New Roman"/>
                          <a:cs typeface="Times New Roman"/>
                        </a:rPr>
                        <a:t>Cumulative</a:t>
                      </a:r>
                      <a:endParaRPr lang="en-US" sz="1400" dirty="0">
                        <a:latin typeface="Times New Roman"/>
                        <a:ea typeface="Times New Roman"/>
                        <a:cs typeface="Times New Roman"/>
                      </a:endParaRPr>
                    </a:p>
                    <a:p>
                      <a:pPr marL="83820" marR="0" algn="ctr">
                        <a:lnSpc>
                          <a:spcPct val="115000"/>
                        </a:lnSpc>
                        <a:spcBef>
                          <a:spcPts val="0"/>
                        </a:spcBef>
                        <a:spcAft>
                          <a:spcPts val="0"/>
                        </a:spcAft>
                      </a:pPr>
                      <a:r>
                        <a:rPr lang="en-US" sz="1600" b="1" dirty="0">
                          <a:latin typeface="Times New Roman"/>
                          <a:ea typeface="Times New Roman"/>
                          <a:cs typeface="Times New Roman"/>
                        </a:rPr>
                        <a:t>%</a:t>
                      </a:r>
                      <a:r>
                        <a:rPr lang="en-US" sz="1600" b="1" spc="-10" dirty="0">
                          <a:latin typeface="Times New Roman"/>
                          <a:ea typeface="Times New Roman"/>
                          <a:cs typeface="Times New Roman"/>
                        </a:rPr>
                        <a:t> </a:t>
                      </a:r>
                      <a:r>
                        <a:rPr lang="en-US" sz="1600" b="1" dirty="0">
                          <a:latin typeface="Times New Roman"/>
                          <a:ea typeface="Times New Roman"/>
                          <a:cs typeface="Times New Roman"/>
                        </a:rPr>
                        <a:t>retained</a:t>
                      </a:r>
                      <a:endParaRPr lang="en-US"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30"/>
                        </a:spcBef>
                        <a:spcAft>
                          <a:spcPts val="0"/>
                        </a:spcAft>
                      </a:pPr>
                      <a:endParaRPr lang="en-US" sz="1400" dirty="0">
                        <a:latin typeface="Times New Roman"/>
                        <a:ea typeface="Times New Roman"/>
                        <a:cs typeface="Times New Roman"/>
                      </a:endParaRPr>
                    </a:p>
                    <a:p>
                      <a:pPr marL="83820" marR="0" algn="ctr">
                        <a:lnSpc>
                          <a:spcPct val="115000"/>
                        </a:lnSpc>
                        <a:spcBef>
                          <a:spcPts val="5"/>
                        </a:spcBef>
                        <a:spcAft>
                          <a:spcPts val="0"/>
                        </a:spcAft>
                      </a:pPr>
                      <a:r>
                        <a:rPr lang="en-US" sz="1600" b="1" dirty="0">
                          <a:latin typeface="Times New Roman"/>
                          <a:ea typeface="Times New Roman"/>
                          <a:cs typeface="Times New Roman"/>
                        </a:rPr>
                        <a:t>% Finer</a:t>
                      </a:r>
                      <a:endParaRPr lang="en-US" sz="14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9753">
                <a:tc>
                  <a:txBody>
                    <a:bodyPr/>
                    <a:lstStyle/>
                    <a:p>
                      <a:pPr marL="0" marR="0" algn="ctr">
                        <a:lnSpc>
                          <a:spcPct val="115000"/>
                        </a:lnSpc>
                        <a:spcBef>
                          <a:spcPts val="590"/>
                        </a:spcBef>
                        <a:spcAft>
                          <a:spcPts val="0"/>
                        </a:spcAft>
                      </a:pPr>
                      <a:r>
                        <a:rPr lang="en-US" sz="1400" dirty="0">
                          <a:latin typeface="Times New Roman"/>
                          <a:ea typeface="Times New Roman"/>
                          <a:cs typeface="Times New Roman"/>
                        </a:rPr>
                        <a:t>4.75</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Times New Roman"/>
                          <a:ea typeface="Times New Roman"/>
                          <a:cs typeface="Times New Roman"/>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Times New Roman"/>
                          <a:ea typeface="Times New Roman"/>
                          <a:cs typeface="Times New Roman"/>
                        </a:rPr>
                        <a:t>(2/989)*1000</a:t>
                      </a:r>
                    </a:p>
                    <a:p>
                      <a:pPr marL="0" marR="0" algn="ctr">
                        <a:lnSpc>
                          <a:spcPct val="115000"/>
                        </a:lnSpc>
                        <a:spcBef>
                          <a:spcPts val="0"/>
                        </a:spcBef>
                        <a:spcAft>
                          <a:spcPts val="0"/>
                        </a:spcAft>
                      </a:pPr>
                      <a:r>
                        <a:rPr lang="en-US" sz="1400" dirty="0">
                          <a:latin typeface="Times New Roman"/>
                          <a:ea typeface="Times New Roman"/>
                          <a:cs typeface="Times New Roman"/>
                        </a:rPr>
                        <a:t>=2.02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Times New Roman"/>
                          <a:ea typeface="Times New Roman"/>
                          <a:cs typeface="Times New Roman"/>
                        </a:rPr>
                        <a:t>(2.02/1000)*100 </a:t>
                      </a:r>
                    </a:p>
                    <a:p>
                      <a:pPr marL="0" marR="0" algn="ctr">
                        <a:lnSpc>
                          <a:spcPct val="115000"/>
                        </a:lnSpc>
                        <a:spcBef>
                          <a:spcPts val="0"/>
                        </a:spcBef>
                        <a:spcAft>
                          <a:spcPts val="0"/>
                        </a:spcAft>
                      </a:pPr>
                      <a:r>
                        <a:rPr lang="en-US" sz="1400" dirty="0">
                          <a:latin typeface="Times New Roman"/>
                          <a:ea typeface="Times New Roman"/>
                          <a:cs typeface="Times New Roman"/>
                        </a:rPr>
                        <a:t>= 0.202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Times New Roman"/>
                          <a:ea typeface="Times New Roman"/>
                          <a:cs typeface="Times New Roman"/>
                        </a:rPr>
                        <a:t>0.202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Times New Roman"/>
                          <a:ea typeface="Times New Roman"/>
                          <a:cs typeface="Times New Roman"/>
                        </a:rPr>
                        <a:t>100-0.202</a:t>
                      </a:r>
                    </a:p>
                    <a:p>
                      <a:pPr marL="0" marR="0" algn="ctr">
                        <a:lnSpc>
                          <a:spcPct val="115000"/>
                        </a:lnSpc>
                        <a:spcBef>
                          <a:spcPts val="0"/>
                        </a:spcBef>
                        <a:spcAft>
                          <a:spcPts val="0"/>
                        </a:spcAft>
                      </a:pPr>
                      <a:r>
                        <a:rPr lang="en-US" sz="1400" dirty="0">
                          <a:latin typeface="Times New Roman"/>
                          <a:ea typeface="Times New Roman"/>
                          <a:cs typeface="Times New Roman"/>
                        </a:rPr>
                        <a:t> = 99.80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9753">
                <a:tc>
                  <a:txBody>
                    <a:bodyPr/>
                    <a:lstStyle/>
                    <a:p>
                      <a:pPr marL="0" marR="0" algn="ctr">
                        <a:lnSpc>
                          <a:spcPct val="115000"/>
                        </a:lnSpc>
                        <a:spcBef>
                          <a:spcPts val="605"/>
                        </a:spcBef>
                        <a:spcAft>
                          <a:spcPts val="0"/>
                        </a:spcAft>
                      </a:pPr>
                      <a:r>
                        <a:rPr lang="en-US" sz="1400" dirty="0">
                          <a:latin typeface="Times New Roman"/>
                          <a:ea typeface="Times New Roman"/>
                          <a:cs typeface="Times New Roman"/>
                        </a:rPr>
                        <a:t>2.36</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00" dirty="0">
                          <a:latin typeface="Times New Roman"/>
                          <a:ea typeface="Times New Roman"/>
                          <a:cs typeface="Times New Roman"/>
                        </a:rPr>
                        <a:t>4</a:t>
                      </a:r>
                      <a:endParaRPr lang="en-US" sz="1200" dirty="0">
                        <a:latin typeface="Times New Roman"/>
                        <a:ea typeface="Times New Roman"/>
                        <a:cs typeface="Times New Roman"/>
                      </a:endParaRPr>
                    </a:p>
                    <a:p>
                      <a:pPr marL="0" marR="0" algn="ctr">
                        <a:lnSpc>
                          <a:spcPct val="115000"/>
                        </a:lnSpc>
                        <a:spcBef>
                          <a:spcPts val="0"/>
                        </a:spcBef>
                        <a:spcAft>
                          <a:spcPts val="0"/>
                        </a:spcAft>
                      </a:pPr>
                      <a:r>
                        <a:rPr lang="en-US" sz="1200" dirty="0">
                          <a:latin typeface="Times New Roman"/>
                          <a:ea typeface="Times New Roman"/>
                          <a:cs typeface="Times New Roman"/>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Times New Roman"/>
                          <a:ea typeface="Times New Roman"/>
                          <a:cs typeface="Times New Roman"/>
                        </a:rPr>
                        <a:t>4.04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Times New Roman"/>
                          <a:ea typeface="Times New Roman"/>
                          <a:cs typeface="Times New Roman"/>
                        </a:rPr>
                        <a:t>0.404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Times New Roman"/>
                          <a:ea typeface="Times New Roman"/>
                          <a:cs typeface="Times New Roman"/>
                        </a:rPr>
                        <a:t>(0.202+0.404)</a:t>
                      </a:r>
                    </a:p>
                    <a:p>
                      <a:pPr marL="0" marR="0" algn="ctr">
                        <a:lnSpc>
                          <a:spcPct val="115000"/>
                        </a:lnSpc>
                        <a:spcBef>
                          <a:spcPts val="0"/>
                        </a:spcBef>
                        <a:spcAft>
                          <a:spcPts val="0"/>
                        </a:spcAft>
                      </a:pPr>
                      <a:r>
                        <a:rPr lang="en-US" sz="1400" dirty="0">
                          <a:latin typeface="Times New Roman"/>
                          <a:ea typeface="Times New Roman"/>
                          <a:cs typeface="Times New Roman"/>
                        </a:rPr>
                        <a:t>= 0.606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latin typeface="Times New Roman"/>
                          <a:ea typeface="Times New Roman"/>
                          <a:cs typeface="Times New Roman"/>
                        </a:rPr>
                        <a:t>100-0.606 </a:t>
                      </a:r>
                    </a:p>
                    <a:p>
                      <a:pPr marL="0" marR="0" algn="ctr">
                        <a:lnSpc>
                          <a:spcPct val="115000"/>
                        </a:lnSpc>
                        <a:spcBef>
                          <a:spcPts val="0"/>
                        </a:spcBef>
                        <a:spcAft>
                          <a:spcPts val="0"/>
                        </a:spcAft>
                      </a:pPr>
                      <a:r>
                        <a:rPr lang="en-US" sz="1400" dirty="0">
                          <a:latin typeface="Times New Roman"/>
                          <a:ea typeface="Times New Roman"/>
                          <a:cs typeface="Times New Roman"/>
                        </a:rPr>
                        <a:t>= 99.39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3838">
                <a:tc>
                  <a:txBody>
                    <a:bodyPr/>
                    <a:lstStyle/>
                    <a:p>
                      <a:pPr marL="0" marR="0" algn="ctr">
                        <a:lnSpc>
                          <a:spcPct val="115000"/>
                        </a:lnSpc>
                        <a:spcBef>
                          <a:spcPts val="605"/>
                        </a:spcBef>
                        <a:spcAft>
                          <a:spcPts val="0"/>
                        </a:spcAft>
                      </a:pPr>
                      <a:r>
                        <a:rPr lang="en-US" sz="1400" dirty="0">
                          <a:latin typeface="Times New Roman"/>
                          <a:ea typeface="Times New Roman"/>
                          <a:cs typeface="Times New Roman"/>
                        </a:rPr>
                        <a:t>1.18</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197">
                <a:tc>
                  <a:txBody>
                    <a:bodyPr/>
                    <a:lstStyle/>
                    <a:p>
                      <a:pPr marL="0" marR="0" algn="ctr">
                        <a:lnSpc>
                          <a:spcPct val="115000"/>
                        </a:lnSpc>
                        <a:spcBef>
                          <a:spcPts val="580"/>
                        </a:spcBef>
                        <a:spcAft>
                          <a:spcPts val="0"/>
                        </a:spcAft>
                      </a:pPr>
                      <a:r>
                        <a:rPr lang="en-US" sz="1400" dirty="0">
                          <a:latin typeface="Times New Roman"/>
                          <a:ea typeface="Times New Roman"/>
                          <a:cs typeface="Times New Roman"/>
                        </a:rPr>
                        <a:t>0.6</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5443">
                <a:tc>
                  <a:txBody>
                    <a:bodyPr/>
                    <a:lstStyle/>
                    <a:p>
                      <a:pPr marL="0" marR="0" algn="ctr">
                        <a:lnSpc>
                          <a:spcPct val="115000"/>
                        </a:lnSpc>
                        <a:spcBef>
                          <a:spcPts val="640"/>
                        </a:spcBef>
                        <a:spcAft>
                          <a:spcPts val="0"/>
                        </a:spcAft>
                      </a:pPr>
                      <a:r>
                        <a:rPr lang="en-US" sz="1400" dirty="0">
                          <a:latin typeface="Times New Roman"/>
                          <a:ea typeface="Times New Roman"/>
                          <a:cs typeface="Times New Roman"/>
                        </a:rPr>
                        <a:t>0.425</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971">
                <a:tc>
                  <a:txBody>
                    <a:bodyPr/>
                    <a:lstStyle/>
                    <a:p>
                      <a:pPr marL="0" marR="0" algn="ctr">
                        <a:lnSpc>
                          <a:spcPct val="115000"/>
                        </a:lnSpc>
                        <a:spcBef>
                          <a:spcPts val="595"/>
                        </a:spcBef>
                        <a:spcAft>
                          <a:spcPts val="0"/>
                        </a:spcAft>
                      </a:pPr>
                      <a:r>
                        <a:rPr lang="en-US" sz="1400" dirty="0">
                          <a:latin typeface="Times New Roman"/>
                          <a:ea typeface="Times New Roman"/>
                          <a:cs typeface="Times New Roman"/>
                        </a:rPr>
                        <a:t>0.3</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160">
                <a:tc>
                  <a:txBody>
                    <a:bodyPr/>
                    <a:lstStyle/>
                    <a:p>
                      <a:pPr marL="0" marR="0" algn="ctr">
                        <a:lnSpc>
                          <a:spcPct val="115000"/>
                        </a:lnSpc>
                        <a:spcBef>
                          <a:spcPts val="605"/>
                        </a:spcBef>
                        <a:spcAft>
                          <a:spcPts val="0"/>
                        </a:spcAft>
                      </a:pPr>
                      <a:r>
                        <a:rPr lang="en-US" sz="1400" dirty="0">
                          <a:latin typeface="Times New Roman"/>
                          <a:ea typeface="Times New Roman"/>
                          <a:cs typeface="Times New Roman"/>
                        </a:rPr>
                        <a:t>0.212</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2291">
                <a:tc>
                  <a:txBody>
                    <a:bodyPr/>
                    <a:lstStyle/>
                    <a:p>
                      <a:pPr marL="0" marR="0" algn="ctr">
                        <a:lnSpc>
                          <a:spcPct val="115000"/>
                        </a:lnSpc>
                        <a:spcBef>
                          <a:spcPts val="595"/>
                        </a:spcBef>
                        <a:spcAft>
                          <a:spcPts val="0"/>
                        </a:spcAft>
                      </a:pPr>
                      <a:r>
                        <a:rPr lang="en-US" sz="1400" dirty="0">
                          <a:latin typeface="Times New Roman"/>
                          <a:ea typeface="Times New Roman"/>
                          <a:cs typeface="Times New Roman"/>
                        </a:rPr>
                        <a:t>0.15</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6876">
                <a:tc>
                  <a:txBody>
                    <a:bodyPr/>
                    <a:lstStyle/>
                    <a:p>
                      <a:pPr marL="0" marR="0" algn="ctr">
                        <a:lnSpc>
                          <a:spcPct val="115000"/>
                        </a:lnSpc>
                        <a:spcBef>
                          <a:spcPts val="580"/>
                        </a:spcBef>
                        <a:spcAft>
                          <a:spcPts val="0"/>
                        </a:spcAft>
                      </a:pPr>
                      <a:r>
                        <a:rPr lang="en-US" sz="1400" dirty="0">
                          <a:latin typeface="Times New Roman"/>
                          <a:ea typeface="Times New Roman"/>
                          <a:cs typeface="Times New Roman"/>
                        </a:rPr>
                        <a:t>0.075</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003">
                <a:tc>
                  <a:txBody>
                    <a:bodyPr/>
                    <a:lstStyle/>
                    <a:p>
                      <a:pPr marL="0" marR="0" algn="ctr">
                        <a:lnSpc>
                          <a:spcPct val="115000"/>
                        </a:lnSpc>
                        <a:spcBef>
                          <a:spcPts val="295"/>
                        </a:spcBef>
                        <a:spcAft>
                          <a:spcPts val="0"/>
                        </a:spcAft>
                      </a:pPr>
                      <a:r>
                        <a:rPr lang="en-US" sz="1400" dirty="0">
                          <a:latin typeface="Times New Roman"/>
                          <a:ea typeface="Times New Roman"/>
                          <a:cs typeface="Times New Roman"/>
                        </a:rPr>
                        <a:t>Receiver</a:t>
                      </a:r>
                      <a:endParaRPr lang="en-US" sz="1200" dirty="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2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Times New Roman"/>
                          <a:cs typeface="Times New Roman"/>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latin typeface="Times New Roman"/>
                          <a:ea typeface="Times New Roman"/>
                          <a:cs typeface="Times New Roman"/>
                        </a:rPr>
                        <a:t>-</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003">
                <a:tc>
                  <a:txBody>
                    <a:bodyPr/>
                    <a:lstStyle/>
                    <a:p>
                      <a:pPr marL="0" marR="168910" algn="ctr">
                        <a:lnSpc>
                          <a:spcPct val="115000"/>
                        </a:lnSpc>
                        <a:spcBef>
                          <a:spcPts val="295"/>
                        </a:spcBef>
                        <a:spcAft>
                          <a:spcPts val="0"/>
                        </a:spcAft>
                      </a:pPr>
                      <a:endParaRPr lang="en-US" sz="1100">
                        <a:latin typeface="Times New Roman"/>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dirty="0">
                          <a:latin typeface="Times New Roman"/>
                          <a:ea typeface="Times New Roman"/>
                          <a:cs typeface="Times New Roman"/>
                        </a:rPr>
                        <a:t>M</a:t>
                      </a:r>
                      <a:r>
                        <a:rPr lang="en-US" sz="1200" baseline="30000" dirty="0">
                          <a:latin typeface="Times New Roman"/>
                          <a:ea typeface="Times New Roman"/>
                          <a:cs typeface="Times New Roman"/>
                        </a:rPr>
                        <a:t>1 </a:t>
                      </a:r>
                      <a:r>
                        <a:rPr lang="en-US" sz="1200" dirty="0">
                          <a:latin typeface="Times New Roman"/>
                          <a:ea typeface="Times New Roman"/>
                          <a:cs typeface="Times New Roman"/>
                        </a:rPr>
                        <a:t>=989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0" marR="0">
                        <a:lnSpc>
                          <a:spcPct val="115000"/>
                        </a:lnSpc>
                        <a:spcBef>
                          <a:spcPts val="0"/>
                        </a:spcBef>
                        <a:spcAft>
                          <a:spcPts val="0"/>
                        </a:spcAft>
                      </a:pPr>
                      <a:endParaRPr lang="en-US" sz="1100" dirty="0">
                        <a:latin typeface="Times New Roman"/>
                        <a:ea typeface="Times New Roman"/>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RAIN SIZE.jpg"/>
          <p:cNvPicPr>
            <a:picLocks noGrp="1" noChangeAspect="1"/>
          </p:cNvPicPr>
          <p:nvPr>
            <p:ph idx="1"/>
          </p:nvPr>
        </p:nvPicPr>
        <p:blipFill>
          <a:blip r:embed="rId2"/>
          <a:stretch>
            <a:fillRect/>
          </a:stretch>
        </p:blipFill>
        <p:spPr>
          <a:xfrm>
            <a:off x="762000" y="1066800"/>
            <a:ext cx="7162800" cy="5346674"/>
          </a:xfrm>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9200"/>
            <a:ext cx="8534400" cy="5410200"/>
          </a:xfrm>
        </p:spPr>
        <p:txBody>
          <a:bodyPr>
            <a:normAutofit/>
          </a:bodyPr>
          <a:lstStyle/>
          <a:p>
            <a:pPr algn="just">
              <a:buFont typeface="Wingdings" pitchFamily="2" charset="2"/>
              <a:buChar char="q"/>
            </a:pPr>
            <a:r>
              <a:rPr lang="en-US" sz="2400" dirty="0" smtClean="0">
                <a:latin typeface="Times New Roman" pitchFamily="18" charset="0"/>
                <a:cs typeface="Times New Roman" pitchFamily="18" charset="0"/>
              </a:rPr>
              <a:t> Fineness modulus of fine aggregates = Sum of Cumulative weight retained /100 =ΣC /100 </a:t>
            </a:r>
          </a:p>
          <a:p>
            <a:pPr algn="just">
              <a:buFont typeface="Wingdings" pitchFamily="2" charset="2"/>
              <a:buChar char="q"/>
            </a:pPr>
            <a:r>
              <a:rPr lang="en-US" sz="2400" b="1" dirty="0" smtClean="0">
                <a:latin typeface="Times New Roman" pitchFamily="18" charset="0"/>
                <a:cs typeface="Times New Roman" pitchFamily="18" charset="0"/>
              </a:rPr>
              <a:t>Graph: </a:t>
            </a:r>
            <a:r>
              <a:rPr lang="en-US" sz="2400" dirty="0" smtClean="0">
                <a:latin typeface="Times New Roman" pitchFamily="18" charset="0"/>
                <a:cs typeface="Times New Roman" pitchFamily="18" charset="0"/>
              </a:rPr>
              <a:t>Semi log graph is used and percentage passing is taken in the ordinary scale (Y-axis) and IS sieve sizes on the logarithm scale (X-axis) </a:t>
            </a:r>
            <a:endParaRPr lang="en-US" sz="2400" dirty="0">
              <a:latin typeface="Times New Roman" pitchFamily="18" charset="0"/>
              <a:cs typeface="Times New Roman" pitchFamily="18" charset="0"/>
            </a:endParaRPr>
          </a:p>
        </p:txBody>
      </p:sp>
      <p:pic>
        <p:nvPicPr>
          <p:cNvPr id="4" name="Picture 3" descr="SIEVE GRAPH.jpg"/>
          <p:cNvPicPr>
            <a:picLocks noChangeAspect="1"/>
          </p:cNvPicPr>
          <p:nvPr/>
        </p:nvPicPr>
        <p:blipFill>
          <a:blip r:embed="rId2"/>
          <a:stretch>
            <a:fillRect/>
          </a:stretch>
        </p:blipFill>
        <p:spPr>
          <a:xfrm>
            <a:off x="2181031" y="3200400"/>
            <a:ext cx="5590592" cy="3445774"/>
          </a:xfrm>
          <a:prstGeom prst="rect">
            <a:avLst/>
          </a:prstGeom>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638800"/>
          </a:xfrm>
        </p:spPr>
        <p:txBody>
          <a:bodyPr>
            <a:normAutofit fontScale="70000" lnSpcReduction="20000"/>
          </a:bodyPr>
          <a:lstStyle/>
          <a:p>
            <a:pPr>
              <a:lnSpc>
                <a:spcPct val="150000"/>
              </a:lnSpc>
              <a:buNone/>
            </a:pPr>
            <a:r>
              <a:rPr lang="en-US" sz="2400" b="1" u="sng" dirty="0" smtClean="0">
                <a:latin typeface="Times New Roman" pitchFamily="18" charset="0"/>
                <a:cs typeface="Times New Roman" pitchFamily="18" charset="0"/>
              </a:rPr>
              <a:t>From Graph:</a:t>
            </a:r>
            <a:endParaRPr lang="en-US" sz="2400" dirty="0" smtClean="0">
              <a:latin typeface="Times New Roman" pitchFamily="18" charset="0"/>
              <a:cs typeface="Times New Roman" pitchFamily="18" charset="0"/>
            </a:endParaRPr>
          </a:p>
          <a:p>
            <a:pPr lvl="0">
              <a:lnSpc>
                <a:spcPct val="150000"/>
              </a:lnSpc>
            </a:pPr>
            <a:r>
              <a:rPr lang="en-US" sz="2400" dirty="0" smtClean="0">
                <a:latin typeface="Times New Roman" pitchFamily="18" charset="0"/>
                <a:cs typeface="Times New Roman" pitchFamily="18" charset="0"/>
              </a:rPr>
              <a:t>The given soil is …………………</a:t>
            </a:r>
          </a:p>
          <a:p>
            <a:pPr lvl="0">
              <a:lnSpc>
                <a:spcPct val="150000"/>
              </a:lnSpc>
            </a:pPr>
            <a:r>
              <a:rPr lang="en-US" sz="2400" dirty="0" smtClean="0">
                <a:latin typeface="Times New Roman" pitchFamily="18" charset="0"/>
                <a:cs typeface="Times New Roman" pitchFamily="18" charset="0"/>
              </a:rPr>
              <a:t>Sand = ……… % </a:t>
            </a:r>
          </a:p>
          <a:p>
            <a:pPr>
              <a:lnSpc>
                <a:spcPct val="150000"/>
              </a:lnSpc>
            </a:pPr>
            <a:r>
              <a:rPr lang="en-US" sz="2400" dirty="0" smtClean="0">
                <a:latin typeface="Times New Roman" pitchFamily="18" charset="0"/>
                <a:cs typeface="Times New Roman" pitchFamily="18" charset="0"/>
              </a:rPr>
              <a:t>Silt + clay = ………. %</a:t>
            </a:r>
          </a:p>
          <a:p>
            <a:pPr>
              <a:lnSpc>
                <a:spcPct val="150000"/>
              </a:lnSpc>
            </a:pPr>
            <a:r>
              <a:rPr lang="en-US" sz="2400" dirty="0" smtClean="0">
                <a:latin typeface="Times New Roman" pitchFamily="18" charset="0"/>
                <a:cs typeface="Times New Roman" pitchFamily="18" charset="0"/>
              </a:rPr>
              <a:t>Gravel = ……………. %</a:t>
            </a:r>
          </a:p>
          <a:p>
            <a:pPr lvl="0">
              <a:lnSpc>
                <a:spcPct val="150000"/>
              </a:lnSpc>
            </a:pPr>
            <a:r>
              <a:rPr lang="en-US" sz="2400" dirty="0" smtClean="0">
                <a:latin typeface="Times New Roman" pitchFamily="18" charset="0"/>
                <a:cs typeface="Times New Roman" pitchFamily="18" charset="0"/>
              </a:rPr>
              <a:t>D</a:t>
            </a:r>
            <a:r>
              <a:rPr lang="en-US" sz="2400" baseline="-25000" dirty="0" smtClean="0">
                <a:latin typeface="Times New Roman" pitchFamily="18" charset="0"/>
                <a:cs typeface="Times New Roman" pitchFamily="18" charset="0"/>
              </a:rPr>
              <a:t>10 </a:t>
            </a:r>
            <a:r>
              <a:rPr lang="en-US" sz="2400" dirty="0" smtClean="0">
                <a:latin typeface="Times New Roman" pitchFamily="18" charset="0"/>
                <a:cs typeface="Times New Roman" pitchFamily="18" charset="0"/>
              </a:rPr>
              <a:t>= ………..mm</a:t>
            </a:r>
          </a:p>
          <a:p>
            <a:pPr>
              <a:lnSpc>
                <a:spcPct val="150000"/>
              </a:lnSpc>
            </a:pPr>
            <a:r>
              <a:rPr lang="en-US" sz="2400" dirty="0" smtClean="0">
                <a:latin typeface="Times New Roman" pitchFamily="18" charset="0"/>
                <a:cs typeface="Times New Roman" pitchFamily="18" charset="0"/>
              </a:rPr>
              <a:t>D</a:t>
            </a:r>
            <a:r>
              <a:rPr lang="en-US" sz="2400" baseline="-25000" dirty="0" smtClean="0">
                <a:latin typeface="Times New Roman" pitchFamily="18" charset="0"/>
                <a:cs typeface="Times New Roman" pitchFamily="18" charset="0"/>
              </a:rPr>
              <a:t>30</a:t>
            </a:r>
            <a:r>
              <a:rPr lang="en-US" sz="2400" dirty="0" smtClean="0">
                <a:latin typeface="Times New Roman" pitchFamily="18" charset="0"/>
                <a:cs typeface="Times New Roman" pitchFamily="18" charset="0"/>
              </a:rPr>
              <a:t> = ………..mm</a:t>
            </a:r>
          </a:p>
          <a:p>
            <a:pPr>
              <a:lnSpc>
                <a:spcPct val="150000"/>
              </a:lnSpc>
            </a:pPr>
            <a:r>
              <a:rPr lang="en-US" sz="2400" dirty="0" smtClean="0">
                <a:latin typeface="Times New Roman" pitchFamily="18" charset="0"/>
                <a:cs typeface="Times New Roman" pitchFamily="18" charset="0"/>
              </a:rPr>
              <a:t>D</a:t>
            </a:r>
            <a:r>
              <a:rPr lang="en-US" sz="2400" baseline="-25000" dirty="0" smtClean="0">
                <a:latin typeface="Times New Roman" pitchFamily="18" charset="0"/>
                <a:cs typeface="Times New Roman" pitchFamily="18" charset="0"/>
              </a:rPr>
              <a:t>60 </a:t>
            </a:r>
            <a:r>
              <a:rPr lang="en-US" sz="2400" dirty="0" smtClean="0">
                <a:latin typeface="Times New Roman" pitchFamily="18" charset="0"/>
                <a:cs typeface="Times New Roman" pitchFamily="18" charset="0"/>
              </a:rPr>
              <a:t>= ………..mm</a:t>
            </a:r>
          </a:p>
          <a:p>
            <a:pPr lvl="0">
              <a:lnSpc>
                <a:spcPct val="150000"/>
              </a:lnSpc>
            </a:pPr>
            <a:r>
              <a:rPr lang="en-US" sz="2400" dirty="0" smtClean="0">
                <a:latin typeface="Times New Roman" pitchFamily="18" charset="0"/>
                <a:cs typeface="Times New Roman" pitchFamily="18" charset="0"/>
              </a:rPr>
              <a:t>Co-efficient of uniformity, </a:t>
            </a:r>
            <a:r>
              <a:rPr lang="en-US" sz="2400" b="1" dirty="0" smtClean="0">
                <a:latin typeface="Times New Roman" pitchFamily="18" charset="0"/>
                <a:cs typeface="Times New Roman" pitchFamily="18" charset="0"/>
              </a:rPr>
              <a:t>C</a:t>
            </a:r>
            <a:r>
              <a:rPr lang="en-US" sz="2400" b="1" baseline="-25000" dirty="0" smtClean="0">
                <a:latin typeface="Times New Roman" pitchFamily="18" charset="0"/>
                <a:cs typeface="Times New Roman" pitchFamily="18" charset="0"/>
              </a:rPr>
              <a:t>U</a:t>
            </a:r>
            <a:r>
              <a:rPr lang="en-US" sz="2400" dirty="0" smtClean="0">
                <a:latin typeface="Times New Roman" pitchFamily="18" charset="0"/>
                <a:cs typeface="Times New Roman" pitchFamily="18" charset="0"/>
              </a:rPr>
              <a:t> = </a:t>
            </a:r>
          </a:p>
          <a:p>
            <a:pPr>
              <a:lnSpc>
                <a:spcPct val="150000"/>
              </a:lnSpc>
            </a:pPr>
            <a:endParaRPr lang="en-US" sz="2400" dirty="0" smtClean="0">
              <a:latin typeface="Times New Roman" pitchFamily="18" charset="0"/>
              <a:cs typeface="Times New Roman" pitchFamily="18" charset="0"/>
            </a:endParaRPr>
          </a:p>
          <a:p>
            <a:pPr>
              <a:lnSpc>
                <a:spcPct val="150000"/>
              </a:lnSpc>
            </a:pPr>
            <a:r>
              <a:rPr lang="en-US" sz="2400" dirty="0" smtClean="0">
                <a:latin typeface="Times New Roman" pitchFamily="18" charset="0"/>
                <a:cs typeface="Times New Roman" pitchFamily="18" charset="0"/>
              </a:rPr>
              <a:t>Co-efficient of curvature, </a:t>
            </a:r>
            <a:r>
              <a:rPr lang="en-US" sz="2400" b="1" dirty="0" smtClean="0">
                <a:latin typeface="Times New Roman" pitchFamily="18" charset="0"/>
                <a:cs typeface="Times New Roman" pitchFamily="18" charset="0"/>
              </a:rPr>
              <a:t>C</a:t>
            </a:r>
            <a:r>
              <a:rPr lang="en-US" sz="2400" b="1" baseline="-25000" dirty="0" smtClean="0">
                <a:latin typeface="Times New Roman" pitchFamily="18" charset="0"/>
                <a:cs typeface="Times New Roman" pitchFamily="18" charset="0"/>
              </a:rPr>
              <a:t>C</a:t>
            </a:r>
            <a:r>
              <a:rPr lang="en-US" sz="2400" dirty="0" smtClean="0">
                <a:latin typeface="Times New Roman" pitchFamily="18" charset="0"/>
                <a:cs typeface="Times New Roman" pitchFamily="18" charset="0"/>
              </a:rPr>
              <a:t> = </a:t>
            </a:r>
          </a:p>
          <a:p>
            <a:pPr lvl="0">
              <a:lnSpc>
                <a:spcPct val="150000"/>
              </a:lnSpc>
            </a:pPr>
            <a:endParaRPr lang="en-US" sz="2400" dirty="0" smtClean="0">
              <a:latin typeface="Times New Roman" pitchFamily="18" charset="0"/>
              <a:cs typeface="Times New Roman" pitchFamily="18" charset="0"/>
            </a:endParaRPr>
          </a:p>
          <a:p>
            <a:pPr lvl="0">
              <a:lnSpc>
                <a:spcPct val="150000"/>
              </a:lnSpc>
            </a:pPr>
            <a:r>
              <a:rPr lang="en-US" sz="2400" dirty="0" smtClean="0">
                <a:latin typeface="Times New Roman" pitchFamily="18" charset="0"/>
                <a:cs typeface="Times New Roman" pitchFamily="18" charset="0"/>
              </a:rPr>
              <a:t>Particle size and gradation classification of the given soil: - ……………….</a:t>
            </a:r>
          </a:p>
          <a:p>
            <a:endParaRPr lang="en-US"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343400" y="4038600"/>
            <a:ext cx="333375" cy="495300"/>
          </a:xfrm>
          <a:prstGeom prst="rect">
            <a:avLst/>
          </a:prstGeom>
          <a:noFill/>
        </p:spPr>
      </p:pic>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4191000" y="4876800"/>
            <a:ext cx="1000125" cy="552450"/>
          </a:xfrm>
          <a:prstGeom prst="rect">
            <a:avLst/>
          </a:prstGeom>
          <a:noFill/>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90600"/>
            <a:ext cx="8229600" cy="609600"/>
          </a:xfrm>
        </p:spPr>
        <p:txBody>
          <a:bodyPr>
            <a:normAutofit/>
          </a:bodyPr>
          <a:lstStyle/>
          <a:p>
            <a:r>
              <a:rPr lang="en-US" sz="3200" b="1" dirty="0" smtClean="0">
                <a:latin typeface="Cambria" pitchFamily="18" charset="0"/>
                <a:cs typeface="Times New Roman" pitchFamily="18" charset="0"/>
              </a:rPr>
              <a:t>SEDIMENTATION ANALYSIS</a:t>
            </a:r>
            <a:endParaRPr lang="en-US" sz="3200" b="1" dirty="0">
              <a:latin typeface="Cambria" pitchFamily="18" charset="0"/>
              <a:cs typeface="Times New Roman" pitchFamily="18" charset="0"/>
            </a:endParaRPr>
          </a:p>
        </p:txBody>
      </p:sp>
      <p:sp>
        <p:nvSpPr>
          <p:cNvPr id="3" name="Content Placeholder 2"/>
          <p:cNvSpPr>
            <a:spLocks noGrp="1"/>
          </p:cNvSpPr>
          <p:nvPr>
            <p:ph idx="1"/>
          </p:nvPr>
        </p:nvSpPr>
        <p:spPr>
          <a:xfrm>
            <a:off x="457200" y="1752600"/>
            <a:ext cx="8229600" cy="4373563"/>
          </a:xfrm>
        </p:spPr>
        <p:txBody>
          <a:bodyPr>
            <a:normAutofit fontScale="92500"/>
          </a:bodyPr>
          <a:lstStyle/>
          <a:p>
            <a:pPr algn="just">
              <a:lnSpc>
                <a:spcPct val="150000"/>
              </a:lnSpc>
            </a:pPr>
            <a:r>
              <a:rPr lang="en-US" sz="2400" dirty="0" smtClean="0">
                <a:latin typeface="Times New Roman" pitchFamily="18" charset="0"/>
                <a:cs typeface="Times New Roman" pitchFamily="18" charset="0"/>
              </a:rPr>
              <a:t>The particle size distribution of soil fraction passing through a 75µm.</a:t>
            </a:r>
          </a:p>
          <a:p>
            <a:pPr algn="just">
              <a:lnSpc>
                <a:spcPct val="150000"/>
              </a:lnSpc>
            </a:pPr>
            <a:r>
              <a:rPr lang="en-US" sz="2400" dirty="0" smtClean="0">
                <a:latin typeface="Times New Roman" pitchFamily="18" charset="0"/>
                <a:cs typeface="Times New Roman" pitchFamily="18" charset="0"/>
              </a:rPr>
              <a:t>To analyze the smaller particle and to separate silt &amp; clay sedimentation analysis is carried out.</a:t>
            </a:r>
          </a:p>
          <a:p>
            <a:pPr algn="just">
              <a:lnSpc>
                <a:spcPct val="150000"/>
              </a:lnSpc>
            </a:pPr>
            <a:r>
              <a:rPr lang="en-US" sz="2400" dirty="0" smtClean="0">
                <a:latin typeface="Times New Roman" pitchFamily="18" charset="0"/>
                <a:cs typeface="Times New Roman" pitchFamily="18" charset="0"/>
              </a:rPr>
              <a:t>The analysis is based on stoke’s law.</a:t>
            </a:r>
          </a:p>
          <a:p>
            <a:pPr algn="just">
              <a:lnSpc>
                <a:spcPct val="150000"/>
              </a:lnSpc>
            </a:pPr>
            <a:r>
              <a:rPr lang="en-US" sz="2400" b="1" u="sng" dirty="0" smtClean="0">
                <a:latin typeface="Times New Roman" pitchFamily="18" charset="0"/>
                <a:cs typeface="Times New Roman" pitchFamily="18" charset="0"/>
              </a:rPr>
              <a:t>STOKE’S LAW:- </a:t>
            </a:r>
            <a:r>
              <a:rPr lang="en-US" sz="2400" dirty="0" smtClean="0">
                <a:latin typeface="Times New Roman" pitchFamily="18" charset="0"/>
                <a:cs typeface="Times New Roman" pitchFamily="18" charset="0"/>
              </a:rPr>
              <a:t>	“If a particle is freely allowed to settle in a fluid it will do so at a constant velocity proportional to square of diameter of particle”.  (            )</a:t>
            </a:r>
            <a:endParaRPr lang="en-US" sz="2400" b="1" u="sng" dirty="0" smtClean="0">
              <a:latin typeface="Times New Roman" pitchFamily="18" charset="0"/>
              <a:cs typeface="Times New Roman" pitchFamily="18" charset="0"/>
            </a:endParaRPr>
          </a:p>
        </p:txBody>
      </p:sp>
      <p:sp>
        <p:nvSpPr>
          <p:cNvPr id="1054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5473"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581400" y="5638800"/>
            <a:ext cx="685800" cy="3238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graphicFrame>
        <p:nvGraphicFramePr>
          <p:cNvPr id="4" name="Diagram 3"/>
          <p:cNvGraphicFramePr/>
          <p:nvPr/>
        </p:nvGraphicFramePr>
        <p:xfrm>
          <a:off x="304800" y="228600"/>
          <a:ext cx="86106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44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57200" y="1295400"/>
            <a:ext cx="2818190" cy="762000"/>
          </a:xfrm>
          <a:prstGeom prst="rect">
            <a:avLst/>
          </a:prstGeom>
          <a:noFill/>
        </p:spPr>
      </p:pic>
      <p:sp>
        <p:nvSpPr>
          <p:cNvPr id="1044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451"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181600" y="1295400"/>
            <a:ext cx="3120571" cy="762000"/>
          </a:xfrm>
          <a:prstGeom prst="rect">
            <a:avLst/>
          </a:prstGeom>
          <a:noFill/>
        </p:spPr>
      </p:pic>
      <p:sp>
        <p:nvSpPr>
          <p:cNvPr id="1044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453"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048000" y="2971800"/>
            <a:ext cx="2469931" cy="762000"/>
          </a:xfrm>
          <a:prstGeom prst="rect">
            <a:avLst/>
          </a:prstGeom>
          <a:noFill/>
        </p:spPr>
      </p:pic>
      <p:sp>
        <p:nvSpPr>
          <p:cNvPr id="104456"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4455" name="Picture 7"/>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200400" y="4648200"/>
            <a:ext cx="1905856" cy="1066800"/>
          </a:xfrm>
          <a:prstGeom prst="rect">
            <a:avLst/>
          </a:prstGeom>
          <a:noFill/>
        </p:spPr>
      </p:pic>
      <p:cxnSp>
        <p:nvCxnSpPr>
          <p:cNvPr id="13" name="Straight Arrow Connector 12"/>
          <p:cNvCxnSpPr/>
          <p:nvPr/>
        </p:nvCxnSpPr>
        <p:spPr>
          <a:xfrm>
            <a:off x="3810000" y="1600200"/>
            <a:ext cx="8366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flipV="1">
            <a:off x="4495800" y="1981200"/>
            <a:ext cx="1144588"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4039394" y="4037806"/>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447800" y="1371600"/>
            <a:ext cx="1905855" cy="1066800"/>
          </a:xfrm>
          <a:prstGeom prst="rect">
            <a:avLst/>
          </a:prstGeom>
          <a:noFill/>
        </p:spPr>
      </p:pic>
      <p:sp>
        <p:nvSpPr>
          <p:cNvPr id="1075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7521"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486400" y="1295400"/>
            <a:ext cx="2237198" cy="990600"/>
          </a:xfrm>
          <a:prstGeom prst="rect">
            <a:avLst/>
          </a:prstGeom>
          <a:noFill/>
        </p:spPr>
      </p:pic>
      <p:sp>
        <p:nvSpPr>
          <p:cNvPr id="1075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7523" name="Picture 3"/>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886200" y="3276600"/>
            <a:ext cx="1752600" cy="847725"/>
          </a:xfrm>
          <a:prstGeom prst="rect">
            <a:avLst/>
          </a:prstGeom>
          <a:noFill/>
        </p:spPr>
      </p:pic>
      <p:cxnSp>
        <p:nvCxnSpPr>
          <p:cNvPr id="10" name="Straight Arrow Connector 9"/>
          <p:cNvCxnSpPr/>
          <p:nvPr/>
        </p:nvCxnSpPr>
        <p:spPr>
          <a:xfrm>
            <a:off x="4040188" y="1676400"/>
            <a:ext cx="11414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flipV="1">
            <a:off x="4724400" y="2286000"/>
            <a:ext cx="1144588" cy="762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3657600" y="3200400"/>
            <a:ext cx="2133600" cy="990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45" name="Picture 1"/>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048000" y="4800600"/>
            <a:ext cx="3200400" cy="895350"/>
          </a:xfrm>
          <a:prstGeom prst="rect">
            <a:avLst/>
          </a:prstGeom>
          <a:noFill/>
        </p:spPr>
      </p:pic>
      <p:sp>
        <p:nvSpPr>
          <p:cNvPr id="13" name="Rounded Rectangle 12"/>
          <p:cNvSpPr/>
          <p:nvPr/>
        </p:nvSpPr>
        <p:spPr>
          <a:xfrm>
            <a:off x="2590800" y="4648200"/>
            <a:ext cx="4267200" cy="1143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1295400" y="5181600"/>
            <a:ext cx="10668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295400" y="1295400"/>
          <a:ext cx="6934200" cy="4800599"/>
        </p:xfrm>
        <a:graphic>
          <a:graphicData uri="http://schemas.openxmlformats.org/drawingml/2006/table">
            <a:tbl>
              <a:tblPr firstRow="1" bandRow="1">
                <a:tableStyleId>{5C22544A-7EE6-4342-B048-85BDC9FD1C3A}</a:tableStyleId>
              </a:tblPr>
              <a:tblGrid>
                <a:gridCol w="3467100"/>
                <a:gridCol w="3467100"/>
              </a:tblGrid>
              <a:tr h="480312">
                <a:tc>
                  <a:txBody>
                    <a:bodyPr/>
                    <a:lstStyle/>
                    <a:p>
                      <a:pPr algn="ctr"/>
                      <a:r>
                        <a:rPr lang="en-US" sz="2000" dirty="0" smtClean="0">
                          <a:latin typeface="Times New Roman" pitchFamily="18" charset="0"/>
                          <a:cs typeface="Times New Roman" pitchFamily="18" charset="0"/>
                        </a:rPr>
                        <a:t>Assumptions</a:t>
                      </a:r>
                      <a:endParaRPr lang="en-US" sz="2000" dirty="0">
                        <a:latin typeface="Times New Roman" pitchFamily="18" charset="0"/>
                        <a:cs typeface="Times New Roman" pitchFamily="18" charset="0"/>
                      </a:endParaRPr>
                    </a:p>
                  </a:txBody>
                  <a:tcPr/>
                </a:tc>
                <a:tc>
                  <a:txBody>
                    <a:bodyPr/>
                    <a:lstStyle/>
                    <a:p>
                      <a:pPr algn="ctr"/>
                      <a:r>
                        <a:rPr lang="en-US" sz="2000" dirty="0" smtClean="0">
                          <a:latin typeface="Times New Roman" pitchFamily="18" charset="0"/>
                          <a:cs typeface="Times New Roman" pitchFamily="18" charset="0"/>
                        </a:rPr>
                        <a:t>Limitations</a:t>
                      </a:r>
                      <a:endParaRPr lang="en-US" sz="2000" dirty="0">
                        <a:latin typeface="Times New Roman" pitchFamily="18" charset="0"/>
                        <a:cs typeface="Times New Roman" pitchFamily="18" charset="0"/>
                      </a:endParaRPr>
                    </a:p>
                  </a:txBody>
                  <a:tcPr/>
                </a:tc>
              </a:tr>
              <a:tr h="793522">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2000" dirty="0" smtClean="0">
                          <a:latin typeface="Times New Roman" pitchFamily="18" charset="0"/>
                          <a:cs typeface="Times New Roman" pitchFamily="18" charset="0"/>
                        </a:rPr>
                        <a:t>Particles are perfectly spherical</a:t>
                      </a:r>
                    </a:p>
                  </a:txBody>
                  <a:tcPr anchor="ctr"/>
                </a:tc>
                <a:tc>
                  <a:txBody>
                    <a:bodyPr/>
                    <a:lstStyle/>
                    <a:p>
                      <a:pPr algn="just"/>
                      <a:r>
                        <a:rPr lang="en-US" sz="2000" dirty="0" smtClean="0">
                          <a:latin typeface="Times New Roman" pitchFamily="18" charset="0"/>
                          <a:cs typeface="Times New Roman" pitchFamily="18" charset="0"/>
                        </a:rPr>
                        <a:t>Never truly spherical</a:t>
                      </a:r>
                      <a:endParaRPr lang="en-US" sz="2000" dirty="0">
                        <a:latin typeface="Times New Roman" pitchFamily="18" charset="0"/>
                        <a:cs typeface="Times New Roman" pitchFamily="18" charset="0"/>
                      </a:endParaRPr>
                    </a:p>
                  </a:txBody>
                  <a:tcPr anchor="ctr"/>
                </a:tc>
              </a:tr>
              <a:tr h="1146199">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US" sz="2000" dirty="0" smtClean="0">
                          <a:latin typeface="Times New Roman" pitchFamily="18" charset="0"/>
                          <a:cs typeface="Times New Roman" pitchFamily="18" charset="0"/>
                        </a:rPr>
                        <a:t>Space required to settle particle in of infinite extent</a:t>
                      </a:r>
                    </a:p>
                  </a:txBody>
                  <a:tcPr anchor="ctr"/>
                </a:tc>
                <a:tc>
                  <a:txBody>
                    <a:bodyPr/>
                    <a:lstStyle/>
                    <a:p>
                      <a:pPr algn="just"/>
                      <a:r>
                        <a:rPr lang="en-US" sz="2000" dirty="0" smtClean="0">
                          <a:latin typeface="Times New Roman" pitchFamily="18" charset="0"/>
                          <a:cs typeface="Times New Roman" pitchFamily="18" charset="0"/>
                        </a:rPr>
                        <a:t>Sedimentation analysis is carried out in a glass jar</a:t>
                      </a:r>
                      <a:r>
                        <a:rPr lang="en-US" sz="2000" baseline="0" dirty="0" smtClean="0">
                          <a:latin typeface="Times New Roman" pitchFamily="18" charset="0"/>
                          <a:cs typeface="Times New Roman" pitchFamily="18" charset="0"/>
                        </a:rPr>
                        <a:t> the body of water used is finite</a:t>
                      </a:r>
                      <a:endParaRPr lang="en-US" sz="2000" dirty="0">
                        <a:latin typeface="Times New Roman" pitchFamily="18" charset="0"/>
                        <a:cs typeface="Times New Roman" pitchFamily="18" charset="0"/>
                      </a:endParaRPr>
                    </a:p>
                  </a:txBody>
                  <a:tcPr anchor="ctr"/>
                </a:tc>
              </a:tr>
              <a:tr h="793522">
                <a:tc>
                  <a:txBody>
                    <a:bodyPr/>
                    <a:lstStyle/>
                    <a:p>
                      <a:pPr algn="just"/>
                      <a:r>
                        <a:rPr lang="en-US" sz="2000" dirty="0" smtClean="0">
                          <a:latin typeface="Times New Roman" pitchFamily="18" charset="0"/>
                          <a:cs typeface="Times New Roman" pitchFamily="18" charset="0"/>
                        </a:rPr>
                        <a:t>Particles</a:t>
                      </a:r>
                      <a:r>
                        <a:rPr lang="en-US" sz="2000" baseline="0" dirty="0" smtClean="0">
                          <a:latin typeface="Times New Roman" pitchFamily="18" charset="0"/>
                          <a:cs typeface="Times New Roman" pitchFamily="18" charset="0"/>
                        </a:rPr>
                        <a:t> settlement is independent</a:t>
                      </a:r>
                      <a:endParaRPr lang="en-US" sz="2000" dirty="0">
                        <a:latin typeface="Times New Roman" pitchFamily="18" charset="0"/>
                        <a:cs typeface="Times New Roman" pitchFamily="18" charset="0"/>
                      </a:endParaRPr>
                    </a:p>
                  </a:txBody>
                  <a:tcPr anchor="ctr"/>
                </a:tc>
                <a:tc>
                  <a:txBody>
                    <a:bodyPr/>
                    <a:lstStyle/>
                    <a:p>
                      <a:pPr algn="just"/>
                      <a:r>
                        <a:rPr lang="en-US" sz="2000" dirty="0" smtClean="0">
                          <a:latin typeface="Times New Roman" pitchFamily="18" charset="0"/>
                          <a:cs typeface="Times New Roman" pitchFamily="18" charset="0"/>
                        </a:rPr>
                        <a:t>Brownian movement affects the settlement</a:t>
                      </a:r>
                      <a:endParaRPr lang="en-US" sz="2000" dirty="0">
                        <a:latin typeface="Times New Roman" pitchFamily="18" charset="0"/>
                        <a:cs typeface="Times New Roman" pitchFamily="18" charset="0"/>
                      </a:endParaRPr>
                    </a:p>
                  </a:txBody>
                  <a:tcPr anchor="ctr"/>
                </a:tc>
              </a:tr>
              <a:tr h="793522">
                <a:tc>
                  <a:txBody>
                    <a:bodyPr/>
                    <a:lstStyle/>
                    <a:p>
                      <a:pPr algn="just"/>
                      <a:r>
                        <a:rPr lang="en-US" sz="2000" dirty="0" smtClean="0">
                          <a:latin typeface="Times New Roman" pitchFamily="18" charset="0"/>
                          <a:cs typeface="Times New Roman" pitchFamily="18" charset="0"/>
                        </a:rPr>
                        <a:t>Walls</a:t>
                      </a:r>
                      <a:r>
                        <a:rPr lang="en-US" sz="2000" baseline="0" dirty="0" smtClean="0">
                          <a:latin typeface="Times New Roman" pitchFamily="18" charset="0"/>
                          <a:cs typeface="Times New Roman" pitchFamily="18" charset="0"/>
                        </a:rPr>
                        <a:t> of the jar does not impact on settlement</a:t>
                      </a:r>
                      <a:endParaRPr lang="en-US" sz="2000" dirty="0">
                        <a:latin typeface="Times New Roman" pitchFamily="18" charset="0"/>
                        <a:cs typeface="Times New Roman" pitchFamily="18" charset="0"/>
                      </a:endParaRPr>
                    </a:p>
                  </a:txBody>
                  <a:tcPr anchor="ctr"/>
                </a:tc>
                <a:tc>
                  <a:txBody>
                    <a:bodyPr/>
                    <a:lstStyle/>
                    <a:p>
                      <a:pPr algn="just"/>
                      <a:r>
                        <a:rPr lang="en-US" sz="2000" dirty="0" smtClean="0">
                          <a:latin typeface="Times New Roman" pitchFamily="18" charset="0"/>
                          <a:cs typeface="Times New Roman" pitchFamily="18" charset="0"/>
                        </a:rPr>
                        <a:t>Has impact on settlement</a:t>
                      </a:r>
                      <a:endParaRPr lang="en-US" sz="2000" dirty="0">
                        <a:latin typeface="Times New Roman" pitchFamily="18" charset="0"/>
                        <a:cs typeface="Times New Roman" pitchFamily="18" charset="0"/>
                      </a:endParaRPr>
                    </a:p>
                  </a:txBody>
                  <a:tcPr anchor="ctr"/>
                </a:tc>
              </a:tr>
              <a:tr h="793522">
                <a:tc>
                  <a:txBody>
                    <a:bodyPr/>
                    <a:lstStyle/>
                    <a:p>
                      <a:pPr algn="just"/>
                      <a:r>
                        <a:rPr lang="en-US" sz="2000" dirty="0" smtClean="0">
                          <a:latin typeface="Times New Roman" pitchFamily="18" charset="0"/>
                          <a:cs typeface="Times New Roman" pitchFamily="18" charset="0"/>
                        </a:rPr>
                        <a:t>Specific</a:t>
                      </a:r>
                      <a:r>
                        <a:rPr lang="en-US" sz="2000" baseline="0" dirty="0" smtClean="0">
                          <a:latin typeface="Times New Roman" pitchFamily="18" charset="0"/>
                          <a:cs typeface="Times New Roman" pitchFamily="18" charset="0"/>
                        </a:rPr>
                        <a:t> gravity is same</a:t>
                      </a:r>
                      <a:endParaRPr lang="en-US" sz="2000" dirty="0">
                        <a:latin typeface="Times New Roman" pitchFamily="18" charset="0"/>
                        <a:cs typeface="Times New Roman" pitchFamily="18" charset="0"/>
                      </a:endParaRPr>
                    </a:p>
                  </a:txBody>
                  <a:tcPr anchor="ctr"/>
                </a:tc>
                <a:tc>
                  <a:txBody>
                    <a:bodyPr/>
                    <a:lstStyle/>
                    <a:p>
                      <a:pPr algn="just"/>
                      <a:r>
                        <a:rPr lang="en-US" sz="2000" dirty="0" smtClean="0">
                          <a:latin typeface="Times New Roman" pitchFamily="18" charset="0"/>
                          <a:cs typeface="Times New Roman" pitchFamily="18" charset="0"/>
                        </a:rPr>
                        <a:t>Specific gravity of different</a:t>
                      </a:r>
                      <a:r>
                        <a:rPr lang="en-US" sz="2000" baseline="0" dirty="0" smtClean="0">
                          <a:latin typeface="Times New Roman" pitchFamily="18" charset="0"/>
                          <a:cs typeface="Times New Roman" pitchFamily="18" charset="0"/>
                        </a:rPr>
                        <a:t> size </a:t>
                      </a:r>
                      <a:r>
                        <a:rPr lang="en-US" sz="2000" dirty="0" smtClean="0">
                          <a:latin typeface="Times New Roman" pitchFamily="18" charset="0"/>
                          <a:cs typeface="Times New Roman" pitchFamily="18" charset="0"/>
                        </a:rPr>
                        <a:t>soil particles varies </a:t>
                      </a:r>
                      <a:endParaRPr lang="en-US" sz="2000" dirty="0">
                        <a:latin typeface="Times New Roman" pitchFamily="18" charset="0"/>
                        <a:cs typeface="Times New Roman" pitchFamily="18" charset="0"/>
                      </a:endParaRPr>
                    </a:p>
                  </a:txBody>
                  <a:tcPr anchor="ctr"/>
                </a:tc>
              </a:tr>
            </a:tbl>
          </a:graphicData>
        </a:graphic>
      </p:graphicFrame>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838200"/>
            <a:ext cx="8229600" cy="715962"/>
          </a:xfrm>
        </p:spPr>
        <p:txBody>
          <a:bodyPr>
            <a:normAutofit/>
          </a:bodyPr>
          <a:lstStyle/>
          <a:p>
            <a:r>
              <a:rPr lang="en-US" sz="3200" b="1" dirty="0" smtClean="0">
                <a:latin typeface="Cambria" pitchFamily="18" charset="0"/>
              </a:rPr>
              <a:t>HYDROMETER METHOD</a:t>
            </a:r>
            <a:endParaRPr lang="en-US" sz="3200" b="1" dirty="0">
              <a:latin typeface="Cambria" pitchFamily="18" charset="0"/>
            </a:endParaRPr>
          </a:p>
        </p:txBody>
      </p:sp>
      <p:sp>
        <p:nvSpPr>
          <p:cNvPr id="3" name="Content Placeholder 2"/>
          <p:cNvSpPr>
            <a:spLocks noGrp="1"/>
          </p:cNvSpPr>
          <p:nvPr>
            <p:ph idx="1"/>
          </p:nvPr>
        </p:nvSpPr>
        <p:spPr>
          <a:xfrm>
            <a:off x="457200" y="1447800"/>
            <a:ext cx="8229600" cy="5029200"/>
          </a:xfrm>
        </p:spPr>
        <p:txBody>
          <a:bodyPr/>
          <a:lstStyle/>
          <a:p>
            <a:pPr algn="just"/>
            <a:r>
              <a:rPr lang="en-US" sz="2000" dirty="0" smtClean="0">
                <a:latin typeface="Times New Roman" pitchFamily="18" charset="0"/>
                <a:cs typeface="Times New Roman" pitchFamily="18" charset="0"/>
              </a:rPr>
              <a:t>To determine percentage silt size and clay size fractions of the given soil by hydrometer analysis.</a:t>
            </a:r>
          </a:p>
          <a:p>
            <a:pPr algn="just"/>
            <a:r>
              <a:rPr lang="en-US" sz="2000" dirty="0" smtClean="0">
                <a:latin typeface="Times New Roman" pitchFamily="18" charset="0"/>
                <a:cs typeface="Times New Roman" pitchFamily="18" charset="0"/>
              </a:rPr>
              <a:t>A hydrometer is an instrument used for measuring the relative density of liquids based on the concept of buoyancy. They are typically calibrated and graduated with one or more scales such as specific gravity.</a:t>
            </a:r>
          </a:p>
          <a:p>
            <a:pPr algn="just"/>
            <a:endParaRPr lang="en-US" sz="2400" dirty="0" smtClean="0">
              <a:latin typeface="Times New Roman" pitchFamily="18" charset="0"/>
              <a:cs typeface="Times New Roman" pitchFamily="18" charset="0"/>
            </a:endParaRPr>
          </a:p>
          <a:p>
            <a:endParaRPr lang="en-US" dirty="0"/>
          </a:p>
        </p:txBody>
      </p:sp>
      <p:pic>
        <p:nvPicPr>
          <p:cNvPr id="4" name="Picture 3" descr="hydrmoter.jpg"/>
          <p:cNvPicPr>
            <a:picLocks noChangeAspect="1"/>
          </p:cNvPicPr>
          <p:nvPr/>
        </p:nvPicPr>
        <p:blipFill>
          <a:blip r:embed="rId2"/>
          <a:stretch>
            <a:fillRect/>
          </a:stretch>
        </p:blipFill>
        <p:spPr>
          <a:xfrm>
            <a:off x="1447800" y="3581400"/>
            <a:ext cx="2143125" cy="2857500"/>
          </a:xfrm>
          <a:prstGeom prst="rect">
            <a:avLst/>
          </a:prstGeom>
        </p:spPr>
      </p:pic>
      <p:pic>
        <p:nvPicPr>
          <p:cNvPr id="5" name="Picture 4" descr="image760.gif"/>
          <p:cNvPicPr/>
          <p:nvPr/>
        </p:nvPicPr>
        <p:blipFill>
          <a:blip r:embed="rId3"/>
          <a:stretch>
            <a:fillRect/>
          </a:stretch>
        </p:blipFill>
        <p:spPr>
          <a:xfrm>
            <a:off x="5638800" y="3200400"/>
            <a:ext cx="1752600" cy="3419475"/>
          </a:xfrm>
          <a:prstGeom prst="rect">
            <a:avLst/>
          </a:prstGeom>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792162"/>
          </a:xfrm>
        </p:spPr>
        <p:txBody>
          <a:bodyPr>
            <a:normAutofit/>
          </a:bodyPr>
          <a:lstStyle/>
          <a:p>
            <a:pPr algn="l"/>
            <a:r>
              <a:rPr lang="en-US" sz="2400" b="1" dirty="0" smtClean="0">
                <a:latin typeface="Times New Roman" pitchFamily="18" charset="0"/>
                <a:cs typeface="Times New Roman" pitchFamily="18" charset="0"/>
              </a:rPr>
              <a:t>CALIBRATION OF HYDROMETER</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981200"/>
            <a:ext cx="8229600" cy="4144963"/>
          </a:xfrm>
        </p:spPr>
        <p:txBody>
          <a:bodyPr>
            <a:normAutofit/>
          </a:bodyPr>
          <a:lstStyle/>
          <a:p>
            <a:pPr algn="just">
              <a:lnSpc>
                <a:spcPct val="150000"/>
              </a:lnSpc>
            </a:pPr>
            <a:r>
              <a:rPr lang="en-US" sz="2400" dirty="0" smtClean="0">
                <a:latin typeface="Times New Roman" pitchFamily="18" charset="0"/>
                <a:cs typeface="Times New Roman" pitchFamily="18" charset="0"/>
              </a:rPr>
              <a:t>To determine the depth at which specific gravity is measured, calibration of hydrometer is done.</a:t>
            </a:r>
          </a:p>
          <a:p>
            <a:pPr algn="just">
              <a:lnSpc>
                <a:spcPct val="150000"/>
              </a:lnSpc>
            </a:pPr>
            <a:r>
              <a:rPr lang="en-US" sz="2400" dirty="0" smtClean="0">
                <a:latin typeface="Times New Roman" pitchFamily="18" charset="0"/>
                <a:cs typeface="Times New Roman" pitchFamily="18" charset="0"/>
              </a:rPr>
              <a:t>The volume of hydrometer (</a:t>
            </a:r>
            <a:r>
              <a:rPr lang="en-US" sz="2400" b="1" dirty="0" smtClean="0">
                <a:latin typeface="Times New Roman" pitchFamily="18" charset="0"/>
                <a:cs typeface="Times New Roman" pitchFamily="18" charset="0"/>
              </a:rPr>
              <a:t>V</a:t>
            </a:r>
            <a:r>
              <a:rPr lang="en-US" sz="2400" b="1" baseline="-25000" dirty="0" smtClean="0">
                <a:latin typeface="Times New Roman" pitchFamily="18" charset="0"/>
                <a:cs typeface="Times New Roman" pitchFamily="18" charset="0"/>
              </a:rPr>
              <a:t>h</a:t>
            </a:r>
            <a:r>
              <a:rPr lang="en-US" sz="2400" dirty="0" smtClean="0">
                <a:latin typeface="Times New Roman" pitchFamily="18" charset="0"/>
                <a:cs typeface="Times New Roman" pitchFamily="18" charset="0"/>
              </a:rPr>
              <a:t>) should be first determined  by immersing in a cylinder partly filled with water &amp; noting down the volume due to rise in water level.</a:t>
            </a:r>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971800" y="5105400"/>
            <a:ext cx="2819400" cy="733297"/>
          </a:xfrm>
          <a:prstGeom prst="rect">
            <a:avLst/>
          </a:prstGeom>
          <a:noFill/>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200400" y="5715000"/>
            <a:ext cx="2819400" cy="733297"/>
          </a:xfrm>
          <a:prstGeom prst="rect">
            <a:avLst/>
          </a:prstGeom>
          <a:noFill/>
        </p:spPr>
      </p:pic>
      <p:cxnSp>
        <p:nvCxnSpPr>
          <p:cNvPr id="9" name="Straight Arrow Connector 8"/>
          <p:cNvCxnSpPr/>
          <p:nvPr/>
        </p:nvCxnSpPr>
        <p:spPr>
          <a:xfrm>
            <a:off x="1752600" y="6019800"/>
            <a:ext cx="1219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124200" y="4800600"/>
            <a:ext cx="2766447" cy="685800"/>
          </a:xfrm>
          <a:prstGeom prst="rect">
            <a:avLst/>
          </a:prstGeom>
          <a:noFill/>
        </p:spPr>
      </p:pic>
      <p:sp>
        <p:nvSpPr>
          <p:cNvPr id="12" name="Rounded Rectangle 11"/>
          <p:cNvSpPr/>
          <p:nvPr/>
        </p:nvSpPr>
        <p:spPr>
          <a:xfrm>
            <a:off x="3124200" y="5638800"/>
            <a:ext cx="2957945" cy="9144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Content Placeholder 13" descr="1600059572220.jpg"/>
          <p:cNvPicPr>
            <a:picLocks noGrp="1" noChangeAspect="1"/>
          </p:cNvPicPr>
          <p:nvPr>
            <p:ph idx="1"/>
          </p:nvPr>
        </p:nvPicPr>
        <p:blipFill>
          <a:blip r:embed="rId4" cstate="print"/>
          <a:stretch>
            <a:fillRect/>
          </a:stretch>
        </p:blipFill>
        <p:spPr>
          <a:xfrm>
            <a:off x="2362200" y="1066800"/>
            <a:ext cx="3771070" cy="3657600"/>
          </a:xfrm>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762000"/>
          </a:xfrm>
        </p:spPr>
        <p:txBody>
          <a:bodyPr>
            <a:normAutofit/>
          </a:bodyPr>
          <a:lstStyle/>
          <a:p>
            <a:pPr algn="l">
              <a:buFont typeface="Wingdings" pitchFamily="2" charset="2"/>
              <a:buChar char="v"/>
            </a:pPr>
            <a:r>
              <a:rPr lang="en-US" sz="2400" b="1" dirty="0" smtClean="0">
                <a:latin typeface="Times New Roman" pitchFamily="18" charset="0"/>
                <a:cs typeface="Times New Roman" pitchFamily="18" charset="0"/>
              </a:rPr>
              <a:t> PROCEDURE</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5105400"/>
          </a:xfrm>
        </p:spPr>
        <p:txBody>
          <a:bodyPr>
            <a:normAutofit fontScale="40000" lnSpcReduction="20000"/>
          </a:bodyPr>
          <a:lstStyle/>
          <a:p>
            <a:pPr lvl="0" algn="just">
              <a:lnSpc>
                <a:spcPct val="170000"/>
              </a:lnSpc>
            </a:pPr>
            <a:r>
              <a:rPr lang="en-US" sz="4300" dirty="0" smtClean="0">
                <a:latin typeface="Times New Roman" pitchFamily="18" charset="0"/>
                <a:cs typeface="Times New Roman" pitchFamily="18" charset="0"/>
              </a:rPr>
              <a:t>Calibrate the hydrometer to be used in the test. </a:t>
            </a:r>
          </a:p>
          <a:p>
            <a:pPr lvl="0" algn="just">
              <a:lnSpc>
                <a:spcPct val="170000"/>
              </a:lnSpc>
            </a:pPr>
            <a:r>
              <a:rPr lang="en-US" sz="4300" dirty="0" smtClean="0">
                <a:latin typeface="Times New Roman" pitchFamily="18" charset="0"/>
                <a:cs typeface="Times New Roman" pitchFamily="18" charset="0"/>
              </a:rPr>
              <a:t>Determine the meniscus correction.</a:t>
            </a:r>
          </a:p>
          <a:p>
            <a:pPr lvl="0" algn="just">
              <a:lnSpc>
                <a:spcPct val="170000"/>
              </a:lnSpc>
            </a:pPr>
            <a:r>
              <a:rPr lang="en-US" sz="4300" dirty="0" smtClean="0">
                <a:latin typeface="Times New Roman" pitchFamily="18" charset="0"/>
                <a:cs typeface="Times New Roman" pitchFamily="18" charset="0"/>
              </a:rPr>
              <a:t>Take about 50 g of oven dried soil sample passing 75 µ IS sieve.</a:t>
            </a:r>
          </a:p>
          <a:p>
            <a:pPr lvl="0" algn="just">
              <a:lnSpc>
                <a:spcPct val="170000"/>
              </a:lnSpc>
            </a:pPr>
            <a:r>
              <a:rPr lang="en-US" sz="4300" dirty="0" smtClean="0">
                <a:latin typeface="Times New Roman" pitchFamily="18" charset="0"/>
                <a:cs typeface="Times New Roman" pitchFamily="18" charset="0"/>
              </a:rPr>
              <a:t>Subject the soil to pre-treatment to remove soluble salts or organic matter or calcium compounds, if necessary.</a:t>
            </a:r>
          </a:p>
          <a:p>
            <a:pPr lvl="0" algn="just">
              <a:lnSpc>
                <a:spcPct val="170000"/>
              </a:lnSpc>
            </a:pPr>
            <a:r>
              <a:rPr lang="en-US" sz="4300" dirty="0" smtClean="0">
                <a:latin typeface="Times New Roman" pitchFamily="18" charset="0"/>
                <a:cs typeface="Times New Roman" pitchFamily="18" charset="0"/>
              </a:rPr>
              <a:t>Dissolve 3.3 g of sodium hexametaphosphate and 0.7 g of sodium carbonate in 100 ml distilled water. Transfer the solution to 1000 ml capacity jar and add distilled water to make the volume of the solution to 1000 ml (This dispersion agent solution is required for getting the composite correction). </a:t>
            </a:r>
          </a:p>
          <a:p>
            <a:pPr lvl="0" algn="just">
              <a:lnSpc>
                <a:spcPct val="170000"/>
              </a:lnSpc>
            </a:pPr>
            <a:r>
              <a:rPr lang="en-US" sz="4300" dirty="0" smtClean="0">
                <a:latin typeface="Times New Roman" pitchFamily="18" charset="0"/>
                <a:cs typeface="Times New Roman" pitchFamily="18" charset="0"/>
              </a:rPr>
              <a:t>Take the measured quantity of soil in a beaker. Add 100 ml of solution prepared by dissolving 3.3 g of sodium hexametaphosphate and 0.7 g of sodium carbonate in distilled water to the beaker.</a:t>
            </a:r>
          </a:p>
          <a:p>
            <a:endParaRPr lang="en-US"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458200" cy="5410200"/>
          </a:xfrm>
        </p:spPr>
        <p:txBody>
          <a:bodyPr>
            <a:normAutofit fontScale="40000" lnSpcReduction="20000"/>
          </a:bodyPr>
          <a:lstStyle/>
          <a:p>
            <a:pPr lvl="0" algn="just">
              <a:lnSpc>
                <a:spcPct val="170000"/>
              </a:lnSpc>
            </a:pPr>
            <a:r>
              <a:rPr lang="en-US" sz="3400" dirty="0" smtClean="0">
                <a:latin typeface="Times New Roman" pitchFamily="18" charset="0"/>
                <a:cs typeface="Times New Roman" pitchFamily="18" charset="0"/>
              </a:rPr>
              <a:t>Warm the soil suspension gently for about 10 minutes. </a:t>
            </a:r>
          </a:p>
          <a:p>
            <a:pPr lvl="0" algn="just">
              <a:lnSpc>
                <a:spcPct val="170000"/>
              </a:lnSpc>
            </a:pPr>
            <a:r>
              <a:rPr lang="en-US" sz="3400" dirty="0" smtClean="0">
                <a:latin typeface="Times New Roman" pitchFamily="18" charset="0"/>
                <a:cs typeface="Times New Roman" pitchFamily="18" charset="0"/>
              </a:rPr>
              <a:t>Transfer the soil suspension to the cup of a mechanical stirrer using about 100 ml of distilled water. Stir the suspension for about 15 minutes.</a:t>
            </a:r>
          </a:p>
          <a:p>
            <a:pPr lvl="0" algn="just">
              <a:lnSpc>
                <a:spcPct val="170000"/>
              </a:lnSpc>
            </a:pPr>
            <a:r>
              <a:rPr lang="en-US" sz="3400" dirty="0" smtClean="0">
                <a:latin typeface="Times New Roman" pitchFamily="18" charset="0"/>
                <a:cs typeface="Times New Roman" pitchFamily="18" charset="0"/>
              </a:rPr>
              <a:t>Transfer the stirred soil suspension to another 1000 ml capacity measuring jar. Add distilled water to the suspension to make its volume to 1000 ml. </a:t>
            </a:r>
          </a:p>
          <a:p>
            <a:pPr lvl="0" algn="just">
              <a:lnSpc>
                <a:spcPct val="170000"/>
              </a:lnSpc>
            </a:pPr>
            <a:r>
              <a:rPr lang="en-US" sz="3400" dirty="0" smtClean="0">
                <a:latin typeface="Times New Roman" pitchFamily="18" charset="0"/>
                <a:cs typeface="Times New Roman" pitchFamily="18" charset="0"/>
              </a:rPr>
              <a:t>Place suitable covers on the top of the two 1000 ml measuring jars – one containing the dispersion agent solution and the other containing the soil suspension. Shake the contents in the two jars vigorously and place them slowly on a level platform. Start a stop watch immediately.</a:t>
            </a:r>
          </a:p>
          <a:p>
            <a:pPr lvl="0" algn="just">
              <a:lnSpc>
                <a:spcPct val="170000"/>
              </a:lnSpc>
            </a:pPr>
            <a:r>
              <a:rPr lang="en-US" sz="3400" dirty="0" smtClean="0">
                <a:latin typeface="Times New Roman" pitchFamily="18" charset="0"/>
                <a:cs typeface="Times New Roman" pitchFamily="18" charset="0"/>
              </a:rPr>
              <a:t>Insert the hydrometer in to the jar containing the soil suspension slowly and allow it to float freely.</a:t>
            </a:r>
          </a:p>
          <a:p>
            <a:pPr lvl="0" algn="just">
              <a:lnSpc>
                <a:spcPct val="170000"/>
              </a:lnSpc>
            </a:pPr>
            <a:r>
              <a:rPr lang="en-US" sz="3400" dirty="0" smtClean="0">
                <a:latin typeface="Times New Roman" pitchFamily="18" charset="0"/>
                <a:cs typeface="Times New Roman" pitchFamily="18" charset="0"/>
              </a:rPr>
              <a:t>Note down the hydrometer readings corresponding to upper meniscus after suitable time intervals or note down the time intervals corresponding to well define hydrometer readings.</a:t>
            </a:r>
          </a:p>
          <a:p>
            <a:pPr lvl="0" algn="just">
              <a:lnSpc>
                <a:spcPct val="170000"/>
              </a:lnSpc>
            </a:pPr>
            <a:r>
              <a:rPr lang="en-US" sz="3400" dirty="0" smtClean="0">
                <a:latin typeface="Times New Roman" pitchFamily="18" charset="0"/>
                <a:cs typeface="Times New Roman" pitchFamily="18" charset="0"/>
              </a:rPr>
              <a:t>After 4 minutes reading, take out the hydrometer from the jar, rinse it with distilled water and allow it to stand in another 1000 ml jar containing distilled water.</a:t>
            </a:r>
          </a:p>
          <a:p>
            <a:endParaRPr lang="en-US"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382000" cy="5562600"/>
          </a:xfrm>
        </p:spPr>
        <p:txBody>
          <a:bodyPr>
            <a:normAutofit fontScale="85000" lnSpcReduction="20000"/>
          </a:bodyPr>
          <a:lstStyle/>
          <a:p>
            <a:pPr lvl="0" algn="just">
              <a:lnSpc>
                <a:spcPct val="150000"/>
              </a:lnSpc>
            </a:pPr>
            <a:r>
              <a:rPr lang="en-US" sz="2000" dirty="0" smtClean="0">
                <a:latin typeface="Times New Roman" pitchFamily="18" charset="0"/>
                <a:cs typeface="Times New Roman" pitchFamily="18" charset="0"/>
              </a:rPr>
              <a:t>Insert the hydrometer in to the jar containing soil suspension from time to time and note down the hydrometer readings and corresponding time intervals. After removing the hydrometer from the jar each time, rinse it with distilled water and store it in the jar containing distilled water. </a:t>
            </a:r>
          </a:p>
          <a:p>
            <a:pPr lvl="0" algn="just">
              <a:lnSpc>
                <a:spcPct val="150000"/>
              </a:lnSpc>
            </a:pPr>
            <a:r>
              <a:rPr lang="en-US" sz="2000" dirty="0" smtClean="0">
                <a:latin typeface="Times New Roman" pitchFamily="18" charset="0"/>
                <a:cs typeface="Times New Roman" pitchFamily="18" charset="0"/>
              </a:rPr>
              <a:t>Record the temperature of the soil suspension and the composite correction in the beginning of the test and also after each time the hydrometer reading is taken beyond 15 minutes period.</a:t>
            </a:r>
          </a:p>
          <a:p>
            <a:pPr lvl="0" algn="just">
              <a:lnSpc>
                <a:spcPct val="160000"/>
              </a:lnSpc>
            </a:pPr>
            <a:r>
              <a:rPr lang="en-US" sz="2000" dirty="0" smtClean="0">
                <a:latin typeface="Times New Roman" pitchFamily="18" charset="0"/>
                <a:cs typeface="Times New Roman" pitchFamily="18" charset="0"/>
              </a:rPr>
              <a:t>Calculate the equivalent diameter of the soil particles corresponding to the noted time intervals (D) and also the corresponding values of percentage finer based on the dry mass of the soil sample taken for the test (N') and based on the total mass of the dry soil sample taken for the grain size analysis(N).</a:t>
            </a:r>
          </a:p>
          <a:p>
            <a:pPr lvl="0" algn="just">
              <a:lnSpc>
                <a:spcPct val="160000"/>
              </a:lnSpc>
            </a:pPr>
            <a:r>
              <a:rPr lang="en-US" sz="2000" dirty="0" smtClean="0">
                <a:latin typeface="Times New Roman" pitchFamily="18" charset="0"/>
                <a:cs typeface="Times New Roman" pitchFamily="18" charset="0"/>
              </a:rPr>
              <a:t>Carry out the test till the equivalent diameter of the particles is less than 2 µm.</a:t>
            </a:r>
          </a:p>
          <a:p>
            <a:pPr lvl="0" algn="just">
              <a:lnSpc>
                <a:spcPct val="160000"/>
              </a:lnSpc>
            </a:pPr>
            <a:r>
              <a:rPr lang="en-US" sz="2000" dirty="0" smtClean="0">
                <a:latin typeface="Times New Roman" pitchFamily="18" charset="0"/>
                <a:cs typeface="Times New Roman" pitchFamily="18" charset="0"/>
              </a:rPr>
              <a:t>Using the values of equivalent diameter of the particles (D) and the values of corresponding percentage finer (N), plot the grain size distribution curve. From the plotted curve, note down the percentage of silt size and clay size fractions present in the soil.</a:t>
            </a:r>
          </a:p>
          <a:p>
            <a:pPr lvl="0" algn="just">
              <a:lnSpc>
                <a:spcPct val="150000"/>
              </a:lnSpc>
            </a:pPr>
            <a:endParaRPr lang="en-US" sz="20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90600"/>
            <a:ext cx="8229600" cy="1143000"/>
          </a:xfrm>
        </p:spPr>
        <p:txBody>
          <a:bodyPr>
            <a:noAutofit/>
          </a:bodyPr>
          <a:lstStyle/>
          <a:p>
            <a:pPr algn="l"/>
            <a:r>
              <a:rPr lang="en-US" sz="2400" b="1" dirty="0" smtClean="0">
                <a:latin typeface="Times New Roman" pitchFamily="18" charset="0"/>
                <a:cs typeface="Times New Roman" pitchFamily="18" charset="0"/>
              </a:rPr>
              <a:t>CORRECTIONS TO THE HYDROMETER READINGS</a:t>
            </a:r>
            <a:endParaRPr lang="en-US" sz="24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981200"/>
            <a:ext cx="8229600" cy="4144963"/>
          </a:xfrm>
        </p:spPr>
        <p:txBody>
          <a:bodyPr/>
          <a:lstStyle/>
          <a:p>
            <a:pPr algn="just">
              <a:lnSpc>
                <a:spcPct val="150000"/>
              </a:lnSpc>
            </a:pPr>
            <a:r>
              <a:rPr lang="en-US" sz="2400" dirty="0" smtClean="0">
                <a:latin typeface="Times New Roman" pitchFamily="18" charset="0"/>
                <a:cs typeface="Times New Roman" pitchFamily="18" charset="0"/>
              </a:rPr>
              <a:t>If the temperature of the soil suspension is not 27</a:t>
            </a:r>
            <a:r>
              <a:rPr lang="en-US" sz="2400" baseline="30000" dirty="0" smtClean="0">
                <a:latin typeface="Times New Roman" pitchFamily="18" charset="0"/>
                <a:cs typeface="Times New Roman" pitchFamily="18" charset="0"/>
              </a:rPr>
              <a:t>0 </a:t>
            </a:r>
            <a:r>
              <a:rPr lang="en-US" sz="2400" dirty="0" smtClean="0">
                <a:latin typeface="Times New Roman" pitchFamily="18" charset="0"/>
                <a:cs typeface="Times New Roman" pitchFamily="18" charset="0"/>
              </a:rPr>
              <a:t>C a temperature correction C</a:t>
            </a:r>
            <a:r>
              <a:rPr lang="en-US" sz="2400" baseline="-25000" dirty="0" smtClean="0">
                <a:latin typeface="Times New Roman" pitchFamily="18" charset="0"/>
                <a:cs typeface="Times New Roman" pitchFamily="18" charset="0"/>
              </a:rPr>
              <a:t>t</a:t>
            </a:r>
            <a:r>
              <a:rPr lang="en-US" sz="2400" dirty="0" smtClean="0">
                <a:latin typeface="Times New Roman" pitchFamily="18" charset="0"/>
                <a:cs typeface="Times New Roman" pitchFamily="18" charset="0"/>
              </a:rPr>
              <a:t> should be applied.</a:t>
            </a:r>
          </a:p>
          <a:p>
            <a:pPr algn="just">
              <a:lnSpc>
                <a:spcPct val="150000"/>
              </a:lnSpc>
            </a:pPr>
            <a:r>
              <a:rPr lang="en-US" sz="2400" dirty="0" smtClean="0">
                <a:latin typeface="Times New Roman" pitchFamily="18" charset="0"/>
                <a:cs typeface="Times New Roman" pitchFamily="18" charset="0"/>
              </a:rPr>
              <a:t>Meniscus correction</a:t>
            </a:r>
          </a:p>
          <a:p>
            <a:pPr algn="just">
              <a:lnSpc>
                <a:spcPct val="150000"/>
              </a:lnSpc>
            </a:pPr>
            <a:r>
              <a:rPr lang="en-US" sz="2400" dirty="0" smtClean="0">
                <a:latin typeface="Times New Roman" pitchFamily="18" charset="0"/>
                <a:cs typeface="Times New Roman" pitchFamily="18" charset="0"/>
              </a:rPr>
              <a:t>Dispersing agent correction</a:t>
            </a:r>
          </a:p>
          <a:p>
            <a:endParaRPr lang="en-US" dirty="0"/>
          </a:p>
        </p:txBody>
      </p:sp>
      <p:sp>
        <p:nvSpPr>
          <p:cNvPr id="11366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13665"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362200" y="4800600"/>
            <a:ext cx="4338084" cy="609600"/>
          </a:xfrm>
          <a:prstGeom prst="rect">
            <a:avLst/>
          </a:prstGeom>
          <a:noFill/>
        </p:spPr>
      </p:pic>
      <p:cxnSp>
        <p:nvCxnSpPr>
          <p:cNvPr id="7" name="Straight Arrow Connector 6"/>
          <p:cNvCxnSpPr/>
          <p:nvPr/>
        </p:nvCxnSpPr>
        <p:spPr>
          <a:xfrm>
            <a:off x="1524000" y="51054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2911</TotalTime>
  <Words>6867</Words>
  <Application>Microsoft Office PowerPoint</Application>
  <PresentationFormat>On-screen Show (4:3)</PresentationFormat>
  <Paragraphs>687</Paragraphs>
  <Slides>146</Slides>
  <Notes>2</Notes>
  <HiddenSlides>0</HiddenSlides>
  <MMClips>0</MMClips>
  <ScaleCrop>false</ScaleCrop>
  <HeadingPairs>
    <vt:vector size="4" baseType="variant">
      <vt:variant>
        <vt:lpstr>Theme</vt:lpstr>
      </vt:variant>
      <vt:variant>
        <vt:i4>1</vt:i4>
      </vt:variant>
      <vt:variant>
        <vt:lpstr>Slide Titles</vt:lpstr>
      </vt:variant>
      <vt:variant>
        <vt:i4>146</vt:i4>
      </vt:variant>
    </vt:vector>
  </HeadingPairs>
  <TitlesOfParts>
    <vt:vector size="147" baseType="lpstr">
      <vt:lpstr>Office Theme</vt:lpstr>
      <vt:lpstr>BASIC GEOTECHNICAL ENGINEERING</vt:lpstr>
      <vt:lpstr>MODULE 1: Syllabus</vt:lpstr>
      <vt:lpstr>Introduction</vt:lpstr>
      <vt:lpstr>Slide 4</vt:lpstr>
      <vt:lpstr>Slide 5</vt:lpstr>
      <vt:lpstr>Formation Of Soil</vt:lpstr>
      <vt:lpstr>Formation Of Soil</vt:lpstr>
      <vt:lpstr>SOIL PROFILE</vt:lpstr>
      <vt:lpstr>Slide 9</vt:lpstr>
      <vt:lpstr>Slide 10</vt:lpstr>
      <vt:lpstr>Regional Soil Deposits In India</vt:lpstr>
      <vt:lpstr>Alluvial Deposits</vt:lpstr>
      <vt:lpstr>Black Cotton Soils</vt:lpstr>
      <vt:lpstr>Lateritic Soils</vt:lpstr>
      <vt:lpstr> Desert Soil</vt:lpstr>
      <vt:lpstr>Marine Deposits</vt:lpstr>
      <vt:lpstr>THREE PHASE DIAGRAM</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Density Index and Relative Compaction</vt:lpstr>
      <vt:lpstr>Slide 57</vt:lpstr>
      <vt:lpstr>Slide 58</vt:lpstr>
      <vt:lpstr>Slide 59</vt:lpstr>
      <vt:lpstr>INDEX PROPERTIES</vt:lpstr>
      <vt:lpstr>Slide 61</vt:lpstr>
      <vt:lpstr>Slide 62</vt:lpstr>
      <vt:lpstr>WATER CONTENT BY OVEN DRY METHOD</vt:lpstr>
      <vt:lpstr>Slide 64</vt:lpstr>
      <vt:lpstr>Slide 65</vt:lpstr>
      <vt:lpstr>WATER CONTENT BY SAND BATH METHOD</vt:lpstr>
      <vt:lpstr>Slide 67</vt:lpstr>
      <vt:lpstr>WATER CONTENT BY ALCOHOL METHOD</vt:lpstr>
      <vt:lpstr>WATER CONTENT BY CALCIUM CARBIDE/  RAPID MOISTURE METHOD</vt:lpstr>
      <vt:lpstr>Slide 70</vt:lpstr>
      <vt:lpstr>Slide 71</vt:lpstr>
      <vt:lpstr>Slide 72</vt:lpstr>
      <vt:lpstr>Slide 73</vt:lpstr>
      <vt:lpstr>WATER CONTENT BY PYCNOMETER METHOD</vt:lpstr>
      <vt:lpstr>Slide 75</vt:lpstr>
      <vt:lpstr>SPECIFIC GRAVITY BY PYCNOMETER METHOD</vt:lpstr>
      <vt:lpstr>Slide 77</vt:lpstr>
      <vt:lpstr>Slide 78</vt:lpstr>
      <vt:lpstr>Slide 79</vt:lpstr>
      <vt:lpstr>PARTICLE SIZE DISTRIBUTION</vt:lpstr>
      <vt:lpstr>Slide 81</vt:lpstr>
      <vt:lpstr>Slide 82</vt:lpstr>
      <vt:lpstr>Slide 83</vt:lpstr>
      <vt:lpstr>Slide 84</vt:lpstr>
      <vt:lpstr>Slide 85</vt:lpstr>
      <vt:lpstr>Slide 86</vt:lpstr>
      <vt:lpstr>Slide 87</vt:lpstr>
      <vt:lpstr>Slide 88</vt:lpstr>
      <vt:lpstr>SEDIMENTATION ANALYSIS</vt:lpstr>
      <vt:lpstr>Slide 90</vt:lpstr>
      <vt:lpstr>Slide 91</vt:lpstr>
      <vt:lpstr>Slide 92</vt:lpstr>
      <vt:lpstr>HYDROMETER METHOD</vt:lpstr>
      <vt:lpstr>CALIBRATION OF HYDROMETER</vt:lpstr>
      <vt:lpstr>Slide 95</vt:lpstr>
      <vt:lpstr> PROCEDURE</vt:lpstr>
      <vt:lpstr>Slide 97</vt:lpstr>
      <vt:lpstr>Slide 98</vt:lpstr>
      <vt:lpstr>CORRECTIONS TO THE HYDROMETER READINGS</vt:lpstr>
      <vt:lpstr>INSITU DENSITY</vt:lpstr>
      <vt:lpstr>CORE CUTTER METHOD</vt:lpstr>
      <vt:lpstr>Slide 102</vt:lpstr>
      <vt:lpstr>Slide 103</vt:lpstr>
      <vt:lpstr>SAND REPLACEMENT METHOD</vt:lpstr>
      <vt:lpstr>Slide 105</vt:lpstr>
      <vt:lpstr>Slide 106</vt:lpstr>
      <vt:lpstr>Slide 107</vt:lpstr>
      <vt:lpstr>Slide 108</vt:lpstr>
      <vt:lpstr>CONSISTENCY LIMITS</vt:lpstr>
      <vt:lpstr>Variation of total volume of given soil with water content</vt:lpstr>
      <vt:lpstr>ATTERBERG’S LIMITS OF SOIL</vt:lpstr>
      <vt:lpstr>Slide 112</vt:lpstr>
      <vt:lpstr>Slide 113</vt:lpstr>
      <vt:lpstr>EXPERIMENTAL DETERMINATION OF LIQUID LIMIT</vt:lpstr>
      <vt:lpstr>Slide 115</vt:lpstr>
      <vt:lpstr>Slide 116</vt:lpstr>
      <vt:lpstr>Slide 117</vt:lpstr>
      <vt:lpstr>Slide 118</vt:lpstr>
      <vt:lpstr>Slide 119</vt:lpstr>
      <vt:lpstr>Slide 120</vt:lpstr>
      <vt:lpstr>Slide 121</vt:lpstr>
      <vt:lpstr>Slide 122</vt:lpstr>
      <vt:lpstr>Slide 123</vt:lpstr>
      <vt:lpstr>Slide 124</vt:lpstr>
      <vt:lpstr>EXPERIMENTAL DETERMINATION OF PLASTIC LIMIT</vt:lpstr>
      <vt:lpstr>Slide 126</vt:lpstr>
      <vt:lpstr>EXPERIMENTAL DETERMINATION OF SHRINKAGE LIMIT</vt:lpstr>
      <vt:lpstr>Slide 128</vt:lpstr>
      <vt:lpstr>Slide 129</vt:lpstr>
      <vt:lpstr>Slide 130</vt:lpstr>
      <vt:lpstr>Slide 131</vt:lpstr>
      <vt:lpstr>Slide 132</vt:lpstr>
      <vt:lpstr>ATTERBERG’S INDICES/ CONSISTENCY INDICES</vt:lpstr>
      <vt:lpstr>Slide 134</vt:lpstr>
      <vt:lpstr>Slide 135</vt:lpstr>
      <vt:lpstr>Slide 136</vt:lpstr>
      <vt:lpstr>Slide 137</vt:lpstr>
      <vt:lpstr>Slide 138</vt:lpstr>
      <vt:lpstr>ACTIVITY OF CLAYS</vt:lpstr>
      <vt:lpstr>Slide 140</vt:lpstr>
      <vt:lpstr>SENSITIVITY OF CLAYS</vt:lpstr>
      <vt:lpstr>THIXOTROPY OF CLAYS</vt:lpstr>
      <vt:lpstr>Slide 143</vt:lpstr>
      <vt:lpstr>Slide 144</vt:lpstr>
      <vt:lpstr>PLASTICITY CHART</vt:lpstr>
      <vt:lpstr>Slide 146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Puneeth</dc:creator>
  <cp:lastModifiedBy>Puneeth</cp:lastModifiedBy>
  <cp:revision>442</cp:revision>
  <dcterms:created xsi:type="dcterms:W3CDTF">2020-08-19T06:07:39Z</dcterms:created>
  <dcterms:modified xsi:type="dcterms:W3CDTF">2021-02-10T05:59:37Z</dcterms:modified>
</cp:coreProperties>
</file>