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98" r:id="rId2"/>
    <p:sldId id="399" r:id="rId3"/>
    <p:sldId id="400" r:id="rId4"/>
    <p:sldId id="401" r:id="rId5"/>
    <p:sldId id="402" r:id="rId6"/>
    <p:sldId id="403" r:id="rId7"/>
    <p:sldId id="404" r:id="rId8"/>
    <p:sldId id="405" r:id="rId9"/>
    <p:sldId id="406" r:id="rId10"/>
    <p:sldId id="407" r:id="rId11"/>
    <p:sldId id="408" r:id="rId12"/>
    <p:sldId id="409" r:id="rId13"/>
    <p:sldId id="410" r:id="rId14"/>
    <p:sldId id="411" r:id="rId15"/>
    <p:sldId id="412" r:id="rId16"/>
    <p:sldId id="469" r:id="rId17"/>
    <p:sldId id="413" r:id="rId18"/>
    <p:sldId id="414" r:id="rId19"/>
    <p:sldId id="415" r:id="rId20"/>
    <p:sldId id="416" r:id="rId21"/>
    <p:sldId id="417" r:id="rId22"/>
    <p:sldId id="418" r:id="rId23"/>
    <p:sldId id="419" r:id="rId24"/>
    <p:sldId id="420" r:id="rId25"/>
    <p:sldId id="421" r:id="rId26"/>
    <p:sldId id="422" r:id="rId27"/>
    <p:sldId id="423" r:id="rId28"/>
    <p:sldId id="425" r:id="rId29"/>
    <p:sldId id="424" r:id="rId30"/>
    <p:sldId id="426" r:id="rId31"/>
    <p:sldId id="473" r:id="rId32"/>
    <p:sldId id="474" r:id="rId33"/>
    <p:sldId id="471" r:id="rId34"/>
    <p:sldId id="472" r:id="rId35"/>
    <p:sldId id="427" r:id="rId36"/>
    <p:sldId id="428" r:id="rId37"/>
    <p:sldId id="429" r:id="rId38"/>
    <p:sldId id="430" r:id="rId39"/>
    <p:sldId id="431" r:id="rId40"/>
    <p:sldId id="432" r:id="rId41"/>
    <p:sldId id="433" r:id="rId42"/>
    <p:sldId id="434" r:id="rId43"/>
    <p:sldId id="435" r:id="rId44"/>
    <p:sldId id="436" r:id="rId45"/>
    <p:sldId id="437" r:id="rId46"/>
    <p:sldId id="438" r:id="rId47"/>
    <p:sldId id="439" r:id="rId48"/>
    <p:sldId id="440" r:id="rId49"/>
    <p:sldId id="441" r:id="rId50"/>
    <p:sldId id="442" r:id="rId51"/>
    <p:sldId id="443" r:id="rId52"/>
    <p:sldId id="444" r:id="rId53"/>
    <p:sldId id="445" r:id="rId54"/>
    <p:sldId id="446" r:id="rId55"/>
    <p:sldId id="447" r:id="rId56"/>
    <p:sldId id="448" r:id="rId57"/>
    <p:sldId id="449" r:id="rId58"/>
    <p:sldId id="450" r:id="rId59"/>
    <p:sldId id="451" r:id="rId60"/>
    <p:sldId id="452" r:id="rId61"/>
    <p:sldId id="453" r:id="rId62"/>
    <p:sldId id="454" r:id="rId63"/>
    <p:sldId id="455" r:id="rId64"/>
    <p:sldId id="456" r:id="rId65"/>
    <p:sldId id="457" r:id="rId66"/>
    <p:sldId id="458" r:id="rId67"/>
    <p:sldId id="459" r:id="rId68"/>
    <p:sldId id="460" r:id="rId69"/>
    <p:sldId id="461" r:id="rId70"/>
    <p:sldId id="462" r:id="rId71"/>
    <p:sldId id="463" r:id="rId72"/>
    <p:sldId id="464" r:id="rId73"/>
    <p:sldId id="465" r:id="rId74"/>
    <p:sldId id="466" r:id="rId75"/>
    <p:sldId id="467" r:id="rId76"/>
    <p:sldId id="468" r:id="rId77"/>
    <p:sldId id="470" r:id="rId78"/>
    <p:sldId id="545" r:id="rId79"/>
    <p:sldId id="546" r:id="rId80"/>
    <p:sldId id="475" r:id="rId81"/>
    <p:sldId id="476" r:id="rId82"/>
    <p:sldId id="477" r:id="rId83"/>
    <p:sldId id="478" r:id="rId84"/>
    <p:sldId id="479" r:id="rId85"/>
    <p:sldId id="480" r:id="rId86"/>
    <p:sldId id="481" r:id="rId87"/>
    <p:sldId id="482" r:id="rId88"/>
    <p:sldId id="483" r:id="rId89"/>
    <p:sldId id="484" r:id="rId90"/>
    <p:sldId id="485" r:id="rId91"/>
    <p:sldId id="486" r:id="rId92"/>
    <p:sldId id="487" r:id="rId93"/>
    <p:sldId id="488" r:id="rId94"/>
    <p:sldId id="489" r:id="rId95"/>
    <p:sldId id="490" r:id="rId96"/>
    <p:sldId id="491" r:id="rId97"/>
    <p:sldId id="492" r:id="rId98"/>
    <p:sldId id="493" r:id="rId99"/>
    <p:sldId id="494" r:id="rId100"/>
    <p:sldId id="495" r:id="rId101"/>
    <p:sldId id="496" r:id="rId102"/>
    <p:sldId id="497" r:id="rId103"/>
    <p:sldId id="498" r:id="rId104"/>
    <p:sldId id="499" r:id="rId105"/>
    <p:sldId id="500" r:id="rId106"/>
    <p:sldId id="501" r:id="rId107"/>
    <p:sldId id="502" r:id="rId108"/>
    <p:sldId id="503" r:id="rId109"/>
    <p:sldId id="504" r:id="rId110"/>
    <p:sldId id="505" r:id="rId111"/>
    <p:sldId id="506" r:id="rId112"/>
    <p:sldId id="507" r:id="rId113"/>
    <p:sldId id="508" r:id="rId114"/>
    <p:sldId id="509" r:id="rId115"/>
    <p:sldId id="510" r:id="rId116"/>
    <p:sldId id="511" r:id="rId117"/>
    <p:sldId id="512" r:id="rId118"/>
    <p:sldId id="513" r:id="rId119"/>
    <p:sldId id="514" r:id="rId120"/>
    <p:sldId id="515" r:id="rId121"/>
    <p:sldId id="516" r:id="rId122"/>
    <p:sldId id="517" r:id="rId123"/>
    <p:sldId id="518" r:id="rId124"/>
    <p:sldId id="519" r:id="rId125"/>
    <p:sldId id="520" r:id="rId126"/>
    <p:sldId id="521" r:id="rId127"/>
    <p:sldId id="522" r:id="rId128"/>
    <p:sldId id="523" r:id="rId129"/>
    <p:sldId id="524" r:id="rId130"/>
    <p:sldId id="525" r:id="rId131"/>
    <p:sldId id="526" r:id="rId132"/>
    <p:sldId id="527" r:id="rId133"/>
    <p:sldId id="528" r:id="rId134"/>
    <p:sldId id="529" r:id="rId135"/>
    <p:sldId id="530" r:id="rId136"/>
    <p:sldId id="531" r:id="rId137"/>
    <p:sldId id="532" r:id="rId138"/>
    <p:sldId id="533" r:id="rId139"/>
    <p:sldId id="534" r:id="rId1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53" y="34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viewProps" Target="view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kumimoji="0" lang="en-US" sz="54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buNone/>
              <a:defRPr sz="1650">
                <a:solidFill>
                  <a:schemeClr val="accent1"/>
                </a:solidFill>
              </a:defRPr>
            </a:lvl1pPr>
            <a:lvl2pPr marL="342900" indent="0" algn="ctr">
              <a:buNone/>
              <a:defRPr sz="1650"/>
            </a:lvl2pPr>
            <a:lvl3pPr marL="685800" indent="0" algn="ctr">
              <a:buNone/>
              <a:defRPr sz="165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fld id="{DCC142B6-9AC5-4617-8296-AC876EE5C263}" type="datetime1">
              <a:rPr lang="en-IN" smtClean="0"/>
              <a:t>08-08-2025</a:t>
            </a:fld>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3FFE0AD-2901-4E3D-AF54-3F97F3BCA413}" type="slidenum">
              <a:rPr lang="en-IN" smtClean="0"/>
              <a:t>‹#›</a:t>
            </a:fld>
            <a:endParaRPr lang="en-IN"/>
          </a:p>
        </p:txBody>
      </p:sp>
      <p:cxnSp>
        <p:nvCxnSpPr>
          <p:cNvPr id="8" name="Straight Connector 7"/>
          <p:cNvCxnSpPr/>
          <p:nvPr/>
        </p:nvCxnSpPr>
        <p:spPr>
          <a:xfrm>
            <a:off x="1483995" y="3733800"/>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771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A6A6B1-25F2-4973-9AFD-97DA20683399}" type="datetime1">
              <a:rPr lang="en-IN" smtClean="0"/>
              <a:t>08-08-2025</a:t>
            </a:fld>
            <a:endParaRPr lang="en-IN"/>
          </a:p>
        </p:txBody>
      </p:sp>
      <p:sp>
        <p:nvSpPr>
          <p:cNvPr id="5" name="Footer Placeholder 4"/>
          <p:cNvSpPr>
            <a:spLocks noGrp="1"/>
          </p:cNvSpPr>
          <p:nvPr>
            <p:ph type="ftr" sz="quarter" idx="11"/>
          </p:nvPr>
        </p:nvSpPr>
        <p:spPr/>
        <p:txBody>
          <a:bodyPr/>
          <a:lstStyle/>
          <a:p>
            <a:r>
              <a:rPr lang="en-GB"/>
              <a:t>Dept. of ECE, AtMECE , Mysuru</a:t>
            </a:r>
            <a:endParaRPr lang="en-IN"/>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73300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B6FCDD-2AA3-47DB-B9A4-60FFB36557EB}" type="datetime1">
              <a:rPr lang="en-IN" smtClean="0"/>
              <a:t>08-08-2025</a:t>
            </a:fld>
            <a:endParaRPr lang="en-IN"/>
          </a:p>
        </p:txBody>
      </p:sp>
      <p:sp>
        <p:nvSpPr>
          <p:cNvPr id="5" name="Footer Placeholder 4"/>
          <p:cNvSpPr>
            <a:spLocks noGrp="1"/>
          </p:cNvSpPr>
          <p:nvPr>
            <p:ph type="ftr" sz="quarter" idx="11"/>
          </p:nvPr>
        </p:nvSpPr>
        <p:spPr/>
        <p:txBody>
          <a:bodyPr/>
          <a:lstStyle/>
          <a:p>
            <a:r>
              <a:rPr lang="en-GB"/>
              <a:t>Dept. of ECE, AtMECE , Mysuru</a:t>
            </a:r>
            <a:endParaRPr lang="en-IN"/>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5941722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28650" y="365125"/>
            <a:ext cx="7886700" cy="58118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3" name="Rectangle 13"/>
          <p:cNvSpPr>
            <a:spLocks noGrp="1" noChangeArrowheads="1"/>
          </p:cNvSpPr>
          <p:nvPr>
            <p:ph type="sldNum" sz="quarter" idx="10"/>
          </p:nvPr>
        </p:nvSpPr>
        <p:spPr>
          <a:ln/>
        </p:spPr>
        <p:txBody>
          <a:bodyPr/>
          <a:lstStyle>
            <a:lvl1pPr>
              <a:defRPr/>
            </a:lvl1pPr>
          </a:lstStyle>
          <a:p>
            <a:pPr>
              <a:defRPr/>
            </a:pPr>
            <a:r>
              <a:rPr lang="en-US" altLang="en-US"/>
              <a:t>1.</a:t>
            </a:r>
            <a:fld id="{2B52B36D-8313-41BC-96EB-4352BC32CD37}" type="slidenum">
              <a:rPr lang="en-US" altLang="en-US"/>
              <a:pPr>
                <a:defRPr/>
              </a:pPr>
              <a:t>‹#›</a:t>
            </a:fld>
            <a:endParaRPr lang="en-US" altLang="en-US"/>
          </a:p>
        </p:txBody>
      </p:sp>
    </p:spTree>
    <p:extLst>
      <p:ext uri="{BB962C8B-B14F-4D97-AF65-F5344CB8AC3E}">
        <p14:creationId xmlns:p14="http://schemas.microsoft.com/office/powerpoint/2010/main" val="2898044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D46962-3020-44B3-A20E-B35BCADD10BC}" type="datetime1">
              <a:rPr lang="en-IN" smtClean="0"/>
              <a:t>08-08-2025</a:t>
            </a:fld>
            <a:endParaRPr lang="en-IN"/>
          </a:p>
        </p:txBody>
      </p:sp>
      <p:sp>
        <p:nvSpPr>
          <p:cNvPr id="5" name="Footer Placeholder 4"/>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pic>
        <p:nvPicPr>
          <p:cNvPr id="7" name="Picture 6" descr="Image result for nba accreditation logo">
            <a:extLst>
              <a:ext uri="{FF2B5EF4-FFF2-40B4-BE49-F238E27FC236}">
                <a16:creationId xmlns:a16="http://schemas.microsoft.com/office/drawing/2014/main" id="{CB321394-D56C-3568-74AC-38C9FB3FF1D7}"/>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757176" y="238088"/>
            <a:ext cx="686507" cy="874531"/>
          </a:xfrm>
          <a:prstGeom prst="rect">
            <a:avLst/>
          </a:prstGeom>
          <a:noFill/>
          <a:ln>
            <a:noFill/>
          </a:ln>
        </p:spPr>
      </p:pic>
      <p:pic>
        <p:nvPicPr>
          <p:cNvPr id="8" name="Picture 7">
            <a:extLst>
              <a:ext uri="{FF2B5EF4-FFF2-40B4-BE49-F238E27FC236}">
                <a16:creationId xmlns:a16="http://schemas.microsoft.com/office/drawing/2014/main" id="{D9D81DB4-0041-C8CD-11C8-A6E0FFDF7CC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7102" y="238468"/>
            <a:ext cx="1998764" cy="847365"/>
          </a:xfrm>
          <a:prstGeom prst="rect">
            <a:avLst/>
          </a:prstGeom>
        </p:spPr>
      </p:pic>
      <p:cxnSp>
        <p:nvCxnSpPr>
          <p:cNvPr id="10" name="Straight Connector 9">
            <a:extLst>
              <a:ext uri="{FF2B5EF4-FFF2-40B4-BE49-F238E27FC236}">
                <a16:creationId xmlns:a16="http://schemas.microsoft.com/office/drawing/2014/main" id="{0E9E17B8-0510-E32D-FC0E-757AE0DAE6FF}"/>
              </a:ext>
            </a:extLst>
          </p:cNvPr>
          <p:cNvCxnSpPr>
            <a:cxnSpLocks/>
          </p:cNvCxnSpPr>
          <p:nvPr userDrawn="1"/>
        </p:nvCxnSpPr>
        <p:spPr>
          <a:xfrm flipV="1">
            <a:off x="187103" y="1085832"/>
            <a:ext cx="8769794" cy="28088"/>
          </a:xfrm>
          <a:prstGeom prst="line">
            <a:avLst/>
          </a:prstGeom>
          <a:ln>
            <a:solidFill>
              <a:srgbClr val="002060"/>
            </a:solidFill>
          </a:ln>
        </p:spPr>
        <p:style>
          <a:lnRef idx="3">
            <a:schemeClr val="accent4"/>
          </a:lnRef>
          <a:fillRef idx="0">
            <a:schemeClr val="accent4"/>
          </a:fillRef>
          <a:effectRef idx="2">
            <a:schemeClr val="accent4"/>
          </a:effectRef>
          <a:fontRef idx="minor">
            <a:schemeClr val="tx1"/>
          </a:fontRef>
        </p:style>
      </p:cxnSp>
      <p:pic>
        <p:nvPicPr>
          <p:cNvPr id="11" name="Picture 10">
            <a:extLst>
              <a:ext uri="{FF2B5EF4-FFF2-40B4-BE49-F238E27FC236}">
                <a16:creationId xmlns:a16="http://schemas.microsoft.com/office/drawing/2014/main" id="{AD32FA0D-720C-6A5C-BB10-52F79BA9CC1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t="8889"/>
          <a:stretch/>
        </p:blipFill>
        <p:spPr bwMode="auto">
          <a:xfrm>
            <a:off x="5913627" y="238087"/>
            <a:ext cx="843549" cy="92388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89339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marL="0" algn="ctr" defTabSz="685800" rtl="0" eaLnBrk="1" latinLnBrk="0" hangingPunct="1">
              <a:lnSpc>
                <a:spcPct val="85000"/>
              </a:lnSpc>
              <a:spcBef>
                <a:spcPct val="0"/>
              </a:spcBef>
              <a:buNone/>
              <a:defRPr kumimoji="0" lang="en-US" sz="54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65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C2BCB5-5908-4A94-A11E-6F228CC571D5}" type="datetime1">
              <a:rPr lang="en-IN" smtClean="0"/>
              <a:t>08-08-2025</a:t>
            </a:fld>
            <a:endParaRPr lang="en-IN"/>
          </a:p>
        </p:txBody>
      </p:sp>
      <p:sp>
        <p:nvSpPr>
          <p:cNvPr id="5" name="Footer Placeholder 4"/>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12"/>
          </p:nvPr>
        </p:nvSpPr>
        <p:spPr/>
        <p:txBody>
          <a:bodyPr/>
          <a:lstStyle/>
          <a:p>
            <a:fld id="{83FFE0AD-2901-4E3D-AF54-3F97F3BCA413}" type="slidenum">
              <a:rPr lang="en-IN" smtClean="0"/>
              <a:t>‹#›</a:t>
            </a:fld>
            <a:endParaRPr lang="en-IN"/>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2602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F927DD-382A-4A09-8FF8-9D72514A28AB}" type="datetime1">
              <a:rPr lang="en-IN" smtClean="0"/>
              <a:t>08-08-2025</a:t>
            </a:fld>
            <a:endParaRPr lang="en-IN"/>
          </a:p>
        </p:txBody>
      </p:sp>
      <p:sp>
        <p:nvSpPr>
          <p:cNvPr id="6" name="Footer Placeholder 5"/>
          <p:cNvSpPr>
            <a:spLocks noGrp="1"/>
          </p:cNvSpPr>
          <p:nvPr>
            <p:ph type="ftr" sz="quarter" idx="11"/>
          </p:nvPr>
        </p:nvSpPr>
        <p:spPr/>
        <p:txBody>
          <a:bodyPr/>
          <a:lstStyle/>
          <a:p>
            <a:r>
              <a:rPr lang="en-GB"/>
              <a:t>Dept. of ECE, AtMECE , Mysuru</a:t>
            </a:r>
            <a:endParaRPr lang="en-IN"/>
          </a:p>
        </p:txBody>
      </p:sp>
      <p:sp>
        <p:nvSpPr>
          <p:cNvPr id="7" name="Slide Number Placeholder 6"/>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2562647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CC5C722-9B5E-440E-B214-0BD68A2DC286}" type="datetime1">
              <a:rPr lang="en-IN" smtClean="0"/>
              <a:t>08-08-2025</a:t>
            </a:fld>
            <a:endParaRPr lang="en-IN"/>
          </a:p>
        </p:txBody>
      </p:sp>
      <p:sp>
        <p:nvSpPr>
          <p:cNvPr id="8" name="Footer Placeholder 7"/>
          <p:cNvSpPr>
            <a:spLocks noGrp="1"/>
          </p:cNvSpPr>
          <p:nvPr>
            <p:ph type="ftr" sz="quarter" idx="11"/>
          </p:nvPr>
        </p:nvSpPr>
        <p:spPr/>
        <p:txBody>
          <a:bodyPr/>
          <a:lstStyle/>
          <a:p>
            <a:r>
              <a:rPr lang="en-GB"/>
              <a:t>Dept. of ECE, AtMECE , Mysuru</a:t>
            </a:r>
            <a:endParaRPr lang="en-IN"/>
          </a:p>
        </p:txBody>
      </p:sp>
      <p:sp>
        <p:nvSpPr>
          <p:cNvPr id="9" name="Slide Number Placeholder 8"/>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3022774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C2DA7A4-5291-43D7-B9C5-44D67AF34AA2}" type="datetime1">
              <a:rPr lang="en-IN" smtClean="0"/>
              <a:t>08-08-2025</a:t>
            </a:fld>
            <a:endParaRPr lang="en-IN"/>
          </a:p>
        </p:txBody>
      </p:sp>
      <p:sp>
        <p:nvSpPr>
          <p:cNvPr id="4" name="Footer Placeholder 3"/>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5" name="Slide Number Placeholder 4"/>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1934946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EEF00-0E0F-444D-BA95-C5AA8FCA4815}" type="datetime1">
              <a:rPr lang="en-IN" smtClean="0"/>
              <a:t>08-08-2025</a:t>
            </a:fld>
            <a:endParaRPr lang="en-IN"/>
          </a:p>
        </p:txBody>
      </p:sp>
      <p:sp>
        <p:nvSpPr>
          <p:cNvPr id="3" name="Footer Placeholder 2"/>
          <p:cNvSpPr>
            <a:spLocks noGrp="1"/>
          </p:cNvSpPr>
          <p:nvPr>
            <p:ph type="ftr" sz="quarter" idx="11"/>
          </p:nvPr>
        </p:nvSpPr>
        <p:spPr/>
        <p:txBody>
          <a:bodyPr/>
          <a:lstStyle/>
          <a:p>
            <a:r>
              <a:rPr lang="en-IN" dirty="0"/>
              <a:t>Dept. of ECE, </a:t>
            </a:r>
            <a:r>
              <a:rPr lang="en-IN" dirty="0" err="1"/>
              <a:t>AtMECE</a:t>
            </a:r>
            <a:r>
              <a:rPr lang="en-IN" dirty="0"/>
              <a:t> , Mysuru</a:t>
            </a:r>
          </a:p>
        </p:txBody>
      </p:sp>
      <p:sp>
        <p:nvSpPr>
          <p:cNvPr id="4" name="Slide Number Placeholder 3"/>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1628221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4389119" y="1097280"/>
            <a:ext cx="3909060"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7250" y="2834640"/>
            <a:ext cx="2948940" cy="3017520"/>
          </a:xfrm>
        </p:spPr>
        <p:txBody>
          <a:bodyPr>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3C48B25-B8D6-4EE9-AA2B-0408C56178D2}" type="datetime1">
              <a:rPr lang="en-IN" smtClean="0"/>
              <a:t>08-08-2025</a:t>
            </a:fld>
            <a:endParaRPr lang="en-IN"/>
          </a:p>
        </p:txBody>
      </p:sp>
      <p:sp>
        <p:nvSpPr>
          <p:cNvPr id="6" name="Footer Placeholder 5"/>
          <p:cNvSpPr>
            <a:spLocks noGrp="1"/>
          </p:cNvSpPr>
          <p:nvPr>
            <p:ph type="ftr" sz="quarter" idx="11"/>
          </p:nvPr>
        </p:nvSpPr>
        <p:spPr/>
        <p:txBody>
          <a:bodyPr/>
          <a:lstStyle/>
          <a:p>
            <a:r>
              <a:rPr lang="en-GB"/>
              <a:t>Dept. of ECE, AtMECE , Mysuru</a:t>
            </a:r>
            <a:endParaRPr lang="en-IN"/>
          </a:p>
        </p:txBody>
      </p:sp>
      <p:sp>
        <p:nvSpPr>
          <p:cNvPr id="7" name="Slide Number Placeholder 6"/>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273587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9489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059936" y="1069847"/>
            <a:ext cx="4574286" cy="4800600"/>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57250" y="2834640"/>
            <a:ext cx="2948940" cy="2880360"/>
          </a:xfrm>
        </p:spPr>
        <p:txBody>
          <a:bodyPr>
            <a:normAutofit/>
          </a:bodyPr>
          <a:lstStyle>
            <a:lvl1pPr marL="0" indent="0">
              <a:lnSpc>
                <a:spcPct val="100000"/>
              </a:lnSpc>
              <a:spcBef>
                <a:spcPts val="75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C878D41F-A028-47D7-9608-3F36081EBCBB}" type="datetime1">
              <a:rPr lang="en-IN" smtClean="0"/>
              <a:t>08-08-2025</a:t>
            </a:fld>
            <a:endParaRPr lang="en-IN"/>
          </a:p>
        </p:txBody>
      </p:sp>
      <p:sp>
        <p:nvSpPr>
          <p:cNvPr id="6" name="Footer Placeholder 5"/>
          <p:cNvSpPr>
            <a:spLocks noGrp="1"/>
          </p:cNvSpPr>
          <p:nvPr>
            <p:ph type="ftr" sz="quarter" idx="11"/>
          </p:nvPr>
        </p:nvSpPr>
        <p:spPr/>
        <p:txBody>
          <a:bodyPr/>
          <a:lstStyle/>
          <a:p>
            <a:r>
              <a:rPr lang="en-GB"/>
              <a:t>Dept. of ECE, AtMECE , Mysuru</a:t>
            </a:r>
            <a:endParaRPr lang="en-IN"/>
          </a:p>
        </p:txBody>
      </p:sp>
      <p:sp>
        <p:nvSpPr>
          <p:cNvPr id="7" name="Slide Number Placeholder 6"/>
          <p:cNvSpPr>
            <a:spLocks noGrp="1"/>
          </p:cNvSpPr>
          <p:nvPr>
            <p:ph type="sldNum" sz="quarter" idx="12"/>
          </p:nvPr>
        </p:nvSpPr>
        <p:spPr/>
        <p:txBody>
          <a:bodyPr/>
          <a:lstStyle/>
          <a:p>
            <a:fld id="{83FFE0AD-2901-4E3D-AF54-3F97F3BCA413}" type="slidenum">
              <a:rPr lang="en-IN" smtClean="0"/>
              <a:t>‹#›</a:t>
            </a:fld>
            <a:endParaRPr lang="en-IN"/>
          </a:p>
        </p:txBody>
      </p:sp>
    </p:spTree>
    <p:extLst>
      <p:ext uri="{BB962C8B-B14F-4D97-AF65-F5344CB8AC3E}">
        <p14:creationId xmlns:p14="http://schemas.microsoft.com/office/powerpoint/2010/main" val="1014897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173355" y="243841"/>
            <a:ext cx="879348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900">
                <a:solidFill>
                  <a:schemeClr val="accent1"/>
                </a:solidFill>
              </a:defRPr>
            </a:lvl1pPr>
          </a:lstStyle>
          <a:p>
            <a:fld id="{294FA6EB-8885-427F-A1DE-EE0A193FC37E}" type="datetime1">
              <a:rPr lang="en-IN" smtClean="0"/>
              <a:t>08-08-2025</a:t>
            </a:fld>
            <a:endParaRPr lang="en-IN"/>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900">
                <a:solidFill>
                  <a:schemeClr val="accent1"/>
                </a:solidFill>
              </a:defRPr>
            </a:lvl1pPr>
          </a:lstStyle>
          <a:p>
            <a:r>
              <a:rPr lang="en-IN" dirty="0"/>
              <a:t>Dept. of ECE, </a:t>
            </a:r>
            <a:r>
              <a:rPr lang="en-IN" dirty="0" err="1"/>
              <a:t>AtMECE</a:t>
            </a:r>
            <a:r>
              <a:rPr lang="en-IN" dirty="0"/>
              <a:t> , Mysuru</a:t>
            </a:r>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900">
                <a:solidFill>
                  <a:schemeClr val="accent1"/>
                </a:solidFill>
              </a:defRPr>
            </a:lvl1pPr>
          </a:lstStyle>
          <a:p>
            <a:fld id="{83FFE0AD-2901-4E3D-AF54-3F97F3BCA413}" type="slidenum">
              <a:rPr lang="en-IN" smtClean="0"/>
              <a:t>‹#›</a:t>
            </a:fld>
            <a:endParaRPr lang="en-IN"/>
          </a:p>
        </p:txBody>
      </p:sp>
      <p:pic>
        <p:nvPicPr>
          <p:cNvPr id="8" name="Picture 7" descr="Image result for nba accreditation logo">
            <a:extLst>
              <a:ext uri="{FF2B5EF4-FFF2-40B4-BE49-F238E27FC236}">
                <a16:creationId xmlns:a16="http://schemas.microsoft.com/office/drawing/2014/main" id="{CD318B3A-B877-FAF1-3CAD-895C5C243CEE}"/>
              </a:ext>
            </a:extLst>
          </p:cNvPr>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174195" y="242850"/>
            <a:ext cx="686507" cy="874531"/>
          </a:xfrm>
          <a:prstGeom prst="rect">
            <a:avLst/>
          </a:prstGeom>
          <a:noFill/>
          <a:ln>
            <a:noFill/>
          </a:ln>
        </p:spPr>
      </p:pic>
      <p:pic>
        <p:nvPicPr>
          <p:cNvPr id="9" name="Picture 8">
            <a:extLst>
              <a:ext uri="{FF2B5EF4-FFF2-40B4-BE49-F238E27FC236}">
                <a16:creationId xmlns:a16="http://schemas.microsoft.com/office/drawing/2014/main" id="{E95ED73C-519F-D21A-D7B4-CC1A914F42CE}"/>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86184" y="256433"/>
            <a:ext cx="1998764" cy="847365"/>
          </a:xfrm>
          <a:prstGeom prst="rect">
            <a:avLst/>
          </a:prstGeom>
        </p:spPr>
      </p:pic>
      <p:cxnSp>
        <p:nvCxnSpPr>
          <p:cNvPr id="11" name="Straight Connector 10">
            <a:extLst>
              <a:ext uri="{FF2B5EF4-FFF2-40B4-BE49-F238E27FC236}">
                <a16:creationId xmlns:a16="http://schemas.microsoft.com/office/drawing/2014/main" id="{DAFF44DA-DBC3-60CD-8DBA-C4814FE3DA0C}"/>
              </a:ext>
            </a:extLst>
          </p:cNvPr>
          <p:cNvCxnSpPr>
            <a:cxnSpLocks/>
          </p:cNvCxnSpPr>
          <p:nvPr userDrawn="1"/>
        </p:nvCxnSpPr>
        <p:spPr>
          <a:xfrm flipV="1">
            <a:off x="186184" y="1103797"/>
            <a:ext cx="8769794" cy="28088"/>
          </a:xfrm>
          <a:prstGeom prst="line">
            <a:avLst/>
          </a:prstGeom>
          <a:ln>
            <a:solidFill>
              <a:srgbClr val="002060"/>
            </a:solidFill>
          </a:ln>
        </p:spPr>
        <p:style>
          <a:lnRef idx="3">
            <a:schemeClr val="accent4"/>
          </a:lnRef>
          <a:fillRef idx="0">
            <a:schemeClr val="accent4"/>
          </a:fillRef>
          <a:effectRef idx="2">
            <a:schemeClr val="accent4"/>
          </a:effectRef>
          <a:fontRef idx="minor">
            <a:schemeClr val="tx1"/>
          </a:fontRef>
        </p:style>
      </p:cxnSp>
      <p:pic>
        <p:nvPicPr>
          <p:cNvPr id="12" name="Picture 11">
            <a:extLst>
              <a:ext uri="{FF2B5EF4-FFF2-40B4-BE49-F238E27FC236}">
                <a16:creationId xmlns:a16="http://schemas.microsoft.com/office/drawing/2014/main" id="{F49C1987-D158-CB94-6A08-0C2661E27CD5}"/>
              </a:ext>
            </a:extLst>
          </p:cNvPr>
          <p:cNvPicPr>
            <a:picLocks noChangeAspect="1"/>
          </p:cNvPicPr>
          <p:nvPr userDrawn="1"/>
        </p:nvPicPr>
        <p:blipFill rotWithShape="1">
          <a:blip r:embed="rId16" cstate="print">
            <a:extLst>
              <a:ext uri="{28A0092B-C50C-407E-A947-70E740481C1C}">
                <a14:useLocalDpi xmlns:a14="http://schemas.microsoft.com/office/drawing/2010/main" val="0"/>
              </a:ext>
            </a:extLst>
          </a:blip>
          <a:srcRect t="8889"/>
          <a:stretch/>
        </p:blipFill>
        <p:spPr bwMode="auto">
          <a:xfrm>
            <a:off x="7319789" y="242849"/>
            <a:ext cx="843549" cy="923884"/>
          </a:xfrm>
          <a:prstGeom prst="rect">
            <a:avLst/>
          </a:prstGeom>
          <a:noFill/>
          <a:ln>
            <a:noFill/>
          </a:ln>
          <a:extLst>
            <a:ext uri="{53640926-AAD7-44D8-BBD7-CCE9431645EC}">
              <a14:shadowObscured xmlns:a14="http://schemas.microsoft.com/office/drawing/2010/main"/>
            </a:ext>
          </a:extLst>
        </p:spPr>
      </p:pic>
      <p:pic>
        <p:nvPicPr>
          <p:cNvPr id="14" name="Picture 13" descr="Arrow&#10;&#10;Description automatically generated with medium confidence">
            <a:extLst>
              <a:ext uri="{FF2B5EF4-FFF2-40B4-BE49-F238E27FC236}">
                <a16:creationId xmlns:a16="http://schemas.microsoft.com/office/drawing/2014/main" id="{9F57AE2C-52F2-55BA-5804-0C7675BE02CD}"/>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6609608" y="287079"/>
            <a:ext cx="710181" cy="835424"/>
          </a:xfrm>
          <a:prstGeom prst="rect">
            <a:avLst/>
          </a:prstGeom>
        </p:spPr>
      </p:pic>
    </p:spTree>
    <p:extLst>
      <p:ext uri="{BB962C8B-B14F-4D97-AF65-F5344CB8AC3E}">
        <p14:creationId xmlns:p14="http://schemas.microsoft.com/office/powerpoint/2010/main" val="16325214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50"/>
        </a:spcBef>
        <a:buClr>
          <a:schemeClr val="accent1"/>
        </a:buClr>
        <a:buSzPct val="80000"/>
        <a:buFont typeface="Corbel" pitchFamily="34" charset="0"/>
        <a:buChar char="•"/>
        <a:defRPr sz="165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5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35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4pPr>
      <a:lvl5pPr marL="96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5pPr>
      <a:lvl6pPr marL="12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6pPr>
      <a:lvl7pPr marL="142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7pPr>
      <a:lvl8pPr marL="165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8pPr>
      <a:lvl9pPr marL="1875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2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AA436F-39C2-9082-0925-6402C461F84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12AF1ED-13A4-BCE5-B8A6-C6855A45141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718A4E5-C94B-3D74-E280-AA74A69BF95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944BE0C-7680-59B7-38D6-A576414328A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5" name="Title 1">
            <a:extLst>
              <a:ext uri="{FF2B5EF4-FFF2-40B4-BE49-F238E27FC236}">
                <a16:creationId xmlns:a16="http://schemas.microsoft.com/office/drawing/2014/main" id="{BF52869E-F627-4A30-6B1B-72F7874C7279}"/>
              </a:ext>
            </a:extLst>
          </p:cNvPr>
          <p:cNvSpPr txBox="1">
            <a:spLocks/>
          </p:cNvSpPr>
          <p:nvPr/>
        </p:nvSpPr>
        <p:spPr>
          <a:xfrm>
            <a:off x="228600" y="1752600"/>
            <a:ext cx="8686800" cy="3962400"/>
          </a:xfrm>
          <a:prstGeom prst="rect">
            <a:avLst/>
          </a:prstGeom>
        </p:spPr>
        <p:txBody>
          <a:bodyPr>
            <a:normAutofit fontScale="97500"/>
          </a:bodyPr>
          <a:lst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a:lstStyle>
          <a:p>
            <a:pPr algn="ctr"/>
            <a:r>
              <a:rPr lang="en-US" sz="53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AUTOMOTIVE ELECTRONICS</a:t>
            </a:r>
            <a:br>
              <a:rPr lang="en-IN"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br>
            <a:br>
              <a:rPr lang="en-US" dirty="0"/>
            </a:br>
            <a:endParaRPr lang="en-US" dirty="0"/>
          </a:p>
          <a:p>
            <a:pPr algn="ctr"/>
            <a:r>
              <a:rPr lang="en-US" dirty="0">
                <a:latin typeface="Arial Rounded MT Bold" panose="020F0704030504030204" pitchFamily="34" charset="0"/>
              </a:rPr>
              <a:t>MODULE 1</a:t>
            </a:r>
            <a:br>
              <a:rPr lang="en-US" dirty="0"/>
            </a:br>
            <a:r>
              <a:rPr lang="en-IN" sz="4000" b="1" dirty="0">
                <a:latin typeface="Arial Black" panose="020B0A04020102020204" pitchFamily="34" charset="0"/>
              </a:rPr>
              <a:t>Automotive Fundamentals Overview</a:t>
            </a:r>
            <a:endParaRPr lang="en-IN" dirty="0">
              <a:latin typeface="Arial Black" panose="020B0A04020102020204" pitchFamily="34" charset="0"/>
            </a:endParaRPr>
          </a:p>
        </p:txBody>
      </p:sp>
    </p:spTree>
    <p:extLst>
      <p:ext uri="{BB962C8B-B14F-4D97-AF65-F5344CB8AC3E}">
        <p14:creationId xmlns:p14="http://schemas.microsoft.com/office/powerpoint/2010/main" val="2669886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C88CC-AB1C-4277-7C43-B0DA83D6E64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7214067-E4CB-9FA2-63FC-4934BA5127F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EE083A0-D94C-CE76-2273-9492F50BFDA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29B2972-8160-52B6-025A-6E6F844B16D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BECC0ED5-5C3C-6880-B88D-A503AC4EC1A0}"/>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000" b="1" i="0" u="none" strike="noStrike" kern="1200" cap="none" spc="0" normalizeH="0" baseline="0" noProof="0" dirty="0">
                <a:ln>
                  <a:noFill/>
                </a:ln>
                <a:solidFill>
                  <a:sysClr val="windowText" lastClr="000000"/>
                </a:solidFill>
                <a:effectLst/>
                <a:uLnTx/>
                <a:uFillTx/>
                <a:latin typeface="Calibri"/>
                <a:ea typeface="+mj-ea"/>
                <a:cs typeface="+mj-cs"/>
              </a:rPr>
              <a:t>Engine Block</a:t>
            </a:r>
            <a:endParaRPr kumimoji="0" lang="en-IN" sz="40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690D6030-1258-8072-F608-CA1F6F0554B2}"/>
              </a:ext>
            </a:extLst>
          </p:cNvPr>
          <p:cNvSpPr txBox="1">
            <a:spLocks/>
          </p:cNvSpPr>
          <p:nvPr/>
        </p:nvSpPr>
        <p:spPr>
          <a:xfrm>
            <a:off x="457200" y="1951037"/>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Conventional internal combustion engines convert the movement of pistons to the rotational energy used to drive the wheels.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Mechanical rotary power is produced in an engine through the combustion of gasoline inside cylinders in the engine block and a mechanism consisting of pistons (in the cylinders) and a linkage (connecting rod) coupled to the crankshaft. Mechanical power is available at the crankshaft.</a:t>
            </a:r>
          </a:p>
        </p:txBody>
      </p:sp>
    </p:spTree>
    <p:extLst>
      <p:ext uri="{BB962C8B-B14F-4D97-AF65-F5344CB8AC3E}">
        <p14:creationId xmlns:p14="http://schemas.microsoft.com/office/powerpoint/2010/main" val="187972401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B0E3D7-B263-CC1E-BA88-E6E255F9FB0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C6B2D77-EAE4-7246-255F-39B7D9DBB96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AD14522-2005-DA11-208C-7E4F595F95A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501E49B-6CD3-3F2E-9FE8-98DAE4AAE1D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FDD5E254-6AC6-7520-48B0-AFE6AF2E8B23}"/>
              </a:ext>
            </a:extLst>
          </p:cNvPr>
          <p:cNvSpPr txBox="1">
            <a:spLocks/>
          </p:cNvSpPr>
          <p:nvPr/>
        </p:nvSpPr>
        <p:spPr>
          <a:xfrm>
            <a:off x="457200" y="83820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600" b="1" i="0" u="none" strike="noStrike" kern="1200" cap="none" spc="0" normalizeH="0" baseline="0" noProof="0" dirty="0">
                <a:ln>
                  <a:noFill/>
                </a:ln>
                <a:solidFill>
                  <a:sysClr val="windowText" lastClr="000000"/>
                </a:solidFill>
                <a:effectLst/>
                <a:uLnTx/>
                <a:uFillTx/>
                <a:latin typeface="Calibri"/>
                <a:ea typeface="+mj-ea"/>
                <a:cs typeface="+mj-cs"/>
              </a:rPr>
              <a:t>Effect of Spark Timing on Performance</a:t>
            </a:r>
            <a:endParaRPr kumimoji="0" lang="en-IN" sz="36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3FF88588-B6EA-7149-FFA3-B8E14A118DDE}"/>
              </a:ext>
            </a:extLst>
          </p:cNvPr>
          <p:cNvPicPr>
            <a:picLocks noChangeAspect="1" noChangeArrowheads="1"/>
          </p:cNvPicPr>
          <p:nvPr/>
        </p:nvPicPr>
        <p:blipFill>
          <a:blip r:embed="rId2"/>
          <a:srcRect t="4687"/>
          <a:stretch>
            <a:fillRect/>
          </a:stretch>
        </p:blipFill>
        <p:spPr bwMode="auto">
          <a:xfrm>
            <a:off x="457200" y="1676400"/>
            <a:ext cx="8229600" cy="4648200"/>
          </a:xfrm>
          <a:prstGeom prst="rect">
            <a:avLst/>
          </a:prstGeom>
          <a:noFill/>
          <a:ln w="9525">
            <a:noFill/>
            <a:miter lim="800000"/>
            <a:headEnd/>
            <a:tailEnd/>
          </a:ln>
          <a:effectLst/>
        </p:spPr>
      </p:pic>
    </p:spTree>
    <p:extLst>
      <p:ext uri="{BB962C8B-B14F-4D97-AF65-F5344CB8AC3E}">
        <p14:creationId xmlns:p14="http://schemas.microsoft.com/office/powerpoint/2010/main" val="303247753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B4B4B-9EC4-13F6-BC7B-A1CAFA1CB9E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99A6B77-637F-2137-0CC0-3A9C797158E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3CB3E64-6702-0355-90CD-AAA979F5E26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478D517-FCB1-5A5C-7CE6-CB23548C614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39166941-05B3-D2F5-CB80-941C283C3ED2}"/>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Spark timing also has a major effect on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emissions and engine performance. Maximum</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engine torque occurs at MBT.</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25916373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39EFD-A06B-AC11-4F61-45840893B86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15D5ABB-9338-F3C3-CDB3-AF36E9596F4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4DC48CD-6B3E-265E-8DD4-EF7A84CFF09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69BB0BD-F771-58F5-4683-A9F71AC052F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27C93408-5A3B-6784-DC4A-49BF3F82EE53}"/>
              </a:ext>
            </a:extLst>
          </p:cNvPr>
          <p:cNvSpPr txBox="1">
            <a:spLocks/>
          </p:cNvSpPr>
          <p:nvPr/>
        </p:nvSpPr>
        <p:spPr>
          <a:xfrm>
            <a:off x="457200" y="114300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Effect of Exhaust Gas Recirculation on Performance</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3FED6789-DAED-60FA-A218-1F9B04F3FDC2}"/>
              </a:ext>
            </a:extLst>
          </p:cNvPr>
          <p:cNvSpPr txBox="1">
            <a:spLocks/>
          </p:cNvSpPr>
          <p:nvPr/>
        </p:nvSpPr>
        <p:spPr>
          <a:xfrm>
            <a:off x="457200" y="2133600"/>
            <a:ext cx="8229600" cy="45259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Exhaust gas recirculation greatly reduces nitrous oxide emissions.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HC emission rate increases with increasing EGR; however, for relatively low EGR percentages, the HC rate changes only slightly.</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mechanism by which EGR affects NOx production is related to the peak combustion temperature. Roughly speaking, the NOx generation rate increases with increasing peak combustion temperature if all other variables remain fixed.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65151723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F1241-7D7C-67BE-6445-55F28158BD8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D2723C1-3636-78E9-6459-B856835F85D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9A97D2E-9497-9E99-442D-7161B30BD54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EEB5A95-AB69-D715-6655-1E969B7A304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8F6436B9-2D0E-4049-1B1B-3ED49C4E9988}"/>
              </a:ext>
            </a:extLst>
          </p:cNvPr>
          <p:cNvPicPr>
            <a:picLocks noChangeAspect="1" noChangeArrowheads="1"/>
          </p:cNvPicPr>
          <p:nvPr/>
        </p:nvPicPr>
        <p:blipFill>
          <a:blip r:embed="rId2"/>
          <a:srcRect t="5882"/>
          <a:stretch>
            <a:fillRect/>
          </a:stretch>
        </p:blipFill>
        <p:spPr bwMode="auto">
          <a:xfrm>
            <a:off x="619123" y="1371600"/>
            <a:ext cx="7905753" cy="4876800"/>
          </a:xfrm>
          <a:prstGeom prst="rect">
            <a:avLst/>
          </a:prstGeom>
          <a:noFill/>
          <a:ln w="9525">
            <a:noFill/>
            <a:miter lim="800000"/>
            <a:headEnd/>
            <a:tailEnd/>
          </a:ln>
          <a:effectLst/>
        </p:spPr>
      </p:pic>
    </p:spTree>
    <p:extLst>
      <p:ext uri="{BB962C8B-B14F-4D97-AF65-F5344CB8AC3E}">
        <p14:creationId xmlns:p14="http://schemas.microsoft.com/office/powerpoint/2010/main" val="94505538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0C7767-0909-98B2-C29A-FBACC236C94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CCBBCB3-5286-08D0-D6D9-E84B74913F8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34902ED-713E-20D0-B6E5-70AA38F24CB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E6970AD-7706-8DD4-1FC2-FEFBD735DCD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67F1E0D4-916C-8E04-5387-00E3352EE951}"/>
              </a:ext>
            </a:extLst>
          </p:cNvPr>
          <p:cNvPicPr>
            <a:picLocks noChangeAspect="1" noChangeArrowheads="1"/>
          </p:cNvPicPr>
          <p:nvPr/>
        </p:nvPicPr>
        <p:blipFill>
          <a:blip r:embed="rId2"/>
          <a:srcRect t="1472"/>
          <a:stretch>
            <a:fillRect/>
          </a:stretch>
        </p:blipFill>
        <p:spPr bwMode="auto">
          <a:xfrm>
            <a:off x="557213" y="1223186"/>
            <a:ext cx="8029574" cy="5101414"/>
          </a:xfrm>
          <a:prstGeom prst="rect">
            <a:avLst/>
          </a:prstGeom>
          <a:noFill/>
          <a:ln w="9525">
            <a:noFill/>
            <a:miter lim="800000"/>
            <a:headEnd/>
            <a:tailEnd/>
          </a:ln>
          <a:effectLst/>
        </p:spPr>
      </p:pic>
    </p:spTree>
    <p:extLst>
      <p:ext uri="{BB962C8B-B14F-4D97-AF65-F5344CB8AC3E}">
        <p14:creationId xmlns:p14="http://schemas.microsoft.com/office/powerpoint/2010/main" val="28504228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E7FDF-EBFD-92F2-9903-9F55279392E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38A30BB-D925-06E4-335C-D1203ADAE1C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AEBEB4F-8A62-0F89-98B2-47FA6EFBBC9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57B7F82-CE9F-5AC3-98C9-3830ADBFDB8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26A6F672-9AA3-BCFA-A906-B11A3BF63FBA}"/>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CONTROL STRATEGY</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E109E86E-28FC-545C-F287-9509175C81B6}"/>
              </a:ext>
            </a:extLst>
          </p:cNvPr>
          <p:cNvSpPr txBox="1">
            <a:spLocks/>
          </p:cNvSpPr>
          <p:nvPr/>
        </p:nvSpPr>
        <p:spPr>
          <a:xfrm>
            <a:off x="457200" y="1905000"/>
            <a:ext cx="8229600" cy="4525963"/>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use of catalytic converters to reduce emissions leaving the tailpipe allows engines to be calibrated for better performance and still meet emission regulations.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Several types of catalytic converters are available for use on an automobile. The desired functions of a catalytic converter include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1. Oxidation of hydrocarbon emissions to carbon dioxide (CO2) and water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(H2O)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2. Oxidation of CO to CO2</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3. Reduction of NOx to nitrogen (N2) and oxygen (O2)</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12604888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085ED-BFAA-B143-EF21-0201A55B889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F9914A7-EDB4-D24B-BCD7-D75148150E6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56883DAA-FB50-F347-D0C2-C6F000A92D4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B32777E0-9A2D-971D-77F4-0801A970291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0BEF4110-D98C-3C39-0177-AAA07BA66007}"/>
              </a:ext>
            </a:extLst>
          </p:cNvPr>
          <p:cNvPicPr>
            <a:picLocks noChangeAspect="1" noChangeArrowheads="1"/>
          </p:cNvPicPr>
          <p:nvPr/>
        </p:nvPicPr>
        <p:blipFill>
          <a:blip r:embed="rId2"/>
          <a:srcRect t="4651"/>
          <a:stretch>
            <a:fillRect/>
          </a:stretch>
        </p:blipFill>
        <p:spPr bwMode="auto">
          <a:xfrm>
            <a:off x="619123" y="1219200"/>
            <a:ext cx="7905753" cy="5105400"/>
          </a:xfrm>
          <a:prstGeom prst="rect">
            <a:avLst/>
          </a:prstGeom>
          <a:noFill/>
          <a:ln w="9525">
            <a:noFill/>
            <a:miter lim="800000"/>
            <a:headEnd/>
            <a:tailEnd/>
          </a:ln>
          <a:effectLst/>
        </p:spPr>
      </p:pic>
    </p:spTree>
    <p:extLst>
      <p:ext uri="{BB962C8B-B14F-4D97-AF65-F5344CB8AC3E}">
        <p14:creationId xmlns:p14="http://schemas.microsoft.com/office/powerpoint/2010/main" val="299779999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615989-107A-0EEE-A0DD-F34C9F6D710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D002E6B-085D-AFE1-6181-7F12687BB7D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F77914B-7314-9BC4-2A9B-0C24467B1CB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5A3A24F-2CEA-6615-72FD-3D0B61FF053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21B2F9F8-140C-D670-F456-9271CFA29722}"/>
              </a:ext>
            </a:extLst>
          </p:cNvPr>
          <p:cNvSpPr txBox="1">
            <a:spLocks/>
          </p:cNvSpPr>
          <p:nvPr/>
        </p:nvSpPr>
        <p:spPr>
          <a:xfrm>
            <a:off x="457200" y="10668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0" i="0" u="none" strike="noStrike" kern="1200" cap="none" spc="0" normalizeH="0" baseline="0" noProof="0" dirty="0">
                <a:ln>
                  <a:noFill/>
                </a:ln>
                <a:solidFill>
                  <a:sysClr val="windowText" lastClr="000000"/>
                </a:solidFill>
                <a:effectLst/>
                <a:uLnTx/>
                <a:uFillTx/>
                <a:latin typeface="Calibri"/>
                <a:ea typeface="+mj-ea"/>
                <a:cs typeface="+mj-cs"/>
              </a:rPr>
              <a:t>Oxidizing Catalytic Converter</a:t>
            </a:r>
          </a:p>
        </p:txBody>
      </p:sp>
      <p:sp>
        <p:nvSpPr>
          <p:cNvPr id="8" name="Content Placeholder 2">
            <a:extLst>
              <a:ext uri="{FF2B5EF4-FFF2-40B4-BE49-F238E27FC236}">
                <a16:creationId xmlns:a16="http://schemas.microsoft.com/office/drawing/2014/main" id="{69462BDB-97D8-07D6-8CE1-78C969052911}"/>
              </a:ext>
            </a:extLst>
          </p:cNvPr>
          <p:cNvSpPr txBox="1">
            <a:spLocks/>
          </p:cNvSpPr>
          <p:nvPr/>
        </p:nvSpPr>
        <p:spPr>
          <a:xfrm>
            <a:off x="457200" y="21336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oxidizing catalytic converter increases the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rate of oxidation of HC and CO to further reduce HC and CO emissions.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purpose of the oxidizing catalyst (OC) is to increase the rate of chemical reaction, which initially takes place in the cylinder as the compressed air–fuel mixture burns, toward an exhaust gas that has a complete oxidation of HC and CO to H2O and CO2</a:t>
            </a:r>
          </a:p>
        </p:txBody>
      </p:sp>
    </p:spTree>
    <p:extLst>
      <p:ext uri="{BB962C8B-B14F-4D97-AF65-F5344CB8AC3E}">
        <p14:creationId xmlns:p14="http://schemas.microsoft.com/office/powerpoint/2010/main" val="5037897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C428C-5719-83C8-6CBE-A2B6318E3B9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85BE374-9D96-FE4F-A50E-EEC118552BF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46BF1AA-E234-2910-60C0-816F48AF6E7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39C7BF6-DD3D-9903-8D74-0438151C0A9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4007CCC9-4ABA-5243-85A2-771C386034BF}"/>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extra oxygen required for this oxidation is often supplied by adding air to the exhaust stream from an engine-driven air pump. This air, called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secondary air, is normally introduced into the exhaust manifold.</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99433255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FDAA9-D406-8183-FCD7-61CF0A5D2FC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49AE4B6-4BD8-3B71-C80D-A9DD1535511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29783725-C7E2-8572-5A9F-D0E006AC816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DC278F1-CD9C-728D-C773-8C724C83C35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B3B1627A-D963-6D42-C6DF-78B82D5B512B}"/>
              </a:ext>
            </a:extLst>
          </p:cNvPr>
          <p:cNvPicPr>
            <a:picLocks noChangeAspect="1" noChangeArrowheads="1"/>
          </p:cNvPicPr>
          <p:nvPr/>
        </p:nvPicPr>
        <p:blipFill>
          <a:blip r:embed="rId2"/>
          <a:srcRect/>
          <a:stretch>
            <a:fillRect/>
          </a:stretch>
        </p:blipFill>
        <p:spPr bwMode="auto">
          <a:xfrm>
            <a:off x="457200" y="1219200"/>
            <a:ext cx="8229600" cy="5004629"/>
          </a:xfrm>
          <a:prstGeom prst="rect">
            <a:avLst/>
          </a:prstGeom>
          <a:noFill/>
          <a:ln w="9525">
            <a:noFill/>
            <a:miter lim="800000"/>
            <a:headEnd/>
            <a:tailEnd/>
          </a:ln>
          <a:effectLst/>
        </p:spPr>
      </p:pic>
    </p:spTree>
    <p:extLst>
      <p:ext uri="{BB962C8B-B14F-4D97-AF65-F5344CB8AC3E}">
        <p14:creationId xmlns:p14="http://schemas.microsoft.com/office/powerpoint/2010/main" val="776044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9F57A-7031-7CF1-8AF5-16173DDC9FD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4DC3378-73FE-F64C-C7AF-F1E15A6998F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5A4F822-D356-F56F-C784-5454AF789D8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DCFCF6B-07BC-C8A9-4F9D-045DD811934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169C7C92-1D86-1547-A881-36C293337DB2}"/>
              </a:ext>
            </a:extLst>
          </p:cNvPr>
          <p:cNvPicPr>
            <a:picLocks noChangeAspect="1" noChangeArrowheads="1"/>
          </p:cNvPicPr>
          <p:nvPr/>
        </p:nvPicPr>
        <p:blipFill>
          <a:blip r:embed="rId2"/>
          <a:srcRect/>
          <a:stretch>
            <a:fillRect/>
          </a:stretch>
        </p:blipFill>
        <p:spPr bwMode="auto">
          <a:xfrm>
            <a:off x="1499660" y="1287179"/>
            <a:ext cx="6144680" cy="4936650"/>
          </a:xfrm>
          <a:prstGeom prst="rect">
            <a:avLst/>
          </a:prstGeom>
          <a:noFill/>
          <a:ln w="9525">
            <a:noFill/>
            <a:miter lim="800000"/>
            <a:headEnd/>
            <a:tailEnd/>
          </a:ln>
          <a:effectLst/>
        </p:spPr>
      </p:pic>
    </p:spTree>
    <p:extLst>
      <p:ext uri="{BB962C8B-B14F-4D97-AF65-F5344CB8AC3E}">
        <p14:creationId xmlns:p14="http://schemas.microsoft.com/office/powerpoint/2010/main" val="165743763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BC95-EF38-4EF2-E24D-27CA3771314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4426798-9DE1-F8DC-3C9E-755A4818CBD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201DE6C-59B7-A923-A3CF-4C5FD6E6FEA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446F1C1-37C8-06C6-2283-BC634E123FC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FE47559C-02C9-F2D8-CBAD-F754CFCC1505}"/>
              </a:ext>
            </a:extLst>
          </p:cNvPr>
          <p:cNvPicPr>
            <a:picLocks noChangeAspect="1" noChangeArrowheads="1"/>
          </p:cNvPicPr>
          <p:nvPr/>
        </p:nvPicPr>
        <p:blipFill>
          <a:blip r:embed="rId2"/>
          <a:srcRect/>
          <a:stretch>
            <a:fillRect/>
          </a:stretch>
        </p:blipFill>
        <p:spPr bwMode="auto">
          <a:xfrm>
            <a:off x="381000" y="1226221"/>
            <a:ext cx="8382000" cy="5127978"/>
          </a:xfrm>
          <a:prstGeom prst="rect">
            <a:avLst/>
          </a:prstGeom>
          <a:noFill/>
          <a:ln w="9525">
            <a:noFill/>
            <a:miter lim="800000"/>
            <a:headEnd/>
            <a:tailEnd/>
          </a:ln>
          <a:effectLst/>
        </p:spPr>
      </p:pic>
    </p:spTree>
    <p:extLst>
      <p:ext uri="{BB962C8B-B14F-4D97-AF65-F5344CB8AC3E}">
        <p14:creationId xmlns:p14="http://schemas.microsoft.com/office/powerpoint/2010/main" val="313498187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A07D19-57ED-1BAE-3679-6A00E2A0763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68F19D6-D521-0D38-154D-6E1AAD5DB92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CD3D06E-5F37-6B4C-16F1-D0C1135CD3B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4C39464-EC2C-774E-12CA-6CE9EE56D01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2D00CB33-3F79-DD42-899C-438B3D4501E3}"/>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Above about 300°C, the efficiency approaches 98% to 99% for CO and more than 95% for HC.</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65690350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8A5825-CC2D-E40E-21FB-491E21A49F0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70DBAE2-55C1-D288-0F05-7E17D52B3D7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B8DBDAC-63E0-AC55-5810-8BDED65378B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4FB1D2B-3F57-7A02-7940-889A9B6E258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BC647B07-2659-63B0-15A5-C5DABF40DACE}"/>
              </a:ext>
            </a:extLst>
          </p:cNvPr>
          <p:cNvSpPr txBox="1">
            <a:spLocks/>
          </p:cNvSpPr>
          <p:nvPr/>
        </p:nvSpPr>
        <p:spPr>
          <a:xfrm>
            <a:off x="457200" y="10668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The Three-Way Catalyst</a:t>
            </a:r>
          </a:p>
        </p:txBody>
      </p:sp>
      <p:sp>
        <p:nvSpPr>
          <p:cNvPr id="8" name="Content Placeholder 2">
            <a:extLst>
              <a:ext uri="{FF2B5EF4-FFF2-40B4-BE49-F238E27FC236}">
                <a16:creationId xmlns:a16="http://schemas.microsoft.com/office/drawing/2014/main" id="{AA5F4A29-B8BF-E4E4-671F-9270C15F3B1E}"/>
              </a:ext>
            </a:extLst>
          </p:cNvPr>
          <p:cNvSpPr txBox="1">
            <a:spLocks/>
          </p:cNvSpPr>
          <p:nvPr/>
        </p:nvSpPr>
        <p:spPr>
          <a:xfrm>
            <a:off x="457200" y="1981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three-way catalyst uses a specific chemical design to reduce all three major emissions (HC, CO, and NOx) by approximately 90%.</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catalytic converter configuration that is extremely important for modern emission control systems is called the three-way catalyst (TWC).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uses a specific catalyst formulation containing platinum, palladium, and rhodium to reduce NOx and oxidize HC and CO all at the same time.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82093021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56AC2-3BC5-56AC-8584-74A4AE583D6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C04C3FC-C63C-5586-6EC2-C1FE8055137F}"/>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8848CAF-E836-E377-8D34-ECD81F8A509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D1937D0-ACB8-88C9-53D5-D2527A56468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02C58939-E425-B8B7-B020-6C81D11B4357}"/>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is as called three-way because it simultaneously reduces the concentration of all three major undesirable exhaust gases by about 90% if used optimally.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conversion efficiency of the TWC for the three exhaust gases depends mostly on the air/fuel ratio.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TWC operates at peak efficiency when the air/fuel ratio is at or very near stoichiometry. An electronic fuel control system is required to maintain the required air/fuel ratio.</a:t>
            </a:r>
          </a:p>
        </p:txBody>
      </p:sp>
    </p:spTree>
    <p:extLst>
      <p:ext uri="{BB962C8B-B14F-4D97-AF65-F5344CB8AC3E}">
        <p14:creationId xmlns:p14="http://schemas.microsoft.com/office/powerpoint/2010/main" val="354102714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24A5C-F8F6-2187-79EB-4DB8DCF8922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F503233-1B1A-038A-0166-C52AC33B52C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3086835-538A-7F85-A984-6171DE2FBBA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0C7E1FB8-74C4-23E7-F015-840D94C5789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C947352A-1E72-0A84-4E68-C015F1239D9F}"/>
              </a:ext>
            </a:extLst>
          </p:cNvPr>
          <p:cNvPicPr>
            <a:picLocks noChangeAspect="1" noChangeArrowheads="1"/>
          </p:cNvPicPr>
          <p:nvPr/>
        </p:nvPicPr>
        <p:blipFill>
          <a:blip r:embed="rId2"/>
          <a:srcRect l="3704" t="1219" b="1"/>
          <a:stretch>
            <a:fillRect/>
          </a:stretch>
        </p:blipFill>
        <p:spPr bwMode="auto">
          <a:xfrm>
            <a:off x="533400" y="1180479"/>
            <a:ext cx="8077200" cy="5163282"/>
          </a:xfrm>
          <a:prstGeom prst="rect">
            <a:avLst/>
          </a:prstGeom>
          <a:noFill/>
          <a:ln w="9525">
            <a:noFill/>
            <a:miter lim="800000"/>
            <a:headEnd/>
            <a:tailEnd/>
          </a:ln>
          <a:effectLst/>
        </p:spPr>
      </p:pic>
    </p:spTree>
    <p:extLst>
      <p:ext uri="{BB962C8B-B14F-4D97-AF65-F5344CB8AC3E}">
        <p14:creationId xmlns:p14="http://schemas.microsoft.com/office/powerpoint/2010/main" val="184483322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4FB9C-0BE5-D7F8-5438-2CC5C010930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63BB52A-860A-7D55-18D2-61899648C31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E9F752B-3AAF-F0F9-508F-882AE704A73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A1340A3-84F8-5DCE-FB5E-DB818B6819F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26B11467-C149-F860-7083-58F2B2707FA3}"/>
              </a:ext>
            </a:extLst>
          </p:cNvPr>
          <p:cNvSpPr txBox="1">
            <a:spLocks/>
          </p:cNvSpPr>
          <p:nvPr/>
        </p:nvSpPr>
        <p:spPr>
          <a:xfrm>
            <a:off x="457200" y="1158875"/>
            <a:ext cx="82296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ELECTRONIC FUEL CONTROL SYSTEM</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DC07A965-6043-9DE6-72F9-A9564184A9D2}"/>
              </a:ext>
            </a:extLst>
          </p:cNvPr>
          <p:cNvSpPr txBox="1">
            <a:spLocks/>
          </p:cNvSpPr>
          <p:nvPr/>
        </p:nvSpPr>
        <p:spPr>
          <a:xfrm>
            <a:off x="457200" y="2484437"/>
            <a:ext cx="8229600" cy="3611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the control system precisely regulates fuel delivery such that the ratio of the mass of air to the mass of fuel in each cylinder is as close as possible to stoichiometry (i.e., 14.7).</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electronic fuel control system operates in two modes: open loop and closed loop.</a:t>
            </a:r>
          </a:p>
        </p:txBody>
      </p:sp>
    </p:spTree>
    <p:extLst>
      <p:ext uri="{BB962C8B-B14F-4D97-AF65-F5344CB8AC3E}">
        <p14:creationId xmlns:p14="http://schemas.microsoft.com/office/powerpoint/2010/main" val="127296206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3C833F-A1B9-2EB6-5060-8075209F99B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8CA24D5-E46A-9590-0AC4-67541CC104F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4DAA7F0-6E1E-D88D-9887-174F0AEA77A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962E3DB-9496-A571-F0BA-D9D1E3E2AB4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E55FCEB9-39FA-53DD-61AC-900CAA708F1E}"/>
              </a:ext>
            </a:extLst>
          </p:cNvPr>
          <p:cNvPicPr>
            <a:picLocks noChangeAspect="1" noChangeArrowheads="1"/>
          </p:cNvPicPr>
          <p:nvPr/>
        </p:nvPicPr>
        <p:blipFill>
          <a:blip r:embed="rId2"/>
          <a:srcRect t="2440" r="2778" b="3658"/>
          <a:stretch>
            <a:fillRect/>
          </a:stretch>
        </p:blipFill>
        <p:spPr bwMode="auto">
          <a:xfrm>
            <a:off x="571500" y="1242645"/>
            <a:ext cx="8001000" cy="5029200"/>
          </a:xfrm>
          <a:prstGeom prst="rect">
            <a:avLst/>
          </a:prstGeom>
          <a:noFill/>
          <a:ln w="9525">
            <a:noFill/>
            <a:miter lim="800000"/>
            <a:headEnd/>
            <a:tailEnd/>
          </a:ln>
          <a:effectLst/>
        </p:spPr>
      </p:pic>
    </p:spTree>
    <p:extLst>
      <p:ext uri="{BB962C8B-B14F-4D97-AF65-F5344CB8AC3E}">
        <p14:creationId xmlns:p14="http://schemas.microsoft.com/office/powerpoint/2010/main" val="113920226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2F32B-F9C5-7B2E-F04E-73627630968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843CD2B-BD94-B0FA-E849-4D879E49A8C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D6DACA3-DD24-01C7-FD16-F44EBD8F4F0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792AD078-FFD2-1C69-73BC-E74EDA72295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CBB6CA3E-4F29-493F-BBE4-1E8B8DE0B630}"/>
              </a:ext>
            </a:extLst>
          </p:cNvPr>
          <p:cNvSpPr txBox="1">
            <a:spLocks/>
          </p:cNvSpPr>
          <p:nvPr/>
        </p:nvSpPr>
        <p:spPr>
          <a:xfrm>
            <a:off x="457200" y="9302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Open-Loop Control</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E8771465-2D41-850E-5E47-EFBFF5282C25}"/>
              </a:ext>
            </a:extLst>
          </p:cNvPr>
          <p:cNvSpPr txBox="1">
            <a:spLocks/>
          </p:cNvSpPr>
          <p:nvPr/>
        </p:nvSpPr>
        <p:spPr>
          <a:xfrm>
            <a:off x="457200" y="1981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Fuel control for an electronically controlled engine operates open loop any time the conditions are not met for closed-loop operation.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mass air flow rate measurement in combination with RPM permits computation (by the engine controller) of the mass of air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Ma) drawn into each cylinder during intake. The correct fuel mass (</a:t>
            </a:r>
            <a:r>
              <a:rPr kumimoji="0" lang="en-IN" sz="3200" b="0" i="1" u="none" strike="noStrike" kern="1200" cap="none" spc="0" normalizeH="0" baseline="0" noProof="0" dirty="0" err="1">
                <a:ln>
                  <a:noFill/>
                </a:ln>
                <a:solidFill>
                  <a:sysClr val="windowText" lastClr="000000"/>
                </a:solidFill>
                <a:effectLst/>
                <a:uLnTx/>
                <a:uFillTx/>
                <a:latin typeface="Calibri"/>
                <a:ea typeface="+mn-ea"/>
                <a:cs typeface="+mn-cs"/>
              </a:rPr>
              <a:t>Mf</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 ) that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is injected with the intake air is computed by the electronic controller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63931185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4C894-D1BE-05A7-FA00-7DD74071315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BC6A6E5-F368-CE2B-3E98-3CBBC3B2D46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5D61ABE4-DFBE-84F4-FFBF-AAA6523D9FF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46696F2-AE32-F64D-DBC6-B24A0985F80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326BEC65-9FFF-FD34-50D6-B88032CD838D}"/>
              </a:ext>
            </a:extLst>
          </p:cNvPr>
          <p:cNvPicPr>
            <a:picLocks noChangeAspect="1" noChangeArrowheads="1"/>
          </p:cNvPicPr>
          <p:nvPr/>
        </p:nvPicPr>
        <p:blipFill>
          <a:blip r:embed="rId2"/>
          <a:srcRect l="65169" t="11111" r="10112" b="55556"/>
          <a:stretch>
            <a:fillRect/>
          </a:stretch>
        </p:blipFill>
        <p:spPr bwMode="auto">
          <a:xfrm>
            <a:off x="3733800" y="1860006"/>
            <a:ext cx="1676400" cy="1142999"/>
          </a:xfrm>
          <a:prstGeom prst="rect">
            <a:avLst/>
          </a:prstGeom>
          <a:noFill/>
          <a:ln w="9525">
            <a:noFill/>
            <a:miter lim="800000"/>
            <a:headEnd/>
            <a:tailEnd/>
          </a:ln>
          <a:effectLst/>
        </p:spPr>
      </p:pic>
      <p:pic>
        <p:nvPicPr>
          <p:cNvPr id="6" name="Picture 2">
            <a:extLst>
              <a:ext uri="{FF2B5EF4-FFF2-40B4-BE49-F238E27FC236}">
                <a16:creationId xmlns:a16="http://schemas.microsoft.com/office/drawing/2014/main" id="{2A0D570C-D2FA-0E86-9E4F-5F148D21AC50}"/>
              </a:ext>
            </a:extLst>
          </p:cNvPr>
          <p:cNvPicPr>
            <a:picLocks noChangeAspect="1" noChangeArrowheads="1"/>
          </p:cNvPicPr>
          <p:nvPr/>
        </p:nvPicPr>
        <p:blipFill>
          <a:blip r:embed="rId2"/>
          <a:srcRect l="10113" t="46473" r="26967"/>
          <a:stretch>
            <a:fillRect/>
          </a:stretch>
        </p:blipFill>
        <p:spPr bwMode="auto">
          <a:xfrm>
            <a:off x="2438400" y="3003005"/>
            <a:ext cx="4267200" cy="1835435"/>
          </a:xfrm>
          <a:prstGeom prst="rect">
            <a:avLst/>
          </a:prstGeom>
          <a:noFill/>
          <a:ln w="9525">
            <a:noFill/>
            <a:miter lim="800000"/>
            <a:headEnd/>
            <a:tailEnd/>
          </a:ln>
          <a:effectLst/>
        </p:spPr>
      </p:pic>
    </p:spTree>
    <p:extLst>
      <p:ext uri="{BB962C8B-B14F-4D97-AF65-F5344CB8AC3E}">
        <p14:creationId xmlns:p14="http://schemas.microsoft.com/office/powerpoint/2010/main" val="344152605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37FE6-4CC7-1420-93C7-ACE0D6999A7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FABC857-273B-0066-41B3-52F42E50173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8DD3DD9-2D60-0274-B442-DA0C1E8983D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9ED64D5D-5BA4-1706-F148-9FEC700E52C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86DA96B6-865B-B22B-B25F-B0F81CF57249}"/>
              </a:ext>
            </a:extLst>
          </p:cNvPr>
          <p:cNvSpPr txBox="1">
            <a:spLocks/>
          </p:cNvSpPr>
          <p:nvPr/>
        </p:nvSpPr>
        <p:spPr>
          <a:xfrm>
            <a:off x="457200" y="10668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Closed-Loop Control</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111CFE58-3981-E854-907C-C3E02DEBB5ED}"/>
              </a:ext>
            </a:extLst>
          </p:cNvPr>
          <p:cNvSpPr txBox="1">
            <a:spLocks/>
          </p:cNvSpPr>
          <p:nvPr/>
        </p:nvSpPr>
        <p:spPr>
          <a:xfrm>
            <a:off x="457200" y="1981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In the closed-loop mode of operation, the signals from the EGO sensor are used by the electronic controller to adjust the air/fuel ratio through the fuel metering actuator.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control system in closed-loop mode operates as follows. For any given set of operating conditions, the fuel metering actuator provides fuel flow to produce an air/fuel ratio set by the controller output.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61641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1F9EEA-D22F-880F-B4CF-F746DC3E314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942B416-CD3D-D3AB-2CE1-82FCAE8ECF9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113E874-BC1B-2E1B-825E-55B581B5263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01AA4D2-C314-8FAE-911A-56E2882B838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61C2FA55-779D-CD5E-5063-526151A088CD}"/>
              </a:ext>
            </a:extLst>
          </p:cNvPr>
          <p:cNvSpPr txBox="1">
            <a:spLocks/>
          </p:cNvSpPr>
          <p:nvPr/>
        </p:nvSpPr>
        <p:spPr>
          <a:xfrm>
            <a:off x="457200" y="914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000" b="1" i="0" u="none" strike="noStrike" kern="1200" cap="none" spc="0" normalizeH="0" baseline="0" noProof="0" dirty="0">
                <a:ln>
                  <a:noFill/>
                </a:ln>
                <a:solidFill>
                  <a:sysClr val="windowText" lastClr="000000"/>
                </a:solidFill>
                <a:effectLst/>
                <a:uLnTx/>
                <a:uFillTx/>
                <a:latin typeface="Calibri"/>
                <a:ea typeface="+mj-ea"/>
                <a:cs typeface="+mj-cs"/>
              </a:rPr>
              <a:t>Cylinder Head</a:t>
            </a:r>
            <a:endParaRPr kumimoji="0" lang="en-IN" sz="40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BC135A13-054A-3A7B-0B97-E2322D12D00F}"/>
              </a:ext>
            </a:extLst>
          </p:cNvPr>
          <p:cNvSpPr txBox="1">
            <a:spLocks/>
          </p:cNvSpPr>
          <p:nvPr/>
        </p:nvSpPr>
        <p:spPr>
          <a:xfrm>
            <a:off x="457200" y="1874837"/>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cylinder head contains an intake and exhaust valve for each cylinder.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When both valves are closed, the head seals the top of the cylinder while the piston rings seal the bottom of the cylinder.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During combustion, high pressure is developed in the cylinder which, in turn, produces a force on the piston that creates the torque on the crankshaft.</a:t>
            </a:r>
          </a:p>
        </p:txBody>
      </p:sp>
    </p:spTree>
    <p:extLst>
      <p:ext uri="{BB962C8B-B14F-4D97-AF65-F5344CB8AC3E}">
        <p14:creationId xmlns:p14="http://schemas.microsoft.com/office/powerpoint/2010/main" val="26307402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041AF-6E65-322C-E41D-D8D011120BC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36ADA27-D23F-73D2-4492-9E2C1C68181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0BF3040-3BF2-426D-9148-CB63C6DBDF28}"/>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FC88BFE-41B3-B44C-2F3F-AF409C9ADDF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C0AA1250-F074-F5ED-8161-8E5F672694E5}"/>
              </a:ext>
            </a:extLst>
          </p:cNvPr>
          <p:cNvPicPr>
            <a:picLocks noChangeAspect="1" noChangeArrowheads="1"/>
          </p:cNvPicPr>
          <p:nvPr/>
        </p:nvPicPr>
        <p:blipFill>
          <a:blip r:embed="rId2"/>
          <a:srcRect/>
          <a:stretch>
            <a:fillRect/>
          </a:stretch>
        </p:blipFill>
        <p:spPr bwMode="auto">
          <a:xfrm>
            <a:off x="419100" y="1244252"/>
            <a:ext cx="8305800" cy="5072239"/>
          </a:xfrm>
          <a:prstGeom prst="rect">
            <a:avLst/>
          </a:prstGeom>
          <a:noFill/>
          <a:ln w="9525">
            <a:noFill/>
            <a:miter lim="800000"/>
            <a:headEnd/>
            <a:tailEnd/>
          </a:ln>
          <a:effectLst/>
        </p:spPr>
      </p:pic>
    </p:spTree>
    <p:extLst>
      <p:ext uri="{BB962C8B-B14F-4D97-AF65-F5344CB8AC3E}">
        <p14:creationId xmlns:p14="http://schemas.microsoft.com/office/powerpoint/2010/main" val="54604369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EA09E7-E42B-3F9F-573B-FABD100E731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BA61EFF-D228-99C3-405E-9E66E0E856E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B9E1865-F10E-D04A-B79F-0E2A4A97C37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B9654F9-7ED5-5DCC-4C41-3D73B3FD87A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ABE8F9FD-6E90-B0A0-BC07-F8C7DEBCAD83}"/>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mixture is burned in the cylinder and the combustion products leave the engine through the exhaust pipe. The EGO sensor generates  feedback signal for the controller input that depends on the air/fuel ratio in the intake mixture. This signal tells the controller to adjust the fuel flow rate for the required air/fuel ratio, thus completing the loop.</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56539279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C9A8D-6380-84DA-D99F-228964274CB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6CE01A6-16A4-5163-53E0-F70BE5E78E1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2578DB9-907A-2299-9744-62222D6ADA9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E0878A6-EFE5-9043-D74C-D3C68F81D0D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B879E12F-6FD9-0D25-98C2-A8FDA737091D}"/>
              </a:ext>
            </a:extLst>
          </p:cNvPr>
          <p:cNvSpPr txBox="1">
            <a:spLocks/>
          </p:cNvSpPr>
          <p:nvPr/>
        </p:nvSpPr>
        <p:spPr>
          <a:xfrm>
            <a:off x="457200" y="1158875"/>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Exhaust Gas Oxygen Concentration</a:t>
            </a:r>
            <a:endParaRPr kumimoji="0" lang="en-IN" sz="4400" b="1"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834D7CAA-27E2-12D0-B150-9EC244737251}"/>
              </a:ext>
            </a:extLst>
          </p:cNvPr>
          <p:cNvSpPr txBox="1">
            <a:spLocks/>
          </p:cNvSpPr>
          <p:nvPr/>
        </p:nvSpPr>
        <p:spPr>
          <a:xfrm>
            <a:off x="457200" y="2209800"/>
            <a:ext cx="8229600" cy="4014029"/>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EGO sensor is used to determine the air/fuel ratio.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amount of oxygen is relatively low for rich mixtures and relatively high for lean mixtures. In terms of equivalence ratio (l), recall that l = 1 corresponds to stoichiometry, l &gt; 1 corresponds to a lean mixture with an air/fuel ratio greater than stoichiometry, and l &lt; 1 corresponds to a rich mixture with an air/fuel ratio less than stoichiometry.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EGO sensor is sometimes called a lambda sensor.)</a:t>
            </a:r>
          </a:p>
        </p:txBody>
      </p:sp>
    </p:spTree>
    <p:extLst>
      <p:ext uri="{BB962C8B-B14F-4D97-AF65-F5344CB8AC3E}">
        <p14:creationId xmlns:p14="http://schemas.microsoft.com/office/powerpoint/2010/main" val="207603939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71D54-D451-ACB5-C78C-FEFE8DC114E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BB98CA2-9D62-887F-1383-3E73FCA52DB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5919F56-AA99-0689-6ADF-32AF69AABF2B}"/>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5CEBE27-57E8-80B4-4CAD-CE44A31B4B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4FAACB2C-7C6A-C13C-B026-A44768361735}"/>
              </a:ext>
            </a:extLst>
          </p:cNvPr>
          <p:cNvPicPr>
            <a:picLocks noChangeAspect="1" noChangeArrowheads="1"/>
          </p:cNvPicPr>
          <p:nvPr/>
        </p:nvPicPr>
        <p:blipFill>
          <a:blip r:embed="rId2"/>
          <a:srcRect/>
          <a:stretch>
            <a:fillRect/>
          </a:stretch>
        </p:blipFill>
        <p:spPr bwMode="auto">
          <a:xfrm>
            <a:off x="887779" y="1219200"/>
            <a:ext cx="7359805" cy="5029200"/>
          </a:xfrm>
          <a:prstGeom prst="rect">
            <a:avLst/>
          </a:prstGeom>
          <a:noFill/>
          <a:ln w="9525">
            <a:noFill/>
            <a:miter lim="800000"/>
            <a:headEnd/>
            <a:tailEnd/>
          </a:ln>
          <a:effectLst/>
        </p:spPr>
      </p:pic>
    </p:spTree>
    <p:extLst>
      <p:ext uri="{BB962C8B-B14F-4D97-AF65-F5344CB8AC3E}">
        <p14:creationId xmlns:p14="http://schemas.microsoft.com/office/powerpoint/2010/main" val="388779012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A341E-7BC8-2CFE-D7A1-4CAD77D9521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3F3A076-27F5-7639-5BCC-B7DEC1428D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A08BBC2-6536-AFCA-7BFE-B9FE35DA377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5188870-1478-0782-C183-67A68BD1AB8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Title 1">
            <a:extLst>
              <a:ext uri="{FF2B5EF4-FFF2-40B4-BE49-F238E27FC236}">
                <a16:creationId xmlns:a16="http://schemas.microsoft.com/office/drawing/2014/main" id="{8AEFABA2-E0AB-DC43-BDC9-9165D28D4F52}"/>
              </a:ext>
            </a:extLst>
          </p:cNvPr>
          <p:cNvSpPr txBox="1">
            <a:spLocks/>
          </p:cNvSpPr>
          <p:nvPr/>
        </p:nvSpPr>
        <p:spPr>
          <a:xfrm>
            <a:off x="457200" y="9604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Closed-Loop Operation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9" name="Content Placeholder 2">
            <a:extLst>
              <a:ext uri="{FF2B5EF4-FFF2-40B4-BE49-F238E27FC236}">
                <a16:creationId xmlns:a16="http://schemas.microsoft.com/office/drawing/2014/main" id="{BCA60D1A-8CA1-8507-8569-CDA8051C7B5E}"/>
              </a:ext>
            </a:extLst>
          </p:cNvPr>
          <p:cNvSpPr txBox="1">
            <a:spLocks/>
          </p:cNvSpPr>
          <p:nvPr/>
        </p:nvSpPr>
        <p:spPr>
          <a:xfrm>
            <a:off x="457200" y="1981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air/fuel ratio in a closed-loop system is always increasing or decreasing in the vicinity of stoichiometry. This is in response to the EGO sensor’s output, which  indicates a rich or lean fuel mixture.</a:t>
            </a:r>
          </a:p>
        </p:txBody>
      </p:sp>
      <p:pic>
        <p:nvPicPr>
          <p:cNvPr id="10" name="Picture 2">
            <a:extLst>
              <a:ext uri="{FF2B5EF4-FFF2-40B4-BE49-F238E27FC236}">
                <a16:creationId xmlns:a16="http://schemas.microsoft.com/office/drawing/2014/main" id="{78982A8C-CDC2-C32F-0A54-CDCFCE5A8AA6}"/>
              </a:ext>
            </a:extLst>
          </p:cNvPr>
          <p:cNvPicPr>
            <a:picLocks noChangeAspect="1" noChangeArrowheads="1"/>
          </p:cNvPicPr>
          <p:nvPr/>
        </p:nvPicPr>
        <p:blipFill>
          <a:blip r:embed="rId2"/>
          <a:srcRect t="22222"/>
          <a:stretch>
            <a:fillRect/>
          </a:stretch>
        </p:blipFill>
        <p:spPr bwMode="auto">
          <a:xfrm>
            <a:off x="2971800" y="4419600"/>
            <a:ext cx="3276600" cy="1600200"/>
          </a:xfrm>
          <a:prstGeom prst="rect">
            <a:avLst/>
          </a:prstGeom>
          <a:noFill/>
          <a:ln w="9525">
            <a:noFill/>
            <a:miter lim="800000"/>
            <a:headEnd/>
            <a:tailEnd/>
          </a:ln>
          <a:effectLst/>
        </p:spPr>
      </p:pic>
    </p:spTree>
    <p:extLst>
      <p:ext uri="{BB962C8B-B14F-4D97-AF65-F5344CB8AC3E}">
        <p14:creationId xmlns:p14="http://schemas.microsoft.com/office/powerpoint/2010/main" val="201282304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15CED9-7B8D-9140-9E12-6DB496E474D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30062E6-7B7E-0F63-108D-FCD2E11B76F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C06702E-2B13-8375-FF81-4BDAD7ED3D2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069200E-9759-5BED-21C0-4398AA550DC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Title 1">
            <a:extLst>
              <a:ext uri="{FF2B5EF4-FFF2-40B4-BE49-F238E27FC236}">
                <a16:creationId xmlns:a16="http://schemas.microsoft.com/office/drawing/2014/main" id="{F2848B10-4A05-10F7-F58A-404F16C67D85}"/>
              </a:ext>
            </a:extLst>
          </p:cNvPr>
          <p:cNvSpPr txBox="1">
            <a:spLocks/>
          </p:cNvSpPr>
          <p:nvPr/>
        </p:nvSpPr>
        <p:spPr>
          <a:xfrm>
            <a:off x="457200" y="1189038"/>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Frequency and Deviation of the Fuel Controller</a:t>
            </a:r>
            <a:endParaRPr kumimoji="0" lang="en-IN" sz="4400" b="1"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9" name="Content Placeholder 2">
            <a:extLst>
              <a:ext uri="{FF2B5EF4-FFF2-40B4-BE49-F238E27FC236}">
                <a16:creationId xmlns:a16="http://schemas.microsoft.com/office/drawing/2014/main" id="{F788A13A-BBF8-6FA0-7DBE-6041E4DBDE99}"/>
              </a:ext>
            </a:extLst>
          </p:cNvPr>
          <p:cNvSpPr txBox="1">
            <a:spLocks/>
          </p:cNvSpPr>
          <p:nvPr/>
        </p:nvSpPr>
        <p:spPr>
          <a:xfrm>
            <a:off x="457200" y="2103437"/>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frequency of oscillation </a:t>
            </a:r>
            <a:r>
              <a:rPr kumimoji="0" lang="en-IN" sz="3200" b="0" i="1" u="none" strike="noStrike" kern="1200" cap="none" spc="0" normalizeH="0" baseline="0" noProof="0" dirty="0" err="1">
                <a:ln>
                  <a:noFill/>
                </a:ln>
                <a:solidFill>
                  <a:sysClr val="windowText" lastClr="000000"/>
                </a:solidFill>
                <a:effectLst/>
                <a:uLnTx/>
                <a:uFillTx/>
                <a:latin typeface="Calibri"/>
                <a:ea typeface="+mn-ea"/>
                <a:cs typeface="+mn-cs"/>
              </a:rPr>
              <a:t>fL</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 of this limit-cycle control system is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defined as the reciprocal of its period. The period of one complete cycle is denoted </a:t>
            </a:r>
            <a:r>
              <a:rPr kumimoji="0" lang="en-IN" sz="3200" b="0" i="1" u="none" strike="noStrike" kern="1200" cap="none" spc="0" normalizeH="0" baseline="0" noProof="0" dirty="0" err="1">
                <a:ln>
                  <a:noFill/>
                </a:ln>
                <a:solidFill>
                  <a:sysClr val="windowText" lastClr="000000"/>
                </a:solidFill>
                <a:effectLst/>
                <a:uLnTx/>
                <a:uFillTx/>
                <a:latin typeface="Calibri"/>
                <a:ea typeface="+mn-ea"/>
                <a:cs typeface="+mn-cs"/>
              </a:rPr>
              <a:t>Tp</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 which is proportional to transport delay. Thus, the frequency of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oscillation is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10" name="Picture 3">
            <a:extLst>
              <a:ext uri="{FF2B5EF4-FFF2-40B4-BE49-F238E27FC236}">
                <a16:creationId xmlns:a16="http://schemas.microsoft.com/office/drawing/2014/main" id="{33565198-FD27-B496-4600-ACBA8D404211}"/>
              </a:ext>
            </a:extLst>
          </p:cNvPr>
          <p:cNvPicPr>
            <a:picLocks noChangeAspect="1" noChangeArrowheads="1"/>
          </p:cNvPicPr>
          <p:nvPr/>
        </p:nvPicPr>
        <p:blipFill>
          <a:blip r:embed="rId2"/>
          <a:srcRect t="11765"/>
          <a:stretch>
            <a:fillRect/>
          </a:stretch>
        </p:blipFill>
        <p:spPr bwMode="auto">
          <a:xfrm>
            <a:off x="2743200" y="5029200"/>
            <a:ext cx="3733800" cy="1143000"/>
          </a:xfrm>
          <a:prstGeom prst="rect">
            <a:avLst/>
          </a:prstGeom>
          <a:noFill/>
          <a:ln w="9525">
            <a:noFill/>
            <a:miter lim="800000"/>
            <a:headEnd/>
            <a:tailEnd/>
          </a:ln>
          <a:effectLst/>
        </p:spPr>
      </p:pic>
    </p:spTree>
    <p:extLst>
      <p:ext uri="{BB962C8B-B14F-4D97-AF65-F5344CB8AC3E}">
        <p14:creationId xmlns:p14="http://schemas.microsoft.com/office/powerpoint/2010/main" val="71391895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D31B7-58CA-F238-FB04-F3316A892A6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02287E8-04C6-8E98-E6A9-1A9218A8889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76E53A0B-4CAE-1B63-5A8C-AF003F3DCA6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B4EAB74-4E0D-1E7C-AE24-7F43A2835E3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58412FC9-10F8-1E32-9384-D28E80229296}"/>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a:ln>
                <a:noFill/>
              </a:ln>
              <a:solidFill>
                <a:sysClr val="windowText" lastClr="000000"/>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Although the air/fuel ratio is constantly swinging up and down, the average value of deviation is held within ±0.05 of the 14.7 : 1 ratio.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69802053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5B034-3A33-9934-6F27-C4176B7C93F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5346332-6401-2571-B087-2AB63CE67B0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9DDA100-27AE-A726-7003-5102FBAFAC8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0719624-25A4-E1AE-BE49-27713C5C115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DC3B81E6-1F0F-0775-16B5-618098CF9CB1}"/>
              </a:ext>
            </a:extLst>
          </p:cNvPr>
          <p:cNvPicPr>
            <a:picLocks noChangeAspect="1" noChangeArrowheads="1"/>
          </p:cNvPicPr>
          <p:nvPr/>
        </p:nvPicPr>
        <p:blipFill>
          <a:blip r:embed="rId2"/>
          <a:srcRect/>
          <a:stretch>
            <a:fillRect/>
          </a:stretch>
        </p:blipFill>
        <p:spPr bwMode="auto">
          <a:xfrm>
            <a:off x="533400" y="1270829"/>
            <a:ext cx="8077200" cy="4953000"/>
          </a:xfrm>
          <a:prstGeom prst="rect">
            <a:avLst/>
          </a:prstGeom>
          <a:noFill/>
          <a:ln w="9525">
            <a:noFill/>
            <a:miter lim="800000"/>
            <a:headEnd/>
            <a:tailEnd/>
          </a:ln>
          <a:effectLst/>
        </p:spPr>
      </p:pic>
    </p:spTree>
    <p:extLst>
      <p:ext uri="{BB962C8B-B14F-4D97-AF65-F5344CB8AC3E}">
        <p14:creationId xmlns:p14="http://schemas.microsoft.com/office/powerpoint/2010/main" val="188662912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0001A-92B0-CC72-36AA-A285DB42EDE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B367C05-D32E-1026-0685-63E69BB13DB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565A5A2E-87B4-3EA7-D5D4-B165B977512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EBD7E68B-6353-9D9D-9A08-08BCD2B4F88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E81724B1-0336-D802-D5B2-BE8C5FAC50AD}"/>
              </a:ext>
            </a:extLst>
          </p:cNvPr>
          <p:cNvSpPr txBox="1">
            <a:spLocks/>
          </p:cNvSpPr>
          <p:nvPr/>
        </p:nvSpPr>
        <p:spPr>
          <a:xfrm>
            <a:off x="457200" y="91440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600" b="1" i="0" u="none" strike="noStrike" kern="1200" cap="none" spc="0" normalizeH="0" baseline="0" noProof="0" dirty="0">
                <a:ln>
                  <a:noFill/>
                </a:ln>
                <a:solidFill>
                  <a:sysClr val="windowText" lastClr="000000"/>
                </a:solidFill>
                <a:effectLst/>
                <a:uLnTx/>
                <a:uFillTx/>
                <a:latin typeface="Calibri"/>
                <a:ea typeface="+mj-ea"/>
                <a:cs typeface="+mj-cs"/>
              </a:rPr>
              <a:t>ANALYSIS OF INTAKE MANIFOLD PRESSURE</a:t>
            </a:r>
            <a:endParaRPr kumimoji="0" lang="en-IN" sz="36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9D6C5CFC-09E3-2AAA-A648-31DE89165099}"/>
              </a:ext>
            </a:extLst>
          </p:cNvPr>
          <p:cNvSpPr txBox="1">
            <a:spLocks/>
          </p:cNvSpPr>
          <p:nvPr/>
        </p:nvSpPr>
        <p:spPr>
          <a:xfrm>
            <a:off x="457200" y="1791222"/>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MAP sensor output voltage is proportional to the average pressure within the intake manifold.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Whenever the engine is not running, no air is being pumped and the intake MAP is at atmospheric pressure.</a:t>
            </a:r>
          </a:p>
          <a:p>
            <a:pPr marL="342900" marR="0" lvl="0"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When the engine is running, the air flow is impeded by the partially closed throttle plate. This reduces the pressure in the intake manifold so it is lower than atmospheric pressure; therefore, a partial vacuum exists in the intake.</a:t>
            </a:r>
          </a:p>
        </p:txBody>
      </p:sp>
    </p:spTree>
    <p:extLst>
      <p:ext uri="{BB962C8B-B14F-4D97-AF65-F5344CB8AC3E}">
        <p14:creationId xmlns:p14="http://schemas.microsoft.com/office/powerpoint/2010/main" val="172535937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372CA-0FE6-74EE-11EA-2B00689E327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F88CC38-54BA-0EF2-65C8-13ED25CF911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6B0812A-1477-A490-D93F-C384388E054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C8ACFEF-39DB-EB85-C8F0-63FB3435F4C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9CC1DAE3-C743-4838-2912-A0D31CC42E04}"/>
              </a:ext>
            </a:extLst>
          </p:cNvPr>
          <p:cNvPicPr>
            <a:picLocks noChangeAspect="1" noChangeArrowheads="1"/>
          </p:cNvPicPr>
          <p:nvPr/>
        </p:nvPicPr>
        <p:blipFill>
          <a:blip r:embed="rId2"/>
          <a:srcRect/>
          <a:stretch>
            <a:fillRect/>
          </a:stretch>
        </p:blipFill>
        <p:spPr bwMode="auto">
          <a:xfrm>
            <a:off x="457200" y="1206674"/>
            <a:ext cx="8229600" cy="5105400"/>
          </a:xfrm>
          <a:prstGeom prst="rect">
            <a:avLst/>
          </a:prstGeom>
          <a:noFill/>
          <a:ln w="9525">
            <a:noFill/>
            <a:miter lim="800000"/>
            <a:headEnd/>
            <a:tailEnd/>
          </a:ln>
          <a:effectLst/>
        </p:spPr>
      </p:pic>
    </p:spTree>
    <p:extLst>
      <p:ext uri="{BB962C8B-B14F-4D97-AF65-F5344CB8AC3E}">
        <p14:creationId xmlns:p14="http://schemas.microsoft.com/office/powerpoint/2010/main" val="2204380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C2168-5E76-3581-3D79-2F0B8B0AB9B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A782739-B732-5398-718E-A3A807CD33B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33D8653-55E0-5D22-6C8D-A2C157C3BD6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35589BD-864B-CF56-1C07-06F48AFA0E3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91CE363A-C981-B472-11E7-0EA36FF83AD9}"/>
              </a:ext>
            </a:extLst>
          </p:cNvPr>
          <p:cNvSpPr txBox="1">
            <a:spLocks/>
          </p:cNvSpPr>
          <p:nvPr/>
        </p:nvSpPr>
        <p:spPr>
          <a:xfrm>
            <a:off x="457200" y="838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000" b="1" i="0" u="none" strike="noStrike" kern="1200" cap="none" spc="0" normalizeH="0" baseline="0" noProof="0" dirty="0">
                <a:ln>
                  <a:noFill/>
                </a:ln>
                <a:solidFill>
                  <a:sysClr val="windowText" lastClr="000000"/>
                </a:solidFill>
                <a:effectLst/>
                <a:uLnTx/>
                <a:uFillTx/>
                <a:latin typeface="Calibri"/>
                <a:ea typeface="+mj-ea"/>
                <a:cs typeface="+mj-cs"/>
              </a:rPr>
              <a:t>The 4-Stroke Cycle</a:t>
            </a:r>
            <a:endParaRPr kumimoji="0" lang="en-IN" sz="40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BFB7F8D9-2D7D-51CF-3697-97555101D85D}"/>
              </a:ext>
            </a:extLst>
          </p:cNvPr>
          <p:cNvSpPr txBox="1">
            <a:spLocks/>
          </p:cNvSpPr>
          <p:nvPr/>
        </p:nvSpPr>
        <p:spPr>
          <a:xfrm>
            <a:off x="381000" y="1722437"/>
            <a:ext cx="84582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Conventional SI engines operate using four “strokes,” with either an up or down movement of each piston. These strokes are named </a:t>
            </a:r>
          </a:p>
          <a:p>
            <a:pPr lvl="1" indent="-342900" algn="just">
              <a:buFont typeface="Arial" pitchFamily="34" charset="0"/>
              <a:buChar char="•"/>
            </a:pPr>
            <a:r>
              <a:rPr kumimoji="0" lang="en-IN" b="0" i="1" u="none" strike="noStrike" kern="1200" cap="none" spc="0" normalizeH="0" baseline="0" noProof="0" dirty="0">
                <a:ln>
                  <a:noFill/>
                </a:ln>
                <a:solidFill>
                  <a:sysClr val="windowText" lastClr="000000"/>
                </a:solidFill>
                <a:effectLst/>
                <a:uLnTx/>
                <a:uFillTx/>
                <a:latin typeface="Calibri"/>
                <a:ea typeface="+mn-ea"/>
                <a:cs typeface="+mn-cs"/>
              </a:rPr>
              <a:t>intake, compression, power, and exhaust.</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One complete cycle in the 4-stroke/cycle SI engine requires two complete rotations of the crankshaft.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As the crankshaft rotates, the piston moves up and down in the cylinder</a:t>
            </a:r>
          </a:p>
        </p:txBody>
      </p:sp>
    </p:spTree>
    <p:extLst>
      <p:ext uri="{BB962C8B-B14F-4D97-AF65-F5344CB8AC3E}">
        <p14:creationId xmlns:p14="http://schemas.microsoft.com/office/powerpoint/2010/main" val="383747117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0F5F9-66BE-D9B1-671F-6D3E201DDEF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BF172A0-65B3-0B29-91CE-FDB60096EC6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AFCF429-A846-96E0-9E6C-D023D63346A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8CAC978-C3DD-51CA-E2E7-375B0625DCB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Content Placeholder 2">
            <a:extLst>
              <a:ext uri="{FF2B5EF4-FFF2-40B4-BE49-F238E27FC236}">
                <a16:creationId xmlns:a16="http://schemas.microsoft.com/office/drawing/2014/main" id="{A0E11945-90CA-8CF0-7A5F-86C9F486EB6C}"/>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manifold absolute pressure varies from near atmospheric pressure when the throttle plate is fully opened to near zero pressure when the throttle plate is closed.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8" name="Picture 2">
            <a:extLst>
              <a:ext uri="{FF2B5EF4-FFF2-40B4-BE49-F238E27FC236}">
                <a16:creationId xmlns:a16="http://schemas.microsoft.com/office/drawing/2014/main" id="{8B5DBEA5-D39E-361A-5D89-01CC97AAEAEA}"/>
              </a:ext>
            </a:extLst>
          </p:cNvPr>
          <p:cNvPicPr>
            <a:picLocks noChangeAspect="1" noChangeArrowheads="1"/>
          </p:cNvPicPr>
          <p:nvPr/>
        </p:nvPicPr>
        <p:blipFill>
          <a:blip r:embed="rId2"/>
          <a:srcRect/>
          <a:stretch>
            <a:fillRect/>
          </a:stretch>
        </p:blipFill>
        <p:spPr bwMode="auto">
          <a:xfrm>
            <a:off x="2438400" y="3886200"/>
            <a:ext cx="3886200" cy="1981200"/>
          </a:xfrm>
          <a:prstGeom prst="rect">
            <a:avLst/>
          </a:prstGeom>
          <a:noFill/>
          <a:ln w="9525">
            <a:noFill/>
            <a:miter lim="800000"/>
            <a:headEnd/>
            <a:tailEnd/>
          </a:ln>
          <a:effectLst/>
        </p:spPr>
      </p:pic>
    </p:spTree>
    <p:extLst>
      <p:ext uri="{BB962C8B-B14F-4D97-AF65-F5344CB8AC3E}">
        <p14:creationId xmlns:p14="http://schemas.microsoft.com/office/powerpoint/2010/main" val="81349374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2AA92-A630-8ED3-12EF-A07FA4D74F7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3756AAF-1D5B-D57F-7D42-F8860A88F70F}"/>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D3CFBF4-35B1-8DEC-97DC-55CDBD74FA5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22637C9-7EBB-1A67-8318-5AD2710BCD3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4D9A1DB7-2569-7F11-464E-3823312200C5}"/>
              </a:ext>
            </a:extLst>
          </p:cNvPr>
          <p:cNvPicPr>
            <a:picLocks noChangeAspect="1" noChangeArrowheads="1"/>
          </p:cNvPicPr>
          <p:nvPr/>
        </p:nvPicPr>
        <p:blipFill>
          <a:blip r:embed="rId2"/>
          <a:srcRect t="2350" r="2804" b="4299"/>
          <a:stretch>
            <a:fillRect/>
          </a:stretch>
        </p:blipFill>
        <p:spPr bwMode="auto">
          <a:xfrm>
            <a:off x="495300" y="1295399"/>
            <a:ext cx="8153400" cy="4928429"/>
          </a:xfrm>
          <a:prstGeom prst="rect">
            <a:avLst/>
          </a:prstGeom>
          <a:noFill/>
          <a:ln w="9525">
            <a:noFill/>
            <a:miter lim="800000"/>
            <a:headEnd/>
            <a:tailEnd/>
          </a:ln>
          <a:effectLst/>
        </p:spPr>
      </p:pic>
    </p:spTree>
    <p:extLst>
      <p:ext uri="{BB962C8B-B14F-4D97-AF65-F5344CB8AC3E}">
        <p14:creationId xmlns:p14="http://schemas.microsoft.com/office/powerpoint/2010/main" val="342795956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38E2E5-85E9-3B06-982C-554F0F972CD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5DAA08C-1617-7F99-325F-5CA8655DBBA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1B1A5F4-CF4D-4501-9C38-73B52FDC3DC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2AA8DDB-487F-D9C1-573A-80F3FC39094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38E74AB8-9270-C8DE-1957-A42F56F2CD53}"/>
              </a:ext>
            </a:extLst>
          </p:cNvPr>
          <p:cNvSpPr txBox="1">
            <a:spLocks/>
          </p:cNvSpPr>
          <p:nvPr/>
        </p:nvSpPr>
        <p:spPr>
          <a:xfrm>
            <a:off x="457200" y="11430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Measuring Air Mass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05774ADD-5AE6-755E-431A-69E5B8555D7E}"/>
              </a:ext>
            </a:extLst>
          </p:cNvPr>
          <p:cNvSpPr txBox="1">
            <a:spLocks/>
          </p:cNvSpPr>
          <p:nvPr/>
        </p:nvSpPr>
        <p:spPr>
          <a:xfrm>
            <a:off x="457200" y="22860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 critically important aspect of fuel control is the requirement to measure the mass of air that is drawn into the cylinder (i.e., the air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charge).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amount of fuel delivered can then be calculated such as to maintain the desired air/fuel ratio.</a:t>
            </a:r>
          </a:p>
        </p:txBody>
      </p:sp>
    </p:spTree>
    <p:extLst>
      <p:ext uri="{BB962C8B-B14F-4D97-AF65-F5344CB8AC3E}">
        <p14:creationId xmlns:p14="http://schemas.microsoft.com/office/powerpoint/2010/main" val="4100559899"/>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D43AD-8063-DA60-B60D-5AECB317624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3FA38E5-348A-4ECB-F7F5-2E8A7346A99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0A46FAF-ED1A-857D-5A09-7C8E4EC55AE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15BD08D-AE6B-A454-85FC-E00526B1FF6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3AE9E2F8-95FA-5939-10B0-6A6E93575F06}"/>
              </a:ext>
            </a:extLst>
          </p:cNvPr>
          <p:cNvSpPr txBox="1">
            <a:spLocks/>
          </p:cNvSpPr>
          <p:nvPr/>
        </p:nvSpPr>
        <p:spPr>
          <a:xfrm>
            <a:off x="457200" y="838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Speed-Density Method</a:t>
            </a:r>
            <a:endParaRPr kumimoji="0" lang="en-IN" sz="4400" b="1"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7B6F6561-A5F6-7292-DC06-7957A2C36A69}"/>
              </a:ext>
            </a:extLst>
          </p:cNvPr>
          <p:cNvPicPr>
            <a:picLocks noChangeAspect="1" noChangeArrowheads="1"/>
          </p:cNvPicPr>
          <p:nvPr/>
        </p:nvPicPr>
        <p:blipFill>
          <a:blip r:embed="rId2"/>
          <a:srcRect/>
          <a:stretch>
            <a:fillRect/>
          </a:stretch>
        </p:blipFill>
        <p:spPr bwMode="auto">
          <a:xfrm>
            <a:off x="457200" y="1777171"/>
            <a:ext cx="8229600" cy="4471229"/>
          </a:xfrm>
          <a:prstGeom prst="rect">
            <a:avLst/>
          </a:prstGeom>
          <a:noFill/>
          <a:ln w="9525">
            <a:noFill/>
            <a:miter lim="800000"/>
            <a:headEnd/>
            <a:tailEnd/>
          </a:ln>
          <a:effectLst/>
        </p:spPr>
      </p:pic>
    </p:spTree>
    <p:extLst>
      <p:ext uri="{BB962C8B-B14F-4D97-AF65-F5344CB8AC3E}">
        <p14:creationId xmlns:p14="http://schemas.microsoft.com/office/powerpoint/2010/main" val="284447994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2C496-A509-9050-A752-398BDFD98B0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ADC1473-9151-19F5-16A9-3A77FEEC3E9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1A150CB-4C80-AD9F-B0A1-D70C65C5582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48F77AF-2AAD-F992-E2B3-028CE8CE51F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Content Placeholder 2">
            <a:extLst>
              <a:ext uri="{FF2B5EF4-FFF2-40B4-BE49-F238E27FC236}">
                <a16:creationId xmlns:a16="http://schemas.microsoft.com/office/drawing/2014/main" id="{07E8D0B2-0182-E8C6-3C4C-D99E04A11E7D}"/>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For a given volume of air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V ) at a specific pressure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p) and temperature (T ), the density of the air (da) is the ratio of the mass of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air in that volume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Ma) divided by V:</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9" name="Picture 3">
            <a:extLst>
              <a:ext uri="{FF2B5EF4-FFF2-40B4-BE49-F238E27FC236}">
                <a16:creationId xmlns:a16="http://schemas.microsoft.com/office/drawing/2014/main" id="{3A38635C-06A3-562E-CCC9-48A9E849E377}"/>
              </a:ext>
            </a:extLst>
          </p:cNvPr>
          <p:cNvPicPr>
            <a:picLocks noChangeAspect="1" noChangeArrowheads="1"/>
          </p:cNvPicPr>
          <p:nvPr/>
        </p:nvPicPr>
        <p:blipFill>
          <a:blip r:embed="rId2"/>
          <a:srcRect/>
          <a:stretch>
            <a:fillRect/>
          </a:stretch>
        </p:blipFill>
        <p:spPr bwMode="auto">
          <a:xfrm>
            <a:off x="1828800" y="4114800"/>
            <a:ext cx="2438400" cy="1438275"/>
          </a:xfrm>
          <a:prstGeom prst="rect">
            <a:avLst/>
          </a:prstGeom>
          <a:noFill/>
          <a:ln w="9525">
            <a:noFill/>
            <a:miter lim="800000"/>
            <a:headEnd/>
            <a:tailEnd/>
          </a:ln>
          <a:effectLst/>
        </p:spPr>
      </p:pic>
      <p:pic>
        <p:nvPicPr>
          <p:cNvPr id="10" name="Picture 4">
            <a:extLst>
              <a:ext uri="{FF2B5EF4-FFF2-40B4-BE49-F238E27FC236}">
                <a16:creationId xmlns:a16="http://schemas.microsoft.com/office/drawing/2014/main" id="{18BEA725-0FBC-ACE1-C4FE-0C7B50A8AAD3}"/>
              </a:ext>
            </a:extLst>
          </p:cNvPr>
          <p:cNvPicPr>
            <a:picLocks noChangeAspect="1" noChangeArrowheads="1"/>
          </p:cNvPicPr>
          <p:nvPr/>
        </p:nvPicPr>
        <p:blipFill>
          <a:blip r:embed="rId3"/>
          <a:srcRect/>
          <a:stretch>
            <a:fillRect/>
          </a:stretch>
        </p:blipFill>
        <p:spPr bwMode="auto">
          <a:xfrm>
            <a:off x="5410200" y="4396154"/>
            <a:ext cx="1905000" cy="937846"/>
          </a:xfrm>
          <a:prstGeom prst="rect">
            <a:avLst/>
          </a:prstGeom>
          <a:noFill/>
          <a:ln w="9525">
            <a:noFill/>
            <a:miter lim="800000"/>
            <a:headEnd/>
            <a:tailEnd/>
          </a:ln>
          <a:effectLst/>
        </p:spPr>
      </p:pic>
    </p:spTree>
    <p:extLst>
      <p:ext uri="{BB962C8B-B14F-4D97-AF65-F5344CB8AC3E}">
        <p14:creationId xmlns:p14="http://schemas.microsoft.com/office/powerpoint/2010/main" val="325677046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EBDBF-BA4B-D809-A973-0FD2FD87F06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CF70887-89DC-0983-D519-1E95E6201BC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DEAC4B5-17F6-4CB9-1E92-6BA43C8B24D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84F306E-FAF6-A9EC-CF3D-D4763F25DFA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Content Placeholder 2">
            <a:extLst>
              <a:ext uri="{FF2B5EF4-FFF2-40B4-BE49-F238E27FC236}">
                <a16:creationId xmlns:a16="http://schemas.microsoft.com/office/drawing/2014/main" id="{A40448D1-6565-3B57-B256-F3879DB66DFA}"/>
              </a:ext>
            </a:extLst>
          </p:cNvPr>
          <p:cNvSpPr txBox="1">
            <a:spLocks/>
          </p:cNvSpPr>
          <p:nvPr/>
        </p:nvSpPr>
        <p:spPr>
          <a:xfrm>
            <a:off x="457200" y="13716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air density in the intake manifold can be computed from measurements of the intake manifold absolute pressure and the intake manifold air temperature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Ti ).</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9" name="Picture 2">
            <a:extLst>
              <a:ext uri="{FF2B5EF4-FFF2-40B4-BE49-F238E27FC236}">
                <a16:creationId xmlns:a16="http://schemas.microsoft.com/office/drawing/2014/main" id="{CE44A4D2-72A5-573C-8F85-7D4447F21023}"/>
              </a:ext>
            </a:extLst>
          </p:cNvPr>
          <p:cNvPicPr>
            <a:picLocks noChangeAspect="1" noChangeArrowheads="1"/>
          </p:cNvPicPr>
          <p:nvPr/>
        </p:nvPicPr>
        <p:blipFill>
          <a:blip r:embed="rId2"/>
          <a:srcRect/>
          <a:stretch>
            <a:fillRect/>
          </a:stretch>
        </p:blipFill>
        <p:spPr bwMode="auto">
          <a:xfrm>
            <a:off x="1143000" y="3733800"/>
            <a:ext cx="6324600" cy="1447800"/>
          </a:xfrm>
          <a:prstGeom prst="rect">
            <a:avLst/>
          </a:prstGeom>
          <a:noFill/>
          <a:ln w="9525">
            <a:noFill/>
            <a:miter lim="800000"/>
            <a:headEnd/>
            <a:tailEnd/>
          </a:ln>
          <a:effectLst/>
        </p:spPr>
      </p:pic>
      <p:pic>
        <p:nvPicPr>
          <p:cNvPr id="10" name="Picture 3">
            <a:extLst>
              <a:ext uri="{FF2B5EF4-FFF2-40B4-BE49-F238E27FC236}">
                <a16:creationId xmlns:a16="http://schemas.microsoft.com/office/drawing/2014/main" id="{811845D2-6FF2-034F-7487-763675249837}"/>
              </a:ext>
            </a:extLst>
          </p:cNvPr>
          <p:cNvPicPr>
            <a:picLocks noChangeAspect="1" noChangeArrowheads="1"/>
          </p:cNvPicPr>
          <p:nvPr/>
        </p:nvPicPr>
        <p:blipFill>
          <a:blip r:embed="rId3"/>
          <a:srcRect/>
          <a:stretch>
            <a:fillRect/>
          </a:stretch>
        </p:blipFill>
        <p:spPr bwMode="auto">
          <a:xfrm>
            <a:off x="3276600" y="5410199"/>
            <a:ext cx="1905000" cy="672353"/>
          </a:xfrm>
          <a:prstGeom prst="rect">
            <a:avLst/>
          </a:prstGeom>
          <a:noFill/>
          <a:ln w="9525">
            <a:noFill/>
            <a:miter lim="800000"/>
            <a:headEnd/>
            <a:tailEnd/>
          </a:ln>
          <a:effectLst/>
        </p:spPr>
      </p:pic>
    </p:spTree>
    <p:extLst>
      <p:ext uri="{BB962C8B-B14F-4D97-AF65-F5344CB8AC3E}">
        <p14:creationId xmlns:p14="http://schemas.microsoft.com/office/powerpoint/2010/main" val="165086512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5FF72-C82D-372D-5D12-5EC63B6BF03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3BEDC88-E906-C43F-6899-2FE9A5BF205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19658E0-10C5-B869-59F6-9302A4DAC99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BE730CB-45E7-B1EC-6BED-487339E0B39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A5A31CBB-E531-98B8-2615-0E3642CEDAE4}"/>
              </a:ext>
            </a:extLst>
          </p:cNvPr>
          <p:cNvPicPr>
            <a:picLocks noChangeAspect="1" noChangeArrowheads="1"/>
          </p:cNvPicPr>
          <p:nvPr/>
        </p:nvPicPr>
        <p:blipFill>
          <a:blip r:embed="rId2"/>
          <a:srcRect/>
          <a:stretch>
            <a:fillRect/>
          </a:stretch>
        </p:blipFill>
        <p:spPr bwMode="auto">
          <a:xfrm>
            <a:off x="3124200" y="1905000"/>
            <a:ext cx="2895600" cy="762000"/>
          </a:xfrm>
          <a:prstGeom prst="rect">
            <a:avLst/>
          </a:prstGeom>
          <a:noFill/>
          <a:ln w="9525">
            <a:noFill/>
            <a:miter lim="800000"/>
            <a:headEnd/>
            <a:tailEnd/>
          </a:ln>
          <a:effectLst/>
        </p:spPr>
      </p:pic>
      <p:pic>
        <p:nvPicPr>
          <p:cNvPr id="6" name="Picture 3">
            <a:extLst>
              <a:ext uri="{FF2B5EF4-FFF2-40B4-BE49-F238E27FC236}">
                <a16:creationId xmlns:a16="http://schemas.microsoft.com/office/drawing/2014/main" id="{EE9308CA-E88A-ACBE-3B61-8212ADA0A0F4}"/>
              </a:ext>
            </a:extLst>
          </p:cNvPr>
          <p:cNvPicPr>
            <a:picLocks noChangeAspect="1" noChangeArrowheads="1"/>
          </p:cNvPicPr>
          <p:nvPr/>
        </p:nvPicPr>
        <p:blipFill>
          <a:blip r:embed="rId3"/>
          <a:srcRect/>
          <a:stretch>
            <a:fillRect/>
          </a:stretch>
        </p:blipFill>
        <p:spPr bwMode="auto">
          <a:xfrm>
            <a:off x="990600" y="3124200"/>
            <a:ext cx="6604836" cy="2362200"/>
          </a:xfrm>
          <a:prstGeom prst="rect">
            <a:avLst/>
          </a:prstGeom>
          <a:noFill/>
          <a:ln w="9525">
            <a:noFill/>
            <a:miter lim="800000"/>
            <a:headEnd/>
            <a:tailEnd/>
          </a:ln>
          <a:effectLst/>
        </p:spPr>
      </p:pic>
    </p:spTree>
    <p:extLst>
      <p:ext uri="{BB962C8B-B14F-4D97-AF65-F5344CB8AC3E}">
        <p14:creationId xmlns:p14="http://schemas.microsoft.com/office/powerpoint/2010/main" val="71411117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B118A-1B54-B0F0-D105-A9AB9177F43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3A79F88-B793-0CE6-C226-67096D33B69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A296B75-F076-B083-3819-232DB0A759C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0FA0D37-6FA7-D989-9448-49D7D31F2EA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Content Placeholder 2">
            <a:extLst>
              <a:ext uri="{FF2B5EF4-FFF2-40B4-BE49-F238E27FC236}">
                <a16:creationId xmlns:a16="http://schemas.microsoft.com/office/drawing/2014/main" id="{8FE4CE78-403D-F63B-75A2-935A151B05AD}"/>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Unfortunately, the engine is not a perfect air pump. In fact, the actual volume flow rate for an engine having displacement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D and running at speed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RPM is given by</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8" name="Picture 2">
            <a:extLst>
              <a:ext uri="{FF2B5EF4-FFF2-40B4-BE49-F238E27FC236}">
                <a16:creationId xmlns:a16="http://schemas.microsoft.com/office/drawing/2014/main" id="{0B767413-CA65-FD0C-2D88-89C79CC66710}"/>
              </a:ext>
            </a:extLst>
          </p:cNvPr>
          <p:cNvPicPr>
            <a:picLocks noChangeAspect="1" noChangeArrowheads="1"/>
          </p:cNvPicPr>
          <p:nvPr/>
        </p:nvPicPr>
        <p:blipFill>
          <a:blip r:embed="rId2"/>
          <a:srcRect/>
          <a:stretch>
            <a:fillRect/>
          </a:stretch>
        </p:blipFill>
        <p:spPr bwMode="auto">
          <a:xfrm>
            <a:off x="838200" y="3962400"/>
            <a:ext cx="6236138" cy="1524000"/>
          </a:xfrm>
          <a:prstGeom prst="rect">
            <a:avLst/>
          </a:prstGeom>
          <a:noFill/>
          <a:ln w="9525">
            <a:noFill/>
            <a:miter lim="800000"/>
            <a:headEnd/>
            <a:tailEnd/>
          </a:ln>
          <a:effectLst/>
        </p:spPr>
      </p:pic>
    </p:spTree>
    <p:extLst>
      <p:ext uri="{BB962C8B-B14F-4D97-AF65-F5344CB8AC3E}">
        <p14:creationId xmlns:p14="http://schemas.microsoft.com/office/powerpoint/2010/main" val="133186995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B2FB6-9B7C-18A4-904B-CCFC5996719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85AC4A3-E232-9513-DE54-46A8F821DA0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0296952-6C16-FAB5-AA7B-F4956024A3F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F480A56-88A7-C0EA-B205-AC6C0C4340D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CF7659DC-1B8D-513D-3A2A-67EC0DE00B70}"/>
              </a:ext>
            </a:extLst>
          </p:cNvPr>
          <p:cNvSpPr txBox="1">
            <a:spLocks/>
          </p:cNvSpPr>
          <p:nvPr/>
        </p:nvSpPr>
        <p:spPr>
          <a:xfrm>
            <a:off x="457200" y="10668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ELECTRONIC IGNITION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85BA5B8F-F996-733A-00FE-739A0D565F8B}"/>
              </a:ext>
            </a:extLst>
          </p:cNvPr>
          <p:cNvPicPr>
            <a:picLocks noChangeAspect="1" noChangeArrowheads="1"/>
          </p:cNvPicPr>
          <p:nvPr/>
        </p:nvPicPr>
        <p:blipFill>
          <a:blip r:embed="rId2"/>
          <a:srcRect t="7863"/>
          <a:stretch>
            <a:fillRect/>
          </a:stretch>
        </p:blipFill>
        <p:spPr bwMode="auto">
          <a:xfrm>
            <a:off x="1200150" y="2137663"/>
            <a:ext cx="6267450" cy="4110737"/>
          </a:xfrm>
          <a:prstGeom prst="rect">
            <a:avLst/>
          </a:prstGeom>
          <a:noFill/>
          <a:ln w="9525">
            <a:noFill/>
            <a:miter lim="800000"/>
            <a:headEnd/>
            <a:tailEnd/>
          </a:ln>
          <a:effectLst/>
        </p:spPr>
      </p:pic>
    </p:spTree>
    <p:extLst>
      <p:ext uri="{BB962C8B-B14F-4D97-AF65-F5344CB8AC3E}">
        <p14:creationId xmlns:p14="http://schemas.microsoft.com/office/powerpoint/2010/main" val="192349837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6AA9D-2E66-BB5B-A8C4-2E0C79893C0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ED8DE35-55B3-40C7-9617-4A4D6ECC39E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FF7B8CD-2F1F-176A-C22C-6B9ABA3D5D7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7F811A8-1228-034E-4B73-5E5ECC8A77B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B278C9A0-FAFA-C62E-2190-69BBADD48745}"/>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An ignition system such as this is often called a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distributorless ignition system (DIS) because the multiple coil packs and drivers are a modern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replacement for the (now essentially obsolete) distributor</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617850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FA4E4-BF03-F7A9-6F11-E1A69F38D18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C815DE9-503E-283A-0E44-F9AD3F2F653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270EA854-4A26-59DE-D2B8-00E0B4DA6B7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F46C5C7-33E0-05EB-2F25-C6A52C99781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5991A7DB-F8CE-ED31-5326-0EEF452C727D}"/>
              </a:ext>
            </a:extLst>
          </p:cNvPr>
          <p:cNvSpPr txBox="1">
            <a:spLocks/>
          </p:cNvSpPr>
          <p:nvPr/>
        </p:nvSpPr>
        <p:spPr>
          <a:xfrm>
            <a:off x="457200" y="1173162"/>
            <a:ext cx="8229600" cy="118903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IN" sz="2800" dirty="0">
                <a:solidFill>
                  <a:sysClr val="windowText" lastClr="000000"/>
                </a:solidFill>
                <a:latin typeface="Calibri"/>
              </a:rPr>
              <a:t>F</a:t>
            </a:r>
            <a:r>
              <a:rPr kumimoji="0" lang="en-IN" sz="2800" b="0" i="0" u="none" strike="noStrike" kern="1200" cap="none" spc="0" normalizeH="0" baseline="0" noProof="0" dirty="0">
                <a:ln>
                  <a:noFill/>
                </a:ln>
                <a:solidFill>
                  <a:sysClr val="windowText" lastClr="000000"/>
                </a:solidFill>
                <a:effectLst/>
                <a:uLnTx/>
                <a:uFillTx/>
                <a:latin typeface="Calibri"/>
                <a:ea typeface="+mj-ea"/>
                <a:cs typeface="+mj-cs"/>
              </a:rPr>
              <a:t>our strokes for a 4-stroke/cycle SI engine, which are called:</a:t>
            </a:r>
          </a:p>
        </p:txBody>
      </p:sp>
      <p:sp>
        <p:nvSpPr>
          <p:cNvPr id="8" name="Content Placeholder 2">
            <a:extLst>
              <a:ext uri="{FF2B5EF4-FFF2-40B4-BE49-F238E27FC236}">
                <a16:creationId xmlns:a16="http://schemas.microsoft.com/office/drawing/2014/main" id="{9E8B2F3A-3A58-ED0B-D2F6-1142C6071E72}"/>
              </a:ext>
            </a:extLst>
          </p:cNvPr>
          <p:cNvSpPr txBox="1">
            <a:spLocks/>
          </p:cNvSpPr>
          <p:nvPr/>
        </p:nvSpPr>
        <p:spPr>
          <a:xfrm>
            <a:off x="990600" y="2332037"/>
            <a:ext cx="6172200" cy="3535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4800" b="0" i="0" u="none" strike="noStrike" kern="1200" cap="none" spc="0" normalizeH="0" baseline="0" noProof="0" dirty="0">
                <a:ln>
                  <a:noFill/>
                </a:ln>
                <a:solidFill>
                  <a:sysClr val="windowText" lastClr="000000"/>
                </a:solidFill>
                <a:effectLst/>
                <a:uLnTx/>
                <a:uFillTx/>
                <a:latin typeface="Calibri"/>
                <a:ea typeface="+mn-ea"/>
                <a:cs typeface="+mn-cs"/>
              </a:rPr>
              <a:t>Intake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4800" b="0" i="0" u="none" strike="noStrike" kern="1200" cap="none" spc="0" normalizeH="0" baseline="0" noProof="0" dirty="0">
                <a:ln>
                  <a:noFill/>
                </a:ln>
                <a:solidFill>
                  <a:sysClr val="windowText" lastClr="000000"/>
                </a:solidFill>
                <a:effectLst/>
                <a:uLnTx/>
                <a:uFillTx/>
                <a:latin typeface="Calibri"/>
                <a:ea typeface="+mn-ea"/>
                <a:cs typeface="+mn-cs"/>
              </a:rPr>
              <a:t>Compression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4800" b="0" i="0" u="none" strike="noStrike" kern="1200" cap="none" spc="0" normalizeH="0" baseline="0" noProof="0" dirty="0">
                <a:ln>
                  <a:noFill/>
                </a:ln>
                <a:solidFill>
                  <a:sysClr val="windowText" lastClr="000000"/>
                </a:solidFill>
                <a:effectLst/>
                <a:uLnTx/>
                <a:uFillTx/>
                <a:latin typeface="Calibri"/>
                <a:ea typeface="+mn-ea"/>
                <a:cs typeface="+mn-cs"/>
              </a:rPr>
              <a:t>Power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4800" b="0" i="0" u="none" strike="noStrike" kern="1200" cap="none" spc="0" normalizeH="0" baseline="0" noProof="0" dirty="0">
                <a:ln>
                  <a:noFill/>
                </a:ln>
                <a:solidFill>
                  <a:sysClr val="windowText" lastClr="000000"/>
                </a:solidFill>
                <a:effectLst/>
                <a:uLnTx/>
                <a:uFillTx/>
                <a:latin typeface="Calibri"/>
                <a:ea typeface="+mn-ea"/>
                <a:cs typeface="+mn-cs"/>
              </a:rPr>
              <a:t>Exhaust</a:t>
            </a:r>
          </a:p>
        </p:txBody>
      </p:sp>
    </p:spTree>
    <p:extLst>
      <p:ext uri="{BB962C8B-B14F-4D97-AF65-F5344CB8AC3E}">
        <p14:creationId xmlns:p14="http://schemas.microsoft.com/office/powerpoint/2010/main" val="3639403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C25731-8357-53AE-C27A-2B3651AB1C7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8BED34D-D123-AB87-B7AA-E95534D755D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2861E8C2-BA79-4124-CE12-69C41ADDB1D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5D043EC-E69D-7253-EBE1-BBE0C99758E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06E90411-F49A-2696-3CA5-C2607F044F87}"/>
              </a:ext>
            </a:extLst>
          </p:cNvPr>
          <p:cNvPicPr>
            <a:picLocks noChangeAspect="1" noChangeArrowheads="1"/>
          </p:cNvPicPr>
          <p:nvPr/>
        </p:nvPicPr>
        <p:blipFill>
          <a:blip r:embed="rId2"/>
          <a:srcRect/>
          <a:stretch>
            <a:fillRect/>
          </a:stretch>
        </p:blipFill>
        <p:spPr bwMode="auto">
          <a:xfrm>
            <a:off x="647700" y="1295400"/>
            <a:ext cx="7848600" cy="4800600"/>
          </a:xfrm>
          <a:prstGeom prst="rect">
            <a:avLst/>
          </a:prstGeom>
          <a:noFill/>
          <a:ln w="9525">
            <a:noFill/>
            <a:miter lim="800000"/>
            <a:headEnd/>
            <a:tailEnd/>
          </a:ln>
          <a:effectLst/>
        </p:spPr>
      </p:pic>
    </p:spTree>
    <p:extLst>
      <p:ext uri="{BB962C8B-B14F-4D97-AF65-F5344CB8AC3E}">
        <p14:creationId xmlns:p14="http://schemas.microsoft.com/office/powerpoint/2010/main" val="1988029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EA9C4-2649-D011-B689-11A1F553AE6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5713F5A-B9C7-09AD-566D-BA8140C9772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6DC2179-1147-76A7-DCE9-2DEA2F4FF9DB}"/>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6910AF8-EE34-A7CB-0389-CE7E97E319F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8625F199-082A-67CA-AE8B-1CAE1CE4F0C0}"/>
              </a:ext>
            </a:extLst>
          </p:cNvPr>
          <p:cNvPicPr>
            <a:picLocks noChangeAspect="1" noChangeArrowheads="1"/>
          </p:cNvPicPr>
          <p:nvPr/>
        </p:nvPicPr>
        <p:blipFill>
          <a:blip r:embed="rId2"/>
          <a:srcRect t="6350"/>
          <a:stretch>
            <a:fillRect/>
          </a:stretch>
        </p:blipFill>
        <p:spPr bwMode="auto">
          <a:xfrm>
            <a:off x="381000" y="1524000"/>
            <a:ext cx="8458200" cy="4572000"/>
          </a:xfrm>
          <a:prstGeom prst="rect">
            <a:avLst/>
          </a:prstGeom>
          <a:noFill/>
          <a:ln w="9525">
            <a:noFill/>
            <a:miter lim="800000"/>
            <a:headEnd/>
            <a:tailEnd/>
          </a:ln>
          <a:effectLst/>
        </p:spPr>
      </p:pic>
    </p:spTree>
    <p:extLst>
      <p:ext uri="{BB962C8B-B14F-4D97-AF65-F5344CB8AC3E}">
        <p14:creationId xmlns:p14="http://schemas.microsoft.com/office/powerpoint/2010/main" val="3058155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382D2-B01E-6566-ABEB-DF11535AC96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A99A8E8-272A-4E3D-CC6E-91BFBE1F8B1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112C3AD-D852-A878-3FBA-0F1F2F75BAB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67AEF87-FCBE-6689-AF1C-59A1058DCDC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Title 1">
            <a:extLst>
              <a:ext uri="{FF2B5EF4-FFF2-40B4-BE49-F238E27FC236}">
                <a16:creationId xmlns:a16="http://schemas.microsoft.com/office/drawing/2014/main" id="{D60206D5-A3F9-5FE2-4968-45EDC1DC751A}"/>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ENGINE CONTROL</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9" name="Content Placeholder 2">
            <a:extLst>
              <a:ext uri="{FF2B5EF4-FFF2-40B4-BE49-F238E27FC236}">
                <a16:creationId xmlns:a16="http://schemas.microsoft.com/office/drawing/2014/main" id="{D60C1192-4E1E-9928-20F2-03499E84A4A4}"/>
              </a:ext>
            </a:extLst>
          </p:cNvPr>
          <p:cNvSpPr txBox="1">
            <a:spLocks/>
          </p:cNvSpPr>
          <p:nvPr/>
        </p:nvSpPr>
        <p:spPr>
          <a:xfrm>
            <a:off x="457200" y="19050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Control of the engine in any car means regulating the power that it produces at any time in accordance with driving needs.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driver controls engine power via the accelerator pedal, which, in turn, determines the setting of the throttle plate via a mechanical linkage system.</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throttle plate is situated in the air intake system and is, in effect, a rotary valve that impedes the air flowing past it</a:t>
            </a:r>
          </a:p>
        </p:txBody>
      </p:sp>
    </p:spTree>
    <p:extLst>
      <p:ext uri="{BB962C8B-B14F-4D97-AF65-F5344CB8AC3E}">
        <p14:creationId xmlns:p14="http://schemas.microsoft.com/office/powerpoint/2010/main" val="19633181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667D5B-8DE9-134F-D441-CF21AE340F1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B762CAB-895F-DDCC-425E-922B3937169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51488E0-0CB4-518A-5C92-E7AAF9EC960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6BB6ABD-60B6-8FB6-2B7C-12E83173073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5A0F5AD3-1CC8-B6F2-94BD-50012D84F886}"/>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intake system is an assembly of pipes or passageways through which the air flows from outside into each cylinder.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air flowing into the engine flows past the throttle plate, which, in fact, controls the amount of air being drawn into the engine during each intake stroke.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67622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E9673-482F-CEB4-DFBF-1DD8CF222A6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2FC3D18-2E1D-DE7D-7882-146B08A0272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FA0FC2B0-7217-F949-A648-6FC8623FCAC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F71ABCA-874B-640F-4B93-5DCCEA4A6E6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3BB70C2C-848F-2B71-51DA-1B66EBCBE18F}"/>
              </a:ext>
            </a:extLst>
          </p:cNvPr>
          <p:cNvPicPr>
            <a:picLocks noChangeAspect="1" noChangeArrowheads="1"/>
          </p:cNvPicPr>
          <p:nvPr/>
        </p:nvPicPr>
        <p:blipFill>
          <a:blip r:embed="rId2"/>
          <a:srcRect/>
          <a:stretch>
            <a:fillRect/>
          </a:stretch>
        </p:blipFill>
        <p:spPr bwMode="auto">
          <a:xfrm>
            <a:off x="571500" y="1245430"/>
            <a:ext cx="8001000" cy="4978399"/>
          </a:xfrm>
          <a:prstGeom prst="rect">
            <a:avLst/>
          </a:prstGeom>
          <a:noFill/>
          <a:ln w="9525">
            <a:noFill/>
            <a:miter lim="800000"/>
            <a:headEnd/>
            <a:tailEnd/>
          </a:ln>
          <a:effectLst/>
        </p:spPr>
      </p:pic>
    </p:spTree>
    <p:extLst>
      <p:ext uri="{BB962C8B-B14F-4D97-AF65-F5344CB8AC3E}">
        <p14:creationId xmlns:p14="http://schemas.microsoft.com/office/powerpoint/2010/main" val="24077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E08CA-D2EB-D89E-85FC-E3D47A1539A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F9821CB-FCD8-2A66-693C-21C4558E656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214CF85C-E776-C318-7BFD-12F7AB1BDFC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972BE32F-F76C-A76A-0E65-838925CD1EA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Title 1">
            <a:extLst>
              <a:ext uri="{FF2B5EF4-FFF2-40B4-BE49-F238E27FC236}">
                <a16:creationId xmlns:a16="http://schemas.microsoft.com/office/drawing/2014/main" id="{EFAF29B9-404E-351A-9721-258F9B2A1CED}"/>
              </a:ext>
            </a:extLst>
          </p:cNvPr>
          <p:cNvSpPr txBox="1">
            <a:spLocks/>
          </p:cNvSpPr>
          <p:nvPr/>
        </p:nvSpPr>
        <p:spPr>
          <a:xfrm>
            <a:off x="457200" y="121920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EVOLUTION OF AUTOMOTIVE ELECTRONICS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9" name="Content Placeholder 2">
            <a:extLst>
              <a:ext uri="{FF2B5EF4-FFF2-40B4-BE49-F238E27FC236}">
                <a16:creationId xmlns:a16="http://schemas.microsoft.com/office/drawing/2014/main" id="{04692DA5-099B-2EB3-F2C4-8569ED02FB69}"/>
              </a:ext>
            </a:extLst>
          </p:cNvPr>
          <p:cNvSpPr txBox="1">
            <a:spLocks/>
          </p:cNvSpPr>
          <p:nvPr/>
        </p:nvSpPr>
        <p:spPr>
          <a:xfrm>
            <a:off x="304800" y="2280408"/>
            <a:ext cx="8534400" cy="412039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sysClr val="windowText" lastClr="000000"/>
                </a:solidFill>
                <a:effectLst/>
                <a:uLnTx/>
                <a:uFillTx/>
                <a:latin typeface="Calibri"/>
                <a:ea typeface="+mn-ea"/>
                <a:cs typeface="+mn-cs"/>
              </a:rPr>
              <a:t>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Electronics have been relatively slow in coming to the automobile primarily because of the relationship between the added cost and the benefits.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Historically, the first electronics (other than radio) were introduced into the commercial automobile during the late 1950s and early 1960s</a:t>
            </a:r>
          </a:p>
        </p:txBody>
      </p:sp>
    </p:spTree>
    <p:extLst>
      <p:ext uri="{BB962C8B-B14F-4D97-AF65-F5344CB8AC3E}">
        <p14:creationId xmlns:p14="http://schemas.microsoft.com/office/powerpoint/2010/main" val="505132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E9B0AC-4F46-F775-46B0-F257938C560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9F53B3E-E5E7-C0B7-DB83-CFD0A89070A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8985033C-9CA3-1863-8A38-D6639764B00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0E2106D-20D0-DACB-2A89-070ACAA370E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80E23DFB-032D-5912-0999-92C0FB40708E}"/>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IGNITION SYSTEM</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FC22F6BD-0D10-E06D-0EF2-71BDC0C350B4}"/>
              </a:ext>
            </a:extLst>
          </p:cNvPr>
          <p:cNvSpPr txBox="1">
            <a:spLocks/>
          </p:cNvSpPr>
          <p:nvPr/>
        </p:nvSpPr>
        <p:spPr>
          <a:xfrm>
            <a:off x="457200" y="19050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To produce power, the gasoline engine must not only have a correct mixture of fuel and air, but also some means of initiating combustion of the mixture.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electric arc or spark provides sufficient energy to cause combustion. This phenomenon is called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ignition.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Once a stable combustion has been initiated, there is no further need for the spark during any engine cycle</a:t>
            </a:r>
          </a:p>
        </p:txBody>
      </p:sp>
    </p:spTree>
    <p:extLst>
      <p:ext uri="{BB962C8B-B14F-4D97-AF65-F5344CB8AC3E}">
        <p14:creationId xmlns:p14="http://schemas.microsoft.com/office/powerpoint/2010/main" val="34861437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E8F3A-DE10-4883-16E9-274AD83FEA2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7A7A377-59EE-98A9-6D34-124FEB24BD2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51F27BB8-4F6A-8F80-5A15-825A7218D73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04C9D586-DB38-5661-F509-252FAAF588D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0963737C-D73D-31B9-5281-A3AB72C1EE1F}"/>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Typically, the spark must persist for a period of about a millisecond (one thousandth of a second).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relatively short period makes spark ignition possible using highly efficient pulse transformer circuits in which a circuit having a relatively low average current can deliver a very high-voltage (high peak power) pulse to the spark plug</a:t>
            </a:r>
          </a:p>
        </p:txBody>
      </p:sp>
    </p:spTree>
    <p:extLst>
      <p:ext uri="{BB962C8B-B14F-4D97-AF65-F5344CB8AC3E}">
        <p14:creationId xmlns:p14="http://schemas.microsoft.com/office/powerpoint/2010/main" val="2591723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1E7F7-38A8-DC07-36E8-3F45FCC1A5C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57A237D-2776-0D0D-0069-24DAA0869B2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57519E0-027B-0320-5551-A7D5ABB4406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48B62F6-295E-ACCB-95E1-B71C769C39A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FD369FD9-1DBA-C30F-C761-EAD1DEF873E7}"/>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ignition system itself consists of several components: the spark plug, one or more pulse transformers (typically called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coils), timing control circuitry,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and distribution apparatus that supplies the high-voltage pulse to the correct cylinder.</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725001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43F41-B9AF-82ED-28F5-D246F8791CF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DD37AE3-343C-AA39-14D7-AAFF9FAE977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8DE07D76-24C4-996E-BE3F-76F7E0E1750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F37202A-7F36-84AF-80C3-BF402645AA4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DA353F0B-3D70-A959-2E53-5A3019DE4B5F}"/>
              </a:ext>
            </a:extLst>
          </p:cNvPr>
          <p:cNvSpPr txBox="1">
            <a:spLocks/>
          </p:cNvSpPr>
          <p:nvPr/>
        </p:nvSpPr>
        <p:spPr>
          <a:xfrm>
            <a:off x="457200" y="914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Spark Plug</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36BDCADD-EEE4-44F8-CAA0-87B9171879A8}"/>
              </a:ext>
            </a:extLst>
          </p:cNvPr>
          <p:cNvPicPr>
            <a:picLocks noChangeAspect="1" noChangeArrowheads="1"/>
          </p:cNvPicPr>
          <p:nvPr/>
        </p:nvPicPr>
        <p:blipFill>
          <a:blip r:embed="rId2"/>
          <a:srcRect/>
          <a:stretch>
            <a:fillRect/>
          </a:stretch>
        </p:blipFill>
        <p:spPr bwMode="auto">
          <a:xfrm>
            <a:off x="1480038" y="1924833"/>
            <a:ext cx="6183923" cy="4419037"/>
          </a:xfrm>
          <a:prstGeom prst="rect">
            <a:avLst/>
          </a:prstGeom>
          <a:noFill/>
          <a:ln w="9525">
            <a:noFill/>
            <a:miter lim="800000"/>
            <a:headEnd/>
            <a:tailEnd/>
          </a:ln>
          <a:effectLst/>
        </p:spPr>
      </p:pic>
    </p:spTree>
    <p:extLst>
      <p:ext uri="{BB962C8B-B14F-4D97-AF65-F5344CB8AC3E}">
        <p14:creationId xmlns:p14="http://schemas.microsoft.com/office/powerpoint/2010/main" val="1249582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17A09-5351-7358-E0FC-EEA9A83223C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0C24CB9-6FD1-4EFD-6557-3DFFA6743AE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73187C7-D576-BACF-CCA8-308F73CD234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91AE45F3-93C0-5E93-11CF-6DD03E591EF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0BCC8C3B-EFFD-030F-B41C-1BB80D86173C}"/>
              </a:ext>
            </a:extLst>
          </p:cNvPr>
          <p:cNvSpPr txBox="1">
            <a:spLocks/>
          </p:cNvSpPr>
          <p:nvPr/>
        </p:nvSpPr>
        <p:spPr>
          <a:xfrm>
            <a:off x="457200" y="1600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spark is produced by applying a high-voltage pulse of from 20kV to 40kV (1 kV is 1,000 volts) between the center electrode and ground.</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actual voltage required to start the arc varies with the size of the gap, the compression ratio, and the air–fuel ratio.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Once the arc is started, the voltage required to sustain it is much lower because the gas mixture near the gap becomes highly ionized.</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752634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932B02-B4DB-4B92-C366-39734973DB0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5F863D5-69C9-90B1-03A2-8B7C2F98E6F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EEBEBC8-2A09-E165-9BC4-8ABA06248AA8}"/>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27AD288-B6D2-81A9-C886-FC6318E8BA7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7E2B7AE2-0E63-E6C8-6F4A-41082AEE2B23}"/>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arc is sustained long enough to ignite the air–fuel mixture.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spark plug consists of a pair of electrodes, called the </a:t>
            </a:r>
            <a:r>
              <a:rPr kumimoji="0" lang="en-IN" sz="3200" b="0" i="1" u="none" strike="noStrike" kern="1200" cap="none" spc="0" normalizeH="0" baseline="0" noProof="0" dirty="0" err="1">
                <a:ln>
                  <a:noFill/>
                </a:ln>
                <a:solidFill>
                  <a:sysClr val="windowText" lastClr="000000"/>
                </a:solidFill>
                <a:effectLst/>
                <a:uLnTx/>
                <a:uFillTx/>
                <a:latin typeface="Calibri"/>
                <a:ea typeface="+mn-ea"/>
                <a:cs typeface="+mn-cs"/>
              </a:rPr>
              <a:t>center</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 and ground electrodes, separated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by a gap.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gap size is important and is specified for each engine. The gap may be 0.025 inch (0.6 mm) for one engine and 0.040 inch (1mm) for another engine</a:t>
            </a:r>
          </a:p>
        </p:txBody>
      </p:sp>
    </p:spTree>
    <p:extLst>
      <p:ext uri="{BB962C8B-B14F-4D97-AF65-F5344CB8AC3E}">
        <p14:creationId xmlns:p14="http://schemas.microsoft.com/office/powerpoint/2010/main" val="3229073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4B64F-FF13-A6A1-87A1-3F8A863D07E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AADFBDF-BDDA-3B21-3934-957DC47DB29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053D99D-9ACB-1A37-45D6-22FE3D28960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65F8666-D878-CFA0-DB5F-02B082756A4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D079A2DC-3646-56FE-B4DE-6749F5A36896}"/>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center</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electrode is insulated from the ground electrode and the metallic shell assembly.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ground electrode is at electrical ground potential because one terminal of the battery that supplies the current to generate the high-voltage pulse for the ignition system is connected to the engine block and frame.</a:t>
            </a:r>
          </a:p>
        </p:txBody>
      </p:sp>
    </p:spTree>
    <p:extLst>
      <p:ext uri="{BB962C8B-B14F-4D97-AF65-F5344CB8AC3E}">
        <p14:creationId xmlns:p14="http://schemas.microsoft.com/office/powerpoint/2010/main" val="2284009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220A0-A116-7841-1A86-3E55154283C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292653C-3D70-A3C3-69F3-82BB4D94A69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840F7120-D537-2578-98CE-0B91BFA4E7C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B860534D-2698-8CC6-0C19-694DF049D4E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5ED15C86-F236-8D18-8F1A-99044F2FB114}"/>
              </a:ext>
            </a:extLst>
          </p:cNvPr>
          <p:cNvSpPr txBox="1">
            <a:spLocks/>
          </p:cNvSpPr>
          <p:nvPr/>
        </p:nvSpPr>
        <p:spPr>
          <a:xfrm>
            <a:off x="457200" y="1066800"/>
            <a:ext cx="82296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High-Voltage Circuit and Distribution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C75A8497-84DD-6D21-2CF1-7B4302B090B5}"/>
              </a:ext>
            </a:extLst>
          </p:cNvPr>
          <p:cNvSpPr txBox="1">
            <a:spLocks/>
          </p:cNvSpPr>
          <p:nvPr/>
        </p:nvSpPr>
        <p:spPr>
          <a:xfrm>
            <a:off x="457200" y="20574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ignition system provides the high-voltage pulse that initiates the arc.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high-voltage pulse is generated by inductive discharge of a special high-voltage transformer commonly called an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ignition coil.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high-voltage pulse is delivered to the appropriate spark plug at the correct time for ignition by a distribution circuit</a:t>
            </a:r>
          </a:p>
        </p:txBody>
      </p:sp>
    </p:spTree>
    <p:extLst>
      <p:ext uri="{BB962C8B-B14F-4D97-AF65-F5344CB8AC3E}">
        <p14:creationId xmlns:p14="http://schemas.microsoft.com/office/powerpoint/2010/main" val="12912019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6F7E3-5B00-10E8-4C8E-256D3A0E5F0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0E73A13-1DFF-EFF9-7F69-E254510AF6E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2EB3A70-A97C-1243-D616-9818D869B8A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CB6D08C-5322-3767-4B87-1FEF959EF91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6AAC4051-CC96-8F9A-7D16-E96AFF8FD5F8}"/>
              </a:ext>
            </a:extLst>
          </p:cNvPr>
          <p:cNvPicPr>
            <a:picLocks noChangeAspect="1" noChangeArrowheads="1"/>
          </p:cNvPicPr>
          <p:nvPr/>
        </p:nvPicPr>
        <p:blipFill>
          <a:blip r:embed="rId2"/>
          <a:srcRect/>
          <a:stretch>
            <a:fillRect/>
          </a:stretch>
        </p:blipFill>
        <p:spPr bwMode="auto">
          <a:xfrm>
            <a:off x="426347" y="1219200"/>
            <a:ext cx="8291305" cy="5004629"/>
          </a:xfrm>
          <a:prstGeom prst="rect">
            <a:avLst/>
          </a:prstGeom>
          <a:noFill/>
          <a:ln w="9525">
            <a:noFill/>
            <a:miter lim="800000"/>
            <a:headEnd/>
            <a:tailEnd/>
          </a:ln>
          <a:effectLst/>
        </p:spPr>
      </p:pic>
    </p:spTree>
    <p:extLst>
      <p:ext uri="{BB962C8B-B14F-4D97-AF65-F5344CB8AC3E}">
        <p14:creationId xmlns:p14="http://schemas.microsoft.com/office/powerpoint/2010/main" val="23981318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CDD17-4D66-5AB9-CF55-F7C0553CA10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FB8AE61-BAE9-B251-0BAC-A71C729CB8D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7EF1B0D-5A02-E02C-D8BF-49360FA08F0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BAC48529-2DC5-D5A0-82FA-9B968DC7157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773ED997-2B45-86B7-73DF-5ACA0D35E044}"/>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Before the advent of modern electronic controls, the distribution of high voltage pulses was accomplished with a rotary switch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distributor.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546060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12421-C682-FEEA-F22F-DA4E6DF1FC8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3BB4AB7-69E4-D596-9456-3A97C5E3E5A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60BDBBD-F560-2C52-3FBA-0215B735747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64D49B4-4107-B1C6-6263-DA83BD7978B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Content Placeholder 2">
            <a:extLst>
              <a:ext uri="{FF2B5EF4-FFF2-40B4-BE49-F238E27FC236}">
                <a16:creationId xmlns:a16="http://schemas.microsoft.com/office/drawing/2014/main" id="{DE36EAE8-EB77-385E-44B3-163DCFAC3873}"/>
              </a:ext>
            </a:extLst>
          </p:cNvPr>
          <p:cNvSpPr txBox="1">
            <a:spLocks/>
          </p:cNvSpPr>
          <p:nvPr/>
        </p:nvSpPr>
        <p:spPr>
          <a:xfrm>
            <a:off x="457200" y="1447800"/>
            <a:ext cx="83058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Two major events occurred during the 1970s that started the trend toward the use of modern electronics in the automobile:</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US" sz="3200" b="0" i="0" u="none" strike="noStrike" kern="1200" cap="none" spc="0" normalizeH="0" baseline="0" noProof="0" dirty="0">
                <a:ln>
                  <a:noFill/>
                </a:ln>
                <a:solidFill>
                  <a:sysClr val="windowText" lastClr="000000"/>
                </a:solidFill>
                <a:effectLst/>
                <a:uLnTx/>
                <a:uFillTx/>
                <a:latin typeface="Calibri"/>
                <a:ea typeface="+mn-ea"/>
                <a:cs typeface="+mn-cs"/>
              </a:rPr>
              <a:t>1. </a:t>
            </a:r>
            <a:r>
              <a:rPr lang="en-IN" dirty="0">
                <a:solidFill>
                  <a:sysClr val="windowText" lastClr="000000"/>
                </a:solidFill>
                <a:latin typeface="Calibri"/>
              </a:rPr>
              <a:t>T</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he introduction of government regulations for exhaust emissions and fuel economy, which required better control of the engine than was possible with the methods being used</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US" sz="3200" b="0" i="0" u="none" strike="noStrike" kern="1200" cap="none" spc="0" normalizeH="0" baseline="0" noProof="0" dirty="0">
                <a:ln>
                  <a:noFill/>
                </a:ln>
                <a:solidFill>
                  <a:sysClr val="windowText" lastClr="000000"/>
                </a:solidFill>
                <a:effectLst/>
                <a:uLnTx/>
                <a:uFillTx/>
                <a:latin typeface="Calibri"/>
                <a:ea typeface="+mn-ea"/>
                <a:cs typeface="+mn-cs"/>
              </a:rPr>
              <a:t>2. </a:t>
            </a:r>
            <a:r>
              <a:rPr lang="en-IN" dirty="0">
                <a:solidFill>
                  <a:sysClr val="windowText" lastClr="000000"/>
                </a:solidFill>
                <a:latin typeface="Calibri"/>
              </a:rPr>
              <a:t>T</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he development of relatively low cost per function solid-state digital electronics that could be used for engine control and other applications.</a:t>
            </a:r>
          </a:p>
        </p:txBody>
      </p:sp>
    </p:spTree>
    <p:extLst>
      <p:ext uri="{BB962C8B-B14F-4D97-AF65-F5344CB8AC3E}">
        <p14:creationId xmlns:p14="http://schemas.microsoft.com/office/powerpoint/2010/main" val="16803621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56028-0E32-8F1C-47C4-D5EF73FB25D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D4285E9-0210-2B9D-F6E5-B57764DA445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F7375D57-4A1B-F84A-6F19-A045C030C31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EDBC0A8-85E6-0CCB-67E9-B28E272AC30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E1509855-4ACD-9A82-E5CE-E9E6FEA2CD80}"/>
              </a:ext>
            </a:extLst>
          </p:cNvPr>
          <p:cNvPicPr>
            <a:picLocks noChangeAspect="1" noChangeArrowheads="1"/>
          </p:cNvPicPr>
          <p:nvPr/>
        </p:nvPicPr>
        <p:blipFill>
          <a:blip r:embed="rId2"/>
          <a:srcRect/>
          <a:stretch>
            <a:fillRect/>
          </a:stretch>
        </p:blipFill>
        <p:spPr bwMode="auto">
          <a:xfrm>
            <a:off x="876300" y="1263735"/>
            <a:ext cx="7391400" cy="5112385"/>
          </a:xfrm>
          <a:prstGeom prst="rect">
            <a:avLst/>
          </a:prstGeom>
          <a:noFill/>
          <a:ln w="9525">
            <a:noFill/>
            <a:miter lim="800000"/>
            <a:headEnd/>
            <a:tailEnd/>
          </a:ln>
          <a:effectLst/>
        </p:spPr>
      </p:pic>
    </p:spTree>
    <p:extLst>
      <p:ext uri="{BB962C8B-B14F-4D97-AF65-F5344CB8AC3E}">
        <p14:creationId xmlns:p14="http://schemas.microsoft.com/office/powerpoint/2010/main" val="34498963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139CBA-ADDB-7FF4-FA57-B17E885D406F}"/>
              </a:ext>
            </a:extLst>
          </p:cNvPr>
          <p:cNvSpPr>
            <a:spLocks noGrp="1"/>
          </p:cNvSpPr>
          <p:nvPr>
            <p:ph type="dt" sz="half" idx="10"/>
          </p:nvPr>
        </p:nvSpPr>
        <p:spPr/>
        <p:txBody>
          <a:bodyPr/>
          <a:lstStyle/>
          <a:p>
            <a:fld id="{8FDEEF00-0E0F-444D-BA95-C5AA8FCA4815}" type="datetime1">
              <a:rPr lang="en-IN" smtClean="0"/>
              <a:t>08-08-2025</a:t>
            </a:fld>
            <a:endParaRPr lang="en-IN"/>
          </a:p>
        </p:txBody>
      </p:sp>
      <p:sp>
        <p:nvSpPr>
          <p:cNvPr id="3" name="Footer Placeholder 2">
            <a:extLst>
              <a:ext uri="{FF2B5EF4-FFF2-40B4-BE49-F238E27FC236}">
                <a16:creationId xmlns:a16="http://schemas.microsoft.com/office/drawing/2014/main" id="{9928D960-5666-CC92-1A23-1FC6644C848B}"/>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0D7DB3C3-D59B-1E9A-7B79-FE5E51717F33}"/>
              </a:ext>
            </a:extLst>
          </p:cNvPr>
          <p:cNvSpPr>
            <a:spLocks noGrp="1"/>
          </p:cNvSpPr>
          <p:nvPr>
            <p:ph type="sldNum" sz="quarter" idx="12"/>
          </p:nvPr>
        </p:nvSpPr>
        <p:spPr/>
        <p:txBody>
          <a:bodyPr/>
          <a:lstStyle/>
          <a:p>
            <a:fld id="{83FFE0AD-2901-4E3D-AF54-3F97F3BCA413}" type="slidenum">
              <a:rPr lang="en-IN" smtClean="0"/>
              <a:t>31</a:t>
            </a:fld>
            <a:endParaRPr lang="en-IN"/>
          </a:p>
        </p:txBody>
      </p:sp>
      <p:sp>
        <p:nvSpPr>
          <p:cNvPr id="7" name="Title 1">
            <a:extLst>
              <a:ext uri="{FF2B5EF4-FFF2-40B4-BE49-F238E27FC236}">
                <a16:creationId xmlns:a16="http://schemas.microsoft.com/office/drawing/2014/main" id="{1BFCE429-7E0C-DBCE-BA4A-235A54B29345}"/>
              </a:ext>
            </a:extLst>
          </p:cNvPr>
          <p:cNvSpPr txBox="1">
            <a:spLocks/>
          </p:cNvSpPr>
          <p:nvPr/>
        </p:nvSpPr>
        <p:spPr>
          <a:xfrm>
            <a:off x="457200" y="9302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Spark Pulse Generation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312BD6A8-D301-6A27-A460-F584288344BE}"/>
              </a:ext>
            </a:extLst>
          </p:cNvPr>
          <p:cNvSpPr txBox="1">
            <a:spLocks/>
          </p:cNvSpPr>
          <p:nvPr/>
        </p:nvSpPr>
        <p:spPr>
          <a:xfrm>
            <a:off x="457200" y="1981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actual generation of the high-voltage pulse is accomplished by switching the current through the primary circuit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mechanism in the distributor of a traditional ignition system for switching the primary circuit of the coil consists of opening and closing the breaker points (of a switch) by a rotary cam in the distributor</a:t>
            </a:r>
          </a:p>
        </p:txBody>
      </p:sp>
    </p:spTree>
    <p:extLst>
      <p:ext uri="{BB962C8B-B14F-4D97-AF65-F5344CB8AC3E}">
        <p14:creationId xmlns:p14="http://schemas.microsoft.com/office/powerpoint/2010/main" val="4623755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FC0174-E614-8A6D-7AC5-9D7313019584}"/>
              </a:ext>
            </a:extLst>
          </p:cNvPr>
          <p:cNvSpPr>
            <a:spLocks noGrp="1"/>
          </p:cNvSpPr>
          <p:nvPr>
            <p:ph type="dt" sz="half" idx="10"/>
          </p:nvPr>
        </p:nvSpPr>
        <p:spPr/>
        <p:txBody>
          <a:bodyPr/>
          <a:lstStyle/>
          <a:p>
            <a:fld id="{8FDEEF00-0E0F-444D-BA95-C5AA8FCA4815}" type="datetime1">
              <a:rPr lang="en-IN" smtClean="0"/>
              <a:t>08-08-2025</a:t>
            </a:fld>
            <a:endParaRPr lang="en-IN"/>
          </a:p>
        </p:txBody>
      </p:sp>
      <p:sp>
        <p:nvSpPr>
          <p:cNvPr id="3" name="Footer Placeholder 2">
            <a:extLst>
              <a:ext uri="{FF2B5EF4-FFF2-40B4-BE49-F238E27FC236}">
                <a16:creationId xmlns:a16="http://schemas.microsoft.com/office/drawing/2014/main" id="{A3D685A7-9860-AE90-B232-56C2504E69D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276E7C5A-30A4-A019-6038-223204965997}"/>
              </a:ext>
            </a:extLst>
          </p:cNvPr>
          <p:cNvSpPr>
            <a:spLocks noGrp="1"/>
          </p:cNvSpPr>
          <p:nvPr>
            <p:ph type="sldNum" sz="quarter" idx="12"/>
          </p:nvPr>
        </p:nvSpPr>
        <p:spPr/>
        <p:txBody>
          <a:bodyPr/>
          <a:lstStyle/>
          <a:p>
            <a:fld id="{83FFE0AD-2901-4E3D-AF54-3F97F3BCA413}" type="slidenum">
              <a:rPr lang="en-IN" smtClean="0"/>
              <a:t>32</a:t>
            </a:fld>
            <a:endParaRPr lang="en-IN"/>
          </a:p>
        </p:txBody>
      </p:sp>
      <p:pic>
        <p:nvPicPr>
          <p:cNvPr id="5" name="Picture 2">
            <a:extLst>
              <a:ext uri="{FF2B5EF4-FFF2-40B4-BE49-F238E27FC236}">
                <a16:creationId xmlns:a16="http://schemas.microsoft.com/office/drawing/2014/main" id="{3A106A48-1948-7373-EA6F-4282B1E9A242}"/>
              </a:ext>
            </a:extLst>
          </p:cNvPr>
          <p:cNvPicPr>
            <a:picLocks noChangeAspect="1" noChangeArrowheads="1"/>
          </p:cNvPicPr>
          <p:nvPr/>
        </p:nvPicPr>
        <p:blipFill>
          <a:blip r:embed="rId2"/>
          <a:srcRect/>
          <a:stretch>
            <a:fillRect/>
          </a:stretch>
        </p:blipFill>
        <p:spPr bwMode="auto">
          <a:xfrm>
            <a:off x="495300" y="1206500"/>
            <a:ext cx="8153400" cy="5118100"/>
          </a:xfrm>
          <a:prstGeom prst="rect">
            <a:avLst/>
          </a:prstGeom>
          <a:noFill/>
          <a:ln w="9525">
            <a:noFill/>
            <a:miter lim="800000"/>
            <a:headEnd/>
            <a:tailEnd/>
          </a:ln>
          <a:effectLst/>
        </p:spPr>
      </p:pic>
    </p:spTree>
    <p:extLst>
      <p:ext uri="{BB962C8B-B14F-4D97-AF65-F5344CB8AC3E}">
        <p14:creationId xmlns:p14="http://schemas.microsoft.com/office/powerpoint/2010/main" val="1478215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E5E2FD-3090-6F4F-1E45-32BB6EE85583}"/>
              </a:ext>
            </a:extLst>
          </p:cNvPr>
          <p:cNvSpPr>
            <a:spLocks noGrp="1"/>
          </p:cNvSpPr>
          <p:nvPr>
            <p:ph type="dt" sz="half" idx="10"/>
          </p:nvPr>
        </p:nvSpPr>
        <p:spPr/>
        <p:txBody>
          <a:bodyPr/>
          <a:lstStyle/>
          <a:p>
            <a:fld id="{8FDEEF00-0E0F-444D-BA95-C5AA8FCA4815}" type="datetime1">
              <a:rPr lang="en-IN" smtClean="0"/>
              <a:t>08-08-2025</a:t>
            </a:fld>
            <a:endParaRPr lang="en-IN"/>
          </a:p>
        </p:txBody>
      </p:sp>
      <p:sp>
        <p:nvSpPr>
          <p:cNvPr id="3" name="Footer Placeholder 2">
            <a:extLst>
              <a:ext uri="{FF2B5EF4-FFF2-40B4-BE49-F238E27FC236}">
                <a16:creationId xmlns:a16="http://schemas.microsoft.com/office/drawing/2014/main" id="{52F649A3-14EE-803B-0BE7-C23D34427821}"/>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7A314312-F287-F963-F0AA-9D519A1664A8}"/>
              </a:ext>
            </a:extLst>
          </p:cNvPr>
          <p:cNvSpPr>
            <a:spLocks noGrp="1"/>
          </p:cNvSpPr>
          <p:nvPr>
            <p:ph type="sldNum" sz="quarter" idx="12"/>
          </p:nvPr>
        </p:nvSpPr>
        <p:spPr/>
        <p:txBody>
          <a:bodyPr/>
          <a:lstStyle/>
          <a:p>
            <a:fld id="{83FFE0AD-2901-4E3D-AF54-3F97F3BCA413}" type="slidenum">
              <a:rPr lang="en-IN" smtClean="0"/>
              <a:t>33</a:t>
            </a:fld>
            <a:endParaRPr lang="en-IN"/>
          </a:p>
        </p:txBody>
      </p:sp>
      <p:sp>
        <p:nvSpPr>
          <p:cNvPr id="6" name="Content Placeholder 2">
            <a:extLst>
              <a:ext uri="{FF2B5EF4-FFF2-40B4-BE49-F238E27FC236}">
                <a16:creationId xmlns:a16="http://schemas.microsoft.com/office/drawing/2014/main" id="{F6935BF9-5652-0899-AA2E-C48233CD89F2}"/>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During the intervals between ignition pulses (i.e., when the rotor is between contacts), the breaker points are closed (known as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dwell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Current flows through the primary of the coil, and a magnetic field is created that links the primary and secondary of the coil.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At the instant the spark pulse is required, the breaker points are opened. This interrupts the flow of current in the primary of the coil and the magnetic field collapses rapidly</a:t>
            </a:r>
          </a:p>
        </p:txBody>
      </p:sp>
    </p:spTree>
    <p:extLst>
      <p:ext uri="{BB962C8B-B14F-4D97-AF65-F5344CB8AC3E}">
        <p14:creationId xmlns:p14="http://schemas.microsoft.com/office/powerpoint/2010/main" val="12180745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86094-FE75-326B-F4B9-05F54AFDA2C7}"/>
              </a:ext>
            </a:extLst>
          </p:cNvPr>
          <p:cNvSpPr>
            <a:spLocks noGrp="1"/>
          </p:cNvSpPr>
          <p:nvPr>
            <p:ph type="dt" sz="half" idx="10"/>
          </p:nvPr>
        </p:nvSpPr>
        <p:spPr/>
        <p:txBody>
          <a:bodyPr/>
          <a:lstStyle/>
          <a:p>
            <a:fld id="{8FDEEF00-0E0F-444D-BA95-C5AA8FCA4815}" type="datetime1">
              <a:rPr lang="en-IN" smtClean="0"/>
              <a:t>08-08-2025</a:t>
            </a:fld>
            <a:endParaRPr lang="en-IN"/>
          </a:p>
        </p:txBody>
      </p:sp>
      <p:sp>
        <p:nvSpPr>
          <p:cNvPr id="3" name="Footer Placeholder 2">
            <a:extLst>
              <a:ext uri="{FF2B5EF4-FFF2-40B4-BE49-F238E27FC236}">
                <a16:creationId xmlns:a16="http://schemas.microsoft.com/office/drawing/2014/main" id="{D47247B4-D2EA-2C8D-FF76-D5D9EE64F094}"/>
              </a:ext>
            </a:extLst>
          </p:cNvPr>
          <p:cNvSpPr>
            <a:spLocks noGrp="1"/>
          </p:cNvSpPr>
          <p:nvPr>
            <p:ph type="ftr" sz="quarter" idx="11"/>
          </p:nvPr>
        </p:nvSpPr>
        <p:spPr/>
        <p:txBody>
          <a:bodyPr/>
          <a:lstStyle/>
          <a:p>
            <a:r>
              <a:rPr lang="en-IN"/>
              <a:t>Dept. of ECE, AtMECE , Mysuru</a:t>
            </a:r>
            <a:endParaRPr lang="en-IN" dirty="0"/>
          </a:p>
        </p:txBody>
      </p:sp>
      <p:sp>
        <p:nvSpPr>
          <p:cNvPr id="4" name="Slide Number Placeholder 3">
            <a:extLst>
              <a:ext uri="{FF2B5EF4-FFF2-40B4-BE49-F238E27FC236}">
                <a16:creationId xmlns:a16="http://schemas.microsoft.com/office/drawing/2014/main" id="{9FD6FB9F-AEAF-5EA1-35E1-C5B5B73A2FE9}"/>
              </a:ext>
            </a:extLst>
          </p:cNvPr>
          <p:cNvSpPr>
            <a:spLocks noGrp="1"/>
          </p:cNvSpPr>
          <p:nvPr>
            <p:ph type="sldNum" sz="quarter" idx="12"/>
          </p:nvPr>
        </p:nvSpPr>
        <p:spPr/>
        <p:txBody>
          <a:bodyPr/>
          <a:lstStyle/>
          <a:p>
            <a:fld id="{83FFE0AD-2901-4E3D-AF54-3F97F3BCA413}" type="slidenum">
              <a:rPr lang="en-IN" smtClean="0"/>
              <a:t>34</a:t>
            </a:fld>
            <a:endParaRPr lang="en-IN"/>
          </a:p>
        </p:txBody>
      </p:sp>
      <p:sp>
        <p:nvSpPr>
          <p:cNvPr id="6" name="Content Placeholder 2">
            <a:extLst>
              <a:ext uri="{FF2B5EF4-FFF2-40B4-BE49-F238E27FC236}">
                <a16:creationId xmlns:a16="http://schemas.microsoft.com/office/drawing/2014/main" id="{B5440FA3-BB8A-0F3B-C23D-E9815AB23DA6}"/>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rapid collapse of the magnetic field induces the high-voltage pulse in the secondary of the coil.</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pulse is routed through the distributor rotor, the terminal in the distributor cap, and the spark plug wire to the appropriate spark plug.</a:t>
            </a:r>
          </a:p>
        </p:txBody>
      </p:sp>
    </p:spTree>
    <p:extLst>
      <p:ext uri="{BB962C8B-B14F-4D97-AF65-F5344CB8AC3E}">
        <p14:creationId xmlns:p14="http://schemas.microsoft.com/office/powerpoint/2010/main" val="42167688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29BA2-068E-0C2A-5E33-B60D5E542A3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67FD954-27BE-E417-34EC-4ECD093A5D3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8A5D780-D2F2-6414-3CA8-447458638E8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A2A67E0-5B53-72AE-80BB-816012E6BC7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2C4BDF24-56F5-B346-D8DF-1888DBA255BA}"/>
              </a:ext>
            </a:extLst>
          </p:cNvPr>
          <p:cNvPicPr>
            <a:picLocks noChangeAspect="1" noChangeArrowheads="1"/>
          </p:cNvPicPr>
          <p:nvPr/>
        </p:nvPicPr>
        <p:blipFill>
          <a:blip r:embed="rId2"/>
          <a:srcRect t="2439" b="2439"/>
          <a:stretch>
            <a:fillRect/>
          </a:stretch>
        </p:blipFill>
        <p:spPr bwMode="auto">
          <a:xfrm>
            <a:off x="381000" y="1183154"/>
            <a:ext cx="8382000" cy="5173133"/>
          </a:xfrm>
          <a:prstGeom prst="rect">
            <a:avLst/>
          </a:prstGeom>
          <a:noFill/>
          <a:ln w="9525">
            <a:noFill/>
            <a:miter lim="800000"/>
            <a:headEnd/>
            <a:tailEnd/>
          </a:ln>
          <a:effectLst/>
        </p:spPr>
      </p:pic>
    </p:spTree>
    <p:extLst>
      <p:ext uri="{BB962C8B-B14F-4D97-AF65-F5344CB8AC3E}">
        <p14:creationId xmlns:p14="http://schemas.microsoft.com/office/powerpoint/2010/main" val="1193856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D1363-703A-9CE4-0F18-344F4C76DDB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A8D08E1-EDC3-7548-D2CE-79C25054A16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00BB6FB-B6DD-261D-033F-C741AEA698F8}"/>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9A2F4519-F193-5441-7594-081EE8E1EB6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AC50DD12-748D-12E6-34F1-EEFC1638350C}"/>
              </a:ext>
            </a:extLst>
          </p:cNvPr>
          <p:cNvPicPr>
            <a:picLocks noChangeAspect="1" noChangeArrowheads="1"/>
          </p:cNvPicPr>
          <p:nvPr/>
        </p:nvPicPr>
        <p:blipFill>
          <a:blip r:embed="rId2"/>
          <a:srcRect t="2873"/>
          <a:stretch>
            <a:fillRect/>
          </a:stretch>
        </p:blipFill>
        <p:spPr bwMode="auto">
          <a:xfrm>
            <a:off x="381000" y="1193104"/>
            <a:ext cx="8381999" cy="5153832"/>
          </a:xfrm>
          <a:prstGeom prst="rect">
            <a:avLst/>
          </a:prstGeom>
          <a:noFill/>
          <a:ln w="9525">
            <a:noFill/>
            <a:miter lim="800000"/>
            <a:headEnd/>
            <a:tailEnd/>
          </a:ln>
          <a:effectLst/>
        </p:spPr>
      </p:pic>
    </p:spTree>
    <p:extLst>
      <p:ext uri="{BB962C8B-B14F-4D97-AF65-F5344CB8AC3E}">
        <p14:creationId xmlns:p14="http://schemas.microsoft.com/office/powerpoint/2010/main" val="29856594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EDAB4-7EFD-0D1E-0009-F14D7F297C0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AD85124-057D-0AE4-7C4C-E1C0012C54B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964C71E-5936-F7E4-0902-29892A08E81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FD3BFA8-057B-9A0D-480C-D9CEAA488AB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CD13A445-689F-6346-9BC7-AE99B378C88C}"/>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IN" dirty="0">
                <a:solidFill>
                  <a:sysClr val="windowText" lastClr="000000"/>
                </a:solidFill>
                <a:latin typeface="Calibri"/>
              </a:rPr>
              <a:t>C</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am having a number of lobes equal to the number of cylinders is mounted on the distributor shaft.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As this cam rotates, it alternately opens and closes the breaker points.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movable arm of the breaker points has an insulated rubbing block that is pressed against the cam by a spring.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036874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6EF4A-6B3C-08C1-47DA-10B228855CA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5BF3288-1625-2935-C365-F9E3FEFC98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CAE003D-153C-45A4-710C-420719793BA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D256299-9E02-8F7B-1B7C-9431A9E4C30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8AD64BBD-1CD9-0C1A-9C7E-62B58A0DC515}"/>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When the rubbing block is aligned with a flat surface on the cam, the points are closed (i.e., dwell period).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At this time, the breaker points open (corresponding to point b of Figure 1.11) and spark occurs.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5461897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FCDD6-945F-30CE-1793-601CF103CBD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EDC8E4B-7829-1195-D8B8-C73E40F9C25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83F2E78-13EA-952E-D7EE-13E4FDE28E8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9684517-8EDD-C234-DD20-F08AD2E5965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860D74C5-7F98-E890-8FD4-993B7044E3D6}"/>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IGNITION TIMING</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61DCF387-F514-D9F1-43C3-C8FD0CA0E067}"/>
              </a:ext>
            </a:extLst>
          </p:cNvPr>
          <p:cNvSpPr txBox="1">
            <a:spLocks/>
          </p:cNvSpPr>
          <p:nvPr/>
        </p:nvSpPr>
        <p:spPr>
          <a:xfrm>
            <a:off x="457200" y="1981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point at which ignition  occurs, in relation to the top dead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center</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of the piston’s compression stroke, is known as ignition timing.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Ignition occurs some time before top dead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center</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(BTDC) during the compression stroke of the piston.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For a modern SI engine, this timing is typically 8 to 10 degrees for the basic mechanical setting with the engine running at low speed (low rpm)</a:t>
            </a:r>
          </a:p>
        </p:txBody>
      </p:sp>
    </p:spTree>
    <p:extLst>
      <p:ext uri="{BB962C8B-B14F-4D97-AF65-F5344CB8AC3E}">
        <p14:creationId xmlns:p14="http://schemas.microsoft.com/office/powerpoint/2010/main" val="231003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2F5BF-5CD4-B370-CDD7-5F904CFC690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D9652E1-E11A-965A-217F-0FDE162502A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71748850-92A5-5E0E-83E0-5DEAAFDE124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7E0B991-F146-DB7E-6C38-AA89AD619D7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4F61C2AA-6BE2-55CE-ECC7-BBE98DC409FE}"/>
              </a:ext>
            </a:extLst>
          </p:cNvPr>
          <p:cNvPicPr>
            <a:picLocks noChangeAspect="1" noChangeArrowheads="1"/>
          </p:cNvPicPr>
          <p:nvPr/>
        </p:nvPicPr>
        <p:blipFill>
          <a:blip r:embed="rId2"/>
          <a:srcRect/>
          <a:stretch>
            <a:fillRect/>
          </a:stretch>
        </p:blipFill>
        <p:spPr bwMode="auto">
          <a:xfrm>
            <a:off x="228600" y="1295400"/>
            <a:ext cx="8534400" cy="5181600"/>
          </a:xfrm>
          <a:prstGeom prst="rect">
            <a:avLst/>
          </a:prstGeom>
          <a:noFill/>
          <a:ln w="9525">
            <a:noFill/>
            <a:miter lim="800000"/>
            <a:headEnd/>
            <a:tailEnd/>
          </a:ln>
          <a:effectLst/>
        </p:spPr>
      </p:pic>
    </p:spTree>
    <p:extLst>
      <p:ext uri="{BB962C8B-B14F-4D97-AF65-F5344CB8AC3E}">
        <p14:creationId xmlns:p14="http://schemas.microsoft.com/office/powerpoint/2010/main" val="29017743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E7938-C493-F7DD-0C78-D46C49A8DD0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94DE66D-1625-AAB1-76CD-6913FF34071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DEF11D6-0722-DAD2-698E-88E4F949D5F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678DA54-54A7-A34D-C3BC-C223CDB0BBE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F2DE0162-C7D5-D3BF-480E-5BC96AE443C1}"/>
              </a:ext>
            </a:extLst>
          </p:cNvPr>
          <p:cNvSpPr txBox="1">
            <a:spLocks/>
          </p:cNvSpPr>
          <p:nvPr/>
        </p:nvSpPr>
        <p:spPr>
          <a:xfrm>
            <a:off x="457200" y="1219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kumimoji="0" lang="en-IN" sz="3600" b="0" i="1" u="none" strike="noStrike" kern="1200" cap="none" spc="0" normalizeH="0" baseline="0" noProof="0" dirty="0">
                <a:ln>
                  <a:noFill/>
                </a:ln>
                <a:solidFill>
                  <a:sysClr val="windowText" lastClr="000000"/>
                </a:solidFill>
                <a:effectLst/>
                <a:uLnTx/>
                <a:uFillTx/>
                <a:latin typeface="Calibri"/>
                <a:ea typeface="+mn-ea"/>
                <a:cs typeface="+mn-cs"/>
              </a:rPr>
              <a:t>spark advance: </a:t>
            </a:r>
            <a:r>
              <a:rPr lang="en-US" sz="3600" dirty="0"/>
              <a:t>As the engine speed increases, the angle through which the crankshaft rotates in the time required to burn the fuel and air mixture increases. For this reason, the spark must occur at a larger angle BTDC for higher engine speeds. This change in ignition timing is called spark advance</a:t>
            </a:r>
            <a:r>
              <a:rPr lang="en-US" sz="2800" dirty="0"/>
              <a:t>.</a:t>
            </a:r>
            <a:endParaRPr kumimoji="0" lang="en-IN" sz="2800" b="0" i="1"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312578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B69A79-56EE-F649-2AFF-E7372B52C12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ACD62C7-2727-3CF4-80A7-A93E4E3C94BF}"/>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DC69AA8-27C9-38BC-447B-D33AE0C0EF1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B5C0626-BB74-11B2-03AB-1F1E115A159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A13A430B-4ABD-F927-4608-ED76DCAB74E1}"/>
              </a:ext>
            </a:extLst>
          </p:cNvPr>
          <p:cNvSpPr txBox="1">
            <a:spLocks/>
          </p:cNvSpPr>
          <p:nvPr/>
        </p:nvSpPr>
        <p:spPr>
          <a:xfrm>
            <a:off x="457200" y="9302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ALTERNATIVE ENGINES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47BF4B94-1612-CB61-ED13-C0D2B9ACC6A9}"/>
              </a:ext>
            </a:extLst>
          </p:cNvPr>
          <p:cNvSpPr txBox="1">
            <a:spLocks/>
          </p:cNvSpPr>
          <p:nvPr/>
        </p:nvSpPr>
        <p:spPr>
          <a:xfrm>
            <a:off x="457200" y="18288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n-ea"/>
                <a:cs typeface="+mn-cs"/>
              </a:rPr>
              <a:t>Diesel Engine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n-ea"/>
                <a:cs typeface="+mn-cs"/>
              </a:rPr>
              <a:t>Electrically powered car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n-ea"/>
                <a:cs typeface="+mn-cs"/>
              </a:rPr>
              <a:t>hybrid cars</a:t>
            </a:r>
          </a:p>
          <a:p>
            <a:pPr lvl="1" indent="-342900">
              <a:buFont typeface="Arial" pitchFamily="34" charset="0"/>
              <a:buChar char="•"/>
            </a:pPr>
            <a:r>
              <a:rPr kumimoji="0" lang="en-IN" b="0" i="0" u="none" strike="noStrike" kern="1200" cap="none" spc="0" normalizeH="0" baseline="0" noProof="0" dirty="0">
                <a:ln>
                  <a:noFill/>
                </a:ln>
                <a:solidFill>
                  <a:sysClr val="windowText" lastClr="000000"/>
                </a:solidFill>
                <a:effectLst/>
                <a:uLnTx/>
                <a:uFillTx/>
                <a:latin typeface="Calibri"/>
                <a:ea typeface="+mn-ea"/>
                <a:cs typeface="+mn-cs"/>
              </a:rPr>
              <a:t>The hybrid vehicle is capable of operation in three modes in which power comes from: (a) the engine only; (b) the electric motor only; and (c) the combined engine and electric motor.</a:t>
            </a:r>
          </a:p>
          <a:p>
            <a:pPr lvl="1" indent="-342900">
              <a:buFont typeface="Arial" pitchFamily="34" charset="0"/>
              <a:buChar char="•"/>
            </a:pPr>
            <a:r>
              <a:rPr lang="en-IN" dirty="0"/>
              <a:t>The two major types of coupling methods are known as a series or parallel hybrid electric car.</a:t>
            </a:r>
          </a:p>
        </p:txBody>
      </p:sp>
    </p:spTree>
    <p:extLst>
      <p:ext uri="{BB962C8B-B14F-4D97-AF65-F5344CB8AC3E}">
        <p14:creationId xmlns:p14="http://schemas.microsoft.com/office/powerpoint/2010/main" val="12430087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CA1CB-247F-FBF1-6E9B-87A867C98A8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05F7E45-493C-EBBF-79E1-624C92EC3D6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E3D9B76-7198-29F8-8C71-FDBACFA86EE8}"/>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AEAE1C2-025C-6AC9-E09E-B24B92A3DC1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FC908697-96C4-0BAC-7EF4-A2F50819C503}"/>
              </a:ext>
            </a:extLst>
          </p:cNvPr>
          <p:cNvPicPr>
            <a:picLocks noChangeAspect="1" noChangeArrowheads="1"/>
          </p:cNvPicPr>
          <p:nvPr/>
        </p:nvPicPr>
        <p:blipFill>
          <a:blip r:embed="rId2"/>
          <a:srcRect/>
          <a:stretch>
            <a:fillRect/>
          </a:stretch>
        </p:blipFill>
        <p:spPr bwMode="auto">
          <a:xfrm>
            <a:off x="228600" y="1524000"/>
            <a:ext cx="8686800" cy="4191000"/>
          </a:xfrm>
          <a:prstGeom prst="rect">
            <a:avLst/>
          </a:prstGeom>
          <a:noFill/>
          <a:ln w="9525">
            <a:noFill/>
            <a:miter lim="800000"/>
            <a:headEnd/>
            <a:tailEnd/>
          </a:ln>
          <a:effectLst/>
        </p:spPr>
      </p:pic>
    </p:spTree>
    <p:extLst>
      <p:ext uri="{BB962C8B-B14F-4D97-AF65-F5344CB8AC3E}">
        <p14:creationId xmlns:p14="http://schemas.microsoft.com/office/powerpoint/2010/main" val="5191101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4891B2-22BE-A6E5-4CF6-E704B6640A7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7418991-E37A-FDC7-EA9E-8FD855FBE74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DD1CA73-3C05-3344-A94C-667C2F6D66D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B561104-5D5C-8665-DDD1-EB2FA897658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976F6470-579F-2160-F2CC-B0DC5361DBB5}"/>
              </a:ext>
            </a:extLst>
          </p:cNvPr>
          <p:cNvSpPr txBox="1">
            <a:spLocks/>
          </p:cNvSpPr>
          <p:nvPr/>
        </p:nvSpPr>
        <p:spPr>
          <a:xfrm>
            <a:off x="457200" y="10064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DRIVETRAIN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6E20709C-1438-DC45-6D44-199E6663E7AE}"/>
              </a:ext>
            </a:extLst>
          </p:cNvPr>
          <p:cNvSpPr txBox="1">
            <a:spLocks/>
          </p:cNvSpPr>
          <p:nvPr/>
        </p:nvSpPr>
        <p:spPr>
          <a:xfrm>
            <a:off x="457200" y="2332037"/>
            <a:ext cx="8229600" cy="26971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engine drivetrain system of the automobile consists of the engine, transmission, drive shaft, differential, and driven wheels.</a:t>
            </a:r>
          </a:p>
        </p:txBody>
      </p:sp>
    </p:spTree>
    <p:extLst>
      <p:ext uri="{BB962C8B-B14F-4D97-AF65-F5344CB8AC3E}">
        <p14:creationId xmlns:p14="http://schemas.microsoft.com/office/powerpoint/2010/main" val="23347760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1DEB5-D472-3CC2-FD35-8AAFA031AD6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BECA1EE-D471-895F-78FA-90EDEEEEDEC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3453DC8-5328-A40B-57E3-E78678422AB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6859508-EB12-3F88-CE66-C3746E1AA87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C16A1A36-4190-AE0A-6871-8D35550A5EF2}"/>
              </a:ext>
            </a:extLst>
          </p:cNvPr>
          <p:cNvSpPr txBox="1">
            <a:spLocks/>
          </p:cNvSpPr>
          <p:nvPr/>
        </p:nvSpPr>
        <p:spPr>
          <a:xfrm>
            <a:off x="457200" y="9302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Transmission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D3DC7E71-729D-1745-082A-D7657704DF4C}"/>
              </a:ext>
            </a:extLst>
          </p:cNvPr>
          <p:cNvSpPr txBox="1">
            <a:spLocks/>
          </p:cNvSpPr>
          <p:nvPr/>
        </p:nvSpPr>
        <p:spPr>
          <a:xfrm>
            <a:off x="457200" y="1905000"/>
            <a:ext cx="8229600" cy="4343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transmission provides a match between engine speed and vehicle speed.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transmission is a gear system that adjusts the ratio of engine speed to wheel speed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provides a gear ratio between the engine speed and vehicle speed such that the engine provides adequate power to drive the vehicle at any speed.</a:t>
            </a:r>
          </a:p>
        </p:txBody>
      </p:sp>
    </p:spTree>
    <p:extLst>
      <p:ext uri="{BB962C8B-B14F-4D97-AF65-F5344CB8AC3E}">
        <p14:creationId xmlns:p14="http://schemas.microsoft.com/office/powerpoint/2010/main" val="17076923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40D3B-DCC8-68D8-DCEB-96B752862D0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90A878D-3BE3-BB98-0EA7-B0FE12D32D2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C2D3175-B7D0-3199-6385-41B29C4FF038}"/>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955A22D-649E-3001-A501-96D5BDA1E08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592D9515-D85E-A1D6-EE63-9D7AE73B7B3C}"/>
              </a:ext>
            </a:extLst>
          </p:cNvPr>
          <p:cNvPicPr>
            <a:picLocks noChangeAspect="1" noChangeArrowheads="1"/>
          </p:cNvPicPr>
          <p:nvPr/>
        </p:nvPicPr>
        <p:blipFill>
          <a:blip r:embed="rId2"/>
          <a:srcRect l="1379" r="1745"/>
          <a:stretch>
            <a:fillRect/>
          </a:stretch>
        </p:blipFill>
        <p:spPr bwMode="auto">
          <a:xfrm>
            <a:off x="189978" y="1524000"/>
            <a:ext cx="8725422" cy="4267200"/>
          </a:xfrm>
          <a:prstGeom prst="rect">
            <a:avLst/>
          </a:prstGeom>
          <a:noFill/>
          <a:ln w="9525">
            <a:noFill/>
            <a:miter lim="800000"/>
            <a:headEnd/>
            <a:tailEnd/>
          </a:ln>
          <a:effectLst/>
        </p:spPr>
      </p:pic>
    </p:spTree>
    <p:extLst>
      <p:ext uri="{BB962C8B-B14F-4D97-AF65-F5344CB8AC3E}">
        <p14:creationId xmlns:p14="http://schemas.microsoft.com/office/powerpoint/2010/main" val="22719176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28A8D-9904-4649-217E-BEE898BD906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7B7D0F5-3AFD-9D6D-0C98-4C9FBC45CFD3}"/>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9B61A90-4A62-6921-C087-69B9CE786E3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2C267DD-6D29-263C-4BDF-0DFBE57F0FE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7458042F-08D5-AD2F-DD2A-ACE386E2A6EB}"/>
              </a:ext>
            </a:extLst>
          </p:cNvPr>
          <p:cNvPicPr>
            <a:picLocks noChangeAspect="1" noChangeArrowheads="1"/>
          </p:cNvPicPr>
          <p:nvPr/>
        </p:nvPicPr>
        <p:blipFill>
          <a:blip r:embed="rId2"/>
          <a:srcRect/>
          <a:stretch>
            <a:fillRect/>
          </a:stretch>
        </p:blipFill>
        <p:spPr bwMode="auto">
          <a:xfrm>
            <a:off x="381000" y="1219200"/>
            <a:ext cx="8382000" cy="5089467"/>
          </a:xfrm>
          <a:prstGeom prst="rect">
            <a:avLst/>
          </a:prstGeom>
          <a:noFill/>
          <a:ln w="9525">
            <a:noFill/>
            <a:miter lim="800000"/>
            <a:headEnd/>
            <a:tailEnd/>
          </a:ln>
          <a:effectLst/>
        </p:spPr>
      </p:pic>
    </p:spTree>
    <p:extLst>
      <p:ext uri="{BB962C8B-B14F-4D97-AF65-F5344CB8AC3E}">
        <p14:creationId xmlns:p14="http://schemas.microsoft.com/office/powerpoint/2010/main" val="33083737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31E8E-24C6-453A-3BB7-472BA10A9AD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12DD732-FCD1-7624-FA4D-0C7C81F7DCF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EA73396-B5DC-7253-3E01-0508EA580D3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46BF8B9-E8A6-A938-BD0F-DC77B11E030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E43111A4-27A2-BCB5-DCD1-8CD143A2F702}"/>
              </a:ext>
            </a:extLst>
          </p:cNvPr>
          <p:cNvSpPr txBox="1">
            <a:spLocks/>
          </p:cNvSpPr>
          <p:nvPr/>
        </p:nvSpPr>
        <p:spPr>
          <a:xfrm>
            <a:off x="457200" y="15240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a:ln>
                  <a:noFill/>
                </a:ln>
                <a:solidFill>
                  <a:sysClr val="windowText" lastClr="000000"/>
                </a:solidFill>
                <a:effectLst/>
                <a:uLnTx/>
                <a:uFillTx/>
                <a:latin typeface="Calibri"/>
                <a:ea typeface="+mn-ea"/>
                <a:cs typeface="+mn-cs"/>
              </a:rPr>
              <a:t>MANUAL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a:ln>
                  <a:noFill/>
                </a:ln>
                <a:solidFill>
                  <a:sysClr val="windowText" lastClr="000000"/>
                </a:solidFill>
                <a:effectLst/>
                <a:uLnTx/>
                <a:uFillTx/>
                <a:latin typeface="Calibri"/>
                <a:ea typeface="+mn-ea"/>
                <a:cs typeface="+mn-cs"/>
              </a:rPr>
              <a:t>AUTOMATIC</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configuration for an automatic transmission consists of a fluidcoupling mechanism, known as a torque converter, and a system of planetary gear set.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torque converter is formed from a pair of structures of a semitoroidal shape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6912848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883384-A8CF-AE78-8C1C-FA1BF17E33B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CDE19A6-9A96-5CBA-5757-A1E6A5B80CA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AF7719D-0DA9-198C-B49C-B526CE3E50E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9DEB655-F75A-F98A-B32F-7EC61D6F190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A899BE91-1F6F-F45A-C681-38676A1377A1}"/>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One of the toroids is driven by the engine by the input shaft. The other is in close proximity and is called the turbine.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In addition, a series of vanes are fixed to the frame and are called the reactor.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entire structure is mounted in a fluid, tight chamber and is filled with a hydraulic fluid (i.e., transmission fluid).</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4831696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921B6-83DA-56C3-1355-A614DC33E8D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4C4F000-46BE-EE8D-3484-6ACD53D149A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219CE28C-6143-22D9-7793-122B99F256E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D46004F-58A3-E044-BEA6-14F578A56A4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F3462E8F-DD24-C8E0-C454-BC74AECA324B}"/>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planetary gear system consists of a set of three types of gears connected together.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inner gear is known as the sun gear. There are three gears meshed with the sun gear at equal angles, which are known as planetary gears.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These three gears are tied together with a cage that supports their axles. The third gear, known as a ring gear, is a section of a cylinder with the gear teeth on the inside.</a:t>
            </a:r>
          </a:p>
        </p:txBody>
      </p:sp>
    </p:spTree>
    <p:extLst>
      <p:ext uri="{BB962C8B-B14F-4D97-AF65-F5344CB8AC3E}">
        <p14:creationId xmlns:p14="http://schemas.microsoft.com/office/powerpoint/2010/main" val="107735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8B903-BF89-2B93-BA37-E0EB46D30C9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9DF15B5-041F-CB00-4AC9-CDC909CF1BC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2B61E4D-0BC6-5722-A3D5-D2FA3CAA7DF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E4EFF953-048E-4E6C-52F6-21D63666D8B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319E23F2-C808-587C-CC76-C5CB2C1EBA42}"/>
              </a:ext>
            </a:extLst>
          </p:cNvPr>
          <p:cNvSpPr txBox="1">
            <a:spLocks/>
          </p:cNvSpPr>
          <p:nvPr/>
        </p:nvSpPr>
        <p:spPr>
          <a:xfrm>
            <a:off x="457200" y="1066800"/>
            <a:ext cx="8229600" cy="11430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600" b="1" i="0" u="none" strike="noStrike" kern="1200" cap="none" spc="0" normalizeH="0" baseline="0" noProof="0" dirty="0">
                <a:ln>
                  <a:noFill/>
                </a:ln>
                <a:solidFill>
                  <a:sysClr val="windowText" lastClr="000000"/>
                </a:solidFill>
                <a:effectLst/>
                <a:uLnTx/>
                <a:uFillTx/>
                <a:latin typeface="Calibri"/>
                <a:ea typeface="+mj-ea"/>
                <a:cs typeface="+mj-cs"/>
              </a:rPr>
              <a:t>THE AUTOMOBILE PHYSICAL CONFIGURATION</a:t>
            </a:r>
            <a:endParaRPr kumimoji="0" lang="en-IN" sz="36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53501B31-398F-6756-458E-84A8DFD1F700}"/>
              </a:ext>
            </a:extLst>
          </p:cNvPr>
          <p:cNvPicPr>
            <a:picLocks noChangeAspect="1" noChangeArrowheads="1"/>
          </p:cNvPicPr>
          <p:nvPr/>
        </p:nvPicPr>
        <p:blipFill>
          <a:blip r:embed="rId2"/>
          <a:srcRect/>
          <a:stretch>
            <a:fillRect/>
          </a:stretch>
        </p:blipFill>
        <p:spPr bwMode="auto">
          <a:xfrm>
            <a:off x="1028700" y="2057399"/>
            <a:ext cx="7086600" cy="4267201"/>
          </a:xfrm>
          <a:prstGeom prst="rect">
            <a:avLst/>
          </a:prstGeom>
          <a:noFill/>
          <a:ln w="9525">
            <a:noFill/>
            <a:miter lim="800000"/>
            <a:headEnd/>
            <a:tailEnd/>
          </a:ln>
          <a:effectLst/>
        </p:spPr>
      </p:pic>
    </p:spTree>
    <p:extLst>
      <p:ext uri="{BB962C8B-B14F-4D97-AF65-F5344CB8AC3E}">
        <p14:creationId xmlns:p14="http://schemas.microsoft.com/office/powerpoint/2010/main" val="40421303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0E546-CAD0-AE30-ABC7-9008574EA63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18417C5-4DA2-121D-116D-E668E9177AA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D9C4D66-7A22-A210-71DA-64A4EA14108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8274D4A-3F53-60AC-9403-76BB553663E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35BEC70E-696E-92E4-DDA4-D62EDC4AC899}"/>
              </a:ext>
            </a:extLst>
          </p:cNvPr>
          <p:cNvSpPr txBox="1">
            <a:spLocks/>
          </p:cNvSpPr>
          <p:nvPr/>
        </p:nvSpPr>
        <p:spPr>
          <a:xfrm>
            <a:off x="457200" y="9302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Drive Shaft</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B56B5726-63B1-EFA7-8F53-9824D5B50E92}"/>
              </a:ext>
            </a:extLst>
          </p:cNvPr>
          <p:cNvSpPr txBox="1">
            <a:spLocks/>
          </p:cNvSpPr>
          <p:nvPr/>
        </p:nvSpPr>
        <p:spPr>
          <a:xfrm>
            <a:off x="457200" y="1981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drive shaft is used on front-engine, rear wheel drive vehicles to couple the transmission output shaft to the differential input shaft.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Flexible couplings, called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universal joints, allow the rear axle housing and wheels to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move up and down while the transmission remains stationary.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In front wheel drive automobiles, a pair of drive shafts couples the transmission to the drive wheels through flexible joints known as constant velocity (CV) joints</a:t>
            </a:r>
          </a:p>
        </p:txBody>
      </p:sp>
    </p:spTree>
    <p:extLst>
      <p:ext uri="{BB962C8B-B14F-4D97-AF65-F5344CB8AC3E}">
        <p14:creationId xmlns:p14="http://schemas.microsoft.com/office/powerpoint/2010/main" val="32236937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72CE38-1574-2B7D-76DD-B0C60AE7A2DF}"/>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C7ED685-7C7F-F80F-A2A5-F9B7A88DCE5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F13163FA-20B4-7B18-515D-C822AC8BC20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29EE286-2EE1-EC13-A431-1B4986DF188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F8D4868C-AB94-6F1F-D67D-84B8B9911442}"/>
              </a:ext>
            </a:extLst>
          </p:cNvPr>
          <p:cNvSpPr txBox="1">
            <a:spLocks/>
          </p:cNvSpPr>
          <p:nvPr/>
        </p:nvSpPr>
        <p:spPr>
          <a:xfrm>
            <a:off x="457200" y="838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Differential</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7327D6E3-DC33-650C-7935-AFF24A933F3C}"/>
              </a:ext>
            </a:extLst>
          </p:cNvPr>
          <p:cNvPicPr>
            <a:picLocks noChangeAspect="1" noChangeArrowheads="1"/>
          </p:cNvPicPr>
          <p:nvPr/>
        </p:nvPicPr>
        <p:blipFill>
          <a:blip r:embed="rId2"/>
          <a:srcRect b="3746"/>
          <a:stretch>
            <a:fillRect/>
          </a:stretch>
        </p:blipFill>
        <p:spPr bwMode="auto">
          <a:xfrm>
            <a:off x="668969" y="1676400"/>
            <a:ext cx="7806061" cy="4648200"/>
          </a:xfrm>
          <a:prstGeom prst="rect">
            <a:avLst/>
          </a:prstGeom>
          <a:noFill/>
          <a:ln w="9525">
            <a:noFill/>
            <a:miter lim="800000"/>
            <a:headEnd/>
            <a:tailEnd/>
          </a:ln>
          <a:effectLst/>
        </p:spPr>
      </p:pic>
    </p:spTree>
    <p:extLst>
      <p:ext uri="{BB962C8B-B14F-4D97-AF65-F5344CB8AC3E}">
        <p14:creationId xmlns:p14="http://schemas.microsoft.com/office/powerpoint/2010/main" val="30913886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F80C6B-05B1-AB5E-A3FC-2A6CF14CE57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66192AE-E1A8-878D-AAE2-53E152836BF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5E9CF46-3EB2-90CC-CBE5-D1FA75F6E03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8BB7CD9-4429-C5D3-8897-FEFC5214CEC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DA118AAB-9495-B71D-8FF4-128512933CB2}"/>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combination of drive shaft and differential completes the transfer of power from the engine to the rear wheels.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second purpose is to allow each driven wheel to turn at a different speed. This is necessary because the “outside” wheel must turn faster than the “inside’’ wheel when the vehicle is turning a corner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5406912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802D9-912C-BED7-9A8B-E601231F5D7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6025AEA-3E3D-4335-B3F4-A551110B6F1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A6D064C-1BE0-9D35-6022-E477D3B1161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4BF6AC7-A2C7-C5F1-B217-F37D0CEA5ED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75500FBF-1F48-CF4D-9188-17D69F2EDB65}"/>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third purpose is the torque increase provided by the gear ratio. This gear ratio can be changed in a repair shop to allow different torque to be delivered to the wheels while using the same engine and transmission.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gear ratio also affects fuel economy. In front wheel drive cars, the transmission differential and drive shafts are known collectively as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transaxle assembly.</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3892244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1632F7-EBD8-C6E1-5641-4F7DF5B2955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917681E-55B5-554D-04E0-12B449CDBD9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564451F-2D69-105F-BF44-C0D59059DEA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7118715-7196-22A5-A8D4-56677E0710B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9" name="Title 1">
            <a:extLst>
              <a:ext uri="{FF2B5EF4-FFF2-40B4-BE49-F238E27FC236}">
                <a16:creationId xmlns:a16="http://schemas.microsoft.com/office/drawing/2014/main" id="{9657B139-EA9D-97C7-AAD4-637CA15509DE}"/>
              </a:ext>
            </a:extLst>
          </p:cNvPr>
          <p:cNvSpPr txBox="1">
            <a:spLocks/>
          </p:cNvSpPr>
          <p:nvPr/>
        </p:nvSpPr>
        <p:spPr>
          <a:xfrm>
            <a:off x="457200" y="838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SUSPENSION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10" name="Picture 2">
            <a:extLst>
              <a:ext uri="{FF2B5EF4-FFF2-40B4-BE49-F238E27FC236}">
                <a16:creationId xmlns:a16="http://schemas.microsoft.com/office/drawing/2014/main" id="{EB10CC3E-EA77-FB30-BA5B-A38580A5803F}"/>
              </a:ext>
            </a:extLst>
          </p:cNvPr>
          <p:cNvPicPr>
            <a:picLocks noChangeAspect="1" noChangeArrowheads="1"/>
          </p:cNvPicPr>
          <p:nvPr/>
        </p:nvPicPr>
        <p:blipFill>
          <a:blip r:embed="rId2"/>
          <a:srcRect l="2564" t="3667" r="1710" b="1967"/>
          <a:stretch>
            <a:fillRect/>
          </a:stretch>
        </p:blipFill>
        <p:spPr bwMode="auto">
          <a:xfrm>
            <a:off x="457200" y="1665890"/>
            <a:ext cx="8229600" cy="4923064"/>
          </a:xfrm>
          <a:prstGeom prst="rect">
            <a:avLst/>
          </a:prstGeom>
          <a:noFill/>
          <a:ln w="9525">
            <a:noFill/>
            <a:miter lim="800000"/>
            <a:headEnd/>
            <a:tailEnd/>
          </a:ln>
          <a:effectLst/>
        </p:spPr>
      </p:pic>
    </p:spTree>
    <p:extLst>
      <p:ext uri="{BB962C8B-B14F-4D97-AF65-F5344CB8AC3E}">
        <p14:creationId xmlns:p14="http://schemas.microsoft.com/office/powerpoint/2010/main" val="20322534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E630C7-52DF-EF0B-FB09-8A683FD9E29A}"/>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8C0317D-6511-51FC-207E-B37D9A156E3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51DD040-8036-7C7C-0EA8-9098D8B26FF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B58532A-2C47-130C-7276-E4FAC83D019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FF9038B1-6C9E-6756-813B-66D4111D5486}"/>
              </a:ext>
            </a:extLst>
          </p:cNvPr>
          <p:cNvPicPr>
            <a:picLocks noChangeAspect="1" noChangeArrowheads="1"/>
          </p:cNvPicPr>
          <p:nvPr/>
        </p:nvPicPr>
        <p:blipFill>
          <a:blip r:embed="rId2"/>
          <a:srcRect/>
          <a:stretch>
            <a:fillRect/>
          </a:stretch>
        </p:blipFill>
        <p:spPr bwMode="auto">
          <a:xfrm>
            <a:off x="571500" y="1219200"/>
            <a:ext cx="8000999" cy="5105400"/>
          </a:xfrm>
          <a:prstGeom prst="rect">
            <a:avLst/>
          </a:prstGeom>
          <a:noFill/>
          <a:ln w="9525">
            <a:noFill/>
            <a:miter lim="800000"/>
            <a:headEnd/>
            <a:tailEnd/>
          </a:ln>
          <a:effectLst/>
        </p:spPr>
      </p:pic>
    </p:spTree>
    <p:extLst>
      <p:ext uri="{BB962C8B-B14F-4D97-AF65-F5344CB8AC3E}">
        <p14:creationId xmlns:p14="http://schemas.microsoft.com/office/powerpoint/2010/main" val="30262862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A41FC7-0FD6-2034-3CD8-D6938C4AF17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478ECA1-9516-95B4-F1C3-48A8D470AFB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815FC7C8-107F-881D-8674-DA998C47DD38}"/>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B4FDC7C-1321-AB84-424D-C378EF7865E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92E2CCBB-94CB-7A47-CCCA-8351D75932C9}"/>
              </a:ext>
            </a:extLst>
          </p:cNvPr>
          <p:cNvSpPr txBox="1">
            <a:spLocks/>
          </p:cNvSpPr>
          <p:nvPr/>
        </p:nvSpPr>
        <p:spPr>
          <a:xfrm>
            <a:off x="457200" y="1600200"/>
            <a:ext cx="82296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Another major automotive subsystem is the suspension system, which is the mechanical assembly that connects each wheel to the car body.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primary purpose of the suspension system is to isolate the car body from the vertical motion of the wheels as they travel over the rough road surface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weight of the car is supported by springs. In addition, there is a so-called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shock absorber (sometimes </a:t>
            </a: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strut), which is in effect a viscous damping device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1388213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70A81-0397-CA5A-F7EE-59C3C35F4BE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DA74FDD-D422-2F5B-472F-3F9892D88C2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678D6F1-9226-72C0-8D1C-3F91DB7B151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39526D6-2A0A-9729-6C8D-64CDA4C636A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0CDEFE77-E755-030A-242A-36506C11A955}"/>
              </a:ext>
            </a:extLst>
          </p:cNvPr>
          <p:cNvSpPr txBox="1">
            <a:spLocks/>
          </p:cNvSpPr>
          <p:nvPr/>
        </p:nvSpPr>
        <p:spPr>
          <a:xfrm>
            <a:off x="457200" y="1600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mass of the car body is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sprung mass, that is, the mass that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is supported by springs. The mass of the wheel assemblies at the other end of the springs is called </a:t>
            </a:r>
            <a:r>
              <a:rPr kumimoji="0" lang="en-IN" sz="3200" b="0" i="1" u="none" strike="noStrike" kern="1200" cap="none" spc="0" normalizeH="0" baseline="0" noProof="0" dirty="0" err="1">
                <a:ln>
                  <a:noFill/>
                </a:ln>
                <a:solidFill>
                  <a:sysClr val="windowText" lastClr="000000"/>
                </a:solidFill>
                <a:effectLst/>
                <a:uLnTx/>
                <a:uFillTx/>
                <a:latin typeface="Calibri"/>
                <a:ea typeface="+mn-ea"/>
                <a:cs typeface="+mn-cs"/>
              </a:rPr>
              <a:t>unsprung</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 mass.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All springs have the property that the deflection of the spring is proportional to the applied axial force.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proportionality constant is known as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spring rate.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5830732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15369-C78D-0E07-C0F4-B533A590726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1E6A2AA-819F-C641-431A-8ADE37F8644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A78ACD6-51F2-4543-BD4A-CC618479BE6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E895CA2F-522A-80B6-50D0-1B12500E12D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16106B9A-2D73-443D-691C-BA3F2B939D31}"/>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springs are selected for each car such that the car body height is as desired for the unloaded car. Typically, the weight on the front wheels is greater than on the rear wheels, therefore, the front springs normally have a higher spring rate than the rear.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shock absorber consists of a cylinder and piston assembly. The cylinder is filled with a viscous oil. There are small oil passages through the piston through which the oil can flow</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1084174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0521E2-D23F-318E-4B30-C7D48BDC136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69F1B49-17DB-F095-C43C-995854AFBE8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22040FE-BC8F-02F1-128F-9CA83BAFB76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9A49210-87A3-7241-3DB3-10F6B9A71E3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38AC3954-9156-7D3F-FE1A-ED72DBB7D6F0}"/>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As the wheel assembly moves up and down, the piston moves identically through the cylinder. The oil (which is essentially incompressible) flows through the oil passages.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51737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72043-3D53-105D-3483-BB529436FB3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EC4F790-944E-0468-7116-9F0EB5F9D34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3EB44E7-F0C7-373E-C72B-D126D86C57D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7C019B84-6CD2-356E-C9F7-A3AD47EEA9F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3843C5C9-7DE9-1CFE-21D5-682D22843103}"/>
              </a:ext>
            </a:extLst>
          </p:cNvPr>
          <p:cNvPicPr>
            <a:picLocks noChangeAspect="1" noChangeArrowheads="1"/>
          </p:cNvPicPr>
          <p:nvPr/>
        </p:nvPicPr>
        <p:blipFill>
          <a:blip r:embed="rId2"/>
          <a:srcRect/>
          <a:stretch>
            <a:fillRect/>
          </a:stretch>
        </p:blipFill>
        <p:spPr bwMode="auto">
          <a:xfrm>
            <a:off x="228600" y="1253662"/>
            <a:ext cx="7772400" cy="5070938"/>
          </a:xfrm>
          <a:prstGeom prst="rect">
            <a:avLst/>
          </a:prstGeom>
          <a:noFill/>
          <a:ln w="9525">
            <a:noFill/>
            <a:miter lim="800000"/>
            <a:headEnd/>
            <a:tailEnd/>
          </a:ln>
          <a:effectLst/>
        </p:spPr>
      </p:pic>
    </p:spTree>
    <p:extLst>
      <p:ext uri="{BB962C8B-B14F-4D97-AF65-F5344CB8AC3E}">
        <p14:creationId xmlns:p14="http://schemas.microsoft.com/office/powerpoint/2010/main" val="36932614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1E354-BD86-18A6-8318-51CB93D2938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48271A6-E4EB-9882-1808-BD5180A5FC0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FD9C61BF-30A1-6B3B-3B45-E870D6511BE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C355F46-CC84-DA1D-E7E7-779DEF1E7C6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C66FC236-E7B2-AF14-7224-F07843B68EF5}"/>
              </a:ext>
            </a:extLst>
          </p:cNvPr>
          <p:cNvSpPr txBox="1">
            <a:spLocks/>
          </p:cNvSpPr>
          <p:nvPr/>
        </p:nvSpPr>
        <p:spPr>
          <a:xfrm>
            <a:off x="457200" y="808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BRAKES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15BA8389-F8A1-50F3-894E-14C8A536A5A2}"/>
              </a:ext>
            </a:extLst>
          </p:cNvPr>
          <p:cNvPicPr>
            <a:picLocks noChangeAspect="1" noChangeArrowheads="1"/>
          </p:cNvPicPr>
          <p:nvPr/>
        </p:nvPicPr>
        <p:blipFill>
          <a:blip r:embed="rId2"/>
          <a:srcRect/>
          <a:stretch>
            <a:fillRect/>
          </a:stretch>
        </p:blipFill>
        <p:spPr bwMode="auto">
          <a:xfrm>
            <a:off x="571500" y="1617133"/>
            <a:ext cx="8001000" cy="4707467"/>
          </a:xfrm>
          <a:prstGeom prst="rect">
            <a:avLst/>
          </a:prstGeom>
          <a:noFill/>
          <a:ln w="9525">
            <a:noFill/>
            <a:miter lim="800000"/>
            <a:headEnd/>
            <a:tailEnd/>
          </a:ln>
          <a:effectLst/>
        </p:spPr>
      </p:pic>
    </p:spTree>
    <p:extLst>
      <p:ext uri="{BB962C8B-B14F-4D97-AF65-F5344CB8AC3E}">
        <p14:creationId xmlns:p14="http://schemas.microsoft.com/office/powerpoint/2010/main" val="18394697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3A912-B081-5546-7546-BF9066A7026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4B9F7CC-A0A0-1217-4035-63AC6272195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695F1A4-44FD-F958-2E35-1B395D7D32B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75E4AF1B-A0DD-016C-1D46-9C620BB7B72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159E1ABA-1577-ADCC-F950-CE830F7640DE}"/>
              </a:ext>
            </a:extLst>
          </p:cNvPr>
          <p:cNvSpPr txBox="1">
            <a:spLocks/>
          </p:cNvSpPr>
          <p:nvPr/>
        </p:nvSpPr>
        <p:spPr>
          <a:xfrm>
            <a:off x="457200" y="15240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Brakes are as basic to the automobile as the engine drivetrain system and are responsible for slowing and stopping the vehicle.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Most of the kinetic energy of the car is dissipated by the brakes during deceleration and stopping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There are two major types of automotive brakes: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900" b="1" i="0" u="none" strike="noStrike" kern="1200" cap="none" spc="0" normalizeH="0" baseline="0" noProof="0" dirty="0">
                <a:ln>
                  <a:noFill/>
                </a:ln>
                <a:solidFill>
                  <a:sysClr val="windowText" lastClr="000000"/>
                </a:solidFill>
                <a:effectLst/>
                <a:uLnTx/>
                <a:uFillTx/>
                <a:latin typeface="Calibri"/>
                <a:ea typeface="+mn-ea"/>
                <a:cs typeface="+mn-cs"/>
              </a:rPr>
              <a:t>drum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900" b="1" i="0" u="none" strike="noStrike" kern="1200" cap="none" spc="0" normalizeH="0" baseline="0" noProof="0" dirty="0">
                <a:ln>
                  <a:noFill/>
                </a:ln>
                <a:solidFill>
                  <a:sysClr val="windowText" lastClr="000000"/>
                </a:solidFill>
                <a:effectLst/>
                <a:uLnTx/>
                <a:uFillTx/>
                <a:latin typeface="Calibri"/>
                <a:ea typeface="+mn-ea"/>
                <a:cs typeface="+mn-cs"/>
              </a:rPr>
              <a:t>disk brakes.</a:t>
            </a:r>
          </a:p>
        </p:txBody>
      </p:sp>
    </p:spTree>
    <p:extLst>
      <p:ext uri="{BB962C8B-B14F-4D97-AF65-F5344CB8AC3E}">
        <p14:creationId xmlns:p14="http://schemas.microsoft.com/office/powerpoint/2010/main" val="207666118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193BB-D8EF-D0BB-A146-54E4501F058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126BB94-FF2E-06A4-3987-CB687DDE54B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1FB8F69-527B-7B6B-8301-813DF46DBA3B}"/>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EF4A1976-6018-A30B-BCA5-24C6DEED078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AFB0C803-2476-44E4-1097-8A6E14838B06}"/>
              </a:ext>
            </a:extLst>
          </p:cNvPr>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flat disk is attached to each wheel and rotates with it as the car moves.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wheel cylinder assembly (often called a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caliper) is connected to the axle assembly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pair of pistons having brakepad material are mounted in the caliper assembly and are close to the disk.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Under normal driving conditions, the pads are not in contact with the disk, and the disk is free to rotate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4369124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DCD3B5-1A54-82A0-C728-63158FAC4B0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6C94B69-D0ED-9EE5-0F4F-09E300625DF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0E56105-C519-04F3-B697-ED742C80475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FD5CE7F-9233-50A6-ED87-043041B3B0A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41FFB76B-DA67-705F-4F30-C8863157ED2F}"/>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When the brake pedal is depressed hydraulic pressure is applied through the brake fluid to force the brake pads against the disk.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braking force that decelerates the car results from friction between the disk and the pads.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IN" b="1" i="1" dirty="0">
                <a:solidFill>
                  <a:sysClr val="windowText" lastClr="000000"/>
                </a:solidFill>
                <a:latin typeface="Calibri"/>
              </a:rPr>
              <a:t>A</a:t>
            </a:r>
            <a:r>
              <a:rPr kumimoji="0" lang="en-IN" sz="3200" b="1" i="1" u="none" strike="noStrike" kern="1200" cap="none" spc="0" normalizeH="0" baseline="0" noProof="0" dirty="0" err="1">
                <a:ln>
                  <a:noFill/>
                </a:ln>
                <a:solidFill>
                  <a:sysClr val="windowText" lastClr="000000"/>
                </a:solidFill>
                <a:effectLst/>
                <a:uLnTx/>
                <a:uFillTx/>
                <a:latin typeface="Calibri"/>
                <a:ea typeface="+mn-ea"/>
                <a:cs typeface="+mn-cs"/>
              </a:rPr>
              <a:t>ntilock</a:t>
            </a:r>
            <a:r>
              <a:rPr kumimoji="0" lang="en-IN" sz="3200" b="1" i="1" u="none" strike="noStrike" kern="1200" cap="none" spc="0" normalizeH="0" baseline="0" noProof="0" dirty="0">
                <a:ln>
                  <a:noFill/>
                </a:ln>
                <a:solidFill>
                  <a:sysClr val="windowText" lastClr="000000"/>
                </a:solidFill>
                <a:effectLst/>
                <a:uLnTx/>
                <a:uFillTx/>
                <a:latin typeface="Calibri"/>
                <a:ea typeface="+mn-ea"/>
                <a:cs typeface="+mn-cs"/>
              </a:rPr>
              <a:t> Braking </a:t>
            </a:r>
            <a:r>
              <a:rPr lang="en-IN" b="1" i="1" dirty="0">
                <a:solidFill>
                  <a:sysClr val="windowText" lastClr="000000"/>
                </a:solidFill>
                <a:latin typeface="Calibri"/>
              </a:rPr>
              <a:t>S</a:t>
            </a:r>
            <a:r>
              <a:rPr kumimoji="0" lang="en-IN" sz="3200" b="1" i="1" u="none" strike="noStrike" kern="1200" cap="none" spc="0" normalizeH="0" baseline="0" noProof="0" dirty="0" err="1">
                <a:ln>
                  <a:noFill/>
                </a:ln>
                <a:solidFill>
                  <a:sysClr val="windowText" lastClr="000000"/>
                </a:solidFill>
                <a:effectLst/>
                <a:uLnTx/>
                <a:uFillTx/>
                <a:latin typeface="Calibri"/>
                <a:ea typeface="+mn-ea"/>
                <a:cs typeface="+mn-cs"/>
              </a:rPr>
              <a:t>ystem</a:t>
            </a:r>
            <a:r>
              <a:rPr kumimoji="0" lang="en-IN" sz="3200" b="1" i="1" u="none" strike="noStrike" kern="1200" cap="none" spc="0" normalizeH="0" baseline="0" noProof="0" dirty="0">
                <a:ln>
                  <a:noFill/>
                </a:ln>
                <a:solidFill>
                  <a:sysClr val="windowText" lastClr="000000"/>
                </a:solidFill>
                <a:effectLst/>
                <a:uLnTx/>
                <a:uFillTx/>
                <a:latin typeface="Calibri"/>
                <a:ea typeface="+mn-ea"/>
                <a:cs typeface="+mn-cs"/>
              </a:rPr>
              <a:t> (ABS).</a:t>
            </a:r>
            <a:endParaRPr kumimoji="0" lang="en-IN" sz="3200" b="1"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6509012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052BE3-2A3A-1A56-BCD2-6002E3DE5E4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A01231C-2EF9-6F33-21E1-5249652AA8D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40E8FDC1-4328-2BDE-E0A1-21A1C9ABCCE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0A019021-3921-1927-718F-1E4882623A9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FA48F540-8AAA-EF07-30EA-C11A14F0C744}"/>
              </a:ext>
            </a:extLst>
          </p:cNvPr>
          <p:cNvSpPr txBox="1">
            <a:spLocks/>
          </p:cNvSpPr>
          <p:nvPr/>
        </p:nvSpPr>
        <p:spPr>
          <a:xfrm>
            <a:off x="457200" y="914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STEERING SYSTEM</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8BA0B105-05E1-697E-B30C-61F163A55DBC}"/>
              </a:ext>
            </a:extLst>
          </p:cNvPr>
          <p:cNvSpPr txBox="1">
            <a:spLocks/>
          </p:cNvSpPr>
          <p:nvPr/>
        </p:nvSpPr>
        <p:spPr>
          <a:xfrm>
            <a:off x="457200" y="1905000"/>
            <a:ext cx="8229600" cy="45259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 steering system is one of the major automotive subsystems required for operation of the car.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provides the driver control of the path of the car over the ground.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Steering functions by rotating the plane of the front wheels in the desired direction of the turn.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angle between the front wheel plane and the longitudinal axis of the car is known as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steering angle.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angle is proportional to the rotation angle of the steering wheel.</a:t>
            </a:r>
          </a:p>
        </p:txBody>
      </p:sp>
    </p:spTree>
    <p:extLst>
      <p:ext uri="{BB962C8B-B14F-4D97-AF65-F5344CB8AC3E}">
        <p14:creationId xmlns:p14="http://schemas.microsoft.com/office/powerpoint/2010/main" val="23952550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8AD24-982D-9FAC-35A6-2A536684E7E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A283FC31-6F3C-306A-A3F3-ADF8915829C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BC43FAE-620E-D73C-DACF-B2D51E8FDBE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DB6C0A9F-63BB-10E4-C9B0-488117F7F41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0A6B6925-7058-40EC-20F8-A2FF042084E6}"/>
              </a:ext>
            </a:extLst>
          </p:cNvPr>
          <p:cNvPicPr>
            <a:picLocks noChangeAspect="1" noChangeArrowheads="1"/>
          </p:cNvPicPr>
          <p:nvPr/>
        </p:nvPicPr>
        <p:blipFill>
          <a:blip r:embed="rId2"/>
          <a:srcRect/>
          <a:stretch>
            <a:fillRect/>
          </a:stretch>
        </p:blipFill>
        <p:spPr bwMode="auto">
          <a:xfrm>
            <a:off x="647700" y="1270829"/>
            <a:ext cx="7848600" cy="4953000"/>
          </a:xfrm>
          <a:prstGeom prst="rect">
            <a:avLst/>
          </a:prstGeom>
          <a:noFill/>
          <a:ln w="9525">
            <a:noFill/>
            <a:miter lim="800000"/>
            <a:headEnd/>
            <a:tailEnd/>
          </a:ln>
          <a:effectLst/>
        </p:spPr>
      </p:pic>
    </p:spTree>
    <p:extLst>
      <p:ext uri="{BB962C8B-B14F-4D97-AF65-F5344CB8AC3E}">
        <p14:creationId xmlns:p14="http://schemas.microsoft.com/office/powerpoint/2010/main" val="200159556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E6274-0020-57EA-34E1-FE8FE8F6228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1F19695-809E-F688-5835-F2D1D15E8F3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7593316-0C37-1F8D-B31C-5A0484DD530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1DDCD5E-3259-14A5-F27B-331E48E4EA7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DEB164B0-EA34-DBFB-919B-09EF6E272C20}"/>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When steering the car, the driver must provide sufficient torque to overcome the restoring torque. Because the restoring torque is proportional to the vehicle weight for any given steering angle, considerable driver effort is required for large cars, particularly at low speeds and when parking.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In order to overcome this effort in relatively large cars, a power steering system is added.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2255168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D6565-8E06-9FF8-2AA5-48BC9DD7E35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3B4D26C-EBCA-5C58-3FBD-F338F2B6645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AE8624E-A405-74E3-A77E-60C17F0EB05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2DAF059-8628-A894-A2A6-47E6FA490E5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Content Placeholder 2">
            <a:extLst>
              <a:ext uri="{FF2B5EF4-FFF2-40B4-BE49-F238E27FC236}">
                <a16:creationId xmlns:a16="http://schemas.microsoft.com/office/drawing/2014/main" id="{3F3EF86A-C21F-6503-40DF-134770B09BC0}"/>
              </a:ext>
            </a:extLst>
          </p:cNvPr>
          <p:cNvSpPr txBox="1">
            <a:spLocks/>
          </p:cNvSpPr>
          <p:nvPr/>
        </p:nvSpPr>
        <p:spPr>
          <a:xfrm>
            <a:off x="457200" y="16002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system consists of an engine-driven hydraulic pump, a hydraulic actuator, and control valve.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Whenever the steering wheel is turned, a proportioning valve opens, allowing hydraulic pressure to activate the actuator. The high-pressure hydraulic fluid pushes on one side of the piston.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This hydraulic force is often called steering </a:t>
            </a:r>
            <a:r>
              <a:rPr kumimoji="0" lang="en-IN" sz="3200" b="0" i="1" u="none" strike="noStrike" kern="1200" cap="none" spc="0" normalizeH="0" baseline="0" noProof="0">
                <a:ln>
                  <a:noFill/>
                </a:ln>
                <a:solidFill>
                  <a:sysClr val="windowText" lastClr="000000"/>
                </a:solidFill>
                <a:effectLst/>
                <a:uLnTx/>
                <a:uFillTx/>
                <a:latin typeface="Calibri"/>
                <a:ea typeface="+mn-ea"/>
                <a:cs typeface="+mn-cs"/>
              </a:rPr>
              <a:t>boost.</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4571673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52E58D-3047-EEF1-050E-7E37D21052D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5860064D-A2AA-E8ED-67EC-15C4751DF24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6C7E48E-85DF-ACB3-7DDC-333EE3F22C8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B8C60E15-2E18-E22D-3A52-58C0B87AE8F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EF9CF6CB-2EE4-591F-D1C9-FF18AEBE53D0}"/>
              </a:ext>
            </a:extLst>
          </p:cNvPr>
          <p:cNvPicPr>
            <a:picLocks noChangeAspect="1" noChangeArrowheads="1"/>
          </p:cNvPicPr>
          <p:nvPr/>
        </p:nvPicPr>
        <p:blipFill>
          <a:blip r:embed="rId2"/>
          <a:srcRect/>
          <a:stretch>
            <a:fillRect/>
          </a:stretch>
        </p:blipFill>
        <p:spPr bwMode="auto">
          <a:xfrm>
            <a:off x="533400" y="1219200"/>
            <a:ext cx="8077200" cy="5105400"/>
          </a:xfrm>
          <a:prstGeom prst="rect">
            <a:avLst/>
          </a:prstGeom>
          <a:noFill/>
          <a:ln w="9525">
            <a:noFill/>
            <a:miter lim="800000"/>
            <a:headEnd/>
            <a:tailEnd/>
          </a:ln>
          <a:effectLst/>
        </p:spPr>
      </p:pic>
    </p:spTree>
    <p:extLst>
      <p:ext uri="{BB962C8B-B14F-4D97-AF65-F5344CB8AC3E}">
        <p14:creationId xmlns:p14="http://schemas.microsoft.com/office/powerpoint/2010/main" val="32250107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8F7EA-EB44-1DF0-8129-37188E32371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719AE7F-F230-D9EA-EF3B-EF6FEBAB07B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42D6285-7037-3456-C011-180CB432A19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F6580437-B962-9157-9F9C-249EB364A32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42CFA55B-7954-3C2A-A032-FF38C232BCF1}"/>
              </a:ext>
            </a:extLst>
          </p:cNvPr>
          <p:cNvSpPr txBox="1">
            <a:spLocks/>
          </p:cNvSpPr>
          <p:nvPr/>
        </p:nvSpPr>
        <p:spPr>
          <a:xfrm>
            <a:off x="457200" y="1219200"/>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MOTIVATION FOR ELECTRONIC ENGINE CONTROL</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CA8A0833-5B1E-F323-1641-C26379A39F57}"/>
              </a:ext>
            </a:extLst>
          </p:cNvPr>
          <p:cNvSpPr txBox="1">
            <a:spLocks/>
          </p:cNvSpPr>
          <p:nvPr/>
        </p:nvSpPr>
        <p:spPr>
          <a:xfrm>
            <a:off x="457200" y="22860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motivation for electronic engine control came in part from two government requirements.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first came about as a result of legislation to regulate automobile exhaust emissions under the authority of the Environmental Protection Agency (EPA).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second was a thrust to improve the national average fuel economy by government regulation.</a:t>
            </a:r>
          </a:p>
        </p:txBody>
      </p:sp>
    </p:spTree>
    <p:extLst>
      <p:ext uri="{BB962C8B-B14F-4D97-AF65-F5344CB8AC3E}">
        <p14:creationId xmlns:p14="http://schemas.microsoft.com/office/powerpoint/2010/main" val="1753835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844AD-8C7C-1F9C-A191-87630A45AEE9}"/>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B25E5856-A0E1-AE93-4348-6322582EBB0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533A2A9-BFC3-FE82-DD2B-DC77004BC82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765EA426-A98B-34E1-1448-F87FC0EE50A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F969E410-0914-7A1E-6AAA-FC9A9F594FAC}"/>
              </a:ext>
            </a:extLst>
          </p:cNvPr>
          <p:cNvSpPr txBox="1">
            <a:spLocks/>
          </p:cNvSpPr>
          <p:nvPr/>
        </p:nvSpPr>
        <p:spPr>
          <a:xfrm>
            <a:off x="457200" y="990600"/>
            <a:ext cx="8229600" cy="12192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600" b="1" i="0" u="none" strike="noStrike" kern="1200" cap="none" spc="0" normalizeH="0" baseline="0" noProof="0" dirty="0">
                <a:ln>
                  <a:noFill/>
                </a:ln>
                <a:solidFill>
                  <a:sysClr val="windowText" lastClr="000000"/>
                </a:solidFill>
                <a:effectLst/>
                <a:uLnTx/>
                <a:uFillTx/>
                <a:latin typeface="Calibri"/>
                <a:ea typeface="+mj-ea"/>
                <a:cs typeface="+mj-cs"/>
              </a:rPr>
              <a:t>SURVEY OF MAJOR AUTOMOTIVE SYSTEMS:</a:t>
            </a:r>
            <a:br>
              <a:rPr kumimoji="0" lang="en-IN" sz="3600" b="1" i="0" u="none" strike="noStrike" kern="1200" cap="none" spc="0" normalizeH="0" baseline="0" noProof="0" dirty="0">
                <a:ln>
                  <a:noFill/>
                </a:ln>
                <a:solidFill>
                  <a:sysClr val="windowText" lastClr="000000"/>
                </a:solidFill>
                <a:effectLst/>
                <a:uLnTx/>
                <a:uFillTx/>
                <a:latin typeface="Calibri"/>
                <a:ea typeface="+mj-ea"/>
                <a:cs typeface="+mj-cs"/>
              </a:rPr>
            </a:br>
            <a:r>
              <a:rPr kumimoji="0" lang="en-IN" sz="3600" b="1" i="0" u="none" strike="noStrike" kern="1200" cap="none" spc="0" normalizeH="0" baseline="0" noProof="0" dirty="0">
                <a:ln>
                  <a:noFill/>
                </a:ln>
                <a:solidFill>
                  <a:sysClr val="windowText" lastClr="000000"/>
                </a:solidFill>
                <a:effectLst/>
                <a:uLnTx/>
                <a:uFillTx/>
                <a:latin typeface="Calibri"/>
                <a:ea typeface="+mj-ea"/>
                <a:cs typeface="+mj-cs"/>
              </a:rPr>
              <a:t>THE ENGINE</a:t>
            </a:r>
            <a:endParaRPr kumimoji="0" lang="en-IN" sz="36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3">
            <a:extLst>
              <a:ext uri="{FF2B5EF4-FFF2-40B4-BE49-F238E27FC236}">
                <a16:creationId xmlns:a16="http://schemas.microsoft.com/office/drawing/2014/main" id="{B45BD7A1-2432-18DE-EDD1-1F8D43E73354}"/>
              </a:ext>
            </a:extLst>
          </p:cNvPr>
          <p:cNvPicPr>
            <a:picLocks noChangeAspect="1" noChangeArrowheads="1"/>
          </p:cNvPicPr>
          <p:nvPr/>
        </p:nvPicPr>
        <p:blipFill>
          <a:blip r:embed="rId2"/>
          <a:srcRect/>
          <a:stretch>
            <a:fillRect/>
          </a:stretch>
        </p:blipFill>
        <p:spPr bwMode="auto">
          <a:xfrm>
            <a:off x="1485459" y="2062742"/>
            <a:ext cx="6173082" cy="4313006"/>
          </a:xfrm>
          <a:prstGeom prst="rect">
            <a:avLst/>
          </a:prstGeom>
          <a:noFill/>
          <a:ln w="9525">
            <a:noFill/>
            <a:miter lim="800000"/>
            <a:headEnd/>
            <a:tailEnd/>
          </a:ln>
          <a:effectLst/>
        </p:spPr>
      </p:pic>
    </p:spTree>
    <p:extLst>
      <p:ext uri="{BB962C8B-B14F-4D97-AF65-F5344CB8AC3E}">
        <p14:creationId xmlns:p14="http://schemas.microsoft.com/office/powerpoint/2010/main" val="4928779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A4B86-E8C5-8072-9E70-50F3D9D0FF0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E98A7A4-E04B-901E-DFFE-19A1A988226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7F14CFB-AE61-655A-16BF-E965DB316B8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10C30C2-C1F9-414C-7733-A01D4E2B2A1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8E89A802-B56C-720F-22EE-6DAD340D5F3C}"/>
              </a:ext>
            </a:extLst>
          </p:cNvPr>
          <p:cNvSpPr txBox="1">
            <a:spLocks/>
          </p:cNvSpPr>
          <p:nvPr/>
        </p:nvSpPr>
        <p:spPr>
          <a:xfrm>
            <a:off x="457200" y="10064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Exhaust Emissions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F0F058D7-8058-FD9F-1F8B-D83FD71C1EA4}"/>
              </a:ext>
            </a:extLst>
          </p:cNvPr>
          <p:cNvSpPr txBox="1">
            <a:spLocks/>
          </p:cNvSpPr>
          <p:nvPr/>
        </p:nvSpPr>
        <p:spPr>
          <a:xfrm>
            <a:off x="457200" y="1981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combustion of gasoline in an engine results in exhaust gases including CO2,H2O, CO, oxides of nitrogen, and various hydrocarbons.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engine exhaust consists of the products of combustion of the air and gasoline mixture.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Gasoline is a mixture of chemical compounds that are called </a:t>
            </a:r>
            <a:r>
              <a:rPr kumimoji="0" lang="en-IN" sz="3200" b="1" i="1" u="none" strike="noStrike" kern="1200" cap="none" spc="0" normalizeH="0" baseline="0" noProof="0" dirty="0">
                <a:ln>
                  <a:noFill/>
                </a:ln>
                <a:solidFill>
                  <a:sysClr val="windowText" lastClr="000000"/>
                </a:solidFill>
                <a:effectLst/>
                <a:uLnTx/>
                <a:uFillTx/>
                <a:latin typeface="Calibri"/>
                <a:ea typeface="+mn-ea"/>
                <a:cs typeface="+mn-cs"/>
              </a:rPr>
              <a:t>hydrocarbons</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Gasoline also contains natural impurities as well as chemicals added by the refiner. All of these can produce undesirable exhaust elements.</a:t>
            </a:r>
          </a:p>
        </p:txBody>
      </p:sp>
    </p:spTree>
    <p:extLst>
      <p:ext uri="{BB962C8B-B14F-4D97-AF65-F5344CB8AC3E}">
        <p14:creationId xmlns:p14="http://schemas.microsoft.com/office/powerpoint/2010/main" val="2908241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F84C7-968A-620E-0590-D1C5ADB93F8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6A5DADC8-0488-EFAC-4126-9E3D93CC68B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547562D4-CAB6-9261-C886-FA313D95DFB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B7AEB0B4-39C3-28D1-0EF7-BA2AB576157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5D169C45-A993-474C-2F07-ABFCC399A813}"/>
              </a:ext>
            </a:extLst>
          </p:cNvPr>
          <p:cNvSpPr txBox="1">
            <a:spLocks/>
          </p:cNvSpPr>
          <p:nvPr/>
        </p:nvSpPr>
        <p:spPr>
          <a:xfrm>
            <a:off x="457200" y="16002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During the combustion process, the carbon and hydrogen combine with oxygen from the air, releasing heat energy and forming various chemical compounds.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If the combustion were perfect, the exhaust gases would consist only of carbon dioxide (CO2) and water (H2O), neither of which is considered harmful to human health in the atmosphere.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910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9DEE4A-4326-0F63-88F0-48A457B9E16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F28F2FE-6321-474E-2481-0E716C8C1B7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2603D605-C86C-67C0-02D7-58C1D74956D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536AB74-E3E9-A557-C24D-8D1A9418C8A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C07A9127-02E3-C27F-C029-7C266892390F}"/>
              </a:ext>
            </a:extLst>
          </p:cNvPr>
          <p:cNvSpPr txBox="1">
            <a:spLocks/>
          </p:cNvSpPr>
          <p:nvPr/>
        </p:nvSpPr>
        <p:spPr>
          <a:xfrm>
            <a:off x="457200" y="1371600"/>
            <a:ext cx="8229600" cy="4852229"/>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Unfortunately, the combustion of the SI engine is not perfect. In addition to the CO2 and H2O, the exhaust contains amounts of carbon monoxide (CO), oxides of nitrogen (chemical unions of nitrogen and oxygen that are denoted NOx), unburned hydrocarbons (HC), oxides of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sulfur</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and other compounds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a:p>
            <a:r>
              <a:rPr lang="en-IN" dirty="0"/>
              <a:t>The exhaust emissions controlled by government standards are CO, HC, and NOx.</a:t>
            </a:r>
          </a:p>
        </p:txBody>
      </p:sp>
    </p:spTree>
    <p:extLst>
      <p:ext uri="{BB962C8B-B14F-4D97-AF65-F5344CB8AC3E}">
        <p14:creationId xmlns:p14="http://schemas.microsoft.com/office/powerpoint/2010/main" val="8141430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83A85-7E1E-403D-6D52-970A4C502C3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5D6BE4E-486A-5D99-46E3-961C94C5BFC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3478F8C-DF8A-7AD2-EDBA-20D945B1697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AAC0D1B-D3F5-4DA8-B871-B5B0D6A49E4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135490EA-4A07-A59E-BB6C-18DB325200BF}"/>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Fuel Economy</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4B7B6571-1922-D4DF-641A-3C02B8ABBBD8}"/>
              </a:ext>
            </a:extLst>
          </p:cNvPr>
          <p:cNvSpPr txBox="1">
            <a:spLocks/>
          </p:cNvSpPr>
          <p:nvPr/>
        </p:nvSpPr>
        <p:spPr>
          <a:xfrm>
            <a:off x="457200" y="19050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Fuel economy is referred to as miles per gallon (MPG) or simply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mileage.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mileage of a vehicle is not unique</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depends on size, shape, weight, and how the car is driven.</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Electronic engine control is used to reduce exhaust emissions and improve fuel economy, both of which have limits set by the government.</a:t>
            </a:r>
          </a:p>
        </p:txBody>
      </p:sp>
    </p:spTree>
    <p:extLst>
      <p:ext uri="{BB962C8B-B14F-4D97-AF65-F5344CB8AC3E}">
        <p14:creationId xmlns:p14="http://schemas.microsoft.com/office/powerpoint/2010/main" val="180914306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9031F-9106-C903-E8DA-ED6CCAE70C6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0D7A38A-559C-FD5A-8772-BC979D7CA67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A513C022-47D8-3C23-1132-EB54FAFE245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BFE0F50B-7071-24CF-4F95-C5BC5DA437B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8C21E681-AD4F-3F04-7704-A526ABC46678}"/>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requirement is known in the automotive industry by the acronym CAFE (corporate average fuel economy)</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922498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14CD20-62F5-A8BB-6BB6-60324352506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42F61DB-CB1C-4D34-9B21-AE8944F5E5E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6A00E65-63B0-CC46-0B52-8AA8DDB1EDE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9BDE4836-A5CC-E9B0-D069-FE7EECBFD2A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CF343B19-BDB3-2D3E-BBB7-0F871BCFCD57}"/>
              </a:ext>
            </a:extLst>
          </p:cNvPr>
          <p:cNvSpPr txBox="1">
            <a:spLocks/>
          </p:cNvSpPr>
          <p:nvPr/>
        </p:nvSpPr>
        <p:spPr>
          <a:xfrm>
            <a:off x="457200" y="106680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j-ea"/>
                <a:cs typeface="+mj-cs"/>
              </a:rPr>
              <a:t>CONCEPT OF AN ELECTRONIC ENGINE CONTROL SYSTEM</a:t>
            </a:r>
            <a:endParaRPr kumimoji="0" lang="en-IN" sz="32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8F57B43B-76A7-8EEB-A1AE-F855707ECA8D}"/>
              </a:ext>
            </a:extLst>
          </p:cNvPr>
          <p:cNvPicPr>
            <a:picLocks noChangeAspect="1" noChangeArrowheads="1"/>
          </p:cNvPicPr>
          <p:nvPr/>
        </p:nvPicPr>
        <p:blipFill>
          <a:blip r:embed="rId2"/>
          <a:srcRect/>
          <a:stretch>
            <a:fillRect/>
          </a:stretch>
        </p:blipFill>
        <p:spPr bwMode="auto">
          <a:xfrm>
            <a:off x="228600" y="2057400"/>
            <a:ext cx="8686799" cy="4267200"/>
          </a:xfrm>
          <a:prstGeom prst="rect">
            <a:avLst/>
          </a:prstGeom>
          <a:noFill/>
          <a:ln w="9525">
            <a:noFill/>
            <a:miter lim="800000"/>
            <a:headEnd/>
            <a:tailEnd/>
          </a:ln>
          <a:effectLst/>
        </p:spPr>
      </p:pic>
    </p:spTree>
    <p:extLst>
      <p:ext uri="{BB962C8B-B14F-4D97-AF65-F5344CB8AC3E}">
        <p14:creationId xmlns:p14="http://schemas.microsoft.com/office/powerpoint/2010/main" val="11322683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E8B4C4-C6C2-BDBB-7308-8C8AC3C1FB6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904D90C-771A-11B6-C80F-190230D58D5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1427782-6849-89EE-B9BB-54873950AAC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32B2D29-49F1-88AD-DAB8-106E5E973AD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3A7C683A-FDBD-A047-F839-B38AC2DDF85E}"/>
              </a:ext>
            </a:extLst>
          </p:cNvPr>
          <p:cNvPicPr>
            <a:picLocks noChangeAspect="1" noChangeArrowheads="1"/>
          </p:cNvPicPr>
          <p:nvPr/>
        </p:nvPicPr>
        <p:blipFill>
          <a:blip r:embed="rId2"/>
          <a:srcRect/>
          <a:stretch>
            <a:fillRect/>
          </a:stretch>
        </p:blipFill>
        <p:spPr bwMode="auto">
          <a:xfrm>
            <a:off x="533400" y="1371600"/>
            <a:ext cx="8077200" cy="4876800"/>
          </a:xfrm>
          <a:prstGeom prst="rect">
            <a:avLst/>
          </a:prstGeom>
          <a:noFill/>
          <a:ln w="9525">
            <a:noFill/>
            <a:miter lim="800000"/>
            <a:headEnd/>
            <a:tailEnd/>
          </a:ln>
          <a:effectLst/>
        </p:spPr>
      </p:pic>
    </p:spTree>
    <p:extLst>
      <p:ext uri="{BB962C8B-B14F-4D97-AF65-F5344CB8AC3E}">
        <p14:creationId xmlns:p14="http://schemas.microsoft.com/office/powerpoint/2010/main" val="34981564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11519-C078-6CC7-9EA7-489437C5A85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63FD59A-E955-9852-BEA0-D1113BEF58F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6CE3EEA-C65F-10BB-F478-01646A24F44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B9F55F6-AA9C-9388-82C2-0F5A716D138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997C9E84-674F-F664-7071-730737DBDF57}"/>
              </a:ext>
            </a:extLst>
          </p:cNvPr>
          <p:cNvPicPr>
            <a:picLocks noChangeAspect="1" noChangeArrowheads="1"/>
          </p:cNvPicPr>
          <p:nvPr/>
        </p:nvPicPr>
        <p:blipFill>
          <a:blip r:embed="rId2"/>
          <a:srcRect l="877" r="1755"/>
          <a:stretch>
            <a:fillRect/>
          </a:stretch>
        </p:blipFill>
        <p:spPr bwMode="auto">
          <a:xfrm>
            <a:off x="228600" y="1295400"/>
            <a:ext cx="8686800" cy="4978400"/>
          </a:xfrm>
          <a:prstGeom prst="rect">
            <a:avLst/>
          </a:prstGeom>
          <a:noFill/>
          <a:ln w="9525">
            <a:noFill/>
            <a:miter lim="800000"/>
            <a:headEnd/>
            <a:tailEnd/>
          </a:ln>
          <a:effectLst/>
        </p:spPr>
      </p:pic>
    </p:spTree>
    <p:extLst>
      <p:ext uri="{BB962C8B-B14F-4D97-AF65-F5344CB8AC3E}">
        <p14:creationId xmlns:p14="http://schemas.microsoft.com/office/powerpoint/2010/main" val="360121104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585958-D390-14CB-B8E1-972C4A4EBE3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CCDCD01-9DE0-8A0D-8BE6-1ECE9F4B7E3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00EED62-E321-1695-692A-EA250772E89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80A595D5-7F2F-B709-167A-86832A7E65D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B6A249F2-219E-7CF1-845D-BE60E0B5021A}"/>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Overall engine functions that are subject to electronic engine controls are air/fuel ratio, spark control, and exhaust gas recirculation.</a:t>
            </a:r>
          </a:p>
        </p:txBody>
      </p:sp>
    </p:spTree>
    <p:extLst>
      <p:ext uri="{BB962C8B-B14F-4D97-AF65-F5344CB8AC3E}">
        <p14:creationId xmlns:p14="http://schemas.microsoft.com/office/powerpoint/2010/main" val="7661415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6BA5FB-648A-61B1-FC6F-9E9626604763}"/>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9133198-578D-F558-C2D1-B3D13F609CD1}"/>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0D3E0EF-A42C-0D39-AC1E-B6C20BF7F97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CD765C4-E8B6-6839-3856-04D14428D88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F473F765-BC7E-8229-A641-35F65E19D1D1}"/>
              </a:ext>
            </a:extLst>
          </p:cNvPr>
          <p:cNvPicPr>
            <a:picLocks noChangeAspect="1" noChangeArrowheads="1"/>
          </p:cNvPicPr>
          <p:nvPr/>
        </p:nvPicPr>
        <p:blipFill>
          <a:blip r:embed="rId2"/>
          <a:srcRect/>
          <a:stretch>
            <a:fillRect/>
          </a:stretch>
        </p:blipFill>
        <p:spPr bwMode="auto">
          <a:xfrm>
            <a:off x="509587" y="1295400"/>
            <a:ext cx="8124825" cy="5029200"/>
          </a:xfrm>
          <a:prstGeom prst="rect">
            <a:avLst/>
          </a:prstGeom>
          <a:noFill/>
          <a:ln w="9525">
            <a:noFill/>
            <a:miter lim="800000"/>
            <a:headEnd/>
            <a:tailEnd/>
          </a:ln>
          <a:effectLst/>
        </p:spPr>
      </p:pic>
    </p:spTree>
    <p:extLst>
      <p:ext uri="{BB962C8B-B14F-4D97-AF65-F5344CB8AC3E}">
        <p14:creationId xmlns:p14="http://schemas.microsoft.com/office/powerpoint/2010/main" val="1794710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36172-F50A-ACAE-4811-C71757F3470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EB442B0E-39FC-D713-88F8-A69D4EECDC7A}"/>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7D86168B-46AD-62BA-A1E2-2DF9DE19C48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DDBB426-2EF6-DDF3-33BA-05A8628A985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34D18306-16B1-C4CC-EEE8-F5E08B574977}"/>
              </a:ext>
            </a:extLst>
          </p:cNvPr>
          <p:cNvSpPr txBox="1">
            <a:spLocks/>
          </p:cNvSpPr>
          <p:nvPr/>
        </p:nvSpPr>
        <p:spPr>
          <a:xfrm>
            <a:off x="381000" y="152400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engine in an automobile provides all the power for moving the  automobile, for the hydraulic and pneumatic systems, and for the electrical system</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 variety of engine types have been produced, but one class of engine is used most: the internal combustion, piston-type, 4 stroke/cycle, gasoline-fueled, spark-ignited, liquid-cooled engine. (SI ENGINE)</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5633042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43924-6BAF-4234-8B7A-EA90DAAF7EA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879671A-1990-6AAD-874D-9D3F9CB6D140}"/>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B222133D-5B18-2A0B-FD56-56AAFC9BBCA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81221DC-9EB7-64FD-1CD7-CC7634A27D7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8" name="Title 1">
            <a:extLst>
              <a:ext uri="{FF2B5EF4-FFF2-40B4-BE49-F238E27FC236}">
                <a16:creationId xmlns:a16="http://schemas.microsoft.com/office/drawing/2014/main" id="{1C027ABB-1D60-1E90-CC23-B9D2E0802539}"/>
              </a:ext>
            </a:extLst>
          </p:cNvPr>
          <p:cNvSpPr txBox="1">
            <a:spLocks/>
          </p:cNvSpPr>
          <p:nvPr/>
        </p:nvSpPr>
        <p:spPr>
          <a:xfrm>
            <a:off x="457200" y="914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DEFINITION OF GENERAL TERMS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9" name="Content Placeholder 2">
            <a:extLst>
              <a:ext uri="{FF2B5EF4-FFF2-40B4-BE49-F238E27FC236}">
                <a16:creationId xmlns:a16="http://schemas.microsoft.com/office/drawing/2014/main" id="{83947A4E-5993-2B30-F5D8-40E69ADAB4FD}"/>
              </a:ext>
            </a:extLst>
          </p:cNvPr>
          <p:cNvSpPr txBox="1">
            <a:spLocks/>
          </p:cNvSpPr>
          <p:nvPr/>
        </p:nvSpPr>
        <p:spPr>
          <a:xfrm>
            <a:off x="457200" y="1951037"/>
            <a:ext cx="8229600" cy="452596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n-ea"/>
                <a:cs typeface="+mn-cs"/>
              </a:rPr>
              <a:t>Parameters</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parameter is a numerical value of some engine dimension that is fixed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by design. Examples of engine design parameters include the piston diameter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bore), the distance the piston travels on one stroke (stroke), and the length of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crankshaft lever arm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throw).</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Design parameters such as engine size, compression ratio, and so forth, are fixed; therefore, they are no subject to any engine operating control.</a:t>
            </a:r>
          </a:p>
        </p:txBody>
      </p:sp>
    </p:spTree>
    <p:extLst>
      <p:ext uri="{BB962C8B-B14F-4D97-AF65-F5344CB8AC3E}">
        <p14:creationId xmlns:p14="http://schemas.microsoft.com/office/powerpoint/2010/main" val="80123756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92AB71-F8FF-E25C-5BE3-744856A97AE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3070C73-6398-A950-C5B7-D4F39C58483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A3185C7-1460-8013-8427-D5396ED8282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B15A61D-C2C4-1539-B437-BFF3E5EC231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07B34E3D-7019-9E81-E383-3A55A336E16E}"/>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All of these design parameters are fixed and are not subject to control while the engine is operating.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35387474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735A18-9D0A-CE7B-F0DC-4B15D34D1FE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1B46B0C-EBFB-AED1-ABFF-B782AFEBC39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79C40587-12F9-CE24-CAE9-DDFA9C64FFD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0FD28C55-E4A5-803F-3A5E-F018538C68C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0EF9110E-2778-3B61-956D-C0435C7FE121}"/>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Variables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B5BC1E02-7508-EEDC-2AE3-409856F196F4}"/>
              </a:ext>
            </a:extLst>
          </p:cNvPr>
          <p:cNvSpPr txBox="1">
            <a:spLocks/>
          </p:cNvSpPr>
          <p:nvPr/>
        </p:nvSpPr>
        <p:spPr>
          <a:xfrm>
            <a:off x="457200" y="1997075"/>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variable is a quantity that changes or may be changed as the engine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operates, typically under the control of the electronic control system.</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Some of the important engine variables are mass air flow, fuel flow rate, spark timing, power, intake manifold pressure, and many others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A variable is a quantity that can be changed as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the engine operates</a:t>
            </a:r>
          </a:p>
        </p:txBody>
      </p:sp>
    </p:spTree>
    <p:extLst>
      <p:ext uri="{BB962C8B-B14F-4D97-AF65-F5344CB8AC3E}">
        <p14:creationId xmlns:p14="http://schemas.microsoft.com/office/powerpoint/2010/main" val="18417368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D10F5-1276-337E-CDF1-10D2985A5B1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E272B33-9076-5DDF-27BB-F997214FE38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81728B0B-2620-6018-090E-DF064B016427}"/>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69EEBF5-23D6-F716-7BE5-59EA2AABAE0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7101DF18-A5D6-C0CB-D41F-E02C264E10C1}"/>
              </a:ext>
            </a:extLst>
          </p:cNvPr>
          <p:cNvSpPr txBox="1">
            <a:spLocks/>
          </p:cNvSpPr>
          <p:nvPr/>
        </p:nvSpPr>
        <p:spPr>
          <a:xfrm>
            <a:off x="457200" y="77452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0" i="0" u="none" strike="noStrike" kern="1200" cap="none" spc="0" normalizeH="0" baseline="0" noProof="0" dirty="0">
                <a:ln>
                  <a:noFill/>
                </a:ln>
                <a:solidFill>
                  <a:sysClr val="windowText" lastClr="000000"/>
                </a:solidFill>
                <a:effectLst/>
                <a:uLnTx/>
                <a:uFillTx/>
                <a:latin typeface="Calibri"/>
                <a:ea typeface="+mj-ea"/>
                <a:cs typeface="+mj-cs"/>
              </a:rPr>
              <a:t>Inputs to Controllers</a:t>
            </a:r>
          </a:p>
        </p:txBody>
      </p:sp>
      <p:pic>
        <p:nvPicPr>
          <p:cNvPr id="8" name="Picture 2">
            <a:extLst>
              <a:ext uri="{FF2B5EF4-FFF2-40B4-BE49-F238E27FC236}">
                <a16:creationId xmlns:a16="http://schemas.microsoft.com/office/drawing/2014/main" id="{6A91B46F-A72F-A246-923D-295A710D59B6}"/>
              </a:ext>
            </a:extLst>
          </p:cNvPr>
          <p:cNvPicPr>
            <a:picLocks noChangeAspect="1" noChangeArrowheads="1"/>
          </p:cNvPicPr>
          <p:nvPr/>
        </p:nvPicPr>
        <p:blipFill>
          <a:blip r:embed="rId2"/>
          <a:srcRect/>
          <a:stretch>
            <a:fillRect/>
          </a:stretch>
        </p:blipFill>
        <p:spPr bwMode="auto">
          <a:xfrm>
            <a:off x="457200" y="1600200"/>
            <a:ext cx="8229600" cy="4724400"/>
          </a:xfrm>
          <a:prstGeom prst="rect">
            <a:avLst/>
          </a:prstGeom>
          <a:noFill/>
          <a:ln w="9525">
            <a:noFill/>
            <a:miter lim="800000"/>
            <a:headEnd/>
            <a:tailEnd/>
          </a:ln>
          <a:effectLst/>
        </p:spPr>
      </p:pic>
    </p:spTree>
    <p:extLst>
      <p:ext uri="{BB962C8B-B14F-4D97-AF65-F5344CB8AC3E}">
        <p14:creationId xmlns:p14="http://schemas.microsoft.com/office/powerpoint/2010/main" val="31693033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2BF67-20A3-281C-6D6C-D911126934DB}"/>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7664B5BF-9051-1FE5-E9ED-D7EFEAE179F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EF9C42E3-BDD3-EEC7-530E-1ACEA9B120B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1694B9B-4729-F154-C2E7-BD69583846B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59CA2F77-C924-7E3A-F343-61E09F744FFF}"/>
              </a:ext>
            </a:extLst>
          </p:cNvPr>
          <p:cNvSpPr txBox="1">
            <a:spLocks/>
          </p:cNvSpPr>
          <p:nvPr/>
        </p:nvSpPr>
        <p:spPr>
          <a:xfrm>
            <a:off x="457200" y="15240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1 Throttle position sensor (TPS)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2. Mass air flow rate (MAF)</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3. Engine temperature (coolant temperature) (CT)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4. Engine speed (RPM) and angular position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5. Exhaust gas recirculation (EGR) valve position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6. Exhaust gas oxygen (EGO) concentration</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00430261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BBE6B-C46C-3C15-8A4D-BAFCAB968807}"/>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ECD4A75-8DB0-C8F4-202C-D906E55B514F}"/>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9FD7A5F0-7C68-B806-3302-B0F83F3D488B}"/>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BF68F2B-F102-0959-12DF-8384E5C99CE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6A5FAA77-191B-D7D4-C881-9E3497452187}"/>
              </a:ext>
            </a:extLst>
          </p:cNvPr>
          <p:cNvSpPr txBox="1">
            <a:spLocks/>
          </p:cNvSpPr>
          <p:nvPr/>
        </p:nvSpPr>
        <p:spPr>
          <a:xfrm>
            <a:off x="457200" y="808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0" i="0" u="none" strike="noStrike" kern="1200" cap="none" spc="0" normalizeH="0" baseline="0" noProof="0">
                <a:ln>
                  <a:noFill/>
                </a:ln>
                <a:solidFill>
                  <a:sysClr val="windowText" lastClr="000000"/>
                </a:solidFill>
                <a:effectLst/>
                <a:uLnTx/>
                <a:uFillTx/>
                <a:latin typeface="Calibri"/>
                <a:ea typeface="+mj-ea"/>
                <a:cs typeface="+mj-cs"/>
              </a:rPr>
              <a:t>Outputs from Controllers</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DF7E3EA6-5A51-B1BD-6E4E-DE29A4981067}"/>
              </a:ext>
            </a:extLst>
          </p:cNvPr>
          <p:cNvPicPr>
            <a:picLocks noChangeAspect="1" noChangeArrowheads="1"/>
          </p:cNvPicPr>
          <p:nvPr/>
        </p:nvPicPr>
        <p:blipFill>
          <a:blip r:embed="rId2"/>
          <a:srcRect t="2359" b="2941"/>
          <a:stretch>
            <a:fillRect/>
          </a:stretch>
        </p:blipFill>
        <p:spPr bwMode="auto">
          <a:xfrm>
            <a:off x="457200" y="1722438"/>
            <a:ext cx="8229600" cy="4906962"/>
          </a:xfrm>
          <a:prstGeom prst="rect">
            <a:avLst/>
          </a:prstGeom>
          <a:noFill/>
          <a:ln w="9525">
            <a:noFill/>
            <a:miter lim="800000"/>
            <a:headEnd/>
            <a:tailEnd/>
          </a:ln>
          <a:effectLst/>
        </p:spPr>
      </p:pic>
    </p:spTree>
    <p:extLst>
      <p:ext uri="{BB962C8B-B14F-4D97-AF65-F5344CB8AC3E}">
        <p14:creationId xmlns:p14="http://schemas.microsoft.com/office/powerpoint/2010/main" val="318161411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01549-B993-28F6-5C9C-DC7D2FCADBC0}"/>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FCDCE482-4985-DB85-AEBB-E280E4F4E06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5B4EF2AB-9441-DCE9-475D-FF4F23F36C4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AD3590F-A8C7-02D6-AD90-76EC5AC0C50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11D5E96C-EDD5-564F-59B2-3476742627DD}"/>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1. Fuel metering control</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2. Ignition control</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3. Ignition timing</a:t>
            </a:r>
          </a:p>
          <a:p>
            <a:pPr marL="0" marR="0" lvl="0" indent="0" algn="l" defTabSz="914400" rtl="0" eaLnBrk="1" fontAlgn="auto" latinLnBrk="0" hangingPunct="1">
              <a:lnSpc>
                <a:spcPct val="100000"/>
              </a:lnSpc>
              <a:spcBef>
                <a:spcPct val="20000"/>
              </a:spcBef>
              <a:spcAft>
                <a:spcPts val="0"/>
              </a:spcAft>
              <a:buClrTx/>
              <a:buSzTx/>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4. Exhaust gas recirculation control</a:t>
            </a:r>
          </a:p>
        </p:txBody>
      </p:sp>
    </p:spTree>
    <p:extLst>
      <p:ext uri="{BB962C8B-B14F-4D97-AF65-F5344CB8AC3E}">
        <p14:creationId xmlns:p14="http://schemas.microsoft.com/office/powerpoint/2010/main" val="152502096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B125AD-90C8-D85E-6781-99B00A5B6A6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5E548A3-E43A-91C7-5044-34E49D67029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6D2A8AB-E2F8-101A-8A22-C9029DDF35B6}"/>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96A75E84-DBD9-1858-446D-A496BDC88F3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08A02477-D167-E0EB-6FEE-10FB9A4534ED}"/>
              </a:ext>
            </a:extLst>
          </p:cNvPr>
          <p:cNvSpPr txBox="1">
            <a:spLocks/>
          </p:cNvSpPr>
          <p:nvPr/>
        </p:nvSpPr>
        <p:spPr>
          <a:xfrm>
            <a:off x="457200" y="83820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j-ea"/>
                <a:cs typeface="+mj-cs"/>
              </a:rPr>
              <a:t>DEFINITION OF ENGINE PERFORMANCE TERMS</a:t>
            </a:r>
            <a:endParaRPr kumimoji="0" lang="en-IN" sz="32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EF01FE7F-8E89-712F-9ABB-B686409CCC97}"/>
              </a:ext>
            </a:extLst>
          </p:cNvPr>
          <p:cNvSpPr txBox="1">
            <a:spLocks/>
          </p:cNvSpPr>
          <p:nvPr/>
        </p:nvSpPr>
        <p:spPr>
          <a:xfrm>
            <a:off x="457200" y="1798637"/>
            <a:ext cx="8229600" cy="4525963"/>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1" i="0" u="none" strike="noStrike" kern="1200" cap="none" spc="0" normalizeH="0" baseline="0" noProof="0" dirty="0">
                <a:ln>
                  <a:noFill/>
                </a:ln>
                <a:solidFill>
                  <a:sysClr val="windowText" lastClr="000000"/>
                </a:solidFill>
                <a:effectLst/>
                <a:uLnTx/>
                <a:uFillTx/>
                <a:latin typeface="Calibri"/>
                <a:ea typeface="+mn-ea"/>
                <a:cs typeface="+mn-cs"/>
              </a:rPr>
              <a:t>Power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most common performance rating that has been applied to automobiles is a power rating of the engine. It normally is given in kilowatts or, formerly, in horsepower (note: .746 kilowatt = 1 horsepower).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Power is the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rate at which the engine is doing useful work.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varies with engine speed and throttle angle. Power may be measured at the drive wheels or at the engine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output shaft.</a:t>
            </a:r>
          </a:p>
        </p:txBody>
      </p:sp>
    </p:spTree>
    <p:extLst>
      <p:ext uri="{BB962C8B-B14F-4D97-AF65-F5344CB8AC3E}">
        <p14:creationId xmlns:p14="http://schemas.microsoft.com/office/powerpoint/2010/main" val="356510939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C13BC-A523-671B-2D28-EB43BA50059D}"/>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4BBF33E-240F-14DD-FBF1-822653FDCF9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07D4905-D3DC-46F7-59FC-148B4D2339A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1A71B50A-F7A7-B322-50C0-944ECB40278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0987ED27-7072-D6DA-1C7E-AE990EF2DB1D}"/>
              </a:ext>
            </a:extLst>
          </p:cNvPr>
          <p:cNvSpPr txBox="1">
            <a:spLocks/>
          </p:cNvSpPr>
          <p:nvPr/>
        </p:nvSpPr>
        <p:spPr>
          <a:xfrm>
            <a:off x="457200" y="1417637"/>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power delivered by the engine to the dynamometer is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brake power and is designated Pb. The brake power of an engine is always less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than the total amount of power that is actually developed in the engine.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developed power is called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indicated power of the engine and is denoted Pi.</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pic>
        <p:nvPicPr>
          <p:cNvPr id="7" name="Picture 2">
            <a:extLst>
              <a:ext uri="{FF2B5EF4-FFF2-40B4-BE49-F238E27FC236}">
                <a16:creationId xmlns:a16="http://schemas.microsoft.com/office/drawing/2014/main" id="{3E11AB8D-8C7A-BEDB-58EF-264E64F92FE3}"/>
              </a:ext>
            </a:extLst>
          </p:cNvPr>
          <p:cNvPicPr>
            <a:picLocks noChangeAspect="1" noChangeArrowheads="1"/>
          </p:cNvPicPr>
          <p:nvPr/>
        </p:nvPicPr>
        <p:blipFill>
          <a:blip r:embed="rId2"/>
          <a:srcRect t="30769" b="7692"/>
          <a:stretch>
            <a:fillRect/>
          </a:stretch>
        </p:blipFill>
        <p:spPr bwMode="auto">
          <a:xfrm>
            <a:off x="609600" y="5105400"/>
            <a:ext cx="7543800" cy="609600"/>
          </a:xfrm>
          <a:prstGeom prst="rect">
            <a:avLst/>
          </a:prstGeom>
          <a:noFill/>
          <a:ln w="9525">
            <a:noFill/>
            <a:miter lim="800000"/>
            <a:headEnd/>
            <a:tailEnd/>
          </a:ln>
          <a:effectLst/>
        </p:spPr>
      </p:pic>
    </p:spTree>
    <p:extLst>
      <p:ext uri="{BB962C8B-B14F-4D97-AF65-F5344CB8AC3E}">
        <p14:creationId xmlns:p14="http://schemas.microsoft.com/office/powerpoint/2010/main" val="317841474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A8AEA-9FCE-0F68-36A9-5E0EABC5FAF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5E40E7E-9293-2B9F-40BD-09B90CC76DC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6C098601-CEBE-A72F-3DE8-F77366408F74}"/>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CE0F8B3-9D8C-C2E0-FB52-EE026A48E74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8E20E8AD-BD1E-07E1-B0EB-2EC6D5F2C7D3}"/>
              </a:ext>
            </a:extLst>
          </p:cNvPr>
          <p:cNvSpPr txBox="1">
            <a:spLocks/>
          </p:cNvSpPr>
          <p:nvPr/>
        </p:nvSpPr>
        <p:spPr>
          <a:xfrm>
            <a:off x="457200" y="1006475"/>
            <a:ext cx="8229600" cy="114300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kumimoji="0" lang="en-IN" sz="4000" b="1" i="0" u="none" strike="noStrike" kern="1200" cap="none" spc="0" normalizeH="0" baseline="0" noProof="0" dirty="0">
                <a:ln>
                  <a:noFill/>
                </a:ln>
                <a:solidFill>
                  <a:sysClr val="windowText" lastClr="000000"/>
                </a:solidFill>
                <a:effectLst/>
                <a:uLnTx/>
                <a:uFillTx/>
                <a:latin typeface="Calibri"/>
                <a:ea typeface="+mj-ea"/>
                <a:cs typeface="+mj-cs"/>
              </a:rPr>
              <a:t>BSFC - </a:t>
            </a:r>
            <a:r>
              <a:rPr kumimoji="0" lang="en-IN" sz="4000" i="0" u="none" strike="noStrike" kern="1200" cap="none" spc="0" normalizeH="0" baseline="0" noProof="0" dirty="0">
                <a:ln>
                  <a:noFill/>
                </a:ln>
                <a:solidFill>
                  <a:sysClr val="windowText" lastClr="000000"/>
                </a:solidFill>
                <a:effectLst/>
                <a:uLnTx/>
                <a:uFillTx/>
                <a:latin typeface="Calibri"/>
                <a:ea typeface="+mj-ea"/>
                <a:cs typeface="+mj-cs"/>
              </a:rPr>
              <a:t>B</a:t>
            </a:r>
            <a:r>
              <a:rPr lang="en-IN" sz="4000" i="1" dirty="0">
                <a:solidFill>
                  <a:sysClr val="windowText" lastClr="000000"/>
                </a:solidFill>
                <a:latin typeface="Calibri"/>
              </a:rPr>
              <a:t>rake-Specific Fuel Consumption</a:t>
            </a:r>
            <a:endParaRPr kumimoji="0" lang="en-IN" sz="40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8A50BCA2-050A-3C0C-F0DD-8A8BF256F31B}"/>
              </a:ext>
            </a:extLst>
          </p:cNvPr>
          <p:cNvSpPr txBox="1">
            <a:spLocks/>
          </p:cNvSpPr>
          <p:nvPr/>
        </p:nvSpPr>
        <p:spPr>
          <a:xfrm>
            <a:off x="457200" y="19050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BSFC is a measurement of an engine’s fuel economy. It is the ratio of fuel flow to the brake power output of the engine.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Fuel economy can be measured while the engine delivers power to the dynamometer.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fuel consumption is then given as the ratio of the fuel flow rate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rf ) to the brake power output (Pb). This fuel consumption is known as the brake-specific fuel consumption, or BSFC.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BSFC =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rf/pb</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N" sz="3200" b="0" i="1"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744924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3A7B2-EC40-EC40-F0D4-F49F77A80C9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39B81A32-D9CC-C820-CEBF-3E29A51174E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CCDCF25D-7AF9-B05C-5A51-9CB0C2AA142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51560C1-534A-3209-B564-B1AAE54EB77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459BE5EB-A176-131C-77AD-46210AFB8F07}"/>
              </a:ext>
            </a:extLst>
          </p:cNvPr>
          <p:cNvSpPr txBox="1">
            <a:spLocks/>
          </p:cNvSpPr>
          <p:nvPr/>
        </p:nvSpPr>
        <p:spPr>
          <a:xfrm>
            <a:off x="381000" y="1054274"/>
            <a:ext cx="8229600" cy="1143000"/>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600" b="0" i="0" u="none" strike="noStrike" kern="1200" cap="none" spc="0" normalizeH="0" baseline="0" noProof="0" dirty="0">
                <a:ln>
                  <a:noFill/>
                </a:ln>
                <a:solidFill>
                  <a:sysClr val="windowText" lastClr="000000"/>
                </a:solidFill>
                <a:effectLst/>
                <a:uLnTx/>
                <a:uFillTx/>
                <a:latin typeface="Calibri"/>
                <a:ea typeface="+mj-ea"/>
                <a:cs typeface="+mj-cs"/>
              </a:rPr>
              <a:t>The major components of the engine include the following:</a:t>
            </a:r>
          </a:p>
        </p:txBody>
      </p:sp>
      <p:pic>
        <p:nvPicPr>
          <p:cNvPr id="8" name="Picture 2">
            <a:extLst>
              <a:ext uri="{FF2B5EF4-FFF2-40B4-BE49-F238E27FC236}">
                <a16:creationId xmlns:a16="http://schemas.microsoft.com/office/drawing/2014/main" id="{A303439A-1EAF-6DF4-1003-8882F0721C7A}"/>
              </a:ext>
            </a:extLst>
          </p:cNvPr>
          <p:cNvPicPr>
            <a:picLocks noChangeAspect="1" noChangeArrowheads="1"/>
          </p:cNvPicPr>
          <p:nvPr/>
        </p:nvPicPr>
        <p:blipFill>
          <a:blip r:embed="rId2"/>
          <a:srcRect l="17149" r="16216" b="4268"/>
          <a:stretch>
            <a:fillRect/>
          </a:stretch>
        </p:blipFill>
        <p:spPr bwMode="auto">
          <a:xfrm>
            <a:off x="434007" y="2057400"/>
            <a:ext cx="4671393" cy="4267200"/>
          </a:xfrm>
          <a:prstGeom prst="rect">
            <a:avLst/>
          </a:prstGeom>
          <a:noFill/>
          <a:ln w="9525">
            <a:noFill/>
            <a:miter lim="800000"/>
            <a:headEnd/>
            <a:tailEnd/>
          </a:ln>
          <a:effectLst/>
        </p:spPr>
      </p:pic>
    </p:spTree>
    <p:extLst>
      <p:ext uri="{BB962C8B-B14F-4D97-AF65-F5344CB8AC3E}">
        <p14:creationId xmlns:p14="http://schemas.microsoft.com/office/powerpoint/2010/main" val="2322926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873CE-0B3E-3706-9B15-D92BADC9610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75719A5-1D2F-63A5-4A05-DC043DB8948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D5573F6B-853C-5EF6-98AF-BFA32313BC53}"/>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0D5E91D-6947-8A34-6049-8F0DA7EEE4F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90</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492225DA-0B36-5A67-E39B-94651D27EBAF}"/>
              </a:ext>
            </a:extLst>
          </p:cNvPr>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a:ln>
                  <a:noFill/>
                </a:ln>
                <a:solidFill>
                  <a:sysClr val="windowText" lastClr="000000"/>
                </a:solidFill>
                <a:effectLst/>
                <a:uLnTx/>
                <a:uFillTx/>
                <a:latin typeface="Calibri"/>
                <a:ea typeface="+mn-ea"/>
                <a:cs typeface="+mn-cs"/>
              </a:rPr>
              <a:t>The units for BSFC are lb/hr/horsepower. By improving the BSFC of the engine, the fuel economy of the vehicle in which it is installed is also improved. Electronic controls help to improve BSFC.</a:t>
            </a: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89337696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25898-FBE1-54D1-EDCB-CCF2C180F46C}"/>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9067F97B-3A8F-A594-1D33-8B06045229F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CC2FE02-6414-E27E-AE45-D565BA11CB1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42A10D40-9463-5849-08C3-1F39C1C33B1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91</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D0D4371E-454C-3DBB-7DD3-168C7984AFF6}"/>
              </a:ext>
            </a:extLst>
          </p:cNvPr>
          <p:cNvSpPr txBox="1">
            <a:spLocks/>
          </p:cNvSpPr>
          <p:nvPr/>
        </p:nvSpPr>
        <p:spPr>
          <a:xfrm>
            <a:off x="457200" y="9302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Torque</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35779587-A2A4-2CFA-F7CB-56B658E92DD2}"/>
              </a:ext>
            </a:extLst>
          </p:cNvPr>
          <p:cNvSpPr txBox="1">
            <a:spLocks/>
          </p:cNvSpPr>
          <p:nvPr/>
        </p:nvSpPr>
        <p:spPr>
          <a:xfrm>
            <a:off x="457200" y="1828800"/>
            <a:ext cx="8229600" cy="4525963"/>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Torque is the twisting force of an engine’s crankshaft.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Engine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torque is the twisting action produced on the crankshaft by the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cylinder pressure pushing on the piston during the power stroke.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torque is expressed as the product of this force and the length of the lever. The units of torque are </a:t>
            </a:r>
            <a:r>
              <a:rPr kumimoji="0" lang="en-IN" sz="3200" b="0" i="0" u="none" strike="noStrike" kern="1200" cap="none" spc="0" normalizeH="0" baseline="0" noProof="0" dirty="0" err="1">
                <a:ln>
                  <a:noFill/>
                </a:ln>
                <a:solidFill>
                  <a:sysClr val="windowText" lastClr="000000"/>
                </a:solidFill>
                <a:effectLst/>
                <a:uLnTx/>
                <a:uFillTx/>
                <a:latin typeface="Calibri"/>
                <a:ea typeface="+mn-ea"/>
                <a:cs typeface="+mn-cs"/>
              </a:rPr>
              <a:t>N·m</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 (newton meters) in the metric system or ft lb (foot-pounds) in the U.S. system.</a:t>
            </a:r>
          </a:p>
        </p:txBody>
      </p:sp>
    </p:spTree>
    <p:extLst>
      <p:ext uri="{BB962C8B-B14F-4D97-AF65-F5344CB8AC3E}">
        <p14:creationId xmlns:p14="http://schemas.microsoft.com/office/powerpoint/2010/main" val="32420175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73E9F0-6550-0FCD-4454-0C24CE49AB14}"/>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1B5FA2C7-9E76-AE41-51BF-68250B53B83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1A24F6B-A0F1-AB20-72D0-5BCE14180A0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EFEBBE41-3687-402F-6F62-F96798E3F7C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92</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0BA4405A-63E1-1409-8F79-66D4C7AF0619}"/>
              </a:ext>
            </a:extLst>
          </p:cNvPr>
          <p:cNvSpPr txBox="1">
            <a:spLocks/>
          </p:cNvSpPr>
          <p:nvPr/>
        </p:nvSpPr>
        <p:spPr>
          <a:xfrm>
            <a:off x="457200" y="9906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dirty="0">
                <a:ln>
                  <a:noFill/>
                </a:ln>
                <a:solidFill>
                  <a:sysClr val="windowText" lastClr="000000"/>
                </a:solidFill>
                <a:effectLst/>
                <a:uLnTx/>
                <a:uFillTx/>
                <a:latin typeface="Calibri"/>
                <a:ea typeface="+mj-ea"/>
                <a:cs typeface="+mj-cs"/>
              </a:rPr>
              <a:t>Volumetric Efficiency</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04446B8A-54E1-34A4-7B6A-E943DBCEFED6}"/>
              </a:ext>
            </a:extLst>
          </p:cNvPr>
          <p:cNvSpPr txBox="1">
            <a:spLocks/>
          </p:cNvSpPr>
          <p:nvPr/>
        </p:nvSpPr>
        <p:spPr>
          <a:xfrm>
            <a:off x="457200" y="19812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variation in torque with RPM is strongly influenced by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volumetric efficiency, or “breathing efficiency.” Volumetric efficiency actually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describes how well the engine functions as an air pump, drawing air and fuel into the various cylinders.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It depends on various engine design parameters such as piston size, piston stroke, and number of cylinders and is strongly influenced by camshaft design.</a:t>
            </a:r>
          </a:p>
        </p:txBody>
      </p:sp>
    </p:spTree>
    <p:extLst>
      <p:ext uri="{BB962C8B-B14F-4D97-AF65-F5344CB8AC3E}">
        <p14:creationId xmlns:p14="http://schemas.microsoft.com/office/powerpoint/2010/main" val="320518136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37C29-F569-FDC3-EE5A-0C0F6C311B22}"/>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C1B3C294-4D24-5581-1309-0C93E8586ABC}"/>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D1243BD-855D-77F3-E894-4BA12F6DED1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60D16D23-6AD5-1B5E-54E6-DB42D2ED81A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93</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755F8C61-EF72-A369-D325-35BFE5B04C4F}"/>
              </a:ext>
            </a:extLst>
          </p:cNvPr>
          <p:cNvSpPr txBox="1">
            <a:spLocks/>
          </p:cNvSpPr>
          <p:nvPr/>
        </p:nvSpPr>
        <p:spPr>
          <a:xfrm>
            <a:off x="457200" y="9144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Thermal Efficiency</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78640717-7112-BCC5-51D2-EDE64748FB82}"/>
              </a:ext>
            </a:extLst>
          </p:cNvPr>
          <p:cNvSpPr txBox="1">
            <a:spLocks/>
          </p:cNvSpPr>
          <p:nvPr/>
        </p:nvSpPr>
        <p:spPr>
          <a:xfrm>
            <a:off x="457200" y="1905000"/>
            <a:ext cx="8229600" cy="45259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Thermal efficiency expresses the mechanical energy that is delivered to the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vehicle relative to the energy content of the fuel.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In the typical SI engine, 35% of the energy that is available in the fuel is lost as heat to the coolant and lubricating oil, 40% is lost as heat and unburned fuel in exhaust gases, and another 5% is lost in engine and drivetrain friction.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This means that only about 20% is available to drive the vehicle and accessories.</a:t>
            </a:r>
          </a:p>
        </p:txBody>
      </p:sp>
    </p:spTree>
    <p:extLst>
      <p:ext uri="{BB962C8B-B14F-4D97-AF65-F5344CB8AC3E}">
        <p14:creationId xmlns:p14="http://schemas.microsoft.com/office/powerpoint/2010/main" val="230372954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129C52-7098-D3E9-CCD1-166F1DB6074E}"/>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A370E93-E834-DFF5-85A0-89A071B09DA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5580DE3-58C1-28C0-0BB9-591F6975148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A2212DD2-2C7C-776A-6B0D-787855CAEB5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94</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341340D7-41A2-3F5D-0C60-CA5E9F57A97B}"/>
              </a:ext>
            </a:extLst>
          </p:cNvPr>
          <p:cNvSpPr txBox="1">
            <a:spLocks/>
          </p:cNvSpPr>
          <p:nvPr/>
        </p:nvSpPr>
        <p:spPr>
          <a:xfrm>
            <a:off x="457200" y="10826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Calibration</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98FB9BB3-58DB-702C-006F-9E183B13DCFE}"/>
              </a:ext>
            </a:extLst>
          </p:cNvPr>
          <p:cNvSpPr txBox="1">
            <a:spLocks/>
          </p:cNvSpPr>
          <p:nvPr/>
        </p:nvSpPr>
        <p:spPr>
          <a:xfrm>
            <a:off x="457200" y="2408237"/>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The definition of engine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calibration is the setting of the air/fuel ratio and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ignition timing for the engine.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With the new electronic control systems, calibration is determined by the electronic engine control system.</a:t>
            </a:r>
          </a:p>
        </p:txBody>
      </p:sp>
    </p:spTree>
    <p:extLst>
      <p:ext uri="{BB962C8B-B14F-4D97-AF65-F5344CB8AC3E}">
        <p14:creationId xmlns:p14="http://schemas.microsoft.com/office/powerpoint/2010/main" val="383595844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70509-8714-3D2F-2923-5669F8D61BE6}"/>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FAA2465-E8AC-1635-3F59-386EF9B477E2}"/>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921CB94-81CF-D810-1021-5390C9D739E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5BA6F1D7-D8D5-E371-BFC1-32EADF3BCD7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D996D69C-7375-2ACB-42D6-279572EBBBF5}"/>
              </a:ext>
            </a:extLst>
          </p:cNvPr>
          <p:cNvSpPr txBox="1">
            <a:spLocks/>
          </p:cNvSpPr>
          <p:nvPr/>
        </p:nvSpPr>
        <p:spPr>
          <a:xfrm>
            <a:off x="457200" y="1006475"/>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4400" b="1" i="0" u="none" strike="noStrike" kern="1200" cap="none" spc="0" normalizeH="0" baseline="0" noProof="0">
                <a:ln>
                  <a:noFill/>
                </a:ln>
                <a:solidFill>
                  <a:sysClr val="windowText" lastClr="000000"/>
                </a:solidFill>
                <a:effectLst/>
                <a:uLnTx/>
                <a:uFillTx/>
                <a:latin typeface="Calibri"/>
                <a:ea typeface="+mj-ea"/>
                <a:cs typeface="+mj-cs"/>
              </a:rPr>
              <a:t>ENGINE MAPPING</a:t>
            </a:r>
            <a:endParaRPr kumimoji="0" lang="en-IN" sz="4400" b="0" i="0" u="none" strike="noStrike" kern="1200" cap="none" spc="0" normalizeH="0" baseline="0" noProof="0" dirty="0">
              <a:ln>
                <a:noFill/>
              </a:ln>
              <a:solidFill>
                <a:sysClr val="windowText" lastClr="000000"/>
              </a:solidFill>
              <a:effectLst/>
              <a:uLnTx/>
              <a:uFillTx/>
              <a:latin typeface="Calibri"/>
              <a:ea typeface="+mj-ea"/>
              <a:cs typeface="+mj-cs"/>
            </a:endParaRPr>
          </a:p>
        </p:txBody>
      </p:sp>
      <p:sp>
        <p:nvSpPr>
          <p:cNvPr id="8" name="Content Placeholder 2">
            <a:extLst>
              <a:ext uri="{FF2B5EF4-FFF2-40B4-BE49-F238E27FC236}">
                <a16:creationId xmlns:a16="http://schemas.microsoft.com/office/drawing/2014/main" id="{F2E11F30-F9BB-545B-B9F0-58D6EB8BA0BB}"/>
              </a:ext>
            </a:extLst>
          </p:cNvPr>
          <p:cNvSpPr txBox="1">
            <a:spLocks/>
          </p:cNvSpPr>
          <p:nvPr/>
        </p:nvSpPr>
        <p:spPr>
          <a:xfrm>
            <a:off x="457200" y="20574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Engine mapping is a process by which measurements are made of important engine variables while the engine is operated throughout its speed and load ranges.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Measurements are made of the important engine variables while quantities, such as the air/fuel ratio and the spark control, are varied in a known and systematic manner.</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56280613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7834B-EE76-5E11-A800-ADA5EB621B4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23D52CB8-F608-0DB9-DA49-21755963640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3E06253B-3A10-C2C0-DF65-5B28DDF3162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304D31C6-34AF-54F7-393F-0FA561965C2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96</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7" name="Title 1">
            <a:extLst>
              <a:ext uri="{FF2B5EF4-FFF2-40B4-BE49-F238E27FC236}">
                <a16:creationId xmlns:a16="http://schemas.microsoft.com/office/drawing/2014/main" id="{10AFDD56-79BB-D9A3-065F-E1D5C9E8329C}"/>
              </a:ext>
            </a:extLst>
          </p:cNvPr>
          <p:cNvSpPr txBox="1">
            <a:spLocks/>
          </p:cNvSpPr>
          <p:nvPr/>
        </p:nvSpPr>
        <p:spPr>
          <a:xfrm>
            <a:off x="457200" y="83820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N" sz="3600" b="1" i="0" u="none" strike="noStrike" kern="1200" cap="none" spc="0" normalizeH="0" baseline="0" noProof="0">
                <a:ln>
                  <a:noFill/>
                </a:ln>
                <a:solidFill>
                  <a:sysClr val="windowText" lastClr="000000"/>
                </a:solidFill>
                <a:effectLst/>
                <a:uLnTx/>
                <a:uFillTx/>
                <a:latin typeface="Calibri"/>
                <a:ea typeface="+mj-ea"/>
                <a:cs typeface="+mj-cs"/>
              </a:rPr>
              <a:t>Effect of Air/Fuel Ratio on Performance</a:t>
            </a:r>
            <a:endParaRPr kumimoji="0" lang="en-IN" sz="3600" b="0" i="0" u="none" strike="noStrike" kern="1200" cap="none" spc="0" normalizeH="0" baseline="0" noProof="0" dirty="0">
              <a:ln>
                <a:noFill/>
              </a:ln>
              <a:solidFill>
                <a:sysClr val="windowText" lastClr="000000"/>
              </a:solidFill>
              <a:effectLst/>
              <a:uLnTx/>
              <a:uFillTx/>
              <a:latin typeface="Calibri"/>
              <a:ea typeface="+mj-ea"/>
              <a:cs typeface="+mj-cs"/>
            </a:endParaRPr>
          </a:p>
        </p:txBody>
      </p:sp>
      <p:pic>
        <p:nvPicPr>
          <p:cNvPr id="8" name="Picture 2">
            <a:extLst>
              <a:ext uri="{FF2B5EF4-FFF2-40B4-BE49-F238E27FC236}">
                <a16:creationId xmlns:a16="http://schemas.microsoft.com/office/drawing/2014/main" id="{34DBECA1-0E3B-85FA-76BF-9465F9852E8F}"/>
              </a:ext>
            </a:extLst>
          </p:cNvPr>
          <p:cNvPicPr>
            <a:picLocks noChangeAspect="1" noChangeArrowheads="1"/>
          </p:cNvPicPr>
          <p:nvPr/>
        </p:nvPicPr>
        <p:blipFill>
          <a:blip r:embed="rId2"/>
          <a:srcRect/>
          <a:stretch>
            <a:fillRect/>
          </a:stretch>
        </p:blipFill>
        <p:spPr bwMode="auto">
          <a:xfrm>
            <a:off x="914400" y="1718734"/>
            <a:ext cx="7315200" cy="4605866"/>
          </a:xfrm>
          <a:prstGeom prst="rect">
            <a:avLst/>
          </a:prstGeom>
          <a:noFill/>
          <a:ln w="9525">
            <a:noFill/>
            <a:miter lim="800000"/>
            <a:headEnd/>
            <a:tailEnd/>
          </a:ln>
          <a:effectLst/>
        </p:spPr>
      </p:pic>
    </p:spTree>
    <p:extLst>
      <p:ext uri="{BB962C8B-B14F-4D97-AF65-F5344CB8AC3E}">
        <p14:creationId xmlns:p14="http://schemas.microsoft.com/office/powerpoint/2010/main" val="68152482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EC8CD-3E5F-E467-DFAE-B7928C656705}"/>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DF29CD2A-3C61-3090-4CA4-1E9234EA8FF9}"/>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03AD73DF-B3C3-9227-580D-84F8A274BFB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7B445EE4-B3F5-C69B-79FC-DE95C62CDA6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97</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19758AEE-7810-0FB9-69C4-799A8BE5F14C}"/>
              </a:ext>
            </a:extLst>
          </p:cNvPr>
          <p:cNvPicPr>
            <a:picLocks noChangeAspect="1" noChangeArrowheads="1"/>
          </p:cNvPicPr>
          <p:nvPr/>
        </p:nvPicPr>
        <p:blipFill>
          <a:blip r:embed="rId2"/>
          <a:srcRect l="8791" t="7547" r="7692" b="3774"/>
          <a:stretch>
            <a:fillRect/>
          </a:stretch>
        </p:blipFill>
        <p:spPr bwMode="auto">
          <a:xfrm>
            <a:off x="381000" y="1295400"/>
            <a:ext cx="4163709" cy="2574926"/>
          </a:xfrm>
          <a:prstGeom prst="rect">
            <a:avLst/>
          </a:prstGeom>
          <a:noFill/>
          <a:ln w="9525">
            <a:noFill/>
            <a:miter lim="800000"/>
            <a:headEnd/>
            <a:tailEnd/>
          </a:ln>
          <a:effectLst/>
        </p:spPr>
      </p:pic>
      <p:pic>
        <p:nvPicPr>
          <p:cNvPr id="6" name="Picture 2">
            <a:extLst>
              <a:ext uri="{FF2B5EF4-FFF2-40B4-BE49-F238E27FC236}">
                <a16:creationId xmlns:a16="http://schemas.microsoft.com/office/drawing/2014/main" id="{75C7D611-8EF1-E848-A013-B534B2A842EE}"/>
              </a:ext>
            </a:extLst>
          </p:cNvPr>
          <p:cNvPicPr>
            <a:picLocks noChangeAspect="1" noChangeArrowheads="1"/>
          </p:cNvPicPr>
          <p:nvPr/>
        </p:nvPicPr>
        <p:blipFill>
          <a:blip r:embed="rId3"/>
          <a:srcRect l="11215" t="8065" r="9346"/>
          <a:stretch>
            <a:fillRect/>
          </a:stretch>
        </p:blipFill>
        <p:spPr bwMode="auto">
          <a:xfrm>
            <a:off x="4038600" y="3200400"/>
            <a:ext cx="4648200" cy="3090133"/>
          </a:xfrm>
          <a:prstGeom prst="rect">
            <a:avLst/>
          </a:prstGeom>
          <a:noFill/>
          <a:ln w="9525">
            <a:noFill/>
            <a:miter lim="800000"/>
            <a:headEnd/>
            <a:tailEnd/>
          </a:ln>
          <a:effectLst/>
        </p:spPr>
      </p:pic>
    </p:spTree>
    <p:extLst>
      <p:ext uri="{BB962C8B-B14F-4D97-AF65-F5344CB8AC3E}">
        <p14:creationId xmlns:p14="http://schemas.microsoft.com/office/powerpoint/2010/main" val="286529119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B18376-EB1A-85CB-B9E7-F1BCCFE90851}"/>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40D25915-A405-2597-7EBD-6F662C5C28ED}"/>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805A39F-9724-6058-8EF6-CB818E4475E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C91222F4-71C5-9D7A-A929-C8CF63F2A2E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98</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6" name="Content Placeholder 2">
            <a:extLst>
              <a:ext uri="{FF2B5EF4-FFF2-40B4-BE49-F238E27FC236}">
                <a16:creationId xmlns:a16="http://schemas.microsoft.com/office/drawing/2014/main" id="{E3800874-D7A0-6BD3-FB34-9D2B9A71E6A4}"/>
              </a:ext>
            </a:extLst>
          </p:cNvPr>
          <p:cNvSpPr txBox="1">
            <a:spLocks/>
          </p:cNvSpPr>
          <p:nvPr/>
        </p:nvSpPr>
        <p:spPr>
          <a:xfrm>
            <a:off x="457200" y="1295400"/>
            <a:ext cx="8229600" cy="48006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One specific air/fuel ratio is highly significant in electronic fuel control systems, namely, the </a:t>
            </a:r>
            <a:r>
              <a:rPr kumimoji="0" lang="en-IN" sz="3200" b="0" i="1" u="none" strike="noStrike" kern="1200" cap="none" spc="0" normalizeH="0" baseline="0" noProof="0" dirty="0">
                <a:ln>
                  <a:noFill/>
                </a:ln>
                <a:solidFill>
                  <a:sysClr val="windowText" lastClr="000000"/>
                </a:solidFill>
                <a:effectLst/>
                <a:uLnTx/>
                <a:uFillTx/>
                <a:latin typeface="Calibri"/>
                <a:ea typeface="+mn-ea"/>
                <a:cs typeface="+mn-cs"/>
              </a:rPr>
              <a:t>stoichiometric mixture. The stoichiometric (i.e., chemically </a:t>
            </a:r>
            <a:r>
              <a:rPr kumimoji="0" lang="en-IN" sz="3200" b="0" i="0" u="none" strike="noStrike" kern="1200" cap="none" spc="0" normalizeH="0" baseline="0" noProof="0" dirty="0">
                <a:ln>
                  <a:noFill/>
                </a:ln>
                <a:solidFill>
                  <a:sysClr val="windowText" lastClr="000000"/>
                </a:solidFill>
                <a:effectLst/>
                <a:uLnTx/>
                <a:uFillTx/>
                <a:latin typeface="Calibri"/>
                <a:ea typeface="+mn-ea"/>
                <a:cs typeface="+mn-cs"/>
              </a:rPr>
              <a:t>correct) mixture corresponds to an air and fuel combination such that if combustion were perfect all of the hydrogen and carbon in the fuel would be converted by the burning process to H2O and CO2.</a:t>
            </a:r>
          </a:p>
          <a:p>
            <a:r>
              <a:rPr lang="en-IN" dirty="0"/>
              <a:t>For gasoline the stoichiometric mixture ratio is 14.7 : 1.</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35834379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CFA52-9336-DF3A-504E-A2279EE60D4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06E58698-E743-FBF0-43C9-4D92F164D1A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FDEEF00-0E0F-444D-BA95-C5AA8FCA4815}" type="datetime1">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08-08-2025</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sp>
        <p:nvSpPr>
          <p:cNvPr id="3" name="Footer Placeholder 2">
            <a:extLst>
              <a:ext uri="{FF2B5EF4-FFF2-40B4-BE49-F238E27FC236}">
                <a16:creationId xmlns:a16="http://schemas.microsoft.com/office/drawing/2014/main" id="{1EDF20B4-C8DA-9FFF-A9FF-FECDF5C8919D}"/>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900" b="0" i="0" u="none" strike="noStrike" kern="1200" cap="none" spc="0" normalizeH="0" baseline="0" noProof="0">
                <a:ln>
                  <a:noFill/>
                </a:ln>
                <a:solidFill>
                  <a:srgbClr val="4A66AC"/>
                </a:solidFill>
                <a:effectLst/>
                <a:uLnTx/>
                <a:uFillTx/>
                <a:latin typeface="Corbel"/>
                <a:ea typeface="+mn-ea"/>
                <a:cs typeface="+mn-cs"/>
              </a:rPr>
              <a:t>Dept. of ECE, AtMECE , Mysuru</a:t>
            </a:r>
            <a:endParaRPr kumimoji="0" lang="en-IN" sz="900" b="0" i="0" u="none" strike="noStrike" kern="1200" cap="none" spc="0" normalizeH="0" baseline="0" noProof="0" dirty="0">
              <a:ln>
                <a:noFill/>
              </a:ln>
              <a:solidFill>
                <a:srgbClr val="4A66AC"/>
              </a:solidFill>
              <a:effectLst/>
              <a:uLnTx/>
              <a:uFillTx/>
              <a:latin typeface="Corbel"/>
              <a:ea typeface="+mn-ea"/>
              <a:cs typeface="+mn-cs"/>
            </a:endParaRPr>
          </a:p>
        </p:txBody>
      </p:sp>
      <p:sp>
        <p:nvSpPr>
          <p:cNvPr id="4" name="Slide Number Placeholder 3">
            <a:extLst>
              <a:ext uri="{FF2B5EF4-FFF2-40B4-BE49-F238E27FC236}">
                <a16:creationId xmlns:a16="http://schemas.microsoft.com/office/drawing/2014/main" id="{2D1F8067-975F-2F26-5A6E-B4FB809964A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3FFE0AD-2901-4E3D-AF54-3F97F3BCA413}" type="slidenum">
              <a:rPr kumimoji="0" lang="en-IN" sz="900" b="0" i="0" u="none" strike="noStrike" kern="1200" cap="none" spc="0" normalizeH="0" baseline="0" noProof="0" smtClean="0">
                <a:ln>
                  <a:noFill/>
                </a:ln>
                <a:solidFill>
                  <a:srgbClr val="4A66AC"/>
                </a:solidFill>
                <a:effectLst/>
                <a:uLnTx/>
                <a:uFillTx/>
                <a:latin typeface="Corbe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99</a:t>
            </a:fld>
            <a:endParaRPr kumimoji="0" lang="en-IN" sz="900" b="0" i="0" u="none" strike="noStrike" kern="1200" cap="none" spc="0" normalizeH="0" baseline="0" noProof="0">
              <a:ln>
                <a:noFill/>
              </a:ln>
              <a:solidFill>
                <a:srgbClr val="4A66AC"/>
              </a:solidFill>
              <a:effectLst/>
              <a:uLnTx/>
              <a:uFillTx/>
              <a:latin typeface="Corbel"/>
              <a:ea typeface="+mn-ea"/>
              <a:cs typeface="+mn-cs"/>
            </a:endParaRPr>
          </a:p>
        </p:txBody>
      </p:sp>
      <p:pic>
        <p:nvPicPr>
          <p:cNvPr id="5" name="Picture 2">
            <a:extLst>
              <a:ext uri="{FF2B5EF4-FFF2-40B4-BE49-F238E27FC236}">
                <a16:creationId xmlns:a16="http://schemas.microsoft.com/office/drawing/2014/main" id="{4327E7F8-0CA9-79D7-6F3A-F313F8958BC4}"/>
              </a:ext>
            </a:extLst>
          </p:cNvPr>
          <p:cNvPicPr>
            <a:picLocks noChangeAspect="1" noChangeArrowheads="1"/>
          </p:cNvPicPr>
          <p:nvPr/>
        </p:nvPicPr>
        <p:blipFill>
          <a:blip r:embed="rId2"/>
          <a:srcRect/>
          <a:stretch>
            <a:fillRect/>
          </a:stretch>
        </p:blipFill>
        <p:spPr bwMode="auto">
          <a:xfrm>
            <a:off x="495300" y="1905000"/>
            <a:ext cx="8153399" cy="3962400"/>
          </a:xfrm>
          <a:prstGeom prst="rect">
            <a:avLst/>
          </a:prstGeom>
          <a:noFill/>
          <a:ln w="9525">
            <a:noFill/>
            <a:miter lim="800000"/>
            <a:headEnd/>
            <a:tailEnd/>
          </a:ln>
          <a:effectLst/>
        </p:spPr>
      </p:pic>
    </p:spTree>
    <p:extLst>
      <p:ext uri="{BB962C8B-B14F-4D97-AF65-F5344CB8AC3E}">
        <p14:creationId xmlns:p14="http://schemas.microsoft.com/office/powerpoint/2010/main" val="1376154531"/>
      </p:ext>
    </p:extLst>
  </p:cSld>
  <p:clrMapOvr>
    <a:masterClrMapping/>
  </p:clrMapOvr>
</p:sld>
</file>

<file path=ppt/theme/theme1.xml><?xml version="1.0" encoding="utf-8"?>
<a:theme xmlns:a="http://schemas.openxmlformats.org/drawingml/2006/main" name="1_Basis">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Basis">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docProps/app.xml><?xml version="1.0" encoding="utf-8"?>
<Properties xmlns="http://schemas.openxmlformats.org/officeDocument/2006/extended-properties" xmlns:vt="http://schemas.openxmlformats.org/officeDocument/2006/docPropsVTypes">
  <Template/>
  <TotalTime>505</TotalTime>
  <Words>6689</Words>
  <Application>Microsoft Office PowerPoint</Application>
  <PresentationFormat>On-screen Show (4:3)</PresentationFormat>
  <Paragraphs>697</Paragraphs>
  <Slides>139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139</vt:i4>
      </vt:variant>
    </vt:vector>
  </HeadingPairs>
  <TitlesOfParts>
    <vt:vector size="145" baseType="lpstr">
      <vt:lpstr>Arial</vt:lpstr>
      <vt:lpstr>Arial Black</vt:lpstr>
      <vt:lpstr>Arial Rounded MT Bold</vt:lpstr>
      <vt:lpstr>Calibri</vt:lpstr>
      <vt:lpstr>Corbel</vt:lpstr>
      <vt:lpstr>1_Basis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 Antenna Fundamentals and Definitions</dc:title>
  <dc:creator>Admin</dc:creator>
  <cp:lastModifiedBy>Nagesh MS</cp:lastModifiedBy>
  <cp:revision>26</cp:revision>
  <dcterms:created xsi:type="dcterms:W3CDTF">2006-08-16T00:00:00Z</dcterms:created>
  <dcterms:modified xsi:type="dcterms:W3CDTF">2025-08-08T11:25:57Z</dcterms:modified>
</cp:coreProperties>
</file>