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398" r:id="rId2"/>
    <p:sldId id="399" r:id="rId3"/>
    <p:sldId id="400" r:id="rId4"/>
    <p:sldId id="401" r:id="rId5"/>
    <p:sldId id="402" r:id="rId6"/>
    <p:sldId id="403" r:id="rId7"/>
    <p:sldId id="404" r:id="rId8"/>
    <p:sldId id="405" r:id="rId9"/>
    <p:sldId id="406" r:id="rId10"/>
    <p:sldId id="407" r:id="rId11"/>
    <p:sldId id="408" r:id="rId12"/>
    <p:sldId id="409" r:id="rId13"/>
    <p:sldId id="410" r:id="rId14"/>
    <p:sldId id="411" r:id="rId15"/>
    <p:sldId id="412" r:id="rId16"/>
    <p:sldId id="413" r:id="rId17"/>
    <p:sldId id="414" r:id="rId18"/>
    <p:sldId id="415" r:id="rId19"/>
    <p:sldId id="416" r:id="rId20"/>
    <p:sldId id="417" r:id="rId21"/>
    <p:sldId id="418" r:id="rId22"/>
    <p:sldId id="419" r:id="rId23"/>
    <p:sldId id="420" r:id="rId24"/>
    <p:sldId id="421" r:id="rId25"/>
    <p:sldId id="422" r:id="rId26"/>
    <p:sldId id="423" r:id="rId27"/>
    <p:sldId id="424" r:id="rId28"/>
    <p:sldId id="425" r:id="rId29"/>
    <p:sldId id="427" r:id="rId30"/>
    <p:sldId id="426" r:id="rId31"/>
    <p:sldId id="428" r:id="rId32"/>
    <p:sldId id="429" r:id="rId33"/>
    <p:sldId id="430" r:id="rId34"/>
    <p:sldId id="431" r:id="rId35"/>
    <p:sldId id="432" r:id="rId36"/>
    <p:sldId id="433" r:id="rId37"/>
    <p:sldId id="434" r:id="rId38"/>
    <p:sldId id="435" r:id="rId39"/>
    <p:sldId id="436" r:id="rId40"/>
    <p:sldId id="437" r:id="rId41"/>
    <p:sldId id="438" r:id="rId42"/>
    <p:sldId id="439" r:id="rId43"/>
    <p:sldId id="440" r:id="rId44"/>
    <p:sldId id="441" r:id="rId45"/>
    <p:sldId id="442" r:id="rId46"/>
    <p:sldId id="443" r:id="rId47"/>
    <p:sldId id="444" r:id="rId48"/>
    <p:sldId id="445" r:id="rId49"/>
    <p:sldId id="446" r:id="rId50"/>
    <p:sldId id="447" r:id="rId51"/>
    <p:sldId id="448" r:id="rId52"/>
    <p:sldId id="449" r:id="rId53"/>
    <p:sldId id="450" r:id="rId54"/>
    <p:sldId id="451" r:id="rId55"/>
    <p:sldId id="452" r:id="rId56"/>
    <p:sldId id="453" r:id="rId57"/>
    <p:sldId id="454" r:id="rId58"/>
    <p:sldId id="455" r:id="rId59"/>
    <p:sldId id="456" r:id="rId60"/>
    <p:sldId id="457" r:id="rId61"/>
    <p:sldId id="458" r:id="rId62"/>
    <p:sldId id="459" r:id="rId63"/>
    <p:sldId id="460" r:id="rId64"/>
    <p:sldId id="461" r:id="rId65"/>
    <p:sldId id="462" r:id="rId66"/>
    <p:sldId id="463" r:id="rId67"/>
    <p:sldId id="464" r:id="rId68"/>
    <p:sldId id="465" r:id="rId69"/>
    <p:sldId id="466" r:id="rId70"/>
    <p:sldId id="467" r:id="rId71"/>
    <p:sldId id="468" r:id="rId72"/>
    <p:sldId id="469" r:id="rId73"/>
    <p:sldId id="470" r:id="rId74"/>
    <p:sldId id="471" r:id="rId75"/>
    <p:sldId id="472" r:id="rId76"/>
    <p:sldId id="473" r:id="rId77"/>
    <p:sldId id="474" r:id="rId78"/>
    <p:sldId id="475" r:id="rId79"/>
    <p:sldId id="476" r:id="rId80"/>
    <p:sldId id="477" r:id="rId81"/>
    <p:sldId id="478" r:id="rId8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61" d="100"/>
          <a:sy n="61" d="100"/>
        </p:scale>
        <p:origin x="67" y="3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slide" Target="slides/slide8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173355" y="243841"/>
            <a:ext cx="8793480" cy="6377939"/>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32485" y="882376"/>
            <a:ext cx="7475220" cy="2926080"/>
          </a:xfrm>
        </p:spPr>
        <p:txBody>
          <a:bodyPr anchor="b">
            <a:normAutofit/>
          </a:bodyPr>
          <a:lstStyle>
            <a:lvl1pPr algn="ctr">
              <a:lnSpc>
                <a:spcPct val="85000"/>
              </a:lnSpc>
              <a:defRPr kumimoji="0" lang="en-US" sz="54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282148" y="3869635"/>
            <a:ext cx="6575895" cy="1388165"/>
          </a:xfrm>
        </p:spPr>
        <p:txBody>
          <a:bodyPr>
            <a:normAutofit/>
          </a:bodyPr>
          <a:lstStyle>
            <a:lvl1pPr marL="0" indent="0" algn="ctr">
              <a:buNone/>
              <a:defRPr sz="1650">
                <a:solidFill>
                  <a:schemeClr val="accent1"/>
                </a:solidFill>
              </a:defRPr>
            </a:lvl1pPr>
            <a:lvl2pPr marL="342900" indent="0" algn="ctr">
              <a:buNone/>
              <a:defRPr sz="1650"/>
            </a:lvl2pPr>
            <a:lvl3pPr marL="685800" indent="0" algn="ctr">
              <a:buNone/>
              <a:defRPr sz="165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accent1"/>
                </a:solidFill>
              </a:defRPr>
            </a:lvl1pPr>
          </a:lstStyle>
          <a:p>
            <a:fld id="{DCC142B6-9AC5-4617-8296-AC876EE5C263}" type="datetime1">
              <a:rPr lang="en-IN" smtClean="0"/>
              <a:t>09-08-2025</a:t>
            </a:fld>
            <a:endParaRPr lang="en-IN"/>
          </a:p>
        </p:txBody>
      </p:sp>
      <p:sp>
        <p:nvSpPr>
          <p:cNvPr id="5" name="Footer Placeholder 4"/>
          <p:cNvSpPr>
            <a:spLocks noGrp="1"/>
          </p:cNvSpPr>
          <p:nvPr>
            <p:ph type="ftr" sz="quarter" idx="11"/>
          </p:nvPr>
        </p:nvSpPr>
        <p:spPr/>
        <p:txBody>
          <a:bodyPr/>
          <a:lstStyle>
            <a:lvl1pPr>
              <a:defRPr>
                <a:solidFill>
                  <a:schemeClr val="accent1"/>
                </a:solidFill>
              </a:defRPr>
            </a:lvl1pPr>
          </a:lstStyle>
          <a:p>
            <a:r>
              <a:rPr lang="en-IN" dirty="0"/>
              <a:t>Dept. of ECE, </a:t>
            </a:r>
            <a:r>
              <a:rPr lang="en-IN" dirty="0" err="1"/>
              <a:t>AtMECE</a:t>
            </a:r>
            <a:r>
              <a:rPr lang="en-IN" dirty="0"/>
              <a:t> , Mysuru</a:t>
            </a:r>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83FFE0AD-2901-4E3D-AF54-3F97F3BCA413}" type="slidenum">
              <a:rPr lang="en-IN" smtClean="0"/>
              <a:t>‹#›</a:t>
            </a:fld>
            <a:endParaRPr lang="en-IN"/>
          </a:p>
        </p:txBody>
      </p:sp>
      <p:cxnSp>
        <p:nvCxnSpPr>
          <p:cNvPr id="8" name="Straight Connector 7"/>
          <p:cNvCxnSpPr/>
          <p:nvPr/>
        </p:nvCxnSpPr>
        <p:spPr>
          <a:xfrm>
            <a:off x="1483995" y="3733800"/>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7615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A6A6B1-25F2-4973-9AFD-97DA20683399}" type="datetime1">
              <a:rPr lang="en-IN" smtClean="0"/>
              <a:t>09-08-2025</a:t>
            </a:fld>
            <a:endParaRPr lang="en-IN"/>
          </a:p>
        </p:txBody>
      </p:sp>
      <p:sp>
        <p:nvSpPr>
          <p:cNvPr id="5" name="Footer Placeholder 4"/>
          <p:cNvSpPr>
            <a:spLocks noGrp="1"/>
          </p:cNvSpPr>
          <p:nvPr>
            <p:ph type="ftr" sz="quarter" idx="11"/>
          </p:nvPr>
        </p:nvSpPr>
        <p:spPr/>
        <p:txBody>
          <a:bodyPr/>
          <a:lstStyle/>
          <a:p>
            <a:r>
              <a:rPr lang="en-GB"/>
              <a:t>Dept. of ECE, AtMECE , Mysuru</a:t>
            </a:r>
            <a:endParaRPr lang="en-IN"/>
          </a:p>
        </p:txBody>
      </p:sp>
      <p:sp>
        <p:nvSpPr>
          <p:cNvPr id="6" name="Slide Number Placeholder 5"/>
          <p:cNvSpPr>
            <a:spLocks noGrp="1"/>
          </p:cNvSpPr>
          <p:nvPr>
            <p:ph type="sldNum" sz="quarter" idx="12"/>
          </p:nvPr>
        </p:nvSpPr>
        <p:spPr/>
        <p:txBody>
          <a:bodyPr/>
          <a:lstStyle/>
          <a:p>
            <a:fld id="{83FFE0AD-2901-4E3D-AF54-3F97F3BCA413}" type="slidenum">
              <a:rPr lang="en-IN" smtClean="0"/>
              <a:t>‹#›</a:t>
            </a:fld>
            <a:endParaRPr lang="en-IN"/>
          </a:p>
        </p:txBody>
      </p:sp>
    </p:spTree>
    <p:extLst>
      <p:ext uri="{BB962C8B-B14F-4D97-AF65-F5344CB8AC3E}">
        <p14:creationId xmlns:p14="http://schemas.microsoft.com/office/powerpoint/2010/main" val="11830446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762000"/>
            <a:ext cx="1743075"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57250" y="762000"/>
            <a:ext cx="5572125"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B6FCDD-2AA3-47DB-B9A4-60FFB36557EB}" type="datetime1">
              <a:rPr lang="en-IN" smtClean="0"/>
              <a:t>09-08-2025</a:t>
            </a:fld>
            <a:endParaRPr lang="en-IN"/>
          </a:p>
        </p:txBody>
      </p:sp>
      <p:sp>
        <p:nvSpPr>
          <p:cNvPr id="5" name="Footer Placeholder 4"/>
          <p:cNvSpPr>
            <a:spLocks noGrp="1"/>
          </p:cNvSpPr>
          <p:nvPr>
            <p:ph type="ftr" sz="quarter" idx="11"/>
          </p:nvPr>
        </p:nvSpPr>
        <p:spPr/>
        <p:txBody>
          <a:bodyPr/>
          <a:lstStyle/>
          <a:p>
            <a:r>
              <a:rPr lang="en-GB"/>
              <a:t>Dept. of ECE, AtMECE , Mysuru</a:t>
            </a:r>
            <a:endParaRPr lang="en-IN"/>
          </a:p>
        </p:txBody>
      </p:sp>
      <p:sp>
        <p:nvSpPr>
          <p:cNvPr id="6" name="Slide Number Placeholder 5"/>
          <p:cNvSpPr>
            <a:spLocks noGrp="1"/>
          </p:cNvSpPr>
          <p:nvPr>
            <p:ph type="sldNum" sz="quarter" idx="12"/>
          </p:nvPr>
        </p:nvSpPr>
        <p:spPr/>
        <p:txBody>
          <a:bodyPr/>
          <a:lstStyle/>
          <a:p>
            <a:fld id="{83FFE0AD-2901-4E3D-AF54-3F97F3BCA413}" type="slidenum">
              <a:rPr lang="en-IN" smtClean="0"/>
              <a:t>‹#›</a:t>
            </a:fld>
            <a:endParaRPr lang="en-IN"/>
          </a:p>
        </p:txBody>
      </p:sp>
    </p:spTree>
    <p:extLst>
      <p:ext uri="{BB962C8B-B14F-4D97-AF65-F5344CB8AC3E}">
        <p14:creationId xmlns:p14="http://schemas.microsoft.com/office/powerpoint/2010/main" val="20517062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28650" y="365125"/>
            <a:ext cx="7886700" cy="58118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3" name="Rectangle 13"/>
          <p:cNvSpPr>
            <a:spLocks noGrp="1" noChangeArrowheads="1"/>
          </p:cNvSpPr>
          <p:nvPr>
            <p:ph type="sldNum" sz="quarter" idx="10"/>
          </p:nvPr>
        </p:nvSpPr>
        <p:spPr>
          <a:ln/>
        </p:spPr>
        <p:txBody>
          <a:bodyPr/>
          <a:lstStyle>
            <a:lvl1pPr>
              <a:defRPr/>
            </a:lvl1pPr>
          </a:lstStyle>
          <a:p>
            <a:pPr>
              <a:defRPr/>
            </a:pPr>
            <a:r>
              <a:rPr lang="en-US" altLang="en-US"/>
              <a:t>1.</a:t>
            </a:r>
            <a:fld id="{2B52B36D-8313-41BC-96EB-4352BC32CD37}" type="slidenum">
              <a:rPr lang="en-US" altLang="en-US"/>
              <a:pPr>
                <a:defRPr/>
              </a:pPr>
              <a:t>‹#›</a:t>
            </a:fld>
            <a:endParaRPr lang="en-US" altLang="en-US"/>
          </a:p>
        </p:txBody>
      </p:sp>
    </p:spTree>
    <p:extLst>
      <p:ext uri="{BB962C8B-B14F-4D97-AF65-F5344CB8AC3E}">
        <p14:creationId xmlns:p14="http://schemas.microsoft.com/office/powerpoint/2010/main" val="424504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CD46962-3020-44B3-A20E-B35BCADD10BC}" type="datetime1">
              <a:rPr lang="en-IN" smtClean="0"/>
              <a:t>09-08-2025</a:t>
            </a:fld>
            <a:endParaRPr lang="en-IN"/>
          </a:p>
        </p:txBody>
      </p:sp>
      <p:sp>
        <p:nvSpPr>
          <p:cNvPr id="5" name="Footer Placeholder 4"/>
          <p:cNvSpPr>
            <a:spLocks noGrp="1"/>
          </p:cNvSpPr>
          <p:nvPr>
            <p:ph type="ftr" sz="quarter" idx="11"/>
          </p:nvPr>
        </p:nvSpPr>
        <p:spPr/>
        <p:txBody>
          <a:bodyPr/>
          <a:lstStyle/>
          <a:p>
            <a:r>
              <a:rPr lang="en-IN" dirty="0"/>
              <a:t>Dept. of ECE, </a:t>
            </a:r>
            <a:r>
              <a:rPr lang="en-IN" dirty="0" err="1"/>
              <a:t>AtMECE</a:t>
            </a:r>
            <a:r>
              <a:rPr lang="en-IN" dirty="0"/>
              <a:t> , Mysuru</a:t>
            </a:r>
          </a:p>
        </p:txBody>
      </p:sp>
      <p:sp>
        <p:nvSpPr>
          <p:cNvPr id="6" name="Slide Number Placeholder 5"/>
          <p:cNvSpPr>
            <a:spLocks noGrp="1"/>
          </p:cNvSpPr>
          <p:nvPr>
            <p:ph type="sldNum" sz="quarter" idx="12"/>
          </p:nvPr>
        </p:nvSpPr>
        <p:spPr/>
        <p:txBody>
          <a:bodyPr/>
          <a:lstStyle/>
          <a:p>
            <a:fld id="{83FFE0AD-2901-4E3D-AF54-3F97F3BCA413}" type="slidenum">
              <a:rPr lang="en-IN" smtClean="0"/>
              <a:t>‹#›</a:t>
            </a:fld>
            <a:endParaRPr lang="en-IN"/>
          </a:p>
        </p:txBody>
      </p:sp>
      <p:pic>
        <p:nvPicPr>
          <p:cNvPr id="7" name="Picture 6" descr="Image result for nba accreditation logo">
            <a:extLst>
              <a:ext uri="{FF2B5EF4-FFF2-40B4-BE49-F238E27FC236}">
                <a16:creationId xmlns:a16="http://schemas.microsoft.com/office/drawing/2014/main" id="{CB321394-D56C-3568-74AC-38C9FB3FF1D7}"/>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757176" y="238088"/>
            <a:ext cx="686507" cy="874531"/>
          </a:xfrm>
          <a:prstGeom prst="rect">
            <a:avLst/>
          </a:prstGeom>
          <a:noFill/>
          <a:ln>
            <a:noFill/>
          </a:ln>
        </p:spPr>
      </p:pic>
      <p:pic>
        <p:nvPicPr>
          <p:cNvPr id="8" name="Picture 7">
            <a:extLst>
              <a:ext uri="{FF2B5EF4-FFF2-40B4-BE49-F238E27FC236}">
                <a16:creationId xmlns:a16="http://schemas.microsoft.com/office/drawing/2014/main" id="{D9D81DB4-0041-C8CD-11C8-A6E0FFDF7CC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7102" y="238468"/>
            <a:ext cx="1998764" cy="847365"/>
          </a:xfrm>
          <a:prstGeom prst="rect">
            <a:avLst/>
          </a:prstGeom>
        </p:spPr>
      </p:pic>
      <p:cxnSp>
        <p:nvCxnSpPr>
          <p:cNvPr id="10" name="Straight Connector 9">
            <a:extLst>
              <a:ext uri="{FF2B5EF4-FFF2-40B4-BE49-F238E27FC236}">
                <a16:creationId xmlns:a16="http://schemas.microsoft.com/office/drawing/2014/main" id="{0E9E17B8-0510-E32D-FC0E-757AE0DAE6FF}"/>
              </a:ext>
            </a:extLst>
          </p:cNvPr>
          <p:cNvCxnSpPr>
            <a:cxnSpLocks/>
          </p:cNvCxnSpPr>
          <p:nvPr userDrawn="1"/>
        </p:nvCxnSpPr>
        <p:spPr>
          <a:xfrm flipV="1">
            <a:off x="187103" y="1085832"/>
            <a:ext cx="8769794" cy="28088"/>
          </a:xfrm>
          <a:prstGeom prst="line">
            <a:avLst/>
          </a:prstGeom>
          <a:ln>
            <a:solidFill>
              <a:srgbClr val="002060"/>
            </a:solidFill>
          </a:ln>
        </p:spPr>
        <p:style>
          <a:lnRef idx="3">
            <a:schemeClr val="accent4"/>
          </a:lnRef>
          <a:fillRef idx="0">
            <a:schemeClr val="accent4"/>
          </a:fillRef>
          <a:effectRef idx="2">
            <a:schemeClr val="accent4"/>
          </a:effectRef>
          <a:fontRef idx="minor">
            <a:schemeClr val="tx1"/>
          </a:fontRef>
        </p:style>
      </p:cxnSp>
      <p:pic>
        <p:nvPicPr>
          <p:cNvPr id="11" name="Picture 10">
            <a:extLst>
              <a:ext uri="{FF2B5EF4-FFF2-40B4-BE49-F238E27FC236}">
                <a16:creationId xmlns:a16="http://schemas.microsoft.com/office/drawing/2014/main" id="{AD32FA0D-720C-6A5C-BB10-52F79BA9CC15}"/>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t="8889"/>
          <a:stretch/>
        </p:blipFill>
        <p:spPr bwMode="auto">
          <a:xfrm>
            <a:off x="5913627" y="238087"/>
            <a:ext cx="843549" cy="923884"/>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23497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9818" y="1173575"/>
            <a:ext cx="7475220" cy="2926080"/>
          </a:xfrm>
        </p:spPr>
        <p:txBody>
          <a:bodyPr anchor="b">
            <a:noAutofit/>
          </a:bodyPr>
          <a:lstStyle>
            <a:lvl1pPr marL="0" algn="ctr" defTabSz="685800" rtl="0" eaLnBrk="1" latinLnBrk="0" hangingPunct="1">
              <a:lnSpc>
                <a:spcPct val="85000"/>
              </a:lnSpc>
              <a:spcBef>
                <a:spcPct val="0"/>
              </a:spcBef>
              <a:buNone/>
              <a:defRPr kumimoji="0" lang="en-US" sz="54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Corbel" pitchFamily="34" charset="0"/>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282446" y="4154520"/>
            <a:ext cx="6576822" cy="1363806"/>
          </a:xfrm>
        </p:spPr>
        <p:txBody>
          <a:bodyPr anchor="t">
            <a:normAutofit/>
          </a:bodyPr>
          <a:lstStyle>
            <a:lvl1pPr marL="0" indent="0" algn="ctr">
              <a:buNone/>
              <a:defRPr sz="1650">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C2BCB5-5908-4A94-A11E-6F228CC571D5}" type="datetime1">
              <a:rPr lang="en-IN" smtClean="0"/>
              <a:t>09-08-2025</a:t>
            </a:fld>
            <a:endParaRPr lang="en-IN"/>
          </a:p>
        </p:txBody>
      </p:sp>
      <p:sp>
        <p:nvSpPr>
          <p:cNvPr id="5" name="Footer Placeholder 4"/>
          <p:cNvSpPr>
            <a:spLocks noGrp="1"/>
          </p:cNvSpPr>
          <p:nvPr>
            <p:ph type="ftr" sz="quarter" idx="11"/>
          </p:nvPr>
        </p:nvSpPr>
        <p:spPr/>
        <p:txBody>
          <a:bodyPr/>
          <a:lstStyle/>
          <a:p>
            <a:r>
              <a:rPr lang="en-IN" dirty="0"/>
              <a:t>Dept. of ECE, </a:t>
            </a:r>
            <a:r>
              <a:rPr lang="en-IN" dirty="0" err="1"/>
              <a:t>AtMECE</a:t>
            </a:r>
            <a:r>
              <a:rPr lang="en-IN" dirty="0"/>
              <a:t> , Mysuru</a:t>
            </a:r>
          </a:p>
        </p:txBody>
      </p:sp>
      <p:sp>
        <p:nvSpPr>
          <p:cNvPr id="6" name="Slide Number Placeholder 5"/>
          <p:cNvSpPr>
            <a:spLocks noGrp="1"/>
          </p:cNvSpPr>
          <p:nvPr>
            <p:ph type="sldNum" sz="quarter" idx="12"/>
          </p:nvPr>
        </p:nvSpPr>
        <p:spPr/>
        <p:txBody>
          <a:bodyPr/>
          <a:lstStyle/>
          <a:p>
            <a:fld id="{83FFE0AD-2901-4E3D-AF54-3F97F3BCA413}" type="slidenum">
              <a:rPr lang="en-IN" smtClean="0"/>
              <a:t>‹#›</a:t>
            </a:fld>
            <a:endParaRPr lang="en-IN"/>
          </a:p>
        </p:txBody>
      </p:sp>
      <p:cxnSp>
        <p:nvCxnSpPr>
          <p:cNvPr id="7" name="Straight Connector 6"/>
          <p:cNvCxnSpPr/>
          <p:nvPr/>
        </p:nvCxnSpPr>
        <p:spPr>
          <a:xfrm>
            <a:off x="1485900" y="4020408"/>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4256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57250" y="2057399"/>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00709" y="2057400"/>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6F927DD-382A-4A09-8FF8-9D72514A28AB}" type="datetime1">
              <a:rPr lang="en-IN" smtClean="0"/>
              <a:t>09-08-2025</a:t>
            </a:fld>
            <a:endParaRPr lang="en-IN"/>
          </a:p>
        </p:txBody>
      </p:sp>
      <p:sp>
        <p:nvSpPr>
          <p:cNvPr id="6" name="Footer Placeholder 5"/>
          <p:cNvSpPr>
            <a:spLocks noGrp="1"/>
          </p:cNvSpPr>
          <p:nvPr>
            <p:ph type="ftr" sz="quarter" idx="11"/>
          </p:nvPr>
        </p:nvSpPr>
        <p:spPr/>
        <p:txBody>
          <a:bodyPr/>
          <a:lstStyle/>
          <a:p>
            <a:r>
              <a:rPr lang="en-GB"/>
              <a:t>Dept. of ECE, AtMECE , Mysuru</a:t>
            </a:r>
            <a:endParaRPr lang="en-IN"/>
          </a:p>
        </p:txBody>
      </p:sp>
      <p:sp>
        <p:nvSpPr>
          <p:cNvPr id="7" name="Slide Number Placeholder 6"/>
          <p:cNvSpPr>
            <a:spLocks noGrp="1"/>
          </p:cNvSpPr>
          <p:nvPr>
            <p:ph type="sldNum" sz="quarter" idx="12"/>
          </p:nvPr>
        </p:nvSpPr>
        <p:spPr/>
        <p:txBody>
          <a:bodyPr/>
          <a:lstStyle/>
          <a:p>
            <a:fld id="{83FFE0AD-2901-4E3D-AF54-3F97F3BCA413}" type="slidenum">
              <a:rPr lang="en-IN" smtClean="0"/>
              <a:t>‹#›</a:t>
            </a:fld>
            <a:endParaRPr lang="en-IN"/>
          </a:p>
        </p:txBody>
      </p:sp>
    </p:spTree>
    <p:extLst>
      <p:ext uri="{BB962C8B-B14F-4D97-AF65-F5344CB8AC3E}">
        <p14:creationId xmlns:p14="http://schemas.microsoft.com/office/powerpoint/2010/main" val="3222530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857250" y="2001511"/>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57250" y="2721483"/>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01880" y="1999032"/>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701880" y="2719322"/>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CC5C722-9B5E-440E-B214-0BD68A2DC286}" type="datetime1">
              <a:rPr lang="en-IN" smtClean="0"/>
              <a:t>09-08-2025</a:t>
            </a:fld>
            <a:endParaRPr lang="en-IN"/>
          </a:p>
        </p:txBody>
      </p:sp>
      <p:sp>
        <p:nvSpPr>
          <p:cNvPr id="8" name="Footer Placeholder 7"/>
          <p:cNvSpPr>
            <a:spLocks noGrp="1"/>
          </p:cNvSpPr>
          <p:nvPr>
            <p:ph type="ftr" sz="quarter" idx="11"/>
          </p:nvPr>
        </p:nvSpPr>
        <p:spPr/>
        <p:txBody>
          <a:bodyPr/>
          <a:lstStyle/>
          <a:p>
            <a:r>
              <a:rPr lang="en-GB"/>
              <a:t>Dept. of ECE, AtMECE , Mysuru</a:t>
            </a:r>
            <a:endParaRPr lang="en-IN"/>
          </a:p>
        </p:txBody>
      </p:sp>
      <p:sp>
        <p:nvSpPr>
          <p:cNvPr id="9" name="Slide Number Placeholder 8"/>
          <p:cNvSpPr>
            <a:spLocks noGrp="1"/>
          </p:cNvSpPr>
          <p:nvPr>
            <p:ph type="sldNum" sz="quarter" idx="12"/>
          </p:nvPr>
        </p:nvSpPr>
        <p:spPr/>
        <p:txBody>
          <a:bodyPr/>
          <a:lstStyle/>
          <a:p>
            <a:fld id="{83FFE0AD-2901-4E3D-AF54-3F97F3BCA413}" type="slidenum">
              <a:rPr lang="en-IN" smtClean="0"/>
              <a:t>‹#›</a:t>
            </a:fld>
            <a:endParaRPr lang="en-IN"/>
          </a:p>
        </p:txBody>
      </p:sp>
    </p:spTree>
    <p:extLst>
      <p:ext uri="{BB962C8B-B14F-4D97-AF65-F5344CB8AC3E}">
        <p14:creationId xmlns:p14="http://schemas.microsoft.com/office/powerpoint/2010/main" val="3665413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C2DA7A4-5291-43D7-B9C5-44D67AF34AA2}" type="datetime1">
              <a:rPr lang="en-IN" smtClean="0"/>
              <a:t>09-08-2025</a:t>
            </a:fld>
            <a:endParaRPr lang="en-IN"/>
          </a:p>
        </p:txBody>
      </p:sp>
      <p:sp>
        <p:nvSpPr>
          <p:cNvPr id="4" name="Footer Placeholder 3"/>
          <p:cNvSpPr>
            <a:spLocks noGrp="1"/>
          </p:cNvSpPr>
          <p:nvPr>
            <p:ph type="ftr" sz="quarter" idx="11"/>
          </p:nvPr>
        </p:nvSpPr>
        <p:spPr/>
        <p:txBody>
          <a:bodyPr/>
          <a:lstStyle/>
          <a:p>
            <a:r>
              <a:rPr lang="en-IN" dirty="0"/>
              <a:t>Dept. of ECE, </a:t>
            </a:r>
            <a:r>
              <a:rPr lang="en-IN" dirty="0" err="1"/>
              <a:t>AtMECE</a:t>
            </a:r>
            <a:r>
              <a:rPr lang="en-IN" dirty="0"/>
              <a:t> , Mysuru</a:t>
            </a:r>
          </a:p>
        </p:txBody>
      </p:sp>
      <p:sp>
        <p:nvSpPr>
          <p:cNvPr id="5" name="Slide Number Placeholder 4"/>
          <p:cNvSpPr>
            <a:spLocks noGrp="1"/>
          </p:cNvSpPr>
          <p:nvPr>
            <p:ph type="sldNum" sz="quarter" idx="12"/>
          </p:nvPr>
        </p:nvSpPr>
        <p:spPr/>
        <p:txBody>
          <a:bodyPr/>
          <a:lstStyle/>
          <a:p>
            <a:fld id="{83FFE0AD-2901-4E3D-AF54-3F97F3BCA413}" type="slidenum">
              <a:rPr lang="en-IN" smtClean="0"/>
              <a:t>‹#›</a:t>
            </a:fld>
            <a:endParaRPr lang="en-IN"/>
          </a:p>
        </p:txBody>
      </p:sp>
    </p:spTree>
    <p:extLst>
      <p:ext uri="{BB962C8B-B14F-4D97-AF65-F5344CB8AC3E}">
        <p14:creationId xmlns:p14="http://schemas.microsoft.com/office/powerpoint/2010/main" val="5376784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p:cNvSpPr>
            <a:spLocks noGrp="1"/>
          </p:cNvSpPr>
          <p:nvPr>
            <p:ph type="ftr" sz="quarter" idx="11"/>
          </p:nvPr>
        </p:nvSpPr>
        <p:spPr/>
        <p:txBody>
          <a:bodyPr/>
          <a:lstStyle/>
          <a:p>
            <a:r>
              <a:rPr lang="en-IN" dirty="0"/>
              <a:t>Dept. of ECE, </a:t>
            </a:r>
            <a:r>
              <a:rPr lang="en-IN" dirty="0" err="1"/>
              <a:t>AtMECE</a:t>
            </a:r>
            <a:r>
              <a:rPr lang="en-IN" dirty="0"/>
              <a:t> , Mysuru</a:t>
            </a:r>
          </a:p>
        </p:txBody>
      </p:sp>
      <p:sp>
        <p:nvSpPr>
          <p:cNvPr id="4" name="Slide Number Placeholder 3"/>
          <p:cNvSpPr>
            <a:spLocks noGrp="1"/>
          </p:cNvSpPr>
          <p:nvPr>
            <p:ph type="sldNum" sz="quarter" idx="12"/>
          </p:nvPr>
        </p:nvSpPr>
        <p:spPr/>
        <p:txBody>
          <a:bodyPr/>
          <a:lstStyle/>
          <a:p>
            <a:fld id="{83FFE0AD-2901-4E3D-AF54-3F97F3BCA413}" type="slidenum">
              <a:rPr lang="en-IN" smtClean="0"/>
              <a:t>‹#›</a:t>
            </a:fld>
            <a:endParaRPr lang="en-IN"/>
          </a:p>
        </p:txBody>
      </p:sp>
    </p:spTree>
    <p:extLst>
      <p:ext uri="{BB962C8B-B14F-4D97-AF65-F5344CB8AC3E}">
        <p14:creationId xmlns:p14="http://schemas.microsoft.com/office/powerpoint/2010/main" val="2175842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948940" cy="1737360"/>
          </a:xfrm>
        </p:spPr>
        <p:txBody>
          <a:bodyPr anchor="b">
            <a:noAutofit/>
          </a:bodyPr>
          <a:lstStyle>
            <a:lvl1pPr>
              <a:lnSpc>
                <a:spcPct val="90000"/>
              </a:lnSpc>
              <a:defRPr sz="3000" b="0"/>
            </a:lvl1pPr>
          </a:lstStyle>
          <a:p>
            <a:r>
              <a:rPr lang="en-US"/>
              <a:t>Click to edit Master title style</a:t>
            </a:r>
            <a:endParaRPr lang="en-US" dirty="0"/>
          </a:p>
        </p:txBody>
      </p:sp>
      <p:sp>
        <p:nvSpPr>
          <p:cNvPr id="3" name="Content Placeholder 2"/>
          <p:cNvSpPr>
            <a:spLocks noGrp="1"/>
          </p:cNvSpPr>
          <p:nvPr>
            <p:ph idx="1"/>
          </p:nvPr>
        </p:nvSpPr>
        <p:spPr>
          <a:xfrm>
            <a:off x="4389119" y="1097280"/>
            <a:ext cx="3909060" cy="46634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7250" y="2834640"/>
            <a:ext cx="2948940" cy="3017520"/>
          </a:xfrm>
        </p:spPr>
        <p:txBody>
          <a:bodyPr>
            <a:normAutofit/>
          </a:bodyPr>
          <a:lstStyle>
            <a:lvl1pPr marL="0" indent="0">
              <a:lnSpc>
                <a:spcPct val="100000"/>
              </a:lnSpc>
              <a:spcBef>
                <a:spcPts val="75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53C48B25-B8D6-4EE9-AA2B-0408C56178D2}" type="datetime1">
              <a:rPr lang="en-IN" smtClean="0"/>
              <a:t>09-08-2025</a:t>
            </a:fld>
            <a:endParaRPr lang="en-IN"/>
          </a:p>
        </p:txBody>
      </p:sp>
      <p:sp>
        <p:nvSpPr>
          <p:cNvPr id="6" name="Footer Placeholder 5"/>
          <p:cNvSpPr>
            <a:spLocks noGrp="1"/>
          </p:cNvSpPr>
          <p:nvPr>
            <p:ph type="ftr" sz="quarter" idx="11"/>
          </p:nvPr>
        </p:nvSpPr>
        <p:spPr/>
        <p:txBody>
          <a:bodyPr/>
          <a:lstStyle/>
          <a:p>
            <a:r>
              <a:rPr lang="en-GB"/>
              <a:t>Dept. of ECE, AtMECE , Mysuru</a:t>
            </a:r>
            <a:endParaRPr lang="en-IN"/>
          </a:p>
        </p:txBody>
      </p:sp>
      <p:sp>
        <p:nvSpPr>
          <p:cNvPr id="7" name="Slide Number Placeholder 6"/>
          <p:cNvSpPr>
            <a:spLocks noGrp="1"/>
          </p:cNvSpPr>
          <p:nvPr>
            <p:ph type="sldNum" sz="quarter" idx="12"/>
          </p:nvPr>
        </p:nvSpPr>
        <p:spPr/>
        <p:txBody>
          <a:bodyPr/>
          <a:lstStyle/>
          <a:p>
            <a:fld id="{83FFE0AD-2901-4E3D-AF54-3F97F3BCA413}" type="slidenum">
              <a:rPr lang="en-IN" smtClean="0"/>
              <a:t>‹#›</a:t>
            </a:fld>
            <a:endParaRPr lang="en-IN"/>
          </a:p>
        </p:txBody>
      </p:sp>
    </p:spTree>
    <p:extLst>
      <p:ext uri="{BB962C8B-B14F-4D97-AF65-F5344CB8AC3E}">
        <p14:creationId xmlns:p14="http://schemas.microsoft.com/office/powerpoint/2010/main" val="1707070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948940" cy="1737360"/>
          </a:xfrm>
        </p:spPr>
        <p:txBody>
          <a:bodyPr anchor="b">
            <a:noAutofit/>
          </a:bodyPr>
          <a:lstStyle>
            <a:lvl1pPr>
              <a:lnSpc>
                <a:spcPct val="90000"/>
              </a:lnSpc>
              <a:defRPr sz="3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4059936" y="1069847"/>
            <a:ext cx="4574286" cy="4800600"/>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857250" y="2834640"/>
            <a:ext cx="2948940" cy="2880360"/>
          </a:xfrm>
        </p:spPr>
        <p:txBody>
          <a:bodyPr>
            <a:normAutofit/>
          </a:bodyPr>
          <a:lstStyle>
            <a:lvl1pPr marL="0" indent="0">
              <a:lnSpc>
                <a:spcPct val="100000"/>
              </a:lnSpc>
              <a:spcBef>
                <a:spcPts val="75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C878D41F-A028-47D7-9608-3F36081EBCBB}" type="datetime1">
              <a:rPr lang="en-IN" smtClean="0"/>
              <a:t>09-08-2025</a:t>
            </a:fld>
            <a:endParaRPr lang="en-IN"/>
          </a:p>
        </p:txBody>
      </p:sp>
      <p:sp>
        <p:nvSpPr>
          <p:cNvPr id="6" name="Footer Placeholder 5"/>
          <p:cNvSpPr>
            <a:spLocks noGrp="1"/>
          </p:cNvSpPr>
          <p:nvPr>
            <p:ph type="ftr" sz="quarter" idx="11"/>
          </p:nvPr>
        </p:nvSpPr>
        <p:spPr/>
        <p:txBody>
          <a:bodyPr/>
          <a:lstStyle/>
          <a:p>
            <a:r>
              <a:rPr lang="en-GB"/>
              <a:t>Dept. of ECE, AtMECE , Mysuru</a:t>
            </a:r>
            <a:endParaRPr lang="en-IN"/>
          </a:p>
        </p:txBody>
      </p:sp>
      <p:sp>
        <p:nvSpPr>
          <p:cNvPr id="7" name="Slide Number Placeholder 6"/>
          <p:cNvSpPr>
            <a:spLocks noGrp="1"/>
          </p:cNvSpPr>
          <p:nvPr>
            <p:ph type="sldNum" sz="quarter" idx="12"/>
          </p:nvPr>
        </p:nvSpPr>
        <p:spPr/>
        <p:txBody>
          <a:bodyPr/>
          <a:lstStyle/>
          <a:p>
            <a:fld id="{83FFE0AD-2901-4E3D-AF54-3F97F3BCA413}" type="slidenum">
              <a:rPr lang="en-IN" smtClean="0"/>
              <a:t>‹#›</a:t>
            </a:fld>
            <a:endParaRPr lang="en-IN"/>
          </a:p>
        </p:txBody>
      </p:sp>
    </p:spTree>
    <p:extLst>
      <p:ext uri="{BB962C8B-B14F-4D97-AF65-F5344CB8AC3E}">
        <p14:creationId xmlns:p14="http://schemas.microsoft.com/office/powerpoint/2010/main" val="3449426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173355" y="243841"/>
            <a:ext cx="879348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57250" y="609600"/>
            <a:ext cx="740664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57251" y="2057400"/>
            <a:ext cx="7404653"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7247" y="6223829"/>
            <a:ext cx="1746806" cy="365125"/>
          </a:xfrm>
          <a:prstGeom prst="rect">
            <a:avLst/>
          </a:prstGeom>
        </p:spPr>
        <p:txBody>
          <a:bodyPr vert="horz" lIns="91440" tIns="45720" rIns="91440" bIns="45720" rtlCol="0" anchor="ctr"/>
          <a:lstStyle>
            <a:lvl1pPr algn="l">
              <a:defRPr sz="900">
                <a:solidFill>
                  <a:schemeClr val="accent1"/>
                </a:solidFill>
              </a:defRPr>
            </a:lvl1pPr>
          </a:lstStyle>
          <a:p>
            <a:fld id="{294FA6EB-8885-427F-A1DE-EE0A193FC37E}" type="datetime1">
              <a:rPr lang="en-IN" smtClean="0"/>
              <a:t>09-08-2025</a:t>
            </a:fld>
            <a:endParaRPr lang="en-IN"/>
          </a:p>
        </p:txBody>
      </p:sp>
      <p:sp>
        <p:nvSpPr>
          <p:cNvPr id="5" name="Footer Placeholder 4"/>
          <p:cNvSpPr>
            <a:spLocks noGrp="1"/>
          </p:cNvSpPr>
          <p:nvPr>
            <p:ph type="ftr" sz="quarter" idx="3"/>
          </p:nvPr>
        </p:nvSpPr>
        <p:spPr>
          <a:xfrm>
            <a:off x="2961861" y="6223829"/>
            <a:ext cx="3538331" cy="365125"/>
          </a:xfrm>
          <a:prstGeom prst="rect">
            <a:avLst/>
          </a:prstGeom>
        </p:spPr>
        <p:txBody>
          <a:bodyPr vert="horz" lIns="91440" tIns="45720" rIns="91440" bIns="45720" rtlCol="0" anchor="ctr"/>
          <a:lstStyle>
            <a:lvl1pPr algn="ctr">
              <a:defRPr sz="900">
                <a:solidFill>
                  <a:schemeClr val="accent1"/>
                </a:solidFill>
              </a:defRPr>
            </a:lvl1pPr>
          </a:lstStyle>
          <a:p>
            <a:r>
              <a:rPr lang="en-IN" dirty="0"/>
              <a:t>Dept. of ECE, </a:t>
            </a:r>
            <a:r>
              <a:rPr lang="en-IN" dirty="0" err="1"/>
              <a:t>AtMECE</a:t>
            </a:r>
            <a:r>
              <a:rPr lang="en-IN" dirty="0"/>
              <a:t> , Mysuru</a:t>
            </a:r>
          </a:p>
        </p:txBody>
      </p:sp>
      <p:sp>
        <p:nvSpPr>
          <p:cNvPr id="6" name="Slide Number Placeholder 5"/>
          <p:cNvSpPr>
            <a:spLocks noGrp="1"/>
          </p:cNvSpPr>
          <p:nvPr>
            <p:ph type="sldNum" sz="quarter" idx="4"/>
          </p:nvPr>
        </p:nvSpPr>
        <p:spPr>
          <a:xfrm>
            <a:off x="6997148" y="6223829"/>
            <a:ext cx="1279663" cy="365125"/>
          </a:xfrm>
          <a:prstGeom prst="rect">
            <a:avLst/>
          </a:prstGeom>
        </p:spPr>
        <p:txBody>
          <a:bodyPr vert="horz" lIns="91440" tIns="45720" rIns="91440" bIns="45720" rtlCol="0" anchor="ctr"/>
          <a:lstStyle>
            <a:lvl1pPr algn="r">
              <a:defRPr sz="900">
                <a:solidFill>
                  <a:schemeClr val="accent1"/>
                </a:solidFill>
              </a:defRPr>
            </a:lvl1pPr>
          </a:lstStyle>
          <a:p>
            <a:fld id="{83FFE0AD-2901-4E3D-AF54-3F97F3BCA413}" type="slidenum">
              <a:rPr lang="en-IN" smtClean="0"/>
              <a:t>‹#›</a:t>
            </a:fld>
            <a:endParaRPr lang="en-IN"/>
          </a:p>
        </p:txBody>
      </p:sp>
      <p:pic>
        <p:nvPicPr>
          <p:cNvPr id="8" name="Picture 7" descr="Image result for nba accreditation logo">
            <a:extLst>
              <a:ext uri="{FF2B5EF4-FFF2-40B4-BE49-F238E27FC236}">
                <a16:creationId xmlns:a16="http://schemas.microsoft.com/office/drawing/2014/main" id="{CD318B3A-B877-FAF1-3CAD-895C5C243CEE}"/>
              </a:ext>
            </a:extLst>
          </p:cNvPr>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8174195" y="242850"/>
            <a:ext cx="686507" cy="874531"/>
          </a:xfrm>
          <a:prstGeom prst="rect">
            <a:avLst/>
          </a:prstGeom>
          <a:noFill/>
          <a:ln>
            <a:noFill/>
          </a:ln>
        </p:spPr>
      </p:pic>
      <p:pic>
        <p:nvPicPr>
          <p:cNvPr id="9" name="Picture 8">
            <a:extLst>
              <a:ext uri="{FF2B5EF4-FFF2-40B4-BE49-F238E27FC236}">
                <a16:creationId xmlns:a16="http://schemas.microsoft.com/office/drawing/2014/main" id="{E95ED73C-519F-D21A-D7B4-CC1A914F42CE}"/>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186184" y="256433"/>
            <a:ext cx="1998764" cy="847365"/>
          </a:xfrm>
          <a:prstGeom prst="rect">
            <a:avLst/>
          </a:prstGeom>
        </p:spPr>
      </p:pic>
      <p:cxnSp>
        <p:nvCxnSpPr>
          <p:cNvPr id="11" name="Straight Connector 10">
            <a:extLst>
              <a:ext uri="{FF2B5EF4-FFF2-40B4-BE49-F238E27FC236}">
                <a16:creationId xmlns:a16="http://schemas.microsoft.com/office/drawing/2014/main" id="{DAFF44DA-DBC3-60CD-8DBA-C4814FE3DA0C}"/>
              </a:ext>
            </a:extLst>
          </p:cNvPr>
          <p:cNvCxnSpPr>
            <a:cxnSpLocks/>
          </p:cNvCxnSpPr>
          <p:nvPr userDrawn="1"/>
        </p:nvCxnSpPr>
        <p:spPr>
          <a:xfrm flipV="1">
            <a:off x="186184" y="1103797"/>
            <a:ext cx="8769794" cy="28088"/>
          </a:xfrm>
          <a:prstGeom prst="line">
            <a:avLst/>
          </a:prstGeom>
          <a:ln>
            <a:solidFill>
              <a:srgbClr val="002060"/>
            </a:solidFill>
          </a:ln>
        </p:spPr>
        <p:style>
          <a:lnRef idx="3">
            <a:schemeClr val="accent4"/>
          </a:lnRef>
          <a:fillRef idx="0">
            <a:schemeClr val="accent4"/>
          </a:fillRef>
          <a:effectRef idx="2">
            <a:schemeClr val="accent4"/>
          </a:effectRef>
          <a:fontRef idx="minor">
            <a:schemeClr val="tx1"/>
          </a:fontRef>
        </p:style>
      </p:cxnSp>
      <p:pic>
        <p:nvPicPr>
          <p:cNvPr id="12" name="Picture 11">
            <a:extLst>
              <a:ext uri="{FF2B5EF4-FFF2-40B4-BE49-F238E27FC236}">
                <a16:creationId xmlns:a16="http://schemas.microsoft.com/office/drawing/2014/main" id="{F49C1987-D158-CB94-6A08-0C2661E27CD5}"/>
              </a:ext>
            </a:extLst>
          </p:cNvPr>
          <p:cNvPicPr>
            <a:picLocks noChangeAspect="1"/>
          </p:cNvPicPr>
          <p:nvPr userDrawn="1"/>
        </p:nvPicPr>
        <p:blipFill rotWithShape="1">
          <a:blip r:embed="rId16" cstate="print">
            <a:extLst>
              <a:ext uri="{28A0092B-C50C-407E-A947-70E740481C1C}">
                <a14:useLocalDpi xmlns:a14="http://schemas.microsoft.com/office/drawing/2010/main" val="0"/>
              </a:ext>
            </a:extLst>
          </a:blip>
          <a:srcRect t="8889"/>
          <a:stretch/>
        </p:blipFill>
        <p:spPr bwMode="auto">
          <a:xfrm>
            <a:off x="7319789" y="242849"/>
            <a:ext cx="843549" cy="923884"/>
          </a:xfrm>
          <a:prstGeom prst="rect">
            <a:avLst/>
          </a:prstGeom>
          <a:noFill/>
          <a:ln>
            <a:noFill/>
          </a:ln>
          <a:extLst>
            <a:ext uri="{53640926-AAD7-44D8-BBD7-CCE9431645EC}">
              <a14:shadowObscured xmlns:a14="http://schemas.microsoft.com/office/drawing/2010/main"/>
            </a:ext>
          </a:extLst>
        </p:spPr>
      </p:pic>
      <p:pic>
        <p:nvPicPr>
          <p:cNvPr id="14" name="Picture 13" descr="Arrow&#10;&#10;Description automatically generated with medium confidence">
            <a:extLst>
              <a:ext uri="{FF2B5EF4-FFF2-40B4-BE49-F238E27FC236}">
                <a16:creationId xmlns:a16="http://schemas.microsoft.com/office/drawing/2014/main" id="{9F57AE2C-52F2-55BA-5804-0C7675BE02CD}"/>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6609608" y="287079"/>
            <a:ext cx="710181" cy="835424"/>
          </a:xfrm>
          <a:prstGeom prst="rect">
            <a:avLst/>
          </a:prstGeom>
        </p:spPr>
      </p:pic>
    </p:spTree>
    <p:extLst>
      <p:ext uri="{BB962C8B-B14F-4D97-AF65-F5344CB8AC3E}">
        <p14:creationId xmlns:p14="http://schemas.microsoft.com/office/powerpoint/2010/main" val="25575508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hdr="0"/>
  <p:txStyles>
    <p:titleStyle>
      <a:lvl1pPr algn="l" defTabSz="685800" rtl="0" eaLnBrk="1" latinLnBrk="0" hangingPunct="1">
        <a:lnSpc>
          <a:spcPct val="90000"/>
        </a:lnSpc>
        <a:spcBef>
          <a:spcPct val="0"/>
        </a:spcBef>
        <a:buNone/>
        <a:defRPr sz="3300" kern="1200">
          <a:solidFill>
            <a:schemeClr val="accent1"/>
          </a:solidFill>
          <a:latin typeface="+mj-lt"/>
          <a:ea typeface="+mj-ea"/>
          <a:cs typeface="+mj-cs"/>
        </a:defRPr>
      </a:lvl1pPr>
    </p:titleStyle>
    <p:bodyStyle>
      <a:lvl1pPr marL="171450" indent="-137160" algn="l" defTabSz="685800" rtl="0" eaLnBrk="1" latinLnBrk="0" hangingPunct="1">
        <a:lnSpc>
          <a:spcPct val="90000"/>
        </a:lnSpc>
        <a:spcBef>
          <a:spcPts val="1050"/>
        </a:spcBef>
        <a:buClr>
          <a:schemeClr val="accent1"/>
        </a:buClr>
        <a:buSzPct val="80000"/>
        <a:buFont typeface="Corbel" pitchFamily="34" charset="0"/>
        <a:buChar char="•"/>
        <a:defRPr sz="1650" kern="1200">
          <a:solidFill>
            <a:schemeClr val="accent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500" kern="1200">
          <a:solidFill>
            <a:schemeClr val="accent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350" kern="1200">
          <a:solidFill>
            <a:schemeClr val="accent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4pPr>
      <a:lvl5pPr marL="96012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5pPr>
      <a:lvl6pPr marL="12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6pPr>
      <a:lvl7pPr marL="1425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7pPr>
      <a:lvl8pPr marL="165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8pPr>
      <a:lvl9pPr marL="1875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AA436F-39C2-9082-0925-6402C461F84B}"/>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F12AF1ED-13A4-BCE5-B8A6-C6855A451414}"/>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09-08-2025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1718A4E5-C94B-3D74-E280-AA74A69BF951}"/>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8944BE0C-7680-59B7-38D6-A576414328A3}"/>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5" name="Title 1">
            <a:extLst>
              <a:ext uri="{FF2B5EF4-FFF2-40B4-BE49-F238E27FC236}">
                <a16:creationId xmlns:a16="http://schemas.microsoft.com/office/drawing/2014/main" id="{BF52869E-F627-4A30-6B1B-72F7874C7279}"/>
              </a:ext>
            </a:extLst>
          </p:cNvPr>
          <p:cNvSpPr txBox="1">
            <a:spLocks/>
          </p:cNvSpPr>
          <p:nvPr/>
        </p:nvSpPr>
        <p:spPr>
          <a:xfrm>
            <a:off x="228600" y="1752600"/>
            <a:ext cx="8686800" cy="3962400"/>
          </a:xfrm>
          <a:prstGeom prst="rect">
            <a:avLst/>
          </a:prstGeom>
        </p:spPr>
        <p:txBody>
          <a:bodyPr>
            <a:normAutofit fontScale="97500"/>
          </a:bodyPr>
          <a:lstStyle>
            <a:lvl1pPr algn="l" defTabSz="685800" rtl="0" eaLnBrk="1" latinLnBrk="0" hangingPunct="1">
              <a:lnSpc>
                <a:spcPct val="90000"/>
              </a:lnSpc>
              <a:spcBef>
                <a:spcPct val="0"/>
              </a:spcBef>
              <a:buNone/>
              <a:defRPr sz="3300" kern="1200">
                <a:solidFill>
                  <a:schemeClr val="accent1"/>
                </a:solidFill>
                <a:latin typeface="+mj-lt"/>
                <a:ea typeface="+mj-ea"/>
                <a:cs typeface="+mj-cs"/>
              </a:defRPr>
            </a:lvl1pPr>
          </a:lstStyle>
          <a:p>
            <a:pPr marL="0" marR="0" lvl="0" indent="0" algn="ctr" defTabSz="685800" rtl="0" eaLnBrk="1" fontAlgn="auto" latinLnBrk="0" hangingPunct="1">
              <a:lnSpc>
                <a:spcPct val="90000"/>
              </a:lnSpc>
              <a:spcBef>
                <a:spcPct val="0"/>
              </a:spcBef>
              <a:spcAft>
                <a:spcPts val="0"/>
              </a:spcAft>
              <a:buClrTx/>
              <a:buSzTx/>
              <a:buFontTx/>
              <a:buNone/>
              <a:tabLst/>
              <a:defRPr/>
            </a:pPr>
            <a:r>
              <a:rPr kumimoji="0" lang="en-US" sz="5300" b="1" i="0" u="none" strike="noStrike" kern="1200" cap="none" spc="0" normalizeH="0" baseline="0" noProof="0" dirty="0">
                <a:ln w="18000">
                  <a:solidFill>
                    <a:srgbClr val="629DD1">
                      <a:satMod val="140000"/>
                    </a:srgbClr>
                  </a:solidFill>
                  <a:prstDash val="solid"/>
                  <a:miter lim="800000"/>
                </a:ln>
                <a:solidFill>
                  <a:srgbClr val="FF0000"/>
                </a:solidFill>
                <a:effectLst>
                  <a:outerShdw blurRad="25500" dist="23000" dir="7020000" algn="tl">
                    <a:srgbClr val="000000">
                      <a:alpha val="50000"/>
                    </a:srgbClr>
                  </a:outerShdw>
                </a:effectLst>
                <a:uLnTx/>
                <a:uFillTx/>
                <a:latin typeface="Corbel"/>
                <a:ea typeface="+mj-ea"/>
                <a:cs typeface="+mj-cs"/>
              </a:rPr>
              <a:t>AUTOMOTIVE ELECTRONICS</a:t>
            </a:r>
            <a:br>
              <a:rPr kumimoji="0" lang="en-IN" sz="3300" b="1" i="0" u="none" strike="noStrike" kern="1200" cap="none" spc="0" normalizeH="0" baseline="0" noProof="0" dirty="0">
                <a:ln w="18000">
                  <a:solidFill>
                    <a:srgbClr val="629DD1">
                      <a:satMod val="140000"/>
                    </a:srgbClr>
                  </a:solidFill>
                  <a:prstDash val="solid"/>
                  <a:miter lim="800000"/>
                </a:ln>
                <a:solidFill>
                  <a:srgbClr val="FF0000"/>
                </a:solidFill>
                <a:effectLst>
                  <a:outerShdw blurRad="25500" dist="23000" dir="7020000" algn="tl">
                    <a:srgbClr val="000000">
                      <a:alpha val="50000"/>
                    </a:srgbClr>
                  </a:outerShdw>
                </a:effectLst>
                <a:uLnTx/>
                <a:uFillTx/>
                <a:latin typeface="Corbel"/>
                <a:ea typeface="+mj-ea"/>
                <a:cs typeface="+mj-cs"/>
              </a:rPr>
            </a:br>
            <a:br>
              <a:rPr kumimoji="0" lang="en-US" sz="3300" b="0" i="0" u="none" strike="noStrike" kern="1200" cap="none" spc="0" normalizeH="0" baseline="0" noProof="0" dirty="0">
                <a:ln>
                  <a:noFill/>
                </a:ln>
                <a:solidFill>
                  <a:srgbClr val="4A66AC"/>
                </a:solidFill>
                <a:effectLst/>
                <a:uLnTx/>
                <a:uFillTx/>
                <a:latin typeface="Corbel"/>
                <a:ea typeface="+mj-ea"/>
                <a:cs typeface="+mj-cs"/>
              </a:rPr>
            </a:br>
            <a:endParaRPr kumimoji="0" lang="en-US" sz="3300" b="0" i="0" u="none" strike="noStrike" kern="1200" cap="none" spc="0" normalizeH="0" baseline="0" noProof="0" dirty="0">
              <a:ln>
                <a:noFill/>
              </a:ln>
              <a:solidFill>
                <a:srgbClr val="4A66AC"/>
              </a:solidFill>
              <a:effectLst/>
              <a:uLnTx/>
              <a:uFillTx/>
              <a:latin typeface="Corbel"/>
              <a:ea typeface="+mj-ea"/>
              <a:cs typeface="+mj-cs"/>
            </a:endParaRPr>
          </a:p>
          <a:p>
            <a:pPr marL="0" marR="0" lvl="0" indent="0" algn="ctr" defTabSz="685800" rtl="0" eaLnBrk="1" fontAlgn="auto" latinLnBrk="0" hangingPunct="1">
              <a:lnSpc>
                <a:spcPct val="90000"/>
              </a:lnSpc>
              <a:spcBef>
                <a:spcPct val="0"/>
              </a:spcBef>
              <a:spcAft>
                <a:spcPts val="0"/>
              </a:spcAft>
              <a:buClrTx/>
              <a:buSzTx/>
              <a:buFontTx/>
              <a:buNone/>
              <a:tabLst/>
              <a:defRPr/>
            </a:pPr>
            <a:r>
              <a:rPr kumimoji="0" lang="en-US" sz="3300" b="0" i="0" u="none" strike="noStrike" kern="1200" cap="none" spc="0" normalizeH="0" baseline="0" noProof="0" dirty="0">
                <a:ln>
                  <a:noFill/>
                </a:ln>
                <a:solidFill>
                  <a:srgbClr val="4A66AC"/>
                </a:solidFill>
                <a:effectLst/>
                <a:uLnTx/>
                <a:uFillTx/>
                <a:latin typeface="Arial Rounded MT Bold" panose="020F0704030504030204" pitchFamily="34" charset="0"/>
                <a:ea typeface="+mj-ea"/>
                <a:cs typeface="+mj-cs"/>
              </a:rPr>
              <a:t>MODULE 2</a:t>
            </a:r>
            <a:br>
              <a:rPr kumimoji="0" lang="en-US" sz="3300" b="0" i="0" u="none" strike="noStrike" kern="1200" cap="none" spc="0" normalizeH="0" baseline="0" noProof="0" dirty="0">
                <a:ln>
                  <a:noFill/>
                </a:ln>
                <a:solidFill>
                  <a:srgbClr val="4A66AC"/>
                </a:solidFill>
                <a:effectLst/>
                <a:uLnTx/>
                <a:uFillTx/>
                <a:latin typeface="Corbel"/>
                <a:ea typeface="+mj-ea"/>
                <a:cs typeface="+mj-cs"/>
              </a:rPr>
            </a:br>
            <a:r>
              <a:rPr kumimoji="0" lang="en-IN" sz="4000" b="1" i="0" u="none" strike="noStrike" kern="1200" cap="none" spc="0" normalizeH="0" baseline="0" noProof="0" dirty="0">
                <a:ln>
                  <a:noFill/>
                </a:ln>
                <a:solidFill>
                  <a:srgbClr val="4A66AC"/>
                </a:solidFill>
                <a:effectLst/>
                <a:uLnTx/>
                <a:uFillTx/>
                <a:latin typeface="Arial Black" panose="020B0A04020102020204" pitchFamily="34" charset="0"/>
                <a:ea typeface="+mj-ea"/>
                <a:cs typeface="+mj-cs"/>
              </a:rPr>
              <a:t>Sensors and Actuators</a:t>
            </a:r>
            <a:endParaRPr kumimoji="0" lang="en-IN" sz="3300" b="0" i="0" u="none" strike="noStrike" kern="1200" cap="none" spc="0" normalizeH="0" baseline="0" noProof="0" dirty="0">
              <a:ln>
                <a:noFill/>
              </a:ln>
              <a:solidFill>
                <a:srgbClr val="4A66AC"/>
              </a:solidFill>
              <a:effectLst/>
              <a:uLnTx/>
              <a:uFillTx/>
              <a:latin typeface="Arial Black" panose="020B0A04020102020204" pitchFamily="34" charset="0"/>
              <a:ea typeface="+mj-ea"/>
              <a:cs typeface="+mj-cs"/>
            </a:endParaRPr>
          </a:p>
        </p:txBody>
      </p:sp>
    </p:spTree>
    <p:extLst>
      <p:ext uri="{BB962C8B-B14F-4D97-AF65-F5344CB8AC3E}">
        <p14:creationId xmlns:p14="http://schemas.microsoft.com/office/powerpoint/2010/main" val="26698861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BFE33E-DAD5-4D63-828A-312EA5B27708}"/>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0D4A6DFE-997E-FC8B-8F77-41B5687DEDA2}"/>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177704BC-1F79-336F-8968-5D40ABF83206}"/>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05BCC095-7521-41A9-2330-E060C9A8D4BA}"/>
              </a:ext>
            </a:extLst>
          </p:cNvPr>
          <p:cNvSpPr>
            <a:spLocks noGrp="1"/>
          </p:cNvSpPr>
          <p:nvPr>
            <p:ph type="sldNum" sz="quarter" idx="12"/>
          </p:nvPr>
        </p:nvSpPr>
        <p:spPr/>
        <p:txBody>
          <a:bodyPr/>
          <a:lstStyle/>
          <a:p>
            <a:fld id="{83FFE0AD-2901-4E3D-AF54-3F97F3BCA413}" type="slidenum">
              <a:rPr lang="en-IN" smtClean="0"/>
              <a:t>10</a:t>
            </a:fld>
            <a:endParaRPr lang="en-IN"/>
          </a:p>
        </p:txBody>
      </p:sp>
      <p:sp>
        <p:nvSpPr>
          <p:cNvPr id="6" name="Content Placeholder 2">
            <a:extLst>
              <a:ext uri="{FF2B5EF4-FFF2-40B4-BE49-F238E27FC236}">
                <a16:creationId xmlns:a16="http://schemas.microsoft.com/office/drawing/2014/main" id="{9984F014-B109-73B7-7801-5AC0104C3411}"/>
              </a:ext>
            </a:extLst>
          </p:cNvPr>
          <p:cNvSpPr txBox="1">
            <a:spLocks/>
          </p:cNvSpPr>
          <p:nvPr/>
        </p:nvSpPr>
        <p:spPr>
          <a:xfrm>
            <a:off x="457200" y="1600200"/>
            <a:ext cx="8229600" cy="452596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One relatively inexpensive MAP sensor configuration is the silicon diaphragm diffused strain gauge sensor shown in Figure 6.3.</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This sensor uses a silicon chip that is approximately 3 millimeters square. Along the outer edges, the chip is approximately 250 micrometers (1 micrometer = 1 millionth of a meter) thick, but the center area is only 25 micrometers thick and forms a diaphragm.</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7073051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89A02A-9381-C89D-957D-3E671BCC0E5A}"/>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95D00480-D07E-EF53-0388-D604894598F6}"/>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5131D87B-34B6-D959-925D-A0FB48C0536A}"/>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88BB2BFF-8079-08E6-F683-6DDAE1C84D8D}"/>
              </a:ext>
            </a:extLst>
          </p:cNvPr>
          <p:cNvSpPr>
            <a:spLocks noGrp="1"/>
          </p:cNvSpPr>
          <p:nvPr>
            <p:ph type="sldNum" sz="quarter" idx="12"/>
          </p:nvPr>
        </p:nvSpPr>
        <p:spPr/>
        <p:txBody>
          <a:bodyPr/>
          <a:lstStyle/>
          <a:p>
            <a:fld id="{83FFE0AD-2901-4E3D-AF54-3F97F3BCA413}" type="slidenum">
              <a:rPr lang="en-IN" smtClean="0"/>
              <a:t>11</a:t>
            </a:fld>
            <a:endParaRPr lang="en-IN"/>
          </a:p>
        </p:txBody>
      </p:sp>
      <p:sp>
        <p:nvSpPr>
          <p:cNvPr id="6" name="Content Placeholder 2">
            <a:extLst>
              <a:ext uri="{FF2B5EF4-FFF2-40B4-BE49-F238E27FC236}">
                <a16:creationId xmlns:a16="http://schemas.microsoft.com/office/drawing/2014/main" id="{C9F99780-16C8-D934-117F-5790D7D8A408}"/>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edge of the chip is sealed to a Pyrex plate under vacuum, thereby forming a vacuum chamber between the plate and the </a:t>
            </a:r>
            <a:r>
              <a:rPr kumimoji="0" lang="en-IN" sz="3200" b="0" i="0" u="none" strike="noStrike" kern="1200" cap="none" spc="0" normalizeH="0" baseline="0" noProof="0" dirty="0" err="1">
                <a:ln>
                  <a:noFill/>
                </a:ln>
                <a:solidFill>
                  <a:sysClr val="windowText" lastClr="000000"/>
                </a:solidFill>
                <a:effectLst/>
                <a:uLnTx/>
                <a:uFillTx/>
                <a:latin typeface="Calibri"/>
                <a:ea typeface="+mn-ea"/>
                <a:cs typeface="+mn-cs"/>
              </a:rPr>
              <a:t>center</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 area of the silicon chip.</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resistors are formed by diffusing a doping impurity into the silicon. External connections to these resistors are made through wires connected to the metal bonding pads.</a:t>
            </a:r>
          </a:p>
        </p:txBody>
      </p:sp>
    </p:spTree>
    <p:extLst>
      <p:ext uri="{BB962C8B-B14F-4D97-AF65-F5344CB8AC3E}">
        <p14:creationId xmlns:p14="http://schemas.microsoft.com/office/powerpoint/2010/main" val="21547608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D79972-4CC4-13CA-AF54-8E9B6F07416A}"/>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CF0DDD61-8C5B-7F92-6C0F-1E1FD1D0DB79}"/>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1B26AEB0-2B23-F530-9BE4-04F855BEA0CD}"/>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73D72397-1BB2-ED74-3F48-55CD14835B8C}"/>
              </a:ext>
            </a:extLst>
          </p:cNvPr>
          <p:cNvSpPr>
            <a:spLocks noGrp="1"/>
          </p:cNvSpPr>
          <p:nvPr>
            <p:ph type="sldNum" sz="quarter" idx="12"/>
          </p:nvPr>
        </p:nvSpPr>
        <p:spPr/>
        <p:txBody>
          <a:bodyPr/>
          <a:lstStyle/>
          <a:p>
            <a:fld id="{83FFE0AD-2901-4E3D-AF54-3F97F3BCA413}" type="slidenum">
              <a:rPr lang="en-IN" smtClean="0"/>
              <a:t>12</a:t>
            </a:fld>
            <a:endParaRPr lang="en-IN"/>
          </a:p>
        </p:txBody>
      </p:sp>
      <p:sp>
        <p:nvSpPr>
          <p:cNvPr id="6" name="Content Placeholder 2">
            <a:extLst>
              <a:ext uri="{FF2B5EF4-FFF2-40B4-BE49-F238E27FC236}">
                <a16:creationId xmlns:a16="http://schemas.microsoft.com/office/drawing/2014/main" id="{8D76AD7F-FC12-00D9-9ABB-CE0F702923E8}"/>
              </a:ext>
            </a:extLst>
          </p:cNvPr>
          <p:cNvSpPr txBox="1">
            <a:spLocks/>
          </p:cNvSpPr>
          <p:nvPr/>
        </p:nvSpPr>
        <p:spPr>
          <a:xfrm>
            <a:off x="457200" y="1600200"/>
            <a:ext cx="8229600" cy="4525963"/>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This entire assembly is placed in a sealed housing that is connected to the intake manifold by a small diameter tube.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resistance of the sensing resistors changes in proportion to the applied manifold pressure by a phenomenon that is known as </a:t>
            </a:r>
            <a:r>
              <a:rPr kumimoji="0" lang="en-IN" sz="3200" b="0" i="1" u="none" strike="noStrike" kern="1200" cap="none" spc="0" normalizeH="0" baseline="0" noProof="0">
                <a:ln>
                  <a:noFill/>
                </a:ln>
                <a:solidFill>
                  <a:sysClr val="windowText" lastClr="000000"/>
                </a:solidFill>
                <a:effectLst/>
                <a:uLnTx/>
                <a:uFillTx/>
                <a:latin typeface="Calibri"/>
                <a:ea typeface="+mn-ea"/>
                <a:cs typeface="+mn-cs"/>
              </a:rPr>
              <a:t>piezoresistivity.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An electrical signal that is proportional to the manifold pressure is obtained by connecting the resistors in a circuit called a Wheatstone bridge, as shown in the schematic of Figure 6.4a</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2654060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1E7D60-770C-F626-A525-7D425CEE8A1F}"/>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506F211C-B0B4-7B5A-78CC-0A3EB607F529}"/>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A99499F1-F241-8F3B-31F6-47EE2873CA25}"/>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0A75CFC2-90EC-6E1B-E6BC-0C52EF1DB632}"/>
              </a:ext>
            </a:extLst>
          </p:cNvPr>
          <p:cNvSpPr>
            <a:spLocks noGrp="1"/>
          </p:cNvSpPr>
          <p:nvPr>
            <p:ph type="sldNum" sz="quarter" idx="12"/>
          </p:nvPr>
        </p:nvSpPr>
        <p:spPr/>
        <p:txBody>
          <a:bodyPr/>
          <a:lstStyle/>
          <a:p>
            <a:fld id="{83FFE0AD-2901-4E3D-AF54-3F97F3BCA413}" type="slidenum">
              <a:rPr lang="en-IN" smtClean="0"/>
              <a:t>13</a:t>
            </a:fld>
            <a:endParaRPr lang="en-IN"/>
          </a:p>
        </p:txBody>
      </p:sp>
      <p:pic>
        <p:nvPicPr>
          <p:cNvPr id="5" name="Picture 2">
            <a:extLst>
              <a:ext uri="{FF2B5EF4-FFF2-40B4-BE49-F238E27FC236}">
                <a16:creationId xmlns:a16="http://schemas.microsoft.com/office/drawing/2014/main" id="{8D18ED53-81D6-D79B-FADB-601B7258221A}"/>
              </a:ext>
            </a:extLst>
          </p:cNvPr>
          <p:cNvPicPr>
            <a:picLocks noChangeAspect="1" noChangeArrowheads="1"/>
          </p:cNvPicPr>
          <p:nvPr/>
        </p:nvPicPr>
        <p:blipFill>
          <a:blip r:embed="rId2"/>
          <a:srcRect/>
          <a:stretch>
            <a:fillRect/>
          </a:stretch>
        </p:blipFill>
        <p:spPr bwMode="auto">
          <a:xfrm>
            <a:off x="826720" y="1198794"/>
            <a:ext cx="7440458" cy="5127893"/>
          </a:xfrm>
          <a:prstGeom prst="rect">
            <a:avLst/>
          </a:prstGeom>
          <a:noFill/>
          <a:ln w="9525">
            <a:noFill/>
            <a:miter lim="800000"/>
            <a:headEnd/>
            <a:tailEnd/>
          </a:ln>
          <a:effectLst/>
        </p:spPr>
      </p:pic>
    </p:spTree>
    <p:extLst>
      <p:ext uri="{BB962C8B-B14F-4D97-AF65-F5344CB8AC3E}">
        <p14:creationId xmlns:p14="http://schemas.microsoft.com/office/powerpoint/2010/main" val="13266183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74D8DE-B7B9-2C78-CE12-1FE7AEE1F067}"/>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A40308FE-C3E9-C177-0452-979E9D902599}"/>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143456AB-EC41-A59E-D684-96155F6B7C17}"/>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BF3670AD-243C-3E4D-A624-E5A7A91DD640}"/>
              </a:ext>
            </a:extLst>
          </p:cNvPr>
          <p:cNvSpPr>
            <a:spLocks noGrp="1"/>
          </p:cNvSpPr>
          <p:nvPr>
            <p:ph type="sldNum" sz="quarter" idx="12"/>
          </p:nvPr>
        </p:nvSpPr>
        <p:spPr/>
        <p:txBody>
          <a:bodyPr/>
          <a:lstStyle/>
          <a:p>
            <a:fld id="{83FFE0AD-2901-4E3D-AF54-3F97F3BCA413}" type="slidenum">
              <a:rPr lang="en-IN" smtClean="0"/>
              <a:t>14</a:t>
            </a:fld>
            <a:endParaRPr lang="en-IN"/>
          </a:p>
        </p:txBody>
      </p:sp>
      <p:sp>
        <p:nvSpPr>
          <p:cNvPr id="6" name="Content Placeholder 2">
            <a:extLst>
              <a:ext uri="{FF2B5EF4-FFF2-40B4-BE49-F238E27FC236}">
                <a16:creationId xmlns:a16="http://schemas.microsoft.com/office/drawing/2014/main" id="{5C925C8A-2A29-C2EA-F1A2-58BB82C1D49A}"/>
              </a:ext>
            </a:extLst>
          </p:cNvPr>
          <p:cNvSpPr txBox="1">
            <a:spLocks/>
          </p:cNvSpPr>
          <p:nvPr/>
        </p:nvSpPr>
        <p:spPr>
          <a:xfrm>
            <a:off x="457200" y="1600200"/>
            <a:ext cx="8229600" cy="4525963"/>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resistors diffused into the diaphragm are denoted </a:t>
            </a:r>
            <a:r>
              <a:rPr kumimoji="0" lang="en-IN" sz="3200" b="0" i="1" u="none" strike="noStrike" kern="1200" cap="none" spc="0" normalizeH="0" baseline="0" noProof="0">
                <a:ln>
                  <a:noFill/>
                </a:ln>
                <a:solidFill>
                  <a:sysClr val="windowText" lastClr="000000"/>
                </a:solidFill>
                <a:effectLst/>
                <a:uLnTx/>
                <a:uFillTx/>
                <a:latin typeface="Calibri"/>
                <a:ea typeface="+mn-ea"/>
                <a:cs typeface="+mn-cs"/>
              </a:rPr>
              <a:t>R1, R2, R3, and R4 in Figure 6.4a.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When there is no strain on the diaphragm, all four resistances are equal, the bridge is balanced, and the voltage between points A and B is zero.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When manifold pressure changes, it causes these resistances to change in such a way that </a:t>
            </a:r>
            <a:r>
              <a:rPr kumimoji="0" lang="en-IN" sz="3200" b="0" i="1" u="none" strike="noStrike" kern="1200" cap="none" spc="0" normalizeH="0" baseline="0" noProof="0">
                <a:ln>
                  <a:noFill/>
                </a:ln>
                <a:solidFill>
                  <a:sysClr val="windowText" lastClr="000000"/>
                </a:solidFill>
                <a:effectLst/>
                <a:uLnTx/>
                <a:uFillTx/>
                <a:latin typeface="Calibri"/>
                <a:ea typeface="+mn-ea"/>
                <a:cs typeface="+mn-cs"/>
              </a:rPr>
              <a:t>R1 and R3 increase by an amount that is proportional to pressure; at the </a:t>
            </a: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same time, </a:t>
            </a:r>
            <a:r>
              <a:rPr kumimoji="0" lang="en-IN" sz="3200" b="0" i="1" u="none" strike="noStrike" kern="1200" cap="none" spc="0" normalizeH="0" baseline="0" noProof="0">
                <a:ln>
                  <a:noFill/>
                </a:ln>
                <a:solidFill>
                  <a:sysClr val="windowText" lastClr="000000"/>
                </a:solidFill>
                <a:effectLst/>
                <a:uLnTx/>
                <a:uFillTx/>
                <a:latin typeface="Calibri"/>
                <a:ea typeface="+mn-ea"/>
                <a:cs typeface="+mn-cs"/>
              </a:rPr>
              <a:t>R2 and R4 decrease by an identical amount</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609635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1C98F1-534B-58F2-D326-DE59A62D3177}"/>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247DC7A2-D025-F87F-CA39-4DEC6D99C6F6}"/>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6886CD6B-BC12-1CB0-5FEB-3A124224DF70}"/>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709139F4-7DF9-7A6D-83D7-EBCC86ACD792}"/>
              </a:ext>
            </a:extLst>
          </p:cNvPr>
          <p:cNvSpPr>
            <a:spLocks noGrp="1"/>
          </p:cNvSpPr>
          <p:nvPr>
            <p:ph type="sldNum" sz="quarter" idx="12"/>
          </p:nvPr>
        </p:nvSpPr>
        <p:spPr/>
        <p:txBody>
          <a:bodyPr/>
          <a:lstStyle/>
          <a:p>
            <a:fld id="{83FFE0AD-2901-4E3D-AF54-3F97F3BCA413}" type="slidenum">
              <a:rPr lang="en-IN" smtClean="0"/>
              <a:t>15</a:t>
            </a:fld>
            <a:endParaRPr lang="en-IN"/>
          </a:p>
        </p:txBody>
      </p:sp>
      <p:sp>
        <p:nvSpPr>
          <p:cNvPr id="6" name="Content Placeholder 2">
            <a:extLst>
              <a:ext uri="{FF2B5EF4-FFF2-40B4-BE49-F238E27FC236}">
                <a16:creationId xmlns:a16="http://schemas.microsoft.com/office/drawing/2014/main" id="{3DC6FD0D-BA1E-02B4-7EDD-D87F06A66D4B}"/>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This unbalances the bridge and a net difference voltage is present between points A and B. The differential amplifier generates an output voltage proportional to the difference between the two input voltages.</a:t>
            </a:r>
          </a:p>
        </p:txBody>
      </p:sp>
    </p:spTree>
    <p:extLst>
      <p:ext uri="{BB962C8B-B14F-4D97-AF65-F5344CB8AC3E}">
        <p14:creationId xmlns:p14="http://schemas.microsoft.com/office/powerpoint/2010/main" val="13839315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20B11D-3C9F-E7A4-407C-8B3FF0B34BB0}"/>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A0F7DDE1-A958-369B-161C-098FCA273225}"/>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A2FD2BB7-B01A-ECBA-98BC-7E1AF73CFC63}"/>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84AAA5DB-DC49-D604-EFE8-172E4B09A4E4}"/>
              </a:ext>
            </a:extLst>
          </p:cNvPr>
          <p:cNvSpPr>
            <a:spLocks noGrp="1"/>
          </p:cNvSpPr>
          <p:nvPr>
            <p:ph type="sldNum" sz="quarter" idx="12"/>
          </p:nvPr>
        </p:nvSpPr>
        <p:spPr/>
        <p:txBody>
          <a:bodyPr/>
          <a:lstStyle/>
          <a:p>
            <a:fld id="{83FFE0AD-2901-4E3D-AF54-3F97F3BCA413}" type="slidenum">
              <a:rPr lang="en-IN" smtClean="0"/>
              <a:t>16</a:t>
            </a:fld>
            <a:endParaRPr lang="en-IN"/>
          </a:p>
        </p:txBody>
      </p:sp>
      <p:sp>
        <p:nvSpPr>
          <p:cNvPr id="7" name="Title 1">
            <a:extLst>
              <a:ext uri="{FF2B5EF4-FFF2-40B4-BE49-F238E27FC236}">
                <a16:creationId xmlns:a16="http://schemas.microsoft.com/office/drawing/2014/main" id="{2300FA6A-819B-59BB-25C3-30529B27FDA4}"/>
              </a:ext>
            </a:extLst>
          </p:cNvPr>
          <p:cNvSpPr txBox="1">
            <a:spLocks/>
          </p:cNvSpPr>
          <p:nvPr/>
        </p:nvSpPr>
        <p:spPr>
          <a:xfrm>
            <a:off x="457200" y="1088828"/>
            <a:ext cx="822960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dirty="0">
                <a:ln>
                  <a:noFill/>
                </a:ln>
                <a:solidFill>
                  <a:sysClr val="windowText" lastClr="000000"/>
                </a:solidFill>
                <a:effectLst/>
                <a:uLnTx/>
                <a:uFillTx/>
                <a:latin typeface="Calibri"/>
                <a:ea typeface="+mj-ea"/>
                <a:cs typeface="+mj-cs"/>
              </a:rPr>
              <a:t>ENGINE CRANKSHAFT ANGULAR POSITION SENSOR</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56B82BA7-8BEE-044F-A050-6D8B28E6F3DD}"/>
              </a:ext>
            </a:extLst>
          </p:cNvPr>
          <p:cNvSpPr txBox="1">
            <a:spLocks/>
          </p:cNvSpPr>
          <p:nvPr/>
        </p:nvSpPr>
        <p:spPr>
          <a:xfrm>
            <a:off x="457200" y="2026084"/>
            <a:ext cx="8229600" cy="4525963"/>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Crankshaft angular position is an important variable in automotive control systems, particularly for controlling ignition timing and fuel injection timing.</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Automotive electronics use magnetic or optical phenomena as the physical basis. Magnetic means of such measurements are generally preferred in engine applications since they are unaffected by oil, dirt, or other contaminants.</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4212202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2551E8-62C1-99DD-E680-4D412937DEE7}"/>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9E7C5BBF-5CB9-F82B-379D-3B1EED40DA3C}"/>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80BA09E8-006A-EBD7-446D-30FAFB6FDB54}"/>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2A65BA0D-4D61-1AD5-A507-E2D780C3F89F}"/>
              </a:ext>
            </a:extLst>
          </p:cNvPr>
          <p:cNvSpPr>
            <a:spLocks noGrp="1"/>
          </p:cNvSpPr>
          <p:nvPr>
            <p:ph type="sldNum" sz="quarter" idx="12"/>
          </p:nvPr>
        </p:nvSpPr>
        <p:spPr/>
        <p:txBody>
          <a:bodyPr/>
          <a:lstStyle/>
          <a:p>
            <a:fld id="{83FFE0AD-2901-4E3D-AF54-3F97F3BCA413}" type="slidenum">
              <a:rPr lang="en-IN" smtClean="0"/>
              <a:t>17</a:t>
            </a:fld>
            <a:endParaRPr lang="en-IN"/>
          </a:p>
        </p:txBody>
      </p:sp>
      <p:pic>
        <p:nvPicPr>
          <p:cNvPr id="5" name="Picture 2">
            <a:extLst>
              <a:ext uri="{FF2B5EF4-FFF2-40B4-BE49-F238E27FC236}">
                <a16:creationId xmlns:a16="http://schemas.microsoft.com/office/drawing/2014/main" id="{4AB4BA95-828C-2233-6E34-D15841C886FA}"/>
              </a:ext>
            </a:extLst>
          </p:cNvPr>
          <p:cNvPicPr>
            <a:picLocks noChangeAspect="1" noChangeArrowheads="1"/>
          </p:cNvPicPr>
          <p:nvPr/>
        </p:nvPicPr>
        <p:blipFill>
          <a:blip r:embed="rId2"/>
          <a:srcRect/>
          <a:stretch>
            <a:fillRect/>
          </a:stretch>
        </p:blipFill>
        <p:spPr bwMode="auto">
          <a:xfrm>
            <a:off x="839243" y="1225545"/>
            <a:ext cx="7406014" cy="5080638"/>
          </a:xfrm>
          <a:prstGeom prst="rect">
            <a:avLst/>
          </a:prstGeom>
          <a:noFill/>
          <a:ln w="9525">
            <a:noFill/>
            <a:miter lim="800000"/>
            <a:headEnd/>
            <a:tailEnd/>
          </a:ln>
          <a:effectLst/>
        </p:spPr>
      </p:pic>
    </p:spTree>
    <p:extLst>
      <p:ext uri="{BB962C8B-B14F-4D97-AF65-F5344CB8AC3E}">
        <p14:creationId xmlns:p14="http://schemas.microsoft.com/office/powerpoint/2010/main" val="34509736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C78313-D24F-27E1-FC00-AA41A1F8C279}"/>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E59CDC3A-4DDE-5FE6-8090-DFA8DBF47DA3}"/>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7FC1DF4D-1478-E543-244C-9D3B9E17DAE7}"/>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ADA33B41-2DFA-711A-52C4-7E9AFAAC3356}"/>
              </a:ext>
            </a:extLst>
          </p:cNvPr>
          <p:cNvSpPr>
            <a:spLocks noGrp="1"/>
          </p:cNvSpPr>
          <p:nvPr>
            <p:ph type="sldNum" sz="quarter" idx="12"/>
          </p:nvPr>
        </p:nvSpPr>
        <p:spPr/>
        <p:txBody>
          <a:bodyPr/>
          <a:lstStyle/>
          <a:p>
            <a:fld id="{83FFE0AD-2901-4E3D-AF54-3F97F3BCA413}" type="slidenum">
              <a:rPr lang="en-IN" smtClean="0"/>
              <a:t>18</a:t>
            </a:fld>
            <a:endParaRPr lang="en-IN"/>
          </a:p>
        </p:txBody>
      </p:sp>
      <p:sp>
        <p:nvSpPr>
          <p:cNvPr id="6" name="Content Placeholder 2">
            <a:extLst>
              <a:ext uri="{FF2B5EF4-FFF2-40B4-BE49-F238E27FC236}">
                <a16:creationId xmlns:a16="http://schemas.microsoft.com/office/drawing/2014/main" id="{EEDEF02A-C866-7095-5AED-6CD89797425C}"/>
              </a:ext>
            </a:extLst>
          </p:cNvPr>
          <p:cNvSpPr txBox="1">
            <a:spLocks/>
          </p:cNvSpPr>
          <p:nvPr/>
        </p:nvSpPr>
        <p:spPr>
          <a:xfrm>
            <a:off x="457200" y="1600200"/>
            <a:ext cx="8229600" cy="4525963"/>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On the rear of the crankshaft is a large, heavy, circular steel disk called the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flywheel that is connected to and </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rotates with the crankshaft.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Let’s mark a point on the flywheel, as shown in Figure 6.5, and draw a line through this point and the axis of rotation. Let’s draw another line through the axis of rotation parallel to the horizontal </a:t>
            </a:r>
            <a:r>
              <a:rPr kumimoji="0" lang="en-IN" sz="3200" b="0" i="0" u="none" strike="noStrike" kern="1200" cap="none" spc="0" normalizeH="0" baseline="0" noProof="0" dirty="0" err="1">
                <a:ln>
                  <a:noFill/>
                </a:ln>
                <a:solidFill>
                  <a:sysClr val="windowText" lastClr="000000"/>
                </a:solidFill>
                <a:effectLst/>
                <a:uLnTx/>
                <a:uFillTx/>
                <a:latin typeface="Calibri"/>
                <a:ea typeface="+mn-ea"/>
                <a:cs typeface="+mn-cs"/>
              </a:rPr>
              <a:t>center</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 line of the engine as a reference line.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crankshaft angular position is the angle between the reference line and the mark on the flywheel.</a:t>
            </a:r>
          </a:p>
        </p:txBody>
      </p:sp>
    </p:spTree>
    <p:extLst>
      <p:ext uri="{BB962C8B-B14F-4D97-AF65-F5344CB8AC3E}">
        <p14:creationId xmlns:p14="http://schemas.microsoft.com/office/powerpoint/2010/main" val="18131202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A3116B-B4DE-99B7-A666-AB50988D96CF}"/>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20771DCC-6338-3430-2797-EA22028A7B9B}"/>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36AF67F7-0F16-CC4D-377A-CFAB725C8C77}"/>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3E297965-E7DE-D5D1-C267-9A8C7E3B5D6A}"/>
              </a:ext>
            </a:extLst>
          </p:cNvPr>
          <p:cNvSpPr>
            <a:spLocks noGrp="1"/>
          </p:cNvSpPr>
          <p:nvPr>
            <p:ph type="sldNum" sz="quarter" idx="12"/>
          </p:nvPr>
        </p:nvSpPr>
        <p:spPr/>
        <p:txBody>
          <a:bodyPr/>
          <a:lstStyle/>
          <a:p>
            <a:fld id="{83FFE0AD-2901-4E3D-AF54-3F97F3BCA413}" type="slidenum">
              <a:rPr lang="en-IN" smtClean="0"/>
              <a:t>19</a:t>
            </a:fld>
            <a:endParaRPr lang="en-IN"/>
          </a:p>
        </p:txBody>
      </p:sp>
      <p:sp>
        <p:nvSpPr>
          <p:cNvPr id="6" name="Content Placeholder 2">
            <a:extLst>
              <a:ext uri="{FF2B5EF4-FFF2-40B4-BE49-F238E27FC236}">
                <a16:creationId xmlns:a16="http://schemas.microsoft.com/office/drawing/2014/main" id="{1D45A6CC-0660-D500-4EFC-571A371986C2}"/>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Crankshaft angular position can be sensed directly at the camshaft, since the camshaft rotates at exactly one-half the speed of the crankshaft.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5623702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5E3982B-5554-D629-8EC8-73A01863AD1F}"/>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78D5C737-1298-A0AE-1B27-90F7D1993A97}"/>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EDB5BBE5-D756-09D1-D46E-F6188798892C}"/>
              </a:ext>
            </a:extLst>
          </p:cNvPr>
          <p:cNvSpPr>
            <a:spLocks noGrp="1"/>
          </p:cNvSpPr>
          <p:nvPr>
            <p:ph type="sldNum" sz="quarter" idx="12"/>
          </p:nvPr>
        </p:nvSpPr>
        <p:spPr/>
        <p:txBody>
          <a:bodyPr/>
          <a:lstStyle/>
          <a:p>
            <a:fld id="{83FFE0AD-2901-4E3D-AF54-3F97F3BCA413}" type="slidenum">
              <a:rPr lang="en-IN" smtClean="0"/>
              <a:t>2</a:t>
            </a:fld>
            <a:endParaRPr lang="en-IN"/>
          </a:p>
        </p:txBody>
      </p:sp>
      <p:sp>
        <p:nvSpPr>
          <p:cNvPr id="7" name="Title 1">
            <a:extLst>
              <a:ext uri="{FF2B5EF4-FFF2-40B4-BE49-F238E27FC236}">
                <a16:creationId xmlns:a16="http://schemas.microsoft.com/office/drawing/2014/main" id="{885CEAA4-2577-5DF9-DFD8-2B4545D99E24}"/>
              </a:ext>
            </a:extLst>
          </p:cNvPr>
          <p:cNvSpPr txBox="1">
            <a:spLocks/>
          </p:cNvSpPr>
          <p:nvPr/>
        </p:nvSpPr>
        <p:spPr>
          <a:xfrm>
            <a:off x="457200" y="988620"/>
            <a:ext cx="8229600" cy="1143000"/>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AUTOMOTIVE CONTROL SYSTEM APPLICATIONS OF</a:t>
            </a:r>
            <a:br>
              <a:rPr kumimoji="0" lang="en-IN" sz="4400" b="1" i="0" u="none" strike="noStrike" kern="1200" cap="none" spc="0" normalizeH="0" baseline="0" noProof="0">
                <a:ln>
                  <a:noFill/>
                </a:ln>
                <a:solidFill>
                  <a:sysClr val="windowText" lastClr="000000"/>
                </a:solidFill>
                <a:effectLst/>
                <a:uLnTx/>
                <a:uFillTx/>
                <a:latin typeface="Calibri"/>
                <a:ea typeface="+mj-ea"/>
                <a:cs typeface="+mj-cs"/>
              </a:rPr>
            </a:b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SENSORS AND ACTUATORS</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pic>
        <p:nvPicPr>
          <p:cNvPr id="8" name="Picture 2">
            <a:extLst>
              <a:ext uri="{FF2B5EF4-FFF2-40B4-BE49-F238E27FC236}">
                <a16:creationId xmlns:a16="http://schemas.microsoft.com/office/drawing/2014/main" id="{CF3C6AB1-3E20-0C32-8E24-91F787A65A97}"/>
              </a:ext>
            </a:extLst>
          </p:cNvPr>
          <p:cNvPicPr>
            <a:picLocks noChangeAspect="1" noChangeArrowheads="1"/>
          </p:cNvPicPr>
          <p:nvPr/>
        </p:nvPicPr>
        <p:blipFill>
          <a:blip r:embed="rId2"/>
          <a:srcRect b="4615"/>
          <a:stretch>
            <a:fillRect/>
          </a:stretch>
        </p:blipFill>
        <p:spPr bwMode="auto">
          <a:xfrm>
            <a:off x="457200" y="1915439"/>
            <a:ext cx="8229600" cy="4308390"/>
          </a:xfrm>
          <a:prstGeom prst="rect">
            <a:avLst/>
          </a:prstGeom>
          <a:noFill/>
          <a:ln w="9525">
            <a:noFill/>
            <a:miter lim="800000"/>
            <a:headEnd/>
            <a:tailEnd/>
          </a:ln>
          <a:effectLst/>
        </p:spPr>
      </p:pic>
    </p:spTree>
    <p:extLst>
      <p:ext uri="{BB962C8B-B14F-4D97-AF65-F5344CB8AC3E}">
        <p14:creationId xmlns:p14="http://schemas.microsoft.com/office/powerpoint/2010/main" val="17035845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E416EC-B71E-1B08-1D6F-F9059FFD396B}"/>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6A25100C-B9FA-8A94-FFE2-B2DCDFC8B506}"/>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1FB07243-D5EC-FB48-9F91-E0BE26CDC534}"/>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124766E7-ABFC-8486-F3BF-1A310EB5C434}"/>
              </a:ext>
            </a:extLst>
          </p:cNvPr>
          <p:cNvSpPr>
            <a:spLocks noGrp="1"/>
          </p:cNvSpPr>
          <p:nvPr>
            <p:ph type="sldNum" sz="quarter" idx="12"/>
          </p:nvPr>
        </p:nvSpPr>
        <p:spPr/>
        <p:txBody>
          <a:bodyPr/>
          <a:lstStyle/>
          <a:p>
            <a:fld id="{83FFE0AD-2901-4E3D-AF54-3F97F3BCA413}" type="slidenum">
              <a:rPr lang="en-IN" smtClean="0"/>
              <a:t>20</a:t>
            </a:fld>
            <a:endParaRPr lang="en-IN"/>
          </a:p>
        </p:txBody>
      </p:sp>
      <p:sp>
        <p:nvSpPr>
          <p:cNvPr id="7" name="Title 1">
            <a:extLst>
              <a:ext uri="{FF2B5EF4-FFF2-40B4-BE49-F238E27FC236}">
                <a16:creationId xmlns:a16="http://schemas.microsoft.com/office/drawing/2014/main" id="{7B981B2A-5519-B7DB-FD62-A4B4DB454C58}"/>
              </a:ext>
            </a:extLst>
          </p:cNvPr>
          <p:cNvSpPr txBox="1">
            <a:spLocks/>
          </p:cNvSpPr>
          <p:nvPr/>
        </p:nvSpPr>
        <p:spPr>
          <a:xfrm>
            <a:off x="457200" y="775678"/>
            <a:ext cx="8229600" cy="1143000"/>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Magnetic Reluctance Position Sensor</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pic>
        <p:nvPicPr>
          <p:cNvPr id="8" name="Picture 2">
            <a:extLst>
              <a:ext uri="{FF2B5EF4-FFF2-40B4-BE49-F238E27FC236}">
                <a16:creationId xmlns:a16="http://schemas.microsoft.com/office/drawing/2014/main" id="{DDB06BDA-F6D8-EAFC-D62E-7C84F65F1F4B}"/>
              </a:ext>
            </a:extLst>
          </p:cNvPr>
          <p:cNvPicPr>
            <a:picLocks noChangeAspect="1" noChangeArrowheads="1"/>
          </p:cNvPicPr>
          <p:nvPr/>
        </p:nvPicPr>
        <p:blipFill>
          <a:blip r:embed="rId2"/>
          <a:srcRect/>
          <a:stretch>
            <a:fillRect/>
          </a:stretch>
        </p:blipFill>
        <p:spPr bwMode="auto">
          <a:xfrm>
            <a:off x="895610" y="1796440"/>
            <a:ext cx="7308938" cy="4501541"/>
          </a:xfrm>
          <a:prstGeom prst="rect">
            <a:avLst/>
          </a:prstGeom>
          <a:noFill/>
          <a:ln w="9525">
            <a:noFill/>
            <a:miter lim="800000"/>
            <a:headEnd/>
            <a:tailEnd/>
          </a:ln>
          <a:effectLst/>
        </p:spPr>
      </p:pic>
    </p:spTree>
    <p:extLst>
      <p:ext uri="{BB962C8B-B14F-4D97-AF65-F5344CB8AC3E}">
        <p14:creationId xmlns:p14="http://schemas.microsoft.com/office/powerpoint/2010/main" val="11498228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140AF0-5BAA-AAE6-3B12-59B8E7B153C0}"/>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271B8A26-DCD6-8539-CA15-63409FDFBE78}"/>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7B6730A4-8D29-7FDA-A73D-E553173A6A61}"/>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5DF1BECC-D5B8-8060-FF36-73085EAC8ECC}"/>
              </a:ext>
            </a:extLst>
          </p:cNvPr>
          <p:cNvSpPr>
            <a:spLocks noGrp="1"/>
          </p:cNvSpPr>
          <p:nvPr>
            <p:ph type="sldNum" sz="quarter" idx="12"/>
          </p:nvPr>
        </p:nvSpPr>
        <p:spPr/>
        <p:txBody>
          <a:bodyPr/>
          <a:lstStyle/>
          <a:p>
            <a:fld id="{83FFE0AD-2901-4E3D-AF54-3F97F3BCA413}" type="slidenum">
              <a:rPr lang="en-IN" smtClean="0"/>
              <a:t>21</a:t>
            </a:fld>
            <a:endParaRPr lang="en-IN"/>
          </a:p>
        </p:txBody>
      </p:sp>
      <p:sp>
        <p:nvSpPr>
          <p:cNvPr id="6" name="Content Placeholder 2">
            <a:extLst>
              <a:ext uri="{FF2B5EF4-FFF2-40B4-BE49-F238E27FC236}">
                <a16:creationId xmlns:a16="http://schemas.microsoft.com/office/drawing/2014/main" id="{4F35DCDA-EE18-11A5-4981-2BE916EDF000}"/>
              </a:ext>
            </a:extLst>
          </p:cNvPr>
          <p:cNvSpPr txBox="1">
            <a:spLocks/>
          </p:cNvSpPr>
          <p:nvPr/>
        </p:nvSpPr>
        <p:spPr>
          <a:xfrm>
            <a:off x="457200" y="1600200"/>
            <a:ext cx="8229600" cy="4525963"/>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In the magnetic reluctance position sensor, a coil wrapped around the magnet senses the changing intensity of the magnetic field as the tabs of a ferrous disk pass between the poles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    of the magnet.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This sensor consists of a permanent magnet with a coil of wire wound around it.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A steel disk that is mounted on the crankshaft (usually in front of the engine) has tabs that pass between the pole pieces of this magnet.</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6161421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F77135-9603-DF68-18B8-A9037FE75BFA}"/>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44F3542C-CA50-7F36-0C83-7E92BB71F4D2}"/>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0B1728ED-8BD8-F232-2293-14D6F107B036}"/>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99E8AEB4-E71A-EEAC-075A-9FBDBA41AB8E}"/>
              </a:ext>
            </a:extLst>
          </p:cNvPr>
          <p:cNvSpPr>
            <a:spLocks noGrp="1"/>
          </p:cNvSpPr>
          <p:nvPr>
            <p:ph type="sldNum" sz="quarter" idx="12"/>
          </p:nvPr>
        </p:nvSpPr>
        <p:spPr/>
        <p:txBody>
          <a:bodyPr/>
          <a:lstStyle/>
          <a:p>
            <a:fld id="{83FFE0AD-2901-4E3D-AF54-3F97F3BCA413}" type="slidenum">
              <a:rPr lang="en-IN" smtClean="0"/>
              <a:t>22</a:t>
            </a:fld>
            <a:endParaRPr lang="en-IN"/>
          </a:p>
        </p:txBody>
      </p:sp>
      <p:sp>
        <p:nvSpPr>
          <p:cNvPr id="6" name="Content Placeholder 2">
            <a:extLst>
              <a:ext uri="{FF2B5EF4-FFF2-40B4-BE49-F238E27FC236}">
                <a16:creationId xmlns:a16="http://schemas.microsoft.com/office/drawing/2014/main" id="{BF0482AB-7980-8AF3-07B7-8072188EFAB1}"/>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This sensor is of the magnetic reluctance type and is based on the concept of a magnetic circuit. A </a:t>
            </a:r>
            <a:r>
              <a:rPr kumimoji="0" lang="en-IN" sz="3200" b="0" i="1" u="none" strike="noStrike" kern="1200" cap="none" spc="0" normalizeH="0" baseline="0" noProof="0">
                <a:ln>
                  <a:noFill/>
                </a:ln>
                <a:solidFill>
                  <a:sysClr val="windowText" lastClr="000000"/>
                </a:solidFill>
                <a:effectLst/>
                <a:uLnTx/>
                <a:uFillTx/>
                <a:latin typeface="Calibri"/>
                <a:ea typeface="+mn-ea"/>
                <a:cs typeface="+mn-cs"/>
              </a:rPr>
              <a:t>magnetic circuit is a closed path through a </a:t>
            </a: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magnetic material (e.g., iron, cobalt, nickel, or synthetic magnetic material called ferrite).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4623725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12B6B6-FB33-8D78-2DA9-37C72BD09EC2}"/>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49E4C0F9-DF12-6C0B-0FBD-7EEA2491F169}"/>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48ADDD97-5CDA-310B-FC5D-B4AABA698EFD}"/>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B90C2C71-1249-10DE-7AD8-0A33867DFD47}"/>
              </a:ext>
            </a:extLst>
          </p:cNvPr>
          <p:cNvSpPr>
            <a:spLocks noGrp="1"/>
          </p:cNvSpPr>
          <p:nvPr>
            <p:ph type="sldNum" sz="quarter" idx="12"/>
          </p:nvPr>
        </p:nvSpPr>
        <p:spPr/>
        <p:txBody>
          <a:bodyPr/>
          <a:lstStyle/>
          <a:p>
            <a:fld id="{83FFE0AD-2901-4E3D-AF54-3F97F3BCA413}" type="slidenum">
              <a:rPr lang="en-IN" smtClean="0"/>
              <a:t>23</a:t>
            </a:fld>
            <a:endParaRPr lang="en-IN"/>
          </a:p>
        </p:txBody>
      </p:sp>
      <p:pic>
        <p:nvPicPr>
          <p:cNvPr id="5" name="Picture 2">
            <a:extLst>
              <a:ext uri="{FF2B5EF4-FFF2-40B4-BE49-F238E27FC236}">
                <a16:creationId xmlns:a16="http://schemas.microsoft.com/office/drawing/2014/main" id="{1BDB5A03-4CEB-D137-B135-7A74DC8301D2}"/>
              </a:ext>
            </a:extLst>
          </p:cNvPr>
          <p:cNvPicPr>
            <a:picLocks noChangeAspect="1" noChangeArrowheads="1"/>
          </p:cNvPicPr>
          <p:nvPr/>
        </p:nvPicPr>
        <p:blipFill>
          <a:blip r:embed="rId2"/>
          <a:srcRect t="3248" b="1971"/>
          <a:stretch>
            <a:fillRect/>
          </a:stretch>
        </p:blipFill>
        <p:spPr bwMode="auto">
          <a:xfrm>
            <a:off x="679300" y="1252602"/>
            <a:ext cx="7819610" cy="5085568"/>
          </a:xfrm>
          <a:prstGeom prst="rect">
            <a:avLst/>
          </a:prstGeom>
          <a:noFill/>
          <a:ln w="9525">
            <a:noFill/>
            <a:miter lim="800000"/>
            <a:headEnd/>
            <a:tailEnd/>
          </a:ln>
          <a:effectLst/>
        </p:spPr>
      </p:pic>
    </p:spTree>
    <p:extLst>
      <p:ext uri="{BB962C8B-B14F-4D97-AF65-F5344CB8AC3E}">
        <p14:creationId xmlns:p14="http://schemas.microsoft.com/office/powerpoint/2010/main" val="40223645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8FD98B-E01F-F725-4954-566B9669C359}"/>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721B3F2F-E7DA-B986-3352-B0BE022C5BAB}"/>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0B16CE75-40DE-B641-C0B9-483B655B5B84}"/>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E21671A6-1DB6-1937-8C25-7D221604967D}"/>
              </a:ext>
            </a:extLst>
          </p:cNvPr>
          <p:cNvSpPr>
            <a:spLocks noGrp="1"/>
          </p:cNvSpPr>
          <p:nvPr>
            <p:ph type="sldNum" sz="quarter" idx="12"/>
          </p:nvPr>
        </p:nvSpPr>
        <p:spPr/>
        <p:txBody>
          <a:bodyPr/>
          <a:lstStyle/>
          <a:p>
            <a:fld id="{83FFE0AD-2901-4E3D-AF54-3F97F3BCA413}" type="slidenum">
              <a:rPr lang="en-IN" smtClean="0"/>
              <a:t>24</a:t>
            </a:fld>
            <a:endParaRPr lang="en-IN"/>
          </a:p>
        </p:txBody>
      </p:sp>
      <p:sp>
        <p:nvSpPr>
          <p:cNvPr id="6" name="Content Placeholder 2">
            <a:extLst>
              <a:ext uri="{FF2B5EF4-FFF2-40B4-BE49-F238E27FC236}">
                <a16:creationId xmlns:a16="http://schemas.microsoft.com/office/drawing/2014/main" id="{4E291D46-08F8-40ED-3759-CAAD528D7E60}"/>
              </a:ext>
            </a:extLst>
          </p:cNvPr>
          <p:cNvSpPr txBox="1">
            <a:spLocks/>
          </p:cNvSpPr>
          <p:nvPr/>
        </p:nvSpPr>
        <p:spPr>
          <a:xfrm>
            <a:off x="457200" y="1600200"/>
            <a:ext cx="8229600" cy="4525963"/>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voltage generated by the magnetic reluctance position sensor is determined by the strength of the magnetic flux. When a tab on the steel disk passes through the gap, the flow of the magnetic flux changes significantly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voltage induced in the sensing coil varies with the rate of change of the magnetic flux. When the tab is centered between the poles of the magnet, the voltage is zero because the flux is not changing.</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4206487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B65E1D-03FD-017E-3B19-7142E33D5684}"/>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87324493-C205-A8C1-5E80-BA848C93486E}"/>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9E147FB7-1761-B575-0911-D7297C58CFD2}"/>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CA145B13-5347-D303-9937-E5AC3081AE93}"/>
              </a:ext>
            </a:extLst>
          </p:cNvPr>
          <p:cNvSpPr>
            <a:spLocks noGrp="1"/>
          </p:cNvSpPr>
          <p:nvPr>
            <p:ph type="sldNum" sz="quarter" idx="12"/>
          </p:nvPr>
        </p:nvSpPr>
        <p:spPr/>
        <p:txBody>
          <a:bodyPr/>
          <a:lstStyle/>
          <a:p>
            <a:fld id="{83FFE0AD-2901-4E3D-AF54-3F97F3BCA413}" type="slidenum">
              <a:rPr lang="en-IN" smtClean="0"/>
              <a:t>25</a:t>
            </a:fld>
            <a:endParaRPr lang="en-IN"/>
          </a:p>
        </p:txBody>
      </p:sp>
      <p:pic>
        <p:nvPicPr>
          <p:cNvPr id="5" name="Picture 2">
            <a:extLst>
              <a:ext uri="{FF2B5EF4-FFF2-40B4-BE49-F238E27FC236}">
                <a16:creationId xmlns:a16="http://schemas.microsoft.com/office/drawing/2014/main" id="{F445C0F9-F6AB-4DC8-7AE9-8847647ACDCA}"/>
              </a:ext>
            </a:extLst>
          </p:cNvPr>
          <p:cNvPicPr>
            <a:picLocks noChangeAspect="1" noChangeArrowheads="1"/>
          </p:cNvPicPr>
          <p:nvPr/>
        </p:nvPicPr>
        <p:blipFill>
          <a:blip r:embed="rId2"/>
          <a:srcRect/>
          <a:stretch>
            <a:fillRect/>
          </a:stretch>
        </p:blipFill>
        <p:spPr bwMode="auto">
          <a:xfrm>
            <a:off x="601249" y="1202498"/>
            <a:ext cx="7970019" cy="5083961"/>
          </a:xfrm>
          <a:prstGeom prst="rect">
            <a:avLst/>
          </a:prstGeom>
          <a:noFill/>
          <a:ln w="9525">
            <a:noFill/>
            <a:miter lim="800000"/>
            <a:headEnd/>
            <a:tailEnd/>
          </a:ln>
          <a:effectLst/>
        </p:spPr>
      </p:pic>
    </p:spTree>
    <p:extLst>
      <p:ext uri="{BB962C8B-B14F-4D97-AF65-F5344CB8AC3E}">
        <p14:creationId xmlns:p14="http://schemas.microsoft.com/office/powerpoint/2010/main" val="1825204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A19154-B2F5-0771-2C46-FDF93F9394AB}"/>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769D9AFD-9541-EA87-06B8-E1395368642B}"/>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ECAC8648-CA77-99B0-8718-BEB5B44FCBDB}"/>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7773F241-320A-31FD-90A6-7EB96CE20F24}"/>
              </a:ext>
            </a:extLst>
          </p:cNvPr>
          <p:cNvSpPr>
            <a:spLocks noGrp="1"/>
          </p:cNvSpPr>
          <p:nvPr>
            <p:ph type="sldNum" sz="quarter" idx="12"/>
          </p:nvPr>
        </p:nvSpPr>
        <p:spPr/>
        <p:txBody>
          <a:bodyPr/>
          <a:lstStyle/>
          <a:p>
            <a:fld id="{83FFE0AD-2901-4E3D-AF54-3F97F3BCA413}" type="slidenum">
              <a:rPr lang="en-IN" smtClean="0"/>
              <a:t>26</a:t>
            </a:fld>
            <a:endParaRPr lang="en-IN"/>
          </a:p>
        </p:txBody>
      </p:sp>
      <p:sp>
        <p:nvSpPr>
          <p:cNvPr id="7" name="Title 1">
            <a:extLst>
              <a:ext uri="{FF2B5EF4-FFF2-40B4-BE49-F238E27FC236}">
                <a16:creationId xmlns:a16="http://schemas.microsoft.com/office/drawing/2014/main" id="{DA6C9355-DCC0-F04B-3676-F09D9D1662CF}"/>
              </a:ext>
            </a:extLst>
          </p:cNvPr>
          <p:cNvSpPr txBox="1">
            <a:spLocks/>
          </p:cNvSpPr>
          <p:nvPr/>
        </p:nvSpPr>
        <p:spPr>
          <a:xfrm>
            <a:off x="457200" y="77567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dirty="0">
                <a:ln>
                  <a:noFill/>
                </a:ln>
                <a:solidFill>
                  <a:sysClr val="windowText" lastClr="000000"/>
                </a:solidFill>
                <a:effectLst/>
                <a:uLnTx/>
                <a:uFillTx/>
                <a:latin typeface="Calibri"/>
                <a:ea typeface="+mj-ea"/>
                <a:cs typeface="+mj-cs"/>
              </a:rPr>
              <a:t>Engine Speed Sensor</a:t>
            </a:r>
          </a:p>
        </p:txBody>
      </p:sp>
      <p:pic>
        <p:nvPicPr>
          <p:cNvPr id="8" name="Picture 2">
            <a:extLst>
              <a:ext uri="{FF2B5EF4-FFF2-40B4-BE49-F238E27FC236}">
                <a16:creationId xmlns:a16="http://schemas.microsoft.com/office/drawing/2014/main" id="{335C1695-A723-4317-3CEB-5C973A183F2F}"/>
              </a:ext>
            </a:extLst>
          </p:cNvPr>
          <p:cNvPicPr>
            <a:picLocks noChangeAspect="1" noChangeArrowheads="1"/>
          </p:cNvPicPr>
          <p:nvPr/>
        </p:nvPicPr>
        <p:blipFill>
          <a:blip r:embed="rId2"/>
          <a:srcRect/>
          <a:stretch>
            <a:fillRect/>
          </a:stretch>
        </p:blipFill>
        <p:spPr bwMode="auto">
          <a:xfrm>
            <a:off x="857246" y="1674312"/>
            <a:ext cx="7429507" cy="4549517"/>
          </a:xfrm>
          <a:prstGeom prst="rect">
            <a:avLst/>
          </a:prstGeom>
          <a:noFill/>
          <a:ln w="9525">
            <a:noFill/>
            <a:miter lim="800000"/>
            <a:headEnd/>
            <a:tailEnd/>
          </a:ln>
          <a:effectLst/>
        </p:spPr>
      </p:pic>
    </p:spTree>
    <p:extLst>
      <p:ext uri="{BB962C8B-B14F-4D97-AF65-F5344CB8AC3E}">
        <p14:creationId xmlns:p14="http://schemas.microsoft.com/office/powerpoint/2010/main" val="21482575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887FA6-B4F0-D5D9-3093-8C3C451EFBA0}"/>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AF0A5CE1-8085-718D-E764-D7B11DA747A8}"/>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DB7A004E-3AB1-CE24-08C4-43F102FBD4D6}"/>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8650781D-D738-432D-5DC7-52076948D093}"/>
              </a:ext>
            </a:extLst>
          </p:cNvPr>
          <p:cNvSpPr>
            <a:spLocks noGrp="1"/>
          </p:cNvSpPr>
          <p:nvPr>
            <p:ph type="sldNum" sz="quarter" idx="12"/>
          </p:nvPr>
        </p:nvSpPr>
        <p:spPr/>
        <p:txBody>
          <a:bodyPr/>
          <a:lstStyle/>
          <a:p>
            <a:fld id="{83FFE0AD-2901-4E3D-AF54-3F97F3BCA413}" type="slidenum">
              <a:rPr lang="en-IN" smtClean="0"/>
              <a:t>27</a:t>
            </a:fld>
            <a:endParaRPr lang="en-IN"/>
          </a:p>
        </p:txBody>
      </p:sp>
      <p:sp>
        <p:nvSpPr>
          <p:cNvPr id="6" name="Content Placeholder 2">
            <a:extLst>
              <a:ext uri="{FF2B5EF4-FFF2-40B4-BE49-F238E27FC236}">
                <a16:creationId xmlns:a16="http://schemas.microsoft.com/office/drawing/2014/main" id="{7B9D3FC3-D4DD-CEBD-A991-7942685D3570}"/>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As the camshaft rotates, the notch passes under the sensor once for every two crankshaft revolutions.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magnetic flux abruptly decreases, then increases as the notch passes the sensor.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This generates a voltage pulse that can be used in electronic control systems for timing purposes.</a:t>
            </a:r>
          </a:p>
        </p:txBody>
      </p:sp>
    </p:spTree>
    <p:extLst>
      <p:ext uri="{BB962C8B-B14F-4D97-AF65-F5344CB8AC3E}">
        <p14:creationId xmlns:p14="http://schemas.microsoft.com/office/powerpoint/2010/main" val="33415352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08FF0F-98DF-A24A-F766-2CF0F6434167}"/>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AB120562-A25C-22C5-3704-97AA45E4976B}"/>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A2BA8815-05E6-3DD2-4FB2-12D6E0939FF4}"/>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89BD079A-CEDC-2B67-CC78-A31477B00C1B}"/>
              </a:ext>
            </a:extLst>
          </p:cNvPr>
          <p:cNvSpPr>
            <a:spLocks noGrp="1"/>
          </p:cNvSpPr>
          <p:nvPr>
            <p:ph type="sldNum" sz="quarter" idx="12"/>
          </p:nvPr>
        </p:nvSpPr>
        <p:spPr/>
        <p:txBody>
          <a:bodyPr/>
          <a:lstStyle/>
          <a:p>
            <a:fld id="{83FFE0AD-2901-4E3D-AF54-3F97F3BCA413}" type="slidenum">
              <a:rPr lang="en-IN" smtClean="0"/>
              <a:t>28</a:t>
            </a:fld>
            <a:endParaRPr lang="en-IN"/>
          </a:p>
        </p:txBody>
      </p:sp>
      <p:sp>
        <p:nvSpPr>
          <p:cNvPr id="7" name="Title 1">
            <a:extLst>
              <a:ext uri="{FF2B5EF4-FFF2-40B4-BE49-F238E27FC236}">
                <a16:creationId xmlns:a16="http://schemas.microsoft.com/office/drawing/2014/main" id="{799C1908-C67D-F27B-2AC9-0471C3D9BF77}"/>
              </a:ext>
            </a:extLst>
          </p:cNvPr>
          <p:cNvSpPr txBox="1">
            <a:spLocks/>
          </p:cNvSpPr>
          <p:nvPr/>
        </p:nvSpPr>
        <p:spPr>
          <a:xfrm>
            <a:off x="457200" y="98862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dirty="0">
                <a:ln>
                  <a:noFill/>
                </a:ln>
                <a:solidFill>
                  <a:sysClr val="windowText" lastClr="000000"/>
                </a:solidFill>
                <a:effectLst/>
                <a:uLnTx/>
                <a:uFillTx/>
                <a:latin typeface="Calibri"/>
                <a:ea typeface="+mj-ea"/>
                <a:cs typeface="+mj-cs"/>
              </a:rPr>
              <a:t>Hall-Effect Position Sensor</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7789658E-0882-ABB4-3A83-53EB6AC30567}"/>
              </a:ext>
            </a:extLst>
          </p:cNvPr>
          <p:cNvSpPr txBox="1">
            <a:spLocks/>
          </p:cNvSpPr>
          <p:nvPr/>
        </p:nvSpPr>
        <p:spPr>
          <a:xfrm>
            <a:off x="457200" y="1988506"/>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Hall element is a thin slab of semiconductor material that is placed between the magnets so it can sense the magnetic flux variations as the tab passes. A constant current is passed through the semiconductor in one direction, and a voltage is generated that varies with the strength of the magnetic flux.</a:t>
            </a:r>
          </a:p>
        </p:txBody>
      </p:sp>
    </p:spTree>
    <p:extLst>
      <p:ext uri="{BB962C8B-B14F-4D97-AF65-F5344CB8AC3E}">
        <p14:creationId xmlns:p14="http://schemas.microsoft.com/office/powerpoint/2010/main" val="35320218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825D8E-7B00-E725-01A3-56ED40E23F49}"/>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EAF52585-D643-AEFC-A4D4-7EBEE011A09A}"/>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26CABE99-1FC1-BEE8-783D-F908DEE2E457}"/>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F4FE426D-AE6B-683B-B53E-F9F003A6611F}"/>
              </a:ext>
            </a:extLst>
          </p:cNvPr>
          <p:cNvSpPr>
            <a:spLocks noGrp="1"/>
          </p:cNvSpPr>
          <p:nvPr>
            <p:ph type="sldNum" sz="quarter" idx="12"/>
          </p:nvPr>
        </p:nvSpPr>
        <p:spPr/>
        <p:txBody>
          <a:bodyPr/>
          <a:lstStyle/>
          <a:p>
            <a:fld id="{83FFE0AD-2901-4E3D-AF54-3F97F3BCA413}" type="slidenum">
              <a:rPr lang="en-IN" smtClean="0"/>
              <a:t>29</a:t>
            </a:fld>
            <a:endParaRPr lang="en-IN"/>
          </a:p>
        </p:txBody>
      </p:sp>
      <p:pic>
        <p:nvPicPr>
          <p:cNvPr id="5" name="Picture 2">
            <a:extLst>
              <a:ext uri="{FF2B5EF4-FFF2-40B4-BE49-F238E27FC236}">
                <a16:creationId xmlns:a16="http://schemas.microsoft.com/office/drawing/2014/main" id="{403CB616-179B-0AF8-4C83-5EF9946E1BA4}"/>
              </a:ext>
            </a:extLst>
          </p:cNvPr>
          <p:cNvPicPr>
            <a:picLocks noChangeAspect="1" noChangeArrowheads="1"/>
          </p:cNvPicPr>
          <p:nvPr/>
        </p:nvPicPr>
        <p:blipFill>
          <a:blip r:embed="rId2"/>
          <a:srcRect/>
          <a:stretch>
            <a:fillRect/>
          </a:stretch>
        </p:blipFill>
        <p:spPr bwMode="auto">
          <a:xfrm>
            <a:off x="2961861" y="1202501"/>
            <a:ext cx="5965928" cy="4031773"/>
          </a:xfrm>
          <a:prstGeom prst="rect">
            <a:avLst/>
          </a:prstGeom>
          <a:noFill/>
          <a:ln w="9525">
            <a:noFill/>
            <a:miter lim="800000"/>
            <a:headEnd/>
            <a:tailEnd/>
          </a:ln>
          <a:effectLst/>
        </p:spPr>
      </p:pic>
      <p:pic>
        <p:nvPicPr>
          <p:cNvPr id="6" name="Picture 2">
            <a:extLst>
              <a:ext uri="{FF2B5EF4-FFF2-40B4-BE49-F238E27FC236}">
                <a16:creationId xmlns:a16="http://schemas.microsoft.com/office/drawing/2014/main" id="{B4C772CE-CFF2-BAD7-7FFE-C1EF7E31E317}"/>
              </a:ext>
            </a:extLst>
          </p:cNvPr>
          <p:cNvPicPr>
            <a:picLocks noChangeAspect="1" noChangeArrowheads="1"/>
          </p:cNvPicPr>
          <p:nvPr/>
        </p:nvPicPr>
        <p:blipFill>
          <a:blip r:embed="rId3"/>
          <a:srcRect/>
          <a:stretch>
            <a:fillRect/>
          </a:stretch>
        </p:blipFill>
        <p:spPr bwMode="auto">
          <a:xfrm>
            <a:off x="237994" y="3429000"/>
            <a:ext cx="4171167" cy="2742155"/>
          </a:xfrm>
          <a:prstGeom prst="rect">
            <a:avLst/>
          </a:prstGeom>
          <a:noFill/>
          <a:ln w="9525">
            <a:noFill/>
            <a:miter lim="800000"/>
            <a:headEnd/>
            <a:tailEnd/>
          </a:ln>
          <a:effectLst/>
        </p:spPr>
      </p:pic>
    </p:spTree>
    <p:extLst>
      <p:ext uri="{BB962C8B-B14F-4D97-AF65-F5344CB8AC3E}">
        <p14:creationId xmlns:p14="http://schemas.microsoft.com/office/powerpoint/2010/main" val="1352278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A56F622-E3C9-F4E1-D9D3-5142D25A8D44}"/>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05585912-A33D-6C54-D231-74E9284A1506}"/>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10CB9098-63D2-D272-7CA6-004D7126B7F2}"/>
              </a:ext>
            </a:extLst>
          </p:cNvPr>
          <p:cNvSpPr>
            <a:spLocks noGrp="1"/>
          </p:cNvSpPr>
          <p:nvPr>
            <p:ph type="sldNum" sz="quarter" idx="12"/>
          </p:nvPr>
        </p:nvSpPr>
        <p:spPr/>
        <p:txBody>
          <a:bodyPr/>
          <a:lstStyle/>
          <a:p>
            <a:fld id="{83FFE0AD-2901-4E3D-AF54-3F97F3BCA413}" type="slidenum">
              <a:rPr lang="en-IN" smtClean="0"/>
              <a:t>3</a:t>
            </a:fld>
            <a:endParaRPr lang="en-IN"/>
          </a:p>
        </p:txBody>
      </p:sp>
      <p:sp>
        <p:nvSpPr>
          <p:cNvPr id="7" name="Title 1">
            <a:extLst>
              <a:ext uri="{FF2B5EF4-FFF2-40B4-BE49-F238E27FC236}">
                <a16:creationId xmlns:a16="http://schemas.microsoft.com/office/drawing/2014/main" id="{2991255D-9EB5-C53F-675B-A0CB05EC4132}"/>
              </a:ext>
            </a:extLst>
          </p:cNvPr>
          <p:cNvSpPr txBox="1">
            <a:spLocks/>
          </p:cNvSpPr>
          <p:nvPr/>
        </p:nvSpPr>
        <p:spPr>
          <a:xfrm>
            <a:off x="457200" y="92599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Variables to Be Measured</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3656496C-D7E6-67F2-4587-551D2D1B13D0}"/>
              </a:ext>
            </a:extLst>
          </p:cNvPr>
          <p:cNvSpPr txBox="1">
            <a:spLocks/>
          </p:cNvSpPr>
          <p:nvPr/>
        </p:nvSpPr>
        <p:spPr>
          <a:xfrm>
            <a:off x="457200" y="1988506"/>
            <a:ext cx="8229600" cy="4525963"/>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1. Mass air flow (MAF) rate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2. Exhaust gas oxygen concentration (possibly heated)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3. Throttle plate angular position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4. Crankshaft angular position/RPM</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5. Coolant temperature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6. Intake air temperature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7. Manifold absolute pressure (MAP)</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8. Differential exhaust gas pressure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9. Vehicle speed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10. Transmission gear selector position</a:t>
            </a:r>
          </a:p>
        </p:txBody>
      </p:sp>
    </p:spTree>
    <p:extLst>
      <p:ext uri="{BB962C8B-B14F-4D97-AF65-F5344CB8AC3E}">
        <p14:creationId xmlns:p14="http://schemas.microsoft.com/office/powerpoint/2010/main" val="25246332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F3E163-36C8-A5E5-C25D-784C1BD7E938}"/>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3778D547-4BCC-A2BF-417A-F6A93EC0A286}"/>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BA488210-1278-4295-0B33-F1B2C1BCD24B}"/>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7C7FB54B-BE12-E999-3EEA-06B970D6EB52}"/>
              </a:ext>
            </a:extLst>
          </p:cNvPr>
          <p:cNvSpPr>
            <a:spLocks noGrp="1"/>
          </p:cNvSpPr>
          <p:nvPr>
            <p:ph type="sldNum" sz="quarter" idx="12"/>
          </p:nvPr>
        </p:nvSpPr>
        <p:spPr/>
        <p:txBody>
          <a:bodyPr/>
          <a:lstStyle/>
          <a:p>
            <a:fld id="{83FFE0AD-2901-4E3D-AF54-3F97F3BCA413}" type="slidenum">
              <a:rPr lang="en-IN" smtClean="0"/>
              <a:t>30</a:t>
            </a:fld>
            <a:endParaRPr lang="en-IN"/>
          </a:p>
        </p:txBody>
      </p:sp>
      <p:sp>
        <p:nvSpPr>
          <p:cNvPr id="7" name="Title 1">
            <a:extLst>
              <a:ext uri="{FF2B5EF4-FFF2-40B4-BE49-F238E27FC236}">
                <a16:creationId xmlns:a16="http://schemas.microsoft.com/office/drawing/2014/main" id="{0C23BF73-3D65-4F77-5335-2D9C030435DF}"/>
              </a:ext>
            </a:extLst>
          </p:cNvPr>
          <p:cNvSpPr txBox="1">
            <a:spLocks/>
          </p:cNvSpPr>
          <p:nvPr/>
        </p:nvSpPr>
        <p:spPr>
          <a:xfrm>
            <a:off x="457200" y="1013672"/>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0" i="0" u="none" strike="noStrike" kern="1200" cap="none" spc="0" normalizeH="0" baseline="0" noProof="0">
                <a:ln>
                  <a:noFill/>
                </a:ln>
                <a:solidFill>
                  <a:sysClr val="windowText" lastClr="000000"/>
                </a:solidFill>
                <a:effectLst/>
                <a:uLnTx/>
                <a:uFillTx/>
                <a:latin typeface="Calibri"/>
                <a:ea typeface="+mj-ea"/>
                <a:cs typeface="+mj-cs"/>
              </a:rPr>
              <a:t>The Hall Effect</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9C00F013-83CA-FFF8-FDA7-FF27DC3128B8}"/>
              </a:ext>
            </a:extLst>
          </p:cNvPr>
          <p:cNvSpPr txBox="1">
            <a:spLocks/>
          </p:cNvSpPr>
          <p:nvPr/>
        </p:nvSpPr>
        <p:spPr>
          <a:xfrm>
            <a:off x="457200" y="2101240"/>
            <a:ext cx="8229600" cy="4525963"/>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Hall element is a small, thin, flat slab of semiconductor material. When a current,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I, is passed through this slab by means of an external circuit as </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shown in Figure 6.11a, a voltage is developed across the slab perpendicular to the direction of current flow and perpendicular to the direction of magnetic flux.</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This voltage is proportional to both the current and magnetic flux density that flows through the slab.</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generation of a voltage that is dependent on a magnetic field—is called the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Hall effect.</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586543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7C2066-5381-6294-6E6F-2B441F78F4A0}"/>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2C61CB61-A64E-06F0-8465-8D6B12312BB2}"/>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DBA0E8AC-98E3-FF3A-446F-EBA941006DB0}"/>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0C29D9D8-11F0-F41F-5186-B9D429970E1B}"/>
              </a:ext>
            </a:extLst>
          </p:cNvPr>
          <p:cNvSpPr>
            <a:spLocks noGrp="1"/>
          </p:cNvSpPr>
          <p:nvPr>
            <p:ph type="sldNum" sz="quarter" idx="12"/>
          </p:nvPr>
        </p:nvSpPr>
        <p:spPr/>
        <p:txBody>
          <a:bodyPr/>
          <a:lstStyle/>
          <a:p>
            <a:fld id="{83FFE0AD-2901-4E3D-AF54-3F97F3BCA413}" type="slidenum">
              <a:rPr lang="en-IN" smtClean="0"/>
              <a:t>31</a:t>
            </a:fld>
            <a:endParaRPr lang="en-IN"/>
          </a:p>
        </p:txBody>
      </p:sp>
      <p:pic>
        <p:nvPicPr>
          <p:cNvPr id="5" name="Picture 2">
            <a:extLst>
              <a:ext uri="{FF2B5EF4-FFF2-40B4-BE49-F238E27FC236}">
                <a16:creationId xmlns:a16="http://schemas.microsoft.com/office/drawing/2014/main" id="{1A704F03-13B6-3389-431E-DB1BE71C78FD}"/>
              </a:ext>
            </a:extLst>
          </p:cNvPr>
          <p:cNvPicPr>
            <a:picLocks noChangeAspect="1" noChangeArrowheads="1"/>
          </p:cNvPicPr>
          <p:nvPr/>
        </p:nvPicPr>
        <p:blipFill>
          <a:blip r:embed="rId2"/>
          <a:srcRect/>
          <a:stretch>
            <a:fillRect/>
          </a:stretch>
        </p:blipFill>
        <p:spPr bwMode="auto">
          <a:xfrm>
            <a:off x="431363" y="1252603"/>
            <a:ext cx="8031036" cy="5013075"/>
          </a:xfrm>
          <a:prstGeom prst="rect">
            <a:avLst/>
          </a:prstGeom>
          <a:noFill/>
          <a:ln w="9525">
            <a:noFill/>
            <a:miter lim="800000"/>
            <a:headEnd/>
            <a:tailEnd/>
          </a:ln>
          <a:effectLst/>
        </p:spPr>
      </p:pic>
    </p:spTree>
    <p:extLst>
      <p:ext uri="{BB962C8B-B14F-4D97-AF65-F5344CB8AC3E}">
        <p14:creationId xmlns:p14="http://schemas.microsoft.com/office/powerpoint/2010/main" val="35750184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E66FF4-2132-1F1C-E0EE-5B941A9BA81E}"/>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2602124D-57B2-9AAE-5EC2-13EA99CEF955}"/>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09D210C4-FB75-328B-6EB0-F875ACB2820F}"/>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A72503A8-8B30-67F8-6FE3-69540D483BDD}"/>
              </a:ext>
            </a:extLst>
          </p:cNvPr>
          <p:cNvSpPr>
            <a:spLocks noGrp="1"/>
          </p:cNvSpPr>
          <p:nvPr>
            <p:ph type="sldNum" sz="quarter" idx="12"/>
          </p:nvPr>
        </p:nvSpPr>
        <p:spPr/>
        <p:txBody>
          <a:bodyPr/>
          <a:lstStyle/>
          <a:p>
            <a:fld id="{83FFE0AD-2901-4E3D-AF54-3F97F3BCA413}" type="slidenum">
              <a:rPr lang="en-IN" smtClean="0"/>
              <a:t>32</a:t>
            </a:fld>
            <a:endParaRPr lang="en-IN"/>
          </a:p>
        </p:txBody>
      </p:sp>
      <p:sp>
        <p:nvSpPr>
          <p:cNvPr id="6" name="Content Placeholder 2">
            <a:extLst>
              <a:ext uri="{FF2B5EF4-FFF2-40B4-BE49-F238E27FC236}">
                <a16:creationId xmlns:a16="http://schemas.microsoft.com/office/drawing/2014/main" id="{D6BC2A86-A2AB-DA34-FDB4-11070CA58AA0}"/>
              </a:ext>
            </a:extLst>
          </p:cNvPr>
          <p:cNvSpPr txBox="1">
            <a:spLocks/>
          </p:cNvSpPr>
          <p:nvPr/>
        </p:nvSpPr>
        <p:spPr>
          <a:xfrm>
            <a:off x="457200" y="1600200"/>
            <a:ext cx="8229600" cy="4525963"/>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Whenever an electron moves through a magnetic field, a force (called the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Lorentz force) that is proportional to the electron </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velocity and the strength of the magnetic flux is exerted on the electron.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direction of this force is perpendicular to the direction in which the electron is moving.</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Lorentz force direction is such that the electrons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are deflected toward the lower sense electrode. Thus, this electrode is more negative than the upper electrode and a voltage exists between the electrodes, having the polarity</a:t>
            </a:r>
          </a:p>
        </p:txBody>
      </p:sp>
    </p:spTree>
    <p:extLst>
      <p:ext uri="{BB962C8B-B14F-4D97-AF65-F5344CB8AC3E}">
        <p14:creationId xmlns:p14="http://schemas.microsoft.com/office/powerpoint/2010/main" val="25549476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1B8495-4986-9D58-E118-509A32647EF0}"/>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21E955F5-B9A6-89FD-D458-B99BA7D3CC1A}"/>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0094BD04-C07E-9694-ECB0-570A7AE110E0}"/>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527F4F94-9404-D920-1A8E-1FEAC4D3BD06}"/>
              </a:ext>
            </a:extLst>
          </p:cNvPr>
          <p:cNvSpPr>
            <a:spLocks noGrp="1"/>
          </p:cNvSpPr>
          <p:nvPr>
            <p:ph type="sldNum" sz="quarter" idx="12"/>
          </p:nvPr>
        </p:nvSpPr>
        <p:spPr/>
        <p:txBody>
          <a:bodyPr/>
          <a:lstStyle/>
          <a:p>
            <a:fld id="{83FFE0AD-2901-4E3D-AF54-3F97F3BCA413}" type="slidenum">
              <a:rPr lang="en-IN" smtClean="0"/>
              <a:t>33</a:t>
            </a:fld>
            <a:endParaRPr lang="en-IN"/>
          </a:p>
        </p:txBody>
      </p:sp>
      <p:sp>
        <p:nvSpPr>
          <p:cNvPr id="7" name="Title 1">
            <a:extLst>
              <a:ext uri="{FF2B5EF4-FFF2-40B4-BE49-F238E27FC236}">
                <a16:creationId xmlns:a16="http://schemas.microsoft.com/office/drawing/2014/main" id="{08B44BEF-42D7-B136-8B91-450157056FD0}"/>
              </a:ext>
            </a:extLst>
          </p:cNvPr>
          <p:cNvSpPr txBox="1">
            <a:spLocks/>
          </p:cNvSpPr>
          <p:nvPr/>
        </p:nvSpPr>
        <p:spPr>
          <a:xfrm>
            <a:off x="457200" y="813256"/>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Shielded-Field Sensor</a:t>
            </a:r>
            <a:endParaRPr kumimoji="0" lang="en-IN" sz="4400" b="1" i="0" u="none" strike="noStrike" kern="1200" cap="none" spc="0" normalizeH="0" baseline="0" noProof="0" dirty="0">
              <a:ln>
                <a:noFill/>
              </a:ln>
              <a:solidFill>
                <a:sysClr val="windowText" lastClr="000000"/>
              </a:solidFill>
              <a:effectLst/>
              <a:uLnTx/>
              <a:uFillTx/>
              <a:latin typeface="Calibri"/>
              <a:ea typeface="+mj-ea"/>
              <a:cs typeface="+mj-cs"/>
            </a:endParaRPr>
          </a:p>
        </p:txBody>
      </p:sp>
      <p:pic>
        <p:nvPicPr>
          <p:cNvPr id="8" name="Picture 2">
            <a:extLst>
              <a:ext uri="{FF2B5EF4-FFF2-40B4-BE49-F238E27FC236}">
                <a16:creationId xmlns:a16="http://schemas.microsoft.com/office/drawing/2014/main" id="{59FDB646-51AF-7E19-33AD-1E895F979E18}"/>
              </a:ext>
            </a:extLst>
          </p:cNvPr>
          <p:cNvPicPr>
            <a:picLocks noChangeAspect="1" noChangeArrowheads="1"/>
          </p:cNvPicPr>
          <p:nvPr/>
        </p:nvPicPr>
        <p:blipFill>
          <a:blip r:embed="rId2"/>
          <a:srcRect t="4678"/>
          <a:stretch>
            <a:fillRect/>
          </a:stretch>
        </p:blipFill>
        <p:spPr bwMode="auto">
          <a:xfrm>
            <a:off x="457200" y="1703540"/>
            <a:ext cx="8229600" cy="4545341"/>
          </a:xfrm>
          <a:prstGeom prst="rect">
            <a:avLst/>
          </a:prstGeom>
          <a:noFill/>
          <a:ln w="9525">
            <a:noFill/>
            <a:miter lim="800000"/>
            <a:headEnd/>
            <a:tailEnd/>
          </a:ln>
          <a:effectLst/>
        </p:spPr>
      </p:pic>
    </p:spTree>
    <p:extLst>
      <p:ext uri="{BB962C8B-B14F-4D97-AF65-F5344CB8AC3E}">
        <p14:creationId xmlns:p14="http://schemas.microsoft.com/office/powerpoint/2010/main" val="22816481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6FBA3C-F7A8-5EC4-2204-C23C93F0C39A}"/>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239CA0CF-A1F0-840B-6001-B8C570001162}"/>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6AA9311B-F2F3-1F6D-8CD9-24D9050E5A3D}"/>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B2DC46BF-163C-7F5A-3CB3-F81E48875384}"/>
              </a:ext>
            </a:extLst>
          </p:cNvPr>
          <p:cNvSpPr>
            <a:spLocks noGrp="1"/>
          </p:cNvSpPr>
          <p:nvPr>
            <p:ph type="sldNum" sz="quarter" idx="12"/>
          </p:nvPr>
        </p:nvSpPr>
        <p:spPr/>
        <p:txBody>
          <a:bodyPr/>
          <a:lstStyle/>
          <a:p>
            <a:fld id="{83FFE0AD-2901-4E3D-AF54-3F97F3BCA413}" type="slidenum">
              <a:rPr lang="en-IN" smtClean="0"/>
              <a:t>34</a:t>
            </a:fld>
            <a:endParaRPr lang="en-IN"/>
          </a:p>
        </p:txBody>
      </p:sp>
      <p:sp>
        <p:nvSpPr>
          <p:cNvPr id="6" name="Content Placeholder 2">
            <a:extLst>
              <a:ext uri="{FF2B5EF4-FFF2-40B4-BE49-F238E27FC236}">
                <a16:creationId xmlns:a16="http://schemas.microsoft.com/office/drawing/2014/main" id="{28A3E1A0-31FC-0006-FD24-393F4F093876}"/>
              </a:ext>
            </a:extLst>
          </p:cNvPr>
          <p:cNvSpPr txBox="1">
            <a:spLocks/>
          </p:cNvSpPr>
          <p:nvPr/>
        </p:nvSpPr>
        <p:spPr>
          <a:xfrm>
            <a:off x="457200" y="1600200"/>
            <a:ext cx="8229600" cy="452596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Here the hall element normally exposed to a magnetic field and produces an output voltage.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When one of the tabs passes between the magnet and the sensor element, the low reluctance of the tab and disk provides a path for the magnetic flux that bypasses the Hall-effect sensor element, and the sensor output drops to near zero.</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6602991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578BEC-7201-85AE-D858-84C484032753}"/>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7B39D0CC-AA4B-B627-2251-535CB3E2FEE2}"/>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07EF1F19-597E-37C6-1EF6-B4FD11FCA6DD}"/>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D7DE540A-4043-AA0B-5A8C-12F8FA8566F6}"/>
              </a:ext>
            </a:extLst>
          </p:cNvPr>
          <p:cNvSpPr>
            <a:spLocks noGrp="1"/>
          </p:cNvSpPr>
          <p:nvPr>
            <p:ph type="sldNum" sz="quarter" idx="12"/>
          </p:nvPr>
        </p:nvSpPr>
        <p:spPr/>
        <p:txBody>
          <a:bodyPr/>
          <a:lstStyle/>
          <a:p>
            <a:fld id="{83FFE0AD-2901-4E3D-AF54-3F97F3BCA413}" type="slidenum">
              <a:rPr lang="en-IN" smtClean="0"/>
              <a:t>35</a:t>
            </a:fld>
            <a:endParaRPr lang="en-IN"/>
          </a:p>
        </p:txBody>
      </p:sp>
      <p:sp>
        <p:nvSpPr>
          <p:cNvPr id="7" name="Title 1">
            <a:extLst>
              <a:ext uri="{FF2B5EF4-FFF2-40B4-BE49-F238E27FC236}">
                <a16:creationId xmlns:a16="http://schemas.microsoft.com/office/drawing/2014/main" id="{CA6925E1-C989-679E-973D-E052E5D39296}"/>
              </a:ext>
            </a:extLst>
          </p:cNvPr>
          <p:cNvSpPr txBox="1">
            <a:spLocks/>
          </p:cNvSpPr>
          <p:nvPr/>
        </p:nvSpPr>
        <p:spPr>
          <a:xfrm>
            <a:off x="457200" y="788204"/>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Optical Crankshaft Position Sensor</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pic>
        <p:nvPicPr>
          <p:cNvPr id="8" name="Picture 2">
            <a:extLst>
              <a:ext uri="{FF2B5EF4-FFF2-40B4-BE49-F238E27FC236}">
                <a16:creationId xmlns:a16="http://schemas.microsoft.com/office/drawing/2014/main" id="{C309AB18-C5A3-58CF-1DA1-38EB13A541EC}"/>
              </a:ext>
            </a:extLst>
          </p:cNvPr>
          <p:cNvPicPr>
            <a:picLocks noChangeAspect="1" noChangeArrowheads="1"/>
          </p:cNvPicPr>
          <p:nvPr/>
        </p:nvPicPr>
        <p:blipFill>
          <a:blip r:embed="rId2"/>
          <a:srcRect/>
          <a:stretch>
            <a:fillRect/>
          </a:stretch>
        </p:blipFill>
        <p:spPr bwMode="auto">
          <a:xfrm>
            <a:off x="556623" y="1725460"/>
            <a:ext cx="7655450" cy="4612710"/>
          </a:xfrm>
          <a:prstGeom prst="rect">
            <a:avLst/>
          </a:prstGeom>
          <a:noFill/>
          <a:ln w="9525">
            <a:noFill/>
            <a:miter lim="800000"/>
            <a:headEnd/>
            <a:tailEnd/>
          </a:ln>
          <a:effectLst/>
        </p:spPr>
      </p:pic>
    </p:spTree>
    <p:extLst>
      <p:ext uri="{BB962C8B-B14F-4D97-AF65-F5344CB8AC3E}">
        <p14:creationId xmlns:p14="http://schemas.microsoft.com/office/powerpoint/2010/main" val="25936494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47F692-D562-3C67-985B-C4A978061998}"/>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0217BA20-618E-4291-3D8C-D96C673D7C63}"/>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9C715DB0-9730-0D86-86E5-406D8C079871}"/>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4D99AB67-292F-25B2-4EAF-F922F8B78CD0}"/>
              </a:ext>
            </a:extLst>
          </p:cNvPr>
          <p:cNvSpPr>
            <a:spLocks noGrp="1"/>
          </p:cNvSpPr>
          <p:nvPr>
            <p:ph type="sldNum" sz="quarter" idx="12"/>
          </p:nvPr>
        </p:nvSpPr>
        <p:spPr/>
        <p:txBody>
          <a:bodyPr/>
          <a:lstStyle/>
          <a:p>
            <a:fld id="{83FFE0AD-2901-4E3D-AF54-3F97F3BCA413}" type="slidenum">
              <a:rPr lang="en-IN" smtClean="0"/>
              <a:t>36</a:t>
            </a:fld>
            <a:endParaRPr lang="en-IN"/>
          </a:p>
        </p:txBody>
      </p:sp>
      <p:sp>
        <p:nvSpPr>
          <p:cNvPr id="6" name="Content Placeholder 2">
            <a:extLst>
              <a:ext uri="{FF2B5EF4-FFF2-40B4-BE49-F238E27FC236}">
                <a16:creationId xmlns:a16="http://schemas.microsoft.com/office/drawing/2014/main" id="{B04DE81C-17BC-9530-7433-7ED8A8312E4F}"/>
              </a:ext>
            </a:extLst>
          </p:cNvPr>
          <p:cNvSpPr txBox="1">
            <a:spLocks/>
          </p:cNvSpPr>
          <p:nvPr/>
        </p:nvSpPr>
        <p:spPr>
          <a:xfrm>
            <a:off x="350729" y="1600200"/>
            <a:ext cx="8430016" cy="452596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In the optical crankshaft position sensor, a disk coupled to the crankshaft has holes to pass light between the LED and the phototransistor. An output pulse is  generated as each hole passes the LED.</a:t>
            </a: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hole in the disk allows transmission of light through the light pipes from the light-emitting diode (LED) source to the phototransistor used as a light sensor.</a:t>
            </a:r>
          </a:p>
        </p:txBody>
      </p:sp>
    </p:spTree>
    <p:extLst>
      <p:ext uri="{BB962C8B-B14F-4D97-AF65-F5344CB8AC3E}">
        <p14:creationId xmlns:p14="http://schemas.microsoft.com/office/powerpoint/2010/main" val="25206384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D6CDDF-7363-58B8-6A03-5BF8DDBE6933}"/>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2056125C-4F4D-C443-710A-153DD2E80F85}"/>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5927B915-EA52-747E-CDDF-3552A0C892EC}"/>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575C4372-3C9E-DDDC-6D26-C2C2B540634C}"/>
              </a:ext>
            </a:extLst>
          </p:cNvPr>
          <p:cNvSpPr>
            <a:spLocks noGrp="1"/>
          </p:cNvSpPr>
          <p:nvPr>
            <p:ph type="sldNum" sz="quarter" idx="12"/>
          </p:nvPr>
        </p:nvSpPr>
        <p:spPr/>
        <p:txBody>
          <a:bodyPr/>
          <a:lstStyle/>
          <a:p>
            <a:fld id="{83FFE0AD-2901-4E3D-AF54-3F97F3BCA413}" type="slidenum">
              <a:rPr lang="en-IN" smtClean="0"/>
              <a:t>37</a:t>
            </a:fld>
            <a:endParaRPr lang="en-IN"/>
          </a:p>
        </p:txBody>
      </p:sp>
      <p:sp>
        <p:nvSpPr>
          <p:cNvPr id="6" name="Content Placeholder 2">
            <a:extLst>
              <a:ext uri="{FF2B5EF4-FFF2-40B4-BE49-F238E27FC236}">
                <a16:creationId xmlns:a16="http://schemas.microsoft.com/office/drawing/2014/main" id="{1C865E46-91CC-17A7-F098-B7EF34602919}"/>
              </a:ext>
            </a:extLst>
          </p:cNvPr>
          <p:cNvSpPr txBox="1">
            <a:spLocks/>
          </p:cNvSpPr>
          <p:nvPr/>
        </p:nvSpPr>
        <p:spPr>
          <a:xfrm>
            <a:off x="457200" y="1600200"/>
            <a:ext cx="8229600" cy="452596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Light would not be transmitted from source to sensor when there is no hole because the solid disk blocks the light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pulse of light is detected by the phototransistor and coupled to an amplifier to obtain a satisfactory signal level.</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output pulse level can very easily be standard transistor logic levels of +2.4 V for the high level and +0.8 V for the low level.</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5229995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46DF31-E8CF-8446-5764-6BD123B6B851}"/>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D026C3A2-2178-2C5F-5E80-F22F5AA3910F}"/>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C7FFF755-0B65-1586-3F59-5334E25FECC1}"/>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36185862-71B9-E778-4E9D-7BD8DE15713A}"/>
              </a:ext>
            </a:extLst>
          </p:cNvPr>
          <p:cNvSpPr>
            <a:spLocks noGrp="1"/>
          </p:cNvSpPr>
          <p:nvPr>
            <p:ph type="sldNum" sz="quarter" idx="12"/>
          </p:nvPr>
        </p:nvSpPr>
        <p:spPr/>
        <p:txBody>
          <a:bodyPr/>
          <a:lstStyle/>
          <a:p>
            <a:fld id="{83FFE0AD-2901-4E3D-AF54-3F97F3BCA413}" type="slidenum">
              <a:rPr lang="en-IN" smtClean="0"/>
              <a:t>38</a:t>
            </a:fld>
            <a:endParaRPr lang="en-IN"/>
          </a:p>
        </p:txBody>
      </p:sp>
      <p:sp>
        <p:nvSpPr>
          <p:cNvPr id="6" name="Content Placeholder 2">
            <a:extLst>
              <a:ext uri="{FF2B5EF4-FFF2-40B4-BE49-F238E27FC236}">
                <a16:creationId xmlns:a16="http://schemas.microsoft.com/office/drawing/2014/main" id="{E3E38B56-D02E-9A07-3440-FE7642B50EBF}"/>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One of the problems with optical sensors is that they must be protected from dirt and oil; otherwise, they will not work properly.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They have the advantages that they can sense position without the engine running and that the pulse amplitude is constant with variation in speed.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8343856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DC0671-2F2C-2EBA-EE60-CF296AD3F47D}"/>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DA92D61B-9E48-CDF0-3C7D-CD491F19A679}"/>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17D3D16F-50E2-F494-B72A-ABADE9F1BDD6}"/>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AA57FD07-9247-8DBF-48A5-92D93185E7D4}"/>
              </a:ext>
            </a:extLst>
          </p:cNvPr>
          <p:cNvSpPr>
            <a:spLocks noGrp="1"/>
          </p:cNvSpPr>
          <p:nvPr>
            <p:ph type="sldNum" sz="quarter" idx="12"/>
          </p:nvPr>
        </p:nvSpPr>
        <p:spPr/>
        <p:txBody>
          <a:bodyPr/>
          <a:lstStyle/>
          <a:p>
            <a:fld id="{83FFE0AD-2901-4E3D-AF54-3F97F3BCA413}" type="slidenum">
              <a:rPr lang="en-IN" smtClean="0"/>
              <a:t>39</a:t>
            </a:fld>
            <a:endParaRPr lang="en-IN"/>
          </a:p>
        </p:txBody>
      </p:sp>
      <p:sp>
        <p:nvSpPr>
          <p:cNvPr id="7" name="Title 1">
            <a:extLst>
              <a:ext uri="{FF2B5EF4-FFF2-40B4-BE49-F238E27FC236}">
                <a16:creationId xmlns:a16="http://schemas.microsoft.com/office/drawing/2014/main" id="{91F5D404-2FC1-E47B-77B5-93B108CEE971}"/>
              </a:ext>
            </a:extLst>
          </p:cNvPr>
          <p:cNvSpPr txBox="1">
            <a:spLocks/>
          </p:cNvSpPr>
          <p:nvPr/>
        </p:nvSpPr>
        <p:spPr>
          <a:xfrm>
            <a:off x="457200" y="825782"/>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THROTTLE ANGLE SENSOR</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pic>
        <p:nvPicPr>
          <p:cNvPr id="8" name="Picture 2">
            <a:extLst>
              <a:ext uri="{FF2B5EF4-FFF2-40B4-BE49-F238E27FC236}">
                <a16:creationId xmlns:a16="http://schemas.microsoft.com/office/drawing/2014/main" id="{AE8333BA-9451-886E-5A96-5D606A8694F9}"/>
              </a:ext>
            </a:extLst>
          </p:cNvPr>
          <p:cNvPicPr>
            <a:picLocks noChangeAspect="1" noChangeArrowheads="1"/>
          </p:cNvPicPr>
          <p:nvPr/>
        </p:nvPicPr>
        <p:blipFill>
          <a:blip r:embed="rId2"/>
          <a:srcRect t="3992" b="-256"/>
          <a:stretch>
            <a:fillRect/>
          </a:stretch>
        </p:blipFill>
        <p:spPr bwMode="auto">
          <a:xfrm>
            <a:off x="695194" y="1730790"/>
            <a:ext cx="7856771" cy="4607380"/>
          </a:xfrm>
          <a:prstGeom prst="rect">
            <a:avLst/>
          </a:prstGeom>
          <a:noFill/>
          <a:ln w="9525">
            <a:noFill/>
            <a:miter lim="800000"/>
            <a:headEnd/>
            <a:tailEnd/>
          </a:ln>
          <a:effectLst/>
        </p:spPr>
      </p:pic>
    </p:spTree>
    <p:extLst>
      <p:ext uri="{BB962C8B-B14F-4D97-AF65-F5344CB8AC3E}">
        <p14:creationId xmlns:p14="http://schemas.microsoft.com/office/powerpoint/2010/main" val="1976592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BD44E4-3E89-48E0-8C1A-E731BCFA98D1}"/>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9C6A390C-723D-F8AC-5488-DCFA3E933989}"/>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79E47D8E-F91E-D652-5D8B-78DADB512C52}"/>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7B187E03-FAF0-6257-89E1-75489A5817C7}"/>
              </a:ext>
            </a:extLst>
          </p:cNvPr>
          <p:cNvSpPr>
            <a:spLocks noGrp="1"/>
          </p:cNvSpPr>
          <p:nvPr>
            <p:ph type="sldNum" sz="quarter" idx="12"/>
          </p:nvPr>
        </p:nvSpPr>
        <p:spPr/>
        <p:txBody>
          <a:bodyPr/>
          <a:lstStyle/>
          <a:p>
            <a:fld id="{83FFE0AD-2901-4E3D-AF54-3F97F3BCA413}" type="slidenum">
              <a:rPr lang="en-IN" smtClean="0"/>
              <a:t>4</a:t>
            </a:fld>
            <a:endParaRPr lang="en-IN"/>
          </a:p>
        </p:txBody>
      </p:sp>
      <p:sp>
        <p:nvSpPr>
          <p:cNvPr id="6" name="Content Placeholder 2">
            <a:extLst>
              <a:ext uri="{FF2B5EF4-FFF2-40B4-BE49-F238E27FC236}">
                <a16:creationId xmlns:a16="http://schemas.microsoft.com/office/drawing/2014/main" id="{77554314-5DBB-5B4B-5A15-EB6279ACE7B7}"/>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None/>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switches include the following:</a:t>
            </a:r>
          </a:p>
          <a:p>
            <a:pPr marL="0" marR="0" lvl="0" indent="0" algn="l" defTabSz="914400" rtl="0" eaLnBrk="1" fontAlgn="auto" latinLnBrk="0" hangingPunct="1">
              <a:lnSpc>
                <a:spcPct val="100000"/>
              </a:lnSpc>
              <a:spcBef>
                <a:spcPct val="20000"/>
              </a:spcBef>
              <a:spcAft>
                <a:spcPts val="0"/>
              </a:spcAft>
              <a:buClrTx/>
              <a:buSzTx/>
              <a:buNone/>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1. Air conditioner clutch engaged</a:t>
            </a:r>
          </a:p>
          <a:p>
            <a:pPr marL="0" marR="0" lvl="0" indent="0" algn="l" defTabSz="914400" rtl="0" eaLnBrk="1" fontAlgn="auto" latinLnBrk="0" hangingPunct="1">
              <a:lnSpc>
                <a:spcPct val="100000"/>
              </a:lnSpc>
              <a:spcBef>
                <a:spcPct val="20000"/>
              </a:spcBef>
              <a:spcAft>
                <a:spcPts val="0"/>
              </a:spcAft>
              <a:buClrTx/>
              <a:buSzTx/>
              <a:buNone/>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2. Brake on/off</a:t>
            </a:r>
          </a:p>
          <a:p>
            <a:pPr marL="0" marR="0" lvl="0" indent="0" algn="l" defTabSz="914400" rtl="0" eaLnBrk="1" fontAlgn="auto" latinLnBrk="0" hangingPunct="1">
              <a:lnSpc>
                <a:spcPct val="100000"/>
              </a:lnSpc>
              <a:spcBef>
                <a:spcPct val="20000"/>
              </a:spcBef>
              <a:spcAft>
                <a:spcPts val="0"/>
              </a:spcAft>
              <a:buClrTx/>
              <a:buSzTx/>
              <a:buNone/>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3. Wide open throttle</a:t>
            </a:r>
          </a:p>
          <a:p>
            <a:pPr marL="0" marR="0" lvl="0" indent="0" algn="l" defTabSz="914400" rtl="0" eaLnBrk="1" fontAlgn="auto" latinLnBrk="0" hangingPunct="1">
              <a:lnSpc>
                <a:spcPct val="100000"/>
              </a:lnSpc>
              <a:spcBef>
                <a:spcPct val="20000"/>
              </a:spcBef>
              <a:spcAft>
                <a:spcPts val="0"/>
              </a:spcAft>
              <a:buClrTx/>
              <a:buSzTx/>
              <a:buNone/>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4. Closed throttle</a:t>
            </a:r>
          </a:p>
        </p:txBody>
      </p:sp>
    </p:spTree>
    <p:extLst>
      <p:ext uri="{BB962C8B-B14F-4D97-AF65-F5344CB8AC3E}">
        <p14:creationId xmlns:p14="http://schemas.microsoft.com/office/powerpoint/2010/main" val="19921817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97C6EB-15F1-EAAD-299F-88A6796F8BA6}"/>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116F08E8-6926-3573-9AE4-FD769292E78E}"/>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5E37EC80-8A54-1FBC-2FEF-E6BDE8D378F1}"/>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E68E59F3-D12F-FD6F-8509-94F5551ECB6E}"/>
              </a:ext>
            </a:extLst>
          </p:cNvPr>
          <p:cNvSpPr>
            <a:spLocks noGrp="1"/>
          </p:cNvSpPr>
          <p:nvPr>
            <p:ph type="sldNum" sz="quarter" idx="12"/>
          </p:nvPr>
        </p:nvSpPr>
        <p:spPr/>
        <p:txBody>
          <a:bodyPr/>
          <a:lstStyle/>
          <a:p>
            <a:fld id="{83FFE0AD-2901-4E3D-AF54-3F97F3BCA413}" type="slidenum">
              <a:rPr lang="en-IN" smtClean="0"/>
              <a:t>40</a:t>
            </a:fld>
            <a:endParaRPr lang="en-IN"/>
          </a:p>
        </p:txBody>
      </p:sp>
      <p:sp>
        <p:nvSpPr>
          <p:cNvPr id="6" name="Content Placeholder 2">
            <a:extLst>
              <a:ext uri="{FF2B5EF4-FFF2-40B4-BE49-F238E27FC236}">
                <a16:creationId xmlns:a16="http://schemas.microsoft.com/office/drawing/2014/main" id="{E94DA2F7-F0D2-5836-8A9E-26C916CE6535}"/>
              </a:ext>
            </a:extLst>
          </p:cNvPr>
          <p:cNvSpPr txBox="1">
            <a:spLocks/>
          </p:cNvSpPr>
          <p:nvPr/>
        </p:nvSpPr>
        <p:spPr>
          <a:xfrm>
            <a:off x="457200" y="1600200"/>
            <a:ext cx="8229600" cy="4525963"/>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Most throttle angle sensors are essentially potentiometers. A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potentiometer consists of a resistor with a movable </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contact, as illustrated in Figure 6.15.</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A section of resistance material is placed in an arc around the pivot axis for the movable contact.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One end of the resistor is connected to ground, the other to a fixed voltage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V (e.g., 5 volts).</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40912823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D08144-C614-9B24-8F18-0DF704FBA67F}"/>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10B6561A-EA03-E673-B0B8-4E0FB85AD273}"/>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BBB7AAF9-B62D-152B-BAE9-96EB87E7524C}"/>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9D7F4F0D-0861-47DE-777D-510DAB3D0437}"/>
              </a:ext>
            </a:extLst>
          </p:cNvPr>
          <p:cNvSpPr>
            <a:spLocks noGrp="1"/>
          </p:cNvSpPr>
          <p:nvPr>
            <p:ph type="sldNum" sz="quarter" idx="12"/>
          </p:nvPr>
        </p:nvSpPr>
        <p:spPr/>
        <p:txBody>
          <a:bodyPr/>
          <a:lstStyle/>
          <a:p>
            <a:fld id="{83FFE0AD-2901-4E3D-AF54-3F97F3BCA413}" type="slidenum">
              <a:rPr lang="en-IN" smtClean="0"/>
              <a:t>41</a:t>
            </a:fld>
            <a:endParaRPr lang="en-IN"/>
          </a:p>
        </p:txBody>
      </p:sp>
      <p:sp>
        <p:nvSpPr>
          <p:cNvPr id="7" name="Content Placeholder 2">
            <a:extLst>
              <a:ext uri="{FF2B5EF4-FFF2-40B4-BE49-F238E27FC236}">
                <a16:creationId xmlns:a16="http://schemas.microsoft.com/office/drawing/2014/main" id="{A82E67E7-3F9B-69C5-EB71-EA859C2A3D24}"/>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voltage at the contact point of the movable contact is proportional to the angle (</a:t>
            </a:r>
            <a:r>
              <a:rPr kumimoji="0" lang="en-IN" sz="3200" b="0" i="1" u="none" strike="noStrike" kern="1200" cap="none" spc="0" normalizeH="0" baseline="0" noProof="0">
                <a:ln>
                  <a:noFill/>
                </a:ln>
                <a:solidFill>
                  <a:sysClr val="windowText" lastClr="000000"/>
                </a:solidFill>
                <a:effectLst/>
                <a:uLnTx/>
                <a:uFillTx/>
                <a:latin typeface="Calibri"/>
                <a:ea typeface="+mn-ea"/>
                <a:cs typeface="+mn-cs"/>
              </a:rPr>
              <a:t>a) from the ground contact to </a:t>
            </a: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movable contact. Thus,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pic>
        <p:nvPicPr>
          <p:cNvPr id="8" name="Picture 2">
            <a:extLst>
              <a:ext uri="{FF2B5EF4-FFF2-40B4-BE49-F238E27FC236}">
                <a16:creationId xmlns:a16="http://schemas.microsoft.com/office/drawing/2014/main" id="{4D95ED5B-4F4A-70F7-1D56-96E24C5B679B}"/>
              </a:ext>
            </a:extLst>
          </p:cNvPr>
          <p:cNvPicPr>
            <a:picLocks noChangeAspect="1" noChangeArrowheads="1"/>
          </p:cNvPicPr>
          <p:nvPr/>
        </p:nvPicPr>
        <p:blipFill>
          <a:blip r:embed="rId2"/>
          <a:srcRect/>
          <a:stretch>
            <a:fillRect/>
          </a:stretch>
        </p:blipFill>
        <p:spPr bwMode="auto">
          <a:xfrm>
            <a:off x="3810000" y="4191000"/>
            <a:ext cx="1798638" cy="838200"/>
          </a:xfrm>
          <a:prstGeom prst="rect">
            <a:avLst/>
          </a:prstGeom>
          <a:noFill/>
          <a:ln w="9525">
            <a:noFill/>
            <a:miter lim="800000"/>
            <a:headEnd/>
            <a:tailEnd/>
          </a:ln>
          <a:effectLst/>
        </p:spPr>
      </p:pic>
    </p:spTree>
    <p:extLst>
      <p:ext uri="{BB962C8B-B14F-4D97-AF65-F5344CB8AC3E}">
        <p14:creationId xmlns:p14="http://schemas.microsoft.com/office/powerpoint/2010/main" val="40424246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7A2AE5-750B-53AB-0FC3-7066085F0359}"/>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690A99DA-0B2C-55FD-022A-01B44AF5E6EC}"/>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957BDC05-68EB-D9FD-9BAF-94B866B3954B}"/>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E9B1081E-1F68-CD71-45D8-0A8C5E08E1DD}"/>
              </a:ext>
            </a:extLst>
          </p:cNvPr>
          <p:cNvSpPr>
            <a:spLocks noGrp="1"/>
          </p:cNvSpPr>
          <p:nvPr>
            <p:ph type="sldNum" sz="quarter" idx="12"/>
          </p:nvPr>
        </p:nvSpPr>
        <p:spPr/>
        <p:txBody>
          <a:bodyPr/>
          <a:lstStyle/>
          <a:p>
            <a:fld id="{83FFE0AD-2901-4E3D-AF54-3F97F3BCA413}" type="slidenum">
              <a:rPr lang="en-IN" smtClean="0"/>
              <a:t>42</a:t>
            </a:fld>
            <a:endParaRPr lang="en-IN"/>
          </a:p>
        </p:txBody>
      </p:sp>
      <p:sp>
        <p:nvSpPr>
          <p:cNvPr id="6" name="Content Placeholder 2">
            <a:extLst>
              <a:ext uri="{FF2B5EF4-FFF2-40B4-BE49-F238E27FC236}">
                <a16:creationId xmlns:a16="http://schemas.microsoft.com/office/drawing/2014/main" id="{6B4F181A-C4FB-5AEF-8F88-8D400F4C5ADC}"/>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This potentiometer can be used to measure any angular rotation. In particular, it is well suited for measuring throttle angle.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only disadvantage to the potentiometer for automotive applications is its analog output. For digital engine control, the voltage </a:t>
            </a:r>
            <a:r>
              <a:rPr kumimoji="0" lang="en-IN" sz="3200" b="0" i="1" u="none" strike="noStrike" kern="1200" cap="none" spc="0" normalizeH="0" baseline="0" noProof="0">
                <a:ln>
                  <a:noFill/>
                </a:ln>
                <a:solidFill>
                  <a:sysClr val="windowText" lastClr="000000"/>
                </a:solidFill>
                <a:effectLst/>
                <a:uLnTx/>
                <a:uFillTx/>
                <a:latin typeface="Calibri"/>
                <a:ea typeface="+mn-ea"/>
                <a:cs typeface="+mn-cs"/>
              </a:rPr>
              <a:t>v(a) must be converted to digital format </a:t>
            </a: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using an analog-to-digital converter.</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41857033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D97881-0B70-7EB2-B8FC-B17BE37EF6FD}"/>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6F250CE9-004D-F632-2137-5867FF805F9A}"/>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0CBC1E05-9D10-9254-1790-51F84691A39D}"/>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3B11083D-C09B-23EB-E7DD-C40A19FE9A5B}"/>
              </a:ext>
            </a:extLst>
          </p:cNvPr>
          <p:cNvSpPr>
            <a:spLocks noGrp="1"/>
          </p:cNvSpPr>
          <p:nvPr>
            <p:ph type="sldNum" sz="quarter" idx="12"/>
          </p:nvPr>
        </p:nvSpPr>
        <p:spPr/>
        <p:txBody>
          <a:bodyPr/>
          <a:lstStyle/>
          <a:p>
            <a:fld id="{83FFE0AD-2901-4E3D-AF54-3F97F3BCA413}" type="slidenum">
              <a:rPr lang="en-IN" smtClean="0"/>
              <a:t>43</a:t>
            </a:fld>
            <a:endParaRPr lang="en-IN"/>
          </a:p>
        </p:txBody>
      </p:sp>
      <p:sp>
        <p:nvSpPr>
          <p:cNvPr id="7" name="Title 1">
            <a:extLst>
              <a:ext uri="{FF2B5EF4-FFF2-40B4-BE49-F238E27FC236}">
                <a16:creationId xmlns:a16="http://schemas.microsoft.com/office/drawing/2014/main" id="{1911EF17-1EE6-F49D-A294-1420722AA8D2}"/>
              </a:ext>
            </a:extLst>
          </p:cNvPr>
          <p:cNvSpPr txBox="1">
            <a:spLocks/>
          </p:cNvSpPr>
          <p:nvPr/>
        </p:nvSpPr>
        <p:spPr>
          <a:xfrm>
            <a:off x="457200" y="1076302"/>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TEMPERATURE SENSORS</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5539B41A-60A2-CD73-BCC2-162DA5E79134}"/>
              </a:ext>
            </a:extLst>
          </p:cNvPr>
          <p:cNvSpPr txBox="1">
            <a:spLocks/>
          </p:cNvSpPr>
          <p:nvPr/>
        </p:nvSpPr>
        <p:spPr>
          <a:xfrm>
            <a:off x="457200" y="2301656"/>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1" i="0" u="none" strike="noStrike" kern="1200" cap="none" spc="0" normalizeH="0" baseline="0" noProof="0" dirty="0">
                <a:ln>
                  <a:noFill/>
                </a:ln>
                <a:solidFill>
                  <a:sysClr val="windowText" lastClr="000000"/>
                </a:solidFill>
                <a:effectLst/>
                <a:uLnTx/>
                <a:uFillTx/>
                <a:latin typeface="Calibri"/>
                <a:ea typeface="+mn-ea"/>
                <a:cs typeface="+mn-cs"/>
              </a:rPr>
              <a:t>Typical Coolant Sensor</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One kind of coolant sensor uses at temperature -sensitive semiconductor called a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thermistor. The sensor is </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typically connected as a varying resistance across a fixed reference voltage. As the temperature increases, the output voltage decreases.</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108773915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135143-E849-AAB8-57AF-DD2013F88DA4}"/>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5058E188-9EC4-3FAB-56DA-41442EBF637C}"/>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83864F1C-0F7C-E5B9-E3BF-78AACBBBB1E5}"/>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3757B517-5297-26D1-F07E-592413C91291}"/>
              </a:ext>
            </a:extLst>
          </p:cNvPr>
          <p:cNvSpPr>
            <a:spLocks noGrp="1"/>
          </p:cNvSpPr>
          <p:nvPr>
            <p:ph type="sldNum" sz="quarter" idx="12"/>
          </p:nvPr>
        </p:nvSpPr>
        <p:spPr/>
        <p:txBody>
          <a:bodyPr/>
          <a:lstStyle/>
          <a:p>
            <a:fld id="{83FFE0AD-2901-4E3D-AF54-3F97F3BCA413}" type="slidenum">
              <a:rPr lang="en-IN" smtClean="0"/>
              <a:t>44</a:t>
            </a:fld>
            <a:endParaRPr lang="en-IN"/>
          </a:p>
        </p:txBody>
      </p:sp>
      <p:pic>
        <p:nvPicPr>
          <p:cNvPr id="5" name="Picture 2">
            <a:extLst>
              <a:ext uri="{FF2B5EF4-FFF2-40B4-BE49-F238E27FC236}">
                <a16:creationId xmlns:a16="http://schemas.microsoft.com/office/drawing/2014/main" id="{63CF47CF-C240-5216-9168-49B4D7ECFFE6}"/>
              </a:ext>
            </a:extLst>
          </p:cNvPr>
          <p:cNvPicPr>
            <a:picLocks noChangeAspect="1" noChangeArrowheads="1"/>
          </p:cNvPicPr>
          <p:nvPr/>
        </p:nvPicPr>
        <p:blipFill>
          <a:blip r:embed="rId2"/>
          <a:srcRect/>
          <a:stretch>
            <a:fillRect/>
          </a:stretch>
        </p:blipFill>
        <p:spPr bwMode="auto">
          <a:xfrm>
            <a:off x="438412" y="1229970"/>
            <a:ext cx="7925844" cy="5071557"/>
          </a:xfrm>
          <a:prstGeom prst="rect">
            <a:avLst/>
          </a:prstGeom>
          <a:noFill/>
          <a:ln w="9525">
            <a:noFill/>
            <a:miter lim="800000"/>
            <a:headEnd/>
            <a:tailEnd/>
          </a:ln>
          <a:effectLst/>
        </p:spPr>
      </p:pic>
    </p:spTree>
    <p:extLst>
      <p:ext uri="{BB962C8B-B14F-4D97-AF65-F5344CB8AC3E}">
        <p14:creationId xmlns:p14="http://schemas.microsoft.com/office/powerpoint/2010/main" val="237768840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F6CEE7-920C-BAC2-B716-6D8C528FC74F}"/>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6796F83D-4783-29A2-0A5A-F71D3D63B278}"/>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2B7EE098-CCDC-5526-65B2-98A56B572EA6}"/>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B3370CB4-76EC-DD3B-FE6C-6A07CDED55AA}"/>
              </a:ext>
            </a:extLst>
          </p:cNvPr>
          <p:cNvSpPr>
            <a:spLocks noGrp="1"/>
          </p:cNvSpPr>
          <p:nvPr>
            <p:ph type="sldNum" sz="quarter" idx="12"/>
          </p:nvPr>
        </p:nvSpPr>
        <p:spPr/>
        <p:txBody>
          <a:bodyPr/>
          <a:lstStyle/>
          <a:p>
            <a:fld id="{83FFE0AD-2901-4E3D-AF54-3F97F3BCA413}" type="slidenum">
              <a:rPr lang="en-IN" smtClean="0"/>
              <a:t>45</a:t>
            </a:fld>
            <a:endParaRPr lang="en-IN"/>
          </a:p>
        </p:txBody>
      </p:sp>
      <p:sp>
        <p:nvSpPr>
          <p:cNvPr id="6" name="Content Placeholder 2">
            <a:extLst>
              <a:ext uri="{FF2B5EF4-FFF2-40B4-BE49-F238E27FC236}">
                <a16:creationId xmlns:a16="http://schemas.microsoft.com/office/drawing/2014/main" id="{39DE8302-C9FD-D527-87EA-AEE0FE72BFC1}"/>
              </a:ext>
            </a:extLst>
          </p:cNvPr>
          <p:cNvSpPr txBox="1">
            <a:spLocks/>
          </p:cNvSpPr>
          <p:nvPr/>
        </p:nvSpPr>
        <p:spPr>
          <a:xfrm>
            <a:off x="457200" y="1650304"/>
            <a:ext cx="8229600" cy="4525963"/>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A typical coolant sensor, shown in Figure 6.16, consists of a thermistor mounted in a housing that is designed to be inserted in the coolant stream.</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This housing is typically threaded with pipe threads that seal the assembly against coolant leakage.</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A </a:t>
            </a:r>
            <a:r>
              <a:rPr kumimoji="0" lang="en-IN" sz="3200" b="0" i="1" u="none" strike="noStrike" kern="1200" cap="none" spc="0" normalizeH="0" baseline="0" noProof="0">
                <a:ln>
                  <a:noFill/>
                </a:ln>
                <a:solidFill>
                  <a:sysClr val="windowText" lastClr="000000"/>
                </a:solidFill>
                <a:effectLst/>
                <a:uLnTx/>
                <a:uFillTx/>
                <a:latin typeface="Calibri"/>
                <a:ea typeface="+mn-ea"/>
                <a:cs typeface="+mn-cs"/>
              </a:rPr>
              <a:t>thermistor is made of semiconductor material whose resistance varies </a:t>
            </a: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inversely with temperature. For example, at -40°C a typical coolant sensor has a resistance of 100,000 ohms. The resistance decreases to about 70,000 ohms at 130°C.</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198915357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36045E-709E-1B60-5612-88A3858BE157}"/>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E5A84741-0428-0CEF-0E19-92B1CDAB8E8C}"/>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B9B52CB6-52E1-B8C0-9F24-74030D10997A}"/>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6EEC8F61-B559-B9FB-B837-71F1622FFDDB}"/>
              </a:ext>
            </a:extLst>
          </p:cNvPr>
          <p:cNvSpPr>
            <a:spLocks noGrp="1"/>
          </p:cNvSpPr>
          <p:nvPr>
            <p:ph type="sldNum" sz="quarter" idx="12"/>
          </p:nvPr>
        </p:nvSpPr>
        <p:spPr/>
        <p:txBody>
          <a:bodyPr/>
          <a:lstStyle/>
          <a:p>
            <a:fld id="{83FFE0AD-2901-4E3D-AF54-3F97F3BCA413}" type="slidenum">
              <a:rPr lang="en-IN" smtClean="0"/>
              <a:t>46</a:t>
            </a:fld>
            <a:endParaRPr lang="en-IN"/>
          </a:p>
        </p:txBody>
      </p:sp>
      <p:pic>
        <p:nvPicPr>
          <p:cNvPr id="5" name="Picture 2">
            <a:extLst>
              <a:ext uri="{FF2B5EF4-FFF2-40B4-BE49-F238E27FC236}">
                <a16:creationId xmlns:a16="http://schemas.microsoft.com/office/drawing/2014/main" id="{CD2EBAD0-349B-BB6B-1AB0-E9DD7844C7C7}"/>
              </a:ext>
            </a:extLst>
          </p:cNvPr>
          <p:cNvPicPr>
            <a:picLocks noChangeAspect="1" noChangeArrowheads="1"/>
          </p:cNvPicPr>
          <p:nvPr/>
        </p:nvPicPr>
        <p:blipFill>
          <a:blip r:embed="rId2"/>
          <a:srcRect/>
          <a:stretch>
            <a:fillRect/>
          </a:stretch>
        </p:blipFill>
        <p:spPr bwMode="auto">
          <a:xfrm>
            <a:off x="482252" y="1524000"/>
            <a:ext cx="8000999" cy="3657600"/>
          </a:xfrm>
          <a:prstGeom prst="rect">
            <a:avLst/>
          </a:prstGeom>
          <a:noFill/>
          <a:ln w="9525">
            <a:noFill/>
            <a:miter lim="800000"/>
            <a:headEnd/>
            <a:tailEnd/>
          </a:ln>
          <a:effectLst/>
        </p:spPr>
      </p:pic>
    </p:spTree>
    <p:extLst>
      <p:ext uri="{BB962C8B-B14F-4D97-AF65-F5344CB8AC3E}">
        <p14:creationId xmlns:p14="http://schemas.microsoft.com/office/powerpoint/2010/main" val="277383590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5F8320-CADD-C598-BB55-D480E6997BAE}"/>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B9EBAC5D-8C26-A5F3-C3C8-9FD7B85E698D}"/>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EB2BEB25-66B5-05B2-E5E5-B94200A398BF}"/>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AA621AA5-4AB0-7CF4-5417-052966CE222D}"/>
              </a:ext>
            </a:extLst>
          </p:cNvPr>
          <p:cNvSpPr>
            <a:spLocks noGrp="1"/>
          </p:cNvSpPr>
          <p:nvPr>
            <p:ph type="sldNum" sz="quarter" idx="12"/>
          </p:nvPr>
        </p:nvSpPr>
        <p:spPr/>
        <p:txBody>
          <a:bodyPr/>
          <a:lstStyle/>
          <a:p>
            <a:fld id="{83FFE0AD-2901-4E3D-AF54-3F97F3BCA413}" type="slidenum">
              <a:rPr lang="en-IN" smtClean="0"/>
              <a:t>47</a:t>
            </a:fld>
            <a:endParaRPr lang="en-IN"/>
          </a:p>
        </p:txBody>
      </p:sp>
      <p:sp>
        <p:nvSpPr>
          <p:cNvPr id="8" name="Title 1">
            <a:extLst>
              <a:ext uri="{FF2B5EF4-FFF2-40B4-BE49-F238E27FC236}">
                <a16:creationId xmlns:a16="http://schemas.microsoft.com/office/drawing/2014/main" id="{4EB0DE3C-A9F0-0CB9-FBE7-2C401E953337}"/>
              </a:ext>
            </a:extLst>
          </p:cNvPr>
          <p:cNvSpPr txBox="1">
            <a:spLocks/>
          </p:cNvSpPr>
          <p:nvPr/>
        </p:nvSpPr>
        <p:spPr>
          <a:xfrm>
            <a:off x="457200" y="951042"/>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Exhaust Gas Oxygen Sensor</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9" name="Content Placeholder 2">
            <a:extLst>
              <a:ext uri="{FF2B5EF4-FFF2-40B4-BE49-F238E27FC236}">
                <a16:creationId xmlns:a16="http://schemas.microsoft.com/office/drawing/2014/main" id="{CDB2E902-C93D-E5B0-212A-E2FDD2A37F12}"/>
              </a:ext>
            </a:extLst>
          </p:cNvPr>
          <p:cNvSpPr txBox="1">
            <a:spLocks/>
          </p:cNvSpPr>
          <p:nvPr/>
        </p:nvSpPr>
        <p:spPr>
          <a:xfrm>
            <a:off x="457200" y="2001032"/>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This sensor is often called a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lambda sensor from the Greek letter </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lambda , which is commonly used to denote the equivalence ratio:</a:t>
            </a:r>
          </a:p>
        </p:txBody>
      </p:sp>
      <p:pic>
        <p:nvPicPr>
          <p:cNvPr id="10" name="Picture 2">
            <a:extLst>
              <a:ext uri="{FF2B5EF4-FFF2-40B4-BE49-F238E27FC236}">
                <a16:creationId xmlns:a16="http://schemas.microsoft.com/office/drawing/2014/main" id="{6A0C1EC0-FC58-17F0-4CDE-DF8838E08660}"/>
              </a:ext>
            </a:extLst>
          </p:cNvPr>
          <p:cNvPicPr>
            <a:picLocks noChangeAspect="1" noChangeArrowheads="1"/>
          </p:cNvPicPr>
          <p:nvPr/>
        </p:nvPicPr>
        <p:blipFill>
          <a:blip r:embed="rId2"/>
          <a:srcRect/>
          <a:stretch>
            <a:fillRect/>
          </a:stretch>
        </p:blipFill>
        <p:spPr bwMode="auto">
          <a:xfrm>
            <a:off x="668057" y="4345217"/>
            <a:ext cx="3164907" cy="837483"/>
          </a:xfrm>
          <a:prstGeom prst="rect">
            <a:avLst/>
          </a:prstGeom>
          <a:noFill/>
          <a:ln w="9525">
            <a:noFill/>
            <a:miter lim="800000"/>
            <a:headEnd/>
            <a:tailEnd/>
          </a:ln>
          <a:effectLst/>
        </p:spPr>
      </p:pic>
      <p:pic>
        <p:nvPicPr>
          <p:cNvPr id="11" name="Picture 2">
            <a:extLst>
              <a:ext uri="{FF2B5EF4-FFF2-40B4-BE49-F238E27FC236}">
                <a16:creationId xmlns:a16="http://schemas.microsoft.com/office/drawing/2014/main" id="{05C824BE-FEA9-F89B-20AD-F09EFDA7EB74}"/>
              </a:ext>
            </a:extLst>
          </p:cNvPr>
          <p:cNvPicPr>
            <a:picLocks noChangeAspect="1" noChangeArrowheads="1"/>
          </p:cNvPicPr>
          <p:nvPr/>
        </p:nvPicPr>
        <p:blipFill>
          <a:blip r:embed="rId3"/>
          <a:srcRect t="8210" b="6780"/>
          <a:stretch>
            <a:fillRect/>
          </a:stretch>
        </p:blipFill>
        <p:spPr bwMode="auto">
          <a:xfrm>
            <a:off x="3832964" y="3607495"/>
            <a:ext cx="5116881" cy="2399671"/>
          </a:xfrm>
          <a:prstGeom prst="rect">
            <a:avLst/>
          </a:prstGeom>
          <a:noFill/>
          <a:ln w="9525">
            <a:noFill/>
            <a:miter lim="800000"/>
            <a:headEnd/>
            <a:tailEnd/>
          </a:ln>
          <a:effectLst/>
        </p:spPr>
      </p:pic>
    </p:spTree>
    <p:extLst>
      <p:ext uri="{BB962C8B-B14F-4D97-AF65-F5344CB8AC3E}">
        <p14:creationId xmlns:p14="http://schemas.microsoft.com/office/powerpoint/2010/main" val="364962671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F5A588-D04B-CFF6-407C-25081911BD6F}"/>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077592E2-DAF5-AAA4-2F0B-77F941D8B868}"/>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16753E26-9353-927C-3B2A-43D24C0958DA}"/>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287C0268-7114-DA29-E9C6-F811161FFDDF}"/>
              </a:ext>
            </a:extLst>
          </p:cNvPr>
          <p:cNvSpPr>
            <a:spLocks noGrp="1"/>
          </p:cNvSpPr>
          <p:nvPr>
            <p:ph type="sldNum" sz="quarter" idx="12"/>
          </p:nvPr>
        </p:nvSpPr>
        <p:spPr/>
        <p:txBody>
          <a:bodyPr/>
          <a:lstStyle/>
          <a:p>
            <a:fld id="{83FFE0AD-2901-4E3D-AF54-3F97F3BCA413}" type="slidenum">
              <a:rPr lang="en-IN" smtClean="0"/>
              <a:t>48</a:t>
            </a:fld>
            <a:endParaRPr lang="en-IN"/>
          </a:p>
        </p:txBody>
      </p:sp>
      <p:sp>
        <p:nvSpPr>
          <p:cNvPr id="6" name="Content Placeholder 2">
            <a:extLst>
              <a:ext uri="{FF2B5EF4-FFF2-40B4-BE49-F238E27FC236}">
                <a16:creationId xmlns:a16="http://schemas.microsoft.com/office/drawing/2014/main" id="{279411C7-821E-F918-D61B-A9AC417AD869}"/>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Whenever the air/fuel ratio is atstoichiometry, the value for l is 1. When the air–fuel mixture is too lean, the condition is represented by lambda greater than one (denoted l &gt; 1). Conversely, when the air–fuel mixture is too rich, the condition is represented by an equivalence ratio of lambda less than one (l &lt; 1).</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29818651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B9DC67-0D91-908E-4EB5-0B1498F08813}"/>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D2F9A604-06D5-E67B-B523-6217445D2538}"/>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728B10DA-B356-BDB8-7B65-4D9EF77E88D6}"/>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1FF09166-60BE-5546-2E02-62571E7A0776}"/>
              </a:ext>
            </a:extLst>
          </p:cNvPr>
          <p:cNvSpPr>
            <a:spLocks noGrp="1"/>
          </p:cNvSpPr>
          <p:nvPr>
            <p:ph type="sldNum" sz="quarter" idx="12"/>
          </p:nvPr>
        </p:nvSpPr>
        <p:spPr/>
        <p:txBody>
          <a:bodyPr/>
          <a:lstStyle/>
          <a:p>
            <a:fld id="{83FFE0AD-2901-4E3D-AF54-3F97F3BCA413}" type="slidenum">
              <a:rPr lang="en-IN" smtClean="0"/>
              <a:t>49</a:t>
            </a:fld>
            <a:endParaRPr lang="en-IN"/>
          </a:p>
        </p:txBody>
      </p:sp>
    </p:spTree>
    <p:extLst>
      <p:ext uri="{BB962C8B-B14F-4D97-AF65-F5344CB8AC3E}">
        <p14:creationId xmlns:p14="http://schemas.microsoft.com/office/powerpoint/2010/main" val="33399101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5634CC-BC37-5A88-E618-1F062AD265F4}"/>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A17468F8-529C-5F24-0AC8-17D916D0489C}"/>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391B839F-C740-2E1A-A7CD-6A36FEBA7B4D}"/>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63A9A9BC-56CE-0D1D-1E2B-C326C328041A}"/>
              </a:ext>
            </a:extLst>
          </p:cNvPr>
          <p:cNvSpPr>
            <a:spLocks noGrp="1"/>
          </p:cNvSpPr>
          <p:nvPr>
            <p:ph type="sldNum" sz="quarter" idx="12"/>
          </p:nvPr>
        </p:nvSpPr>
        <p:spPr/>
        <p:txBody>
          <a:bodyPr/>
          <a:lstStyle/>
          <a:p>
            <a:fld id="{83FFE0AD-2901-4E3D-AF54-3F97F3BCA413}" type="slidenum">
              <a:rPr lang="en-IN" smtClean="0"/>
              <a:t>5</a:t>
            </a:fld>
            <a:endParaRPr lang="en-IN"/>
          </a:p>
        </p:txBody>
      </p:sp>
      <p:sp>
        <p:nvSpPr>
          <p:cNvPr id="7" name="Title 1">
            <a:extLst>
              <a:ext uri="{FF2B5EF4-FFF2-40B4-BE49-F238E27FC236}">
                <a16:creationId xmlns:a16="http://schemas.microsoft.com/office/drawing/2014/main" id="{53A20647-F019-B4ED-C168-44A00261C6BB}"/>
              </a:ext>
            </a:extLst>
          </p:cNvPr>
          <p:cNvSpPr txBox="1">
            <a:spLocks/>
          </p:cNvSpPr>
          <p:nvPr/>
        </p:nvSpPr>
        <p:spPr>
          <a:xfrm>
            <a:off x="457200" y="115145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AIR FLOW RATE SENSOR</a:t>
            </a:r>
            <a:endParaRPr kumimoji="0" lang="en-IN" sz="4400" b="0" i="0" u="none" strike="noStrike" kern="1200" cap="none" spc="0" normalizeH="0" baseline="0" noProof="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A9E385E5-3EFA-0C80-2BC8-DA73254F7439}"/>
              </a:ext>
            </a:extLst>
          </p:cNvPr>
          <p:cNvSpPr txBox="1">
            <a:spLocks/>
          </p:cNvSpPr>
          <p:nvPr/>
        </p:nvSpPr>
        <p:spPr>
          <a:xfrm>
            <a:off x="457200" y="2301656"/>
            <a:ext cx="8229600" cy="392217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majority of cars produced since the early 1990s use a relatively simple and inexpensive mass air flow rate (MAF) sensor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This is normally mounted as part of the air cleaner assembly, where it measures air flow into the intake manifold.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405836972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017C74-E90F-C998-EA8E-A53A7A31C035}"/>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E787E9B0-7C78-7D1F-B095-DFBBC9245F1D}"/>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9144593A-2183-DCDF-0D64-EB2FA822BAC3}"/>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492DF57E-B423-1902-FD72-947822E4D218}"/>
              </a:ext>
            </a:extLst>
          </p:cNvPr>
          <p:cNvSpPr>
            <a:spLocks noGrp="1"/>
          </p:cNvSpPr>
          <p:nvPr>
            <p:ph type="sldNum" sz="quarter" idx="12"/>
          </p:nvPr>
        </p:nvSpPr>
        <p:spPr/>
        <p:txBody>
          <a:bodyPr/>
          <a:lstStyle/>
          <a:p>
            <a:fld id="{83FFE0AD-2901-4E3D-AF54-3F97F3BCA413}" type="slidenum">
              <a:rPr lang="en-IN" smtClean="0"/>
              <a:t>50</a:t>
            </a:fld>
            <a:endParaRPr lang="en-IN"/>
          </a:p>
        </p:txBody>
      </p:sp>
    </p:spTree>
    <p:extLst>
      <p:ext uri="{BB962C8B-B14F-4D97-AF65-F5344CB8AC3E}">
        <p14:creationId xmlns:p14="http://schemas.microsoft.com/office/powerpoint/2010/main" val="405488132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5C02A0-9657-3B49-7CAF-EF0F8EA324D0}"/>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803E6B61-4F5D-4F7D-C09A-61D3E22569C6}"/>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220D7296-486A-69DD-2E9F-D604AA01ACB1}"/>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77F63E81-DF23-6626-F893-7B8847C09B67}"/>
              </a:ext>
            </a:extLst>
          </p:cNvPr>
          <p:cNvSpPr>
            <a:spLocks noGrp="1"/>
          </p:cNvSpPr>
          <p:nvPr>
            <p:ph type="sldNum" sz="quarter" idx="12"/>
          </p:nvPr>
        </p:nvSpPr>
        <p:spPr/>
        <p:txBody>
          <a:bodyPr/>
          <a:lstStyle/>
          <a:p>
            <a:fld id="{83FFE0AD-2901-4E3D-AF54-3F97F3BCA413}" type="slidenum">
              <a:rPr lang="en-IN" smtClean="0"/>
              <a:t>51</a:t>
            </a:fld>
            <a:endParaRPr lang="en-IN"/>
          </a:p>
        </p:txBody>
      </p:sp>
    </p:spTree>
    <p:extLst>
      <p:ext uri="{BB962C8B-B14F-4D97-AF65-F5344CB8AC3E}">
        <p14:creationId xmlns:p14="http://schemas.microsoft.com/office/powerpoint/2010/main" val="367856959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116E33-2FD3-433A-1FB4-4F7E5916AF9E}"/>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FDED43B0-3FE6-A3F9-1163-A2ED93804035}"/>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3ABB1C64-12A9-394B-96F1-81B10D7EECDE}"/>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537B428C-A5A4-F4ED-0576-DBBBC7199411}"/>
              </a:ext>
            </a:extLst>
          </p:cNvPr>
          <p:cNvSpPr>
            <a:spLocks noGrp="1"/>
          </p:cNvSpPr>
          <p:nvPr>
            <p:ph type="sldNum" sz="quarter" idx="12"/>
          </p:nvPr>
        </p:nvSpPr>
        <p:spPr/>
        <p:txBody>
          <a:bodyPr/>
          <a:lstStyle/>
          <a:p>
            <a:fld id="{83FFE0AD-2901-4E3D-AF54-3F97F3BCA413}" type="slidenum">
              <a:rPr lang="en-IN" smtClean="0"/>
              <a:t>52</a:t>
            </a:fld>
            <a:endParaRPr lang="en-IN"/>
          </a:p>
        </p:txBody>
      </p:sp>
    </p:spTree>
    <p:extLst>
      <p:ext uri="{BB962C8B-B14F-4D97-AF65-F5344CB8AC3E}">
        <p14:creationId xmlns:p14="http://schemas.microsoft.com/office/powerpoint/2010/main" val="393295252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9BB806-49C1-339C-EAED-9359F10FA900}"/>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AF66CE18-7CAA-FF0D-641E-29EC42F78505}"/>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BA50D3BE-524E-4B83-BE8E-76A21F38810B}"/>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E97A0095-9DC0-F755-32E3-F280C4C5CBE8}"/>
              </a:ext>
            </a:extLst>
          </p:cNvPr>
          <p:cNvSpPr>
            <a:spLocks noGrp="1"/>
          </p:cNvSpPr>
          <p:nvPr>
            <p:ph type="sldNum" sz="quarter" idx="12"/>
          </p:nvPr>
        </p:nvSpPr>
        <p:spPr/>
        <p:txBody>
          <a:bodyPr/>
          <a:lstStyle/>
          <a:p>
            <a:fld id="{83FFE0AD-2901-4E3D-AF54-3F97F3BCA413}" type="slidenum">
              <a:rPr lang="en-IN" smtClean="0"/>
              <a:t>53</a:t>
            </a:fld>
            <a:endParaRPr lang="en-IN"/>
          </a:p>
        </p:txBody>
      </p:sp>
    </p:spTree>
    <p:extLst>
      <p:ext uri="{BB962C8B-B14F-4D97-AF65-F5344CB8AC3E}">
        <p14:creationId xmlns:p14="http://schemas.microsoft.com/office/powerpoint/2010/main" val="194920588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4B04C9-387C-093C-DC94-E284492C5662}"/>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E3DE3813-507F-CF0C-208F-FAB28CD5340F}"/>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A5BE2221-65F7-4BF6-4379-974A5FF4BC68}"/>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E8DE886B-1178-D186-A717-14C615479A38}"/>
              </a:ext>
            </a:extLst>
          </p:cNvPr>
          <p:cNvSpPr>
            <a:spLocks noGrp="1"/>
          </p:cNvSpPr>
          <p:nvPr>
            <p:ph type="sldNum" sz="quarter" idx="12"/>
          </p:nvPr>
        </p:nvSpPr>
        <p:spPr/>
        <p:txBody>
          <a:bodyPr/>
          <a:lstStyle/>
          <a:p>
            <a:fld id="{83FFE0AD-2901-4E3D-AF54-3F97F3BCA413}" type="slidenum">
              <a:rPr lang="en-IN" smtClean="0"/>
              <a:t>54</a:t>
            </a:fld>
            <a:endParaRPr lang="en-IN"/>
          </a:p>
        </p:txBody>
      </p:sp>
    </p:spTree>
    <p:extLst>
      <p:ext uri="{BB962C8B-B14F-4D97-AF65-F5344CB8AC3E}">
        <p14:creationId xmlns:p14="http://schemas.microsoft.com/office/powerpoint/2010/main" val="300946171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E281E2-3938-3F26-8DB1-7957C701BF7E}"/>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4B46CB7F-B4F7-F7E3-E3B4-8FF0126B2C07}"/>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7CB06738-01EA-3929-58EB-0D026EAC6B8F}"/>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E591949E-10B9-94D8-0B8F-A7B4DF489690}"/>
              </a:ext>
            </a:extLst>
          </p:cNvPr>
          <p:cNvSpPr>
            <a:spLocks noGrp="1"/>
          </p:cNvSpPr>
          <p:nvPr>
            <p:ph type="sldNum" sz="quarter" idx="12"/>
          </p:nvPr>
        </p:nvSpPr>
        <p:spPr/>
        <p:txBody>
          <a:bodyPr/>
          <a:lstStyle/>
          <a:p>
            <a:fld id="{83FFE0AD-2901-4E3D-AF54-3F97F3BCA413}" type="slidenum">
              <a:rPr lang="en-IN" smtClean="0"/>
              <a:t>55</a:t>
            </a:fld>
            <a:endParaRPr lang="en-IN"/>
          </a:p>
        </p:txBody>
      </p:sp>
    </p:spTree>
    <p:extLst>
      <p:ext uri="{BB962C8B-B14F-4D97-AF65-F5344CB8AC3E}">
        <p14:creationId xmlns:p14="http://schemas.microsoft.com/office/powerpoint/2010/main" val="287994797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B46C9C-5C0F-1805-8AF8-89A9A8855DE1}"/>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D8CBC0FF-D970-2489-02C9-256449D4A09C}"/>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FDB2C0A3-F7DB-D5AF-86A8-D9A8AFCAFB79}"/>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F8D917B0-C495-0154-ABC5-6A94A22D6761}"/>
              </a:ext>
            </a:extLst>
          </p:cNvPr>
          <p:cNvSpPr>
            <a:spLocks noGrp="1"/>
          </p:cNvSpPr>
          <p:nvPr>
            <p:ph type="sldNum" sz="quarter" idx="12"/>
          </p:nvPr>
        </p:nvSpPr>
        <p:spPr/>
        <p:txBody>
          <a:bodyPr/>
          <a:lstStyle/>
          <a:p>
            <a:fld id="{83FFE0AD-2901-4E3D-AF54-3F97F3BCA413}" type="slidenum">
              <a:rPr lang="en-IN" smtClean="0"/>
              <a:t>56</a:t>
            </a:fld>
            <a:endParaRPr lang="en-IN"/>
          </a:p>
        </p:txBody>
      </p:sp>
    </p:spTree>
    <p:extLst>
      <p:ext uri="{BB962C8B-B14F-4D97-AF65-F5344CB8AC3E}">
        <p14:creationId xmlns:p14="http://schemas.microsoft.com/office/powerpoint/2010/main" val="8554810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5A3923-326F-A325-4A49-A1D4AC85832A}"/>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26DB0288-343F-0BA9-D1EF-B57479308671}"/>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20225AC8-EF2F-BFC4-1420-8AB41AD5AE5B}"/>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DF6FF73E-3C77-F2DA-9E7E-15E85D5E18D9}"/>
              </a:ext>
            </a:extLst>
          </p:cNvPr>
          <p:cNvSpPr>
            <a:spLocks noGrp="1"/>
          </p:cNvSpPr>
          <p:nvPr>
            <p:ph type="sldNum" sz="quarter" idx="12"/>
          </p:nvPr>
        </p:nvSpPr>
        <p:spPr/>
        <p:txBody>
          <a:bodyPr/>
          <a:lstStyle/>
          <a:p>
            <a:fld id="{83FFE0AD-2901-4E3D-AF54-3F97F3BCA413}" type="slidenum">
              <a:rPr lang="en-IN" smtClean="0"/>
              <a:t>57</a:t>
            </a:fld>
            <a:endParaRPr lang="en-IN"/>
          </a:p>
        </p:txBody>
      </p:sp>
    </p:spTree>
    <p:extLst>
      <p:ext uri="{BB962C8B-B14F-4D97-AF65-F5344CB8AC3E}">
        <p14:creationId xmlns:p14="http://schemas.microsoft.com/office/powerpoint/2010/main" val="60445841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5AB505-E527-7D96-A95D-8BECE5E7F402}"/>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CD000C0C-10B7-A9C7-9728-54BEF0631BF6}"/>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98E6CA2F-E9B2-0F93-477B-800D0E86FC13}"/>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23F82340-37E8-3CC7-6C48-56A4A718751F}"/>
              </a:ext>
            </a:extLst>
          </p:cNvPr>
          <p:cNvSpPr>
            <a:spLocks noGrp="1"/>
          </p:cNvSpPr>
          <p:nvPr>
            <p:ph type="sldNum" sz="quarter" idx="12"/>
          </p:nvPr>
        </p:nvSpPr>
        <p:spPr/>
        <p:txBody>
          <a:bodyPr/>
          <a:lstStyle/>
          <a:p>
            <a:fld id="{83FFE0AD-2901-4E3D-AF54-3F97F3BCA413}" type="slidenum">
              <a:rPr lang="en-IN" smtClean="0"/>
              <a:t>58</a:t>
            </a:fld>
            <a:endParaRPr lang="en-IN"/>
          </a:p>
        </p:txBody>
      </p:sp>
    </p:spTree>
    <p:extLst>
      <p:ext uri="{BB962C8B-B14F-4D97-AF65-F5344CB8AC3E}">
        <p14:creationId xmlns:p14="http://schemas.microsoft.com/office/powerpoint/2010/main" val="99533550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8A1B62-9FF8-799E-92DA-2CE7151DF30D}"/>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74DF863A-F7EA-AB82-1B53-0816F1533F1A}"/>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397AF5F5-93D2-1408-973F-2269CA6890E3}"/>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E1E26402-1BF9-0B4B-1F5D-6686400D5C67}"/>
              </a:ext>
            </a:extLst>
          </p:cNvPr>
          <p:cNvSpPr>
            <a:spLocks noGrp="1"/>
          </p:cNvSpPr>
          <p:nvPr>
            <p:ph type="sldNum" sz="quarter" idx="12"/>
          </p:nvPr>
        </p:nvSpPr>
        <p:spPr/>
        <p:txBody>
          <a:bodyPr/>
          <a:lstStyle/>
          <a:p>
            <a:fld id="{83FFE0AD-2901-4E3D-AF54-3F97F3BCA413}" type="slidenum">
              <a:rPr lang="en-IN" smtClean="0"/>
              <a:t>59</a:t>
            </a:fld>
            <a:endParaRPr lang="en-IN"/>
          </a:p>
        </p:txBody>
      </p:sp>
    </p:spTree>
    <p:extLst>
      <p:ext uri="{BB962C8B-B14F-4D97-AF65-F5344CB8AC3E}">
        <p14:creationId xmlns:p14="http://schemas.microsoft.com/office/powerpoint/2010/main" val="15848074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C7EA36-216F-BA33-0866-313321DE6E79}"/>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FC23887B-4428-B8CE-AC5F-3260C6E1AA06}"/>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CD268DAE-DF78-3D20-E9F6-124CCB88F6A8}"/>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C0EA28F4-4D2E-D780-37D6-29DCE8A25E51}"/>
              </a:ext>
            </a:extLst>
          </p:cNvPr>
          <p:cNvSpPr>
            <a:spLocks noGrp="1"/>
          </p:cNvSpPr>
          <p:nvPr>
            <p:ph type="sldNum" sz="quarter" idx="12"/>
          </p:nvPr>
        </p:nvSpPr>
        <p:spPr/>
        <p:txBody>
          <a:bodyPr/>
          <a:lstStyle/>
          <a:p>
            <a:fld id="{83FFE0AD-2901-4E3D-AF54-3F97F3BCA413}" type="slidenum">
              <a:rPr lang="en-IN" smtClean="0"/>
              <a:t>6</a:t>
            </a:fld>
            <a:endParaRPr lang="en-IN"/>
          </a:p>
        </p:txBody>
      </p:sp>
      <p:pic>
        <p:nvPicPr>
          <p:cNvPr id="5" name="Picture 2">
            <a:extLst>
              <a:ext uri="{FF2B5EF4-FFF2-40B4-BE49-F238E27FC236}">
                <a16:creationId xmlns:a16="http://schemas.microsoft.com/office/drawing/2014/main" id="{11725535-BED6-B7FB-3668-66CC6DB9CE17}"/>
              </a:ext>
            </a:extLst>
          </p:cNvPr>
          <p:cNvPicPr>
            <a:picLocks noChangeAspect="1" noChangeArrowheads="1"/>
          </p:cNvPicPr>
          <p:nvPr/>
        </p:nvPicPr>
        <p:blipFill>
          <a:blip r:embed="rId2"/>
          <a:srcRect/>
          <a:stretch>
            <a:fillRect/>
          </a:stretch>
        </p:blipFill>
        <p:spPr bwMode="auto">
          <a:xfrm>
            <a:off x="508347" y="1190214"/>
            <a:ext cx="8109559" cy="5070712"/>
          </a:xfrm>
          <a:prstGeom prst="rect">
            <a:avLst/>
          </a:prstGeom>
          <a:noFill/>
          <a:ln w="9525">
            <a:noFill/>
            <a:miter lim="800000"/>
            <a:headEnd/>
            <a:tailEnd/>
          </a:ln>
          <a:effectLst/>
        </p:spPr>
      </p:pic>
    </p:spTree>
    <p:extLst>
      <p:ext uri="{BB962C8B-B14F-4D97-AF65-F5344CB8AC3E}">
        <p14:creationId xmlns:p14="http://schemas.microsoft.com/office/powerpoint/2010/main" val="333719225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FAF579-0A49-B415-9B8D-FF9C6E8930A3}"/>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C2D9BBB3-CC35-531B-B7F9-3919CCCCF2ED}"/>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99B500E1-897A-3117-702B-3485415B5582}"/>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28658181-AD24-79FA-2FD5-C07E88933D47}"/>
              </a:ext>
            </a:extLst>
          </p:cNvPr>
          <p:cNvSpPr>
            <a:spLocks noGrp="1"/>
          </p:cNvSpPr>
          <p:nvPr>
            <p:ph type="sldNum" sz="quarter" idx="12"/>
          </p:nvPr>
        </p:nvSpPr>
        <p:spPr/>
        <p:txBody>
          <a:bodyPr/>
          <a:lstStyle/>
          <a:p>
            <a:fld id="{83FFE0AD-2901-4E3D-AF54-3F97F3BCA413}" type="slidenum">
              <a:rPr lang="en-IN" smtClean="0"/>
              <a:t>60</a:t>
            </a:fld>
            <a:endParaRPr lang="en-IN"/>
          </a:p>
        </p:txBody>
      </p:sp>
    </p:spTree>
    <p:extLst>
      <p:ext uri="{BB962C8B-B14F-4D97-AF65-F5344CB8AC3E}">
        <p14:creationId xmlns:p14="http://schemas.microsoft.com/office/powerpoint/2010/main" val="276572507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4D8B7F-BBB0-8ED2-98BD-95E07BD417B1}"/>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0D2E0E92-99EA-4F5B-A41F-B7B3CDCC7B89}"/>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B76BC3F0-A19A-AFFD-7F83-A2E7D351F673}"/>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0D415C4C-B713-B49C-D972-C293B79C3563}"/>
              </a:ext>
            </a:extLst>
          </p:cNvPr>
          <p:cNvSpPr>
            <a:spLocks noGrp="1"/>
          </p:cNvSpPr>
          <p:nvPr>
            <p:ph type="sldNum" sz="quarter" idx="12"/>
          </p:nvPr>
        </p:nvSpPr>
        <p:spPr/>
        <p:txBody>
          <a:bodyPr/>
          <a:lstStyle/>
          <a:p>
            <a:fld id="{83FFE0AD-2901-4E3D-AF54-3F97F3BCA413}" type="slidenum">
              <a:rPr lang="en-IN" smtClean="0"/>
              <a:t>61</a:t>
            </a:fld>
            <a:endParaRPr lang="en-IN"/>
          </a:p>
        </p:txBody>
      </p:sp>
    </p:spTree>
    <p:extLst>
      <p:ext uri="{BB962C8B-B14F-4D97-AF65-F5344CB8AC3E}">
        <p14:creationId xmlns:p14="http://schemas.microsoft.com/office/powerpoint/2010/main" val="287425146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91EE2A-9BC0-274F-6085-5191A892A09D}"/>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96D18AB5-B741-2CCE-A1ED-E019F077322E}"/>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E7CD9FE3-BC5E-24A4-83DD-D78372F65ABB}"/>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C67467A0-D86D-D318-3179-4D7AE3A8862E}"/>
              </a:ext>
            </a:extLst>
          </p:cNvPr>
          <p:cNvSpPr>
            <a:spLocks noGrp="1"/>
          </p:cNvSpPr>
          <p:nvPr>
            <p:ph type="sldNum" sz="quarter" idx="12"/>
          </p:nvPr>
        </p:nvSpPr>
        <p:spPr/>
        <p:txBody>
          <a:bodyPr/>
          <a:lstStyle/>
          <a:p>
            <a:fld id="{83FFE0AD-2901-4E3D-AF54-3F97F3BCA413}" type="slidenum">
              <a:rPr lang="en-IN" smtClean="0"/>
              <a:t>62</a:t>
            </a:fld>
            <a:endParaRPr lang="en-IN"/>
          </a:p>
        </p:txBody>
      </p:sp>
    </p:spTree>
    <p:extLst>
      <p:ext uri="{BB962C8B-B14F-4D97-AF65-F5344CB8AC3E}">
        <p14:creationId xmlns:p14="http://schemas.microsoft.com/office/powerpoint/2010/main" val="131378802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A54E8B-FF52-B22E-AF49-CAA78BA2DCA2}"/>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544E54DD-63E2-3FF0-A621-CF658AE4929D}"/>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FA8F73F6-B511-52E9-367C-9A60F4FF69C3}"/>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981B502C-5124-36B3-2083-2C32C0AEC885}"/>
              </a:ext>
            </a:extLst>
          </p:cNvPr>
          <p:cNvSpPr>
            <a:spLocks noGrp="1"/>
          </p:cNvSpPr>
          <p:nvPr>
            <p:ph type="sldNum" sz="quarter" idx="12"/>
          </p:nvPr>
        </p:nvSpPr>
        <p:spPr/>
        <p:txBody>
          <a:bodyPr/>
          <a:lstStyle/>
          <a:p>
            <a:fld id="{83FFE0AD-2901-4E3D-AF54-3F97F3BCA413}" type="slidenum">
              <a:rPr lang="en-IN" smtClean="0"/>
              <a:t>63</a:t>
            </a:fld>
            <a:endParaRPr lang="en-IN"/>
          </a:p>
        </p:txBody>
      </p:sp>
    </p:spTree>
    <p:extLst>
      <p:ext uri="{BB962C8B-B14F-4D97-AF65-F5344CB8AC3E}">
        <p14:creationId xmlns:p14="http://schemas.microsoft.com/office/powerpoint/2010/main" val="419398517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158433-EC30-2C6E-F5BC-9A6DD02EBB56}"/>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FC1230B9-2E6D-2063-636E-07C4085EFD75}"/>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229A75D1-FC3E-3151-8271-BD8BFA2C968A}"/>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D330A494-DC6B-CD40-8B3B-B69C491C85E4}"/>
              </a:ext>
            </a:extLst>
          </p:cNvPr>
          <p:cNvSpPr>
            <a:spLocks noGrp="1"/>
          </p:cNvSpPr>
          <p:nvPr>
            <p:ph type="sldNum" sz="quarter" idx="12"/>
          </p:nvPr>
        </p:nvSpPr>
        <p:spPr/>
        <p:txBody>
          <a:bodyPr/>
          <a:lstStyle/>
          <a:p>
            <a:fld id="{83FFE0AD-2901-4E3D-AF54-3F97F3BCA413}" type="slidenum">
              <a:rPr lang="en-IN" smtClean="0"/>
              <a:t>64</a:t>
            </a:fld>
            <a:endParaRPr lang="en-IN"/>
          </a:p>
        </p:txBody>
      </p:sp>
    </p:spTree>
    <p:extLst>
      <p:ext uri="{BB962C8B-B14F-4D97-AF65-F5344CB8AC3E}">
        <p14:creationId xmlns:p14="http://schemas.microsoft.com/office/powerpoint/2010/main" val="392277831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680C8D-164F-9F6E-9D0E-79BC4175BB40}"/>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0DC34AF9-C044-141C-26D9-A7BE8FA30AED}"/>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FFDC784F-B6D0-3333-0711-C4FFFD1A9645}"/>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FED8D4F2-CD56-D7F9-F6A2-7C50F1F0C479}"/>
              </a:ext>
            </a:extLst>
          </p:cNvPr>
          <p:cNvSpPr>
            <a:spLocks noGrp="1"/>
          </p:cNvSpPr>
          <p:nvPr>
            <p:ph type="sldNum" sz="quarter" idx="12"/>
          </p:nvPr>
        </p:nvSpPr>
        <p:spPr/>
        <p:txBody>
          <a:bodyPr/>
          <a:lstStyle/>
          <a:p>
            <a:fld id="{83FFE0AD-2901-4E3D-AF54-3F97F3BCA413}" type="slidenum">
              <a:rPr lang="en-IN" smtClean="0"/>
              <a:t>65</a:t>
            </a:fld>
            <a:endParaRPr lang="en-IN"/>
          </a:p>
        </p:txBody>
      </p:sp>
    </p:spTree>
    <p:extLst>
      <p:ext uri="{BB962C8B-B14F-4D97-AF65-F5344CB8AC3E}">
        <p14:creationId xmlns:p14="http://schemas.microsoft.com/office/powerpoint/2010/main" val="71176144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492A80-7561-BC30-116F-CDC34484E7C1}"/>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E5797813-9115-17AC-9D85-AA2474CC7859}"/>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4D64C2FD-9C20-34D3-6D3F-4B9A7253D857}"/>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E3C729DB-03EF-4D95-6C62-58E8CF82F163}"/>
              </a:ext>
            </a:extLst>
          </p:cNvPr>
          <p:cNvSpPr>
            <a:spLocks noGrp="1"/>
          </p:cNvSpPr>
          <p:nvPr>
            <p:ph type="sldNum" sz="quarter" idx="12"/>
          </p:nvPr>
        </p:nvSpPr>
        <p:spPr/>
        <p:txBody>
          <a:bodyPr/>
          <a:lstStyle/>
          <a:p>
            <a:fld id="{83FFE0AD-2901-4E3D-AF54-3F97F3BCA413}" type="slidenum">
              <a:rPr lang="en-IN" smtClean="0"/>
              <a:t>66</a:t>
            </a:fld>
            <a:endParaRPr lang="en-IN"/>
          </a:p>
        </p:txBody>
      </p:sp>
    </p:spTree>
    <p:extLst>
      <p:ext uri="{BB962C8B-B14F-4D97-AF65-F5344CB8AC3E}">
        <p14:creationId xmlns:p14="http://schemas.microsoft.com/office/powerpoint/2010/main" val="73682366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CB895B-E3CC-0AFA-C8B3-BCE0E8A7297F}"/>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B8C288AC-598F-0BD5-9334-1379DA1130FC}"/>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C50831B8-B15D-049F-8F6A-F5469956642C}"/>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55992B70-B9F8-4B58-0E28-E152F7D843B8}"/>
              </a:ext>
            </a:extLst>
          </p:cNvPr>
          <p:cNvSpPr>
            <a:spLocks noGrp="1"/>
          </p:cNvSpPr>
          <p:nvPr>
            <p:ph type="sldNum" sz="quarter" idx="12"/>
          </p:nvPr>
        </p:nvSpPr>
        <p:spPr/>
        <p:txBody>
          <a:bodyPr/>
          <a:lstStyle/>
          <a:p>
            <a:fld id="{83FFE0AD-2901-4E3D-AF54-3F97F3BCA413}" type="slidenum">
              <a:rPr lang="en-IN" smtClean="0"/>
              <a:t>67</a:t>
            </a:fld>
            <a:endParaRPr lang="en-IN"/>
          </a:p>
        </p:txBody>
      </p:sp>
    </p:spTree>
    <p:extLst>
      <p:ext uri="{BB962C8B-B14F-4D97-AF65-F5344CB8AC3E}">
        <p14:creationId xmlns:p14="http://schemas.microsoft.com/office/powerpoint/2010/main" val="210480199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DFD38B-18F0-8288-852A-2E9122BF8F9C}"/>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E27B7B0C-A0BD-3C52-BAE1-1B2CFDF45BBD}"/>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BF02D229-10FD-DD6F-8381-474038497C6B}"/>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5B9E0ED1-9E46-7B76-B626-6371C4C91456}"/>
              </a:ext>
            </a:extLst>
          </p:cNvPr>
          <p:cNvSpPr>
            <a:spLocks noGrp="1"/>
          </p:cNvSpPr>
          <p:nvPr>
            <p:ph type="sldNum" sz="quarter" idx="12"/>
          </p:nvPr>
        </p:nvSpPr>
        <p:spPr/>
        <p:txBody>
          <a:bodyPr/>
          <a:lstStyle/>
          <a:p>
            <a:fld id="{83FFE0AD-2901-4E3D-AF54-3F97F3BCA413}" type="slidenum">
              <a:rPr lang="en-IN" smtClean="0"/>
              <a:t>68</a:t>
            </a:fld>
            <a:endParaRPr lang="en-IN"/>
          </a:p>
        </p:txBody>
      </p:sp>
    </p:spTree>
    <p:extLst>
      <p:ext uri="{BB962C8B-B14F-4D97-AF65-F5344CB8AC3E}">
        <p14:creationId xmlns:p14="http://schemas.microsoft.com/office/powerpoint/2010/main" val="406330043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10F7DE-A091-F12F-135C-B5A1D092AE6C}"/>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2368099C-B61B-5CEF-3E4C-124F5DD0ACCF}"/>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0C2D5A77-8440-034F-816F-6353BBE44872}"/>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7859EBA4-7A33-6650-1709-DD08B51C5933}"/>
              </a:ext>
            </a:extLst>
          </p:cNvPr>
          <p:cNvSpPr>
            <a:spLocks noGrp="1"/>
          </p:cNvSpPr>
          <p:nvPr>
            <p:ph type="sldNum" sz="quarter" idx="12"/>
          </p:nvPr>
        </p:nvSpPr>
        <p:spPr/>
        <p:txBody>
          <a:bodyPr/>
          <a:lstStyle/>
          <a:p>
            <a:fld id="{83FFE0AD-2901-4E3D-AF54-3F97F3BCA413}" type="slidenum">
              <a:rPr lang="en-IN" smtClean="0"/>
              <a:t>69</a:t>
            </a:fld>
            <a:endParaRPr lang="en-IN"/>
          </a:p>
        </p:txBody>
      </p:sp>
    </p:spTree>
    <p:extLst>
      <p:ext uri="{BB962C8B-B14F-4D97-AF65-F5344CB8AC3E}">
        <p14:creationId xmlns:p14="http://schemas.microsoft.com/office/powerpoint/2010/main" val="15685743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D2CFBC-669B-67CE-73A1-9CA3C9887C27}"/>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360BC9FC-3353-0D49-B5A8-2BB7923A0A39}"/>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448B7C97-EEF3-4BDD-AF67-133477E2A563}"/>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830B2487-56BC-CE86-D69B-060296454387}"/>
              </a:ext>
            </a:extLst>
          </p:cNvPr>
          <p:cNvSpPr>
            <a:spLocks noGrp="1"/>
          </p:cNvSpPr>
          <p:nvPr>
            <p:ph type="sldNum" sz="quarter" idx="12"/>
          </p:nvPr>
        </p:nvSpPr>
        <p:spPr/>
        <p:txBody>
          <a:bodyPr/>
          <a:lstStyle/>
          <a:p>
            <a:fld id="{83FFE0AD-2901-4E3D-AF54-3F97F3BCA413}" type="slidenum">
              <a:rPr lang="en-IN" smtClean="0"/>
              <a:t>7</a:t>
            </a:fld>
            <a:endParaRPr lang="en-IN"/>
          </a:p>
        </p:txBody>
      </p:sp>
      <p:sp>
        <p:nvSpPr>
          <p:cNvPr id="6" name="Content Placeholder 2">
            <a:extLst>
              <a:ext uri="{FF2B5EF4-FFF2-40B4-BE49-F238E27FC236}">
                <a16:creationId xmlns:a16="http://schemas.microsoft.com/office/drawing/2014/main" id="{99C1F965-7574-4B8E-CF69-BA67D1300A9A}"/>
              </a:ext>
            </a:extLst>
          </p:cNvPr>
          <p:cNvSpPr txBox="1">
            <a:spLocks/>
          </p:cNvSpPr>
          <p:nvPr/>
        </p:nvSpPr>
        <p:spPr>
          <a:xfrm>
            <a:off x="457200" y="1600200"/>
            <a:ext cx="8229600" cy="452596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Wheatstone bridge consists of three fixed resistors </a:t>
            </a:r>
            <a:r>
              <a:rPr kumimoji="0" lang="en-IN" sz="3200" b="0" i="1" u="none" strike="noStrike" kern="1200" cap="none" spc="0" normalizeH="0" baseline="0" noProof="0">
                <a:ln>
                  <a:noFill/>
                </a:ln>
                <a:solidFill>
                  <a:sysClr val="windowText" lastClr="000000"/>
                </a:solidFill>
                <a:effectLst/>
                <a:uLnTx/>
                <a:uFillTx/>
                <a:latin typeface="Calibri"/>
                <a:ea typeface="+mn-ea"/>
                <a:cs typeface="+mn-cs"/>
              </a:rPr>
              <a:t>R1, R2, and R3 and </a:t>
            </a: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a hot-film element having resistance </a:t>
            </a:r>
            <a:r>
              <a:rPr kumimoji="0" lang="en-IN" sz="3200" b="0" i="1" u="none" strike="noStrike" kern="1200" cap="none" spc="0" normalizeH="0" baseline="0" noProof="0">
                <a:ln>
                  <a:noFill/>
                </a:ln>
                <a:solidFill>
                  <a:sysClr val="windowText" lastClr="000000"/>
                </a:solidFill>
                <a:effectLst/>
                <a:uLnTx/>
                <a:uFillTx/>
                <a:latin typeface="Calibri"/>
                <a:ea typeface="+mn-ea"/>
                <a:cs typeface="+mn-cs"/>
              </a:rPr>
              <a:t>RHW. With no air flow the resistors R1, R2, </a:t>
            </a: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and </a:t>
            </a:r>
            <a:r>
              <a:rPr kumimoji="0" lang="en-IN" sz="3200" b="0" i="1" u="none" strike="noStrike" kern="1200" cap="none" spc="0" normalizeH="0" baseline="0" noProof="0">
                <a:ln>
                  <a:noFill/>
                </a:ln>
                <a:solidFill>
                  <a:sysClr val="windowText" lastClr="000000"/>
                </a:solidFill>
                <a:effectLst/>
                <a:uLnTx/>
                <a:uFillTx/>
                <a:latin typeface="Calibri"/>
                <a:ea typeface="+mn-ea"/>
                <a:cs typeface="+mn-cs"/>
              </a:rPr>
              <a:t>R3 are chosen such that voltage va and vb are equal.</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As air flows across the hot film, heat is carried away from the film by the moving air.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amount of heat carried away varies in proportion to the mass flow rate of the air.</a:t>
            </a:r>
            <a:endParaRPr kumimoji="0" lang="en-IN" sz="3200" b="0" i="1" u="none" strike="noStrike" kern="1200" cap="none" spc="0" normalizeH="0" baseline="0" noProof="0">
              <a:ln>
                <a:noFill/>
              </a:ln>
              <a:solidFill>
                <a:sysClr val="windowText" lastClr="000000"/>
              </a:solidFill>
              <a:effectLst/>
              <a:uLnTx/>
              <a:uFillTx/>
              <a:latin typeface="Calibri"/>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0032871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985BD7-6706-2A81-23BA-3BCCEFAF9220}"/>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C0E7739A-BAC0-0E5E-585E-A2BCD7497BAC}"/>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DDDBAC5A-C510-4D46-6289-E6000F5B7835}"/>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E104879C-B69A-E853-458B-E1C0B8ACDE0D}"/>
              </a:ext>
            </a:extLst>
          </p:cNvPr>
          <p:cNvSpPr>
            <a:spLocks noGrp="1"/>
          </p:cNvSpPr>
          <p:nvPr>
            <p:ph type="sldNum" sz="quarter" idx="12"/>
          </p:nvPr>
        </p:nvSpPr>
        <p:spPr/>
        <p:txBody>
          <a:bodyPr/>
          <a:lstStyle/>
          <a:p>
            <a:fld id="{83FFE0AD-2901-4E3D-AF54-3F97F3BCA413}" type="slidenum">
              <a:rPr lang="en-IN" smtClean="0"/>
              <a:t>70</a:t>
            </a:fld>
            <a:endParaRPr lang="en-IN"/>
          </a:p>
        </p:txBody>
      </p:sp>
    </p:spTree>
    <p:extLst>
      <p:ext uri="{BB962C8B-B14F-4D97-AF65-F5344CB8AC3E}">
        <p14:creationId xmlns:p14="http://schemas.microsoft.com/office/powerpoint/2010/main" val="88664971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B7CF8F-4C32-7300-3582-C0C9716FCB30}"/>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3B070459-7270-374B-EC02-7CE58A72303B}"/>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EC18495C-DE01-C373-A5C6-80A4CC34C210}"/>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DC463000-ED7B-F2E2-49AC-6D5C0E071CA8}"/>
              </a:ext>
            </a:extLst>
          </p:cNvPr>
          <p:cNvSpPr>
            <a:spLocks noGrp="1"/>
          </p:cNvSpPr>
          <p:nvPr>
            <p:ph type="sldNum" sz="quarter" idx="12"/>
          </p:nvPr>
        </p:nvSpPr>
        <p:spPr/>
        <p:txBody>
          <a:bodyPr/>
          <a:lstStyle/>
          <a:p>
            <a:fld id="{83FFE0AD-2901-4E3D-AF54-3F97F3BCA413}" type="slidenum">
              <a:rPr lang="en-IN" smtClean="0"/>
              <a:t>71</a:t>
            </a:fld>
            <a:endParaRPr lang="en-IN"/>
          </a:p>
        </p:txBody>
      </p:sp>
    </p:spTree>
    <p:extLst>
      <p:ext uri="{BB962C8B-B14F-4D97-AF65-F5344CB8AC3E}">
        <p14:creationId xmlns:p14="http://schemas.microsoft.com/office/powerpoint/2010/main" val="135914655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6B5105-3DDD-0D72-A0A4-5C4518ACCD93}"/>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124B947B-0CE6-888F-CF3F-A52241F2FAD7}"/>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B19AA439-EDF3-D048-EC27-5F1E896E11A0}"/>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86793F6B-0CC3-A039-4438-7E6B072C0529}"/>
              </a:ext>
            </a:extLst>
          </p:cNvPr>
          <p:cNvSpPr>
            <a:spLocks noGrp="1"/>
          </p:cNvSpPr>
          <p:nvPr>
            <p:ph type="sldNum" sz="quarter" idx="12"/>
          </p:nvPr>
        </p:nvSpPr>
        <p:spPr/>
        <p:txBody>
          <a:bodyPr/>
          <a:lstStyle/>
          <a:p>
            <a:fld id="{83FFE0AD-2901-4E3D-AF54-3F97F3BCA413}" type="slidenum">
              <a:rPr lang="en-IN" smtClean="0"/>
              <a:t>72</a:t>
            </a:fld>
            <a:endParaRPr lang="en-IN"/>
          </a:p>
        </p:txBody>
      </p:sp>
    </p:spTree>
    <p:extLst>
      <p:ext uri="{BB962C8B-B14F-4D97-AF65-F5344CB8AC3E}">
        <p14:creationId xmlns:p14="http://schemas.microsoft.com/office/powerpoint/2010/main" val="242941558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0111EF-FB2A-4860-6A9D-C152A80B453B}"/>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64E3D434-80F6-5B18-9BE4-9BA0292396B4}"/>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7B47BD1D-487B-4F82-CBA9-1C497ABE15DA}"/>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8FE28AEC-76F8-22A1-DFE6-FC1B2FAA46F4}"/>
              </a:ext>
            </a:extLst>
          </p:cNvPr>
          <p:cNvSpPr>
            <a:spLocks noGrp="1"/>
          </p:cNvSpPr>
          <p:nvPr>
            <p:ph type="sldNum" sz="quarter" idx="12"/>
          </p:nvPr>
        </p:nvSpPr>
        <p:spPr/>
        <p:txBody>
          <a:bodyPr/>
          <a:lstStyle/>
          <a:p>
            <a:fld id="{83FFE0AD-2901-4E3D-AF54-3F97F3BCA413}" type="slidenum">
              <a:rPr lang="en-IN" smtClean="0"/>
              <a:t>73</a:t>
            </a:fld>
            <a:endParaRPr lang="en-IN"/>
          </a:p>
        </p:txBody>
      </p:sp>
    </p:spTree>
    <p:extLst>
      <p:ext uri="{BB962C8B-B14F-4D97-AF65-F5344CB8AC3E}">
        <p14:creationId xmlns:p14="http://schemas.microsoft.com/office/powerpoint/2010/main" val="215335237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7418FF-292E-F83E-7EF9-4DAF8BE82AF8}"/>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A398F623-B664-C3CA-325F-3FB4417B2648}"/>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6750F22A-BECE-7AC9-9D4D-3C2F8AF1855F}"/>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1F59EB3E-B961-F148-0500-2EEEDF909D44}"/>
              </a:ext>
            </a:extLst>
          </p:cNvPr>
          <p:cNvSpPr>
            <a:spLocks noGrp="1"/>
          </p:cNvSpPr>
          <p:nvPr>
            <p:ph type="sldNum" sz="quarter" idx="12"/>
          </p:nvPr>
        </p:nvSpPr>
        <p:spPr/>
        <p:txBody>
          <a:bodyPr/>
          <a:lstStyle/>
          <a:p>
            <a:fld id="{83FFE0AD-2901-4E3D-AF54-3F97F3BCA413}" type="slidenum">
              <a:rPr lang="en-IN" smtClean="0"/>
              <a:t>74</a:t>
            </a:fld>
            <a:endParaRPr lang="en-IN"/>
          </a:p>
        </p:txBody>
      </p:sp>
    </p:spTree>
    <p:extLst>
      <p:ext uri="{BB962C8B-B14F-4D97-AF65-F5344CB8AC3E}">
        <p14:creationId xmlns:p14="http://schemas.microsoft.com/office/powerpoint/2010/main" val="327732619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896004-77AF-2E60-F2BB-EFBC06FABEF3}"/>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541DA57B-4343-4C53-93C9-4E548FA07619}"/>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8F98A948-7A4C-A2AB-50D3-C5AA6F909339}"/>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59F2ED6F-5C9B-1450-7EB2-77256C37CCD0}"/>
              </a:ext>
            </a:extLst>
          </p:cNvPr>
          <p:cNvSpPr>
            <a:spLocks noGrp="1"/>
          </p:cNvSpPr>
          <p:nvPr>
            <p:ph type="sldNum" sz="quarter" idx="12"/>
          </p:nvPr>
        </p:nvSpPr>
        <p:spPr/>
        <p:txBody>
          <a:bodyPr/>
          <a:lstStyle/>
          <a:p>
            <a:fld id="{83FFE0AD-2901-4E3D-AF54-3F97F3BCA413}" type="slidenum">
              <a:rPr lang="en-IN" smtClean="0"/>
              <a:t>75</a:t>
            </a:fld>
            <a:endParaRPr lang="en-IN"/>
          </a:p>
        </p:txBody>
      </p:sp>
    </p:spTree>
    <p:extLst>
      <p:ext uri="{BB962C8B-B14F-4D97-AF65-F5344CB8AC3E}">
        <p14:creationId xmlns:p14="http://schemas.microsoft.com/office/powerpoint/2010/main" val="244052497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503A15-309D-0AE6-7689-C2CB6D2C049D}"/>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C91E3B69-AE1D-CB28-61FA-6F8768A9846A}"/>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50768DF1-661C-5469-5F3D-51D99D0A492B}"/>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A1E63C0B-D5E0-F3DE-537D-FE5766875C4D}"/>
              </a:ext>
            </a:extLst>
          </p:cNvPr>
          <p:cNvSpPr>
            <a:spLocks noGrp="1"/>
          </p:cNvSpPr>
          <p:nvPr>
            <p:ph type="sldNum" sz="quarter" idx="12"/>
          </p:nvPr>
        </p:nvSpPr>
        <p:spPr/>
        <p:txBody>
          <a:bodyPr/>
          <a:lstStyle/>
          <a:p>
            <a:fld id="{83FFE0AD-2901-4E3D-AF54-3F97F3BCA413}" type="slidenum">
              <a:rPr lang="en-IN" smtClean="0"/>
              <a:t>76</a:t>
            </a:fld>
            <a:endParaRPr lang="en-IN"/>
          </a:p>
        </p:txBody>
      </p:sp>
    </p:spTree>
    <p:extLst>
      <p:ext uri="{BB962C8B-B14F-4D97-AF65-F5344CB8AC3E}">
        <p14:creationId xmlns:p14="http://schemas.microsoft.com/office/powerpoint/2010/main" val="239626941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5B8C1-B4BB-8837-4AB0-FA6E0E8F4819}"/>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B8AFFD57-843C-BECF-8457-90E2D315BC1D}"/>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06A748E9-6580-A810-2503-38A0CB9CDD8E}"/>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03E8B2FD-462D-7C55-0C9D-E73E313AF2A9}"/>
              </a:ext>
            </a:extLst>
          </p:cNvPr>
          <p:cNvSpPr>
            <a:spLocks noGrp="1"/>
          </p:cNvSpPr>
          <p:nvPr>
            <p:ph type="sldNum" sz="quarter" idx="12"/>
          </p:nvPr>
        </p:nvSpPr>
        <p:spPr/>
        <p:txBody>
          <a:bodyPr/>
          <a:lstStyle/>
          <a:p>
            <a:fld id="{83FFE0AD-2901-4E3D-AF54-3F97F3BCA413}" type="slidenum">
              <a:rPr lang="en-IN" smtClean="0"/>
              <a:t>77</a:t>
            </a:fld>
            <a:endParaRPr lang="en-IN"/>
          </a:p>
        </p:txBody>
      </p:sp>
    </p:spTree>
    <p:extLst>
      <p:ext uri="{BB962C8B-B14F-4D97-AF65-F5344CB8AC3E}">
        <p14:creationId xmlns:p14="http://schemas.microsoft.com/office/powerpoint/2010/main" val="166351060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C15955-72E6-9071-0423-A320450478D5}"/>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D0E7FDA4-AD69-39E9-FB8D-4728C5463D3A}"/>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1435EBBE-F0C7-BCB8-9A25-C760C6306A5C}"/>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9E5ECE18-2BF1-5095-3CD5-2D7F28D6D5FE}"/>
              </a:ext>
            </a:extLst>
          </p:cNvPr>
          <p:cNvSpPr>
            <a:spLocks noGrp="1"/>
          </p:cNvSpPr>
          <p:nvPr>
            <p:ph type="sldNum" sz="quarter" idx="12"/>
          </p:nvPr>
        </p:nvSpPr>
        <p:spPr/>
        <p:txBody>
          <a:bodyPr/>
          <a:lstStyle/>
          <a:p>
            <a:fld id="{83FFE0AD-2901-4E3D-AF54-3F97F3BCA413}" type="slidenum">
              <a:rPr lang="en-IN" smtClean="0"/>
              <a:t>78</a:t>
            </a:fld>
            <a:endParaRPr lang="en-IN"/>
          </a:p>
        </p:txBody>
      </p:sp>
    </p:spTree>
    <p:extLst>
      <p:ext uri="{BB962C8B-B14F-4D97-AF65-F5344CB8AC3E}">
        <p14:creationId xmlns:p14="http://schemas.microsoft.com/office/powerpoint/2010/main" val="27322177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A054B3-8E78-2EE3-965D-7402CA868516}"/>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E2152C3B-7958-9F20-3CED-03F732ECF8CB}"/>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7340C93B-E247-D75E-B404-69069E737D2E}"/>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AA33CD8F-83E8-5083-D9A0-083AB7F3FB26}"/>
              </a:ext>
            </a:extLst>
          </p:cNvPr>
          <p:cNvSpPr>
            <a:spLocks noGrp="1"/>
          </p:cNvSpPr>
          <p:nvPr>
            <p:ph type="sldNum" sz="quarter" idx="12"/>
          </p:nvPr>
        </p:nvSpPr>
        <p:spPr/>
        <p:txBody>
          <a:bodyPr/>
          <a:lstStyle/>
          <a:p>
            <a:fld id="{83FFE0AD-2901-4E3D-AF54-3F97F3BCA413}" type="slidenum">
              <a:rPr lang="en-IN" smtClean="0"/>
              <a:t>79</a:t>
            </a:fld>
            <a:endParaRPr lang="en-IN"/>
          </a:p>
        </p:txBody>
      </p:sp>
    </p:spTree>
    <p:extLst>
      <p:ext uri="{BB962C8B-B14F-4D97-AF65-F5344CB8AC3E}">
        <p14:creationId xmlns:p14="http://schemas.microsoft.com/office/powerpoint/2010/main" val="24246569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8D68A4-6696-921C-8F3C-742377FFFFCA}"/>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C7C17279-A12A-7F08-9D3A-A251BAB03149}"/>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D04E7060-FF25-6D8A-0C57-ABEF38F1466F}"/>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C045C2A8-90CA-553E-8BCA-8853355ACF2B}"/>
              </a:ext>
            </a:extLst>
          </p:cNvPr>
          <p:cNvSpPr>
            <a:spLocks noGrp="1"/>
          </p:cNvSpPr>
          <p:nvPr>
            <p:ph type="sldNum" sz="quarter" idx="12"/>
          </p:nvPr>
        </p:nvSpPr>
        <p:spPr/>
        <p:txBody>
          <a:bodyPr/>
          <a:lstStyle/>
          <a:p>
            <a:fld id="{83FFE0AD-2901-4E3D-AF54-3F97F3BCA413}" type="slidenum">
              <a:rPr lang="en-IN" smtClean="0"/>
              <a:t>8</a:t>
            </a:fld>
            <a:endParaRPr lang="en-IN"/>
          </a:p>
        </p:txBody>
      </p:sp>
      <p:sp>
        <p:nvSpPr>
          <p:cNvPr id="6" name="Content Placeholder 2">
            <a:extLst>
              <a:ext uri="{FF2B5EF4-FFF2-40B4-BE49-F238E27FC236}">
                <a16:creationId xmlns:a16="http://schemas.microsoft.com/office/drawing/2014/main" id="{B4D4C1EF-06EB-C869-6235-DC2DD0EC021F}"/>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heat lost by the film to the air tends to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cause the resistance of the film to vary, which unbalances the bridge circuit, thereby producing an input voltage to the amplifier.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output of the amplifier is connected to the bridge circuit and provides the power for this circuit.</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422454531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DCE4B4-1F18-E01E-97A5-91A2BE0F972F}"/>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1F5BE9EF-FDBA-6D1E-16F5-82E74F42C923}"/>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88E87E6F-F347-A7C3-E71F-2F991B390B0C}"/>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80E37D27-721F-1A7D-C2C4-E3A5213E8E27}"/>
              </a:ext>
            </a:extLst>
          </p:cNvPr>
          <p:cNvSpPr>
            <a:spLocks noGrp="1"/>
          </p:cNvSpPr>
          <p:nvPr>
            <p:ph type="sldNum" sz="quarter" idx="12"/>
          </p:nvPr>
        </p:nvSpPr>
        <p:spPr/>
        <p:txBody>
          <a:bodyPr/>
          <a:lstStyle/>
          <a:p>
            <a:fld id="{83FFE0AD-2901-4E3D-AF54-3F97F3BCA413}" type="slidenum">
              <a:rPr lang="en-IN" smtClean="0"/>
              <a:t>80</a:t>
            </a:fld>
            <a:endParaRPr lang="en-IN"/>
          </a:p>
        </p:txBody>
      </p:sp>
    </p:spTree>
    <p:extLst>
      <p:ext uri="{BB962C8B-B14F-4D97-AF65-F5344CB8AC3E}">
        <p14:creationId xmlns:p14="http://schemas.microsoft.com/office/powerpoint/2010/main" val="357684259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2C56EE-D090-D0C0-D5CA-46BA6BBA59A3}"/>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424628EC-81BA-F7E4-4D97-0212E1ACC4BF}"/>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9682A45C-DE05-8C24-0C47-327A799B4B97}"/>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32263902-C113-061D-CA87-6E7402220A17}"/>
              </a:ext>
            </a:extLst>
          </p:cNvPr>
          <p:cNvSpPr>
            <a:spLocks noGrp="1"/>
          </p:cNvSpPr>
          <p:nvPr>
            <p:ph type="sldNum" sz="quarter" idx="12"/>
          </p:nvPr>
        </p:nvSpPr>
        <p:spPr/>
        <p:txBody>
          <a:bodyPr/>
          <a:lstStyle/>
          <a:p>
            <a:fld id="{83FFE0AD-2901-4E3D-AF54-3F97F3BCA413}" type="slidenum">
              <a:rPr lang="en-IN" smtClean="0"/>
              <a:t>81</a:t>
            </a:fld>
            <a:endParaRPr lang="en-IN"/>
          </a:p>
        </p:txBody>
      </p:sp>
    </p:spTree>
    <p:extLst>
      <p:ext uri="{BB962C8B-B14F-4D97-AF65-F5344CB8AC3E}">
        <p14:creationId xmlns:p14="http://schemas.microsoft.com/office/powerpoint/2010/main" val="37458295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798F4D-A630-3C7D-D494-BE2204E1DDAD}"/>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9E6C396E-D862-4E42-A71F-FCEA8251CEC8}"/>
              </a:ext>
            </a:extLst>
          </p:cNvPr>
          <p:cNvSpPr>
            <a:spLocks noGrp="1"/>
          </p:cNvSpPr>
          <p:nvPr>
            <p:ph type="dt" sz="half" idx="10"/>
          </p:nvPr>
        </p:nvSpPr>
        <p:spPr/>
        <p:txBody>
          <a:bodyPr/>
          <a:lstStyle/>
          <a:p>
            <a:fld id="{8FDEEF00-0E0F-444D-BA95-C5AA8FCA4815}" type="datetime1">
              <a:rPr lang="en-IN" smtClean="0"/>
              <a:t>09-08-2025</a:t>
            </a:fld>
            <a:endParaRPr lang="en-IN"/>
          </a:p>
        </p:txBody>
      </p:sp>
      <p:sp>
        <p:nvSpPr>
          <p:cNvPr id="3" name="Footer Placeholder 2">
            <a:extLst>
              <a:ext uri="{FF2B5EF4-FFF2-40B4-BE49-F238E27FC236}">
                <a16:creationId xmlns:a16="http://schemas.microsoft.com/office/drawing/2014/main" id="{2D6395EA-DCF9-8377-59F0-59F24CCF0735}"/>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16FA2025-E184-F23A-98EF-3CC0CB1F9B3F}"/>
              </a:ext>
            </a:extLst>
          </p:cNvPr>
          <p:cNvSpPr>
            <a:spLocks noGrp="1"/>
          </p:cNvSpPr>
          <p:nvPr>
            <p:ph type="sldNum" sz="quarter" idx="12"/>
          </p:nvPr>
        </p:nvSpPr>
        <p:spPr/>
        <p:txBody>
          <a:bodyPr/>
          <a:lstStyle/>
          <a:p>
            <a:fld id="{83FFE0AD-2901-4E3D-AF54-3F97F3BCA413}" type="slidenum">
              <a:rPr lang="en-IN" smtClean="0"/>
              <a:t>9</a:t>
            </a:fld>
            <a:endParaRPr lang="en-IN"/>
          </a:p>
        </p:txBody>
      </p:sp>
      <p:sp>
        <p:nvSpPr>
          <p:cNvPr id="7" name="Title 1">
            <a:extLst>
              <a:ext uri="{FF2B5EF4-FFF2-40B4-BE49-F238E27FC236}">
                <a16:creationId xmlns:a16="http://schemas.microsoft.com/office/drawing/2014/main" id="{3D45C0CA-BEAC-3EBB-CFF2-2E5FEDBB2346}"/>
              </a:ext>
            </a:extLst>
          </p:cNvPr>
          <p:cNvSpPr txBox="1">
            <a:spLocks/>
          </p:cNvSpPr>
          <p:nvPr/>
        </p:nvSpPr>
        <p:spPr>
          <a:xfrm>
            <a:off x="457200" y="788204"/>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Strain Gauge MAP Sensor</a:t>
            </a:r>
            <a:endParaRPr kumimoji="0" lang="en-IN" sz="4400" b="1" i="0" u="none" strike="noStrike" kern="1200" cap="none" spc="0" normalizeH="0" baseline="0" noProof="0" dirty="0">
              <a:ln>
                <a:noFill/>
              </a:ln>
              <a:solidFill>
                <a:sysClr val="windowText" lastClr="000000"/>
              </a:solidFill>
              <a:effectLst/>
              <a:uLnTx/>
              <a:uFillTx/>
              <a:latin typeface="Calibri"/>
              <a:ea typeface="+mj-ea"/>
              <a:cs typeface="+mj-cs"/>
            </a:endParaRPr>
          </a:p>
        </p:txBody>
      </p:sp>
      <p:pic>
        <p:nvPicPr>
          <p:cNvPr id="8" name="Picture 2">
            <a:extLst>
              <a:ext uri="{FF2B5EF4-FFF2-40B4-BE49-F238E27FC236}">
                <a16:creationId xmlns:a16="http://schemas.microsoft.com/office/drawing/2014/main" id="{67B1DBE9-6BE4-F901-DAD0-D62BABE9300B}"/>
              </a:ext>
            </a:extLst>
          </p:cNvPr>
          <p:cNvPicPr>
            <a:picLocks noChangeAspect="1" noChangeArrowheads="1"/>
          </p:cNvPicPr>
          <p:nvPr/>
        </p:nvPicPr>
        <p:blipFill>
          <a:blip r:embed="rId2"/>
          <a:srcRect b="5380"/>
          <a:stretch>
            <a:fillRect/>
          </a:stretch>
        </p:blipFill>
        <p:spPr bwMode="auto">
          <a:xfrm>
            <a:off x="457200" y="1741118"/>
            <a:ext cx="8229600" cy="4532815"/>
          </a:xfrm>
          <a:prstGeom prst="rect">
            <a:avLst/>
          </a:prstGeom>
          <a:noFill/>
          <a:ln w="9525">
            <a:noFill/>
            <a:miter lim="800000"/>
            <a:headEnd/>
            <a:tailEnd/>
          </a:ln>
          <a:effectLst/>
        </p:spPr>
      </p:pic>
    </p:spTree>
    <p:extLst>
      <p:ext uri="{BB962C8B-B14F-4D97-AF65-F5344CB8AC3E}">
        <p14:creationId xmlns:p14="http://schemas.microsoft.com/office/powerpoint/2010/main" val="3893742109"/>
      </p:ext>
    </p:extLst>
  </p:cSld>
  <p:clrMapOvr>
    <a:masterClrMapping/>
  </p:clrMapOvr>
</p:sld>
</file>

<file path=ppt/theme/theme1.xml><?xml version="1.0" encoding="utf-8"?>
<a:theme xmlns:a="http://schemas.openxmlformats.org/drawingml/2006/main" name="1_Basis">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Basis">
      <a:maj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63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446C221D-F63F-4DD8-B509-CFE168687BF2}"/>
    </a:ext>
  </a:extLst>
</a:theme>
</file>

<file path=docProps/app.xml><?xml version="1.0" encoding="utf-8"?>
<Properties xmlns="http://schemas.openxmlformats.org/officeDocument/2006/extended-properties" xmlns:vt="http://schemas.openxmlformats.org/officeDocument/2006/docPropsVTypes">
  <Template>Office Theme</Template>
  <TotalTime>55</TotalTime>
  <Words>2801</Words>
  <Application>Microsoft Office PowerPoint</Application>
  <PresentationFormat>On-screen Show (4:3)</PresentationFormat>
  <Paragraphs>339</Paragraphs>
  <Slides>81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81</vt:i4>
      </vt:variant>
    </vt:vector>
  </HeadingPairs>
  <TitlesOfParts>
    <vt:vector size="87" baseType="lpstr">
      <vt:lpstr>Arial</vt:lpstr>
      <vt:lpstr>Arial Black</vt:lpstr>
      <vt:lpstr>Arial Rounded MT Bold</vt:lpstr>
      <vt:lpstr>Calibri</vt:lpstr>
      <vt:lpstr>Corbel</vt:lpstr>
      <vt:lpstr>1_Basis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Nagesh MS</dc:creator>
  <cp:lastModifiedBy>Nagesh MS</cp:lastModifiedBy>
  <cp:revision>1</cp:revision>
  <dcterms:created xsi:type="dcterms:W3CDTF">2025-08-09T03:48:26Z</dcterms:created>
  <dcterms:modified xsi:type="dcterms:W3CDTF">2025-08-09T04:43:34Z</dcterms:modified>
</cp:coreProperties>
</file>