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Default Extension="fntdata" ContentType="application/x-fontdata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102"/>
  </p:notesMasterIdLst>
  <p:sldIdLst>
    <p:sldId id="256" r:id="rId2"/>
    <p:sldId id="258" r:id="rId3"/>
    <p:sldId id="260" r:id="rId4"/>
    <p:sldId id="261" r:id="rId5"/>
    <p:sldId id="262" r:id="rId6"/>
    <p:sldId id="264" r:id="rId7"/>
    <p:sldId id="279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63" r:id="rId17"/>
    <p:sldId id="273" r:id="rId18"/>
    <p:sldId id="274" r:id="rId19"/>
    <p:sldId id="275" r:id="rId20"/>
    <p:sldId id="276" r:id="rId21"/>
    <p:sldId id="277" r:id="rId22"/>
    <p:sldId id="278" r:id="rId23"/>
    <p:sldId id="280" r:id="rId24"/>
    <p:sldId id="281" r:id="rId25"/>
    <p:sldId id="282" r:id="rId26"/>
    <p:sldId id="283" r:id="rId27"/>
    <p:sldId id="285" r:id="rId28"/>
    <p:sldId id="286" r:id="rId29"/>
    <p:sldId id="287" r:id="rId30"/>
    <p:sldId id="284" r:id="rId31"/>
    <p:sldId id="289" r:id="rId32"/>
    <p:sldId id="290" r:id="rId33"/>
    <p:sldId id="291" r:id="rId34"/>
    <p:sldId id="292" r:id="rId35"/>
    <p:sldId id="288" r:id="rId36"/>
    <p:sldId id="294" r:id="rId37"/>
    <p:sldId id="295" r:id="rId38"/>
    <p:sldId id="296" r:id="rId39"/>
    <p:sldId id="297" r:id="rId40"/>
    <p:sldId id="299" r:id="rId41"/>
    <p:sldId id="298" r:id="rId42"/>
    <p:sldId id="301" r:id="rId43"/>
    <p:sldId id="302" r:id="rId44"/>
    <p:sldId id="303" r:id="rId45"/>
    <p:sldId id="305" r:id="rId46"/>
    <p:sldId id="306" r:id="rId47"/>
    <p:sldId id="304" r:id="rId48"/>
    <p:sldId id="307" r:id="rId49"/>
    <p:sldId id="308" r:id="rId50"/>
    <p:sldId id="313" r:id="rId51"/>
    <p:sldId id="315" r:id="rId52"/>
    <p:sldId id="314" r:id="rId53"/>
    <p:sldId id="316" r:id="rId54"/>
    <p:sldId id="311" r:id="rId55"/>
    <p:sldId id="312" r:id="rId56"/>
    <p:sldId id="310" r:id="rId57"/>
    <p:sldId id="309" r:id="rId58"/>
    <p:sldId id="317" r:id="rId59"/>
    <p:sldId id="320" r:id="rId60"/>
    <p:sldId id="318" r:id="rId61"/>
    <p:sldId id="300" r:id="rId62"/>
    <p:sldId id="319" r:id="rId63"/>
    <p:sldId id="321" r:id="rId64"/>
    <p:sldId id="323" r:id="rId65"/>
    <p:sldId id="324" r:id="rId66"/>
    <p:sldId id="325" r:id="rId67"/>
    <p:sldId id="327" r:id="rId68"/>
    <p:sldId id="328" r:id="rId69"/>
    <p:sldId id="329" r:id="rId70"/>
    <p:sldId id="326" r:id="rId71"/>
    <p:sldId id="330" r:id="rId72"/>
    <p:sldId id="331" r:id="rId73"/>
    <p:sldId id="332" r:id="rId74"/>
    <p:sldId id="333" r:id="rId75"/>
    <p:sldId id="334" r:id="rId76"/>
    <p:sldId id="335" r:id="rId77"/>
    <p:sldId id="336" r:id="rId78"/>
    <p:sldId id="337" r:id="rId79"/>
    <p:sldId id="338" r:id="rId80"/>
    <p:sldId id="339" r:id="rId81"/>
    <p:sldId id="340" r:id="rId82"/>
    <p:sldId id="341" r:id="rId83"/>
    <p:sldId id="342" r:id="rId84"/>
    <p:sldId id="343" r:id="rId85"/>
    <p:sldId id="344" r:id="rId86"/>
    <p:sldId id="345" r:id="rId87"/>
    <p:sldId id="346" r:id="rId88"/>
    <p:sldId id="347" r:id="rId89"/>
    <p:sldId id="348" r:id="rId90"/>
    <p:sldId id="349" r:id="rId91"/>
    <p:sldId id="350" r:id="rId92"/>
    <p:sldId id="351" r:id="rId93"/>
    <p:sldId id="352" r:id="rId94"/>
    <p:sldId id="355" r:id="rId95"/>
    <p:sldId id="356" r:id="rId96"/>
    <p:sldId id="357" r:id="rId97"/>
    <p:sldId id="358" r:id="rId98"/>
    <p:sldId id="359" r:id="rId99"/>
    <p:sldId id="353" r:id="rId100"/>
    <p:sldId id="354" r:id="rId101"/>
  </p:sldIdLst>
  <p:sldSz cx="9144000" cy="5143500" type="screen16x9"/>
  <p:notesSz cx="6858000" cy="9144000"/>
  <p:embeddedFontLst>
    <p:embeddedFont>
      <p:font typeface="Blackadder ITC" pitchFamily="82" charset="0"/>
      <p:regular r:id="rId103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100" d="100"/>
          <a:sy n="100" d="100"/>
        </p:scale>
        <p:origin x="-869" y="-18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07" Type="http://schemas.openxmlformats.org/officeDocument/2006/relationships/tableStyles" Target="tableStyles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87" Type="http://schemas.openxmlformats.org/officeDocument/2006/relationships/slide" Target="slides/slide86.xml"/><Relationship Id="rId10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105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103" Type="http://schemas.openxmlformats.org/officeDocument/2006/relationships/font" Target="fonts/font1.fntdata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6" Type="http://schemas.openxmlformats.org/officeDocument/2006/relationships/theme" Target="theme/theme1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slide" Target="slides/slide10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presProps" Target="pres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1920" units="cm"/>
          <inkml:channel name="Y" type="integer" max="1080" units="cm"/>
        </inkml:traceFormat>
        <inkml:channelProperties>
          <inkml:channelProperty channel="X" name="resolution" value="55.81395" units="1/cm"/>
          <inkml:channelProperty channel="Y" name="resolution" value="55.95855" units="1/cm"/>
        </inkml:channelProperties>
      </inkml:inkSource>
      <inkml:timestamp xml:id="ts0" timeString="2024-11-05T08:59:58.987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21220 10279,'-14'-13,"1"13,13 26,0 40,-26 1,26-15,-14 15,1 25,13-26,-26 14,26 12,-13-39,13 13,0-13,-14 13,14 1,0-14,-13 13,-13-13,26-14,0 1,0 26,0-13,0 0,0-13,0 13,0 26,0-13,0-13,0 13,-14-26,14 39,0-66,-13 54,13-28,0 14,0-26,-13 26,13 13,0-13,0 0,0 13,0-40,0 40,0 14,0-41,0 28,0 12,0-39,0 12,0-12,0 0,0 13,0 0,0-40,0 40,0-27,0 27,0-26,0 12,0 1,0-27,0 27,0-27,0 27,0-14,0 1,0-1,0 14,0 0,0-27,0 0,0 14,0-1,0 0,0 1,0-1,26 1,-26-1,0-12,0-1,0 13,14-13,-14 27,13-40,-13 13,13 14,0-14,-13 14,14-27,-14 13,13 0,-13 0,13 0,0 1,0-14,-13 26,14-13,12 1,-26-1,27 0,-14 0,0-13,13 0,-12 0,-1 0,13 0,-12 0,12 0,-13 0,27 0,-14 0,-12 0,12 0,1 0,-14 0,0 0,0 0,27 0,-27 0,14 0,-14 0,13-13,-12 13,12 0,1 0,-14 0,0 0,-13-13,26 13,1 0,-14-13,14 13,-1 0,0-27,1 27,13-13,-27 13,13-13,-12-1,-1 14,0 0,13-13,-12 13,12 0,-13-13,1 13,-1 0,13-13,1 0,-1-1,1 1,-14-13,13-1,14 14,-27 13,-13-13,14-1,-1 1,0 13,-13-13,13-13,0 26,1-27,-1 1,0 12,0-12,14-14,-27 27,0-13,26 12,-26-25,27 12,-14 14,-13-14,13-12,-13 26,13-27,-13 13,14 1,-14 13,0 0,0-14,0 1,13 12,-13-12,0-1,0 14,13-26,-13 12,0 14,0-27,13 27,-13-27,0 14,0-1,0 1,27-14,-27 27,0 0,13-27,-13 27,0-14,0 1,0-1,0 14,0 0,0-13,0 12,0 1,0-13,0-1,0 1,0 12,0-25,0 12,0 1,0-1,0-12,0 12,0 14,0-27,0 14,0 13,0-27,0 13,0 1,0 0,0-27,0 39,0-25,0 26,0-27,0 13,0-12,0 12,0-12,0-1,0 13,0-12,0 25,0-25,0 12,0-12,0-1,0 27,0-1,0-25,0 26,0-14,0 14,0 0,0-14,0 1,0-1,0 14,0 0,0-14,0 14,0 0,0 0,0-14,0-12,0 25,0-25,0 25,0 1,0 0,0-14,0 14,0 0,0 0,0-27,0 27,0-27,0 0,0 14,0-14,0 27,0-13,0 12,0 1,0-26,0 25,0-12,0-1,0 14,0 0,0-14,0 14,0-13,0-1,0 14,0 0,0-14,0 1,0 13,0-1,0-12,0 13,0 0,0-1,0-12,0 13,0-1,0-12,0 13,0-1,0-12,0 13,0 0,0-1,0 1,0 0,0-14,0 14,0 0,0 0,0 0,0-1,0 1,0-13,-26-1,26 14,0-14,-14 14,1 0,13 0,-13 0,0-1,-1-12,14-1,-39-12,25 39,1-14,0 1,13 0,-13 13,-14-26,14 12,-13-12,-1 26,14-13,0-1,-14 14,1-26,13 13,-14 13,-13 0,27-14,0 14,0 0,0 0,-14-13,14 0,0 13,-1 0,1 0,-13 0,12 0,1-13,-13 13,13 0,-14 0,14 0,0 0,-27 0,27 0,-14 0,14 0,-13 0,-1 13,-13 0,27 0,-40 1,40-14,0 13,0 0,-1 0,1-13,0 14,0-1,-1-13,1 13,13 0,-13-13,0 0,0 14,13-1,-27-13,14 0,0 13,-1-13,-12 0,13 13,-1 0,1-13,0 14,0-14,0 0,-1 0,14 13,-13 0,0-13,13 13,-13 1,-14-1,27 0,-13-13,0 13,-1 1,1-1,0 0,0 0,13 0,-13 14,-1-14,14 0,-26 14,26-14,0 0,0 1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1920" units="cm"/>
          <inkml:channel name="Y" type="integer" max="1080" units="cm"/>
        </inkml:traceFormat>
        <inkml:channelProperties>
          <inkml:channelProperty channel="X" name="resolution" value="55.81395" units="1/cm"/>
          <inkml:channelProperty channel="Y" name="resolution" value="55.95855" units="1/cm"/>
        </inkml:channelProperties>
      </inkml:inkSource>
      <inkml:timestamp xml:id="ts0" timeString="2024-11-05T10:55:14.227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20836 5874,'13'0,"-13"13,0 13,0 1,0-1,0-12,0-1,0 0,0 0,0 0,0 1,0-1,0 0,0 0,0 14,0-14,0 14,0-14,0 0,0 0,0 0,0 1,0-1,13 0,-13 0,0 1,0-1,0 0,0 0,0 1,0-1,0 0,0 0</inkml:trace>
  <inkml:trace contextRef="#ctx0" brushRef="#br0" timeOffset="3423.3931">20664 6694,'0'-13,"0"-1,-13 14,-14 0,14-13,0 0,0 13,-1-13,1 13,-13 0,12 0,1 0,0 0,0 0,0 0,-1 0,1 0,0 0,13 13,0 0,0 0,0 1,0-1,0 0,0 0,0 1,0-1,0 0,0 0,0 1,0-1,0 0,0 0,13 0,-13 1,27 12,-14-26,-13 13,26-13,-13 14,14-1,-14-13,0 0,1 0,12 0,-13 0,0-13,-13-1,14 1,-1 0,-13 0,13-1,-13 1,0 0,0 0,0 0,0-1,0-12,0 13,0-1,0 1</inkml:trace>
  <inkml:trace contextRef="#ctx0" brushRef="#br0" timeOffset="6599.7476">20730 7766,'-13'0,"0"0,-1 0,1-14,13 1,-13 13,0 0,-1 0,1 0,0 0,0 0,-14 0,14 0,0 0,0 0,-1 0,1 0,-13 0,-1 0,14 13,0 1,0-14,-1 0,14 13,0 0,-13 0,13 0,0 1,0-1,0 0,0 0,0 1,0-1,0 0,0 0,13 0,1-13,-1 0,-13 14,13-14,0 0,-13 13,14-13,-1 13,0-13,0 0,0 0,1 0,-1 0,0 0,14 0,-14 0,0 0,13 0,-12 0,-1 0,-13-13,0-14,0 14,0 0,0 0,13 0,0-1,-13-12,0 13,0-1,0 1,0 0,0 0,0 0,0-1,-13-12,0 26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1920" units="cm"/>
          <inkml:channel name="Y" type="integer" max="1080" units="cm"/>
        </inkml:traceFormat>
        <inkml:channelProperties>
          <inkml:channelProperty channel="X" name="resolution" value="55.81395" units="1/cm"/>
          <inkml:channelProperty channel="Y" name="resolution" value="55.95855" units="1/cm"/>
        </inkml:channelProperties>
      </inkml:inkSource>
      <inkml:timestamp xml:id="ts0" timeString="2024-11-05T10:55:14.227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20836 5874,'13'0,"-13"13,0 13,0 1,0-1,0-12,0-1,0 0,0 0,0 0,0 1,0-1,0 0,0 0,0 14,0-14,0 14,0-14,0 0,0 0,0 0,0 1,0-1,13 0,-13 0,0 1,0-1,0 0,0 0,0 1,0-1,0 0,0 0</inkml:trace>
  <inkml:trace contextRef="#ctx0" brushRef="#br0" timeOffset="3423.3931">20664 6694,'0'-13,"0"-1,-13 14,-14 0,14-13,0 0,0 13,-1-13,1 13,-13 0,12 0,1 0,0 0,0 0,0 0,-1 0,1 0,0 0,13 13,0 0,0 0,0 1,0-1,0 0,0 0,0 1,0-1,0 0,0 0,0 1,0-1,0 0,0 0,13 0,-13 1,27 12,-14-26,-13 13,26-13,-13 14,14-1,-14-13,0 0,1 0,12 0,-13 0,0-13,-13-1,14 1,-1 0,-13 0,13-1,-13 1,0 0,0 0,0 0,0-1,0-12,0 13,0-1,0 1</inkml:trace>
  <inkml:trace contextRef="#ctx0" brushRef="#br0" timeOffset="6599.7476">20730 7766,'-13'0,"0"0,-1 0,1-14,13 1,-13 13,0 0,-1 0,1 0,0 0,0 0,-14 0,14 0,0 0,0 0,-1 0,1 0,-13 0,-1 0,14 13,0 1,0-14,-1 0,14 13,0 0,-13 0,13 0,0 1,0-1,0 0,0 0,0 1,0-1,0 0,0 0,13 0,1-13,-1 0,-13 14,13-14,0 0,-13 13,14-13,-1 13,0-13,0 0,0 0,1 0,-1 0,0 0,14 0,-14 0,0 0,13 0,-12 0,-1 0,-13-13,0-14,0 14,0 0,0 0,13 0,0-1,-13-12,0 13,0-1,0 1,0 0,0 0,0 0,0-1,-13-12,0 26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1920" units="cm"/>
          <inkml:channel name="Y" type="integer" max="1080" units="cm"/>
        </inkml:traceFormat>
        <inkml:channelProperties>
          <inkml:channelProperty channel="X" name="resolution" value="55.81395" units="1/cm"/>
          <inkml:channelProperty channel="Y" name="resolution" value="55.95855" units="1/cm"/>
        </inkml:channelProperties>
      </inkml:inkSource>
      <inkml:timestamp xml:id="ts0" timeString="2024-11-05T10:55:55.123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17701 5966,'-14'0,"1"0,-13 0,12 0,1 0,0 0,0 0,0 0,-14 0,14 0,0 0,-27 0,27 14,-1-1,14 0,0 0,0 0,-13 1,13-1,0 0,-13-13,13 27,0-14,0 0,0 0,0 1,0-1,0 0,0 0,0 0,0 1,0-1,13 13,0-12,14 12,-14-13,0 1,1-14,12 0,-13 0,1 0,-1 0,13 0,-13 0,1 0,12 0,-13-27,1 27,-14-26,13 12,-13 1,0 0,0 0,13-1,-13 1,0 0,0 0,0 0,0-14,0 14,0 0,0-1,0 1,0 0,0-14,0 14,0 0,0-13,-13 26,0 0</inkml:trace>
  <inkml:trace contextRef="#ctx0" brushRef="#br0" timeOffset="2823.0631">18084 5993,'-13'0,"0"0,-14 0,14 0,0 13,0-13,-1 26,1-12,0 12,0-13,0 1,13-1,-14 0,1-13,13 40,-26-27,26 13,-14-12,1-1,13 13,0-12,0-1,0 13,0-12,0-1,0 13,13-13,1 1,-1-1,0 0,0 0,1-13,-1 14,0-14,0 0,0 0,1 0,-1 0,0 0,14 0,-14 0,0-14,0 14,-13-13,13 0,-13 0,14 13,-14-14,13 1,-13-13,0 13,13 13,0-14,-13-12,14 26,-14-13,0-1,0 1,0 0,0 0,0-14,0 14,0 0,0 0,0-1,0 1,-14 0,14 0,-13-1,13 1,-26 0,12 0,14-1</inkml:trace>
  <inkml:trace contextRef="#ctx0" brushRef="#br0" timeOffset="5951.1052">17740 7117,'-13'0,"0"0,0 0,-1 0,1 0,0 0,0 0,-14 0,14 0,0 0,0 0,-1 14,1-14,0 13,13 0,0 0,0 0,0 1,0 12,0-13,0 1,0 12,0-13,13 0,0-13,-13 14,14-1,12 0,-26 0,13 1,0-1,1 0,-1-13,0 0,0 13,1-13,-1 14,0-14,0 0,1 0,-1 0,13 0,-13 0,1 0,12 0,-13-14,-13 1,14 0,-14 0,0-1,0 1,0 0,0 0,0-1,0 1,0 0,0-13,0 12,0 1,0 0,-14-14,1 14,13 0,-13 0,13 0,-27-1</inkml:trace>
  <inkml:trace contextRef="#ctx0" brushRef="#br0" timeOffset="7783.0063">18111 7091,'-14'0,"14"13,0 0,0 1,0-1,0 0,0 0,0 0,0 1,0 12,0-13,0 1,0 12,0-13,0 0,0 1,0-1,0 0,0 14,0-14,0 13,0-12,0-1,0 0,0 0,0 0,0 1,0 12,0-13,0 1</inkml:trace>
  <inkml:trace contextRef="#ctx0" brushRef="#br0" timeOffset="11519.0628">17317 7766,'0'13,"0"0,0 0,0 0,0 14,0-14,0 0,0 1,0 12,0-13,13-13,-13 13,0 14,0-14,0 0,13 14,-13-14,0 0</inkml:trace>
  <inkml:trace contextRef="#ctx0" brushRef="#br0" timeOffset="12903.3524">17317 8797,'0'14,"0"-1,0 13,0-12,0-1,0 0,0 0,0 14,0-1,0 1,0-14,0 27,0-27,0 0,0 0,0 0,0 1,0 12,0-13,0 1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1920" units="cm"/>
          <inkml:channel name="Y" type="integer" max="1080" units="cm"/>
        </inkml:traceFormat>
        <inkml:channelProperties>
          <inkml:channelProperty channel="X" name="resolution" value="55.81395" units="1/cm"/>
          <inkml:channelProperty channel="Y" name="resolution" value="55.95855" units="1/cm"/>
        </inkml:channelProperties>
      </inkml:inkSource>
      <inkml:timestamp xml:id="ts0" timeString="2024-11-05T10:48:41.019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20783 6099,'0'13,"0"0,0 0,0 1,0-1,0 0,0 13,-13-12,13 12,0-13,0 1,0 12,0-13,0 1,0-1,0 0,0 0,0 14,0-14,0 0,0 0,0 1,0-1,0 0,0 0,0 1</inkml:trace>
  <inkml:trace contextRef="#ctx0" brushRef="#br0" timeOffset="6967.7072">20545 6959,'-13'0,"-1"0,1 0,-13 0,13 0,-14 0,1-14,12 14,1 0,-13-13,-1 13,14 0,0 0,0 0,-1 13,14 1,0-1,0 0,0 0,0 0,0 14,0-14,0 0,0 1,0-1,0 0,14 0,-1 1,0-1,0-13,14 13,-14-13,0 13,0-13,1 0,-1 0,13 0,-12 0,-1 0,0 0,0 0,0 0,1 0,-1 0,0-13,0 0,1 0,12-1,-26 1,0 0,13 13,-13-27,13 14,-13 0,-13 13,0 0,0-13,0 13,-1 0</inkml:trace>
  <inkml:trace contextRef="#ctx0" brushRef="#br0" timeOffset="10552.001">20479 8004,'-13'13,"-14"-13,1 26,-14-12,27-14,-1 13,14 0,-13 0,0 0,0 1,0-1,13 0,-14 0,14 1,0-1,0 0,0 14,0-1,14-13,-1-13,13 13,-13-13,14 14,-14-14,0 0,1 0,-1 0,13 0,-12 0,-1 0,13 0,-13 0,1 0,-14-14,13 14,13-13,-26 0,0 0,0 0,0-1,0 1,0 0,0-14,0 14,0 0,0 0,0-14,-13 1,13 13,-13-14,0 14,13 0,-14-14</inkml:trace>
  <inkml:trace contextRef="#ctx0" brushRef="#br0" timeOffset="22336.1086">17449 6257,'-13'0,"0"0,0 0,-1 0,1 0,0 0,0 14,-14-14,14 13,0-13,0 13,-1-13,1 0,13 13,0 1,-13-14,13 13,0 0,0 0,-13 0,-1 1,14-1,0 0,0 0,0 1,0-1,0 0,0 0,0 1,14-1,-1-13,-13 13,13 0,0-13,14 0,-14 0,0 0,14 0,-14 0,0 0,0 0,1 0,-1 0,0 0,0 0,-13-13,13 13,1 0,-1-13,-13 0,13-1,-13 1,0 0,0 0,0-14,0 14,0 0,0-1,0 1,0-13,0 13,0-1,-13 1,0 13,-1-13,1 13</inkml:trace>
  <inkml:trace contextRef="#ctx0" brushRef="#br0" timeOffset="26176.0657">17767 6271,'0'-14,"-13"14,-1 0,-12 0,13 0,-1 0,1 0,0 0,0 14,-1 12,14-13,0 1,0-1,-26 13,13-13,13 1,-13-1,13 0,0 14,0-14,0 0,0 14,0-14,0 0,13-13,0 26,0-12,0-14,1 13,-14 0,0 0,13-13,0 14,0-14,1 0,-1 0,0 0,0 0,1 0,12 0,-13 0,0 0,14 0,-14 0,0 0,1 0,-1-14,0 1,-13 0,13 13,1-13,-14-1,13 14,-13-26,0 13,0 0,0-14,0 14,0 0,0-1,0 1,0-13,-13-1,-1 14,1-13,0 26,0-14,-1 1,1 13,0-13,0-14,-1 27,1 0,0 0</inkml:trace>
  <inkml:trace contextRef="#ctx0" brushRef="#br0" timeOffset="32552.645">17423 7369,'-13'0,"-1"0,1 0,0 0,0 0,-1 0,1 0,-13 0,13 0,-14 26,14 1,13-14,0 0,0 0,0 14,0-14,0 0,0 14,0-14,0 0,0 0,0 1,0-1,13 0,-13 0,13 0,1 1,-1-1,-13 0,13 0,0-13,0 0,14 0,-14 0,0 0,14 14,-14-14,0 0,0 0,1 0,-1 0,13 0,-12 0,-1-14,0 14,0-13,1 0,-1 13,0-27,0 27,-13-13,0 0,0 0,0 0,0-1,0 1,0 0,0 0,0-14,0 14,-13-14,0 14,0 13,-1-13,-12 13,13-13,-1 13,-12 0,-1-27,14 14</inkml:trace>
  <inkml:trace contextRef="#ctx0" brushRef="#br0" timeOffset="34535.4969">17793 7355,'0'-13,"0"26,0 1,0 12,0-13,-26 14,26-14,0 0,0 0,0 1,0-1,0 0,0 14,0-14,0 0,0 0,0 1,0-1,0 13,0-13,0 1,0 12,0-13,0 1,0-1,0 0</inkml:trace>
  <inkml:trace contextRef="#ctx0" brushRef="#br0" timeOffset="37047.7086">17264 8057,'-13'0,"13"26,0-13,13 14,0-14,1 13,-14-12,13-14,-13 26,0-13,13-13,-13 14,0 12,13-26,-13 13,0 0,0 14,13-14,1-13</inkml:trace>
  <inkml:trace contextRef="#ctx0" brushRef="#br0" timeOffset="39248.4982">17291 9036,'0'13,"0"0,0 13,0-12,0-1,0 0,0 0,0 1,0-1,0 0,13 0,-13 0,13 1,-13-1,0 0,0 0,0 1,0-1,0 0,0 0,0 1,0-1,0 0,0 13</inkml:trace>
  <inkml:trace contextRef="#ctx0" brushRef="#br0" timeOffset="52112.5873">14076 6231,'-13'0,"-1"0,1 0,0 0,0 0,-1 0,1 0,-13 0,13 0,-1 0,1 13,0 0,0-13,-1 14,1-1,0 0,13 14,-13-1,13 0,0-12,0-1,0 0,0 0,0 1,0 12,0 1,13-14,0 0,0-13,-13 13,14-13,-1 13,13-13,-12 14,-1-14,13 0,-13 0,1 0,-1 0,0 0,0 0,1 0,-1 0,-13-14,0 1,0 0,13 0,-13 0,0-1,0-12,0 13,0-1,0-12,0 13,0-1,0 1,0 0,0 0,0-14,0 14,0 0,0-14,0 14,-13 13,13-13,-13-14,-1 14,14 0</inkml:trace>
  <inkml:trace contextRef="#ctx0" brushRef="#br0" timeOffset="54745.2296">14393 6297,'-13'-13,"0"13,0 0,13-13,-14 13,-12 0,13 0,-1 0,1 0,0 13,0-13,13 13,-13 0,13 1,-14-1,14 0,-13 13,13-12,0-1,0 0,0 0,0 14,0-14,0 0,0 1,0-1,0 13,13-13,-13 1,0 12,14-13,12 14,-13-14,14-13,-14 0,0 0,0 0,1 0,12 0,-26-13,13 13,1-13,-1-1,-13 1,0 0,13 0,-13-1,0 1,0 0,0-13,0 12,0 1,0 0,0 0,0-14,-13 1,13 12,-13 1,-1 0,14 0,-26-14,13 27,13-13,-14 0,1 13,0 0</inkml:trace>
  <inkml:trace contextRef="#ctx0" brushRef="#br0" timeOffset="59103.4811">14168 7289,'0'27,"0"12,0-25,0-1,0 0,0 0,0 1,0 12,0-13,0 0,0 1,0-1,0 0,0 0,0 14,0-14,14 27,-14-27,0 13,0-12</inkml:trace>
  <inkml:trace contextRef="#ctx0" brushRef="#br0" timeOffset="62080.179">14539 7369,'-27'0,"14"0,0 0,0 0,-1 0,1 0,-26 0,25 13,14 0,-13 0,13 14,0-14,0 0,0 0,0 1,0-1,0 13,0-12,0-1,0 13,0-12,13-14,1 13,-1-13,-13 13,13 0,0 0,0-13,14 0,-14 0,0 14,1-14,-1 0,0 0,0 0,1 0,-1-14,0-12,0 13,-13 0,13-1,-13 1,0 0,0 0,14 13,-14-14,0-12,0 13,0-1,0 1,0 0,0 0,0-27,-14 27,1 13,0 0,13-13,-13 13,0 0,-1 0,1 0,0 0,-14 0,14 0</inkml:trace>
  <inkml:trace contextRef="#ctx0" brushRef="#br0" timeOffset="64272.5303">14129 8401,'0'13,"0"0,0 13,0-12,0-1,0 0,13 14,-13-14,0 0,0 0,0 0,13 14,-13-14,0 0,0 14,0-14,0 0,0 1,0-1,0 0,0 13,0-12</inkml:trace>
  <inkml:trace contextRef="#ctx0" brushRef="#br0" timeOffset="66448.1164">14420 8453,'0'14,"0"-1,0 0,0 14,0-14,0 0,0 0,0 0,0 1,0 12,0-13,0 1,0-1,-13 0,13 0,0 1,-14-1,14 0,0 0,0 14,0-14,0 0,0 0,0 1,0-1,0 0</inkml:trace>
  <inkml:trace contextRef="#ctx0" brushRef="#br0" timeOffset="75759.3523">13785 9102,'0'13,"-27"-13,14 0,0 0,0 13,-1-13,1 13,13 1,-13-1,13 13,0-13,0 1,0-1,0 0,0 0,0 1,0-1,0 0,26 0,-26 1,14-1,12 0,-13 0,14-13,-14 13,0-13,14 0,-14-13,0 13,0-13,-13 0,14 13,-1-13,-13-1,13 1,-13-13,0 12,0 1,0 0,0 0,0-1,0 1,-13 13,0-13,13 0,0 0,-14 13,1 0,0-14,13 1,-13 13,-1-13,1 13</inkml:trace>
  <inkml:trace contextRef="#ctx0" brushRef="#br0" timeOffset="79559.9951">13983 9102,'0'13,"0"0,13 0,-13 1,0-1,0 0,0 0,14 0,-14 1,0 12,13-13,-13 1,0-1,0 0,0 0,0 27,13-27,-13 14,0-14</inkml:trace>
  <inkml:trace contextRef="#ctx0" brushRef="#br0" timeOffset="84592.3461">13798 10226,'-26'0,"12"0,1 0,-13 0,12 0,1 0,0 0,0 0,-1 0,1 0,0 0,0 13,13 1,0-1,0 0,0 0,0 1,0-1,0 0,0 13,0-12,13-14,0 13,-13 0,13-13,1 13,-1 1,-13-1,13-13,0 0,-13 13,14 0,12-13,-13 0,14 13,-14-13,0 0,14 0,-14 0,13 0,1-26,-27 0,0 12,0 1,0 0,0 0,0-1,0 1,0 0,0 0,0 0,-13 13,13-14,0 1,-14 13,1-13,0 13,0-13,-1 13,1-14</inkml:trace>
  <inkml:trace contextRef="#ctx0" brushRef="#br0" timeOffset="86759.3664">14049 10173,'-13'0,"0"0,13 27,0-14,0 0,0 0,0 1,0-1,0 13,0-12,0-1,0 13,0-13,0 1,0-1,0 0,0 0,0 14,0-14,0 0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1920" units="cm"/>
          <inkml:channel name="Y" type="integer" max="1080" units="cm"/>
        </inkml:traceFormat>
        <inkml:channelProperties>
          <inkml:channelProperty channel="X" name="resolution" value="55.81395" units="1/cm"/>
          <inkml:channelProperty channel="Y" name="resolution" value="55.95855" units="1/cm"/>
        </inkml:channelProperties>
      </inkml:inkSource>
      <inkml:timestamp xml:id="ts0" timeString="2024-11-05T11:00:52.746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16047 6376,'-13'0,"0"0,-1 0,1 0,-13 0,12 0,1 0,-13 0,12 0,1 0,0 0,0 0,0 0,-27 0,27 0,-14 0,14 0,0 0,-1 0,1 0,0 0,-13 0,12 0,-25 0,12 0,1 0,-1 0,14 0,-13 0,12 0,1 0,0 0,0 0,-27 0,27 0,-14 0,14 0,-13 0,12 0,1 0,0 0,0 0,-1 0,1 0,-13 0,13 0,-1 0,1 0,0 0,0 0,-1 0,1 0,0 0,0 0,-14 0,14 0,0 0,0 0,-1 0,1 0,-13 0,12 0,1 0,-13 0,12 0,1 0,-13 0,13 0,-14 0,14 0,0 0,-14 0,14 0,0 0,-14 0,14 0,0 0,0 0,-1 0,1 0,-13 0</inkml:trace>
  <inkml:trace contextRef="#ctx0" brushRef="#br0" timeOffset="3271.8091">14724 6257,'-13'0,"0"0,-1 0,1 0,0 0,-14 14,27 12,-13-26,13 13,0 1,0-1,0 0,0 0,0 14,0-14,0 0,0 0,13 1,1-1,-14 0,13-13,0 0,0 0,14 0,-14 0,0 0,1 0,-1 0,0 0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1920" units="cm"/>
          <inkml:channel name="Y" type="integer" max="1080" units="cm"/>
        </inkml:traceFormat>
        <inkml:channelProperties>
          <inkml:channelProperty channel="X" name="resolution" value="55.81395" units="1/cm"/>
          <inkml:channelProperty channel="Y" name="resolution" value="55.95855" units="1/cm"/>
        </inkml:channelProperties>
      </inkml:inkSource>
      <inkml:timestamp xml:id="ts0" timeString="2024-11-05T10:48:41.019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20783 6099,'0'13,"0"0,0 0,0 1,0-1,0 0,0 13,-13-12,13 12,0-13,0 1,0 12,0-13,0 1,0-1,0 0,0 0,0 14,0-14,0 0,0 0,0 1,0-1,0 0,0 0,0 1</inkml:trace>
  <inkml:trace contextRef="#ctx0" brushRef="#br0" timeOffset="6967.7072">20545 6959,'-13'0,"-1"0,1 0,-13 0,13 0,-14 0,1-14,12 14,1 0,-13-13,-1 13,14 0,0 0,0 0,-1 13,14 1,0-1,0 0,0 0,0 0,0 14,0-14,0 0,0 1,0-1,0 0,14 0,-1 1,0-1,0-13,14 13,-14-13,0 13,0-13,1 0,-1 0,13 0,-12 0,-1 0,0 0,0 0,0 0,1 0,-1 0,0-13,0 0,1 0,12-1,-26 1,0 0,13 13,-13-27,13 14,-13 0,-13 13,0 0,0-13,0 13,-1 0</inkml:trace>
  <inkml:trace contextRef="#ctx0" brushRef="#br0" timeOffset="10552.001">20479 8004,'-13'13,"-14"-13,1 26,-14-12,27-14,-1 13,14 0,-13 0,0 0,0 1,0-1,13 0,-14 0,14 1,0-1,0 0,0 14,0-1,14-13,-1-13,13 13,-13-13,14 14,-14-14,0 0,1 0,-1 0,13 0,-12 0,-1 0,13 0,-13 0,1 0,-14-14,13 14,13-13,-26 0,0 0,0 0,0-1,0 1,0 0,0-14,0 14,0 0,0 0,0-14,-13 1,13 13,-13-14,0 14,13 0,-14-14</inkml:trace>
  <inkml:trace contextRef="#ctx0" brushRef="#br0" timeOffset="22336.1086">17449 6257,'-13'0,"0"0,0 0,-1 0,1 0,0 0,0 14,-14-14,14 13,0-13,0 13,-1-13,1 0,13 13,0 1,-13-14,13 13,0 0,0 0,-13 0,-1 1,14-1,0 0,0 0,0 1,0-1,0 0,0 0,0 1,14-1,-1-13,-13 13,13 0,0-13,14 0,-14 0,0 0,14 0,-14 0,0 0,0 0,1 0,-1 0,0 0,0 0,-13-13,13 13,1 0,-1-13,-13 0,13-1,-13 1,0 0,0 0,0-14,0 14,0 0,0-1,0 1,0-13,0 13,0-1,-13 1,0 13,-1-13,1 13</inkml:trace>
  <inkml:trace contextRef="#ctx0" brushRef="#br0" timeOffset="26176.0657">17767 6271,'0'-14,"-13"14,-1 0,-12 0,13 0,-1 0,1 0,0 0,0 14,-1 12,14-13,0 1,0-1,-26 13,13-13,13 1,-13-1,13 0,0 14,0-14,0 0,0 14,0-14,0 0,13-13,0 26,0-12,0-14,1 13,-14 0,0 0,13-13,0 14,0-14,1 0,-1 0,0 0,0 0,1 0,12 0,-13 0,0 0,14 0,-14 0,0 0,1 0,-1-14,0 1,-13 0,13 13,1-13,-14-1,13 14,-13-26,0 13,0 0,0-14,0 14,0 0,0-1,0 1,0-13,-13-1,-1 14,1-13,0 26,0-14,-1 1,1 13,0-13,0-14,-1 27,1 0,0 0</inkml:trace>
  <inkml:trace contextRef="#ctx0" brushRef="#br0" timeOffset="32552.645">17423 7369,'-13'0,"-1"0,1 0,0 0,0 0,-1 0,1 0,-13 0,13 0,-14 26,14 1,13-14,0 0,0 0,0 14,0-14,0 0,0 14,0-14,0 0,0 0,0 1,0-1,13 0,-13 0,13 0,1 1,-1-1,-13 0,13 0,0-13,0 0,14 0,-14 0,0 0,14 14,-14-14,0 0,0 0,1 0,-1 0,13 0,-12 0,-1-14,0 14,0-13,1 0,-1 13,0-27,0 27,-13-13,0 0,0 0,0 0,0-1,0 1,0 0,0 0,0-14,0 14,-13-14,0 14,0 13,-1-13,-12 13,13-13,-1 13,-12 0,-1-27,14 14</inkml:trace>
  <inkml:trace contextRef="#ctx0" brushRef="#br0" timeOffset="34535.4969">17793 7355,'0'-13,"0"26,0 1,0 12,0-13,-26 14,26-14,0 0,0 0,0 1,0-1,0 0,0 14,0-14,0 0,0 0,0 1,0-1,0 13,0-13,0 1,0 12,0-13,0 1,0-1,0 0</inkml:trace>
  <inkml:trace contextRef="#ctx0" brushRef="#br0" timeOffset="37047.7086">17264 8057,'-13'0,"13"26,0-13,13 14,0-14,1 13,-14-12,13-14,-13 26,0-13,13-13,-13 14,0 12,13-26,-13 13,0 0,0 14,13-14,1-13</inkml:trace>
  <inkml:trace contextRef="#ctx0" brushRef="#br0" timeOffset="39248.4982">17291 9036,'0'13,"0"0,0 13,0-12,0-1,0 0,0 0,0 1,0-1,0 0,13 0,-13 0,13 1,-13-1,0 0,0 0,0 1,0-1,0 0,0 0,0 1,0-1,0 0,0 13</inkml:trace>
  <inkml:trace contextRef="#ctx0" brushRef="#br0" timeOffset="52112.5873">14076 6231,'-13'0,"-1"0,1 0,0 0,0 0,-1 0,1 0,-13 0,13 0,-1 0,1 13,0 0,0-13,-1 14,1-1,0 0,13 14,-13-1,13 0,0-12,0-1,0 0,0 0,0 1,0 12,0 1,13-14,0 0,0-13,-13 13,14-13,-1 13,13-13,-12 14,-1-14,13 0,-13 0,1 0,-1 0,0 0,0 0,1 0,-1 0,-13-14,0 1,0 0,13 0,-13 0,0-1,0-12,0 13,0-1,0-12,0 13,0-1,0 1,0 0,0 0,0-14,0 14,0 0,0-14,0 14,-13 13,13-13,-13-14,-1 14,14 0</inkml:trace>
  <inkml:trace contextRef="#ctx0" brushRef="#br0" timeOffset="54745.2296">14393 6297,'-13'-13,"0"13,0 0,13-13,-14 13,-12 0,13 0,-1 0,1 0,0 13,0-13,13 13,-13 0,13 1,-14-1,14 0,-13 13,13-12,0-1,0 0,0 0,0 14,0-14,0 0,0 1,0-1,0 13,13-13,-13 1,0 12,14-13,12 14,-13-14,14-13,-14 0,0 0,0 0,1 0,12 0,-26-13,13 13,1-13,-1-1,-13 1,0 0,13 0,-13-1,0 1,0 0,0-13,0 12,0 1,0 0,0 0,0-14,-13 1,13 12,-13 1,-1 0,14 0,-26-14,13 27,13-13,-14 0,1 13,0 0</inkml:trace>
  <inkml:trace contextRef="#ctx0" brushRef="#br0" timeOffset="59103.4811">14168 7289,'0'27,"0"12,0-25,0-1,0 0,0 0,0 1,0 12,0-13,0 0,0 1,0-1,0 0,0 0,0 14,0-14,14 27,-14-27,0 13,0-12</inkml:trace>
  <inkml:trace contextRef="#ctx0" brushRef="#br0" timeOffset="62080.179">14539 7369,'-27'0,"14"0,0 0,0 0,-1 0,1 0,-26 0,25 13,14 0,-13 0,13 14,0-14,0 0,0 0,0 1,0-1,0 13,0-12,0-1,0 13,0-12,13-14,1 13,-1-13,-13 13,13 0,0 0,0-13,14 0,-14 0,0 14,1-14,-1 0,0 0,0 0,1 0,-1-14,0-12,0 13,-13 0,13-1,-13 1,0 0,0 0,14 13,-14-14,0-12,0 13,0-1,0 1,0 0,0 0,0-27,-14 27,1 13,0 0,13-13,-13 13,0 0,-1 0,1 0,0 0,-14 0,14 0</inkml:trace>
  <inkml:trace contextRef="#ctx0" brushRef="#br0" timeOffset="64272.5303">14129 8401,'0'13,"0"0,0 13,0-12,0-1,0 0,13 14,-13-14,0 0,0 0,0 0,13 14,-13-14,0 0,0 14,0-14,0 0,0 1,0-1,0 0,0 13,0-12</inkml:trace>
  <inkml:trace contextRef="#ctx0" brushRef="#br0" timeOffset="66448.1164">14420 8453,'0'14,"0"-1,0 0,0 14,0-14,0 0,0 0,0 0,0 1,0 12,0-13,0 1,0-1,-13 0,13 0,0 1,-14-1,14 0,0 0,0 14,0-14,0 0,0 0,0 1,0-1,0 0</inkml:trace>
  <inkml:trace contextRef="#ctx0" brushRef="#br0" timeOffset="75759.3523">13785 9102,'0'13,"-27"-13,14 0,0 0,0 13,-1-13,1 13,13 1,-13-1,13 13,0-13,0 1,0-1,0 0,0 0,0 1,0-1,0 0,26 0,-26 1,14-1,12 0,-13 0,14-13,-14 13,0-13,14 0,-14-13,0 13,0-13,-13 0,14 13,-1-13,-13-1,13 1,-13-13,0 12,0 1,0 0,0 0,0-1,0 1,-13 13,0-13,13 0,0 0,-14 13,1 0,0-14,13 1,-13 13,-1-13,1 13</inkml:trace>
  <inkml:trace contextRef="#ctx0" brushRef="#br0" timeOffset="79559.9951">13983 9102,'0'13,"0"0,13 0,-13 1,0-1,0 0,0 0,14 0,-14 1,0 12,13-13,-13 1,0-1,0 0,0 0,0 27,13-27,-13 14,0-14</inkml:trace>
  <inkml:trace contextRef="#ctx0" brushRef="#br0" timeOffset="84592.3461">13798 10226,'-26'0,"12"0,1 0,-13 0,12 0,1 0,0 0,0 0,-1 0,1 0,0 0,0 13,13 1,0-1,0 0,0 0,0 1,0-1,0 0,0 13,0-12,13-14,0 13,-13 0,13-13,1 13,-1 1,-13-1,13-13,0 0,-13 13,14 0,12-13,-13 0,14 13,-14-13,0 0,14 0,-14 0,13 0,1-26,-27 0,0 12,0 1,0 0,0 0,0-1,0 1,0 0,0 0,0 0,-13 13,13-14,0 1,-14 13,1-13,0 13,0-13,-1 13,1-14</inkml:trace>
  <inkml:trace contextRef="#ctx0" brushRef="#br0" timeOffset="86759.3664">14049 10173,'-13'0,"0"0,13 27,0-14,0 0,0 0,0 1,0-1,0 13,0-12,0-1,0 13,0-13,0 1,0-1,0 0,0 0,0 14,0-14,0 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081166348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7" name="Google Shape;57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Google Shape;13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4" name="Google Shape;14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5" name="Google Shape;15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16" name="Google Shape;16;p2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105175" y="41000"/>
            <a:ext cx="1692175" cy="5589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Google Shape;17;p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472450" y="11225"/>
            <a:ext cx="679775" cy="6184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20" name="Google Shape;20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3" name="Google Shape;23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24" name="Google Shape;24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8" name="Google Shape;28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9" name="Google Shape;29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5" name="Google Shape;35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6" name="Google Shape;36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9" name="Google Shape;39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2" name="Google Shape;42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43" name="Google Shape;43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44" name="Google Shape;44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5" name="Google Shape;45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8" name="Google Shape;48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51" name="Google Shape;51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52" name="Google Shape;52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9" name="Google Shape;9;p1"/>
          <p:cNvSpPr txBox="1"/>
          <p:nvPr/>
        </p:nvSpPr>
        <p:spPr>
          <a:xfrm>
            <a:off x="25975" y="4779825"/>
            <a:ext cx="7585500" cy="36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>
                <a:solidFill>
                  <a:schemeClr val="dk2"/>
                </a:solidFill>
              </a:rPr>
              <a:t>Keerthi </a:t>
            </a:r>
            <a:r>
              <a:rPr lang="en" dirty="0">
                <a:solidFill>
                  <a:schemeClr val="dk2"/>
                </a:solidFill>
              </a:rPr>
              <a:t>A Kumbar, Asst. Professors, Dept. of ECE</a:t>
            </a:r>
            <a:endParaRPr dirty="0">
              <a:solidFill>
                <a:schemeClr val="dk2"/>
              </a:solidFill>
            </a:endParaRPr>
          </a:p>
        </p:txBody>
      </p:sp>
      <p:pic>
        <p:nvPicPr>
          <p:cNvPr id="10" name="Google Shape;10;p1"/>
          <p:cNvPicPr preferRelativeResize="0"/>
          <p:nvPr/>
        </p:nvPicPr>
        <p:blipFill>
          <a:blip r:embed="rId11">
            <a:alphaModFix/>
          </a:blip>
          <a:stretch>
            <a:fillRect/>
          </a:stretch>
        </p:blipFill>
        <p:spPr>
          <a:xfrm>
            <a:off x="105175" y="41000"/>
            <a:ext cx="1692175" cy="5589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Google Shape;11;p1"/>
          <p:cNvPicPr preferRelativeResize="0"/>
          <p:nvPr/>
        </p:nvPicPr>
        <p:blipFill>
          <a:blip r:embed="rId12">
            <a:alphaModFix/>
          </a:blip>
          <a:stretch>
            <a:fillRect/>
          </a:stretch>
        </p:blipFill>
        <p:spPr>
          <a:xfrm>
            <a:off x="8472450" y="11225"/>
            <a:ext cx="679775" cy="618475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4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7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0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6.pn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3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35.emf"/><Relationship Id="rId4" Type="http://schemas.openxmlformats.org/officeDocument/2006/relationships/customXml" Target="../ink/ink1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3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8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1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45.png"/><Relationship Id="rId4" Type="http://schemas.openxmlformats.org/officeDocument/2006/relationships/image" Target="../media/image44.png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45.png"/><Relationship Id="rId4" Type="http://schemas.openxmlformats.org/officeDocument/2006/relationships/image" Target="../media/image44.png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3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3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3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3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49.emf"/><Relationship Id="rId4" Type="http://schemas.openxmlformats.org/officeDocument/2006/relationships/customXml" Target="../ink/ink2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7" Type="http://schemas.openxmlformats.org/officeDocument/2006/relationships/image" Target="../media/image50.emf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3.xml"/><Relationship Id="rId6" Type="http://schemas.openxmlformats.org/officeDocument/2006/relationships/customXml" Target="../ink/ink4.xml"/><Relationship Id="rId5" Type="http://schemas.openxmlformats.org/officeDocument/2006/relationships/image" Target="../media/image49.emf"/><Relationship Id="rId4" Type="http://schemas.openxmlformats.org/officeDocument/2006/relationships/customXml" Target="../ink/ink3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7" Type="http://schemas.openxmlformats.org/officeDocument/2006/relationships/image" Target="../media/image53.emf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3.xml"/><Relationship Id="rId6" Type="http://schemas.openxmlformats.org/officeDocument/2006/relationships/customXml" Target="../ink/ink6.xml"/><Relationship Id="rId5" Type="http://schemas.openxmlformats.org/officeDocument/2006/relationships/image" Target="../media/image52.emf"/><Relationship Id="rId4" Type="http://schemas.openxmlformats.org/officeDocument/2006/relationships/customXml" Target="../ink/ink5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52.emf"/><Relationship Id="rId4" Type="http://schemas.openxmlformats.org/officeDocument/2006/relationships/customXml" Target="../ink/ink7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51.png"/><Relationship Id="rId4" Type="http://schemas.openxmlformats.org/officeDocument/2006/relationships/image" Target="../media/image50.png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3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3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56.png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3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3.xml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3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3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3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3.xml"/></Relationships>
</file>

<file path=ppt/slides/_rels/slide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3.xml"/></Relationships>
</file>

<file path=ppt/slides/_rels/slide7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6.png"/></Relationships>
</file>

<file path=ppt/slides/_rels/slide8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71.png"/><Relationship Id="rId4" Type="http://schemas.openxmlformats.org/officeDocument/2006/relationships/image" Target="../media/image70.png"/></Relationships>
</file>

<file path=ppt/slides/_rels/slide8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75.png"/><Relationship Id="rId4" Type="http://schemas.openxmlformats.org/officeDocument/2006/relationships/image" Target="../media/image74.png"/></Relationships>
</file>

<file path=ppt/slides/_rels/slide8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3.xml"/></Relationships>
</file>

<file path=ppt/slides/_rels/slide8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png"/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79.png"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png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3.xml"/></Relationships>
</file>

<file path=ppt/slides/_rels/slide8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png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82.png"/><Relationship Id="rId4" Type="http://schemas.openxmlformats.org/officeDocument/2006/relationships/image" Target="../media/image81.png"/></Relationships>
</file>

<file path=ppt/slides/_rels/slide8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png"/><Relationship Id="rId2" Type="http://schemas.openxmlformats.org/officeDocument/2006/relationships/image" Target="../media/image82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84.png"/></Relationships>
</file>

<file path=ppt/slides/_rels/slide8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3.png"/><Relationship Id="rId1" Type="http://schemas.openxmlformats.org/officeDocument/2006/relationships/slideLayout" Target="../slideLayouts/slideLayout3.xml"/></Relationships>
</file>

<file path=ppt/slides/_rels/slide8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9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5.png"/><Relationship Id="rId1" Type="http://schemas.openxmlformats.org/officeDocument/2006/relationships/slideLayout" Target="../slideLayouts/slideLayout3.xml"/></Relationships>
</file>

<file path=ppt/slides/_rels/slide9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6.png"/><Relationship Id="rId1" Type="http://schemas.openxmlformats.org/officeDocument/2006/relationships/slideLayout" Target="../slideLayouts/slideLayout3.xml"/></Relationships>
</file>

<file path=ppt/slides/_rels/slide9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7.png"/><Relationship Id="rId1" Type="http://schemas.openxmlformats.org/officeDocument/2006/relationships/slideLayout" Target="../slideLayouts/slideLayout3.xml"/></Relationships>
</file>

<file path=ppt/slides/_rels/slide9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8.png"/><Relationship Id="rId1" Type="http://schemas.openxmlformats.org/officeDocument/2006/relationships/slideLayout" Target="../slideLayouts/slideLayout3.xml"/></Relationships>
</file>

<file path=ppt/slides/_rels/slide9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7.png"/><Relationship Id="rId1" Type="http://schemas.openxmlformats.org/officeDocument/2006/relationships/slideLayout" Target="../slideLayouts/slideLayout3.xml"/></Relationships>
</file>

<file path=ppt/slides/_rels/slide9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89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3"/>
          <p:cNvSpPr txBox="1">
            <a:spLocks noGrp="1"/>
          </p:cNvSpPr>
          <p:nvPr>
            <p:ph type="ctrTitle"/>
          </p:nvPr>
        </p:nvSpPr>
        <p:spPr>
          <a:xfrm>
            <a:off x="4572004" y="744575"/>
            <a:ext cx="42603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200" dirty="0" smtClean="0"/>
              <a:t>D</a:t>
            </a:r>
            <a:r>
              <a:rPr lang="en-IN" sz="4200" dirty="0" smtClean="0"/>
              <a:t>i</a:t>
            </a:r>
            <a:r>
              <a:rPr lang="en" sz="4200" dirty="0" smtClean="0"/>
              <a:t>gital Communication</a:t>
            </a:r>
            <a:endParaRPr sz="4200" dirty="0"/>
          </a:p>
        </p:txBody>
      </p:sp>
      <p:sp>
        <p:nvSpPr>
          <p:cNvPr id="60" name="Google Shape;60;p13"/>
          <p:cNvSpPr txBox="1">
            <a:spLocks noGrp="1"/>
          </p:cNvSpPr>
          <p:nvPr>
            <p:ph type="subTitle" idx="1"/>
          </p:nvPr>
        </p:nvSpPr>
        <p:spPr>
          <a:xfrm>
            <a:off x="4976100" y="2694325"/>
            <a:ext cx="34521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/>
              <a:t>(BEC503)</a:t>
            </a:r>
            <a:endParaRPr dirty="0"/>
          </a:p>
        </p:txBody>
      </p:sp>
      <p:sp>
        <p:nvSpPr>
          <p:cNvPr id="61" name="Google Shape;61;p13"/>
          <p:cNvSpPr txBox="1"/>
          <p:nvPr/>
        </p:nvSpPr>
        <p:spPr>
          <a:xfrm>
            <a:off x="1477600" y="4186550"/>
            <a:ext cx="4861200" cy="63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2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9553" y="1427794"/>
            <a:ext cx="4456747" cy="2504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IN" b="1" dirty="0">
                <a:solidFill>
                  <a:srgbClr val="FF0000"/>
                </a:solidFill>
              </a:rPr>
              <a:t>Entropy</a:t>
            </a:r>
            <a:endParaRPr lang="en-IN" dirty="0">
              <a:solidFill>
                <a:srgbClr val="FF0000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0" y="952500"/>
            <a:ext cx="9144000" cy="3616375"/>
          </a:xfrm>
        </p:spPr>
        <p:txBody>
          <a:bodyPr>
            <a:normAutofit/>
          </a:bodyPr>
          <a:lstStyle/>
          <a:p>
            <a:pPr marL="114300" indent="0" algn="ctr">
              <a:buNone/>
            </a:pPr>
            <a:r>
              <a:rPr lang="en-IN" i="1" dirty="0">
                <a:solidFill>
                  <a:srgbClr val="C00000"/>
                </a:solidFill>
              </a:rPr>
              <a:t>uncertainty</a:t>
            </a:r>
            <a:r>
              <a:rPr lang="en-IN" dirty="0">
                <a:solidFill>
                  <a:srgbClr val="C00000"/>
                </a:solidFill>
              </a:rPr>
              <a:t>, </a:t>
            </a:r>
            <a:r>
              <a:rPr lang="en-IN" i="1" dirty="0">
                <a:solidFill>
                  <a:srgbClr val="C00000"/>
                </a:solidFill>
              </a:rPr>
              <a:t>surprise</a:t>
            </a:r>
            <a:r>
              <a:rPr lang="en-IN" dirty="0">
                <a:solidFill>
                  <a:srgbClr val="C00000"/>
                </a:solidFill>
              </a:rPr>
              <a:t>, and </a:t>
            </a:r>
            <a:r>
              <a:rPr lang="en-IN" i="1" dirty="0">
                <a:solidFill>
                  <a:srgbClr val="C00000"/>
                </a:solidFill>
              </a:rPr>
              <a:t>information</a:t>
            </a:r>
            <a:endParaRPr lang="en-IN" dirty="0" smtClean="0"/>
          </a:p>
          <a:p>
            <a:endParaRPr lang="en-IN" dirty="0" smtClean="0"/>
          </a:p>
          <a:p>
            <a:r>
              <a:rPr lang="en-IN" dirty="0" smtClean="0"/>
              <a:t>Before </a:t>
            </a:r>
            <a:r>
              <a:rPr lang="en-IN" dirty="0"/>
              <a:t>the event </a:t>
            </a:r>
            <a:r>
              <a:rPr lang="en-IN" i="1" dirty="0"/>
              <a:t>S </a:t>
            </a:r>
            <a:r>
              <a:rPr lang="en-IN" dirty="0"/>
              <a:t>= </a:t>
            </a:r>
            <a:r>
              <a:rPr lang="en-IN" i="1" dirty="0" err="1"/>
              <a:t>s</a:t>
            </a:r>
            <a:r>
              <a:rPr lang="en-IN" i="1" baseline="-25000" dirty="0" err="1"/>
              <a:t>k</a:t>
            </a:r>
            <a:r>
              <a:rPr lang="en-IN" i="1" dirty="0"/>
              <a:t> </a:t>
            </a:r>
            <a:r>
              <a:rPr lang="en-IN" dirty="0"/>
              <a:t>occurs, there is </a:t>
            </a:r>
            <a:r>
              <a:rPr lang="en-IN" dirty="0" smtClean="0"/>
              <a:t>an amount </a:t>
            </a:r>
            <a:r>
              <a:rPr lang="en-IN" dirty="0"/>
              <a:t>of </a:t>
            </a:r>
            <a:r>
              <a:rPr lang="en-IN" dirty="0">
                <a:solidFill>
                  <a:srgbClr val="C00000"/>
                </a:solidFill>
              </a:rPr>
              <a:t>uncertainty</a:t>
            </a:r>
            <a:r>
              <a:rPr lang="en-IN" dirty="0"/>
              <a:t>. </a:t>
            </a:r>
            <a:endParaRPr lang="en-IN" dirty="0" smtClean="0"/>
          </a:p>
          <a:p>
            <a:r>
              <a:rPr lang="en-IN" dirty="0" smtClean="0"/>
              <a:t>When </a:t>
            </a:r>
            <a:r>
              <a:rPr lang="en-IN" dirty="0"/>
              <a:t>the event </a:t>
            </a:r>
            <a:r>
              <a:rPr lang="en-IN" i="1" dirty="0"/>
              <a:t>S </a:t>
            </a:r>
            <a:r>
              <a:rPr lang="en-IN" dirty="0"/>
              <a:t>= </a:t>
            </a:r>
            <a:r>
              <a:rPr lang="en-IN" i="1" dirty="0" err="1"/>
              <a:t>s</a:t>
            </a:r>
            <a:r>
              <a:rPr lang="en-IN" i="1" baseline="-25000" dirty="0" err="1"/>
              <a:t>k</a:t>
            </a:r>
            <a:r>
              <a:rPr lang="en-IN" i="1" baseline="-25000" dirty="0"/>
              <a:t> </a:t>
            </a:r>
            <a:r>
              <a:rPr lang="en-IN" dirty="0"/>
              <a:t>occurs, there is an amount of </a:t>
            </a:r>
            <a:r>
              <a:rPr lang="en-IN" dirty="0">
                <a:solidFill>
                  <a:srgbClr val="C00000"/>
                </a:solidFill>
              </a:rPr>
              <a:t>surprise</a:t>
            </a:r>
            <a:r>
              <a:rPr lang="en-IN" dirty="0"/>
              <a:t>. </a:t>
            </a:r>
            <a:endParaRPr lang="en-IN" dirty="0" smtClean="0"/>
          </a:p>
          <a:p>
            <a:pPr algn="just"/>
            <a:r>
              <a:rPr lang="en-IN" dirty="0" smtClean="0"/>
              <a:t>After the </a:t>
            </a:r>
            <a:r>
              <a:rPr lang="en-IN" dirty="0"/>
              <a:t>occurrence of the event </a:t>
            </a:r>
            <a:r>
              <a:rPr lang="en-IN" i="1" dirty="0"/>
              <a:t>S </a:t>
            </a:r>
            <a:r>
              <a:rPr lang="en-IN" dirty="0"/>
              <a:t>= </a:t>
            </a:r>
            <a:r>
              <a:rPr lang="en-IN" i="1" baseline="-25000" dirty="0" err="1"/>
              <a:t>sk</a:t>
            </a:r>
            <a:r>
              <a:rPr lang="en-IN" baseline="-25000" dirty="0"/>
              <a:t>,</a:t>
            </a:r>
            <a:r>
              <a:rPr lang="en-IN" dirty="0"/>
              <a:t> there is gain in the amount of </a:t>
            </a:r>
            <a:r>
              <a:rPr lang="en-IN" dirty="0" smtClean="0">
                <a:solidFill>
                  <a:srgbClr val="C00000"/>
                </a:solidFill>
              </a:rPr>
              <a:t>information</a:t>
            </a:r>
            <a:r>
              <a:rPr lang="en-IN" dirty="0" smtClean="0"/>
              <a:t>.</a:t>
            </a:r>
          </a:p>
          <a:p>
            <a:pPr algn="just"/>
            <a:endParaRPr lang="en-IN" dirty="0"/>
          </a:p>
          <a:p>
            <a:pPr marL="114300" indent="0" algn="just">
              <a:buNone/>
            </a:pPr>
            <a:endParaRPr lang="en-IN" dirty="0" smtClean="0"/>
          </a:p>
          <a:p>
            <a:pPr marL="114300" indent="0" algn="ctr">
              <a:buNone/>
            </a:pPr>
            <a:r>
              <a:rPr lang="en-IN" dirty="0" smtClean="0"/>
              <a:t>	</a:t>
            </a:r>
            <a:r>
              <a:rPr lang="en-IN" dirty="0" smtClean="0">
                <a:solidFill>
                  <a:srgbClr val="C00000"/>
                </a:solidFill>
              </a:rPr>
              <a:t>Most </a:t>
            </a:r>
            <a:r>
              <a:rPr lang="en-IN" dirty="0">
                <a:solidFill>
                  <a:srgbClr val="C00000"/>
                </a:solidFill>
              </a:rPr>
              <a:t>importantly, the amount </a:t>
            </a:r>
            <a:r>
              <a:rPr lang="en-IN" dirty="0" smtClean="0">
                <a:solidFill>
                  <a:srgbClr val="C00000"/>
                </a:solidFill>
              </a:rPr>
              <a:t>of information </a:t>
            </a:r>
            <a:r>
              <a:rPr lang="en-IN" dirty="0">
                <a:solidFill>
                  <a:srgbClr val="C00000"/>
                </a:solidFill>
              </a:rPr>
              <a:t>is related to </a:t>
            </a:r>
            <a:endParaRPr lang="en-IN" dirty="0" smtClean="0">
              <a:solidFill>
                <a:srgbClr val="C00000"/>
              </a:solidFill>
            </a:endParaRPr>
          </a:p>
          <a:p>
            <a:pPr marL="114300" indent="0" algn="ctr">
              <a:buNone/>
            </a:pPr>
            <a:r>
              <a:rPr lang="en-IN" dirty="0" smtClean="0">
                <a:solidFill>
                  <a:srgbClr val="C00000"/>
                </a:solidFill>
              </a:rPr>
              <a:t>the </a:t>
            </a:r>
            <a:r>
              <a:rPr lang="en-IN" dirty="0">
                <a:solidFill>
                  <a:srgbClr val="C00000"/>
                </a:solidFill>
              </a:rPr>
              <a:t>inverse of the probability of occurrence of the event </a:t>
            </a:r>
            <a:r>
              <a:rPr lang="en-IN" i="1" dirty="0">
                <a:solidFill>
                  <a:srgbClr val="C00000"/>
                </a:solidFill>
              </a:rPr>
              <a:t>S </a:t>
            </a:r>
            <a:r>
              <a:rPr lang="en-IN" dirty="0">
                <a:solidFill>
                  <a:srgbClr val="C00000"/>
                </a:solidFill>
              </a:rPr>
              <a:t>= </a:t>
            </a:r>
            <a:r>
              <a:rPr lang="en-IN" i="1" dirty="0">
                <a:solidFill>
                  <a:srgbClr val="C00000"/>
                </a:solidFill>
              </a:rPr>
              <a:t>s</a:t>
            </a:r>
            <a:r>
              <a:rPr lang="en-IN" i="1" baseline="-25000" dirty="0">
                <a:solidFill>
                  <a:srgbClr val="C00000"/>
                </a:solidFill>
              </a:rPr>
              <a:t>k</a:t>
            </a:r>
            <a:r>
              <a:rPr lang="en-IN" dirty="0">
                <a:solidFill>
                  <a:srgbClr val="C00000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09743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IN" b="1" dirty="0">
                <a:solidFill>
                  <a:srgbClr val="FF0000"/>
                </a:solidFill>
              </a:rPr>
              <a:t>Information Capacity Law</a:t>
            </a:r>
            <a:endParaRPr lang="en-IN" dirty="0">
              <a:solidFill>
                <a:srgbClr val="FF0000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14300" indent="0">
              <a:buNone/>
            </a:pPr>
            <a:r>
              <a:rPr lang="en-IN" dirty="0"/>
              <a:t>A</a:t>
            </a:r>
            <a:r>
              <a:rPr lang="en-IN" dirty="0" smtClean="0"/>
              <a:t>nother insightful statement:</a:t>
            </a:r>
          </a:p>
          <a:p>
            <a:pPr marL="114300" indent="0">
              <a:buNone/>
            </a:pPr>
            <a:endParaRPr lang="en-IN" dirty="0"/>
          </a:p>
          <a:p>
            <a:pPr marL="114300" indent="0">
              <a:buNone/>
            </a:pPr>
            <a:endParaRPr lang="en-IN" dirty="0" smtClean="0"/>
          </a:p>
          <a:p>
            <a:pPr marL="114300" indent="0" algn="ctr">
              <a:buNone/>
            </a:pPr>
            <a:r>
              <a:rPr lang="en-IN" dirty="0"/>
              <a:t>It is easier to increase the information capacity of a continuous </a:t>
            </a:r>
            <a:endParaRPr lang="en-IN" dirty="0" smtClean="0"/>
          </a:p>
          <a:p>
            <a:pPr marL="114300" indent="0" algn="ctr">
              <a:buNone/>
            </a:pPr>
            <a:r>
              <a:rPr lang="en-IN" dirty="0" smtClean="0"/>
              <a:t>Communication channel </a:t>
            </a:r>
            <a:r>
              <a:rPr lang="en-IN" dirty="0"/>
              <a:t>by expanding its bandwidth than </a:t>
            </a:r>
            <a:endParaRPr lang="en-IN" dirty="0" smtClean="0"/>
          </a:p>
          <a:p>
            <a:pPr marL="114300" indent="0" algn="ctr">
              <a:buNone/>
            </a:pPr>
            <a:r>
              <a:rPr lang="en-IN" dirty="0" smtClean="0"/>
              <a:t>by </a:t>
            </a:r>
            <a:r>
              <a:rPr lang="en-IN" dirty="0"/>
              <a:t>increasing </a:t>
            </a:r>
            <a:r>
              <a:rPr lang="en-IN" dirty="0" smtClean="0"/>
              <a:t>the </a:t>
            </a:r>
            <a:r>
              <a:rPr lang="en-IN" dirty="0"/>
              <a:t>transmitted </a:t>
            </a:r>
            <a:r>
              <a:rPr lang="en-IN" dirty="0" smtClean="0"/>
              <a:t>power for </a:t>
            </a:r>
            <a:r>
              <a:rPr lang="en-IN" dirty="0"/>
              <a:t>a prescribed noise variance.</a:t>
            </a:r>
            <a:endParaRPr lang="en-IN" dirty="0" smtClean="0"/>
          </a:p>
        </p:txBody>
      </p:sp>
    </p:spTree>
    <p:extLst>
      <p:ext uri="{BB962C8B-B14F-4D97-AF65-F5344CB8AC3E}">
        <p14:creationId xmlns:p14="http://schemas.microsoft.com/office/powerpoint/2010/main" val="411410634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IN" b="1" dirty="0">
                <a:solidFill>
                  <a:srgbClr val="FF0000"/>
                </a:solidFill>
              </a:rPr>
              <a:t>Entropy</a:t>
            </a:r>
            <a:endParaRPr lang="en-IN" dirty="0">
              <a:solidFill>
                <a:srgbClr val="FF0000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6720" y="952500"/>
            <a:ext cx="8145780" cy="3616375"/>
          </a:xfrm>
        </p:spPr>
        <p:txBody>
          <a:bodyPr>
            <a:normAutofit/>
          </a:bodyPr>
          <a:lstStyle/>
          <a:p>
            <a:pPr marL="114300" indent="0">
              <a:buNone/>
            </a:pPr>
            <a:r>
              <a:rPr lang="en-IN" dirty="0" smtClean="0">
                <a:solidFill>
                  <a:srgbClr val="C00000"/>
                </a:solidFill>
              </a:rPr>
              <a:t>Definition</a:t>
            </a:r>
            <a:r>
              <a:rPr lang="en-IN" dirty="0" smtClean="0"/>
              <a:t>:</a:t>
            </a:r>
          </a:p>
          <a:p>
            <a:pPr marL="114300" indent="0">
              <a:buNone/>
            </a:pPr>
            <a:endParaRPr lang="en-IN" dirty="0" smtClean="0"/>
          </a:p>
          <a:p>
            <a:pPr marL="114300" indent="0" algn="just">
              <a:buNone/>
            </a:pPr>
            <a:r>
              <a:rPr lang="en-IN" dirty="0" smtClean="0"/>
              <a:t>The </a:t>
            </a:r>
            <a:r>
              <a:rPr lang="en-IN" i="1" dirty="0"/>
              <a:t>amount of information </a:t>
            </a:r>
            <a:r>
              <a:rPr lang="en-IN" dirty="0"/>
              <a:t>gained after observing the event </a:t>
            </a:r>
            <a:r>
              <a:rPr lang="en-IN" i="1" dirty="0"/>
              <a:t>S </a:t>
            </a:r>
            <a:r>
              <a:rPr lang="en-IN" dirty="0"/>
              <a:t>= </a:t>
            </a:r>
            <a:r>
              <a:rPr lang="en-IN" i="1" dirty="0" err="1"/>
              <a:t>s</a:t>
            </a:r>
            <a:r>
              <a:rPr lang="en-IN" i="1" baseline="-25000" dirty="0" err="1"/>
              <a:t>k</a:t>
            </a:r>
            <a:r>
              <a:rPr lang="en-IN" dirty="0"/>
              <a:t>, </a:t>
            </a:r>
            <a:r>
              <a:rPr lang="en-IN" dirty="0" smtClean="0"/>
              <a:t>which occurs </a:t>
            </a:r>
            <a:r>
              <a:rPr lang="en-IN" dirty="0"/>
              <a:t>with probability </a:t>
            </a:r>
            <a:r>
              <a:rPr lang="en-IN" i="1" dirty="0" err="1"/>
              <a:t>p</a:t>
            </a:r>
            <a:r>
              <a:rPr lang="en-IN" i="1" baseline="-25000" dirty="0" err="1"/>
              <a:t>k</a:t>
            </a:r>
            <a:r>
              <a:rPr lang="en-IN" dirty="0"/>
              <a:t>, as </a:t>
            </a:r>
            <a:r>
              <a:rPr lang="en-IN" dirty="0" smtClean="0"/>
              <a:t>the logarithmic function.</a:t>
            </a:r>
          </a:p>
          <a:p>
            <a:pPr marL="114300" indent="0" algn="just">
              <a:buNone/>
            </a:pPr>
            <a:endParaRPr lang="en-IN" dirty="0"/>
          </a:p>
          <a:p>
            <a:pPr marL="114300" indent="0" algn="just">
              <a:buNone/>
            </a:pPr>
            <a:endParaRPr lang="en-IN" dirty="0" smtClean="0"/>
          </a:p>
          <a:p>
            <a:pPr marL="114300" indent="0" algn="just">
              <a:buNone/>
            </a:pPr>
            <a:endParaRPr lang="en-IN" dirty="0"/>
          </a:p>
          <a:p>
            <a:pPr marL="114300" indent="0" algn="just">
              <a:buNone/>
            </a:pPr>
            <a:r>
              <a:rPr lang="en-IN" dirty="0" smtClean="0"/>
              <a:t>It is </a:t>
            </a:r>
            <a:r>
              <a:rPr lang="en-IN" dirty="0"/>
              <a:t>often termed “</a:t>
            </a:r>
            <a:r>
              <a:rPr lang="en-IN" dirty="0">
                <a:solidFill>
                  <a:srgbClr val="C00000"/>
                </a:solidFill>
              </a:rPr>
              <a:t>self-information</a:t>
            </a:r>
            <a:r>
              <a:rPr lang="en-IN" dirty="0"/>
              <a:t>” of the event </a:t>
            </a:r>
            <a:r>
              <a:rPr lang="en-IN" i="1" dirty="0"/>
              <a:t>S </a:t>
            </a:r>
            <a:r>
              <a:rPr lang="en-IN" dirty="0"/>
              <a:t>= </a:t>
            </a:r>
            <a:r>
              <a:rPr lang="en-IN" i="1" dirty="0"/>
              <a:t>s</a:t>
            </a:r>
            <a:r>
              <a:rPr lang="en-IN" i="1" baseline="-25000" dirty="0"/>
              <a:t>k</a:t>
            </a:r>
            <a:r>
              <a:rPr lang="en-IN" dirty="0"/>
              <a:t>.</a:t>
            </a:r>
            <a:endParaRPr lang="en-IN" dirty="0" smtClean="0"/>
          </a:p>
          <a:p>
            <a:pPr marL="114300" indent="0" algn="just">
              <a:buNone/>
            </a:pPr>
            <a:endParaRPr lang="en-IN" dirty="0">
              <a:solidFill>
                <a:srgbClr val="C00000"/>
              </a:solidFill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62363" y="2415540"/>
            <a:ext cx="1819275" cy="723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59949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IN" dirty="0" smtClean="0">
                <a:solidFill>
                  <a:srgbClr val="C00000"/>
                </a:solidFill>
              </a:rPr>
              <a:t>Properties of Information Theory</a:t>
            </a:r>
            <a:endParaRPr lang="en-IN" dirty="0">
              <a:solidFill>
                <a:srgbClr val="C00000"/>
              </a:solidFill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chemeClr val="accent5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4010" y="1067445"/>
            <a:ext cx="7158990" cy="27629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96240" y="1303020"/>
            <a:ext cx="1059180" cy="30777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IN" dirty="0" smtClean="0"/>
              <a:t>Property 1</a:t>
            </a:r>
            <a:endParaRPr lang="en-IN" dirty="0"/>
          </a:p>
        </p:txBody>
      </p:sp>
      <p:sp>
        <p:nvSpPr>
          <p:cNvPr id="6" name="TextBox 5"/>
          <p:cNvSpPr txBox="1"/>
          <p:nvPr/>
        </p:nvSpPr>
        <p:spPr>
          <a:xfrm>
            <a:off x="396240" y="2295044"/>
            <a:ext cx="1059180" cy="307777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IN" dirty="0" smtClean="0"/>
              <a:t>Property 2</a:t>
            </a:r>
            <a:endParaRPr lang="en-IN" dirty="0"/>
          </a:p>
        </p:txBody>
      </p:sp>
      <p:sp>
        <p:nvSpPr>
          <p:cNvPr id="7" name="TextBox 6"/>
          <p:cNvSpPr txBox="1"/>
          <p:nvPr/>
        </p:nvSpPr>
        <p:spPr>
          <a:xfrm>
            <a:off x="396240" y="3276600"/>
            <a:ext cx="1059180" cy="307777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IN" dirty="0" smtClean="0"/>
              <a:t>Property 3</a:t>
            </a:r>
            <a:endParaRPr lang="en-IN" dirty="0"/>
          </a:p>
        </p:txBody>
      </p:sp>
      <p:sp>
        <p:nvSpPr>
          <p:cNvPr id="5" name="TextBox 4"/>
          <p:cNvSpPr txBox="1"/>
          <p:nvPr/>
        </p:nvSpPr>
        <p:spPr>
          <a:xfrm>
            <a:off x="8161020" y="1174968"/>
            <a:ext cx="411480" cy="307777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IN" dirty="0" smtClean="0"/>
              <a:t>1</a:t>
            </a:r>
            <a:endParaRPr lang="en-IN" dirty="0"/>
          </a:p>
        </p:txBody>
      </p:sp>
      <p:sp>
        <p:nvSpPr>
          <p:cNvPr id="9" name="TextBox 8"/>
          <p:cNvSpPr txBox="1"/>
          <p:nvPr/>
        </p:nvSpPr>
        <p:spPr>
          <a:xfrm>
            <a:off x="8161020" y="2148533"/>
            <a:ext cx="411480" cy="307777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IN" dirty="0"/>
              <a:t>2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8153400" y="3195757"/>
            <a:ext cx="411480" cy="307777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IN" dirty="0" smtClean="0"/>
              <a:t>3</a:t>
            </a:r>
            <a:endParaRPr lang="en-IN" dirty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 rotWithShape="1">
          <a:blip r:embed="rId4">
            <a:duotone>
              <a:prstClr val="black"/>
              <a:schemeClr val="accent5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0097"/>
          <a:stretch/>
        </p:blipFill>
        <p:spPr bwMode="auto">
          <a:xfrm>
            <a:off x="1634490" y="4132629"/>
            <a:ext cx="7128510" cy="4664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8366760" y="4211964"/>
            <a:ext cx="411480" cy="307777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IN" dirty="0" smtClean="0"/>
              <a:t>4</a:t>
            </a:r>
            <a:endParaRPr lang="en-IN" dirty="0"/>
          </a:p>
        </p:txBody>
      </p:sp>
      <p:sp>
        <p:nvSpPr>
          <p:cNvPr id="13" name="TextBox 12"/>
          <p:cNvSpPr txBox="1"/>
          <p:nvPr/>
        </p:nvSpPr>
        <p:spPr>
          <a:xfrm>
            <a:off x="396240" y="4211964"/>
            <a:ext cx="1059180" cy="307777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IN" dirty="0" smtClean="0"/>
              <a:t>Property 4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2261758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IN" b="1" dirty="0">
                <a:solidFill>
                  <a:srgbClr val="FF0000"/>
                </a:solidFill>
              </a:rPr>
              <a:t>Entropy</a:t>
            </a:r>
            <a:endParaRPr lang="en-IN" dirty="0">
              <a:solidFill>
                <a:srgbClr val="FF0000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6720" y="952500"/>
            <a:ext cx="8488680" cy="3855118"/>
          </a:xfrm>
        </p:spPr>
        <p:txBody>
          <a:bodyPr>
            <a:normAutofit/>
          </a:bodyPr>
          <a:lstStyle/>
          <a:p>
            <a:pPr marL="114300" indent="0">
              <a:buNone/>
            </a:pPr>
            <a:r>
              <a:rPr lang="en-IN" dirty="0"/>
              <a:t>The base of the logarithm </a:t>
            </a:r>
            <a:r>
              <a:rPr lang="en-IN" dirty="0" smtClean="0"/>
              <a:t>in the equation specifies </a:t>
            </a:r>
            <a:r>
              <a:rPr lang="en-IN" dirty="0"/>
              <a:t>the units of information </a:t>
            </a:r>
            <a:r>
              <a:rPr lang="en-IN" dirty="0" smtClean="0"/>
              <a:t>measure</a:t>
            </a:r>
          </a:p>
          <a:p>
            <a:pPr marL="114300" indent="0">
              <a:buNone/>
            </a:pPr>
            <a:endParaRPr lang="en-IN" dirty="0">
              <a:solidFill>
                <a:srgbClr val="C00000"/>
              </a:solidFill>
            </a:endParaRPr>
          </a:p>
          <a:p>
            <a:pPr marL="114300" indent="0">
              <a:buNone/>
            </a:pPr>
            <a:r>
              <a:rPr lang="en-IN" sz="1400" dirty="0" smtClean="0">
                <a:solidFill>
                  <a:srgbClr val="C00000"/>
                </a:solidFill>
              </a:rPr>
              <a:t>If it is 2 </a:t>
            </a:r>
            <a:r>
              <a:rPr lang="en-IN" sz="1400" dirty="0" smtClean="0">
                <a:solidFill>
                  <a:srgbClr val="C00000"/>
                </a:solidFill>
                <a:sym typeface="Wingdings" pitchFamily="2" charset="2"/>
              </a:rPr>
              <a:t> unit is BITS (</a:t>
            </a:r>
            <a:r>
              <a:rPr lang="en-IN" sz="1400" dirty="0" err="1" smtClean="0">
                <a:solidFill>
                  <a:srgbClr val="C00000"/>
                </a:solidFill>
                <a:sym typeface="Wingdings" pitchFamily="2" charset="2"/>
              </a:rPr>
              <a:t>BInary</a:t>
            </a:r>
            <a:r>
              <a:rPr lang="en-IN" sz="1400" dirty="0" smtClean="0">
                <a:solidFill>
                  <a:srgbClr val="C00000"/>
                </a:solidFill>
                <a:sym typeface="Wingdings" pitchFamily="2" charset="2"/>
              </a:rPr>
              <a:t> </a:t>
            </a:r>
            <a:r>
              <a:rPr lang="en-IN" sz="1400" dirty="0" err="1" smtClean="0">
                <a:solidFill>
                  <a:srgbClr val="C00000"/>
                </a:solidFill>
                <a:sym typeface="Wingdings" pitchFamily="2" charset="2"/>
              </a:rPr>
              <a:t>DigiTS</a:t>
            </a:r>
            <a:r>
              <a:rPr lang="en-IN" sz="1400" dirty="0" smtClean="0">
                <a:solidFill>
                  <a:srgbClr val="C00000"/>
                </a:solidFill>
                <a:sym typeface="Wingdings" pitchFamily="2" charset="2"/>
              </a:rPr>
              <a:t>)</a:t>
            </a:r>
          </a:p>
          <a:p>
            <a:pPr marL="114300" indent="0">
              <a:buNone/>
            </a:pPr>
            <a:r>
              <a:rPr lang="en-IN" sz="1400" dirty="0" smtClean="0">
                <a:solidFill>
                  <a:srgbClr val="C00000"/>
                </a:solidFill>
                <a:sym typeface="Wingdings" pitchFamily="2" charset="2"/>
              </a:rPr>
              <a:t>If it is e  unit is NAT</a:t>
            </a:r>
          </a:p>
          <a:p>
            <a:pPr marL="114300" indent="0">
              <a:buNone/>
            </a:pPr>
            <a:r>
              <a:rPr lang="en-IN" sz="1400" dirty="0" smtClean="0">
                <a:solidFill>
                  <a:srgbClr val="C00000"/>
                </a:solidFill>
                <a:sym typeface="Wingdings" pitchFamily="2" charset="2"/>
              </a:rPr>
              <a:t>If it is 10 unit is DECITS or HARTLEYS</a:t>
            </a:r>
          </a:p>
          <a:p>
            <a:pPr marL="114300" indent="0">
              <a:buNone/>
            </a:pPr>
            <a:endParaRPr lang="en-IN" sz="1600" dirty="0" smtClean="0"/>
          </a:p>
          <a:p>
            <a:pPr marL="114300" indent="0">
              <a:buNone/>
            </a:pPr>
            <a:r>
              <a:rPr lang="en-IN" sz="1600" dirty="0" smtClean="0"/>
              <a:t>It </a:t>
            </a:r>
            <a:r>
              <a:rPr lang="en-IN" sz="1600" dirty="0"/>
              <a:t>is standard practice in information theory to use a logarithm to base 2 </a:t>
            </a:r>
            <a:r>
              <a:rPr lang="en-IN" sz="1600" dirty="0" smtClean="0"/>
              <a:t>with binary signalling </a:t>
            </a:r>
            <a:r>
              <a:rPr lang="en-IN" sz="1600" dirty="0"/>
              <a:t>in mind. The resulting unit of information is called the </a:t>
            </a:r>
            <a:r>
              <a:rPr lang="en-IN" sz="1600" i="1" dirty="0"/>
              <a:t>bit</a:t>
            </a:r>
            <a:r>
              <a:rPr lang="en-IN" sz="1600" dirty="0"/>
              <a:t>, which is </a:t>
            </a:r>
            <a:r>
              <a:rPr lang="en-IN" sz="1600" dirty="0" smtClean="0"/>
              <a:t>a contraction </a:t>
            </a:r>
            <a:r>
              <a:rPr lang="en-IN" sz="1600" dirty="0"/>
              <a:t>of the words binary digit</a:t>
            </a:r>
            <a:r>
              <a:rPr lang="en-IN" sz="1600" dirty="0" smtClean="0"/>
              <a:t>. Thus we can write</a:t>
            </a:r>
          </a:p>
          <a:p>
            <a:pPr marL="114300" indent="0">
              <a:buNone/>
            </a:pPr>
            <a:endParaRPr lang="en-IN" sz="1400" dirty="0">
              <a:solidFill>
                <a:srgbClr val="C00000"/>
              </a:solidFill>
            </a:endParaRPr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71098" y="1390650"/>
            <a:ext cx="1819275" cy="723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2340" y="3920489"/>
            <a:ext cx="3611880" cy="8871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02355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IN" b="1" dirty="0">
                <a:solidFill>
                  <a:srgbClr val="FF0000"/>
                </a:solidFill>
              </a:rPr>
              <a:t>Entropy</a:t>
            </a:r>
            <a:endParaRPr lang="en-IN" dirty="0">
              <a:solidFill>
                <a:srgbClr val="FF0000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6720" y="952500"/>
            <a:ext cx="8488680" cy="3855118"/>
          </a:xfrm>
        </p:spPr>
        <p:txBody>
          <a:bodyPr>
            <a:normAutofit/>
          </a:bodyPr>
          <a:lstStyle/>
          <a:p>
            <a:pPr marL="114300" indent="0">
              <a:buNone/>
            </a:pPr>
            <a:r>
              <a:rPr lang="en-IN" sz="1600" dirty="0"/>
              <a:t>When </a:t>
            </a:r>
            <a:r>
              <a:rPr lang="en-IN" sz="1600" i="1" dirty="0" err="1"/>
              <a:t>p</a:t>
            </a:r>
            <a:r>
              <a:rPr lang="en-IN" sz="1600" i="1" baseline="-25000" dirty="0" err="1"/>
              <a:t>k</a:t>
            </a:r>
            <a:r>
              <a:rPr lang="en-IN" sz="1600" i="1" dirty="0"/>
              <a:t> </a:t>
            </a:r>
            <a:r>
              <a:rPr lang="en-IN" sz="1600" dirty="0"/>
              <a:t>= </a:t>
            </a:r>
            <a:r>
              <a:rPr lang="en-IN" sz="1600" dirty="0" smtClean="0"/>
              <a:t>1/2</a:t>
            </a:r>
            <a:r>
              <a:rPr lang="en-IN" sz="1600" dirty="0"/>
              <a:t>, we have </a:t>
            </a:r>
            <a:r>
              <a:rPr lang="en-IN" sz="1600" i="1" dirty="0"/>
              <a:t>I</a:t>
            </a:r>
            <a:r>
              <a:rPr lang="en-IN" sz="1600" dirty="0"/>
              <a:t>(</a:t>
            </a:r>
            <a:r>
              <a:rPr lang="en-IN" sz="1600" i="1" dirty="0" err="1"/>
              <a:t>s</a:t>
            </a:r>
            <a:r>
              <a:rPr lang="en-IN" sz="1600" i="1" baseline="-25000" dirty="0" err="1"/>
              <a:t>k</a:t>
            </a:r>
            <a:r>
              <a:rPr lang="en-IN" sz="1600" dirty="0"/>
              <a:t>) = 1 bit. We may, </a:t>
            </a:r>
            <a:endParaRPr lang="en-IN" sz="1600" dirty="0" smtClean="0"/>
          </a:p>
          <a:p>
            <a:pPr marL="114300" indent="0">
              <a:buNone/>
            </a:pPr>
            <a:r>
              <a:rPr lang="en-IN" sz="1600" dirty="0" smtClean="0"/>
              <a:t>Therefore</a:t>
            </a:r>
            <a:r>
              <a:rPr lang="en-IN" sz="1600" dirty="0"/>
              <a:t>, </a:t>
            </a:r>
            <a:r>
              <a:rPr lang="en-IN" sz="1600" dirty="0" smtClean="0"/>
              <a:t>we can state that :</a:t>
            </a:r>
          </a:p>
          <a:p>
            <a:pPr marL="114300" indent="0" algn="ctr">
              <a:buNone/>
            </a:pPr>
            <a:r>
              <a:rPr lang="en-IN" sz="1600" dirty="0" smtClean="0"/>
              <a:t> </a:t>
            </a:r>
            <a:r>
              <a:rPr lang="en-IN" sz="1600" dirty="0">
                <a:solidFill>
                  <a:srgbClr val="C00000"/>
                </a:solidFill>
              </a:rPr>
              <a:t>One bit is the amount of information that we gain when one of two possible and equally likely </a:t>
            </a:r>
            <a:endParaRPr lang="en-IN" sz="1600" dirty="0" smtClean="0">
              <a:solidFill>
                <a:srgbClr val="C00000"/>
              </a:solidFill>
            </a:endParaRPr>
          </a:p>
          <a:p>
            <a:pPr marL="114300" indent="0" algn="ctr">
              <a:buNone/>
            </a:pPr>
            <a:r>
              <a:rPr lang="en-IN" sz="1600" dirty="0" smtClean="0">
                <a:solidFill>
                  <a:srgbClr val="C00000"/>
                </a:solidFill>
              </a:rPr>
              <a:t>(</a:t>
            </a:r>
            <a:r>
              <a:rPr lang="en-IN" sz="1600" dirty="0">
                <a:solidFill>
                  <a:srgbClr val="C00000"/>
                </a:solidFill>
              </a:rPr>
              <a:t>i.e., equiprobable) events occurs.</a:t>
            </a:r>
            <a:endParaRPr lang="en-IN" sz="1600" dirty="0" smtClean="0">
              <a:solidFill>
                <a:srgbClr val="C00000"/>
              </a:solidFill>
            </a:endParaRPr>
          </a:p>
          <a:p>
            <a:pPr marL="114300" indent="0">
              <a:buNone/>
            </a:pPr>
            <a:endParaRPr lang="en-IN" sz="1600" dirty="0" smtClean="0">
              <a:solidFill>
                <a:srgbClr val="C00000"/>
              </a:solidFill>
            </a:endParaRPr>
          </a:p>
          <a:p>
            <a:pPr marL="114300" indent="0" algn="just">
              <a:buNone/>
            </a:pPr>
            <a:r>
              <a:rPr lang="en-IN" sz="1600" dirty="0" smtClean="0">
                <a:solidFill>
                  <a:srgbClr val="C00000"/>
                </a:solidFill>
              </a:rPr>
              <a:t>Note</a:t>
            </a:r>
            <a:r>
              <a:rPr lang="en-IN" sz="1600" dirty="0" smtClean="0"/>
              <a:t>: The </a:t>
            </a:r>
            <a:r>
              <a:rPr lang="en-IN" sz="1600" dirty="0"/>
              <a:t>information </a:t>
            </a:r>
            <a:r>
              <a:rPr lang="en-IN" sz="1600" i="1" dirty="0"/>
              <a:t>I</a:t>
            </a:r>
            <a:r>
              <a:rPr lang="en-IN" sz="1600" dirty="0"/>
              <a:t>(</a:t>
            </a:r>
            <a:r>
              <a:rPr lang="en-IN" sz="1600" i="1" dirty="0" err="1"/>
              <a:t>s</a:t>
            </a:r>
            <a:r>
              <a:rPr lang="en-IN" sz="1600" i="1" baseline="-25000" dirty="0" err="1"/>
              <a:t>k</a:t>
            </a:r>
            <a:r>
              <a:rPr lang="en-IN" sz="1600" dirty="0"/>
              <a:t>) is positive, because the logarithm of a number less </a:t>
            </a:r>
            <a:r>
              <a:rPr lang="en-IN" sz="1600" dirty="0" smtClean="0"/>
              <a:t>than one</a:t>
            </a:r>
            <a:r>
              <a:rPr lang="en-IN" sz="1600" dirty="0"/>
              <a:t>, such as a probability, is negative. Note also that if </a:t>
            </a:r>
            <a:r>
              <a:rPr lang="en-IN" sz="1600" i="1" dirty="0" err="1"/>
              <a:t>p</a:t>
            </a:r>
            <a:r>
              <a:rPr lang="en-IN" sz="1600" i="1" baseline="-25000" dirty="0" err="1"/>
              <a:t>k</a:t>
            </a:r>
            <a:r>
              <a:rPr lang="en-IN" sz="1600" i="1" dirty="0"/>
              <a:t> </a:t>
            </a:r>
            <a:r>
              <a:rPr lang="en-IN" sz="1600" dirty="0"/>
              <a:t>is zero, then the </a:t>
            </a:r>
            <a:r>
              <a:rPr lang="en-IN" sz="1600" dirty="0" smtClean="0"/>
              <a:t>self-information </a:t>
            </a:r>
            <a:r>
              <a:rPr lang="en-IN" sz="1600" i="1" dirty="0"/>
              <a:t>I</a:t>
            </a:r>
            <a:r>
              <a:rPr lang="en-IN" sz="1600" dirty="0"/>
              <a:t>(</a:t>
            </a:r>
            <a:r>
              <a:rPr lang="en-IN" sz="1600" i="1" dirty="0" err="1"/>
              <a:t>s</a:t>
            </a:r>
            <a:r>
              <a:rPr lang="en-IN" sz="1600" i="1" baseline="-25000" dirty="0" err="1"/>
              <a:t>k</a:t>
            </a:r>
            <a:r>
              <a:rPr lang="en-IN" sz="1600" dirty="0"/>
              <a:t>)</a:t>
            </a:r>
            <a:r>
              <a:rPr lang="en-IN" sz="1600" dirty="0" smtClean="0"/>
              <a:t> assumes an unbounded </a:t>
            </a:r>
            <a:r>
              <a:rPr lang="en-IN" sz="1600" dirty="0"/>
              <a:t>value.</a:t>
            </a:r>
            <a:endParaRPr lang="en-IN" sz="16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8106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IN" b="1" dirty="0">
                <a:solidFill>
                  <a:srgbClr val="FF0000"/>
                </a:solidFill>
              </a:rPr>
              <a:t>Entropy</a:t>
            </a:r>
            <a:endParaRPr lang="en-IN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1700" y="990600"/>
            <a:ext cx="8520600" cy="3578275"/>
          </a:xfrm>
        </p:spPr>
        <p:txBody>
          <a:bodyPr>
            <a:normAutofit fontScale="92500"/>
          </a:bodyPr>
          <a:lstStyle/>
          <a:p>
            <a:pPr algn="just"/>
            <a:r>
              <a:rPr lang="en-IN" dirty="0"/>
              <a:t>The amount of information </a:t>
            </a:r>
            <a:r>
              <a:rPr lang="en-IN" i="1" dirty="0"/>
              <a:t>I</a:t>
            </a:r>
            <a:r>
              <a:rPr lang="en-IN" dirty="0"/>
              <a:t>(</a:t>
            </a:r>
            <a:r>
              <a:rPr lang="en-IN" i="1" dirty="0" err="1"/>
              <a:t>s</a:t>
            </a:r>
            <a:r>
              <a:rPr lang="en-IN" i="1" baseline="-25000" dirty="0" err="1"/>
              <a:t>k</a:t>
            </a:r>
            <a:r>
              <a:rPr lang="en-IN" dirty="0"/>
              <a:t>) produced by the source during an arbitrary </a:t>
            </a:r>
            <a:r>
              <a:rPr lang="en-IN" dirty="0" err="1" smtClean="0"/>
              <a:t>signaling</a:t>
            </a:r>
            <a:r>
              <a:rPr lang="en-IN" dirty="0" smtClean="0"/>
              <a:t> interval </a:t>
            </a:r>
            <a:r>
              <a:rPr lang="en-IN" dirty="0"/>
              <a:t>depends on the symbol </a:t>
            </a:r>
            <a:r>
              <a:rPr lang="en-IN" i="1" dirty="0" err="1"/>
              <a:t>s</a:t>
            </a:r>
            <a:r>
              <a:rPr lang="en-IN" i="1" baseline="-25000" dirty="0" err="1"/>
              <a:t>k</a:t>
            </a:r>
            <a:r>
              <a:rPr lang="en-IN" i="1" dirty="0"/>
              <a:t> </a:t>
            </a:r>
            <a:r>
              <a:rPr lang="en-IN" dirty="0"/>
              <a:t>emitted by the source at the time. The </a:t>
            </a:r>
            <a:r>
              <a:rPr lang="en-IN" dirty="0" smtClean="0"/>
              <a:t>self-information </a:t>
            </a:r>
            <a:r>
              <a:rPr lang="en-IN" i="1" dirty="0" smtClean="0"/>
              <a:t>I</a:t>
            </a:r>
            <a:r>
              <a:rPr lang="en-IN" dirty="0" smtClean="0"/>
              <a:t>(</a:t>
            </a:r>
            <a:r>
              <a:rPr lang="en-IN" i="1" dirty="0" err="1" smtClean="0"/>
              <a:t>s</a:t>
            </a:r>
            <a:r>
              <a:rPr lang="en-IN" i="1" baseline="-25000" dirty="0" err="1" smtClean="0"/>
              <a:t>k</a:t>
            </a:r>
            <a:r>
              <a:rPr lang="en-IN" dirty="0"/>
              <a:t>) is a discrete random variable that takes on </a:t>
            </a:r>
            <a:r>
              <a:rPr lang="en-IN" dirty="0" smtClean="0"/>
              <a:t>the values </a:t>
            </a:r>
            <a:r>
              <a:rPr lang="en-IN" i="1" dirty="0"/>
              <a:t>I</a:t>
            </a:r>
            <a:r>
              <a:rPr lang="en-IN" dirty="0"/>
              <a:t>(</a:t>
            </a:r>
            <a:r>
              <a:rPr lang="en-IN" i="1" dirty="0"/>
              <a:t>s</a:t>
            </a:r>
            <a:r>
              <a:rPr lang="en-IN" baseline="-25000" dirty="0"/>
              <a:t>0</a:t>
            </a:r>
            <a:r>
              <a:rPr lang="en-IN" dirty="0"/>
              <a:t>), </a:t>
            </a:r>
            <a:r>
              <a:rPr lang="en-IN" i="1" dirty="0"/>
              <a:t>I</a:t>
            </a:r>
            <a:r>
              <a:rPr lang="en-IN" dirty="0"/>
              <a:t>(</a:t>
            </a:r>
            <a:r>
              <a:rPr lang="en-IN" i="1" dirty="0"/>
              <a:t>s</a:t>
            </a:r>
            <a:r>
              <a:rPr lang="en-IN" baseline="-25000" dirty="0"/>
              <a:t>1</a:t>
            </a:r>
            <a:r>
              <a:rPr lang="en-IN" dirty="0"/>
              <a:t>), </a:t>
            </a:r>
            <a:r>
              <a:rPr lang="en-IN" dirty="0" smtClean="0"/>
              <a:t>……, </a:t>
            </a:r>
            <a:r>
              <a:rPr lang="en-IN" i="1" dirty="0"/>
              <a:t>I</a:t>
            </a:r>
            <a:r>
              <a:rPr lang="en-IN" dirty="0"/>
              <a:t>(</a:t>
            </a:r>
            <a:r>
              <a:rPr lang="en-IN" i="1" dirty="0" err="1"/>
              <a:t>s</a:t>
            </a:r>
            <a:r>
              <a:rPr lang="en-IN" i="1" baseline="-25000" dirty="0" err="1"/>
              <a:t>K</a:t>
            </a:r>
            <a:r>
              <a:rPr lang="en-IN" i="1" baseline="-25000" dirty="0"/>
              <a:t> </a:t>
            </a:r>
            <a:r>
              <a:rPr lang="en-IN" baseline="-25000" dirty="0"/>
              <a:t>– 1</a:t>
            </a:r>
            <a:r>
              <a:rPr lang="en-IN" dirty="0"/>
              <a:t>) </a:t>
            </a:r>
            <a:r>
              <a:rPr lang="en-IN" dirty="0" smtClean="0"/>
              <a:t>with probabilities </a:t>
            </a:r>
            <a:r>
              <a:rPr lang="en-IN" i="1" dirty="0"/>
              <a:t>p</a:t>
            </a:r>
            <a:r>
              <a:rPr lang="en-IN" baseline="-25000" dirty="0"/>
              <a:t>0</a:t>
            </a:r>
            <a:r>
              <a:rPr lang="en-IN" dirty="0"/>
              <a:t>, </a:t>
            </a:r>
            <a:r>
              <a:rPr lang="en-IN" i="1" dirty="0"/>
              <a:t>p</a:t>
            </a:r>
            <a:r>
              <a:rPr lang="en-IN" baseline="-25000" dirty="0"/>
              <a:t>1</a:t>
            </a:r>
            <a:r>
              <a:rPr lang="en-IN" dirty="0"/>
              <a:t>, </a:t>
            </a:r>
            <a:r>
              <a:rPr lang="en-IN" dirty="0" smtClean="0"/>
              <a:t>………, </a:t>
            </a:r>
            <a:r>
              <a:rPr lang="en-IN" i="1" dirty="0" err="1"/>
              <a:t>p</a:t>
            </a:r>
            <a:r>
              <a:rPr lang="en-IN" i="1" baseline="-25000" dirty="0" err="1"/>
              <a:t>K</a:t>
            </a:r>
            <a:r>
              <a:rPr lang="en-IN" i="1" baseline="-25000" dirty="0"/>
              <a:t> </a:t>
            </a:r>
            <a:r>
              <a:rPr lang="en-IN" baseline="-25000" dirty="0"/>
              <a:t>– </a:t>
            </a:r>
            <a:r>
              <a:rPr lang="en-IN" baseline="-25000" dirty="0" smtClean="0"/>
              <a:t>1 </a:t>
            </a:r>
            <a:r>
              <a:rPr lang="en-IN" dirty="0" smtClean="0"/>
              <a:t>respectively</a:t>
            </a:r>
            <a:r>
              <a:rPr lang="en-IN" dirty="0"/>
              <a:t>. </a:t>
            </a:r>
            <a:endParaRPr lang="en-IN" dirty="0" smtClean="0"/>
          </a:p>
          <a:p>
            <a:pPr algn="just"/>
            <a:r>
              <a:rPr lang="en-IN" dirty="0" smtClean="0"/>
              <a:t>The </a:t>
            </a:r>
            <a:r>
              <a:rPr lang="en-IN" i="1" dirty="0"/>
              <a:t>expectation </a:t>
            </a:r>
            <a:r>
              <a:rPr lang="en-IN" dirty="0"/>
              <a:t>of </a:t>
            </a:r>
            <a:r>
              <a:rPr lang="en-IN" i="1" dirty="0"/>
              <a:t>I</a:t>
            </a:r>
            <a:r>
              <a:rPr lang="en-IN" dirty="0"/>
              <a:t>(</a:t>
            </a:r>
            <a:r>
              <a:rPr lang="en-IN" i="1" dirty="0" err="1"/>
              <a:t>s</a:t>
            </a:r>
            <a:r>
              <a:rPr lang="en-IN" i="1" baseline="-25000" dirty="0" err="1"/>
              <a:t>k</a:t>
            </a:r>
            <a:r>
              <a:rPr lang="en-IN" dirty="0"/>
              <a:t>) over all the </a:t>
            </a:r>
            <a:r>
              <a:rPr lang="en-IN" dirty="0" smtClean="0"/>
              <a:t>probable values </a:t>
            </a:r>
            <a:r>
              <a:rPr lang="en-IN" dirty="0"/>
              <a:t>taken by the random variable </a:t>
            </a:r>
            <a:r>
              <a:rPr lang="en-IN" i="1" dirty="0"/>
              <a:t>S </a:t>
            </a:r>
            <a:r>
              <a:rPr lang="en-IN" dirty="0"/>
              <a:t>is given </a:t>
            </a:r>
            <a:r>
              <a:rPr lang="en-IN" dirty="0" smtClean="0"/>
              <a:t>by</a:t>
            </a:r>
          </a:p>
          <a:p>
            <a:pPr marL="114300" indent="0" algn="just">
              <a:buNone/>
            </a:pPr>
            <a:endParaRPr lang="en-IN" dirty="0" smtClean="0"/>
          </a:p>
          <a:p>
            <a:pPr marL="114300" indent="0" algn="just">
              <a:buNone/>
            </a:pPr>
            <a:endParaRPr lang="en-IN" dirty="0"/>
          </a:p>
          <a:p>
            <a:pPr marL="114300" indent="0" algn="just">
              <a:buNone/>
            </a:pPr>
            <a:r>
              <a:rPr lang="en-IN" dirty="0" smtClean="0">
                <a:solidFill>
                  <a:srgbClr val="C00000"/>
                </a:solidFill>
              </a:rPr>
              <a:t>						</a:t>
            </a:r>
          </a:p>
          <a:p>
            <a:pPr marL="114300" indent="0" algn="just">
              <a:buNone/>
            </a:pPr>
            <a:r>
              <a:rPr lang="en-IN" dirty="0">
                <a:solidFill>
                  <a:srgbClr val="C00000"/>
                </a:solidFill>
              </a:rPr>
              <a:t>	</a:t>
            </a:r>
            <a:r>
              <a:rPr lang="en-IN" dirty="0" smtClean="0">
                <a:solidFill>
                  <a:srgbClr val="C00000"/>
                </a:solidFill>
              </a:rPr>
              <a:t>				</a:t>
            </a:r>
            <a:r>
              <a:rPr lang="en-IN" sz="1700" dirty="0" smtClean="0">
                <a:solidFill>
                  <a:srgbClr val="C00000"/>
                </a:solidFill>
              </a:rPr>
              <a:t>The </a:t>
            </a:r>
            <a:r>
              <a:rPr lang="en-IN" sz="1700" dirty="0">
                <a:solidFill>
                  <a:srgbClr val="C00000"/>
                </a:solidFill>
              </a:rPr>
              <a:t>quantity </a:t>
            </a:r>
            <a:r>
              <a:rPr lang="en-IN" sz="1700" i="1" dirty="0">
                <a:solidFill>
                  <a:srgbClr val="C00000"/>
                </a:solidFill>
              </a:rPr>
              <a:t>H</a:t>
            </a:r>
            <a:r>
              <a:rPr lang="en-IN" sz="1700" dirty="0">
                <a:solidFill>
                  <a:srgbClr val="C00000"/>
                </a:solidFill>
              </a:rPr>
              <a:t>(</a:t>
            </a:r>
            <a:r>
              <a:rPr lang="en-IN" sz="1700" i="1" dirty="0">
                <a:solidFill>
                  <a:srgbClr val="C00000"/>
                </a:solidFill>
              </a:rPr>
              <a:t>S</a:t>
            </a:r>
            <a:r>
              <a:rPr lang="en-IN" sz="1700" dirty="0">
                <a:solidFill>
                  <a:srgbClr val="C00000"/>
                </a:solidFill>
              </a:rPr>
              <a:t>) is called </a:t>
            </a:r>
            <a:r>
              <a:rPr lang="en-IN" sz="1700" dirty="0" smtClean="0">
                <a:solidFill>
                  <a:srgbClr val="C00000"/>
                </a:solidFill>
              </a:rPr>
              <a:t>	 </a:t>
            </a:r>
          </a:p>
          <a:p>
            <a:pPr marL="114300" indent="0" algn="just">
              <a:buNone/>
            </a:pPr>
            <a:r>
              <a:rPr lang="en-IN" sz="1700" dirty="0" smtClean="0">
                <a:solidFill>
                  <a:srgbClr val="C00000"/>
                </a:solidFill>
              </a:rPr>
              <a:t>						the </a:t>
            </a:r>
            <a:r>
              <a:rPr lang="en-IN" sz="1700" i="1" dirty="0">
                <a:solidFill>
                  <a:srgbClr val="C00000"/>
                </a:solidFill>
              </a:rPr>
              <a:t>entropy</a:t>
            </a:r>
            <a:endParaRPr lang="en-IN" sz="1700" dirty="0">
              <a:solidFill>
                <a:srgbClr val="C00000"/>
              </a:solidFill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20222" y="2555458"/>
            <a:ext cx="2091758" cy="20196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5548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IN" b="1" dirty="0">
                <a:solidFill>
                  <a:srgbClr val="FF0000"/>
                </a:solidFill>
              </a:rPr>
              <a:t>Entropy</a:t>
            </a:r>
            <a:endParaRPr lang="en-IN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14300" indent="0">
              <a:buNone/>
            </a:pPr>
            <a:r>
              <a:rPr lang="en-IN" sz="2400" dirty="0" smtClean="0">
                <a:solidFill>
                  <a:srgbClr val="C00000"/>
                </a:solidFill>
              </a:rPr>
              <a:t>Definition</a:t>
            </a:r>
            <a:r>
              <a:rPr lang="en-IN" sz="2400" dirty="0"/>
              <a:t> </a:t>
            </a:r>
            <a:r>
              <a:rPr lang="en-IN" sz="2400" dirty="0" smtClean="0"/>
              <a:t>:</a:t>
            </a:r>
            <a:r>
              <a:rPr lang="en-IN" dirty="0" smtClean="0"/>
              <a:t/>
            </a:r>
            <a:br>
              <a:rPr lang="en-IN" dirty="0" smtClean="0"/>
            </a:br>
            <a:endParaRPr lang="en-IN" dirty="0" smtClean="0"/>
          </a:p>
          <a:p>
            <a:pPr marL="114300" indent="0" algn="ctr">
              <a:buNone/>
            </a:pPr>
            <a:r>
              <a:rPr lang="en-IN" dirty="0" smtClean="0"/>
              <a:t>The </a:t>
            </a:r>
            <a:r>
              <a:rPr lang="en-IN" dirty="0"/>
              <a:t>entropy of a discrete random variable, representing the output of </a:t>
            </a:r>
            <a:r>
              <a:rPr lang="en-IN" dirty="0" smtClean="0"/>
              <a:t>a source </a:t>
            </a:r>
          </a:p>
          <a:p>
            <a:pPr marL="114300" indent="0" algn="ctr">
              <a:buNone/>
            </a:pPr>
            <a:r>
              <a:rPr lang="en-IN" dirty="0" smtClean="0"/>
              <a:t>of </a:t>
            </a:r>
            <a:r>
              <a:rPr lang="en-IN" dirty="0"/>
              <a:t>information, </a:t>
            </a:r>
            <a:r>
              <a:rPr lang="en-IN" dirty="0" smtClean="0"/>
              <a:t>is </a:t>
            </a:r>
            <a:r>
              <a:rPr lang="en-IN" dirty="0"/>
              <a:t>a measure of the average information </a:t>
            </a:r>
            <a:endParaRPr lang="en-IN" dirty="0" smtClean="0"/>
          </a:p>
          <a:p>
            <a:pPr marL="114300" indent="0" algn="ctr">
              <a:buNone/>
            </a:pPr>
            <a:r>
              <a:rPr lang="en-IN" dirty="0" smtClean="0"/>
              <a:t>content per source </a:t>
            </a:r>
            <a:r>
              <a:rPr lang="en-IN" dirty="0"/>
              <a:t>symbol.</a:t>
            </a:r>
          </a:p>
        </p:txBody>
      </p:sp>
    </p:spTree>
    <p:extLst>
      <p:ext uri="{BB962C8B-B14F-4D97-AF65-F5344CB8AC3E}">
        <p14:creationId xmlns:p14="http://schemas.microsoft.com/office/powerpoint/2010/main" val="1589628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IN" dirty="0" smtClean="0">
                <a:solidFill>
                  <a:srgbClr val="C00000"/>
                </a:solidFill>
              </a:rPr>
              <a:t>Properties of Entropy</a:t>
            </a:r>
            <a:endParaRPr lang="en-IN" dirty="0">
              <a:solidFill>
                <a:srgbClr val="C00000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IN" dirty="0">
                <a:solidFill>
                  <a:schemeClr val="tx1"/>
                </a:solidFill>
              </a:rPr>
              <a:t>W</a:t>
            </a:r>
            <a:r>
              <a:rPr lang="en-IN" dirty="0" smtClean="0">
                <a:solidFill>
                  <a:schemeClr val="tx1"/>
                </a:solidFill>
              </a:rPr>
              <a:t>e </a:t>
            </a:r>
            <a:r>
              <a:rPr lang="en-IN" dirty="0">
                <a:solidFill>
                  <a:schemeClr val="tx1"/>
                </a:solidFill>
              </a:rPr>
              <a:t>find </a:t>
            </a:r>
            <a:r>
              <a:rPr lang="en-IN" dirty="0" smtClean="0">
                <a:solidFill>
                  <a:schemeClr val="tx1"/>
                </a:solidFill>
              </a:rPr>
              <a:t>the </a:t>
            </a:r>
            <a:r>
              <a:rPr lang="en-IN" dirty="0">
                <a:solidFill>
                  <a:schemeClr val="tx1"/>
                </a:solidFill>
              </a:rPr>
              <a:t>entropy of the </a:t>
            </a:r>
            <a:r>
              <a:rPr lang="en-IN" dirty="0" smtClean="0">
                <a:solidFill>
                  <a:schemeClr val="tx1"/>
                </a:solidFill>
              </a:rPr>
              <a:t>discrete random </a:t>
            </a:r>
            <a:r>
              <a:rPr lang="en-IN" dirty="0">
                <a:solidFill>
                  <a:schemeClr val="tx1"/>
                </a:solidFill>
              </a:rPr>
              <a:t>variable </a:t>
            </a:r>
            <a:r>
              <a:rPr lang="en-IN" i="1" dirty="0">
                <a:solidFill>
                  <a:schemeClr val="tx1"/>
                </a:solidFill>
              </a:rPr>
              <a:t>S </a:t>
            </a:r>
            <a:r>
              <a:rPr lang="en-IN" dirty="0">
                <a:solidFill>
                  <a:schemeClr val="tx1"/>
                </a:solidFill>
              </a:rPr>
              <a:t>is bounded as follows</a:t>
            </a:r>
            <a:r>
              <a:rPr lang="en-IN" dirty="0" smtClean="0">
                <a:solidFill>
                  <a:schemeClr val="tx1"/>
                </a:solidFill>
              </a:rPr>
              <a:t>:</a:t>
            </a:r>
          </a:p>
          <a:p>
            <a:endParaRPr lang="en-IN" dirty="0">
              <a:solidFill>
                <a:schemeClr val="tx1"/>
              </a:solidFill>
            </a:endParaRPr>
          </a:p>
          <a:p>
            <a:endParaRPr lang="en-IN" dirty="0" smtClean="0">
              <a:solidFill>
                <a:schemeClr val="tx1"/>
              </a:solidFill>
            </a:endParaRPr>
          </a:p>
          <a:p>
            <a:pPr marL="114300" indent="0">
              <a:buNone/>
            </a:pPr>
            <a:r>
              <a:rPr lang="en-IN" dirty="0">
                <a:solidFill>
                  <a:schemeClr val="tx1"/>
                </a:solidFill>
              </a:rPr>
              <a:t>where </a:t>
            </a:r>
            <a:r>
              <a:rPr lang="en-IN" i="1" dirty="0">
                <a:solidFill>
                  <a:schemeClr val="tx1"/>
                </a:solidFill>
              </a:rPr>
              <a:t>K </a:t>
            </a:r>
            <a:r>
              <a:rPr lang="en-IN" dirty="0">
                <a:solidFill>
                  <a:schemeClr val="tx1"/>
                </a:solidFill>
              </a:rPr>
              <a:t>is the number of symbols in the alphabet </a:t>
            </a:r>
            <a:r>
              <a:rPr lang="en-IN" b="1" i="1" dirty="0" smtClean="0">
                <a:solidFill>
                  <a:schemeClr val="tx1"/>
                </a:solidFill>
                <a:latin typeface="Blackadder ITC" pitchFamily="82" charset="0"/>
              </a:rPr>
              <a:t>S</a:t>
            </a:r>
            <a:r>
              <a:rPr lang="en-IN" b="1" dirty="0" smtClean="0">
                <a:solidFill>
                  <a:schemeClr val="tx1"/>
                </a:solidFill>
              </a:rPr>
              <a:t>.</a:t>
            </a:r>
          </a:p>
          <a:p>
            <a:pPr marL="114300" indent="0">
              <a:buNone/>
            </a:pPr>
            <a:endParaRPr lang="en-IN" b="1" dirty="0">
              <a:solidFill>
                <a:schemeClr val="tx1"/>
              </a:solidFill>
            </a:endParaRPr>
          </a:p>
          <a:p>
            <a:pPr marL="114300" indent="0">
              <a:buNone/>
            </a:pPr>
            <a:r>
              <a:rPr lang="en-IN" dirty="0">
                <a:solidFill>
                  <a:schemeClr val="tx1"/>
                </a:solidFill>
              </a:rPr>
              <a:t>Elaborating on the two bounds on </a:t>
            </a:r>
            <a:r>
              <a:rPr lang="en-IN" dirty="0" smtClean="0">
                <a:solidFill>
                  <a:schemeClr val="tx1"/>
                </a:solidFill>
              </a:rPr>
              <a:t>entropy, </a:t>
            </a:r>
            <a:r>
              <a:rPr lang="en-IN" dirty="0">
                <a:solidFill>
                  <a:schemeClr val="tx1"/>
                </a:solidFill>
              </a:rPr>
              <a:t>we now make two statements</a:t>
            </a:r>
            <a:r>
              <a:rPr lang="en-IN" dirty="0" smtClean="0">
                <a:solidFill>
                  <a:schemeClr val="tx1"/>
                </a:solidFill>
              </a:rPr>
              <a:t>:</a:t>
            </a:r>
          </a:p>
          <a:p>
            <a:pPr marL="571500" lvl="1" indent="0" algn="just">
              <a:buNone/>
            </a:pPr>
            <a:r>
              <a:rPr lang="en-IN" sz="1700" b="1" dirty="0">
                <a:solidFill>
                  <a:schemeClr val="tx1"/>
                </a:solidFill>
              </a:rPr>
              <a:t>1. </a:t>
            </a:r>
            <a:r>
              <a:rPr lang="en-IN" sz="1700" i="1" dirty="0">
                <a:solidFill>
                  <a:schemeClr val="tx1"/>
                </a:solidFill>
              </a:rPr>
              <a:t>H</a:t>
            </a:r>
            <a:r>
              <a:rPr lang="en-IN" sz="1700" dirty="0">
                <a:solidFill>
                  <a:schemeClr val="tx1"/>
                </a:solidFill>
              </a:rPr>
              <a:t>(</a:t>
            </a:r>
            <a:r>
              <a:rPr lang="en-IN" sz="1700" i="1" dirty="0">
                <a:solidFill>
                  <a:schemeClr val="tx1"/>
                </a:solidFill>
              </a:rPr>
              <a:t>S</a:t>
            </a:r>
            <a:r>
              <a:rPr lang="en-IN" sz="1700" dirty="0">
                <a:solidFill>
                  <a:schemeClr val="tx1"/>
                </a:solidFill>
              </a:rPr>
              <a:t>) = 0, if, and only if, the probability </a:t>
            </a:r>
            <a:r>
              <a:rPr lang="en-IN" sz="1700" i="1" dirty="0" err="1">
                <a:solidFill>
                  <a:schemeClr val="tx1"/>
                </a:solidFill>
              </a:rPr>
              <a:t>p</a:t>
            </a:r>
            <a:r>
              <a:rPr lang="en-IN" sz="1700" i="1" baseline="-25000" dirty="0" err="1">
                <a:solidFill>
                  <a:schemeClr val="tx1"/>
                </a:solidFill>
              </a:rPr>
              <a:t>k</a:t>
            </a:r>
            <a:r>
              <a:rPr lang="en-IN" sz="1700" i="1" dirty="0">
                <a:solidFill>
                  <a:schemeClr val="tx1"/>
                </a:solidFill>
              </a:rPr>
              <a:t> </a:t>
            </a:r>
            <a:r>
              <a:rPr lang="en-IN" sz="1700" dirty="0">
                <a:solidFill>
                  <a:schemeClr val="tx1"/>
                </a:solidFill>
              </a:rPr>
              <a:t>= 1 for some </a:t>
            </a:r>
            <a:r>
              <a:rPr lang="en-IN" sz="1700" i="1" dirty="0">
                <a:solidFill>
                  <a:schemeClr val="tx1"/>
                </a:solidFill>
              </a:rPr>
              <a:t>k</a:t>
            </a:r>
            <a:r>
              <a:rPr lang="en-IN" sz="1700" dirty="0">
                <a:solidFill>
                  <a:schemeClr val="tx1"/>
                </a:solidFill>
              </a:rPr>
              <a:t>, and the </a:t>
            </a:r>
            <a:r>
              <a:rPr lang="en-IN" sz="1700" dirty="0" smtClean="0">
                <a:solidFill>
                  <a:schemeClr val="tx1"/>
                </a:solidFill>
              </a:rPr>
              <a:t>remaining probabilities </a:t>
            </a:r>
            <a:r>
              <a:rPr lang="en-IN" sz="1700" dirty="0">
                <a:solidFill>
                  <a:schemeClr val="tx1"/>
                </a:solidFill>
              </a:rPr>
              <a:t>in the set are all zero; this lower bound on entropy corresponds to </a:t>
            </a:r>
            <a:r>
              <a:rPr lang="en-IN" sz="1700" i="1" dirty="0" smtClean="0">
                <a:solidFill>
                  <a:schemeClr val="tx1"/>
                </a:solidFill>
              </a:rPr>
              <a:t>no uncertainty</a:t>
            </a:r>
            <a:r>
              <a:rPr lang="en-IN" sz="1700" dirty="0">
                <a:solidFill>
                  <a:schemeClr val="tx1"/>
                </a:solidFill>
              </a:rPr>
              <a:t>.</a:t>
            </a:r>
          </a:p>
          <a:p>
            <a:pPr marL="571500" lvl="1" indent="0" algn="just">
              <a:buNone/>
            </a:pPr>
            <a:r>
              <a:rPr lang="en-IN" sz="1700" b="1" dirty="0">
                <a:solidFill>
                  <a:schemeClr val="tx1"/>
                </a:solidFill>
              </a:rPr>
              <a:t>2. </a:t>
            </a:r>
            <a:r>
              <a:rPr lang="en-IN" sz="1700" i="1" dirty="0">
                <a:solidFill>
                  <a:schemeClr val="tx1"/>
                </a:solidFill>
              </a:rPr>
              <a:t>H</a:t>
            </a:r>
            <a:r>
              <a:rPr lang="en-IN" sz="1700" dirty="0">
                <a:solidFill>
                  <a:schemeClr val="tx1"/>
                </a:solidFill>
              </a:rPr>
              <a:t>(</a:t>
            </a:r>
            <a:r>
              <a:rPr lang="en-IN" sz="1700" i="1" dirty="0">
                <a:solidFill>
                  <a:schemeClr val="tx1"/>
                </a:solidFill>
              </a:rPr>
              <a:t>S</a:t>
            </a:r>
            <a:r>
              <a:rPr lang="en-IN" sz="1700" dirty="0">
                <a:solidFill>
                  <a:schemeClr val="tx1"/>
                </a:solidFill>
              </a:rPr>
              <a:t>) = log </a:t>
            </a:r>
            <a:r>
              <a:rPr lang="en-IN" sz="1700" i="1" dirty="0">
                <a:solidFill>
                  <a:schemeClr val="tx1"/>
                </a:solidFill>
              </a:rPr>
              <a:t>K</a:t>
            </a:r>
            <a:r>
              <a:rPr lang="en-IN" sz="1700" dirty="0">
                <a:solidFill>
                  <a:schemeClr val="tx1"/>
                </a:solidFill>
              </a:rPr>
              <a:t>, if, and only if, </a:t>
            </a:r>
            <a:r>
              <a:rPr lang="en-IN" sz="1700" i="1" dirty="0" err="1">
                <a:solidFill>
                  <a:schemeClr val="tx1"/>
                </a:solidFill>
              </a:rPr>
              <a:t>p</a:t>
            </a:r>
            <a:r>
              <a:rPr lang="en-IN" sz="1700" i="1" baseline="-25000" dirty="0" err="1">
                <a:solidFill>
                  <a:schemeClr val="tx1"/>
                </a:solidFill>
              </a:rPr>
              <a:t>k</a:t>
            </a:r>
            <a:r>
              <a:rPr lang="en-IN" sz="1700" i="1" dirty="0">
                <a:solidFill>
                  <a:schemeClr val="tx1"/>
                </a:solidFill>
              </a:rPr>
              <a:t> </a:t>
            </a:r>
            <a:r>
              <a:rPr lang="en-IN" sz="1700" dirty="0">
                <a:solidFill>
                  <a:schemeClr val="tx1"/>
                </a:solidFill>
              </a:rPr>
              <a:t>= 1/</a:t>
            </a:r>
            <a:r>
              <a:rPr lang="en-IN" sz="1700" i="1" dirty="0">
                <a:solidFill>
                  <a:schemeClr val="tx1"/>
                </a:solidFill>
              </a:rPr>
              <a:t>K </a:t>
            </a:r>
            <a:r>
              <a:rPr lang="en-IN" sz="1700" dirty="0">
                <a:solidFill>
                  <a:schemeClr val="tx1"/>
                </a:solidFill>
              </a:rPr>
              <a:t>for all </a:t>
            </a:r>
            <a:r>
              <a:rPr lang="en-IN" sz="1700" i="1" dirty="0">
                <a:solidFill>
                  <a:schemeClr val="tx1"/>
                </a:solidFill>
              </a:rPr>
              <a:t>k </a:t>
            </a:r>
            <a:r>
              <a:rPr lang="en-IN" sz="1700" dirty="0">
                <a:solidFill>
                  <a:schemeClr val="tx1"/>
                </a:solidFill>
              </a:rPr>
              <a:t>(i.e., all the symbols in the </a:t>
            </a:r>
            <a:r>
              <a:rPr lang="en-IN" sz="1700" dirty="0" smtClean="0">
                <a:solidFill>
                  <a:schemeClr val="tx1"/>
                </a:solidFill>
              </a:rPr>
              <a:t>source alphabet </a:t>
            </a:r>
            <a:r>
              <a:rPr lang="en-IN" sz="1700" b="1" i="1" dirty="0">
                <a:solidFill>
                  <a:schemeClr val="tx1"/>
                </a:solidFill>
                <a:latin typeface="Blackadder ITC" pitchFamily="82" charset="0"/>
              </a:rPr>
              <a:t>S</a:t>
            </a:r>
            <a:r>
              <a:rPr lang="en-IN" sz="1700" b="1" dirty="0" smtClean="0">
                <a:solidFill>
                  <a:schemeClr val="tx1"/>
                </a:solidFill>
              </a:rPr>
              <a:t>.</a:t>
            </a:r>
            <a:r>
              <a:rPr lang="en-IN" sz="1700" dirty="0" smtClean="0">
                <a:solidFill>
                  <a:schemeClr val="tx1"/>
                </a:solidFill>
              </a:rPr>
              <a:t> </a:t>
            </a:r>
            <a:r>
              <a:rPr lang="en-IN" sz="1700" dirty="0">
                <a:solidFill>
                  <a:schemeClr val="tx1"/>
                </a:solidFill>
              </a:rPr>
              <a:t>are equiprobable); this upper bound on entropy corresponds to </a:t>
            </a:r>
            <a:r>
              <a:rPr lang="en-IN" sz="1700" dirty="0" smtClean="0">
                <a:solidFill>
                  <a:schemeClr val="tx1"/>
                </a:solidFill>
              </a:rPr>
              <a:t>maximum uncertainty</a:t>
            </a:r>
            <a:r>
              <a:rPr lang="en-IN" sz="1700" dirty="0">
                <a:solidFill>
                  <a:schemeClr val="tx1"/>
                </a:solidFill>
              </a:rPr>
              <a:t>.</a:t>
            </a:r>
            <a:endParaRPr lang="en-IN" sz="1700" dirty="0" smtClean="0">
              <a:solidFill>
                <a:schemeClr val="tx1"/>
              </a:solidFill>
            </a:endParaRPr>
          </a:p>
          <a:p>
            <a:pPr marL="114300" indent="0">
              <a:buNone/>
            </a:pPr>
            <a:endParaRPr lang="en-IN" b="1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6628" y="1637348"/>
            <a:ext cx="1876425" cy="466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89732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IN" dirty="0" smtClean="0">
                <a:solidFill>
                  <a:srgbClr val="C00000"/>
                </a:solidFill>
              </a:rPr>
              <a:t>Properties of Entropy</a:t>
            </a:r>
            <a:endParaRPr lang="en-IN" dirty="0">
              <a:solidFill>
                <a:srgbClr val="C00000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1700" y="1152475"/>
            <a:ext cx="8733240" cy="3416400"/>
          </a:xfrm>
        </p:spPr>
        <p:txBody>
          <a:bodyPr>
            <a:normAutofit/>
          </a:bodyPr>
          <a:lstStyle/>
          <a:p>
            <a:pPr marL="182563" lvl="1" indent="0" algn="just">
              <a:buNone/>
            </a:pPr>
            <a:r>
              <a:rPr lang="en-IN" sz="1700" b="1" dirty="0" smtClean="0">
                <a:solidFill>
                  <a:srgbClr val="0070C0"/>
                </a:solidFill>
              </a:rPr>
              <a:t>Statement 1</a:t>
            </a:r>
            <a:r>
              <a:rPr lang="en-IN" sz="1700" b="1" dirty="0" smtClean="0"/>
              <a:t>:  </a:t>
            </a:r>
            <a:r>
              <a:rPr lang="en-IN" sz="1700" i="1" dirty="0">
                <a:solidFill>
                  <a:schemeClr val="tx1"/>
                </a:solidFill>
              </a:rPr>
              <a:t>H</a:t>
            </a:r>
            <a:r>
              <a:rPr lang="en-IN" sz="1700" dirty="0">
                <a:solidFill>
                  <a:schemeClr val="tx1"/>
                </a:solidFill>
              </a:rPr>
              <a:t>(</a:t>
            </a:r>
            <a:r>
              <a:rPr lang="en-IN" sz="1700" i="1" dirty="0">
                <a:solidFill>
                  <a:schemeClr val="tx1"/>
                </a:solidFill>
              </a:rPr>
              <a:t>S</a:t>
            </a:r>
            <a:r>
              <a:rPr lang="en-IN" sz="1700" dirty="0">
                <a:solidFill>
                  <a:schemeClr val="tx1"/>
                </a:solidFill>
              </a:rPr>
              <a:t>) = 0, if, and only if, the probability </a:t>
            </a:r>
            <a:r>
              <a:rPr lang="en-IN" sz="1700" i="1" dirty="0" err="1">
                <a:solidFill>
                  <a:schemeClr val="tx1"/>
                </a:solidFill>
              </a:rPr>
              <a:t>p</a:t>
            </a:r>
            <a:r>
              <a:rPr lang="en-IN" sz="1700" i="1" baseline="-25000" dirty="0" err="1">
                <a:solidFill>
                  <a:schemeClr val="tx1"/>
                </a:solidFill>
              </a:rPr>
              <a:t>k</a:t>
            </a:r>
            <a:r>
              <a:rPr lang="en-IN" sz="1700" i="1" dirty="0">
                <a:solidFill>
                  <a:schemeClr val="tx1"/>
                </a:solidFill>
              </a:rPr>
              <a:t> </a:t>
            </a:r>
            <a:r>
              <a:rPr lang="en-IN" sz="1700" dirty="0">
                <a:solidFill>
                  <a:schemeClr val="tx1"/>
                </a:solidFill>
              </a:rPr>
              <a:t>= 1 for some </a:t>
            </a:r>
            <a:r>
              <a:rPr lang="en-IN" sz="1700" i="1" dirty="0">
                <a:solidFill>
                  <a:schemeClr val="tx1"/>
                </a:solidFill>
              </a:rPr>
              <a:t>k</a:t>
            </a:r>
            <a:r>
              <a:rPr lang="en-IN" sz="1700" dirty="0">
                <a:solidFill>
                  <a:schemeClr val="tx1"/>
                </a:solidFill>
              </a:rPr>
              <a:t>, and the remaining probabilities in the set are all zero; this lower bound on entropy corresponds to </a:t>
            </a:r>
            <a:r>
              <a:rPr lang="en-IN" sz="1700" i="1" dirty="0">
                <a:solidFill>
                  <a:schemeClr val="tx1"/>
                </a:solidFill>
              </a:rPr>
              <a:t>no uncertainty</a:t>
            </a:r>
            <a:r>
              <a:rPr lang="en-IN" sz="1700" dirty="0" smtClean="0">
                <a:solidFill>
                  <a:schemeClr val="tx1"/>
                </a:solidFill>
              </a:rPr>
              <a:t>.</a:t>
            </a:r>
          </a:p>
          <a:p>
            <a:pPr marL="182563" lvl="1" indent="0" algn="just">
              <a:buNone/>
            </a:pPr>
            <a:r>
              <a:rPr lang="en-IN" sz="1700" dirty="0" smtClean="0">
                <a:solidFill>
                  <a:srgbClr val="C00000"/>
                </a:solidFill>
              </a:rPr>
              <a:t>Proof</a:t>
            </a:r>
            <a:r>
              <a:rPr lang="en-IN" sz="1700" dirty="0" smtClean="0"/>
              <a:t>:</a:t>
            </a:r>
          </a:p>
          <a:p>
            <a:r>
              <a:rPr lang="en-IN" dirty="0"/>
              <a:t>First, since each probability </a:t>
            </a:r>
            <a:r>
              <a:rPr lang="en-IN" i="1" dirty="0" err="1"/>
              <a:t>p</a:t>
            </a:r>
            <a:r>
              <a:rPr lang="en-IN" sz="1400" i="1" baseline="-25000" dirty="0" err="1"/>
              <a:t>k</a:t>
            </a:r>
            <a:r>
              <a:rPr lang="en-IN" sz="1400" i="1" dirty="0"/>
              <a:t> </a:t>
            </a:r>
            <a:r>
              <a:rPr lang="en-IN" dirty="0" smtClean="0"/>
              <a:t>is less </a:t>
            </a:r>
            <a:r>
              <a:rPr lang="en-IN" dirty="0"/>
              <a:t>than or equal to unity, it follows that each term </a:t>
            </a:r>
            <a:r>
              <a:rPr lang="en-IN" i="1" dirty="0"/>
              <a:t>p</a:t>
            </a:r>
            <a:r>
              <a:rPr lang="en-IN" sz="1400" i="1" baseline="-25000" dirty="0"/>
              <a:t>k</a:t>
            </a:r>
            <a:r>
              <a:rPr lang="en-IN" dirty="0"/>
              <a:t>log</a:t>
            </a:r>
            <a:r>
              <a:rPr lang="en-IN" sz="1400" baseline="-25000" dirty="0"/>
              <a:t>2</a:t>
            </a:r>
            <a:r>
              <a:rPr lang="en-IN" dirty="0"/>
              <a:t>(1/</a:t>
            </a:r>
            <a:r>
              <a:rPr lang="en-IN" i="1" dirty="0" err="1"/>
              <a:t>p</a:t>
            </a:r>
            <a:r>
              <a:rPr lang="en-IN" sz="1400" i="1" baseline="-25000" dirty="0" err="1"/>
              <a:t>k</a:t>
            </a:r>
            <a:r>
              <a:rPr lang="en-IN" dirty="0"/>
              <a:t>) </a:t>
            </a:r>
            <a:r>
              <a:rPr lang="en-IN" dirty="0" smtClean="0"/>
              <a:t>is always nonnegative</a:t>
            </a:r>
            <a:r>
              <a:rPr lang="en-IN" dirty="0"/>
              <a:t>, so </a:t>
            </a:r>
            <a:r>
              <a:rPr lang="en-IN" i="1" dirty="0"/>
              <a:t>H</a:t>
            </a:r>
            <a:r>
              <a:rPr lang="en-IN" dirty="0"/>
              <a:t>(</a:t>
            </a:r>
            <a:r>
              <a:rPr lang="en-IN" i="1" dirty="0"/>
              <a:t>S</a:t>
            </a:r>
            <a:r>
              <a:rPr lang="en-IN" dirty="0"/>
              <a:t>) &gt; 0. </a:t>
            </a:r>
            <a:endParaRPr lang="en-IN" dirty="0" smtClean="0"/>
          </a:p>
          <a:p>
            <a:r>
              <a:rPr lang="en-IN" dirty="0" smtClean="0"/>
              <a:t>Next</a:t>
            </a:r>
            <a:r>
              <a:rPr lang="en-IN" dirty="0"/>
              <a:t>, we note that the product term </a:t>
            </a:r>
            <a:r>
              <a:rPr lang="en-IN" i="1" dirty="0" err="1"/>
              <a:t>p</a:t>
            </a:r>
            <a:r>
              <a:rPr lang="en-IN" sz="1400" i="1" baseline="-25000" dirty="0" err="1"/>
              <a:t>k</a:t>
            </a:r>
            <a:r>
              <a:rPr lang="en-IN" sz="1400" i="1" dirty="0"/>
              <a:t> </a:t>
            </a:r>
            <a:r>
              <a:rPr lang="en-IN" dirty="0"/>
              <a:t>log</a:t>
            </a:r>
            <a:r>
              <a:rPr lang="en-IN" sz="1400" baseline="-25000" dirty="0"/>
              <a:t>2</a:t>
            </a:r>
            <a:r>
              <a:rPr lang="en-IN" dirty="0"/>
              <a:t>(1/</a:t>
            </a:r>
            <a:r>
              <a:rPr lang="en-IN" i="1" dirty="0" err="1"/>
              <a:t>p</a:t>
            </a:r>
            <a:r>
              <a:rPr lang="en-IN" sz="1400" i="1" baseline="-25000" dirty="0" err="1"/>
              <a:t>k</a:t>
            </a:r>
            <a:r>
              <a:rPr lang="en-IN" dirty="0"/>
              <a:t>) is zero if, </a:t>
            </a:r>
            <a:r>
              <a:rPr lang="en-IN" dirty="0" smtClean="0"/>
              <a:t>and only </a:t>
            </a:r>
            <a:r>
              <a:rPr lang="en-IN" dirty="0"/>
              <a:t>if, </a:t>
            </a:r>
            <a:r>
              <a:rPr lang="en-IN" i="1" dirty="0" err="1"/>
              <a:t>p</a:t>
            </a:r>
            <a:r>
              <a:rPr lang="en-IN" sz="1400" i="1" baseline="-25000" dirty="0" err="1"/>
              <a:t>k</a:t>
            </a:r>
            <a:r>
              <a:rPr lang="en-IN" sz="1400" i="1" baseline="-25000" dirty="0"/>
              <a:t> </a:t>
            </a:r>
            <a:r>
              <a:rPr lang="en-IN" dirty="0"/>
              <a:t>= 0 or 1. </a:t>
            </a:r>
            <a:endParaRPr lang="en-IN" dirty="0" smtClean="0"/>
          </a:p>
          <a:p>
            <a:r>
              <a:rPr lang="en-IN" dirty="0" smtClean="0"/>
              <a:t>We </a:t>
            </a:r>
            <a:r>
              <a:rPr lang="en-IN" dirty="0"/>
              <a:t>therefore deduce that </a:t>
            </a:r>
            <a:r>
              <a:rPr lang="en-IN" i="1" dirty="0"/>
              <a:t>H</a:t>
            </a:r>
            <a:r>
              <a:rPr lang="en-IN" dirty="0"/>
              <a:t>(</a:t>
            </a:r>
            <a:r>
              <a:rPr lang="en-IN" i="1" dirty="0"/>
              <a:t>S</a:t>
            </a:r>
            <a:r>
              <a:rPr lang="en-IN" dirty="0"/>
              <a:t>) = 0 if, and only if, </a:t>
            </a:r>
            <a:r>
              <a:rPr lang="en-IN" i="1" dirty="0" err="1"/>
              <a:t>p</a:t>
            </a:r>
            <a:r>
              <a:rPr lang="en-IN" sz="1400" i="1" baseline="-25000" dirty="0" err="1"/>
              <a:t>k</a:t>
            </a:r>
            <a:r>
              <a:rPr lang="en-IN" sz="1400" i="1" dirty="0"/>
              <a:t> </a:t>
            </a:r>
            <a:r>
              <a:rPr lang="en-IN" dirty="0"/>
              <a:t>= 0 or 1 for </a:t>
            </a:r>
            <a:r>
              <a:rPr lang="en-IN" dirty="0" smtClean="0"/>
              <a:t>some </a:t>
            </a:r>
            <a:r>
              <a:rPr lang="en-IN" i="1" dirty="0" smtClean="0"/>
              <a:t>k </a:t>
            </a:r>
            <a:r>
              <a:rPr lang="en-IN" dirty="0"/>
              <a:t>and all the rest are zero.</a:t>
            </a:r>
            <a:endParaRPr lang="en-IN" sz="4000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4328" y="608648"/>
            <a:ext cx="1876425" cy="466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34965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IN" dirty="0" smtClean="0">
                <a:solidFill>
                  <a:srgbClr val="C00000"/>
                </a:solidFill>
              </a:rPr>
              <a:t>Properties of Entropy</a:t>
            </a:r>
            <a:endParaRPr lang="en-IN" dirty="0">
              <a:solidFill>
                <a:srgbClr val="C00000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2880" y="892365"/>
            <a:ext cx="8892540" cy="3646855"/>
          </a:xfrm>
        </p:spPr>
        <p:txBody>
          <a:bodyPr>
            <a:normAutofit fontScale="92500" lnSpcReduction="10000"/>
          </a:bodyPr>
          <a:lstStyle/>
          <a:p>
            <a:pPr marL="182563" lvl="1" indent="0" algn="just">
              <a:buNone/>
            </a:pPr>
            <a:r>
              <a:rPr lang="en-IN" sz="1700" b="1" dirty="0" smtClean="0">
                <a:solidFill>
                  <a:srgbClr val="0070C0"/>
                </a:solidFill>
              </a:rPr>
              <a:t>Statement 2</a:t>
            </a:r>
            <a:r>
              <a:rPr lang="en-IN" sz="1700" b="1" dirty="0" smtClean="0"/>
              <a:t>:  </a:t>
            </a:r>
            <a:r>
              <a:rPr lang="en-IN" sz="1700" i="1" dirty="0">
                <a:solidFill>
                  <a:schemeClr val="tx1"/>
                </a:solidFill>
              </a:rPr>
              <a:t>H</a:t>
            </a:r>
            <a:r>
              <a:rPr lang="en-IN" sz="1700" dirty="0">
                <a:solidFill>
                  <a:schemeClr val="tx1"/>
                </a:solidFill>
              </a:rPr>
              <a:t>(</a:t>
            </a:r>
            <a:r>
              <a:rPr lang="en-IN" sz="1700" i="1" dirty="0">
                <a:solidFill>
                  <a:schemeClr val="tx1"/>
                </a:solidFill>
              </a:rPr>
              <a:t>S</a:t>
            </a:r>
            <a:r>
              <a:rPr lang="en-IN" sz="1700" dirty="0">
                <a:solidFill>
                  <a:schemeClr val="tx1"/>
                </a:solidFill>
              </a:rPr>
              <a:t>) = log </a:t>
            </a:r>
            <a:r>
              <a:rPr lang="en-IN" sz="1700" i="1" dirty="0">
                <a:solidFill>
                  <a:schemeClr val="tx1"/>
                </a:solidFill>
              </a:rPr>
              <a:t>K</a:t>
            </a:r>
            <a:r>
              <a:rPr lang="en-IN" sz="1700" dirty="0">
                <a:solidFill>
                  <a:schemeClr val="tx1"/>
                </a:solidFill>
              </a:rPr>
              <a:t>, if, and only if, </a:t>
            </a:r>
            <a:r>
              <a:rPr lang="en-IN" sz="1700" i="1" dirty="0" err="1">
                <a:solidFill>
                  <a:schemeClr val="tx1"/>
                </a:solidFill>
              </a:rPr>
              <a:t>p</a:t>
            </a:r>
            <a:r>
              <a:rPr lang="en-IN" sz="1700" i="1" baseline="-25000" dirty="0" err="1">
                <a:solidFill>
                  <a:schemeClr val="tx1"/>
                </a:solidFill>
              </a:rPr>
              <a:t>k</a:t>
            </a:r>
            <a:r>
              <a:rPr lang="en-IN" sz="1700" i="1" dirty="0">
                <a:solidFill>
                  <a:schemeClr val="tx1"/>
                </a:solidFill>
              </a:rPr>
              <a:t> </a:t>
            </a:r>
            <a:r>
              <a:rPr lang="en-IN" sz="1700" dirty="0">
                <a:solidFill>
                  <a:schemeClr val="tx1"/>
                </a:solidFill>
              </a:rPr>
              <a:t>= 1/</a:t>
            </a:r>
            <a:r>
              <a:rPr lang="en-IN" sz="1700" i="1" dirty="0">
                <a:solidFill>
                  <a:schemeClr val="tx1"/>
                </a:solidFill>
              </a:rPr>
              <a:t>K </a:t>
            </a:r>
            <a:r>
              <a:rPr lang="en-IN" sz="1700" dirty="0">
                <a:solidFill>
                  <a:schemeClr val="tx1"/>
                </a:solidFill>
              </a:rPr>
              <a:t>for all </a:t>
            </a:r>
            <a:r>
              <a:rPr lang="en-IN" sz="1700" i="1" dirty="0">
                <a:solidFill>
                  <a:schemeClr val="tx1"/>
                </a:solidFill>
              </a:rPr>
              <a:t>k </a:t>
            </a:r>
            <a:r>
              <a:rPr lang="en-IN" sz="1700" dirty="0">
                <a:solidFill>
                  <a:schemeClr val="tx1"/>
                </a:solidFill>
              </a:rPr>
              <a:t>(i.e., all the symbols in the source alphabet </a:t>
            </a:r>
            <a:r>
              <a:rPr lang="en-IN" sz="1700" b="1" i="1" dirty="0">
                <a:solidFill>
                  <a:schemeClr val="tx1"/>
                </a:solidFill>
                <a:latin typeface="Blackadder ITC" pitchFamily="82" charset="0"/>
              </a:rPr>
              <a:t>S</a:t>
            </a:r>
            <a:r>
              <a:rPr lang="en-IN" sz="1700" b="1" dirty="0">
                <a:solidFill>
                  <a:schemeClr val="tx1"/>
                </a:solidFill>
              </a:rPr>
              <a:t>.</a:t>
            </a:r>
            <a:r>
              <a:rPr lang="en-IN" sz="1700" dirty="0">
                <a:solidFill>
                  <a:schemeClr val="tx1"/>
                </a:solidFill>
              </a:rPr>
              <a:t> are equiprobable); this upper bound on entropy corresponds to maximum uncertainty.</a:t>
            </a:r>
          </a:p>
          <a:p>
            <a:pPr marL="182563" lvl="1" indent="0" algn="just">
              <a:buNone/>
            </a:pPr>
            <a:r>
              <a:rPr lang="en-IN" sz="1700" dirty="0" smtClean="0">
                <a:solidFill>
                  <a:srgbClr val="C00000"/>
                </a:solidFill>
              </a:rPr>
              <a:t>Observation</a:t>
            </a:r>
            <a:r>
              <a:rPr lang="en-IN" sz="1700" dirty="0" smtClean="0"/>
              <a:t>:</a:t>
            </a:r>
          </a:p>
          <a:p>
            <a:r>
              <a:rPr lang="en-IN" sz="1600" dirty="0">
                <a:solidFill>
                  <a:schemeClr val="tx1"/>
                </a:solidFill>
              </a:rPr>
              <a:t>First, we use of a property of </a:t>
            </a:r>
            <a:r>
              <a:rPr lang="en-IN" sz="1600" dirty="0" smtClean="0">
                <a:solidFill>
                  <a:schemeClr val="tx1"/>
                </a:solidFill>
              </a:rPr>
              <a:t>the natural </a:t>
            </a:r>
            <a:r>
              <a:rPr lang="en-IN" sz="1600" dirty="0">
                <a:solidFill>
                  <a:schemeClr val="tx1"/>
                </a:solidFill>
              </a:rPr>
              <a:t>logarithm</a:t>
            </a:r>
            <a:r>
              <a:rPr lang="en-IN" sz="1600" dirty="0" smtClean="0">
                <a:solidFill>
                  <a:schemeClr val="tx1"/>
                </a:solidFill>
              </a:rPr>
              <a:t>:</a:t>
            </a:r>
          </a:p>
          <a:p>
            <a:pPr marL="449263" indent="0">
              <a:buNone/>
            </a:pPr>
            <a:r>
              <a:rPr lang="en-IN" sz="1600" dirty="0" smtClean="0">
                <a:solidFill>
                  <a:schemeClr val="tx1"/>
                </a:solidFill>
              </a:rPr>
              <a:t>where </a:t>
            </a:r>
            <a:r>
              <a:rPr lang="en-IN" sz="1600" dirty="0">
                <a:solidFill>
                  <a:schemeClr val="tx1"/>
                </a:solidFill>
              </a:rPr>
              <a:t>log</a:t>
            </a:r>
            <a:r>
              <a:rPr lang="en-IN" sz="1600" baseline="-25000" dirty="0">
                <a:solidFill>
                  <a:schemeClr val="tx1"/>
                </a:solidFill>
              </a:rPr>
              <a:t>e</a:t>
            </a:r>
            <a:r>
              <a:rPr lang="en-IN" sz="1600" dirty="0">
                <a:solidFill>
                  <a:schemeClr val="tx1"/>
                </a:solidFill>
              </a:rPr>
              <a:t> is another way of describing the </a:t>
            </a:r>
            <a:r>
              <a:rPr lang="en-IN" sz="1600" i="1" dirty="0">
                <a:solidFill>
                  <a:schemeClr val="tx1"/>
                </a:solidFill>
              </a:rPr>
              <a:t>natural </a:t>
            </a:r>
            <a:r>
              <a:rPr lang="en-IN" sz="1600" i="1" dirty="0" smtClean="0">
                <a:solidFill>
                  <a:schemeClr val="tx1"/>
                </a:solidFill>
              </a:rPr>
              <a:t>logarithm</a:t>
            </a:r>
            <a:r>
              <a:rPr lang="en-IN" sz="1600" dirty="0" smtClean="0">
                <a:solidFill>
                  <a:schemeClr val="tx1"/>
                </a:solidFill>
              </a:rPr>
              <a:t>, </a:t>
            </a:r>
          </a:p>
          <a:p>
            <a:pPr marL="449263" indent="0">
              <a:buNone/>
            </a:pPr>
            <a:r>
              <a:rPr lang="en-IN" sz="1600" dirty="0" smtClean="0">
                <a:solidFill>
                  <a:schemeClr val="tx1"/>
                </a:solidFill>
              </a:rPr>
              <a:t>commonly </a:t>
            </a:r>
            <a:r>
              <a:rPr lang="en-IN" sz="1600" dirty="0">
                <a:solidFill>
                  <a:schemeClr val="tx1"/>
                </a:solidFill>
              </a:rPr>
              <a:t>denoted by </a:t>
            </a:r>
            <a:r>
              <a:rPr lang="en-IN" sz="1600" dirty="0" smtClean="0">
                <a:solidFill>
                  <a:schemeClr val="tx1"/>
                </a:solidFill>
              </a:rPr>
              <a:t>ln; both </a:t>
            </a:r>
            <a:r>
              <a:rPr lang="en-IN" sz="1600" dirty="0">
                <a:solidFill>
                  <a:schemeClr val="tx1"/>
                </a:solidFill>
              </a:rPr>
              <a:t>notations are used </a:t>
            </a:r>
            <a:endParaRPr lang="en-IN" sz="1600" dirty="0" smtClean="0">
              <a:solidFill>
                <a:schemeClr val="tx1"/>
              </a:solidFill>
            </a:endParaRPr>
          </a:p>
          <a:p>
            <a:pPr marL="449263" indent="0">
              <a:buNone/>
            </a:pPr>
            <a:r>
              <a:rPr lang="en-IN" sz="1600" dirty="0" smtClean="0">
                <a:solidFill>
                  <a:schemeClr val="tx1"/>
                </a:solidFill>
              </a:rPr>
              <a:t>interchangeably</a:t>
            </a:r>
            <a:r>
              <a:rPr lang="en-IN" dirty="0" smtClean="0">
                <a:solidFill>
                  <a:schemeClr val="tx1"/>
                </a:solidFill>
              </a:rPr>
              <a:t>.</a:t>
            </a:r>
          </a:p>
          <a:p>
            <a:r>
              <a:rPr lang="en-IN" sz="1600" dirty="0" smtClean="0">
                <a:solidFill>
                  <a:schemeClr val="tx1"/>
                </a:solidFill>
              </a:rPr>
              <a:t>Let plot the </a:t>
            </a:r>
            <a:r>
              <a:rPr lang="en-IN" sz="1600" dirty="0">
                <a:solidFill>
                  <a:schemeClr val="tx1"/>
                </a:solidFill>
              </a:rPr>
              <a:t>functions </a:t>
            </a:r>
            <a:r>
              <a:rPr lang="en-IN" sz="1600" dirty="0" smtClean="0">
                <a:solidFill>
                  <a:schemeClr val="tx1"/>
                </a:solidFill>
              </a:rPr>
              <a:t>ln </a:t>
            </a:r>
            <a:r>
              <a:rPr lang="en-IN" sz="1600" i="1" dirty="0" smtClean="0">
                <a:solidFill>
                  <a:schemeClr val="tx1"/>
                </a:solidFill>
              </a:rPr>
              <a:t>x </a:t>
            </a:r>
            <a:r>
              <a:rPr lang="en-IN" sz="1600" dirty="0">
                <a:solidFill>
                  <a:schemeClr val="tx1"/>
                </a:solidFill>
              </a:rPr>
              <a:t>and (</a:t>
            </a:r>
            <a:r>
              <a:rPr lang="en-IN" sz="1600" i="1" dirty="0">
                <a:solidFill>
                  <a:schemeClr val="tx1"/>
                </a:solidFill>
              </a:rPr>
              <a:t>x </a:t>
            </a:r>
            <a:r>
              <a:rPr lang="en-IN" sz="1600" dirty="0">
                <a:solidFill>
                  <a:schemeClr val="tx1"/>
                </a:solidFill>
              </a:rPr>
              <a:t>– 1) versus </a:t>
            </a:r>
            <a:r>
              <a:rPr lang="en-IN" sz="1600" i="1" dirty="0">
                <a:solidFill>
                  <a:schemeClr val="tx1"/>
                </a:solidFill>
              </a:rPr>
              <a:t>x</a:t>
            </a:r>
            <a:r>
              <a:rPr lang="en-IN" sz="1600" dirty="0">
                <a:solidFill>
                  <a:schemeClr val="tx1"/>
                </a:solidFill>
              </a:rPr>
              <a:t>, as shown </a:t>
            </a:r>
          </a:p>
          <a:p>
            <a:pPr marL="449263" indent="0">
              <a:buNone/>
            </a:pPr>
            <a:r>
              <a:rPr lang="en-IN" sz="1600" dirty="0" smtClean="0">
                <a:solidFill>
                  <a:schemeClr val="tx1"/>
                </a:solidFill>
              </a:rPr>
              <a:t>in Figure below:</a:t>
            </a:r>
          </a:p>
          <a:p>
            <a:pPr marL="449263" indent="0">
              <a:buNone/>
            </a:pPr>
            <a:r>
              <a:rPr lang="en-IN" sz="1600" dirty="0" smtClean="0">
                <a:solidFill>
                  <a:schemeClr val="tx1"/>
                </a:solidFill>
              </a:rPr>
              <a:t>Here, </a:t>
            </a:r>
            <a:r>
              <a:rPr lang="en-IN" sz="1600" dirty="0">
                <a:solidFill>
                  <a:schemeClr val="tx1"/>
                </a:solidFill>
              </a:rPr>
              <a:t>we see that the </a:t>
            </a:r>
            <a:r>
              <a:rPr lang="en-IN" sz="1600" dirty="0" smtClean="0">
                <a:solidFill>
                  <a:schemeClr val="tx1"/>
                </a:solidFill>
              </a:rPr>
              <a:t>line </a:t>
            </a:r>
            <a:r>
              <a:rPr lang="en-IN" sz="1600" i="1" dirty="0" smtClean="0">
                <a:solidFill>
                  <a:schemeClr val="tx1"/>
                </a:solidFill>
              </a:rPr>
              <a:t>y </a:t>
            </a:r>
            <a:r>
              <a:rPr lang="en-IN" sz="1600" dirty="0">
                <a:solidFill>
                  <a:schemeClr val="tx1"/>
                </a:solidFill>
              </a:rPr>
              <a:t>= </a:t>
            </a:r>
            <a:r>
              <a:rPr lang="en-IN" sz="1600" i="1" dirty="0">
                <a:solidFill>
                  <a:schemeClr val="tx1"/>
                </a:solidFill>
              </a:rPr>
              <a:t>x </a:t>
            </a:r>
            <a:r>
              <a:rPr lang="en-IN" sz="1600" dirty="0">
                <a:solidFill>
                  <a:schemeClr val="tx1"/>
                </a:solidFill>
              </a:rPr>
              <a:t>– 1 always lies </a:t>
            </a:r>
            <a:r>
              <a:rPr lang="en-IN" sz="1600" dirty="0" smtClean="0">
                <a:solidFill>
                  <a:schemeClr val="tx1"/>
                </a:solidFill>
              </a:rPr>
              <a:t>above </a:t>
            </a:r>
            <a:r>
              <a:rPr lang="en-IN" sz="1600" dirty="0">
                <a:solidFill>
                  <a:schemeClr val="tx1"/>
                </a:solidFill>
              </a:rPr>
              <a:t>the </a:t>
            </a:r>
            <a:endParaRPr lang="en-IN" sz="1600" dirty="0" smtClean="0">
              <a:solidFill>
                <a:schemeClr val="tx1"/>
              </a:solidFill>
            </a:endParaRPr>
          </a:p>
          <a:p>
            <a:pPr marL="449263" indent="0">
              <a:buNone/>
            </a:pPr>
            <a:r>
              <a:rPr lang="en-IN" sz="1600" dirty="0" smtClean="0">
                <a:solidFill>
                  <a:schemeClr val="tx1"/>
                </a:solidFill>
              </a:rPr>
              <a:t>curve </a:t>
            </a:r>
            <a:r>
              <a:rPr lang="en-IN" sz="1600" i="1" dirty="0">
                <a:solidFill>
                  <a:schemeClr val="tx1"/>
                </a:solidFill>
              </a:rPr>
              <a:t>y </a:t>
            </a:r>
            <a:r>
              <a:rPr lang="en-IN" sz="1600" dirty="0">
                <a:solidFill>
                  <a:schemeClr val="tx1"/>
                </a:solidFill>
              </a:rPr>
              <a:t>= </a:t>
            </a:r>
            <a:r>
              <a:rPr lang="en-IN" sz="1600" dirty="0" err="1">
                <a:solidFill>
                  <a:schemeClr val="tx1"/>
                </a:solidFill>
              </a:rPr>
              <a:t>log</a:t>
            </a:r>
            <a:r>
              <a:rPr lang="en-IN" sz="1600" baseline="-25000" dirty="0" err="1">
                <a:solidFill>
                  <a:schemeClr val="tx1"/>
                </a:solidFill>
              </a:rPr>
              <a:t>e</a:t>
            </a:r>
            <a:r>
              <a:rPr lang="en-IN" sz="1600" i="1" dirty="0" err="1">
                <a:solidFill>
                  <a:schemeClr val="tx1"/>
                </a:solidFill>
              </a:rPr>
              <a:t>x</a:t>
            </a:r>
            <a:r>
              <a:rPr lang="en-IN" sz="1600" dirty="0">
                <a:solidFill>
                  <a:schemeClr val="tx1"/>
                </a:solidFill>
              </a:rPr>
              <a:t>. </a:t>
            </a:r>
            <a:endParaRPr lang="en-IN" sz="1600" dirty="0" smtClean="0">
              <a:solidFill>
                <a:schemeClr val="tx1"/>
              </a:solidFill>
            </a:endParaRPr>
          </a:p>
          <a:p>
            <a:pPr marL="449263" indent="0">
              <a:buNone/>
            </a:pPr>
            <a:r>
              <a:rPr lang="en-IN" sz="1600" dirty="0" smtClean="0">
                <a:solidFill>
                  <a:schemeClr val="tx1"/>
                </a:solidFill>
              </a:rPr>
              <a:t>The </a:t>
            </a:r>
            <a:r>
              <a:rPr lang="en-IN" sz="1600" dirty="0">
                <a:solidFill>
                  <a:schemeClr val="tx1"/>
                </a:solidFill>
              </a:rPr>
              <a:t>equality holds only at the point </a:t>
            </a:r>
            <a:r>
              <a:rPr lang="en-IN" sz="1600" i="1" dirty="0">
                <a:solidFill>
                  <a:schemeClr val="tx1"/>
                </a:solidFill>
              </a:rPr>
              <a:t>x </a:t>
            </a:r>
            <a:r>
              <a:rPr lang="en-IN" sz="1600" dirty="0">
                <a:solidFill>
                  <a:schemeClr val="tx1"/>
                </a:solidFill>
              </a:rPr>
              <a:t>= </a:t>
            </a:r>
            <a:r>
              <a:rPr lang="en-IN" sz="1600" dirty="0" smtClean="0">
                <a:solidFill>
                  <a:schemeClr val="tx1"/>
                </a:solidFill>
              </a:rPr>
              <a:t>1, where </a:t>
            </a:r>
            <a:r>
              <a:rPr lang="en-IN" sz="1600" dirty="0">
                <a:solidFill>
                  <a:schemeClr val="tx1"/>
                </a:solidFill>
              </a:rPr>
              <a:t>the line </a:t>
            </a:r>
            <a:r>
              <a:rPr lang="en-IN" sz="1600" dirty="0" smtClean="0">
                <a:solidFill>
                  <a:schemeClr val="tx1"/>
                </a:solidFill>
              </a:rPr>
              <a:t>is</a:t>
            </a:r>
          </a:p>
          <a:p>
            <a:pPr marL="449263" indent="0">
              <a:buNone/>
            </a:pPr>
            <a:r>
              <a:rPr lang="en-IN" sz="1600" dirty="0" smtClean="0">
                <a:solidFill>
                  <a:schemeClr val="tx1"/>
                </a:solidFill>
              </a:rPr>
              <a:t>tangential </a:t>
            </a:r>
            <a:r>
              <a:rPr lang="en-IN" sz="1600" dirty="0">
                <a:solidFill>
                  <a:schemeClr val="tx1"/>
                </a:solidFill>
              </a:rPr>
              <a:t>to the curve.</a:t>
            </a:r>
            <a:endParaRPr lang="en-IN" sz="1600" dirty="0" smtClean="0">
              <a:solidFill>
                <a:schemeClr val="tx1"/>
              </a:solidFill>
            </a:endParaRPr>
          </a:p>
          <a:p>
            <a:pPr marL="449263" indent="0">
              <a:buNone/>
            </a:pPr>
            <a:endParaRPr lang="en-IN" sz="2000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4328" y="375285"/>
            <a:ext cx="1876425" cy="466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47461" y="2084070"/>
            <a:ext cx="2324100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67747" y="2579371"/>
            <a:ext cx="3476253" cy="25641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29696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L="457200" lvl="0" indent="-355600"/>
            <a:r>
              <a:rPr lang="en-IN" dirty="0"/>
              <a:t>Module </a:t>
            </a:r>
            <a:r>
              <a:rPr lang="en-IN" dirty="0" smtClean="0"/>
              <a:t>3</a:t>
            </a:r>
            <a:r>
              <a:rPr lang="en-IN" dirty="0"/>
              <a:t/>
            </a:r>
            <a:br>
              <a:rPr lang="en-IN" dirty="0"/>
            </a:br>
            <a:r>
              <a:rPr lang="en-IN" dirty="0" smtClean="0"/>
              <a:t>Information Theory</a:t>
            </a:r>
            <a:r>
              <a:rPr lang="en-IN" b="1" dirty="0"/>
              <a:t/>
            </a:r>
            <a:br>
              <a:rPr lang="en-IN" b="1" dirty="0"/>
            </a:b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3840165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1460" y="457200"/>
            <a:ext cx="8892540" cy="4219181"/>
          </a:xfrm>
        </p:spPr>
        <p:txBody>
          <a:bodyPr>
            <a:normAutofit fontScale="92500" lnSpcReduction="10000"/>
          </a:bodyPr>
          <a:lstStyle/>
          <a:p>
            <a:pPr marL="182563" lvl="1" indent="0" algn="just">
              <a:buNone/>
            </a:pPr>
            <a:r>
              <a:rPr lang="en-IN" sz="2000" dirty="0" smtClean="0">
                <a:solidFill>
                  <a:srgbClr val="C00000"/>
                </a:solidFill>
              </a:rPr>
              <a:t>Proof</a:t>
            </a:r>
            <a:r>
              <a:rPr lang="en-IN" sz="2000" dirty="0" smtClean="0"/>
              <a:t>:</a:t>
            </a:r>
            <a:endParaRPr lang="en-IN" sz="2400" dirty="0" smtClean="0"/>
          </a:p>
          <a:p>
            <a:pPr marL="358775" indent="-266700">
              <a:buNone/>
              <a:tabLst>
                <a:tab pos="358775" algn="l"/>
              </a:tabLst>
            </a:pPr>
            <a:r>
              <a:rPr lang="en-IN" sz="1600" dirty="0" smtClean="0"/>
              <a:t>1. Consider first any two different probability distributions denoted </a:t>
            </a:r>
            <a:r>
              <a:rPr lang="en-IN" sz="1600" dirty="0"/>
              <a:t>by </a:t>
            </a:r>
            <a:r>
              <a:rPr lang="en-IN" sz="1600" i="1" dirty="0"/>
              <a:t>p</a:t>
            </a:r>
            <a:r>
              <a:rPr lang="en-IN" sz="1600" baseline="-25000" dirty="0"/>
              <a:t>0</a:t>
            </a:r>
            <a:r>
              <a:rPr lang="en-IN" sz="1600" dirty="0"/>
              <a:t>, </a:t>
            </a:r>
            <a:r>
              <a:rPr lang="en-IN" sz="1600" i="1" dirty="0"/>
              <a:t>p</a:t>
            </a:r>
            <a:r>
              <a:rPr lang="en-IN" sz="1600" baseline="-25000" dirty="0"/>
              <a:t>1</a:t>
            </a:r>
            <a:r>
              <a:rPr lang="en-IN" sz="1600" dirty="0"/>
              <a:t>, </a:t>
            </a:r>
            <a:r>
              <a:rPr lang="en-IN" sz="1600" dirty="0" smtClean="0"/>
              <a:t>….., </a:t>
            </a:r>
            <a:r>
              <a:rPr lang="en-IN" sz="1600" i="1" dirty="0" err="1"/>
              <a:t>p</a:t>
            </a:r>
            <a:r>
              <a:rPr lang="en-IN" sz="1600" i="1" baseline="-25000" dirty="0" err="1"/>
              <a:t>K</a:t>
            </a:r>
            <a:r>
              <a:rPr lang="en-IN" sz="1600" i="1" baseline="-25000" dirty="0"/>
              <a:t> </a:t>
            </a:r>
            <a:r>
              <a:rPr lang="en-IN" sz="1600" baseline="-25000" dirty="0"/>
              <a:t>– 1 </a:t>
            </a:r>
            <a:r>
              <a:rPr lang="en-IN" sz="1600" dirty="0"/>
              <a:t>and </a:t>
            </a:r>
            <a:r>
              <a:rPr lang="en-IN" sz="1600" i="1" dirty="0"/>
              <a:t>q</a:t>
            </a:r>
            <a:r>
              <a:rPr lang="en-IN" sz="1600" baseline="-25000" dirty="0"/>
              <a:t>0</a:t>
            </a:r>
            <a:r>
              <a:rPr lang="en-IN" sz="1600" dirty="0"/>
              <a:t>, </a:t>
            </a:r>
            <a:r>
              <a:rPr lang="en-IN" sz="1600" i="1" dirty="0"/>
              <a:t>q</a:t>
            </a:r>
            <a:r>
              <a:rPr lang="en-IN" sz="1600" baseline="-25000" dirty="0"/>
              <a:t>1</a:t>
            </a:r>
            <a:r>
              <a:rPr lang="en-IN" sz="1600" dirty="0"/>
              <a:t>, </a:t>
            </a:r>
            <a:r>
              <a:rPr lang="en-IN" sz="1600" dirty="0" smtClean="0"/>
              <a:t>….. ,   </a:t>
            </a:r>
            <a:r>
              <a:rPr lang="en-IN" sz="1600" i="1" dirty="0" err="1" smtClean="0"/>
              <a:t>q</a:t>
            </a:r>
            <a:r>
              <a:rPr lang="en-IN" sz="1600" i="1" baseline="-25000" dirty="0" err="1" smtClean="0"/>
              <a:t>K</a:t>
            </a:r>
            <a:r>
              <a:rPr lang="en-IN" sz="1600" i="1" baseline="-25000" dirty="0" smtClean="0"/>
              <a:t> </a:t>
            </a:r>
            <a:r>
              <a:rPr lang="en-IN" sz="1600" baseline="-25000" dirty="0"/>
              <a:t>–1</a:t>
            </a:r>
            <a:r>
              <a:rPr lang="en-IN" sz="1600" dirty="0"/>
              <a:t> on the alphabet 𝒮 = {</a:t>
            </a:r>
            <a:r>
              <a:rPr lang="en-IN" sz="1600" i="1" dirty="0" smtClean="0"/>
              <a:t>s</a:t>
            </a:r>
            <a:r>
              <a:rPr lang="en-IN" sz="1600" baseline="-25000" dirty="0" smtClean="0"/>
              <a:t>0</a:t>
            </a:r>
            <a:r>
              <a:rPr lang="en-IN" sz="1600" dirty="0" smtClean="0"/>
              <a:t>, </a:t>
            </a:r>
            <a:r>
              <a:rPr lang="en-IN" sz="1600" i="1" dirty="0"/>
              <a:t>s</a:t>
            </a:r>
            <a:r>
              <a:rPr lang="en-IN" sz="1600" baseline="-25000" dirty="0"/>
              <a:t>1</a:t>
            </a:r>
            <a:r>
              <a:rPr lang="en-IN" sz="1600" dirty="0"/>
              <a:t>, </a:t>
            </a:r>
            <a:r>
              <a:rPr lang="en-IN" sz="1600" dirty="0" smtClean="0"/>
              <a:t>…… , </a:t>
            </a:r>
            <a:r>
              <a:rPr lang="en-IN" sz="1600" i="1" dirty="0" err="1"/>
              <a:t>s</a:t>
            </a:r>
            <a:r>
              <a:rPr lang="en-IN" sz="1600" i="1" baseline="-25000" dirty="0" err="1"/>
              <a:t>K</a:t>
            </a:r>
            <a:r>
              <a:rPr lang="en-IN" sz="1600" i="1" baseline="-25000" dirty="0"/>
              <a:t> </a:t>
            </a:r>
            <a:r>
              <a:rPr lang="en-IN" sz="1600" baseline="-25000" dirty="0"/>
              <a:t>– 1</a:t>
            </a:r>
            <a:r>
              <a:rPr lang="en-IN" sz="1600" dirty="0"/>
              <a:t>) of </a:t>
            </a:r>
            <a:r>
              <a:rPr lang="en-IN" sz="1600" dirty="0" smtClean="0"/>
              <a:t>a discrete </a:t>
            </a:r>
            <a:r>
              <a:rPr lang="en-IN" sz="1600" dirty="0"/>
              <a:t>source</a:t>
            </a:r>
            <a:r>
              <a:rPr lang="en-IN" sz="1600" dirty="0" smtClean="0"/>
              <a:t>.</a:t>
            </a:r>
          </a:p>
          <a:p>
            <a:pPr marL="114300" indent="0">
              <a:buNone/>
            </a:pPr>
            <a:r>
              <a:rPr lang="en-IN" sz="1600" dirty="0" smtClean="0"/>
              <a:t>2. </a:t>
            </a:r>
            <a:r>
              <a:rPr lang="en-IN" sz="1600" dirty="0"/>
              <a:t>T</a:t>
            </a:r>
            <a:r>
              <a:rPr lang="en-IN" sz="1600" dirty="0" smtClean="0"/>
              <a:t>hen </a:t>
            </a:r>
            <a:r>
              <a:rPr lang="en-IN" sz="1600" dirty="0"/>
              <a:t>define the </a:t>
            </a:r>
            <a:r>
              <a:rPr lang="en-IN" sz="1600" b="1" i="1" dirty="0">
                <a:solidFill>
                  <a:srgbClr val="C00000"/>
                </a:solidFill>
              </a:rPr>
              <a:t>relative entropy </a:t>
            </a:r>
            <a:r>
              <a:rPr lang="en-IN" sz="1600" dirty="0"/>
              <a:t>of these two </a:t>
            </a:r>
            <a:r>
              <a:rPr lang="en-IN" sz="1600" dirty="0" smtClean="0"/>
              <a:t>distributions:</a:t>
            </a:r>
          </a:p>
          <a:p>
            <a:pPr marL="114300" indent="0">
              <a:buNone/>
            </a:pPr>
            <a:endParaRPr lang="en-IN" sz="1600" dirty="0" smtClean="0"/>
          </a:p>
          <a:p>
            <a:pPr marL="114300" indent="0">
              <a:buNone/>
            </a:pPr>
            <a:r>
              <a:rPr lang="en-IN" sz="1600" dirty="0" smtClean="0"/>
              <a:t>3. Hence</a:t>
            </a:r>
            <a:r>
              <a:rPr lang="en-IN" sz="1600" dirty="0"/>
              <a:t>, changing to the natural logarithm and using the inequality </a:t>
            </a:r>
            <a:r>
              <a:rPr lang="en-IN" sz="1600" dirty="0" smtClean="0"/>
              <a:t>of </a:t>
            </a:r>
            <a:r>
              <a:rPr lang="en-IN" sz="1600" dirty="0" err="1" smtClean="0"/>
              <a:t>log</a:t>
            </a:r>
            <a:r>
              <a:rPr lang="en-IN" sz="1600" baseline="-25000" dirty="0" err="1" smtClean="0"/>
              <a:t>e</a:t>
            </a:r>
            <a:r>
              <a:rPr lang="en-IN" sz="1600" i="1" dirty="0" err="1" smtClean="0"/>
              <a:t>x</a:t>
            </a:r>
            <a:r>
              <a:rPr lang="en-IN" sz="1600" i="1" dirty="0" smtClean="0"/>
              <a:t> </a:t>
            </a:r>
            <a:r>
              <a:rPr lang="en-IN" sz="1600" dirty="0"/>
              <a:t>&lt;</a:t>
            </a:r>
            <a:r>
              <a:rPr lang="en-IN" sz="1600" dirty="0" smtClean="0"/>
              <a:t> </a:t>
            </a:r>
            <a:r>
              <a:rPr lang="en-IN" sz="1600" i="1" dirty="0"/>
              <a:t>x </a:t>
            </a:r>
            <a:r>
              <a:rPr lang="en-IN" sz="1600" dirty="0"/>
              <a:t>– </a:t>
            </a:r>
            <a:r>
              <a:rPr lang="en-IN" sz="1600" dirty="0" smtClean="0"/>
              <a:t>1, x&gt;=0.</a:t>
            </a:r>
          </a:p>
          <a:p>
            <a:pPr marL="114300" indent="0">
              <a:buNone/>
            </a:pPr>
            <a:r>
              <a:rPr lang="en-IN" sz="1600" dirty="0" smtClean="0"/>
              <a:t>4. We may express </a:t>
            </a:r>
            <a:r>
              <a:rPr lang="en-IN" sz="1600" dirty="0"/>
              <a:t>the summation on the right-hand side </a:t>
            </a:r>
            <a:r>
              <a:rPr lang="en-IN" sz="1600" dirty="0" smtClean="0"/>
              <a:t>of relative entropy as follows:</a:t>
            </a:r>
          </a:p>
          <a:p>
            <a:pPr marL="114300" indent="0">
              <a:buNone/>
            </a:pPr>
            <a:endParaRPr lang="en-IN" sz="1600" dirty="0" smtClean="0"/>
          </a:p>
          <a:p>
            <a:pPr marL="114300" indent="0">
              <a:buNone/>
            </a:pPr>
            <a:endParaRPr lang="en-IN" sz="1600" dirty="0"/>
          </a:p>
          <a:p>
            <a:pPr marL="114300" indent="0">
              <a:buNone/>
            </a:pPr>
            <a:r>
              <a:rPr lang="en-IN" sz="1600" dirty="0" smtClean="0"/>
              <a:t>5. The </a:t>
            </a:r>
            <a:r>
              <a:rPr lang="en-IN" sz="1600" dirty="0"/>
              <a:t>sums over </a:t>
            </a:r>
            <a:r>
              <a:rPr lang="en-IN" sz="1600" i="1" dirty="0" err="1"/>
              <a:t>p</a:t>
            </a:r>
            <a:r>
              <a:rPr lang="en-IN" sz="1600" i="1" baseline="-25000" dirty="0" err="1"/>
              <a:t>k</a:t>
            </a:r>
            <a:r>
              <a:rPr lang="en-IN" sz="1600" i="1" dirty="0"/>
              <a:t> </a:t>
            </a:r>
            <a:r>
              <a:rPr lang="en-IN" sz="1600" dirty="0"/>
              <a:t>and </a:t>
            </a:r>
            <a:r>
              <a:rPr lang="en-IN" sz="1600" i="1" dirty="0" err="1"/>
              <a:t>q</a:t>
            </a:r>
            <a:r>
              <a:rPr lang="en-IN" sz="1600" i="1" baseline="-25000" dirty="0" err="1"/>
              <a:t>k</a:t>
            </a:r>
            <a:r>
              <a:rPr lang="en-IN" sz="1600" i="1" dirty="0"/>
              <a:t> </a:t>
            </a:r>
            <a:r>
              <a:rPr lang="en-IN" sz="1600" dirty="0"/>
              <a:t>are </a:t>
            </a:r>
            <a:r>
              <a:rPr lang="en-IN" sz="1600" dirty="0" smtClean="0"/>
              <a:t>both equal </a:t>
            </a:r>
            <a:r>
              <a:rPr lang="en-IN" sz="1600" dirty="0"/>
              <a:t>to </a:t>
            </a:r>
            <a:r>
              <a:rPr lang="en-IN" sz="1600" dirty="0" smtClean="0"/>
              <a:t>unity. </a:t>
            </a:r>
          </a:p>
          <a:p>
            <a:pPr marL="358775" indent="0">
              <a:buNone/>
            </a:pPr>
            <a:r>
              <a:rPr lang="en-IN" sz="1600" dirty="0" smtClean="0"/>
              <a:t>Thus </a:t>
            </a:r>
            <a:r>
              <a:rPr lang="en-IN" sz="1600" dirty="0"/>
              <a:t>have the fundamental </a:t>
            </a:r>
            <a:endParaRPr lang="en-IN" sz="1600" dirty="0" smtClean="0"/>
          </a:p>
          <a:p>
            <a:pPr marL="358775" indent="0">
              <a:buNone/>
            </a:pPr>
            <a:r>
              <a:rPr lang="en-IN" sz="1600" dirty="0" smtClean="0"/>
              <a:t>property of probability </a:t>
            </a:r>
            <a:r>
              <a:rPr lang="en-IN" sz="1600" dirty="0"/>
              <a:t>theory:</a:t>
            </a:r>
          </a:p>
          <a:p>
            <a:pPr marL="114300" indent="0">
              <a:buNone/>
            </a:pPr>
            <a:r>
              <a:rPr lang="en-IN" sz="1600" dirty="0">
                <a:solidFill>
                  <a:srgbClr val="C00000"/>
                </a:solidFill>
              </a:rPr>
              <a:t>In </a:t>
            </a:r>
            <a:r>
              <a:rPr lang="en-IN" sz="1600" dirty="0" smtClean="0">
                <a:solidFill>
                  <a:srgbClr val="C00000"/>
                </a:solidFill>
              </a:rPr>
              <a:t>words:</a:t>
            </a:r>
          </a:p>
          <a:p>
            <a:pPr marL="541338" indent="0">
              <a:buNone/>
            </a:pPr>
            <a:r>
              <a:rPr lang="en-IN" sz="1600" dirty="0">
                <a:solidFill>
                  <a:schemeClr val="accent1">
                    <a:lumMod val="50000"/>
                  </a:schemeClr>
                </a:solidFill>
              </a:rPr>
              <a:t>The relative entropy of a pair of different discrete </a:t>
            </a:r>
            <a:endParaRPr lang="en-IN" sz="16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541338" indent="0">
              <a:buNone/>
            </a:pPr>
            <a:r>
              <a:rPr lang="en-IN" sz="1600" dirty="0" smtClean="0">
                <a:solidFill>
                  <a:schemeClr val="accent1">
                    <a:lumMod val="50000"/>
                  </a:schemeClr>
                </a:solidFill>
              </a:rPr>
              <a:t>distributions </a:t>
            </a:r>
            <a:r>
              <a:rPr lang="en-IN" sz="1600" dirty="0">
                <a:solidFill>
                  <a:schemeClr val="accent1">
                    <a:lumMod val="50000"/>
                  </a:schemeClr>
                </a:solidFill>
              </a:rPr>
              <a:t>is </a:t>
            </a:r>
            <a:r>
              <a:rPr lang="en-IN" sz="1600" dirty="0" smtClean="0">
                <a:solidFill>
                  <a:schemeClr val="accent1">
                    <a:lumMod val="50000"/>
                  </a:schemeClr>
                </a:solidFill>
              </a:rPr>
              <a:t>always nonnegative; it </a:t>
            </a:r>
            <a:r>
              <a:rPr lang="en-IN" sz="1600" dirty="0">
                <a:solidFill>
                  <a:schemeClr val="accent1">
                    <a:lumMod val="50000"/>
                  </a:schemeClr>
                </a:solidFill>
              </a:rPr>
              <a:t>is zero </a:t>
            </a:r>
            <a:r>
              <a:rPr lang="en-IN" sz="1600" dirty="0" smtClean="0">
                <a:solidFill>
                  <a:schemeClr val="accent1">
                    <a:lumMod val="50000"/>
                  </a:schemeClr>
                </a:solidFill>
              </a:rPr>
              <a:t>only</a:t>
            </a:r>
          </a:p>
          <a:p>
            <a:pPr marL="541338" indent="0">
              <a:buNone/>
            </a:pPr>
            <a:r>
              <a:rPr lang="en-IN" sz="1600" dirty="0" smtClean="0">
                <a:solidFill>
                  <a:schemeClr val="accent1">
                    <a:lumMod val="50000"/>
                  </a:schemeClr>
                </a:solidFill>
              </a:rPr>
              <a:t>when </a:t>
            </a:r>
            <a:r>
              <a:rPr lang="en-IN" sz="1600" dirty="0">
                <a:solidFill>
                  <a:schemeClr val="accent1">
                    <a:lumMod val="50000"/>
                  </a:schemeClr>
                </a:solidFill>
              </a:rPr>
              <a:t>the </a:t>
            </a:r>
            <a:r>
              <a:rPr lang="en-IN" sz="1600" dirty="0" smtClean="0">
                <a:solidFill>
                  <a:schemeClr val="accent1">
                    <a:lumMod val="50000"/>
                  </a:schemeClr>
                </a:solidFill>
              </a:rPr>
              <a:t>two </a:t>
            </a:r>
            <a:r>
              <a:rPr lang="en-IN" sz="1600" dirty="0">
                <a:solidFill>
                  <a:schemeClr val="accent1">
                    <a:lumMod val="50000"/>
                  </a:schemeClr>
                </a:solidFill>
              </a:rPr>
              <a:t>distributions are identical.</a:t>
            </a: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597" y="1089714"/>
            <a:ext cx="1966674" cy="5763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rgbClr val="D9C3A5">
                <a:tint val="50000"/>
                <a:satMod val="18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0808" y="2438400"/>
            <a:ext cx="3909852" cy="23774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4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84396" y="2817495"/>
            <a:ext cx="1291413" cy="504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4166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1700" y="640080"/>
            <a:ext cx="8520600" cy="3928795"/>
          </a:xfrm>
        </p:spPr>
        <p:txBody>
          <a:bodyPr/>
          <a:lstStyle/>
          <a:p>
            <a:pPr marL="114300" indent="0">
              <a:buNone/>
            </a:pPr>
            <a:r>
              <a:rPr lang="en-IN" dirty="0" smtClean="0"/>
              <a:t>If 			             and corresponding to equiprobable symbols, </a:t>
            </a:r>
          </a:p>
          <a:p>
            <a:pPr marL="114300" indent="0">
              <a:buNone/>
            </a:pPr>
            <a:endParaRPr lang="en-IN" dirty="0"/>
          </a:p>
          <a:p>
            <a:pPr marL="114300" indent="0">
              <a:buNone/>
            </a:pPr>
            <a:r>
              <a:rPr lang="en-IN" dirty="0" smtClean="0"/>
              <a:t>	yields</a:t>
            </a:r>
          </a:p>
          <a:p>
            <a:pPr marL="114300" indent="0">
              <a:buNone/>
            </a:pPr>
            <a:endParaRPr lang="en-IN" dirty="0"/>
          </a:p>
          <a:p>
            <a:pPr marL="114300" indent="0">
              <a:buNone/>
            </a:pPr>
            <a:endParaRPr lang="en-IN" dirty="0" smtClean="0"/>
          </a:p>
          <a:p>
            <a:pPr marL="114300" indent="0">
              <a:buNone/>
            </a:pPr>
            <a:endParaRPr lang="en-IN" dirty="0"/>
          </a:p>
          <a:p>
            <a:pPr marL="114300" indent="0">
              <a:buNone/>
            </a:pPr>
            <a:endParaRPr lang="en-IN" dirty="0" smtClean="0"/>
          </a:p>
          <a:p>
            <a:pPr marL="114300" indent="0">
              <a:buNone/>
            </a:pPr>
            <a:r>
              <a:rPr lang="en-IN" dirty="0"/>
              <a:t>Hence, invoking the fundamental </a:t>
            </a:r>
            <a:r>
              <a:rPr lang="en-IN" dirty="0" smtClean="0"/>
              <a:t>inequality, </a:t>
            </a:r>
            <a:r>
              <a:rPr lang="en-IN" dirty="0"/>
              <a:t>we may finally </a:t>
            </a:r>
            <a:r>
              <a:rPr lang="en-IN" dirty="0" smtClean="0"/>
              <a:t>write</a:t>
            </a:r>
          </a:p>
          <a:p>
            <a:pPr marL="114300" indent="0">
              <a:buNone/>
            </a:pPr>
            <a:endParaRPr lang="en-IN" dirty="0" smtClean="0"/>
          </a:p>
          <a:p>
            <a:pPr marL="114300" indent="0">
              <a:buNone/>
            </a:pPr>
            <a:r>
              <a:rPr lang="en-IN" dirty="0" smtClean="0"/>
              <a:t>Thus, </a:t>
            </a:r>
            <a:r>
              <a:rPr lang="en-IN" i="1" dirty="0"/>
              <a:t>H</a:t>
            </a:r>
            <a:r>
              <a:rPr lang="en-IN" dirty="0"/>
              <a:t>(</a:t>
            </a:r>
            <a:r>
              <a:rPr lang="en-IN" i="1" dirty="0"/>
              <a:t>S</a:t>
            </a:r>
            <a:r>
              <a:rPr lang="en-IN" dirty="0"/>
              <a:t>) is always less than or equal to </a:t>
            </a:r>
            <a:r>
              <a:rPr lang="en-IN" dirty="0" smtClean="0"/>
              <a:t>log</a:t>
            </a:r>
            <a:r>
              <a:rPr lang="en-IN" baseline="-25000" dirty="0" smtClean="0"/>
              <a:t>2</a:t>
            </a:r>
            <a:r>
              <a:rPr lang="en-IN" i="1" dirty="0" smtClean="0"/>
              <a:t>K.</a:t>
            </a:r>
          </a:p>
          <a:p>
            <a:pPr marL="114300" indent="0">
              <a:buNone/>
            </a:pPr>
            <a:r>
              <a:rPr lang="en-IN" dirty="0" smtClean="0"/>
              <a:t>This proved statement 2  .</a:t>
            </a: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2760" y="710809"/>
            <a:ext cx="3007724" cy="4814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6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22154" y="1508958"/>
            <a:ext cx="3676690" cy="10589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69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58038" y="2819400"/>
            <a:ext cx="1469865" cy="5133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90645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1700" y="445025"/>
            <a:ext cx="8520600" cy="370315"/>
          </a:xfrm>
        </p:spPr>
        <p:txBody>
          <a:bodyPr>
            <a:normAutofit fontScale="90000"/>
          </a:bodyPr>
          <a:lstStyle/>
          <a:p>
            <a:r>
              <a:rPr lang="en-IN" dirty="0" smtClean="0">
                <a:solidFill>
                  <a:srgbClr val="C00000"/>
                </a:solidFill>
              </a:rPr>
              <a:t>Example:</a:t>
            </a:r>
            <a:endParaRPr lang="en-IN" dirty="0">
              <a:solidFill>
                <a:srgbClr val="C00000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1700" y="990600"/>
            <a:ext cx="8520600" cy="3855720"/>
          </a:xfrm>
        </p:spPr>
        <p:txBody>
          <a:bodyPr>
            <a:normAutofit/>
          </a:bodyPr>
          <a:lstStyle/>
          <a:p>
            <a:pPr marL="114300" indent="0">
              <a:buNone/>
            </a:pPr>
            <a:r>
              <a:rPr lang="en-IN" sz="1600" b="1" dirty="0" smtClean="0">
                <a:solidFill>
                  <a:schemeClr val="tx1"/>
                </a:solidFill>
              </a:rPr>
              <a:t>Entropy </a:t>
            </a:r>
            <a:r>
              <a:rPr lang="en-IN" sz="1600" b="1" dirty="0">
                <a:solidFill>
                  <a:schemeClr val="tx1"/>
                </a:solidFill>
              </a:rPr>
              <a:t>of Bernoulli Random </a:t>
            </a:r>
            <a:r>
              <a:rPr lang="en-IN" sz="1600" b="1" dirty="0" smtClean="0">
                <a:solidFill>
                  <a:schemeClr val="tx1"/>
                </a:solidFill>
              </a:rPr>
              <a:t>Variable:</a:t>
            </a:r>
          </a:p>
          <a:p>
            <a:pPr marL="114300" indent="0">
              <a:buNone/>
            </a:pPr>
            <a:r>
              <a:rPr lang="en-IN" sz="1600" dirty="0" smtClean="0">
                <a:solidFill>
                  <a:schemeClr val="tx1"/>
                </a:solidFill>
              </a:rPr>
              <a:t>Consider </a:t>
            </a:r>
            <a:r>
              <a:rPr lang="en-IN" sz="1600" dirty="0">
                <a:solidFill>
                  <a:schemeClr val="tx1"/>
                </a:solidFill>
              </a:rPr>
              <a:t>the Bernoulli </a:t>
            </a:r>
            <a:r>
              <a:rPr lang="en-IN" sz="1600" dirty="0" smtClean="0">
                <a:solidFill>
                  <a:schemeClr val="tx1"/>
                </a:solidFill>
              </a:rPr>
              <a:t>random variable </a:t>
            </a:r>
            <a:r>
              <a:rPr lang="en-IN" sz="1600" dirty="0">
                <a:solidFill>
                  <a:schemeClr val="tx1"/>
                </a:solidFill>
              </a:rPr>
              <a:t>for which symbol 0 occurs with probability </a:t>
            </a:r>
            <a:r>
              <a:rPr lang="en-IN" sz="1600" i="1" dirty="0">
                <a:solidFill>
                  <a:schemeClr val="tx1"/>
                </a:solidFill>
              </a:rPr>
              <a:t>p</a:t>
            </a:r>
            <a:r>
              <a:rPr lang="en-IN" sz="1600" baseline="-25000" dirty="0">
                <a:solidFill>
                  <a:schemeClr val="tx1"/>
                </a:solidFill>
              </a:rPr>
              <a:t>0</a:t>
            </a:r>
            <a:r>
              <a:rPr lang="en-IN" sz="1600" dirty="0">
                <a:solidFill>
                  <a:schemeClr val="tx1"/>
                </a:solidFill>
              </a:rPr>
              <a:t> and symbol 1 with </a:t>
            </a:r>
            <a:r>
              <a:rPr lang="en-IN" sz="1600" dirty="0" smtClean="0">
                <a:solidFill>
                  <a:schemeClr val="tx1"/>
                </a:solidFill>
              </a:rPr>
              <a:t>probability </a:t>
            </a:r>
            <a:r>
              <a:rPr lang="en-IN" sz="1600" i="1" dirty="0" smtClean="0">
                <a:solidFill>
                  <a:schemeClr val="tx1"/>
                </a:solidFill>
              </a:rPr>
              <a:t>p</a:t>
            </a:r>
            <a:r>
              <a:rPr lang="en-IN" sz="1600" baseline="-25000" dirty="0" smtClean="0">
                <a:solidFill>
                  <a:schemeClr val="tx1"/>
                </a:solidFill>
              </a:rPr>
              <a:t>1</a:t>
            </a:r>
            <a:r>
              <a:rPr lang="en-IN" sz="1600" dirty="0" smtClean="0">
                <a:solidFill>
                  <a:schemeClr val="tx1"/>
                </a:solidFill>
              </a:rPr>
              <a:t> with probability p</a:t>
            </a:r>
            <a:r>
              <a:rPr lang="en-IN" sz="1600" baseline="-25000" dirty="0" smtClean="0">
                <a:solidFill>
                  <a:schemeClr val="tx1"/>
                </a:solidFill>
              </a:rPr>
              <a:t>1</a:t>
            </a:r>
            <a:r>
              <a:rPr lang="en-IN" sz="1600" dirty="0" smtClean="0">
                <a:solidFill>
                  <a:schemeClr val="tx1"/>
                </a:solidFill>
              </a:rPr>
              <a:t>=1 </a:t>
            </a:r>
            <a:r>
              <a:rPr lang="en-IN" sz="1600" dirty="0">
                <a:solidFill>
                  <a:schemeClr val="tx1"/>
                </a:solidFill>
              </a:rPr>
              <a:t>– </a:t>
            </a:r>
            <a:r>
              <a:rPr lang="en-IN" sz="1600" i="1" dirty="0">
                <a:solidFill>
                  <a:schemeClr val="tx1"/>
                </a:solidFill>
              </a:rPr>
              <a:t>p</a:t>
            </a:r>
            <a:r>
              <a:rPr lang="en-IN" sz="1600" baseline="-25000" dirty="0">
                <a:solidFill>
                  <a:schemeClr val="tx1"/>
                </a:solidFill>
              </a:rPr>
              <a:t>0</a:t>
            </a:r>
            <a:r>
              <a:rPr lang="en-IN" sz="1600" dirty="0" smtClean="0">
                <a:solidFill>
                  <a:schemeClr val="tx1"/>
                </a:solidFill>
              </a:rPr>
              <a:t>.</a:t>
            </a:r>
          </a:p>
          <a:p>
            <a:pPr marL="114300" indent="0">
              <a:buNone/>
            </a:pPr>
            <a:r>
              <a:rPr lang="en-IN" sz="1600" dirty="0">
                <a:solidFill>
                  <a:schemeClr val="tx1"/>
                </a:solidFill>
              </a:rPr>
              <a:t>The entropy of this random variable </a:t>
            </a:r>
            <a:r>
              <a:rPr lang="en-IN" sz="1600" dirty="0" smtClean="0">
                <a:solidFill>
                  <a:schemeClr val="tx1"/>
                </a:solidFill>
              </a:rPr>
              <a:t>is</a:t>
            </a:r>
          </a:p>
          <a:p>
            <a:pPr marL="114300" indent="0">
              <a:buNone/>
            </a:pPr>
            <a:endParaRPr lang="en-IN" sz="1600" dirty="0">
              <a:solidFill>
                <a:schemeClr val="tx1"/>
              </a:solidFill>
            </a:endParaRPr>
          </a:p>
          <a:p>
            <a:pPr marL="114300" indent="0">
              <a:buNone/>
            </a:pPr>
            <a:endParaRPr lang="en-IN" sz="1600" dirty="0" smtClean="0">
              <a:solidFill>
                <a:schemeClr val="tx1"/>
              </a:solidFill>
            </a:endParaRPr>
          </a:p>
          <a:p>
            <a:pPr marL="114300" indent="0">
              <a:buNone/>
            </a:pPr>
            <a:endParaRPr lang="en-IN" sz="1600" dirty="0">
              <a:solidFill>
                <a:schemeClr val="tx1"/>
              </a:solidFill>
            </a:endParaRPr>
          </a:p>
          <a:p>
            <a:pPr marL="114300" indent="0">
              <a:buNone/>
            </a:pPr>
            <a:r>
              <a:rPr lang="en-IN" sz="1600" dirty="0" smtClean="0">
                <a:solidFill>
                  <a:schemeClr val="tx1"/>
                </a:solidFill>
              </a:rPr>
              <a:t>Observation:</a:t>
            </a:r>
          </a:p>
          <a:p>
            <a:pPr marL="114300" indent="0">
              <a:buNone/>
            </a:pPr>
            <a:r>
              <a:rPr lang="en-IN" sz="1600" b="1" dirty="0">
                <a:solidFill>
                  <a:schemeClr val="tx1"/>
                </a:solidFill>
              </a:rPr>
              <a:t>1. </a:t>
            </a:r>
            <a:r>
              <a:rPr lang="en-IN" sz="1600" dirty="0">
                <a:solidFill>
                  <a:schemeClr val="tx1"/>
                </a:solidFill>
              </a:rPr>
              <a:t>When </a:t>
            </a:r>
            <a:r>
              <a:rPr lang="en-IN" sz="1600" i="1" dirty="0">
                <a:solidFill>
                  <a:schemeClr val="tx1"/>
                </a:solidFill>
              </a:rPr>
              <a:t>p</a:t>
            </a:r>
            <a:r>
              <a:rPr lang="en-IN" sz="1600" baseline="-25000" dirty="0">
                <a:solidFill>
                  <a:schemeClr val="tx1"/>
                </a:solidFill>
              </a:rPr>
              <a:t>0</a:t>
            </a:r>
            <a:r>
              <a:rPr lang="en-IN" sz="1600" dirty="0">
                <a:solidFill>
                  <a:schemeClr val="tx1"/>
                </a:solidFill>
              </a:rPr>
              <a:t> = 0, the entropy </a:t>
            </a:r>
            <a:r>
              <a:rPr lang="en-IN" sz="1600" i="1" dirty="0">
                <a:solidFill>
                  <a:schemeClr val="tx1"/>
                </a:solidFill>
              </a:rPr>
              <a:t>H</a:t>
            </a:r>
            <a:r>
              <a:rPr lang="en-IN" sz="1600" dirty="0">
                <a:solidFill>
                  <a:schemeClr val="tx1"/>
                </a:solidFill>
              </a:rPr>
              <a:t>(</a:t>
            </a:r>
            <a:r>
              <a:rPr lang="en-IN" sz="1600" i="1" dirty="0">
                <a:solidFill>
                  <a:schemeClr val="tx1"/>
                </a:solidFill>
              </a:rPr>
              <a:t>S</a:t>
            </a:r>
            <a:r>
              <a:rPr lang="en-IN" sz="1600" dirty="0">
                <a:solidFill>
                  <a:schemeClr val="tx1"/>
                </a:solidFill>
              </a:rPr>
              <a:t>) = 0; this follows from the fact </a:t>
            </a:r>
            <a:r>
              <a:rPr lang="en-IN" sz="1600" dirty="0" smtClean="0">
                <a:solidFill>
                  <a:schemeClr val="tx1"/>
                </a:solidFill>
              </a:rPr>
              <a:t>that </a:t>
            </a:r>
            <a:r>
              <a:rPr lang="en-IN" sz="1600" i="1" dirty="0">
                <a:solidFill>
                  <a:schemeClr val="tx1"/>
                </a:solidFill>
              </a:rPr>
              <a:t>x </a:t>
            </a:r>
            <a:r>
              <a:rPr lang="en-IN" sz="1600" dirty="0" err="1" smtClean="0">
                <a:solidFill>
                  <a:schemeClr val="tx1"/>
                </a:solidFill>
              </a:rPr>
              <a:t>log</a:t>
            </a:r>
            <a:r>
              <a:rPr lang="en-IN" sz="1600" baseline="-25000" dirty="0" err="1" smtClean="0">
                <a:solidFill>
                  <a:schemeClr val="tx1"/>
                </a:solidFill>
              </a:rPr>
              <a:t>e</a:t>
            </a:r>
            <a:r>
              <a:rPr lang="en-IN" sz="1600" i="1" dirty="0" err="1" smtClean="0">
                <a:solidFill>
                  <a:schemeClr val="tx1"/>
                </a:solidFill>
              </a:rPr>
              <a:t>x</a:t>
            </a:r>
            <a:r>
              <a:rPr lang="en-IN" sz="1600" i="1" dirty="0" smtClean="0">
                <a:solidFill>
                  <a:schemeClr val="tx1"/>
                </a:solidFill>
                <a:sym typeface="Wingdings" pitchFamily="2" charset="2"/>
              </a:rPr>
              <a:t></a:t>
            </a:r>
            <a:r>
              <a:rPr lang="en-IN" sz="1600" dirty="0" smtClean="0">
                <a:solidFill>
                  <a:schemeClr val="tx1"/>
                </a:solidFill>
              </a:rPr>
              <a:t> </a:t>
            </a:r>
            <a:r>
              <a:rPr lang="en-IN" sz="1600" dirty="0">
                <a:solidFill>
                  <a:schemeClr val="tx1"/>
                </a:solidFill>
              </a:rPr>
              <a:t>0</a:t>
            </a:r>
            <a:r>
              <a:rPr lang="en-IN" sz="1600" dirty="0" smtClean="0">
                <a:solidFill>
                  <a:schemeClr val="tx1"/>
                </a:solidFill>
              </a:rPr>
              <a:t> as x</a:t>
            </a:r>
            <a:r>
              <a:rPr lang="en-IN" sz="1600" dirty="0" smtClean="0">
                <a:solidFill>
                  <a:schemeClr val="tx1"/>
                </a:solidFill>
                <a:sym typeface="Wingdings" pitchFamily="2" charset="2"/>
              </a:rPr>
              <a:t>0</a:t>
            </a:r>
            <a:endParaRPr lang="en-IN" sz="1600" dirty="0">
              <a:solidFill>
                <a:schemeClr val="tx1"/>
              </a:solidFill>
            </a:endParaRPr>
          </a:p>
          <a:p>
            <a:pPr marL="114300" indent="0">
              <a:buNone/>
            </a:pPr>
            <a:r>
              <a:rPr lang="en-IN" sz="1600" b="1" dirty="0">
                <a:solidFill>
                  <a:schemeClr val="tx1"/>
                </a:solidFill>
              </a:rPr>
              <a:t>2. </a:t>
            </a:r>
            <a:r>
              <a:rPr lang="en-IN" sz="1600" dirty="0">
                <a:solidFill>
                  <a:schemeClr val="tx1"/>
                </a:solidFill>
              </a:rPr>
              <a:t>When </a:t>
            </a:r>
            <a:r>
              <a:rPr lang="en-IN" sz="1600" i="1" dirty="0">
                <a:solidFill>
                  <a:schemeClr val="tx1"/>
                </a:solidFill>
              </a:rPr>
              <a:t>p</a:t>
            </a:r>
            <a:r>
              <a:rPr lang="en-IN" sz="1600" baseline="-25000" dirty="0">
                <a:solidFill>
                  <a:schemeClr val="tx1"/>
                </a:solidFill>
              </a:rPr>
              <a:t>0</a:t>
            </a:r>
            <a:r>
              <a:rPr lang="en-IN" sz="1600" dirty="0">
                <a:solidFill>
                  <a:schemeClr val="tx1"/>
                </a:solidFill>
              </a:rPr>
              <a:t> = 1, the entropy </a:t>
            </a:r>
            <a:r>
              <a:rPr lang="en-IN" sz="1600" i="1" dirty="0">
                <a:solidFill>
                  <a:schemeClr val="tx1"/>
                </a:solidFill>
              </a:rPr>
              <a:t>H</a:t>
            </a:r>
            <a:r>
              <a:rPr lang="en-IN" sz="1600" dirty="0">
                <a:solidFill>
                  <a:schemeClr val="tx1"/>
                </a:solidFill>
              </a:rPr>
              <a:t>(</a:t>
            </a:r>
            <a:r>
              <a:rPr lang="en-IN" sz="1600" i="1" dirty="0">
                <a:solidFill>
                  <a:schemeClr val="tx1"/>
                </a:solidFill>
              </a:rPr>
              <a:t>S</a:t>
            </a:r>
            <a:r>
              <a:rPr lang="en-IN" sz="1600" dirty="0">
                <a:solidFill>
                  <a:schemeClr val="tx1"/>
                </a:solidFill>
              </a:rPr>
              <a:t>) = 0.</a:t>
            </a:r>
          </a:p>
          <a:p>
            <a:pPr marL="114300" indent="0">
              <a:buNone/>
            </a:pPr>
            <a:r>
              <a:rPr lang="en-IN" sz="1600" b="1" dirty="0">
                <a:solidFill>
                  <a:schemeClr val="tx1"/>
                </a:solidFill>
              </a:rPr>
              <a:t>3. </a:t>
            </a:r>
            <a:r>
              <a:rPr lang="en-IN" sz="1600" dirty="0">
                <a:solidFill>
                  <a:schemeClr val="tx1"/>
                </a:solidFill>
              </a:rPr>
              <a:t>The entropy </a:t>
            </a:r>
            <a:r>
              <a:rPr lang="en-IN" sz="1600" i="1" dirty="0">
                <a:solidFill>
                  <a:schemeClr val="tx1"/>
                </a:solidFill>
              </a:rPr>
              <a:t>H</a:t>
            </a:r>
            <a:r>
              <a:rPr lang="en-IN" sz="1600" dirty="0">
                <a:solidFill>
                  <a:schemeClr val="tx1"/>
                </a:solidFill>
              </a:rPr>
              <a:t>(</a:t>
            </a:r>
            <a:r>
              <a:rPr lang="en-IN" sz="1600" i="1" dirty="0">
                <a:solidFill>
                  <a:schemeClr val="tx1"/>
                </a:solidFill>
              </a:rPr>
              <a:t>S</a:t>
            </a:r>
            <a:r>
              <a:rPr lang="en-IN" sz="1600" dirty="0">
                <a:solidFill>
                  <a:schemeClr val="tx1"/>
                </a:solidFill>
              </a:rPr>
              <a:t>) attains its maximum value </a:t>
            </a:r>
            <a:r>
              <a:rPr lang="en-IN" sz="1600" i="1" dirty="0" err="1">
                <a:solidFill>
                  <a:schemeClr val="tx1"/>
                </a:solidFill>
              </a:rPr>
              <a:t>H</a:t>
            </a:r>
            <a:r>
              <a:rPr lang="en-IN" sz="1600" baseline="-25000" dirty="0" err="1">
                <a:solidFill>
                  <a:schemeClr val="tx1"/>
                </a:solidFill>
              </a:rPr>
              <a:t>max</a:t>
            </a:r>
            <a:r>
              <a:rPr lang="en-IN" sz="1600" dirty="0">
                <a:solidFill>
                  <a:schemeClr val="tx1"/>
                </a:solidFill>
              </a:rPr>
              <a:t> = 1 bit when </a:t>
            </a:r>
            <a:r>
              <a:rPr lang="en-IN" sz="1600" i="1" dirty="0">
                <a:solidFill>
                  <a:schemeClr val="tx1"/>
                </a:solidFill>
              </a:rPr>
              <a:t>p</a:t>
            </a:r>
            <a:r>
              <a:rPr lang="en-IN" sz="1600" dirty="0">
                <a:solidFill>
                  <a:schemeClr val="tx1"/>
                </a:solidFill>
              </a:rPr>
              <a:t>1 = </a:t>
            </a:r>
            <a:r>
              <a:rPr lang="en-IN" sz="1600" i="1" dirty="0">
                <a:solidFill>
                  <a:schemeClr val="tx1"/>
                </a:solidFill>
              </a:rPr>
              <a:t>p</a:t>
            </a:r>
            <a:r>
              <a:rPr lang="en-IN" sz="1600" dirty="0">
                <a:solidFill>
                  <a:schemeClr val="tx1"/>
                </a:solidFill>
              </a:rPr>
              <a:t>0 = </a:t>
            </a:r>
            <a:r>
              <a:rPr lang="en-IN" sz="1600" dirty="0" smtClean="0">
                <a:solidFill>
                  <a:schemeClr val="tx1"/>
                </a:solidFill>
              </a:rPr>
              <a:t>1/2</a:t>
            </a:r>
            <a:r>
              <a:rPr lang="en-IN" sz="1600" dirty="0">
                <a:solidFill>
                  <a:schemeClr val="tx1"/>
                </a:solidFill>
              </a:rPr>
              <a:t>; that is,</a:t>
            </a:r>
          </a:p>
          <a:p>
            <a:pPr marL="358775" indent="0">
              <a:buNone/>
            </a:pPr>
            <a:r>
              <a:rPr lang="en-IN" sz="1600" dirty="0">
                <a:solidFill>
                  <a:schemeClr val="tx1"/>
                </a:solidFill>
              </a:rPr>
              <a:t>when symbols 1 and 0 are equally probable</a:t>
            </a:r>
            <a:endParaRPr lang="en-IN" sz="1600" dirty="0" smtClean="0">
              <a:solidFill>
                <a:schemeClr val="tx1"/>
              </a:solidFill>
            </a:endParaRPr>
          </a:p>
          <a:p>
            <a:pPr marL="114300" indent="0">
              <a:buNone/>
            </a:pPr>
            <a:r>
              <a:rPr lang="en-IN" sz="1600" dirty="0">
                <a:solidFill>
                  <a:schemeClr val="tx1"/>
                </a:solidFill>
                <a:latin typeface="Times-Roman"/>
              </a:rPr>
              <a:t>In other words, </a:t>
            </a:r>
            <a:r>
              <a:rPr lang="en-IN" sz="1600" i="1" dirty="0">
                <a:solidFill>
                  <a:schemeClr val="tx1"/>
                </a:solidFill>
                <a:latin typeface="Times-Italic"/>
              </a:rPr>
              <a:t>H</a:t>
            </a:r>
            <a:r>
              <a:rPr lang="en-IN" sz="1600" dirty="0">
                <a:solidFill>
                  <a:schemeClr val="tx1"/>
                </a:solidFill>
                <a:latin typeface="Times-Roman"/>
              </a:rPr>
              <a:t>(</a:t>
            </a:r>
            <a:r>
              <a:rPr lang="en-IN" sz="1600" i="1" dirty="0">
                <a:solidFill>
                  <a:schemeClr val="tx1"/>
                </a:solidFill>
                <a:latin typeface="Times-Italic"/>
              </a:rPr>
              <a:t>S</a:t>
            </a:r>
            <a:r>
              <a:rPr lang="en-IN" sz="1600" dirty="0">
                <a:solidFill>
                  <a:schemeClr val="tx1"/>
                </a:solidFill>
                <a:latin typeface="Times-Roman"/>
              </a:rPr>
              <a:t>) is symmetric about </a:t>
            </a:r>
            <a:r>
              <a:rPr lang="en-IN" sz="1600" i="1" dirty="0">
                <a:solidFill>
                  <a:schemeClr val="tx1"/>
                </a:solidFill>
                <a:latin typeface="Times-Italic"/>
              </a:rPr>
              <a:t>p</a:t>
            </a:r>
            <a:r>
              <a:rPr lang="en-IN" sz="1400" baseline="-25000" dirty="0">
                <a:solidFill>
                  <a:schemeClr val="tx1"/>
                </a:solidFill>
                <a:latin typeface="Times-Roman"/>
              </a:rPr>
              <a:t>0</a:t>
            </a:r>
            <a:r>
              <a:rPr lang="en-IN" sz="1400" dirty="0">
                <a:solidFill>
                  <a:schemeClr val="tx1"/>
                </a:solidFill>
                <a:latin typeface="Times-Roman"/>
              </a:rPr>
              <a:t> </a:t>
            </a:r>
            <a:r>
              <a:rPr lang="en-IN" sz="1600" dirty="0">
                <a:solidFill>
                  <a:schemeClr val="tx1"/>
                </a:solidFill>
                <a:latin typeface="Times-Roman"/>
              </a:rPr>
              <a:t>= </a:t>
            </a:r>
            <a:r>
              <a:rPr lang="en-IN" sz="1600" dirty="0" smtClean="0">
                <a:solidFill>
                  <a:schemeClr val="tx1"/>
                </a:solidFill>
                <a:latin typeface="Times-Roman"/>
              </a:rPr>
              <a:t>1</a:t>
            </a:r>
            <a:r>
              <a:rPr lang="en-IN" sz="1600" dirty="0" smtClean="0">
                <a:solidFill>
                  <a:schemeClr val="tx1"/>
                </a:solidFill>
                <a:latin typeface="SymbolMT"/>
              </a:rPr>
              <a:t>/</a:t>
            </a:r>
            <a:r>
              <a:rPr lang="en-IN" sz="1600" dirty="0" smtClean="0">
                <a:solidFill>
                  <a:schemeClr val="tx1"/>
                </a:solidFill>
                <a:latin typeface="Times-Roman"/>
              </a:rPr>
              <a:t>2</a:t>
            </a:r>
            <a:r>
              <a:rPr lang="en-IN" sz="1600" dirty="0">
                <a:solidFill>
                  <a:schemeClr val="tx1"/>
                </a:solidFill>
                <a:latin typeface="Times-Roman"/>
              </a:rPr>
              <a:t>.</a:t>
            </a:r>
            <a:endParaRPr lang="en-IN" sz="1600" dirty="0" smtClean="0">
              <a:solidFill>
                <a:schemeClr val="tx1"/>
              </a:solidFill>
            </a:endParaRPr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chemeClr val="accent5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69918" y="2324755"/>
            <a:ext cx="3769995" cy="6930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68411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1700" y="445025"/>
            <a:ext cx="8520600" cy="370315"/>
          </a:xfrm>
        </p:spPr>
        <p:txBody>
          <a:bodyPr>
            <a:normAutofit fontScale="90000"/>
          </a:bodyPr>
          <a:lstStyle/>
          <a:p>
            <a:r>
              <a:rPr lang="en-IN" dirty="0">
                <a:solidFill>
                  <a:srgbClr val="C00000"/>
                </a:solidFill>
              </a:rPr>
              <a:t>Example</a:t>
            </a:r>
            <a:r>
              <a:rPr lang="en-IN" dirty="0" smtClean="0">
                <a:solidFill>
                  <a:srgbClr val="C00000"/>
                </a:solidFill>
              </a:rPr>
              <a:t>: Entropy </a:t>
            </a:r>
            <a:r>
              <a:rPr lang="en-IN" dirty="0">
                <a:solidFill>
                  <a:srgbClr val="C00000"/>
                </a:solidFill>
              </a:rPr>
              <a:t>of Bernoulli Random Variable:</a:t>
            </a:r>
            <a:br>
              <a:rPr lang="en-IN" dirty="0">
                <a:solidFill>
                  <a:srgbClr val="C00000"/>
                </a:solidFill>
              </a:rPr>
            </a:br>
            <a:endParaRPr lang="en-IN" dirty="0">
              <a:solidFill>
                <a:srgbClr val="C00000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1700" y="990600"/>
            <a:ext cx="8520600" cy="3855720"/>
          </a:xfrm>
        </p:spPr>
        <p:txBody>
          <a:bodyPr>
            <a:normAutofit/>
          </a:bodyPr>
          <a:lstStyle/>
          <a:p>
            <a:pPr marL="114300" indent="0">
              <a:buNone/>
            </a:pPr>
            <a:r>
              <a:rPr lang="en-IN" sz="1600" dirty="0" smtClean="0">
                <a:solidFill>
                  <a:schemeClr val="tx1"/>
                </a:solidFill>
              </a:rPr>
              <a:t>We will assign a </a:t>
            </a:r>
            <a:r>
              <a:rPr lang="en-IN" sz="1600" dirty="0">
                <a:solidFill>
                  <a:schemeClr val="tx1"/>
                </a:solidFill>
              </a:rPr>
              <a:t>special symbol </a:t>
            </a:r>
            <a:r>
              <a:rPr lang="en-IN" sz="1600" dirty="0" smtClean="0">
                <a:solidFill>
                  <a:schemeClr val="tx1"/>
                </a:solidFill>
              </a:rPr>
              <a:t>to this function</a:t>
            </a:r>
          </a:p>
          <a:p>
            <a:pPr marL="114300" indent="0">
              <a:buNone/>
            </a:pPr>
            <a:endParaRPr lang="en-IN" sz="1600" dirty="0">
              <a:solidFill>
                <a:schemeClr val="tx1"/>
              </a:solidFill>
            </a:endParaRPr>
          </a:p>
          <a:p>
            <a:pPr marL="114300" indent="0">
              <a:buNone/>
            </a:pPr>
            <a:endParaRPr lang="en-IN" sz="1600" dirty="0" smtClean="0">
              <a:solidFill>
                <a:schemeClr val="tx1"/>
              </a:solidFill>
            </a:endParaRPr>
          </a:p>
          <a:p>
            <a:pPr marL="114300" indent="0">
              <a:buNone/>
            </a:pPr>
            <a:r>
              <a:rPr lang="en-IN" sz="1600" dirty="0">
                <a:solidFill>
                  <a:schemeClr val="tx1"/>
                </a:solidFill>
              </a:rPr>
              <a:t>we </a:t>
            </a:r>
            <a:r>
              <a:rPr lang="en-IN" sz="1600" dirty="0" smtClean="0">
                <a:solidFill>
                  <a:schemeClr val="tx1"/>
                </a:solidFill>
              </a:rPr>
              <a:t>define</a:t>
            </a:r>
          </a:p>
          <a:p>
            <a:pPr marL="114300" indent="0">
              <a:buNone/>
            </a:pPr>
            <a:endParaRPr lang="en-IN" sz="1600" dirty="0">
              <a:solidFill>
                <a:schemeClr val="tx1"/>
              </a:solidFill>
            </a:endParaRPr>
          </a:p>
          <a:p>
            <a:pPr marL="114300" indent="0">
              <a:buNone/>
            </a:pPr>
            <a:endParaRPr lang="en-IN" sz="1600" dirty="0" smtClean="0">
              <a:solidFill>
                <a:schemeClr val="tx1"/>
              </a:solidFill>
            </a:endParaRPr>
          </a:p>
          <a:p>
            <a:pPr marL="114300" indent="0">
              <a:buNone/>
            </a:pPr>
            <a:r>
              <a:rPr lang="en-IN" sz="1600" dirty="0" smtClean="0">
                <a:solidFill>
                  <a:schemeClr val="tx1"/>
                </a:solidFill>
              </a:rPr>
              <a:t> H(p</a:t>
            </a:r>
            <a:r>
              <a:rPr lang="en-IN" sz="1600" baseline="-25000" dirty="0" smtClean="0">
                <a:solidFill>
                  <a:schemeClr val="tx1"/>
                </a:solidFill>
              </a:rPr>
              <a:t>0</a:t>
            </a:r>
            <a:r>
              <a:rPr lang="en-IN" sz="1600" dirty="0">
                <a:solidFill>
                  <a:schemeClr val="tx1"/>
                </a:solidFill>
              </a:rPr>
              <a:t>) as the entropy </a:t>
            </a:r>
            <a:r>
              <a:rPr lang="en-IN" sz="1600" dirty="0" smtClean="0">
                <a:solidFill>
                  <a:schemeClr val="tx1"/>
                </a:solidFill>
              </a:rPr>
              <a:t>function</a:t>
            </a:r>
          </a:p>
          <a:p>
            <a:pPr marL="114300" indent="0">
              <a:buNone/>
            </a:pPr>
            <a:endParaRPr lang="en-IN" sz="1600" dirty="0">
              <a:solidFill>
                <a:schemeClr val="tx1"/>
              </a:solidFill>
            </a:endParaRPr>
          </a:p>
          <a:p>
            <a:pPr marL="114300" indent="0">
              <a:buNone/>
            </a:pPr>
            <a:r>
              <a:rPr lang="en-IN" sz="1600" dirty="0" smtClean="0">
                <a:solidFill>
                  <a:schemeClr val="tx1"/>
                </a:solidFill>
              </a:rPr>
              <a:t>Note:</a:t>
            </a:r>
          </a:p>
          <a:p>
            <a:pPr marL="114300" indent="0">
              <a:buNone/>
            </a:pPr>
            <a:r>
              <a:rPr lang="en-IN" sz="1600" dirty="0">
                <a:solidFill>
                  <a:schemeClr val="tx1"/>
                </a:solidFill>
              </a:rPr>
              <a:t>The H(S) </a:t>
            </a:r>
            <a:r>
              <a:rPr lang="en-IN" sz="1600" dirty="0" smtClean="0">
                <a:solidFill>
                  <a:schemeClr val="tx1"/>
                </a:solidFill>
              </a:rPr>
              <a:t>in (1) gives </a:t>
            </a:r>
            <a:r>
              <a:rPr lang="en-IN" sz="1600" dirty="0">
                <a:solidFill>
                  <a:schemeClr val="tx1"/>
                </a:solidFill>
              </a:rPr>
              <a:t>the entropy of the Bernoulli </a:t>
            </a:r>
            <a:r>
              <a:rPr lang="en-IN" sz="1600" dirty="0" smtClean="0">
                <a:solidFill>
                  <a:schemeClr val="tx1"/>
                </a:solidFill>
              </a:rPr>
              <a:t>random variable </a:t>
            </a:r>
            <a:r>
              <a:rPr lang="en-IN" sz="1600" dirty="0">
                <a:solidFill>
                  <a:schemeClr val="tx1"/>
                </a:solidFill>
              </a:rPr>
              <a:t>S. </a:t>
            </a:r>
            <a:endParaRPr lang="en-IN" sz="1600" dirty="0" smtClean="0">
              <a:solidFill>
                <a:schemeClr val="tx1"/>
              </a:solidFill>
            </a:endParaRPr>
          </a:p>
          <a:p>
            <a:pPr marL="114300" indent="0">
              <a:buNone/>
            </a:pPr>
            <a:r>
              <a:rPr lang="en-IN" sz="1600" dirty="0" smtClean="0">
                <a:solidFill>
                  <a:schemeClr val="tx1"/>
                </a:solidFill>
              </a:rPr>
              <a:t>The </a:t>
            </a:r>
            <a:r>
              <a:rPr lang="en-IN" sz="1600" dirty="0">
                <a:solidFill>
                  <a:schemeClr val="tx1"/>
                </a:solidFill>
              </a:rPr>
              <a:t>H(p</a:t>
            </a:r>
            <a:r>
              <a:rPr lang="en-IN" sz="1600" baseline="-25000" dirty="0">
                <a:solidFill>
                  <a:schemeClr val="tx1"/>
                </a:solidFill>
              </a:rPr>
              <a:t>0</a:t>
            </a:r>
            <a:r>
              <a:rPr lang="en-IN" sz="1600" dirty="0">
                <a:solidFill>
                  <a:schemeClr val="tx1"/>
                </a:solidFill>
              </a:rPr>
              <a:t>) </a:t>
            </a:r>
            <a:r>
              <a:rPr lang="en-IN" sz="1600" dirty="0" smtClean="0">
                <a:solidFill>
                  <a:schemeClr val="tx1"/>
                </a:solidFill>
              </a:rPr>
              <a:t>in (2), is </a:t>
            </a:r>
            <a:r>
              <a:rPr lang="en-IN" sz="1600" dirty="0">
                <a:solidFill>
                  <a:schemeClr val="tx1"/>
                </a:solidFill>
              </a:rPr>
              <a:t>a function of the prior probability </a:t>
            </a:r>
            <a:r>
              <a:rPr lang="en-IN" sz="1600" dirty="0" smtClean="0">
                <a:solidFill>
                  <a:schemeClr val="tx1"/>
                </a:solidFill>
              </a:rPr>
              <a:t>p</a:t>
            </a:r>
            <a:r>
              <a:rPr lang="en-IN" sz="1600" baseline="-25000" dirty="0" smtClean="0">
                <a:solidFill>
                  <a:schemeClr val="tx1"/>
                </a:solidFill>
              </a:rPr>
              <a:t>0 </a:t>
            </a:r>
            <a:r>
              <a:rPr lang="en-IN" sz="1600" dirty="0" smtClean="0">
                <a:solidFill>
                  <a:schemeClr val="tx1"/>
                </a:solidFill>
              </a:rPr>
              <a:t>defined </a:t>
            </a:r>
            <a:r>
              <a:rPr lang="en-IN" sz="1600" dirty="0">
                <a:solidFill>
                  <a:schemeClr val="tx1"/>
                </a:solidFill>
              </a:rPr>
              <a:t>on the interval [0, 1</a:t>
            </a:r>
            <a:r>
              <a:rPr lang="en-IN" sz="1600" dirty="0" smtClean="0">
                <a:solidFill>
                  <a:schemeClr val="tx1"/>
                </a:solidFill>
              </a:rPr>
              <a:t>].</a:t>
            </a:r>
          </a:p>
          <a:p>
            <a:pPr marL="114300" indent="0">
              <a:buNone/>
            </a:pPr>
            <a:r>
              <a:rPr lang="en-IN" sz="1600" dirty="0" smtClean="0">
                <a:solidFill>
                  <a:schemeClr val="tx1"/>
                </a:solidFill>
              </a:rPr>
              <a:t>Plot </a:t>
            </a:r>
            <a:r>
              <a:rPr lang="en-IN" sz="1600" dirty="0">
                <a:solidFill>
                  <a:schemeClr val="tx1"/>
                </a:solidFill>
              </a:rPr>
              <a:t>the entropy function </a:t>
            </a:r>
            <a:r>
              <a:rPr lang="en-IN" sz="1600" i="1" dirty="0">
                <a:solidFill>
                  <a:schemeClr val="tx1"/>
                </a:solidFill>
              </a:rPr>
              <a:t>H</a:t>
            </a:r>
            <a:r>
              <a:rPr lang="en-IN" sz="1600" dirty="0">
                <a:solidFill>
                  <a:schemeClr val="tx1"/>
                </a:solidFill>
              </a:rPr>
              <a:t>(</a:t>
            </a:r>
            <a:r>
              <a:rPr lang="en-IN" sz="1600" i="1" dirty="0">
                <a:solidFill>
                  <a:schemeClr val="tx1"/>
                </a:solidFill>
              </a:rPr>
              <a:t>p</a:t>
            </a:r>
            <a:r>
              <a:rPr lang="en-IN" sz="1600" baseline="-25000" dirty="0">
                <a:solidFill>
                  <a:schemeClr val="tx1"/>
                </a:solidFill>
              </a:rPr>
              <a:t>0</a:t>
            </a:r>
            <a:r>
              <a:rPr lang="en-IN" sz="1600" dirty="0">
                <a:solidFill>
                  <a:schemeClr val="tx1"/>
                </a:solidFill>
              </a:rPr>
              <a:t>) </a:t>
            </a:r>
            <a:r>
              <a:rPr lang="en-IN" sz="1600" dirty="0" smtClean="0">
                <a:solidFill>
                  <a:schemeClr val="tx1"/>
                </a:solidFill>
              </a:rPr>
              <a:t>versus </a:t>
            </a:r>
            <a:r>
              <a:rPr lang="en-IN" sz="1600" i="1" dirty="0" smtClean="0">
                <a:solidFill>
                  <a:schemeClr val="tx1"/>
                </a:solidFill>
              </a:rPr>
              <a:t>p</a:t>
            </a:r>
            <a:r>
              <a:rPr lang="en-IN" sz="1600" baseline="-25000" dirty="0" smtClean="0">
                <a:solidFill>
                  <a:schemeClr val="tx1"/>
                </a:solidFill>
              </a:rPr>
              <a:t>0</a:t>
            </a:r>
            <a:r>
              <a:rPr lang="en-IN" sz="1600" dirty="0">
                <a:solidFill>
                  <a:schemeClr val="tx1"/>
                </a:solidFill>
              </a:rPr>
              <a:t>, defined on the interval [0, 1], as shown in </a:t>
            </a:r>
            <a:r>
              <a:rPr lang="en-IN" sz="1600" dirty="0" smtClean="0">
                <a:solidFill>
                  <a:schemeClr val="tx1"/>
                </a:solidFill>
              </a:rPr>
              <a:t>Figure below:</a:t>
            </a:r>
          </a:p>
          <a:p>
            <a:pPr marL="114300" indent="0">
              <a:buNone/>
            </a:pPr>
            <a:endParaRPr lang="en-IN" sz="1600" dirty="0" smtClean="0">
              <a:solidFill>
                <a:schemeClr val="tx1"/>
              </a:solidFill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chemeClr val="accent5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4979" y="1394530"/>
            <a:ext cx="3937190" cy="7238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chemeClr val="accent5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1060" y="2294416"/>
            <a:ext cx="3492211" cy="3573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6" name="Straight Arrow Connector 5"/>
          <p:cNvCxnSpPr/>
          <p:nvPr/>
        </p:nvCxnSpPr>
        <p:spPr>
          <a:xfrm>
            <a:off x="5859780" y="1756444"/>
            <a:ext cx="202692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8008620" y="1569720"/>
            <a:ext cx="4648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dirty="0" smtClean="0"/>
              <a:t>1</a:t>
            </a:r>
            <a:endParaRPr lang="en-IN" dirty="0"/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4724400" y="2511690"/>
            <a:ext cx="202692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6873240" y="2324966"/>
            <a:ext cx="4648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dirty="0" smtClean="0"/>
              <a:t>2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1185354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6375" y="777875"/>
            <a:ext cx="3651250" cy="3587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39699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IN" b="1" dirty="0">
                <a:solidFill>
                  <a:srgbClr val="FF0000"/>
                </a:solidFill>
              </a:rPr>
              <a:t>Extension of a Discrete Memoryless Source</a:t>
            </a:r>
            <a:endParaRPr lang="en-IN" dirty="0">
              <a:solidFill>
                <a:srgbClr val="FF0000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1700" y="929640"/>
            <a:ext cx="8520600" cy="3639235"/>
          </a:xfrm>
        </p:spPr>
        <p:txBody>
          <a:bodyPr>
            <a:normAutofit fontScale="92500" lnSpcReduction="20000"/>
          </a:bodyPr>
          <a:lstStyle/>
          <a:p>
            <a:pPr marL="114300" indent="0" algn="just">
              <a:buNone/>
            </a:pPr>
            <a:r>
              <a:rPr lang="en-IN" dirty="0" err="1" smtClean="0">
                <a:solidFill>
                  <a:schemeClr val="tx1"/>
                </a:solidFill>
              </a:rPr>
              <a:t>Assumpltions</a:t>
            </a:r>
            <a:r>
              <a:rPr lang="en-IN" dirty="0" smtClean="0">
                <a:solidFill>
                  <a:schemeClr val="tx1"/>
                </a:solidFill>
              </a:rPr>
              <a:t>:</a:t>
            </a:r>
          </a:p>
          <a:p>
            <a:pPr algn="just">
              <a:buFont typeface="+mj-lt"/>
              <a:buAutoNum type="arabicPeriod"/>
            </a:pPr>
            <a:r>
              <a:rPr lang="en-IN" dirty="0" smtClean="0">
                <a:solidFill>
                  <a:schemeClr val="tx1"/>
                </a:solidFill>
              </a:rPr>
              <a:t>Let us assume </a:t>
            </a:r>
            <a:r>
              <a:rPr lang="en-IN" dirty="0">
                <a:solidFill>
                  <a:schemeClr val="tx1"/>
                </a:solidFill>
              </a:rPr>
              <a:t>it to be </a:t>
            </a:r>
            <a:r>
              <a:rPr lang="en-IN" dirty="0" smtClean="0">
                <a:solidFill>
                  <a:schemeClr val="tx1"/>
                </a:solidFill>
              </a:rPr>
              <a:t>Memoryless </a:t>
            </a:r>
            <a:r>
              <a:rPr lang="en-IN" dirty="0">
                <a:solidFill>
                  <a:schemeClr val="tx1"/>
                </a:solidFill>
              </a:rPr>
              <a:t>in the sense that the symbol emitted by </a:t>
            </a:r>
            <a:r>
              <a:rPr lang="en-IN" dirty="0" smtClean="0">
                <a:solidFill>
                  <a:schemeClr val="tx1"/>
                </a:solidFill>
              </a:rPr>
              <a:t>the source </a:t>
            </a:r>
            <a:r>
              <a:rPr lang="en-IN" dirty="0">
                <a:solidFill>
                  <a:schemeClr val="tx1"/>
                </a:solidFill>
              </a:rPr>
              <a:t>at any time is independent of previous and future </a:t>
            </a:r>
            <a:r>
              <a:rPr lang="en-IN" dirty="0" smtClean="0">
                <a:solidFill>
                  <a:schemeClr val="tx1"/>
                </a:solidFill>
              </a:rPr>
              <a:t>emissions.</a:t>
            </a:r>
          </a:p>
          <a:p>
            <a:pPr algn="just">
              <a:buFont typeface="+mj-lt"/>
              <a:buAutoNum type="arabicPeriod"/>
            </a:pPr>
            <a:r>
              <a:rPr lang="en-IN" dirty="0" smtClean="0">
                <a:solidFill>
                  <a:schemeClr val="tx1"/>
                </a:solidFill>
              </a:rPr>
              <a:t>Also it is useful </a:t>
            </a:r>
            <a:r>
              <a:rPr lang="en-IN" dirty="0">
                <a:solidFill>
                  <a:schemeClr val="tx1"/>
                </a:solidFill>
              </a:rPr>
              <a:t>to consider blocks rather than individual </a:t>
            </a:r>
            <a:r>
              <a:rPr lang="en-IN" dirty="0" smtClean="0">
                <a:solidFill>
                  <a:schemeClr val="tx1"/>
                </a:solidFill>
              </a:rPr>
              <a:t>symbols, with </a:t>
            </a:r>
            <a:r>
              <a:rPr lang="en-IN" dirty="0">
                <a:solidFill>
                  <a:schemeClr val="tx1"/>
                </a:solidFill>
              </a:rPr>
              <a:t>each block consisting of n successive source symbols</a:t>
            </a:r>
            <a:r>
              <a:rPr lang="en-IN" dirty="0" smtClean="0">
                <a:solidFill>
                  <a:schemeClr val="tx1"/>
                </a:solidFill>
              </a:rPr>
              <a:t>.</a:t>
            </a:r>
          </a:p>
          <a:p>
            <a:pPr algn="just">
              <a:buFont typeface="+mj-lt"/>
              <a:buAutoNum type="arabicPeriod"/>
            </a:pPr>
            <a:r>
              <a:rPr lang="en-IN" dirty="0" smtClean="0">
                <a:solidFill>
                  <a:schemeClr val="tx1"/>
                </a:solidFill>
              </a:rPr>
              <a:t>Let view </a:t>
            </a:r>
            <a:r>
              <a:rPr lang="en-IN" dirty="0">
                <a:solidFill>
                  <a:schemeClr val="tx1"/>
                </a:solidFill>
              </a:rPr>
              <a:t>each such block as being produced by an extended source with a source alphabet described by the </a:t>
            </a:r>
            <a:r>
              <a:rPr lang="en-IN" dirty="0" smtClean="0">
                <a:solidFill>
                  <a:schemeClr val="tx1"/>
                </a:solidFill>
              </a:rPr>
              <a:t>Cartesian product </a:t>
            </a:r>
            <a:r>
              <a:rPr lang="en-IN" dirty="0">
                <a:solidFill>
                  <a:schemeClr val="tx1"/>
                </a:solidFill>
              </a:rPr>
              <a:t>of a set </a:t>
            </a:r>
            <a:r>
              <a:rPr lang="en-IN" dirty="0" err="1">
                <a:solidFill>
                  <a:schemeClr val="tx1"/>
                </a:solidFill>
              </a:rPr>
              <a:t>S</a:t>
            </a:r>
            <a:r>
              <a:rPr lang="en-IN" baseline="30000" dirty="0" err="1">
                <a:solidFill>
                  <a:schemeClr val="tx1"/>
                </a:solidFill>
              </a:rPr>
              <a:t>n</a:t>
            </a:r>
            <a:r>
              <a:rPr lang="en-IN" dirty="0">
                <a:solidFill>
                  <a:schemeClr val="tx1"/>
                </a:solidFill>
              </a:rPr>
              <a:t> that has </a:t>
            </a:r>
            <a:r>
              <a:rPr lang="en-IN" dirty="0" err="1">
                <a:solidFill>
                  <a:schemeClr val="tx1"/>
                </a:solidFill>
              </a:rPr>
              <a:t>K</a:t>
            </a:r>
            <a:r>
              <a:rPr lang="en-IN" baseline="30000" dirty="0" err="1">
                <a:solidFill>
                  <a:schemeClr val="tx1"/>
                </a:solidFill>
              </a:rPr>
              <a:t>n</a:t>
            </a:r>
            <a:r>
              <a:rPr lang="en-IN" dirty="0">
                <a:solidFill>
                  <a:schemeClr val="tx1"/>
                </a:solidFill>
              </a:rPr>
              <a:t> distinct blocks, where K is the number of distinct symbols </a:t>
            </a:r>
            <a:r>
              <a:rPr lang="en-IN" dirty="0" smtClean="0">
                <a:solidFill>
                  <a:schemeClr val="tx1"/>
                </a:solidFill>
              </a:rPr>
              <a:t>in the </a:t>
            </a:r>
            <a:r>
              <a:rPr lang="en-IN" dirty="0">
                <a:solidFill>
                  <a:schemeClr val="tx1"/>
                </a:solidFill>
              </a:rPr>
              <a:t>source alphabet S of the original source</a:t>
            </a:r>
            <a:r>
              <a:rPr lang="en-IN" dirty="0" smtClean="0">
                <a:solidFill>
                  <a:schemeClr val="tx1"/>
                </a:solidFill>
              </a:rPr>
              <a:t>.</a:t>
            </a:r>
          </a:p>
          <a:p>
            <a:pPr algn="just">
              <a:buFont typeface="+mj-lt"/>
              <a:buAutoNum type="arabicPeriod"/>
            </a:pPr>
            <a:r>
              <a:rPr lang="en-IN" dirty="0">
                <a:solidFill>
                  <a:schemeClr val="tx1"/>
                </a:solidFill>
              </a:rPr>
              <a:t>With the source symbols being </a:t>
            </a:r>
            <a:r>
              <a:rPr lang="en-IN" dirty="0" smtClean="0">
                <a:solidFill>
                  <a:schemeClr val="tx1"/>
                </a:solidFill>
              </a:rPr>
              <a:t>statistically independent</a:t>
            </a:r>
            <a:r>
              <a:rPr lang="en-IN" dirty="0">
                <a:solidFill>
                  <a:schemeClr val="tx1"/>
                </a:solidFill>
              </a:rPr>
              <a:t>, it follows that the probability of a source symbol in </a:t>
            </a:r>
            <a:r>
              <a:rPr lang="en-IN" dirty="0" err="1">
                <a:solidFill>
                  <a:schemeClr val="tx1"/>
                </a:solidFill>
              </a:rPr>
              <a:t>S</a:t>
            </a:r>
            <a:r>
              <a:rPr lang="en-IN" baseline="30000" dirty="0" err="1">
                <a:solidFill>
                  <a:schemeClr val="tx1"/>
                </a:solidFill>
              </a:rPr>
              <a:t>n</a:t>
            </a:r>
            <a:r>
              <a:rPr lang="en-IN" dirty="0">
                <a:solidFill>
                  <a:schemeClr val="tx1"/>
                </a:solidFill>
              </a:rPr>
              <a:t> is equal to the </a:t>
            </a:r>
            <a:r>
              <a:rPr lang="en-IN" dirty="0" smtClean="0">
                <a:solidFill>
                  <a:schemeClr val="tx1"/>
                </a:solidFill>
              </a:rPr>
              <a:t>product of </a:t>
            </a:r>
            <a:r>
              <a:rPr lang="en-IN" dirty="0">
                <a:solidFill>
                  <a:schemeClr val="tx1"/>
                </a:solidFill>
              </a:rPr>
              <a:t>the probabilities of the n source symbols in S that constitute a particular source symbol </a:t>
            </a:r>
            <a:r>
              <a:rPr lang="en-IN" dirty="0" smtClean="0">
                <a:solidFill>
                  <a:schemeClr val="tx1"/>
                </a:solidFill>
              </a:rPr>
              <a:t>of </a:t>
            </a:r>
            <a:r>
              <a:rPr lang="en-IN" dirty="0" err="1" smtClean="0">
                <a:solidFill>
                  <a:schemeClr val="tx1"/>
                </a:solidFill>
              </a:rPr>
              <a:t>S</a:t>
            </a:r>
            <a:r>
              <a:rPr lang="en-IN" baseline="30000" dirty="0" err="1" smtClean="0">
                <a:solidFill>
                  <a:schemeClr val="tx1"/>
                </a:solidFill>
              </a:rPr>
              <a:t>n</a:t>
            </a:r>
            <a:endParaRPr lang="en-IN" baseline="30000" dirty="0" smtClean="0">
              <a:solidFill>
                <a:schemeClr val="tx1"/>
              </a:solidFill>
            </a:endParaRPr>
          </a:p>
          <a:p>
            <a:pPr algn="just">
              <a:buFont typeface="+mj-lt"/>
              <a:buAutoNum type="arabicPeriod"/>
            </a:pPr>
            <a:r>
              <a:rPr lang="en-IN" dirty="0">
                <a:solidFill>
                  <a:schemeClr val="tx1"/>
                </a:solidFill>
              </a:rPr>
              <a:t>H(</a:t>
            </a:r>
            <a:r>
              <a:rPr lang="en-IN" dirty="0" err="1">
                <a:solidFill>
                  <a:schemeClr val="tx1"/>
                </a:solidFill>
              </a:rPr>
              <a:t>S</a:t>
            </a:r>
            <a:r>
              <a:rPr lang="en-IN" baseline="30000" dirty="0" err="1">
                <a:solidFill>
                  <a:schemeClr val="tx1"/>
                </a:solidFill>
              </a:rPr>
              <a:t>n</a:t>
            </a:r>
            <a:r>
              <a:rPr lang="en-IN" dirty="0">
                <a:solidFill>
                  <a:schemeClr val="tx1"/>
                </a:solidFill>
              </a:rPr>
              <a:t>), the entropy of the extended source, is </a:t>
            </a:r>
            <a:r>
              <a:rPr lang="en-IN" dirty="0" smtClean="0">
                <a:solidFill>
                  <a:schemeClr val="tx1"/>
                </a:solidFill>
              </a:rPr>
              <a:t>equal to </a:t>
            </a:r>
            <a:r>
              <a:rPr lang="en-IN" dirty="0">
                <a:solidFill>
                  <a:schemeClr val="tx1"/>
                </a:solidFill>
              </a:rPr>
              <a:t>n times H(S), the entropy of the original </a:t>
            </a:r>
            <a:r>
              <a:rPr lang="en-IN" dirty="0" smtClean="0">
                <a:solidFill>
                  <a:schemeClr val="tx1"/>
                </a:solidFill>
              </a:rPr>
              <a:t>source. i.e.</a:t>
            </a:r>
          </a:p>
          <a:p>
            <a:pPr algn="just">
              <a:buFont typeface="+mj-lt"/>
              <a:buAutoNum type="arabicPeriod"/>
            </a:pPr>
            <a:endParaRPr lang="en-IN" dirty="0">
              <a:solidFill>
                <a:schemeClr val="tx1"/>
              </a:solidFill>
            </a:endParaRPr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32797" y="4319809"/>
            <a:ext cx="2005965" cy="4979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58789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IN" dirty="0" smtClean="0">
                <a:solidFill>
                  <a:srgbClr val="FF0000"/>
                </a:solidFill>
              </a:rPr>
              <a:t>Example:</a:t>
            </a:r>
            <a:endParaRPr lang="en-IN" dirty="0">
              <a:solidFill>
                <a:srgbClr val="FF0000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1700" y="929640"/>
            <a:ext cx="8520600" cy="3962400"/>
          </a:xfrm>
        </p:spPr>
        <p:txBody>
          <a:bodyPr/>
          <a:lstStyle/>
          <a:p>
            <a:pPr marL="114300" indent="0">
              <a:buNone/>
            </a:pPr>
            <a:r>
              <a:rPr lang="en-IN" b="1" dirty="0">
                <a:solidFill>
                  <a:schemeClr val="tx1"/>
                </a:solidFill>
              </a:rPr>
              <a:t>Entropy of Extended </a:t>
            </a:r>
            <a:r>
              <a:rPr lang="en-IN" b="1" dirty="0" smtClean="0">
                <a:solidFill>
                  <a:schemeClr val="tx1"/>
                </a:solidFill>
              </a:rPr>
              <a:t>Source:</a:t>
            </a:r>
          </a:p>
          <a:p>
            <a:pPr marL="114300" indent="0">
              <a:buNone/>
            </a:pPr>
            <a:r>
              <a:rPr lang="en-IN" dirty="0">
                <a:solidFill>
                  <a:schemeClr val="tx1"/>
                </a:solidFill>
              </a:rPr>
              <a:t>Consider a discrete memoryless source with source alphabet 𝒮 = {s0, s1, s2}, whose </a:t>
            </a:r>
            <a:r>
              <a:rPr lang="en-IN" dirty="0" smtClean="0">
                <a:solidFill>
                  <a:schemeClr val="tx1"/>
                </a:solidFill>
              </a:rPr>
              <a:t>three distinct </a:t>
            </a:r>
            <a:r>
              <a:rPr lang="en-IN" dirty="0">
                <a:solidFill>
                  <a:schemeClr val="tx1"/>
                </a:solidFill>
              </a:rPr>
              <a:t>symbols have the following probabilities:</a:t>
            </a:r>
          </a:p>
          <a:p>
            <a:pPr marL="114300" indent="0">
              <a:buNone/>
            </a:pPr>
            <a:r>
              <a:rPr lang="en-IN" dirty="0" smtClean="0">
                <a:solidFill>
                  <a:schemeClr val="tx1"/>
                </a:solidFill>
              </a:rPr>
              <a:t>WKT</a:t>
            </a:r>
          </a:p>
          <a:p>
            <a:endParaRPr lang="en-IN" b="1" dirty="0" smtClean="0">
              <a:solidFill>
                <a:schemeClr val="tx1"/>
              </a:solidFill>
            </a:endParaRPr>
          </a:p>
          <a:p>
            <a:endParaRPr lang="en-IN" b="1" dirty="0">
              <a:solidFill>
                <a:schemeClr val="tx1"/>
              </a:solidFill>
            </a:endParaRPr>
          </a:p>
          <a:p>
            <a:pPr marL="114300" indent="0">
              <a:buNone/>
            </a:pPr>
            <a:endParaRPr lang="en-IN" dirty="0" smtClean="0">
              <a:solidFill>
                <a:schemeClr val="tx1"/>
              </a:solidFill>
            </a:endParaRPr>
          </a:p>
          <a:p>
            <a:pPr marL="114300" indent="0">
              <a:buNone/>
            </a:pPr>
            <a:r>
              <a:rPr lang="en-IN" dirty="0" smtClean="0">
                <a:solidFill>
                  <a:schemeClr val="tx1"/>
                </a:solidFill>
              </a:rPr>
              <a:t>Then </a:t>
            </a:r>
            <a:r>
              <a:rPr lang="en-IN" dirty="0">
                <a:solidFill>
                  <a:schemeClr val="tx1"/>
                </a:solidFill>
              </a:rPr>
              <a:t>the entropy of the discrete random variable S </a:t>
            </a:r>
            <a:r>
              <a:rPr lang="en-IN" dirty="0" smtClean="0">
                <a:solidFill>
                  <a:schemeClr val="tx1"/>
                </a:solidFill>
              </a:rPr>
              <a:t>representing the </a:t>
            </a:r>
            <a:r>
              <a:rPr lang="en-IN" dirty="0">
                <a:solidFill>
                  <a:schemeClr val="tx1"/>
                </a:solidFill>
              </a:rPr>
              <a:t>source as</a:t>
            </a:r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43700" y="1920240"/>
            <a:ext cx="795338" cy="1314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500" t="59099"/>
          <a:stretch/>
        </p:blipFill>
        <p:spPr bwMode="auto">
          <a:xfrm>
            <a:off x="2750820" y="2164442"/>
            <a:ext cx="1600200" cy="8260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141220" y="2423576"/>
            <a:ext cx="5410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dirty="0" smtClean="0"/>
              <a:t>H(s)</a:t>
            </a:r>
            <a:endParaRPr lang="en-IN" dirty="0"/>
          </a:p>
        </p:txBody>
      </p:sp>
      <p:pic>
        <p:nvPicPr>
          <p:cNvPr id="1638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9889" y="3482340"/>
            <a:ext cx="4294971" cy="16611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27208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IN" dirty="0" smtClean="0">
                <a:solidFill>
                  <a:srgbClr val="FF0000"/>
                </a:solidFill>
              </a:rPr>
              <a:t>Example:</a:t>
            </a:r>
            <a:endParaRPr lang="en-IN" dirty="0">
              <a:solidFill>
                <a:srgbClr val="FF0000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1700" y="929640"/>
            <a:ext cx="8520600" cy="3962400"/>
          </a:xfrm>
        </p:spPr>
        <p:txBody>
          <a:bodyPr/>
          <a:lstStyle/>
          <a:p>
            <a:pPr marL="114300" indent="0">
              <a:buNone/>
            </a:pPr>
            <a:r>
              <a:rPr lang="en-IN" b="1" dirty="0">
                <a:solidFill>
                  <a:schemeClr val="tx1"/>
                </a:solidFill>
              </a:rPr>
              <a:t>Entropy of Extended </a:t>
            </a:r>
            <a:r>
              <a:rPr lang="en-IN" b="1" dirty="0" smtClean="0">
                <a:solidFill>
                  <a:schemeClr val="tx1"/>
                </a:solidFill>
              </a:rPr>
              <a:t>Source:</a:t>
            </a:r>
          </a:p>
          <a:p>
            <a:pPr marL="114300" indent="0">
              <a:buNone/>
            </a:pPr>
            <a:r>
              <a:rPr lang="en-IN" dirty="0" smtClean="0">
                <a:solidFill>
                  <a:schemeClr val="tx1"/>
                </a:solidFill>
              </a:rPr>
              <a:t>Next , consider the </a:t>
            </a:r>
            <a:r>
              <a:rPr lang="en-IN" dirty="0">
                <a:solidFill>
                  <a:schemeClr val="tx1"/>
                </a:solidFill>
              </a:rPr>
              <a:t>second-order extension of the </a:t>
            </a:r>
            <a:r>
              <a:rPr lang="en-IN" dirty="0" smtClean="0">
                <a:solidFill>
                  <a:schemeClr val="tx1"/>
                </a:solidFill>
              </a:rPr>
              <a:t>source, with </a:t>
            </a:r>
            <a:r>
              <a:rPr lang="en-IN" dirty="0">
                <a:solidFill>
                  <a:schemeClr val="tx1"/>
                </a:solidFill>
              </a:rPr>
              <a:t>the </a:t>
            </a:r>
            <a:r>
              <a:rPr lang="en-IN" dirty="0" smtClean="0">
                <a:solidFill>
                  <a:schemeClr val="tx1"/>
                </a:solidFill>
              </a:rPr>
              <a:t>source alphabet 𝒮 consisting </a:t>
            </a:r>
            <a:r>
              <a:rPr lang="en-IN" dirty="0">
                <a:solidFill>
                  <a:schemeClr val="tx1"/>
                </a:solidFill>
              </a:rPr>
              <a:t>of three symbols, it follows that the source alphabet of the extended source </a:t>
            </a:r>
            <a:r>
              <a:rPr lang="en-IN" i="1" dirty="0" smtClean="0">
                <a:solidFill>
                  <a:schemeClr val="tx1"/>
                </a:solidFill>
              </a:rPr>
              <a:t>S</a:t>
            </a:r>
            <a:r>
              <a:rPr lang="en-IN" baseline="30000" dirty="0" smtClean="0">
                <a:solidFill>
                  <a:schemeClr val="tx1"/>
                </a:solidFill>
              </a:rPr>
              <a:t>(2)</a:t>
            </a:r>
            <a:r>
              <a:rPr lang="en-IN" dirty="0" smtClean="0">
                <a:solidFill>
                  <a:schemeClr val="tx1"/>
                </a:solidFill>
              </a:rPr>
              <a:t> has nine symbols.</a:t>
            </a:r>
          </a:p>
          <a:p>
            <a:pPr marL="114300" indent="0">
              <a:buNone/>
            </a:pPr>
            <a:r>
              <a:rPr lang="en-IN" dirty="0" smtClean="0">
                <a:solidFill>
                  <a:schemeClr val="tx1"/>
                </a:solidFill>
              </a:rPr>
              <a:t>Consider the below table,</a:t>
            </a:r>
          </a:p>
          <a:p>
            <a:pPr marL="114300" indent="0">
              <a:buNone/>
            </a:pPr>
            <a:endParaRPr lang="en-IN" dirty="0" smtClean="0">
              <a:solidFill>
                <a:schemeClr val="tx1"/>
              </a:solidFill>
            </a:endParaRPr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" y="2689168"/>
            <a:ext cx="7978140" cy="12999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45649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IN" dirty="0" smtClean="0">
                <a:solidFill>
                  <a:srgbClr val="FF0000"/>
                </a:solidFill>
              </a:rPr>
              <a:t>Example:</a:t>
            </a:r>
            <a:endParaRPr lang="en-IN" dirty="0">
              <a:solidFill>
                <a:srgbClr val="FF0000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8062" y="791646"/>
            <a:ext cx="8520600" cy="4047053"/>
          </a:xfrm>
        </p:spPr>
        <p:txBody>
          <a:bodyPr/>
          <a:lstStyle/>
          <a:p>
            <a:pPr marL="114300" indent="0">
              <a:buNone/>
            </a:pPr>
            <a:r>
              <a:rPr lang="en-IN" b="1" dirty="0">
                <a:solidFill>
                  <a:schemeClr val="tx1"/>
                </a:solidFill>
              </a:rPr>
              <a:t>Entropy of Extended </a:t>
            </a:r>
            <a:r>
              <a:rPr lang="en-IN" b="1" dirty="0" smtClean="0">
                <a:solidFill>
                  <a:schemeClr val="tx1"/>
                </a:solidFill>
              </a:rPr>
              <a:t>Source:</a:t>
            </a:r>
          </a:p>
          <a:p>
            <a:pPr marL="114300" indent="0">
              <a:buNone/>
            </a:pPr>
            <a:r>
              <a:rPr lang="en-IN" dirty="0">
                <a:solidFill>
                  <a:schemeClr val="tx1"/>
                </a:solidFill>
              </a:rPr>
              <a:t>Accordingly</a:t>
            </a:r>
            <a:r>
              <a:rPr lang="en-IN" dirty="0" smtClean="0"/>
              <a:t>,</a:t>
            </a:r>
          </a:p>
          <a:p>
            <a:pPr marL="114300" indent="0">
              <a:buNone/>
            </a:pPr>
            <a:r>
              <a:rPr lang="en-IN" dirty="0" smtClean="0">
                <a:solidFill>
                  <a:schemeClr val="tx1"/>
                </a:solidFill>
              </a:rPr>
              <a:t>The </a:t>
            </a:r>
            <a:r>
              <a:rPr lang="en-IN" dirty="0">
                <a:solidFill>
                  <a:schemeClr val="tx1"/>
                </a:solidFill>
              </a:rPr>
              <a:t>entropy of the </a:t>
            </a:r>
            <a:r>
              <a:rPr lang="en-IN" dirty="0" smtClean="0">
                <a:solidFill>
                  <a:schemeClr val="tx1"/>
                </a:solidFill>
              </a:rPr>
              <a:t>extended source as </a:t>
            </a:r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5870" y="1832610"/>
            <a:ext cx="6591300" cy="2362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ectangle 3"/>
          <p:cNvSpPr/>
          <p:nvPr/>
        </p:nvSpPr>
        <p:spPr>
          <a:xfrm>
            <a:off x="328062" y="4362450"/>
            <a:ext cx="257515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N" i="1" dirty="0" smtClean="0">
                <a:solidFill>
                  <a:srgbClr val="FF0000"/>
                </a:solidFill>
              </a:rPr>
              <a:t>Therefore, H</a:t>
            </a:r>
            <a:r>
              <a:rPr lang="en-IN" dirty="0" smtClean="0">
                <a:solidFill>
                  <a:srgbClr val="FF0000"/>
                </a:solidFill>
              </a:rPr>
              <a:t>(</a:t>
            </a:r>
            <a:r>
              <a:rPr lang="en-IN" i="1" dirty="0" smtClean="0">
                <a:solidFill>
                  <a:srgbClr val="FF0000"/>
                </a:solidFill>
              </a:rPr>
              <a:t>S </a:t>
            </a:r>
            <a:r>
              <a:rPr lang="en-IN" baseline="30000" dirty="0">
                <a:solidFill>
                  <a:srgbClr val="FF0000"/>
                </a:solidFill>
              </a:rPr>
              <a:t>(2)</a:t>
            </a:r>
            <a:r>
              <a:rPr lang="en-IN" dirty="0">
                <a:solidFill>
                  <a:srgbClr val="FF0000"/>
                </a:solidFill>
              </a:rPr>
              <a:t>) = 2</a:t>
            </a:r>
            <a:r>
              <a:rPr lang="en-IN" i="1" dirty="0">
                <a:solidFill>
                  <a:srgbClr val="FF0000"/>
                </a:solidFill>
              </a:rPr>
              <a:t>H</a:t>
            </a:r>
            <a:r>
              <a:rPr lang="en-IN" dirty="0">
                <a:solidFill>
                  <a:srgbClr val="FF0000"/>
                </a:solidFill>
              </a:rPr>
              <a:t>(</a:t>
            </a:r>
            <a:r>
              <a:rPr lang="en-IN" i="1" dirty="0">
                <a:solidFill>
                  <a:srgbClr val="FF0000"/>
                </a:solidFill>
              </a:rPr>
              <a:t>S</a:t>
            </a:r>
            <a:r>
              <a:rPr lang="en-IN" dirty="0">
                <a:solidFill>
                  <a:srgbClr val="FF0000"/>
                </a:solidFill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8393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b="1" dirty="0"/>
              <a:t>Source-coding Theorem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84223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IN" b="1" dirty="0" smtClean="0">
                <a:solidFill>
                  <a:srgbClr val="FF0000"/>
                </a:solidFill>
              </a:rPr>
              <a:t>Syllabus</a:t>
            </a:r>
            <a:endParaRPr lang="en-IN" b="1" dirty="0">
              <a:solidFill>
                <a:srgbClr val="FF0000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14300" indent="0">
              <a:buNone/>
            </a:pPr>
            <a:r>
              <a:rPr lang="en-IN" b="1" dirty="0">
                <a:solidFill>
                  <a:srgbClr val="FF0000"/>
                </a:solidFill>
              </a:rPr>
              <a:t>Information theory: </a:t>
            </a:r>
            <a:endParaRPr lang="en-IN" b="1" dirty="0" smtClean="0">
              <a:solidFill>
                <a:srgbClr val="FF0000"/>
              </a:solidFill>
            </a:endParaRPr>
          </a:p>
          <a:p>
            <a:r>
              <a:rPr lang="en-IN" dirty="0" smtClean="0"/>
              <a:t>Introduction</a:t>
            </a:r>
            <a:r>
              <a:rPr lang="en-IN" dirty="0"/>
              <a:t>, Entropy, </a:t>
            </a:r>
            <a:endParaRPr lang="en-IN" dirty="0" smtClean="0"/>
          </a:p>
          <a:p>
            <a:r>
              <a:rPr lang="en-IN" dirty="0" smtClean="0"/>
              <a:t>Source </a:t>
            </a:r>
            <a:r>
              <a:rPr lang="en-IN" dirty="0"/>
              <a:t>Coding Theorem, </a:t>
            </a:r>
            <a:endParaRPr lang="en-IN" dirty="0" smtClean="0"/>
          </a:p>
          <a:p>
            <a:r>
              <a:rPr lang="en-IN" dirty="0" smtClean="0"/>
              <a:t>Lossless </a:t>
            </a:r>
            <a:r>
              <a:rPr lang="en-IN" dirty="0"/>
              <a:t>Data </a:t>
            </a:r>
            <a:r>
              <a:rPr lang="en-IN" dirty="0" smtClean="0"/>
              <a:t>Compression Algorithms</a:t>
            </a:r>
            <a:r>
              <a:rPr lang="en-IN" dirty="0"/>
              <a:t>, </a:t>
            </a:r>
            <a:endParaRPr lang="en-IN" dirty="0" smtClean="0"/>
          </a:p>
          <a:p>
            <a:r>
              <a:rPr lang="en-IN" dirty="0" smtClean="0"/>
              <a:t>Discrete </a:t>
            </a:r>
            <a:r>
              <a:rPr lang="en-IN" dirty="0"/>
              <a:t>Memoryless Channels, </a:t>
            </a:r>
            <a:endParaRPr lang="en-IN" dirty="0" smtClean="0"/>
          </a:p>
          <a:p>
            <a:r>
              <a:rPr lang="en-IN" dirty="0" smtClean="0"/>
              <a:t>Mutual </a:t>
            </a:r>
            <a:r>
              <a:rPr lang="en-IN" dirty="0"/>
              <a:t>Information, </a:t>
            </a:r>
            <a:endParaRPr lang="en-IN" dirty="0" smtClean="0"/>
          </a:p>
          <a:p>
            <a:r>
              <a:rPr lang="en-IN" dirty="0" smtClean="0"/>
              <a:t>Channel </a:t>
            </a:r>
            <a:r>
              <a:rPr lang="en-IN" dirty="0"/>
              <a:t>capacity, </a:t>
            </a:r>
            <a:endParaRPr lang="en-IN" dirty="0" smtClean="0"/>
          </a:p>
          <a:p>
            <a:r>
              <a:rPr lang="en-IN" dirty="0" smtClean="0"/>
              <a:t>Channel Coding Theorem</a:t>
            </a:r>
            <a:r>
              <a:rPr lang="en-IN" dirty="0"/>
              <a:t>, </a:t>
            </a:r>
            <a:endParaRPr lang="en-IN" dirty="0" smtClean="0"/>
          </a:p>
          <a:p>
            <a:r>
              <a:rPr lang="en-IN" dirty="0" smtClean="0"/>
              <a:t>Information </a:t>
            </a:r>
            <a:r>
              <a:rPr lang="en-IN" dirty="0"/>
              <a:t>Capacity Law (Statement).</a:t>
            </a:r>
            <a:endParaRPr lang="en-IN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4122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1700" y="685800"/>
            <a:ext cx="8520600" cy="3883075"/>
          </a:xfrm>
        </p:spPr>
        <p:txBody>
          <a:bodyPr>
            <a:normAutofit lnSpcReduction="10000"/>
          </a:bodyPr>
          <a:lstStyle/>
          <a:p>
            <a:pPr marL="114300" indent="0">
              <a:buNone/>
            </a:pPr>
            <a:r>
              <a:rPr lang="en-IN" dirty="0" smtClean="0">
                <a:solidFill>
                  <a:schemeClr val="tx1"/>
                </a:solidFill>
              </a:rPr>
              <a:t>Now, let us understand the representation of data generated by a discrete source of information. </a:t>
            </a:r>
          </a:p>
          <a:p>
            <a:pPr marL="114300" indent="0">
              <a:buNone/>
            </a:pPr>
            <a:r>
              <a:rPr lang="en-IN" dirty="0" smtClean="0">
                <a:solidFill>
                  <a:schemeClr val="tx1"/>
                </a:solidFill>
              </a:rPr>
              <a:t>The process by which this representation is accomplished is called </a:t>
            </a:r>
            <a:r>
              <a:rPr lang="en-IN" b="1" dirty="0" smtClean="0">
                <a:solidFill>
                  <a:srgbClr val="FF0000"/>
                </a:solidFill>
              </a:rPr>
              <a:t>source encoding</a:t>
            </a:r>
            <a:r>
              <a:rPr lang="en-IN" dirty="0" smtClean="0">
                <a:solidFill>
                  <a:schemeClr val="tx1"/>
                </a:solidFill>
              </a:rPr>
              <a:t>. The device that performs the representation is called a </a:t>
            </a:r>
            <a:r>
              <a:rPr lang="en-IN" b="1" dirty="0" smtClean="0">
                <a:solidFill>
                  <a:srgbClr val="FF0000"/>
                </a:solidFill>
              </a:rPr>
              <a:t>source encoder.</a:t>
            </a:r>
          </a:p>
          <a:p>
            <a:r>
              <a:rPr lang="en-IN" dirty="0"/>
              <a:t>In particular, if </a:t>
            </a:r>
            <a:r>
              <a:rPr lang="en-IN" dirty="0" smtClean="0"/>
              <a:t>some source </a:t>
            </a:r>
            <a:r>
              <a:rPr lang="en-IN" dirty="0"/>
              <a:t>symbols are known to be more probable than others, then we may exploit </a:t>
            </a:r>
            <a:r>
              <a:rPr lang="en-IN" dirty="0" smtClean="0"/>
              <a:t>this feature </a:t>
            </a:r>
            <a:r>
              <a:rPr lang="en-IN" dirty="0"/>
              <a:t>in the generation of a </a:t>
            </a:r>
            <a:r>
              <a:rPr lang="en-IN" i="1" dirty="0"/>
              <a:t>source code </a:t>
            </a:r>
            <a:r>
              <a:rPr lang="en-IN" dirty="0"/>
              <a:t>by assigning </a:t>
            </a:r>
            <a:r>
              <a:rPr lang="en-IN" i="1" dirty="0">
                <a:solidFill>
                  <a:srgbClr val="FF0000"/>
                </a:solidFill>
              </a:rPr>
              <a:t>short</a:t>
            </a:r>
            <a:r>
              <a:rPr lang="en-IN" i="1" dirty="0"/>
              <a:t> </a:t>
            </a:r>
            <a:r>
              <a:rPr lang="en-IN" dirty="0"/>
              <a:t>codewords to </a:t>
            </a:r>
            <a:r>
              <a:rPr lang="en-IN" i="1" dirty="0">
                <a:solidFill>
                  <a:srgbClr val="FF0000"/>
                </a:solidFill>
              </a:rPr>
              <a:t>frequent</a:t>
            </a:r>
            <a:r>
              <a:rPr lang="en-IN" i="1" dirty="0"/>
              <a:t> </a:t>
            </a:r>
            <a:r>
              <a:rPr lang="en-IN" dirty="0" smtClean="0"/>
              <a:t>source symbols</a:t>
            </a:r>
            <a:r>
              <a:rPr lang="en-IN" dirty="0"/>
              <a:t>, and </a:t>
            </a:r>
            <a:r>
              <a:rPr lang="en-IN" i="1" dirty="0">
                <a:solidFill>
                  <a:srgbClr val="FF0000"/>
                </a:solidFill>
              </a:rPr>
              <a:t>long</a:t>
            </a:r>
            <a:r>
              <a:rPr lang="en-IN" i="1" dirty="0"/>
              <a:t> </a:t>
            </a:r>
            <a:r>
              <a:rPr lang="en-IN" dirty="0"/>
              <a:t>codewords to </a:t>
            </a:r>
            <a:r>
              <a:rPr lang="en-IN" i="1" dirty="0">
                <a:solidFill>
                  <a:srgbClr val="FF0000"/>
                </a:solidFill>
              </a:rPr>
              <a:t>rare</a:t>
            </a:r>
            <a:r>
              <a:rPr lang="en-IN" i="1" dirty="0"/>
              <a:t> </a:t>
            </a:r>
            <a:r>
              <a:rPr lang="en-IN" dirty="0" smtClean="0"/>
              <a:t>source symbols.</a:t>
            </a:r>
          </a:p>
          <a:p>
            <a:r>
              <a:rPr lang="en-IN" dirty="0"/>
              <a:t>We refer to such a source code as </a:t>
            </a:r>
            <a:r>
              <a:rPr lang="en-IN" dirty="0" smtClean="0"/>
              <a:t>a </a:t>
            </a:r>
            <a:r>
              <a:rPr lang="en-IN" i="1" u="sng" dirty="0" smtClean="0">
                <a:solidFill>
                  <a:srgbClr val="FF0000"/>
                </a:solidFill>
              </a:rPr>
              <a:t>variable-length </a:t>
            </a:r>
            <a:r>
              <a:rPr lang="en-IN" i="1" u="sng" dirty="0">
                <a:solidFill>
                  <a:srgbClr val="FF0000"/>
                </a:solidFill>
              </a:rPr>
              <a:t>code</a:t>
            </a:r>
            <a:r>
              <a:rPr lang="en-IN" u="sng" dirty="0" smtClean="0">
                <a:solidFill>
                  <a:srgbClr val="FF0000"/>
                </a:solidFill>
              </a:rPr>
              <a:t>.</a:t>
            </a:r>
          </a:p>
          <a:p>
            <a:pPr marL="625475" indent="-533400">
              <a:buNone/>
            </a:pPr>
            <a:r>
              <a:rPr lang="en-IN" b="1" dirty="0" smtClean="0">
                <a:solidFill>
                  <a:srgbClr val="FF0000"/>
                </a:solidFill>
              </a:rPr>
              <a:t>Ex:  </a:t>
            </a:r>
            <a:r>
              <a:rPr lang="en-IN" dirty="0" smtClean="0"/>
              <a:t>The </a:t>
            </a:r>
            <a:r>
              <a:rPr lang="en-IN" i="1" dirty="0"/>
              <a:t>Morse code</a:t>
            </a:r>
            <a:r>
              <a:rPr lang="en-IN" dirty="0"/>
              <a:t>, used in telegraphy in the past, is an example of </a:t>
            </a:r>
            <a:r>
              <a:rPr lang="en-IN" dirty="0" smtClean="0"/>
              <a:t>a variable-length </a:t>
            </a:r>
            <a:r>
              <a:rPr lang="en-IN" dirty="0"/>
              <a:t>code.</a:t>
            </a:r>
            <a:endParaRPr lang="en-IN" b="1" u="sng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7659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1700" y="708660"/>
            <a:ext cx="8520600" cy="3860215"/>
          </a:xfrm>
        </p:spPr>
        <p:txBody>
          <a:bodyPr/>
          <a:lstStyle/>
          <a:p>
            <a:pPr marL="114300" indent="0">
              <a:buNone/>
            </a:pPr>
            <a:r>
              <a:rPr lang="en-IN" dirty="0"/>
              <a:t>Our primary interest is in the formulation of a source encoder that</a:t>
            </a:r>
          </a:p>
          <a:p>
            <a:pPr marL="114300" indent="0">
              <a:buNone/>
            </a:pPr>
            <a:r>
              <a:rPr lang="en-IN" dirty="0"/>
              <a:t>satisfies two requirements:</a:t>
            </a:r>
          </a:p>
          <a:p>
            <a:pPr>
              <a:buAutoNum type="arabicPeriod"/>
            </a:pPr>
            <a:r>
              <a:rPr lang="en-IN" dirty="0" smtClean="0"/>
              <a:t>The </a:t>
            </a:r>
            <a:r>
              <a:rPr lang="en-IN" dirty="0"/>
              <a:t>codewords produced by the encoder are in binary </a:t>
            </a:r>
            <a:r>
              <a:rPr lang="en-IN" dirty="0" smtClean="0"/>
              <a:t>form.</a:t>
            </a:r>
          </a:p>
          <a:p>
            <a:pPr>
              <a:buAutoNum type="arabicPeriod"/>
            </a:pPr>
            <a:r>
              <a:rPr lang="en-IN" dirty="0" smtClean="0"/>
              <a:t>The </a:t>
            </a:r>
            <a:r>
              <a:rPr lang="en-IN" dirty="0"/>
              <a:t>source code is uniquely decodable, so that the original source sequence can </a:t>
            </a:r>
            <a:r>
              <a:rPr lang="en-IN" dirty="0" smtClean="0"/>
              <a:t>be reconstructed </a:t>
            </a:r>
            <a:r>
              <a:rPr lang="en-IN" dirty="0"/>
              <a:t>perfectly from the </a:t>
            </a:r>
            <a:r>
              <a:rPr lang="en-IN" dirty="0" smtClean="0"/>
              <a:t>encoded </a:t>
            </a:r>
            <a:r>
              <a:rPr lang="en-IN" dirty="0"/>
              <a:t>binary sequence</a:t>
            </a:r>
            <a:r>
              <a:rPr lang="en-IN" dirty="0" smtClean="0"/>
              <a:t>.</a:t>
            </a:r>
          </a:p>
          <a:p>
            <a:pPr marL="114300" indent="0">
              <a:buNone/>
            </a:pPr>
            <a:endParaRPr lang="en-IN" dirty="0"/>
          </a:p>
          <a:p>
            <a:pPr marL="114300" indent="0">
              <a:buNone/>
            </a:pPr>
            <a:r>
              <a:rPr lang="en-IN" dirty="0"/>
              <a:t>The second requirement is particularly important: it constitutes the basis for a </a:t>
            </a:r>
            <a:r>
              <a:rPr lang="en-IN" dirty="0" smtClean="0"/>
              <a:t>perfect source </a:t>
            </a:r>
            <a:r>
              <a:rPr lang="en-IN" dirty="0"/>
              <a:t>code</a:t>
            </a:r>
            <a:r>
              <a:rPr lang="en-IN" dirty="0" smtClean="0"/>
              <a:t>.</a:t>
            </a:r>
          </a:p>
          <a:p>
            <a:pPr marL="114300" indent="0">
              <a:buNone/>
            </a:pP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1515145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IN" dirty="0" smtClean="0">
                <a:solidFill>
                  <a:srgbClr val="FF0000"/>
                </a:solidFill>
              </a:rPr>
              <a:t>Source encoding</a:t>
            </a:r>
            <a:endParaRPr lang="en-IN" dirty="0">
              <a:solidFill>
                <a:srgbClr val="FF0000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N" dirty="0"/>
              <a:t>Consider then the scheme shown in Figure </a:t>
            </a:r>
            <a:r>
              <a:rPr lang="en-IN" dirty="0" smtClean="0"/>
              <a:t>below that </a:t>
            </a:r>
            <a:r>
              <a:rPr lang="en-IN" dirty="0"/>
              <a:t>depicts a discrete </a:t>
            </a:r>
            <a:r>
              <a:rPr lang="en-IN" dirty="0" smtClean="0"/>
              <a:t>Memoryless source </a:t>
            </a:r>
            <a:r>
              <a:rPr lang="en-IN" dirty="0"/>
              <a:t>whose output </a:t>
            </a:r>
            <a:r>
              <a:rPr lang="en-IN" i="1" dirty="0" err="1"/>
              <a:t>s</a:t>
            </a:r>
            <a:r>
              <a:rPr lang="en-IN" i="1" baseline="-25000" dirty="0" err="1"/>
              <a:t>k</a:t>
            </a:r>
            <a:r>
              <a:rPr lang="en-IN" i="1" dirty="0"/>
              <a:t> </a:t>
            </a:r>
            <a:r>
              <a:rPr lang="en-IN" dirty="0"/>
              <a:t>is converted by the source encoder into a sequence of 0s and </a:t>
            </a:r>
            <a:r>
              <a:rPr lang="en-IN" dirty="0" smtClean="0"/>
              <a:t>1s, denoted </a:t>
            </a:r>
            <a:r>
              <a:rPr lang="en-IN" dirty="0"/>
              <a:t>by </a:t>
            </a:r>
            <a:r>
              <a:rPr lang="en-IN" i="1" dirty="0"/>
              <a:t>b</a:t>
            </a:r>
            <a:r>
              <a:rPr lang="en-IN" i="1" baseline="-25000" dirty="0"/>
              <a:t>k</a:t>
            </a:r>
            <a:r>
              <a:rPr lang="en-IN" dirty="0" smtClean="0"/>
              <a:t>.</a:t>
            </a:r>
          </a:p>
          <a:p>
            <a:r>
              <a:rPr lang="en-IN" dirty="0"/>
              <a:t>We assume that the source has an alphabet with </a:t>
            </a:r>
            <a:r>
              <a:rPr lang="en-IN" i="1" dirty="0"/>
              <a:t>K </a:t>
            </a:r>
            <a:r>
              <a:rPr lang="en-IN" dirty="0"/>
              <a:t>different symbols </a:t>
            </a:r>
            <a:r>
              <a:rPr lang="en-IN" dirty="0" smtClean="0"/>
              <a:t>and that </a:t>
            </a:r>
            <a:r>
              <a:rPr lang="en-IN" dirty="0"/>
              <a:t>the </a:t>
            </a:r>
            <a:r>
              <a:rPr lang="en-IN" i="1" dirty="0" err="1"/>
              <a:t>k</a:t>
            </a:r>
            <a:r>
              <a:rPr lang="en-IN" dirty="0" err="1"/>
              <a:t>th</a:t>
            </a:r>
            <a:r>
              <a:rPr lang="en-IN" dirty="0"/>
              <a:t> symbol </a:t>
            </a:r>
            <a:r>
              <a:rPr lang="en-IN" i="1" dirty="0" err="1"/>
              <a:t>s</a:t>
            </a:r>
            <a:r>
              <a:rPr lang="en-IN" i="1" baseline="-25000" dirty="0" err="1"/>
              <a:t>k</a:t>
            </a:r>
            <a:r>
              <a:rPr lang="en-IN" i="1" dirty="0"/>
              <a:t> </a:t>
            </a:r>
            <a:r>
              <a:rPr lang="en-IN" dirty="0"/>
              <a:t>occurs with probability </a:t>
            </a:r>
            <a:r>
              <a:rPr lang="en-IN" i="1" dirty="0" err="1"/>
              <a:t>p</a:t>
            </a:r>
            <a:r>
              <a:rPr lang="en-IN" i="1" baseline="-25000" dirty="0" err="1"/>
              <a:t>k</a:t>
            </a:r>
            <a:r>
              <a:rPr lang="en-IN" dirty="0"/>
              <a:t>, </a:t>
            </a:r>
            <a:r>
              <a:rPr lang="en-IN" i="1" dirty="0"/>
              <a:t>k </a:t>
            </a:r>
            <a:r>
              <a:rPr lang="en-IN" dirty="0"/>
              <a:t>= 0, 1, </a:t>
            </a:r>
            <a:r>
              <a:rPr lang="en-IN" dirty="0" smtClean="0"/>
              <a:t>……, </a:t>
            </a:r>
            <a:r>
              <a:rPr lang="en-IN" i="1" dirty="0"/>
              <a:t>K </a:t>
            </a:r>
            <a:r>
              <a:rPr lang="en-IN" dirty="0"/>
              <a:t>– 1.</a:t>
            </a:r>
          </a:p>
        </p:txBody>
      </p:sp>
      <p:pic>
        <p:nvPicPr>
          <p:cNvPr id="1945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1535"/>
          <a:stretch/>
        </p:blipFill>
        <p:spPr bwMode="auto">
          <a:xfrm>
            <a:off x="2217420" y="2824601"/>
            <a:ext cx="4380548" cy="12216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21865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IN" dirty="0">
                <a:solidFill>
                  <a:srgbClr val="FF0000"/>
                </a:solidFill>
              </a:rPr>
              <a:t>Source encoding</a:t>
            </a:r>
            <a:endParaRPr lang="en-IN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N" dirty="0" smtClean="0"/>
              <a:t>Let the binary codeword </a:t>
            </a:r>
            <a:r>
              <a:rPr lang="en-IN" dirty="0"/>
              <a:t>assigned to symbol </a:t>
            </a:r>
            <a:r>
              <a:rPr lang="en-IN" i="1" dirty="0" err="1"/>
              <a:t>s</a:t>
            </a:r>
            <a:r>
              <a:rPr lang="en-IN" i="1" baseline="-25000" dirty="0" err="1"/>
              <a:t>k</a:t>
            </a:r>
            <a:r>
              <a:rPr lang="en-IN" i="1" dirty="0"/>
              <a:t> </a:t>
            </a:r>
            <a:r>
              <a:rPr lang="en-IN" dirty="0"/>
              <a:t>by the encoder have length </a:t>
            </a:r>
            <a:r>
              <a:rPr lang="en-IN" i="1" dirty="0" err="1"/>
              <a:t>l</a:t>
            </a:r>
            <a:r>
              <a:rPr lang="en-IN" i="1" baseline="-25000" dirty="0" err="1"/>
              <a:t>k</a:t>
            </a:r>
            <a:r>
              <a:rPr lang="en-IN" dirty="0"/>
              <a:t>, measured in bits. </a:t>
            </a:r>
            <a:endParaRPr lang="en-IN" dirty="0" smtClean="0"/>
          </a:p>
          <a:p>
            <a:r>
              <a:rPr lang="en-IN" dirty="0" smtClean="0"/>
              <a:t>We define the </a:t>
            </a:r>
            <a:r>
              <a:rPr lang="en-IN" i="1" dirty="0"/>
              <a:t>average codeword length </a:t>
            </a:r>
            <a:r>
              <a:rPr lang="en-IN" i="1" dirty="0" smtClean="0"/>
              <a:t>L </a:t>
            </a:r>
            <a:r>
              <a:rPr lang="en-IN" dirty="0" smtClean="0"/>
              <a:t>of </a:t>
            </a:r>
            <a:r>
              <a:rPr lang="en-IN" dirty="0"/>
              <a:t>the source encoder </a:t>
            </a:r>
            <a:r>
              <a:rPr lang="en-IN" dirty="0" smtClean="0"/>
              <a:t>as</a:t>
            </a:r>
          </a:p>
          <a:p>
            <a:endParaRPr lang="en-IN" dirty="0"/>
          </a:p>
          <a:p>
            <a:endParaRPr lang="en-IN" dirty="0" smtClean="0"/>
          </a:p>
          <a:p>
            <a:endParaRPr lang="en-IN" dirty="0"/>
          </a:p>
          <a:p>
            <a:r>
              <a:rPr lang="en-IN" dirty="0"/>
              <a:t>T</a:t>
            </a:r>
            <a:r>
              <a:rPr lang="en-IN" dirty="0" smtClean="0"/>
              <a:t>he parameter L </a:t>
            </a:r>
            <a:r>
              <a:rPr lang="en-IN" dirty="0"/>
              <a:t>represents the </a:t>
            </a:r>
            <a:r>
              <a:rPr lang="en-IN" i="1" dirty="0"/>
              <a:t>average number of bits per </a:t>
            </a:r>
            <a:r>
              <a:rPr lang="en-IN" i="1" dirty="0" smtClean="0"/>
              <a:t>source symbol </a:t>
            </a:r>
            <a:r>
              <a:rPr lang="en-IN" dirty="0"/>
              <a:t>used in the source encoding process.</a:t>
            </a:r>
            <a:r>
              <a:rPr lang="en-IN" dirty="0" smtClean="0"/>
              <a:t> </a:t>
            </a:r>
          </a:p>
          <a:p>
            <a:r>
              <a:rPr lang="en-IN" dirty="0"/>
              <a:t>Let </a:t>
            </a:r>
            <a:r>
              <a:rPr lang="en-IN" i="1" dirty="0" err="1"/>
              <a:t>L</a:t>
            </a:r>
            <a:r>
              <a:rPr lang="en-IN" baseline="-25000" dirty="0" err="1"/>
              <a:t>min</a:t>
            </a:r>
            <a:r>
              <a:rPr lang="en-IN" dirty="0"/>
              <a:t> denote the </a:t>
            </a:r>
            <a:r>
              <a:rPr lang="en-IN" i="1" dirty="0"/>
              <a:t>minimum </a:t>
            </a:r>
            <a:r>
              <a:rPr lang="en-IN" dirty="0"/>
              <a:t>possible </a:t>
            </a:r>
            <a:r>
              <a:rPr lang="en-IN" dirty="0" smtClean="0"/>
              <a:t>value of </a:t>
            </a:r>
            <a:r>
              <a:rPr lang="en-IN" i="1" dirty="0"/>
              <a:t>L</a:t>
            </a:r>
            <a:r>
              <a:rPr lang="en-IN" dirty="0"/>
              <a:t>. We then define the </a:t>
            </a:r>
            <a:r>
              <a:rPr lang="en-IN" i="1" dirty="0"/>
              <a:t>coding efficiency </a:t>
            </a:r>
            <a:r>
              <a:rPr lang="en-IN" dirty="0"/>
              <a:t>of the source encoder as</a:t>
            </a:r>
          </a:p>
        </p:txBody>
      </p:sp>
      <p:cxnSp>
        <p:nvCxnSpPr>
          <p:cNvPr id="5" name="Straight Connector 4"/>
          <p:cNvCxnSpPr/>
          <p:nvPr/>
        </p:nvCxnSpPr>
        <p:spPr>
          <a:xfrm>
            <a:off x="4968240" y="1889760"/>
            <a:ext cx="13716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2260" y="2209179"/>
            <a:ext cx="1347788" cy="7540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8" name="Straight Connector 7"/>
          <p:cNvCxnSpPr/>
          <p:nvPr/>
        </p:nvCxnSpPr>
        <p:spPr>
          <a:xfrm>
            <a:off x="2385060" y="3124200"/>
            <a:ext cx="13716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2048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13008" y="4059557"/>
            <a:ext cx="910464" cy="499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50467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IN" dirty="0">
                <a:solidFill>
                  <a:srgbClr val="FF0000"/>
                </a:solidFill>
              </a:rPr>
              <a:t>Source encoding</a:t>
            </a:r>
            <a:endParaRPr lang="en-IN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1700" y="1152474"/>
            <a:ext cx="8520600" cy="3594785"/>
          </a:xfrm>
          <a:ln>
            <a:solidFill>
              <a:srgbClr val="00B050"/>
            </a:solidFill>
          </a:ln>
        </p:spPr>
        <p:txBody>
          <a:bodyPr>
            <a:normAutofit fontScale="92500" lnSpcReduction="20000"/>
          </a:bodyPr>
          <a:lstStyle/>
          <a:p>
            <a:pPr algn="just"/>
            <a:r>
              <a:rPr lang="en-IN" dirty="0"/>
              <a:t>The source encoder is said to be </a:t>
            </a:r>
            <a:r>
              <a:rPr lang="en-IN" i="1" dirty="0"/>
              <a:t>efficient </a:t>
            </a:r>
            <a:r>
              <a:rPr lang="en-IN" dirty="0" smtClean="0"/>
              <a:t>when </a:t>
            </a:r>
            <a:r>
              <a:rPr lang="el-GR" dirty="0" smtClean="0"/>
              <a:t>η</a:t>
            </a:r>
            <a:r>
              <a:rPr lang="en-IN" dirty="0" smtClean="0"/>
              <a:t> approaches unity.</a:t>
            </a:r>
          </a:p>
          <a:p>
            <a:pPr marL="114300" indent="0" algn="just">
              <a:buNone/>
            </a:pPr>
            <a:r>
              <a:rPr lang="en-IN" dirty="0" smtClean="0"/>
              <a:t>The </a:t>
            </a:r>
            <a:r>
              <a:rPr lang="en-IN" dirty="0"/>
              <a:t>minimum value </a:t>
            </a:r>
            <a:r>
              <a:rPr lang="en-IN" i="1" dirty="0" err="1"/>
              <a:t>L</a:t>
            </a:r>
            <a:r>
              <a:rPr lang="en-IN" baseline="-25000" dirty="0" err="1"/>
              <a:t>min</a:t>
            </a:r>
            <a:r>
              <a:rPr lang="en-IN" dirty="0"/>
              <a:t> </a:t>
            </a:r>
            <a:r>
              <a:rPr lang="en-IN" dirty="0" smtClean="0"/>
              <a:t>is determined by </a:t>
            </a:r>
            <a:r>
              <a:rPr lang="en-IN" b="1" dirty="0" smtClean="0"/>
              <a:t>source-coding theorem </a:t>
            </a:r>
            <a:r>
              <a:rPr lang="en-IN" dirty="0" smtClean="0"/>
              <a:t>stated as:</a:t>
            </a:r>
          </a:p>
          <a:p>
            <a:pPr marL="114300" indent="0" algn="just">
              <a:buNone/>
            </a:pPr>
            <a:endParaRPr lang="en-IN" dirty="0"/>
          </a:p>
          <a:p>
            <a:pPr marL="114300" indent="0" algn="just">
              <a:buNone/>
            </a:pPr>
            <a:r>
              <a:rPr lang="en-IN" dirty="0" smtClean="0"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</a:rPr>
              <a:t>Given a discrete memoryless source whose output is denoted by the random variable </a:t>
            </a:r>
            <a:r>
              <a:rPr lang="en-IN" i="1" dirty="0" smtClean="0"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</a:rPr>
              <a:t>S</a:t>
            </a:r>
            <a:r>
              <a:rPr lang="en-IN" dirty="0" smtClean="0"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</a:rPr>
              <a:t>, the entropy </a:t>
            </a:r>
            <a:r>
              <a:rPr lang="en-IN" i="1" dirty="0" smtClean="0"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</a:rPr>
              <a:t>H</a:t>
            </a:r>
            <a:r>
              <a:rPr lang="en-IN" dirty="0" smtClean="0"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</a:rPr>
              <a:t>(</a:t>
            </a:r>
            <a:r>
              <a:rPr lang="en-IN" i="1" dirty="0" smtClean="0"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</a:rPr>
              <a:t>S</a:t>
            </a:r>
            <a:r>
              <a:rPr lang="en-IN" dirty="0" smtClean="0"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</a:rPr>
              <a:t>) imposes the following bound on the average codeword length L for any source encoding scheme:  </a:t>
            </a:r>
            <a:r>
              <a:rPr lang="en-IN" i="1" dirty="0" smtClean="0"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</a:rPr>
              <a:t>L ≥  H(S).</a:t>
            </a:r>
          </a:p>
          <a:p>
            <a:pPr marL="114300" indent="0" algn="just">
              <a:buNone/>
            </a:pPr>
            <a:endParaRPr lang="en-IN" dirty="0" smtClean="0"/>
          </a:p>
          <a:p>
            <a:pPr algn="just"/>
            <a:r>
              <a:rPr lang="en-IN" dirty="0" smtClean="0"/>
              <a:t>According </a:t>
            </a:r>
            <a:r>
              <a:rPr lang="en-IN" dirty="0"/>
              <a:t>to this theorem, the entropy </a:t>
            </a:r>
            <a:r>
              <a:rPr lang="en-IN" i="1" dirty="0"/>
              <a:t>H</a:t>
            </a:r>
            <a:r>
              <a:rPr lang="en-IN" dirty="0"/>
              <a:t>(</a:t>
            </a:r>
            <a:r>
              <a:rPr lang="en-IN" i="1" dirty="0"/>
              <a:t>S</a:t>
            </a:r>
            <a:r>
              <a:rPr lang="en-IN" dirty="0"/>
              <a:t>) represents a </a:t>
            </a:r>
            <a:r>
              <a:rPr lang="en-IN" i="1" dirty="0"/>
              <a:t>fundamental limit </a:t>
            </a:r>
            <a:r>
              <a:rPr lang="en-IN" dirty="0"/>
              <a:t>on the </a:t>
            </a:r>
            <a:r>
              <a:rPr lang="en-IN" dirty="0" smtClean="0"/>
              <a:t>average number </a:t>
            </a:r>
            <a:r>
              <a:rPr lang="en-IN" dirty="0"/>
              <a:t>of bits per source symbol necessary to represent a discrete memoryless source, </a:t>
            </a:r>
            <a:r>
              <a:rPr lang="en-IN" dirty="0" smtClean="0"/>
              <a:t>in that </a:t>
            </a:r>
            <a:r>
              <a:rPr lang="en-IN" dirty="0"/>
              <a:t>it can be made as small as but no smaller than the entropy </a:t>
            </a:r>
            <a:r>
              <a:rPr lang="en-IN" i="1" dirty="0"/>
              <a:t>H</a:t>
            </a:r>
            <a:r>
              <a:rPr lang="en-IN" dirty="0"/>
              <a:t>(</a:t>
            </a:r>
            <a:r>
              <a:rPr lang="en-IN" i="1" dirty="0"/>
              <a:t>S</a:t>
            </a:r>
            <a:r>
              <a:rPr lang="en-IN" dirty="0" smtClean="0"/>
              <a:t>).</a:t>
            </a:r>
          </a:p>
          <a:p>
            <a:pPr algn="just"/>
            <a:r>
              <a:rPr lang="en-IN" dirty="0"/>
              <a:t>Thus, </a:t>
            </a:r>
            <a:r>
              <a:rPr lang="en-IN" dirty="0" smtClean="0"/>
              <a:t>setting </a:t>
            </a:r>
            <a:r>
              <a:rPr lang="en-IN" i="1" dirty="0" err="1" smtClean="0"/>
              <a:t>L</a:t>
            </a:r>
            <a:r>
              <a:rPr lang="en-IN" baseline="-25000" dirty="0" err="1" smtClean="0"/>
              <a:t>min</a:t>
            </a:r>
            <a:r>
              <a:rPr lang="en-IN" dirty="0" smtClean="0"/>
              <a:t> </a:t>
            </a:r>
            <a:r>
              <a:rPr lang="en-IN" dirty="0"/>
              <a:t>= </a:t>
            </a:r>
            <a:r>
              <a:rPr lang="en-IN" i="1" dirty="0"/>
              <a:t>H</a:t>
            </a:r>
            <a:r>
              <a:rPr lang="en-IN" dirty="0"/>
              <a:t>(</a:t>
            </a:r>
            <a:r>
              <a:rPr lang="en-IN" i="1" dirty="0"/>
              <a:t>S</a:t>
            </a:r>
            <a:r>
              <a:rPr lang="en-IN" dirty="0" smtClean="0"/>
              <a:t>), </a:t>
            </a:r>
            <a:r>
              <a:rPr lang="en-IN" dirty="0"/>
              <a:t>defining the efficiency of a source encoder in terms </a:t>
            </a:r>
            <a:r>
              <a:rPr lang="en-IN" dirty="0" smtClean="0"/>
              <a:t>of the </a:t>
            </a:r>
            <a:r>
              <a:rPr lang="en-IN" dirty="0"/>
              <a:t>entropy </a:t>
            </a:r>
            <a:r>
              <a:rPr lang="en-IN" i="1" dirty="0"/>
              <a:t>H</a:t>
            </a:r>
            <a:r>
              <a:rPr lang="en-IN" dirty="0"/>
              <a:t>(</a:t>
            </a:r>
            <a:r>
              <a:rPr lang="en-IN" i="1" dirty="0"/>
              <a:t>S</a:t>
            </a:r>
            <a:r>
              <a:rPr lang="en-IN" dirty="0"/>
              <a:t>) as shown </a:t>
            </a:r>
            <a:r>
              <a:rPr lang="en-IN" dirty="0" smtClean="0"/>
              <a:t>by 		where </a:t>
            </a:r>
            <a:r>
              <a:rPr lang="en-IN" dirty="0"/>
              <a:t>as before we have η</a:t>
            </a:r>
            <a:r>
              <a:rPr lang="en-IN" dirty="0" smtClean="0"/>
              <a:t>&lt; </a:t>
            </a:r>
            <a:r>
              <a:rPr lang="en-IN" dirty="0"/>
              <a:t>1.</a:t>
            </a:r>
            <a:r>
              <a:rPr lang="en-IN" dirty="0" smtClean="0"/>
              <a:t>	</a:t>
            </a:r>
          </a:p>
          <a:p>
            <a:pPr marL="114300" indent="0" algn="just">
              <a:buNone/>
            </a:pPr>
            <a:endParaRPr lang="en-IN" dirty="0"/>
          </a:p>
          <a:p>
            <a:pPr algn="just"/>
            <a:endParaRPr lang="en-IN" dirty="0" smtClean="0"/>
          </a:p>
          <a:p>
            <a:pPr marL="114300" indent="0" algn="just">
              <a:buNone/>
            </a:pPr>
            <a:endParaRPr lang="en-IN" dirty="0"/>
          </a:p>
        </p:txBody>
      </p:sp>
      <p:cxnSp>
        <p:nvCxnSpPr>
          <p:cNvPr id="4" name="Straight Connector 3"/>
          <p:cNvCxnSpPr/>
          <p:nvPr/>
        </p:nvCxnSpPr>
        <p:spPr>
          <a:xfrm>
            <a:off x="8602980" y="2225040"/>
            <a:ext cx="13716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3802380" y="2468880"/>
            <a:ext cx="13716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5707" y="4232907"/>
            <a:ext cx="990952" cy="6172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11154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IN" b="1" dirty="0"/>
              <a:t>Lossless Data Compression Algorithms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84223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IN" b="1" dirty="0">
                <a:solidFill>
                  <a:srgbClr val="FF0000"/>
                </a:solidFill>
              </a:rPr>
              <a:t>Lossless Data Compression Algorithms</a:t>
            </a:r>
            <a:endParaRPr lang="en-IN" dirty="0">
              <a:solidFill>
                <a:srgbClr val="FF0000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pPr algn="just"/>
            <a:r>
              <a:rPr lang="en-IN" dirty="0">
                <a:solidFill>
                  <a:schemeClr val="tx1"/>
                </a:solidFill>
              </a:rPr>
              <a:t>For efficient signal transmission, the redundant information should, therefore, </a:t>
            </a:r>
            <a:r>
              <a:rPr lang="en-IN" dirty="0" smtClean="0">
                <a:solidFill>
                  <a:schemeClr val="tx1"/>
                </a:solidFill>
              </a:rPr>
              <a:t>be removed </a:t>
            </a:r>
            <a:r>
              <a:rPr lang="en-IN" dirty="0">
                <a:solidFill>
                  <a:schemeClr val="tx1"/>
                </a:solidFill>
              </a:rPr>
              <a:t>from the signal prior to transmission. This operation, with no loss of </a:t>
            </a:r>
            <a:r>
              <a:rPr lang="en-IN" dirty="0" smtClean="0">
                <a:solidFill>
                  <a:schemeClr val="tx1"/>
                </a:solidFill>
              </a:rPr>
              <a:t>information, is </a:t>
            </a:r>
            <a:r>
              <a:rPr lang="en-IN" dirty="0">
                <a:solidFill>
                  <a:schemeClr val="tx1"/>
                </a:solidFill>
              </a:rPr>
              <a:t>ordinarily performed on a signal in digital form, in which case we refer to the </a:t>
            </a:r>
            <a:r>
              <a:rPr lang="en-IN" dirty="0" smtClean="0">
                <a:solidFill>
                  <a:schemeClr val="tx1"/>
                </a:solidFill>
              </a:rPr>
              <a:t>operation as </a:t>
            </a:r>
            <a:r>
              <a:rPr lang="en-IN" i="1" dirty="0">
                <a:solidFill>
                  <a:srgbClr val="FF0000"/>
                </a:solidFill>
              </a:rPr>
              <a:t>lossless data compression</a:t>
            </a:r>
            <a:r>
              <a:rPr lang="en-IN" dirty="0" smtClean="0">
                <a:solidFill>
                  <a:schemeClr val="tx1"/>
                </a:solidFill>
              </a:rPr>
              <a:t>.</a:t>
            </a:r>
          </a:p>
          <a:p>
            <a:pPr algn="just"/>
            <a:r>
              <a:rPr lang="en-IN" dirty="0">
                <a:solidFill>
                  <a:schemeClr val="tx1"/>
                </a:solidFill>
              </a:rPr>
              <a:t>The code resulting from such an operation provides </a:t>
            </a:r>
            <a:r>
              <a:rPr lang="en-IN" dirty="0" smtClean="0">
                <a:solidFill>
                  <a:schemeClr val="tx1"/>
                </a:solidFill>
              </a:rPr>
              <a:t>a representation </a:t>
            </a:r>
            <a:r>
              <a:rPr lang="en-IN" dirty="0">
                <a:solidFill>
                  <a:schemeClr val="tx1"/>
                </a:solidFill>
              </a:rPr>
              <a:t>of the source output that is not only efficient in terms of the average </a:t>
            </a:r>
            <a:r>
              <a:rPr lang="en-IN" dirty="0" smtClean="0">
                <a:solidFill>
                  <a:schemeClr val="tx1"/>
                </a:solidFill>
              </a:rPr>
              <a:t>number of </a:t>
            </a:r>
            <a:r>
              <a:rPr lang="en-IN" dirty="0">
                <a:solidFill>
                  <a:schemeClr val="tx1"/>
                </a:solidFill>
              </a:rPr>
              <a:t>bits per symbol, but also exact in the sense that the original data can </a:t>
            </a:r>
            <a:r>
              <a:rPr lang="en-IN" dirty="0" smtClean="0">
                <a:solidFill>
                  <a:schemeClr val="tx1"/>
                </a:solidFill>
              </a:rPr>
              <a:t>be reconstructed with </a:t>
            </a:r>
            <a:r>
              <a:rPr lang="en-IN" dirty="0">
                <a:solidFill>
                  <a:schemeClr val="tx1"/>
                </a:solidFill>
              </a:rPr>
              <a:t>no loss of information</a:t>
            </a:r>
            <a:r>
              <a:rPr lang="en-IN" dirty="0" smtClean="0">
                <a:solidFill>
                  <a:schemeClr val="tx1"/>
                </a:solidFill>
              </a:rPr>
              <a:t>.</a:t>
            </a:r>
          </a:p>
          <a:p>
            <a:pPr algn="just"/>
            <a:r>
              <a:rPr lang="en-IN" dirty="0">
                <a:solidFill>
                  <a:schemeClr val="tx1"/>
                </a:solidFill>
              </a:rPr>
              <a:t>The entropy of the source establishes the fundamental limit </a:t>
            </a:r>
            <a:r>
              <a:rPr lang="en-IN" dirty="0" smtClean="0">
                <a:solidFill>
                  <a:schemeClr val="tx1"/>
                </a:solidFill>
              </a:rPr>
              <a:t>on the </a:t>
            </a:r>
            <a:r>
              <a:rPr lang="en-IN" dirty="0">
                <a:solidFill>
                  <a:schemeClr val="tx1"/>
                </a:solidFill>
              </a:rPr>
              <a:t>removal of redundancy from the data</a:t>
            </a:r>
            <a:r>
              <a:rPr lang="en-IN" dirty="0" smtClean="0">
                <a:solidFill>
                  <a:schemeClr val="tx1"/>
                </a:solidFill>
              </a:rPr>
              <a:t>.</a:t>
            </a:r>
          </a:p>
          <a:p>
            <a:pPr algn="just"/>
            <a:r>
              <a:rPr lang="en-IN" dirty="0">
                <a:solidFill>
                  <a:schemeClr val="tx1"/>
                </a:solidFill>
              </a:rPr>
              <a:t>Basically, lossless data compression is </a:t>
            </a:r>
            <a:r>
              <a:rPr lang="en-IN" dirty="0" smtClean="0">
                <a:solidFill>
                  <a:schemeClr val="tx1"/>
                </a:solidFill>
              </a:rPr>
              <a:t>achieved </a:t>
            </a:r>
            <a:r>
              <a:rPr lang="en-IN" dirty="0">
                <a:solidFill>
                  <a:schemeClr val="tx1"/>
                </a:solidFill>
              </a:rPr>
              <a:t>by assigning short descriptions to the most frequent outcomes of the source output </a:t>
            </a:r>
            <a:r>
              <a:rPr lang="en-IN" dirty="0" smtClean="0">
                <a:solidFill>
                  <a:schemeClr val="tx1"/>
                </a:solidFill>
              </a:rPr>
              <a:t>and longer </a:t>
            </a:r>
            <a:r>
              <a:rPr lang="en-IN" dirty="0">
                <a:solidFill>
                  <a:schemeClr val="tx1"/>
                </a:solidFill>
              </a:rPr>
              <a:t>descriptions to the less frequent ones.</a:t>
            </a:r>
          </a:p>
        </p:txBody>
      </p:sp>
    </p:spTree>
    <p:extLst>
      <p:ext uri="{BB962C8B-B14F-4D97-AF65-F5344CB8AC3E}">
        <p14:creationId xmlns:p14="http://schemas.microsoft.com/office/powerpoint/2010/main" val="2381403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IN" b="1" dirty="0">
                <a:solidFill>
                  <a:srgbClr val="FF0000"/>
                </a:solidFill>
              </a:rPr>
              <a:t>Lossless Data Compression Algorithms</a:t>
            </a:r>
            <a:endParaRPr lang="en-IN" dirty="0">
              <a:solidFill>
                <a:srgbClr val="FF0000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pPr marL="114300" indent="0" algn="just">
              <a:buNone/>
            </a:pPr>
            <a:r>
              <a:rPr lang="en-IN" b="1" dirty="0">
                <a:solidFill>
                  <a:schemeClr val="tx1"/>
                </a:solidFill>
              </a:rPr>
              <a:t>Prefix </a:t>
            </a:r>
            <a:r>
              <a:rPr lang="en-IN" b="1" dirty="0" smtClean="0">
                <a:solidFill>
                  <a:schemeClr val="tx1"/>
                </a:solidFill>
              </a:rPr>
              <a:t>Coding: It is </a:t>
            </a:r>
            <a:r>
              <a:rPr lang="en-IN" dirty="0">
                <a:solidFill>
                  <a:schemeClr val="tx1"/>
                </a:solidFill>
              </a:rPr>
              <a:t>a type of source </a:t>
            </a:r>
            <a:r>
              <a:rPr lang="en-IN" dirty="0" smtClean="0">
                <a:solidFill>
                  <a:schemeClr val="tx1"/>
                </a:solidFill>
              </a:rPr>
              <a:t>code that </a:t>
            </a:r>
            <a:r>
              <a:rPr lang="en-IN" dirty="0">
                <a:solidFill>
                  <a:schemeClr val="tx1"/>
                </a:solidFill>
              </a:rPr>
              <a:t>offers the possibility of realizing </a:t>
            </a:r>
            <a:r>
              <a:rPr lang="en-IN" dirty="0" smtClean="0">
                <a:solidFill>
                  <a:schemeClr val="tx1"/>
                </a:solidFill>
              </a:rPr>
              <a:t>			an average </a:t>
            </a:r>
            <a:r>
              <a:rPr lang="en-IN" dirty="0">
                <a:solidFill>
                  <a:schemeClr val="tx1"/>
                </a:solidFill>
              </a:rPr>
              <a:t>codeword length that can be made arbitrarily close </a:t>
            </a:r>
            <a:r>
              <a:rPr lang="en-IN" dirty="0" smtClean="0">
                <a:solidFill>
                  <a:schemeClr val="tx1"/>
                </a:solidFill>
              </a:rPr>
              <a:t>			to </a:t>
            </a:r>
            <a:r>
              <a:rPr lang="en-IN" dirty="0">
                <a:solidFill>
                  <a:schemeClr val="tx1"/>
                </a:solidFill>
              </a:rPr>
              <a:t>the </a:t>
            </a:r>
            <a:r>
              <a:rPr lang="en-IN" dirty="0" smtClean="0">
                <a:solidFill>
                  <a:schemeClr val="tx1"/>
                </a:solidFill>
              </a:rPr>
              <a:t>source </a:t>
            </a:r>
            <a:r>
              <a:rPr lang="en-IN" dirty="0">
                <a:solidFill>
                  <a:schemeClr val="tx1"/>
                </a:solidFill>
              </a:rPr>
              <a:t>entropy</a:t>
            </a:r>
            <a:r>
              <a:rPr lang="en-IN" dirty="0" smtClean="0">
                <a:solidFill>
                  <a:schemeClr val="tx1"/>
                </a:solidFill>
              </a:rPr>
              <a:t>.</a:t>
            </a:r>
          </a:p>
          <a:p>
            <a:r>
              <a:rPr lang="en-IN" dirty="0">
                <a:solidFill>
                  <a:schemeClr val="tx1"/>
                </a:solidFill>
              </a:rPr>
              <a:t>Consider a discrete memoryless source of alphabet {</a:t>
            </a:r>
            <a:r>
              <a:rPr lang="en-IN" i="1" dirty="0">
                <a:solidFill>
                  <a:schemeClr val="tx1"/>
                </a:solidFill>
              </a:rPr>
              <a:t>s</a:t>
            </a:r>
            <a:r>
              <a:rPr lang="en-IN" baseline="-25000" dirty="0">
                <a:solidFill>
                  <a:schemeClr val="tx1"/>
                </a:solidFill>
              </a:rPr>
              <a:t>0</a:t>
            </a:r>
            <a:r>
              <a:rPr lang="en-IN" dirty="0">
                <a:solidFill>
                  <a:schemeClr val="tx1"/>
                </a:solidFill>
              </a:rPr>
              <a:t>, </a:t>
            </a:r>
            <a:r>
              <a:rPr lang="en-IN" i="1" dirty="0">
                <a:solidFill>
                  <a:schemeClr val="tx1"/>
                </a:solidFill>
              </a:rPr>
              <a:t>s</a:t>
            </a:r>
            <a:r>
              <a:rPr lang="en-IN" baseline="-25000" dirty="0">
                <a:solidFill>
                  <a:schemeClr val="tx1"/>
                </a:solidFill>
              </a:rPr>
              <a:t>1</a:t>
            </a:r>
            <a:r>
              <a:rPr lang="en-IN" dirty="0" smtClean="0">
                <a:solidFill>
                  <a:schemeClr val="tx1"/>
                </a:solidFill>
              </a:rPr>
              <a:t>,…., </a:t>
            </a:r>
            <a:r>
              <a:rPr lang="en-IN" i="1" dirty="0" err="1">
                <a:solidFill>
                  <a:schemeClr val="tx1"/>
                </a:solidFill>
              </a:rPr>
              <a:t>s</a:t>
            </a:r>
            <a:r>
              <a:rPr lang="en-IN" i="1" baseline="-25000" dirty="0" err="1">
                <a:solidFill>
                  <a:schemeClr val="tx1"/>
                </a:solidFill>
              </a:rPr>
              <a:t>K</a:t>
            </a:r>
            <a:r>
              <a:rPr lang="en-IN" i="1" baseline="-25000" dirty="0">
                <a:solidFill>
                  <a:schemeClr val="tx1"/>
                </a:solidFill>
              </a:rPr>
              <a:t> </a:t>
            </a:r>
            <a:r>
              <a:rPr lang="en-IN" baseline="-25000" dirty="0">
                <a:solidFill>
                  <a:schemeClr val="tx1"/>
                </a:solidFill>
              </a:rPr>
              <a:t>– 1</a:t>
            </a:r>
            <a:r>
              <a:rPr lang="en-IN" dirty="0">
                <a:solidFill>
                  <a:schemeClr val="tx1"/>
                </a:solidFill>
              </a:rPr>
              <a:t>} and </a:t>
            </a:r>
            <a:r>
              <a:rPr lang="en-IN" dirty="0" smtClean="0">
                <a:solidFill>
                  <a:schemeClr val="tx1"/>
                </a:solidFill>
              </a:rPr>
              <a:t>respective </a:t>
            </a:r>
            <a:r>
              <a:rPr lang="it-IT" dirty="0" smtClean="0">
                <a:solidFill>
                  <a:schemeClr val="tx1"/>
                </a:solidFill>
              </a:rPr>
              <a:t>probabilities </a:t>
            </a:r>
            <a:r>
              <a:rPr lang="it-IT" dirty="0">
                <a:solidFill>
                  <a:schemeClr val="tx1"/>
                </a:solidFill>
              </a:rPr>
              <a:t>{</a:t>
            </a:r>
            <a:r>
              <a:rPr lang="it-IT" i="1" dirty="0">
                <a:solidFill>
                  <a:schemeClr val="tx1"/>
                </a:solidFill>
              </a:rPr>
              <a:t>p</a:t>
            </a:r>
            <a:r>
              <a:rPr lang="it-IT" baseline="-25000" dirty="0">
                <a:solidFill>
                  <a:schemeClr val="tx1"/>
                </a:solidFill>
              </a:rPr>
              <a:t>0</a:t>
            </a:r>
            <a:r>
              <a:rPr lang="it-IT" dirty="0">
                <a:solidFill>
                  <a:schemeClr val="tx1"/>
                </a:solidFill>
              </a:rPr>
              <a:t>, </a:t>
            </a:r>
            <a:r>
              <a:rPr lang="it-IT" i="1" dirty="0">
                <a:solidFill>
                  <a:schemeClr val="tx1"/>
                </a:solidFill>
              </a:rPr>
              <a:t>p</a:t>
            </a:r>
            <a:r>
              <a:rPr lang="it-IT" baseline="-25000" dirty="0">
                <a:solidFill>
                  <a:schemeClr val="tx1"/>
                </a:solidFill>
              </a:rPr>
              <a:t>1</a:t>
            </a:r>
            <a:r>
              <a:rPr lang="it-IT" dirty="0" smtClean="0">
                <a:solidFill>
                  <a:schemeClr val="tx1"/>
                </a:solidFill>
              </a:rPr>
              <a:t>,....., </a:t>
            </a:r>
            <a:r>
              <a:rPr lang="it-IT" i="1" dirty="0">
                <a:solidFill>
                  <a:schemeClr val="tx1"/>
                </a:solidFill>
              </a:rPr>
              <a:t>p</a:t>
            </a:r>
            <a:r>
              <a:rPr lang="it-IT" i="1" baseline="-25000" dirty="0">
                <a:solidFill>
                  <a:schemeClr val="tx1"/>
                </a:solidFill>
              </a:rPr>
              <a:t>K </a:t>
            </a:r>
            <a:r>
              <a:rPr lang="it-IT" baseline="-25000" dirty="0">
                <a:solidFill>
                  <a:schemeClr val="tx1"/>
                </a:solidFill>
              </a:rPr>
              <a:t>– 1</a:t>
            </a:r>
            <a:r>
              <a:rPr lang="it-IT" dirty="0" smtClean="0">
                <a:solidFill>
                  <a:schemeClr val="tx1"/>
                </a:solidFill>
              </a:rPr>
              <a:t>}. </a:t>
            </a:r>
          </a:p>
          <a:p>
            <a:r>
              <a:rPr lang="en-IN" dirty="0">
                <a:solidFill>
                  <a:schemeClr val="tx1"/>
                </a:solidFill>
              </a:rPr>
              <a:t>For a source code representing the output of this source </a:t>
            </a:r>
            <a:r>
              <a:rPr lang="en-IN" dirty="0" smtClean="0">
                <a:solidFill>
                  <a:schemeClr val="tx1"/>
                </a:solidFill>
              </a:rPr>
              <a:t>to be </a:t>
            </a:r>
            <a:r>
              <a:rPr lang="en-IN" dirty="0">
                <a:solidFill>
                  <a:schemeClr val="tx1"/>
                </a:solidFill>
              </a:rPr>
              <a:t>of practical use, the code has to be uniquely decodable. This restriction ensures that, </a:t>
            </a:r>
            <a:r>
              <a:rPr lang="en-IN" dirty="0" smtClean="0">
                <a:solidFill>
                  <a:schemeClr val="tx1"/>
                </a:solidFill>
              </a:rPr>
              <a:t>for each </a:t>
            </a:r>
            <a:r>
              <a:rPr lang="en-IN" dirty="0">
                <a:solidFill>
                  <a:schemeClr val="tx1"/>
                </a:solidFill>
              </a:rPr>
              <a:t>finite sequence of symbols emitted by the source, the corresponding sequence </a:t>
            </a:r>
            <a:r>
              <a:rPr lang="en-IN" dirty="0" smtClean="0">
                <a:solidFill>
                  <a:schemeClr val="tx1"/>
                </a:solidFill>
              </a:rPr>
              <a:t>of codewords </a:t>
            </a:r>
            <a:r>
              <a:rPr lang="en-IN" dirty="0">
                <a:solidFill>
                  <a:schemeClr val="tx1"/>
                </a:solidFill>
              </a:rPr>
              <a:t>is different from the sequence of codewords corresponding to any other </a:t>
            </a:r>
            <a:r>
              <a:rPr lang="en-IN" dirty="0" smtClean="0">
                <a:solidFill>
                  <a:schemeClr val="tx1"/>
                </a:solidFill>
              </a:rPr>
              <a:t>source sequence</a:t>
            </a:r>
            <a:r>
              <a:rPr lang="en-IN" dirty="0">
                <a:solidFill>
                  <a:schemeClr val="tx1"/>
                </a:solidFill>
              </a:rPr>
              <a:t>.</a:t>
            </a:r>
            <a:endParaRPr lang="it-IT" dirty="0" smtClean="0">
              <a:solidFill>
                <a:schemeClr val="tx1"/>
              </a:solidFill>
            </a:endParaRPr>
          </a:p>
          <a:p>
            <a:r>
              <a:rPr lang="en-IN" dirty="0" smtClean="0">
                <a:solidFill>
                  <a:schemeClr val="tx1"/>
                </a:solidFill>
              </a:rPr>
              <a:t>A </a:t>
            </a:r>
            <a:r>
              <a:rPr lang="en-IN" dirty="0">
                <a:solidFill>
                  <a:schemeClr val="tx1"/>
                </a:solidFill>
              </a:rPr>
              <a:t>special class of codes satisfying </a:t>
            </a:r>
            <a:r>
              <a:rPr lang="en-IN" dirty="0" smtClean="0">
                <a:solidFill>
                  <a:schemeClr val="tx1"/>
                </a:solidFill>
              </a:rPr>
              <a:t>this restriction is known </a:t>
            </a:r>
            <a:r>
              <a:rPr lang="en-IN" dirty="0">
                <a:solidFill>
                  <a:schemeClr val="tx1"/>
                </a:solidFill>
              </a:rPr>
              <a:t>as the </a:t>
            </a:r>
            <a:r>
              <a:rPr lang="en-IN" i="1" dirty="0">
                <a:solidFill>
                  <a:srgbClr val="FF0000"/>
                </a:solidFill>
              </a:rPr>
              <a:t>prefix condition</a:t>
            </a:r>
            <a:endParaRPr lang="en-IN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3337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IN" b="1" dirty="0">
                <a:solidFill>
                  <a:srgbClr val="FF0000"/>
                </a:solidFill>
              </a:rPr>
              <a:t>Lossless Data Compression Algorithms</a:t>
            </a:r>
            <a:endParaRPr lang="en-IN" dirty="0">
              <a:solidFill>
                <a:srgbClr val="FF0000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IN" dirty="0" smtClean="0">
                <a:solidFill>
                  <a:schemeClr val="tx1"/>
                </a:solidFill>
              </a:rPr>
              <a:t>To </a:t>
            </a:r>
            <a:r>
              <a:rPr lang="en-IN" dirty="0">
                <a:solidFill>
                  <a:schemeClr val="tx1"/>
                </a:solidFill>
              </a:rPr>
              <a:t>define the prefix condition, let the codeword assigned </a:t>
            </a:r>
            <a:r>
              <a:rPr lang="en-IN" dirty="0" smtClean="0">
                <a:solidFill>
                  <a:schemeClr val="tx1"/>
                </a:solidFill>
              </a:rPr>
              <a:t>to source </a:t>
            </a:r>
            <a:r>
              <a:rPr lang="en-IN" dirty="0">
                <a:solidFill>
                  <a:schemeClr val="tx1"/>
                </a:solidFill>
              </a:rPr>
              <a:t>symbol </a:t>
            </a:r>
            <a:r>
              <a:rPr lang="en-IN" i="1" dirty="0" err="1">
                <a:solidFill>
                  <a:schemeClr val="tx1"/>
                </a:solidFill>
              </a:rPr>
              <a:t>s</a:t>
            </a:r>
            <a:r>
              <a:rPr lang="en-IN" i="1" baseline="-25000" dirty="0" err="1">
                <a:solidFill>
                  <a:schemeClr val="tx1"/>
                </a:solidFill>
              </a:rPr>
              <a:t>k</a:t>
            </a:r>
            <a:r>
              <a:rPr lang="en-IN" i="1" dirty="0">
                <a:solidFill>
                  <a:schemeClr val="tx1"/>
                </a:solidFill>
              </a:rPr>
              <a:t> </a:t>
            </a:r>
            <a:r>
              <a:rPr lang="en-IN" dirty="0">
                <a:solidFill>
                  <a:schemeClr val="tx1"/>
                </a:solidFill>
              </a:rPr>
              <a:t>be denoted by </a:t>
            </a:r>
            <a:r>
              <a:rPr lang="en-IN" dirty="0" smtClean="0">
                <a:solidFill>
                  <a:schemeClr val="tx1"/>
                </a:solidFill>
              </a:rPr>
              <a:t>(</a:t>
            </a:r>
            <a:r>
              <a:rPr lang="en-IN" i="1" dirty="0" smtClean="0">
                <a:solidFill>
                  <a:schemeClr val="tx1"/>
                </a:solidFill>
              </a:rPr>
              <a:t>m</a:t>
            </a:r>
            <a:r>
              <a:rPr lang="en-IN" i="1" baseline="-25000" dirty="0" smtClean="0">
                <a:solidFill>
                  <a:schemeClr val="tx1"/>
                </a:solidFill>
              </a:rPr>
              <a:t>k</a:t>
            </a:r>
            <a:r>
              <a:rPr lang="en-IN" baseline="-25000" dirty="0" smtClean="0">
                <a:solidFill>
                  <a:schemeClr val="tx1"/>
                </a:solidFill>
              </a:rPr>
              <a:t>1, </a:t>
            </a:r>
            <a:r>
              <a:rPr lang="en-IN" i="1" dirty="0" smtClean="0">
                <a:solidFill>
                  <a:schemeClr val="tx1"/>
                </a:solidFill>
              </a:rPr>
              <a:t>m</a:t>
            </a:r>
            <a:r>
              <a:rPr lang="en-IN" i="1" baseline="-25000" dirty="0" smtClean="0">
                <a:solidFill>
                  <a:schemeClr val="tx1"/>
                </a:solidFill>
              </a:rPr>
              <a:t>k</a:t>
            </a:r>
            <a:r>
              <a:rPr lang="en-IN" baseline="-25000" dirty="0" smtClean="0">
                <a:solidFill>
                  <a:schemeClr val="tx1"/>
                </a:solidFill>
              </a:rPr>
              <a:t>2,…..</a:t>
            </a:r>
            <a:r>
              <a:rPr lang="en-IN" i="1" dirty="0" err="1" smtClean="0">
                <a:solidFill>
                  <a:schemeClr val="tx1"/>
                </a:solidFill>
              </a:rPr>
              <a:t>m</a:t>
            </a:r>
            <a:r>
              <a:rPr lang="en-IN" i="1" baseline="-25000" dirty="0" err="1" smtClean="0">
                <a:solidFill>
                  <a:schemeClr val="tx1"/>
                </a:solidFill>
              </a:rPr>
              <a:t>kn</a:t>
            </a:r>
            <a:r>
              <a:rPr lang="en-IN" i="1" baseline="-25000" dirty="0" smtClean="0">
                <a:solidFill>
                  <a:schemeClr val="tx1"/>
                </a:solidFill>
              </a:rPr>
              <a:t> </a:t>
            </a:r>
            <a:r>
              <a:rPr lang="en-IN" i="1" dirty="0" smtClean="0">
                <a:solidFill>
                  <a:schemeClr val="tx1"/>
                </a:solidFill>
              </a:rPr>
              <a:t>)</a:t>
            </a:r>
            <a:r>
              <a:rPr lang="en-IN" dirty="0" smtClean="0">
                <a:solidFill>
                  <a:schemeClr val="tx1"/>
                </a:solidFill>
              </a:rPr>
              <a:t>, </a:t>
            </a:r>
            <a:r>
              <a:rPr lang="en-IN" dirty="0">
                <a:solidFill>
                  <a:schemeClr val="tx1"/>
                </a:solidFill>
              </a:rPr>
              <a:t>where the individual </a:t>
            </a:r>
            <a:r>
              <a:rPr lang="en-IN" dirty="0" smtClean="0">
                <a:solidFill>
                  <a:schemeClr val="tx1"/>
                </a:solidFill>
              </a:rPr>
              <a:t>elements </a:t>
            </a:r>
            <a:r>
              <a:rPr lang="en-IN" i="1" dirty="0" smtClean="0">
                <a:solidFill>
                  <a:schemeClr val="tx1"/>
                </a:solidFill>
              </a:rPr>
              <a:t>m</a:t>
            </a:r>
            <a:r>
              <a:rPr lang="en-IN" i="1" baseline="-25000" dirty="0" smtClean="0">
                <a:solidFill>
                  <a:schemeClr val="tx1"/>
                </a:solidFill>
              </a:rPr>
              <a:t>k</a:t>
            </a:r>
            <a:r>
              <a:rPr lang="en-IN" baseline="-25000" dirty="0" smtClean="0">
                <a:solidFill>
                  <a:schemeClr val="tx1"/>
                </a:solidFill>
              </a:rPr>
              <a:t>1 ,</a:t>
            </a:r>
            <a:r>
              <a:rPr lang="en-IN" i="1" dirty="0">
                <a:solidFill>
                  <a:schemeClr val="tx1"/>
                </a:solidFill>
              </a:rPr>
              <a:t> </a:t>
            </a:r>
            <a:r>
              <a:rPr lang="en-IN" i="1" dirty="0" smtClean="0">
                <a:solidFill>
                  <a:schemeClr val="tx1"/>
                </a:solidFill>
              </a:rPr>
              <a:t>m</a:t>
            </a:r>
            <a:r>
              <a:rPr lang="en-IN" i="1" baseline="-25000" dirty="0" smtClean="0">
                <a:solidFill>
                  <a:schemeClr val="tx1"/>
                </a:solidFill>
              </a:rPr>
              <a:t>k</a:t>
            </a:r>
            <a:r>
              <a:rPr lang="en-IN" baseline="-25000" dirty="0" smtClean="0">
                <a:solidFill>
                  <a:schemeClr val="tx1"/>
                </a:solidFill>
              </a:rPr>
              <a:t>2,… </a:t>
            </a:r>
            <a:r>
              <a:rPr lang="en-IN" dirty="0" smtClean="0">
                <a:solidFill>
                  <a:schemeClr val="tx1"/>
                </a:solidFill>
              </a:rPr>
              <a:t> </a:t>
            </a:r>
            <a:r>
              <a:rPr lang="en-IN" i="1" dirty="0" err="1">
                <a:solidFill>
                  <a:schemeClr val="tx1"/>
                </a:solidFill>
              </a:rPr>
              <a:t>m</a:t>
            </a:r>
            <a:r>
              <a:rPr lang="en-IN" i="1" baseline="-25000" dirty="0" err="1">
                <a:solidFill>
                  <a:schemeClr val="tx1"/>
                </a:solidFill>
              </a:rPr>
              <a:t>kn</a:t>
            </a:r>
            <a:r>
              <a:rPr lang="en-IN" dirty="0" smtClean="0">
                <a:solidFill>
                  <a:schemeClr val="tx1"/>
                </a:solidFill>
              </a:rPr>
              <a:t> are </a:t>
            </a:r>
            <a:r>
              <a:rPr lang="en-IN" dirty="0">
                <a:solidFill>
                  <a:schemeClr val="tx1"/>
                </a:solidFill>
              </a:rPr>
              <a:t>0s and 1s and </a:t>
            </a:r>
            <a:r>
              <a:rPr lang="en-IN" i="1" dirty="0">
                <a:solidFill>
                  <a:schemeClr val="tx1"/>
                </a:solidFill>
              </a:rPr>
              <a:t>n </a:t>
            </a:r>
            <a:r>
              <a:rPr lang="en-IN" dirty="0">
                <a:solidFill>
                  <a:schemeClr val="tx1"/>
                </a:solidFill>
              </a:rPr>
              <a:t>is the codeword length. </a:t>
            </a:r>
            <a:endParaRPr lang="en-IN" dirty="0" smtClean="0">
              <a:solidFill>
                <a:schemeClr val="tx1"/>
              </a:solidFill>
            </a:endParaRPr>
          </a:p>
          <a:p>
            <a:pPr algn="just"/>
            <a:r>
              <a:rPr lang="en-IN" dirty="0" smtClean="0">
                <a:solidFill>
                  <a:schemeClr val="tx1"/>
                </a:solidFill>
              </a:rPr>
              <a:t>The </a:t>
            </a:r>
            <a:r>
              <a:rPr lang="en-IN" dirty="0">
                <a:solidFill>
                  <a:schemeClr val="tx1"/>
                </a:solidFill>
              </a:rPr>
              <a:t>initial part of the </a:t>
            </a:r>
            <a:r>
              <a:rPr lang="en-IN" dirty="0" smtClean="0">
                <a:solidFill>
                  <a:schemeClr val="tx1"/>
                </a:solidFill>
              </a:rPr>
              <a:t>codeword is </a:t>
            </a:r>
            <a:r>
              <a:rPr lang="en-IN" dirty="0">
                <a:solidFill>
                  <a:schemeClr val="tx1"/>
                </a:solidFill>
              </a:rPr>
              <a:t>represented by the elements for some </a:t>
            </a:r>
            <a:r>
              <a:rPr lang="en-IN" i="1" dirty="0">
                <a:solidFill>
                  <a:schemeClr val="tx1"/>
                </a:solidFill>
              </a:rPr>
              <a:t>m</a:t>
            </a:r>
            <a:r>
              <a:rPr lang="en-IN" i="1" baseline="-25000" dirty="0">
                <a:solidFill>
                  <a:schemeClr val="tx1"/>
                </a:solidFill>
              </a:rPr>
              <a:t>k</a:t>
            </a:r>
            <a:r>
              <a:rPr lang="en-IN" baseline="-25000" dirty="0">
                <a:solidFill>
                  <a:schemeClr val="tx1"/>
                </a:solidFill>
              </a:rPr>
              <a:t>1 ,</a:t>
            </a:r>
            <a:r>
              <a:rPr lang="en-IN" i="1" dirty="0">
                <a:solidFill>
                  <a:schemeClr val="tx1"/>
                </a:solidFill>
              </a:rPr>
              <a:t> m</a:t>
            </a:r>
            <a:r>
              <a:rPr lang="en-IN" i="1" baseline="-25000" dirty="0">
                <a:solidFill>
                  <a:schemeClr val="tx1"/>
                </a:solidFill>
              </a:rPr>
              <a:t>k</a:t>
            </a:r>
            <a:r>
              <a:rPr lang="en-IN" baseline="-25000" dirty="0">
                <a:solidFill>
                  <a:schemeClr val="tx1"/>
                </a:solidFill>
              </a:rPr>
              <a:t>2,… </a:t>
            </a:r>
            <a:r>
              <a:rPr lang="en-IN" dirty="0">
                <a:solidFill>
                  <a:schemeClr val="tx1"/>
                </a:solidFill>
              </a:rPr>
              <a:t> </a:t>
            </a:r>
            <a:r>
              <a:rPr lang="en-IN" i="1" dirty="0" err="1" smtClean="0">
                <a:solidFill>
                  <a:schemeClr val="tx1"/>
                </a:solidFill>
              </a:rPr>
              <a:t>m</a:t>
            </a:r>
            <a:r>
              <a:rPr lang="en-IN" i="1" baseline="-25000" dirty="0" err="1" smtClean="0">
                <a:solidFill>
                  <a:schemeClr val="tx1"/>
                </a:solidFill>
              </a:rPr>
              <a:t>ki</a:t>
            </a:r>
            <a:r>
              <a:rPr lang="en-IN" dirty="0" smtClean="0">
                <a:solidFill>
                  <a:schemeClr val="tx1"/>
                </a:solidFill>
              </a:rPr>
              <a:t> for i ≤ n. </a:t>
            </a:r>
          </a:p>
          <a:p>
            <a:pPr algn="just"/>
            <a:r>
              <a:rPr lang="en-IN" dirty="0" smtClean="0">
                <a:solidFill>
                  <a:schemeClr val="tx1"/>
                </a:solidFill>
              </a:rPr>
              <a:t>Any </a:t>
            </a:r>
            <a:r>
              <a:rPr lang="en-IN" dirty="0">
                <a:solidFill>
                  <a:schemeClr val="tx1"/>
                </a:solidFill>
              </a:rPr>
              <a:t>sequence made up of </a:t>
            </a:r>
            <a:r>
              <a:rPr lang="en-IN" dirty="0" smtClean="0">
                <a:solidFill>
                  <a:schemeClr val="tx1"/>
                </a:solidFill>
              </a:rPr>
              <a:t>the initial </a:t>
            </a:r>
            <a:r>
              <a:rPr lang="en-IN" dirty="0">
                <a:solidFill>
                  <a:schemeClr val="tx1"/>
                </a:solidFill>
              </a:rPr>
              <a:t>part of the codeword is called a </a:t>
            </a:r>
            <a:r>
              <a:rPr lang="en-IN" i="1" dirty="0">
                <a:solidFill>
                  <a:schemeClr val="tx1"/>
                </a:solidFill>
              </a:rPr>
              <a:t>prefix </a:t>
            </a:r>
            <a:r>
              <a:rPr lang="en-IN" dirty="0">
                <a:solidFill>
                  <a:schemeClr val="tx1"/>
                </a:solidFill>
              </a:rPr>
              <a:t>of the codeword. </a:t>
            </a:r>
            <a:endParaRPr lang="en-IN" dirty="0" smtClean="0">
              <a:solidFill>
                <a:schemeClr val="tx1"/>
              </a:solidFill>
            </a:endParaRPr>
          </a:p>
          <a:p>
            <a:pPr algn="just"/>
            <a:r>
              <a:rPr lang="en-IN" dirty="0" smtClean="0">
                <a:solidFill>
                  <a:schemeClr val="tx1"/>
                </a:solidFill>
              </a:rPr>
              <a:t>Thus a </a:t>
            </a:r>
            <a:r>
              <a:rPr lang="en-IN" i="1" dirty="0">
                <a:solidFill>
                  <a:srgbClr val="FF0000"/>
                </a:solidFill>
              </a:rPr>
              <a:t>prefix code </a:t>
            </a:r>
            <a:r>
              <a:rPr lang="en-IN" dirty="0">
                <a:solidFill>
                  <a:schemeClr val="tx1"/>
                </a:solidFill>
              </a:rPr>
              <a:t>is defined as a code in which no codeword is the prefix of any other codeword. </a:t>
            </a:r>
            <a:endParaRPr lang="en-IN" dirty="0" smtClean="0">
              <a:solidFill>
                <a:schemeClr val="tx1"/>
              </a:solidFill>
            </a:endParaRPr>
          </a:p>
          <a:p>
            <a:pPr algn="just"/>
            <a:r>
              <a:rPr lang="en-IN" dirty="0" smtClean="0">
                <a:solidFill>
                  <a:schemeClr val="tx1"/>
                </a:solidFill>
              </a:rPr>
              <a:t>Prefix </a:t>
            </a:r>
            <a:r>
              <a:rPr lang="en-IN" dirty="0">
                <a:solidFill>
                  <a:schemeClr val="tx1"/>
                </a:solidFill>
              </a:rPr>
              <a:t>codes are also referred to as </a:t>
            </a:r>
            <a:r>
              <a:rPr lang="en-IN" dirty="0">
                <a:solidFill>
                  <a:srgbClr val="FF0000"/>
                </a:solidFill>
              </a:rPr>
              <a:t>instantaneous codes</a:t>
            </a:r>
          </a:p>
          <a:p>
            <a:pPr marL="114300" indent="0" algn="just">
              <a:buNone/>
            </a:pPr>
            <a:endParaRPr lang="en-IN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0043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IN" b="1" dirty="0">
                <a:solidFill>
                  <a:srgbClr val="FF0000"/>
                </a:solidFill>
              </a:rPr>
              <a:t>Lossless Data Compression Algorithms</a:t>
            </a:r>
            <a:endParaRPr lang="en-IN" dirty="0">
              <a:solidFill>
                <a:srgbClr val="FF0000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114300" indent="0">
              <a:buNone/>
            </a:pPr>
            <a:r>
              <a:rPr lang="en-IN" b="1" dirty="0"/>
              <a:t>Illustrative Example of Prefix </a:t>
            </a:r>
            <a:r>
              <a:rPr lang="en-IN" b="1" dirty="0" smtClean="0"/>
              <a:t>Coding: </a:t>
            </a:r>
          </a:p>
          <a:p>
            <a:pPr marL="114300" indent="0">
              <a:buNone/>
            </a:pPr>
            <a:r>
              <a:rPr lang="en-IN" dirty="0" smtClean="0"/>
              <a:t>Consider </a:t>
            </a:r>
            <a:r>
              <a:rPr lang="en-IN" dirty="0"/>
              <a:t>the three source codes described </a:t>
            </a:r>
            <a:r>
              <a:rPr lang="en-IN" dirty="0" smtClean="0"/>
              <a:t>in Table below:</a:t>
            </a:r>
          </a:p>
          <a:p>
            <a:pPr marL="114300" indent="0">
              <a:buNone/>
            </a:pPr>
            <a:endParaRPr lang="en-IN" b="1" dirty="0">
              <a:solidFill>
                <a:schemeClr val="tx1"/>
              </a:solidFill>
            </a:endParaRPr>
          </a:p>
        </p:txBody>
      </p:sp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chemeClr val="accent4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5745" y="2519045"/>
            <a:ext cx="4576333" cy="13595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ectangle 3"/>
          <p:cNvSpPr/>
          <p:nvPr/>
        </p:nvSpPr>
        <p:spPr>
          <a:xfrm>
            <a:off x="5334000" y="1883986"/>
            <a:ext cx="336042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Arial" pitchFamily="34" charset="0"/>
              <a:buChar char="•"/>
            </a:pPr>
            <a:r>
              <a:rPr lang="en-IN" sz="1800" dirty="0"/>
              <a:t>Code I is not a prefix code because the bit 0, the codeword for s0, is a prefix of 00, the codeword for </a:t>
            </a:r>
            <a:r>
              <a:rPr lang="en-IN" sz="1800" dirty="0" smtClean="0"/>
              <a:t>s2.</a:t>
            </a:r>
          </a:p>
          <a:p>
            <a:pPr marL="285750" indent="-285750" algn="just">
              <a:buFont typeface="Arial" pitchFamily="34" charset="0"/>
              <a:buChar char="•"/>
            </a:pPr>
            <a:r>
              <a:rPr lang="en-IN" sz="1800" dirty="0" smtClean="0"/>
              <a:t>Likewise</a:t>
            </a:r>
            <a:r>
              <a:rPr lang="en-IN" sz="1800" dirty="0"/>
              <a:t>, the bit 1, the codeword for s1, is a prefix of 11, the codeword for s3. </a:t>
            </a:r>
          </a:p>
          <a:p>
            <a:pPr marL="285750" indent="-285750" algn="just">
              <a:buFont typeface="Arial" pitchFamily="34" charset="0"/>
              <a:buChar char="•"/>
            </a:pPr>
            <a:r>
              <a:rPr lang="en-IN" sz="1800" dirty="0"/>
              <a:t>Similarly, we may show that code III is not a prefix code but code II is.</a:t>
            </a:r>
          </a:p>
        </p:txBody>
      </p:sp>
    </p:spTree>
    <p:extLst>
      <p:ext uri="{BB962C8B-B14F-4D97-AF65-F5344CB8AC3E}">
        <p14:creationId xmlns:p14="http://schemas.microsoft.com/office/powerpoint/2010/main" val="2256253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 smtClean="0"/>
              <a:t>Introduction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646213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IN" b="1" dirty="0"/>
              <a:t>Decoding of Prefix Code</a:t>
            </a:r>
            <a:endParaRPr lang="en-IN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1700" y="1152475"/>
            <a:ext cx="3452580" cy="3416400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en-IN" dirty="0"/>
              <a:t>To decode a sequence of codewords generated from a prefix source code, the </a:t>
            </a:r>
            <a:r>
              <a:rPr lang="en-IN" i="1" dirty="0" smtClean="0"/>
              <a:t>source decoder </a:t>
            </a:r>
            <a:r>
              <a:rPr lang="en-IN" dirty="0"/>
              <a:t>simply starts at the beginning of the sequence and decodes one codeword at </a:t>
            </a:r>
            <a:r>
              <a:rPr lang="en-IN" dirty="0" smtClean="0"/>
              <a:t>a time.</a:t>
            </a:r>
          </a:p>
          <a:p>
            <a:pPr algn="just"/>
            <a:r>
              <a:rPr lang="en-IN" dirty="0"/>
              <a:t>Specifically, it sets up what is equivalent to a </a:t>
            </a:r>
            <a:r>
              <a:rPr lang="en-IN" i="1" dirty="0"/>
              <a:t>decision tree</a:t>
            </a:r>
            <a:r>
              <a:rPr lang="en-IN" dirty="0"/>
              <a:t>, which is </a:t>
            </a:r>
            <a:r>
              <a:rPr lang="en-IN" dirty="0" smtClean="0"/>
              <a:t>a graphical portrayal </a:t>
            </a:r>
            <a:r>
              <a:rPr lang="en-IN" dirty="0"/>
              <a:t>of the codewords in the particular source code.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29099" y="0"/>
            <a:ext cx="4123601" cy="37249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chemeClr val="accent5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5305" y="3724986"/>
            <a:ext cx="4576333" cy="13595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7" name="Ink 6"/>
              <p14:cNvContentPartPr/>
              <p14:nvPr/>
            </p14:nvContentPartPr>
            <p14:xfrm>
              <a:off x="7562880" y="3529080"/>
              <a:ext cx="605160" cy="1609920"/>
            </p14:xfrm>
          </p:contentPart>
        </mc:Choice>
        <mc:Fallback xmlns="">
          <p:pic>
            <p:nvPicPr>
              <p:cNvPr id="7" name="Ink 6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7553520" y="3519720"/>
                <a:ext cx="623880" cy="16286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15671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1700" y="406925"/>
            <a:ext cx="8520600" cy="572700"/>
          </a:xfrm>
        </p:spPr>
        <p:txBody>
          <a:bodyPr>
            <a:normAutofit fontScale="90000"/>
          </a:bodyPr>
          <a:lstStyle/>
          <a:p>
            <a:r>
              <a:rPr lang="en-IN" b="1" dirty="0" smtClean="0">
                <a:solidFill>
                  <a:srgbClr val="FF0000"/>
                </a:solidFill>
              </a:rPr>
              <a:t>Kraft </a:t>
            </a:r>
            <a:r>
              <a:rPr lang="en-IN" b="1" dirty="0">
                <a:solidFill>
                  <a:srgbClr val="FF0000"/>
                </a:solidFill>
              </a:rPr>
              <a:t>Inequality</a:t>
            </a:r>
            <a:endParaRPr lang="en-IN" dirty="0">
              <a:solidFill>
                <a:srgbClr val="FF0000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IN" dirty="0"/>
              <a:t>Consider a discrete memoryless source with source alphabet {</a:t>
            </a:r>
            <a:r>
              <a:rPr lang="en-IN" i="1" dirty="0"/>
              <a:t>s</a:t>
            </a:r>
            <a:r>
              <a:rPr lang="en-IN" baseline="-25000" dirty="0"/>
              <a:t>0</a:t>
            </a:r>
            <a:r>
              <a:rPr lang="en-IN" dirty="0"/>
              <a:t>, </a:t>
            </a:r>
            <a:r>
              <a:rPr lang="en-IN" i="1" dirty="0" smtClean="0"/>
              <a:t>s</a:t>
            </a:r>
            <a:r>
              <a:rPr lang="en-IN" baseline="-25000" dirty="0" smtClean="0"/>
              <a:t>1</a:t>
            </a:r>
            <a:r>
              <a:rPr lang="en-IN" dirty="0" smtClean="0"/>
              <a:t>,..., </a:t>
            </a:r>
            <a:r>
              <a:rPr lang="en-IN" i="1" dirty="0" err="1"/>
              <a:t>s</a:t>
            </a:r>
            <a:r>
              <a:rPr lang="en-IN" i="1" baseline="-25000" dirty="0" err="1"/>
              <a:t>K</a:t>
            </a:r>
            <a:r>
              <a:rPr lang="en-IN" i="1" baseline="-25000" dirty="0"/>
              <a:t> </a:t>
            </a:r>
            <a:r>
              <a:rPr lang="en-IN" baseline="-25000" dirty="0"/>
              <a:t>– 1</a:t>
            </a:r>
            <a:r>
              <a:rPr lang="en-IN" dirty="0"/>
              <a:t>} and </a:t>
            </a:r>
            <a:r>
              <a:rPr lang="en-IN" dirty="0" smtClean="0"/>
              <a:t>source probabilities </a:t>
            </a:r>
            <a:r>
              <a:rPr lang="en-IN" dirty="0"/>
              <a:t>{</a:t>
            </a:r>
            <a:r>
              <a:rPr lang="en-IN" i="1" dirty="0"/>
              <a:t>p</a:t>
            </a:r>
            <a:r>
              <a:rPr lang="en-IN" baseline="-25000" dirty="0"/>
              <a:t>0</a:t>
            </a:r>
            <a:r>
              <a:rPr lang="en-IN" dirty="0"/>
              <a:t>, </a:t>
            </a:r>
            <a:r>
              <a:rPr lang="en-IN" i="1" dirty="0"/>
              <a:t>p</a:t>
            </a:r>
            <a:r>
              <a:rPr lang="en-IN" baseline="-25000" dirty="0"/>
              <a:t>1</a:t>
            </a:r>
            <a:r>
              <a:rPr lang="en-IN" dirty="0" smtClean="0"/>
              <a:t>,……., </a:t>
            </a:r>
            <a:r>
              <a:rPr lang="en-IN" i="1" dirty="0" err="1"/>
              <a:t>p</a:t>
            </a:r>
            <a:r>
              <a:rPr lang="en-IN" i="1" baseline="-25000" dirty="0" err="1"/>
              <a:t>K</a:t>
            </a:r>
            <a:r>
              <a:rPr lang="en-IN" i="1" baseline="-25000" dirty="0"/>
              <a:t> </a:t>
            </a:r>
            <a:r>
              <a:rPr lang="en-IN" baseline="-25000" dirty="0"/>
              <a:t>–1</a:t>
            </a:r>
            <a:r>
              <a:rPr lang="en-IN" dirty="0"/>
              <a:t>}, with the codeword of symbol </a:t>
            </a:r>
            <a:r>
              <a:rPr lang="en-IN" i="1" dirty="0" err="1"/>
              <a:t>s</a:t>
            </a:r>
            <a:r>
              <a:rPr lang="en-IN" i="1" baseline="-25000" dirty="0" err="1"/>
              <a:t>k</a:t>
            </a:r>
            <a:r>
              <a:rPr lang="en-IN" i="1" baseline="-25000" dirty="0"/>
              <a:t> </a:t>
            </a:r>
            <a:r>
              <a:rPr lang="en-IN" dirty="0"/>
              <a:t>having length </a:t>
            </a:r>
            <a:r>
              <a:rPr lang="en-IN" i="1" dirty="0" err="1"/>
              <a:t>l</a:t>
            </a:r>
            <a:r>
              <a:rPr lang="en-IN" i="1" baseline="-25000" dirty="0" err="1"/>
              <a:t>k</a:t>
            </a:r>
            <a:r>
              <a:rPr lang="en-IN" dirty="0"/>
              <a:t>, </a:t>
            </a:r>
            <a:r>
              <a:rPr lang="en-IN" i="1" dirty="0"/>
              <a:t>k </a:t>
            </a:r>
            <a:r>
              <a:rPr lang="en-IN" dirty="0"/>
              <a:t>= 0, </a:t>
            </a:r>
            <a:r>
              <a:rPr lang="en-IN" dirty="0" smtClean="0"/>
              <a:t>1,….., K-1.</a:t>
            </a:r>
          </a:p>
          <a:p>
            <a:r>
              <a:rPr lang="en-IN" dirty="0"/>
              <a:t>Then, according to the </a:t>
            </a:r>
            <a:r>
              <a:rPr lang="en-IN" i="1" dirty="0"/>
              <a:t>Kraft </a:t>
            </a:r>
            <a:r>
              <a:rPr lang="en-IN" i="1" dirty="0" smtClean="0"/>
              <a:t>inequality</a:t>
            </a:r>
            <a:r>
              <a:rPr lang="en-IN" dirty="0" smtClean="0"/>
              <a:t>, the </a:t>
            </a:r>
            <a:r>
              <a:rPr lang="en-IN" dirty="0"/>
              <a:t>codeword lengths always satisfy </a:t>
            </a:r>
            <a:r>
              <a:rPr lang="en-IN" dirty="0" smtClean="0"/>
              <a:t>the following </a:t>
            </a:r>
            <a:r>
              <a:rPr lang="en-IN" dirty="0"/>
              <a:t>inequality</a:t>
            </a:r>
            <a:r>
              <a:rPr lang="en-IN" dirty="0" smtClean="0"/>
              <a:t>:</a:t>
            </a:r>
          </a:p>
          <a:p>
            <a:endParaRPr lang="en-IN" dirty="0"/>
          </a:p>
          <a:p>
            <a:endParaRPr lang="en-IN" dirty="0" smtClean="0"/>
          </a:p>
          <a:p>
            <a:endParaRPr lang="en-IN" dirty="0"/>
          </a:p>
          <a:p>
            <a:pPr marL="114300" indent="0">
              <a:buNone/>
            </a:pPr>
            <a:endParaRPr lang="en-IN" dirty="0" smtClean="0"/>
          </a:p>
          <a:p>
            <a:pPr marL="114300" indent="0">
              <a:buNone/>
            </a:pPr>
            <a:endParaRPr lang="en-IN" dirty="0"/>
          </a:p>
          <a:p>
            <a:pPr marL="449263" indent="0">
              <a:buNone/>
            </a:pPr>
            <a:r>
              <a:rPr lang="en-IN" dirty="0" smtClean="0"/>
              <a:t>where </a:t>
            </a:r>
            <a:r>
              <a:rPr lang="en-IN" dirty="0"/>
              <a:t>the factor 2 refers to the number of symbols in the binary alphabet. The </a:t>
            </a:r>
            <a:r>
              <a:rPr lang="en-IN" dirty="0" smtClean="0"/>
              <a:t>Kraft inequality </a:t>
            </a:r>
            <a:r>
              <a:rPr lang="en-IN" dirty="0"/>
              <a:t>is a necessary but not sufficient condition for a source code to be a prefix code.</a:t>
            </a:r>
            <a:endParaRPr lang="en-IN" dirty="0" smtClean="0"/>
          </a:p>
          <a:p>
            <a:endParaRPr lang="en-IN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2333" y="2691765"/>
            <a:ext cx="1552575" cy="857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7" name="Group 6"/>
          <p:cNvGrpSpPr/>
          <p:nvPr/>
        </p:nvGrpSpPr>
        <p:grpSpPr>
          <a:xfrm>
            <a:off x="5631180" y="2918460"/>
            <a:ext cx="1851660" cy="307777"/>
            <a:chOff x="5631180" y="2918460"/>
            <a:chExt cx="1851660" cy="307777"/>
          </a:xfrm>
        </p:grpSpPr>
        <p:cxnSp>
          <p:nvCxnSpPr>
            <p:cNvPr id="5" name="Straight Arrow Connector 4"/>
            <p:cNvCxnSpPr/>
            <p:nvPr/>
          </p:nvCxnSpPr>
          <p:spPr>
            <a:xfrm>
              <a:off x="5631180" y="3120390"/>
              <a:ext cx="1249680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" name="TextBox 5"/>
            <p:cNvSpPr txBox="1"/>
            <p:nvPr/>
          </p:nvSpPr>
          <p:spPr>
            <a:xfrm>
              <a:off x="7056120" y="2918460"/>
              <a:ext cx="42672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N" dirty="0" smtClean="0"/>
                <a:t>1</a:t>
              </a:r>
              <a:endParaRPr lang="en-IN" dirty="0"/>
            </a:p>
          </p:txBody>
        </p:sp>
      </p:grpSp>
    </p:spTree>
    <p:extLst>
      <p:ext uri="{BB962C8B-B14F-4D97-AF65-F5344CB8AC3E}">
        <p14:creationId xmlns:p14="http://schemas.microsoft.com/office/powerpoint/2010/main" val="2319817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1700" y="406925"/>
            <a:ext cx="8520600" cy="572700"/>
          </a:xfrm>
        </p:spPr>
        <p:txBody>
          <a:bodyPr>
            <a:normAutofit fontScale="90000"/>
          </a:bodyPr>
          <a:lstStyle/>
          <a:p>
            <a:r>
              <a:rPr lang="en-IN" b="1" dirty="0" smtClean="0">
                <a:solidFill>
                  <a:srgbClr val="FF0000"/>
                </a:solidFill>
              </a:rPr>
              <a:t>Kraft </a:t>
            </a:r>
            <a:r>
              <a:rPr lang="en-IN" b="1" dirty="0">
                <a:solidFill>
                  <a:srgbClr val="FF0000"/>
                </a:solidFill>
              </a:rPr>
              <a:t>Inequality</a:t>
            </a:r>
            <a:endParaRPr lang="en-IN" dirty="0">
              <a:solidFill>
                <a:srgbClr val="FF0000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IN" dirty="0"/>
              <a:t>Given a discrete memoryless source of entropy </a:t>
            </a:r>
            <a:r>
              <a:rPr lang="en-IN" i="1" dirty="0"/>
              <a:t>H</a:t>
            </a:r>
            <a:r>
              <a:rPr lang="en-IN" dirty="0"/>
              <a:t>(</a:t>
            </a:r>
            <a:r>
              <a:rPr lang="en-IN" i="1" dirty="0"/>
              <a:t>S</a:t>
            </a:r>
            <a:r>
              <a:rPr lang="en-IN" dirty="0"/>
              <a:t>), a prefix code can be constructed </a:t>
            </a:r>
            <a:r>
              <a:rPr lang="en-IN" dirty="0" smtClean="0"/>
              <a:t>with an </a:t>
            </a:r>
            <a:r>
              <a:rPr lang="en-IN" dirty="0"/>
              <a:t>average </a:t>
            </a:r>
            <a:r>
              <a:rPr lang="en-IN" dirty="0" smtClean="0"/>
              <a:t>codeword </a:t>
            </a:r>
            <a:r>
              <a:rPr lang="en-IN" dirty="0"/>
              <a:t>length , which is bounded as follows</a:t>
            </a:r>
            <a:r>
              <a:rPr lang="en-IN" dirty="0" smtClean="0"/>
              <a:t>:</a:t>
            </a:r>
          </a:p>
          <a:p>
            <a:pPr algn="just"/>
            <a:endParaRPr lang="en-IN" dirty="0"/>
          </a:p>
          <a:p>
            <a:pPr algn="just"/>
            <a:endParaRPr lang="en-IN" dirty="0" smtClean="0"/>
          </a:p>
          <a:p>
            <a:r>
              <a:rPr lang="en-IN" dirty="0"/>
              <a:t>The left-hand bound </a:t>
            </a:r>
            <a:r>
              <a:rPr lang="en-IN" dirty="0" smtClean="0"/>
              <a:t>of above equation-2 is </a:t>
            </a:r>
            <a:r>
              <a:rPr lang="en-IN" dirty="0"/>
              <a:t>satisfied with equality under the condition that symbol </a:t>
            </a:r>
            <a:r>
              <a:rPr lang="en-IN" i="1" dirty="0" err="1" smtClean="0"/>
              <a:t>s</a:t>
            </a:r>
            <a:r>
              <a:rPr lang="en-IN" i="1" baseline="-25000" dirty="0" err="1" smtClean="0"/>
              <a:t>k</a:t>
            </a:r>
            <a:r>
              <a:rPr lang="en-IN" i="1" baseline="-25000" dirty="0" smtClean="0"/>
              <a:t> </a:t>
            </a:r>
            <a:r>
              <a:rPr lang="en-IN" dirty="0" smtClean="0"/>
              <a:t>is </a:t>
            </a:r>
            <a:r>
              <a:rPr lang="en-IN" dirty="0"/>
              <a:t>emitted by the source with </a:t>
            </a:r>
            <a:r>
              <a:rPr lang="en-IN" dirty="0" smtClean="0"/>
              <a:t>probability </a:t>
            </a:r>
          </a:p>
          <a:p>
            <a:endParaRPr lang="en-IN" dirty="0"/>
          </a:p>
          <a:p>
            <a:pPr marL="449263" indent="0">
              <a:buNone/>
            </a:pPr>
            <a:r>
              <a:rPr lang="en-IN" dirty="0"/>
              <a:t>where </a:t>
            </a:r>
            <a:r>
              <a:rPr lang="en-IN" i="1" dirty="0" err="1"/>
              <a:t>l</a:t>
            </a:r>
            <a:r>
              <a:rPr lang="en-IN" i="1" baseline="-25000" dirty="0" err="1"/>
              <a:t>k</a:t>
            </a:r>
            <a:r>
              <a:rPr lang="en-IN" i="1" baseline="-25000" dirty="0"/>
              <a:t> </a:t>
            </a:r>
            <a:r>
              <a:rPr lang="en-IN" dirty="0"/>
              <a:t>is the length of the codeword assigned to source symbol </a:t>
            </a:r>
            <a:r>
              <a:rPr lang="en-IN" i="1" dirty="0"/>
              <a:t>s</a:t>
            </a:r>
            <a:r>
              <a:rPr lang="en-IN" i="1" baseline="-25000" dirty="0"/>
              <a:t>k</a:t>
            </a:r>
            <a:r>
              <a:rPr lang="en-IN" dirty="0" smtClean="0"/>
              <a:t>.</a:t>
            </a:r>
          </a:p>
          <a:p>
            <a:pPr algn="just"/>
            <a:r>
              <a:rPr lang="en-IN" dirty="0"/>
              <a:t>A distribution </a:t>
            </a:r>
            <a:r>
              <a:rPr lang="en-IN" dirty="0" smtClean="0"/>
              <a:t>governed by equation-3 </a:t>
            </a:r>
            <a:r>
              <a:rPr lang="en-IN" dirty="0" err="1" smtClean="0"/>
              <a:t>p</a:t>
            </a:r>
            <a:r>
              <a:rPr lang="en-IN" baseline="-25000" dirty="0" err="1" smtClean="0"/>
              <a:t>k</a:t>
            </a:r>
            <a:r>
              <a:rPr lang="en-IN" dirty="0" smtClean="0"/>
              <a:t> </a:t>
            </a:r>
            <a:r>
              <a:rPr lang="en-IN" dirty="0"/>
              <a:t>is said to be a </a:t>
            </a:r>
            <a:r>
              <a:rPr lang="en-IN" i="1" dirty="0" smtClean="0"/>
              <a:t>dyadic distribution</a:t>
            </a:r>
            <a:r>
              <a:rPr lang="en-IN" i="1" dirty="0"/>
              <a:t>. </a:t>
            </a:r>
            <a:r>
              <a:rPr lang="en-IN" dirty="0"/>
              <a:t>For this distribution, we naturally have</a:t>
            </a:r>
            <a:endParaRPr lang="en-IN" dirty="0" smtClean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201" b="-1"/>
          <a:stretch/>
        </p:blipFill>
        <p:spPr bwMode="auto">
          <a:xfrm>
            <a:off x="3586162" y="1973578"/>
            <a:ext cx="1971675" cy="3943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94245" y="2796540"/>
            <a:ext cx="10477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32195" y="4165283"/>
            <a:ext cx="2324100" cy="866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9" name="Group 8"/>
          <p:cNvGrpSpPr/>
          <p:nvPr/>
        </p:nvGrpSpPr>
        <p:grpSpPr>
          <a:xfrm>
            <a:off x="5730240" y="1935478"/>
            <a:ext cx="1851660" cy="307777"/>
            <a:chOff x="5631180" y="2918460"/>
            <a:chExt cx="1851660" cy="307777"/>
          </a:xfrm>
        </p:grpSpPr>
        <p:cxnSp>
          <p:nvCxnSpPr>
            <p:cNvPr id="10" name="Straight Arrow Connector 9"/>
            <p:cNvCxnSpPr/>
            <p:nvPr/>
          </p:nvCxnSpPr>
          <p:spPr>
            <a:xfrm>
              <a:off x="5631180" y="3120390"/>
              <a:ext cx="1249680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TextBox 10"/>
            <p:cNvSpPr txBox="1"/>
            <p:nvPr/>
          </p:nvSpPr>
          <p:spPr>
            <a:xfrm>
              <a:off x="7056120" y="2918460"/>
              <a:ext cx="42672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N" dirty="0"/>
                <a:t>2</a:t>
              </a: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8236266" y="2946795"/>
            <a:ext cx="977265" cy="307777"/>
            <a:chOff x="6505575" y="2918460"/>
            <a:chExt cx="977265" cy="307777"/>
          </a:xfrm>
        </p:grpSpPr>
        <p:cxnSp>
          <p:nvCxnSpPr>
            <p:cNvPr id="13" name="Straight Arrow Connector 12"/>
            <p:cNvCxnSpPr/>
            <p:nvPr/>
          </p:nvCxnSpPr>
          <p:spPr>
            <a:xfrm>
              <a:off x="6505575" y="3120390"/>
              <a:ext cx="375285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TextBox 13"/>
            <p:cNvSpPr txBox="1"/>
            <p:nvPr/>
          </p:nvSpPr>
          <p:spPr>
            <a:xfrm>
              <a:off x="7056120" y="2918460"/>
              <a:ext cx="42672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N" dirty="0" smtClean="0"/>
                <a:t>3</a:t>
              </a:r>
              <a:endParaRPr lang="en-IN" dirty="0"/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7292340" y="4835723"/>
            <a:ext cx="1851660" cy="307777"/>
            <a:chOff x="5631180" y="2918460"/>
            <a:chExt cx="1851660" cy="307777"/>
          </a:xfrm>
        </p:grpSpPr>
        <p:cxnSp>
          <p:nvCxnSpPr>
            <p:cNvPr id="17" name="Straight Arrow Connector 16"/>
            <p:cNvCxnSpPr/>
            <p:nvPr/>
          </p:nvCxnSpPr>
          <p:spPr>
            <a:xfrm>
              <a:off x="5631180" y="3120390"/>
              <a:ext cx="1249680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TextBox 17"/>
            <p:cNvSpPr txBox="1"/>
            <p:nvPr/>
          </p:nvSpPr>
          <p:spPr>
            <a:xfrm>
              <a:off x="7056120" y="2918460"/>
              <a:ext cx="42672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N" dirty="0" smtClean="0"/>
                <a:t>4</a:t>
              </a:r>
              <a:endParaRPr lang="en-IN" dirty="0"/>
            </a:p>
          </p:txBody>
        </p:sp>
      </p:grpSp>
    </p:spTree>
    <p:extLst>
      <p:ext uri="{BB962C8B-B14F-4D97-AF65-F5344CB8AC3E}">
        <p14:creationId xmlns:p14="http://schemas.microsoft.com/office/powerpoint/2010/main" val="1557887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1700" y="406925"/>
            <a:ext cx="8520600" cy="572700"/>
          </a:xfrm>
        </p:spPr>
        <p:txBody>
          <a:bodyPr>
            <a:normAutofit fontScale="90000"/>
          </a:bodyPr>
          <a:lstStyle/>
          <a:p>
            <a:r>
              <a:rPr lang="en-IN" b="1" dirty="0" smtClean="0">
                <a:solidFill>
                  <a:srgbClr val="FF0000"/>
                </a:solidFill>
              </a:rPr>
              <a:t>Kraft </a:t>
            </a:r>
            <a:r>
              <a:rPr lang="en-IN" b="1" dirty="0">
                <a:solidFill>
                  <a:srgbClr val="FF0000"/>
                </a:solidFill>
              </a:rPr>
              <a:t>Inequality</a:t>
            </a:r>
            <a:endParaRPr lang="en-IN" dirty="0">
              <a:solidFill>
                <a:srgbClr val="FF0000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r>
              <a:rPr lang="en-IN" dirty="0"/>
              <a:t>Under this condition, the Kraft inequality of </a:t>
            </a:r>
            <a:r>
              <a:rPr lang="en-IN" dirty="0" smtClean="0"/>
              <a:t>equation-1 </a:t>
            </a:r>
            <a:r>
              <a:rPr lang="en-IN" dirty="0"/>
              <a:t>confirms that we can construct a </a:t>
            </a:r>
            <a:r>
              <a:rPr lang="en-IN" dirty="0" smtClean="0"/>
              <a:t>prefix code</a:t>
            </a:r>
            <a:r>
              <a:rPr lang="en-IN" dirty="0"/>
              <a:t>, such that the length of the codeword assigned to source symbol </a:t>
            </a:r>
            <a:r>
              <a:rPr lang="en-IN" i="1" dirty="0" err="1"/>
              <a:t>s</a:t>
            </a:r>
            <a:r>
              <a:rPr lang="en-IN" i="1" baseline="-25000" dirty="0" err="1"/>
              <a:t>k</a:t>
            </a:r>
            <a:r>
              <a:rPr lang="en-IN" i="1" dirty="0"/>
              <a:t> </a:t>
            </a:r>
            <a:r>
              <a:rPr lang="en-IN" dirty="0"/>
              <a:t>is –</a:t>
            </a:r>
            <a:r>
              <a:rPr lang="en-IN" dirty="0" smtClean="0"/>
              <a:t>log</a:t>
            </a:r>
            <a:r>
              <a:rPr lang="en-IN" baseline="-25000" dirty="0" smtClean="0"/>
              <a:t>2</a:t>
            </a:r>
            <a:r>
              <a:rPr lang="en-IN" i="1" dirty="0" smtClean="0"/>
              <a:t>p</a:t>
            </a:r>
            <a:r>
              <a:rPr lang="en-IN" i="1" baseline="-25000" dirty="0" smtClean="0"/>
              <a:t>k</a:t>
            </a:r>
            <a:r>
              <a:rPr lang="en-IN" dirty="0" smtClean="0"/>
              <a:t>. </a:t>
            </a:r>
            <a:endParaRPr lang="en-IN" dirty="0"/>
          </a:p>
          <a:p>
            <a:r>
              <a:rPr lang="en-IN" dirty="0" smtClean="0"/>
              <a:t>For such </a:t>
            </a:r>
            <a:r>
              <a:rPr lang="en-IN" dirty="0"/>
              <a:t>a code, the average codeword length </a:t>
            </a:r>
            <a:r>
              <a:rPr lang="en-IN" dirty="0" smtClean="0"/>
              <a:t>is </a:t>
            </a:r>
          </a:p>
          <a:p>
            <a:endParaRPr lang="en-IN" dirty="0"/>
          </a:p>
          <a:p>
            <a:endParaRPr lang="en-IN" dirty="0" smtClean="0"/>
          </a:p>
          <a:p>
            <a:pPr marL="114300" indent="0">
              <a:buNone/>
            </a:pPr>
            <a:r>
              <a:rPr lang="en-IN" dirty="0" smtClean="0"/>
              <a:t>and </a:t>
            </a:r>
            <a:r>
              <a:rPr lang="en-IN" dirty="0"/>
              <a:t>the corresponding entropy of the source </a:t>
            </a:r>
            <a:r>
              <a:rPr lang="en-IN" dirty="0" smtClean="0"/>
              <a:t>is</a:t>
            </a:r>
          </a:p>
          <a:p>
            <a:pPr marL="114300" indent="0">
              <a:buNone/>
            </a:pPr>
            <a:endParaRPr lang="en-IN" dirty="0"/>
          </a:p>
          <a:p>
            <a:r>
              <a:rPr lang="en-IN" dirty="0"/>
              <a:t>Hence, in this </a:t>
            </a:r>
            <a:r>
              <a:rPr lang="en-IN" dirty="0" smtClean="0"/>
              <a:t>special case</a:t>
            </a:r>
            <a:r>
              <a:rPr lang="en-IN" dirty="0"/>
              <a:t>, we find from </a:t>
            </a:r>
            <a:r>
              <a:rPr lang="en-IN" dirty="0" smtClean="0"/>
              <a:t>equ-4 and </a:t>
            </a:r>
          </a:p>
          <a:p>
            <a:pPr marL="114300" indent="0">
              <a:buNone/>
            </a:pPr>
            <a:r>
              <a:rPr lang="en-IN" dirty="0" smtClean="0"/>
              <a:t>and equ-5 </a:t>
            </a:r>
            <a:r>
              <a:rPr lang="en-IN" dirty="0"/>
              <a:t>that </a:t>
            </a:r>
            <a:r>
              <a:rPr lang="en-IN" dirty="0" smtClean="0"/>
              <a:t>the prefix </a:t>
            </a:r>
            <a:r>
              <a:rPr lang="en-IN" dirty="0"/>
              <a:t>code is </a:t>
            </a:r>
            <a:endParaRPr lang="en-IN" dirty="0" smtClean="0"/>
          </a:p>
          <a:p>
            <a:pPr marL="114300" indent="0">
              <a:buNone/>
            </a:pPr>
            <a:r>
              <a:rPr lang="en-IN" i="1" dirty="0" smtClean="0"/>
              <a:t>matched </a:t>
            </a:r>
            <a:r>
              <a:rPr lang="en-IN" dirty="0"/>
              <a:t>to the source in that </a:t>
            </a:r>
            <a:endParaRPr lang="en-IN" dirty="0" smtClean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19788" y="1876425"/>
            <a:ext cx="1571625" cy="933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0228" y="3214688"/>
            <a:ext cx="2867025" cy="1762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9" name="Group 18"/>
          <p:cNvGrpSpPr/>
          <p:nvPr/>
        </p:nvGrpSpPr>
        <p:grpSpPr>
          <a:xfrm>
            <a:off x="7708583" y="2125980"/>
            <a:ext cx="1270020" cy="307777"/>
            <a:chOff x="5631180" y="2918460"/>
            <a:chExt cx="1851660" cy="307777"/>
          </a:xfrm>
        </p:grpSpPr>
        <p:cxnSp>
          <p:nvCxnSpPr>
            <p:cNvPr id="20" name="Straight Arrow Connector 19"/>
            <p:cNvCxnSpPr/>
            <p:nvPr/>
          </p:nvCxnSpPr>
          <p:spPr>
            <a:xfrm>
              <a:off x="5631180" y="3120390"/>
              <a:ext cx="1249680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TextBox 20"/>
            <p:cNvSpPr txBox="1"/>
            <p:nvPr/>
          </p:nvSpPr>
          <p:spPr>
            <a:xfrm>
              <a:off x="7056120" y="2918460"/>
              <a:ext cx="42672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N" dirty="0"/>
                <a:t>4</a:t>
              </a:r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7708583" y="4351020"/>
            <a:ext cx="1435417" cy="307777"/>
            <a:chOff x="5631180" y="2918460"/>
            <a:chExt cx="1851660" cy="307777"/>
          </a:xfrm>
        </p:grpSpPr>
        <p:cxnSp>
          <p:nvCxnSpPr>
            <p:cNvPr id="23" name="Straight Arrow Connector 22"/>
            <p:cNvCxnSpPr/>
            <p:nvPr/>
          </p:nvCxnSpPr>
          <p:spPr>
            <a:xfrm>
              <a:off x="5631180" y="3120390"/>
              <a:ext cx="1249680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TextBox 23"/>
            <p:cNvSpPr txBox="1"/>
            <p:nvPr/>
          </p:nvSpPr>
          <p:spPr>
            <a:xfrm>
              <a:off x="7056120" y="2918460"/>
              <a:ext cx="42672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N" dirty="0" smtClean="0"/>
                <a:t>5</a:t>
              </a:r>
              <a:endParaRPr lang="en-IN" dirty="0"/>
            </a:p>
          </p:txBody>
        </p:sp>
      </p:grpSp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3295" y="4098608"/>
            <a:ext cx="1009650" cy="333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05192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1700" y="406925"/>
            <a:ext cx="8520600" cy="572700"/>
          </a:xfrm>
        </p:spPr>
        <p:txBody>
          <a:bodyPr>
            <a:normAutofit fontScale="90000"/>
          </a:bodyPr>
          <a:lstStyle/>
          <a:p>
            <a:r>
              <a:rPr lang="en-IN" b="1" dirty="0" smtClean="0">
                <a:solidFill>
                  <a:srgbClr val="FF0000"/>
                </a:solidFill>
              </a:rPr>
              <a:t>Kraft </a:t>
            </a:r>
            <a:r>
              <a:rPr lang="en-IN" b="1" dirty="0">
                <a:solidFill>
                  <a:srgbClr val="FF0000"/>
                </a:solidFill>
              </a:rPr>
              <a:t>Inequality</a:t>
            </a:r>
            <a:endParaRPr lang="en-IN" dirty="0">
              <a:solidFill>
                <a:srgbClr val="FF0000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IN" dirty="0" smtClean="0"/>
              <a:t>Know let us match </a:t>
            </a:r>
            <a:r>
              <a:rPr lang="en-IN" dirty="0"/>
              <a:t>the prefix code to an arbitrary discrete memoryless </a:t>
            </a:r>
            <a:r>
              <a:rPr lang="en-IN" dirty="0" smtClean="0"/>
              <a:t>source using an </a:t>
            </a:r>
            <a:r>
              <a:rPr lang="en-IN" i="1" dirty="0"/>
              <a:t>extended </a:t>
            </a:r>
            <a:r>
              <a:rPr lang="en-IN" i="1" dirty="0" smtClean="0"/>
              <a:t>code.</a:t>
            </a:r>
          </a:p>
          <a:p>
            <a:r>
              <a:rPr lang="en-IN" dirty="0"/>
              <a:t>Let denote </a:t>
            </a:r>
            <a:r>
              <a:rPr lang="en-IN" dirty="0" smtClean="0"/>
              <a:t>the       </a:t>
            </a:r>
            <a:r>
              <a:rPr lang="en-IN" dirty="0"/>
              <a:t>denote </a:t>
            </a:r>
            <a:r>
              <a:rPr lang="en-IN" dirty="0" smtClean="0"/>
              <a:t>the average </a:t>
            </a:r>
            <a:r>
              <a:rPr lang="en-IN" dirty="0"/>
              <a:t>codeword length of the extended prefix </a:t>
            </a:r>
            <a:r>
              <a:rPr lang="en-IN" dirty="0" smtClean="0"/>
              <a:t>code. </a:t>
            </a:r>
            <a:r>
              <a:rPr lang="en-IN" dirty="0"/>
              <a:t>For a uniquely decodable </a:t>
            </a:r>
            <a:r>
              <a:rPr lang="en-IN" dirty="0" smtClean="0"/>
              <a:t>code, is </a:t>
            </a:r>
            <a:r>
              <a:rPr lang="en-IN" dirty="0"/>
              <a:t>the smallest </a:t>
            </a:r>
            <a:r>
              <a:rPr lang="en-IN" dirty="0" smtClean="0"/>
              <a:t>possible.</a:t>
            </a:r>
          </a:p>
          <a:p>
            <a:r>
              <a:rPr lang="en-IN" dirty="0" smtClean="0"/>
              <a:t>From equ-2, </a:t>
            </a:r>
            <a:r>
              <a:rPr lang="en-IN" dirty="0"/>
              <a:t>we find </a:t>
            </a:r>
            <a:r>
              <a:rPr lang="en-IN" dirty="0" smtClean="0"/>
              <a:t>that</a:t>
            </a:r>
          </a:p>
          <a:p>
            <a:endParaRPr lang="en-IN" dirty="0"/>
          </a:p>
          <a:p>
            <a:pPr marL="114300" indent="0">
              <a:buNone/>
            </a:pPr>
            <a:r>
              <a:rPr lang="en-IN" dirty="0" smtClean="0"/>
              <a:t>	</a:t>
            </a:r>
            <a:r>
              <a:rPr lang="en-IN" dirty="0"/>
              <a:t>or, equivalently</a:t>
            </a:r>
            <a:r>
              <a:rPr lang="en-IN" dirty="0" smtClean="0"/>
              <a:t>,</a:t>
            </a:r>
          </a:p>
          <a:p>
            <a:pPr marL="114300" indent="0">
              <a:buNone/>
            </a:pPr>
            <a:endParaRPr lang="en-IN" dirty="0"/>
          </a:p>
          <a:p>
            <a:r>
              <a:rPr lang="en-IN" dirty="0"/>
              <a:t>In the limit, as </a:t>
            </a:r>
            <a:r>
              <a:rPr lang="en-IN" i="1" dirty="0"/>
              <a:t>n </a:t>
            </a:r>
            <a:r>
              <a:rPr lang="en-IN" dirty="0"/>
              <a:t>approaches infinity, the lower and upper bounds in (5.28) converge </a:t>
            </a:r>
            <a:r>
              <a:rPr lang="en-IN" dirty="0" smtClean="0"/>
              <a:t>as shown </a:t>
            </a:r>
            <a:r>
              <a:rPr lang="en-IN" dirty="0"/>
              <a:t>by</a:t>
            </a:r>
            <a:r>
              <a:rPr lang="en-IN" dirty="0" smtClean="0"/>
              <a:t> 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116"/>
          <a:stretch/>
        </p:blipFill>
        <p:spPr bwMode="auto">
          <a:xfrm>
            <a:off x="2347913" y="1897379"/>
            <a:ext cx="333375" cy="347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5200" y="2458403"/>
            <a:ext cx="2286000" cy="409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28975" y="2867978"/>
            <a:ext cx="2305050" cy="714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71887" y="4044315"/>
            <a:ext cx="1952625" cy="666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56010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1700" y="406925"/>
            <a:ext cx="8520600" cy="572700"/>
          </a:xfrm>
        </p:spPr>
        <p:txBody>
          <a:bodyPr>
            <a:normAutofit fontScale="90000"/>
          </a:bodyPr>
          <a:lstStyle/>
          <a:p>
            <a:r>
              <a:rPr lang="en-IN" b="1" dirty="0" smtClean="0">
                <a:solidFill>
                  <a:srgbClr val="FF0000"/>
                </a:solidFill>
              </a:rPr>
              <a:t>Kraft </a:t>
            </a:r>
            <a:r>
              <a:rPr lang="en-IN" b="1" dirty="0">
                <a:solidFill>
                  <a:srgbClr val="FF0000"/>
                </a:solidFill>
              </a:rPr>
              <a:t>Inequality</a:t>
            </a:r>
            <a:endParaRPr lang="en-IN" dirty="0">
              <a:solidFill>
                <a:srgbClr val="FF0000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1700" y="1152475"/>
            <a:ext cx="8436060" cy="554405"/>
          </a:xfrm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just"/>
            <a:r>
              <a:rPr lang="en-IN" dirty="0"/>
              <a:t>We may, therefore, make the statement</a:t>
            </a:r>
            <a:r>
              <a:rPr lang="en-IN" dirty="0" smtClean="0"/>
              <a:t>:</a:t>
            </a:r>
          </a:p>
          <a:p>
            <a:pPr marL="114300" indent="0" algn="just">
              <a:buNone/>
            </a:pPr>
            <a:endParaRPr lang="en-IN" dirty="0" smtClean="0"/>
          </a:p>
        </p:txBody>
      </p:sp>
      <p:sp>
        <p:nvSpPr>
          <p:cNvPr id="8" name="Text Placeholder 2"/>
          <p:cNvSpPr txBox="1">
            <a:spLocks/>
          </p:cNvSpPr>
          <p:nvPr/>
        </p:nvSpPr>
        <p:spPr>
          <a:xfrm>
            <a:off x="518160" y="1706880"/>
            <a:ext cx="8229600" cy="74676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●"/>
              <a:defRPr sz="1800" b="0" i="0" u="none" strike="noStrike" cap="none">
                <a:solidFill>
                  <a:schemeClr val="dk2"/>
                </a:solidFill>
                <a:latin typeface="+mn-lt"/>
                <a:ea typeface="+mn-ea"/>
                <a:cs typeface="+mn-cs"/>
                <a:sym typeface="Arial"/>
              </a:defRPr>
            </a:lvl1pPr>
            <a:lvl2pPr marL="914400" marR="0" lvl="1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+mn-lt"/>
                <a:ea typeface="+mn-ea"/>
                <a:cs typeface="+mn-cs"/>
                <a:sym typeface="Arial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+mn-lt"/>
                <a:ea typeface="+mn-ea"/>
                <a:cs typeface="+mn-cs"/>
                <a:sym typeface="Arial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+mn-lt"/>
                <a:ea typeface="+mn-ea"/>
                <a:cs typeface="+mn-cs"/>
                <a:sym typeface="Arial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+mn-lt"/>
                <a:ea typeface="+mn-ea"/>
                <a:cs typeface="+mn-cs"/>
                <a:sym typeface="Arial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+mn-lt"/>
                <a:ea typeface="+mn-ea"/>
                <a:cs typeface="+mn-cs"/>
                <a:sym typeface="Arial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+mn-lt"/>
                <a:ea typeface="+mn-ea"/>
                <a:cs typeface="+mn-cs"/>
                <a:sym typeface="Arial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+mn-lt"/>
                <a:ea typeface="+mn-ea"/>
                <a:cs typeface="+mn-cs"/>
                <a:sym typeface="Arial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+mn-lt"/>
                <a:ea typeface="+mn-ea"/>
                <a:cs typeface="+mn-cs"/>
                <a:sym typeface="Arial"/>
              </a:defRPr>
            </a:lvl9pPr>
          </a:lstStyle>
          <a:p>
            <a:pPr marL="0" indent="0" algn="just">
              <a:buFont typeface="Arial"/>
              <a:buNone/>
            </a:pPr>
            <a:r>
              <a:rPr lang="en-IN" sz="1600" dirty="0" smtClean="0"/>
              <a:t>By making the order n of an extended prefix source encoder large enough, we can make the code faithfully represent the discrete memoryless source S as closely as desired.</a:t>
            </a:r>
          </a:p>
        </p:txBody>
      </p:sp>
      <p:sp>
        <p:nvSpPr>
          <p:cNvPr id="9" name="Text Placeholder 2"/>
          <p:cNvSpPr txBox="1">
            <a:spLocks/>
          </p:cNvSpPr>
          <p:nvPr/>
        </p:nvSpPr>
        <p:spPr>
          <a:xfrm>
            <a:off x="326940" y="2607895"/>
            <a:ext cx="8565600" cy="1186865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spcFirstLastPara="1" wrap="square" lIns="91425" tIns="91425" rIns="91425" bIns="91425" anchor="t" anchorCtr="0">
            <a:norm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●"/>
              <a:defRPr sz="1800" b="0" i="0" u="none" strike="noStrike" cap="none">
                <a:solidFill>
                  <a:schemeClr val="dk2"/>
                </a:solidFill>
                <a:latin typeface="+mn-lt"/>
                <a:ea typeface="+mn-ea"/>
                <a:cs typeface="+mn-cs"/>
                <a:sym typeface="Arial"/>
              </a:defRPr>
            </a:lvl1pPr>
            <a:lvl2pPr marL="914400" marR="0" lvl="1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+mn-lt"/>
                <a:ea typeface="+mn-ea"/>
                <a:cs typeface="+mn-cs"/>
                <a:sym typeface="Arial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+mn-lt"/>
                <a:ea typeface="+mn-ea"/>
                <a:cs typeface="+mn-cs"/>
                <a:sym typeface="Arial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+mn-lt"/>
                <a:ea typeface="+mn-ea"/>
                <a:cs typeface="+mn-cs"/>
                <a:sym typeface="Arial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+mn-lt"/>
                <a:ea typeface="+mn-ea"/>
                <a:cs typeface="+mn-cs"/>
                <a:sym typeface="Arial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+mn-lt"/>
                <a:ea typeface="+mn-ea"/>
                <a:cs typeface="+mn-cs"/>
                <a:sym typeface="Arial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+mn-lt"/>
                <a:ea typeface="+mn-ea"/>
                <a:cs typeface="+mn-cs"/>
                <a:sym typeface="Arial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+mn-lt"/>
                <a:ea typeface="+mn-ea"/>
                <a:cs typeface="+mn-cs"/>
                <a:sym typeface="Arial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+mn-lt"/>
                <a:ea typeface="+mn-ea"/>
                <a:cs typeface="+mn-cs"/>
                <a:sym typeface="Arial"/>
              </a:defRPr>
            </a:lvl9pPr>
          </a:lstStyle>
          <a:p>
            <a:pPr algn="just"/>
            <a:r>
              <a:rPr lang="en-IN" dirty="0"/>
              <a:t>In other words, the average codeword length of an extended prefix code can be made </a:t>
            </a:r>
            <a:r>
              <a:rPr lang="en-IN" dirty="0" smtClean="0"/>
              <a:t>as small </a:t>
            </a:r>
            <a:r>
              <a:rPr lang="en-IN" dirty="0"/>
              <a:t>as the entropy of the source, provided that the extended code has a high </a:t>
            </a:r>
            <a:r>
              <a:rPr lang="en-IN" dirty="0" smtClean="0"/>
              <a:t>enough order </a:t>
            </a:r>
            <a:r>
              <a:rPr lang="en-IN" dirty="0"/>
              <a:t>in accordance with the source-coding theorem</a:t>
            </a:r>
            <a:endParaRPr lang="en-IN" dirty="0" smtClean="0"/>
          </a:p>
        </p:txBody>
      </p:sp>
    </p:spTree>
    <p:extLst>
      <p:ext uri="{BB962C8B-B14F-4D97-AF65-F5344CB8AC3E}">
        <p14:creationId xmlns:p14="http://schemas.microsoft.com/office/powerpoint/2010/main" val="2930020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1700" y="406925"/>
            <a:ext cx="8520600" cy="572700"/>
          </a:xfrm>
        </p:spPr>
        <p:txBody>
          <a:bodyPr>
            <a:normAutofit fontScale="90000"/>
          </a:bodyPr>
          <a:lstStyle/>
          <a:p>
            <a:r>
              <a:rPr lang="en-IN" b="1" dirty="0" smtClean="0">
                <a:solidFill>
                  <a:srgbClr val="FF0000"/>
                </a:solidFill>
              </a:rPr>
              <a:t>Kraft </a:t>
            </a:r>
            <a:r>
              <a:rPr lang="en-IN" b="1" dirty="0">
                <a:solidFill>
                  <a:srgbClr val="FF0000"/>
                </a:solidFill>
              </a:rPr>
              <a:t>Inequality</a:t>
            </a:r>
            <a:endParaRPr lang="en-IN" dirty="0">
              <a:solidFill>
                <a:srgbClr val="FF0000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IN" dirty="0" smtClean="0"/>
              <a:t>Know let us match </a:t>
            </a:r>
            <a:r>
              <a:rPr lang="en-IN" dirty="0"/>
              <a:t>the prefix code to an arbitrary discrete memoryless </a:t>
            </a:r>
            <a:r>
              <a:rPr lang="en-IN" dirty="0" smtClean="0"/>
              <a:t>source using an </a:t>
            </a:r>
            <a:r>
              <a:rPr lang="en-IN" i="1" dirty="0"/>
              <a:t>extended </a:t>
            </a:r>
            <a:r>
              <a:rPr lang="en-IN" i="1" dirty="0" smtClean="0"/>
              <a:t>code.</a:t>
            </a:r>
          </a:p>
          <a:p>
            <a:r>
              <a:rPr lang="en-IN" dirty="0"/>
              <a:t>Let denote </a:t>
            </a:r>
            <a:r>
              <a:rPr lang="en-IN" dirty="0" smtClean="0"/>
              <a:t>the       </a:t>
            </a:r>
            <a:r>
              <a:rPr lang="en-IN" dirty="0"/>
              <a:t>denote </a:t>
            </a:r>
            <a:r>
              <a:rPr lang="en-IN" dirty="0" smtClean="0"/>
              <a:t>the average </a:t>
            </a:r>
            <a:r>
              <a:rPr lang="en-IN" dirty="0"/>
              <a:t>codeword length of the extended prefix </a:t>
            </a:r>
            <a:r>
              <a:rPr lang="en-IN" dirty="0" smtClean="0"/>
              <a:t>code. </a:t>
            </a:r>
            <a:r>
              <a:rPr lang="en-IN" dirty="0"/>
              <a:t>For a uniquely decodable </a:t>
            </a:r>
            <a:r>
              <a:rPr lang="en-IN" dirty="0" smtClean="0"/>
              <a:t>code, is </a:t>
            </a:r>
            <a:r>
              <a:rPr lang="en-IN" dirty="0"/>
              <a:t>the smallest </a:t>
            </a:r>
            <a:r>
              <a:rPr lang="en-IN" dirty="0" smtClean="0"/>
              <a:t>possible.</a:t>
            </a:r>
          </a:p>
          <a:p>
            <a:r>
              <a:rPr lang="en-IN" dirty="0" smtClean="0"/>
              <a:t>From equ-2, </a:t>
            </a:r>
            <a:r>
              <a:rPr lang="en-IN" dirty="0"/>
              <a:t>we find </a:t>
            </a:r>
            <a:r>
              <a:rPr lang="en-IN" dirty="0" smtClean="0"/>
              <a:t>that</a:t>
            </a:r>
          </a:p>
          <a:p>
            <a:endParaRPr lang="en-IN" dirty="0"/>
          </a:p>
          <a:p>
            <a:pPr marL="114300" indent="0">
              <a:buNone/>
            </a:pPr>
            <a:r>
              <a:rPr lang="en-IN" dirty="0" smtClean="0"/>
              <a:t>	</a:t>
            </a:r>
            <a:r>
              <a:rPr lang="en-IN" dirty="0"/>
              <a:t>or, equivalently</a:t>
            </a:r>
            <a:r>
              <a:rPr lang="en-IN" dirty="0" smtClean="0"/>
              <a:t>,</a:t>
            </a:r>
          </a:p>
          <a:p>
            <a:pPr marL="114300" indent="0">
              <a:buNone/>
            </a:pPr>
            <a:endParaRPr lang="en-IN" dirty="0"/>
          </a:p>
          <a:p>
            <a:r>
              <a:rPr lang="en-IN" dirty="0"/>
              <a:t>In the limit, as </a:t>
            </a:r>
            <a:r>
              <a:rPr lang="en-IN" i="1" dirty="0"/>
              <a:t>n </a:t>
            </a:r>
            <a:r>
              <a:rPr lang="en-IN" dirty="0"/>
              <a:t>approaches infinity, the lower and upper bounds in (5.28) converge </a:t>
            </a:r>
            <a:r>
              <a:rPr lang="en-IN" dirty="0" smtClean="0"/>
              <a:t>as shown </a:t>
            </a:r>
            <a:r>
              <a:rPr lang="en-IN" dirty="0"/>
              <a:t>by</a:t>
            </a:r>
            <a:r>
              <a:rPr lang="en-IN" dirty="0" smtClean="0"/>
              <a:t> 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116"/>
          <a:stretch/>
        </p:blipFill>
        <p:spPr bwMode="auto">
          <a:xfrm>
            <a:off x="2347913" y="1897379"/>
            <a:ext cx="333375" cy="347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5200" y="2458403"/>
            <a:ext cx="2286000" cy="409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28975" y="2867978"/>
            <a:ext cx="2305050" cy="714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71887" y="4044315"/>
            <a:ext cx="1952625" cy="666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81195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IN" b="1" dirty="0">
                <a:solidFill>
                  <a:srgbClr val="FF0000"/>
                </a:solidFill>
              </a:rPr>
              <a:t>Huffman Coding</a:t>
            </a:r>
            <a:endParaRPr lang="en-IN" dirty="0">
              <a:solidFill>
                <a:srgbClr val="FF0000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1700" y="899160"/>
            <a:ext cx="8520600" cy="3669715"/>
          </a:xfrm>
        </p:spPr>
        <p:txBody>
          <a:bodyPr>
            <a:normAutofit fontScale="92500" lnSpcReduction="20000"/>
          </a:bodyPr>
          <a:lstStyle/>
          <a:p>
            <a:r>
              <a:rPr lang="en-IN" dirty="0" smtClean="0"/>
              <a:t>An </a:t>
            </a:r>
            <a:r>
              <a:rPr lang="en-IN" dirty="0"/>
              <a:t>important class of prefix codes known as Huffman </a:t>
            </a:r>
            <a:r>
              <a:rPr lang="en-IN" dirty="0" smtClean="0"/>
              <a:t>codes.</a:t>
            </a:r>
          </a:p>
          <a:p>
            <a:pPr algn="just"/>
            <a:r>
              <a:rPr lang="en-IN" dirty="0"/>
              <a:t>The </a:t>
            </a:r>
            <a:r>
              <a:rPr lang="en-IN" dirty="0" smtClean="0"/>
              <a:t>basic idea </a:t>
            </a:r>
            <a:r>
              <a:rPr lang="en-IN" dirty="0"/>
              <a:t>behind </a:t>
            </a:r>
            <a:r>
              <a:rPr lang="en-IN" i="1" dirty="0"/>
              <a:t>Huffman </a:t>
            </a:r>
            <a:r>
              <a:rPr lang="en-IN" i="1" dirty="0" smtClean="0"/>
              <a:t>coding</a:t>
            </a:r>
            <a:r>
              <a:rPr lang="en-IN" dirty="0"/>
              <a:t> </a:t>
            </a:r>
            <a:r>
              <a:rPr lang="en-IN" dirty="0" smtClean="0"/>
              <a:t>is </a:t>
            </a:r>
            <a:r>
              <a:rPr lang="en-IN" dirty="0"/>
              <a:t>the construction of a simple </a:t>
            </a:r>
            <a:r>
              <a:rPr lang="en-IN" dirty="0" smtClean="0"/>
              <a:t> algorithm </a:t>
            </a:r>
            <a:r>
              <a:rPr lang="en-IN" dirty="0"/>
              <a:t>that computes </a:t>
            </a:r>
            <a:r>
              <a:rPr lang="en-IN" dirty="0" smtClean="0"/>
              <a:t>an </a:t>
            </a:r>
            <a:r>
              <a:rPr lang="en-IN" i="1" dirty="0" smtClean="0"/>
              <a:t>optimal </a:t>
            </a:r>
            <a:r>
              <a:rPr lang="en-IN" dirty="0"/>
              <a:t>prefix code for a given distribution, optimal in the sense that the code has </a:t>
            </a:r>
            <a:r>
              <a:rPr lang="en-IN" dirty="0" smtClean="0"/>
              <a:t>the </a:t>
            </a:r>
            <a:r>
              <a:rPr lang="en-IN" i="1" dirty="0" smtClean="0"/>
              <a:t>shortest </a:t>
            </a:r>
            <a:r>
              <a:rPr lang="en-IN" i="1" dirty="0"/>
              <a:t>expected length</a:t>
            </a:r>
            <a:r>
              <a:rPr lang="en-IN" dirty="0" smtClean="0"/>
              <a:t>.</a:t>
            </a:r>
          </a:p>
          <a:p>
            <a:pPr algn="just"/>
            <a:r>
              <a:rPr lang="en-IN" dirty="0"/>
              <a:t>The end result is a source code whose average codeword </a:t>
            </a:r>
            <a:r>
              <a:rPr lang="en-IN" dirty="0" smtClean="0"/>
              <a:t>length approaches the fundamental </a:t>
            </a:r>
            <a:r>
              <a:rPr lang="en-IN" dirty="0"/>
              <a:t>limit set by the entropy of a discrete memoryless </a:t>
            </a:r>
            <a:r>
              <a:rPr lang="en-IN" dirty="0" smtClean="0"/>
              <a:t>source, namely </a:t>
            </a:r>
            <a:r>
              <a:rPr lang="en-IN" i="1" dirty="0"/>
              <a:t>H</a:t>
            </a:r>
            <a:r>
              <a:rPr lang="en-IN" dirty="0"/>
              <a:t>(</a:t>
            </a:r>
            <a:r>
              <a:rPr lang="en-IN" i="1" dirty="0"/>
              <a:t>S</a:t>
            </a:r>
            <a:r>
              <a:rPr lang="en-IN" dirty="0" smtClean="0"/>
              <a:t>).</a:t>
            </a:r>
          </a:p>
          <a:p>
            <a:pPr algn="just"/>
            <a:r>
              <a:rPr lang="en-IN" dirty="0"/>
              <a:t>The essence of the </a:t>
            </a:r>
            <a:r>
              <a:rPr lang="en-IN" i="1" dirty="0"/>
              <a:t>algorithm </a:t>
            </a:r>
            <a:r>
              <a:rPr lang="en-IN" dirty="0"/>
              <a:t>used to synthesize the Huffman code is </a:t>
            </a:r>
            <a:r>
              <a:rPr lang="en-IN" dirty="0" smtClean="0"/>
              <a:t>to replace </a:t>
            </a:r>
            <a:r>
              <a:rPr lang="en-IN" dirty="0"/>
              <a:t>the prescribed set of source statistics of a discrete memoryless source with </a:t>
            </a:r>
            <a:r>
              <a:rPr lang="en-IN" dirty="0" smtClean="0"/>
              <a:t>a simpler </a:t>
            </a:r>
            <a:r>
              <a:rPr lang="en-IN" dirty="0"/>
              <a:t>one. This </a:t>
            </a:r>
            <a:r>
              <a:rPr lang="en-IN" i="1" dirty="0"/>
              <a:t>reduction </a:t>
            </a:r>
            <a:r>
              <a:rPr lang="en-IN" dirty="0"/>
              <a:t>process is continued in a step-by-step manner until we are </a:t>
            </a:r>
            <a:r>
              <a:rPr lang="en-IN" dirty="0" smtClean="0"/>
              <a:t>left with </a:t>
            </a:r>
            <a:r>
              <a:rPr lang="en-IN" dirty="0"/>
              <a:t>a final set of only two source statistics (symbols), for which (0, 1) is an optimal </a:t>
            </a:r>
            <a:r>
              <a:rPr lang="en-IN" dirty="0" smtClean="0"/>
              <a:t>code. </a:t>
            </a:r>
          </a:p>
          <a:p>
            <a:pPr algn="just"/>
            <a:r>
              <a:rPr lang="en-IN" dirty="0" smtClean="0"/>
              <a:t>Starting </a:t>
            </a:r>
            <a:r>
              <a:rPr lang="en-IN" dirty="0"/>
              <a:t>from this trivial code, we then work backward and thereby construct the </a:t>
            </a:r>
            <a:r>
              <a:rPr lang="en-IN" dirty="0" smtClean="0"/>
              <a:t>Huffman code </a:t>
            </a:r>
            <a:r>
              <a:rPr lang="en-IN" dirty="0"/>
              <a:t>for the given source.</a:t>
            </a:r>
          </a:p>
        </p:txBody>
      </p:sp>
    </p:spTree>
    <p:extLst>
      <p:ext uri="{BB962C8B-B14F-4D97-AF65-F5344CB8AC3E}">
        <p14:creationId xmlns:p14="http://schemas.microsoft.com/office/powerpoint/2010/main" val="3005014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IN" b="1" dirty="0">
                <a:solidFill>
                  <a:srgbClr val="FF0000"/>
                </a:solidFill>
              </a:rPr>
              <a:t>Huffman Coding</a:t>
            </a:r>
            <a:endParaRPr lang="en-IN" dirty="0">
              <a:solidFill>
                <a:srgbClr val="FF0000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1700" y="899160"/>
            <a:ext cx="8520600" cy="3825240"/>
          </a:xfrm>
        </p:spPr>
        <p:txBody>
          <a:bodyPr>
            <a:normAutofit fontScale="92500" lnSpcReduction="10000"/>
          </a:bodyPr>
          <a:lstStyle/>
          <a:p>
            <a:r>
              <a:rPr lang="en-IN" dirty="0" smtClean="0"/>
              <a:t>The </a:t>
            </a:r>
            <a:r>
              <a:rPr lang="en-IN" dirty="0"/>
              <a:t>Huffman </a:t>
            </a:r>
            <a:r>
              <a:rPr lang="en-IN" i="1" dirty="0"/>
              <a:t>encoding algorithm </a:t>
            </a:r>
            <a:r>
              <a:rPr lang="en-IN" dirty="0"/>
              <a:t>proceeds as follows</a:t>
            </a:r>
            <a:r>
              <a:rPr lang="en-IN" dirty="0" smtClean="0"/>
              <a:t>:</a:t>
            </a:r>
          </a:p>
          <a:p>
            <a:pPr marL="625475" lvl="1">
              <a:buFont typeface="Wingdings" pitchFamily="2" charset="2"/>
              <a:buChar char="Ø"/>
            </a:pPr>
            <a:r>
              <a:rPr lang="en-IN" sz="1800" dirty="0"/>
              <a:t>The source symbols are listed in order of decreasing probability. The two </a:t>
            </a:r>
            <a:r>
              <a:rPr lang="en-IN" sz="1800" dirty="0" smtClean="0"/>
              <a:t>source symbols </a:t>
            </a:r>
            <a:r>
              <a:rPr lang="en-IN" sz="1800" dirty="0"/>
              <a:t>of lowest probability are assigned 0 and 1. This part of the step is </a:t>
            </a:r>
            <a:r>
              <a:rPr lang="en-IN" sz="1800" dirty="0" smtClean="0"/>
              <a:t>referred to </a:t>
            </a:r>
            <a:r>
              <a:rPr lang="en-IN" sz="1800" dirty="0"/>
              <a:t>as the </a:t>
            </a:r>
            <a:r>
              <a:rPr lang="en-IN" sz="1800" i="1" dirty="0"/>
              <a:t>splitting stage</a:t>
            </a:r>
            <a:r>
              <a:rPr lang="en-IN" sz="1800" dirty="0"/>
              <a:t>.</a:t>
            </a:r>
          </a:p>
          <a:p>
            <a:pPr marL="625475" lvl="1">
              <a:buFont typeface="Wingdings" pitchFamily="2" charset="2"/>
              <a:buChar char="Ø"/>
            </a:pPr>
            <a:r>
              <a:rPr lang="en-IN" sz="1800" dirty="0" smtClean="0"/>
              <a:t>These </a:t>
            </a:r>
            <a:r>
              <a:rPr lang="en-IN" sz="1800" dirty="0"/>
              <a:t>two source symbols are then </a:t>
            </a:r>
            <a:r>
              <a:rPr lang="en-IN" sz="1800" i="1" dirty="0"/>
              <a:t>combined </a:t>
            </a:r>
            <a:r>
              <a:rPr lang="en-IN" sz="1800" dirty="0"/>
              <a:t>into a new source symbol </a:t>
            </a:r>
            <a:r>
              <a:rPr lang="en-IN" sz="1800" dirty="0" smtClean="0"/>
              <a:t>with probability </a:t>
            </a:r>
            <a:r>
              <a:rPr lang="en-IN" sz="1800" dirty="0"/>
              <a:t>equal to the sum of the two original probabilities. (The list of </a:t>
            </a:r>
            <a:r>
              <a:rPr lang="en-IN" sz="1800" dirty="0" smtClean="0"/>
              <a:t>source symbols</a:t>
            </a:r>
            <a:r>
              <a:rPr lang="en-IN" sz="1800" dirty="0"/>
              <a:t>, and, therefore, source statistics, is thereby </a:t>
            </a:r>
            <a:r>
              <a:rPr lang="en-IN" sz="1800" i="1" dirty="0"/>
              <a:t>reduced </a:t>
            </a:r>
            <a:r>
              <a:rPr lang="en-IN" sz="1800" dirty="0"/>
              <a:t>in size by </a:t>
            </a:r>
            <a:r>
              <a:rPr lang="en-IN" sz="1800" dirty="0" smtClean="0"/>
              <a:t>one). The</a:t>
            </a:r>
            <a:r>
              <a:rPr lang="en-IN" sz="1800" dirty="0"/>
              <a:t> </a:t>
            </a:r>
            <a:r>
              <a:rPr lang="en-IN" sz="1800" dirty="0" smtClean="0"/>
              <a:t>probability </a:t>
            </a:r>
            <a:r>
              <a:rPr lang="en-IN" sz="1800" dirty="0"/>
              <a:t>of the new symbol is placed in the list in accordance with its </a:t>
            </a:r>
            <a:r>
              <a:rPr lang="en-IN" sz="1800" dirty="0" smtClean="0"/>
              <a:t>value.</a:t>
            </a:r>
          </a:p>
          <a:p>
            <a:pPr marL="625475" lvl="1">
              <a:buFont typeface="Wingdings" pitchFamily="2" charset="2"/>
              <a:buChar char="Ø"/>
            </a:pPr>
            <a:r>
              <a:rPr lang="en-IN" sz="1800" dirty="0" smtClean="0"/>
              <a:t>The </a:t>
            </a:r>
            <a:r>
              <a:rPr lang="en-IN" sz="1800" dirty="0"/>
              <a:t>procedure is repeated until we are left with a final list of source </a:t>
            </a:r>
            <a:r>
              <a:rPr lang="en-IN" sz="1800" dirty="0" smtClean="0"/>
              <a:t>statistics (symbols</a:t>
            </a:r>
            <a:r>
              <a:rPr lang="en-IN" sz="1800" dirty="0"/>
              <a:t>) of only two for which the symbols 0 and 1 are assigned</a:t>
            </a:r>
            <a:r>
              <a:rPr lang="en-IN" sz="1800" dirty="0" smtClean="0"/>
              <a:t>.</a:t>
            </a:r>
          </a:p>
          <a:p>
            <a:r>
              <a:rPr lang="en-IN" dirty="0"/>
              <a:t>The code for each (original) source is found by working backward and tracing the</a:t>
            </a:r>
          </a:p>
          <a:p>
            <a:pPr marL="114300" indent="0">
              <a:buNone/>
            </a:pPr>
            <a:r>
              <a:rPr lang="en-IN" dirty="0" smtClean="0"/>
              <a:t> sequence </a:t>
            </a:r>
            <a:r>
              <a:rPr lang="en-IN" dirty="0"/>
              <a:t>of 0s and 1s assigned to that symbol as well as its successors.</a:t>
            </a:r>
            <a:endParaRPr lang="en-IN" sz="4000" dirty="0" smtClean="0"/>
          </a:p>
        </p:txBody>
      </p:sp>
    </p:spTree>
    <p:extLst>
      <p:ext uri="{BB962C8B-B14F-4D97-AF65-F5344CB8AC3E}">
        <p14:creationId xmlns:p14="http://schemas.microsoft.com/office/powerpoint/2010/main" val="3254280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IN" b="1" dirty="0">
                <a:solidFill>
                  <a:srgbClr val="FF0000"/>
                </a:solidFill>
              </a:rPr>
              <a:t>Huffman Coding</a:t>
            </a:r>
            <a:endParaRPr lang="en-IN" dirty="0">
              <a:solidFill>
                <a:srgbClr val="FF0000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1700" y="899160"/>
            <a:ext cx="8520600" cy="3669715"/>
          </a:xfrm>
        </p:spPr>
        <p:txBody>
          <a:bodyPr>
            <a:normAutofit/>
          </a:bodyPr>
          <a:lstStyle/>
          <a:p>
            <a:r>
              <a:rPr lang="en-IN" b="1" dirty="0"/>
              <a:t>Huffman Tree</a:t>
            </a:r>
            <a:endParaRPr lang="en-IN" sz="1800" dirty="0"/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587" y="1638300"/>
            <a:ext cx="2845061" cy="16535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Rectangle 7"/>
          <p:cNvSpPr/>
          <p:nvPr/>
        </p:nvSpPr>
        <p:spPr>
          <a:xfrm>
            <a:off x="2240280" y="2095500"/>
            <a:ext cx="396240" cy="110490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604652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IN" dirty="0" smtClean="0">
                <a:solidFill>
                  <a:srgbClr val="FF0000"/>
                </a:solidFill>
              </a:rPr>
              <a:t>Information theory</a:t>
            </a:r>
            <a:endParaRPr lang="en-IN" dirty="0">
              <a:solidFill>
                <a:srgbClr val="FF0000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IN" dirty="0"/>
              <a:t>T</a:t>
            </a:r>
            <a:r>
              <a:rPr lang="en-IN" dirty="0" smtClean="0"/>
              <a:t>he </a:t>
            </a:r>
            <a:r>
              <a:rPr lang="en-IN" dirty="0"/>
              <a:t>purpose of a </a:t>
            </a:r>
            <a:r>
              <a:rPr lang="en-IN" dirty="0" smtClean="0"/>
              <a:t>communication system </a:t>
            </a:r>
            <a:r>
              <a:rPr lang="en-IN" dirty="0"/>
              <a:t>is to facilitate the transmission of signals generated by a source of information over </a:t>
            </a:r>
            <a:r>
              <a:rPr lang="en-IN" dirty="0" smtClean="0"/>
              <a:t>a communication channel.</a:t>
            </a:r>
          </a:p>
          <a:p>
            <a:pPr algn="just"/>
            <a:r>
              <a:rPr lang="en-IN" dirty="0"/>
              <a:t>I</a:t>
            </a:r>
            <a:r>
              <a:rPr lang="en-IN" dirty="0" smtClean="0"/>
              <a:t>n </a:t>
            </a:r>
            <a:r>
              <a:rPr lang="en-IN" dirty="0"/>
              <a:t>basic terms, what do we mean by the term information</a:t>
            </a:r>
            <a:r>
              <a:rPr lang="en-IN" dirty="0" smtClean="0"/>
              <a:t>?</a:t>
            </a:r>
          </a:p>
          <a:p>
            <a:pPr algn="just"/>
            <a:r>
              <a:rPr lang="en-IN" dirty="0" smtClean="0"/>
              <a:t>To address </a:t>
            </a:r>
            <a:r>
              <a:rPr lang="en-IN" dirty="0"/>
              <a:t>this important issue, we need to understand the fundamentals of information </a:t>
            </a:r>
            <a:r>
              <a:rPr lang="en-IN" dirty="0" smtClean="0"/>
              <a:t>theory.</a:t>
            </a:r>
          </a:p>
          <a:p>
            <a:pPr algn="just"/>
            <a:r>
              <a:rPr lang="en-IN" dirty="0"/>
              <a:t>In the context of communications, information theory deals with mathematical </a:t>
            </a:r>
            <a:r>
              <a:rPr lang="en-IN" dirty="0" smtClean="0"/>
              <a:t>modelling and </a:t>
            </a:r>
            <a:r>
              <a:rPr lang="en-IN" dirty="0"/>
              <a:t>analysis of a communication system rather than with physical sources and </a:t>
            </a:r>
            <a:r>
              <a:rPr lang="en-IN" dirty="0" smtClean="0"/>
              <a:t>physical channels.</a:t>
            </a:r>
          </a:p>
          <a:p>
            <a:pPr marL="114300" indent="0" algn="just">
              <a:buNone/>
            </a:pP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3940060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IN" b="1" dirty="0">
                <a:solidFill>
                  <a:srgbClr val="FF0000"/>
                </a:solidFill>
              </a:rPr>
              <a:t>Huffman Coding</a:t>
            </a:r>
            <a:endParaRPr lang="en-IN" dirty="0">
              <a:solidFill>
                <a:srgbClr val="FF0000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1700" y="899160"/>
            <a:ext cx="8520600" cy="3669715"/>
          </a:xfrm>
        </p:spPr>
        <p:txBody>
          <a:bodyPr>
            <a:normAutofit/>
          </a:bodyPr>
          <a:lstStyle/>
          <a:p>
            <a:r>
              <a:rPr lang="en-IN" b="1" dirty="0"/>
              <a:t>Huffman Tree</a:t>
            </a:r>
            <a:endParaRPr lang="en-IN" sz="1800" dirty="0"/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587" y="1638300"/>
            <a:ext cx="2845061" cy="16535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5" name="Straight Connector 4"/>
          <p:cNvCxnSpPr/>
          <p:nvPr/>
        </p:nvCxnSpPr>
        <p:spPr>
          <a:xfrm>
            <a:off x="3116580" y="1242060"/>
            <a:ext cx="0" cy="332994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8" name="Rectangle 7"/>
          <p:cNvSpPr/>
          <p:nvPr/>
        </p:nvSpPr>
        <p:spPr>
          <a:xfrm>
            <a:off x="2240280" y="2095500"/>
            <a:ext cx="396240" cy="110490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pic>
        <p:nvPicPr>
          <p:cNvPr id="6148" name="Picture 4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8131"/>
          <a:stretch/>
        </p:blipFill>
        <p:spPr bwMode="auto">
          <a:xfrm>
            <a:off x="3299461" y="1546860"/>
            <a:ext cx="1821180" cy="23822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985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IN" b="1" dirty="0">
                <a:solidFill>
                  <a:srgbClr val="FF0000"/>
                </a:solidFill>
              </a:rPr>
              <a:t>Huffman Coding</a:t>
            </a:r>
            <a:endParaRPr lang="en-IN" dirty="0">
              <a:solidFill>
                <a:srgbClr val="FF0000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1700" y="899160"/>
            <a:ext cx="8520600" cy="3669715"/>
          </a:xfrm>
        </p:spPr>
        <p:txBody>
          <a:bodyPr>
            <a:normAutofit/>
          </a:bodyPr>
          <a:lstStyle/>
          <a:p>
            <a:r>
              <a:rPr lang="en-IN" b="1" dirty="0"/>
              <a:t>Huffman Tree</a:t>
            </a:r>
            <a:endParaRPr lang="en-IN" sz="1800" dirty="0"/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587" y="1638300"/>
            <a:ext cx="2845061" cy="16535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5" name="Straight Connector 4"/>
          <p:cNvCxnSpPr/>
          <p:nvPr/>
        </p:nvCxnSpPr>
        <p:spPr>
          <a:xfrm>
            <a:off x="3116580" y="1242060"/>
            <a:ext cx="0" cy="332994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8" name="Rectangle 7"/>
          <p:cNvSpPr/>
          <p:nvPr/>
        </p:nvSpPr>
        <p:spPr>
          <a:xfrm>
            <a:off x="2240280" y="2095500"/>
            <a:ext cx="396240" cy="110490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pic>
        <p:nvPicPr>
          <p:cNvPr id="6148" name="Picture 4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7729"/>
          <a:stretch/>
        </p:blipFill>
        <p:spPr bwMode="auto">
          <a:xfrm>
            <a:off x="3299461" y="1546860"/>
            <a:ext cx="2987040" cy="23822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08913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IN" b="1" dirty="0">
                <a:solidFill>
                  <a:srgbClr val="FF0000"/>
                </a:solidFill>
              </a:rPr>
              <a:t>Huffman Coding</a:t>
            </a:r>
            <a:endParaRPr lang="en-IN" dirty="0">
              <a:solidFill>
                <a:srgbClr val="FF0000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1700" y="899160"/>
            <a:ext cx="8520600" cy="3669715"/>
          </a:xfrm>
        </p:spPr>
        <p:txBody>
          <a:bodyPr>
            <a:normAutofit/>
          </a:bodyPr>
          <a:lstStyle/>
          <a:p>
            <a:r>
              <a:rPr lang="en-IN" b="1" dirty="0"/>
              <a:t>Huffman Tree</a:t>
            </a:r>
            <a:endParaRPr lang="en-IN" sz="1800" dirty="0"/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587" y="1638300"/>
            <a:ext cx="2845061" cy="16535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5" name="Straight Connector 4"/>
          <p:cNvCxnSpPr/>
          <p:nvPr/>
        </p:nvCxnSpPr>
        <p:spPr>
          <a:xfrm>
            <a:off x="3116580" y="1242060"/>
            <a:ext cx="0" cy="332994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8" name="Rectangle 7"/>
          <p:cNvSpPr/>
          <p:nvPr/>
        </p:nvSpPr>
        <p:spPr>
          <a:xfrm>
            <a:off x="2240280" y="2095500"/>
            <a:ext cx="396240" cy="110490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pic>
        <p:nvPicPr>
          <p:cNvPr id="6148" name="Picture 4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6660"/>
          <a:stretch/>
        </p:blipFill>
        <p:spPr bwMode="auto">
          <a:xfrm>
            <a:off x="3299461" y="1546860"/>
            <a:ext cx="4191000" cy="23822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1125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IN" b="1" dirty="0">
                <a:solidFill>
                  <a:srgbClr val="FF0000"/>
                </a:solidFill>
              </a:rPr>
              <a:t>Huffman Coding</a:t>
            </a:r>
            <a:endParaRPr lang="en-IN" dirty="0">
              <a:solidFill>
                <a:srgbClr val="FF0000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1700" y="899160"/>
            <a:ext cx="8520600" cy="3669715"/>
          </a:xfrm>
        </p:spPr>
        <p:txBody>
          <a:bodyPr>
            <a:normAutofit/>
          </a:bodyPr>
          <a:lstStyle/>
          <a:p>
            <a:r>
              <a:rPr lang="en-IN" b="1" dirty="0"/>
              <a:t>Huffman Tree</a:t>
            </a:r>
            <a:endParaRPr lang="en-IN" sz="1800" dirty="0"/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587" y="1638300"/>
            <a:ext cx="2845061" cy="16535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5" name="Straight Connector 4"/>
          <p:cNvCxnSpPr/>
          <p:nvPr/>
        </p:nvCxnSpPr>
        <p:spPr>
          <a:xfrm>
            <a:off x="3116580" y="1242060"/>
            <a:ext cx="0" cy="332994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8" name="Rectangle 7"/>
          <p:cNvSpPr/>
          <p:nvPr/>
        </p:nvSpPr>
        <p:spPr>
          <a:xfrm>
            <a:off x="2240280" y="2095500"/>
            <a:ext cx="396240" cy="110490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99460" y="1546860"/>
            <a:ext cx="5714493" cy="23822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6073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IN" b="1" dirty="0">
                <a:solidFill>
                  <a:srgbClr val="FF0000"/>
                </a:solidFill>
              </a:rPr>
              <a:t>Huffman Coding</a:t>
            </a:r>
            <a:endParaRPr lang="en-IN" dirty="0">
              <a:solidFill>
                <a:srgbClr val="FF0000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1700" y="899160"/>
            <a:ext cx="8520600" cy="3669715"/>
          </a:xfrm>
        </p:spPr>
        <p:txBody>
          <a:bodyPr>
            <a:normAutofit/>
          </a:bodyPr>
          <a:lstStyle/>
          <a:p>
            <a:r>
              <a:rPr lang="en-IN" b="1" dirty="0"/>
              <a:t>Huffman Tree</a:t>
            </a:r>
            <a:endParaRPr lang="en-IN" sz="1800" dirty="0"/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587" y="1638300"/>
            <a:ext cx="2845061" cy="16535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5" name="Straight Connector 4"/>
          <p:cNvCxnSpPr/>
          <p:nvPr/>
        </p:nvCxnSpPr>
        <p:spPr>
          <a:xfrm>
            <a:off x="3116580" y="1242060"/>
            <a:ext cx="0" cy="332994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8" name="Rectangle 7"/>
          <p:cNvSpPr/>
          <p:nvPr/>
        </p:nvSpPr>
        <p:spPr>
          <a:xfrm>
            <a:off x="2240280" y="2095500"/>
            <a:ext cx="396240" cy="110490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99460" y="1546860"/>
            <a:ext cx="5714493" cy="23822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4" name="Ink 3"/>
              <p14:cNvContentPartPr/>
              <p14:nvPr/>
            </p14:nvContentPartPr>
            <p14:xfrm>
              <a:off x="7338960" y="2114640"/>
              <a:ext cx="171720" cy="757440"/>
            </p14:xfrm>
          </p:contentPart>
        </mc:Choice>
        <mc:Fallback xmlns="">
          <p:pic>
            <p:nvPicPr>
              <p:cNvPr id="4" name="Ink 3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7329600" y="2105280"/>
                <a:ext cx="190440" cy="7761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95366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IN" b="1" dirty="0">
                <a:solidFill>
                  <a:srgbClr val="FF0000"/>
                </a:solidFill>
              </a:rPr>
              <a:t>Huffman Coding</a:t>
            </a:r>
            <a:endParaRPr lang="en-IN" dirty="0">
              <a:solidFill>
                <a:srgbClr val="FF0000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1700" y="899160"/>
            <a:ext cx="8520600" cy="3669715"/>
          </a:xfrm>
        </p:spPr>
        <p:txBody>
          <a:bodyPr>
            <a:normAutofit/>
          </a:bodyPr>
          <a:lstStyle/>
          <a:p>
            <a:r>
              <a:rPr lang="en-IN" b="1" dirty="0"/>
              <a:t>Huffman Tree</a:t>
            </a:r>
            <a:endParaRPr lang="en-IN" sz="1800" dirty="0"/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587" y="1638300"/>
            <a:ext cx="2845061" cy="16535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5" name="Straight Connector 4"/>
          <p:cNvCxnSpPr/>
          <p:nvPr/>
        </p:nvCxnSpPr>
        <p:spPr>
          <a:xfrm>
            <a:off x="3116580" y="1242060"/>
            <a:ext cx="0" cy="332994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8" name="Rectangle 7"/>
          <p:cNvSpPr/>
          <p:nvPr/>
        </p:nvSpPr>
        <p:spPr>
          <a:xfrm>
            <a:off x="2240280" y="2095500"/>
            <a:ext cx="396240" cy="110490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99460" y="1546860"/>
            <a:ext cx="5714493" cy="23822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4" name="Ink 3"/>
              <p14:cNvContentPartPr/>
              <p14:nvPr/>
            </p14:nvContentPartPr>
            <p14:xfrm>
              <a:off x="7338960" y="2114640"/>
              <a:ext cx="171720" cy="757440"/>
            </p14:xfrm>
          </p:contentPart>
        </mc:Choice>
        <mc:Fallback xmlns="">
          <p:pic>
            <p:nvPicPr>
              <p:cNvPr id="4" name="Ink 3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7329600" y="2105280"/>
                <a:ext cx="190440" cy="7761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6" name="Ink 5"/>
              <p14:cNvContentPartPr/>
              <p14:nvPr/>
            </p14:nvContentPartPr>
            <p14:xfrm>
              <a:off x="6234120" y="2147760"/>
              <a:ext cx="305280" cy="1148400"/>
            </p14:xfrm>
          </p:contentPart>
        </mc:Choice>
        <mc:Fallback xmlns="">
          <p:pic>
            <p:nvPicPr>
              <p:cNvPr id="6" name="Ink 5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6224760" y="2138400"/>
                <a:ext cx="324000" cy="11671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96941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IN" b="1" dirty="0">
                <a:solidFill>
                  <a:srgbClr val="FF0000"/>
                </a:solidFill>
              </a:rPr>
              <a:t>Huffman Coding</a:t>
            </a:r>
            <a:endParaRPr lang="en-IN" dirty="0">
              <a:solidFill>
                <a:srgbClr val="FF0000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1700" y="899160"/>
            <a:ext cx="8520600" cy="3669715"/>
          </a:xfrm>
        </p:spPr>
        <p:txBody>
          <a:bodyPr>
            <a:normAutofit/>
          </a:bodyPr>
          <a:lstStyle/>
          <a:p>
            <a:r>
              <a:rPr lang="en-IN" b="1" dirty="0"/>
              <a:t>Huffman Tree</a:t>
            </a:r>
            <a:endParaRPr lang="en-IN" sz="1800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16580" y="1506910"/>
            <a:ext cx="6027420" cy="2597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587" y="1638300"/>
            <a:ext cx="2845061" cy="16535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5" name="Straight Connector 4"/>
          <p:cNvCxnSpPr/>
          <p:nvPr/>
        </p:nvCxnSpPr>
        <p:spPr>
          <a:xfrm>
            <a:off x="3116580" y="1242060"/>
            <a:ext cx="0" cy="332994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7" name="Ink 6"/>
              <p14:cNvContentPartPr/>
              <p14:nvPr/>
            </p14:nvContentPartPr>
            <p14:xfrm>
              <a:off x="4900680" y="2195640"/>
              <a:ext cx="2581560" cy="1576440"/>
            </p14:xfrm>
          </p:contentPart>
        </mc:Choice>
        <mc:Fallback xmlns="">
          <p:pic>
            <p:nvPicPr>
              <p:cNvPr id="7" name="Ink 6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4891320" y="2186280"/>
                <a:ext cx="2600280" cy="1595160"/>
              </a:xfrm>
              <a:prstGeom prst="rect">
                <a:avLst/>
              </a:prstGeom>
            </p:spPr>
          </p:pic>
        </mc:Fallback>
      </mc:AlternateContent>
      <p:sp>
        <p:nvSpPr>
          <p:cNvPr id="8" name="Rectangle 7"/>
          <p:cNvSpPr/>
          <p:nvPr/>
        </p:nvSpPr>
        <p:spPr>
          <a:xfrm>
            <a:off x="2240280" y="2095500"/>
            <a:ext cx="396240" cy="110490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4" name="Ink 3"/>
              <p14:cNvContentPartPr/>
              <p14:nvPr/>
            </p14:nvContentPartPr>
            <p14:xfrm>
              <a:off x="5262480" y="2252520"/>
              <a:ext cx="514800" cy="76680"/>
            </p14:xfrm>
          </p:contentPart>
        </mc:Choice>
        <mc:Fallback xmlns="">
          <p:pic>
            <p:nvPicPr>
              <p:cNvPr id="4" name="Ink 3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5253120" y="2243160"/>
                <a:ext cx="533520" cy="954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837000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IN" b="1" dirty="0">
                <a:solidFill>
                  <a:srgbClr val="FF0000"/>
                </a:solidFill>
              </a:rPr>
              <a:t>Huffman Coding</a:t>
            </a:r>
            <a:endParaRPr lang="en-IN" dirty="0">
              <a:solidFill>
                <a:srgbClr val="FF0000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1700" y="899160"/>
            <a:ext cx="8520600" cy="3669715"/>
          </a:xfrm>
        </p:spPr>
        <p:txBody>
          <a:bodyPr>
            <a:normAutofit/>
          </a:bodyPr>
          <a:lstStyle/>
          <a:p>
            <a:r>
              <a:rPr lang="en-IN" b="1" dirty="0"/>
              <a:t>Huffman Tree</a:t>
            </a:r>
            <a:endParaRPr lang="en-IN" sz="1800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16580" y="1506910"/>
            <a:ext cx="6027420" cy="2597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587" y="1638300"/>
            <a:ext cx="2845061" cy="16535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5" name="Straight Connector 4"/>
          <p:cNvCxnSpPr/>
          <p:nvPr/>
        </p:nvCxnSpPr>
        <p:spPr>
          <a:xfrm>
            <a:off x="3116580" y="1242060"/>
            <a:ext cx="0" cy="332994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7" name="Ink 6"/>
              <p14:cNvContentPartPr/>
              <p14:nvPr/>
            </p14:nvContentPartPr>
            <p14:xfrm>
              <a:off x="4900680" y="2195640"/>
              <a:ext cx="2581560" cy="1576440"/>
            </p14:xfrm>
          </p:contentPart>
        </mc:Choice>
        <mc:Fallback xmlns="">
          <p:pic>
            <p:nvPicPr>
              <p:cNvPr id="7" name="Ink 6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4891320" y="2186280"/>
                <a:ext cx="2600280" cy="15951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762095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IN" b="1" dirty="0">
                <a:solidFill>
                  <a:srgbClr val="FF0000"/>
                </a:solidFill>
              </a:rPr>
              <a:t>Huffman Coding</a:t>
            </a:r>
            <a:endParaRPr lang="en-IN" dirty="0">
              <a:solidFill>
                <a:srgbClr val="FF0000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1700" y="899160"/>
            <a:ext cx="8520600" cy="3669715"/>
          </a:xfrm>
        </p:spPr>
        <p:txBody>
          <a:bodyPr>
            <a:normAutofit/>
          </a:bodyPr>
          <a:lstStyle/>
          <a:p>
            <a:r>
              <a:rPr lang="en-IN" b="1" dirty="0"/>
              <a:t>Huffman Tree</a:t>
            </a:r>
            <a:endParaRPr lang="en-IN" sz="1800" dirty="0"/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587" y="1638300"/>
            <a:ext cx="2845061" cy="16535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5" name="Straight Connector 4"/>
          <p:cNvCxnSpPr/>
          <p:nvPr/>
        </p:nvCxnSpPr>
        <p:spPr>
          <a:xfrm>
            <a:off x="3116580" y="1002030"/>
            <a:ext cx="0" cy="332994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4" name="Rectangle 3"/>
          <p:cNvSpPr/>
          <p:nvPr/>
        </p:nvSpPr>
        <p:spPr>
          <a:xfrm>
            <a:off x="3206882" y="1088171"/>
            <a:ext cx="273023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N" dirty="0">
                <a:solidFill>
                  <a:schemeClr val="tx1"/>
                </a:solidFill>
              </a:rPr>
              <a:t>The average codeword length is</a:t>
            </a: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36720" y="1457020"/>
            <a:ext cx="3917633" cy="6308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Rectangle 5"/>
          <p:cNvSpPr/>
          <p:nvPr/>
        </p:nvSpPr>
        <p:spPr>
          <a:xfrm>
            <a:off x="3230879" y="2211080"/>
            <a:ext cx="653796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N" dirty="0">
                <a:solidFill>
                  <a:schemeClr val="tx1"/>
                </a:solidFill>
              </a:rPr>
              <a:t>The entropy of the specified discrete memoryless source is calculated </a:t>
            </a:r>
            <a:endParaRPr lang="en-IN" dirty="0" smtClean="0">
              <a:solidFill>
                <a:schemeClr val="tx1"/>
              </a:solidFill>
            </a:endParaRPr>
          </a:p>
          <a:p>
            <a:r>
              <a:rPr lang="en-IN" dirty="0">
                <a:solidFill>
                  <a:schemeClr val="tx1"/>
                </a:solidFill>
              </a:rPr>
              <a:t> </a:t>
            </a:r>
            <a:r>
              <a:rPr lang="en-IN" dirty="0" smtClean="0">
                <a:solidFill>
                  <a:schemeClr val="tx1"/>
                </a:solidFill>
              </a:rPr>
              <a:t>as </a:t>
            </a:r>
            <a:r>
              <a:rPr lang="en-IN" dirty="0">
                <a:solidFill>
                  <a:schemeClr val="tx1"/>
                </a:solidFill>
              </a:rPr>
              <a:t>follows</a:t>
            </a:r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14700" y="2907030"/>
            <a:ext cx="5806440" cy="8572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34285" y="3866515"/>
            <a:ext cx="6483350" cy="1022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93363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IN" dirty="0" smtClean="0">
                <a:solidFill>
                  <a:srgbClr val="FF0000"/>
                </a:solidFill>
              </a:rPr>
              <a:t>Huffman coding problem solved in DC Lab</a:t>
            </a:r>
            <a:endParaRPr lang="en-IN" dirty="0">
              <a:solidFill>
                <a:srgbClr val="FF0000"/>
              </a:solidFill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98541308"/>
              </p:ext>
            </p:extLst>
          </p:nvPr>
        </p:nvGraphicFramePr>
        <p:xfrm>
          <a:off x="4564381" y="1143000"/>
          <a:ext cx="1904999" cy="2346960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653016"/>
                <a:gridCol w="1251983"/>
              </a:tblGrid>
              <a:tr h="490481">
                <a:tc>
                  <a:txBody>
                    <a:bodyPr/>
                    <a:lstStyle/>
                    <a:p>
                      <a:pPr algn="ctr"/>
                      <a:r>
                        <a:rPr lang="en-IN" dirty="0" smtClean="0"/>
                        <a:t>Symbol</a:t>
                      </a:r>
                      <a:endParaRPr lang="en-IN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dirty="0" smtClean="0"/>
                        <a:t>Probability</a:t>
                      </a:r>
                      <a:endParaRPr lang="en-IN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  <a:tr h="288518">
                <a:tc>
                  <a:txBody>
                    <a:bodyPr/>
                    <a:lstStyle/>
                    <a:p>
                      <a:pPr algn="ctr"/>
                      <a:r>
                        <a:rPr lang="en-IN" dirty="0" smtClean="0"/>
                        <a:t>1</a:t>
                      </a:r>
                      <a:endParaRPr lang="en-IN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dirty="0" smtClean="0"/>
                        <a:t>0.4</a:t>
                      </a:r>
                      <a:endParaRPr lang="en-IN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  <a:tr h="288518">
                <a:tc>
                  <a:txBody>
                    <a:bodyPr/>
                    <a:lstStyle/>
                    <a:p>
                      <a:pPr algn="ctr"/>
                      <a:r>
                        <a:rPr lang="en-IN" dirty="0" smtClean="0"/>
                        <a:t>2</a:t>
                      </a:r>
                      <a:endParaRPr lang="en-IN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dirty="0" smtClean="0"/>
                        <a:t>0.1</a:t>
                      </a:r>
                      <a:endParaRPr lang="en-IN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  <a:tr h="288518">
                <a:tc>
                  <a:txBody>
                    <a:bodyPr/>
                    <a:lstStyle/>
                    <a:p>
                      <a:pPr algn="ctr"/>
                      <a:r>
                        <a:rPr lang="en-IN" dirty="0" smtClean="0"/>
                        <a:t>3</a:t>
                      </a:r>
                      <a:endParaRPr lang="en-IN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IN" dirty="0" smtClean="0"/>
                        <a:t>0.07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  <a:tr h="288518">
                <a:tc>
                  <a:txBody>
                    <a:bodyPr/>
                    <a:lstStyle/>
                    <a:p>
                      <a:pPr algn="ctr"/>
                      <a:r>
                        <a:rPr lang="en-IN" dirty="0" smtClean="0"/>
                        <a:t>4</a:t>
                      </a:r>
                      <a:endParaRPr lang="en-IN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dirty="0" smtClean="0"/>
                        <a:t>0.03</a:t>
                      </a:r>
                      <a:endParaRPr lang="en-IN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  <a:tr h="288518">
                <a:tc>
                  <a:txBody>
                    <a:bodyPr/>
                    <a:lstStyle/>
                    <a:p>
                      <a:pPr algn="ctr"/>
                      <a:r>
                        <a:rPr lang="en-IN" dirty="0" smtClean="0"/>
                        <a:t>5</a:t>
                      </a:r>
                      <a:endParaRPr lang="en-IN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dirty="0" smtClean="0"/>
                        <a:t>0.2</a:t>
                      </a:r>
                      <a:endParaRPr lang="en-IN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  <a:tr h="288518">
                <a:tc>
                  <a:txBody>
                    <a:bodyPr/>
                    <a:lstStyle/>
                    <a:p>
                      <a:pPr algn="ctr"/>
                      <a:r>
                        <a:rPr lang="en-IN" dirty="0" smtClean="0"/>
                        <a:t>6</a:t>
                      </a:r>
                      <a:endParaRPr lang="en-IN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dirty="0" smtClean="0"/>
                        <a:t>0.2</a:t>
                      </a:r>
                      <a:endParaRPr lang="en-IN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60020" y="1188720"/>
            <a:ext cx="324612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dirty="0" smtClean="0"/>
              <a:t>Encode the given symbol</a:t>
            </a:r>
          </a:p>
          <a:p>
            <a:r>
              <a:rPr lang="en-IN" dirty="0" smtClean="0"/>
              <a:t>Find the average length of the code</a:t>
            </a:r>
          </a:p>
          <a:p>
            <a:r>
              <a:rPr lang="en-IN" dirty="0" smtClean="0"/>
              <a:t>Find Entropy</a:t>
            </a:r>
          </a:p>
          <a:p>
            <a:r>
              <a:rPr lang="en-IN" dirty="0" smtClean="0"/>
              <a:t>Efficiency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781350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IN" dirty="0" smtClean="0">
                <a:solidFill>
                  <a:srgbClr val="FF0000"/>
                </a:solidFill>
              </a:rPr>
              <a:t>Information theory</a:t>
            </a:r>
            <a:endParaRPr lang="en-IN" dirty="0">
              <a:solidFill>
                <a:srgbClr val="FF0000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just">
              <a:buFont typeface="Wingdings" pitchFamily="2" charset="2"/>
              <a:buChar char="Ø"/>
            </a:pPr>
            <a:r>
              <a:rPr lang="en-IN" dirty="0" smtClean="0"/>
              <a:t>The information theory has two </a:t>
            </a:r>
            <a:r>
              <a:rPr lang="en-IN" dirty="0">
                <a:solidFill>
                  <a:srgbClr val="FF0000"/>
                </a:solidFill>
              </a:rPr>
              <a:t>fundamental </a:t>
            </a:r>
            <a:r>
              <a:rPr lang="en-IN" dirty="0" smtClean="0">
                <a:solidFill>
                  <a:srgbClr val="FF0000"/>
                </a:solidFill>
              </a:rPr>
              <a:t>questions:</a:t>
            </a:r>
          </a:p>
          <a:p>
            <a:pPr lvl="1" algn="just">
              <a:buFont typeface="Wingdings" pitchFamily="2" charset="2"/>
              <a:buChar char="Ø"/>
            </a:pPr>
            <a:r>
              <a:rPr lang="en-IN" sz="1600" dirty="0"/>
              <a:t>What level of infinite complexity prevents a signal from being compressed?</a:t>
            </a:r>
          </a:p>
          <a:p>
            <a:pPr lvl="1" algn="just">
              <a:buFont typeface="Wingdings" pitchFamily="2" charset="2"/>
              <a:buChar char="Ø"/>
            </a:pPr>
            <a:r>
              <a:rPr lang="en-IN" sz="1600" dirty="0"/>
              <a:t>In a noisy channel, what is the maximum transmission rate required for dependable communication?</a:t>
            </a:r>
          </a:p>
          <a:p>
            <a:pPr algn="just">
              <a:buFont typeface="Wingdings" pitchFamily="2" charset="2"/>
              <a:buChar char="Ø"/>
            </a:pPr>
            <a:r>
              <a:rPr lang="en-IN" dirty="0"/>
              <a:t>The answers to these two questions lie in the </a:t>
            </a:r>
            <a:r>
              <a:rPr lang="en-IN" dirty="0">
                <a:solidFill>
                  <a:srgbClr val="FF0000"/>
                </a:solidFill>
              </a:rPr>
              <a:t>entropy of a source </a:t>
            </a:r>
            <a:r>
              <a:rPr lang="en-IN" dirty="0"/>
              <a:t>and the </a:t>
            </a:r>
            <a:r>
              <a:rPr lang="en-IN" dirty="0">
                <a:solidFill>
                  <a:srgbClr val="FF0000"/>
                </a:solidFill>
              </a:rPr>
              <a:t>capacity of </a:t>
            </a:r>
            <a:r>
              <a:rPr lang="en-IN" dirty="0" smtClean="0">
                <a:solidFill>
                  <a:srgbClr val="FF0000"/>
                </a:solidFill>
              </a:rPr>
              <a:t>a channel</a:t>
            </a:r>
            <a:r>
              <a:rPr lang="en-IN" dirty="0"/>
              <a:t>, respectively:</a:t>
            </a:r>
          </a:p>
          <a:p>
            <a:pPr lvl="1" algn="just">
              <a:buFont typeface="Wingdings" pitchFamily="2" charset="2"/>
              <a:buChar char="Ø"/>
            </a:pPr>
            <a:r>
              <a:rPr lang="en-IN" sz="1600" i="1" dirty="0"/>
              <a:t>Entropy </a:t>
            </a:r>
            <a:r>
              <a:rPr lang="en-IN" sz="1600" dirty="0"/>
              <a:t>is defined in terms of the probabilistic </a:t>
            </a:r>
            <a:r>
              <a:rPr lang="en-IN" sz="1600" dirty="0" smtClean="0"/>
              <a:t>behaviour </a:t>
            </a:r>
            <a:r>
              <a:rPr lang="en-IN" sz="1600" dirty="0"/>
              <a:t>of a source of </a:t>
            </a:r>
            <a:r>
              <a:rPr lang="en-IN" sz="1600" dirty="0" smtClean="0"/>
              <a:t>information; it </a:t>
            </a:r>
            <a:r>
              <a:rPr lang="en-IN" sz="1600" dirty="0"/>
              <a:t>is so named in deference to the parallel use of this concept in thermodynamics.</a:t>
            </a:r>
          </a:p>
          <a:p>
            <a:pPr lvl="1" algn="just">
              <a:buFont typeface="Wingdings" pitchFamily="2" charset="2"/>
              <a:buChar char="Ø"/>
            </a:pPr>
            <a:r>
              <a:rPr lang="en-IN" sz="1600" i="1" dirty="0" smtClean="0"/>
              <a:t>Capacity </a:t>
            </a:r>
            <a:r>
              <a:rPr lang="en-IN" sz="1600" dirty="0"/>
              <a:t>is defined as the intrinsic ability of a channel to convey information; it </a:t>
            </a:r>
            <a:r>
              <a:rPr lang="en-IN" sz="1600" dirty="0" smtClean="0"/>
              <a:t>is naturally </a:t>
            </a:r>
            <a:r>
              <a:rPr lang="en-IN" sz="1600" dirty="0"/>
              <a:t>related to the noise characteristics of the channel.</a:t>
            </a:r>
            <a:endParaRPr lang="en-IN" sz="1600" dirty="0" smtClean="0"/>
          </a:p>
          <a:p>
            <a:pPr marL="114300" indent="0" algn="just">
              <a:buNone/>
            </a:pPr>
            <a:endParaRPr lang="en-IN" sz="2400" dirty="0" smtClean="0"/>
          </a:p>
        </p:txBody>
      </p:sp>
    </p:spTree>
    <p:extLst>
      <p:ext uri="{BB962C8B-B14F-4D97-AF65-F5344CB8AC3E}">
        <p14:creationId xmlns:p14="http://schemas.microsoft.com/office/powerpoint/2010/main" val="3628299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IN" b="1" dirty="0">
                <a:solidFill>
                  <a:srgbClr val="FF0000"/>
                </a:solidFill>
              </a:rPr>
              <a:t>Huffman Coding</a:t>
            </a:r>
            <a:endParaRPr lang="en-IN" dirty="0">
              <a:solidFill>
                <a:srgbClr val="FF0000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1700" y="899160"/>
            <a:ext cx="8520600" cy="3669715"/>
          </a:xfrm>
        </p:spPr>
        <p:txBody>
          <a:bodyPr>
            <a:normAutofit/>
          </a:bodyPr>
          <a:lstStyle/>
          <a:p>
            <a:pPr algn="just"/>
            <a:r>
              <a:rPr lang="en-IN" dirty="0">
                <a:solidFill>
                  <a:schemeClr val="tx1"/>
                </a:solidFill>
              </a:rPr>
              <a:t>As a measure of the variability in codeword lengths of a source code, we define </a:t>
            </a:r>
            <a:r>
              <a:rPr lang="en-IN" dirty="0" smtClean="0">
                <a:solidFill>
                  <a:schemeClr val="tx1"/>
                </a:solidFill>
              </a:rPr>
              <a:t>the </a:t>
            </a:r>
            <a:r>
              <a:rPr lang="en-IN" i="1" dirty="0" smtClean="0">
                <a:solidFill>
                  <a:schemeClr val="tx1"/>
                </a:solidFill>
              </a:rPr>
              <a:t>variance </a:t>
            </a:r>
            <a:r>
              <a:rPr lang="en-IN" dirty="0">
                <a:solidFill>
                  <a:schemeClr val="tx1"/>
                </a:solidFill>
              </a:rPr>
              <a:t>of the average codeword length over the ensemble of source symbols as</a:t>
            </a:r>
            <a:endParaRPr lang="en-IN" sz="1800" dirty="0">
              <a:solidFill>
                <a:schemeClr val="tx1"/>
              </a:solidFill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0" y="1976438"/>
            <a:ext cx="1728788" cy="7227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49609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IN" b="1" dirty="0">
                <a:solidFill>
                  <a:srgbClr val="FF0000"/>
                </a:solidFill>
              </a:rPr>
              <a:t>Lempel–</a:t>
            </a:r>
            <a:r>
              <a:rPr lang="en-IN" b="1" dirty="0" err="1">
                <a:solidFill>
                  <a:srgbClr val="FF0000"/>
                </a:solidFill>
              </a:rPr>
              <a:t>Ziv</a:t>
            </a:r>
            <a:r>
              <a:rPr lang="en-IN" b="1" dirty="0">
                <a:solidFill>
                  <a:srgbClr val="FF0000"/>
                </a:solidFill>
              </a:rPr>
              <a:t> Coding</a:t>
            </a:r>
            <a:endParaRPr lang="en-IN" dirty="0">
              <a:solidFill>
                <a:srgbClr val="FF0000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pPr algn="just"/>
            <a:r>
              <a:rPr lang="en-IN" sz="1600" dirty="0">
                <a:solidFill>
                  <a:schemeClr val="tx1"/>
                </a:solidFill>
              </a:rPr>
              <a:t>A drawback of the Huffman code is that it requires knowledge of a probabilistic model </a:t>
            </a:r>
            <a:r>
              <a:rPr lang="en-IN" sz="1600" dirty="0" smtClean="0">
                <a:solidFill>
                  <a:schemeClr val="tx1"/>
                </a:solidFill>
              </a:rPr>
              <a:t>of the </a:t>
            </a:r>
            <a:r>
              <a:rPr lang="en-IN" sz="1600" dirty="0">
                <a:solidFill>
                  <a:schemeClr val="tx1"/>
                </a:solidFill>
              </a:rPr>
              <a:t>source; unfortunately, in practice, source statistics are not always known a priori.</a:t>
            </a:r>
          </a:p>
          <a:p>
            <a:pPr algn="just"/>
            <a:r>
              <a:rPr lang="en-IN" sz="1600" dirty="0">
                <a:solidFill>
                  <a:schemeClr val="tx1"/>
                </a:solidFill>
              </a:rPr>
              <a:t>Moreover, in the </a:t>
            </a:r>
            <a:r>
              <a:rPr lang="en-IN" sz="1600" dirty="0" smtClean="0">
                <a:solidFill>
                  <a:schemeClr val="tx1"/>
                </a:solidFill>
              </a:rPr>
              <a:t>modelling </a:t>
            </a:r>
            <a:r>
              <a:rPr lang="en-IN" sz="1600" dirty="0">
                <a:solidFill>
                  <a:schemeClr val="tx1"/>
                </a:solidFill>
              </a:rPr>
              <a:t>of text we find that storage requirements prevent the </a:t>
            </a:r>
            <a:r>
              <a:rPr lang="en-IN" sz="1600" dirty="0" smtClean="0">
                <a:solidFill>
                  <a:schemeClr val="tx1"/>
                </a:solidFill>
              </a:rPr>
              <a:t>Huffman code </a:t>
            </a:r>
            <a:r>
              <a:rPr lang="en-IN" sz="1600" dirty="0">
                <a:solidFill>
                  <a:schemeClr val="tx1"/>
                </a:solidFill>
              </a:rPr>
              <a:t>from capturing the higher-order relationships between words and phrases because </a:t>
            </a:r>
            <a:r>
              <a:rPr lang="en-IN" sz="1600" dirty="0" smtClean="0">
                <a:solidFill>
                  <a:schemeClr val="tx1"/>
                </a:solidFill>
              </a:rPr>
              <a:t>the codebook </a:t>
            </a:r>
            <a:r>
              <a:rPr lang="en-IN" sz="1600" dirty="0">
                <a:solidFill>
                  <a:schemeClr val="tx1"/>
                </a:solidFill>
              </a:rPr>
              <a:t>grows exponentially fast in the size of each super-symbol of letters (i.e</a:t>
            </a:r>
            <a:r>
              <a:rPr lang="en-IN" sz="1600" dirty="0" smtClean="0">
                <a:solidFill>
                  <a:schemeClr val="tx1"/>
                </a:solidFill>
              </a:rPr>
              <a:t>., grouping </a:t>
            </a:r>
            <a:r>
              <a:rPr lang="en-IN" sz="1600" dirty="0">
                <a:solidFill>
                  <a:schemeClr val="tx1"/>
                </a:solidFill>
              </a:rPr>
              <a:t>of letters); the efficiency of the code is therefore </a:t>
            </a:r>
            <a:r>
              <a:rPr lang="en-IN" sz="1600" dirty="0" smtClean="0">
                <a:solidFill>
                  <a:schemeClr val="tx1"/>
                </a:solidFill>
              </a:rPr>
              <a:t>compromised.</a:t>
            </a:r>
          </a:p>
          <a:p>
            <a:pPr algn="just"/>
            <a:r>
              <a:rPr lang="en-IN" sz="1600" dirty="0">
                <a:solidFill>
                  <a:schemeClr val="tx1"/>
                </a:solidFill>
              </a:rPr>
              <a:t>To </a:t>
            </a:r>
            <a:r>
              <a:rPr lang="en-IN" sz="1600" dirty="0" smtClean="0">
                <a:solidFill>
                  <a:schemeClr val="tx1"/>
                </a:solidFill>
              </a:rPr>
              <a:t>overcome these </a:t>
            </a:r>
            <a:r>
              <a:rPr lang="en-IN" sz="1600" dirty="0">
                <a:solidFill>
                  <a:schemeClr val="tx1"/>
                </a:solidFill>
              </a:rPr>
              <a:t>practical limitations of Huffman codes, we may use the </a:t>
            </a:r>
            <a:r>
              <a:rPr lang="en-IN" sz="1600" i="1" dirty="0">
                <a:solidFill>
                  <a:schemeClr val="tx1"/>
                </a:solidFill>
              </a:rPr>
              <a:t>Lempel–</a:t>
            </a:r>
            <a:r>
              <a:rPr lang="en-IN" sz="1600" i="1" dirty="0" err="1">
                <a:solidFill>
                  <a:schemeClr val="tx1"/>
                </a:solidFill>
              </a:rPr>
              <a:t>Ziv</a:t>
            </a:r>
            <a:r>
              <a:rPr lang="en-IN" sz="1600" i="1" dirty="0">
                <a:solidFill>
                  <a:schemeClr val="tx1"/>
                </a:solidFill>
              </a:rPr>
              <a:t> </a:t>
            </a:r>
            <a:r>
              <a:rPr lang="en-IN" sz="1600" i="1" dirty="0" smtClean="0">
                <a:solidFill>
                  <a:schemeClr val="tx1"/>
                </a:solidFill>
              </a:rPr>
              <a:t>algorithm</a:t>
            </a:r>
            <a:r>
              <a:rPr lang="en-IN" sz="1600" dirty="0" smtClean="0">
                <a:solidFill>
                  <a:schemeClr val="tx1"/>
                </a:solidFill>
              </a:rPr>
              <a:t>, which </a:t>
            </a:r>
            <a:r>
              <a:rPr lang="en-IN" sz="1600" dirty="0">
                <a:solidFill>
                  <a:schemeClr val="tx1"/>
                </a:solidFill>
              </a:rPr>
              <a:t>is intrinsically </a:t>
            </a:r>
            <a:r>
              <a:rPr lang="en-IN" sz="1600" i="1" dirty="0">
                <a:solidFill>
                  <a:schemeClr val="tx1"/>
                </a:solidFill>
              </a:rPr>
              <a:t>adaptive </a:t>
            </a:r>
            <a:r>
              <a:rPr lang="en-IN" sz="1600" dirty="0">
                <a:solidFill>
                  <a:schemeClr val="tx1"/>
                </a:solidFill>
              </a:rPr>
              <a:t>and simpler to implement than Huffman coding</a:t>
            </a:r>
            <a:r>
              <a:rPr lang="en-IN" sz="1600" dirty="0" smtClean="0">
                <a:solidFill>
                  <a:schemeClr val="tx1"/>
                </a:solidFill>
              </a:rPr>
              <a:t>.</a:t>
            </a:r>
          </a:p>
          <a:p>
            <a:r>
              <a:rPr lang="en-IN" sz="1600" dirty="0">
                <a:solidFill>
                  <a:schemeClr val="tx1"/>
                </a:solidFill>
              </a:rPr>
              <a:t>Basically, the idea behind encoding in the Lempel–</a:t>
            </a:r>
            <a:r>
              <a:rPr lang="en-IN" sz="1600" dirty="0" err="1">
                <a:solidFill>
                  <a:schemeClr val="tx1"/>
                </a:solidFill>
              </a:rPr>
              <a:t>Ziv</a:t>
            </a:r>
            <a:r>
              <a:rPr lang="en-IN" sz="1600" dirty="0">
                <a:solidFill>
                  <a:schemeClr val="tx1"/>
                </a:solidFill>
              </a:rPr>
              <a:t> algorithm is described </a:t>
            </a:r>
            <a:r>
              <a:rPr lang="en-IN" sz="1600" dirty="0" smtClean="0">
                <a:solidFill>
                  <a:schemeClr val="tx1"/>
                </a:solidFill>
              </a:rPr>
              <a:t>as follows:</a:t>
            </a:r>
          </a:p>
          <a:p>
            <a:pPr marL="596900" lvl="1" indent="0" algn="ctr">
              <a:buNone/>
            </a:pPr>
            <a:r>
              <a:rPr lang="en-IN" sz="2000" dirty="0">
                <a:solidFill>
                  <a:srgbClr val="FF0000"/>
                </a:solidFill>
              </a:rPr>
              <a:t>The source data stream is parsed into segments that are the </a:t>
            </a:r>
            <a:r>
              <a:rPr lang="en-IN" sz="2000" dirty="0" smtClean="0">
                <a:solidFill>
                  <a:srgbClr val="FF0000"/>
                </a:solidFill>
              </a:rPr>
              <a:t>shortest subsequence's </a:t>
            </a:r>
            <a:r>
              <a:rPr lang="en-IN" sz="2000" dirty="0">
                <a:solidFill>
                  <a:srgbClr val="FF0000"/>
                </a:solidFill>
              </a:rPr>
              <a:t>not encountered previously</a:t>
            </a:r>
            <a:r>
              <a:rPr lang="en-IN" sz="2000" dirty="0" smtClean="0">
                <a:solidFill>
                  <a:srgbClr val="FF0000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158027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IN" b="1" dirty="0">
                <a:solidFill>
                  <a:srgbClr val="FF0000"/>
                </a:solidFill>
              </a:rPr>
              <a:t>Lempel–</a:t>
            </a:r>
            <a:r>
              <a:rPr lang="en-IN" b="1" dirty="0" err="1">
                <a:solidFill>
                  <a:srgbClr val="FF0000"/>
                </a:solidFill>
              </a:rPr>
              <a:t>Ziv</a:t>
            </a:r>
            <a:r>
              <a:rPr lang="en-IN" b="1" dirty="0">
                <a:solidFill>
                  <a:srgbClr val="FF0000"/>
                </a:solidFill>
              </a:rPr>
              <a:t> Coding</a:t>
            </a:r>
            <a:endParaRPr lang="en-IN" dirty="0">
              <a:solidFill>
                <a:srgbClr val="FF0000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pPr marL="114300" indent="0">
              <a:buNone/>
            </a:pPr>
            <a:r>
              <a:rPr lang="en-IN" sz="2000" dirty="0">
                <a:solidFill>
                  <a:schemeClr val="tx1"/>
                </a:solidFill>
              </a:rPr>
              <a:t>To illustrate this simple yet elegant idea, consider the example of the binary </a:t>
            </a:r>
            <a:r>
              <a:rPr lang="en-IN" sz="2000" dirty="0" smtClean="0">
                <a:solidFill>
                  <a:schemeClr val="tx1"/>
                </a:solidFill>
              </a:rPr>
              <a:t>sequence             000101110010100101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339" y="2068194"/>
            <a:ext cx="8005255" cy="16427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8546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IN" b="1" dirty="0">
                <a:solidFill>
                  <a:srgbClr val="FF0000"/>
                </a:solidFill>
              </a:rPr>
              <a:t>Lempel–</a:t>
            </a:r>
            <a:r>
              <a:rPr lang="en-IN" b="1" dirty="0" err="1">
                <a:solidFill>
                  <a:srgbClr val="FF0000"/>
                </a:solidFill>
              </a:rPr>
              <a:t>Ziv</a:t>
            </a:r>
            <a:r>
              <a:rPr lang="en-IN" b="1" dirty="0">
                <a:solidFill>
                  <a:srgbClr val="FF0000"/>
                </a:solidFill>
              </a:rPr>
              <a:t> Coding</a:t>
            </a:r>
            <a:endParaRPr lang="en-IN" dirty="0">
              <a:solidFill>
                <a:srgbClr val="FF0000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6700" y="1114375"/>
            <a:ext cx="4191000" cy="3416400"/>
          </a:xfrm>
        </p:spPr>
        <p:txBody>
          <a:bodyPr>
            <a:noAutofit/>
          </a:bodyPr>
          <a:lstStyle/>
          <a:p>
            <a:pPr marL="114300" indent="0">
              <a:buNone/>
            </a:pPr>
            <a:r>
              <a:rPr lang="en-IN" sz="2000" dirty="0" smtClean="0">
                <a:solidFill>
                  <a:schemeClr val="tx1"/>
                </a:solidFill>
              </a:rPr>
              <a:t>Encode the following information using LZ algorithm.“ </a:t>
            </a:r>
            <a:r>
              <a:rPr lang="en-IN" sz="2000" dirty="0" smtClean="0">
                <a:solidFill>
                  <a:srgbClr val="FF0000"/>
                </a:solidFill>
              </a:rPr>
              <a:t>THIS_IS_HIS_HIT”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11018985"/>
              </p:ext>
            </p:extLst>
          </p:nvPr>
        </p:nvGraphicFramePr>
        <p:xfrm>
          <a:off x="4716780" y="204470"/>
          <a:ext cx="3489961" cy="4474209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892781"/>
                <a:gridCol w="1069861"/>
                <a:gridCol w="1527319"/>
              </a:tblGrid>
              <a:tr h="650099">
                <a:tc>
                  <a:txBody>
                    <a:bodyPr/>
                    <a:lstStyle/>
                    <a:p>
                      <a:pPr algn="ctr"/>
                      <a:r>
                        <a:rPr lang="en-IN" dirty="0" smtClean="0"/>
                        <a:t>Index</a:t>
                      </a:r>
                      <a:endParaRPr lang="en-IN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dirty="0" smtClean="0"/>
                        <a:t>Symbol</a:t>
                      </a:r>
                      <a:endParaRPr lang="en-IN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dirty="0" smtClean="0"/>
                        <a:t>Encoded output</a:t>
                      </a:r>
                      <a:endParaRPr lang="en-IN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  <a:tr h="382411">
                <a:tc>
                  <a:txBody>
                    <a:bodyPr/>
                    <a:lstStyle/>
                    <a:p>
                      <a:pPr algn="ctr"/>
                      <a:r>
                        <a:rPr lang="en-IN" dirty="0" smtClean="0"/>
                        <a:t>1</a:t>
                      </a:r>
                      <a:endParaRPr lang="en-IN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dirty="0" smtClean="0"/>
                        <a:t>T</a:t>
                      </a:r>
                      <a:endParaRPr lang="en-IN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dirty="0" smtClean="0"/>
                        <a:t>0T</a:t>
                      </a:r>
                      <a:endParaRPr lang="en-IN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  <a:tr h="382411">
                <a:tc>
                  <a:txBody>
                    <a:bodyPr/>
                    <a:lstStyle/>
                    <a:p>
                      <a:pPr algn="ctr"/>
                      <a:r>
                        <a:rPr lang="en-IN" dirty="0" smtClean="0"/>
                        <a:t>2</a:t>
                      </a:r>
                      <a:endParaRPr lang="en-IN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dirty="0" smtClean="0"/>
                        <a:t>H</a:t>
                      </a:r>
                      <a:endParaRPr lang="en-IN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dirty="0" smtClean="0"/>
                        <a:t>0H</a:t>
                      </a:r>
                      <a:endParaRPr lang="en-IN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  <a:tr h="382411">
                <a:tc>
                  <a:txBody>
                    <a:bodyPr/>
                    <a:lstStyle/>
                    <a:p>
                      <a:pPr algn="ctr"/>
                      <a:r>
                        <a:rPr lang="en-IN" dirty="0" smtClean="0"/>
                        <a:t>3</a:t>
                      </a:r>
                      <a:endParaRPr lang="en-IN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dirty="0" smtClean="0"/>
                        <a:t>I</a:t>
                      </a:r>
                      <a:endParaRPr lang="en-IN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dirty="0" smtClean="0"/>
                        <a:t>0I</a:t>
                      </a:r>
                      <a:endParaRPr lang="en-IN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  <a:tr h="382411">
                <a:tc>
                  <a:txBody>
                    <a:bodyPr/>
                    <a:lstStyle/>
                    <a:p>
                      <a:pPr algn="ctr"/>
                      <a:r>
                        <a:rPr lang="en-IN" dirty="0" smtClean="0"/>
                        <a:t>4</a:t>
                      </a:r>
                      <a:endParaRPr lang="en-IN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dirty="0" smtClean="0"/>
                        <a:t>S</a:t>
                      </a:r>
                      <a:endParaRPr lang="en-IN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dirty="0" smtClean="0"/>
                        <a:t>0S</a:t>
                      </a:r>
                      <a:endParaRPr lang="en-IN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  <a:tr h="382411">
                <a:tc>
                  <a:txBody>
                    <a:bodyPr/>
                    <a:lstStyle/>
                    <a:p>
                      <a:pPr algn="ctr"/>
                      <a:r>
                        <a:rPr lang="en-IN" dirty="0" smtClean="0"/>
                        <a:t>5</a:t>
                      </a:r>
                      <a:endParaRPr lang="en-IN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dirty="0" smtClean="0"/>
                        <a:t>_</a:t>
                      </a:r>
                      <a:endParaRPr lang="en-IN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dirty="0" smtClean="0"/>
                        <a:t>0_</a:t>
                      </a:r>
                      <a:endParaRPr lang="en-IN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  <a:tr h="382411">
                <a:tc>
                  <a:txBody>
                    <a:bodyPr/>
                    <a:lstStyle/>
                    <a:p>
                      <a:pPr algn="ctr"/>
                      <a:r>
                        <a:rPr lang="en-IN" dirty="0" smtClean="0"/>
                        <a:t>6</a:t>
                      </a:r>
                      <a:endParaRPr lang="en-IN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dirty="0" smtClean="0"/>
                        <a:t>IS</a:t>
                      </a:r>
                      <a:endParaRPr lang="en-IN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dirty="0" smtClean="0"/>
                        <a:t>3S</a:t>
                      </a:r>
                      <a:endParaRPr lang="en-IN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  <a:tr h="382411">
                <a:tc>
                  <a:txBody>
                    <a:bodyPr/>
                    <a:lstStyle/>
                    <a:p>
                      <a:pPr algn="ctr"/>
                      <a:r>
                        <a:rPr lang="en-IN" dirty="0" smtClean="0"/>
                        <a:t>7</a:t>
                      </a:r>
                      <a:endParaRPr lang="en-IN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dirty="0" smtClean="0"/>
                        <a:t>_H</a:t>
                      </a:r>
                      <a:endParaRPr lang="en-IN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dirty="0" smtClean="0"/>
                        <a:t>5H</a:t>
                      </a:r>
                      <a:endParaRPr lang="en-IN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  <a:tr h="382411">
                <a:tc>
                  <a:txBody>
                    <a:bodyPr/>
                    <a:lstStyle/>
                    <a:p>
                      <a:pPr algn="ctr"/>
                      <a:r>
                        <a:rPr lang="en-IN" dirty="0" smtClean="0"/>
                        <a:t>8</a:t>
                      </a:r>
                      <a:endParaRPr lang="en-IN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dirty="0" smtClean="0"/>
                        <a:t>IS_</a:t>
                      </a:r>
                      <a:endParaRPr lang="en-IN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dirty="0" smtClean="0"/>
                        <a:t>6_</a:t>
                      </a:r>
                      <a:endParaRPr lang="en-IN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  <a:tr h="382411">
                <a:tc>
                  <a:txBody>
                    <a:bodyPr/>
                    <a:lstStyle/>
                    <a:p>
                      <a:pPr algn="ctr"/>
                      <a:r>
                        <a:rPr lang="en-IN" dirty="0" smtClean="0"/>
                        <a:t>9</a:t>
                      </a:r>
                      <a:endParaRPr lang="en-IN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dirty="0" smtClean="0"/>
                        <a:t>HI</a:t>
                      </a:r>
                      <a:endParaRPr lang="en-IN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dirty="0" smtClean="0"/>
                        <a:t>2I</a:t>
                      </a:r>
                      <a:endParaRPr lang="en-IN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  <a:tr h="382411">
                <a:tc>
                  <a:txBody>
                    <a:bodyPr/>
                    <a:lstStyle/>
                    <a:p>
                      <a:pPr algn="ctr"/>
                      <a:r>
                        <a:rPr lang="en-IN" dirty="0" smtClean="0"/>
                        <a:t>10</a:t>
                      </a:r>
                      <a:endParaRPr lang="en-IN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dirty="0" smtClean="0"/>
                        <a:t>T_</a:t>
                      </a:r>
                      <a:endParaRPr lang="en-IN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dirty="0" smtClean="0"/>
                        <a:t>1_</a:t>
                      </a:r>
                      <a:endParaRPr lang="en-IN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1369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IN" b="1" dirty="0">
                <a:solidFill>
                  <a:srgbClr val="FF0000"/>
                </a:solidFill>
              </a:rPr>
              <a:t>Lempel–</a:t>
            </a:r>
            <a:r>
              <a:rPr lang="en-IN" b="1" dirty="0" err="1">
                <a:solidFill>
                  <a:srgbClr val="FF0000"/>
                </a:solidFill>
              </a:rPr>
              <a:t>Ziv</a:t>
            </a:r>
            <a:r>
              <a:rPr lang="en-IN" b="1" dirty="0">
                <a:solidFill>
                  <a:srgbClr val="FF0000"/>
                </a:solidFill>
              </a:rPr>
              <a:t> Coding</a:t>
            </a:r>
            <a:endParaRPr lang="en-IN" dirty="0">
              <a:solidFill>
                <a:srgbClr val="FF0000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6700" y="1114375"/>
            <a:ext cx="4191000" cy="3416400"/>
          </a:xfrm>
        </p:spPr>
        <p:txBody>
          <a:bodyPr>
            <a:noAutofit/>
          </a:bodyPr>
          <a:lstStyle/>
          <a:p>
            <a:pPr marL="114300" indent="0">
              <a:buNone/>
            </a:pPr>
            <a:r>
              <a:rPr lang="en-IN" sz="2000" dirty="0" smtClean="0"/>
              <a:t>Encode the following information using LZ algorithm.</a:t>
            </a:r>
            <a:r>
              <a:rPr lang="en-IN" sz="2000" dirty="0" smtClean="0">
                <a:solidFill>
                  <a:srgbClr val="FF0000"/>
                </a:solidFill>
              </a:rPr>
              <a:t>“ 101011011010101010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9301959"/>
              </p:ext>
            </p:extLst>
          </p:nvPr>
        </p:nvGraphicFramePr>
        <p:xfrm>
          <a:off x="4632960" y="829310"/>
          <a:ext cx="3489961" cy="3709387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892781"/>
                <a:gridCol w="1069861"/>
                <a:gridCol w="1527319"/>
              </a:tblGrid>
              <a:tr h="650099">
                <a:tc>
                  <a:txBody>
                    <a:bodyPr/>
                    <a:lstStyle/>
                    <a:p>
                      <a:pPr algn="ctr"/>
                      <a:r>
                        <a:rPr lang="en-IN" dirty="0" smtClean="0"/>
                        <a:t>Index</a:t>
                      </a:r>
                      <a:endParaRPr lang="en-IN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dirty="0" smtClean="0"/>
                        <a:t>Symbol</a:t>
                      </a:r>
                      <a:endParaRPr lang="en-IN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dirty="0" smtClean="0"/>
                        <a:t>Encoded output</a:t>
                      </a:r>
                      <a:endParaRPr lang="en-IN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  <a:tr h="382411">
                <a:tc>
                  <a:txBody>
                    <a:bodyPr/>
                    <a:lstStyle/>
                    <a:p>
                      <a:pPr algn="ctr"/>
                      <a:r>
                        <a:rPr lang="en-IN" dirty="0" smtClean="0"/>
                        <a:t>1</a:t>
                      </a:r>
                      <a:endParaRPr lang="en-IN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dirty="0" smtClean="0"/>
                        <a:t>1</a:t>
                      </a:r>
                      <a:endParaRPr lang="en-IN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dirty="0" smtClean="0"/>
                        <a:t>01</a:t>
                      </a:r>
                      <a:endParaRPr lang="en-IN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  <a:tr h="382411">
                <a:tc>
                  <a:txBody>
                    <a:bodyPr/>
                    <a:lstStyle/>
                    <a:p>
                      <a:pPr algn="ctr"/>
                      <a:r>
                        <a:rPr lang="en-IN" dirty="0" smtClean="0"/>
                        <a:t>2</a:t>
                      </a:r>
                      <a:endParaRPr lang="en-IN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dirty="0" smtClean="0"/>
                        <a:t>0</a:t>
                      </a:r>
                      <a:endParaRPr lang="en-IN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dirty="0" smtClean="0"/>
                        <a:t>00</a:t>
                      </a:r>
                      <a:endParaRPr lang="en-IN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  <a:tr h="382411">
                <a:tc>
                  <a:txBody>
                    <a:bodyPr/>
                    <a:lstStyle/>
                    <a:p>
                      <a:pPr algn="ctr"/>
                      <a:r>
                        <a:rPr lang="en-IN" dirty="0" smtClean="0"/>
                        <a:t>3</a:t>
                      </a:r>
                      <a:endParaRPr lang="en-IN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dirty="0" smtClean="0"/>
                        <a:t>10</a:t>
                      </a:r>
                      <a:endParaRPr lang="en-IN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dirty="0" smtClean="0"/>
                        <a:t>10</a:t>
                      </a:r>
                      <a:endParaRPr lang="en-IN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  <a:tr h="382411">
                <a:tc>
                  <a:txBody>
                    <a:bodyPr/>
                    <a:lstStyle/>
                    <a:p>
                      <a:pPr algn="ctr"/>
                      <a:r>
                        <a:rPr lang="en-IN" dirty="0" smtClean="0"/>
                        <a:t>4</a:t>
                      </a:r>
                      <a:endParaRPr lang="en-IN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dirty="0" smtClean="0"/>
                        <a:t>11</a:t>
                      </a:r>
                      <a:endParaRPr lang="en-IN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dirty="0" smtClean="0"/>
                        <a:t>11</a:t>
                      </a:r>
                      <a:endParaRPr lang="en-IN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  <a:tr h="382411">
                <a:tc>
                  <a:txBody>
                    <a:bodyPr/>
                    <a:lstStyle/>
                    <a:p>
                      <a:pPr algn="ctr"/>
                      <a:r>
                        <a:rPr lang="en-IN" dirty="0" smtClean="0"/>
                        <a:t>5</a:t>
                      </a:r>
                      <a:endParaRPr lang="en-IN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dirty="0" smtClean="0"/>
                        <a:t>01</a:t>
                      </a:r>
                      <a:endParaRPr lang="en-IN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dirty="0" smtClean="0"/>
                        <a:t>21</a:t>
                      </a:r>
                      <a:endParaRPr lang="en-IN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  <a:tr h="382411">
                <a:tc>
                  <a:txBody>
                    <a:bodyPr/>
                    <a:lstStyle/>
                    <a:p>
                      <a:pPr algn="ctr"/>
                      <a:r>
                        <a:rPr lang="en-IN" dirty="0" smtClean="0"/>
                        <a:t>6</a:t>
                      </a:r>
                      <a:endParaRPr lang="en-IN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dirty="0" smtClean="0"/>
                        <a:t>101</a:t>
                      </a:r>
                      <a:endParaRPr lang="en-IN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dirty="0" smtClean="0"/>
                        <a:t>31</a:t>
                      </a:r>
                      <a:endParaRPr lang="en-IN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  <a:tr h="382411">
                <a:tc>
                  <a:txBody>
                    <a:bodyPr/>
                    <a:lstStyle/>
                    <a:p>
                      <a:pPr algn="ctr"/>
                      <a:r>
                        <a:rPr lang="en-IN" dirty="0" smtClean="0"/>
                        <a:t>7</a:t>
                      </a:r>
                      <a:endParaRPr lang="en-IN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dirty="0" smtClean="0"/>
                        <a:t>010</a:t>
                      </a:r>
                      <a:endParaRPr lang="en-IN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dirty="0" smtClean="0"/>
                        <a:t>50</a:t>
                      </a:r>
                      <a:endParaRPr lang="en-IN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  <a:tr h="382411">
                <a:tc>
                  <a:txBody>
                    <a:bodyPr/>
                    <a:lstStyle/>
                    <a:p>
                      <a:pPr algn="ctr"/>
                      <a:r>
                        <a:rPr lang="en-IN" dirty="0" smtClean="0"/>
                        <a:t>8</a:t>
                      </a:r>
                      <a:endParaRPr lang="en-IN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dirty="0" smtClean="0"/>
                        <a:t>1010</a:t>
                      </a:r>
                      <a:endParaRPr lang="en-IN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dirty="0" smtClean="0"/>
                        <a:t>60</a:t>
                      </a:r>
                      <a:endParaRPr lang="en-IN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91380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IN" b="1" dirty="0">
                <a:solidFill>
                  <a:srgbClr val="FF0000"/>
                </a:solidFill>
              </a:rPr>
              <a:t>Lempel–</a:t>
            </a:r>
            <a:r>
              <a:rPr lang="en-IN" b="1" dirty="0" err="1">
                <a:solidFill>
                  <a:srgbClr val="FF0000"/>
                </a:solidFill>
              </a:rPr>
              <a:t>Ziv</a:t>
            </a:r>
            <a:r>
              <a:rPr lang="en-IN" b="1" dirty="0">
                <a:solidFill>
                  <a:srgbClr val="FF0000"/>
                </a:solidFill>
              </a:rPr>
              <a:t> </a:t>
            </a:r>
            <a:r>
              <a:rPr lang="en-IN" b="1" dirty="0" smtClean="0">
                <a:solidFill>
                  <a:srgbClr val="FF0000"/>
                </a:solidFill>
              </a:rPr>
              <a:t>Coding   - </a:t>
            </a:r>
            <a:r>
              <a:rPr lang="en-IN" b="1" dirty="0" err="1" smtClean="0">
                <a:solidFill>
                  <a:srgbClr val="FF0000"/>
                </a:solidFill>
              </a:rPr>
              <a:t>assgnment</a:t>
            </a:r>
            <a:r>
              <a:rPr lang="en-IN" b="1" dirty="0" smtClean="0">
                <a:solidFill>
                  <a:srgbClr val="FF0000"/>
                </a:solidFill>
              </a:rPr>
              <a:t> qn-1</a:t>
            </a:r>
            <a:endParaRPr lang="en-IN" dirty="0">
              <a:solidFill>
                <a:srgbClr val="FF0000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6700" y="1114375"/>
            <a:ext cx="5989320" cy="3416400"/>
          </a:xfrm>
        </p:spPr>
        <p:txBody>
          <a:bodyPr>
            <a:noAutofit/>
          </a:bodyPr>
          <a:lstStyle/>
          <a:p>
            <a:pPr marL="114300" indent="0">
              <a:buNone/>
            </a:pPr>
            <a:r>
              <a:rPr lang="en-IN" sz="2000" dirty="0" smtClean="0">
                <a:solidFill>
                  <a:schemeClr val="tx1"/>
                </a:solidFill>
              </a:rPr>
              <a:t>Encode the following information using LZ algorithm.“ </a:t>
            </a:r>
          </a:p>
          <a:p>
            <a:pPr marL="114300" indent="0">
              <a:buNone/>
            </a:pPr>
            <a:r>
              <a:rPr lang="en-IN" sz="2800" dirty="0" smtClean="0">
                <a:solidFill>
                  <a:srgbClr val="FF0000"/>
                </a:solidFill>
              </a:rPr>
              <a:t>AAABABBBABAABABBBABBABB</a:t>
            </a:r>
          </a:p>
        </p:txBody>
      </p:sp>
    </p:spTree>
    <p:extLst>
      <p:ext uri="{BB962C8B-B14F-4D97-AF65-F5344CB8AC3E}">
        <p14:creationId xmlns:p14="http://schemas.microsoft.com/office/powerpoint/2010/main" val="1341910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IN" b="1" dirty="0">
                <a:solidFill>
                  <a:srgbClr val="FF0000"/>
                </a:solidFill>
              </a:rPr>
              <a:t>Discrete Memoryless Channels</a:t>
            </a:r>
            <a:endParaRPr lang="en-IN" dirty="0">
              <a:solidFill>
                <a:srgbClr val="FF0000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IN" dirty="0"/>
              <a:t>A </a:t>
            </a:r>
            <a:r>
              <a:rPr lang="en-IN" i="1" dirty="0"/>
              <a:t>discrete memoryless channel </a:t>
            </a:r>
            <a:r>
              <a:rPr lang="en-IN" dirty="0"/>
              <a:t>is a statistical model with an input </a:t>
            </a:r>
            <a:r>
              <a:rPr lang="en-IN" i="1" dirty="0"/>
              <a:t>X </a:t>
            </a:r>
            <a:r>
              <a:rPr lang="en-IN" dirty="0"/>
              <a:t>and an output </a:t>
            </a:r>
            <a:r>
              <a:rPr lang="en-IN" i="1" dirty="0"/>
              <a:t>Y </a:t>
            </a:r>
            <a:r>
              <a:rPr lang="en-IN" dirty="0" smtClean="0"/>
              <a:t>that is </a:t>
            </a:r>
            <a:r>
              <a:rPr lang="en-IN" dirty="0"/>
              <a:t>a </a:t>
            </a:r>
            <a:r>
              <a:rPr lang="en-IN" i="1" dirty="0"/>
              <a:t>noisy </a:t>
            </a:r>
            <a:r>
              <a:rPr lang="en-IN" dirty="0"/>
              <a:t>version of </a:t>
            </a:r>
            <a:r>
              <a:rPr lang="en-IN" i="1" dirty="0"/>
              <a:t>X</a:t>
            </a:r>
            <a:r>
              <a:rPr lang="en-IN" dirty="0"/>
              <a:t>; both </a:t>
            </a:r>
            <a:r>
              <a:rPr lang="en-IN" i="1" dirty="0"/>
              <a:t>X </a:t>
            </a:r>
            <a:r>
              <a:rPr lang="en-IN" dirty="0"/>
              <a:t>and </a:t>
            </a:r>
            <a:r>
              <a:rPr lang="en-IN" i="1" dirty="0"/>
              <a:t>Y </a:t>
            </a:r>
            <a:r>
              <a:rPr lang="en-IN" dirty="0"/>
              <a:t>are random variables. </a:t>
            </a:r>
            <a:endParaRPr lang="en-IN" dirty="0" smtClean="0"/>
          </a:p>
          <a:p>
            <a:pPr algn="just"/>
            <a:r>
              <a:rPr lang="en-IN" dirty="0" smtClean="0"/>
              <a:t>Every </a:t>
            </a:r>
            <a:r>
              <a:rPr lang="en-IN" dirty="0"/>
              <a:t>unit of time, the </a:t>
            </a:r>
            <a:r>
              <a:rPr lang="en-IN" dirty="0" smtClean="0"/>
              <a:t>channel accepts </a:t>
            </a:r>
            <a:r>
              <a:rPr lang="en-IN" dirty="0"/>
              <a:t>an input symbol </a:t>
            </a:r>
            <a:r>
              <a:rPr lang="en-IN" i="1" dirty="0"/>
              <a:t>X </a:t>
            </a:r>
            <a:r>
              <a:rPr lang="en-IN" dirty="0"/>
              <a:t>selected from an alphabet 𝒳and, in response, it emits an </a:t>
            </a:r>
            <a:r>
              <a:rPr lang="en-IN" dirty="0" smtClean="0"/>
              <a:t>output symbol </a:t>
            </a:r>
            <a:r>
              <a:rPr lang="en-IN" i="1" dirty="0"/>
              <a:t>Y </a:t>
            </a:r>
            <a:r>
              <a:rPr lang="en-IN" dirty="0"/>
              <a:t>from an alphabet 𝒴. </a:t>
            </a:r>
            <a:endParaRPr lang="en-IN" dirty="0" smtClean="0"/>
          </a:p>
          <a:p>
            <a:pPr algn="just"/>
            <a:r>
              <a:rPr lang="en-IN" dirty="0" smtClean="0"/>
              <a:t>The </a:t>
            </a:r>
            <a:r>
              <a:rPr lang="en-IN" dirty="0"/>
              <a:t>channel is said to be “discrete” when both of the </a:t>
            </a:r>
            <a:r>
              <a:rPr lang="en-IN" dirty="0" smtClean="0"/>
              <a:t>alphabets 𝒳 </a:t>
            </a:r>
            <a:r>
              <a:rPr lang="en-IN" dirty="0"/>
              <a:t>and 𝒴 have </a:t>
            </a:r>
            <a:r>
              <a:rPr lang="en-IN" i="1" dirty="0"/>
              <a:t>finite </a:t>
            </a:r>
            <a:r>
              <a:rPr lang="en-IN" dirty="0"/>
              <a:t>sizes. </a:t>
            </a:r>
            <a:endParaRPr lang="en-IN" dirty="0" smtClean="0"/>
          </a:p>
          <a:p>
            <a:pPr algn="just"/>
            <a:r>
              <a:rPr lang="en-IN" dirty="0" smtClean="0"/>
              <a:t>It </a:t>
            </a:r>
            <a:r>
              <a:rPr lang="en-IN" dirty="0"/>
              <a:t>is said to be “memoryless” when the current output </a:t>
            </a:r>
            <a:r>
              <a:rPr lang="en-IN" dirty="0" smtClean="0"/>
              <a:t>symbol depends </a:t>
            </a:r>
            <a:r>
              <a:rPr lang="en-IN" i="1" dirty="0"/>
              <a:t>only </a:t>
            </a:r>
            <a:r>
              <a:rPr lang="en-IN" dirty="0"/>
              <a:t>on the current input symbol and </a:t>
            </a:r>
            <a:r>
              <a:rPr lang="en-IN" i="1" dirty="0"/>
              <a:t>not </a:t>
            </a:r>
            <a:r>
              <a:rPr lang="en-IN" dirty="0"/>
              <a:t>any previous or </a:t>
            </a:r>
            <a:r>
              <a:rPr lang="en-IN" dirty="0" smtClean="0"/>
              <a:t>future symbol</a:t>
            </a:r>
            <a:r>
              <a:rPr lang="en-IN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023747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IN" b="1" dirty="0">
                <a:solidFill>
                  <a:srgbClr val="FF0000"/>
                </a:solidFill>
              </a:rPr>
              <a:t>Discrete Memoryless Channels</a:t>
            </a:r>
            <a:endParaRPr lang="en-IN" dirty="0">
              <a:solidFill>
                <a:srgbClr val="FF0000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1700" y="1152475"/>
            <a:ext cx="4382220" cy="3416400"/>
          </a:xfrm>
        </p:spPr>
        <p:txBody>
          <a:bodyPr>
            <a:normAutofit/>
          </a:bodyPr>
          <a:lstStyle/>
          <a:p>
            <a:r>
              <a:rPr lang="en-IN" dirty="0">
                <a:solidFill>
                  <a:schemeClr val="tx1"/>
                </a:solidFill>
              </a:rPr>
              <a:t>The channel is described </a:t>
            </a:r>
            <a:r>
              <a:rPr lang="en-IN" dirty="0" smtClean="0">
                <a:solidFill>
                  <a:schemeClr val="tx1"/>
                </a:solidFill>
              </a:rPr>
              <a:t>in terms </a:t>
            </a:r>
            <a:r>
              <a:rPr lang="en-IN" dirty="0">
                <a:solidFill>
                  <a:schemeClr val="tx1"/>
                </a:solidFill>
              </a:rPr>
              <a:t>of an </a:t>
            </a:r>
            <a:r>
              <a:rPr lang="en-IN" i="1" dirty="0">
                <a:solidFill>
                  <a:schemeClr val="tx1"/>
                </a:solidFill>
              </a:rPr>
              <a:t>input </a:t>
            </a:r>
            <a:r>
              <a:rPr lang="en-IN" i="1" dirty="0" smtClean="0">
                <a:solidFill>
                  <a:schemeClr val="tx1"/>
                </a:solidFill>
              </a:rPr>
              <a:t>alphabet</a:t>
            </a:r>
          </a:p>
          <a:p>
            <a:endParaRPr lang="en-IN" i="1" dirty="0">
              <a:solidFill>
                <a:schemeClr val="tx1"/>
              </a:solidFill>
            </a:endParaRPr>
          </a:p>
          <a:p>
            <a:endParaRPr lang="en-IN" dirty="0" smtClean="0">
              <a:solidFill>
                <a:schemeClr val="tx1"/>
              </a:solidFill>
            </a:endParaRPr>
          </a:p>
          <a:p>
            <a:pPr marL="114300" indent="0">
              <a:buNone/>
            </a:pPr>
            <a:r>
              <a:rPr lang="en-IN" dirty="0" smtClean="0">
                <a:solidFill>
                  <a:schemeClr val="tx1"/>
                </a:solidFill>
              </a:rPr>
              <a:t>and </a:t>
            </a:r>
            <a:r>
              <a:rPr lang="en-IN" dirty="0">
                <a:solidFill>
                  <a:schemeClr val="tx1"/>
                </a:solidFill>
              </a:rPr>
              <a:t>an </a:t>
            </a:r>
            <a:r>
              <a:rPr lang="en-IN" i="1" dirty="0">
                <a:solidFill>
                  <a:schemeClr val="tx1"/>
                </a:solidFill>
              </a:rPr>
              <a:t>output alphabet</a:t>
            </a:r>
            <a:endParaRPr lang="en-IN" i="1" dirty="0" smtClean="0">
              <a:solidFill>
                <a:schemeClr val="tx1"/>
              </a:solidFill>
            </a:endParaRPr>
          </a:p>
          <a:p>
            <a:endParaRPr lang="en-IN" dirty="0">
              <a:solidFill>
                <a:schemeClr val="tx1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5767"/>
          <a:stretch/>
        </p:blipFill>
        <p:spPr bwMode="auto">
          <a:xfrm>
            <a:off x="5010785" y="1959610"/>
            <a:ext cx="4044950" cy="16656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4448" y="1901190"/>
            <a:ext cx="2943225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4448" y="2996565"/>
            <a:ext cx="3067050" cy="628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1074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IN" b="1" dirty="0">
                <a:solidFill>
                  <a:srgbClr val="FF0000"/>
                </a:solidFill>
              </a:rPr>
              <a:t>Discrete Memoryless Channels</a:t>
            </a:r>
            <a:endParaRPr lang="en-IN" dirty="0">
              <a:solidFill>
                <a:srgbClr val="FF0000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1700" y="1051560"/>
            <a:ext cx="8535120" cy="3517315"/>
          </a:xfrm>
        </p:spPr>
        <p:txBody>
          <a:bodyPr>
            <a:normAutofit/>
          </a:bodyPr>
          <a:lstStyle/>
          <a:p>
            <a:r>
              <a:rPr lang="en-IN" dirty="0">
                <a:solidFill>
                  <a:schemeClr val="tx1"/>
                </a:solidFill>
              </a:rPr>
              <a:t>The cardinality of the alphabets 𝒳 and 𝒴, or any other alphabet for that matter, is </a:t>
            </a:r>
            <a:r>
              <a:rPr lang="en-IN" dirty="0" smtClean="0">
                <a:solidFill>
                  <a:schemeClr val="tx1"/>
                </a:solidFill>
              </a:rPr>
              <a:t>defined as </a:t>
            </a:r>
            <a:r>
              <a:rPr lang="en-IN" dirty="0">
                <a:solidFill>
                  <a:schemeClr val="tx1"/>
                </a:solidFill>
              </a:rPr>
              <a:t>the number of elements in the alphabet. Moreover, the channel is characterized by a </a:t>
            </a:r>
            <a:r>
              <a:rPr lang="en-IN" dirty="0" smtClean="0">
                <a:solidFill>
                  <a:schemeClr val="tx1"/>
                </a:solidFill>
              </a:rPr>
              <a:t>set of </a:t>
            </a:r>
            <a:r>
              <a:rPr lang="en-IN" dirty="0">
                <a:solidFill>
                  <a:schemeClr val="tx1"/>
                </a:solidFill>
              </a:rPr>
              <a:t>transition </a:t>
            </a:r>
            <a:r>
              <a:rPr lang="en-IN" dirty="0" smtClean="0">
                <a:solidFill>
                  <a:schemeClr val="tx1"/>
                </a:solidFill>
              </a:rPr>
              <a:t>probabilities</a:t>
            </a:r>
          </a:p>
          <a:p>
            <a:endParaRPr lang="en-IN" dirty="0">
              <a:solidFill>
                <a:schemeClr val="tx1"/>
              </a:solidFill>
            </a:endParaRPr>
          </a:p>
          <a:p>
            <a:endParaRPr lang="en-IN" dirty="0" smtClean="0">
              <a:solidFill>
                <a:schemeClr val="tx1"/>
              </a:solidFill>
            </a:endParaRPr>
          </a:p>
          <a:p>
            <a:r>
              <a:rPr lang="en-IN" dirty="0">
                <a:solidFill>
                  <a:schemeClr val="tx1"/>
                </a:solidFill>
              </a:rPr>
              <a:t>for which, according to probability theory, we naturally </a:t>
            </a:r>
            <a:r>
              <a:rPr lang="en-IN" dirty="0" smtClean="0">
                <a:solidFill>
                  <a:schemeClr val="tx1"/>
                </a:solidFill>
              </a:rPr>
              <a:t>have</a:t>
            </a:r>
          </a:p>
          <a:p>
            <a:endParaRPr lang="en-IN" dirty="0">
              <a:solidFill>
                <a:schemeClr val="tx1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4003" y="2098358"/>
            <a:ext cx="6162675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600" y="3233738"/>
            <a:ext cx="4114800" cy="1647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20629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IN" b="1" dirty="0">
                <a:solidFill>
                  <a:srgbClr val="FF0000"/>
                </a:solidFill>
              </a:rPr>
              <a:t>Discrete Memoryless Channels</a:t>
            </a:r>
            <a:endParaRPr lang="en-IN" dirty="0">
              <a:solidFill>
                <a:srgbClr val="FF0000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1700" y="1051560"/>
            <a:ext cx="8535120" cy="3517315"/>
          </a:xfrm>
        </p:spPr>
        <p:txBody>
          <a:bodyPr>
            <a:normAutofit/>
          </a:bodyPr>
          <a:lstStyle/>
          <a:p>
            <a:pPr algn="just"/>
            <a:r>
              <a:rPr lang="en-IN" dirty="0">
                <a:solidFill>
                  <a:schemeClr val="tx1"/>
                </a:solidFill>
              </a:rPr>
              <a:t>When the number of input symbols J and the number of output symbols K are not large, </a:t>
            </a:r>
            <a:r>
              <a:rPr lang="en-IN" dirty="0" smtClean="0">
                <a:solidFill>
                  <a:schemeClr val="tx1"/>
                </a:solidFill>
              </a:rPr>
              <a:t>we may </a:t>
            </a:r>
            <a:r>
              <a:rPr lang="en-IN" dirty="0">
                <a:solidFill>
                  <a:schemeClr val="tx1"/>
                </a:solidFill>
              </a:rPr>
              <a:t>depict the discrete memoryless channel graphically in another way, as shown in </a:t>
            </a:r>
            <a:r>
              <a:rPr lang="en-IN" dirty="0" smtClean="0">
                <a:solidFill>
                  <a:schemeClr val="tx1"/>
                </a:solidFill>
              </a:rPr>
              <a:t>Figure.</a:t>
            </a:r>
            <a:endParaRPr lang="en-IN" dirty="0">
              <a:solidFill>
                <a:schemeClr val="tx1"/>
              </a:solidFill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5" t="49005" r="-565" b="-927"/>
          <a:stretch/>
        </p:blipFill>
        <p:spPr bwMode="auto">
          <a:xfrm>
            <a:off x="2435225" y="2499359"/>
            <a:ext cx="4044950" cy="19551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4323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 smtClean="0"/>
              <a:t>Entropy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4176587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IN" b="1" dirty="0">
                <a:solidFill>
                  <a:srgbClr val="FF0000"/>
                </a:solidFill>
              </a:rPr>
              <a:t>Discrete Memoryless Channels</a:t>
            </a:r>
            <a:endParaRPr lang="en-IN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/>
            <a:r>
              <a:rPr lang="en-IN" dirty="0">
                <a:solidFill>
                  <a:schemeClr val="tx1"/>
                </a:solidFill>
              </a:rPr>
              <a:t>Also, the input alphabet 𝒳 and output alphabet 𝒴 need not have the same size; </a:t>
            </a:r>
            <a:r>
              <a:rPr lang="en-IN" dirty="0" smtClean="0">
                <a:solidFill>
                  <a:schemeClr val="tx1"/>
                </a:solidFill>
              </a:rPr>
              <a:t>hence the </a:t>
            </a:r>
            <a:r>
              <a:rPr lang="en-IN" dirty="0">
                <a:solidFill>
                  <a:schemeClr val="tx1"/>
                </a:solidFill>
              </a:rPr>
              <a:t>use of </a:t>
            </a:r>
            <a:r>
              <a:rPr lang="en-IN" i="1" dirty="0">
                <a:solidFill>
                  <a:schemeClr val="tx1"/>
                </a:solidFill>
              </a:rPr>
              <a:t>J </a:t>
            </a:r>
            <a:r>
              <a:rPr lang="en-IN" dirty="0">
                <a:solidFill>
                  <a:schemeClr val="tx1"/>
                </a:solidFill>
              </a:rPr>
              <a:t>for the size of 𝒳 and </a:t>
            </a:r>
            <a:r>
              <a:rPr lang="en-IN" i="1" dirty="0">
                <a:solidFill>
                  <a:schemeClr val="tx1"/>
                </a:solidFill>
              </a:rPr>
              <a:t>K </a:t>
            </a:r>
            <a:r>
              <a:rPr lang="en-IN" dirty="0">
                <a:solidFill>
                  <a:schemeClr val="tx1"/>
                </a:solidFill>
              </a:rPr>
              <a:t>for the size of 𝒴</a:t>
            </a:r>
            <a:r>
              <a:rPr lang="en-IN" dirty="0" smtClean="0">
                <a:solidFill>
                  <a:schemeClr val="tx1"/>
                </a:solidFill>
              </a:rPr>
              <a:t>.</a:t>
            </a:r>
          </a:p>
          <a:p>
            <a:pPr algn="just"/>
            <a:r>
              <a:rPr lang="en-IN" dirty="0" smtClean="0">
                <a:solidFill>
                  <a:schemeClr val="tx1"/>
                </a:solidFill>
              </a:rPr>
              <a:t> </a:t>
            </a:r>
            <a:r>
              <a:rPr lang="en-IN" dirty="0">
                <a:solidFill>
                  <a:schemeClr val="tx1"/>
                </a:solidFill>
              </a:rPr>
              <a:t>For example, </a:t>
            </a:r>
            <a:endParaRPr lang="en-IN" dirty="0" smtClean="0">
              <a:solidFill>
                <a:schemeClr val="tx1"/>
              </a:solidFill>
            </a:endParaRPr>
          </a:p>
          <a:p>
            <a:pPr lvl="1" algn="just"/>
            <a:r>
              <a:rPr lang="en-IN" sz="1800" dirty="0" smtClean="0">
                <a:solidFill>
                  <a:schemeClr val="tx1"/>
                </a:solidFill>
              </a:rPr>
              <a:t>In </a:t>
            </a:r>
            <a:r>
              <a:rPr lang="en-IN" sz="1800" dirty="0">
                <a:solidFill>
                  <a:schemeClr val="tx1"/>
                </a:solidFill>
              </a:rPr>
              <a:t>channel coding, </a:t>
            </a:r>
            <a:r>
              <a:rPr lang="en-IN" sz="1800" dirty="0" smtClean="0">
                <a:solidFill>
                  <a:schemeClr val="tx1"/>
                </a:solidFill>
              </a:rPr>
              <a:t>the size </a:t>
            </a:r>
            <a:r>
              <a:rPr lang="en-IN" sz="1800" i="1" dirty="0">
                <a:solidFill>
                  <a:schemeClr val="tx1"/>
                </a:solidFill>
              </a:rPr>
              <a:t>K </a:t>
            </a:r>
            <a:r>
              <a:rPr lang="en-IN" sz="1800" dirty="0">
                <a:solidFill>
                  <a:schemeClr val="tx1"/>
                </a:solidFill>
              </a:rPr>
              <a:t>of the output alphabet 𝒴 may be larger than the size </a:t>
            </a:r>
            <a:r>
              <a:rPr lang="en-IN" sz="1800" i="1" dirty="0">
                <a:solidFill>
                  <a:schemeClr val="tx1"/>
                </a:solidFill>
              </a:rPr>
              <a:t>J </a:t>
            </a:r>
            <a:r>
              <a:rPr lang="en-IN" sz="1800" dirty="0">
                <a:solidFill>
                  <a:schemeClr val="tx1"/>
                </a:solidFill>
              </a:rPr>
              <a:t>of the input alphabet 𝒳; thus</a:t>
            </a:r>
            <a:r>
              <a:rPr lang="en-IN" sz="1800" dirty="0" smtClean="0">
                <a:solidFill>
                  <a:schemeClr val="tx1"/>
                </a:solidFill>
              </a:rPr>
              <a:t>,  </a:t>
            </a:r>
            <a:r>
              <a:rPr lang="en-IN" sz="1800" i="1" dirty="0" smtClean="0">
                <a:solidFill>
                  <a:schemeClr val="tx1"/>
                </a:solidFill>
              </a:rPr>
              <a:t>K </a:t>
            </a:r>
            <a:r>
              <a:rPr lang="en-IN" sz="1800" dirty="0" smtClean="0">
                <a:solidFill>
                  <a:schemeClr val="tx1"/>
                </a:solidFill>
              </a:rPr>
              <a:t>≥ </a:t>
            </a:r>
            <a:r>
              <a:rPr lang="en-IN" sz="1800" i="1" dirty="0" smtClean="0">
                <a:solidFill>
                  <a:schemeClr val="tx1"/>
                </a:solidFill>
              </a:rPr>
              <a:t>J</a:t>
            </a:r>
            <a:r>
              <a:rPr lang="en-IN" sz="1800" dirty="0">
                <a:solidFill>
                  <a:schemeClr val="tx1"/>
                </a:solidFill>
              </a:rPr>
              <a:t>. </a:t>
            </a:r>
            <a:endParaRPr lang="en-IN" sz="1800" dirty="0" smtClean="0">
              <a:solidFill>
                <a:schemeClr val="tx1"/>
              </a:solidFill>
            </a:endParaRPr>
          </a:p>
          <a:p>
            <a:pPr lvl="1" algn="just"/>
            <a:r>
              <a:rPr lang="en-IN" sz="1800" dirty="0" smtClean="0">
                <a:solidFill>
                  <a:schemeClr val="tx1"/>
                </a:solidFill>
              </a:rPr>
              <a:t>On </a:t>
            </a:r>
            <a:r>
              <a:rPr lang="en-IN" sz="1800" dirty="0">
                <a:solidFill>
                  <a:schemeClr val="tx1"/>
                </a:solidFill>
              </a:rPr>
              <a:t>the other hand, we may have a situation in which the channel emits the </a:t>
            </a:r>
            <a:r>
              <a:rPr lang="en-IN" sz="1800" dirty="0" smtClean="0">
                <a:solidFill>
                  <a:schemeClr val="tx1"/>
                </a:solidFill>
              </a:rPr>
              <a:t>same symbol </a:t>
            </a:r>
            <a:r>
              <a:rPr lang="en-IN" sz="1800" dirty="0">
                <a:solidFill>
                  <a:schemeClr val="tx1"/>
                </a:solidFill>
              </a:rPr>
              <a:t>when either one of two input symbols is sent, in which case we have </a:t>
            </a:r>
            <a:r>
              <a:rPr lang="en-IN" sz="1800" i="1" dirty="0">
                <a:solidFill>
                  <a:schemeClr val="tx1"/>
                </a:solidFill>
              </a:rPr>
              <a:t>K </a:t>
            </a:r>
            <a:r>
              <a:rPr lang="en-IN" sz="1800" dirty="0">
                <a:solidFill>
                  <a:schemeClr val="tx1"/>
                </a:solidFill>
              </a:rPr>
              <a:t>≤</a:t>
            </a:r>
            <a:r>
              <a:rPr lang="en-IN" sz="1800" dirty="0" smtClean="0">
                <a:solidFill>
                  <a:schemeClr val="tx1"/>
                </a:solidFill>
              </a:rPr>
              <a:t> </a:t>
            </a:r>
            <a:r>
              <a:rPr lang="en-IN" sz="1800" i="1" dirty="0">
                <a:solidFill>
                  <a:schemeClr val="tx1"/>
                </a:solidFill>
              </a:rPr>
              <a:t>J</a:t>
            </a:r>
            <a:r>
              <a:rPr lang="en-IN" sz="1800" dirty="0">
                <a:solidFill>
                  <a:schemeClr val="tx1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664176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IN" b="1" dirty="0">
                <a:solidFill>
                  <a:srgbClr val="FF0000"/>
                </a:solidFill>
              </a:rPr>
              <a:t>Discrete Memoryless Channels</a:t>
            </a:r>
            <a:endParaRPr lang="en-IN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IN" dirty="0">
                <a:solidFill>
                  <a:schemeClr val="tx1"/>
                </a:solidFill>
              </a:rPr>
              <a:t>A convenient way of describing a discrete memoryless channel is to arrange the </a:t>
            </a:r>
            <a:r>
              <a:rPr lang="en-IN" dirty="0" smtClean="0">
                <a:solidFill>
                  <a:schemeClr val="tx1"/>
                </a:solidFill>
              </a:rPr>
              <a:t>various transition </a:t>
            </a:r>
            <a:r>
              <a:rPr lang="en-IN" dirty="0">
                <a:solidFill>
                  <a:schemeClr val="tx1"/>
                </a:solidFill>
              </a:rPr>
              <a:t>probabilities of the channel in the form of a </a:t>
            </a:r>
            <a:r>
              <a:rPr lang="en-IN" i="1" dirty="0" smtClean="0">
                <a:solidFill>
                  <a:schemeClr val="tx1"/>
                </a:solidFill>
              </a:rPr>
              <a:t>matrix</a:t>
            </a:r>
          </a:p>
          <a:p>
            <a:endParaRPr lang="en-IN" sz="1800" i="1" dirty="0">
              <a:solidFill>
                <a:schemeClr val="tx1"/>
              </a:solidFill>
            </a:endParaRPr>
          </a:p>
          <a:p>
            <a:endParaRPr lang="en-IN" i="1" dirty="0" smtClean="0">
              <a:solidFill>
                <a:schemeClr val="tx1"/>
              </a:solidFill>
            </a:endParaRPr>
          </a:p>
          <a:p>
            <a:endParaRPr lang="en-IN" sz="1800" i="1" dirty="0">
              <a:solidFill>
                <a:schemeClr val="tx1"/>
              </a:solidFill>
            </a:endParaRPr>
          </a:p>
          <a:p>
            <a:endParaRPr lang="en-IN" i="1" dirty="0" smtClean="0">
              <a:solidFill>
                <a:schemeClr val="tx1"/>
              </a:solidFill>
            </a:endParaRPr>
          </a:p>
          <a:p>
            <a:endParaRPr lang="en-IN" sz="1800" i="1" dirty="0">
              <a:solidFill>
                <a:schemeClr val="tx1"/>
              </a:solidFill>
            </a:endParaRPr>
          </a:p>
          <a:p>
            <a:endParaRPr lang="en-IN" i="1" dirty="0" smtClean="0">
              <a:solidFill>
                <a:schemeClr val="tx1"/>
              </a:solidFill>
            </a:endParaRPr>
          </a:p>
          <a:p>
            <a:endParaRPr lang="en-IN" sz="1800" i="1" dirty="0">
              <a:solidFill>
                <a:schemeClr val="tx1"/>
              </a:solidFill>
            </a:endParaRPr>
          </a:p>
          <a:p>
            <a:endParaRPr lang="en-IN" i="1" dirty="0" smtClean="0">
              <a:solidFill>
                <a:schemeClr val="tx1"/>
              </a:solidFill>
            </a:endParaRPr>
          </a:p>
          <a:p>
            <a:pPr algn="just"/>
            <a:r>
              <a:rPr lang="en-IN" dirty="0">
                <a:solidFill>
                  <a:schemeClr val="tx1"/>
                </a:solidFill>
              </a:rPr>
              <a:t>The </a:t>
            </a:r>
            <a:r>
              <a:rPr lang="en-IN" i="1" dirty="0">
                <a:solidFill>
                  <a:schemeClr val="tx1"/>
                </a:solidFill>
              </a:rPr>
              <a:t>J</a:t>
            </a:r>
            <a:r>
              <a:rPr lang="en-IN" dirty="0">
                <a:solidFill>
                  <a:schemeClr val="tx1"/>
                </a:solidFill>
              </a:rPr>
              <a:t>-by-</a:t>
            </a:r>
            <a:r>
              <a:rPr lang="en-IN" i="1" dirty="0">
                <a:solidFill>
                  <a:schemeClr val="tx1"/>
                </a:solidFill>
              </a:rPr>
              <a:t>K </a:t>
            </a:r>
            <a:r>
              <a:rPr lang="en-IN" dirty="0">
                <a:solidFill>
                  <a:schemeClr val="tx1"/>
                </a:solidFill>
              </a:rPr>
              <a:t>matrix </a:t>
            </a:r>
            <a:r>
              <a:rPr lang="en-IN" b="1" dirty="0">
                <a:solidFill>
                  <a:schemeClr val="tx1"/>
                </a:solidFill>
              </a:rPr>
              <a:t>P </a:t>
            </a:r>
            <a:r>
              <a:rPr lang="en-IN" dirty="0">
                <a:solidFill>
                  <a:schemeClr val="tx1"/>
                </a:solidFill>
              </a:rPr>
              <a:t>is called the </a:t>
            </a:r>
            <a:r>
              <a:rPr lang="en-IN" i="1" dirty="0">
                <a:solidFill>
                  <a:schemeClr val="tx1"/>
                </a:solidFill>
              </a:rPr>
              <a:t>channel matrix</a:t>
            </a:r>
            <a:r>
              <a:rPr lang="en-IN" dirty="0">
                <a:solidFill>
                  <a:schemeClr val="tx1"/>
                </a:solidFill>
              </a:rPr>
              <a:t>, or </a:t>
            </a:r>
            <a:r>
              <a:rPr lang="en-IN" i="1" dirty="0">
                <a:solidFill>
                  <a:schemeClr val="tx1"/>
                </a:solidFill>
              </a:rPr>
              <a:t>stochastic matrix</a:t>
            </a:r>
            <a:r>
              <a:rPr lang="en-IN" dirty="0">
                <a:solidFill>
                  <a:schemeClr val="tx1"/>
                </a:solidFill>
              </a:rPr>
              <a:t>. Note that each </a:t>
            </a:r>
            <a:r>
              <a:rPr lang="en-IN" i="1" dirty="0" smtClean="0">
                <a:solidFill>
                  <a:schemeClr val="tx1"/>
                </a:solidFill>
              </a:rPr>
              <a:t>row </a:t>
            </a:r>
            <a:r>
              <a:rPr lang="en-IN" dirty="0" smtClean="0">
                <a:solidFill>
                  <a:schemeClr val="tx1"/>
                </a:solidFill>
              </a:rPr>
              <a:t>of </a:t>
            </a:r>
            <a:r>
              <a:rPr lang="en-IN" dirty="0">
                <a:solidFill>
                  <a:schemeClr val="tx1"/>
                </a:solidFill>
              </a:rPr>
              <a:t>the channel matrix </a:t>
            </a:r>
            <a:r>
              <a:rPr lang="en-IN" b="1" dirty="0">
                <a:solidFill>
                  <a:schemeClr val="tx1"/>
                </a:solidFill>
              </a:rPr>
              <a:t>P </a:t>
            </a:r>
            <a:r>
              <a:rPr lang="en-IN" dirty="0">
                <a:solidFill>
                  <a:schemeClr val="tx1"/>
                </a:solidFill>
              </a:rPr>
              <a:t>corresponds to a </a:t>
            </a:r>
            <a:r>
              <a:rPr lang="en-IN" i="1" dirty="0">
                <a:solidFill>
                  <a:schemeClr val="tx1"/>
                </a:solidFill>
              </a:rPr>
              <a:t>fixed channel input</a:t>
            </a:r>
            <a:r>
              <a:rPr lang="en-IN" dirty="0">
                <a:solidFill>
                  <a:schemeClr val="tx1"/>
                </a:solidFill>
              </a:rPr>
              <a:t>, whereas each column of </a:t>
            </a:r>
            <a:r>
              <a:rPr lang="en-IN" dirty="0" smtClean="0">
                <a:solidFill>
                  <a:schemeClr val="tx1"/>
                </a:solidFill>
              </a:rPr>
              <a:t>the matrix </a:t>
            </a:r>
            <a:r>
              <a:rPr lang="en-IN" dirty="0">
                <a:solidFill>
                  <a:schemeClr val="tx1"/>
                </a:solidFill>
              </a:rPr>
              <a:t>corresponds to a </a:t>
            </a:r>
            <a:r>
              <a:rPr lang="en-IN" i="1" dirty="0">
                <a:solidFill>
                  <a:schemeClr val="tx1"/>
                </a:solidFill>
              </a:rPr>
              <a:t>fixed channel output</a:t>
            </a:r>
            <a:endParaRPr lang="en-IN" sz="1800" dirty="0">
              <a:solidFill>
                <a:schemeClr val="tx1"/>
              </a:solidFill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4999" y="1762125"/>
            <a:ext cx="4303395" cy="14852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4321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IN" b="1" dirty="0">
                <a:solidFill>
                  <a:srgbClr val="FF0000"/>
                </a:solidFill>
              </a:rPr>
              <a:t>Discrete Memoryless Channels</a:t>
            </a:r>
            <a:endParaRPr lang="en-IN" dirty="0">
              <a:solidFill>
                <a:srgbClr val="FF0000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N" dirty="0">
                <a:solidFill>
                  <a:schemeClr val="tx1"/>
                </a:solidFill>
              </a:rPr>
              <a:t>Suppose now that the inputs to a discrete memoryless channel are selected according </a:t>
            </a:r>
            <a:r>
              <a:rPr lang="en-IN" dirty="0" smtClean="0">
                <a:solidFill>
                  <a:schemeClr val="tx1"/>
                </a:solidFill>
              </a:rPr>
              <a:t>to the </a:t>
            </a:r>
            <a:r>
              <a:rPr lang="en-IN" dirty="0">
                <a:solidFill>
                  <a:schemeClr val="tx1"/>
                </a:solidFill>
              </a:rPr>
              <a:t>probability distribution {</a:t>
            </a:r>
            <a:r>
              <a:rPr lang="en-IN" i="1" dirty="0">
                <a:solidFill>
                  <a:schemeClr val="tx1"/>
                </a:solidFill>
              </a:rPr>
              <a:t>p</a:t>
            </a:r>
            <a:r>
              <a:rPr lang="en-IN" dirty="0">
                <a:solidFill>
                  <a:schemeClr val="tx1"/>
                </a:solidFill>
              </a:rPr>
              <a:t>(</a:t>
            </a:r>
            <a:r>
              <a:rPr lang="en-IN" i="1" dirty="0" err="1">
                <a:solidFill>
                  <a:schemeClr val="tx1"/>
                </a:solidFill>
              </a:rPr>
              <a:t>x</a:t>
            </a:r>
            <a:r>
              <a:rPr lang="en-IN" i="1" baseline="-25000" dirty="0" err="1">
                <a:solidFill>
                  <a:schemeClr val="tx1"/>
                </a:solidFill>
              </a:rPr>
              <a:t>j</a:t>
            </a:r>
            <a:r>
              <a:rPr lang="en-IN" dirty="0">
                <a:solidFill>
                  <a:schemeClr val="tx1"/>
                </a:solidFill>
              </a:rPr>
              <a:t>), </a:t>
            </a:r>
            <a:r>
              <a:rPr lang="en-IN" i="1" dirty="0">
                <a:solidFill>
                  <a:schemeClr val="tx1"/>
                </a:solidFill>
              </a:rPr>
              <a:t>j </a:t>
            </a:r>
            <a:r>
              <a:rPr lang="en-IN" dirty="0">
                <a:solidFill>
                  <a:schemeClr val="tx1"/>
                </a:solidFill>
              </a:rPr>
              <a:t>= 0, 1, </a:t>
            </a:r>
            <a:r>
              <a:rPr lang="en-IN" dirty="0" smtClean="0">
                <a:solidFill>
                  <a:schemeClr val="tx1"/>
                </a:solidFill>
              </a:rPr>
              <a:t>…., </a:t>
            </a:r>
            <a:r>
              <a:rPr lang="en-IN" i="1" dirty="0">
                <a:solidFill>
                  <a:schemeClr val="tx1"/>
                </a:solidFill>
              </a:rPr>
              <a:t>J </a:t>
            </a:r>
            <a:r>
              <a:rPr lang="en-IN" dirty="0">
                <a:solidFill>
                  <a:schemeClr val="tx1"/>
                </a:solidFill>
              </a:rPr>
              <a:t>– 1}. </a:t>
            </a:r>
            <a:endParaRPr lang="en-IN" dirty="0" smtClean="0">
              <a:solidFill>
                <a:schemeClr val="tx1"/>
              </a:solidFill>
            </a:endParaRPr>
          </a:p>
          <a:p>
            <a:r>
              <a:rPr lang="en-IN" dirty="0" smtClean="0">
                <a:solidFill>
                  <a:schemeClr val="tx1"/>
                </a:solidFill>
              </a:rPr>
              <a:t>In </a:t>
            </a:r>
            <a:r>
              <a:rPr lang="en-IN" dirty="0">
                <a:solidFill>
                  <a:schemeClr val="tx1"/>
                </a:solidFill>
              </a:rPr>
              <a:t>other words, the event that </a:t>
            </a:r>
            <a:r>
              <a:rPr lang="en-IN" dirty="0" smtClean="0">
                <a:solidFill>
                  <a:schemeClr val="tx1"/>
                </a:solidFill>
              </a:rPr>
              <a:t>the channel </a:t>
            </a:r>
            <a:r>
              <a:rPr lang="en-IN" dirty="0">
                <a:solidFill>
                  <a:schemeClr val="tx1"/>
                </a:solidFill>
              </a:rPr>
              <a:t>input </a:t>
            </a:r>
            <a:r>
              <a:rPr lang="en-IN" i="1" dirty="0">
                <a:solidFill>
                  <a:schemeClr val="tx1"/>
                </a:solidFill>
              </a:rPr>
              <a:t>X </a:t>
            </a:r>
            <a:r>
              <a:rPr lang="en-IN" dirty="0">
                <a:solidFill>
                  <a:schemeClr val="tx1"/>
                </a:solidFill>
              </a:rPr>
              <a:t>= </a:t>
            </a:r>
            <a:r>
              <a:rPr lang="en-IN" i="1" dirty="0" err="1">
                <a:solidFill>
                  <a:schemeClr val="tx1"/>
                </a:solidFill>
              </a:rPr>
              <a:t>x</a:t>
            </a:r>
            <a:r>
              <a:rPr lang="en-IN" i="1" baseline="-25000" dirty="0" err="1">
                <a:solidFill>
                  <a:schemeClr val="tx1"/>
                </a:solidFill>
              </a:rPr>
              <a:t>j</a:t>
            </a:r>
            <a:r>
              <a:rPr lang="en-IN" i="1" baseline="-25000" dirty="0">
                <a:solidFill>
                  <a:schemeClr val="tx1"/>
                </a:solidFill>
              </a:rPr>
              <a:t> </a:t>
            </a:r>
            <a:r>
              <a:rPr lang="en-IN" dirty="0">
                <a:solidFill>
                  <a:schemeClr val="tx1"/>
                </a:solidFill>
              </a:rPr>
              <a:t>occurs with </a:t>
            </a:r>
            <a:r>
              <a:rPr lang="en-IN" dirty="0" smtClean="0">
                <a:solidFill>
                  <a:schemeClr val="tx1"/>
                </a:solidFill>
              </a:rPr>
              <a:t>probability</a:t>
            </a:r>
          </a:p>
          <a:p>
            <a:endParaRPr lang="en-IN" sz="1800" dirty="0">
              <a:solidFill>
                <a:schemeClr val="tx1"/>
              </a:solidFill>
            </a:endParaRPr>
          </a:p>
          <a:p>
            <a:endParaRPr lang="en-IN" dirty="0" smtClean="0">
              <a:solidFill>
                <a:schemeClr val="tx1"/>
              </a:solidFill>
            </a:endParaRPr>
          </a:p>
          <a:p>
            <a:pPr algn="just"/>
            <a:r>
              <a:rPr lang="en-IN" dirty="0">
                <a:solidFill>
                  <a:schemeClr val="tx1"/>
                </a:solidFill>
              </a:rPr>
              <a:t>Having specified the random variable </a:t>
            </a:r>
            <a:r>
              <a:rPr lang="en-IN" i="1" dirty="0">
                <a:solidFill>
                  <a:schemeClr val="tx1"/>
                </a:solidFill>
              </a:rPr>
              <a:t>X </a:t>
            </a:r>
            <a:r>
              <a:rPr lang="en-IN" dirty="0">
                <a:solidFill>
                  <a:schemeClr val="tx1"/>
                </a:solidFill>
              </a:rPr>
              <a:t>denoting the channel input, we may now </a:t>
            </a:r>
            <a:r>
              <a:rPr lang="en-IN" dirty="0" smtClean="0">
                <a:solidFill>
                  <a:schemeClr val="tx1"/>
                </a:solidFill>
              </a:rPr>
              <a:t>specify the </a:t>
            </a:r>
            <a:r>
              <a:rPr lang="en-IN" dirty="0">
                <a:solidFill>
                  <a:schemeClr val="tx1"/>
                </a:solidFill>
              </a:rPr>
              <a:t>second random variable </a:t>
            </a:r>
            <a:r>
              <a:rPr lang="en-IN" i="1" dirty="0">
                <a:solidFill>
                  <a:schemeClr val="tx1"/>
                </a:solidFill>
              </a:rPr>
              <a:t>Y </a:t>
            </a:r>
            <a:r>
              <a:rPr lang="en-IN" dirty="0">
                <a:solidFill>
                  <a:schemeClr val="tx1"/>
                </a:solidFill>
              </a:rPr>
              <a:t>denoting the channel output. The </a:t>
            </a:r>
            <a:r>
              <a:rPr lang="en-IN" i="1" dirty="0">
                <a:solidFill>
                  <a:schemeClr val="tx1"/>
                </a:solidFill>
              </a:rPr>
              <a:t>joint </a:t>
            </a:r>
            <a:r>
              <a:rPr lang="en-IN" i="1" dirty="0" smtClean="0">
                <a:solidFill>
                  <a:schemeClr val="tx1"/>
                </a:solidFill>
              </a:rPr>
              <a:t>probability distribution </a:t>
            </a:r>
            <a:r>
              <a:rPr lang="en-IN" dirty="0">
                <a:solidFill>
                  <a:schemeClr val="tx1"/>
                </a:solidFill>
              </a:rPr>
              <a:t>of the random variables </a:t>
            </a:r>
            <a:r>
              <a:rPr lang="en-IN" i="1" dirty="0">
                <a:solidFill>
                  <a:schemeClr val="tx1"/>
                </a:solidFill>
              </a:rPr>
              <a:t>X </a:t>
            </a:r>
            <a:r>
              <a:rPr lang="en-IN" dirty="0">
                <a:solidFill>
                  <a:schemeClr val="tx1"/>
                </a:solidFill>
              </a:rPr>
              <a:t>and </a:t>
            </a:r>
            <a:r>
              <a:rPr lang="en-IN" i="1" dirty="0">
                <a:solidFill>
                  <a:schemeClr val="tx1"/>
                </a:solidFill>
              </a:rPr>
              <a:t>Y </a:t>
            </a:r>
            <a:r>
              <a:rPr lang="en-IN" dirty="0">
                <a:solidFill>
                  <a:schemeClr val="tx1"/>
                </a:solidFill>
              </a:rPr>
              <a:t>is given by</a:t>
            </a:r>
            <a:endParaRPr lang="en-IN" sz="1800" dirty="0">
              <a:solidFill>
                <a:schemeClr val="tx1"/>
              </a:solidFill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7350" y="2324100"/>
            <a:ext cx="4659630" cy="3959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83380" y="3768090"/>
            <a:ext cx="3966210" cy="12035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61564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IN" b="1" dirty="0">
                <a:solidFill>
                  <a:srgbClr val="FF0000"/>
                </a:solidFill>
              </a:rPr>
              <a:t>Discrete Memoryless Channels</a:t>
            </a:r>
            <a:endParaRPr lang="en-IN" dirty="0">
              <a:solidFill>
                <a:srgbClr val="FF0000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1700" y="954354"/>
            <a:ext cx="8520600" cy="3739565"/>
          </a:xfrm>
        </p:spPr>
        <p:txBody>
          <a:bodyPr>
            <a:normAutofit fontScale="77500" lnSpcReduction="20000"/>
          </a:bodyPr>
          <a:lstStyle/>
          <a:p>
            <a:pPr algn="just"/>
            <a:r>
              <a:rPr lang="en-IN" dirty="0">
                <a:solidFill>
                  <a:schemeClr val="tx1"/>
                </a:solidFill>
              </a:rPr>
              <a:t>The </a:t>
            </a:r>
            <a:r>
              <a:rPr lang="en-IN" i="1" dirty="0">
                <a:solidFill>
                  <a:schemeClr val="tx1"/>
                </a:solidFill>
              </a:rPr>
              <a:t>marginal probability distribution </a:t>
            </a:r>
            <a:r>
              <a:rPr lang="en-IN" dirty="0">
                <a:solidFill>
                  <a:schemeClr val="tx1"/>
                </a:solidFill>
              </a:rPr>
              <a:t>of the output random variable </a:t>
            </a:r>
            <a:r>
              <a:rPr lang="en-IN" i="1" dirty="0">
                <a:solidFill>
                  <a:schemeClr val="tx1"/>
                </a:solidFill>
              </a:rPr>
              <a:t>Y </a:t>
            </a:r>
            <a:r>
              <a:rPr lang="en-IN" dirty="0">
                <a:solidFill>
                  <a:schemeClr val="tx1"/>
                </a:solidFill>
              </a:rPr>
              <a:t>is obtained </a:t>
            </a:r>
            <a:r>
              <a:rPr lang="en-IN" dirty="0" smtClean="0">
                <a:solidFill>
                  <a:schemeClr val="tx1"/>
                </a:solidFill>
              </a:rPr>
              <a:t>by averaging </a:t>
            </a:r>
            <a:r>
              <a:rPr lang="en-IN" dirty="0">
                <a:solidFill>
                  <a:schemeClr val="tx1"/>
                </a:solidFill>
              </a:rPr>
              <a:t>out the dependence of </a:t>
            </a:r>
            <a:r>
              <a:rPr lang="en-IN" i="1" dirty="0">
                <a:solidFill>
                  <a:schemeClr val="tx1"/>
                </a:solidFill>
              </a:rPr>
              <a:t>p</a:t>
            </a:r>
            <a:r>
              <a:rPr lang="en-IN" dirty="0">
                <a:solidFill>
                  <a:schemeClr val="tx1"/>
                </a:solidFill>
              </a:rPr>
              <a:t>(</a:t>
            </a:r>
            <a:r>
              <a:rPr lang="en-IN" i="1" dirty="0" err="1">
                <a:solidFill>
                  <a:schemeClr val="tx1"/>
                </a:solidFill>
              </a:rPr>
              <a:t>x</a:t>
            </a:r>
            <a:r>
              <a:rPr lang="en-IN" i="1" baseline="-25000" dirty="0" err="1">
                <a:solidFill>
                  <a:schemeClr val="tx1"/>
                </a:solidFill>
              </a:rPr>
              <a:t>j</a:t>
            </a:r>
            <a:r>
              <a:rPr lang="en-IN" i="1" dirty="0">
                <a:solidFill>
                  <a:schemeClr val="tx1"/>
                </a:solidFill>
              </a:rPr>
              <a:t>, </a:t>
            </a:r>
            <a:r>
              <a:rPr lang="en-IN" i="1" dirty="0" err="1">
                <a:solidFill>
                  <a:schemeClr val="tx1"/>
                </a:solidFill>
              </a:rPr>
              <a:t>y</a:t>
            </a:r>
            <a:r>
              <a:rPr lang="en-IN" i="1" baseline="-25000" dirty="0" err="1">
                <a:solidFill>
                  <a:schemeClr val="tx1"/>
                </a:solidFill>
              </a:rPr>
              <a:t>k</a:t>
            </a:r>
            <a:r>
              <a:rPr lang="en-IN" dirty="0">
                <a:solidFill>
                  <a:schemeClr val="tx1"/>
                </a:solidFill>
              </a:rPr>
              <a:t>) on </a:t>
            </a:r>
            <a:r>
              <a:rPr lang="en-IN" i="1" dirty="0" err="1">
                <a:solidFill>
                  <a:schemeClr val="tx1"/>
                </a:solidFill>
              </a:rPr>
              <a:t>x</a:t>
            </a:r>
            <a:r>
              <a:rPr lang="en-IN" i="1" baseline="-25000" dirty="0" err="1">
                <a:solidFill>
                  <a:schemeClr val="tx1"/>
                </a:solidFill>
              </a:rPr>
              <a:t>j</a:t>
            </a:r>
            <a:r>
              <a:rPr lang="en-IN" dirty="0">
                <a:solidFill>
                  <a:schemeClr val="tx1"/>
                </a:solidFill>
              </a:rPr>
              <a:t>, </a:t>
            </a:r>
            <a:r>
              <a:rPr lang="en-IN" dirty="0" smtClean="0">
                <a:solidFill>
                  <a:schemeClr val="tx1"/>
                </a:solidFill>
              </a:rPr>
              <a:t>obtaining</a:t>
            </a:r>
          </a:p>
          <a:p>
            <a:pPr algn="just"/>
            <a:endParaRPr lang="en-IN" sz="1800" dirty="0">
              <a:solidFill>
                <a:schemeClr val="tx1"/>
              </a:solidFill>
            </a:endParaRPr>
          </a:p>
          <a:p>
            <a:pPr algn="just"/>
            <a:endParaRPr lang="en-IN" dirty="0" smtClean="0">
              <a:solidFill>
                <a:schemeClr val="tx1"/>
              </a:solidFill>
            </a:endParaRPr>
          </a:p>
          <a:p>
            <a:pPr algn="just"/>
            <a:endParaRPr lang="en-IN" sz="1800" dirty="0">
              <a:solidFill>
                <a:schemeClr val="tx1"/>
              </a:solidFill>
            </a:endParaRPr>
          </a:p>
          <a:p>
            <a:pPr algn="just"/>
            <a:endParaRPr lang="en-IN" dirty="0" smtClean="0">
              <a:solidFill>
                <a:schemeClr val="tx1"/>
              </a:solidFill>
            </a:endParaRPr>
          </a:p>
          <a:p>
            <a:pPr algn="just"/>
            <a:endParaRPr lang="en-IN" sz="1800" dirty="0" smtClean="0">
              <a:solidFill>
                <a:schemeClr val="tx1"/>
              </a:solidFill>
            </a:endParaRPr>
          </a:p>
          <a:p>
            <a:pPr algn="just"/>
            <a:endParaRPr lang="en-IN" dirty="0">
              <a:solidFill>
                <a:schemeClr val="tx1"/>
              </a:solidFill>
            </a:endParaRPr>
          </a:p>
          <a:p>
            <a:pPr algn="just"/>
            <a:endParaRPr lang="en-IN" sz="1800" dirty="0" smtClean="0">
              <a:solidFill>
                <a:schemeClr val="tx1"/>
              </a:solidFill>
            </a:endParaRPr>
          </a:p>
          <a:p>
            <a:pPr algn="just"/>
            <a:endParaRPr lang="en-IN" sz="1800" dirty="0" smtClean="0">
              <a:solidFill>
                <a:schemeClr val="tx1"/>
              </a:solidFill>
            </a:endParaRPr>
          </a:p>
          <a:p>
            <a:pPr algn="just"/>
            <a:endParaRPr lang="en-IN" sz="1800" dirty="0">
              <a:solidFill>
                <a:schemeClr val="tx1"/>
              </a:solidFill>
            </a:endParaRPr>
          </a:p>
          <a:p>
            <a:pPr algn="just"/>
            <a:r>
              <a:rPr lang="en-IN" sz="1900" dirty="0" smtClean="0">
                <a:solidFill>
                  <a:schemeClr val="tx1"/>
                </a:solidFill>
              </a:rPr>
              <a:t>The </a:t>
            </a:r>
            <a:r>
              <a:rPr lang="en-IN" sz="1900" dirty="0">
                <a:solidFill>
                  <a:schemeClr val="tx1"/>
                </a:solidFill>
              </a:rPr>
              <a:t>probabilities </a:t>
            </a:r>
            <a:r>
              <a:rPr lang="en-IN" sz="1900" i="1" dirty="0">
                <a:solidFill>
                  <a:schemeClr val="tx1"/>
                </a:solidFill>
              </a:rPr>
              <a:t>p</a:t>
            </a:r>
            <a:r>
              <a:rPr lang="en-IN" sz="1900" dirty="0">
                <a:solidFill>
                  <a:schemeClr val="tx1"/>
                </a:solidFill>
              </a:rPr>
              <a:t>(</a:t>
            </a:r>
            <a:r>
              <a:rPr lang="en-IN" sz="1900" i="1" dirty="0" err="1">
                <a:solidFill>
                  <a:schemeClr val="tx1"/>
                </a:solidFill>
              </a:rPr>
              <a:t>x</a:t>
            </a:r>
            <a:r>
              <a:rPr lang="en-IN" sz="1900" i="1" baseline="-25000" dirty="0" err="1">
                <a:solidFill>
                  <a:schemeClr val="tx1"/>
                </a:solidFill>
              </a:rPr>
              <a:t>j</a:t>
            </a:r>
            <a:r>
              <a:rPr lang="en-IN" sz="1900" dirty="0">
                <a:solidFill>
                  <a:schemeClr val="tx1"/>
                </a:solidFill>
              </a:rPr>
              <a:t>) for </a:t>
            </a:r>
            <a:r>
              <a:rPr lang="en-IN" sz="1900" i="1" dirty="0">
                <a:solidFill>
                  <a:schemeClr val="tx1"/>
                </a:solidFill>
              </a:rPr>
              <a:t>j </a:t>
            </a:r>
            <a:r>
              <a:rPr lang="en-IN" sz="1900" dirty="0">
                <a:solidFill>
                  <a:schemeClr val="tx1"/>
                </a:solidFill>
              </a:rPr>
              <a:t>= 0, 1, </a:t>
            </a:r>
            <a:r>
              <a:rPr lang="en-IN" sz="1900" dirty="0" smtClean="0">
                <a:solidFill>
                  <a:schemeClr val="tx1"/>
                </a:solidFill>
              </a:rPr>
              <a:t>……., </a:t>
            </a:r>
            <a:r>
              <a:rPr lang="en-IN" sz="1900" i="1" dirty="0">
                <a:solidFill>
                  <a:schemeClr val="tx1"/>
                </a:solidFill>
              </a:rPr>
              <a:t>J </a:t>
            </a:r>
            <a:r>
              <a:rPr lang="en-IN" sz="1900" dirty="0">
                <a:solidFill>
                  <a:schemeClr val="tx1"/>
                </a:solidFill>
              </a:rPr>
              <a:t>– 1, are known as the </a:t>
            </a:r>
            <a:r>
              <a:rPr lang="en-IN" sz="1900" i="1" dirty="0">
                <a:solidFill>
                  <a:schemeClr val="tx1"/>
                </a:solidFill>
              </a:rPr>
              <a:t>prior probabilities </a:t>
            </a:r>
            <a:r>
              <a:rPr lang="en-IN" sz="1900" dirty="0">
                <a:solidFill>
                  <a:schemeClr val="tx1"/>
                </a:solidFill>
              </a:rPr>
              <a:t>of </a:t>
            </a:r>
            <a:r>
              <a:rPr lang="en-IN" sz="1900" dirty="0" smtClean="0">
                <a:solidFill>
                  <a:schemeClr val="tx1"/>
                </a:solidFill>
              </a:rPr>
              <a:t>the various </a:t>
            </a:r>
            <a:r>
              <a:rPr lang="en-IN" sz="1900" dirty="0">
                <a:solidFill>
                  <a:schemeClr val="tx1"/>
                </a:solidFill>
              </a:rPr>
              <a:t>input symbols</a:t>
            </a:r>
            <a:r>
              <a:rPr lang="en-IN" sz="1900" dirty="0" smtClean="0">
                <a:solidFill>
                  <a:schemeClr val="tx1"/>
                </a:solidFill>
              </a:rPr>
              <a:t>. Above equation states:</a:t>
            </a:r>
          </a:p>
          <a:p>
            <a:pPr marL="114300" indent="0" algn="just">
              <a:buNone/>
            </a:pPr>
            <a:endParaRPr lang="en-IN" sz="1900" dirty="0" smtClean="0">
              <a:solidFill>
                <a:schemeClr val="tx1"/>
              </a:solidFill>
            </a:endParaRPr>
          </a:p>
          <a:p>
            <a:pPr marL="114300" indent="0" algn="ctr">
              <a:buNone/>
            </a:pPr>
            <a:r>
              <a:rPr lang="en-IN" sz="1900" dirty="0">
                <a:solidFill>
                  <a:srgbClr val="C00000"/>
                </a:solidFill>
              </a:rPr>
              <a:t>If we are given the input prior probabilities p(</a:t>
            </a:r>
            <a:r>
              <a:rPr lang="en-IN" sz="1900" dirty="0" err="1">
                <a:solidFill>
                  <a:srgbClr val="C00000"/>
                </a:solidFill>
              </a:rPr>
              <a:t>x</a:t>
            </a:r>
            <a:r>
              <a:rPr lang="en-IN" sz="1900" baseline="-25000" dirty="0" err="1">
                <a:solidFill>
                  <a:srgbClr val="C00000"/>
                </a:solidFill>
              </a:rPr>
              <a:t>j</a:t>
            </a:r>
            <a:r>
              <a:rPr lang="en-IN" sz="1900" dirty="0">
                <a:solidFill>
                  <a:srgbClr val="C00000"/>
                </a:solidFill>
              </a:rPr>
              <a:t>) and the stochastic </a:t>
            </a:r>
            <a:r>
              <a:rPr lang="en-IN" sz="1900" dirty="0" smtClean="0">
                <a:solidFill>
                  <a:srgbClr val="C00000"/>
                </a:solidFill>
              </a:rPr>
              <a:t>matrix (i.e</a:t>
            </a:r>
            <a:r>
              <a:rPr lang="en-IN" sz="1900" dirty="0">
                <a:solidFill>
                  <a:srgbClr val="C00000"/>
                </a:solidFill>
              </a:rPr>
              <a:t>., the matrix of transition probabilities p(</a:t>
            </a:r>
            <a:r>
              <a:rPr lang="en-IN" sz="1900" dirty="0" err="1">
                <a:solidFill>
                  <a:srgbClr val="C00000"/>
                </a:solidFill>
              </a:rPr>
              <a:t>y</a:t>
            </a:r>
            <a:r>
              <a:rPr lang="en-IN" sz="1900" baseline="-25000" dirty="0" err="1">
                <a:solidFill>
                  <a:srgbClr val="C00000"/>
                </a:solidFill>
              </a:rPr>
              <a:t>k</a:t>
            </a:r>
            <a:r>
              <a:rPr lang="en-IN" sz="1900" dirty="0" err="1">
                <a:solidFill>
                  <a:srgbClr val="C00000"/>
                </a:solidFill>
              </a:rPr>
              <a:t>|x</a:t>
            </a:r>
            <a:r>
              <a:rPr lang="en-IN" sz="1900" baseline="-25000" dirty="0" err="1">
                <a:solidFill>
                  <a:srgbClr val="C00000"/>
                </a:solidFill>
              </a:rPr>
              <a:t>j</a:t>
            </a:r>
            <a:r>
              <a:rPr lang="en-IN" sz="1900" dirty="0">
                <a:solidFill>
                  <a:srgbClr val="C00000"/>
                </a:solidFill>
              </a:rPr>
              <a:t>)), then we may calculate </a:t>
            </a:r>
            <a:r>
              <a:rPr lang="en-IN" sz="1900" dirty="0" smtClean="0">
                <a:solidFill>
                  <a:srgbClr val="C00000"/>
                </a:solidFill>
              </a:rPr>
              <a:t>the probabilities </a:t>
            </a:r>
            <a:r>
              <a:rPr lang="en-IN" sz="1900" dirty="0">
                <a:solidFill>
                  <a:srgbClr val="C00000"/>
                </a:solidFill>
              </a:rPr>
              <a:t>of the various output symbols, the p(</a:t>
            </a:r>
            <a:r>
              <a:rPr lang="en-IN" sz="1900" dirty="0" err="1">
                <a:solidFill>
                  <a:srgbClr val="C00000"/>
                </a:solidFill>
              </a:rPr>
              <a:t>y</a:t>
            </a:r>
            <a:r>
              <a:rPr lang="en-IN" sz="1900" baseline="-25000" dirty="0" err="1">
                <a:solidFill>
                  <a:srgbClr val="C00000"/>
                </a:solidFill>
              </a:rPr>
              <a:t>k</a:t>
            </a:r>
            <a:r>
              <a:rPr lang="en-IN" sz="1900" dirty="0">
                <a:solidFill>
                  <a:srgbClr val="C00000"/>
                </a:solidFill>
              </a:rPr>
              <a:t>).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99560" y="1294434"/>
            <a:ext cx="3724649" cy="17688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18917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IN" dirty="0">
                <a:solidFill>
                  <a:srgbClr val="FF0000"/>
                </a:solidFill>
              </a:rPr>
              <a:t>Binary Symmetric Channel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6920" y="1028701"/>
            <a:ext cx="5246612" cy="3611880"/>
          </a:xfrm>
        </p:spPr>
        <p:txBody>
          <a:bodyPr>
            <a:normAutofit fontScale="85000" lnSpcReduction="20000"/>
          </a:bodyPr>
          <a:lstStyle/>
          <a:p>
            <a:pPr algn="just"/>
            <a:r>
              <a:rPr lang="en-IN" dirty="0">
                <a:solidFill>
                  <a:schemeClr val="tx1"/>
                </a:solidFill>
              </a:rPr>
              <a:t>The </a:t>
            </a:r>
            <a:r>
              <a:rPr lang="en-IN" i="1" dirty="0">
                <a:solidFill>
                  <a:schemeClr val="tx1"/>
                </a:solidFill>
              </a:rPr>
              <a:t>binary symmetric channel </a:t>
            </a:r>
            <a:r>
              <a:rPr lang="en-IN" dirty="0">
                <a:solidFill>
                  <a:schemeClr val="tx1"/>
                </a:solidFill>
              </a:rPr>
              <a:t>is of theoretical interest and practical importance. </a:t>
            </a:r>
            <a:endParaRPr lang="en-IN" dirty="0" smtClean="0">
              <a:solidFill>
                <a:schemeClr val="tx1"/>
              </a:solidFill>
            </a:endParaRPr>
          </a:p>
          <a:p>
            <a:pPr algn="just"/>
            <a:r>
              <a:rPr lang="en-IN" dirty="0" smtClean="0">
                <a:solidFill>
                  <a:schemeClr val="tx1"/>
                </a:solidFill>
              </a:rPr>
              <a:t>It </a:t>
            </a:r>
            <a:r>
              <a:rPr lang="en-IN" dirty="0">
                <a:solidFill>
                  <a:schemeClr val="tx1"/>
                </a:solidFill>
              </a:rPr>
              <a:t>is </a:t>
            </a:r>
            <a:r>
              <a:rPr lang="en-IN" dirty="0" smtClean="0">
                <a:solidFill>
                  <a:schemeClr val="tx1"/>
                </a:solidFill>
              </a:rPr>
              <a:t>a special </a:t>
            </a:r>
            <a:r>
              <a:rPr lang="en-IN" dirty="0">
                <a:solidFill>
                  <a:schemeClr val="tx1"/>
                </a:solidFill>
              </a:rPr>
              <a:t>case of the discrete memoryless channel with </a:t>
            </a:r>
            <a:r>
              <a:rPr lang="en-IN" i="1" dirty="0">
                <a:solidFill>
                  <a:schemeClr val="tx1"/>
                </a:solidFill>
              </a:rPr>
              <a:t>J = K = </a:t>
            </a:r>
            <a:r>
              <a:rPr lang="en-IN" dirty="0">
                <a:solidFill>
                  <a:schemeClr val="tx1"/>
                </a:solidFill>
              </a:rPr>
              <a:t>2. </a:t>
            </a:r>
            <a:endParaRPr lang="en-IN" dirty="0" smtClean="0">
              <a:solidFill>
                <a:schemeClr val="tx1"/>
              </a:solidFill>
            </a:endParaRPr>
          </a:p>
          <a:p>
            <a:pPr algn="just"/>
            <a:r>
              <a:rPr lang="en-IN" dirty="0" smtClean="0">
                <a:solidFill>
                  <a:schemeClr val="tx1"/>
                </a:solidFill>
              </a:rPr>
              <a:t>The </a:t>
            </a:r>
            <a:r>
              <a:rPr lang="en-IN" dirty="0">
                <a:solidFill>
                  <a:schemeClr val="tx1"/>
                </a:solidFill>
              </a:rPr>
              <a:t>channel has two </a:t>
            </a:r>
            <a:r>
              <a:rPr lang="en-IN" dirty="0" smtClean="0">
                <a:solidFill>
                  <a:schemeClr val="tx1"/>
                </a:solidFill>
              </a:rPr>
              <a:t>input symbols </a:t>
            </a:r>
            <a:r>
              <a:rPr lang="en-IN" dirty="0">
                <a:solidFill>
                  <a:schemeClr val="tx1"/>
                </a:solidFill>
              </a:rPr>
              <a:t>(</a:t>
            </a:r>
            <a:r>
              <a:rPr lang="en-IN" i="1" dirty="0">
                <a:solidFill>
                  <a:schemeClr val="tx1"/>
                </a:solidFill>
              </a:rPr>
              <a:t>x</a:t>
            </a:r>
            <a:r>
              <a:rPr lang="en-IN" dirty="0">
                <a:solidFill>
                  <a:schemeClr val="tx1"/>
                </a:solidFill>
              </a:rPr>
              <a:t>0 = 0, </a:t>
            </a:r>
            <a:r>
              <a:rPr lang="en-IN" i="1" dirty="0">
                <a:solidFill>
                  <a:schemeClr val="tx1"/>
                </a:solidFill>
              </a:rPr>
              <a:t>x</a:t>
            </a:r>
            <a:r>
              <a:rPr lang="en-IN" dirty="0">
                <a:solidFill>
                  <a:schemeClr val="tx1"/>
                </a:solidFill>
              </a:rPr>
              <a:t>1 = 1) and two output symbols (</a:t>
            </a:r>
            <a:r>
              <a:rPr lang="en-IN" i="1" dirty="0">
                <a:solidFill>
                  <a:schemeClr val="tx1"/>
                </a:solidFill>
              </a:rPr>
              <a:t>y</a:t>
            </a:r>
            <a:r>
              <a:rPr lang="en-IN" dirty="0">
                <a:solidFill>
                  <a:schemeClr val="tx1"/>
                </a:solidFill>
              </a:rPr>
              <a:t>0 = 0, </a:t>
            </a:r>
            <a:r>
              <a:rPr lang="en-IN" i="1" dirty="0">
                <a:solidFill>
                  <a:schemeClr val="tx1"/>
                </a:solidFill>
              </a:rPr>
              <a:t>y</a:t>
            </a:r>
            <a:r>
              <a:rPr lang="en-IN" dirty="0">
                <a:solidFill>
                  <a:schemeClr val="tx1"/>
                </a:solidFill>
              </a:rPr>
              <a:t>1 = 1). </a:t>
            </a:r>
            <a:endParaRPr lang="en-IN" dirty="0" smtClean="0">
              <a:solidFill>
                <a:schemeClr val="tx1"/>
              </a:solidFill>
            </a:endParaRPr>
          </a:p>
          <a:p>
            <a:pPr algn="just"/>
            <a:r>
              <a:rPr lang="en-IN" dirty="0" smtClean="0">
                <a:solidFill>
                  <a:schemeClr val="tx1"/>
                </a:solidFill>
              </a:rPr>
              <a:t>The </a:t>
            </a:r>
            <a:r>
              <a:rPr lang="en-IN" dirty="0">
                <a:solidFill>
                  <a:schemeClr val="tx1"/>
                </a:solidFill>
              </a:rPr>
              <a:t>channel is </a:t>
            </a:r>
            <a:r>
              <a:rPr lang="en-IN" dirty="0" smtClean="0">
                <a:solidFill>
                  <a:schemeClr val="tx1"/>
                </a:solidFill>
              </a:rPr>
              <a:t>symmetric because </a:t>
            </a:r>
            <a:r>
              <a:rPr lang="en-IN" dirty="0">
                <a:solidFill>
                  <a:schemeClr val="tx1"/>
                </a:solidFill>
              </a:rPr>
              <a:t>the probability of receiving 1 if 0 is sent is the same as the probability of </a:t>
            </a:r>
            <a:r>
              <a:rPr lang="en-IN" dirty="0" smtClean="0">
                <a:solidFill>
                  <a:schemeClr val="tx1"/>
                </a:solidFill>
              </a:rPr>
              <a:t>receiving 0 </a:t>
            </a:r>
            <a:r>
              <a:rPr lang="en-IN" dirty="0">
                <a:solidFill>
                  <a:schemeClr val="tx1"/>
                </a:solidFill>
              </a:rPr>
              <a:t>if 1 is sent. </a:t>
            </a:r>
            <a:endParaRPr lang="en-IN" dirty="0" smtClean="0">
              <a:solidFill>
                <a:schemeClr val="tx1"/>
              </a:solidFill>
            </a:endParaRPr>
          </a:p>
          <a:p>
            <a:pPr algn="just"/>
            <a:r>
              <a:rPr lang="en-IN" dirty="0" smtClean="0">
                <a:solidFill>
                  <a:schemeClr val="tx1"/>
                </a:solidFill>
              </a:rPr>
              <a:t>This </a:t>
            </a:r>
            <a:r>
              <a:rPr lang="en-IN" dirty="0">
                <a:solidFill>
                  <a:schemeClr val="tx1"/>
                </a:solidFill>
              </a:rPr>
              <a:t>conditional probability of error is denoted by </a:t>
            </a:r>
            <a:r>
              <a:rPr lang="en-IN" i="1" dirty="0">
                <a:solidFill>
                  <a:schemeClr val="tx1"/>
                </a:solidFill>
              </a:rPr>
              <a:t>p </a:t>
            </a:r>
            <a:r>
              <a:rPr lang="en-IN" dirty="0">
                <a:solidFill>
                  <a:schemeClr val="tx1"/>
                </a:solidFill>
              </a:rPr>
              <a:t>(i.e., the probability of </a:t>
            </a:r>
            <a:r>
              <a:rPr lang="en-IN" dirty="0" smtClean="0">
                <a:solidFill>
                  <a:schemeClr val="tx1"/>
                </a:solidFill>
              </a:rPr>
              <a:t>a bit </a:t>
            </a:r>
            <a:r>
              <a:rPr lang="en-IN" dirty="0">
                <a:solidFill>
                  <a:schemeClr val="tx1"/>
                </a:solidFill>
              </a:rPr>
              <a:t>flipping). </a:t>
            </a:r>
            <a:endParaRPr lang="en-IN" dirty="0" smtClean="0">
              <a:solidFill>
                <a:schemeClr val="tx1"/>
              </a:solidFill>
            </a:endParaRPr>
          </a:p>
          <a:p>
            <a:pPr algn="just"/>
            <a:r>
              <a:rPr lang="en-IN" dirty="0" smtClean="0">
                <a:solidFill>
                  <a:schemeClr val="tx1"/>
                </a:solidFill>
              </a:rPr>
              <a:t>The </a:t>
            </a:r>
            <a:r>
              <a:rPr lang="en-IN" i="1" dirty="0">
                <a:solidFill>
                  <a:schemeClr val="tx1"/>
                </a:solidFill>
              </a:rPr>
              <a:t>transition probability diagram </a:t>
            </a:r>
            <a:r>
              <a:rPr lang="en-IN" dirty="0">
                <a:solidFill>
                  <a:schemeClr val="tx1"/>
                </a:solidFill>
              </a:rPr>
              <a:t>of a binary symmetric channel is </a:t>
            </a:r>
            <a:r>
              <a:rPr lang="en-IN" dirty="0" smtClean="0">
                <a:solidFill>
                  <a:schemeClr val="tx1"/>
                </a:solidFill>
              </a:rPr>
              <a:t>as shown </a:t>
            </a:r>
            <a:r>
              <a:rPr lang="en-IN" dirty="0">
                <a:solidFill>
                  <a:schemeClr val="tx1"/>
                </a:solidFill>
              </a:rPr>
              <a:t>in </a:t>
            </a:r>
            <a:r>
              <a:rPr lang="en-IN" dirty="0" smtClean="0">
                <a:solidFill>
                  <a:schemeClr val="tx1"/>
                </a:solidFill>
              </a:rPr>
              <a:t>Figure.</a:t>
            </a:r>
          </a:p>
          <a:p>
            <a:pPr algn="just"/>
            <a:r>
              <a:rPr lang="en-IN" dirty="0" smtClean="0">
                <a:solidFill>
                  <a:schemeClr val="tx1"/>
                </a:solidFill>
              </a:rPr>
              <a:t>Correspondingly</a:t>
            </a:r>
            <a:r>
              <a:rPr lang="en-IN" dirty="0">
                <a:solidFill>
                  <a:schemeClr val="tx1"/>
                </a:solidFill>
              </a:rPr>
              <a:t>, we </a:t>
            </a:r>
            <a:r>
              <a:rPr lang="en-IN" dirty="0" smtClean="0">
                <a:solidFill>
                  <a:schemeClr val="tx1"/>
                </a:solidFill>
              </a:rPr>
              <a:t>may express </a:t>
            </a:r>
            <a:r>
              <a:rPr lang="en-IN" dirty="0">
                <a:solidFill>
                  <a:schemeClr val="tx1"/>
                </a:solidFill>
              </a:rPr>
              <a:t>the stochastic matrix as</a:t>
            </a: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27369" y="865505"/>
            <a:ext cx="3616631" cy="35159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62570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IN" b="1" dirty="0">
                <a:solidFill>
                  <a:srgbClr val="FF0000"/>
                </a:solidFill>
              </a:rPr>
              <a:t>Mutual Information</a:t>
            </a:r>
            <a:endParaRPr lang="en-IN" dirty="0">
              <a:solidFill>
                <a:srgbClr val="FF0000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34560" y="1617295"/>
            <a:ext cx="8520600" cy="1499285"/>
          </a:xfrm>
        </p:spPr>
        <p:txBody>
          <a:bodyPr>
            <a:noAutofit/>
          </a:bodyPr>
          <a:lstStyle/>
          <a:p>
            <a:pPr marL="114300" indent="0" algn="ctr">
              <a:buNone/>
            </a:pPr>
            <a:r>
              <a:rPr lang="en-IN" sz="2400" dirty="0">
                <a:solidFill>
                  <a:schemeClr val="tx1"/>
                </a:solidFill>
              </a:rPr>
              <a:t>Given that we think of the channel output </a:t>
            </a:r>
            <a:r>
              <a:rPr lang="en-IN" sz="2400" i="1" dirty="0">
                <a:solidFill>
                  <a:schemeClr val="tx1"/>
                </a:solidFill>
              </a:rPr>
              <a:t>Y </a:t>
            </a:r>
            <a:r>
              <a:rPr lang="en-IN" sz="2400" dirty="0">
                <a:solidFill>
                  <a:schemeClr val="tx1"/>
                </a:solidFill>
              </a:rPr>
              <a:t>(selected from alphabet 𝒴) as a noisy </a:t>
            </a:r>
            <a:r>
              <a:rPr lang="en-IN" sz="2400" dirty="0" smtClean="0">
                <a:solidFill>
                  <a:schemeClr val="tx1"/>
                </a:solidFill>
              </a:rPr>
              <a:t>version of </a:t>
            </a:r>
            <a:r>
              <a:rPr lang="en-IN" sz="2400" dirty="0">
                <a:solidFill>
                  <a:schemeClr val="tx1"/>
                </a:solidFill>
              </a:rPr>
              <a:t>the channel input </a:t>
            </a:r>
            <a:r>
              <a:rPr lang="en-IN" sz="2400" i="1" dirty="0">
                <a:solidFill>
                  <a:schemeClr val="tx1"/>
                </a:solidFill>
              </a:rPr>
              <a:t>X </a:t>
            </a:r>
            <a:r>
              <a:rPr lang="en-IN" sz="2400" dirty="0">
                <a:solidFill>
                  <a:schemeClr val="tx1"/>
                </a:solidFill>
              </a:rPr>
              <a:t>(selected from alphabet 𝒳) and that the entropy </a:t>
            </a:r>
            <a:r>
              <a:rPr lang="en-IN" sz="2400" i="1" dirty="0">
                <a:solidFill>
                  <a:schemeClr val="tx1"/>
                </a:solidFill>
              </a:rPr>
              <a:t>H</a:t>
            </a:r>
            <a:r>
              <a:rPr lang="en-IN" sz="2400" dirty="0">
                <a:solidFill>
                  <a:schemeClr val="tx1"/>
                </a:solidFill>
              </a:rPr>
              <a:t>(</a:t>
            </a:r>
            <a:r>
              <a:rPr lang="en-IN" sz="2400" i="1" dirty="0">
                <a:solidFill>
                  <a:schemeClr val="tx1"/>
                </a:solidFill>
              </a:rPr>
              <a:t>X</a:t>
            </a:r>
            <a:r>
              <a:rPr lang="en-IN" sz="2400" dirty="0">
                <a:solidFill>
                  <a:schemeClr val="tx1"/>
                </a:solidFill>
              </a:rPr>
              <a:t>) is a measure </a:t>
            </a:r>
            <a:r>
              <a:rPr lang="en-IN" sz="2400" dirty="0" smtClean="0">
                <a:solidFill>
                  <a:schemeClr val="tx1"/>
                </a:solidFill>
              </a:rPr>
              <a:t>of the </a:t>
            </a:r>
            <a:r>
              <a:rPr lang="en-IN" sz="2400" dirty="0">
                <a:solidFill>
                  <a:schemeClr val="tx1"/>
                </a:solidFill>
              </a:rPr>
              <a:t>prior uncertainty about </a:t>
            </a:r>
            <a:r>
              <a:rPr lang="en-IN" sz="2400" i="1" dirty="0">
                <a:solidFill>
                  <a:schemeClr val="tx1"/>
                </a:solidFill>
              </a:rPr>
              <a:t>X</a:t>
            </a:r>
            <a:r>
              <a:rPr lang="en-IN" sz="2400" dirty="0">
                <a:solidFill>
                  <a:schemeClr val="tx1"/>
                </a:solidFill>
              </a:rPr>
              <a:t>, </a:t>
            </a:r>
            <a:r>
              <a:rPr lang="en-IN" sz="2400" b="1" dirty="0">
                <a:solidFill>
                  <a:srgbClr val="FF0000"/>
                </a:solidFill>
              </a:rPr>
              <a:t>how can we measure the uncertainty about </a:t>
            </a:r>
            <a:r>
              <a:rPr lang="en-IN" sz="2400" b="1" i="1" dirty="0">
                <a:solidFill>
                  <a:srgbClr val="FF0000"/>
                </a:solidFill>
              </a:rPr>
              <a:t>X </a:t>
            </a:r>
            <a:r>
              <a:rPr lang="en-IN" sz="2400" b="1" dirty="0">
                <a:solidFill>
                  <a:srgbClr val="FF0000"/>
                </a:solidFill>
              </a:rPr>
              <a:t>after </a:t>
            </a:r>
            <a:r>
              <a:rPr lang="en-IN" sz="2400" b="1" dirty="0" smtClean="0">
                <a:solidFill>
                  <a:srgbClr val="FF0000"/>
                </a:solidFill>
              </a:rPr>
              <a:t>observing </a:t>
            </a:r>
            <a:r>
              <a:rPr lang="en-IN" sz="2400" b="1" i="1" dirty="0" smtClean="0">
                <a:solidFill>
                  <a:srgbClr val="FF0000"/>
                </a:solidFill>
              </a:rPr>
              <a:t>Y</a:t>
            </a:r>
            <a:r>
              <a:rPr lang="en-IN" sz="2400" dirty="0">
                <a:solidFill>
                  <a:schemeClr val="tx1"/>
                </a:solidFill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681722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IN" b="1" dirty="0">
                <a:solidFill>
                  <a:srgbClr val="FF0000"/>
                </a:solidFill>
              </a:rPr>
              <a:t>Mutual Information</a:t>
            </a:r>
            <a:endParaRPr lang="en-IN" dirty="0">
              <a:solidFill>
                <a:srgbClr val="FF0000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34560" y="1617295"/>
            <a:ext cx="8520600" cy="653465"/>
          </a:xfrm>
        </p:spPr>
        <p:txBody>
          <a:bodyPr>
            <a:noAutofit/>
          </a:bodyPr>
          <a:lstStyle/>
          <a:p>
            <a:pPr marL="114300" indent="0" algn="ctr">
              <a:buNone/>
            </a:pPr>
            <a:r>
              <a:rPr lang="en-IN" sz="2400" dirty="0"/>
              <a:t>To answer this basic question</a:t>
            </a:r>
            <a:endParaRPr lang="en-IN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5797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IN" b="1" dirty="0">
                <a:solidFill>
                  <a:srgbClr val="FF0000"/>
                </a:solidFill>
              </a:rPr>
              <a:t>Mutual Information</a:t>
            </a:r>
            <a:endParaRPr lang="en-IN" dirty="0">
              <a:solidFill>
                <a:srgbClr val="FF0000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57420" y="1022935"/>
            <a:ext cx="8520600" cy="3434765"/>
          </a:xfrm>
        </p:spPr>
        <p:txBody>
          <a:bodyPr>
            <a:noAutofit/>
          </a:bodyPr>
          <a:lstStyle/>
          <a:p>
            <a:pPr marL="114300" indent="0">
              <a:buNone/>
            </a:pPr>
            <a:r>
              <a:rPr lang="en-IN" sz="1400" dirty="0" smtClean="0"/>
              <a:t>We define the </a:t>
            </a:r>
            <a:r>
              <a:rPr lang="en-IN" sz="1400" i="1" dirty="0">
                <a:solidFill>
                  <a:srgbClr val="FF0000"/>
                </a:solidFill>
              </a:rPr>
              <a:t>conditional </a:t>
            </a:r>
            <a:r>
              <a:rPr lang="en-IN" sz="1400" i="1" dirty="0" smtClean="0">
                <a:solidFill>
                  <a:srgbClr val="FF0000"/>
                </a:solidFill>
              </a:rPr>
              <a:t>entropy </a:t>
            </a:r>
            <a:r>
              <a:rPr lang="en-IN" sz="1400" dirty="0"/>
              <a:t>of </a:t>
            </a:r>
            <a:r>
              <a:rPr lang="en-IN" sz="1400" i="1" dirty="0"/>
              <a:t>X </a:t>
            </a:r>
            <a:r>
              <a:rPr lang="en-IN" sz="1400" dirty="0"/>
              <a:t>selected from alphabet 𝒳, given </a:t>
            </a:r>
            <a:r>
              <a:rPr lang="en-IN" sz="1400" i="1" dirty="0"/>
              <a:t>Y </a:t>
            </a:r>
            <a:r>
              <a:rPr lang="en-IN" sz="1400" dirty="0"/>
              <a:t>= </a:t>
            </a:r>
            <a:r>
              <a:rPr lang="en-IN" sz="1400" i="1" dirty="0" err="1"/>
              <a:t>y</a:t>
            </a:r>
            <a:r>
              <a:rPr lang="en-IN" sz="1400" i="1" baseline="-25000" dirty="0" err="1"/>
              <a:t>k</a:t>
            </a:r>
            <a:r>
              <a:rPr lang="en-IN" sz="1400" dirty="0" smtClean="0"/>
              <a:t>.</a:t>
            </a:r>
          </a:p>
          <a:p>
            <a:pPr marL="114300" indent="0">
              <a:buNone/>
            </a:pPr>
            <a:r>
              <a:rPr lang="en-IN" sz="1400" dirty="0" smtClean="0">
                <a:solidFill>
                  <a:schemeClr val="tx1"/>
                </a:solidFill>
              </a:rPr>
              <a:t>Specifically, we write</a:t>
            </a:r>
          </a:p>
          <a:p>
            <a:pPr marL="114300" indent="0">
              <a:buNone/>
            </a:pPr>
            <a:endParaRPr lang="en-IN" sz="1400" dirty="0">
              <a:solidFill>
                <a:schemeClr val="tx1"/>
              </a:solidFill>
            </a:endParaRPr>
          </a:p>
          <a:p>
            <a:pPr marL="114300" indent="0">
              <a:buNone/>
            </a:pPr>
            <a:endParaRPr lang="en-IN" sz="1400" dirty="0" smtClean="0">
              <a:solidFill>
                <a:schemeClr val="tx1"/>
              </a:solidFill>
            </a:endParaRPr>
          </a:p>
          <a:p>
            <a:r>
              <a:rPr lang="en-IN" sz="1400" dirty="0" smtClean="0"/>
              <a:t>This </a:t>
            </a:r>
            <a:r>
              <a:rPr lang="en-IN" sz="1400" dirty="0"/>
              <a:t>quantity is itself a random variable that takes on the values </a:t>
            </a:r>
            <a:r>
              <a:rPr lang="en-IN" sz="1400" i="1" dirty="0"/>
              <a:t>H</a:t>
            </a:r>
            <a:r>
              <a:rPr lang="en-IN" sz="1400" dirty="0"/>
              <a:t>(</a:t>
            </a:r>
            <a:r>
              <a:rPr lang="en-IN" sz="1400" i="1" dirty="0"/>
              <a:t>X|Y </a:t>
            </a:r>
            <a:r>
              <a:rPr lang="en-IN" sz="1400" dirty="0"/>
              <a:t>= </a:t>
            </a:r>
            <a:r>
              <a:rPr lang="en-IN" sz="1400" i="1" dirty="0"/>
              <a:t>y</a:t>
            </a:r>
            <a:r>
              <a:rPr lang="en-IN" sz="1400" baseline="-25000" dirty="0"/>
              <a:t>0</a:t>
            </a:r>
            <a:r>
              <a:rPr lang="en-IN" sz="1400" dirty="0"/>
              <a:t>), </a:t>
            </a:r>
            <a:r>
              <a:rPr lang="en-IN" sz="1400" dirty="0" smtClean="0"/>
              <a:t>…., </a:t>
            </a:r>
            <a:r>
              <a:rPr lang="en-IN" sz="1400" i="1" dirty="0" smtClean="0"/>
              <a:t>H</a:t>
            </a:r>
            <a:r>
              <a:rPr lang="en-IN" sz="1400" dirty="0" smtClean="0"/>
              <a:t>(</a:t>
            </a:r>
            <a:r>
              <a:rPr lang="en-IN" sz="1400" i="1" dirty="0" smtClean="0"/>
              <a:t>X|Y </a:t>
            </a:r>
            <a:r>
              <a:rPr lang="en-IN" sz="1400" dirty="0"/>
              <a:t>= </a:t>
            </a:r>
            <a:r>
              <a:rPr lang="en-IN" sz="1400" i="1" dirty="0" err="1"/>
              <a:t>y</a:t>
            </a:r>
            <a:r>
              <a:rPr lang="en-IN" sz="1400" i="1" baseline="-25000" dirty="0" err="1"/>
              <a:t>K</a:t>
            </a:r>
            <a:r>
              <a:rPr lang="en-IN" sz="1400" i="1" baseline="-25000" dirty="0"/>
              <a:t> </a:t>
            </a:r>
            <a:r>
              <a:rPr lang="en-IN" sz="1400" baseline="-25000" dirty="0"/>
              <a:t>– 1</a:t>
            </a:r>
            <a:r>
              <a:rPr lang="en-IN" sz="1400" dirty="0"/>
              <a:t>) with probabilities </a:t>
            </a:r>
            <a:r>
              <a:rPr lang="en-IN" sz="1400" i="1" dirty="0"/>
              <a:t>p</a:t>
            </a:r>
            <a:r>
              <a:rPr lang="en-IN" sz="1400" dirty="0"/>
              <a:t>(</a:t>
            </a:r>
            <a:r>
              <a:rPr lang="en-IN" sz="1400" i="1" dirty="0"/>
              <a:t>y</a:t>
            </a:r>
            <a:r>
              <a:rPr lang="en-IN" sz="1400" baseline="-25000" dirty="0"/>
              <a:t>0</a:t>
            </a:r>
            <a:r>
              <a:rPr lang="en-IN" sz="1400" dirty="0"/>
              <a:t>), </a:t>
            </a:r>
            <a:r>
              <a:rPr lang="en-IN" sz="1400" dirty="0" smtClean="0"/>
              <a:t>….., </a:t>
            </a:r>
            <a:r>
              <a:rPr lang="en-IN" sz="1400" i="1" dirty="0"/>
              <a:t>p</a:t>
            </a:r>
            <a:r>
              <a:rPr lang="en-IN" sz="1400" dirty="0"/>
              <a:t>(</a:t>
            </a:r>
            <a:r>
              <a:rPr lang="en-IN" sz="1400" i="1" dirty="0" err="1"/>
              <a:t>y</a:t>
            </a:r>
            <a:r>
              <a:rPr lang="en-IN" sz="1400" i="1" baseline="-25000" dirty="0" err="1"/>
              <a:t>K</a:t>
            </a:r>
            <a:r>
              <a:rPr lang="en-IN" sz="1400" i="1" baseline="-25000" dirty="0"/>
              <a:t> </a:t>
            </a:r>
            <a:r>
              <a:rPr lang="en-IN" sz="1400" baseline="-25000" dirty="0"/>
              <a:t>– 1</a:t>
            </a:r>
            <a:r>
              <a:rPr lang="en-IN" sz="1400" dirty="0"/>
              <a:t>), respectively</a:t>
            </a:r>
            <a:r>
              <a:rPr lang="en-IN" sz="1400" dirty="0" smtClean="0"/>
              <a:t>.</a:t>
            </a:r>
          </a:p>
          <a:p>
            <a:r>
              <a:rPr lang="en-IN" sz="1400" dirty="0"/>
              <a:t>The expectation </a:t>
            </a:r>
            <a:r>
              <a:rPr lang="en-IN" sz="1400" dirty="0" smtClean="0"/>
              <a:t>of entropy </a:t>
            </a:r>
            <a:r>
              <a:rPr lang="en-IN" sz="1400" i="1" dirty="0"/>
              <a:t>H</a:t>
            </a:r>
            <a:r>
              <a:rPr lang="en-IN" sz="1400" dirty="0"/>
              <a:t>(</a:t>
            </a:r>
            <a:r>
              <a:rPr lang="en-IN" sz="1400" i="1" dirty="0"/>
              <a:t>X|Y </a:t>
            </a:r>
            <a:r>
              <a:rPr lang="en-IN" sz="1400" dirty="0"/>
              <a:t>= </a:t>
            </a:r>
            <a:r>
              <a:rPr lang="en-IN" sz="1400" i="1" dirty="0" err="1"/>
              <a:t>y</a:t>
            </a:r>
            <a:r>
              <a:rPr lang="en-IN" sz="1400" i="1" baseline="-25000" dirty="0" err="1"/>
              <a:t>k</a:t>
            </a:r>
            <a:r>
              <a:rPr lang="en-IN" sz="1400" dirty="0"/>
              <a:t>) over the output alphabet 𝒴 is therefore given by</a:t>
            </a:r>
            <a:endParaRPr lang="en-IN" sz="1400" dirty="0">
              <a:solidFill>
                <a:schemeClr val="tx1"/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2180" y="1348616"/>
            <a:ext cx="3551873" cy="7435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0023" y="2830829"/>
            <a:ext cx="3528060" cy="2134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88196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IN" b="1" dirty="0">
                <a:solidFill>
                  <a:srgbClr val="FF0000"/>
                </a:solidFill>
              </a:rPr>
              <a:t>Mutual Information</a:t>
            </a:r>
            <a:endParaRPr lang="en-IN" dirty="0">
              <a:solidFill>
                <a:srgbClr val="FF0000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57420" y="1022935"/>
            <a:ext cx="8520600" cy="3434765"/>
          </a:xfrm>
        </p:spPr>
        <p:txBody>
          <a:bodyPr>
            <a:noAutofit/>
          </a:bodyPr>
          <a:lstStyle/>
          <a:p>
            <a:pPr marL="114300" indent="0">
              <a:buNone/>
            </a:pPr>
            <a:r>
              <a:rPr lang="en-IN" sz="2400" dirty="0" smtClean="0">
                <a:solidFill>
                  <a:srgbClr val="FF0000"/>
                </a:solidFill>
              </a:rPr>
              <a:t>Conditional Entropy</a:t>
            </a:r>
          </a:p>
          <a:p>
            <a:pPr marL="114300" indent="0">
              <a:buNone/>
            </a:pPr>
            <a:r>
              <a:rPr lang="en-IN" dirty="0" smtClean="0">
                <a:solidFill>
                  <a:srgbClr val="FF0000"/>
                </a:solidFill>
              </a:rPr>
              <a:t>Definition</a:t>
            </a:r>
            <a:r>
              <a:rPr lang="en-IN" dirty="0" smtClean="0">
                <a:solidFill>
                  <a:schemeClr val="tx1"/>
                </a:solidFill>
              </a:rPr>
              <a:t>: The </a:t>
            </a:r>
            <a:r>
              <a:rPr lang="en-IN" dirty="0">
                <a:solidFill>
                  <a:schemeClr val="tx1"/>
                </a:solidFill>
              </a:rPr>
              <a:t>conditional entropy, H(X|Y), is the average amount of </a:t>
            </a:r>
            <a:r>
              <a:rPr lang="en-IN" dirty="0" smtClean="0">
                <a:solidFill>
                  <a:schemeClr val="tx1"/>
                </a:solidFill>
              </a:rPr>
              <a:t>uncertainty remaining </a:t>
            </a:r>
            <a:r>
              <a:rPr lang="en-IN" dirty="0">
                <a:solidFill>
                  <a:schemeClr val="tx1"/>
                </a:solidFill>
              </a:rPr>
              <a:t>about the channel input after the channel output has been observed</a:t>
            </a:r>
            <a:r>
              <a:rPr lang="en-IN" sz="1400" dirty="0" smtClean="0">
                <a:solidFill>
                  <a:schemeClr val="tx1"/>
                </a:solidFill>
              </a:rPr>
              <a:t>.</a:t>
            </a:r>
          </a:p>
          <a:p>
            <a:pPr marL="114300" indent="0">
              <a:buNone/>
            </a:pPr>
            <a:endParaRPr lang="en-IN" sz="1400" dirty="0" smtClean="0">
              <a:solidFill>
                <a:schemeClr val="tx1"/>
              </a:solidFill>
            </a:endParaRPr>
          </a:p>
          <a:p>
            <a:r>
              <a:rPr lang="en-IN" sz="1600" dirty="0">
                <a:solidFill>
                  <a:schemeClr val="tx1"/>
                </a:solidFill>
              </a:rPr>
              <a:t>The </a:t>
            </a:r>
            <a:r>
              <a:rPr lang="en-IN" sz="1600" dirty="0">
                <a:solidFill>
                  <a:srgbClr val="FF0000"/>
                </a:solidFill>
              </a:rPr>
              <a:t>conditional entropy H(X|Y) </a:t>
            </a:r>
            <a:r>
              <a:rPr lang="en-IN" sz="1600" dirty="0">
                <a:solidFill>
                  <a:schemeClr val="tx1"/>
                </a:solidFill>
              </a:rPr>
              <a:t>relates the channel output Y to the channel input X. </a:t>
            </a:r>
            <a:endParaRPr lang="en-IN" sz="1600" dirty="0" smtClean="0">
              <a:solidFill>
                <a:schemeClr val="tx1"/>
              </a:solidFill>
            </a:endParaRPr>
          </a:p>
          <a:p>
            <a:r>
              <a:rPr lang="en-IN" sz="1600" dirty="0" smtClean="0">
                <a:solidFill>
                  <a:schemeClr val="tx1"/>
                </a:solidFill>
              </a:rPr>
              <a:t>The </a:t>
            </a:r>
            <a:r>
              <a:rPr lang="en-IN" sz="1600" dirty="0" smtClean="0">
                <a:solidFill>
                  <a:srgbClr val="FF0000"/>
                </a:solidFill>
              </a:rPr>
              <a:t>entropy </a:t>
            </a:r>
            <a:r>
              <a:rPr lang="en-IN" sz="1600" dirty="0">
                <a:solidFill>
                  <a:srgbClr val="FF0000"/>
                </a:solidFill>
              </a:rPr>
              <a:t>H(X)</a:t>
            </a:r>
            <a:r>
              <a:rPr lang="en-IN" sz="1600" dirty="0">
                <a:solidFill>
                  <a:schemeClr val="tx1"/>
                </a:solidFill>
              </a:rPr>
              <a:t> defines the entropy of the channel input X by itself</a:t>
            </a:r>
            <a:r>
              <a:rPr lang="en-IN" sz="1600" dirty="0" smtClean="0">
                <a:solidFill>
                  <a:schemeClr val="tx1"/>
                </a:solidFill>
              </a:rPr>
              <a:t>.</a:t>
            </a:r>
          </a:p>
          <a:p>
            <a:r>
              <a:rPr lang="en-IN" sz="1600" dirty="0">
                <a:solidFill>
                  <a:schemeClr val="tx1"/>
                </a:solidFill>
              </a:rPr>
              <a:t>Given these </a:t>
            </a:r>
            <a:r>
              <a:rPr lang="en-IN" sz="1600" dirty="0" smtClean="0">
                <a:solidFill>
                  <a:schemeClr val="tx1"/>
                </a:solidFill>
              </a:rPr>
              <a:t>two entropies</a:t>
            </a:r>
            <a:r>
              <a:rPr lang="en-IN" sz="1600" dirty="0">
                <a:solidFill>
                  <a:schemeClr val="tx1"/>
                </a:solidFill>
              </a:rPr>
              <a:t>, we now introduce the </a:t>
            </a:r>
            <a:r>
              <a:rPr lang="en-IN" sz="1600" dirty="0" smtClean="0">
                <a:solidFill>
                  <a:schemeClr val="tx1"/>
                </a:solidFill>
              </a:rPr>
              <a:t>definition</a:t>
            </a:r>
          </a:p>
          <a:p>
            <a:endParaRPr lang="en-IN" sz="1600" dirty="0">
              <a:solidFill>
                <a:schemeClr val="tx1"/>
              </a:solidFill>
            </a:endParaRPr>
          </a:p>
          <a:p>
            <a:endParaRPr lang="en-IN" sz="1600" dirty="0" smtClean="0"/>
          </a:p>
          <a:p>
            <a:pPr marL="114300" indent="0">
              <a:buNone/>
            </a:pPr>
            <a:r>
              <a:rPr lang="en-IN" sz="1600" dirty="0" smtClean="0"/>
              <a:t>	which </a:t>
            </a:r>
            <a:r>
              <a:rPr lang="en-IN" sz="1600" dirty="0"/>
              <a:t>is called the </a:t>
            </a:r>
            <a:r>
              <a:rPr lang="en-IN" sz="1600" i="1" dirty="0">
                <a:solidFill>
                  <a:srgbClr val="FF0000"/>
                </a:solidFill>
              </a:rPr>
              <a:t>mutual information </a:t>
            </a:r>
            <a:r>
              <a:rPr lang="en-IN" sz="1600" dirty="0"/>
              <a:t>of the channel</a:t>
            </a:r>
            <a:endParaRPr lang="en-IN" sz="1600" dirty="0" smtClean="0">
              <a:solidFill>
                <a:schemeClr val="tx1"/>
              </a:solidFill>
            </a:endParaRPr>
          </a:p>
          <a:p>
            <a:endParaRPr lang="en-IN" sz="1600" dirty="0">
              <a:solidFill>
                <a:schemeClr val="tx1"/>
              </a:solidFill>
            </a:endParaRPr>
          </a:p>
          <a:p>
            <a:endParaRPr lang="en-IN" sz="1600" dirty="0" smtClean="0">
              <a:solidFill>
                <a:schemeClr val="tx1"/>
              </a:solidFill>
            </a:endParaRPr>
          </a:p>
          <a:p>
            <a:pPr marL="114300" indent="0">
              <a:buNone/>
            </a:pPr>
            <a:endParaRPr lang="en-IN" sz="1600" dirty="0">
              <a:solidFill>
                <a:schemeClr val="tx1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04110" y="3352800"/>
            <a:ext cx="2030730" cy="4061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41761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IN" b="1" dirty="0">
                <a:solidFill>
                  <a:srgbClr val="FF0000"/>
                </a:solidFill>
              </a:rPr>
              <a:t>Mutual Information</a:t>
            </a:r>
            <a:endParaRPr lang="en-IN" dirty="0">
              <a:solidFill>
                <a:srgbClr val="FF0000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57420" y="1022935"/>
            <a:ext cx="8520600" cy="3861485"/>
          </a:xfrm>
        </p:spPr>
        <p:txBody>
          <a:bodyPr>
            <a:noAutofit/>
          </a:bodyPr>
          <a:lstStyle/>
          <a:p>
            <a:pPr algn="just"/>
            <a:r>
              <a:rPr lang="en-IN" sz="1400" dirty="0"/>
              <a:t>To add meaning to this </a:t>
            </a:r>
            <a:r>
              <a:rPr lang="en-IN" sz="1400" dirty="0" smtClean="0"/>
              <a:t>new concept</a:t>
            </a:r>
            <a:r>
              <a:rPr lang="en-IN" sz="1400" dirty="0"/>
              <a:t>, we recognize that the entropy </a:t>
            </a:r>
            <a:r>
              <a:rPr lang="en-IN" sz="1400" i="1" dirty="0">
                <a:solidFill>
                  <a:srgbClr val="FF0000"/>
                </a:solidFill>
              </a:rPr>
              <a:t>H</a:t>
            </a:r>
            <a:r>
              <a:rPr lang="en-IN" sz="1400" dirty="0">
                <a:solidFill>
                  <a:srgbClr val="FF0000"/>
                </a:solidFill>
              </a:rPr>
              <a:t>(</a:t>
            </a:r>
            <a:r>
              <a:rPr lang="en-IN" sz="1400" i="1" dirty="0">
                <a:solidFill>
                  <a:srgbClr val="FF0000"/>
                </a:solidFill>
              </a:rPr>
              <a:t>X</a:t>
            </a:r>
            <a:r>
              <a:rPr lang="en-IN" sz="1400" dirty="0">
                <a:solidFill>
                  <a:srgbClr val="FF0000"/>
                </a:solidFill>
              </a:rPr>
              <a:t>) </a:t>
            </a:r>
            <a:r>
              <a:rPr lang="en-IN" sz="1400" dirty="0"/>
              <a:t>accounts for the uncertainty about </a:t>
            </a:r>
            <a:r>
              <a:rPr lang="en-IN" sz="1400" dirty="0" smtClean="0"/>
              <a:t>the channel </a:t>
            </a:r>
            <a:r>
              <a:rPr lang="en-IN" sz="1400" dirty="0"/>
              <a:t>input </a:t>
            </a:r>
            <a:r>
              <a:rPr lang="en-IN" sz="1400" i="1" dirty="0"/>
              <a:t>before </a:t>
            </a:r>
            <a:r>
              <a:rPr lang="en-IN" sz="1400" dirty="0"/>
              <a:t>observing the channel output and the conditional entropy </a:t>
            </a:r>
            <a:r>
              <a:rPr lang="en-IN" sz="1400" i="1" dirty="0" smtClean="0">
                <a:solidFill>
                  <a:srgbClr val="FF0000"/>
                </a:solidFill>
              </a:rPr>
              <a:t>H</a:t>
            </a:r>
            <a:r>
              <a:rPr lang="en-IN" sz="1400" dirty="0" smtClean="0">
                <a:solidFill>
                  <a:srgbClr val="FF0000"/>
                </a:solidFill>
              </a:rPr>
              <a:t>(</a:t>
            </a:r>
            <a:r>
              <a:rPr lang="en-IN" sz="1400" i="1" dirty="0" smtClean="0">
                <a:solidFill>
                  <a:srgbClr val="FF0000"/>
                </a:solidFill>
              </a:rPr>
              <a:t>X|Y</a:t>
            </a:r>
            <a:r>
              <a:rPr lang="en-IN" sz="1400" dirty="0" smtClean="0">
                <a:solidFill>
                  <a:srgbClr val="FF0000"/>
                </a:solidFill>
              </a:rPr>
              <a:t>) </a:t>
            </a:r>
            <a:r>
              <a:rPr lang="en-IN" sz="1400" dirty="0" smtClean="0"/>
              <a:t>accounts </a:t>
            </a:r>
            <a:r>
              <a:rPr lang="en-IN" sz="1400" dirty="0"/>
              <a:t>for the uncertainty about the channel input </a:t>
            </a:r>
            <a:r>
              <a:rPr lang="en-IN" sz="1400" i="1" dirty="0"/>
              <a:t>after </a:t>
            </a:r>
            <a:r>
              <a:rPr lang="en-IN" sz="1400" dirty="0"/>
              <a:t>observing the channel output</a:t>
            </a:r>
            <a:r>
              <a:rPr lang="en-IN" sz="1400" dirty="0" smtClean="0"/>
              <a:t>.</a:t>
            </a:r>
          </a:p>
          <a:p>
            <a:pPr algn="just"/>
            <a:r>
              <a:rPr lang="en-IN" sz="1400" dirty="0"/>
              <a:t>We may, therefore, go on to make the statement</a:t>
            </a:r>
            <a:r>
              <a:rPr lang="en-IN" sz="1050" dirty="0" smtClean="0">
                <a:solidFill>
                  <a:schemeClr val="tx1"/>
                </a:solidFill>
              </a:rPr>
              <a:t>:</a:t>
            </a:r>
          </a:p>
          <a:p>
            <a:endParaRPr lang="en-IN" sz="1050" dirty="0" smtClean="0"/>
          </a:p>
          <a:p>
            <a:pPr marL="114300" indent="0" algn="ctr">
              <a:buNone/>
            </a:pPr>
            <a:r>
              <a:rPr lang="en-IN" sz="1400" dirty="0" smtClean="0">
                <a:solidFill>
                  <a:srgbClr val="FF0000"/>
                </a:solidFill>
              </a:rPr>
              <a:t>The </a:t>
            </a:r>
            <a:r>
              <a:rPr lang="en-IN" sz="1400" dirty="0">
                <a:solidFill>
                  <a:srgbClr val="FF0000"/>
                </a:solidFill>
              </a:rPr>
              <a:t>mutual information </a:t>
            </a:r>
            <a:r>
              <a:rPr lang="en-IN" sz="1400" i="1" dirty="0">
                <a:solidFill>
                  <a:srgbClr val="FF0000"/>
                </a:solidFill>
              </a:rPr>
              <a:t>I</a:t>
            </a:r>
            <a:r>
              <a:rPr lang="en-IN" sz="1400" dirty="0">
                <a:solidFill>
                  <a:srgbClr val="FF0000"/>
                </a:solidFill>
              </a:rPr>
              <a:t>(</a:t>
            </a:r>
            <a:r>
              <a:rPr lang="en-IN" sz="1400" i="1" dirty="0">
                <a:solidFill>
                  <a:srgbClr val="FF0000"/>
                </a:solidFill>
              </a:rPr>
              <a:t>X</a:t>
            </a:r>
            <a:r>
              <a:rPr lang="en-IN" sz="1400" dirty="0">
                <a:solidFill>
                  <a:srgbClr val="FF0000"/>
                </a:solidFill>
              </a:rPr>
              <a:t>;</a:t>
            </a:r>
            <a:r>
              <a:rPr lang="en-IN" sz="1400" i="1" dirty="0">
                <a:solidFill>
                  <a:srgbClr val="FF0000"/>
                </a:solidFill>
              </a:rPr>
              <a:t>Y</a:t>
            </a:r>
            <a:r>
              <a:rPr lang="en-IN" sz="1400" dirty="0">
                <a:solidFill>
                  <a:srgbClr val="FF0000"/>
                </a:solidFill>
              </a:rPr>
              <a:t>) is a measure of the uncertainty about </a:t>
            </a:r>
            <a:r>
              <a:rPr lang="en-IN" sz="1400" dirty="0" smtClean="0">
                <a:solidFill>
                  <a:srgbClr val="FF0000"/>
                </a:solidFill>
              </a:rPr>
              <a:t>the channel </a:t>
            </a:r>
            <a:r>
              <a:rPr lang="en-IN" sz="1400" dirty="0">
                <a:solidFill>
                  <a:srgbClr val="FF0000"/>
                </a:solidFill>
              </a:rPr>
              <a:t>input, </a:t>
            </a:r>
            <a:endParaRPr lang="en-IN" sz="1400" dirty="0" smtClean="0">
              <a:solidFill>
                <a:srgbClr val="FF0000"/>
              </a:solidFill>
            </a:endParaRPr>
          </a:p>
          <a:p>
            <a:pPr marL="114300" indent="0" algn="ctr">
              <a:buNone/>
            </a:pPr>
            <a:r>
              <a:rPr lang="en-IN" sz="1400" dirty="0" smtClean="0">
                <a:solidFill>
                  <a:srgbClr val="FF0000"/>
                </a:solidFill>
              </a:rPr>
              <a:t>which </a:t>
            </a:r>
            <a:r>
              <a:rPr lang="en-IN" sz="1400" dirty="0">
                <a:solidFill>
                  <a:srgbClr val="FF0000"/>
                </a:solidFill>
              </a:rPr>
              <a:t>is resolved by observing the channel output</a:t>
            </a:r>
            <a:r>
              <a:rPr lang="en-IN" sz="1400" dirty="0" smtClean="0">
                <a:solidFill>
                  <a:srgbClr val="FF0000"/>
                </a:solidFill>
              </a:rPr>
              <a:t>.</a:t>
            </a:r>
          </a:p>
          <a:p>
            <a:pPr marL="114300" indent="0" algn="ctr">
              <a:buNone/>
            </a:pPr>
            <a:endParaRPr lang="en-IN" sz="1400" dirty="0" smtClean="0">
              <a:solidFill>
                <a:srgbClr val="FF0000"/>
              </a:solidFill>
            </a:endParaRPr>
          </a:p>
          <a:p>
            <a:pPr marL="114300" indent="0" algn="ctr">
              <a:buNone/>
            </a:pPr>
            <a:endParaRPr lang="en-IN" sz="1400" dirty="0" smtClean="0">
              <a:solidFill>
                <a:srgbClr val="FF0000"/>
              </a:solidFill>
            </a:endParaRPr>
          </a:p>
          <a:p>
            <a:pPr marL="114300" indent="0">
              <a:buNone/>
            </a:pPr>
            <a:r>
              <a:rPr lang="en-IN" sz="1400" dirty="0"/>
              <a:t>Rather, we may define it in another way</a:t>
            </a:r>
            <a:r>
              <a:rPr lang="en-IN" sz="1400" dirty="0" smtClean="0"/>
              <a:t>,</a:t>
            </a:r>
          </a:p>
          <a:p>
            <a:pPr marL="114300" indent="0">
              <a:buNone/>
            </a:pPr>
            <a:endParaRPr lang="en-IN" sz="1400" dirty="0">
              <a:solidFill>
                <a:srgbClr val="FF0000"/>
              </a:solidFill>
            </a:endParaRPr>
          </a:p>
          <a:p>
            <a:pPr marL="114300" indent="0">
              <a:buNone/>
            </a:pPr>
            <a:endParaRPr lang="en-IN" sz="1400" dirty="0">
              <a:solidFill>
                <a:srgbClr val="FF0000"/>
              </a:solidFill>
            </a:endParaRPr>
          </a:p>
          <a:p>
            <a:pPr marL="114300" indent="0" algn="ctr">
              <a:buNone/>
            </a:pPr>
            <a:r>
              <a:rPr lang="en-IN" sz="1400" dirty="0">
                <a:solidFill>
                  <a:srgbClr val="FF0000"/>
                </a:solidFill>
              </a:rPr>
              <a:t>The mutual information I(Y;X) is a measure of the uncertainty about the channel output </a:t>
            </a:r>
            <a:endParaRPr lang="en-IN" sz="1400" dirty="0" smtClean="0">
              <a:solidFill>
                <a:srgbClr val="FF0000"/>
              </a:solidFill>
            </a:endParaRPr>
          </a:p>
          <a:p>
            <a:pPr marL="114300" indent="0" algn="ctr">
              <a:buNone/>
            </a:pPr>
            <a:r>
              <a:rPr lang="en-IN" sz="1400" dirty="0" smtClean="0">
                <a:solidFill>
                  <a:srgbClr val="FF0000"/>
                </a:solidFill>
              </a:rPr>
              <a:t>that </a:t>
            </a:r>
            <a:r>
              <a:rPr lang="en-IN" sz="1400" dirty="0">
                <a:solidFill>
                  <a:srgbClr val="FF0000"/>
                </a:solidFill>
              </a:rPr>
              <a:t>is resolved by sending the channel input.</a:t>
            </a:r>
          </a:p>
          <a:p>
            <a:pPr marL="114300" indent="0" algn="ctr">
              <a:buNone/>
            </a:pPr>
            <a:endParaRPr lang="en-IN" sz="1400" dirty="0">
              <a:solidFill>
                <a:srgbClr val="FF0000"/>
              </a:solidFill>
            </a:endParaRPr>
          </a:p>
          <a:p>
            <a:pPr marL="114300" indent="0" algn="ctr">
              <a:buNone/>
            </a:pPr>
            <a:endParaRPr lang="en-IN" sz="1400" dirty="0">
              <a:solidFill>
                <a:srgbClr val="FF0000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8530" y="2735199"/>
            <a:ext cx="2625090" cy="5250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46170" y="3510153"/>
            <a:ext cx="265176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76691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IN" b="1" dirty="0">
                <a:solidFill>
                  <a:srgbClr val="FF0000"/>
                </a:solidFill>
              </a:rPr>
              <a:t>Entropy</a:t>
            </a:r>
            <a:endParaRPr lang="en-IN" dirty="0">
              <a:solidFill>
                <a:srgbClr val="FF0000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1700" y="952500"/>
            <a:ext cx="8520600" cy="3616375"/>
          </a:xfrm>
        </p:spPr>
        <p:txBody>
          <a:bodyPr/>
          <a:lstStyle/>
          <a:p>
            <a:pPr algn="just"/>
            <a:r>
              <a:rPr lang="en-IN" dirty="0"/>
              <a:t>Suppose that a </a:t>
            </a:r>
            <a:r>
              <a:rPr lang="en-IN" i="1" dirty="0"/>
              <a:t>probabilistic experiment </a:t>
            </a:r>
            <a:r>
              <a:rPr lang="en-IN" dirty="0"/>
              <a:t>involves observation of the output emitted by </a:t>
            </a:r>
            <a:r>
              <a:rPr lang="en-IN" dirty="0" smtClean="0"/>
              <a:t>a discrete </a:t>
            </a:r>
            <a:r>
              <a:rPr lang="en-IN" dirty="0"/>
              <a:t>source during every </a:t>
            </a:r>
            <a:r>
              <a:rPr lang="en-IN" dirty="0" smtClean="0"/>
              <a:t>signalling </a:t>
            </a:r>
            <a:r>
              <a:rPr lang="en-IN" dirty="0"/>
              <a:t>interval</a:t>
            </a:r>
            <a:r>
              <a:rPr lang="en-IN" dirty="0" smtClean="0"/>
              <a:t>.</a:t>
            </a:r>
          </a:p>
          <a:p>
            <a:pPr algn="just"/>
            <a:r>
              <a:rPr lang="en-IN" dirty="0"/>
              <a:t>The source output is </a:t>
            </a:r>
            <a:r>
              <a:rPr lang="en-IN" dirty="0" smtClean="0"/>
              <a:t>modelled </a:t>
            </a:r>
            <a:r>
              <a:rPr lang="en-IN" dirty="0"/>
              <a:t>as </a:t>
            </a:r>
            <a:r>
              <a:rPr lang="en-IN" dirty="0" smtClean="0"/>
              <a:t>stochastic </a:t>
            </a:r>
            <a:r>
              <a:rPr lang="en-IN" dirty="0"/>
              <a:t>process, a sample of which is denoted by the discrete random variable </a:t>
            </a:r>
            <a:r>
              <a:rPr lang="en-IN" i="1" dirty="0"/>
              <a:t>S</a:t>
            </a:r>
            <a:r>
              <a:rPr lang="en-IN" dirty="0"/>
              <a:t>. </a:t>
            </a:r>
            <a:r>
              <a:rPr lang="en-IN" dirty="0" smtClean="0"/>
              <a:t>This random </a:t>
            </a:r>
            <a:r>
              <a:rPr lang="en-IN" dirty="0"/>
              <a:t>variable takes on symbols from the fixed finite </a:t>
            </a:r>
            <a:r>
              <a:rPr lang="en-IN" i="1" dirty="0" smtClean="0"/>
              <a:t>alphabet </a:t>
            </a:r>
          </a:p>
          <a:p>
            <a:pPr algn="just"/>
            <a:endParaRPr lang="en-IN" i="1" dirty="0"/>
          </a:p>
          <a:p>
            <a:pPr marL="114300" indent="0" algn="just">
              <a:buNone/>
            </a:pPr>
            <a:r>
              <a:rPr lang="en-IN" dirty="0" smtClean="0"/>
              <a:t>     with probabilities</a:t>
            </a:r>
          </a:p>
          <a:p>
            <a:pPr marL="114300" indent="0" algn="just">
              <a:buNone/>
            </a:pPr>
            <a:endParaRPr lang="en-IN" dirty="0" smtClean="0"/>
          </a:p>
          <a:p>
            <a:pPr marL="114300" indent="0" algn="just">
              <a:buNone/>
            </a:pPr>
            <a:r>
              <a:rPr lang="en-IN" dirty="0"/>
              <a:t> </a:t>
            </a:r>
            <a:r>
              <a:rPr lang="en-IN" dirty="0" smtClean="0"/>
              <a:t>    of </a:t>
            </a:r>
            <a:r>
              <a:rPr lang="en-IN" dirty="0"/>
              <a:t>course, this set of probabilities must satisfy the normalization </a:t>
            </a:r>
            <a:r>
              <a:rPr lang="en-IN" dirty="0" smtClean="0"/>
              <a:t>property</a:t>
            </a:r>
          </a:p>
          <a:p>
            <a:pPr marL="114300" indent="0" algn="just">
              <a:buNone/>
            </a:pPr>
            <a:endParaRPr lang="en-IN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5190" y="2695575"/>
            <a:ext cx="2667000" cy="333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37510" y="3103245"/>
            <a:ext cx="3467100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12030" y="4131945"/>
            <a:ext cx="2171700" cy="781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63760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IN" b="1" dirty="0">
                <a:solidFill>
                  <a:srgbClr val="FF0000"/>
                </a:solidFill>
              </a:rPr>
              <a:t>Mutual Information</a:t>
            </a:r>
            <a:endParaRPr lang="en-IN" dirty="0">
              <a:solidFill>
                <a:srgbClr val="FF0000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57420" y="1022935"/>
            <a:ext cx="8520600" cy="3861485"/>
          </a:xfrm>
        </p:spPr>
        <p:txBody>
          <a:bodyPr>
            <a:noAutofit/>
          </a:bodyPr>
          <a:lstStyle/>
          <a:p>
            <a:pPr marL="114300" indent="0">
              <a:buNone/>
            </a:pPr>
            <a:r>
              <a:rPr lang="en-IN" sz="2000" dirty="0">
                <a:solidFill>
                  <a:srgbClr val="FF0000"/>
                </a:solidFill>
              </a:rPr>
              <a:t>Properties of Mutual </a:t>
            </a:r>
            <a:r>
              <a:rPr lang="en-IN" sz="2000" dirty="0" smtClean="0">
                <a:solidFill>
                  <a:srgbClr val="FF0000"/>
                </a:solidFill>
              </a:rPr>
              <a:t>Information</a:t>
            </a:r>
          </a:p>
          <a:p>
            <a:pPr marL="114300" indent="0">
              <a:buNone/>
            </a:pPr>
            <a:r>
              <a:rPr lang="en-IN" sz="1400" b="1" u="sng" dirty="0" smtClean="0"/>
              <a:t>Property 1:</a:t>
            </a:r>
            <a:r>
              <a:rPr lang="en-IN" sz="1400" i="1" dirty="0" smtClean="0"/>
              <a:t> </a:t>
            </a:r>
            <a:r>
              <a:rPr lang="en-IN" sz="1600" i="1" dirty="0" smtClean="0">
                <a:solidFill>
                  <a:schemeClr val="tx1"/>
                </a:solidFill>
              </a:rPr>
              <a:t>The </a:t>
            </a:r>
            <a:r>
              <a:rPr lang="en-IN" sz="1600" i="1" dirty="0">
                <a:solidFill>
                  <a:schemeClr val="tx1"/>
                </a:solidFill>
              </a:rPr>
              <a:t>mutual information of a channel is symmetric in the sense </a:t>
            </a:r>
            <a:r>
              <a:rPr lang="en-IN" sz="1600" i="1" dirty="0" smtClean="0">
                <a:solidFill>
                  <a:schemeClr val="tx1"/>
                </a:solidFill>
              </a:rPr>
              <a:t>that</a:t>
            </a:r>
          </a:p>
          <a:p>
            <a:pPr marL="114300" indent="0">
              <a:buNone/>
            </a:pPr>
            <a:endParaRPr lang="en-IN" sz="1600" i="1" dirty="0">
              <a:solidFill>
                <a:srgbClr val="FF0000"/>
              </a:solidFill>
            </a:endParaRPr>
          </a:p>
          <a:p>
            <a:pPr marL="114300" indent="0">
              <a:buNone/>
            </a:pPr>
            <a:r>
              <a:rPr lang="en-IN" sz="1400" b="1" u="sng" dirty="0" smtClean="0"/>
              <a:t>Property 2</a:t>
            </a:r>
            <a:r>
              <a:rPr lang="en-IN" sz="1400" b="1" dirty="0" smtClean="0"/>
              <a:t>: </a:t>
            </a:r>
            <a:r>
              <a:rPr lang="en-IN" sz="1600" i="1" dirty="0">
                <a:solidFill>
                  <a:schemeClr val="tx1"/>
                </a:solidFill>
              </a:rPr>
              <a:t>The mutual information is always nonnegative; that is</a:t>
            </a:r>
            <a:r>
              <a:rPr lang="en-IN" sz="1600" i="1" dirty="0" smtClean="0">
                <a:solidFill>
                  <a:schemeClr val="tx1"/>
                </a:solidFill>
              </a:rPr>
              <a:t>;</a:t>
            </a:r>
          </a:p>
          <a:p>
            <a:pPr marL="114300" indent="0">
              <a:buNone/>
            </a:pPr>
            <a:endParaRPr lang="en-IN" sz="1600" i="1" dirty="0">
              <a:solidFill>
                <a:schemeClr val="tx1"/>
              </a:solidFill>
            </a:endParaRPr>
          </a:p>
          <a:p>
            <a:pPr marL="114300" indent="0">
              <a:buNone/>
            </a:pPr>
            <a:r>
              <a:rPr lang="en-IN" sz="1400" b="1" u="sng" dirty="0" smtClean="0"/>
              <a:t>Property 3: </a:t>
            </a:r>
            <a:r>
              <a:rPr lang="en-IN" sz="1600" i="1" dirty="0">
                <a:solidFill>
                  <a:schemeClr val="tx1"/>
                </a:solidFill>
              </a:rPr>
              <a:t>The mutual information of a channel is related to the joint entropy of the channel </a:t>
            </a:r>
            <a:r>
              <a:rPr lang="en-IN" sz="1600" i="1" dirty="0" smtClean="0">
                <a:solidFill>
                  <a:schemeClr val="tx1"/>
                </a:solidFill>
              </a:rPr>
              <a:t>input and </a:t>
            </a:r>
            <a:r>
              <a:rPr lang="en-IN" sz="1600" i="1" dirty="0">
                <a:solidFill>
                  <a:schemeClr val="tx1"/>
                </a:solidFill>
              </a:rPr>
              <a:t>channel output </a:t>
            </a:r>
            <a:r>
              <a:rPr lang="en-IN" sz="1600" i="1" dirty="0" smtClean="0">
                <a:solidFill>
                  <a:schemeClr val="tx1"/>
                </a:solidFill>
              </a:rPr>
              <a:t>by</a:t>
            </a:r>
          </a:p>
          <a:p>
            <a:pPr marL="114300" indent="0">
              <a:buNone/>
            </a:pPr>
            <a:r>
              <a:rPr lang="en-IN" sz="1600" i="1" dirty="0">
                <a:solidFill>
                  <a:schemeClr val="tx1"/>
                </a:solidFill>
              </a:rPr>
              <a:t>where the joint entropy H(X, Y) is defined </a:t>
            </a:r>
            <a:r>
              <a:rPr lang="en-IN" sz="1600" i="1" dirty="0" smtClean="0">
                <a:solidFill>
                  <a:schemeClr val="tx1"/>
                </a:solidFill>
              </a:rPr>
              <a:t>by</a:t>
            </a:r>
          </a:p>
          <a:p>
            <a:pPr marL="114300" indent="0">
              <a:buNone/>
            </a:pPr>
            <a:endParaRPr lang="en-IN" sz="1600" i="1" dirty="0">
              <a:solidFill>
                <a:schemeClr val="tx1"/>
              </a:solidFill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33335" y="1448754"/>
            <a:ext cx="1510665" cy="3932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51283" y="2000969"/>
            <a:ext cx="1046797" cy="3555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5639" y="2834601"/>
            <a:ext cx="2756535" cy="3275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3129" y="3531386"/>
            <a:ext cx="4103372" cy="6939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46301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IN" b="1" dirty="0">
                <a:solidFill>
                  <a:srgbClr val="FF0000"/>
                </a:solidFill>
              </a:rPr>
              <a:t>Channel Capacity</a:t>
            </a:r>
            <a:endParaRPr lang="en-IN" dirty="0">
              <a:solidFill>
                <a:srgbClr val="FF0000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N" dirty="0"/>
              <a:t>To proceed, consider a discrete memoryless </a:t>
            </a:r>
            <a:r>
              <a:rPr lang="en-IN" dirty="0" smtClean="0"/>
              <a:t>channel, </a:t>
            </a:r>
            <a:r>
              <a:rPr lang="en-IN" dirty="0"/>
              <a:t>The mutual information of the </a:t>
            </a:r>
            <a:r>
              <a:rPr lang="en-IN" dirty="0" smtClean="0"/>
              <a:t>channel defined is reproduced </a:t>
            </a:r>
            <a:r>
              <a:rPr lang="en-IN" dirty="0"/>
              <a:t>here for convenience</a:t>
            </a:r>
            <a:r>
              <a:rPr lang="en-IN" dirty="0" smtClean="0"/>
              <a:t>:</a:t>
            </a:r>
          </a:p>
          <a:p>
            <a:endParaRPr lang="en-IN" dirty="0"/>
          </a:p>
          <a:p>
            <a:endParaRPr lang="en-IN" dirty="0" smtClean="0"/>
          </a:p>
          <a:p>
            <a:endParaRPr lang="en-IN" dirty="0" smtClean="0"/>
          </a:p>
          <a:p>
            <a:endParaRPr lang="en-IN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4789" y="1897820"/>
            <a:ext cx="4084762" cy="7463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773" y="3587180"/>
            <a:ext cx="2386156" cy="7139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ectangle 3"/>
          <p:cNvSpPr/>
          <p:nvPr/>
        </p:nvSpPr>
        <p:spPr>
          <a:xfrm>
            <a:off x="3596640" y="2633073"/>
            <a:ext cx="240792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N" dirty="0">
                <a:solidFill>
                  <a:srgbClr val="FFC000"/>
                </a:solidFill>
              </a:rPr>
              <a:t>Putting these three equations into a single equation, we write</a:t>
            </a:r>
          </a:p>
        </p:txBody>
      </p:sp>
      <p:pic>
        <p:nvPicPr>
          <p:cNvPr id="5126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024" y="2863993"/>
            <a:ext cx="2761298" cy="5964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7" name="Group 6"/>
          <p:cNvGrpSpPr/>
          <p:nvPr/>
        </p:nvGrpSpPr>
        <p:grpSpPr>
          <a:xfrm>
            <a:off x="3596640" y="3379357"/>
            <a:ext cx="5154930" cy="1514999"/>
            <a:chOff x="3596640" y="3371737"/>
            <a:chExt cx="5154930" cy="1514999"/>
          </a:xfrm>
        </p:grpSpPr>
        <p:pic>
          <p:nvPicPr>
            <p:cNvPr id="5125" name="Picture 5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96640" y="3371737"/>
              <a:ext cx="5154930" cy="151499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cxnSp>
          <p:nvCxnSpPr>
            <p:cNvPr id="6" name="Straight Connector 5"/>
            <p:cNvCxnSpPr/>
            <p:nvPr/>
          </p:nvCxnSpPr>
          <p:spPr>
            <a:xfrm flipH="1">
              <a:off x="5814060" y="3905260"/>
              <a:ext cx="45720" cy="292556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308964252"/>
      </p:ext>
    </p:extLst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IN" b="1" dirty="0">
                <a:solidFill>
                  <a:srgbClr val="FF0000"/>
                </a:solidFill>
              </a:rPr>
              <a:t>Channel Capacity</a:t>
            </a:r>
            <a:endParaRPr lang="en-IN" dirty="0">
              <a:solidFill>
                <a:srgbClr val="FF0000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" y="2621280"/>
            <a:ext cx="8672280" cy="1947595"/>
          </a:xfrm>
        </p:spPr>
        <p:txBody>
          <a:bodyPr/>
          <a:lstStyle/>
          <a:p>
            <a:pPr marL="114300" indent="0" algn="just">
              <a:buNone/>
            </a:pPr>
            <a:r>
              <a:rPr lang="en-IN" dirty="0"/>
              <a:t>Careful examination of the double summation in this equation reveals two </a:t>
            </a:r>
            <a:r>
              <a:rPr lang="en-IN" dirty="0" smtClean="0"/>
              <a:t>different probabilities</a:t>
            </a:r>
            <a:r>
              <a:rPr lang="en-IN" dirty="0"/>
              <a:t>, on which the essence of mutual information </a:t>
            </a:r>
            <a:r>
              <a:rPr lang="en-IN" i="1" dirty="0"/>
              <a:t>I</a:t>
            </a:r>
            <a:r>
              <a:rPr lang="en-IN" dirty="0"/>
              <a:t>(</a:t>
            </a:r>
            <a:r>
              <a:rPr lang="en-IN" i="1" dirty="0"/>
              <a:t>X</a:t>
            </a:r>
            <a:r>
              <a:rPr lang="en-IN" dirty="0"/>
              <a:t>;</a:t>
            </a:r>
            <a:r>
              <a:rPr lang="en-IN" i="1" dirty="0"/>
              <a:t>Y</a:t>
            </a:r>
            <a:r>
              <a:rPr lang="en-IN" dirty="0"/>
              <a:t>) depends: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105" y="3457574"/>
            <a:ext cx="8166492" cy="10458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6" name="Group 5"/>
          <p:cNvGrpSpPr/>
          <p:nvPr/>
        </p:nvGrpSpPr>
        <p:grpSpPr>
          <a:xfrm>
            <a:off x="1264920" y="994297"/>
            <a:ext cx="5154930" cy="1514999"/>
            <a:chOff x="3596640" y="3371737"/>
            <a:chExt cx="5154930" cy="1514999"/>
          </a:xfrm>
        </p:grpSpPr>
        <p:pic>
          <p:nvPicPr>
            <p:cNvPr id="7" name="Picture 5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96640" y="3371737"/>
              <a:ext cx="5154930" cy="151499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cxnSp>
          <p:nvCxnSpPr>
            <p:cNvPr id="8" name="Straight Connector 7"/>
            <p:cNvCxnSpPr/>
            <p:nvPr/>
          </p:nvCxnSpPr>
          <p:spPr>
            <a:xfrm flipH="1">
              <a:off x="5814060" y="3905260"/>
              <a:ext cx="45720" cy="292556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489782604"/>
      </p:ext>
    </p:extLst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IN" b="1" dirty="0">
                <a:solidFill>
                  <a:srgbClr val="FF0000"/>
                </a:solidFill>
              </a:rPr>
              <a:t>Channel Capacity</a:t>
            </a:r>
            <a:endParaRPr lang="en-IN" dirty="0">
              <a:solidFill>
                <a:srgbClr val="FF0000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349800" y="1068655"/>
            <a:ext cx="8382720" cy="3579545"/>
          </a:xfrm>
        </p:spPr>
        <p:txBody>
          <a:bodyPr>
            <a:normAutofit lnSpcReduction="10000"/>
          </a:bodyPr>
          <a:lstStyle/>
          <a:p>
            <a:pPr algn="just"/>
            <a:r>
              <a:rPr lang="en-IN" dirty="0"/>
              <a:t>These two probability distributions are obviously independent of each other. Thus, given </a:t>
            </a:r>
            <a:r>
              <a:rPr lang="en-IN" dirty="0" smtClean="0"/>
              <a:t>a channel </a:t>
            </a:r>
            <a:r>
              <a:rPr lang="en-IN" dirty="0"/>
              <a:t>characterized by the transition probability distribution {</a:t>
            </a:r>
            <a:r>
              <a:rPr lang="en-IN" i="1" dirty="0"/>
              <a:t>p</a:t>
            </a:r>
            <a:r>
              <a:rPr lang="en-IN" dirty="0"/>
              <a:t>(</a:t>
            </a:r>
            <a:r>
              <a:rPr lang="en-IN" i="1" dirty="0" err="1"/>
              <a:t>yk</a:t>
            </a:r>
            <a:r>
              <a:rPr lang="en-IN" dirty="0" err="1"/>
              <a:t>|</a:t>
            </a:r>
            <a:r>
              <a:rPr lang="en-IN" i="1" dirty="0" err="1"/>
              <a:t>x</a:t>
            </a:r>
            <a:r>
              <a:rPr lang="en-IN" dirty="0" err="1"/>
              <a:t>j</a:t>
            </a:r>
            <a:r>
              <a:rPr lang="en-IN" dirty="0"/>
              <a:t>}, we may </a:t>
            </a:r>
            <a:r>
              <a:rPr lang="en-IN" dirty="0" smtClean="0"/>
              <a:t>now introduce </a:t>
            </a:r>
            <a:r>
              <a:rPr lang="en-IN" dirty="0"/>
              <a:t>the </a:t>
            </a:r>
            <a:r>
              <a:rPr lang="en-IN" i="1" dirty="0"/>
              <a:t>channel capacity</a:t>
            </a:r>
            <a:r>
              <a:rPr lang="en-IN" dirty="0"/>
              <a:t>, which is formally defined in terms of the </a:t>
            </a:r>
            <a:r>
              <a:rPr lang="en-IN" dirty="0" smtClean="0"/>
              <a:t>mutual information </a:t>
            </a:r>
            <a:r>
              <a:rPr lang="en-IN" dirty="0"/>
              <a:t>between the channel input and output as follows</a:t>
            </a:r>
            <a:r>
              <a:rPr lang="en-IN" dirty="0" smtClean="0"/>
              <a:t>:</a:t>
            </a:r>
          </a:p>
          <a:p>
            <a:pPr algn="just"/>
            <a:endParaRPr lang="en-IN" dirty="0"/>
          </a:p>
          <a:p>
            <a:pPr algn="just"/>
            <a:endParaRPr lang="en-IN" dirty="0" smtClean="0"/>
          </a:p>
          <a:p>
            <a:pPr marL="114300" indent="0" algn="just">
              <a:buNone/>
            </a:pPr>
            <a:endParaRPr lang="en-IN" dirty="0"/>
          </a:p>
          <a:p>
            <a:pPr marL="114300" indent="0" algn="just">
              <a:buNone/>
            </a:pPr>
            <a:r>
              <a:rPr lang="en-IN" dirty="0" smtClean="0"/>
              <a:t>    subjected to 2 constraints</a:t>
            </a:r>
          </a:p>
          <a:p>
            <a:pPr marL="114300" indent="0" algn="just">
              <a:buNone/>
            </a:pPr>
            <a:endParaRPr lang="en-IN" dirty="0"/>
          </a:p>
          <a:p>
            <a:pPr marL="114300" indent="0" algn="just">
              <a:buNone/>
            </a:pPr>
            <a:r>
              <a:rPr lang="en-IN" dirty="0" smtClean="0"/>
              <a:t>                          and</a:t>
            </a:r>
          </a:p>
          <a:p>
            <a:pPr marL="114300" indent="0" algn="just">
              <a:buNone/>
            </a:pPr>
            <a:endParaRPr lang="en-IN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9399" y="2561273"/>
            <a:ext cx="4461185" cy="8220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6896" y="3652839"/>
            <a:ext cx="2614472" cy="5461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40412" y="4106442"/>
            <a:ext cx="1985724" cy="9928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95935141"/>
      </p:ext>
    </p:extLst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IN" b="1" dirty="0">
                <a:solidFill>
                  <a:srgbClr val="FF0000"/>
                </a:solidFill>
              </a:rPr>
              <a:t>Channel Capacity</a:t>
            </a:r>
            <a:endParaRPr lang="en-IN" dirty="0">
              <a:solidFill>
                <a:srgbClr val="FF0000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349800" y="1068655"/>
            <a:ext cx="8382720" cy="3579545"/>
          </a:xfrm>
        </p:spPr>
        <p:txBody>
          <a:bodyPr>
            <a:normAutofit/>
          </a:bodyPr>
          <a:lstStyle/>
          <a:p>
            <a:pPr marL="114300" indent="0" algn="just">
              <a:buNone/>
            </a:pPr>
            <a:r>
              <a:rPr lang="en-IN" b="1" dirty="0" smtClean="0">
                <a:solidFill>
                  <a:srgbClr val="FF0000"/>
                </a:solidFill>
              </a:rPr>
              <a:t>Statement: </a:t>
            </a:r>
          </a:p>
          <a:p>
            <a:pPr marL="114300" indent="0" algn="just">
              <a:buNone/>
            </a:pPr>
            <a:endParaRPr lang="en-IN" dirty="0"/>
          </a:p>
          <a:p>
            <a:pPr marL="114300" indent="0" algn="ctr">
              <a:buNone/>
            </a:pPr>
            <a:r>
              <a:rPr lang="en-IN" dirty="0" smtClean="0"/>
              <a:t>The </a:t>
            </a:r>
            <a:r>
              <a:rPr lang="en-IN" dirty="0"/>
              <a:t>channel capacity of a discrete memoryless channel, commonly denoted by</a:t>
            </a:r>
          </a:p>
          <a:p>
            <a:pPr marL="114300" indent="0" algn="ctr">
              <a:buNone/>
            </a:pPr>
            <a:r>
              <a:rPr lang="en-IN" dirty="0"/>
              <a:t>C, is defined as the maximum mutual information I(X;Y) in any single use of the</a:t>
            </a:r>
          </a:p>
          <a:p>
            <a:pPr marL="114300" indent="0" algn="ctr">
              <a:buNone/>
            </a:pPr>
            <a:r>
              <a:rPr lang="en-IN" dirty="0"/>
              <a:t>channel (i.e., </a:t>
            </a:r>
            <a:r>
              <a:rPr lang="en-IN" dirty="0" smtClean="0"/>
              <a:t>signalling </a:t>
            </a:r>
            <a:r>
              <a:rPr lang="en-IN" dirty="0"/>
              <a:t>interval), where the maximization is over all possible</a:t>
            </a:r>
          </a:p>
          <a:p>
            <a:pPr marL="114300" indent="0" algn="ctr">
              <a:buNone/>
            </a:pPr>
            <a:r>
              <a:rPr lang="en-IN" dirty="0"/>
              <a:t>input probability distributions {p(</a:t>
            </a:r>
            <a:r>
              <a:rPr lang="en-IN" dirty="0" err="1"/>
              <a:t>x</a:t>
            </a:r>
            <a:r>
              <a:rPr lang="en-IN" baseline="-25000" dirty="0" err="1"/>
              <a:t>j</a:t>
            </a:r>
            <a:r>
              <a:rPr lang="en-IN" dirty="0"/>
              <a:t>)} on X.</a:t>
            </a:r>
          </a:p>
        </p:txBody>
      </p:sp>
    </p:spTree>
    <p:extLst>
      <p:ext uri="{BB962C8B-B14F-4D97-AF65-F5344CB8AC3E}">
        <p14:creationId xmlns:p14="http://schemas.microsoft.com/office/powerpoint/2010/main" val="2499057983"/>
      </p:ext>
    </p:extLst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IN" b="1" dirty="0">
                <a:solidFill>
                  <a:srgbClr val="FF0000"/>
                </a:solidFill>
              </a:rPr>
              <a:t>Binary Symmetric Channel (Revisited)</a:t>
            </a:r>
            <a:endParaRPr lang="en-IN" dirty="0">
              <a:solidFill>
                <a:srgbClr val="FF0000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1700" y="1152475"/>
            <a:ext cx="5144220" cy="3416400"/>
          </a:xfrm>
        </p:spPr>
        <p:txBody>
          <a:bodyPr/>
          <a:lstStyle/>
          <a:p>
            <a:pPr algn="just"/>
            <a:r>
              <a:rPr lang="en-IN" dirty="0"/>
              <a:t>Consider again the </a:t>
            </a:r>
            <a:r>
              <a:rPr lang="en-IN" i="1" dirty="0"/>
              <a:t>binary symmetric channel</a:t>
            </a:r>
            <a:r>
              <a:rPr lang="en-IN" dirty="0"/>
              <a:t>, which is described by the </a:t>
            </a:r>
            <a:r>
              <a:rPr lang="en-IN" i="1" dirty="0" smtClean="0"/>
              <a:t>transition probability </a:t>
            </a:r>
            <a:r>
              <a:rPr lang="en-IN" i="1" dirty="0"/>
              <a:t>diagram </a:t>
            </a:r>
            <a:r>
              <a:rPr lang="en-IN" dirty="0"/>
              <a:t>of </a:t>
            </a:r>
            <a:r>
              <a:rPr lang="en-IN" dirty="0" smtClean="0"/>
              <a:t>Figure shown</a:t>
            </a:r>
          </a:p>
          <a:p>
            <a:pPr algn="just"/>
            <a:r>
              <a:rPr lang="en-IN" dirty="0"/>
              <a:t>This diagram is uniquely defined by the </a:t>
            </a:r>
            <a:r>
              <a:rPr lang="en-IN" dirty="0" smtClean="0"/>
              <a:t>conditional probability </a:t>
            </a:r>
            <a:r>
              <a:rPr lang="en-IN" dirty="0"/>
              <a:t>of error </a:t>
            </a:r>
            <a:r>
              <a:rPr lang="en-IN" i="1" dirty="0"/>
              <a:t>p</a:t>
            </a:r>
            <a:r>
              <a:rPr lang="en-IN" dirty="0" smtClean="0"/>
              <a:t>.</a:t>
            </a:r>
          </a:p>
          <a:p>
            <a:r>
              <a:rPr lang="en-IN" dirty="0"/>
              <a:t>the entropy </a:t>
            </a:r>
            <a:r>
              <a:rPr lang="en-IN" i="1" dirty="0"/>
              <a:t>H</a:t>
            </a:r>
            <a:r>
              <a:rPr lang="en-IN" dirty="0"/>
              <a:t>(</a:t>
            </a:r>
            <a:r>
              <a:rPr lang="en-IN" i="1" dirty="0"/>
              <a:t>X</a:t>
            </a:r>
            <a:r>
              <a:rPr lang="en-IN" dirty="0"/>
              <a:t>) is maximized when the channel </a:t>
            </a:r>
            <a:r>
              <a:rPr lang="en-IN" dirty="0" smtClean="0"/>
              <a:t>input probability </a:t>
            </a:r>
            <a:r>
              <a:rPr lang="en-IN" i="1" dirty="0"/>
              <a:t>p</a:t>
            </a:r>
            <a:r>
              <a:rPr lang="en-IN" dirty="0"/>
              <a:t>(</a:t>
            </a:r>
            <a:r>
              <a:rPr lang="en-IN" i="1" dirty="0"/>
              <a:t>x</a:t>
            </a:r>
            <a:r>
              <a:rPr lang="en-IN" baseline="-25000" dirty="0"/>
              <a:t>0</a:t>
            </a:r>
            <a:r>
              <a:rPr lang="en-IN" dirty="0"/>
              <a:t>) = </a:t>
            </a:r>
            <a:r>
              <a:rPr lang="en-IN" i="1" dirty="0"/>
              <a:t>p</a:t>
            </a:r>
            <a:r>
              <a:rPr lang="en-IN" dirty="0"/>
              <a:t>(</a:t>
            </a:r>
            <a:r>
              <a:rPr lang="en-IN" i="1" dirty="0"/>
              <a:t>x</a:t>
            </a:r>
            <a:r>
              <a:rPr lang="en-IN" baseline="-25000" dirty="0"/>
              <a:t>1</a:t>
            </a:r>
            <a:r>
              <a:rPr lang="en-IN" dirty="0"/>
              <a:t>) = </a:t>
            </a:r>
            <a:r>
              <a:rPr lang="en-IN" dirty="0" smtClean="0"/>
              <a:t>1/2</a:t>
            </a:r>
            <a:r>
              <a:rPr lang="en-IN" dirty="0"/>
              <a:t>, </a:t>
            </a:r>
            <a:r>
              <a:rPr lang="en-IN" dirty="0" smtClean="0"/>
              <a:t>where </a:t>
            </a:r>
            <a:r>
              <a:rPr lang="en-IN" i="1" dirty="0"/>
              <a:t>x</a:t>
            </a:r>
            <a:r>
              <a:rPr lang="en-IN" baseline="-25000" dirty="0"/>
              <a:t>0</a:t>
            </a:r>
            <a:r>
              <a:rPr lang="en-IN" dirty="0"/>
              <a:t> and </a:t>
            </a:r>
            <a:r>
              <a:rPr lang="en-IN" i="1" dirty="0"/>
              <a:t>x</a:t>
            </a:r>
            <a:r>
              <a:rPr lang="en-IN" baseline="-25000" dirty="0"/>
              <a:t>1</a:t>
            </a:r>
            <a:r>
              <a:rPr lang="en-IN" dirty="0"/>
              <a:t> are each 0 or 1</a:t>
            </a:r>
            <a:r>
              <a:rPr lang="en-IN" dirty="0" smtClean="0"/>
              <a:t>.</a:t>
            </a:r>
          </a:p>
          <a:p>
            <a:r>
              <a:rPr lang="en-IN" dirty="0" smtClean="0"/>
              <a:t>Then channel capacity is given as </a:t>
            </a:r>
          </a:p>
          <a:p>
            <a:endParaRPr lang="en-IN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27369" y="865505"/>
            <a:ext cx="3616631" cy="35159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80259" y="4191236"/>
            <a:ext cx="3051637" cy="5941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53719786"/>
      </p:ext>
    </p:extLst>
  </p:cSld>
  <p:clrMapOvr>
    <a:masterClrMapping/>
  </p:clrMapOvr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IN" b="1" dirty="0">
                <a:solidFill>
                  <a:srgbClr val="FF0000"/>
                </a:solidFill>
              </a:rPr>
              <a:t>Binary Symmetric Channel (Revisited)</a:t>
            </a:r>
            <a:endParaRPr lang="en-IN" dirty="0">
              <a:solidFill>
                <a:srgbClr val="FF0000"/>
              </a:solidFill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27369" y="865505"/>
            <a:ext cx="3616631" cy="35159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1539" y="3413996"/>
            <a:ext cx="3051637" cy="5941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 smtClean="0"/>
          </a:p>
          <a:p>
            <a:endParaRPr lang="en-IN" dirty="0"/>
          </a:p>
          <a:p>
            <a:endParaRPr lang="en-IN" dirty="0" smtClean="0"/>
          </a:p>
          <a:p>
            <a:endParaRPr lang="en-IN" dirty="0"/>
          </a:p>
          <a:p>
            <a:r>
              <a:rPr lang="en-IN" i="1" dirty="0" smtClean="0"/>
              <a:t>With J </a:t>
            </a:r>
            <a:r>
              <a:rPr lang="en-IN" dirty="0"/>
              <a:t>= </a:t>
            </a:r>
            <a:r>
              <a:rPr lang="en-IN" i="1" dirty="0"/>
              <a:t>K </a:t>
            </a:r>
            <a:r>
              <a:rPr lang="en-IN" dirty="0"/>
              <a:t>= </a:t>
            </a:r>
            <a:r>
              <a:rPr lang="en-IN" dirty="0" smtClean="0"/>
              <a:t>2 and input probabilities,</a:t>
            </a:r>
          </a:p>
          <a:p>
            <a:pPr marL="114300" indent="0">
              <a:buNone/>
            </a:pPr>
            <a:r>
              <a:rPr lang="en-IN" i="1" dirty="0"/>
              <a:t>	</a:t>
            </a:r>
            <a:r>
              <a:rPr lang="en-IN" i="1" dirty="0" smtClean="0"/>
              <a:t>	p</a:t>
            </a:r>
            <a:r>
              <a:rPr lang="en-IN" dirty="0" smtClean="0"/>
              <a:t>(</a:t>
            </a:r>
            <a:r>
              <a:rPr lang="en-IN" i="1" dirty="0" smtClean="0"/>
              <a:t>x</a:t>
            </a:r>
            <a:r>
              <a:rPr lang="en-IN" baseline="-25000" dirty="0" smtClean="0"/>
              <a:t>0</a:t>
            </a:r>
            <a:r>
              <a:rPr lang="en-IN" dirty="0"/>
              <a:t>) = </a:t>
            </a:r>
            <a:r>
              <a:rPr lang="en-IN" i="1" dirty="0"/>
              <a:t>p</a:t>
            </a:r>
            <a:r>
              <a:rPr lang="en-IN" dirty="0"/>
              <a:t>(</a:t>
            </a:r>
            <a:r>
              <a:rPr lang="en-IN" i="1" dirty="0"/>
              <a:t>x</a:t>
            </a:r>
            <a:r>
              <a:rPr lang="en-IN" baseline="-25000" dirty="0"/>
              <a:t>1</a:t>
            </a:r>
            <a:r>
              <a:rPr lang="en-IN" dirty="0"/>
              <a:t>) = 1/2, </a:t>
            </a:r>
            <a:endParaRPr lang="en-IN" dirty="0" smtClean="0"/>
          </a:p>
          <a:p>
            <a:pPr marL="114300" indent="0">
              <a:buNone/>
            </a:pPr>
            <a:r>
              <a:rPr lang="en-IN" dirty="0" smtClean="0"/>
              <a:t>find </a:t>
            </a:r>
            <a:r>
              <a:rPr lang="en-IN" dirty="0"/>
              <a:t>the capacity </a:t>
            </a:r>
            <a:r>
              <a:rPr lang="en-IN" dirty="0" smtClean="0"/>
              <a:t>of the </a:t>
            </a:r>
            <a:r>
              <a:rPr lang="en-IN" dirty="0"/>
              <a:t>binary symmetric channel </a:t>
            </a:r>
            <a:endParaRPr lang="en-IN" dirty="0" smtClean="0"/>
          </a:p>
          <a:p>
            <a:pPr marL="114300" indent="0">
              <a:buNone/>
            </a:pPr>
            <a:endParaRPr lang="en-IN" dirty="0" smtClean="0"/>
          </a:p>
          <a:p>
            <a:pPr marL="114300" indent="0">
              <a:buNone/>
            </a:pPr>
            <a:endParaRPr lang="en-IN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0141" y="1245870"/>
            <a:ext cx="3280236" cy="10869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1539" y="4069403"/>
            <a:ext cx="4492626" cy="4568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31840735"/>
      </p:ext>
    </p:extLst>
  </p:cSld>
  <p:clrMapOvr>
    <a:masterClrMapping/>
  </p:clrMapOvr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IN" b="1" dirty="0">
                <a:solidFill>
                  <a:srgbClr val="FF0000"/>
                </a:solidFill>
              </a:rPr>
              <a:t>Binary Symmetric Channel (Revisited)</a:t>
            </a:r>
            <a:endParaRPr lang="en-IN" dirty="0">
              <a:solidFill>
                <a:srgbClr val="FF0000"/>
              </a:solidFill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899" y="1136187"/>
            <a:ext cx="4492626" cy="4568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07380" y="976167"/>
            <a:ext cx="2948940" cy="26025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Rectangle 5"/>
          <p:cNvSpPr/>
          <p:nvPr/>
        </p:nvSpPr>
        <p:spPr>
          <a:xfrm>
            <a:off x="4411980" y="3802618"/>
            <a:ext cx="443484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IN" dirty="0"/>
              <a:t>Variation of channel capacity of </a:t>
            </a:r>
            <a:r>
              <a:rPr lang="en-IN" dirty="0" smtClean="0"/>
              <a:t>a binary </a:t>
            </a:r>
            <a:r>
              <a:rPr lang="en-IN" dirty="0"/>
              <a:t>symmetric channel </a:t>
            </a:r>
            <a:r>
              <a:rPr lang="en-IN" dirty="0" smtClean="0"/>
              <a:t>with transition </a:t>
            </a:r>
            <a:r>
              <a:rPr lang="en-IN" dirty="0"/>
              <a:t>probability </a:t>
            </a:r>
            <a:r>
              <a:rPr lang="en-IN" i="1" dirty="0"/>
              <a:t>p</a:t>
            </a:r>
            <a:r>
              <a:rPr lang="en-IN" dirty="0"/>
              <a:t>.</a:t>
            </a:r>
            <a:endParaRPr lang="en-IN" dirty="0"/>
          </a:p>
        </p:txBody>
      </p:sp>
      <p:sp>
        <p:nvSpPr>
          <p:cNvPr id="7" name="Rectangle 6"/>
          <p:cNvSpPr/>
          <p:nvPr/>
        </p:nvSpPr>
        <p:spPr>
          <a:xfrm>
            <a:off x="342899" y="1876842"/>
            <a:ext cx="438132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N" dirty="0"/>
              <a:t>U</a:t>
            </a:r>
            <a:r>
              <a:rPr lang="en-IN" dirty="0" smtClean="0"/>
              <a:t>sing </a:t>
            </a:r>
            <a:r>
              <a:rPr lang="en-IN" dirty="0"/>
              <a:t>the definition of the entropy function </a:t>
            </a:r>
            <a:r>
              <a:rPr lang="en-IN" dirty="0" smtClean="0"/>
              <a:t>introduced</a:t>
            </a:r>
            <a:endParaRPr lang="en-IN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55520" y="2380299"/>
            <a:ext cx="1419542" cy="3797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Rectangle 7"/>
          <p:cNvSpPr/>
          <p:nvPr/>
        </p:nvSpPr>
        <p:spPr>
          <a:xfrm>
            <a:off x="342898" y="2775091"/>
            <a:ext cx="4492627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N" dirty="0"/>
              <a:t>The channel capacity </a:t>
            </a:r>
            <a:r>
              <a:rPr lang="en-IN" i="1" dirty="0"/>
              <a:t>C </a:t>
            </a:r>
            <a:r>
              <a:rPr lang="en-IN" dirty="0"/>
              <a:t>varies with the probability of error (i.e., transition probability) </a:t>
            </a:r>
            <a:r>
              <a:rPr lang="en-IN" i="1" dirty="0"/>
              <a:t>p </a:t>
            </a:r>
            <a:r>
              <a:rPr lang="en-IN" dirty="0" smtClean="0"/>
              <a:t>in a </a:t>
            </a:r>
            <a:r>
              <a:rPr lang="en-IN" dirty="0"/>
              <a:t>convex manner as shown in Figure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3339286579"/>
      </p:ext>
    </p:extLst>
  </p:cSld>
  <p:clrMapOvr>
    <a:masterClrMapping/>
  </p:clrMapOvr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IN" b="1" dirty="0">
                <a:solidFill>
                  <a:srgbClr val="FF0000"/>
                </a:solidFill>
              </a:rPr>
              <a:t>Binary Symmetric Channel (Revisited)</a:t>
            </a:r>
            <a:endParaRPr lang="en-IN" dirty="0">
              <a:solidFill>
                <a:srgbClr val="FF0000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07380" y="976167"/>
            <a:ext cx="2948940" cy="26025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Rectangle 5"/>
          <p:cNvSpPr/>
          <p:nvPr/>
        </p:nvSpPr>
        <p:spPr>
          <a:xfrm>
            <a:off x="4411980" y="3802618"/>
            <a:ext cx="443484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IN" dirty="0"/>
              <a:t>Variation of channel capacity of </a:t>
            </a:r>
            <a:r>
              <a:rPr lang="en-IN" dirty="0" smtClean="0"/>
              <a:t>a binary </a:t>
            </a:r>
            <a:r>
              <a:rPr lang="en-IN" dirty="0"/>
              <a:t>symmetric channel </a:t>
            </a:r>
            <a:r>
              <a:rPr lang="en-IN" dirty="0" smtClean="0"/>
              <a:t>with transition </a:t>
            </a:r>
            <a:r>
              <a:rPr lang="en-IN" dirty="0"/>
              <a:t>probability </a:t>
            </a:r>
            <a:r>
              <a:rPr lang="en-IN" i="1" dirty="0"/>
              <a:t>p</a:t>
            </a:r>
            <a:r>
              <a:rPr lang="en-IN" dirty="0"/>
              <a:t>.</a:t>
            </a:r>
            <a:endParaRPr lang="en-IN" dirty="0"/>
          </a:p>
        </p:txBody>
      </p:sp>
      <p:sp>
        <p:nvSpPr>
          <p:cNvPr id="3" name="Rectangle 2"/>
          <p:cNvSpPr/>
          <p:nvPr/>
        </p:nvSpPr>
        <p:spPr>
          <a:xfrm>
            <a:off x="133350" y="976167"/>
            <a:ext cx="3973830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N" sz="1600" dirty="0" smtClean="0"/>
              <a:t>We </a:t>
            </a:r>
            <a:r>
              <a:rPr lang="en-IN" sz="1600" dirty="0"/>
              <a:t>make two observations:</a:t>
            </a:r>
          </a:p>
          <a:p>
            <a:pPr marL="342900" indent="-342900" algn="just">
              <a:buAutoNum type="arabicPeriod"/>
            </a:pPr>
            <a:r>
              <a:rPr lang="en-IN" sz="1600" dirty="0" smtClean="0"/>
              <a:t>When </a:t>
            </a:r>
            <a:r>
              <a:rPr lang="en-IN" sz="1600" dirty="0"/>
              <a:t>the channel is </a:t>
            </a:r>
            <a:r>
              <a:rPr lang="en-IN" sz="1600" i="1" dirty="0"/>
              <a:t>noise free</a:t>
            </a:r>
            <a:r>
              <a:rPr lang="en-IN" sz="1600" dirty="0"/>
              <a:t>, permitting us to set </a:t>
            </a:r>
            <a:r>
              <a:rPr lang="en-IN" sz="1600" i="1" dirty="0"/>
              <a:t>p </a:t>
            </a:r>
            <a:r>
              <a:rPr lang="en-IN" sz="1600" dirty="0"/>
              <a:t>= 0, the channel capacity </a:t>
            </a:r>
            <a:r>
              <a:rPr lang="en-IN" sz="1600" i="1" dirty="0" smtClean="0"/>
              <a:t>C </a:t>
            </a:r>
            <a:r>
              <a:rPr lang="en-IN" sz="1600" dirty="0" smtClean="0"/>
              <a:t>attains </a:t>
            </a:r>
            <a:r>
              <a:rPr lang="en-IN" sz="1600" dirty="0"/>
              <a:t>its maximum value of one bit per channel use, which is exactly </a:t>
            </a:r>
            <a:r>
              <a:rPr lang="en-IN" sz="1600" dirty="0" smtClean="0"/>
              <a:t>the information </a:t>
            </a:r>
            <a:r>
              <a:rPr lang="en-IN" sz="1600" dirty="0"/>
              <a:t>in each channel input. </a:t>
            </a:r>
            <a:r>
              <a:rPr lang="en-IN" sz="1600" dirty="0"/>
              <a:t> </a:t>
            </a:r>
            <a:r>
              <a:rPr lang="en-IN" sz="1600" dirty="0" smtClean="0"/>
              <a:t>At </a:t>
            </a:r>
            <a:r>
              <a:rPr lang="en-IN" sz="1600" dirty="0"/>
              <a:t>this value of </a:t>
            </a:r>
            <a:r>
              <a:rPr lang="en-IN" sz="1600" i="1" dirty="0"/>
              <a:t>p</a:t>
            </a:r>
            <a:r>
              <a:rPr lang="en-IN" sz="1600" dirty="0"/>
              <a:t>, the entropy function </a:t>
            </a:r>
            <a:r>
              <a:rPr lang="en-IN" sz="1600" i="1" dirty="0" smtClean="0"/>
              <a:t>H</a:t>
            </a:r>
            <a:r>
              <a:rPr lang="en-IN" sz="1600" dirty="0" smtClean="0"/>
              <a:t>(</a:t>
            </a:r>
            <a:r>
              <a:rPr lang="en-IN" sz="1600" i="1" dirty="0" smtClean="0"/>
              <a:t>p</a:t>
            </a:r>
            <a:r>
              <a:rPr lang="en-IN" sz="1600" dirty="0" smtClean="0"/>
              <a:t>) attains </a:t>
            </a:r>
            <a:r>
              <a:rPr lang="en-IN" sz="1600" dirty="0"/>
              <a:t>its minimum value of </a:t>
            </a:r>
            <a:r>
              <a:rPr lang="en-IN" sz="1600" dirty="0" smtClean="0"/>
              <a:t>zero.</a:t>
            </a:r>
          </a:p>
          <a:p>
            <a:pPr marL="342900" indent="-342900" algn="just">
              <a:buAutoNum type="arabicPeriod"/>
            </a:pPr>
            <a:r>
              <a:rPr lang="en-IN" sz="1600" dirty="0" smtClean="0"/>
              <a:t>When </a:t>
            </a:r>
            <a:r>
              <a:rPr lang="en-IN" sz="1600" dirty="0"/>
              <a:t>the conditional probability of error </a:t>
            </a:r>
            <a:r>
              <a:rPr lang="en-IN" sz="1600" i="1" dirty="0"/>
              <a:t>p </a:t>
            </a:r>
            <a:r>
              <a:rPr lang="en-IN" sz="1600" dirty="0"/>
              <a:t>= </a:t>
            </a:r>
            <a:r>
              <a:rPr lang="en-IN" sz="1600" dirty="0" smtClean="0"/>
              <a:t>1/2 </a:t>
            </a:r>
            <a:r>
              <a:rPr lang="en-IN" sz="1600" dirty="0"/>
              <a:t>due to channel noise, the </a:t>
            </a:r>
            <a:r>
              <a:rPr lang="en-IN" sz="1600" dirty="0" smtClean="0"/>
              <a:t>channel capacity </a:t>
            </a:r>
            <a:r>
              <a:rPr lang="en-IN" sz="1600" i="1" dirty="0"/>
              <a:t>C </a:t>
            </a:r>
            <a:r>
              <a:rPr lang="en-IN" sz="1600" dirty="0"/>
              <a:t>attains its minimum value of zero, whereas the entropy function </a:t>
            </a:r>
            <a:r>
              <a:rPr lang="en-IN" sz="1600" i="1" dirty="0"/>
              <a:t>H</a:t>
            </a:r>
            <a:r>
              <a:rPr lang="en-IN" sz="1600" dirty="0"/>
              <a:t>(</a:t>
            </a:r>
            <a:r>
              <a:rPr lang="en-IN" sz="1600" i="1" dirty="0"/>
              <a:t>p</a:t>
            </a:r>
            <a:r>
              <a:rPr lang="en-IN" sz="1600" dirty="0"/>
              <a:t>)</a:t>
            </a:r>
            <a:endParaRPr lang="en-IN" sz="1600" dirty="0"/>
          </a:p>
        </p:txBody>
      </p:sp>
    </p:spTree>
    <p:extLst>
      <p:ext uri="{BB962C8B-B14F-4D97-AF65-F5344CB8AC3E}">
        <p14:creationId xmlns:p14="http://schemas.microsoft.com/office/powerpoint/2010/main" val="2470043030"/>
      </p:ext>
    </p:extLst>
  </p:cSld>
  <p:clrMapOvr>
    <a:masterClrMapping/>
  </p:clrMapOvr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IN" b="1" dirty="0">
                <a:solidFill>
                  <a:srgbClr val="FF0000"/>
                </a:solidFill>
              </a:rPr>
              <a:t>Channel-coding Theorem</a:t>
            </a:r>
            <a:endParaRPr lang="en-IN" dirty="0">
              <a:solidFill>
                <a:srgbClr val="FF0000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IN" dirty="0">
                <a:solidFill>
                  <a:schemeClr val="tx1"/>
                </a:solidFill>
              </a:rPr>
              <a:t>T</a:t>
            </a:r>
            <a:r>
              <a:rPr lang="en-IN" dirty="0" smtClean="0">
                <a:solidFill>
                  <a:schemeClr val="tx1"/>
                </a:solidFill>
              </a:rPr>
              <a:t>he </a:t>
            </a:r>
            <a:r>
              <a:rPr lang="en-IN" dirty="0">
                <a:solidFill>
                  <a:schemeClr val="tx1"/>
                </a:solidFill>
              </a:rPr>
              <a:t>inevitable presence of </a:t>
            </a:r>
            <a:r>
              <a:rPr lang="en-IN" i="1" dirty="0">
                <a:solidFill>
                  <a:schemeClr val="tx1"/>
                </a:solidFill>
              </a:rPr>
              <a:t>noise </a:t>
            </a:r>
            <a:r>
              <a:rPr lang="en-IN" dirty="0">
                <a:solidFill>
                  <a:schemeClr val="tx1"/>
                </a:solidFill>
              </a:rPr>
              <a:t>in a channel </a:t>
            </a:r>
            <a:r>
              <a:rPr lang="en-IN" dirty="0" smtClean="0">
                <a:solidFill>
                  <a:schemeClr val="tx1"/>
                </a:solidFill>
              </a:rPr>
              <a:t>causes discrepancies </a:t>
            </a:r>
            <a:r>
              <a:rPr lang="en-IN" dirty="0">
                <a:solidFill>
                  <a:schemeClr val="tx1"/>
                </a:solidFill>
              </a:rPr>
              <a:t>(errors) between the output and input data sequences of a </a:t>
            </a:r>
            <a:r>
              <a:rPr lang="en-IN" dirty="0" smtClean="0">
                <a:solidFill>
                  <a:schemeClr val="tx1"/>
                </a:solidFill>
              </a:rPr>
              <a:t>digital communication </a:t>
            </a:r>
            <a:r>
              <a:rPr lang="en-IN" dirty="0">
                <a:solidFill>
                  <a:schemeClr val="tx1"/>
                </a:solidFill>
              </a:rPr>
              <a:t>system</a:t>
            </a:r>
            <a:r>
              <a:rPr lang="en-IN" dirty="0" smtClean="0">
                <a:solidFill>
                  <a:schemeClr val="tx1"/>
                </a:solidFill>
              </a:rPr>
              <a:t>.</a:t>
            </a:r>
          </a:p>
          <a:p>
            <a:pPr algn="just"/>
            <a:r>
              <a:rPr lang="en-IN" dirty="0">
                <a:solidFill>
                  <a:schemeClr val="tx1"/>
                </a:solidFill>
              </a:rPr>
              <a:t>For a relatively noisy channel (e.g., wireless </a:t>
            </a:r>
            <a:r>
              <a:rPr lang="en-IN" dirty="0" smtClean="0">
                <a:solidFill>
                  <a:schemeClr val="tx1"/>
                </a:solidFill>
              </a:rPr>
              <a:t>communication channel</a:t>
            </a:r>
            <a:r>
              <a:rPr lang="en-IN" dirty="0">
                <a:solidFill>
                  <a:schemeClr val="tx1"/>
                </a:solidFill>
              </a:rPr>
              <a:t>), the probability of error may reach a value as high as 10</a:t>
            </a:r>
            <a:r>
              <a:rPr lang="en-IN" baseline="30000" dirty="0">
                <a:solidFill>
                  <a:schemeClr val="tx1"/>
                </a:solidFill>
              </a:rPr>
              <a:t>–1</a:t>
            </a:r>
            <a:r>
              <a:rPr lang="en-IN" dirty="0">
                <a:solidFill>
                  <a:schemeClr val="tx1"/>
                </a:solidFill>
              </a:rPr>
              <a:t>, which means that (on </a:t>
            </a:r>
            <a:r>
              <a:rPr lang="en-IN" dirty="0" smtClean="0">
                <a:solidFill>
                  <a:schemeClr val="tx1"/>
                </a:solidFill>
              </a:rPr>
              <a:t>the average</a:t>
            </a:r>
            <a:r>
              <a:rPr lang="en-IN" dirty="0">
                <a:solidFill>
                  <a:schemeClr val="tx1"/>
                </a:solidFill>
              </a:rPr>
              <a:t>) only 9 out of 10 transmitted bits are received correctly</a:t>
            </a:r>
            <a:r>
              <a:rPr lang="en-IN" dirty="0" smtClean="0">
                <a:solidFill>
                  <a:schemeClr val="tx1"/>
                </a:solidFill>
              </a:rPr>
              <a:t>.</a:t>
            </a:r>
          </a:p>
          <a:p>
            <a:pPr algn="just"/>
            <a:r>
              <a:rPr lang="en-IN" dirty="0">
                <a:solidFill>
                  <a:schemeClr val="tx1"/>
                </a:solidFill>
              </a:rPr>
              <a:t>For many applications, </a:t>
            </a:r>
            <a:r>
              <a:rPr lang="en-IN" dirty="0" smtClean="0">
                <a:solidFill>
                  <a:schemeClr val="tx1"/>
                </a:solidFill>
              </a:rPr>
              <a:t>this </a:t>
            </a:r>
            <a:r>
              <a:rPr lang="en-IN" i="1" dirty="0" smtClean="0">
                <a:solidFill>
                  <a:schemeClr val="tx1"/>
                </a:solidFill>
              </a:rPr>
              <a:t>level </a:t>
            </a:r>
            <a:r>
              <a:rPr lang="en-IN" i="1" dirty="0">
                <a:solidFill>
                  <a:schemeClr val="tx1"/>
                </a:solidFill>
              </a:rPr>
              <a:t>of reliability </a:t>
            </a:r>
            <a:r>
              <a:rPr lang="en-IN" dirty="0">
                <a:solidFill>
                  <a:schemeClr val="tx1"/>
                </a:solidFill>
              </a:rPr>
              <a:t>is utterly unacceptable. Indeed, a probability of error equal to 10</a:t>
            </a:r>
            <a:r>
              <a:rPr lang="en-IN" baseline="30000" dirty="0">
                <a:solidFill>
                  <a:schemeClr val="tx1"/>
                </a:solidFill>
              </a:rPr>
              <a:t>–6</a:t>
            </a:r>
            <a:r>
              <a:rPr lang="en-IN" dirty="0">
                <a:solidFill>
                  <a:schemeClr val="tx1"/>
                </a:solidFill>
              </a:rPr>
              <a:t> or </a:t>
            </a:r>
            <a:r>
              <a:rPr lang="en-IN" dirty="0" smtClean="0">
                <a:solidFill>
                  <a:schemeClr val="tx1"/>
                </a:solidFill>
              </a:rPr>
              <a:t>even lower </a:t>
            </a:r>
            <a:r>
              <a:rPr lang="en-IN" dirty="0">
                <a:solidFill>
                  <a:schemeClr val="tx1"/>
                </a:solidFill>
              </a:rPr>
              <a:t>is often a necessary practical requirement. To achieve such a high level </a:t>
            </a:r>
            <a:r>
              <a:rPr lang="en-IN" dirty="0" smtClean="0">
                <a:solidFill>
                  <a:schemeClr val="tx1"/>
                </a:solidFill>
              </a:rPr>
              <a:t>of performance</a:t>
            </a:r>
            <a:r>
              <a:rPr lang="en-IN" dirty="0">
                <a:solidFill>
                  <a:schemeClr val="tx1"/>
                </a:solidFill>
              </a:rPr>
              <a:t>, we resort to the use of channel </a:t>
            </a:r>
            <a:r>
              <a:rPr lang="en-IN" dirty="0" smtClean="0">
                <a:solidFill>
                  <a:schemeClr val="tx1"/>
                </a:solidFill>
              </a:rPr>
              <a:t>coding. </a:t>
            </a:r>
            <a:endParaRPr lang="en-IN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603257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IN" b="1" dirty="0">
                <a:solidFill>
                  <a:srgbClr val="FF0000"/>
                </a:solidFill>
              </a:rPr>
              <a:t>Entropy</a:t>
            </a:r>
            <a:endParaRPr lang="en-IN" dirty="0">
              <a:solidFill>
                <a:srgbClr val="FF0000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1700" y="952500"/>
            <a:ext cx="8520600" cy="3616375"/>
          </a:xfrm>
        </p:spPr>
        <p:txBody>
          <a:bodyPr>
            <a:normAutofit lnSpcReduction="10000"/>
          </a:bodyPr>
          <a:lstStyle/>
          <a:p>
            <a:r>
              <a:rPr lang="en-IN" dirty="0"/>
              <a:t>Consider the event </a:t>
            </a:r>
            <a:r>
              <a:rPr lang="en-IN" i="1" dirty="0"/>
              <a:t>S </a:t>
            </a:r>
            <a:r>
              <a:rPr lang="en-IN" dirty="0"/>
              <a:t>= </a:t>
            </a:r>
            <a:r>
              <a:rPr lang="en-IN" i="1" dirty="0" err="1"/>
              <a:t>s</a:t>
            </a:r>
            <a:r>
              <a:rPr lang="en-IN" i="1" baseline="-25000" dirty="0" err="1"/>
              <a:t>k</a:t>
            </a:r>
            <a:r>
              <a:rPr lang="en-IN" dirty="0"/>
              <a:t>, describing the emission of symbol </a:t>
            </a:r>
            <a:r>
              <a:rPr lang="en-IN" i="1" dirty="0" err="1"/>
              <a:t>sk</a:t>
            </a:r>
            <a:r>
              <a:rPr lang="en-IN" i="1" dirty="0"/>
              <a:t> </a:t>
            </a:r>
            <a:r>
              <a:rPr lang="en-IN" dirty="0"/>
              <a:t>by the source </a:t>
            </a:r>
            <a:r>
              <a:rPr lang="en-IN" dirty="0" smtClean="0"/>
              <a:t>with probability </a:t>
            </a:r>
            <a:r>
              <a:rPr lang="en-IN" i="1" dirty="0" err="1" smtClean="0"/>
              <a:t>p</a:t>
            </a:r>
            <a:r>
              <a:rPr lang="en-IN" i="1" baseline="-25000" dirty="0" err="1" smtClean="0"/>
              <a:t>k</a:t>
            </a:r>
            <a:r>
              <a:rPr lang="en-IN" dirty="0" smtClean="0"/>
              <a:t>, as defined</a:t>
            </a:r>
          </a:p>
          <a:p>
            <a:endParaRPr lang="en-IN" dirty="0"/>
          </a:p>
          <a:p>
            <a:r>
              <a:rPr lang="en-IN" dirty="0"/>
              <a:t>Clearly, if the probability </a:t>
            </a:r>
            <a:r>
              <a:rPr lang="en-IN" i="1" dirty="0" err="1"/>
              <a:t>p</a:t>
            </a:r>
            <a:r>
              <a:rPr lang="en-IN" i="1" baseline="-25000" dirty="0" err="1"/>
              <a:t>k</a:t>
            </a:r>
            <a:r>
              <a:rPr lang="en-IN" i="1" dirty="0"/>
              <a:t> </a:t>
            </a:r>
            <a:r>
              <a:rPr lang="en-IN" dirty="0"/>
              <a:t>= 1 and </a:t>
            </a:r>
            <a:r>
              <a:rPr lang="en-IN" i="1" dirty="0"/>
              <a:t>p</a:t>
            </a:r>
            <a:r>
              <a:rPr lang="en-IN" i="1" baseline="-25000" dirty="0"/>
              <a:t>i </a:t>
            </a:r>
            <a:r>
              <a:rPr lang="en-IN" dirty="0"/>
              <a:t>= 0 for all </a:t>
            </a:r>
            <a:r>
              <a:rPr lang="en-IN" dirty="0" smtClean="0"/>
              <a:t>, then </a:t>
            </a:r>
            <a:r>
              <a:rPr lang="en-IN" dirty="0"/>
              <a:t>there is no “surprise” and, therefore, no “information” when symbol </a:t>
            </a:r>
            <a:r>
              <a:rPr lang="en-IN" i="1" dirty="0" err="1"/>
              <a:t>s</a:t>
            </a:r>
            <a:r>
              <a:rPr lang="en-IN" i="1" baseline="-25000" dirty="0" err="1"/>
              <a:t>k</a:t>
            </a:r>
            <a:r>
              <a:rPr lang="en-IN" i="1" dirty="0"/>
              <a:t> </a:t>
            </a:r>
            <a:r>
              <a:rPr lang="en-IN" dirty="0"/>
              <a:t>is </a:t>
            </a:r>
            <a:r>
              <a:rPr lang="en-IN" dirty="0" smtClean="0"/>
              <a:t>emitted, because </a:t>
            </a:r>
            <a:r>
              <a:rPr lang="en-IN" dirty="0"/>
              <a:t>we know what the message from the source must be</a:t>
            </a:r>
            <a:r>
              <a:rPr lang="en-IN" dirty="0" smtClean="0"/>
              <a:t>.</a:t>
            </a:r>
            <a:endParaRPr lang="en-IN" dirty="0"/>
          </a:p>
          <a:p>
            <a:pPr algn="just"/>
            <a:r>
              <a:rPr lang="en-IN" dirty="0"/>
              <a:t>If, on the other hand, </a:t>
            </a:r>
            <a:r>
              <a:rPr lang="en-IN" dirty="0" smtClean="0"/>
              <a:t>the source </a:t>
            </a:r>
            <a:r>
              <a:rPr lang="en-IN" dirty="0"/>
              <a:t>symbols occur with different probabilities and the probability </a:t>
            </a:r>
            <a:r>
              <a:rPr lang="en-IN" i="1" dirty="0" err="1"/>
              <a:t>p</a:t>
            </a:r>
            <a:r>
              <a:rPr lang="en-IN" i="1" baseline="-25000" dirty="0" err="1"/>
              <a:t>k</a:t>
            </a:r>
            <a:r>
              <a:rPr lang="en-IN" i="1" dirty="0"/>
              <a:t> </a:t>
            </a:r>
            <a:r>
              <a:rPr lang="en-IN" dirty="0"/>
              <a:t>is low, then </a:t>
            </a:r>
            <a:r>
              <a:rPr lang="en-IN" dirty="0" smtClean="0"/>
              <a:t>there is </a:t>
            </a:r>
            <a:r>
              <a:rPr lang="en-IN" dirty="0"/>
              <a:t>more surprise and, </a:t>
            </a:r>
            <a:r>
              <a:rPr lang="en-IN" dirty="0" smtClean="0"/>
              <a:t>therefore, </a:t>
            </a:r>
            <a:r>
              <a:rPr lang="en-IN" dirty="0"/>
              <a:t>information when symbol </a:t>
            </a:r>
            <a:r>
              <a:rPr lang="en-IN" i="1" dirty="0" err="1"/>
              <a:t>s</a:t>
            </a:r>
            <a:r>
              <a:rPr lang="en-IN" i="1" baseline="-25000" dirty="0" err="1"/>
              <a:t>k</a:t>
            </a:r>
            <a:r>
              <a:rPr lang="en-IN" i="1" dirty="0"/>
              <a:t> </a:t>
            </a:r>
            <a:r>
              <a:rPr lang="en-IN" dirty="0"/>
              <a:t>is emitted by the source </a:t>
            </a:r>
            <a:r>
              <a:rPr lang="en-IN" dirty="0" smtClean="0"/>
              <a:t>than when </a:t>
            </a:r>
            <a:r>
              <a:rPr lang="en-IN" dirty="0"/>
              <a:t>another symbol </a:t>
            </a:r>
            <a:r>
              <a:rPr lang="en-IN" i="1" dirty="0" err="1" smtClean="0"/>
              <a:t>s</a:t>
            </a:r>
            <a:r>
              <a:rPr lang="en-IN" i="1" baseline="-25000" dirty="0" err="1" smtClean="0"/>
              <a:t>i</a:t>
            </a:r>
            <a:r>
              <a:rPr lang="en-IN" dirty="0" smtClean="0"/>
              <a:t>, I ≠ j with </a:t>
            </a:r>
            <a:r>
              <a:rPr lang="en-IN" dirty="0"/>
              <a:t>higher probability is emitted</a:t>
            </a:r>
            <a:r>
              <a:rPr lang="en-IN" dirty="0" smtClean="0"/>
              <a:t>.</a:t>
            </a:r>
          </a:p>
          <a:p>
            <a:r>
              <a:rPr lang="en-IN" dirty="0"/>
              <a:t>Thus, the words </a:t>
            </a:r>
            <a:r>
              <a:rPr lang="en-IN" i="1" dirty="0" smtClean="0">
                <a:solidFill>
                  <a:srgbClr val="C00000"/>
                </a:solidFill>
              </a:rPr>
              <a:t>uncertainty</a:t>
            </a:r>
            <a:r>
              <a:rPr lang="en-IN" dirty="0" smtClean="0">
                <a:solidFill>
                  <a:srgbClr val="C00000"/>
                </a:solidFill>
              </a:rPr>
              <a:t>, </a:t>
            </a:r>
            <a:r>
              <a:rPr lang="en-IN" i="1" dirty="0" smtClean="0">
                <a:solidFill>
                  <a:srgbClr val="C00000"/>
                </a:solidFill>
              </a:rPr>
              <a:t>surprise</a:t>
            </a:r>
            <a:r>
              <a:rPr lang="en-IN" dirty="0">
                <a:solidFill>
                  <a:srgbClr val="C00000"/>
                </a:solidFill>
              </a:rPr>
              <a:t>, and </a:t>
            </a:r>
            <a:r>
              <a:rPr lang="en-IN" i="1" dirty="0">
                <a:solidFill>
                  <a:srgbClr val="C00000"/>
                </a:solidFill>
              </a:rPr>
              <a:t>information </a:t>
            </a:r>
            <a:r>
              <a:rPr lang="en-IN" dirty="0"/>
              <a:t>are all related.</a:t>
            </a: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84320" y="1363980"/>
            <a:ext cx="3467100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4839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IN" b="1" dirty="0">
                <a:solidFill>
                  <a:srgbClr val="FF0000"/>
                </a:solidFill>
              </a:rPr>
              <a:t>Channel-coding Theorem</a:t>
            </a:r>
            <a:endParaRPr lang="en-IN" dirty="0">
              <a:solidFill>
                <a:srgbClr val="FF0000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1700" y="1152475"/>
            <a:ext cx="8405580" cy="1506905"/>
          </a:xfrm>
        </p:spPr>
        <p:txBody>
          <a:bodyPr>
            <a:noAutofit/>
          </a:bodyPr>
          <a:lstStyle/>
          <a:p>
            <a:pPr algn="just"/>
            <a:r>
              <a:rPr lang="en-IN" sz="1600" dirty="0">
                <a:solidFill>
                  <a:schemeClr val="tx1"/>
                </a:solidFill>
              </a:rPr>
              <a:t>The design goal of channel coding is to increase the resistance of a digital </a:t>
            </a:r>
            <a:r>
              <a:rPr lang="en-IN" sz="1600" dirty="0" smtClean="0">
                <a:solidFill>
                  <a:schemeClr val="tx1"/>
                </a:solidFill>
              </a:rPr>
              <a:t>communication system </a:t>
            </a:r>
            <a:r>
              <a:rPr lang="en-IN" sz="1600" dirty="0">
                <a:solidFill>
                  <a:schemeClr val="tx1"/>
                </a:solidFill>
              </a:rPr>
              <a:t>to channel noise. Specifically, </a:t>
            </a:r>
            <a:r>
              <a:rPr lang="en-IN" sz="1600" i="1" dirty="0">
                <a:solidFill>
                  <a:schemeClr val="tx1"/>
                </a:solidFill>
              </a:rPr>
              <a:t>channel coding </a:t>
            </a:r>
            <a:r>
              <a:rPr lang="en-IN" sz="1600" dirty="0">
                <a:solidFill>
                  <a:schemeClr val="tx1"/>
                </a:solidFill>
              </a:rPr>
              <a:t>consists of </a:t>
            </a:r>
            <a:r>
              <a:rPr lang="en-IN" sz="1600" i="1" dirty="0">
                <a:solidFill>
                  <a:schemeClr val="tx1"/>
                </a:solidFill>
              </a:rPr>
              <a:t>mapping </a:t>
            </a:r>
            <a:r>
              <a:rPr lang="en-IN" sz="1600" dirty="0">
                <a:solidFill>
                  <a:schemeClr val="tx1"/>
                </a:solidFill>
              </a:rPr>
              <a:t>the incoming </a:t>
            </a:r>
            <a:r>
              <a:rPr lang="en-IN" sz="1600" dirty="0" smtClean="0">
                <a:solidFill>
                  <a:schemeClr val="tx1"/>
                </a:solidFill>
              </a:rPr>
              <a:t>data sequence </a:t>
            </a:r>
            <a:r>
              <a:rPr lang="en-IN" sz="1600" dirty="0">
                <a:solidFill>
                  <a:schemeClr val="tx1"/>
                </a:solidFill>
              </a:rPr>
              <a:t>into a channel input sequence and </a:t>
            </a:r>
            <a:r>
              <a:rPr lang="en-IN" sz="1600" i="1" dirty="0">
                <a:solidFill>
                  <a:schemeClr val="tx1"/>
                </a:solidFill>
              </a:rPr>
              <a:t>inverse mapping </a:t>
            </a:r>
            <a:r>
              <a:rPr lang="en-IN" sz="1600" dirty="0">
                <a:solidFill>
                  <a:schemeClr val="tx1"/>
                </a:solidFill>
              </a:rPr>
              <a:t>the channel output </a:t>
            </a:r>
            <a:r>
              <a:rPr lang="en-IN" sz="1600" dirty="0" smtClean="0">
                <a:solidFill>
                  <a:schemeClr val="tx1"/>
                </a:solidFill>
              </a:rPr>
              <a:t>sequence into </a:t>
            </a:r>
            <a:r>
              <a:rPr lang="en-IN" sz="1600" dirty="0">
                <a:solidFill>
                  <a:schemeClr val="tx1"/>
                </a:solidFill>
              </a:rPr>
              <a:t>an output data sequence in such a way that the overall effect of channel noise on </a:t>
            </a:r>
            <a:r>
              <a:rPr lang="en-IN" sz="1600" dirty="0" smtClean="0">
                <a:solidFill>
                  <a:schemeClr val="tx1"/>
                </a:solidFill>
              </a:rPr>
              <a:t>the system </a:t>
            </a:r>
            <a:r>
              <a:rPr lang="en-IN" sz="1600" dirty="0">
                <a:solidFill>
                  <a:schemeClr val="tx1"/>
                </a:solidFill>
              </a:rPr>
              <a:t>is minimized</a:t>
            </a:r>
            <a:r>
              <a:rPr lang="en-IN" sz="1600" dirty="0" smtClean="0">
                <a:solidFill>
                  <a:schemeClr val="tx1"/>
                </a:solidFill>
              </a:rPr>
              <a:t>.</a:t>
            </a:r>
          </a:p>
          <a:p>
            <a:pPr algn="just"/>
            <a:r>
              <a:rPr lang="en-IN" sz="1600" dirty="0">
                <a:solidFill>
                  <a:schemeClr val="tx1"/>
                </a:solidFill>
              </a:rPr>
              <a:t>The first mapping operation is performed in the transmitter by </a:t>
            </a:r>
            <a:r>
              <a:rPr lang="en-IN" sz="1600" dirty="0" smtClean="0">
                <a:solidFill>
                  <a:schemeClr val="tx1"/>
                </a:solidFill>
              </a:rPr>
              <a:t>a </a:t>
            </a:r>
            <a:r>
              <a:rPr lang="en-IN" sz="1600" i="1" dirty="0" smtClean="0">
                <a:solidFill>
                  <a:schemeClr val="tx1"/>
                </a:solidFill>
              </a:rPr>
              <a:t>channel </a:t>
            </a:r>
            <a:r>
              <a:rPr lang="en-IN" sz="1600" i="1" dirty="0">
                <a:solidFill>
                  <a:schemeClr val="tx1"/>
                </a:solidFill>
              </a:rPr>
              <a:t>encoder</a:t>
            </a:r>
            <a:r>
              <a:rPr lang="en-IN" sz="1600" dirty="0">
                <a:solidFill>
                  <a:schemeClr val="tx1"/>
                </a:solidFill>
              </a:rPr>
              <a:t>, whereas the inverse mapping operation is performed in the receiver by </a:t>
            </a:r>
            <a:r>
              <a:rPr lang="en-IN" sz="1600" dirty="0" smtClean="0">
                <a:solidFill>
                  <a:schemeClr val="tx1"/>
                </a:solidFill>
              </a:rPr>
              <a:t>a </a:t>
            </a:r>
            <a:r>
              <a:rPr lang="en-IN" sz="1600" i="1" dirty="0" smtClean="0">
                <a:solidFill>
                  <a:schemeClr val="tx1"/>
                </a:solidFill>
              </a:rPr>
              <a:t>channel </a:t>
            </a:r>
            <a:r>
              <a:rPr lang="en-IN" sz="1600" i="1" dirty="0">
                <a:solidFill>
                  <a:schemeClr val="tx1"/>
                </a:solidFill>
              </a:rPr>
              <a:t>decoder</a:t>
            </a:r>
            <a:r>
              <a:rPr lang="en-IN" sz="1600" dirty="0">
                <a:solidFill>
                  <a:schemeClr val="tx1"/>
                </a:solidFill>
              </a:rPr>
              <a:t>, as shown in the block diagram of Figure</a:t>
            </a:r>
            <a:endParaRPr lang="en-IN" sz="1600" dirty="0">
              <a:solidFill>
                <a:schemeClr val="tx1"/>
              </a:solidFill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600450"/>
            <a:ext cx="6896100" cy="1543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2845992"/>
      </p:ext>
    </p:extLst>
  </p:cSld>
  <p:clrMapOvr>
    <a:masterClrMapping/>
  </p:clrMapOvr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IN" b="1" dirty="0">
                <a:solidFill>
                  <a:srgbClr val="FF0000"/>
                </a:solidFill>
              </a:rPr>
              <a:t>Channel-coding Theorem</a:t>
            </a:r>
            <a:endParaRPr lang="en-IN" dirty="0">
              <a:solidFill>
                <a:srgbClr val="FF0000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1700" y="1106070"/>
            <a:ext cx="8520600" cy="3416400"/>
          </a:xfrm>
        </p:spPr>
        <p:txBody>
          <a:bodyPr>
            <a:normAutofit/>
          </a:bodyPr>
          <a:lstStyle/>
          <a:p>
            <a:pPr algn="just"/>
            <a:r>
              <a:rPr lang="en-IN" dirty="0">
                <a:solidFill>
                  <a:schemeClr val="tx1"/>
                </a:solidFill>
              </a:rPr>
              <a:t>The channel encoder and channel decoder in </a:t>
            </a:r>
            <a:r>
              <a:rPr lang="en-IN" dirty="0" smtClean="0">
                <a:solidFill>
                  <a:schemeClr val="tx1"/>
                </a:solidFill>
              </a:rPr>
              <a:t>Figure </a:t>
            </a:r>
            <a:r>
              <a:rPr lang="en-IN" dirty="0">
                <a:solidFill>
                  <a:schemeClr val="tx1"/>
                </a:solidFill>
              </a:rPr>
              <a:t>are both under the </a:t>
            </a:r>
            <a:r>
              <a:rPr lang="en-IN" dirty="0" smtClean="0">
                <a:solidFill>
                  <a:schemeClr val="tx1"/>
                </a:solidFill>
              </a:rPr>
              <a:t>designer’s control </a:t>
            </a:r>
            <a:r>
              <a:rPr lang="en-IN" dirty="0">
                <a:solidFill>
                  <a:schemeClr val="tx1"/>
                </a:solidFill>
              </a:rPr>
              <a:t>and should be designed to optimize the overall reliability of the </a:t>
            </a:r>
            <a:r>
              <a:rPr lang="en-IN" dirty="0" smtClean="0">
                <a:solidFill>
                  <a:schemeClr val="tx1"/>
                </a:solidFill>
              </a:rPr>
              <a:t>communication system</a:t>
            </a:r>
            <a:r>
              <a:rPr lang="en-IN" dirty="0">
                <a:solidFill>
                  <a:schemeClr val="tx1"/>
                </a:solidFill>
              </a:rPr>
              <a:t>. The approach taken is to introduce </a:t>
            </a:r>
            <a:r>
              <a:rPr lang="en-IN" i="1" dirty="0">
                <a:solidFill>
                  <a:schemeClr val="tx1"/>
                </a:solidFill>
              </a:rPr>
              <a:t>redundancy </a:t>
            </a:r>
            <a:r>
              <a:rPr lang="en-IN" dirty="0">
                <a:solidFill>
                  <a:schemeClr val="tx1"/>
                </a:solidFill>
              </a:rPr>
              <a:t>in the channel encoder in </a:t>
            </a:r>
            <a:r>
              <a:rPr lang="en-IN" dirty="0" smtClean="0">
                <a:solidFill>
                  <a:schemeClr val="tx1"/>
                </a:solidFill>
              </a:rPr>
              <a:t>a controlled </a:t>
            </a:r>
            <a:r>
              <a:rPr lang="en-IN" dirty="0">
                <a:solidFill>
                  <a:schemeClr val="tx1"/>
                </a:solidFill>
              </a:rPr>
              <a:t>manner, so as to reconstruct the original source sequence as accurately </a:t>
            </a:r>
            <a:r>
              <a:rPr lang="en-IN" dirty="0" smtClean="0">
                <a:solidFill>
                  <a:schemeClr val="tx1"/>
                </a:solidFill>
              </a:rPr>
              <a:t>as possible.</a:t>
            </a:r>
          </a:p>
          <a:p>
            <a:pPr algn="just"/>
            <a:r>
              <a:rPr lang="en-IN" dirty="0">
                <a:solidFill>
                  <a:schemeClr val="tx1"/>
                </a:solidFill>
              </a:rPr>
              <a:t>the message sequence is subdivided into sequential blocks each </a:t>
            </a:r>
            <a:r>
              <a:rPr lang="en-IN" i="1" dirty="0">
                <a:solidFill>
                  <a:schemeClr val="tx1"/>
                </a:solidFill>
              </a:rPr>
              <a:t>k </a:t>
            </a:r>
            <a:r>
              <a:rPr lang="en-IN" dirty="0">
                <a:solidFill>
                  <a:schemeClr val="tx1"/>
                </a:solidFill>
              </a:rPr>
              <a:t>bits long, </a:t>
            </a:r>
            <a:r>
              <a:rPr lang="en-IN" dirty="0" smtClean="0">
                <a:solidFill>
                  <a:schemeClr val="tx1"/>
                </a:solidFill>
              </a:rPr>
              <a:t>and each </a:t>
            </a:r>
            <a:r>
              <a:rPr lang="en-IN" i="1" dirty="0">
                <a:solidFill>
                  <a:schemeClr val="tx1"/>
                </a:solidFill>
              </a:rPr>
              <a:t>k</a:t>
            </a:r>
            <a:r>
              <a:rPr lang="en-IN" dirty="0">
                <a:solidFill>
                  <a:schemeClr val="tx1"/>
                </a:solidFill>
              </a:rPr>
              <a:t>-bit block is </a:t>
            </a:r>
            <a:r>
              <a:rPr lang="en-IN" i="1" dirty="0">
                <a:solidFill>
                  <a:schemeClr val="tx1"/>
                </a:solidFill>
              </a:rPr>
              <a:t>mapped </a:t>
            </a:r>
            <a:r>
              <a:rPr lang="en-IN" dirty="0">
                <a:solidFill>
                  <a:schemeClr val="tx1"/>
                </a:solidFill>
              </a:rPr>
              <a:t>into an </a:t>
            </a:r>
            <a:r>
              <a:rPr lang="en-IN" i="1" dirty="0">
                <a:solidFill>
                  <a:schemeClr val="tx1"/>
                </a:solidFill>
              </a:rPr>
              <a:t>n</a:t>
            </a:r>
            <a:r>
              <a:rPr lang="en-IN" dirty="0">
                <a:solidFill>
                  <a:schemeClr val="tx1"/>
                </a:solidFill>
              </a:rPr>
              <a:t>-bit block, where </a:t>
            </a:r>
            <a:r>
              <a:rPr lang="en-IN" i="1" dirty="0">
                <a:solidFill>
                  <a:schemeClr val="tx1"/>
                </a:solidFill>
              </a:rPr>
              <a:t>n &gt; k</a:t>
            </a:r>
            <a:r>
              <a:rPr lang="en-IN" dirty="0">
                <a:solidFill>
                  <a:schemeClr val="tx1"/>
                </a:solidFill>
              </a:rPr>
              <a:t>. The number of redundant </a:t>
            </a:r>
            <a:r>
              <a:rPr lang="en-IN" dirty="0" smtClean="0">
                <a:solidFill>
                  <a:schemeClr val="tx1"/>
                </a:solidFill>
              </a:rPr>
              <a:t>bits added </a:t>
            </a:r>
            <a:r>
              <a:rPr lang="en-IN" dirty="0">
                <a:solidFill>
                  <a:schemeClr val="tx1"/>
                </a:solidFill>
              </a:rPr>
              <a:t>by the encoder to each transmitted block is </a:t>
            </a:r>
            <a:r>
              <a:rPr lang="en-IN" i="1" dirty="0">
                <a:solidFill>
                  <a:schemeClr val="tx1"/>
                </a:solidFill>
              </a:rPr>
              <a:t>n – k </a:t>
            </a:r>
            <a:r>
              <a:rPr lang="en-IN" dirty="0">
                <a:solidFill>
                  <a:schemeClr val="tx1"/>
                </a:solidFill>
              </a:rPr>
              <a:t>bits</a:t>
            </a:r>
            <a:r>
              <a:rPr lang="en-IN" dirty="0" smtClean="0">
                <a:solidFill>
                  <a:schemeClr val="tx1"/>
                </a:solidFill>
              </a:rPr>
              <a:t>.</a:t>
            </a:r>
          </a:p>
          <a:p>
            <a:r>
              <a:rPr lang="en-IN" dirty="0">
                <a:solidFill>
                  <a:schemeClr val="tx1"/>
                </a:solidFill>
              </a:rPr>
              <a:t>The ratio </a:t>
            </a:r>
            <a:r>
              <a:rPr lang="en-IN" i="1" dirty="0" smtClean="0">
                <a:solidFill>
                  <a:schemeClr val="tx1"/>
                </a:solidFill>
              </a:rPr>
              <a:t>k</a:t>
            </a:r>
            <a:r>
              <a:rPr lang="en-IN" dirty="0">
                <a:solidFill>
                  <a:schemeClr val="tx1"/>
                </a:solidFill>
              </a:rPr>
              <a:t>/</a:t>
            </a:r>
            <a:r>
              <a:rPr lang="en-IN" i="1" dirty="0" smtClean="0">
                <a:solidFill>
                  <a:schemeClr val="tx1"/>
                </a:solidFill>
              </a:rPr>
              <a:t>n </a:t>
            </a:r>
            <a:r>
              <a:rPr lang="en-IN" dirty="0">
                <a:solidFill>
                  <a:schemeClr val="tx1"/>
                </a:solidFill>
              </a:rPr>
              <a:t>is called the </a:t>
            </a:r>
            <a:r>
              <a:rPr lang="en-IN" i="1" dirty="0" smtClean="0">
                <a:solidFill>
                  <a:schemeClr val="tx1"/>
                </a:solidFill>
              </a:rPr>
              <a:t>code rate</a:t>
            </a:r>
            <a:r>
              <a:rPr lang="en-IN" dirty="0">
                <a:solidFill>
                  <a:schemeClr val="tx1"/>
                </a:solidFill>
              </a:rPr>
              <a:t>. Using </a:t>
            </a:r>
            <a:r>
              <a:rPr lang="en-IN" i="1" dirty="0">
                <a:solidFill>
                  <a:schemeClr val="tx1"/>
                </a:solidFill>
              </a:rPr>
              <a:t>r </a:t>
            </a:r>
            <a:r>
              <a:rPr lang="en-IN" dirty="0">
                <a:solidFill>
                  <a:schemeClr val="tx1"/>
                </a:solidFill>
              </a:rPr>
              <a:t>to denote the code rate, we </a:t>
            </a:r>
            <a:r>
              <a:rPr lang="en-IN" dirty="0" smtClean="0">
                <a:solidFill>
                  <a:schemeClr val="tx1"/>
                </a:solidFill>
              </a:rPr>
              <a:t>write</a:t>
            </a:r>
          </a:p>
          <a:p>
            <a:endParaRPr lang="en-IN" dirty="0">
              <a:solidFill>
                <a:schemeClr val="tx1"/>
              </a:solidFill>
            </a:endParaRPr>
          </a:p>
          <a:p>
            <a:endParaRPr lang="en-IN" dirty="0">
              <a:solidFill>
                <a:schemeClr val="tx1"/>
              </a:solidFill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39678" y="4089083"/>
            <a:ext cx="946083" cy="7115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ectangle 3"/>
          <p:cNvSpPr/>
          <p:nvPr/>
        </p:nvSpPr>
        <p:spPr>
          <a:xfrm>
            <a:off x="6673964" y="4290952"/>
            <a:ext cx="161775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N" i="1" dirty="0"/>
              <a:t>r </a:t>
            </a:r>
            <a:r>
              <a:rPr lang="en-IN" dirty="0"/>
              <a:t>is less than unity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1434345429"/>
      </p:ext>
    </p:extLst>
  </p:cSld>
  <p:clrMapOvr>
    <a:masterClrMapping/>
  </p:clrMapOvr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IN" b="1" dirty="0">
                <a:solidFill>
                  <a:srgbClr val="FF0000"/>
                </a:solidFill>
              </a:rPr>
              <a:t>Channel-coding Theorem</a:t>
            </a:r>
            <a:endParaRPr lang="en-IN" dirty="0">
              <a:solidFill>
                <a:srgbClr val="FF0000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114300" indent="0" algn="ctr">
              <a:buNone/>
            </a:pPr>
            <a:r>
              <a:rPr lang="en-IN" dirty="0">
                <a:solidFill>
                  <a:schemeClr val="tx1"/>
                </a:solidFill>
              </a:rPr>
              <a:t>Does a channel-coding scheme exist such that the probability that a </a:t>
            </a:r>
            <a:endParaRPr lang="en-IN" dirty="0" smtClean="0">
              <a:solidFill>
                <a:schemeClr val="tx1"/>
              </a:solidFill>
            </a:endParaRPr>
          </a:p>
          <a:p>
            <a:pPr marL="114300" indent="0" algn="ctr">
              <a:buNone/>
            </a:pPr>
            <a:r>
              <a:rPr lang="en-IN" dirty="0" smtClean="0">
                <a:solidFill>
                  <a:schemeClr val="tx1"/>
                </a:solidFill>
              </a:rPr>
              <a:t>message bit will </a:t>
            </a:r>
            <a:r>
              <a:rPr lang="en-IN" dirty="0">
                <a:solidFill>
                  <a:schemeClr val="tx1"/>
                </a:solidFill>
              </a:rPr>
              <a:t>be in error is </a:t>
            </a:r>
            <a:r>
              <a:rPr lang="en-IN" dirty="0" smtClean="0">
                <a:solidFill>
                  <a:schemeClr val="tx1"/>
                </a:solidFill>
              </a:rPr>
              <a:t>less </a:t>
            </a:r>
            <a:r>
              <a:rPr lang="en-IN" dirty="0">
                <a:solidFill>
                  <a:schemeClr val="tx1"/>
                </a:solidFill>
              </a:rPr>
              <a:t>than any positive number </a:t>
            </a:r>
            <a:r>
              <a:rPr lang="en-IN" dirty="0" smtClean="0">
                <a:solidFill>
                  <a:schemeClr val="tx1"/>
                </a:solidFill>
              </a:rPr>
              <a:t>Ꜫ </a:t>
            </a:r>
          </a:p>
          <a:p>
            <a:pPr marL="114300" indent="0" algn="ctr">
              <a:buNone/>
            </a:pPr>
            <a:r>
              <a:rPr lang="en-IN" dirty="0" smtClean="0">
                <a:solidFill>
                  <a:schemeClr val="tx1"/>
                </a:solidFill>
              </a:rPr>
              <a:t>(i.e</a:t>
            </a:r>
            <a:r>
              <a:rPr lang="en-IN" dirty="0">
                <a:solidFill>
                  <a:schemeClr val="tx1"/>
                </a:solidFill>
              </a:rPr>
              <a:t>., as small as we want it</a:t>
            </a:r>
            <a:r>
              <a:rPr lang="en-IN" dirty="0" smtClean="0">
                <a:solidFill>
                  <a:schemeClr val="tx1"/>
                </a:solidFill>
              </a:rPr>
              <a:t>), and </a:t>
            </a:r>
            <a:r>
              <a:rPr lang="en-IN" dirty="0">
                <a:solidFill>
                  <a:schemeClr val="tx1"/>
                </a:solidFill>
              </a:rPr>
              <a:t>yet the channel-coding </a:t>
            </a:r>
            <a:endParaRPr lang="en-IN" dirty="0" smtClean="0">
              <a:solidFill>
                <a:schemeClr val="tx1"/>
              </a:solidFill>
            </a:endParaRPr>
          </a:p>
          <a:p>
            <a:pPr marL="114300" indent="0" algn="ctr">
              <a:buNone/>
            </a:pPr>
            <a:r>
              <a:rPr lang="en-IN" dirty="0" smtClean="0">
                <a:solidFill>
                  <a:schemeClr val="tx1"/>
                </a:solidFill>
              </a:rPr>
              <a:t>scheme </a:t>
            </a:r>
            <a:r>
              <a:rPr lang="en-IN" dirty="0">
                <a:solidFill>
                  <a:schemeClr val="tx1"/>
                </a:solidFill>
              </a:rPr>
              <a:t>is efficient in that the code rate need not </a:t>
            </a:r>
            <a:r>
              <a:rPr lang="en-IN" dirty="0" smtClean="0">
                <a:solidFill>
                  <a:schemeClr val="tx1"/>
                </a:solidFill>
              </a:rPr>
              <a:t>be too </a:t>
            </a:r>
            <a:r>
              <a:rPr lang="en-IN" dirty="0">
                <a:solidFill>
                  <a:schemeClr val="tx1"/>
                </a:solidFill>
              </a:rPr>
              <a:t>small?</a:t>
            </a:r>
            <a:endParaRPr lang="en-IN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771711"/>
      </p:ext>
    </p:extLst>
  </p:cSld>
  <p:clrMapOvr>
    <a:masterClrMapping/>
  </p:clrMapOvr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IN" b="1" dirty="0">
                <a:solidFill>
                  <a:srgbClr val="FF0000"/>
                </a:solidFill>
              </a:rPr>
              <a:t>Channel-coding Theorem</a:t>
            </a:r>
            <a:endParaRPr lang="en-IN" dirty="0">
              <a:solidFill>
                <a:srgbClr val="FF0000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7400" y="1876375"/>
            <a:ext cx="8520600" cy="462965"/>
          </a:xfrm>
        </p:spPr>
        <p:txBody>
          <a:bodyPr>
            <a:normAutofit fontScale="92500" lnSpcReduction="10000"/>
          </a:bodyPr>
          <a:lstStyle/>
          <a:p>
            <a:pPr marL="114300" indent="0" algn="ctr">
              <a:buNone/>
            </a:pPr>
            <a:r>
              <a:rPr lang="en-IN" dirty="0">
                <a:solidFill>
                  <a:schemeClr val="tx1"/>
                </a:solidFill>
              </a:rPr>
              <a:t>The answer to this fundamental question is an emphatic “yes.”</a:t>
            </a:r>
          </a:p>
        </p:txBody>
      </p:sp>
    </p:spTree>
    <p:extLst>
      <p:ext uri="{BB962C8B-B14F-4D97-AF65-F5344CB8AC3E}">
        <p14:creationId xmlns:p14="http://schemas.microsoft.com/office/powerpoint/2010/main" val="1220382313"/>
      </p:ext>
    </p:extLst>
  </p:cSld>
  <p:clrMapOvr>
    <a:masterClrMapping/>
  </p:clrMapOvr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IN" b="1" dirty="0">
                <a:solidFill>
                  <a:srgbClr val="FF0000"/>
                </a:solidFill>
              </a:rPr>
              <a:t>Channel-coding Theorem</a:t>
            </a:r>
            <a:endParaRPr lang="en-IN" dirty="0">
              <a:solidFill>
                <a:srgbClr val="FF0000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7400" y="1876375"/>
            <a:ext cx="8520600" cy="1529765"/>
          </a:xfrm>
        </p:spPr>
        <p:txBody>
          <a:bodyPr>
            <a:noAutofit/>
          </a:bodyPr>
          <a:lstStyle/>
          <a:p>
            <a:pPr marL="114300" indent="0" algn="ctr">
              <a:buNone/>
            </a:pPr>
            <a:r>
              <a:rPr lang="en-IN" sz="2000" dirty="0">
                <a:solidFill>
                  <a:schemeClr val="tx1"/>
                </a:solidFill>
              </a:rPr>
              <a:t>The answer to this fundamental question is an emphatic “yes</a:t>
            </a:r>
            <a:r>
              <a:rPr lang="en-IN" sz="2000" dirty="0" smtClean="0">
                <a:solidFill>
                  <a:schemeClr val="tx1"/>
                </a:solidFill>
              </a:rPr>
              <a:t>.”</a:t>
            </a:r>
            <a:r>
              <a:rPr lang="en-IN" sz="2000" dirty="0"/>
              <a:t> </a:t>
            </a:r>
            <a:endParaRPr lang="en-IN" sz="2000" dirty="0" smtClean="0"/>
          </a:p>
          <a:p>
            <a:pPr marL="114300" indent="0" algn="ctr">
              <a:buNone/>
            </a:pPr>
            <a:endParaRPr lang="en-IN" sz="2000" dirty="0"/>
          </a:p>
          <a:p>
            <a:pPr marL="114300" indent="0" algn="ctr">
              <a:buNone/>
            </a:pPr>
            <a:endParaRPr lang="en-IN" sz="2000" dirty="0" smtClean="0"/>
          </a:p>
          <a:p>
            <a:pPr marL="114300" indent="0" algn="ctr">
              <a:buNone/>
            </a:pPr>
            <a:r>
              <a:rPr lang="en-IN" sz="2000" dirty="0" smtClean="0"/>
              <a:t>The </a:t>
            </a:r>
            <a:r>
              <a:rPr lang="en-IN" sz="2000" dirty="0"/>
              <a:t>answer to </a:t>
            </a:r>
            <a:r>
              <a:rPr lang="en-IN" sz="2000" dirty="0" smtClean="0"/>
              <a:t>the question </a:t>
            </a:r>
            <a:r>
              <a:rPr lang="en-IN" sz="2000" dirty="0"/>
              <a:t>is provided by Shannon’s second theorem in terms of the channel capacity </a:t>
            </a:r>
            <a:r>
              <a:rPr lang="en-IN" sz="2000" i="1" dirty="0"/>
              <a:t>C</a:t>
            </a:r>
            <a:endParaRPr lang="en-IN" sz="2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5970913"/>
      </p:ext>
    </p:extLst>
  </p:cSld>
  <p:clrMapOvr>
    <a:masterClrMapping/>
  </p:clrMapOvr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IN" b="1" dirty="0">
                <a:solidFill>
                  <a:srgbClr val="FF0000"/>
                </a:solidFill>
              </a:rPr>
              <a:t>Channel-coding Theorem</a:t>
            </a:r>
            <a:endParaRPr lang="en-IN" dirty="0">
              <a:solidFill>
                <a:srgbClr val="FF0000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4540" y="1076275"/>
            <a:ext cx="8520600" cy="3663365"/>
          </a:xfrm>
        </p:spPr>
        <p:txBody>
          <a:bodyPr>
            <a:noAutofit/>
          </a:bodyPr>
          <a:lstStyle/>
          <a:p>
            <a:pPr algn="just"/>
            <a:r>
              <a:rPr lang="en-IN" dirty="0"/>
              <a:t>T</a:t>
            </a:r>
            <a:r>
              <a:rPr lang="en-IN" dirty="0" smtClean="0"/>
              <a:t>he </a:t>
            </a:r>
            <a:r>
              <a:rPr lang="en-IN" dirty="0"/>
              <a:t>source </a:t>
            </a:r>
            <a:r>
              <a:rPr lang="en-IN" dirty="0" smtClean="0"/>
              <a:t>emits symbols </a:t>
            </a:r>
            <a:r>
              <a:rPr lang="en-IN" dirty="0"/>
              <a:t>once every </a:t>
            </a:r>
            <a:r>
              <a:rPr lang="en-IN" b="1" i="1" dirty="0" err="1"/>
              <a:t>T</a:t>
            </a:r>
            <a:r>
              <a:rPr lang="en-IN" b="1" dirty="0" err="1"/>
              <a:t>s</a:t>
            </a:r>
            <a:r>
              <a:rPr lang="en-IN" dirty="0"/>
              <a:t> seconds. </a:t>
            </a:r>
            <a:endParaRPr lang="en-IN" dirty="0" smtClean="0"/>
          </a:p>
          <a:p>
            <a:pPr algn="just"/>
            <a:r>
              <a:rPr lang="en-IN" dirty="0" smtClean="0"/>
              <a:t>Hence</a:t>
            </a:r>
            <a:r>
              <a:rPr lang="en-IN" dirty="0"/>
              <a:t>, the </a:t>
            </a:r>
            <a:r>
              <a:rPr lang="en-IN" i="1" dirty="0"/>
              <a:t>average information rate </a:t>
            </a:r>
            <a:r>
              <a:rPr lang="en-IN" dirty="0"/>
              <a:t>of the source is </a:t>
            </a:r>
            <a:r>
              <a:rPr lang="en-IN" b="1" i="1" dirty="0" smtClean="0"/>
              <a:t>H</a:t>
            </a:r>
            <a:r>
              <a:rPr lang="en-IN" b="1" dirty="0" smtClean="0"/>
              <a:t>(</a:t>
            </a:r>
            <a:r>
              <a:rPr lang="en-IN" b="1" i="1" dirty="0" smtClean="0"/>
              <a:t>S</a:t>
            </a:r>
            <a:r>
              <a:rPr lang="en-IN" b="1" dirty="0" smtClean="0"/>
              <a:t>)/</a:t>
            </a:r>
            <a:r>
              <a:rPr lang="en-IN" b="1" i="1" dirty="0" err="1" smtClean="0"/>
              <a:t>T</a:t>
            </a:r>
            <a:r>
              <a:rPr lang="en-IN" b="1" dirty="0" err="1" smtClean="0"/>
              <a:t>s</a:t>
            </a:r>
            <a:r>
              <a:rPr lang="en-IN" b="1" dirty="0" smtClean="0"/>
              <a:t> </a:t>
            </a:r>
            <a:r>
              <a:rPr lang="en-IN" dirty="0" smtClean="0"/>
              <a:t>bits </a:t>
            </a:r>
            <a:r>
              <a:rPr lang="en-IN" dirty="0"/>
              <a:t>per second</a:t>
            </a:r>
            <a:r>
              <a:rPr lang="en-IN" dirty="0" smtClean="0"/>
              <a:t>.</a:t>
            </a:r>
          </a:p>
          <a:p>
            <a:pPr algn="just"/>
            <a:r>
              <a:rPr lang="en-IN" dirty="0"/>
              <a:t>The decoder delivers decoded symbols to the destination from the </a:t>
            </a:r>
            <a:r>
              <a:rPr lang="en-IN" dirty="0" smtClean="0"/>
              <a:t>source alphabet </a:t>
            </a:r>
            <a:r>
              <a:rPr lang="en-IN" b="1" i="1" dirty="0"/>
              <a:t>S </a:t>
            </a:r>
            <a:r>
              <a:rPr lang="en-IN" dirty="0"/>
              <a:t>and at the same source rate of one symbol every </a:t>
            </a:r>
            <a:r>
              <a:rPr lang="en-IN" b="1" i="1" dirty="0" err="1"/>
              <a:t>T</a:t>
            </a:r>
            <a:r>
              <a:rPr lang="en-IN" b="1" dirty="0" err="1"/>
              <a:t>s</a:t>
            </a:r>
            <a:r>
              <a:rPr lang="en-IN" dirty="0"/>
              <a:t> seconds</a:t>
            </a:r>
            <a:r>
              <a:rPr lang="en-IN" dirty="0" smtClean="0"/>
              <a:t>.</a:t>
            </a:r>
          </a:p>
          <a:p>
            <a:pPr algn="just"/>
            <a:r>
              <a:rPr lang="en-IN" dirty="0"/>
              <a:t>The </a:t>
            </a:r>
            <a:r>
              <a:rPr lang="en-IN" dirty="0" smtClean="0"/>
              <a:t>discrete memoryless </a:t>
            </a:r>
            <a:r>
              <a:rPr lang="en-IN" dirty="0"/>
              <a:t>channel has a channel capacity equal to </a:t>
            </a:r>
            <a:r>
              <a:rPr lang="en-IN" b="1" i="1" dirty="0"/>
              <a:t>C </a:t>
            </a:r>
            <a:r>
              <a:rPr lang="en-IN" dirty="0"/>
              <a:t>bits per use of the channel</a:t>
            </a:r>
            <a:r>
              <a:rPr lang="en-IN" dirty="0" smtClean="0"/>
              <a:t>.</a:t>
            </a:r>
          </a:p>
          <a:p>
            <a:pPr algn="just"/>
            <a:r>
              <a:rPr lang="en-IN" dirty="0" smtClean="0"/>
              <a:t>We assume </a:t>
            </a:r>
            <a:r>
              <a:rPr lang="en-IN" dirty="0"/>
              <a:t>that the channel is capable of being used once every </a:t>
            </a:r>
            <a:r>
              <a:rPr lang="en-IN" b="1" i="1" dirty="0" err="1"/>
              <a:t>T</a:t>
            </a:r>
            <a:r>
              <a:rPr lang="en-IN" b="1" dirty="0" err="1"/>
              <a:t>c</a:t>
            </a:r>
            <a:r>
              <a:rPr lang="en-IN" dirty="0"/>
              <a:t> seconds. </a:t>
            </a:r>
            <a:endParaRPr lang="en-IN" dirty="0" smtClean="0"/>
          </a:p>
          <a:p>
            <a:pPr algn="just"/>
            <a:r>
              <a:rPr lang="en-IN" dirty="0" smtClean="0"/>
              <a:t>Hence</a:t>
            </a:r>
            <a:r>
              <a:rPr lang="en-IN" dirty="0"/>
              <a:t>, </a:t>
            </a:r>
            <a:r>
              <a:rPr lang="en-IN" dirty="0" smtClean="0"/>
              <a:t>the </a:t>
            </a:r>
            <a:r>
              <a:rPr lang="en-IN" i="1" dirty="0" smtClean="0"/>
              <a:t>channel </a:t>
            </a:r>
            <a:r>
              <a:rPr lang="en-IN" i="1" dirty="0"/>
              <a:t>capacity per unit time </a:t>
            </a:r>
            <a:r>
              <a:rPr lang="en-IN" dirty="0"/>
              <a:t>is </a:t>
            </a:r>
            <a:r>
              <a:rPr lang="en-IN" b="1" i="1" dirty="0" smtClean="0"/>
              <a:t>C</a:t>
            </a:r>
            <a:r>
              <a:rPr lang="en-IN" b="1" dirty="0"/>
              <a:t>/</a:t>
            </a:r>
            <a:r>
              <a:rPr lang="en-IN" b="1" i="1" dirty="0" err="1" smtClean="0"/>
              <a:t>T</a:t>
            </a:r>
            <a:r>
              <a:rPr lang="en-IN" b="1" dirty="0" err="1" smtClean="0"/>
              <a:t>c</a:t>
            </a:r>
            <a:r>
              <a:rPr lang="en-IN" b="1" dirty="0" smtClean="0"/>
              <a:t> </a:t>
            </a:r>
            <a:r>
              <a:rPr lang="en-IN" dirty="0"/>
              <a:t>bits per second, which represents the maximum </a:t>
            </a:r>
            <a:r>
              <a:rPr lang="en-IN" dirty="0" smtClean="0"/>
              <a:t>rate of </a:t>
            </a:r>
            <a:r>
              <a:rPr lang="en-IN" dirty="0"/>
              <a:t>information transfer over the channel.</a:t>
            </a:r>
            <a:endParaRPr lang="en-IN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5088008"/>
      </p:ext>
    </p:extLst>
  </p:cSld>
  <p:clrMapOvr>
    <a:masterClrMapping/>
  </p:clrMapOvr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IN" b="1" dirty="0">
                <a:solidFill>
                  <a:srgbClr val="FF0000"/>
                </a:solidFill>
              </a:rPr>
              <a:t>Channel-coding Theorem</a:t>
            </a:r>
            <a:endParaRPr lang="en-IN" dirty="0">
              <a:solidFill>
                <a:srgbClr val="FF0000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4540" y="1076275"/>
            <a:ext cx="8520600" cy="3663365"/>
          </a:xfrm>
        </p:spPr>
        <p:txBody>
          <a:bodyPr>
            <a:noAutofit/>
          </a:bodyPr>
          <a:lstStyle/>
          <a:p>
            <a:pPr marL="114300" indent="0" algn="just">
              <a:buNone/>
            </a:pPr>
            <a:r>
              <a:rPr lang="en-IN" sz="1600" dirty="0" smtClean="0"/>
              <a:t>To state Shannon’s </a:t>
            </a:r>
            <a:r>
              <a:rPr lang="en-IN" sz="1600" dirty="0"/>
              <a:t>second theorem, the </a:t>
            </a:r>
            <a:r>
              <a:rPr lang="en-IN" sz="1600" i="1" dirty="0"/>
              <a:t>channel-coding </a:t>
            </a:r>
            <a:r>
              <a:rPr lang="en-IN" sz="1600" i="1" dirty="0" smtClean="0"/>
              <a:t>theorem,</a:t>
            </a:r>
            <a:r>
              <a:rPr lang="en-IN" sz="1600" dirty="0" smtClean="0"/>
              <a:t> </a:t>
            </a:r>
            <a:r>
              <a:rPr lang="en-IN" sz="1600" dirty="0"/>
              <a:t>in two parts as follows</a:t>
            </a:r>
            <a:r>
              <a:rPr lang="en-IN" sz="1600" dirty="0" smtClean="0"/>
              <a:t>:</a:t>
            </a:r>
          </a:p>
          <a:p>
            <a:pPr algn="just">
              <a:buFont typeface="+mj-lt"/>
              <a:buAutoNum type="arabicPeriod"/>
            </a:pPr>
            <a:r>
              <a:rPr lang="en-IN" sz="1600" dirty="0">
                <a:solidFill>
                  <a:schemeClr val="tx1"/>
                </a:solidFill>
              </a:rPr>
              <a:t>Let a discrete memoryless source with an alphabet 𝒮 have entropy H(S) for </a:t>
            </a:r>
            <a:r>
              <a:rPr lang="en-IN" sz="1600" dirty="0" smtClean="0">
                <a:solidFill>
                  <a:schemeClr val="tx1"/>
                </a:solidFill>
              </a:rPr>
              <a:t>random variable </a:t>
            </a:r>
            <a:r>
              <a:rPr lang="en-IN" sz="1600" dirty="0">
                <a:solidFill>
                  <a:schemeClr val="tx1"/>
                </a:solidFill>
              </a:rPr>
              <a:t>S and produce symbols once every </a:t>
            </a:r>
            <a:r>
              <a:rPr lang="en-IN" sz="1600" dirty="0" err="1">
                <a:solidFill>
                  <a:schemeClr val="tx1"/>
                </a:solidFill>
              </a:rPr>
              <a:t>Ts</a:t>
            </a:r>
            <a:r>
              <a:rPr lang="en-IN" sz="1600" dirty="0">
                <a:solidFill>
                  <a:schemeClr val="tx1"/>
                </a:solidFill>
              </a:rPr>
              <a:t> seconds. Let a discrete </a:t>
            </a:r>
            <a:r>
              <a:rPr lang="en-IN" sz="1600" dirty="0" smtClean="0">
                <a:solidFill>
                  <a:schemeClr val="tx1"/>
                </a:solidFill>
              </a:rPr>
              <a:t>memoryless channel </a:t>
            </a:r>
            <a:r>
              <a:rPr lang="en-IN" sz="1600" dirty="0">
                <a:solidFill>
                  <a:schemeClr val="tx1"/>
                </a:solidFill>
              </a:rPr>
              <a:t>have capacity C and be used once every </a:t>
            </a:r>
            <a:r>
              <a:rPr lang="en-IN" sz="1600" dirty="0" err="1">
                <a:solidFill>
                  <a:schemeClr val="tx1"/>
                </a:solidFill>
              </a:rPr>
              <a:t>Tc</a:t>
            </a:r>
            <a:r>
              <a:rPr lang="en-IN" sz="1600" dirty="0">
                <a:solidFill>
                  <a:schemeClr val="tx1"/>
                </a:solidFill>
              </a:rPr>
              <a:t> seconds, Then, </a:t>
            </a:r>
            <a:r>
              <a:rPr lang="en-IN" sz="1600" dirty="0" smtClean="0">
                <a:solidFill>
                  <a:schemeClr val="tx1"/>
                </a:solidFill>
              </a:rPr>
              <a:t>if</a:t>
            </a:r>
          </a:p>
          <a:p>
            <a:pPr marL="114300" indent="0" algn="just">
              <a:buNone/>
            </a:pPr>
            <a:endParaRPr lang="en-IN" sz="1600" dirty="0" smtClean="0">
              <a:solidFill>
                <a:schemeClr val="tx1"/>
              </a:solidFill>
            </a:endParaRPr>
          </a:p>
          <a:p>
            <a:pPr algn="just">
              <a:buFont typeface="+mj-lt"/>
              <a:buAutoNum type="arabicPeriod"/>
            </a:pPr>
            <a:endParaRPr lang="en-IN" sz="1600" dirty="0">
              <a:solidFill>
                <a:schemeClr val="tx1"/>
              </a:solidFill>
            </a:endParaRPr>
          </a:p>
          <a:p>
            <a:pPr algn="just">
              <a:buFont typeface="+mj-lt"/>
              <a:buAutoNum type="arabicPeriod"/>
            </a:pPr>
            <a:endParaRPr lang="en-IN" sz="1600" dirty="0" smtClean="0">
              <a:solidFill>
                <a:schemeClr val="tx1"/>
              </a:solidFill>
            </a:endParaRPr>
          </a:p>
          <a:p>
            <a:pPr marL="114300" indent="0" algn="just">
              <a:buNone/>
            </a:pPr>
            <a:r>
              <a:rPr lang="en-IN" sz="1600" dirty="0" smtClean="0"/>
              <a:t>there </a:t>
            </a:r>
            <a:r>
              <a:rPr lang="en-IN" sz="1600" dirty="0"/>
              <a:t>exists a coding scheme for which the source output can be transmitted over </a:t>
            </a:r>
            <a:r>
              <a:rPr lang="en-IN" sz="1600" dirty="0" smtClean="0"/>
              <a:t>the channel </a:t>
            </a:r>
            <a:r>
              <a:rPr lang="en-IN" sz="1600" dirty="0"/>
              <a:t>and be reconstructed with an arbitrarily small probability of error. </a:t>
            </a:r>
            <a:r>
              <a:rPr lang="en-IN" sz="1600" dirty="0" smtClean="0"/>
              <a:t>The parameter </a:t>
            </a:r>
            <a:r>
              <a:rPr lang="en-IN" sz="1600" i="1" dirty="0" smtClean="0"/>
              <a:t>C</a:t>
            </a:r>
            <a:r>
              <a:rPr lang="en-IN" sz="1600" dirty="0" smtClean="0"/>
              <a:t>/</a:t>
            </a:r>
            <a:r>
              <a:rPr lang="en-IN" sz="1600" i="1" dirty="0" err="1" smtClean="0"/>
              <a:t>T</a:t>
            </a:r>
            <a:r>
              <a:rPr lang="en-IN" sz="1600" dirty="0" err="1" smtClean="0"/>
              <a:t>c</a:t>
            </a:r>
            <a:r>
              <a:rPr lang="en-IN" sz="1600" dirty="0" smtClean="0"/>
              <a:t> </a:t>
            </a:r>
            <a:r>
              <a:rPr lang="en-IN" sz="1600" dirty="0"/>
              <a:t>is called the </a:t>
            </a:r>
            <a:r>
              <a:rPr lang="en-IN" sz="1600" b="1" i="1" dirty="0"/>
              <a:t>critical </a:t>
            </a:r>
            <a:r>
              <a:rPr lang="en-IN" sz="1600" b="1" i="1" dirty="0" smtClean="0"/>
              <a:t>rate</a:t>
            </a:r>
            <a:r>
              <a:rPr lang="en-IN" sz="1600" i="1" dirty="0" smtClean="0"/>
              <a:t>, </a:t>
            </a:r>
            <a:r>
              <a:rPr lang="en-IN" sz="1600" dirty="0"/>
              <a:t>when </a:t>
            </a:r>
            <a:r>
              <a:rPr lang="en-IN" sz="1600" dirty="0" smtClean="0"/>
              <a:t>above equation </a:t>
            </a:r>
            <a:r>
              <a:rPr lang="en-IN" sz="1600" dirty="0"/>
              <a:t>is satisfied with the </a:t>
            </a:r>
            <a:r>
              <a:rPr lang="en-IN" sz="1600" dirty="0" smtClean="0"/>
              <a:t>equality sign</a:t>
            </a:r>
            <a:r>
              <a:rPr lang="en-IN" sz="1600" dirty="0"/>
              <a:t>, the system is said to be </a:t>
            </a:r>
            <a:r>
              <a:rPr lang="en-IN" sz="1600" dirty="0" smtClean="0"/>
              <a:t>signalling </a:t>
            </a:r>
            <a:r>
              <a:rPr lang="en-IN" sz="1600" dirty="0"/>
              <a:t>at the critical rate.</a:t>
            </a:r>
            <a:endParaRPr lang="en-IN" sz="1600" dirty="0" smtClean="0">
              <a:solidFill>
                <a:schemeClr val="tx1"/>
              </a:solidFill>
            </a:endParaRPr>
          </a:p>
          <a:p>
            <a:pPr algn="just">
              <a:buFont typeface="+mj-lt"/>
              <a:buAutoNum type="arabicPeriod"/>
            </a:pPr>
            <a:endParaRPr lang="en-IN" sz="1600" dirty="0">
              <a:solidFill>
                <a:schemeClr val="tx1"/>
              </a:solidFill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05161" y="2340769"/>
            <a:ext cx="1234454" cy="7610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58974863"/>
      </p:ext>
    </p:extLst>
  </p:cSld>
  <p:clrMapOvr>
    <a:masterClrMapping/>
  </p:clrMapOvr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IN" b="1" dirty="0">
                <a:solidFill>
                  <a:srgbClr val="FF0000"/>
                </a:solidFill>
              </a:rPr>
              <a:t>Channel-coding Theorem</a:t>
            </a:r>
            <a:endParaRPr lang="en-IN" dirty="0">
              <a:solidFill>
                <a:srgbClr val="FF0000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4540" y="1076275"/>
            <a:ext cx="8520600" cy="3663365"/>
          </a:xfrm>
        </p:spPr>
        <p:txBody>
          <a:bodyPr>
            <a:noAutofit/>
          </a:bodyPr>
          <a:lstStyle/>
          <a:p>
            <a:pPr marL="114300" indent="0" algn="just">
              <a:buNone/>
            </a:pPr>
            <a:r>
              <a:rPr lang="en-IN" sz="1600" dirty="0" smtClean="0"/>
              <a:t>To state Shannon’s second theorem, the </a:t>
            </a:r>
            <a:r>
              <a:rPr lang="en-IN" sz="1600" i="1" dirty="0" smtClean="0"/>
              <a:t>channel-coding theorem,</a:t>
            </a:r>
            <a:r>
              <a:rPr lang="en-IN" sz="1600" dirty="0" smtClean="0"/>
              <a:t> in two parts as follows:</a:t>
            </a:r>
          </a:p>
          <a:p>
            <a:pPr marL="114300" indent="0" algn="just">
              <a:buNone/>
            </a:pPr>
            <a:r>
              <a:rPr lang="en-IN" sz="1600" dirty="0" smtClean="0"/>
              <a:t>2. </a:t>
            </a:r>
            <a:r>
              <a:rPr lang="en-IN" sz="1600" dirty="0"/>
              <a:t>Conversely, </a:t>
            </a:r>
            <a:r>
              <a:rPr lang="en-IN" sz="1600" dirty="0" smtClean="0"/>
              <a:t>if</a:t>
            </a:r>
          </a:p>
          <a:p>
            <a:pPr marL="114300" indent="0" algn="just">
              <a:buNone/>
            </a:pPr>
            <a:endParaRPr lang="en-IN" sz="1600" dirty="0">
              <a:solidFill>
                <a:schemeClr val="tx1"/>
              </a:solidFill>
            </a:endParaRPr>
          </a:p>
          <a:p>
            <a:pPr marL="114300" indent="0" algn="just">
              <a:buNone/>
            </a:pPr>
            <a:endParaRPr lang="en-IN" sz="1600" dirty="0" smtClean="0">
              <a:solidFill>
                <a:schemeClr val="tx1"/>
              </a:solidFill>
            </a:endParaRPr>
          </a:p>
          <a:p>
            <a:pPr marL="114300" indent="0" algn="just">
              <a:buNone/>
            </a:pPr>
            <a:endParaRPr lang="en-IN" sz="1600" dirty="0">
              <a:solidFill>
                <a:schemeClr val="tx1"/>
              </a:solidFill>
            </a:endParaRPr>
          </a:p>
          <a:p>
            <a:pPr marL="114300" indent="0" algn="just">
              <a:buNone/>
            </a:pPr>
            <a:r>
              <a:rPr lang="en-IN" sz="1600" dirty="0">
                <a:solidFill>
                  <a:schemeClr val="tx1"/>
                </a:solidFill>
              </a:rPr>
              <a:t>it is not possible to transmit information over the channel and reconstruct it with an arbitrarily small probability of error. </a:t>
            </a:r>
            <a:endParaRPr lang="en-IN" sz="1600" dirty="0" smtClean="0">
              <a:solidFill>
                <a:schemeClr val="tx1"/>
              </a:solidFill>
            </a:endParaRPr>
          </a:p>
          <a:p>
            <a:pPr marL="114300" indent="0" algn="just">
              <a:buNone/>
            </a:pPr>
            <a:r>
              <a:rPr lang="en-IN" sz="1600" dirty="0" smtClean="0">
                <a:solidFill>
                  <a:srgbClr val="FF0000"/>
                </a:solidFill>
              </a:rPr>
              <a:t>Note: </a:t>
            </a:r>
          </a:p>
          <a:p>
            <a:pPr marL="114300" indent="0" algn="just">
              <a:buNone/>
            </a:pPr>
            <a:r>
              <a:rPr lang="en-IN" sz="1600" dirty="0" smtClean="0">
                <a:solidFill>
                  <a:schemeClr val="tx1"/>
                </a:solidFill>
              </a:rPr>
              <a:t>The </a:t>
            </a:r>
            <a:r>
              <a:rPr lang="en-IN" sz="1600" dirty="0">
                <a:solidFill>
                  <a:schemeClr val="tx1"/>
                </a:solidFill>
              </a:rPr>
              <a:t>channel-coding theorem is the single most important result of information theory. </a:t>
            </a:r>
            <a:endParaRPr lang="en-IN" sz="1600" dirty="0" smtClean="0">
              <a:solidFill>
                <a:schemeClr val="tx1"/>
              </a:solidFill>
            </a:endParaRPr>
          </a:p>
          <a:p>
            <a:pPr marL="114300" indent="0" algn="just">
              <a:buNone/>
            </a:pPr>
            <a:r>
              <a:rPr lang="en-IN" sz="1600" dirty="0" smtClean="0">
                <a:solidFill>
                  <a:schemeClr val="tx1"/>
                </a:solidFill>
              </a:rPr>
              <a:t>The theorem </a:t>
            </a:r>
            <a:r>
              <a:rPr lang="en-IN" sz="1600" dirty="0">
                <a:solidFill>
                  <a:schemeClr val="tx1"/>
                </a:solidFill>
              </a:rPr>
              <a:t>specifies the channel capacity C as a fundamental limit on the rate at which </a:t>
            </a:r>
            <a:r>
              <a:rPr lang="en-IN" sz="1600" dirty="0" smtClean="0">
                <a:solidFill>
                  <a:schemeClr val="tx1"/>
                </a:solidFill>
              </a:rPr>
              <a:t>the transmission </a:t>
            </a:r>
            <a:r>
              <a:rPr lang="en-IN" sz="1600" dirty="0">
                <a:solidFill>
                  <a:schemeClr val="tx1"/>
                </a:solidFill>
              </a:rPr>
              <a:t>of reliable error-free messages can take place over a discrete </a:t>
            </a:r>
            <a:r>
              <a:rPr lang="en-IN" sz="1600" dirty="0" smtClean="0">
                <a:solidFill>
                  <a:schemeClr val="tx1"/>
                </a:solidFill>
              </a:rPr>
              <a:t>memoryless channel</a:t>
            </a:r>
            <a:r>
              <a:rPr lang="en-IN" sz="1600" dirty="0">
                <a:solidFill>
                  <a:schemeClr val="tx1"/>
                </a:solidFill>
              </a:rPr>
              <a:t>. </a:t>
            </a:r>
          </a:p>
          <a:p>
            <a:pPr algn="just">
              <a:buFont typeface="+mj-lt"/>
              <a:buAutoNum type="arabicPeriod"/>
            </a:pPr>
            <a:endParaRPr lang="en-IN" sz="1600" dirty="0">
              <a:solidFill>
                <a:schemeClr val="tx1"/>
              </a:solidFill>
            </a:endParaRPr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40280" y="1620304"/>
            <a:ext cx="1207770" cy="8075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15564029"/>
      </p:ext>
    </p:extLst>
  </p:cSld>
  <p:clrMapOvr>
    <a:masterClrMapping/>
  </p:clrMapOvr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IN" b="1" dirty="0">
                <a:solidFill>
                  <a:srgbClr val="FF0000"/>
                </a:solidFill>
              </a:rPr>
              <a:t>Channel-coding Theorem</a:t>
            </a:r>
            <a:endParaRPr lang="en-IN" dirty="0">
              <a:solidFill>
                <a:srgbClr val="FF0000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4540" y="1076275"/>
            <a:ext cx="8520600" cy="3663365"/>
          </a:xfrm>
        </p:spPr>
        <p:txBody>
          <a:bodyPr>
            <a:noAutofit/>
          </a:bodyPr>
          <a:lstStyle/>
          <a:p>
            <a:pPr marL="114300" indent="0" algn="just">
              <a:buNone/>
            </a:pPr>
            <a:r>
              <a:rPr lang="en-IN" sz="1600" dirty="0" smtClean="0">
                <a:solidFill>
                  <a:schemeClr val="tx1"/>
                </a:solidFill>
              </a:rPr>
              <a:t>However</a:t>
            </a:r>
            <a:r>
              <a:rPr lang="en-IN" sz="1600" dirty="0">
                <a:solidFill>
                  <a:schemeClr val="tx1"/>
                </a:solidFill>
              </a:rPr>
              <a:t>, it is important to note two limitations of the theorem</a:t>
            </a:r>
            <a:r>
              <a:rPr lang="en-IN" sz="1600" dirty="0" smtClean="0">
                <a:solidFill>
                  <a:schemeClr val="tx1"/>
                </a:solidFill>
              </a:rPr>
              <a:t>:</a:t>
            </a:r>
          </a:p>
          <a:p>
            <a:pPr algn="just">
              <a:buFont typeface="+mj-lt"/>
              <a:buAutoNum type="arabicPeriod"/>
            </a:pPr>
            <a:r>
              <a:rPr lang="en-IN" sz="1600" dirty="0">
                <a:solidFill>
                  <a:schemeClr val="tx1"/>
                </a:solidFill>
              </a:rPr>
              <a:t>The channel-coding theorem does not show us how to construct a good code. </a:t>
            </a:r>
            <a:r>
              <a:rPr lang="en-IN" sz="1600" dirty="0" smtClean="0">
                <a:solidFill>
                  <a:schemeClr val="tx1"/>
                </a:solidFill>
              </a:rPr>
              <a:t>Rather, the </a:t>
            </a:r>
            <a:r>
              <a:rPr lang="en-IN" sz="1600" dirty="0">
                <a:solidFill>
                  <a:schemeClr val="tx1"/>
                </a:solidFill>
              </a:rPr>
              <a:t>theorem should be viewed as an existence proof in the sense that it tells us that </a:t>
            </a:r>
            <a:r>
              <a:rPr lang="en-IN" sz="1600" dirty="0" smtClean="0">
                <a:solidFill>
                  <a:schemeClr val="tx1"/>
                </a:solidFill>
              </a:rPr>
              <a:t>if the </a:t>
            </a:r>
            <a:r>
              <a:rPr lang="en-IN" sz="1600" dirty="0">
                <a:solidFill>
                  <a:schemeClr val="tx1"/>
                </a:solidFill>
              </a:rPr>
              <a:t>condition of </a:t>
            </a:r>
            <a:r>
              <a:rPr lang="en-IN" sz="1600" dirty="0" smtClean="0">
                <a:solidFill>
                  <a:schemeClr val="tx1"/>
                </a:solidFill>
              </a:rPr>
              <a:t>                                 is </a:t>
            </a:r>
            <a:r>
              <a:rPr lang="en-IN" sz="1600" dirty="0">
                <a:solidFill>
                  <a:schemeClr val="tx1"/>
                </a:solidFill>
              </a:rPr>
              <a:t>satisfied, then good codes do exist</a:t>
            </a:r>
            <a:r>
              <a:rPr lang="en-IN" sz="1600" dirty="0" smtClean="0">
                <a:solidFill>
                  <a:schemeClr val="tx1"/>
                </a:solidFill>
              </a:rPr>
              <a:t>.</a:t>
            </a:r>
          </a:p>
          <a:p>
            <a:pPr algn="just">
              <a:buFont typeface="+mj-lt"/>
              <a:buAutoNum type="arabicPeriod"/>
            </a:pPr>
            <a:endParaRPr lang="en-IN" sz="1600" dirty="0">
              <a:solidFill>
                <a:schemeClr val="tx1"/>
              </a:solidFill>
            </a:endParaRPr>
          </a:p>
          <a:p>
            <a:pPr algn="just">
              <a:buFont typeface="+mj-lt"/>
              <a:buAutoNum type="arabicPeriod"/>
            </a:pPr>
            <a:endParaRPr lang="en-IN" sz="1600" dirty="0" smtClean="0">
              <a:solidFill>
                <a:schemeClr val="tx1"/>
              </a:solidFill>
            </a:endParaRPr>
          </a:p>
          <a:p>
            <a:pPr algn="just">
              <a:buFont typeface="+mj-lt"/>
              <a:buAutoNum type="arabicPeriod"/>
            </a:pPr>
            <a:endParaRPr lang="en-IN" sz="1600" dirty="0">
              <a:solidFill>
                <a:schemeClr val="tx1"/>
              </a:solidFill>
            </a:endParaRPr>
          </a:p>
          <a:p>
            <a:pPr algn="just"/>
            <a:r>
              <a:rPr lang="en-IN" sz="1600" dirty="0"/>
              <a:t>The theorem does not have a precise result for the probability of symbol error </a:t>
            </a:r>
            <a:r>
              <a:rPr lang="en-IN" sz="1600" dirty="0" smtClean="0"/>
              <a:t>after decoding </a:t>
            </a:r>
            <a:r>
              <a:rPr lang="en-IN" sz="1600" dirty="0"/>
              <a:t>the channel output. Rather, it tells us that the probability of symbol </a:t>
            </a:r>
            <a:r>
              <a:rPr lang="en-IN" sz="1600" dirty="0" smtClean="0"/>
              <a:t>error tends </a:t>
            </a:r>
            <a:r>
              <a:rPr lang="en-IN" sz="1600" dirty="0"/>
              <a:t>to zero as the length of the code increases, again provided that the condition </a:t>
            </a:r>
            <a:r>
              <a:rPr lang="en-IN" sz="1600" dirty="0" smtClean="0"/>
              <a:t>of </a:t>
            </a:r>
          </a:p>
          <a:p>
            <a:pPr marL="114300" indent="0" algn="just">
              <a:buNone/>
            </a:pPr>
            <a:r>
              <a:rPr lang="en-IN" sz="1600" dirty="0" smtClean="0"/>
              <a:t>      is </a:t>
            </a:r>
            <a:r>
              <a:rPr lang="en-IN" sz="1600" dirty="0"/>
              <a:t>satisfied.</a:t>
            </a:r>
            <a:endParaRPr lang="en-IN" sz="1600" dirty="0">
              <a:solidFill>
                <a:schemeClr val="tx1"/>
              </a:solidFill>
            </a:endParaRPr>
          </a:p>
          <a:p>
            <a:pPr algn="just">
              <a:buFont typeface="+mj-lt"/>
              <a:buAutoNum type="arabicPeriod"/>
            </a:pPr>
            <a:endParaRPr lang="en-IN" sz="1600" dirty="0">
              <a:solidFill>
                <a:schemeClr val="tx1"/>
              </a:solidFill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6481" y="2020729"/>
            <a:ext cx="1234454" cy="7610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4358" y="3704749"/>
            <a:ext cx="1097722" cy="6767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62041141"/>
      </p:ext>
    </p:extLst>
  </p:cSld>
  <p:clrMapOvr>
    <a:masterClrMapping/>
  </p:clrMapOvr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IN" b="1" dirty="0">
                <a:solidFill>
                  <a:srgbClr val="FF0000"/>
                </a:solidFill>
              </a:rPr>
              <a:t>Information Capacity Law</a:t>
            </a:r>
            <a:endParaRPr lang="en-IN" dirty="0">
              <a:solidFill>
                <a:srgbClr val="FF0000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N" dirty="0"/>
              <a:t>The information capacity of a continuous channel of bandwidth </a:t>
            </a:r>
            <a:r>
              <a:rPr lang="en-IN" i="1" dirty="0"/>
              <a:t>B </a:t>
            </a:r>
            <a:r>
              <a:rPr lang="en-IN" dirty="0" smtClean="0"/>
              <a:t>hertz, perturbed </a:t>
            </a:r>
            <a:r>
              <a:rPr lang="en-IN" dirty="0"/>
              <a:t>by AWGN of power spectral density </a:t>
            </a:r>
            <a:r>
              <a:rPr lang="en-IN" i="1" dirty="0"/>
              <a:t>N</a:t>
            </a:r>
            <a:r>
              <a:rPr lang="en-IN" dirty="0"/>
              <a:t>02 and limited in </a:t>
            </a:r>
            <a:r>
              <a:rPr lang="en-IN" dirty="0" smtClean="0"/>
              <a:t>bandwidth </a:t>
            </a:r>
            <a:r>
              <a:rPr lang="en-IN" dirty="0"/>
              <a:t>to </a:t>
            </a:r>
            <a:r>
              <a:rPr lang="en-IN" i="1" dirty="0"/>
              <a:t>B</a:t>
            </a:r>
            <a:r>
              <a:rPr lang="en-IN" dirty="0"/>
              <a:t>, is given by the </a:t>
            </a:r>
            <a:r>
              <a:rPr lang="en-IN" dirty="0" smtClean="0"/>
              <a:t>formula</a:t>
            </a:r>
          </a:p>
          <a:p>
            <a:endParaRPr lang="en-IN" dirty="0"/>
          </a:p>
          <a:p>
            <a:endParaRPr lang="en-IN" dirty="0" smtClean="0"/>
          </a:p>
          <a:p>
            <a:endParaRPr lang="en-IN" dirty="0"/>
          </a:p>
          <a:p>
            <a:endParaRPr lang="en-IN" dirty="0" smtClean="0"/>
          </a:p>
          <a:p>
            <a:endParaRPr lang="en-IN" dirty="0"/>
          </a:p>
          <a:p>
            <a:r>
              <a:rPr lang="en-IN" dirty="0"/>
              <a:t>where </a:t>
            </a:r>
            <a:r>
              <a:rPr lang="en-IN" i="1" dirty="0"/>
              <a:t>P </a:t>
            </a:r>
            <a:r>
              <a:rPr lang="en-IN" dirty="0"/>
              <a:t>is the average transmitted power</a:t>
            </a:r>
            <a:endParaRPr lang="en-IN" dirty="0" smtClean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chemeClr val="accent4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0688" y="2571750"/>
            <a:ext cx="5762625" cy="99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9796518"/>
      </p:ext>
    </p:extLst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7052</TotalTime>
  <Words>6578</Words>
  <Application>Microsoft Office PowerPoint</Application>
  <PresentationFormat>On-screen Show (16:9)</PresentationFormat>
  <Paragraphs>664</Paragraphs>
  <Slides>100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100</vt:i4>
      </vt:variant>
    </vt:vector>
  </HeadingPairs>
  <TitlesOfParts>
    <vt:vector size="107" baseType="lpstr">
      <vt:lpstr>Arial</vt:lpstr>
      <vt:lpstr>SymbolMT</vt:lpstr>
      <vt:lpstr>Wingdings</vt:lpstr>
      <vt:lpstr>Blackadder ITC</vt:lpstr>
      <vt:lpstr>Times-Italic</vt:lpstr>
      <vt:lpstr>Times-Roman</vt:lpstr>
      <vt:lpstr>Simple Light</vt:lpstr>
      <vt:lpstr>Digital Communication</vt:lpstr>
      <vt:lpstr>Module 3 Information Theory </vt:lpstr>
      <vt:lpstr>Syllabus</vt:lpstr>
      <vt:lpstr>Introduction</vt:lpstr>
      <vt:lpstr>Information theory</vt:lpstr>
      <vt:lpstr>Information theory</vt:lpstr>
      <vt:lpstr>Entropy</vt:lpstr>
      <vt:lpstr>Entropy</vt:lpstr>
      <vt:lpstr>Entropy</vt:lpstr>
      <vt:lpstr>Entropy</vt:lpstr>
      <vt:lpstr>Entropy</vt:lpstr>
      <vt:lpstr>Properties of Information Theory</vt:lpstr>
      <vt:lpstr>Entropy</vt:lpstr>
      <vt:lpstr>Entropy</vt:lpstr>
      <vt:lpstr>Entropy</vt:lpstr>
      <vt:lpstr>Entropy</vt:lpstr>
      <vt:lpstr>Properties of Entropy</vt:lpstr>
      <vt:lpstr>Properties of Entropy</vt:lpstr>
      <vt:lpstr>Properties of Entropy</vt:lpstr>
      <vt:lpstr>PowerPoint Presentation</vt:lpstr>
      <vt:lpstr>PowerPoint Presentation</vt:lpstr>
      <vt:lpstr>Example:</vt:lpstr>
      <vt:lpstr>Example: Entropy of Bernoulli Random Variable: </vt:lpstr>
      <vt:lpstr>PowerPoint Presentation</vt:lpstr>
      <vt:lpstr>Extension of a Discrete Memoryless Source</vt:lpstr>
      <vt:lpstr>Example:</vt:lpstr>
      <vt:lpstr>Example:</vt:lpstr>
      <vt:lpstr>Example:</vt:lpstr>
      <vt:lpstr>Source-coding Theorem</vt:lpstr>
      <vt:lpstr>PowerPoint Presentation</vt:lpstr>
      <vt:lpstr>PowerPoint Presentation</vt:lpstr>
      <vt:lpstr>Source encoding</vt:lpstr>
      <vt:lpstr>Source encoding</vt:lpstr>
      <vt:lpstr>Source encoding</vt:lpstr>
      <vt:lpstr>Lossless Data Compression Algorithms</vt:lpstr>
      <vt:lpstr>Lossless Data Compression Algorithms</vt:lpstr>
      <vt:lpstr>Lossless Data Compression Algorithms</vt:lpstr>
      <vt:lpstr>Lossless Data Compression Algorithms</vt:lpstr>
      <vt:lpstr>Lossless Data Compression Algorithms</vt:lpstr>
      <vt:lpstr>Decoding of Prefix Code</vt:lpstr>
      <vt:lpstr>Kraft Inequality</vt:lpstr>
      <vt:lpstr>Kraft Inequality</vt:lpstr>
      <vt:lpstr>Kraft Inequality</vt:lpstr>
      <vt:lpstr>Kraft Inequality</vt:lpstr>
      <vt:lpstr>Kraft Inequality</vt:lpstr>
      <vt:lpstr>Kraft Inequality</vt:lpstr>
      <vt:lpstr>Huffman Coding</vt:lpstr>
      <vt:lpstr>Huffman Coding</vt:lpstr>
      <vt:lpstr>Huffman Coding</vt:lpstr>
      <vt:lpstr>Huffman Coding</vt:lpstr>
      <vt:lpstr>Huffman Coding</vt:lpstr>
      <vt:lpstr>Huffman Coding</vt:lpstr>
      <vt:lpstr>Huffman Coding</vt:lpstr>
      <vt:lpstr>Huffman Coding</vt:lpstr>
      <vt:lpstr>Huffman Coding</vt:lpstr>
      <vt:lpstr>Huffman Coding</vt:lpstr>
      <vt:lpstr>Huffman Coding</vt:lpstr>
      <vt:lpstr>Huffman Coding</vt:lpstr>
      <vt:lpstr>Huffman coding problem solved in DC Lab</vt:lpstr>
      <vt:lpstr>Huffman Coding</vt:lpstr>
      <vt:lpstr>Lempel–Ziv Coding</vt:lpstr>
      <vt:lpstr>Lempel–Ziv Coding</vt:lpstr>
      <vt:lpstr>Lempel–Ziv Coding</vt:lpstr>
      <vt:lpstr>Lempel–Ziv Coding</vt:lpstr>
      <vt:lpstr>Lempel–Ziv Coding   - assgnment qn-1</vt:lpstr>
      <vt:lpstr>Discrete Memoryless Channels</vt:lpstr>
      <vt:lpstr>Discrete Memoryless Channels</vt:lpstr>
      <vt:lpstr>Discrete Memoryless Channels</vt:lpstr>
      <vt:lpstr>Discrete Memoryless Channels</vt:lpstr>
      <vt:lpstr>Discrete Memoryless Channels</vt:lpstr>
      <vt:lpstr>Discrete Memoryless Channels</vt:lpstr>
      <vt:lpstr>Discrete Memoryless Channels</vt:lpstr>
      <vt:lpstr>Discrete Memoryless Channels</vt:lpstr>
      <vt:lpstr>Binary Symmetric Channel</vt:lpstr>
      <vt:lpstr>Mutual Information</vt:lpstr>
      <vt:lpstr>Mutual Information</vt:lpstr>
      <vt:lpstr>Mutual Information</vt:lpstr>
      <vt:lpstr>Mutual Information</vt:lpstr>
      <vt:lpstr>Mutual Information</vt:lpstr>
      <vt:lpstr>Mutual Information</vt:lpstr>
      <vt:lpstr>Channel Capacity</vt:lpstr>
      <vt:lpstr>Channel Capacity</vt:lpstr>
      <vt:lpstr>Channel Capacity</vt:lpstr>
      <vt:lpstr>Channel Capacity</vt:lpstr>
      <vt:lpstr>Binary Symmetric Channel (Revisited)</vt:lpstr>
      <vt:lpstr>Binary Symmetric Channel (Revisited)</vt:lpstr>
      <vt:lpstr>Binary Symmetric Channel (Revisited)</vt:lpstr>
      <vt:lpstr>Binary Symmetric Channel (Revisited)</vt:lpstr>
      <vt:lpstr>Channel-coding Theorem</vt:lpstr>
      <vt:lpstr>Channel-coding Theorem</vt:lpstr>
      <vt:lpstr>Channel-coding Theorem</vt:lpstr>
      <vt:lpstr>Channel-coding Theorem</vt:lpstr>
      <vt:lpstr>Channel-coding Theorem</vt:lpstr>
      <vt:lpstr>Channel-coding Theorem</vt:lpstr>
      <vt:lpstr>Channel-coding Theorem</vt:lpstr>
      <vt:lpstr>Channel-coding Theorem</vt:lpstr>
      <vt:lpstr>Channel-coding Theorem</vt:lpstr>
      <vt:lpstr>Channel-coding Theorem</vt:lpstr>
      <vt:lpstr>Information Capacity Law</vt:lpstr>
      <vt:lpstr>Information Capacity Law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Optical &amp; Wireless Communication</dc:title>
  <cp:lastModifiedBy>HP</cp:lastModifiedBy>
  <cp:revision>857</cp:revision>
  <dcterms:modified xsi:type="dcterms:W3CDTF">2024-11-11T08:34:40Z</dcterms:modified>
</cp:coreProperties>
</file>