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366" r:id="rId2"/>
    <p:sldId id="367" r:id="rId3"/>
    <p:sldId id="271" r:id="rId4"/>
    <p:sldId id="368" r:id="rId5"/>
    <p:sldId id="275" r:id="rId6"/>
    <p:sldId id="369" r:id="rId7"/>
    <p:sldId id="279" r:id="rId8"/>
    <p:sldId id="280" r:id="rId9"/>
    <p:sldId id="281" r:id="rId10"/>
    <p:sldId id="283" r:id="rId11"/>
    <p:sldId id="370" r:id="rId12"/>
    <p:sldId id="371" r:id="rId13"/>
    <p:sldId id="372" r:id="rId14"/>
    <p:sldId id="289" r:id="rId15"/>
    <p:sldId id="304" r:id="rId16"/>
    <p:sldId id="373" r:id="rId17"/>
    <p:sldId id="305" r:id="rId18"/>
    <p:sldId id="306" r:id="rId19"/>
    <p:sldId id="307" r:id="rId20"/>
    <p:sldId id="374" r:id="rId21"/>
    <p:sldId id="375" r:id="rId22"/>
    <p:sldId id="376" r:id="rId23"/>
    <p:sldId id="377" r:id="rId24"/>
    <p:sldId id="378" r:id="rId25"/>
    <p:sldId id="379" r:id="rId26"/>
    <p:sldId id="380" r:id="rId27"/>
    <p:sldId id="292" r:id="rId28"/>
    <p:sldId id="381" r:id="rId29"/>
    <p:sldId id="382" r:id="rId30"/>
    <p:sldId id="383" r:id="rId31"/>
    <p:sldId id="384" r:id="rId32"/>
    <p:sldId id="302" r:id="rId33"/>
    <p:sldId id="386" r:id="rId34"/>
    <p:sldId id="385" r:id="rId35"/>
    <p:sldId id="387" r:id="rId36"/>
    <p:sldId id="388" r:id="rId37"/>
    <p:sldId id="389" r:id="rId38"/>
    <p:sldId id="393" r:id="rId39"/>
    <p:sldId id="391" r:id="rId40"/>
    <p:sldId id="394" r:id="rId41"/>
    <p:sldId id="318" r:id="rId42"/>
    <p:sldId id="395" r:id="rId43"/>
    <p:sldId id="396" r:id="rId44"/>
    <p:sldId id="397" r:id="rId45"/>
    <p:sldId id="398" r:id="rId46"/>
    <p:sldId id="399" r:id="rId47"/>
    <p:sldId id="400" r:id="rId48"/>
    <p:sldId id="401" r:id="rId49"/>
    <p:sldId id="402" r:id="rId50"/>
    <p:sldId id="403" r:id="rId51"/>
    <p:sldId id="404" r:id="rId52"/>
    <p:sldId id="419" r:id="rId53"/>
    <p:sldId id="405" r:id="rId54"/>
    <p:sldId id="406" r:id="rId55"/>
    <p:sldId id="407" r:id="rId56"/>
    <p:sldId id="408" r:id="rId57"/>
    <p:sldId id="409" r:id="rId58"/>
    <p:sldId id="410" r:id="rId59"/>
    <p:sldId id="411" r:id="rId60"/>
    <p:sldId id="412" r:id="rId61"/>
    <p:sldId id="413" r:id="rId62"/>
    <p:sldId id="424" r:id="rId63"/>
    <p:sldId id="425" r:id="rId64"/>
    <p:sldId id="426" r:id="rId65"/>
    <p:sldId id="414" r:id="rId66"/>
    <p:sldId id="415" r:id="rId67"/>
    <p:sldId id="416" r:id="rId68"/>
    <p:sldId id="427" r:id="rId69"/>
    <p:sldId id="417" r:id="rId70"/>
    <p:sldId id="418" r:id="rId71"/>
    <p:sldId id="420" r:id="rId72"/>
    <p:sldId id="421" r:id="rId73"/>
    <p:sldId id="423" r:id="rId74"/>
    <p:sldId id="422" r:id="rId7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93"/>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864" y="-162"/>
      </p:cViewPr>
      <p:guideLst>
        <p:guide orient="horz" pos="2160"/>
        <p:guide pos="3840"/>
      </p:guideLst>
    </p:cSldViewPr>
  </p:slideViewPr>
  <p:notesTextViewPr>
    <p:cViewPr>
      <p:scale>
        <a:sx n="1" d="1"/>
        <a:sy n="1" d="1"/>
      </p:scale>
      <p:origin x="0" y="0"/>
    </p:cViewPr>
  </p:notesTextViewPr>
  <p:sorterViewPr>
    <p:cViewPr>
      <p:scale>
        <a:sx n="100" d="100"/>
        <a:sy n="100" d="100"/>
      </p:scale>
      <p:origin x="0" y="135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9499A9-AA0B-4F7A-9DE0-A2CF6E7C8D88}" type="doc">
      <dgm:prSet loTypeId="urn:microsoft.com/office/officeart/2005/8/layout/hierarchy2" loCatId="hierarchy" qsTypeId="urn:microsoft.com/office/officeart/2005/8/quickstyle/3d1" qsCatId="3D" csTypeId="urn:microsoft.com/office/officeart/2005/8/colors/colorful5" csCatId="colorful" phldr="1"/>
      <dgm:spPr/>
      <dgm:t>
        <a:bodyPr/>
        <a:lstStyle/>
        <a:p>
          <a:endParaRPr lang="en-US"/>
        </a:p>
      </dgm:t>
    </dgm:pt>
    <dgm:pt modelId="{7774C27D-E05C-45D3-9478-6D5FDE4C2A2C}">
      <dgm:prSet phldrT="[Text]" custT="1"/>
      <dgm:spPr/>
      <dgm:t>
        <a:bodyPr/>
        <a:lstStyle/>
        <a:p>
          <a:r>
            <a:rPr lang="en-US" sz="1800" b="1" dirty="0" smtClean="0">
              <a:latin typeface="Times New Roman" pitchFamily="18" charset="0"/>
              <a:cs typeface="Times New Roman" pitchFamily="18" charset="0"/>
            </a:rPr>
            <a:t>Employment tests </a:t>
          </a:r>
          <a:endParaRPr lang="en-US" sz="1800" b="1" dirty="0"/>
        </a:p>
      </dgm:t>
    </dgm:pt>
    <dgm:pt modelId="{6AAB8CA5-00E2-447F-B3BA-C2FA51A81446}" type="parTrans" cxnId="{74578753-00C6-4969-A7B7-F955E00896D1}">
      <dgm:prSet/>
      <dgm:spPr/>
      <dgm:t>
        <a:bodyPr/>
        <a:lstStyle/>
        <a:p>
          <a:endParaRPr lang="en-US" sz="1800" b="1"/>
        </a:p>
      </dgm:t>
    </dgm:pt>
    <dgm:pt modelId="{78BC862B-6BF3-4F01-8419-D48C92AB28F4}" type="sibTrans" cxnId="{74578753-00C6-4969-A7B7-F955E00896D1}">
      <dgm:prSet/>
      <dgm:spPr/>
      <dgm:t>
        <a:bodyPr/>
        <a:lstStyle/>
        <a:p>
          <a:endParaRPr lang="en-US" sz="1800" b="1"/>
        </a:p>
      </dgm:t>
    </dgm:pt>
    <dgm:pt modelId="{CEDA252B-3095-46D1-A49F-6DF1365D5778}">
      <dgm:prSet phldrT="[Text]" custT="1"/>
      <dgm:spPr/>
      <dgm:t>
        <a:bodyPr/>
        <a:lstStyle/>
        <a:p>
          <a:r>
            <a:rPr lang="en-US" sz="1800" b="1" dirty="0" smtClean="0"/>
            <a:t>Aptitude test</a:t>
          </a:r>
          <a:endParaRPr lang="en-US" sz="1800" b="1" dirty="0"/>
        </a:p>
      </dgm:t>
    </dgm:pt>
    <dgm:pt modelId="{D9E078D1-5D7F-4480-A616-9A68CCF6316E}" type="parTrans" cxnId="{EE25A223-5D0D-4CF5-8795-B294C707004A}">
      <dgm:prSet custT="1"/>
      <dgm:spPr/>
      <dgm:t>
        <a:bodyPr/>
        <a:lstStyle/>
        <a:p>
          <a:endParaRPr lang="en-US" sz="1800" b="1"/>
        </a:p>
      </dgm:t>
    </dgm:pt>
    <dgm:pt modelId="{8A3FF3C5-69CB-4791-8D0E-3D2DE3444AB8}" type="sibTrans" cxnId="{EE25A223-5D0D-4CF5-8795-B294C707004A}">
      <dgm:prSet/>
      <dgm:spPr/>
      <dgm:t>
        <a:bodyPr/>
        <a:lstStyle/>
        <a:p>
          <a:endParaRPr lang="en-US" sz="1800" b="1"/>
        </a:p>
      </dgm:t>
    </dgm:pt>
    <dgm:pt modelId="{6592AE79-698A-4BF5-88F1-B8A4A33F8266}">
      <dgm:prSet phldrT="[Text]" custT="1"/>
      <dgm:spPr/>
      <dgm:t>
        <a:bodyPr/>
        <a:lstStyle/>
        <a:p>
          <a:r>
            <a:rPr lang="en-US" sz="1800" b="1" dirty="0" smtClean="0"/>
            <a:t>Interest test</a:t>
          </a:r>
          <a:endParaRPr lang="en-US" sz="1800" b="1" dirty="0"/>
        </a:p>
      </dgm:t>
    </dgm:pt>
    <dgm:pt modelId="{46A350C9-9956-4AF8-A98A-1E6CF43202F7}" type="parTrans" cxnId="{D3A745E3-83D1-4FB8-A54F-8778EEA5FBBB}">
      <dgm:prSet custT="1"/>
      <dgm:spPr/>
      <dgm:t>
        <a:bodyPr/>
        <a:lstStyle/>
        <a:p>
          <a:endParaRPr lang="en-US" sz="1800" b="1"/>
        </a:p>
      </dgm:t>
    </dgm:pt>
    <dgm:pt modelId="{D80262EC-A7E3-4DF1-835D-B3932A0B6D50}" type="sibTrans" cxnId="{D3A745E3-83D1-4FB8-A54F-8778EEA5FBBB}">
      <dgm:prSet/>
      <dgm:spPr/>
      <dgm:t>
        <a:bodyPr/>
        <a:lstStyle/>
        <a:p>
          <a:endParaRPr lang="en-US" sz="1800" b="1"/>
        </a:p>
      </dgm:t>
    </dgm:pt>
    <dgm:pt modelId="{25E62A6A-C823-44C6-88AE-B849E9268AD3}">
      <dgm:prSet phldrT="[Text]" custT="1"/>
      <dgm:spPr/>
      <dgm:t>
        <a:bodyPr/>
        <a:lstStyle/>
        <a:p>
          <a:r>
            <a:rPr lang="en-US" sz="1800" b="1" dirty="0" smtClean="0"/>
            <a:t>Intelligence test</a:t>
          </a:r>
          <a:endParaRPr lang="en-US" sz="1800" b="1" dirty="0"/>
        </a:p>
      </dgm:t>
    </dgm:pt>
    <dgm:pt modelId="{E95338AC-4BDC-4797-B331-C89A0FE220EF}" type="parTrans" cxnId="{1FC9A98A-ABB1-4315-BC9E-564070FBEC50}">
      <dgm:prSet custT="1"/>
      <dgm:spPr/>
      <dgm:t>
        <a:bodyPr/>
        <a:lstStyle/>
        <a:p>
          <a:endParaRPr lang="en-US" sz="1800" b="1"/>
        </a:p>
      </dgm:t>
    </dgm:pt>
    <dgm:pt modelId="{88085B8C-EFAB-4255-92C7-1ACAA3AAF972}" type="sibTrans" cxnId="{1FC9A98A-ABB1-4315-BC9E-564070FBEC50}">
      <dgm:prSet/>
      <dgm:spPr/>
      <dgm:t>
        <a:bodyPr/>
        <a:lstStyle/>
        <a:p>
          <a:endParaRPr lang="en-US" sz="1800" b="1"/>
        </a:p>
      </dgm:t>
    </dgm:pt>
    <dgm:pt modelId="{1EA253AE-FA34-4374-9F88-46A3BCFAC168}">
      <dgm:prSet phldrT="[Text]" custT="1"/>
      <dgm:spPr/>
      <dgm:t>
        <a:bodyPr/>
        <a:lstStyle/>
        <a:p>
          <a:r>
            <a:rPr lang="en-US" sz="1800" b="1" dirty="0" smtClean="0"/>
            <a:t>Job-specific test</a:t>
          </a:r>
          <a:endParaRPr lang="en-US" sz="1800" b="1" dirty="0"/>
        </a:p>
      </dgm:t>
    </dgm:pt>
    <dgm:pt modelId="{9DF89BD0-D176-48CC-A266-4A386F0A7678}" type="parTrans" cxnId="{2548F774-DAB0-4969-8B9D-F4050A13DC85}">
      <dgm:prSet custT="1"/>
      <dgm:spPr/>
      <dgm:t>
        <a:bodyPr/>
        <a:lstStyle/>
        <a:p>
          <a:endParaRPr lang="en-US" sz="1800" b="1"/>
        </a:p>
      </dgm:t>
    </dgm:pt>
    <dgm:pt modelId="{191D7993-B15E-4075-9388-494464DB9E19}" type="sibTrans" cxnId="{2548F774-DAB0-4969-8B9D-F4050A13DC85}">
      <dgm:prSet/>
      <dgm:spPr/>
      <dgm:t>
        <a:bodyPr/>
        <a:lstStyle/>
        <a:p>
          <a:endParaRPr lang="en-US" sz="1800" b="1"/>
        </a:p>
      </dgm:t>
    </dgm:pt>
    <dgm:pt modelId="{D3B37B1C-4640-47F4-B0A0-7F17C719DD56}">
      <dgm:prSet phldrT="[Text]" custT="1"/>
      <dgm:spPr/>
      <dgm:t>
        <a:bodyPr/>
        <a:lstStyle/>
        <a:p>
          <a:r>
            <a:rPr lang="en-US" sz="1800" b="1" dirty="0" smtClean="0"/>
            <a:t>Personality test </a:t>
          </a:r>
          <a:endParaRPr lang="en-US" sz="1800" b="1" dirty="0"/>
        </a:p>
      </dgm:t>
    </dgm:pt>
    <dgm:pt modelId="{976F87EF-C40B-4598-97E2-C190E0CFA339}" type="parTrans" cxnId="{E64B2FD6-98E8-499D-BBAB-69C279EA3919}">
      <dgm:prSet custT="1"/>
      <dgm:spPr/>
      <dgm:t>
        <a:bodyPr/>
        <a:lstStyle/>
        <a:p>
          <a:endParaRPr lang="en-US" sz="1800" b="1"/>
        </a:p>
      </dgm:t>
    </dgm:pt>
    <dgm:pt modelId="{66855892-2BD0-4702-B66C-8253E031DC23}" type="sibTrans" cxnId="{E64B2FD6-98E8-499D-BBAB-69C279EA3919}">
      <dgm:prSet/>
      <dgm:spPr/>
      <dgm:t>
        <a:bodyPr/>
        <a:lstStyle/>
        <a:p>
          <a:endParaRPr lang="en-US" sz="1800" b="1"/>
        </a:p>
      </dgm:t>
    </dgm:pt>
    <dgm:pt modelId="{3B21EDDF-3EE3-4F4F-B662-4BED91CC801E}">
      <dgm:prSet phldrT="[Text]" custT="1"/>
      <dgm:spPr/>
      <dgm:t>
        <a:bodyPr/>
        <a:lstStyle/>
        <a:p>
          <a:r>
            <a:rPr lang="en-US" sz="1800" b="1" dirty="0" smtClean="0"/>
            <a:t>Performance work sample test</a:t>
          </a:r>
          <a:endParaRPr lang="en-US" sz="1800" b="1" dirty="0"/>
        </a:p>
      </dgm:t>
    </dgm:pt>
    <dgm:pt modelId="{C59B88DB-6442-43B0-AFCE-2C00CB83CF37}" type="parTrans" cxnId="{F1EF8658-F946-4604-8194-7A56BF3B16E3}">
      <dgm:prSet custT="1"/>
      <dgm:spPr/>
      <dgm:t>
        <a:bodyPr/>
        <a:lstStyle/>
        <a:p>
          <a:endParaRPr lang="en-US" sz="1800" b="1"/>
        </a:p>
      </dgm:t>
    </dgm:pt>
    <dgm:pt modelId="{8F6234A3-884B-46D0-9B6F-8FCFA1403079}" type="sibTrans" cxnId="{F1EF8658-F946-4604-8194-7A56BF3B16E3}">
      <dgm:prSet/>
      <dgm:spPr/>
      <dgm:t>
        <a:bodyPr/>
        <a:lstStyle/>
        <a:p>
          <a:endParaRPr lang="en-US" sz="1800" b="1"/>
        </a:p>
      </dgm:t>
    </dgm:pt>
    <dgm:pt modelId="{FEC7BEBF-4B7F-4462-9ECC-42B6EF828989}">
      <dgm:prSet phldrT="[Text]" custT="1"/>
      <dgm:spPr/>
      <dgm:t>
        <a:bodyPr/>
        <a:lstStyle/>
        <a:p>
          <a:r>
            <a:rPr lang="en-US" sz="1800" b="1" dirty="0" smtClean="0"/>
            <a:t>Written work sample test</a:t>
          </a:r>
          <a:endParaRPr lang="en-US" sz="1800" b="1" dirty="0"/>
        </a:p>
      </dgm:t>
    </dgm:pt>
    <dgm:pt modelId="{71CBC9C2-6AAF-47E7-B1C9-8FE82678A8B8}" type="parTrans" cxnId="{EC25E599-E21D-4BA9-9C53-CA68AFE363A3}">
      <dgm:prSet custT="1"/>
      <dgm:spPr/>
      <dgm:t>
        <a:bodyPr/>
        <a:lstStyle/>
        <a:p>
          <a:endParaRPr lang="en-US" sz="1800" b="1"/>
        </a:p>
      </dgm:t>
    </dgm:pt>
    <dgm:pt modelId="{3235D69C-479F-487A-A4A5-288AB4C22474}" type="sibTrans" cxnId="{EC25E599-E21D-4BA9-9C53-CA68AFE363A3}">
      <dgm:prSet/>
      <dgm:spPr/>
      <dgm:t>
        <a:bodyPr/>
        <a:lstStyle/>
        <a:p>
          <a:endParaRPr lang="en-US" sz="1800" b="1"/>
        </a:p>
      </dgm:t>
    </dgm:pt>
    <dgm:pt modelId="{4D8F800A-9535-457F-86A0-1BF2AFF7DE20}">
      <dgm:prSet phldrT="[Text]" custT="1"/>
      <dgm:spPr/>
      <dgm:t>
        <a:bodyPr/>
        <a:lstStyle/>
        <a:p>
          <a:r>
            <a:rPr lang="en-US" sz="1800" b="1" dirty="0" smtClean="0"/>
            <a:t>In-basket test </a:t>
          </a:r>
          <a:endParaRPr lang="en-US" sz="1800" b="1" dirty="0"/>
        </a:p>
      </dgm:t>
    </dgm:pt>
    <dgm:pt modelId="{F2010C98-F1DB-4A2B-A6AF-7AE7CCC2EDD5}" type="parTrans" cxnId="{E9F30E3F-55C5-4198-9AD2-0CB52063BCFE}">
      <dgm:prSet custT="1"/>
      <dgm:spPr/>
      <dgm:t>
        <a:bodyPr/>
        <a:lstStyle/>
        <a:p>
          <a:endParaRPr lang="en-US" sz="1800" b="1"/>
        </a:p>
      </dgm:t>
    </dgm:pt>
    <dgm:pt modelId="{8CAEE10E-CDB4-42F3-992C-28AD29BFC7A9}" type="sibTrans" cxnId="{E9F30E3F-55C5-4198-9AD2-0CB52063BCFE}">
      <dgm:prSet/>
      <dgm:spPr/>
      <dgm:t>
        <a:bodyPr/>
        <a:lstStyle/>
        <a:p>
          <a:endParaRPr lang="en-US" sz="1800" b="1"/>
        </a:p>
      </dgm:t>
    </dgm:pt>
    <dgm:pt modelId="{0EB81365-BEF3-4026-9F5C-EB6F93B1C038}" type="pres">
      <dgm:prSet presAssocID="{789499A9-AA0B-4F7A-9DE0-A2CF6E7C8D88}" presName="diagram" presStyleCnt="0">
        <dgm:presLayoutVars>
          <dgm:chPref val="1"/>
          <dgm:dir/>
          <dgm:animOne val="branch"/>
          <dgm:animLvl val="lvl"/>
          <dgm:resizeHandles val="exact"/>
        </dgm:presLayoutVars>
      </dgm:prSet>
      <dgm:spPr/>
      <dgm:t>
        <a:bodyPr/>
        <a:lstStyle/>
        <a:p>
          <a:endParaRPr lang="en-US"/>
        </a:p>
      </dgm:t>
    </dgm:pt>
    <dgm:pt modelId="{D37BC63C-C63B-4FC4-9E9E-16BF7B9C78E9}" type="pres">
      <dgm:prSet presAssocID="{7774C27D-E05C-45D3-9478-6D5FDE4C2A2C}" presName="root1" presStyleCnt="0"/>
      <dgm:spPr/>
    </dgm:pt>
    <dgm:pt modelId="{23E2DA18-8EFD-4096-9402-2C1D8D5034FD}" type="pres">
      <dgm:prSet presAssocID="{7774C27D-E05C-45D3-9478-6D5FDE4C2A2C}" presName="LevelOneTextNode" presStyleLbl="node0" presStyleIdx="0" presStyleCnt="1">
        <dgm:presLayoutVars>
          <dgm:chPref val="3"/>
        </dgm:presLayoutVars>
      </dgm:prSet>
      <dgm:spPr/>
      <dgm:t>
        <a:bodyPr/>
        <a:lstStyle/>
        <a:p>
          <a:endParaRPr lang="en-US"/>
        </a:p>
      </dgm:t>
    </dgm:pt>
    <dgm:pt modelId="{C834C71B-4DAD-44EA-B066-C089CEDE9D3B}" type="pres">
      <dgm:prSet presAssocID="{7774C27D-E05C-45D3-9478-6D5FDE4C2A2C}" presName="level2hierChild" presStyleCnt="0"/>
      <dgm:spPr/>
    </dgm:pt>
    <dgm:pt modelId="{8EA4BA67-88A4-4D71-B47C-DFC73D3AF3FD}" type="pres">
      <dgm:prSet presAssocID="{D9E078D1-5D7F-4480-A616-9A68CCF6316E}" presName="conn2-1" presStyleLbl="parChTrans1D2" presStyleIdx="0" presStyleCnt="5"/>
      <dgm:spPr/>
      <dgm:t>
        <a:bodyPr/>
        <a:lstStyle/>
        <a:p>
          <a:endParaRPr lang="en-US"/>
        </a:p>
      </dgm:t>
    </dgm:pt>
    <dgm:pt modelId="{023ABCC9-F26C-4F0B-B969-AAF93931B382}" type="pres">
      <dgm:prSet presAssocID="{D9E078D1-5D7F-4480-A616-9A68CCF6316E}" presName="connTx" presStyleLbl="parChTrans1D2" presStyleIdx="0" presStyleCnt="5"/>
      <dgm:spPr/>
      <dgm:t>
        <a:bodyPr/>
        <a:lstStyle/>
        <a:p>
          <a:endParaRPr lang="en-US"/>
        </a:p>
      </dgm:t>
    </dgm:pt>
    <dgm:pt modelId="{230506FB-F136-4BF2-ADCE-CEBD0F1CBEBC}" type="pres">
      <dgm:prSet presAssocID="{CEDA252B-3095-46D1-A49F-6DF1365D5778}" presName="root2" presStyleCnt="0"/>
      <dgm:spPr/>
    </dgm:pt>
    <dgm:pt modelId="{E8891658-D7CE-4A44-B293-8A4F78A658E0}" type="pres">
      <dgm:prSet presAssocID="{CEDA252B-3095-46D1-A49F-6DF1365D5778}" presName="LevelTwoTextNode" presStyleLbl="node2" presStyleIdx="0" presStyleCnt="5">
        <dgm:presLayoutVars>
          <dgm:chPref val="3"/>
        </dgm:presLayoutVars>
      </dgm:prSet>
      <dgm:spPr/>
      <dgm:t>
        <a:bodyPr/>
        <a:lstStyle/>
        <a:p>
          <a:endParaRPr lang="en-US"/>
        </a:p>
      </dgm:t>
    </dgm:pt>
    <dgm:pt modelId="{93051F94-556A-4684-AC7E-8734A4C212D1}" type="pres">
      <dgm:prSet presAssocID="{CEDA252B-3095-46D1-A49F-6DF1365D5778}" presName="level3hierChild" presStyleCnt="0"/>
      <dgm:spPr/>
    </dgm:pt>
    <dgm:pt modelId="{5433B4D5-03EF-4955-845E-496D33552CD1}" type="pres">
      <dgm:prSet presAssocID="{46A350C9-9956-4AF8-A98A-1E6CF43202F7}" presName="conn2-1" presStyleLbl="parChTrans1D2" presStyleIdx="1" presStyleCnt="5"/>
      <dgm:spPr/>
      <dgm:t>
        <a:bodyPr/>
        <a:lstStyle/>
        <a:p>
          <a:endParaRPr lang="en-US"/>
        </a:p>
      </dgm:t>
    </dgm:pt>
    <dgm:pt modelId="{B1219268-44F5-4E4A-978F-6F785E510E8C}" type="pres">
      <dgm:prSet presAssocID="{46A350C9-9956-4AF8-A98A-1E6CF43202F7}" presName="connTx" presStyleLbl="parChTrans1D2" presStyleIdx="1" presStyleCnt="5"/>
      <dgm:spPr/>
      <dgm:t>
        <a:bodyPr/>
        <a:lstStyle/>
        <a:p>
          <a:endParaRPr lang="en-US"/>
        </a:p>
      </dgm:t>
    </dgm:pt>
    <dgm:pt modelId="{022B3B6C-8515-4A85-812D-648492776375}" type="pres">
      <dgm:prSet presAssocID="{6592AE79-698A-4BF5-88F1-B8A4A33F8266}" presName="root2" presStyleCnt="0"/>
      <dgm:spPr/>
    </dgm:pt>
    <dgm:pt modelId="{66F10B50-8567-4EC3-B4EF-45818F0C5142}" type="pres">
      <dgm:prSet presAssocID="{6592AE79-698A-4BF5-88F1-B8A4A33F8266}" presName="LevelTwoTextNode" presStyleLbl="node2" presStyleIdx="1" presStyleCnt="5">
        <dgm:presLayoutVars>
          <dgm:chPref val="3"/>
        </dgm:presLayoutVars>
      </dgm:prSet>
      <dgm:spPr/>
      <dgm:t>
        <a:bodyPr/>
        <a:lstStyle/>
        <a:p>
          <a:endParaRPr lang="en-US"/>
        </a:p>
      </dgm:t>
    </dgm:pt>
    <dgm:pt modelId="{B45F4A7A-EDA1-4EB0-BF83-8DB8DDC5AF5C}" type="pres">
      <dgm:prSet presAssocID="{6592AE79-698A-4BF5-88F1-B8A4A33F8266}" presName="level3hierChild" presStyleCnt="0"/>
      <dgm:spPr/>
    </dgm:pt>
    <dgm:pt modelId="{2BAC818A-DEAF-4471-8EC0-00633E1C20AD}" type="pres">
      <dgm:prSet presAssocID="{E95338AC-4BDC-4797-B331-C89A0FE220EF}" presName="conn2-1" presStyleLbl="parChTrans1D2" presStyleIdx="2" presStyleCnt="5"/>
      <dgm:spPr/>
      <dgm:t>
        <a:bodyPr/>
        <a:lstStyle/>
        <a:p>
          <a:endParaRPr lang="en-US"/>
        </a:p>
      </dgm:t>
    </dgm:pt>
    <dgm:pt modelId="{2AC2D1DD-291A-47A8-999F-FAB27245D4D9}" type="pres">
      <dgm:prSet presAssocID="{E95338AC-4BDC-4797-B331-C89A0FE220EF}" presName="connTx" presStyleLbl="parChTrans1D2" presStyleIdx="2" presStyleCnt="5"/>
      <dgm:spPr/>
      <dgm:t>
        <a:bodyPr/>
        <a:lstStyle/>
        <a:p>
          <a:endParaRPr lang="en-US"/>
        </a:p>
      </dgm:t>
    </dgm:pt>
    <dgm:pt modelId="{FF36601C-CD8A-4596-BC5F-DFC2EAFC3196}" type="pres">
      <dgm:prSet presAssocID="{25E62A6A-C823-44C6-88AE-B849E9268AD3}" presName="root2" presStyleCnt="0"/>
      <dgm:spPr/>
    </dgm:pt>
    <dgm:pt modelId="{F2326122-C118-459F-B1D8-3ADD0F233015}" type="pres">
      <dgm:prSet presAssocID="{25E62A6A-C823-44C6-88AE-B849E9268AD3}" presName="LevelTwoTextNode" presStyleLbl="node2" presStyleIdx="2" presStyleCnt="5">
        <dgm:presLayoutVars>
          <dgm:chPref val="3"/>
        </dgm:presLayoutVars>
      </dgm:prSet>
      <dgm:spPr/>
      <dgm:t>
        <a:bodyPr/>
        <a:lstStyle/>
        <a:p>
          <a:endParaRPr lang="en-US"/>
        </a:p>
      </dgm:t>
    </dgm:pt>
    <dgm:pt modelId="{6FD59E12-6F4F-42D7-AB5A-FA0A825EC9AC}" type="pres">
      <dgm:prSet presAssocID="{25E62A6A-C823-44C6-88AE-B849E9268AD3}" presName="level3hierChild" presStyleCnt="0"/>
      <dgm:spPr/>
    </dgm:pt>
    <dgm:pt modelId="{0734498E-41DB-4771-9A13-A41FEB1355B9}" type="pres">
      <dgm:prSet presAssocID="{9DF89BD0-D176-48CC-A266-4A386F0A7678}" presName="conn2-1" presStyleLbl="parChTrans1D2" presStyleIdx="3" presStyleCnt="5"/>
      <dgm:spPr/>
      <dgm:t>
        <a:bodyPr/>
        <a:lstStyle/>
        <a:p>
          <a:endParaRPr lang="en-US"/>
        </a:p>
      </dgm:t>
    </dgm:pt>
    <dgm:pt modelId="{EBDB5A72-65FB-4E7E-B921-AAF3FE48A4A5}" type="pres">
      <dgm:prSet presAssocID="{9DF89BD0-D176-48CC-A266-4A386F0A7678}" presName="connTx" presStyleLbl="parChTrans1D2" presStyleIdx="3" presStyleCnt="5"/>
      <dgm:spPr/>
      <dgm:t>
        <a:bodyPr/>
        <a:lstStyle/>
        <a:p>
          <a:endParaRPr lang="en-US"/>
        </a:p>
      </dgm:t>
    </dgm:pt>
    <dgm:pt modelId="{728E1588-77FA-4BB9-8E71-B38DC57FA193}" type="pres">
      <dgm:prSet presAssocID="{1EA253AE-FA34-4374-9F88-46A3BCFAC168}" presName="root2" presStyleCnt="0"/>
      <dgm:spPr/>
    </dgm:pt>
    <dgm:pt modelId="{62DA621E-269F-4503-A712-9F72AEB46734}" type="pres">
      <dgm:prSet presAssocID="{1EA253AE-FA34-4374-9F88-46A3BCFAC168}" presName="LevelTwoTextNode" presStyleLbl="node2" presStyleIdx="3" presStyleCnt="5">
        <dgm:presLayoutVars>
          <dgm:chPref val="3"/>
        </dgm:presLayoutVars>
      </dgm:prSet>
      <dgm:spPr/>
      <dgm:t>
        <a:bodyPr/>
        <a:lstStyle/>
        <a:p>
          <a:endParaRPr lang="en-US"/>
        </a:p>
      </dgm:t>
    </dgm:pt>
    <dgm:pt modelId="{94511B74-06F6-497C-875A-DECA7C2EC67D}" type="pres">
      <dgm:prSet presAssocID="{1EA253AE-FA34-4374-9F88-46A3BCFAC168}" presName="level3hierChild" presStyleCnt="0"/>
      <dgm:spPr/>
    </dgm:pt>
    <dgm:pt modelId="{AD8827AD-AD18-41F7-9218-AF333881CA21}" type="pres">
      <dgm:prSet presAssocID="{C59B88DB-6442-43B0-AFCE-2C00CB83CF37}" presName="conn2-1" presStyleLbl="parChTrans1D3" presStyleIdx="0" presStyleCnt="3"/>
      <dgm:spPr/>
      <dgm:t>
        <a:bodyPr/>
        <a:lstStyle/>
        <a:p>
          <a:endParaRPr lang="en-US"/>
        </a:p>
      </dgm:t>
    </dgm:pt>
    <dgm:pt modelId="{9D979385-B9FD-47EB-B67A-7B308767C84A}" type="pres">
      <dgm:prSet presAssocID="{C59B88DB-6442-43B0-AFCE-2C00CB83CF37}" presName="connTx" presStyleLbl="parChTrans1D3" presStyleIdx="0" presStyleCnt="3"/>
      <dgm:spPr/>
      <dgm:t>
        <a:bodyPr/>
        <a:lstStyle/>
        <a:p>
          <a:endParaRPr lang="en-US"/>
        </a:p>
      </dgm:t>
    </dgm:pt>
    <dgm:pt modelId="{742CDFAA-94DE-47A0-AE2E-03EE38434B72}" type="pres">
      <dgm:prSet presAssocID="{3B21EDDF-3EE3-4F4F-B662-4BED91CC801E}" presName="root2" presStyleCnt="0"/>
      <dgm:spPr/>
    </dgm:pt>
    <dgm:pt modelId="{222EA9DD-5CCF-444E-BBEC-0DC03420A18B}" type="pres">
      <dgm:prSet presAssocID="{3B21EDDF-3EE3-4F4F-B662-4BED91CC801E}" presName="LevelTwoTextNode" presStyleLbl="node3" presStyleIdx="0" presStyleCnt="3">
        <dgm:presLayoutVars>
          <dgm:chPref val="3"/>
        </dgm:presLayoutVars>
      </dgm:prSet>
      <dgm:spPr/>
      <dgm:t>
        <a:bodyPr/>
        <a:lstStyle/>
        <a:p>
          <a:endParaRPr lang="en-US"/>
        </a:p>
      </dgm:t>
    </dgm:pt>
    <dgm:pt modelId="{31B9E078-1A53-4387-A64C-52D54B509A7A}" type="pres">
      <dgm:prSet presAssocID="{3B21EDDF-3EE3-4F4F-B662-4BED91CC801E}" presName="level3hierChild" presStyleCnt="0"/>
      <dgm:spPr/>
    </dgm:pt>
    <dgm:pt modelId="{DD0860B9-E7B0-47DB-969B-5C521D7BFFA7}" type="pres">
      <dgm:prSet presAssocID="{71CBC9C2-6AAF-47E7-B1C9-8FE82678A8B8}" presName="conn2-1" presStyleLbl="parChTrans1D3" presStyleIdx="1" presStyleCnt="3"/>
      <dgm:spPr/>
      <dgm:t>
        <a:bodyPr/>
        <a:lstStyle/>
        <a:p>
          <a:endParaRPr lang="en-US"/>
        </a:p>
      </dgm:t>
    </dgm:pt>
    <dgm:pt modelId="{C5C38EE3-979D-4F4F-95B1-4308E293EB6F}" type="pres">
      <dgm:prSet presAssocID="{71CBC9C2-6AAF-47E7-B1C9-8FE82678A8B8}" presName="connTx" presStyleLbl="parChTrans1D3" presStyleIdx="1" presStyleCnt="3"/>
      <dgm:spPr/>
      <dgm:t>
        <a:bodyPr/>
        <a:lstStyle/>
        <a:p>
          <a:endParaRPr lang="en-US"/>
        </a:p>
      </dgm:t>
    </dgm:pt>
    <dgm:pt modelId="{FCB56531-8D92-4FE7-AD3D-EF18D5F0533B}" type="pres">
      <dgm:prSet presAssocID="{FEC7BEBF-4B7F-4462-9ECC-42B6EF828989}" presName="root2" presStyleCnt="0"/>
      <dgm:spPr/>
    </dgm:pt>
    <dgm:pt modelId="{CC7D5F36-9174-4B8E-916D-BB5B7E83FC3F}" type="pres">
      <dgm:prSet presAssocID="{FEC7BEBF-4B7F-4462-9ECC-42B6EF828989}" presName="LevelTwoTextNode" presStyleLbl="node3" presStyleIdx="1" presStyleCnt="3">
        <dgm:presLayoutVars>
          <dgm:chPref val="3"/>
        </dgm:presLayoutVars>
      </dgm:prSet>
      <dgm:spPr/>
      <dgm:t>
        <a:bodyPr/>
        <a:lstStyle/>
        <a:p>
          <a:endParaRPr lang="en-US"/>
        </a:p>
      </dgm:t>
    </dgm:pt>
    <dgm:pt modelId="{62322C6A-39BA-4E99-9195-36856B54D65E}" type="pres">
      <dgm:prSet presAssocID="{FEC7BEBF-4B7F-4462-9ECC-42B6EF828989}" presName="level3hierChild" presStyleCnt="0"/>
      <dgm:spPr/>
    </dgm:pt>
    <dgm:pt modelId="{644463D6-A288-4CA2-857D-D42A9A0EBA91}" type="pres">
      <dgm:prSet presAssocID="{F2010C98-F1DB-4A2B-A6AF-7AE7CCC2EDD5}" presName="conn2-1" presStyleLbl="parChTrans1D3" presStyleIdx="2" presStyleCnt="3"/>
      <dgm:spPr/>
      <dgm:t>
        <a:bodyPr/>
        <a:lstStyle/>
        <a:p>
          <a:endParaRPr lang="en-US"/>
        </a:p>
      </dgm:t>
    </dgm:pt>
    <dgm:pt modelId="{797564A8-3CB7-4294-9F5C-3CC69B17FB5A}" type="pres">
      <dgm:prSet presAssocID="{F2010C98-F1DB-4A2B-A6AF-7AE7CCC2EDD5}" presName="connTx" presStyleLbl="parChTrans1D3" presStyleIdx="2" presStyleCnt="3"/>
      <dgm:spPr/>
      <dgm:t>
        <a:bodyPr/>
        <a:lstStyle/>
        <a:p>
          <a:endParaRPr lang="en-US"/>
        </a:p>
      </dgm:t>
    </dgm:pt>
    <dgm:pt modelId="{8C608E45-1BAA-4313-9D0A-91777FF4131B}" type="pres">
      <dgm:prSet presAssocID="{4D8F800A-9535-457F-86A0-1BF2AFF7DE20}" presName="root2" presStyleCnt="0"/>
      <dgm:spPr/>
    </dgm:pt>
    <dgm:pt modelId="{33C489B7-4EB3-43DB-9007-26C2FCECD5B7}" type="pres">
      <dgm:prSet presAssocID="{4D8F800A-9535-457F-86A0-1BF2AFF7DE20}" presName="LevelTwoTextNode" presStyleLbl="node3" presStyleIdx="2" presStyleCnt="3">
        <dgm:presLayoutVars>
          <dgm:chPref val="3"/>
        </dgm:presLayoutVars>
      </dgm:prSet>
      <dgm:spPr/>
      <dgm:t>
        <a:bodyPr/>
        <a:lstStyle/>
        <a:p>
          <a:endParaRPr lang="en-US"/>
        </a:p>
      </dgm:t>
    </dgm:pt>
    <dgm:pt modelId="{032322DA-5334-450C-B442-A01A2DF0F830}" type="pres">
      <dgm:prSet presAssocID="{4D8F800A-9535-457F-86A0-1BF2AFF7DE20}" presName="level3hierChild" presStyleCnt="0"/>
      <dgm:spPr/>
    </dgm:pt>
    <dgm:pt modelId="{AF5A383C-457F-457B-B4CD-D2BC5581DA84}" type="pres">
      <dgm:prSet presAssocID="{976F87EF-C40B-4598-97E2-C190E0CFA339}" presName="conn2-1" presStyleLbl="parChTrans1D2" presStyleIdx="4" presStyleCnt="5"/>
      <dgm:spPr/>
      <dgm:t>
        <a:bodyPr/>
        <a:lstStyle/>
        <a:p>
          <a:endParaRPr lang="en-US"/>
        </a:p>
      </dgm:t>
    </dgm:pt>
    <dgm:pt modelId="{978F25E2-70E3-4567-9BF3-33D1EF632BBE}" type="pres">
      <dgm:prSet presAssocID="{976F87EF-C40B-4598-97E2-C190E0CFA339}" presName="connTx" presStyleLbl="parChTrans1D2" presStyleIdx="4" presStyleCnt="5"/>
      <dgm:spPr/>
      <dgm:t>
        <a:bodyPr/>
        <a:lstStyle/>
        <a:p>
          <a:endParaRPr lang="en-US"/>
        </a:p>
      </dgm:t>
    </dgm:pt>
    <dgm:pt modelId="{88CF73E9-A4E0-4F17-9320-0026160DE82A}" type="pres">
      <dgm:prSet presAssocID="{D3B37B1C-4640-47F4-B0A0-7F17C719DD56}" presName="root2" presStyleCnt="0"/>
      <dgm:spPr/>
    </dgm:pt>
    <dgm:pt modelId="{4A990F16-7A60-4D91-8B1F-9E31D6372615}" type="pres">
      <dgm:prSet presAssocID="{D3B37B1C-4640-47F4-B0A0-7F17C719DD56}" presName="LevelTwoTextNode" presStyleLbl="node2" presStyleIdx="4" presStyleCnt="5">
        <dgm:presLayoutVars>
          <dgm:chPref val="3"/>
        </dgm:presLayoutVars>
      </dgm:prSet>
      <dgm:spPr/>
      <dgm:t>
        <a:bodyPr/>
        <a:lstStyle/>
        <a:p>
          <a:endParaRPr lang="en-US"/>
        </a:p>
      </dgm:t>
    </dgm:pt>
    <dgm:pt modelId="{E58E4B89-FC61-45E1-9125-5EF92D67ED99}" type="pres">
      <dgm:prSet presAssocID="{D3B37B1C-4640-47F4-B0A0-7F17C719DD56}" presName="level3hierChild" presStyleCnt="0"/>
      <dgm:spPr/>
    </dgm:pt>
  </dgm:ptLst>
  <dgm:cxnLst>
    <dgm:cxn modelId="{6BBD3C2C-569D-4C0C-B83F-39CB910EC39C}" type="presOf" srcId="{D9E078D1-5D7F-4480-A616-9A68CCF6316E}" destId="{023ABCC9-F26C-4F0B-B969-AAF93931B382}" srcOrd="1" destOrd="0" presId="urn:microsoft.com/office/officeart/2005/8/layout/hierarchy2"/>
    <dgm:cxn modelId="{1FC9A98A-ABB1-4315-BC9E-564070FBEC50}" srcId="{7774C27D-E05C-45D3-9478-6D5FDE4C2A2C}" destId="{25E62A6A-C823-44C6-88AE-B849E9268AD3}" srcOrd="2" destOrd="0" parTransId="{E95338AC-4BDC-4797-B331-C89A0FE220EF}" sibTransId="{88085B8C-EFAB-4255-92C7-1ACAA3AAF972}"/>
    <dgm:cxn modelId="{8D363FE5-09F0-4DE1-BA8C-306E4AE447C3}" type="presOf" srcId="{976F87EF-C40B-4598-97E2-C190E0CFA339}" destId="{AF5A383C-457F-457B-B4CD-D2BC5581DA84}" srcOrd="0" destOrd="0" presId="urn:microsoft.com/office/officeart/2005/8/layout/hierarchy2"/>
    <dgm:cxn modelId="{8CBEB456-1AD4-4515-8A18-85D06D55F01D}" type="presOf" srcId="{D9E078D1-5D7F-4480-A616-9A68CCF6316E}" destId="{8EA4BA67-88A4-4D71-B47C-DFC73D3AF3FD}" srcOrd="0" destOrd="0" presId="urn:microsoft.com/office/officeart/2005/8/layout/hierarchy2"/>
    <dgm:cxn modelId="{245DE251-C941-4FEF-9416-B3BB373B7A75}" type="presOf" srcId="{F2010C98-F1DB-4A2B-A6AF-7AE7CCC2EDD5}" destId="{644463D6-A288-4CA2-857D-D42A9A0EBA91}" srcOrd="0" destOrd="0" presId="urn:microsoft.com/office/officeart/2005/8/layout/hierarchy2"/>
    <dgm:cxn modelId="{EC25E599-E21D-4BA9-9C53-CA68AFE363A3}" srcId="{1EA253AE-FA34-4374-9F88-46A3BCFAC168}" destId="{FEC7BEBF-4B7F-4462-9ECC-42B6EF828989}" srcOrd="1" destOrd="0" parTransId="{71CBC9C2-6AAF-47E7-B1C9-8FE82678A8B8}" sibTransId="{3235D69C-479F-487A-A4A5-288AB4C22474}"/>
    <dgm:cxn modelId="{39DAE5BE-F4DE-4E6A-8F05-AB6D540F6AEC}" type="presOf" srcId="{CEDA252B-3095-46D1-A49F-6DF1365D5778}" destId="{E8891658-D7CE-4A44-B293-8A4F78A658E0}" srcOrd="0" destOrd="0" presId="urn:microsoft.com/office/officeart/2005/8/layout/hierarchy2"/>
    <dgm:cxn modelId="{E9F30E3F-55C5-4198-9AD2-0CB52063BCFE}" srcId="{1EA253AE-FA34-4374-9F88-46A3BCFAC168}" destId="{4D8F800A-9535-457F-86A0-1BF2AFF7DE20}" srcOrd="2" destOrd="0" parTransId="{F2010C98-F1DB-4A2B-A6AF-7AE7CCC2EDD5}" sibTransId="{8CAEE10E-CDB4-42F3-992C-28AD29BFC7A9}"/>
    <dgm:cxn modelId="{C83762B2-61D5-4E57-8418-ABD20E2D5ADE}" type="presOf" srcId="{6592AE79-698A-4BF5-88F1-B8A4A33F8266}" destId="{66F10B50-8567-4EC3-B4EF-45818F0C5142}" srcOrd="0" destOrd="0" presId="urn:microsoft.com/office/officeart/2005/8/layout/hierarchy2"/>
    <dgm:cxn modelId="{EE25A223-5D0D-4CF5-8795-B294C707004A}" srcId="{7774C27D-E05C-45D3-9478-6D5FDE4C2A2C}" destId="{CEDA252B-3095-46D1-A49F-6DF1365D5778}" srcOrd="0" destOrd="0" parTransId="{D9E078D1-5D7F-4480-A616-9A68CCF6316E}" sibTransId="{8A3FF3C5-69CB-4791-8D0E-3D2DE3444AB8}"/>
    <dgm:cxn modelId="{D7156691-C738-4DBA-ABD0-D973C9982EA9}" type="presOf" srcId="{3B21EDDF-3EE3-4F4F-B662-4BED91CC801E}" destId="{222EA9DD-5CCF-444E-BBEC-0DC03420A18B}" srcOrd="0" destOrd="0" presId="urn:microsoft.com/office/officeart/2005/8/layout/hierarchy2"/>
    <dgm:cxn modelId="{74578753-00C6-4969-A7B7-F955E00896D1}" srcId="{789499A9-AA0B-4F7A-9DE0-A2CF6E7C8D88}" destId="{7774C27D-E05C-45D3-9478-6D5FDE4C2A2C}" srcOrd="0" destOrd="0" parTransId="{6AAB8CA5-00E2-447F-B3BA-C2FA51A81446}" sibTransId="{78BC862B-6BF3-4F01-8419-D48C92AB28F4}"/>
    <dgm:cxn modelId="{C75CA0A2-92AF-4BD2-849A-71CE9A603E31}" type="presOf" srcId="{789499A9-AA0B-4F7A-9DE0-A2CF6E7C8D88}" destId="{0EB81365-BEF3-4026-9F5C-EB6F93B1C038}" srcOrd="0" destOrd="0" presId="urn:microsoft.com/office/officeart/2005/8/layout/hierarchy2"/>
    <dgm:cxn modelId="{D3A745E3-83D1-4FB8-A54F-8778EEA5FBBB}" srcId="{7774C27D-E05C-45D3-9478-6D5FDE4C2A2C}" destId="{6592AE79-698A-4BF5-88F1-B8A4A33F8266}" srcOrd="1" destOrd="0" parTransId="{46A350C9-9956-4AF8-A98A-1E6CF43202F7}" sibTransId="{D80262EC-A7E3-4DF1-835D-B3932A0B6D50}"/>
    <dgm:cxn modelId="{BFB5860D-5AD3-41C0-9511-5404D1F603CB}" type="presOf" srcId="{46A350C9-9956-4AF8-A98A-1E6CF43202F7}" destId="{5433B4D5-03EF-4955-845E-496D33552CD1}" srcOrd="0" destOrd="0" presId="urn:microsoft.com/office/officeart/2005/8/layout/hierarchy2"/>
    <dgm:cxn modelId="{E64B2FD6-98E8-499D-BBAB-69C279EA3919}" srcId="{7774C27D-E05C-45D3-9478-6D5FDE4C2A2C}" destId="{D3B37B1C-4640-47F4-B0A0-7F17C719DD56}" srcOrd="4" destOrd="0" parTransId="{976F87EF-C40B-4598-97E2-C190E0CFA339}" sibTransId="{66855892-2BD0-4702-B66C-8253E031DC23}"/>
    <dgm:cxn modelId="{B6ADC154-F618-4DC7-9108-725F630E165A}" type="presOf" srcId="{4D8F800A-9535-457F-86A0-1BF2AFF7DE20}" destId="{33C489B7-4EB3-43DB-9007-26C2FCECD5B7}" srcOrd="0" destOrd="0" presId="urn:microsoft.com/office/officeart/2005/8/layout/hierarchy2"/>
    <dgm:cxn modelId="{6066F114-85B1-4CA2-80E1-F23383635173}" type="presOf" srcId="{C59B88DB-6442-43B0-AFCE-2C00CB83CF37}" destId="{AD8827AD-AD18-41F7-9218-AF333881CA21}" srcOrd="0" destOrd="0" presId="urn:microsoft.com/office/officeart/2005/8/layout/hierarchy2"/>
    <dgm:cxn modelId="{7A6CF336-F4CB-41B5-A14F-94380B632C00}" type="presOf" srcId="{FEC7BEBF-4B7F-4462-9ECC-42B6EF828989}" destId="{CC7D5F36-9174-4B8E-916D-BB5B7E83FC3F}" srcOrd="0" destOrd="0" presId="urn:microsoft.com/office/officeart/2005/8/layout/hierarchy2"/>
    <dgm:cxn modelId="{42307A74-25CF-4179-BFE2-6333699CAC52}" type="presOf" srcId="{1EA253AE-FA34-4374-9F88-46A3BCFAC168}" destId="{62DA621E-269F-4503-A712-9F72AEB46734}" srcOrd="0" destOrd="0" presId="urn:microsoft.com/office/officeart/2005/8/layout/hierarchy2"/>
    <dgm:cxn modelId="{7110824F-3759-4ACE-ADB1-4FDBF80D208A}" type="presOf" srcId="{E95338AC-4BDC-4797-B331-C89A0FE220EF}" destId="{2BAC818A-DEAF-4471-8EC0-00633E1C20AD}" srcOrd="0" destOrd="0" presId="urn:microsoft.com/office/officeart/2005/8/layout/hierarchy2"/>
    <dgm:cxn modelId="{4AC36CA7-606C-4CCC-9351-88765D729248}" type="presOf" srcId="{9DF89BD0-D176-48CC-A266-4A386F0A7678}" destId="{EBDB5A72-65FB-4E7E-B921-AAF3FE48A4A5}" srcOrd="1" destOrd="0" presId="urn:microsoft.com/office/officeart/2005/8/layout/hierarchy2"/>
    <dgm:cxn modelId="{28356DEF-D120-41E0-AAFA-9A8245CD7D2F}" type="presOf" srcId="{E95338AC-4BDC-4797-B331-C89A0FE220EF}" destId="{2AC2D1DD-291A-47A8-999F-FAB27245D4D9}" srcOrd="1" destOrd="0" presId="urn:microsoft.com/office/officeart/2005/8/layout/hierarchy2"/>
    <dgm:cxn modelId="{FF2701B6-0FEA-4330-82F0-FDCEE5B8004F}" type="presOf" srcId="{71CBC9C2-6AAF-47E7-B1C9-8FE82678A8B8}" destId="{C5C38EE3-979D-4F4F-95B1-4308E293EB6F}" srcOrd="1" destOrd="0" presId="urn:microsoft.com/office/officeart/2005/8/layout/hierarchy2"/>
    <dgm:cxn modelId="{20A11D51-F045-4D1F-9228-960F65B90D1B}" type="presOf" srcId="{F2010C98-F1DB-4A2B-A6AF-7AE7CCC2EDD5}" destId="{797564A8-3CB7-4294-9F5C-3CC69B17FB5A}" srcOrd="1" destOrd="0" presId="urn:microsoft.com/office/officeart/2005/8/layout/hierarchy2"/>
    <dgm:cxn modelId="{0E6E1B27-FA4A-4004-BF26-59C245258F72}" type="presOf" srcId="{46A350C9-9956-4AF8-A98A-1E6CF43202F7}" destId="{B1219268-44F5-4E4A-978F-6F785E510E8C}" srcOrd="1" destOrd="0" presId="urn:microsoft.com/office/officeart/2005/8/layout/hierarchy2"/>
    <dgm:cxn modelId="{875C9873-5F7F-434F-A2B8-51953E78A762}" type="presOf" srcId="{71CBC9C2-6AAF-47E7-B1C9-8FE82678A8B8}" destId="{DD0860B9-E7B0-47DB-969B-5C521D7BFFA7}" srcOrd="0" destOrd="0" presId="urn:microsoft.com/office/officeart/2005/8/layout/hierarchy2"/>
    <dgm:cxn modelId="{2548F774-DAB0-4969-8B9D-F4050A13DC85}" srcId="{7774C27D-E05C-45D3-9478-6D5FDE4C2A2C}" destId="{1EA253AE-FA34-4374-9F88-46A3BCFAC168}" srcOrd="3" destOrd="0" parTransId="{9DF89BD0-D176-48CC-A266-4A386F0A7678}" sibTransId="{191D7993-B15E-4075-9388-494464DB9E19}"/>
    <dgm:cxn modelId="{87106798-963F-40D4-AA26-68400DAD6BF4}" type="presOf" srcId="{25E62A6A-C823-44C6-88AE-B849E9268AD3}" destId="{F2326122-C118-459F-B1D8-3ADD0F233015}" srcOrd="0" destOrd="0" presId="urn:microsoft.com/office/officeart/2005/8/layout/hierarchy2"/>
    <dgm:cxn modelId="{D5DE25E3-A972-40E1-977D-827838E64DB1}" type="presOf" srcId="{D3B37B1C-4640-47F4-B0A0-7F17C719DD56}" destId="{4A990F16-7A60-4D91-8B1F-9E31D6372615}" srcOrd="0" destOrd="0" presId="urn:microsoft.com/office/officeart/2005/8/layout/hierarchy2"/>
    <dgm:cxn modelId="{C9D67324-B414-460C-B8B8-F8D67C8A1233}" type="presOf" srcId="{C59B88DB-6442-43B0-AFCE-2C00CB83CF37}" destId="{9D979385-B9FD-47EB-B67A-7B308767C84A}" srcOrd="1" destOrd="0" presId="urn:microsoft.com/office/officeart/2005/8/layout/hierarchy2"/>
    <dgm:cxn modelId="{F04DA2A9-FEC1-4C90-BD87-A3C9FA08F4E1}" type="presOf" srcId="{976F87EF-C40B-4598-97E2-C190E0CFA339}" destId="{978F25E2-70E3-4567-9BF3-33D1EF632BBE}" srcOrd="1" destOrd="0" presId="urn:microsoft.com/office/officeart/2005/8/layout/hierarchy2"/>
    <dgm:cxn modelId="{26A17B28-7592-42ED-AF79-9C2A32F23C4C}" type="presOf" srcId="{7774C27D-E05C-45D3-9478-6D5FDE4C2A2C}" destId="{23E2DA18-8EFD-4096-9402-2C1D8D5034FD}" srcOrd="0" destOrd="0" presId="urn:microsoft.com/office/officeart/2005/8/layout/hierarchy2"/>
    <dgm:cxn modelId="{F1EF8658-F946-4604-8194-7A56BF3B16E3}" srcId="{1EA253AE-FA34-4374-9F88-46A3BCFAC168}" destId="{3B21EDDF-3EE3-4F4F-B662-4BED91CC801E}" srcOrd="0" destOrd="0" parTransId="{C59B88DB-6442-43B0-AFCE-2C00CB83CF37}" sibTransId="{8F6234A3-884B-46D0-9B6F-8FCFA1403079}"/>
    <dgm:cxn modelId="{56B3730E-562D-4369-9A6C-4A82FD2F98DC}" type="presOf" srcId="{9DF89BD0-D176-48CC-A266-4A386F0A7678}" destId="{0734498E-41DB-4771-9A13-A41FEB1355B9}" srcOrd="0" destOrd="0" presId="urn:microsoft.com/office/officeart/2005/8/layout/hierarchy2"/>
    <dgm:cxn modelId="{ED0DBCB9-6FC6-4D45-9884-E07DB7A584ED}" type="presParOf" srcId="{0EB81365-BEF3-4026-9F5C-EB6F93B1C038}" destId="{D37BC63C-C63B-4FC4-9E9E-16BF7B9C78E9}" srcOrd="0" destOrd="0" presId="urn:microsoft.com/office/officeart/2005/8/layout/hierarchy2"/>
    <dgm:cxn modelId="{2F2D3F5D-A9CD-48F6-8E02-9AF5E21723E1}" type="presParOf" srcId="{D37BC63C-C63B-4FC4-9E9E-16BF7B9C78E9}" destId="{23E2DA18-8EFD-4096-9402-2C1D8D5034FD}" srcOrd="0" destOrd="0" presId="urn:microsoft.com/office/officeart/2005/8/layout/hierarchy2"/>
    <dgm:cxn modelId="{9F66D54D-C6D6-4EB8-B73E-CF772ABCFD2A}" type="presParOf" srcId="{D37BC63C-C63B-4FC4-9E9E-16BF7B9C78E9}" destId="{C834C71B-4DAD-44EA-B066-C089CEDE9D3B}" srcOrd="1" destOrd="0" presId="urn:microsoft.com/office/officeart/2005/8/layout/hierarchy2"/>
    <dgm:cxn modelId="{5E5C971F-C4B5-4BE6-AB70-F8F0E126A26D}" type="presParOf" srcId="{C834C71B-4DAD-44EA-B066-C089CEDE9D3B}" destId="{8EA4BA67-88A4-4D71-B47C-DFC73D3AF3FD}" srcOrd="0" destOrd="0" presId="urn:microsoft.com/office/officeart/2005/8/layout/hierarchy2"/>
    <dgm:cxn modelId="{5253C6E6-CAED-49B6-A6A4-2E1DA9C9E279}" type="presParOf" srcId="{8EA4BA67-88A4-4D71-B47C-DFC73D3AF3FD}" destId="{023ABCC9-F26C-4F0B-B969-AAF93931B382}" srcOrd="0" destOrd="0" presId="urn:microsoft.com/office/officeart/2005/8/layout/hierarchy2"/>
    <dgm:cxn modelId="{70905AE1-6353-493A-9129-5ACF4DD13C9C}" type="presParOf" srcId="{C834C71B-4DAD-44EA-B066-C089CEDE9D3B}" destId="{230506FB-F136-4BF2-ADCE-CEBD0F1CBEBC}" srcOrd="1" destOrd="0" presId="urn:microsoft.com/office/officeart/2005/8/layout/hierarchy2"/>
    <dgm:cxn modelId="{1A60B4EC-7198-476F-B8B9-D2C2C514B0F2}" type="presParOf" srcId="{230506FB-F136-4BF2-ADCE-CEBD0F1CBEBC}" destId="{E8891658-D7CE-4A44-B293-8A4F78A658E0}" srcOrd="0" destOrd="0" presId="urn:microsoft.com/office/officeart/2005/8/layout/hierarchy2"/>
    <dgm:cxn modelId="{48DBB5F7-F571-46AE-95B5-BBA3A1A5A351}" type="presParOf" srcId="{230506FB-F136-4BF2-ADCE-CEBD0F1CBEBC}" destId="{93051F94-556A-4684-AC7E-8734A4C212D1}" srcOrd="1" destOrd="0" presId="urn:microsoft.com/office/officeart/2005/8/layout/hierarchy2"/>
    <dgm:cxn modelId="{5CB8CF65-60AF-47A7-BB3D-3958F6D70C06}" type="presParOf" srcId="{C834C71B-4DAD-44EA-B066-C089CEDE9D3B}" destId="{5433B4D5-03EF-4955-845E-496D33552CD1}" srcOrd="2" destOrd="0" presId="urn:microsoft.com/office/officeart/2005/8/layout/hierarchy2"/>
    <dgm:cxn modelId="{96435302-2F1B-4C4C-BB95-6E8EFA025BD4}" type="presParOf" srcId="{5433B4D5-03EF-4955-845E-496D33552CD1}" destId="{B1219268-44F5-4E4A-978F-6F785E510E8C}" srcOrd="0" destOrd="0" presId="urn:microsoft.com/office/officeart/2005/8/layout/hierarchy2"/>
    <dgm:cxn modelId="{5811369A-082A-496A-A1CB-C1C7E06E7854}" type="presParOf" srcId="{C834C71B-4DAD-44EA-B066-C089CEDE9D3B}" destId="{022B3B6C-8515-4A85-812D-648492776375}" srcOrd="3" destOrd="0" presId="urn:microsoft.com/office/officeart/2005/8/layout/hierarchy2"/>
    <dgm:cxn modelId="{EAEF46F4-38FC-4777-8EEF-E8F6B441584B}" type="presParOf" srcId="{022B3B6C-8515-4A85-812D-648492776375}" destId="{66F10B50-8567-4EC3-B4EF-45818F0C5142}" srcOrd="0" destOrd="0" presId="urn:microsoft.com/office/officeart/2005/8/layout/hierarchy2"/>
    <dgm:cxn modelId="{2C10F868-0432-43A3-B1B4-4E4F79DFEDEE}" type="presParOf" srcId="{022B3B6C-8515-4A85-812D-648492776375}" destId="{B45F4A7A-EDA1-4EB0-BF83-8DB8DDC5AF5C}" srcOrd="1" destOrd="0" presId="urn:microsoft.com/office/officeart/2005/8/layout/hierarchy2"/>
    <dgm:cxn modelId="{5FC0BE1D-BBE7-44FC-A58C-F85222927C41}" type="presParOf" srcId="{C834C71B-4DAD-44EA-B066-C089CEDE9D3B}" destId="{2BAC818A-DEAF-4471-8EC0-00633E1C20AD}" srcOrd="4" destOrd="0" presId="urn:microsoft.com/office/officeart/2005/8/layout/hierarchy2"/>
    <dgm:cxn modelId="{6F68E22D-ADB2-4315-A489-A0F93AC980C0}" type="presParOf" srcId="{2BAC818A-DEAF-4471-8EC0-00633E1C20AD}" destId="{2AC2D1DD-291A-47A8-999F-FAB27245D4D9}" srcOrd="0" destOrd="0" presId="urn:microsoft.com/office/officeart/2005/8/layout/hierarchy2"/>
    <dgm:cxn modelId="{59CC6336-B4B5-419A-B6B5-36F29BF2716E}" type="presParOf" srcId="{C834C71B-4DAD-44EA-B066-C089CEDE9D3B}" destId="{FF36601C-CD8A-4596-BC5F-DFC2EAFC3196}" srcOrd="5" destOrd="0" presId="urn:microsoft.com/office/officeart/2005/8/layout/hierarchy2"/>
    <dgm:cxn modelId="{E9D264D0-A371-4DFB-9B8B-026975FC3269}" type="presParOf" srcId="{FF36601C-CD8A-4596-BC5F-DFC2EAFC3196}" destId="{F2326122-C118-459F-B1D8-3ADD0F233015}" srcOrd="0" destOrd="0" presId="urn:microsoft.com/office/officeart/2005/8/layout/hierarchy2"/>
    <dgm:cxn modelId="{15A61C30-75E4-4476-A9A6-DA365AB7EBC0}" type="presParOf" srcId="{FF36601C-CD8A-4596-BC5F-DFC2EAFC3196}" destId="{6FD59E12-6F4F-42D7-AB5A-FA0A825EC9AC}" srcOrd="1" destOrd="0" presId="urn:microsoft.com/office/officeart/2005/8/layout/hierarchy2"/>
    <dgm:cxn modelId="{8686ADF1-5549-47F5-AA60-341467008E5C}" type="presParOf" srcId="{C834C71B-4DAD-44EA-B066-C089CEDE9D3B}" destId="{0734498E-41DB-4771-9A13-A41FEB1355B9}" srcOrd="6" destOrd="0" presId="urn:microsoft.com/office/officeart/2005/8/layout/hierarchy2"/>
    <dgm:cxn modelId="{216354D1-CDB0-4BE7-9C3D-548C34E5E4FD}" type="presParOf" srcId="{0734498E-41DB-4771-9A13-A41FEB1355B9}" destId="{EBDB5A72-65FB-4E7E-B921-AAF3FE48A4A5}" srcOrd="0" destOrd="0" presId="urn:microsoft.com/office/officeart/2005/8/layout/hierarchy2"/>
    <dgm:cxn modelId="{C1ABEAE8-D717-4ABF-9DF6-F6ED600BC4F5}" type="presParOf" srcId="{C834C71B-4DAD-44EA-B066-C089CEDE9D3B}" destId="{728E1588-77FA-4BB9-8E71-B38DC57FA193}" srcOrd="7" destOrd="0" presId="urn:microsoft.com/office/officeart/2005/8/layout/hierarchy2"/>
    <dgm:cxn modelId="{37427513-882A-46C6-BA02-4E05B43CA5E9}" type="presParOf" srcId="{728E1588-77FA-4BB9-8E71-B38DC57FA193}" destId="{62DA621E-269F-4503-A712-9F72AEB46734}" srcOrd="0" destOrd="0" presId="urn:microsoft.com/office/officeart/2005/8/layout/hierarchy2"/>
    <dgm:cxn modelId="{2DA58243-2AC8-4892-AADA-22341706D9C4}" type="presParOf" srcId="{728E1588-77FA-4BB9-8E71-B38DC57FA193}" destId="{94511B74-06F6-497C-875A-DECA7C2EC67D}" srcOrd="1" destOrd="0" presId="urn:microsoft.com/office/officeart/2005/8/layout/hierarchy2"/>
    <dgm:cxn modelId="{370C696D-3AC1-415C-93A6-E00960A55F52}" type="presParOf" srcId="{94511B74-06F6-497C-875A-DECA7C2EC67D}" destId="{AD8827AD-AD18-41F7-9218-AF333881CA21}" srcOrd="0" destOrd="0" presId="urn:microsoft.com/office/officeart/2005/8/layout/hierarchy2"/>
    <dgm:cxn modelId="{D14627EB-77AC-4B8C-8B2E-B0EAC44ED80B}" type="presParOf" srcId="{AD8827AD-AD18-41F7-9218-AF333881CA21}" destId="{9D979385-B9FD-47EB-B67A-7B308767C84A}" srcOrd="0" destOrd="0" presId="urn:microsoft.com/office/officeart/2005/8/layout/hierarchy2"/>
    <dgm:cxn modelId="{1E2D0398-5BD8-474A-9DD6-1B53D4B30C15}" type="presParOf" srcId="{94511B74-06F6-497C-875A-DECA7C2EC67D}" destId="{742CDFAA-94DE-47A0-AE2E-03EE38434B72}" srcOrd="1" destOrd="0" presId="urn:microsoft.com/office/officeart/2005/8/layout/hierarchy2"/>
    <dgm:cxn modelId="{F6918A2D-C89D-4BE2-ACC8-3E6F2E6E5C90}" type="presParOf" srcId="{742CDFAA-94DE-47A0-AE2E-03EE38434B72}" destId="{222EA9DD-5CCF-444E-BBEC-0DC03420A18B}" srcOrd="0" destOrd="0" presId="urn:microsoft.com/office/officeart/2005/8/layout/hierarchy2"/>
    <dgm:cxn modelId="{E9822BE9-6BF5-41E6-B2AF-1980D49EBFAF}" type="presParOf" srcId="{742CDFAA-94DE-47A0-AE2E-03EE38434B72}" destId="{31B9E078-1A53-4387-A64C-52D54B509A7A}" srcOrd="1" destOrd="0" presId="urn:microsoft.com/office/officeart/2005/8/layout/hierarchy2"/>
    <dgm:cxn modelId="{DB22B4F1-EC03-4650-9E99-56677F9431DE}" type="presParOf" srcId="{94511B74-06F6-497C-875A-DECA7C2EC67D}" destId="{DD0860B9-E7B0-47DB-969B-5C521D7BFFA7}" srcOrd="2" destOrd="0" presId="urn:microsoft.com/office/officeart/2005/8/layout/hierarchy2"/>
    <dgm:cxn modelId="{426CD750-40C6-49B5-A27C-407039D2C3DF}" type="presParOf" srcId="{DD0860B9-E7B0-47DB-969B-5C521D7BFFA7}" destId="{C5C38EE3-979D-4F4F-95B1-4308E293EB6F}" srcOrd="0" destOrd="0" presId="urn:microsoft.com/office/officeart/2005/8/layout/hierarchy2"/>
    <dgm:cxn modelId="{CA36589F-1314-406A-99A6-656BAB216F1B}" type="presParOf" srcId="{94511B74-06F6-497C-875A-DECA7C2EC67D}" destId="{FCB56531-8D92-4FE7-AD3D-EF18D5F0533B}" srcOrd="3" destOrd="0" presId="urn:microsoft.com/office/officeart/2005/8/layout/hierarchy2"/>
    <dgm:cxn modelId="{5C460C64-E761-4B24-8D6A-FC1310983317}" type="presParOf" srcId="{FCB56531-8D92-4FE7-AD3D-EF18D5F0533B}" destId="{CC7D5F36-9174-4B8E-916D-BB5B7E83FC3F}" srcOrd="0" destOrd="0" presId="urn:microsoft.com/office/officeart/2005/8/layout/hierarchy2"/>
    <dgm:cxn modelId="{398FB4D1-D0D5-4049-B296-531454902869}" type="presParOf" srcId="{FCB56531-8D92-4FE7-AD3D-EF18D5F0533B}" destId="{62322C6A-39BA-4E99-9195-36856B54D65E}" srcOrd="1" destOrd="0" presId="urn:microsoft.com/office/officeart/2005/8/layout/hierarchy2"/>
    <dgm:cxn modelId="{AD3650AB-F2C4-43E5-9521-4D3CDD8789D6}" type="presParOf" srcId="{94511B74-06F6-497C-875A-DECA7C2EC67D}" destId="{644463D6-A288-4CA2-857D-D42A9A0EBA91}" srcOrd="4" destOrd="0" presId="urn:microsoft.com/office/officeart/2005/8/layout/hierarchy2"/>
    <dgm:cxn modelId="{E85D34D7-C474-4FA9-9F98-0711CFB4C1B9}" type="presParOf" srcId="{644463D6-A288-4CA2-857D-D42A9A0EBA91}" destId="{797564A8-3CB7-4294-9F5C-3CC69B17FB5A}" srcOrd="0" destOrd="0" presId="urn:microsoft.com/office/officeart/2005/8/layout/hierarchy2"/>
    <dgm:cxn modelId="{1999C6F6-E29C-421E-BDB1-A7DEC561C7FA}" type="presParOf" srcId="{94511B74-06F6-497C-875A-DECA7C2EC67D}" destId="{8C608E45-1BAA-4313-9D0A-91777FF4131B}" srcOrd="5" destOrd="0" presId="urn:microsoft.com/office/officeart/2005/8/layout/hierarchy2"/>
    <dgm:cxn modelId="{241C5410-9EB9-4F86-967F-D410D55EC52A}" type="presParOf" srcId="{8C608E45-1BAA-4313-9D0A-91777FF4131B}" destId="{33C489B7-4EB3-43DB-9007-26C2FCECD5B7}" srcOrd="0" destOrd="0" presId="urn:microsoft.com/office/officeart/2005/8/layout/hierarchy2"/>
    <dgm:cxn modelId="{025F77CC-9CBC-4A92-B3C6-A5E2B241EAD9}" type="presParOf" srcId="{8C608E45-1BAA-4313-9D0A-91777FF4131B}" destId="{032322DA-5334-450C-B442-A01A2DF0F830}" srcOrd="1" destOrd="0" presId="urn:microsoft.com/office/officeart/2005/8/layout/hierarchy2"/>
    <dgm:cxn modelId="{19F2D80E-1343-464A-8ED6-143C46DC8E6B}" type="presParOf" srcId="{C834C71B-4DAD-44EA-B066-C089CEDE9D3B}" destId="{AF5A383C-457F-457B-B4CD-D2BC5581DA84}" srcOrd="8" destOrd="0" presId="urn:microsoft.com/office/officeart/2005/8/layout/hierarchy2"/>
    <dgm:cxn modelId="{60D0866B-79FC-4FF4-8C9D-F804422C5F73}" type="presParOf" srcId="{AF5A383C-457F-457B-B4CD-D2BC5581DA84}" destId="{978F25E2-70E3-4567-9BF3-33D1EF632BBE}" srcOrd="0" destOrd="0" presId="urn:microsoft.com/office/officeart/2005/8/layout/hierarchy2"/>
    <dgm:cxn modelId="{18E3622C-315E-4C58-99E2-03B20532F6E0}" type="presParOf" srcId="{C834C71B-4DAD-44EA-B066-C089CEDE9D3B}" destId="{88CF73E9-A4E0-4F17-9320-0026160DE82A}" srcOrd="9" destOrd="0" presId="urn:microsoft.com/office/officeart/2005/8/layout/hierarchy2"/>
    <dgm:cxn modelId="{F500215B-897C-486A-B830-20DD634A62AE}" type="presParOf" srcId="{88CF73E9-A4E0-4F17-9320-0026160DE82A}" destId="{4A990F16-7A60-4D91-8B1F-9E31D6372615}" srcOrd="0" destOrd="0" presId="urn:microsoft.com/office/officeart/2005/8/layout/hierarchy2"/>
    <dgm:cxn modelId="{F1D2DBA5-0D7E-45E1-8661-AA4054784A60}" type="presParOf" srcId="{88CF73E9-A4E0-4F17-9320-0026160DE82A}" destId="{E58E4B89-FC61-45E1-9125-5EF92D67ED9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A3DBBE-946F-42DC-A1CF-51E3FD6C3D99}" type="doc">
      <dgm:prSet loTypeId="urn:microsoft.com/office/officeart/2005/8/layout/hierarchy1" loCatId="hierarchy" qsTypeId="urn:microsoft.com/office/officeart/2005/8/quickstyle/3d2" qsCatId="3D" csTypeId="urn:microsoft.com/office/officeart/2005/8/colors/colorful5" csCatId="colorful" phldr="1"/>
      <dgm:spPr/>
      <dgm:t>
        <a:bodyPr/>
        <a:lstStyle/>
        <a:p>
          <a:endParaRPr lang="en-US"/>
        </a:p>
      </dgm:t>
    </dgm:pt>
    <dgm:pt modelId="{F0590334-F0FE-45D6-AC46-D906FB53008C}">
      <dgm:prSet phldrT="[Text]" custT="1"/>
      <dgm:spPr/>
      <dgm:t>
        <a:bodyPr/>
        <a:lstStyle/>
        <a:p>
          <a:r>
            <a:rPr lang="en-US" sz="2400" b="1" dirty="0" smtClean="0">
              <a:latin typeface="Times New Roman" pitchFamily="18" charset="0"/>
              <a:cs typeface="Times New Roman" pitchFamily="18" charset="0"/>
            </a:rPr>
            <a:t>Direction</a:t>
          </a:r>
          <a:endParaRPr lang="en-US" sz="2400" b="1" dirty="0">
            <a:latin typeface="Times New Roman" pitchFamily="18" charset="0"/>
            <a:cs typeface="Times New Roman" pitchFamily="18" charset="0"/>
          </a:endParaRPr>
        </a:p>
      </dgm:t>
    </dgm:pt>
    <dgm:pt modelId="{9F6A9CC2-E5C0-469A-B9CD-CBA9502655EA}" type="parTrans" cxnId="{91EDA387-DABF-409E-9B92-E439F259B148}">
      <dgm:prSet/>
      <dgm:spPr/>
      <dgm:t>
        <a:bodyPr/>
        <a:lstStyle/>
        <a:p>
          <a:endParaRPr lang="en-US" sz="2800" b="1"/>
        </a:p>
      </dgm:t>
    </dgm:pt>
    <dgm:pt modelId="{52B9C25F-143B-4DD6-BA67-9B2528442462}" type="sibTrans" cxnId="{91EDA387-DABF-409E-9B92-E439F259B148}">
      <dgm:prSet/>
      <dgm:spPr/>
      <dgm:t>
        <a:bodyPr/>
        <a:lstStyle/>
        <a:p>
          <a:endParaRPr lang="en-US" sz="2800" b="1"/>
        </a:p>
      </dgm:t>
    </dgm:pt>
    <dgm:pt modelId="{1D713603-BF1A-4823-9D2C-E9D0B21D16F1}">
      <dgm:prSet phldrT="[Text]" custT="1"/>
      <dgm:spPr/>
      <dgm:t>
        <a:bodyPr/>
        <a:lstStyle/>
        <a:p>
          <a:pPr>
            <a:spcAft>
              <a:spcPts val="0"/>
            </a:spcAft>
          </a:pPr>
          <a:r>
            <a:rPr lang="en-US" sz="2400" b="1" dirty="0" smtClean="0">
              <a:latin typeface="Times New Roman" pitchFamily="18" charset="0"/>
              <a:cs typeface="Times New Roman" pitchFamily="18" charset="0"/>
            </a:rPr>
            <a:t>Giving Orders to employees</a:t>
          </a:r>
          <a:endParaRPr lang="en-US" sz="2400" b="1" dirty="0">
            <a:latin typeface="Times New Roman" pitchFamily="18" charset="0"/>
            <a:cs typeface="Times New Roman" pitchFamily="18" charset="0"/>
          </a:endParaRPr>
        </a:p>
      </dgm:t>
    </dgm:pt>
    <dgm:pt modelId="{5E25F5C8-9E2F-46BD-A618-B14D698F89B2}" type="parTrans" cxnId="{766B3AB0-05A1-4413-B6A5-3C3B8DDD4451}">
      <dgm:prSet/>
      <dgm:spPr/>
      <dgm:t>
        <a:bodyPr/>
        <a:lstStyle/>
        <a:p>
          <a:endParaRPr lang="en-US" sz="2800" b="1"/>
        </a:p>
      </dgm:t>
    </dgm:pt>
    <dgm:pt modelId="{93676042-5AFC-4382-BD7E-F2D6B286E846}" type="sibTrans" cxnId="{766B3AB0-05A1-4413-B6A5-3C3B8DDD4451}">
      <dgm:prSet/>
      <dgm:spPr/>
      <dgm:t>
        <a:bodyPr/>
        <a:lstStyle/>
        <a:p>
          <a:endParaRPr lang="en-US" sz="2800" b="1"/>
        </a:p>
      </dgm:t>
    </dgm:pt>
    <dgm:pt modelId="{102FB2F5-259F-4BA1-B57B-52F93D4E7001}">
      <dgm:prSet phldrT="[Text]" custT="1"/>
      <dgm:spPr/>
      <dgm:t>
        <a:bodyPr/>
        <a:lstStyle/>
        <a:p>
          <a:r>
            <a:rPr lang="en-US" sz="2400" b="1" dirty="0" smtClean="0">
              <a:latin typeface="Times New Roman" pitchFamily="18" charset="0"/>
              <a:cs typeface="Times New Roman" pitchFamily="18" charset="0"/>
            </a:rPr>
            <a:t>Leading and Motivating employees</a:t>
          </a:r>
          <a:endParaRPr lang="en-US" sz="2400" b="1" dirty="0">
            <a:latin typeface="Times New Roman" pitchFamily="18" charset="0"/>
            <a:cs typeface="Times New Roman" pitchFamily="18" charset="0"/>
          </a:endParaRPr>
        </a:p>
      </dgm:t>
    </dgm:pt>
    <dgm:pt modelId="{5D62B265-9F75-4804-B035-36193BE03D95}" type="parTrans" cxnId="{518B9E87-5DFC-498D-A0CE-386370E78B7A}">
      <dgm:prSet/>
      <dgm:spPr/>
      <dgm:t>
        <a:bodyPr/>
        <a:lstStyle/>
        <a:p>
          <a:endParaRPr lang="en-US" sz="2800" b="1"/>
        </a:p>
      </dgm:t>
    </dgm:pt>
    <dgm:pt modelId="{62493F2E-515D-4AEA-9A78-96784AC287B4}" type="sibTrans" cxnId="{518B9E87-5DFC-498D-A0CE-386370E78B7A}">
      <dgm:prSet/>
      <dgm:spPr/>
      <dgm:t>
        <a:bodyPr/>
        <a:lstStyle/>
        <a:p>
          <a:endParaRPr lang="en-US" sz="2800" b="1"/>
        </a:p>
      </dgm:t>
    </dgm:pt>
    <dgm:pt modelId="{1FB0B5C1-0CF8-4CD7-BDD8-941F99BDFF22}" type="pres">
      <dgm:prSet presAssocID="{16A3DBBE-946F-42DC-A1CF-51E3FD6C3D99}" presName="hierChild1" presStyleCnt="0">
        <dgm:presLayoutVars>
          <dgm:chPref val="1"/>
          <dgm:dir/>
          <dgm:animOne val="branch"/>
          <dgm:animLvl val="lvl"/>
          <dgm:resizeHandles/>
        </dgm:presLayoutVars>
      </dgm:prSet>
      <dgm:spPr/>
      <dgm:t>
        <a:bodyPr/>
        <a:lstStyle/>
        <a:p>
          <a:endParaRPr lang="en-US"/>
        </a:p>
      </dgm:t>
    </dgm:pt>
    <dgm:pt modelId="{4333AB3E-6D6F-4D4E-BFEA-37B52F582FB0}" type="pres">
      <dgm:prSet presAssocID="{F0590334-F0FE-45D6-AC46-D906FB53008C}" presName="hierRoot1" presStyleCnt="0"/>
      <dgm:spPr/>
    </dgm:pt>
    <dgm:pt modelId="{1D2B8E1B-D7E2-4D89-9424-AA02B53BB6D7}" type="pres">
      <dgm:prSet presAssocID="{F0590334-F0FE-45D6-AC46-D906FB53008C}" presName="composite" presStyleCnt="0"/>
      <dgm:spPr/>
    </dgm:pt>
    <dgm:pt modelId="{267525CA-48C1-4975-B86C-EAAB2053CE2C}" type="pres">
      <dgm:prSet presAssocID="{F0590334-F0FE-45D6-AC46-D906FB53008C}" presName="background" presStyleLbl="node0" presStyleIdx="0" presStyleCnt="1"/>
      <dgm:spPr/>
    </dgm:pt>
    <dgm:pt modelId="{13DCB0B7-7A30-4AB2-9B09-97EACF8A51E9}" type="pres">
      <dgm:prSet presAssocID="{F0590334-F0FE-45D6-AC46-D906FB53008C}" presName="text" presStyleLbl="fgAcc0" presStyleIdx="0" presStyleCnt="1">
        <dgm:presLayoutVars>
          <dgm:chPref val="3"/>
        </dgm:presLayoutVars>
      </dgm:prSet>
      <dgm:spPr/>
      <dgm:t>
        <a:bodyPr/>
        <a:lstStyle/>
        <a:p>
          <a:endParaRPr lang="en-US"/>
        </a:p>
      </dgm:t>
    </dgm:pt>
    <dgm:pt modelId="{EC011A5E-161A-43C6-A194-833F2DCC77CD}" type="pres">
      <dgm:prSet presAssocID="{F0590334-F0FE-45D6-AC46-D906FB53008C}" presName="hierChild2" presStyleCnt="0"/>
      <dgm:spPr/>
    </dgm:pt>
    <dgm:pt modelId="{3A36F658-6A81-407E-9147-7AE0CC2514B6}" type="pres">
      <dgm:prSet presAssocID="{5E25F5C8-9E2F-46BD-A618-B14D698F89B2}" presName="Name10" presStyleLbl="parChTrans1D2" presStyleIdx="0" presStyleCnt="2"/>
      <dgm:spPr/>
      <dgm:t>
        <a:bodyPr/>
        <a:lstStyle/>
        <a:p>
          <a:endParaRPr lang="en-US"/>
        </a:p>
      </dgm:t>
    </dgm:pt>
    <dgm:pt modelId="{B67DDE43-A4AE-43E5-99A8-086FCC2DB913}" type="pres">
      <dgm:prSet presAssocID="{1D713603-BF1A-4823-9D2C-E9D0B21D16F1}" presName="hierRoot2" presStyleCnt="0"/>
      <dgm:spPr/>
    </dgm:pt>
    <dgm:pt modelId="{6ACCEBC6-C956-41A0-8637-FCEB4B76E8A0}" type="pres">
      <dgm:prSet presAssocID="{1D713603-BF1A-4823-9D2C-E9D0B21D16F1}" presName="composite2" presStyleCnt="0"/>
      <dgm:spPr/>
    </dgm:pt>
    <dgm:pt modelId="{AC6BC380-FDC4-4B92-B61C-3D9288E3A236}" type="pres">
      <dgm:prSet presAssocID="{1D713603-BF1A-4823-9D2C-E9D0B21D16F1}" presName="background2" presStyleLbl="node2" presStyleIdx="0" presStyleCnt="2"/>
      <dgm:spPr/>
    </dgm:pt>
    <dgm:pt modelId="{5E0FF838-7F8B-434D-AFAB-62B43288D6A6}" type="pres">
      <dgm:prSet presAssocID="{1D713603-BF1A-4823-9D2C-E9D0B21D16F1}" presName="text2" presStyleLbl="fgAcc2" presStyleIdx="0" presStyleCnt="2">
        <dgm:presLayoutVars>
          <dgm:chPref val="3"/>
        </dgm:presLayoutVars>
      </dgm:prSet>
      <dgm:spPr/>
      <dgm:t>
        <a:bodyPr/>
        <a:lstStyle/>
        <a:p>
          <a:endParaRPr lang="en-US"/>
        </a:p>
      </dgm:t>
    </dgm:pt>
    <dgm:pt modelId="{9F70FEDE-EEB0-4ABE-8B0F-F45A2BBA985E}" type="pres">
      <dgm:prSet presAssocID="{1D713603-BF1A-4823-9D2C-E9D0B21D16F1}" presName="hierChild3" presStyleCnt="0"/>
      <dgm:spPr/>
    </dgm:pt>
    <dgm:pt modelId="{9D09EB9F-BAF0-44B3-990F-3373F6BD0215}" type="pres">
      <dgm:prSet presAssocID="{5D62B265-9F75-4804-B035-36193BE03D95}" presName="Name10" presStyleLbl="parChTrans1D2" presStyleIdx="1" presStyleCnt="2"/>
      <dgm:spPr/>
      <dgm:t>
        <a:bodyPr/>
        <a:lstStyle/>
        <a:p>
          <a:endParaRPr lang="en-US"/>
        </a:p>
      </dgm:t>
    </dgm:pt>
    <dgm:pt modelId="{8789822A-F1B3-4CA3-A62D-5D6F159BE096}" type="pres">
      <dgm:prSet presAssocID="{102FB2F5-259F-4BA1-B57B-52F93D4E7001}" presName="hierRoot2" presStyleCnt="0"/>
      <dgm:spPr/>
    </dgm:pt>
    <dgm:pt modelId="{8F16C69A-AA4E-442D-886D-A5BDB44D88F7}" type="pres">
      <dgm:prSet presAssocID="{102FB2F5-259F-4BA1-B57B-52F93D4E7001}" presName="composite2" presStyleCnt="0"/>
      <dgm:spPr/>
    </dgm:pt>
    <dgm:pt modelId="{303631FF-5A03-49C9-A1F4-50D013138C29}" type="pres">
      <dgm:prSet presAssocID="{102FB2F5-259F-4BA1-B57B-52F93D4E7001}" presName="background2" presStyleLbl="node2" presStyleIdx="1" presStyleCnt="2"/>
      <dgm:spPr/>
    </dgm:pt>
    <dgm:pt modelId="{FE086D10-CABA-4739-956A-6AB22B644886}" type="pres">
      <dgm:prSet presAssocID="{102FB2F5-259F-4BA1-B57B-52F93D4E7001}" presName="text2" presStyleLbl="fgAcc2" presStyleIdx="1" presStyleCnt="2" custScaleX="155655">
        <dgm:presLayoutVars>
          <dgm:chPref val="3"/>
        </dgm:presLayoutVars>
      </dgm:prSet>
      <dgm:spPr/>
      <dgm:t>
        <a:bodyPr/>
        <a:lstStyle/>
        <a:p>
          <a:endParaRPr lang="en-US"/>
        </a:p>
      </dgm:t>
    </dgm:pt>
    <dgm:pt modelId="{21A33553-0D81-42CC-822C-4B8A7DC5DB4D}" type="pres">
      <dgm:prSet presAssocID="{102FB2F5-259F-4BA1-B57B-52F93D4E7001}" presName="hierChild3" presStyleCnt="0"/>
      <dgm:spPr/>
    </dgm:pt>
  </dgm:ptLst>
  <dgm:cxnLst>
    <dgm:cxn modelId="{2DA6412E-32E9-4C3C-B242-EFF620F1E418}" type="presOf" srcId="{16A3DBBE-946F-42DC-A1CF-51E3FD6C3D99}" destId="{1FB0B5C1-0CF8-4CD7-BDD8-941F99BDFF22}" srcOrd="0" destOrd="0" presId="urn:microsoft.com/office/officeart/2005/8/layout/hierarchy1"/>
    <dgm:cxn modelId="{3BACD70D-DF2F-4FCC-8F31-7CE7F66F4EA1}" type="presOf" srcId="{5E25F5C8-9E2F-46BD-A618-B14D698F89B2}" destId="{3A36F658-6A81-407E-9147-7AE0CC2514B6}" srcOrd="0" destOrd="0" presId="urn:microsoft.com/office/officeart/2005/8/layout/hierarchy1"/>
    <dgm:cxn modelId="{B8AB984B-E6C2-48B1-AB31-696C5D5F83A7}" type="presOf" srcId="{F0590334-F0FE-45D6-AC46-D906FB53008C}" destId="{13DCB0B7-7A30-4AB2-9B09-97EACF8A51E9}" srcOrd="0" destOrd="0" presId="urn:microsoft.com/office/officeart/2005/8/layout/hierarchy1"/>
    <dgm:cxn modelId="{EF513D5C-88E3-48C8-9361-475D1FDC0607}" type="presOf" srcId="{5D62B265-9F75-4804-B035-36193BE03D95}" destId="{9D09EB9F-BAF0-44B3-990F-3373F6BD0215}" srcOrd="0" destOrd="0" presId="urn:microsoft.com/office/officeart/2005/8/layout/hierarchy1"/>
    <dgm:cxn modelId="{766B3AB0-05A1-4413-B6A5-3C3B8DDD4451}" srcId="{F0590334-F0FE-45D6-AC46-D906FB53008C}" destId="{1D713603-BF1A-4823-9D2C-E9D0B21D16F1}" srcOrd="0" destOrd="0" parTransId="{5E25F5C8-9E2F-46BD-A618-B14D698F89B2}" sibTransId="{93676042-5AFC-4382-BD7E-F2D6B286E846}"/>
    <dgm:cxn modelId="{5A8825BB-3C1A-4447-966C-AFE480983664}" type="presOf" srcId="{102FB2F5-259F-4BA1-B57B-52F93D4E7001}" destId="{FE086D10-CABA-4739-956A-6AB22B644886}" srcOrd="0" destOrd="0" presId="urn:microsoft.com/office/officeart/2005/8/layout/hierarchy1"/>
    <dgm:cxn modelId="{91EDA387-DABF-409E-9B92-E439F259B148}" srcId="{16A3DBBE-946F-42DC-A1CF-51E3FD6C3D99}" destId="{F0590334-F0FE-45D6-AC46-D906FB53008C}" srcOrd="0" destOrd="0" parTransId="{9F6A9CC2-E5C0-469A-B9CD-CBA9502655EA}" sibTransId="{52B9C25F-143B-4DD6-BA67-9B2528442462}"/>
    <dgm:cxn modelId="{518B9E87-5DFC-498D-A0CE-386370E78B7A}" srcId="{F0590334-F0FE-45D6-AC46-D906FB53008C}" destId="{102FB2F5-259F-4BA1-B57B-52F93D4E7001}" srcOrd="1" destOrd="0" parTransId="{5D62B265-9F75-4804-B035-36193BE03D95}" sibTransId="{62493F2E-515D-4AEA-9A78-96784AC287B4}"/>
    <dgm:cxn modelId="{21226D4A-C2CB-473C-B073-F8DB4FA2B1B4}" type="presOf" srcId="{1D713603-BF1A-4823-9D2C-E9D0B21D16F1}" destId="{5E0FF838-7F8B-434D-AFAB-62B43288D6A6}" srcOrd="0" destOrd="0" presId="urn:microsoft.com/office/officeart/2005/8/layout/hierarchy1"/>
    <dgm:cxn modelId="{5E881FE2-0508-4177-B154-F02DED364DBD}" type="presParOf" srcId="{1FB0B5C1-0CF8-4CD7-BDD8-941F99BDFF22}" destId="{4333AB3E-6D6F-4D4E-BFEA-37B52F582FB0}" srcOrd="0" destOrd="0" presId="urn:microsoft.com/office/officeart/2005/8/layout/hierarchy1"/>
    <dgm:cxn modelId="{8938AC9E-5E1A-4A2C-AC0E-378A6CDC0FBE}" type="presParOf" srcId="{4333AB3E-6D6F-4D4E-BFEA-37B52F582FB0}" destId="{1D2B8E1B-D7E2-4D89-9424-AA02B53BB6D7}" srcOrd="0" destOrd="0" presId="urn:microsoft.com/office/officeart/2005/8/layout/hierarchy1"/>
    <dgm:cxn modelId="{4518E45A-7C75-4B9C-9BA1-9AB17D363FBF}" type="presParOf" srcId="{1D2B8E1B-D7E2-4D89-9424-AA02B53BB6D7}" destId="{267525CA-48C1-4975-B86C-EAAB2053CE2C}" srcOrd="0" destOrd="0" presId="urn:microsoft.com/office/officeart/2005/8/layout/hierarchy1"/>
    <dgm:cxn modelId="{5BB808E9-83D3-4BCF-815E-6ABA43FA87C3}" type="presParOf" srcId="{1D2B8E1B-D7E2-4D89-9424-AA02B53BB6D7}" destId="{13DCB0B7-7A30-4AB2-9B09-97EACF8A51E9}" srcOrd="1" destOrd="0" presId="urn:microsoft.com/office/officeart/2005/8/layout/hierarchy1"/>
    <dgm:cxn modelId="{40A3F5DB-CCE1-4694-B947-8C2D555324CC}" type="presParOf" srcId="{4333AB3E-6D6F-4D4E-BFEA-37B52F582FB0}" destId="{EC011A5E-161A-43C6-A194-833F2DCC77CD}" srcOrd="1" destOrd="0" presId="urn:microsoft.com/office/officeart/2005/8/layout/hierarchy1"/>
    <dgm:cxn modelId="{329DB1F4-31F7-44B2-87C3-8050BE5EFF54}" type="presParOf" srcId="{EC011A5E-161A-43C6-A194-833F2DCC77CD}" destId="{3A36F658-6A81-407E-9147-7AE0CC2514B6}" srcOrd="0" destOrd="0" presId="urn:microsoft.com/office/officeart/2005/8/layout/hierarchy1"/>
    <dgm:cxn modelId="{1A4BE462-545F-4312-A340-BBF0F6DFC185}" type="presParOf" srcId="{EC011A5E-161A-43C6-A194-833F2DCC77CD}" destId="{B67DDE43-A4AE-43E5-99A8-086FCC2DB913}" srcOrd="1" destOrd="0" presId="urn:microsoft.com/office/officeart/2005/8/layout/hierarchy1"/>
    <dgm:cxn modelId="{04BD0FAC-2471-467B-B2EE-BBA5C631F52C}" type="presParOf" srcId="{B67DDE43-A4AE-43E5-99A8-086FCC2DB913}" destId="{6ACCEBC6-C956-41A0-8637-FCEB4B76E8A0}" srcOrd="0" destOrd="0" presId="urn:microsoft.com/office/officeart/2005/8/layout/hierarchy1"/>
    <dgm:cxn modelId="{6DEA8DD0-AD01-43FA-9C05-0224E5A0B256}" type="presParOf" srcId="{6ACCEBC6-C956-41A0-8637-FCEB4B76E8A0}" destId="{AC6BC380-FDC4-4B92-B61C-3D9288E3A236}" srcOrd="0" destOrd="0" presId="urn:microsoft.com/office/officeart/2005/8/layout/hierarchy1"/>
    <dgm:cxn modelId="{C02B89EE-96F6-44DD-A4D4-FFBA107561A5}" type="presParOf" srcId="{6ACCEBC6-C956-41A0-8637-FCEB4B76E8A0}" destId="{5E0FF838-7F8B-434D-AFAB-62B43288D6A6}" srcOrd="1" destOrd="0" presId="urn:microsoft.com/office/officeart/2005/8/layout/hierarchy1"/>
    <dgm:cxn modelId="{D6968A8A-FB9F-4753-B9D0-35DC938DD904}" type="presParOf" srcId="{B67DDE43-A4AE-43E5-99A8-086FCC2DB913}" destId="{9F70FEDE-EEB0-4ABE-8B0F-F45A2BBA985E}" srcOrd="1" destOrd="0" presId="urn:microsoft.com/office/officeart/2005/8/layout/hierarchy1"/>
    <dgm:cxn modelId="{07F62325-0295-4171-B876-675CE460D7EF}" type="presParOf" srcId="{EC011A5E-161A-43C6-A194-833F2DCC77CD}" destId="{9D09EB9F-BAF0-44B3-990F-3373F6BD0215}" srcOrd="2" destOrd="0" presId="urn:microsoft.com/office/officeart/2005/8/layout/hierarchy1"/>
    <dgm:cxn modelId="{4500EBE7-5945-4717-8A9A-593FE8CD404B}" type="presParOf" srcId="{EC011A5E-161A-43C6-A194-833F2DCC77CD}" destId="{8789822A-F1B3-4CA3-A62D-5D6F159BE096}" srcOrd="3" destOrd="0" presId="urn:microsoft.com/office/officeart/2005/8/layout/hierarchy1"/>
    <dgm:cxn modelId="{63B2ACFF-4B5F-49C0-9133-904BCB1F8AB6}" type="presParOf" srcId="{8789822A-F1B3-4CA3-A62D-5D6F159BE096}" destId="{8F16C69A-AA4E-442D-886D-A5BDB44D88F7}" srcOrd="0" destOrd="0" presId="urn:microsoft.com/office/officeart/2005/8/layout/hierarchy1"/>
    <dgm:cxn modelId="{88F5A92A-8C01-4D5D-A6ED-490C1281FEB2}" type="presParOf" srcId="{8F16C69A-AA4E-442D-886D-A5BDB44D88F7}" destId="{303631FF-5A03-49C9-A1F4-50D013138C29}" srcOrd="0" destOrd="0" presId="urn:microsoft.com/office/officeart/2005/8/layout/hierarchy1"/>
    <dgm:cxn modelId="{A9246B23-D899-4923-B608-119540DED8C3}" type="presParOf" srcId="{8F16C69A-AA4E-442D-886D-A5BDB44D88F7}" destId="{FE086D10-CABA-4739-956A-6AB22B644886}" srcOrd="1" destOrd="0" presId="urn:microsoft.com/office/officeart/2005/8/layout/hierarchy1"/>
    <dgm:cxn modelId="{BF469D94-D5DD-41C9-82AC-5FB5606E85A7}" type="presParOf" srcId="{8789822A-F1B3-4CA3-A62D-5D6F159BE096}" destId="{21A33553-0D81-42CC-822C-4B8A7DC5DB4D}" srcOrd="1" destOrd="0" presId="urn:microsoft.com/office/officeart/2005/8/layout/hierarchy1"/>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E2DA18-8EFD-4096-9402-2C1D8D5034FD}">
      <dsp:nvSpPr>
        <dsp:cNvPr id="0" name=""/>
        <dsp:cNvSpPr/>
      </dsp:nvSpPr>
      <dsp:spPr>
        <a:xfrm>
          <a:off x="232555" y="2063152"/>
          <a:ext cx="1792766" cy="896383"/>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latin typeface="Times New Roman" pitchFamily="18" charset="0"/>
              <a:cs typeface="Times New Roman" pitchFamily="18" charset="0"/>
            </a:rPr>
            <a:t>Employment tests </a:t>
          </a:r>
          <a:endParaRPr lang="en-US" sz="1800" b="1" kern="1200" dirty="0"/>
        </a:p>
      </dsp:txBody>
      <dsp:txXfrm>
        <a:off x="258809" y="2089406"/>
        <a:ext cx="1740258" cy="843875"/>
      </dsp:txXfrm>
    </dsp:sp>
    <dsp:sp modelId="{8EA4BA67-88A4-4D71-B47C-DFC73D3AF3FD}">
      <dsp:nvSpPr>
        <dsp:cNvPr id="0" name=""/>
        <dsp:cNvSpPr/>
      </dsp:nvSpPr>
      <dsp:spPr>
        <a:xfrm rot="17350740">
          <a:off x="1292457" y="1464441"/>
          <a:ext cx="2182835" cy="32124"/>
        </a:xfrm>
        <a:custGeom>
          <a:avLst/>
          <a:gdLst/>
          <a:ahLst/>
          <a:cxnLst/>
          <a:rect l="0" t="0" r="0" b="0"/>
          <a:pathLst>
            <a:path>
              <a:moveTo>
                <a:pt x="0" y="16062"/>
              </a:moveTo>
              <a:lnTo>
                <a:pt x="2182835" y="16062"/>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2329303" y="1425932"/>
        <a:ext cx="109141" cy="109141"/>
      </dsp:txXfrm>
    </dsp:sp>
    <dsp:sp modelId="{E8891658-D7CE-4A44-B293-8A4F78A658E0}">
      <dsp:nvSpPr>
        <dsp:cNvPr id="0" name=""/>
        <dsp:cNvSpPr/>
      </dsp:nvSpPr>
      <dsp:spPr>
        <a:xfrm>
          <a:off x="2742427" y="1471"/>
          <a:ext cx="1792766" cy="896383"/>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Aptitude test</a:t>
          </a:r>
          <a:endParaRPr lang="en-US" sz="1800" b="1" kern="1200" dirty="0"/>
        </a:p>
      </dsp:txBody>
      <dsp:txXfrm>
        <a:off x="2768681" y="27725"/>
        <a:ext cx="1740258" cy="843875"/>
      </dsp:txXfrm>
    </dsp:sp>
    <dsp:sp modelId="{5433B4D5-03EF-4955-845E-496D33552CD1}">
      <dsp:nvSpPr>
        <dsp:cNvPr id="0" name=""/>
        <dsp:cNvSpPr/>
      </dsp:nvSpPr>
      <dsp:spPr>
        <a:xfrm rot="18289469">
          <a:off x="1756006" y="1979861"/>
          <a:ext cx="1255736" cy="32124"/>
        </a:xfrm>
        <a:custGeom>
          <a:avLst/>
          <a:gdLst/>
          <a:ahLst/>
          <a:cxnLst/>
          <a:rect l="0" t="0" r="0" b="0"/>
          <a:pathLst>
            <a:path>
              <a:moveTo>
                <a:pt x="0" y="16062"/>
              </a:moveTo>
              <a:lnTo>
                <a:pt x="1255736" y="16062"/>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2352481" y="1964530"/>
        <a:ext cx="62786" cy="62786"/>
      </dsp:txXfrm>
    </dsp:sp>
    <dsp:sp modelId="{66F10B50-8567-4EC3-B4EF-45818F0C5142}">
      <dsp:nvSpPr>
        <dsp:cNvPr id="0" name=""/>
        <dsp:cNvSpPr/>
      </dsp:nvSpPr>
      <dsp:spPr>
        <a:xfrm>
          <a:off x="2742427" y="1032311"/>
          <a:ext cx="1792766" cy="896383"/>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Interest test</a:t>
          </a:r>
          <a:endParaRPr lang="en-US" sz="1800" b="1" kern="1200" dirty="0"/>
        </a:p>
      </dsp:txBody>
      <dsp:txXfrm>
        <a:off x="2768681" y="1058565"/>
        <a:ext cx="1740258" cy="843875"/>
      </dsp:txXfrm>
    </dsp:sp>
    <dsp:sp modelId="{2BAC818A-DEAF-4471-8EC0-00633E1C20AD}">
      <dsp:nvSpPr>
        <dsp:cNvPr id="0" name=""/>
        <dsp:cNvSpPr/>
      </dsp:nvSpPr>
      <dsp:spPr>
        <a:xfrm>
          <a:off x="2025321" y="2495281"/>
          <a:ext cx="717106" cy="32124"/>
        </a:xfrm>
        <a:custGeom>
          <a:avLst/>
          <a:gdLst/>
          <a:ahLst/>
          <a:cxnLst/>
          <a:rect l="0" t="0" r="0" b="0"/>
          <a:pathLst>
            <a:path>
              <a:moveTo>
                <a:pt x="0" y="16062"/>
              </a:moveTo>
              <a:lnTo>
                <a:pt x="717106" y="16062"/>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2365947" y="2493416"/>
        <a:ext cx="35855" cy="35855"/>
      </dsp:txXfrm>
    </dsp:sp>
    <dsp:sp modelId="{F2326122-C118-459F-B1D8-3ADD0F233015}">
      <dsp:nvSpPr>
        <dsp:cNvPr id="0" name=""/>
        <dsp:cNvSpPr/>
      </dsp:nvSpPr>
      <dsp:spPr>
        <a:xfrm>
          <a:off x="2742427" y="2063152"/>
          <a:ext cx="1792766" cy="896383"/>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Intelligence test</a:t>
          </a:r>
          <a:endParaRPr lang="en-US" sz="1800" b="1" kern="1200" dirty="0"/>
        </a:p>
      </dsp:txBody>
      <dsp:txXfrm>
        <a:off x="2768681" y="2089406"/>
        <a:ext cx="1740258" cy="843875"/>
      </dsp:txXfrm>
    </dsp:sp>
    <dsp:sp modelId="{0734498E-41DB-4771-9A13-A41FEB1355B9}">
      <dsp:nvSpPr>
        <dsp:cNvPr id="0" name=""/>
        <dsp:cNvSpPr/>
      </dsp:nvSpPr>
      <dsp:spPr>
        <a:xfrm rot="3310531">
          <a:off x="1756006" y="3010702"/>
          <a:ext cx="1255736" cy="32124"/>
        </a:xfrm>
        <a:custGeom>
          <a:avLst/>
          <a:gdLst/>
          <a:ahLst/>
          <a:cxnLst/>
          <a:rect l="0" t="0" r="0" b="0"/>
          <a:pathLst>
            <a:path>
              <a:moveTo>
                <a:pt x="0" y="16062"/>
              </a:moveTo>
              <a:lnTo>
                <a:pt x="1255736" y="16062"/>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2352481" y="2995370"/>
        <a:ext cx="62786" cy="62786"/>
      </dsp:txXfrm>
    </dsp:sp>
    <dsp:sp modelId="{62DA621E-269F-4503-A712-9F72AEB46734}">
      <dsp:nvSpPr>
        <dsp:cNvPr id="0" name=""/>
        <dsp:cNvSpPr/>
      </dsp:nvSpPr>
      <dsp:spPr>
        <a:xfrm>
          <a:off x="2742427" y="3093992"/>
          <a:ext cx="1792766" cy="896383"/>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Job-specific test</a:t>
          </a:r>
          <a:endParaRPr lang="en-US" sz="1800" b="1" kern="1200" dirty="0"/>
        </a:p>
      </dsp:txBody>
      <dsp:txXfrm>
        <a:off x="2768681" y="3120246"/>
        <a:ext cx="1740258" cy="843875"/>
      </dsp:txXfrm>
    </dsp:sp>
    <dsp:sp modelId="{AD8827AD-AD18-41F7-9218-AF333881CA21}">
      <dsp:nvSpPr>
        <dsp:cNvPr id="0" name=""/>
        <dsp:cNvSpPr/>
      </dsp:nvSpPr>
      <dsp:spPr>
        <a:xfrm rot="18289469">
          <a:off x="4265879" y="3010702"/>
          <a:ext cx="1255736" cy="32124"/>
        </a:xfrm>
        <a:custGeom>
          <a:avLst/>
          <a:gdLst/>
          <a:ahLst/>
          <a:cxnLst/>
          <a:rect l="0" t="0" r="0" b="0"/>
          <a:pathLst>
            <a:path>
              <a:moveTo>
                <a:pt x="0" y="16062"/>
              </a:moveTo>
              <a:lnTo>
                <a:pt x="1255736" y="16062"/>
              </a:lnTo>
            </a:path>
          </a:pathLst>
        </a:cu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4862353" y="2995370"/>
        <a:ext cx="62786" cy="62786"/>
      </dsp:txXfrm>
    </dsp:sp>
    <dsp:sp modelId="{222EA9DD-5CCF-444E-BBEC-0DC03420A18B}">
      <dsp:nvSpPr>
        <dsp:cNvPr id="0" name=""/>
        <dsp:cNvSpPr/>
      </dsp:nvSpPr>
      <dsp:spPr>
        <a:xfrm>
          <a:off x="5252300" y="2063152"/>
          <a:ext cx="1792766" cy="89638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Performance work sample test</a:t>
          </a:r>
          <a:endParaRPr lang="en-US" sz="1800" b="1" kern="1200" dirty="0"/>
        </a:p>
      </dsp:txBody>
      <dsp:txXfrm>
        <a:off x="5278554" y="2089406"/>
        <a:ext cx="1740258" cy="843875"/>
      </dsp:txXfrm>
    </dsp:sp>
    <dsp:sp modelId="{DD0860B9-E7B0-47DB-969B-5C521D7BFFA7}">
      <dsp:nvSpPr>
        <dsp:cNvPr id="0" name=""/>
        <dsp:cNvSpPr/>
      </dsp:nvSpPr>
      <dsp:spPr>
        <a:xfrm>
          <a:off x="4535194" y="3526122"/>
          <a:ext cx="717106" cy="32124"/>
        </a:xfrm>
        <a:custGeom>
          <a:avLst/>
          <a:gdLst/>
          <a:ahLst/>
          <a:cxnLst/>
          <a:rect l="0" t="0" r="0" b="0"/>
          <a:pathLst>
            <a:path>
              <a:moveTo>
                <a:pt x="0" y="16062"/>
              </a:moveTo>
              <a:lnTo>
                <a:pt x="717106" y="16062"/>
              </a:lnTo>
            </a:path>
          </a:pathLst>
        </a:cu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4875819" y="3524256"/>
        <a:ext cx="35855" cy="35855"/>
      </dsp:txXfrm>
    </dsp:sp>
    <dsp:sp modelId="{CC7D5F36-9174-4B8E-916D-BB5B7E83FC3F}">
      <dsp:nvSpPr>
        <dsp:cNvPr id="0" name=""/>
        <dsp:cNvSpPr/>
      </dsp:nvSpPr>
      <dsp:spPr>
        <a:xfrm>
          <a:off x="5252300" y="3093992"/>
          <a:ext cx="1792766" cy="89638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Written work sample test</a:t>
          </a:r>
          <a:endParaRPr lang="en-US" sz="1800" b="1" kern="1200" dirty="0"/>
        </a:p>
      </dsp:txBody>
      <dsp:txXfrm>
        <a:off x="5278554" y="3120246"/>
        <a:ext cx="1740258" cy="843875"/>
      </dsp:txXfrm>
    </dsp:sp>
    <dsp:sp modelId="{644463D6-A288-4CA2-857D-D42A9A0EBA91}">
      <dsp:nvSpPr>
        <dsp:cNvPr id="0" name=""/>
        <dsp:cNvSpPr/>
      </dsp:nvSpPr>
      <dsp:spPr>
        <a:xfrm rot="3310531">
          <a:off x="4265879" y="4041542"/>
          <a:ext cx="1255736" cy="32124"/>
        </a:xfrm>
        <a:custGeom>
          <a:avLst/>
          <a:gdLst/>
          <a:ahLst/>
          <a:cxnLst/>
          <a:rect l="0" t="0" r="0" b="0"/>
          <a:pathLst>
            <a:path>
              <a:moveTo>
                <a:pt x="0" y="16062"/>
              </a:moveTo>
              <a:lnTo>
                <a:pt x="1255736" y="16062"/>
              </a:lnTo>
            </a:path>
          </a:pathLst>
        </a:custGeom>
        <a:noFill/>
        <a:ln w="12700" cap="flat" cmpd="sng" algn="ctr">
          <a:solidFill>
            <a:schemeClr val="accent1">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4862353" y="4026211"/>
        <a:ext cx="62786" cy="62786"/>
      </dsp:txXfrm>
    </dsp:sp>
    <dsp:sp modelId="{33C489B7-4EB3-43DB-9007-26C2FCECD5B7}">
      <dsp:nvSpPr>
        <dsp:cNvPr id="0" name=""/>
        <dsp:cNvSpPr/>
      </dsp:nvSpPr>
      <dsp:spPr>
        <a:xfrm>
          <a:off x="5252300" y="4124833"/>
          <a:ext cx="1792766" cy="896383"/>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In-basket test </a:t>
          </a:r>
          <a:endParaRPr lang="en-US" sz="1800" b="1" kern="1200" dirty="0"/>
        </a:p>
      </dsp:txBody>
      <dsp:txXfrm>
        <a:off x="5278554" y="4151087"/>
        <a:ext cx="1740258" cy="843875"/>
      </dsp:txXfrm>
    </dsp:sp>
    <dsp:sp modelId="{AF5A383C-457F-457B-B4CD-D2BC5581DA84}">
      <dsp:nvSpPr>
        <dsp:cNvPr id="0" name=""/>
        <dsp:cNvSpPr/>
      </dsp:nvSpPr>
      <dsp:spPr>
        <a:xfrm rot="4249260">
          <a:off x="1292457" y="3526122"/>
          <a:ext cx="2182835" cy="32124"/>
        </a:xfrm>
        <a:custGeom>
          <a:avLst/>
          <a:gdLst/>
          <a:ahLst/>
          <a:cxnLst/>
          <a:rect l="0" t="0" r="0" b="0"/>
          <a:pathLst>
            <a:path>
              <a:moveTo>
                <a:pt x="0" y="16062"/>
              </a:moveTo>
              <a:lnTo>
                <a:pt x="2182835" y="16062"/>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00100">
            <a:lnSpc>
              <a:spcPct val="90000"/>
            </a:lnSpc>
            <a:spcBef>
              <a:spcPct val="0"/>
            </a:spcBef>
            <a:spcAft>
              <a:spcPct val="35000"/>
            </a:spcAft>
          </a:pPr>
          <a:endParaRPr lang="en-US" sz="1800" b="1" kern="1200"/>
        </a:p>
      </dsp:txBody>
      <dsp:txXfrm>
        <a:off x="2329303" y="3487613"/>
        <a:ext cx="109141" cy="109141"/>
      </dsp:txXfrm>
    </dsp:sp>
    <dsp:sp modelId="{4A990F16-7A60-4D91-8B1F-9E31D6372615}">
      <dsp:nvSpPr>
        <dsp:cNvPr id="0" name=""/>
        <dsp:cNvSpPr/>
      </dsp:nvSpPr>
      <dsp:spPr>
        <a:xfrm>
          <a:off x="2742427" y="4124833"/>
          <a:ext cx="1792766" cy="896383"/>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US" sz="1800" b="1" kern="1200" dirty="0" smtClean="0"/>
            <a:t>Personality test </a:t>
          </a:r>
          <a:endParaRPr lang="en-US" sz="1800" b="1" kern="1200" dirty="0"/>
        </a:p>
      </dsp:txBody>
      <dsp:txXfrm>
        <a:off x="2768681" y="4151087"/>
        <a:ext cx="1740258" cy="8438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09EB9F-BAF0-44B3-990F-3373F6BD0215}">
      <dsp:nvSpPr>
        <dsp:cNvPr id="0" name=""/>
        <dsp:cNvSpPr/>
      </dsp:nvSpPr>
      <dsp:spPr>
        <a:xfrm>
          <a:off x="3875437" y="1447814"/>
          <a:ext cx="1392906" cy="662896"/>
        </a:xfrm>
        <a:custGeom>
          <a:avLst/>
          <a:gdLst/>
          <a:ahLst/>
          <a:cxnLst/>
          <a:rect l="0" t="0" r="0" b="0"/>
          <a:pathLst>
            <a:path>
              <a:moveTo>
                <a:pt x="0" y="0"/>
              </a:moveTo>
              <a:lnTo>
                <a:pt x="0" y="451744"/>
              </a:lnTo>
              <a:lnTo>
                <a:pt x="1392906" y="451744"/>
              </a:lnTo>
              <a:lnTo>
                <a:pt x="1392906" y="66289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A36F658-6A81-407E-9147-7AE0CC2514B6}">
      <dsp:nvSpPr>
        <dsp:cNvPr id="0" name=""/>
        <dsp:cNvSpPr/>
      </dsp:nvSpPr>
      <dsp:spPr>
        <a:xfrm>
          <a:off x="1848258" y="1447814"/>
          <a:ext cx="2027178" cy="662896"/>
        </a:xfrm>
        <a:custGeom>
          <a:avLst/>
          <a:gdLst/>
          <a:ahLst/>
          <a:cxnLst/>
          <a:rect l="0" t="0" r="0" b="0"/>
          <a:pathLst>
            <a:path>
              <a:moveTo>
                <a:pt x="2027178" y="0"/>
              </a:moveTo>
              <a:lnTo>
                <a:pt x="2027178" y="451744"/>
              </a:lnTo>
              <a:lnTo>
                <a:pt x="0" y="451744"/>
              </a:lnTo>
              <a:lnTo>
                <a:pt x="0" y="662896"/>
              </a:lnTo>
            </a:path>
          </a:pathLst>
        </a:custGeom>
        <a:noFill/>
        <a:ln w="1270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267525CA-48C1-4975-B86C-EAAB2053CE2C}">
      <dsp:nvSpPr>
        <dsp:cNvPr id="0" name=""/>
        <dsp:cNvSpPr/>
      </dsp:nvSpPr>
      <dsp:spPr>
        <a:xfrm>
          <a:off x="2735786" y="458"/>
          <a:ext cx="2279301" cy="1447356"/>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3DCB0B7-7A30-4AB2-9B09-97EACF8A51E9}">
      <dsp:nvSpPr>
        <dsp:cNvPr id="0" name=""/>
        <dsp:cNvSpPr/>
      </dsp:nvSpPr>
      <dsp:spPr>
        <a:xfrm>
          <a:off x="2989042" y="241051"/>
          <a:ext cx="2279301" cy="1447356"/>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Direction</a:t>
          </a:r>
          <a:endParaRPr lang="en-US" sz="2400" b="1" kern="1200" dirty="0">
            <a:latin typeface="Times New Roman" pitchFamily="18" charset="0"/>
            <a:cs typeface="Times New Roman" pitchFamily="18" charset="0"/>
          </a:endParaRPr>
        </a:p>
      </dsp:txBody>
      <dsp:txXfrm>
        <a:off x="3031434" y="283443"/>
        <a:ext cx="2194517" cy="1362572"/>
      </dsp:txXfrm>
    </dsp:sp>
    <dsp:sp modelId="{AC6BC380-FDC4-4B92-B61C-3D9288E3A236}">
      <dsp:nvSpPr>
        <dsp:cNvPr id="0" name=""/>
        <dsp:cNvSpPr/>
      </dsp:nvSpPr>
      <dsp:spPr>
        <a:xfrm>
          <a:off x="708607" y="2110711"/>
          <a:ext cx="2279301" cy="1447356"/>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E0FF838-7F8B-434D-AFAB-62B43288D6A6}">
      <dsp:nvSpPr>
        <dsp:cNvPr id="0" name=""/>
        <dsp:cNvSpPr/>
      </dsp:nvSpPr>
      <dsp:spPr>
        <a:xfrm>
          <a:off x="961863" y="2351304"/>
          <a:ext cx="2279301" cy="1447356"/>
        </a:xfrm>
        <a:prstGeom prst="roundRect">
          <a:avLst>
            <a:gd name="adj" fmla="val 10000"/>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ts val="0"/>
            </a:spcAft>
          </a:pPr>
          <a:r>
            <a:rPr lang="en-US" sz="2400" b="1" kern="1200" dirty="0" smtClean="0">
              <a:latin typeface="Times New Roman" pitchFamily="18" charset="0"/>
              <a:cs typeface="Times New Roman" pitchFamily="18" charset="0"/>
            </a:rPr>
            <a:t>Giving Orders to employees</a:t>
          </a:r>
          <a:endParaRPr lang="en-US" sz="2400" b="1" kern="1200" dirty="0">
            <a:latin typeface="Times New Roman" pitchFamily="18" charset="0"/>
            <a:cs typeface="Times New Roman" pitchFamily="18" charset="0"/>
          </a:endParaRPr>
        </a:p>
      </dsp:txBody>
      <dsp:txXfrm>
        <a:off x="1004255" y="2393696"/>
        <a:ext cx="2194517" cy="1362572"/>
      </dsp:txXfrm>
    </dsp:sp>
    <dsp:sp modelId="{303631FF-5A03-49C9-A1F4-50D013138C29}">
      <dsp:nvSpPr>
        <dsp:cNvPr id="0" name=""/>
        <dsp:cNvSpPr/>
      </dsp:nvSpPr>
      <dsp:spPr>
        <a:xfrm>
          <a:off x="3494420" y="2110711"/>
          <a:ext cx="3547846" cy="1447356"/>
        </a:xfrm>
        <a:prstGeom prst="roundRect">
          <a:avLst>
            <a:gd name="adj" fmla="val 1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E086D10-CABA-4739-956A-6AB22B644886}">
      <dsp:nvSpPr>
        <dsp:cNvPr id="0" name=""/>
        <dsp:cNvSpPr/>
      </dsp:nvSpPr>
      <dsp:spPr>
        <a:xfrm>
          <a:off x="3747676" y="2351304"/>
          <a:ext cx="3547846" cy="1447356"/>
        </a:xfrm>
        <a:prstGeom prst="roundRect">
          <a:avLst>
            <a:gd name="adj" fmla="val 10000"/>
          </a:avLst>
        </a:prstGeom>
        <a:solidFill>
          <a:schemeClr val="lt1">
            <a:alpha val="9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smtClean="0">
              <a:latin typeface="Times New Roman" pitchFamily="18" charset="0"/>
              <a:cs typeface="Times New Roman" pitchFamily="18" charset="0"/>
            </a:rPr>
            <a:t>Leading and Motivating employees</a:t>
          </a:r>
          <a:endParaRPr lang="en-US" sz="2400" b="1" kern="1200" dirty="0">
            <a:latin typeface="Times New Roman" pitchFamily="18" charset="0"/>
            <a:cs typeface="Times New Roman" pitchFamily="18" charset="0"/>
          </a:endParaRPr>
        </a:p>
      </dsp:txBody>
      <dsp:txXfrm>
        <a:off x="3790068" y="2393696"/>
        <a:ext cx="3463062" cy="136257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921CB-A38F-4D8D-BF21-1C65C4EC7881}" type="datetimeFigureOut">
              <a:rPr lang="en-IN" smtClean="0"/>
              <a:pPr/>
              <a:t>29-10-2024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57AD9-D66B-4747-A57D-58F32279D88C}" type="slidenum">
              <a:rPr lang="en-IN" smtClean="0"/>
              <a:pPr/>
              <a:t>‹#›</a:t>
            </a:fld>
            <a:endParaRPr lang="en-IN"/>
          </a:p>
        </p:txBody>
      </p:sp>
    </p:spTree>
    <p:extLst>
      <p:ext uri="{BB962C8B-B14F-4D97-AF65-F5344CB8AC3E}">
        <p14:creationId xmlns:p14="http://schemas.microsoft.com/office/powerpoint/2010/main" val="3217407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3</a:t>
            </a:fld>
            <a:endParaRPr lang="en-IN"/>
          </a:p>
        </p:txBody>
      </p:sp>
    </p:spTree>
    <p:extLst>
      <p:ext uri="{BB962C8B-B14F-4D97-AF65-F5344CB8AC3E}">
        <p14:creationId xmlns:p14="http://schemas.microsoft.com/office/powerpoint/2010/main" val="578115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26</a:t>
            </a:fld>
            <a:endParaRPr lang="en-IN"/>
          </a:p>
        </p:txBody>
      </p:sp>
    </p:spTree>
    <p:extLst>
      <p:ext uri="{BB962C8B-B14F-4D97-AF65-F5344CB8AC3E}">
        <p14:creationId xmlns:p14="http://schemas.microsoft.com/office/powerpoint/2010/main" val="977084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40</a:t>
            </a:fld>
            <a:endParaRPr lang="en-IN"/>
          </a:p>
        </p:txBody>
      </p:sp>
    </p:spTree>
    <p:extLst>
      <p:ext uri="{BB962C8B-B14F-4D97-AF65-F5344CB8AC3E}">
        <p14:creationId xmlns:p14="http://schemas.microsoft.com/office/powerpoint/2010/main" val="4123527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41</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42</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43</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44</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45</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46</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47</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48</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a:t>
            </a:fld>
            <a:endParaRPr lang="en-IN"/>
          </a:p>
        </p:txBody>
      </p:sp>
    </p:spTree>
    <p:extLst>
      <p:ext uri="{BB962C8B-B14F-4D97-AF65-F5344CB8AC3E}">
        <p14:creationId xmlns:p14="http://schemas.microsoft.com/office/powerpoint/2010/main" val="578115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49</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51</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52</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53</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54</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55</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56</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57</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58</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59</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7</a:t>
            </a:fld>
            <a:endParaRPr lang="en-IN"/>
          </a:p>
        </p:txBody>
      </p:sp>
    </p:spTree>
    <p:extLst>
      <p:ext uri="{BB962C8B-B14F-4D97-AF65-F5344CB8AC3E}">
        <p14:creationId xmlns:p14="http://schemas.microsoft.com/office/powerpoint/2010/main" val="21455684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60</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61</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62</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63</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64</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65</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66</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67</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68</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69</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20</a:t>
            </a:fld>
            <a:endParaRPr lang="en-IN"/>
          </a:p>
        </p:txBody>
      </p:sp>
    </p:spTree>
    <p:extLst>
      <p:ext uri="{BB962C8B-B14F-4D97-AF65-F5344CB8AC3E}">
        <p14:creationId xmlns:p14="http://schemas.microsoft.com/office/powerpoint/2010/main" val="9770841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70</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71</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72</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73</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74</a:t>
            </a:fld>
            <a:endParaRPr lang="en-IN"/>
          </a:p>
        </p:txBody>
      </p:sp>
    </p:spTree>
    <p:extLst>
      <p:ext uri="{BB962C8B-B14F-4D97-AF65-F5344CB8AC3E}">
        <p14:creationId xmlns:p14="http://schemas.microsoft.com/office/powerpoint/2010/main" val="155753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21</a:t>
            </a:fld>
            <a:endParaRPr lang="en-IN"/>
          </a:p>
        </p:txBody>
      </p:sp>
    </p:spTree>
    <p:extLst>
      <p:ext uri="{BB962C8B-B14F-4D97-AF65-F5344CB8AC3E}">
        <p14:creationId xmlns:p14="http://schemas.microsoft.com/office/powerpoint/2010/main" val="9770841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22</a:t>
            </a:fld>
            <a:endParaRPr lang="en-IN"/>
          </a:p>
        </p:txBody>
      </p:sp>
    </p:spTree>
    <p:extLst>
      <p:ext uri="{BB962C8B-B14F-4D97-AF65-F5344CB8AC3E}">
        <p14:creationId xmlns:p14="http://schemas.microsoft.com/office/powerpoint/2010/main" val="977084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23</a:t>
            </a:fld>
            <a:endParaRPr lang="en-IN"/>
          </a:p>
        </p:txBody>
      </p:sp>
    </p:spTree>
    <p:extLst>
      <p:ext uri="{BB962C8B-B14F-4D97-AF65-F5344CB8AC3E}">
        <p14:creationId xmlns:p14="http://schemas.microsoft.com/office/powerpoint/2010/main" val="977084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24</a:t>
            </a:fld>
            <a:endParaRPr lang="en-IN"/>
          </a:p>
        </p:txBody>
      </p:sp>
    </p:spTree>
    <p:extLst>
      <p:ext uri="{BB962C8B-B14F-4D97-AF65-F5344CB8AC3E}">
        <p14:creationId xmlns:p14="http://schemas.microsoft.com/office/powerpoint/2010/main" val="9770841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25</a:t>
            </a:fld>
            <a:endParaRPr lang="en-IN"/>
          </a:p>
        </p:txBody>
      </p:sp>
    </p:spTree>
    <p:extLst>
      <p:ext uri="{BB962C8B-B14F-4D97-AF65-F5344CB8AC3E}">
        <p14:creationId xmlns:p14="http://schemas.microsoft.com/office/powerpoint/2010/main" val="9770841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F35D7B2-B28B-4DF9-9CF6-87936248E847}"/>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IN" dirty="0"/>
          </a:p>
        </p:txBody>
      </p:sp>
      <p:sp>
        <p:nvSpPr>
          <p:cNvPr id="3" name="Subtitle 2">
            <a:extLst>
              <a:ext uri="{FF2B5EF4-FFF2-40B4-BE49-F238E27FC236}">
                <a16:creationId xmlns="" xmlns:a16="http://schemas.microsoft.com/office/drawing/2014/main" id="{67AD8585-0C68-4E04-A49A-E24F1C6D13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
        <p:nvSpPr>
          <p:cNvPr id="4" name="Date Placeholder 3">
            <a:extLst>
              <a:ext uri="{FF2B5EF4-FFF2-40B4-BE49-F238E27FC236}">
                <a16:creationId xmlns="" xmlns:a16="http://schemas.microsoft.com/office/drawing/2014/main" id="{2F69470C-A4A8-47DE-88ED-EC01250F03AE}"/>
              </a:ext>
            </a:extLst>
          </p:cNvPr>
          <p:cNvSpPr>
            <a:spLocks noGrp="1"/>
          </p:cNvSpPr>
          <p:nvPr>
            <p:ph type="dt" sz="half" idx="10"/>
          </p:nvPr>
        </p:nvSpPr>
        <p:spPr/>
        <p:txBody>
          <a:bodyPr/>
          <a:lstStyle/>
          <a:p>
            <a:fld id="{9321DF82-D217-4FC5-B46E-9CF0B559F524}" type="datetime1">
              <a:rPr lang="en-IN" smtClean="0"/>
              <a:pPr/>
              <a:t>29-10-2024</a:t>
            </a:fld>
            <a:endParaRPr lang="en-IN"/>
          </a:p>
        </p:txBody>
      </p:sp>
      <p:sp>
        <p:nvSpPr>
          <p:cNvPr id="5" name="Footer Placeholder 4">
            <a:extLst>
              <a:ext uri="{FF2B5EF4-FFF2-40B4-BE49-F238E27FC236}">
                <a16:creationId xmlns="" xmlns:a16="http://schemas.microsoft.com/office/drawing/2014/main" id="{25D7E305-96D0-4B8C-8A2D-4F5EDACEC4EB}"/>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 xmlns:a16="http://schemas.microsoft.com/office/drawing/2014/main" id="{83575870-7D1A-451F-A3F3-6C90E62C538A}"/>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11" name="Picture 10" descr="BANNER7672-ATME Logo Banner 1600 x 380.jpg">
            <a:extLst>
              <a:ext uri="{FF2B5EF4-FFF2-40B4-BE49-F238E27FC236}">
                <a16:creationId xmlns:a16="http://schemas.microsoft.com/office/drawing/2014/main" xmlns="" id="{B901C07F-5D97-4029-8B13-DA8BB4232AF5}"/>
              </a:ext>
            </a:extLst>
          </p:cNvPr>
          <p:cNvPicPr>
            <a:picLocks noChangeAspect="1"/>
          </p:cNvPicPr>
          <p:nvPr userDrawn="1"/>
        </p:nvPicPr>
        <p:blipFill>
          <a:blip r:embed="rId2" cstate="print"/>
          <a:stretch>
            <a:fillRect/>
          </a:stretch>
        </p:blipFill>
        <p:spPr>
          <a:xfrm>
            <a:off x="355670" y="160338"/>
            <a:ext cx="2778128" cy="865962"/>
          </a:xfrm>
          <a:prstGeom prst="rect">
            <a:avLst/>
          </a:prstGeom>
        </p:spPr>
      </p:pic>
      <p:pic>
        <p:nvPicPr>
          <p:cNvPr id="12" name="Picture 3"/>
          <p:cNvPicPr>
            <a:picLocks noChangeAspect="1" noChangeArrowheads="1"/>
          </p:cNvPicPr>
          <p:nvPr userDrawn="1"/>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798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C95A72D-A4AC-4E44-AC22-87CE25BD16B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 xmlns:a16="http://schemas.microsoft.com/office/drawing/2014/main" id="{52C98494-D3B0-457A-AA2E-A028F7A851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0CBA8645-D43A-443A-AAEA-B6E7C68426C3}"/>
              </a:ext>
            </a:extLst>
          </p:cNvPr>
          <p:cNvSpPr>
            <a:spLocks noGrp="1"/>
          </p:cNvSpPr>
          <p:nvPr>
            <p:ph type="dt" sz="half" idx="10"/>
          </p:nvPr>
        </p:nvSpPr>
        <p:spPr/>
        <p:txBody>
          <a:bodyPr/>
          <a:lstStyle/>
          <a:p>
            <a:fld id="{B4CC6792-14B9-4DC6-9895-A752D16F8F76}" type="datetime1">
              <a:rPr lang="en-IN" smtClean="0"/>
              <a:pPr/>
              <a:t>29-10-2024</a:t>
            </a:fld>
            <a:endParaRPr lang="en-IN"/>
          </a:p>
        </p:txBody>
      </p:sp>
      <p:sp>
        <p:nvSpPr>
          <p:cNvPr id="5" name="Footer Placeholder 4">
            <a:extLst>
              <a:ext uri="{FF2B5EF4-FFF2-40B4-BE49-F238E27FC236}">
                <a16:creationId xmlns="" xmlns:a16="http://schemas.microsoft.com/office/drawing/2014/main" id="{62C72F4C-273D-4AF9-87B7-926211393229}"/>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 xmlns:a16="http://schemas.microsoft.com/office/drawing/2014/main" id="{BA0157CA-1FAC-4BEC-B223-3518AF85B72E}"/>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5300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CD36907B-239A-4455-955D-E6181278BF1A}"/>
              </a:ext>
            </a:extLst>
          </p:cNvPr>
          <p:cNvSpPr>
            <a:spLocks noGrp="1"/>
          </p:cNvSpPr>
          <p:nvPr>
            <p:ph type="title" orient="vert"/>
          </p:nvPr>
        </p:nvSpPr>
        <p:spPr>
          <a:xfrm>
            <a:off x="8724899"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 xmlns:a16="http://schemas.microsoft.com/office/drawing/2014/main" id="{E07D44DA-6DF0-494F-85D1-CA2F4314A201}"/>
              </a:ext>
            </a:extLst>
          </p:cNvPr>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930B7C79-7EBA-4845-8C75-72B558E1B931}"/>
              </a:ext>
            </a:extLst>
          </p:cNvPr>
          <p:cNvSpPr>
            <a:spLocks noGrp="1"/>
          </p:cNvSpPr>
          <p:nvPr>
            <p:ph type="dt" sz="half" idx="10"/>
          </p:nvPr>
        </p:nvSpPr>
        <p:spPr/>
        <p:txBody>
          <a:bodyPr/>
          <a:lstStyle/>
          <a:p>
            <a:fld id="{F01A4900-BEAD-4C5B-89A2-EA7629A321EF}" type="datetime1">
              <a:rPr lang="en-IN" smtClean="0"/>
              <a:pPr/>
              <a:t>29-10-2024</a:t>
            </a:fld>
            <a:endParaRPr lang="en-IN"/>
          </a:p>
        </p:txBody>
      </p:sp>
      <p:sp>
        <p:nvSpPr>
          <p:cNvPr id="5" name="Footer Placeholder 4">
            <a:extLst>
              <a:ext uri="{FF2B5EF4-FFF2-40B4-BE49-F238E27FC236}">
                <a16:creationId xmlns="" xmlns:a16="http://schemas.microsoft.com/office/drawing/2014/main" id="{09BDEE16-0601-4F6E-A426-C6E0C8A7A286}"/>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 xmlns:a16="http://schemas.microsoft.com/office/drawing/2014/main" id="{582E8ED0-FCE3-40CD-BEBF-F00BCFDF3E0B}"/>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8493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75B23C2-907F-4919-B31D-72A15520FE3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0F4FC0CD-5A2C-4F78-A638-4C04AB1335C8}"/>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4" name="Date Placeholder 3">
            <a:extLst>
              <a:ext uri="{FF2B5EF4-FFF2-40B4-BE49-F238E27FC236}">
                <a16:creationId xmlns="" xmlns:a16="http://schemas.microsoft.com/office/drawing/2014/main" id="{82368138-896A-41DF-8D0D-63BA00F3DCF7}"/>
              </a:ext>
            </a:extLst>
          </p:cNvPr>
          <p:cNvSpPr>
            <a:spLocks noGrp="1"/>
          </p:cNvSpPr>
          <p:nvPr>
            <p:ph type="dt" sz="half" idx="10"/>
          </p:nvPr>
        </p:nvSpPr>
        <p:spPr/>
        <p:txBody>
          <a:bodyPr/>
          <a:lstStyle/>
          <a:p>
            <a:fld id="{6CC86B64-43E0-4E34-9AC4-5F4D221C02DF}" type="datetime1">
              <a:rPr lang="en-IN" smtClean="0"/>
              <a:pPr/>
              <a:t>29-10-2024</a:t>
            </a:fld>
            <a:endParaRPr lang="en-IN"/>
          </a:p>
        </p:txBody>
      </p:sp>
      <p:sp>
        <p:nvSpPr>
          <p:cNvPr id="5" name="Footer Placeholder 4">
            <a:extLst>
              <a:ext uri="{FF2B5EF4-FFF2-40B4-BE49-F238E27FC236}">
                <a16:creationId xmlns="" xmlns:a16="http://schemas.microsoft.com/office/drawing/2014/main" id="{071E7DFA-E07C-40D8-828E-27462960278D}"/>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 xmlns:a16="http://schemas.microsoft.com/office/drawing/2014/main" id="{BEBE079D-D282-4F09-A57A-6D24B16BFE95}"/>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6" descr="BANNER7672-ATME Logo Banner 1600 x 380.jpg">
            <a:extLst>
              <a:ext uri="{FF2B5EF4-FFF2-40B4-BE49-F238E27FC236}">
                <a16:creationId xmlns:a16="http://schemas.microsoft.com/office/drawing/2014/main" xmlns="" id="{B901C07F-5D97-4029-8B13-DA8BB4232AF5}"/>
              </a:ext>
            </a:extLst>
          </p:cNvPr>
          <p:cNvPicPr>
            <a:picLocks noChangeAspect="1"/>
          </p:cNvPicPr>
          <p:nvPr userDrawn="1"/>
        </p:nvPicPr>
        <p:blipFill>
          <a:blip r:embed="rId2" cstate="print"/>
          <a:stretch>
            <a:fillRect/>
          </a:stretch>
        </p:blipFill>
        <p:spPr>
          <a:xfrm>
            <a:off x="355670" y="160338"/>
            <a:ext cx="2778128" cy="865962"/>
          </a:xfrm>
          <a:prstGeom prst="rect">
            <a:avLst/>
          </a:prstGeom>
        </p:spPr>
      </p:pic>
      <p:pic>
        <p:nvPicPr>
          <p:cNvPr id="9" name="Picture 3"/>
          <p:cNvPicPr>
            <a:picLocks noChangeAspect="1" noChangeArrowheads="1"/>
          </p:cNvPicPr>
          <p:nvPr userDrawn="1"/>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75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3A95D31-4EB7-477E-9F3C-DB645BC539CE}"/>
              </a:ext>
            </a:extLst>
          </p:cNvPr>
          <p:cNvSpPr>
            <a:spLocks noGrp="1"/>
          </p:cNvSpPr>
          <p:nvPr>
            <p:ph type="title"/>
          </p:nvPr>
        </p:nvSpPr>
        <p:spPr>
          <a:xfrm>
            <a:off x="831852"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 xmlns:a16="http://schemas.microsoft.com/office/drawing/2014/main" id="{79295F7A-996D-4504-BF3B-428BEDED042D}"/>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 xmlns:a16="http://schemas.microsoft.com/office/drawing/2014/main" id="{E49C41AB-303F-4A8D-98FE-629B102DF153}"/>
              </a:ext>
            </a:extLst>
          </p:cNvPr>
          <p:cNvSpPr>
            <a:spLocks noGrp="1"/>
          </p:cNvSpPr>
          <p:nvPr>
            <p:ph type="dt" sz="half" idx="10"/>
          </p:nvPr>
        </p:nvSpPr>
        <p:spPr/>
        <p:txBody>
          <a:bodyPr/>
          <a:lstStyle/>
          <a:p>
            <a:fld id="{EE92C880-D2A2-457C-BB4F-8AB612EBFF36}" type="datetime1">
              <a:rPr lang="en-IN" smtClean="0"/>
              <a:pPr/>
              <a:t>29-10-2024</a:t>
            </a:fld>
            <a:endParaRPr lang="en-IN"/>
          </a:p>
        </p:txBody>
      </p:sp>
      <p:sp>
        <p:nvSpPr>
          <p:cNvPr id="5" name="Footer Placeholder 4">
            <a:extLst>
              <a:ext uri="{FF2B5EF4-FFF2-40B4-BE49-F238E27FC236}">
                <a16:creationId xmlns="" xmlns:a16="http://schemas.microsoft.com/office/drawing/2014/main" id="{AB73FE23-B346-46DE-BC25-BC8452CBB0B1}"/>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 xmlns:a16="http://schemas.microsoft.com/office/drawing/2014/main" id="{C9D39B8C-17BA-4A2D-9C29-E48DC3FA418A}"/>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6616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01B370C-348F-4657-B7DD-C146E73B085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A8FD0C38-F6C6-4D70-A4E7-545C54D3ED90}"/>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 xmlns:a16="http://schemas.microsoft.com/office/drawing/2014/main" id="{91C0195A-8021-4D22-B9B5-D92D70409436}"/>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 xmlns:a16="http://schemas.microsoft.com/office/drawing/2014/main" id="{1254BCA9-8B74-4811-9040-98564D49757F}"/>
              </a:ext>
            </a:extLst>
          </p:cNvPr>
          <p:cNvSpPr>
            <a:spLocks noGrp="1"/>
          </p:cNvSpPr>
          <p:nvPr>
            <p:ph type="dt" sz="half" idx="10"/>
          </p:nvPr>
        </p:nvSpPr>
        <p:spPr/>
        <p:txBody>
          <a:bodyPr/>
          <a:lstStyle/>
          <a:p>
            <a:fld id="{BE505FF3-4AAC-4F41-AFAA-8B62D57C0D40}" type="datetime1">
              <a:rPr lang="en-IN" smtClean="0"/>
              <a:pPr/>
              <a:t>29-10-2024</a:t>
            </a:fld>
            <a:endParaRPr lang="en-IN"/>
          </a:p>
        </p:txBody>
      </p:sp>
      <p:sp>
        <p:nvSpPr>
          <p:cNvPr id="6" name="Footer Placeholder 5">
            <a:extLst>
              <a:ext uri="{FF2B5EF4-FFF2-40B4-BE49-F238E27FC236}">
                <a16:creationId xmlns="" xmlns:a16="http://schemas.microsoft.com/office/drawing/2014/main" id="{7A0E8BB2-79A8-4D25-8F80-A6374F44AFAA}"/>
              </a:ext>
            </a:extLst>
          </p:cNvPr>
          <p:cNvSpPr>
            <a:spLocks noGrp="1"/>
          </p:cNvSpPr>
          <p:nvPr>
            <p:ph type="ftr" sz="quarter" idx="11"/>
          </p:nvPr>
        </p:nvSpPr>
        <p:spPr/>
        <p:txBody>
          <a:bodyPr/>
          <a:lstStyle/>
          <a:p>
            <a:r>
              <a:rPr lang="en-IN"/>
              <a:t>Department of ECE</a:t>
            </a:r>
          </a:p>
        </p:txBody>
      </p:sp>
      <p:sp>
        <p:nvSpPr>
          <p:cNvPr id="7" name="Slide Number Placeholder 6">
            <a:extLst>
              <a:ext uri="{FF2B5EF4-FFF2-40B4-BE49-F238E27FC236}">
                <a16:creationId xmlns="" xmlns:a16="http://schemas.microsoft.com/office/drawing/2014/main" id="{73276455-7F7D-4C13-A9A6-D3BD540FAF54}"/>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8"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798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2290DE3-B4F6-453B-821F-1C6A863B90E5}"/>
              </a:ext>
            </a:extLst>
          </p:cNvPr>
          <p:cNvSpPr>
            <a:spLocks noGrp="1"/>
          </p:cNvSpPr>
          <p:nvPr>
            <p:ph type="title"/>
          </p:nvPr>
        </p:nvSpPr>
        <p:spPr>
          <a:xfrm>
            <a:off x="839789"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 xmlns:a16="http://schemas.microsoft.com/office/drawing/2014/main" id="{876D9F8B-664E-4C6D-B332-E6723B623FC5}"/>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 xmlns:a16="http://schemas.microsoft.com/office/drawing/2014/main" id="{22600079-2BCC-432C-B48F-5B2B3D46D89F}"/>
              </a:ext>
            </a:extLst>
          </p:cNvPr>
          <p:cNvSpPr>
            <a:spLocks noGrp="1"/>
          </p:cNvSpPr>
          <p:nvPr>
            <p:ph sz="half" idx="2"/>
          </p:nvPr>
        </p:nvSpPr>
        <p:spPr>
          <a:xfrm>
            <a:off x="839789"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 xmlns:a16="http://schemas.microsoft.com/office/drawing/2014/main" id="{6487EE36-F35E-4D33-8D14-F6B6A1734B34}"/>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 xmlns:a16="http://schemas.microsoft.com/office/drawing/2014/main" id="{EEA772E8-2FFE-4BC4-9AD4-2FCB7E81BCD0}"/>
              </a:ext>
            </a:extLst>
          </p:cNvPr>
          <p:cNvSpPr>
            <a:spLocks noGrp="1"/>
          </p:cNvSpPr>
          <p:nvPr>
            <p:ph sz="quarter" idx="4"/>
          </p:nvPr>
        </p:nvSpPr>
        <p:spPr>
          <a:xfrm>
            <a:off x="6172202"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 xmlns:a16="http://schemas.microsoft.com/office/drawing/2014/main" id="{54087CB1-C474-41B8-A6D9-BE80045A09F6}"/>
              </a:ext>
            </a:extLst>
          </p:cNvPr>
          <p:cNvSpPr>
            <a:spLocks noGrp="1"/>
          </p:cNvSpPr>
          <p:nvPr>
            <p:ph type="dt" sz="half" idx="10"/>
          </p:nvPr>
        </p:nvSpPr>
        <p:spPr/>
        <p:txBody>
          <a:bodyPr/>
          <a:lstStyle/>
          <a:p>
            <a:fld id="{F6723F24-A132-499D-BB69-24DBE2A4C53F}" type="datetime1">
              <a:rPr lang="en-IN" smtClean="0"/>
              <a:pPr/>
              <a:t>29-10-2024</a:t>
            </a:fld>
            <a:endParaRPr lang="en-IN"/>
          </a:p>
        </p:txBody>
      </p:sp>
      <p:sp>
        <p:nvSpPr>
          <p:cNvPr id="8" name="Footer Placeholder 7">
            <a:extLst>
              <a:ext uri="{FF2B5EF4-FFF2-40B4-BE49-F238E27FC236}">
                <a16:creationId xmlns="" xmlns:a16="http://schemas.microsoft.com/office/drawing/2014/main" id="{88DA6418-E4BC-4DFF-9134-D98236CBD2CD}"/>
              </a:ext>
            </a:extLst>
          </p:cNvPr>
          <p:cNvSpPr>
            <a:spLocks noGrp="1"/>
          </p:cNvSpPr>
          <p:nvPr>
            <p:ph type="ftr" sz="quarter" idx="11"/>
          </p:nvPr>
        </p:nvSpPr>
        <p:spPr/>
        <p:txBody>
          <a:bodyPr/>
          <a:lstStyle/>
          <a:p>
            <a:r>
              <a:rPr lang="en-IN"/>
              <a:t>Department of ECE</a:t>
            </a:r>
          </a:p>
        </p:txBody>
      </p:sp>
      <p:sp>
        <p:nvSpPr>
          <p:cNvPr id="9" name="Slide Number Placeholder 8">
            <a:extLst>
              <a:ext uri="{FF2B5EF4-FFF2-40B4-BE49-F238E27FC236}">
                <a16:creationId xmlns="" xmlns:a16="http://schemas.microsoft.com/office/drawing/2014/main" id="{B8F1A9BD-6593-471E-A9E0-99159D229BC7}"/>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10"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9441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3A95C9B-322B-4812-957A-9B7BCE42F1D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 xmlns:a16="http://schemas.microsoft.com/office/drawing/2014/main" id="{4461ADBC-3E73-43C7-8577-512C3BC55AD0}"/>
              </a:ext>
            </a:extLst>
          </p:cNvPr>
          <p:cNvSpPr>
            <a:spLocks noGrp="1"/>
          </p:cNvSpPr>
          <p:nvPr>
            <p:ph type="dt" sz="half" idx="10"/>
          </p:nvPr>
        </p:nvSpPr>
        <p:spPr/>
        <p:txBody>
          <a:bodyPr/>
          <a:lstStyle/>
          <a:p>
            <a:fld id="{FD2407F6-CB7A-4388-B3FB-78D941571827}" type="datetime1">
              <a:rPr lang="en-IN" smtClean="0"/>
              <a:pPr/>
              <a:t>29-10-2024</a:t>
            </a:fld>
            <a:endParaRPr lang="en-IN"/>
          </a:p>
        </p:txBody>
      </p:sp>
      <p:sp>
        <p:nvSpPr>
          <p:cNvPr id="4" name="Footer Placeholder 3">
            <a:extLst>
              <a:ext uri="{FF2B5EF4-FFF2-40B4-BE49-F238E27FC236}">
                <a16:creationId xmlns="" xmlns:a16="http://schemas.microsoft.com/office/drawing/2014/main" id="{4F1723EA-F5F7-4774-BFB3-F6B72DC7AD18}"/>
              </a:ext>
            </a:extLst>
          </p:cNvPr>
          <p:cNvSpPr>
            <a:spLocks noGrp="1"/>
          </p:cNvSpPr>
          <p:nvPr>
            <p:ph type="ftr" sz="quarter" idx="11"/>
          </p:nvPr>
        </p:nvSpPr>
        <p:spPr/>
        <p:txBody>
          <a:bodyPr/>
          <a:lstStyle/>
          <a:p>
            <a:r>
              <a:rPr lang="en-IN"/>
              <a:t>Department of ECE</a:t>
            </a:r>
          </a:p>
        </p:txBody>
      </p:sp>
      <p:sp>
        <p:nvSpPr>
          <p:cNvPr id="5" name="Slide Number Placeholder 4">
            <a:extLst>
              <a:ext uri="{FF2B5EF4-FFF2-40B4-BE49-F238E27FC236}">
                <a16:creationId xmlns="" xmlns:a16="http://schemas.microsoft.com/office/drawing/2014/main" id="{C626812A-4C02-47CE-B9BF-84E6468E45D7}"/>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6"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7761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2C7A4099-3AB9-4E0A-86FF-4BE779A3A52F}"/>
              </a:ext>
            </a:extLst>
          </p:cNvPr>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a:extLst>
              <a:ext uri="{FF2B5EF4-FFF2-40B4-BE49-F238E27FC236}">
                <a16:creationId xmlns="" xmlns:a16="http://schemas.microsoft.com/office/drawing/2014/main" id="{85AF0638-9636-4074-8887-4BE506D82755}"/>
              </a:ext>
            </a:extLst>
          </p:cNvPr>
          <p:cNvSpPr>
            <a:spLocks noGrp="1"/>
          </p:cNvSpPr>
          <p:nvPr>
            <p:ph type="ftr" sz="quarter" idx="11"/>
          </p:nvPr>
        </p:nvSpPr>
        <p:spPr/>
        <p:txBody>
          <a:bodyPr/>
          <a:lstStyle/>
          <a:p>
            <a:r>
              <a:rPr lang="en-IN"/>
              <a:t>Department of ECE</a:t>
            </a:r>
          </a:p>
        </p:txBody>
      </p:sp>
      <p:sp>
        <p:nvSpPr>
          <p:cNvPr id="4" name="Slide Number Placeholder 3">
            <a:extLst>
              <a:ext uri="{FF2B5EF4-FFF2-40B4-BE49-F238E27FC236}">
                <a16:creationId xmlns="" xmlns:a16="http://schemas.microsoft.com/office/drawing/2014/main" id="{B4899634-598E-495A-BD3D-E8A228382FAA}"/>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5"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3131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CF55D5-80A2-4F29-B299-2ECB170F7D19}"/>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 xmlns:a16="http://schemas.microsoft.com/office/drawing/2014/main" id="{FE645533-0C7E-4916-B97D-E1F4C3A1A80C}"/>
              </a:ext>
            </a:extLst>
          </p:cNvPr>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 xmlns:a16="http://schemas.microsoft.com/office/drawing/2014/main" id="{45F4E747-CE71-49D7-8AFA-15512266C737}"/>
              </a:ext>
            </a:extLst>
          </p:cNvPr>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63A160B4-CFF6-4C57-81D9-611E71CAF9BC}"/>
              </a:ext>
            </a:extLst>
          </p:cNvPr>
          <p:cNvSpPr>
            <a:spLocks noGrp="1"/>
          </p:cNvSpPr>
          <p:nvPr>
            <p:ph type="dt" sz="half" idx="10"/>
          </p:nvPr>
        </p:nvSpPr>
        <p:spPr/>
        <p:txBody>
          <a:bodyPr/>
          <a:lstStyle/>
          <a:p>
            <a:fld id="{7F34B82E-8C04-4984-818F-529C9F7CB112}" type="datetime1">
              <a:rPr lang="en-IN" smtClean="0"/>
              <a:pPr/>
              <a:t>29-10-2024</a:t>
            </a:fld>
            <a:endParaRPr lang="en-IN"/>
          </a:p>
        </p:txBody>
      </p:sp>
      <p:sp>
        <p:nvSpPr>
          <p:cNvPr id="6" name="Footer Placeholder 5">
            <a:extLst>
              <a:ext uri="{FF2B5EF4-FFF2-40B4-BE49-F238E27FC236}">
                <a16:creationId xmlns="" xmlns:a16="http://schemas.microsoft.com/office/drawing/2014/main" id="{B47CDD2A-CF6A-4C7D-A3FC-758F42568DD2}"/>
              </a:ext>
            </a:extLst>
          </p:cNvPr>
          <p:cNvSpPr>
            <a:spLocks noGrp="1"/>
          </p:cNvSpPr>
          <p:nvPr>
            <p:ph type="ftr" sz="quarter" idx="11"/>
          </p:nvPr>
        </p:nvSpPr>
        <p:spPr/>
        <p:txBody>
          <a:bodyPr/>
          <a:lstStyle/>
          <a:p>
            <a:r>
              <a:rPr lang="en-IN"/>
              <a:t>Department of ECE</a:t>
            </a:r>
          </a:p>
        </p:txBody>
      </p:sp>
      <p:sp>
        <p:nvSpPr>
          <p:cNvPr id="7" name="Slide Number Placeholder 6">
            <a:extLst>
              <a:ext uri="{FF2B5EF4-FFF2-40B4-BE49-F238E27FC236}">
                <a16:creationId xmlns="" xmlns:a16="http://schemas.microsoft.com/office/drawing/2014/main" id="{591E7B8F-E053-4A40-B24B-BFBBF08AF446}"/>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8"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310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68324B-96E2-4983-A69A-7B5A9D4C888B}"/>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 xmlns:a16="http://schemas.microsoft.com/office/drawing/2014/main" id="{1C9C0B07-42D5-461B-ABF3-7EE6E0DF2BE0}"/>
              </a:ext>
            </a:extLst>
          </p:cNvPr>
          <p:cNvSpPr>
            <a:spLocks noGrp="1"/>
          </p:cNvSpPr>
          <p:nvPr>
            <p:ph type="pic" idx="1"/>
          </p:nvPr>
        </p:nvSpPr>
        <p:spPr>
          <a:xfrm>
            <a:off x="5183188" y="987425"/>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 xmlns:a16="http://schemas.microsoft.com/office/drawing/2014/main" id="{EB128B54-0322-44C7-8BE1-DADC14C117DC}"/>
              </a:ext>
            </a:extLst>
          </p:cNvPr>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 xmlns:a16="http://schemas.microsoft.com/office/drawing/2014/main" id="{79E657A8-BAE9-484A-A8FA-4E784A9D7638}"/>
              </a:ext>
            </a:extLst>
          </p:cNvPr>
          <p:cNvSpPr>
            <a:spLocks noGrp="1"/>
          </p:cNvSpPr>
          <p:nvPr>
            <p:ph type="dt" sz="half" idx="10"/>
          </p:nvPr>
        </p:nvSpPr>
        <p:spPr/>
        <p:txBody>
          <a:bodyPr/>
          <a:lstStyle/>
          <a:p>
            <a:fld id="{CD4F1CDA-0C72-430F-8F36-A5E4C4F885EA}" type="datetime1">
              <a:rPr lang="en-IN" smtClean="0"/>
              <a:pPr/>
              <a:t>29-10-2024</a:t>
            </a:fld>
            <a:endParaRPr lang="en-IN"/>
          </a:p>
        </p:txBody>
      </p:sp>
      <p:sp>
        <p:nvSpPr>
          <p:cNvPr id="6" name="Footer Placeholder 5">
            <a:extLst>
              <a:ext uri="{FF2B5EF4-FFF2-40B4-BE49-F238E27FC236}">
                <a16:creationId xmlns="" xmlns:a16="http://schemas.microsoft.com/office/drawing/2014/main" id="{2070796C-654A-4855-BECB-F96EDA4F24C2}"/>
              </a:ext>
            </a:extLst>
          </p:cNvPr>
          <p:cNvSpPr>
            <a:spLocks noGrp="1"/>
          </p:cNvSpPr>
          <p:nvPr>
            <p:ph type="ftr" sz="quarter" idx="11"/>
          </p:nvPr>
        </p:nvSpPr>
        <p:spPr/>
        <p:txBody>
          <a:bodyPr/>
          <a:lstStyle/>
          <a:p>
            <a:r>
              <a:rPr lang="en-IN"/>
              <a:t>Department of ECE</a:t>
            </a:r>
          </a:p>
        </p:txBody>
      </p:sp>
      <p:sp>
        <p:nvSpPr>
          <p:cNvPr id="7" name="Slide Number Placeholder 6">
            <a:extLst>
              <a:ext uri="{FF2B5EF4-FFF2-40B4-BE49-F238E27FC236}">
                <a16:creationId xmlns="" xmlns:a16="http://schemas.microsoft.com/office/drawing/2014/main" id="{9B209C97-D8CB-4D5C-B239-24056269C138}"/>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8"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9795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blip>
          <a:srcRect/>
          <a:stretch>
            <a:fillRect l="20000" t="35000" r="20000" b="30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209BB0FD-8551-4B93-983B-5EE54FD4081C}"/>
              </a:ext>
            </a:extLst>
          </p:cNvPr>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a:extLst>
              <a:ext uri="{FF2B5EF4-FFF2-40B4-BE49-F238E27FC236}">
                <a16:creationId xmlns="" xmlns:a16="http://schemas.microsoft.com/office/drawing/2014/main" id="{F09BD197-525D-4BD2-B2FD-846876636F66}"/>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 xmlns:a16="http://schemas.microsoft.com/office/drawing/2014/main" id="{7ACE9FB2-1911-4E08-855F-D9BC1AE7075E}"/>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790920-490D-4E2F-877B-4882D6B65C91}" type="datetime1">
              <a:rPr lang="en-IN" smtClean="0"/>
              <a:pPr/>
              <a:t>29-10-2024</a:t>
            </a:fld>
            <a:endParaRPr lang="en-IN"/>
          </a:p>
        </p:txBody>
      </p:sp>
      <p:sp>
        <p:nvSpPr>
          <p:cNvPr id="5" name="Footer Placeholder 4">
            <a:extLst>
              <a:ext uri="{FF2B5EF4-FFF2-40B4-BE49-F238E27FC236}">
                <a16:creationId xmlns="" xmlns:a16="http://schemas.microsoft.com/office/drawing/2014/main" id="{109D6352-2E97-44EC-A991-510B44D80ABE}"/>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a:t>Department of ECE</a:t>
            </a:r>
          </a:p>
        </p:txBody>
      </p:sp>
      <p:sp>
        <p:nvSpPr>
          <p:cNvPr id="6" name="Slide Number Placeholder 5">
            <a:extLst>
              <a:ext uri="{FF2B5EF4-FFF2-40B4-BE49-F238E27FC236}">
                <a16:creationId xmlns="" xmlns:a16="http://schemas.microsoft.com/office/drawing/2014/main" id="{0F55D9D1-17F0-4483-8FF5-4EF59365FDD3}"/>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437036-596D-4E08-B26D-B8A0A9E8EA4F}" type="slidenum">
              <a:rPr lang="en-IN" smtClean="0"/>
              <a:pPr/>
              <a:t>‹#›</a:t>
            </a:fld>
            <a:endParaRPr lang="en-IN"/>
          </a:p>
        </p:txBody>
      </p:sp>
      <p:pic>
        <p:nvPicPr>
          <p:cNvPr id="7" name="Picture 6" descr="BANNER7672-ATME Logo Banner 1600 x 380.jpg">
            <a:extLst>
              <a:ext uri="{FF2B5EF4-FFF2-40B4-BE49-F238E27FC236}">
                <a16:creationId xmlns="" xmlns:a16="http://schemas.microsoft.com/office/drawing/2014/main" id="{8778A840-F0BE-4612-BD8B-33C7EB02DEF5}"/>
              </a:ext>
            </a:extLst>
          </p:cNvPr>
          <p:cNvPicPr>
            <a:picLocks noChangeAspect="1"/>
          </p:cNvPicPr>
          <p:nvPr/>
        </p:nvPicPr>
        <p:blipFill>
          <a:blip r:embed="rId14" cstate="print"/>
          <a:stretch>
            <a:fillRect/>
          </a:stretch>
        </p:blipFill>
        <p:spPr>
          <a:xfrm>
            <a:off x="343144" y="160338"/>
            <a:ext cx="2778128" cy="865962"/>
          </a:xfrm>
          <a:prstGeom prst="rect">
            <a:avLst/>
          </a:prstGeom>
        </p:spPr>
      </p:pic>
      <p:pic>
        <p:nvPicPr>
          <p:cNvPr id="8" name="Picture 7">
            <a:extLst>
              <a:ext uri="{FF2B5EF4-FFF2-40B4-BE49-F238E27FC236}">
                <a16:creationId xmlns="" xmlns:a16="http://schemas.microsoft.com/office/drawing/2014/main" id="{6ED24D42-2066-4550-BEB5-7E8B08841BBC}"/>
              </a:ext>
            </a:extLst>
          </p:cNvPr>
          <p:cNvPicPr/>
          <p:nvPr/>
        </p:nvPicPr>
        <p:blipFill>
          <a:blip r:embed="rId15">
            <a:extLst>
              <a:ext uri="{28A0092B-C50C-407E-A947-70E740481C1C}">
                <a14:useLocalDpi xmlns:a14="http://schemas.microsoft.com/office/drawing/2010/main" val="0"/>
              </a:ext>
            </a:extLst>
          </a:blip>
          <a:srcRect/>
          <a:stretch>
            <a:fillRect/>
          </a:stretch>
        </p:blipFill>
        <p:spPr bwMode="auto">
          <a:xfrm>
            <a:off x="8381148" y="240750"/>
            <a:ext cx="891166" cy="892800"/>
          </a:xfrm>
          <a:prstGeom prst="rect">
            <a:avLst/>
          </a:prstGeom>
          <a:noFill/>
          <a:ln>
            <a:noFill/>
          </a:ln>
        </p:spPr>
      </p:pic>
      <p:pic>
        <p:nvPicPr>
          <p:cNvPr id="9" name="Google Shape;55;p13">
            <a:extLst>
              <a:ext uri="{FF2B5EF4-FFF2-40B4-BE49-F238E27FC236}">
                <a16:creationId xmlns="" xmlns:a16="http://schemas.microsoft.com/office/drawing/2014/main" id="{2E269352-740F-43FD-A4DF-C4253321E4FA}"/>
              </a:ext>
            </a:extLst>
          </p:cNvPr>
          <p:cNvPicPr/>
          <p:nvPr/>
        </p:nvPicPr>
        <p:blipFill>
          <a:blip r:embed="rId16">
            <a:alphaModFix/>
          </a:blip>
          <a:stretch>
            <a:fillRect/>
          </a:stretch>
        </p:blipFill>
        <p:spPr>
          <a:xfrm>
            <a:off x="9372602" y="262664"/>
            <a:ext cx="742949" cy="782891"/>
          </a:xfrm>
          <a:prstGeom prst="rect">
            <a:avLst/>
          </a:prstGeom>
          <a:noFill/>
          <a:ln>
            <a:noFill/>
          </a:ln>
        </p:spPr>
      </p:pic>
      <p:pic>
        <p:nvPicPr>
          <p:cNvPr id="10" name="Picture 9">
            <a:extLst>
              <a:ext uri="{FF2B5EF4-FFF2-40B4-BE49-F238E27FC236}">
                <a16:creationId xmlns="" xmlns:a16="http://schemas.microsoft.com/office/drawing/2014/main" id="{BBF9716D-CE03-444A-B49E-07A2CA4F8A85}"/>
              </a:ext>
            </a:extLst>
          </p:cNvPr>
          <p:cNvPicPr/>
          <p:nvPr/>
        </p:nvPicPr>
        <p:blipFill>
          <a:blip r:embed="rId17">
            <a:extLst>
              <a:ext uri="{28A0092B-C50C-407E-A947-70E740481C1C}">
                <a14:useLocalDpi xmlns:a14="http://schemas.microsoft.com/office/drawing/2010/main" val="0"/>
              </a:ext>
            </a:extLst>
          </a:blip>
          <a:srcRect/>
          <a:stretch>
            <a:fillRect/>
          </a:stretch>
        </p:blipFill>
        <p:spPr bwMode="auto">
          <a:xfrm>
            <a:off x="10316127" y="243410"/>
            <a:ext cx="1227931" cy="782890"/>
          </a:xfrm>
          <a:prstGeom prst="rect">
            <a:avLst/>
          </a:prstGeom>
          <a:noFill/>
        </p:spPr>
      </p:pic>
      <p:pic>
        <p:nvPicPr>
          <p:cNvPr id="11" name="Picture 10" descr="BANNER7672-ATME Logo Banner 1600 x 380.jpg">
            <a:extLst>
              <a:ext uri="{FF2B5EF4-FFF2-40B4-BE49-F238E27FC236}">
                <a16:creationId xmlns:a16="http://schemas.microsoft.com/office/drawing/2014/main" xmlns="" id="{B901C07F-5D97-4029-8B13-DA8BB4232AF5}"/>
              </a:ext>
            </a:extLst>
          </p:cNvPr>
          <p:cNvPicPr>
            <a:picLocks noChangeAspect="1"/>
          </p:cNvPicPr>
          <p:nvPr userDrawn="1"/>
        </p:nvPicPr>
        <p:blipFill>
          <a:blip r:embed="rId14" cstate="print"/>
          <a:stretch>
            <a:fillRect/>
          </a:stretch>
        </p:blipFill>
        <p:spPr>
          <a:xfrm>
            <a:off x="355670" y="160338"/>
            <a:ext cx="2778128" cy="865962"/>
          </a:xfrm>
          <a:prstGeom prst="rect">
            <a:avLst/>
          </a:prstGeom>
        </p:spPr>
      </p:pic>
    </p:spTree>
    <p:extLst>
      <p:ext uri="{BB962C8B-B14F-4D97-AF65-F5344CB8AC3E}">
        <p14:creationId xmlns:p14="http://schemas.microsoft.com/office/powerpoint/2010/main" val="220341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3.wdp"/></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microsoft.com/office/2007/relationships/hdphoto" Target="../media/hdphoto4.wdp"/></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microsoft.com/office/2007/relationships/hdphoto" Target="../media/hdphoto5.wdp"/></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4.png"/><Relationship Id="rId4" Type="http://schemas.microsoft.com/office/2007/relationships/hdphoto" Target="../media/hdphoto6.wdp"/></Relationships>
</file>

<file path=ppt/slides/_rels/slide62.xml.rels><?xml version="1.0" encoding="UTF-8" standalone="yes"?>
<Relationships xmlns="http://schemas.openxmlformats.org/package/2006/relationships"><Relationship Id="rId3" Type="http://schemas.openxmlformats.org/officeDocument/2006/relationships/hyperlink" Target="https://www.youtube.com/watch?v=O-4ithG_07Q" TargetMode="External"/><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image" Target="../media/image18.png"/><Relationship Id="rId4" Type="http://schemas.microsoft.com/office/2007/relationships/hdphoto" Target="../media/hdphoto7.wdp"/></Relationships>
</file>

<file path=ppt/slides/_rels/slide6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image" Target="../media/image20.jpeg"/><Relationship Id="rId4" Type="http://schemas.microsoft.com/office/2007/relationships/hdphoto" Target="../media/hdphoto8.wdp"/></Relationships>
</file>

<file path=ppt/slides/_rels/slide68.xml.rels><?xml version="1.0" encoding="UTF-8" standalone="yes"?>
<Relationships xmlns="http://schemas.openxmlformats.org/package/2006/relationships"><Relationship Id="rId3" Type="http://schemas.openxmlformats.org/officeDocument/2006/relationships/hyperlink" Target="https://www.youtube.com/watch?v=hSA7wQ5BgAQ" TargetMode="External"/><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microsoft.com/office/2007/relationships/hdphoto" Target="../media/hdphoto9.wdp"/></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79419F-062E-467E-823C-BB5520B12355}"/>
              </a:ext>
            </a:extLst>
          </p:cNvPr>
          <p:cNvSpPr>
            <a:spLocks noGrp="1"/>
          </p:cNvSpPr>
          <p:nvPr>
            <p:ph type="ctrTitle"/>
          </p:nvPr>
        </p:nvSpPr>
        <p:spPr>
          <a:xfrm>
            <a:off x="1031670" y="1064712"/>
            <a:ext cx="10089932" cy="2326386"/>
          </a:xfrm>
          <a:effectLst>
            <a:softEdge rad="635000"/>
          </a:effectLst>
        </p:spPr>
        <p:txBody>
          <a:bodyPr>
            <a:normAutofit fontScale="90000"/>
          </a:bodyPr>
          <a:lstStyle/>
          <a:p>
            <a:pPr>
              <a:lnSpc>
                <a:spcPct val="100000"/>
              </a:lnSpc>
            </a:pP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sz="4400" b="1" dirty="0" smtClean="0">
                <a:solidFill>
                  <a:srgbClr val="002060"/>
                </a:solidFill>
                <a:latin typeface="Bookman Old Style" pitchFamily="18" charset="0"/>
              </a:rPr>
              <a:t>T</a:t>
            </a:r>
            <a:r>
              <a:rPr lang="en-IN" sz="4400" dirty="0" smtClean="0">
                <a:solidFill>
                  <a:srgbClr val="002060"/>
                </a:solidFill>
                <a:latin typeface="Bookman Old Style" pitchFamily="18" charset="0"/>
              </a:rPr>
              <a:t>echnological </a:t>
            </a:r>
            <a:r>
              <a:rPr lang="en-IN" sz="4400" b="1" dirty="0" smtClean="0">
                <a:solidFill>
                  <a:srgbClr val="002060"/>
                </a:solidFill>
                <a:latin typeface="Bookman Old Style" pitchFamily="18" charset="0"/>
              </a:rPr>
              <a:t>I</a:t>
            </a:r>
            <a:r>
              <a:rPr lang="en-IN" sz="4400" dirty="0" smtClean="0">
                <a:solidFill>
                  <a:srgbClr val="002060"/>
                </a:solidFill>
                <a:latin typeface="Bookman Old Style" pitchFamily="18" charset="0"/>
              </a:rPr>
              <a:t>nnovation </a:t>
            </a:r>
            <a:r>
              <a:rPr lang="en-IN" sz="4400" b="1" dirty="0" smtClean="0">
                <a:solidFill>
                  <a:srgbClr val="002060"/>
                </a:solidFill>
                <a:latin typeface="Bookman Old Style" pitchFamily="18" charset="0"/>
              </a:rPr>
              <a:t>M</a:t>
            </a:r>
            <a:r>
              <a:rPr lang="en-IN" sz="4400" dirty="0" smtClean="0">
                <a:solidFill>
                  <a:srgbClr val="002060"/>
                </a:solidFill>
                <a:latin typeface="Bookman Old Style" pitchFamily="18" charset="0"/>
              </a:rPr>
              <a:t>anagement and </a:t>
            </a:r>
            <a:r>
              <a:rPr lang="en-IN" sz="4400" b="1" dirty="0" smtClean="0">
                <a:solidFill>
                  <a:srgbClr val="002060"/>
                </a:solidFill>
                <a:latin typeface="Bookman Old Style" pitchFamily="18" charset="0"/>
              </a:rPr>
              <a:t>E</a:t>
            </a:r>
            <a:r>
              <a:rPr lang="en-IN" sz="4400" dirty="0" smtClean="0">
                <a:solidFill>
                  <a:srgbClr val="002060"/>
                </a:solidFill>
                <a:latin typeface="Bookman Old Style" pitchFamily="18" charset="0"/>
              </a:rPr>
              <a:t>ntrepreneurship </a:t>
            </a:r>
            <a:br>
              <a:rPr lang="en-IN" sz="4400" dirty="0" smtClean="0">
                <a:solidFill>
                  <a:srgbClr val="002060"/>
                </a:solidFill>
                <a:latin typeface="Bookman Old Style" pitchFamily="18" charset="0"/>
              </a:rPr>
            </a:br>
            <a:r>
              <a:rPr lang="en-IN" sz="3600" b="1" dirty="0">
                <a:solidFill>
                  <a:srgbClr val="FF0000"/>
                </a:solidFill>
                <a:latin typeface="Bookman Old Style" pitchFamily="18" charset="0"/>
              </a:rPr>
              <a:t>BEC501</a:t>
            </a:r>
            <a:endParaRPr lang="en-IN" sz="2700" b="1" dirty="0"/>
          </a:p>
        </p:txBody>
      </p:sp>
      <p:sp>
        <p:nvSpPr>
          <p:cNvPr id="5" name="Footer Placeholder 4">
            <a:extLst>
              <a:ext uri="{FF2B5EF4-FFF2-40B4-BE49-F238E27FC236}">
                <a16:creationId xmlns:a16="http://schemas.microsoft.com/office/drawing/2014/main" xmlns="" id="{43273924-F9BC-426C-B843-DD38BCB6E16B}"/>
              </a:ext>
            </a:extLst>
          </p:cNvPr>
          <p:cNvSpPr>
            <a:spLocks noGrp="1"/>
          </p:cNvSpPr>
          <p:nvPr>
            <p:ph type="ftr" sz="quarter" idx="11"/>
          </p:nvPr>
        </p:nvSpPr>
        <p:spPr/>
        <p:txBody>
          <a:bodyPr/>
          <a:lstStyle/>
          <a:p>
            <a:r>
              <a:rPr lang="en-IN" dirty="0"/>
              <a:t>Department of ECE</a:t>
            </a:r>
          </a:p>
        </p:txBody>
      </p:sp>
      <p:sp>
        <p:nvSpPr>
          <p:cNvPr id="6" name="Slide Number Placeholder 5">
            <a:extLst>
              <a:ext uri="{FF2B5EF4-FFF2-40B4-BE49-F238E27FC236}">
                <a16:creationId xmlns:a16="http://schemas.microsoft.com/office/drawing/2014/main" xmlns="" id="{774E644C-BD7D-4225-BCAD-4F309745DC5A}"/>
              </a:ext>
            </a:extLst>
          </p:cNvPr>
          <p:cNvSpPr>
            <a:spLocks noGrp="1"/>
          </p:cNvSpPr>
          <p:nvPr>
            <p:ph type="sldNum" sz="quarter" idx="12"/>
          </p:nvPr>
        </p:nvSpPr>
        <p:spPr/>
        <p:txBody>
          <a:bodyPr/>
          <a:lstStyle/>
          <a:p>
            <a:fld id="{D0437036-596D-4E08-B26D-B8A0A9E8EA4F}" type="slidenum">
              <a:rPr lang="en-IN" smtClean="0"/>
              <a:pPr/>
              <a:t>1</a:t>
            </a:fld>
            <a:endParaRPr lang="en-IN" dirty="0"/>
          </a:p>
        </p:txBody>
      </p:sp>
      <p:sp>
        <p:nvSpPr>
          <p:cNvPr id="7" name="Title 1"/>
          <p:cNvSpPr txBox="1">
            <a:spLocks/>
          </p:cNvSpPr>
          <p:nvPr/>
        </p:nvSpPr>
        <p:spPr>
          <a:xfrm>
            <a:off x="619834" y="3547241"/>
            <a:ext cx="11062649" cy="2440199"/>
          </a:xfrm>
          <a:prstGeom prst="rect">
            <a:avLst/>
          </a:prstGeom>
        </p:spPr>
        <p:txBody>
          <a:bodyPr vert="horz" lIns="91440" tIns="45720" rIns="91440" bIns="45720" rtlCol="0" anchor="ctr">
            <a:normAutofit fontScale="675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6200" b="1" dirty="0" smtClean="0">
              <a:ln w="11430"/>
              <a:solidFill>
                <a:srgbClr val="FF0000"/>
              </a:solidFill>
              <a:effectLst>
                <a:outerShdw blurRad="50800" dist="39000" dir="5460000" algn="tl">
                  <a:srgbClr val="000000">
                    <a:alpha val="38000"/>
                  </a:srgbClr>
                </a:outerShdw>
              </a:effectLst>
            </a:endParaRPr>
          </a:p>
          <a:p>
            <a:pPr algn="ctr">
              <a:spcAft>
                <a:spcPts val="1200"/>
              </a:spcAft>
            </a:pPr>
            <a:r>
              <a:rPr lang="en-US" sz="4800" b="1" dirty="0">
                <a:solidFill>
                  <a:srgbClr val="0070C0"/>
                </a:solidFill>
                <a:latin typeface="Bookman Old Style" pitchFamily="18" charset="0"/>
              </a:rPr>
              <a:t>Module 2</a:t>
            </a:r>
            <a:r>
              <a:rPr lang="en-US" sz="5300" b="1" dirty="0">
                <a:solidFill>
                  <a:srgbClr val="002060"/>
                </a:solidFill>
                <a:latin typeface="Bookman Old Style" pitchFamily="18" charset="0"/>
              </a:rPr>
              <a:t/>
            </a:r>
            <a:br>
              <a:rPr lang="en-US" sz="5300" b="1" dirty="0">
                <a:solidFill>
                  <a:srgbClr val="002060"/>
                </a:solidFill>
                <a:latin typeface="Bookman Old Style" pitchFamily="18" charset="0"/>
              </a:rPr>
            </a:br>
            <a:r>
              <a:rPr lang="en-US" sz="5300" b="1" dirty="0">
                <a:solidFill>
                  <a:srgbClr val="002060"/>
                </a:solidFill>
                <a:latin typeface="Bookman Old Style" pitchFamily="18" charset="0"/>
              </a:rPr>
              <a:t/>
            </a:r>
            <a:br>
              <a:rPr lang="en-US" sz="5300" b="1" dirty="0">
                <a:solidFill>
                  <a:srgbClr val="002060"/>
                </a:solidFill>
                <a:latin typeface="Bookman Old Style" pitchFamily="18" charset="0"/>
              </a:rPr>
            </a:br>
            <a:r>
              <a:rPr lang="en-US" sz="5300" b="1" dirty="0">
                <a:solidFill>
                  <a:srgbClr val="002060"/>
                </a:solidFill>
                <a:latin typeface="Bookman Old Style" pitchFamily="18" charset="0"/>
              </a:rPr>
              <a:t>Organizing &amp; </a:t>
            </a:r>
            <a:r>
              <a:rPr lang="en-US" sz="5300" b="1" dirty="0" smtClean="0">
                <a:solidFill>
                  <a:srgbClr val="002060"/>
                </a:solidFill>
                <a:latin typeface="Bookman Old Style" pitchFamily="18" charset="0"/>
              </a:rPr>
              <a:t>Staffing</a:t>
            </a:r>
          </a:p>
          <a:p>
            <a:pPr algn="ctr">
              <a:spcAft>
                <a:spcPts val="1200"/>
              </a:spcAft>
            </a:pPr>
            <a:r>
              <a:rPr lang="en-US" sz="5300" b="1" dirty="0">
                <a:solidFill>
                  <a:srgbClr val="002060"/>
                </a:solidFill>
                <a:latin typeface="Bookman Old Style" pitchFamily="18" charset="0"/>
              </a:rPr>
              <a:t>Directing and Controlling</a:t>
            </a:r>
          </a:p>
          <a:p>
            <a:pPr algn="ctr"/>
            <a:endParaRPr lang="en-US" sz="5300" b="1" dirty="0">
              <a:solidFill>
                <a:srgbClr val="002060"/>
              </a:solidFill>
              <a:latin typeface="Bookman Old Style" pitchFamily="18" charset="0"/>
            </a:endParaRPr>
          </a:p>
          <a:p>
            <a:pPr algn="ctr"/>
            <a:endPar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529970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10</a:t>
            </a:fld>
            <a:endParaRPr lang="en-IN"/>
          </a:p>
        </p:txBody>
      </p:sp>
      <p:sp>
        <p:nvSpPr>
          <p:cNvPr id="5" name="Rectangle 4"/>
          <p:cNvSpPr/>
          <p:nvPr/>
        </p:nvSpPr>
        <p:spPr>
          <a:xfrm>
            <a:off x="233890" y="1771636"/>
            <a:ext cx="11766043" cy="4585871"/>
          </a:xfrm>
          <a:prstGeom prst="rect">
            <a:avLst/>
          </a:prstGeom>
        </p:spPr>
        <p:txBody>
          <a:bodyPr wrap="square">
            <a:spAutoFit/>
          </a:bodyPr>
          <a:lstStyle/>
          <a:p>
            <a:pPr marL="441325" indent="-441325" algn="just"/>
            <a:r>
              <a:rPr lang="en-IN" sz="2800" dirty="0" smtClean="0">
                <a:latin typeface="Times New Roman" pitchFamily="18" charset="0"/>
                <a:cs typeface="Times New Roman" pitchFamily="18" charset="0"/>
              </a:rPr>
              <a:t>The principals are:</a:t>
            </a:r>
          </a:p>
          <a:p>
            <a:pPr marL="441325" indent="-441325" algn="just">
              <a:spcAft>
                <a:spcPts val="1200"/>
              </a:spcAft>
              <a:buFont typeface="Arial" pitchFamily="34" charset="0"/>
              <a:buChar char="•"/>
            </a:pPr>
            <a:r>
              <a:rPr lang="en-IN" sz="2600" b="1" dirty="0" smtClean="0">
                <a:solidFill>
                  <a:srgbClr val="002060"/>
                </a:solidFill>
                <a:latin typeface="Times New Roman" pitchFamily="18" charset="0"/>
                <a:cs typeface="Times New Roman" pitchFamily="18" charset="0"/>
              </a:rPr>
              <a:t>Objectives: </a:t>
            </a:r>
            <a:r>
              <a:rPr lang="en-IN" sz="2600" dirty="0" smtClean="0">
                <a:latin typeface="Times New Roman" pitchFamily="18" charset="0"/>
                <a:cs typeface="Times New Roman" pitchFamily="18" charset="0"/>
              </a:rPr>
              <a:t>The objectives of enterprise influence the organization structure and hence the objectives of the enterprise should first be clearly defined.</a:t>
            </a:r>
          </a:p>
          <a:p>
            <a:pPr marL="441325" indent="-441325" algn="just">
              <a:spcAft>
                <a:spcPts val="1200"/>
              </a:spcAft>
              <a:buFont typeface="Arial" pitchFamily="34" charset="0"/>
              <a:buChar char="•"/>
            </a:pPr>
            <a:r>
              <a:rPr lang="en-IN" sz="2600" b="1" dirty="0">
                <a:solidFill>
                  <a:srgbClr val="002060"/>
                </a:solidFill>
                <a:latin typeface="Times New Roman" pitchFamily="18" charset="0"/>
                <a:cs typeface="Times New Roman" pitchFamily="18" charset="0"/>
              </a:rPr>
              <a:t>Specialization: </a:t>
            </a:r>
            <a:r>
              <a:rPr lang="en-IN" sz="2600" dirty="0" smtClean="0">
                <a:latin typeface="Times New Roman" pitchFamily="18" charset="0"/>
                <a:cs typeface="Times New Roman" pitchFamily="18" charset="0"/>
              </a:rPr>
              <a:t>The activities of the enterprise should be divided according to functions and assigned to persons according to their specialization.</a:t>
            </a:r>
          </a:p>
          <a:p>
            <a:pPr marL="441325" indent="-441325" algn="just">
              <a:spcAft>
                <a:spcPts val="1200"/>
              </a:spcAft>
              <a:buFont typeface="Arial" pitchFamily="34" charset="0"/>
              <a:buChar char="•"/>
            </a:pPr>
            <a:r>
              <a:rPr lang="en-IN" sz="2600" b="1" dirty="0">
                <a:solidFill>
                  <a:srgbClr val="002060"/>
                </a:solidFill>
                <a:latin typeface="Times New Roman" pitchFamily="18" charset="0"/>
                <a:cs typeface="Times New Roman" pitchFamily="18" charset="0"/>
              </a:rPr>
              <a:t>Span of Control: </a:t>
            </a:r>
            <a:r>
              <a:rPr lang="en-IN" sz="2600" dirty="0">
                <a:latin typeface="Times New Roman" pitchFamily="18" charset="0"/>
                <a:cs typeface="Times New Roman" pitchFamily="18" charset="0"/>
              </a:rPr>
              <a:t>As there is a limit to the number of persons that can be supervised effectively by one boss, the span of control should be as far as possible, the minimum.</a:t>
            </a:r>
          </a:p>
          <a:p>
            <a:pPr marL="441325" indent="-441325" algn="just">
              <a:spcAft>
                <a:spcPts val="1200"/>
              </a:spcAft>
              <a:buFont typeface="Arial" pitchFamily="34" charset="0"/>
              <a:buChar char="•"/>
            </a:pPr>
            <a:r>
              <a:rPr lang="en-IN" sz="2600" b="1" dirty="0">
                <a:solidFill>
                  <a:srgbClr val="002060"/>
                </a:solidFill>
                <a:latin typeface="Times New Roman" pitchFamily="18" charset="0"/>
                <a:cs typeface="Times New Roman" pitchFamily="18" charset="0"/>
              </a:rPr>
              <a:t>Management by Exception principle: </a:t>
            </a:r>
            <a:r>
              <a:rPr lang="en-IN" sz="2600" dirty="0">
                <a:latin typeface="Times New Roman" pitchFamily="18" charset="0"/>
                <a:cs typeface="Times New Roman" pitchFamily="18" charset="0"/>
              </a:rPr>
              <a:t>only complex problems should be referred to higher level and other problems should be dealt by lower level</a:t>
            </a:r>
            <a:r>
              <a:rPr lang="en-IN" sz="2600" dirty="0" smtClean="0">
                <a:latin typeface="Times New Roman" pitchFamily="18" charset="0"/>
                <a:cs typeface="Times New Roman" pitchFamily="18" charset="0"/>
              </a:rPr>
              <a:t>.</a:t>
            </a:r>
            <a:endParaRPr lang="en-IN" sz="2600" dirty="0">
              <a:latin typeface="Times New Roman" pitchFamily="18" charset="0"/>
              <a:cs typeface="Times New Roman" pitchFamily="18" charset="0"/>
            </a:endParaRPr>
          </a:p>
        </p:txBody>
      </p:sp>
      <p:sp>
        <p:nvSpPr>
          <p:cNvPr id="6" name="Rectangle 5"/>
          <p:cNvSpPr/>
          <p:nvPr/>
        </p:nvSpPr>
        <p:spPr>
          <a:xfrm>
            <a:off x="-1971" y="1212629"/>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PRINCIPLES OF ORGANISING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11</a:t>
            </a:fld>
            <a:endParaRPr lang="en-IN"/>
          </a:p>
        </p:txBody>
      </p:sp>
      <p:sp>
        <p:nvSpPr>
          <p:cNvPr id="5" name="Rectangle 4"/>
          <p:cNvSpPr/>
          <p:nvPr/>
        </p:nvSpPr>
        <p:spPr>
          <a:xfrm>
            <a:off x="233890" y="1771636"/>
            <a:ext cx="11703413" cy="4385816"/>
          </a:xfrm>
          <a:prstGeom prst="rect">
            <a:avLst/>
          </a:prstGeom>
        </p:spPr>
        <p:txBody>
          <a:bodyPr wrap="square">
            <a:spAutoFit/>
          </a:bodyPr>
          <a:lstStyle/>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Scalar Principal (chain of command)</a:t>
            </a:r>
            <a:r>
              <a:rPr lang="en-IN" sz="2600" dirty="0">
                <a:latin typeface="Times New Roman" pitchFamily="18" charset="0"/>
                <a:cs typeface="Times New Roman" pitchFamily="18" charset="0"/>
              </a:rPr>
              <a:t>: The line of authority from the chief executive at the top to the first-line supervisor at the bottom must be clearly defined.</a:t>
            </a:r>
          </a:p>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Unity of Command</a:t>
            </a:r>
            <a:r>
              <a:rPr lang="en-IN" sz="2600" dirty="0">
                <a:latin typeface="Times New Roman" pitchFamily="18" charset="0"/>
                <a:cs typeface="Times New Roman" pitchFamily="18" charset="0"/>
              </a:rPr>
              <a:t>: Each subordinate should have only one superior whose command he has to obey.</a:t>
            </a:r>
          </a:p>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Delegation: </a:t>
            </a:r>
            <a:r>
              <a:rPr lang="en-IN" sz="2600" dirty="0">
                <a:latin typeface="Times New Roman" pitchFamily="18" charset="0"/>
                <a:cs typeface="Times New Roman" pitchFamily="18" charset="0"/>
              </a:rPr>
              <a:t>Proper authority should be delegated at the lower levels of organization also. The authority delegated should be equal to </a:t>
            </a:r>
            <a:r>
              <a:rPr lang="en-IN" sz="2600" dirty="0" smtClean="0">
                <a:latin typeface="Times New Roman" pitchFamily="18" charset="0"/>
                <a:cs typeface="Times New Roman" pitchFamily="18" charset="0"/>
              </a:rPr>
              <a:t>responsibility.</a:t>
            </a:r>
          </a:p>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Responsibility:</a:t>
            </a:r>
            <a:r>
              <a:rPr lang="en-IN" sz="2400" dirty="0">
                <a:latin typeface="Times New Roman" pitchFamily="18" charset="0"/>
                <a:cs typeface="Times New Roman" pitchFamily="18" charset="0"/>
              </a:rPr>
              <a:t> </a:t>
            </a:r>
            <a:r>
              <a:rPr lang="en-IN" sz="2600" dirty="0">
                <a:latin typeface="Times New Roman" pitchFamily="18" charset="0"/>
                <a:cs typeface="Times New Roman" pitchFamily="18" charset="0"/>
              </a:rPr>
              <a:t>The superior should be held responsible for the acts of his subordinates</a:t>
            </a:r>
            <a:r>
              <a:rPr lang="en-IN" sz="2600" dirty="0" smtClean="0">
                <a:latin typeface="Times New Roman" pitchFamily="18" charset="0"/>
                <a:cs typeface="Times New Roman" pitchFamily="18" charset="0"/>
              </a:rPr>
              <a:t>.</a:t>
            </a:r>
            <a:endParaRPr lang="en-IN" sz="2600" dirty="0">
              <a:latin typeface="Times New Roman" pitchFamily="18" charset="0"/>
              <a:cs typeface="Times New Roman" pitchFamily="18" charset="0"/>
            </a:endParaRPr>
          </a:p>
        </p:txBody>
      </p:sp>
      <p:sp>
        <p:nvSpPr>
          <p:cNvPr id="6" name="Rectangle 5"/>
          <p:cNvSpPr/>
          <p:nvPr/>
        </p:nvSpPr>
        <p:spPr>
          <a:xfrm>
            <a:off x="131379" y="1212629"/>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PRINCIPLES OF ORGANISING</a:t>
            </a:r>
          </a:p>
        </p:txBody>
      </p:sp>
    </p:spTree>
    <p:extLst>
      <p:ext uri="{BB962C8B-B14F-4D97-AF65-F5344CB8AC3E}">
        <p14:creationId xmlns:p14="http://schemas.microsoft.com/office/powerpoint/2010/main" val="16187547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12</a:t>
            </a:fld>
            <a:endParaRPr lang="en-IN"/>
          </a:p>
        </p:txBody>
      </p:sp>
      <p:sp>
        <p:nvSpPr>
          <p:cNvPr id="5" name="Rectangle 4"/>
          <p:cNvSpPr/>
          <p:nvPr/>
        </p:nvSpPr>
        <p:spPr>
          <a:xfrm>
            <a:off x="233891" y="1959526"/>
            <a:ext cx="11665836" cy="4216539"/>
          </a:xfrm>
          <a:prstGeom prst="rect">
            <a:avLst/>
          </a:prstGeom>
        </p:spPr>
        <p:txBody>
          <a:bodyPr wrap="square">
            <a:spAutoFit/>
          </a:bodyPr>
          <a:lstStyle/>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Authority:</a:t>
            </a:r>
            <a:r>
              <a:rPr lang="en-IN" sz="2600" dirty="0">
                <a:latin typeface="Times New Roman" pitchFamily="18" charset="0"/>
                <a:cs typeface="Times New Roman" pitchFamily="18" charset="0"/>
              </a:rPr>
              <a:t> Authority is the tool by which a manager is able to accomplish the desired objectives.</a:t>
            </a:r>
          </a:p>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Efficiency</a:t>
            </a:r>
            <a:r>
              <a:rPr lang="en-IN" sz="2600" dirty="0">
                <a:latin typeface="Times New Roman" pitchFamily="18" charset="0"/>
                <a:cs typeface="Times New Roman" pitchFamily="18" charset="0"/>
              </a:rPr>
              <a:t>: The organization structure should enable the enterprise to function effectively and accomplish its objectives with the lowest possible cost.</a:t>
            </a:r>
          </a:p>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Simplicity:</a:t>
            </a:r>
            <a:r>
              <a:rPr lang="en-IN" sz="2600" dirty="0">
                <a:latin typeface="Times New Roman" pitchFamily="18" charset="0"/>
                <a:cs typeface="Times New Roman" pitchFamily="18" charset="0"/>
              </a:rPr>
              <a:t> Organization structure should be as simple as possible and levels should be as far as possible, be minimum.</a:t>
            </a:r>
          </a:p>
          <a:p>
            <a:pPr marL="441325" indent="-441325" algn="just">
              <a:spcAft>
                <a:spcPts val="1800"/>
              </a:spcAft>
              <a:buFont typeface="Arial" pitchFamily="34" charset="0"/>
              <a:buChar char="•"/>
            </a:pPr>
            <a:r>
              <a:rPr lang="en-IN" sz="2600" b="1" dirty="0">
                <a:solidFill>
                  <a:srgbClr val="002060"/>
                </a:solidFill>
                <a:latin typeface="Times New Roman" pitchFamily="18" charset="0"/>
                <a:cs typeface="Times New Roman" pitchFamily="18" charset="0"/>
              </a:rPr>
              <a:t>Flexibility</a:t>
            </a:r>
            <a:r>
              <a:rPr lang="en-IN" sz="2600" dirty="0">
                <a:latin typeface="Times New Roman" pitchFamily="18" charset="0"/>
                <a:cs typeface="Times New Roman" pitchFamily="18" charset="0"/>
              </a:rPr>
              <a:t>: The organization should be adaptable to changing circumstances</a:t>
            </a:r>
            <a:r>
              <a:rPr lang="en-IN" sz="26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a:p>
            <a:pPr marL="441325" indent="-441325" algn="just">
              <a:spcAft>
                <a:spcPts val="1800"/>
              </a:spcAft>
              <a:buFont typeface="Arial" pitchFamily="34" charset="0"/>
              <a:buChar char="•"/>
            </a:pPr>
            <a:endParaRPr lang="en-IN" sz="2600" dirty="0">
              <a:latin typeface="Times New Roman" pitchFamily="18" charset="0"/>
              <a:cs typeface="Times New Roman" pitchFamily="18" charset="0"/>
            </a:endParaRPr>
          </a:p>
        </p:txBody>
      </p:sp>
      <p:sp>
        <p:nvSpPr>
          <p:cNvPr id="6" name="Rectangle 5"/>
          <p:cNvSpPr/>
          <p:nvPr/>
        </p:nvSpPr>
        <p:spPr>
          <a:xfrm>
            <a:off x="131379" y="1212629"/>
            <a:ext cx="11868555"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PRINCIPLES OF ORGANISING</a:t>
            </a:r>
          </a:p>
        </p:txBody>
      </p:sp>
    </p:spTree>
    <p:extLst>
      <p:ext uri="{BB962C8B-B14F-4D97-AF65-F5344CB8AC3E}">
        <p14:creationId xmlns:p14="http://schemas.microsoft.com/office/powerpoint/2010/main" val="4674018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13</a:t>
            </a:fld>
            <a:endParaRPr lang="en-IN"/>
          </a:p>
        </p:txBody>
      </p:sp>
      <p:sp>
        <p:nvSpPr>
          <p:cNvPr id="6" name="Rectangle 5"/>
          <p:cNvSpPr/>
          <p:nvPr/>
        </p:nvSpPr>
        <p:spPr>
          <a:xfrm>
            <a:off x="131379" y="1212629"/>
            <a:ext cx="11868555"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PRINCIPLES OF ORGANISING</a:t>
            </a:r>
          </a:p>
        </p:txBody>
      </p:sp>
      <p:sp>
        <p:nvSpPr>
          <p:cNvPr id="8" name="Rectangle 7"/>
          <p:cNvSpPr/>
          <p:nvPr/>
        </p:nvSpPr>
        <p:spPr>
          <a:xfrm>
            <a:off x="233891" y="1959526"/>
            <a:ext cx="11665836" cy="4555093"/>
          </a:xfrm>
          <a:prstGeom prst="rect">
            <a:avLst/>
          </a:prstGeom>
        </p:spPr>
        <p:txBody>
          <a:bodyPr wrap="square">
            <a:spAutoFit/>
          </a:bodyPr>
          <a:lstStyle/>
          <a:p>
            <a:pPr marL="441325" indent="-441325" algn="just">
              <a:lnSpc>
                <a:spcPct val="150000"/>
              </a:lnSpc>
              <a:buFont typeface="Arial" pitchFamily="34" charset="0"/>
              <a:buChar char="•"/>
            </a:pPr>
            <a:r>
              <a:rPr lang="en-IN" sz="2600" b="1" dirty="0">
                <a:solidFill>
                  <a:srgbClr val="002060"/>
                </a:solidFill>
                <a:latin typeface="Times New Roman" pitchFamily="18" charset="0"/>
                <a:cs typeface="Times New Roman" pitchFamily="18" charset="0"/>
              </a:rPr>
              <a:t>Balance</a:t>
            </a:r>
            <a:r>
              <a:rPr lang="en-IN" sz="2400" b="1" dirty="0">
                <a:solidFill>
                  <a:schemeClr val="accent2"/>
                </a:solidFill>
                <a:latin typeface="Times New Roman" pitchFamily="18" charset="0"/>
                <a:cs typeface="Times New Roman" pitchFamily="18" charset="0"/>
              </a:rPr>
              <a:t>: </a:t>
            </a:r>
            <a:r>
              <a:rPr lang="en-IN" sz="2400" dirty="0">
                <a:latin typeface="Times New Roman" pitchFamily="18" charset="0"/>
                <a:cs typeface="Times New Roman" pitchFamily="18" charset="0"/>
              </a:rPr>
              <a:t>A reasonable balance in the size of various departments, between centralization and decentralization</a:t>
            </a:r>
            <a:r>
              <a:rPr lang="en-IN" sz="2400" dirty="0" smtClean="0">
                <a:latin typeface="Times New Roman" pitchFamily="18" charset="0"/>
                <a:cs typeface="Times New Roman" pitchFamily="18" charset="0"/>
              </a:rPr>
              <a:t>.</a:t>
            </a:r>
          </a:p>
          <a:p>
            <a:pPr marL="441325" indent="-441325" algn="just">
              <a:lnSpc>
                <a:spcPct val="150000"/>
              </a:lnSpc>
              <a:buFont typeface="Arial" pitchFamily="34" charset="0"/>
              <a:buChar char="•"/>
            </a:pPr>
            <a:r>
              <a:rPr lang="en-IN" sz="2600" b="1" dirty="0">
                <a:solidFill>
                  <a:srgbClr val="002060"/>
                </a:solidFill>
                <a:latin typeface="Times New Roman" pitchFamily="18" charset="0"/>
                <a:cs typeface="Times New Roman" pitchFamily="18" charset="0"/>
              </a:rPr>
              <a:t>Unity of Direction: </a:t>
            </a:r>
            <a:r>
              <a:rPr lang="en-IN" sz="2400" dirty="0">
                <a:latin typeface="Times New Roman" pitchFamily="18" charset="0"/>
                <a:cs typeface="Times New Roman" pitchFamily="18" charset="0"/>
              </a:rPr>
              <a:t>One objective and one plan for a group of activities having the same objectives.</a:t>
            </a:r>
          </a:p>
          <a:p>
            <a:pPr marL="441325" indent="-441325" algn="just">
              <a:lnSpc>
                <a:spcPct val="150000"/>
              </a:lnSpc>
              <a:buFont typeface="Arial" pitchFamily="34" charset="0"/>
              <a:buChar char="•"/>
            </a:pPr>
            <a:r>
              <a:rPr lang="en-IN" sz="2600" b="1" dirty="0">
                <a:solidFill>
                  <a:srgbClr val="002060"/>
                </a:solidFill>
                <a:latin typeface="Times New Roman" pitchFamily="18" charset="0"/>
                <a:cs typeface="Times New Roman" pitchFamily="18" charset="0"/>
              </a:rPr>
              <a:t>Personal Ability</a:t>
            </a:r>
            <a:r>
              <a:rPr lang="en-IN" sz="2400" b="1" dirty="0">
                <a:solidFill>
                  <a:schemeClr val="accent2"/>
                </a:solidFill>
                <a:latin typeface="Times New Roman" pitchFamily="18" charset="0"/>
                <a:cs typeface="Times New Roman" pitchFamily="18" charset="0"/>
              </a:rPr>
              <a:t>: </a:t>
            </a:r>
            <a:r>
              <a:rPr lang="en-IN" sz="2400" dirty="0">
                <a:latin typeface="Times New Roman" pitchFamily="18" charset="0"/>
                <a:cs typeface="Times New Roman" pitchFamily="18" charset="0"/>
              </a:rPr>
              <a:t>There is need for proper selection, placement and training of staff.</a:t>
            </a:r>
          </a:p>
          <a:p>
            <a:pPr marL="441325" indent="-441325" algn="just">
              <a:lnSpc>
                <a:spcPct val="150000"/>
              </a:lnSpc>
              <a:buFont typeface="Arial" pitchFamily="34" charset="0"/>
              <a:buChar char="•"/>
            </a:pPr>
            <a:r>
              <a:rPr lang="en-IN" sz="2600" b="1" dirty="0">
                <a:solidFill>
                  <a:srgbClr val="002060"/>
                </a:solidFill>
                <a:latin typeface="Times New Roman" pitchFamily="18" charset="0"/>
                <a:cs typeface="Times New Roman" pitchFamily="18" charset="0"/>
              </a:rPr>
              <a:t>Acceptability: </a:t>
            </a:r>
            <a:r>
              <a:rPr lang="en-IN" sz="2400" dirty="0">
                <a:latin typeface="Times New Roman" pitchFamily="18" charset="0"/>
                <a:cs typeface="Times New Roman" pitchFamily="18" charset="0"/>
              </a:rPr>
              <a:t>The structure of the organization should be acceptable to the people who constitute it</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a:p>
            <a:pPr marL="441325" indent="-441325" algn="just">
              <a:spcAft>
                <a:spcPts val="1800"/>
              </a:spcAft>
              <a:buFont typeface="Arial" pitchFamily="34" charset="0"/>
              <a:buChar char="•"/>
            </a:pPr>
            <a:endParaRPr lang="en-IN" sz="2600" dirty="0">
              <a:latin typeface="Times New Roman" pitchFamily="18" charset="0"/>
              <a:cs typeface="Times New Roman" pitchFamily="18" charset="0"/>
            </a:endParaRPr>
          </a:p>
        </p:txBody>
      </p:sp>
    </p:spTree>
    <p:extLst>
      <p:ext uri="{BB962C8B-B14F-4D97-AF65-F5344CB8AC3E}">
        <p14:creationId xmlns:p14="http://schemas.microsoft.com/office/powerpoint/2010/main" val="23088700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14</a:t>
            </a:fld>
            <a:endParaRPr lang="en-IN"/>
          </a:p>
        </p:txBody>
      </p:sp>
      <p:sp>
        <p:nvSpPr>
          <p:cNvPr id="5" name="Rectangle 4"/>
          <p:cNvSpPr/>
          <p:nvPr/>
        </p:nvSpPr>
        <p:spPr>
          <a:xfrm>
            <a:off x="385713" y="2117032"/>
            <a:ext cx="11664325" cy="2554545"/>
          </a:xfrm>
          <a:prstGeom prst="rect">
            <a:avLst/>
          </a:prstGeom>
        </p:spPr>
        <p:txBody>
          <a:bodyPr wrap="square">
            <a:spAutoFit/>
          </a:bodyPr>
          <a:lstStyle/>
          <a:p>
            <a:pPr algn="just"/>
            <a:r>
              <a:rPr lang="en-IN" sz="3200" dirty="0" smtClean="0">
                <a:latin typeface="Times New Roman" pitchFamily="18" charset="0"/>
                <a:cs typeface="Times New Roman" pitchFamily="18" charset="0"/>
              </a:rPr>
              <a:t>The term “span of management” is also referred to as </a:t>
            </a:r>
            <a:r>
              <a:rPr lang="en-IN" sz="3200" b="1" i="1" dirty="0" smtClean="0">
                <a:solidFill>
                  <a:srgbClr val="002060"/>
                </a:solidFill>
                <a:latin typeface="Times New Roman" pitchFamily="18" charset="0"/>
                <a:cs typeface="Times New Roman" pitchFamily="18" charset="0"/>
              </a:rPr>
              <a:t>span of control</a:t>
            </a:r>
            <a:r>
              <a:rPr lang="en-IN" sz="3200" dirty="0" smtClean="0">
                <a:latin typeface="Times New Roman" pitchFamily="18" charset="0"/>
                <a:cs typeface="Times New Roman" pitchFamily="18" charset="0"/>
              </a:rPr>
              <a:t>, </a:t>
            </a:r>
            <a:r>
              <a:rPr lang="en-IN" sz="3200" b="1" i="1" dirty="0" smtClean="0">
                <a:solidFill>
                  <a:srgbClr val="FF0000"/>
                </a:solidFill>
                <a:latin typeface="Times New Roman" pitchFamily="18" charset="0"/>
                <a:cs typeface="Times New Roman" pitchFamily="18" charset="0"/>
              </a:rPr>
              <a:t>span of supervision</a:t>
            </a:r>
            <a:r>
              <a:rPr lang="en-IN" sz="3200" dirty="0" smtClean="0">
                <a:latin typeface="Times New Roman" pitchFamily="18" charset="0"/>
                <a:cs typeface="Times New Roman" pitchFamily="18" charset="0"/>
              </a:rPr>
              <a:t>, </a:t>
            </a:r>
            <a:r>
              <a:rPr lang="en-IN" sz="3200" b="1" i="1" dirty="0">
                <a:solidFill>
                  <a:srgbClr val="002060"/>
                </a:solidFill>
                <a:latin typeface="Times New Roman" pitchFamily="18" charset="0"/>
                <a:cs typeface="Times New Roman" pitchFamily="18" charset="0"/>
              </a:rPr>
              <a:t>span of authority </a:t>
            </a:r>
            <a:r>
              <a:rPr lang="en-IN" sz="3200" dirty="0" smtClean="0">
                <a:latin typeface="Times New Roman" pitchFamily="18" charset="0"/>
                <a:cs typeface="Times New Roman" pitchFamily="18" charset="0"/>
              </a:rPr>
              <a:t>or </a:t>
            </a:r>
            <a:r>
              <a:rPr lang="en-IN" sz="3200" b="1" i="1" dirty="0">
                <a:solidFill>
                  <a:srgbClr val="FF0000"/>
                </a:solidFill>
                <a:latin typeface="Times New Roman" pitchFamily="18" charset="0"/>
                <a:cs typeface="Times New Roman" pitchFamily="18" charset="0"/>
              </a:rPr>
              <a:t>span of responsibility</a:t>
            </a:r>
            <a:r>
              <a:rPr lang="en-IN" sz="3200" dirty="0" smtClean="0">
                <a:latin typeface="Times New Roman" pitchFamily="18" charset="0"/>
                <a:cs typeface="Times New Roman" pitchFamily="18" charset="0"/>
              </a:rPr>
              <a:t>. </a:t>
            </a:r>
          </a:p>
          <a:p>
            <a:pPr algn="just"/>
            <a:endParaRPr lang="en-IN" sz="3200" dirty="0">
              <a:latin typeface="Times New Roman" pitchFamily="18" charset="0"/>
              <a:cs typeface="Times New Roman" pitchFamily="18" charset="0"/>
            </a:endParaRPr>
          </a:p>
          <a:p>
            <a:pPr algn="just"/>
            <a:r>
              <a:rPr lang="en-IN" sz="3200" dirty="0" smtClean="0">
                <a:latin typeface="Times New Roman" pitchFamily="18" charset="0"/>
                <a:cs typeface="Times New Roman" pitchFamily="18" charset="0"/>
              </a:rPr>
              <a:t>It indicates the number of subordinates who report directly to a manager</a:t>
            </a:r>
            <a:r>
              <a:rPr lang="en-IN" sz="2800" dirty="0" smtClean="0">
                <a:latin typeface="Times New Roman" pitchFamily="18" charset="0"/>
                <a:cs typeface="Times New Roman" pitchFamily="18" charset="0"/>
              </a:rPr>
              <a:t>. </a:t>
            </a:r>
          </a:p>
        </p:txBody>
      </p:sp>
      <p:sp>
        <p:nvSpPr>
          <p:cNvPr id="6" name="Rectangle 5"/>
          <p:cNvSpPr/>
          <p:nvPr/>
        </p:nvSpPr>
        <p:spPr>
          <a:xfrm>
            <a:off x="131379" y="1212629"/>
            <a:ext cx="1206062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150000"/>
              </a:lnSpc>
            </a:pPr>
            <a:r>
              <a:rPr lang="en-IN" sz="2800" b="1" dirty="0" smtClean="0">
                <a:solidFill>
                  <a:srgbClr val="FF0000"/>
                </a:solidFill>
                <a:latin typeface="Times New Roman" pitchFamily="18" charset="0"/>
                <a:cs typeface="Times New Roman" pitchFamily="18" charset="0"/>
              </a:rPr>
              <a:t>SPAN OF MANAGEMENT- MEANING</a:t>
            </a:r>
            <a:endParaRPr lang="en-IN"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15</a:t>
            </a:fld>
            <a:endParaRPr lang="en-IN"/>
          </a:p>
        </p:txBody>
      </p:sp>
      <p:sp>
        <p:nvSpPr>
          <p:cNvPr id="5" name="Rectangle 4"/>
          <p:cNvSpPr/>
          <p:nvPr/>
        </p:nvSpPr>
        <p:spPr>
          <a:xfrm>
            <a:off x="172772" y="998927"/>
            <a:ext cx="11914844" cy="4832092"/>
          </a:xfrm>
          <a:prstGeom prst="rect">
            <a:avLst/>
          </a:prstGeom>
        </p:spPr>
        <p:txBody>
          <a:bodyPr wrap="square">
            <a:spAutoFit/>
          </a:bodyPr>
          <a:lstStyle/>
          <a:p>
            <a:pPr>
              <a:lnSpc>
                <a:spcPct val="150000"/>
              </a:lnSpc>
            </a:pPr>
            <a:r>
              <a:rPr lang="en-IN" sz="2800" b="1" dirty="0" smtClean="0">
                <a:solidFill>
                  <a:srgbClr val="FF0000"/>
                </a:solidFill>
                <a:latin typeface="Times New Roman" pitchFamily="18" charset="0"/>
                <a:cs typeface="Times New Roman" pitchFamily="18" charset="0"/>
              </a:rPr>
              <a:t>IMPORTANCE </a:t>
            </a:r>
          </a:p>
          <a:p>
            <a:r>
              <a:rPr lang="en-IN" sz="2800" dirty="0" smtClean="0">
                <a:latin typeface="Times New Roman" pitchFamily="18" charset="0"/>
                <a:cs typeface="Times New Roman" pitchFamily="18" charset="0"/>
              </a:rPr>
              <a:t>Determination of an appropriate span of management is important for     two reasons:</a:t>
            </a:r>
          </a:p>
          <a:p>
            <a:pPr marL="536575" indent="-536575">
              <a:buFont typeface="Wingdings" pitchFamily="2" charset="2"/>
              <a:buChar char="Ø"/>
            </a:pPr>
            <a:endParaRPr lang="en-IN" sz="2800" dirty="0" smtClean="0">
              <a:latin typeface="Times New Roman" pitchFamily="18" charset="0"/>
              <a:cs typeface="Times New Roman" pitchFamily="18" charset="0"/>
            </a:endParaRPr>
          </a:p>
          <a:p>
            <a:pPr marL="536575" indent="-536575">
              <a:buAutoNum type="arabicPeriod"/>
            </a:pPr>
            <a:r>
              <a:rPr lang="en-IN" sz="2800" dirty="0" smtClean="0">
                <a:latin typeface="Times New Roman" pitchFamily="18" charset="0"/>
                <a:cs typeface="Times New Roman" pitchFamily="18" charset="0"/>
              </a:rPr>
              <a:t>Span of management affects the efficient utilisation of managers and the effective performance of their subordinates. </a:t>
            </a:r>
          </a:p>
          <a:p>
            <a:endParaRPr lang="en-IN" sz="2800" dirty="0" smtClean="0">
              <a:latin typeface="Times New Roman" pitchFamily="18" charset="0"/>
              <a:cs typeface="Times New Roman" pitchFamily="18" charset="0"/>
            </a:endParaRPr>
          </a:p>
          <a:p>
            <a:pPr marL="536575" indent="-536575"/>
            <a:r>
              <a:rPr lang="en-IN" sz="2800" dirty="0" smtClean="0">
                <a:latin typeface="Times New Roman" pitchFamily="18" charset="0"/>
                <a:cs typeface="Times New Roman" pitchFamily="18" charset="0"/>
              </a:rPr>
              <a:t>2. 	There </a:t>
            </a:r>
            <a:r>
              <a:rPr lang="en-IN" sz="2800" dirty="0">
                <a:latin typeface="Times New Roman" pitchFamily="18" charset="0"/>
                <a:cs typeface="Times New Roman" pitchFamily="18" charset="0"/>
              </a:rPr>
              <a:t>is a relationship between span of management and organization structure. </a:t>
            </a:r>
          </a:p>
          <a:p>
            <a:pPr marL="536575" indent="-536575">
              <a:lnSpc>
                <a:spcPct val="150000"/>
              </a:lnSpc>
            </a:pPr>
            <a:endParaRPr lang="en-IN"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16</a:t>
            </a:fld>
            <a:endParaRPr lang="en-IN"/>
          </a:p>
        </p:txBody>
      </p:sp>
      <p:sp>
        <p:nvSpPr>
          <p:cNvPr id="5" name="Rectangle 4"/>
          <p:cNvSpPr/>
          <p:nvPr/>
        </p:nvSpPr>
        <p:spPr>
          <a:xfrm>
            <a:off x="172772" y="998927"/>
            <a:ext cx="11130455" cy="5909310"/>
          </a:xfrm>
          <a:prstGeom prst="rect">
            <a:avLst/>
          </a:prstGeom>
        </p:spPr>
        <p:txBody>
          <a:bodyPr wrap="square">
            <a:spAutoFit/>
          </a:bodyPr>
          <a:lstStyle/>
          <a:p>
            <a:pPr>
              <a:lnSpc>
                <a:spcPct val="150000"/>
              </a:lnSpc>
            </a:pPr>
            <a:r>
              <a:rPr lang="en-IN" sz="2800" b="1" dirty="0" smtClean="0">
                <a:solidFill>
                  <a:srgbClr val="FF0000"/>
                </a:solidFill>
                <a:latin typeface="Times New Roman" pitchFamily="18" charset="0"/>
                <a:cs typeface="Times New Roman" pitchFamily="18" charset="0"/>
              </a:rPr>
              <a:t>IMPORTANCE </a:t>
            </a:r>
          </a:p>
          <a:p>
            <a:pPr marL="536575" indent="-536575">
              <a:lnSpc>
                <a:spcPct val="150000"/>
              </a:lnSpc>
              <a:buFont typeface="Wingdings" pitchFamily="2" charset="2"/>
              <a:buChar char="Ø"/>
            </a:pPr>
            <a:r>
              <a:rPr lang="en-IN" sz="2800" dirty="0" smtClean="0">
                <a:latin typeface="Times New Roman" pitchFamily="18" charset="0"/>
                <a:cs typeface="Times New Roman" pitchFamily="18" charset="0"/>
              </a:rPr>
              <a:t> Determination of an appropriate span of management is important for     two reasons:</a:t>
            </a:r>
          </a:p>
          <a:p>
            <a:pPr marL="536575" indent="-536575">
              <a:lnSpc>
                <a:spcPct val="150000"/>
              </a:lnSpc>
              <a:buAutoNum type="arabicPeriod"/>
            </a:pPr>
            <a:r>
              <a:rPr lang="en-IN" sz="2800" dirty="0" smtClean="0">
                <a:latin typeface="Times New Roman" pitchFamily="18" charset="0"/>
                <a:cs typeface="Times New Roman" pitchFamily="18" charset="0"/>
              </a:rPr>
              <a:t>Span of management affects the efficient utilisation of managers and the effective performance of their subordinates. </a:t>
            </a:r>
          </a:p>
          <a:p>
            <a:pPr marL="803275" indent="-266700">
              <a:lnSpc>
                <a:spcPct val="150000"/>
              </a:lnSpc>
              <a:buFont typeface="Arial" pitchFamily="34" charset="0"/>
              <a:buChar char="•"/>
            </a:pPr>
            <a:r>
              <a:rPr lang="en-IN" sz="2800" dirty="0" smtClean="0">
                <a:latin typeface="Times New Roman" pitchFamily="18" charset="0"/>
                <a:cs typeface="Times New Roman" pitchFamily="18" charset="0"/>
              </a:rPr>
              <a:t>Too wide a span may mean that managers are overstraining themselves and that their subordinates are receiving too little guidance or control.</a:t>
            </a:r>
          </a:p>
          <a:p>
            <a:pPr marL="803275" indent="-266700">
              <a:lnSpc>
                <a:spcPct val="150000"/>
              </a:lnSpc>
              <a:buFont typeface="Arial" pitchFamily="34" charset="0"/>
              <a:buChar char="•"/>
            </a:pPr>
            <a:r>
              <a:rPr lang="en-IN" sz="2800" dirty="0" smtClean="0">
                <a:latin typeface="Times New Roman" pitchFamily="18" charset="0"/>
                <a:cs typeface="Times New Roman" pitchFamily="18" charset="0"/>
              </a:rPr>
              <a:t>Too narrow a span of management may mean that managers are</a:t>
            </a:r>
          </a:p>
          <a:p>
            <a:pPr marL="536575" indent="-536575">
              <a:lnSpc>
                <a:spcPct val="150000"/>
              </a:lnSpc>
            </a:pPr>
            <a:endParaRPr lang="en-IN"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168450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17</a:t>
            </a:fld>
            <a:endParaRPr lang="en-IN"/>
          </a:p>
        </p:txBody>
      </p:sp>
      <p:sp>
        <p:nvSpPr>
          <p:cNvPr id="5" name="Rectangle 4"/>
          <p:cNvSpPr/>
          <p:nvPr/>
        </p:nvSpPr>
        <p:spPr>
          <a:xfrm>
            <a:off x="536026" y="1215158"/>
            <a:ext cx="11130455" cy="5909310"/>
          </a:xfrm>
          <a:prstGeom prst="rect">
            <a:avLst/>
          </a:prstGeom>
        </p:spPr>
        <p:txBody>
          <a:bodyPr wrap="square">
            <a:spAutoFit/>
          </a:bodyPr>
          <a:lstStyle/>
          <a:p>
            <a:pPr>
              <a:lnSpc>
                <a:spcPct val="150000"/>
              </a:lnSpc>
            </a:pPr>
            <a:r>
              <a:rPr lang="en-IN" sz="2800" dirty="0" smtClean="0">
                <a:latin typeface="Times New Roman" pitchFamily="18" charset="0"/>
                <a:cs typeface="Times New Roman" pitchFamily="18" charset="0"/>
              </a:rPr>
              <a:t>underutilised and that their subordinates are over controlled.</a:t>
            </a:r>
          </a:p>
          <a:p>
            <a:pPr marL="361950" indent="-361950">
              <a:lnSpc>
                <a:spcPct val="150000"/>
              </a:lnSpc>
            </a:pPr>
            <a:r>
              <a:rPr lang="en-IN" sz="2800" dirty="0" smtClean="0">
                <a:latin typeface="Times New Roman" pitchFamily="18" charset="0"/>
                <a:cs typeface="Times New Roman" pitchFamily="18" charset="0"/>
              </a:rPr>
              <a:t>2. There is a relationship between span of management and organization structure. </a:t>
            </a:r>
          </a:p>
          <a:p>
            <a:pPr marL="725488" indent="-363538">
              <a:lnSpc>
                <a:spcPct val="150000"/>
              </a:lnSpc>
              <a:buFont typeface="Arial" pitchFamily="34" charset="0"/>
              <a:buChar char="•"/>
            </a:pPr>
            <a:r>
              <a:rPr lang="en-IN" sz="2800" dirty="0" smtClean="0">
                <a:latin typeface="Times New Roman" pitchFamily="18" charset="0"/>
                <a:cs typeface="Times New Roman" pitchFamily="18" charset="0"/>
              </a:rPr>
              <a:t>A narrow span of management results in a “tall” organization with many levels of supervision between top management and the lowest organizational levels. This creates more communication and cost problems. There is also the problem of finding trained managerial personnel.</a:t>
            </a:r>
          </a:p>
          <a:p>
            <a:pPr marL="536575" indent="-536575">
              <a:lnSpc>
                <a:spcPct val="150000"/>
              </a:lnSpc>
            </a:pPr>
            <a:endParaRPr lang="en-IN" sz="2800" dirty="0" smtClean="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18</a:t>
            </a:fld>
            <a:endParaRPr lang="en-IN"/>
          </a:p>
        </p:txBody>
      </p:sp>
      <p:sp>
        <p:nvSpPr>
          <p:cNvPr id="5" name="Rectangle 4"/>
          <p:cNvSpPr/>
          <p:nvPr/>
        </p:nvSpPr>
        <p:spPr>
          <a:xfrm>
            <a:off x="536026" y="1215158"/>
            <a:ext cx="11288112" cy="5262979"/>
          </a:xfrm>
          <a:prstGeom prst="rect">
            <a:avLst/>
          </a:prstGeom>
        </p:spPr>
        <p:txBody>
          <a:bodyPr wrap="square">
            <a:spAutoFit/>
          </a:bodyPr>
          <a:lstStyle/>
          <a:p>
            <a:pPr marL="441325" indent="-441325" algn="just">
              <a:lnSpc>
                <a:spcPct val="150000"/>
              </a:lnSpc>
              <a:buFont typeface="Wingdings" pitchFamily="2" charset="2"/>
              <a:buChar char="Ø"/>
            </a:pPr>
            <a:r>
              <a:rPr lang="en-IN" sz="2800" dirty="0" smtClean="0">
                <a:latin typeface="Times New Roman" pitchFamily="18" charset="0"/>
                <a:cs typeface="Times New Roman" pitchFamily="18" charset="0"/>
              </a:rPr>
              <a:t> On the other hand, a wide span for the same number of employees, means a “flat” organisation with fewer management levels between top and bottom.</a:t>
            </a:r>
          </a:p>
          <a:p>
            <a:pPr marL="441325" indent="-441325" algn="just">
              <a:lnSpc>
                <a:spcPct val="150000"/>
              </a:lnSpc>
              <a:buFont typeface="Wingdings" pitchFamily="2" charset="2"/>
              <a:buChar char="Ø"/>
            </a:pPr>
            <a:r>
              <a:rPr lang="en-IN" sz="2800" dirty="0" smtClean="0">
                <a:latin typeface="Times New Roman" pitchFamily="18" charset="0"/>
                <a:cs typeface="Times New Roman" pitchFamily="18" charset="0"/>
              </a:rPr>
              <a:t>For </a:t>
            </a:r>
            <a:r>
              <a:rPr lang="en-IN" sz="2800" dirty="0" err="1" smtClean="0">
                <a:latin typeface="Times New Roman" pitchFamily="18" charset="0"/>
                <a:cs typeface="Times New Roman" pitchFamily="18" charset="0"/>
              </a:rPr>
              <a:t>eg</a:t>
            </a:r>
            <a:r>
              <a:rPr lang="en-IN" sz="2800" dirty="0" smtClean="0">
                <a:latin typeface="Times New Roman" pitchFamily="18" charset="0"/>
                <a:cs typeface="Times New Roman" pitchFamily="18" charset="0"/>
              </a:rPr>
              <a:t>, Suppose a sales manager has 16 salesmen reporting directly to him. His span of management is 16. Let us assume he feels that he is not able to work closely enough with each salesmen. He decides, therefore to reduce his span by adding four assistant sales managers-each to supervise four salesmen. His span of management is now 4.</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6670" y="6492875"/>
            <a:ext cx="2743200" cy="365125"/>
          </a:xfrm>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19</a:t>
            </a:fld>
            <a:endParaRPr lang="en-IN"/>
          </a:p>
        </p:txBody>
      </p:sp>
      <p:cxnSp>
        <p:nvCxnSpPr>
          <p:cNvPr id="6" name="Straight Connector 5"/>
          <p:cNvCxnSpPr/>
          <p:nvPr/>
        </p:nvCxnSpPr>
        <p:spPr>
          <a:xfrm>
            <a:off x="2585545" y="1702677"/>
            <a:ext cx="5738648" cy="15764"/>
          </a:xfrm>
          <a:prstGeom prst="line">
            <a:avLst/>
          </a:prstGeom>
        </p:spPr>
        <p:style>
          <a:lnRef idx="3">
            <a:schemeClr val="accent2"/>
          </a:lnRef>
          <a:fillRef idx="0">
            <a:schemeClr val="accent2"/>
          </a:fillRef>
          <a:effectRef idx="2">
            <a:schemeClr val="accent2"/>
          </a:effectRef>
          <a:fontRef idx="minor">
            <a:schemeClr val="tx1"/>
          </a:fontRef>
        </p:style>
      </p:cxnSp>
      <p:cxnSp>
        <p:nvCxnSpPr>
          <p:cNvPr id="8" name="Straight Connector 7"/>
          <p:cNvCxnSpPr/>
          <p:nvPr/>
        </p:nvCxnSpPr>
        <p:spPr>
          <a:xfrm rot="5400000">
            <a:off x="5257757" y="1474076"/>
            <a:ext cx="457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2372710" y="1978572"/>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2730061" y="1973318"/>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a:off x="3844143" y="1983826"/>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5400000">
            <a:off x="4185738" y="1978571"/>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3486797" y="1957553"/>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3108434" y="1957553"/>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5373410" y="1968061"/>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4564102" y="1962807"/>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a:off x="4968758" y="1973316"/>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5736005" y="1968064"/>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6140653" y="1994336"/>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6482248" y="1989081"/>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7669920" y="1994337"/>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5400000">
            <a:off x="6860612" y="1973317"/>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rot="5400000">
            <a:off x="7265268" y="1983826"/>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5400000">
            <a:off x="8016749" y="1994340"/>
            <a:ext cx="52026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878316" y="804041"/>
            <a:ext cx="3342290" cy="523220"/>
          </a:xfrm>
          <a:prstGeom prst="rect">
            <a:avLst/>
          </a:prstGeom>
          <a:noFill/>
        </p:spPr>
        <p:txBody>
          <a:bodyPr wrap="square" rtlCol="0">
            <a:spAutoFit/>
          </a:bodyPr>
          <a:lstStyle/>
          <a:p>
            <a:pPr algn="ctr"/>
            <a:r>
              <a:rPr lang="en-IN" sz="2800" b="1" dirty="0" smtClean="0">
                <a:solidFill>
                  <a:schemeClr val="accent2"/>
                </a:solidFill>
                <a:latin typeface="Times New Roman" pitchFamily="18" charset="0"/>
                <a:cs typeface="Times New Roman" pitchFamily="18" charset="0"/>
              </a:rPr>
              <a:t>SALES MANAGER</a:t>
            </a:r>
            <a:endParaRPr lang="en-IN" sz="2800" b="1" dirty="0">
              <a:solidFill>
                <a:schemeClr val="accent2"/>
              </a:solidFill>
              <a:latin typeface="Times New Roman" pitchFamily="18" charset="0"/>
              <a:cs typeface="Times New Roman" pitchFamily="18" charset="0"/>
            </a:endParaRPr>
          </a:p>
        </p:txBody>
      </p:sp>
      <p:sp>
        <p:nvSpPr>
          <p:cNvPr id="35" name="TextBox 34"/>
          <p:cNvSpPr txBox="1"/>
          <p:nvPr/>
        </p:nvSpPr>
        <p:spPr>
          <a:xfrm>
            <a:off x="3873060" y="2375337"/>
            <a:ext cx="3342290" cy="461665"/>
          </a:xfrm>
          <a:prstGeom prst="rect">
            <a:avLst/>
          </a:prstGeom>
          <a:noFill/>
        </p:spPr>
        <p:txBody>
          <a:bodyPr wrap="square" rtlCol="0">
            <a:spAutoFit/>
          </a:bodyPr>
          <a:lstStyle/>
          <a:p>
            <a:pPr algn="ctr"/>
            <a:r>
              <a:rPr lang="en-IN" sz="2400" b="1" dirty="0" smtClean="0">
                <a:solidFill>
                  <a:schemeClr val="accent2"/>
                </a:solidFill>
                <a:latin typeface="Times New Roman" pitchFamily="18" charset="0"/>
                <a:cs typeface="Times New Roman" pitchFamily="18" charset="0"/>
              </a:rPr>
              <a:t>(Salesmen)</a:t>
            </a:r>
            <a:endParaRPr lang="en-IN" sz="2400" b="1" dirty="0">
              <a:solidFill>
                <a:schemeClr val="accent2"/>
              </a:solidFill>
              <a:latin typeface="Times New Roman" pitchFamily="18" charset="0"/>
              <a:cs typeface="Times New Roman" pitchFamily="18" charset="0"/>
            </a:endParaRPr>
          </a:p>
        </p:txBody>
      </p:sp>
      <p:sp>
        <p:nvSpPr>
          <p:cNvPr id="36" name="TextBox 35"/>
          <p:cNvSpPr txBox="1"/>
          <p:nvPr/>
        </p:nvSpPr>
        <p:spPr>
          <a:xfrm>
            <a:off x="3888822" y="2895659"/>
            <a:ext cx="3342290" cy="523220"/>
          </a:xfrm>
          <a:prstGeom prst="rect">
            <a:avLst/>
          </a:prstGeom>
          <a:noFill/>
        </p:spPr>
        <p:txBody>
          <a:bodyPr wrap="square" rtlCol="0">
            <a:spAutoFit/>
          </a:bodyPr>
          <a:lstStyle/>
          <a:p>
            <a:pPr algn="ctr"/>
            <a:r>
              <a:rPr lang="en-IN" sz="2800" b="1" dirty="0" smtClean="0">
                <a:solidFill>
                  <a:schemeClr val="accent2"/>
                </a:solidFill>
                <a:latin typeface="Times New Roman" pitchFamily="18" charset="0"/>
                <a:cs typeface="Times New Roman" pitchFamily="18" charset="0"/>
              </a:rPr>
              <a:t>SALES MANAGER</a:t>
            </a:r>
            <a:endParaRPr lang="en-IN" sz="2800" b="1" dirty="0">
              <a:solidFill>
                <a:schemeClr val="accent2"/>
              </a:solidFill>
              <a:latin typeface="Times New Roman" pitchFamily="18" charset="0"/>
              <a:cs typeface="Times New Roman" pitchFamily="18" charset="0"/>
            </a:endParaRPr>
          </a:p>
        </p:txBody>
      </p:sp>
      <p:cxnSp>
        <p:nvCxnSpPr>
          <p:cNvPr id="38" name="Straight Connector 37"/>
          <p:cNvCxnSpPr/>
          <p:nvPr/>
        </p:nvCxnSpPr>
        <p:spPr>
          <a:xfrm flipV="1">
            <a:off x="4020205" y="3468414"/>
            <a:ext cx="2979683" cy="15765"/>
          </a:xfrm>
          <a:prstGeom prst="line">
            <a:avLst/>
          </a:prstGeom>
        </p:spPr>
        <p:style>
          <a:lnRef idx="3">
            <a:schemeClr val="accent2"/>
          </a:lnRef>
          <a:fillRef idx="0">
            <a:schemeClr val="accent2"/>
          </a:fillRef>
          <a:effectRef idx="2">
            <a:schemeClr val="accent2"/>
          </a:effectRef>
          <a:fontRef idx="minor">
            <a:schemeClr val="tx1"/>
          </a:fontRef>
        </p:style>
      </p:cxnSp>
      <p:cxnSp>
        <p:nvCxnSpPr>
          <p:cNvPr id="40" name="Straight Connector 39"/>
          <p:cNvCxnSpPr/>
          <p:nvPr/>
        </p:nvCxnSpPr>
        <p:spPr>
          <a:xfrm rot="5400000">
            <a:off x="3760076" y="3728545"/>
            <a:ext cx="5202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4716517" y="3770586"/>
            <a:ext cx="5202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5757041" y="3770586"/>
            <a:ext cx="5202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6718738" y="3739056"/>
            <a:ext cx="52026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673366" y="4114800"/>
            <a:ext cx="3752193" cy="400110"/>
          </a:xfrm>
          <a:prstGeom prst="rect">
            <a:avLst/>
          </a:prstGeom>
          <a:noFill/>
        </p:spPr>
        <p:txBody>
          <a:bodyPr wrap="square" rtlCol="0">
            <a:spAutoFit/>
          </a:bodyPr>
          <a:lstStyle/>
          <a:p>
            <a:r>
              <a:rPr lang="en-IN" sz="2000" b="1" dirty="0" smtClean="0">
                <a:latin typeface="Times New Roman" pitchFamily="18" charset="0"/>
                <a:cs typeface="Times New Roman" pitchFamily="18" charset="0"/>
              </a:rPr>
              <a:t>    1            2               3             4</a:t>
            </a:r>
            <a:endParaRPr lang="en-IN" sz="2000" b="1" dirty="0">
              <a:latin typeface="Times New Roman" pitchFamily="18" charset="0"/>
              <a:cs typeface="Times New Roman" pitchFamily="18" charset="0"/>
            </a:endParaRPr>
          </a:p>
        </p:txBody>
      </p:sp>
      <p:sp>
        <p:nvSpPr>
          <p:cNvPr id="45" name="TextBox 44"/>
          <p:cNvSpPr txBox="1"/>
          <p:nvPr/>
        </p:nvSpPr>
        <p:spPr>
          <a:xfrm>
            <a:off x="2790497" y="4577254"/>
            <a:ext cx="5659820" cy="461665"/>
          </a:xfrm>
          <a:prstGeom prst="rect">
            <a:avLst/>
          </a:prstGeom>
          <a:noFill/>
        </p:spPr>
        <p:txBody>
          <a:bodyPr wrap="square" rtlCol="0">
            <a:spAutoFit/>
          </a:bodyPr>
          <a:lstStyle/>
          <a:p>
            <a:pPr algn="ctr"/>
            <a:r>
              <a:rPr lang="en-IN" sz="2400" b="1" dirty="0" smtClean="0">
                <a:solidFill>
                  <a:schemeClr val="accent2"/>
                </a:solidFill>
                <a:latin typeface="Times New Roman" pitchFamily="18" charset="0"/>
                <a:cs typeface="Times New Roman" pitchFamily="18" charset="0"/>
              </a:rPr>
              <a:t>(Assistant Sales Managers)</a:t>
            </a:r>
            <a:endParaRPr lang="en-IN" sz="2400" b="1" dirty="0">
              <a:solidFill>
                <a:schemeClr val="accent2"/>
              </a:solidFill>
              <a:latin typeface="Times New Roman" pitchFamily="18" charset="0"/>
              <a:cs typeface="Times New Roman" pitchFamily="18" charset="0"/>
            </a:endParaRPr>
          </a:p>
        </p:txBody>
      </p:sp>
      <p:cxnSp>
        <p:nvCxnSpPr>
          <p:cNvPr id="47" name="Straight Connector 46"/>
          <p:cNvCxnSpPr/>
          <p:nvPr/>
        </p:nvCxnSpPr>
        <p:spPr>
          <a:xfrm>
            <a:off x="3058518" y="5312980"/>
            <a:ext cx="7252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2861450" y="5510050"/>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3076914" y="5520556"/>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3329170" y="5504790"/>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581426" y="5504790"/>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4487924" y="5323490"/>
            <a:ext cx="7252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5400000">
            <a:off x="4290857" y="5520560"/>
            <a:ext cx="3626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4501066" y="5525816"/>
            <a:ext cx="39414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5400000">
            <a:off x="4758577" y="5515300"/>
            <a:ext cx="3626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5400000">
            <a:off x="5010833" y="5515300"/>
            <a:ext cx="362606" cy="1588"/>
          </a:xfrm>
          <a:prstGeom prst="line">
            <a:avLst/>
          </a:prstGeom>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3883571" y="5838496"/>
            <a:ext cx="3342290" cy="461665"/>
          </a:xfrm>
          <a:prstGeom prst="rect">
            <a:avLst/>
          </a:prstGeom>
          <a:noFill/>
        </p:spPr>
        <p:txBody>
          <a:bodyPr wrap="square" rtlCol="0">
            <a:spAutoFit/>
          </a:bodyPr>
          <a:lstStyle/>
          <a:p>
            <a:pPr algn="ctr"/>
            <a:r>
              <a:rPr lang="en-IN" sz="2400" b="1" dirty="0" smtClean="0">
                <a:solidFill>
                  <a:schemeClr val="accent2"/>
                </a:solidFill>
                <a:latin typeface="Times New Roman" pitchFamily="18" charset="0"/>
                <a:cs typeface="Times New Roman" pitchFamily="18" charset="0"/>
              </a:rPr>
              <a:t>(Salesmen)</a:t>
            </a:r>
            <a:endParaRPr lang="en-IN" sz="2400" b="1" dirty="0">
              <a:solidFill>
                <a:schemeClr val="accent2"/>
              </a:solidFill>
              <a:latin typeface="Times New Roman" pitchFamily="18" charset="0"/>
              <a:cs typeface="Times New Roman" pitchFamily="18" charset="0"/>
            </a:endParaRPr>
          </a:p>
        </p:txBody>
      </p:sp>
      <p:cxnSp>
        <p:nvCxnSpPr>
          <p:cNvPr id="86" name="Straight Connector 85"/>
          <p:cNvCxnSpPr/>
          <p:nvPr/>
        </p:nvCxnSpPr>
        <p:spPr>
          <a:xfrm>
            <a:off x="5954120" y="5291960"/>
            <a:ext cx="7252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5400000">
            <a:off x="5757052" y="5489030"/>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5972516" y="5499536"/>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6224772" y="5483770"/>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6477028" y="5483770"/>
            <a:ext cx="362607"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7225871" y="5302470"/>
            <a:ext cx="7252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a:off x="7028804" y="5499540"/>
            <a:ext cx="3626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rot="5400000">
            <a:off x="7239013" y="5504796"/>
            <a:ext cx="394141"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rot="5400000">
            <a:off x="7496524" y="5494280"/>
            <a:ext cx="3626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a:off x="7748780" y="5494280"/>
            <a:ext cx="36260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rot="5400000">
            <a:off x="3216174" y="5155324"/>
            <a:ext cx="31530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rot="5400000">
            <a:off x="4661386" y="5197362"/>
            <a:ext cx="31530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rot="5400000">
            <a:off x="6127624" y="5150064"/>
            <a:ext cx="31530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a:off x="7388904" y="5181596"/>
            <a:ext cx="315309" cy="1588"/>
          </a:xfrm>
          <a:prstGeom prst="line">
            <a:avLst/>
          </a:prstGeom>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8939048" y="1702676"/>
            <a:ext cx="1923393" cy="646331"/>
          </a:xfrm>
          <a:prstGeom prst="rect">
            <a:avLst/>
          </a:prstGeom>
          <a:noFill/>
        </p:spPr>
        <p:txBody>
          <a:bodyPr wrap="square" rtlCol="0">
            <a:spAutoFit/>
          </a:bodyPr>
          <a:lstStyle/>
          <a:p>
            <a:r>
              <a:rPr lang="en-IN" dirty="0" smtClean="0"/>
              <a:t>1 Level</a:t>
            </a:r>
          </a:p>
          <a:p>
            <a:r>
              <a:rPr lang="en-IN" dirty="0" smtClean="0"/>
              <a:t>1 Executive</a:t>
            </a:r>
            <a:endParaRPr lang="en-IN" dirty="0"/>
          </a:p>
        </p:txBody>
      </p:sp>
      <p:sp>
        <p:nvSpPr>
          <p:cNvPr id="104" name="TextBox 103"/>
          <p:cNvSpPr txBox="1"/>
          <p:nvPr/>
        </p:nvSpPr>
        <p:spPr>
          <a:xfrm>
            <a:off x="9044151" y="3384332"/>
            <a:ext cx="1923393" cy="646331"/>
          </a:xfrm>
          <a:prstGeom prst="rect">
            <a:avLst/>
          </a:prstGeom>
          <a:noFill/>
        </p:spPr>
        <p:txBody>
          <a:bodyPr wrap="square" rtlCol="0">
            <a:spAutoFit/>
          </a:bodyPr>
          <a:lstStyle/>
          <a:p>
            <a:r>
              <a:rPr lang="en-IN" dirty="0" smtClean="0"/>
              <a:t>2 Level</a:t>
            </a:r>
          </a:p>
          <a:p>
            <a:r>
              <a:rPr lang="en-IN" dirty="0" smtClean="0"/>
              <a:t>5 Executives</a:t>
            </a:r>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168" y="1114816"/>
            <a:ext cx="11673713" cy="47566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ctr"/>
            <a:r>
              <a:rPr lang="en-US" sz="3200" b="1" dirty="0">
                <a:solidFill>
                  <a:srgbClr val="FF0000"/>
                </a:solidFill>
                <a:latin typeface="Bookman Old Style" pitchFamily="18" charset="0"/>
                <a:ea typeface="+mn-ea"/>
                <a:cs typeface="+mn-cs"/>
              </a:rPr>
              <a:t>Module-2</a:t>
            </a:r>
          </a:p>
        </p:txBody>
      </p:sp>
      <p:sp>
        <p:nvSpPr>
          <p:cNvPr id="7" name="Content Placeholder 6"/>
          <p:cNvSpPr>
            <a:spLocks noGrp="1"/>
          </p:cNvSpPr>
          <p:nvPr>
            <p:ph sz="half" idx="2"/>
          </p:nvPr>
        </p:nvSpPr>
        <p:spPr>
          <a:xfrm>
            <a:off x="263592" y="1659568"/>
            <a:ext cx="5874160" cy="4791337"/>
          </a:xfrm>
        </p:spPr>
        <p:style>
          <a:lnRef idx="1">
            <a:schemeClr val="accent2"/>
          </a:lnRef>
          <a:fillRef idx="2">
            <a:schemeClr val="accent2"/>
          </a:fillRef>
          <a:effectRef idx="1">
            <a:schemeClr val="accent2"/>
          </a:effectRef>
          <a:fontRef idx="minor">
            <a:schemeClr val="dk1"/>
          </a:fontRef>
        </p:style>
        <p:txBody>
          <a:bodyPr>
            <a:noAutofit/>
          </a:bodyPr>
          <a:lstStyle/>
          <a:p>
            <a:pPr marL="0" indent="0" algn="ctr">
              <a:buNone/>
            </a:pPr>
            <a:r>
              <a:rPr lang="en-US" b="1" dirty="0">
                <a:solidFill>
                  <a:srgbClr val="C00000"/>
                </a:solidFill>
                <a:latin typeface="Times New Roman" pitchFamily="18" charset="0"/>
                <a:cs typeface="Times New Roman" pitchFamily="18" charset="0"/>
              </a:rPr>
              <a:t>Organizing and Staffing</a:t>
            </a:r>
          </a:p>
          <a:p>
            <a:pPr marL="0" indent="0">
              <a:buNone/>
            </a:pPr>
            <a:r>
              <a:rPr lang="en-US" b="1" i="1" dirty="0" smtClean="0">
                <a:solidFill>
                  <a:srgbClr val="002060"/>
                </a:solidFill>
                <a:latin typeface="Times New Roman" pitchFamily="18" charset="0"/>
                <a:cs typeface="Times New Roman" pitchFamily="18" charset="0"/>
              </a:rPr>
              <a:t>Organizing</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Meaning</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dirty="0">
                <a:solidFill>
                  <a:srgbClr val="002060"/>
                </a:solidFill>
                <a:latin typeface="Times New Roman" pitchFamily="18" charset="0"/>
                <a:cs typeface="Times New Roman" pitchFamily="18" charset="0"/>
              </a:rPr>
              <a:t>Characteristics</a:t>
            </a:r>
          </a:p>
          <a:p>
            <a:pPr>
              <a:buFont typeface="Wingdings" pitchFamily="2" charset="2"/>
              <a:buChar char="q"/>
            </a:pPr>
            <a:r>
              <a:rPr lang="en-US" sz="2200" b="1" dirty="0">
                <a:solidFill>
                  <a:srgbClr val="002060"/>
                </a:solidFill>
                <a:latin typeface="Times New Roman" pitchFamily="18" charset="0"/>
                <a:cs typeface="Times New Roman" pitchFamily="18" charset="0"/>
              </a:rPr>
              <a:t>Process </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Principles </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dirty="0" smtClean="0">
                <a:solidFill>
                  <a:srgbClr val="002060"/>
                </a:solidFill>
                <a:latin typeface="Times New Roman" pitchFamily="18" charset="0"/>
                <a:cs typeface="Times New Roman" pitchFamily="18" charset="0"/>
              </a:rPr>
              <a:t>Span </a:t>
            </a:r>
            <a:r>
              <a:rPr lang="en-US" sz="2200" b="1" dirty="0">
                <a:solidFill>
                  <a:srgbClr val="002060"/>
                </a:solidFill>
                <a:latin typeface="Times New Roman" pitchFamily="18" charset="0"/>
                <a:cs typeface="Times New Roman" pitchFamily="18" charset="0"/>
              </a:rPr>
              <a:t>of Management </a:t>
            </a:r>
            <a:r>
              <a:rPr lang="en-US" sz="1600" b="1" dirty="0" smtClean="0">
                <a:solidFill>
                  <a:srgbClr val="002060"/>
                </a:solidFill>
                <a:latin typeface="Times New Roman" pitchFamily="18" charset="0"/>
                <a:cs typeface="Times New Roman" pitchFamily="18" charset="0"/>
              </a:rPr>
              <a:t>(</a:t>
            </a:r>
            <a:r>
              <a:rPr lang="en-US" sz="1600" b="1" dirty="0">
                <a:solidFill>
                  <a:srgbClr val="002060"/>
                </a:solidFill>
                <a:latin typeface="Times New Roman" pitchFamily="18" charset="0"/>
                <a:cs typeface="Times New Roman" pitchFamily="18" charset="0"/>
              </a:rPr>
              <a:t>meaning and importance only)</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i="1" dirty="0" smtClean="0">
                <a:solidFill>
                  <a:srgbClr val="002060"/>
                </a:solidFill>
                <a:latin typeface="Times New Roman" pitchFamily="18" charset="0"/>
                <a:cs typeface="Times New Roman" pitchFamily="18" charset="0"/>
              </a:rPr>
              <a:t>Departmentalization</a:t>
            </a:r>
            <a:r>
              <a:rPr lang="en-US" sz="2200" b="1" dirty="0" smtClean="0">
                <a:solidFill>
                  <a:srgbClr val="002060"/>
                </a:solidFill>
                <a:latin typeface="Times New Roman" pitchFamily="18" charset="0"/>
                <a:cs typeface="Times New Roman" pitchFamily="18" charset="0"/>
              </a:rPr>
              <a:t>- Process </a:t>
            </a:r>
            <a:r>
              <a:rPr lang="en-US" sz="2200" b="1" dirty="0">
                <a:solidFill>
                  <a:srgbClr val="002060"/>
                </a:solidFill>
                <a:latin typeface="Times New Roman" pitchFamily="18" charset="0"/>
                <a:cs typeface="Times New Roman" pitchFamily="18" charset="0"/>
              </a:rPr>
              <a:t>and Purpose</a:t>
            </a:r>
          </a:p>
          <a:p>
            <a:pPr>
              <a:buFont typeface="Wingdings" pitchFamily="2" charset="2"/>
              <a:buChar char="q"/>
            </a:pPr>
            <a:r>
              <a:rPr lang="en-US" sz="2200" b="1" i="1" dirty="0">
                <a:solidFill>
                  <a:srgbClr val="002060"/>
                </a:solidFill>
                <a:latin typeface="Times New Roman" pitchFamily="18" charset="0"/>
                <a:cs typeface="Times New Roman" pitchFamily="18" charset="0"/>
              </a:rPr>
              <a:t>Committees</a:t>
            </a:r>
            <a:r>
              <a:rPr lang="en-US" sz="2200" b="1" dirty="0">
                <a:solidFill>
                  <a:srgbClr val="002060"/>
                </a:solidFill>
                <a:latin typeface="Times New Roman" pitchFamily="18" charset="0"/>
                <a:cs typeface="Times New Roman" pitchFamily="18" charset="0"/>
              </a:rPr>
              <a:t>– Meaning and Types </a:t>
            </a:r>
          </a:p>
          <a:p>
            <a:pPr>
              <a:buFont typeface="Wingdings" pitchFamily="2" charset="2"/>
              <a:buChar char="q"/>
            </a:pPr>
            <a:r>
              <a:rPr lang="en-US" sz="2200" b="1" i="1" dirty="0" smtClean="0">
                <a:solidFill>
                  <a:srgbClr val="002060"/>
                </a:solidFill>
                <a:latin typeface="Times New Roman" pitchFamily="18" charset="0"/>
                <a:cs typeface="Times New Roman" pitchFamily="18" charset="0"/>
              </a:rPr>
              <a:t>Staffing-</a:t>
            </a:r>
            <a:r>
              <a:rPr lang="en-US" sz="2200" b="1" dirty="0" smtClean="0">
                <a:solidFill>
                  <a:srgbClr val="002060"/>
                </a:solidFill>
                <a:latin typeface="Times New Roman" pitchFamily="18" charset="0"/>
                <a:cs typeface="Times New Roman" pitchFamily="18" charset="0"/>
              </a:rPr>
              <a:t>Need </a:t>
            </a:r>
            <a:r>
              <a:rPr lang="en-US" sz="2200" b="1" dirty="0">
                <a:solidFill>
                  <a:srgbClr val="002060"/>
                </a:solidFill>
                <a:latin typeface="Times New Roman" pitchFamily="18" charset="0"/>
                <a:cs typeface="Times New Roman" pitchFamily="18" charset="0"/>
              </a:rPr>
              <a:t>and Importance</a:t>
            </a:r>
          </a:p>
          <a:p>
            <a:pPr>
              <a:buFont typeface="Wingdings" pitchFamily="2" charset="2"/>
              <a:buChar char="q"/>
            </a:pPr>
            <a:r>
              <a:rPr lang="en-US" sz="2200" b="1" dirty="0">
                <a:solidFill>
                  <a:srgbClr val="002060"/>
                </a:solidFill>
                <a:latin typeface="Times New Roman" pitchFamily="18" charset="0"/>
                <a:cs typeface="Times New Roman" pitchFamily="18" charset="0"/>
              </a:rPr>
              <a:t>Recruitment and Selection Process</a:t>
            </a:r>
          </a:p>
        </p:txBody>
      </p:sp>
      <p:sp>
        <p:nvSpPr>
          <p:cNvPr id="9" name="Content Placeholder 8"/>
          <p:cNvSpPr>
            <a:spLocks noGrp="1"/>
          </p:cNvSpPr>
          <p:nvPr>
            <p:ph sz="quarter" idx="4"/>
          </p:nvPr>
        </p:nvSpPr>
        <p:spPr>
          <a:xfrm>
            <a:off x="6209782" y="1678356"/>
            <a:ext cx="5752574" cy="4697391"/>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0" indent="0" algn="ctr">
              <a:buNone/>
            </a:pPr>
            <a:r>
              <a:rPr lang="en-US" b="1" dirty="0">
                <a:solidFill>
                  <a:srgbClr val="C00000"/>
                </a:solidFill>
                <a:latin typeface="Times New Roman" pitchFamily="18" charset="0"/>
                <a:cs typeface="Times New Roman" pitchFamily="18" charset="0"/>
              </a:rPr>
              <a:t>Directing and Controlling</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Meaning and Requirements of Effective Direction</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Giving Orders</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Motivation-Nature of Motivation</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Motivation Theories </a:t>
            </a:r>
          </a:p>
          <a:p>
            <a:pPr marL="685800" lvl="2">
              <a:lnSpc>
                <a:spcPct val="100000"/>
              </a:lnSpc>
              <a:spcBef>
                <a:spcPts val="1000"/>
              </a:spcBef>
              <a:buFont typeface="Wingdings" pitchFamily="2" charset="2"/>
              <a:buChar char="q"/>
            </a:pPr>
            <a:r>
              <a:rPr lang="en-US" sz="1800" b="1" dirty="0">
                <a:solidFill>
                  <a:srgbClr val="002060"/>
                </a:solidFill>
                <a:latin typeface="Times New Roman" pitchFamily="18" charset="0"/>
                <a:cs typeface="Times New Roman" pitchFamily="18" charset="0"/>
              </a:rPr>
              <a:t>Maslow’s Need-Hierarchy Theory</a:t>
            </a:r>
          </a:p>
          <a:p>
            <a:pPr marL="685800" lvl="2">
              <a:lnSpc>
                <a:spcPct val="100000"/>
              </a:lnSpc>
              <a:spcBef>
                <a:spcPts val="1000"/>
              </a:spcBef>
              <a:buFont typeface="Wingdings" pitchFamily="2" charset="2"/>
              <a:buChar char="q"/>
            </a:pPr>
            <a:r>
              <a:rPr lang="en-US" sz="1800" b="1" dirty="0">
                <a:solidFill>
                  <a:srgbClr val="002060"/>
                </a:solidFill>
                <a:latin typeface="Times New Roman" pitchFamily="18" charset="0"/>
                <a:cs typeface="Times New Roman" pitchFamily="18" charset="0"/>
              </a:rPr>
              <a:t>Herzberg’s Two Factor Theory</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Communication – Meaning</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 Importance and Purposes </a:t>
            </a:r>
            <a:r>
              <a:rPr lang="en-US" sz="2200" b="1" dirty="0" smtClean="0">
                <a:solidFill>
                  <a:srgbClr val="002060"/>
                </a:solidFill>
                <a:latin typeface="Times New Roman" pitchFamily="18" charset="0"/>
                <a:cs typeface="Times New Roman" pitchFamily="18" charset="0"/>
              </a:rPr>
              <a:t>of Communication</a:t>
            </a:r>
            <a:endParaRPr lang="en-US" sz="2200" b="1" dirty="0">
              <a:solidFill>
                <a:srgbClr val="002060"/>
              </a:solidFill>
              <a:latin typeface="Times New Roman" pitchFamily="18" charset="0"/>
              <a:cs typeface="Times New Roman" pitchFamily="18" charset="0"/>
            </a:endParaRPr>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2</a:t>
            </a:fld>
            <a:endParaRPr lang="en-IN" dirty="0"/>
          </a:p>
        </p:txBody>
      </p:sp>
    </p:spTree>
    <p:extLst>
      <p:ext uri="{BB962C8B-B14F-4D97-AF65-F5344CB8AC3E}">
        <p14:creationId xmlns:p14="http://schemas.microsoft.com/office/powerpoint/2010/main" val="243659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 calcmode="lin" valueType="num">
                                      <p:cBhvr additive="base">
                                        <p:cTn id="3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 calcmode="lin" valueType="num">
                                      <p:cBhvr additive="base">
                                        <p:cTn id="3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 calcmode="lin" valueType="num">
                                      <p:cBhvr additive="base">
                                        <p:cTn id="4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xEl>
                                              <p:pRg st="9" end="9"/>
                                            </p:txEl>
                                          </p:spTgt>
                                        </p:tgtEl>
                                        <p:attrNameLst>
                                          <p:attrName>style.visibility</p:attrName>
                                        </p:attrNameLst>
                                      </p:cBhvr>
                                      <p:to>
                                        <p:strVal val="visible"/>
                                      </p:to>
                                    </p:set>
                                    <p:anim calcmode="lin" valueType="num">
                                      <p:cBhvr additive="base">
                                        <p:cTn id="4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7">
                                            <p:txEl>
                                              <p:pRg st="10" end="10"/>
                                            </p:txEl>
                                          </p:spTgt>
                                        </p:tgtEl>
                                        <p:attrNameLst>
                                          <p:attrName>style.visibility</p:attrName>
                                        </p:attrNameLst>
                                      </p:cBhvr>
                                      <p:to>
                                        <p:strVal val="visible"/>
                                      </p:to>
                                    </p:set>
                                    <p:anim calcmode="lin" valueType="num">
                                      <p:cBhvr additive="base">
                                        <p:cTn id="4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 calcmode="lin" valueType="num">
                                      <p:cBhvr additive="base">
                                        <p:cTn id="5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9">
                                            <p:txEl>
                                              <p:pRg st="2" end="2"/>
                                            </p:txEl>
                                          </p:spTgt>
                                        </p:tgtEl>
                                        <p:attrNameLst>
                                          <p:attrName>style.visibility</p:attrName>
                                        </p:attrNameLst>
                                      </p:cBhvr>
                                      <p:to>
                                        <p:strVal val="visible"/>
                                      </p:to>
                                    </p:set>
                                    <p:anim calcmode="lin" valueType="num">
                                      <p:cBhvr additive="base">
                                        <p:cTn id="6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2" end="2"/>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9">
                                            <p:txEl>
                                              <p:pRg st="3" end="3"/>
                                            </p:txEl>
                                          </p:spTgt>
                                        </p:tgtEl>
                                        <p:attrNameLst>
                                          <p:attrName>style.visibility</p:attrName>
                                        </p:attrNameLst>
                                      </p:cBhvr>
                                      <p:to>
                                        <p:strVal val="visible"/>
                                      </p:to>
                                    </p:set>
                                    <p:anim calcmode="lin" valueType="num">
                                      <p:cBhvr additive="base">
                                        <p:cTn id="67"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3" end="3"/>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9">
                                            <p:txEl>
                                              <p:pRg st="4" end="4"/>
                                            </p:txEl>
                                          </p:spTgt>
                                        </p:tgtEl>
                                        <p:attrNameLst>
                                          <p:attrName>style.visibility</p:attrName>
                                        </p:attrNameLst>
                                      </p:cBhvr>
                                      <p:to>
                                        <p:strVal val="visible"/>
                                      </p:to>
                                    </p:set>
                                    <p:anim calcmode="lin" valueType="num">
                                      <p:cBhvr additive="base">
                                        <p:cTn id="7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4" end="4"/>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9">
                                            <p:txEl>
                                              <p:pRg st="5" end="5"/>
                                            </p:txEl>
                                          </p:spTgt>
                                        </p:tgtEl>
                                        <p:attrNameLst>
                                          <p:attrName>style.visibility</p:attrName>
                                        </p:attrNameLst>
                                      </p:cBhvr>
                                      <p:to>
                                        <p:strVal val="visible"/>
                                      </p:to>
                                    </p:set>
                                    <p:anim calcmode="lin" valueType="num">
                                      <p:cBhvr additive="base">
                                        <p:cTn id="75"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5" end="5"/>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9">
                                            <p:txEl>
                                              <p:pRg st="6" end="6"/>
                                            </p:txEl>
                                          </p:spTgt>
                                        </p:tgtEl>
                                        <p:attrNameLst>
                                          <p:attrName>style.visibility</p:attrName>
                                        </p:attrNameLst>
                                      </p:cBhvr>
                                      <p:to>
                                        <p:strVal val="visible"/>
                                      </p:to>
                                    </p:set>
                                    <p:anim calcmode="lin" valueType="num">
                                      <p:cBhvr additive="base">
                                        <p:cTn id="7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6" end="6"/>
                                            </p:txEl>
                                          </p:spTgt>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
                                            <p:txEl>
                                              <p:pRg st="7" end="7"/>
                                            </p:txEl>
                                          </p:spTgt>
                                        </p:tgtEl>
                                        <p:attrNameLst>
                                          <p:attrName>style.visibility</p:attrName>
                                        </p:attrNameLst>
                                      </p:cBhvr>
                                      <p:to>
                                        <p:strVal val="visible"/>
                                      </p:to>
                                    </p:set>
                                    <p:anim calcmode="lin" valueType="num">
                                      <p:cBhvr additive="base">
                                        <p:cTn id="83"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9">
                                            <p:txEl>
                                              <p:pRg st="7" end="7"/>
                                            </p:txEl>
                                          </p:spTgt>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9">
                                            <p:txEl>
                                              <p:pRg st="8" end="8"/>
                                            </p:txEl>
                                          </p:spTgt>
                                        </p:tgtEl>
                                        <p:attrNameLst>
                                          <p:attrName>style.visibility</p:attrName>
                                        </p:attrNameLst>
                                      </p:cBhvr>
                                      <p:to>
                                        <p:strVal val="visible"/>
                                      </p:to>
                                    </p:set>
                                    <p:anim calcmode="lin" valueType="num">
                                      <p:cBhvr additive="base">
                                        <p:cTn id="87"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20</a:t>
            </a:fld>
            <a:endParaRPr lang="en-IN"/>
          </a:p>
        </p:txBody>
      </p:sp>
      <p:sp>
        <p:nvSpPr>
          <p:cNvPr id="5" name="Rectangle 4"/>
          <p:cNvSpPr/>
          <p:nvPr/>
        </p:nvSpPr>
        <p:spPr>
          <a:xfrm>
            <a:off x="100208" y="1665167"/>
            <a:ext cx="11912252" cy="4770537"/>
          </a:xfrm>
          <a:prstGeom prst="rect">
            <a:avLst/>
          </a:prstGeom>
        </p:spPr>
        <p:txBody>
          <a:bodyPr wrap="square">
            <a:spAutoFit/>
          </a:bodyPr>
          <a:lstStyle/>
          <a:p>
            <a:r>
              <a:rPr lang="en-IN" sz="2800" dirty="0" smtClean="0">
                <a:latin typeface="Times New Roman" pitchFamily="18" charset="0"/>
                <a:cs typeface="Times New Roman" pitchFamily="18" charset="0"/>
              </a:rPr>
              <a:t>The horizontal differentiation of tasks or activities into discrete segments is called departmentalization</a:t>
            </a:r>
            <a:r>
              <a:rPr lang="en-IN" sz="2800" b="1" i="1" dirty="0" smtClean="0">
                <a:latin typeface="Times New Roman" pitchFamily="18" charset="0"/>
                <a:cs typeface="Times New Roman" pitchFamily="18" charset="0"/>
              </a:rPr>
              <a:t>. </a:t>
            </a:r>
            <a:r>
              <a:rPr lang="en-IN" sz="2800" b="1" i="1" dirty="0" smtClean="0">
                <a:solidFill>
                  <a:srgbClr val="FF0000"/>
                </a:solidFill>
                <a:latin typeface="Times New Roman" pitchFamily="18" charset="0"/>
                <a:cs typeface="Times New Roman" pitchFamily="18" charset="0"/>
              </a:rPr>
              <a:t>(Superstructure)</a:t>
            </a:r>
            <a:endParaRPr lang="en-IN" sz="2400" dirty="0">
              <a:latin typeface="Times New Roman" pitchFamily="18" charset="0"/>
              <a:cs typeface="Times New Roman" pitchFamily="18" charset="0"/>
            </a:endParaRPr>
          </a:p>
          <a:p>
            <a:endParaRPr lang="en-IN" sz="2400" b="1" i="1" dirty="0">
              <a:solidFill>
                <a:srgbClr val="FF0000"/>
              </a:solidFill>
              <a:latin typeface="Times New Roman" pitchFamily="18" charset="0"/>
              <a:cs typeface="Times New Roman" pitchFamily="18" charset="0"/>
            </a:endParaRPr>
          </a:p>
          <a:p>
            <a:r>
              <a:rPr lang="en-IN" sz="2800" dirty="0">
                <a:latin typeface="Times New Roman" pitchFamily="18" charset="0"/>
                <a:cs typeface="Times New Roman" pitchFamily="18" charset="0"/>
              </a:rPr>
              <a:t>Aim is to take the advantage of division of labour and </a:t>
            </a:r>
            <a:r>
              <a:rPr lang="en-IN" sz="2800" dirty="0" smtClean="0">
                <a:latin typeface="Times New Roman" pitchFamily="18" charset="0"/>
                <a:cs typeface="Times New Roman" pitchFamily="18" charset="0"/>
              </a:rPr>
              <a:t>specialisation</a:t>
            </a:r>
          </a:p>
          <a:p>
            <a:endParaRPr lang="en-IN" sz="2800" dirty="0">
              <a:latin typeface="Times New Roman" pitchFamily="18" charset="0"/>
              <a:cs typeface="Times New Roman" pitchFamily="18" charset="0"/>
            </a:endParaRPr>
          </a:p>
          <a:p>
            <a:r>
              <a:rPr lang="en-IN" sz="2800" dirty="0" smtClean="0">
                <a:latin typeface="Times New Roman" pitchFamily="18" charset="0"/>
                <a:cs typeface="Times New Roman" pitchFamily="18" charset="0"/>
              </a:rPr>
              <a:t>Bases</a:t>
            </a:r>
          </a:p>
          <a:p>
            <a:pPr marL="457200" indent="-457200">
              <a:lnSpc>
                <a:spcPct val="150000"/>
              </a:lnSpc>
              <a:buFont typeface="Wingdings" pitchFamily="2" charset="2"/>
              <a:buChar char="Ø"/>
            </a:pPr>
            <a:r>
              <a:rPr lang="en-US" sz="2800" dirty="0" smtClean="0">
                <a:solidFill>
                  <a:srgbClr val="002060"/>
                </a:solidFill>
                <a:latin typeface="Times New Roman" pitchFamily="18" charset="0"/>
                <a:cs typeface="Times New Roman" pitchFamily="18" charset="0"/>
              </a:rPr>
              <a:t>Process of </a:t>
            </a:r>
            <a:r>
              <a:rPr lang="en-IN" sz="2800" dirty="0" smtClean="0">
                <a:latin typeface="Times New Roman" pitchFamily="18" charset="0"/>
                <a:cs typeface="Times New Roman" pitchFamily="18" charset="0"/>
              </a:rPr>
              <a:t>departmentalization</a:t>
            </a:r>
            <a:r>
              <a:rPr lang="en-US" sz="2800" dirty="0" smtClean="0">
                <a:solidFill>
                  <a:srgbClr val="002060"/>
                </a:solidFill>
                <a:latin typeface="Times New Roman" pitchFamily="18" charset="0"/>
                <a:cs typeface="Times New Roman" pitchFamily="18" charset="0"/>
              </a:rPr>
              <a:t> </a:t>
            </a:r>
          </a:p>
          <a:p>
            <a:pPr marL="457200" indent="-457200">
              <a:lnSpc>
                <a:spcPct val="150000"/>
              </a:lnSpc>
              <a:buFont typeface="Wingdings" pitchFamily="2" charset="2"/>
              <a:buChar char="Ø"/>
            </a:pPr>
            <a:r>
              <a:rPr lang="en-US" sz="2800" dirty="0" smtClean="0">
                <a:solidFill>
                  <a:srgbClr val="002060"/>
                </a:solidFill>
                <a:latin typeface="Times New Roman" pitchFamily="18" charset="0"/>
                <a:cs typeface="Times New Roman" pitchFamily="18" charset="0"/>
              </a:rPr>
              <a:t>Purpose </a:t>
            </a:r>
            <a:r>
              <a:rPr lang="en-US" sz="2800" dirty="0">
                <a:solidFill>
                  <a:srgbClr val="002060"/>
                </a:solidFill>
                <a:latin typeface="Times New Roman" pitchFamily="18" charset="0"/>
                <a:cs typeface="Times New Roman" pitchFamily="18" charset="0"/>
              </a:rPr>
              <a:t>of </a:t>
            </a:r>
            <a:r>
              <a:rPr lang="en-IN" sz="2800" dirty="0">
                <a:latin typeface="Times New Roman" pitchFamily="18" charset="0"/>
                <a:cs typeface="Times New Roman" pitchFamily="18" charset="0"/>
              </a:rPr>
              <a:t>departmentalization</a:t>
            </a:r>
            <a:r>
              <a:rPr lang="en-US" sz="2800" dirty="0">
                <a:solidFill>
                  <a:srgbClr val="002060"/>
                </a:solidFill>
                <a:latin typeface="Times New Roman" pitchFamily="18" charset="0"/>
                <a:cs typeface="Times New Roman" pitchFamily="18" charset="0"/>
              </a:rPr>
              <a:t> </a:t>
            </a:r>
            <a:endParaRPr lang="en-IN" sz="2800" dirty="0" smtClean="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5304657"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DEPARTMENTALISATION</a:t>
            </a:r>
          </a:p>
        </p:txBody>
      </p:sp>
    </p:spTree>
    <p:extLst>
      <p:ext uri="{BB962C8B-B14F-4D97-AF65-F5344CB8AC3E}">
        <p14:creationId xmlns:p14="http://schemas.microsoft.com/office/powerpoint/2010/main" val="1363313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21</a:t>
            </a:fld>
            <a:endParaRPr lang="en-IN"/>
          </a:p>
        </p:txBody>
      </p:sp>
      <p:sp>
        <p:nvSpPr>
          <p:cNvPr id="5" name="Rectangle 4"/>
          <p:cNvSpPr/>
          <p:nvPr/>
        </p:nvSpPr>
        <p:spPr>
          <a:xfrm>
            <a:off x="100208" y="1665167"/>
            <a:ext cx="11912252" cy="954107"/>
          </a:xfrm>
          <a:prstGeom prst="rect">
            <a:avLst/>
          </a:prstGeom>
        </p:spPr>
        <p:txBody>
          <a:bodyPr wrap="square">
            <a:spAutoFit/>
          </a:bodyPr>
          <a:lstStyle/>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a:t>
            </a:r>
            <a:r>
              <a:rPr lang="en-US" sz="3200" b="1" dirty="0">
                <a:solidFill>
                  <a:srgbClr val="002060"/>
                </a:solidFill>
                <a:latin typeface="Times New Roman" pitchFamily="18" charset="0"/>
                <a:cs typeface="Times New Roman" pitchFamily="18" charset="0"/>
              </a:rPr>
              <a:t>Process of </a:t>
            </a:r>
            <a:r>
              <a:rPr lang="en-IN" sz="3200" b="1" dirty="0">
                <a:solidFill>
                  <a:srgbClr val="002060"/>
                </a:solidFill>
                <a:latin typeface="Times New Roman" pitchFamily="18" charset="0"/>
                <a:cs typeface="Times New Roman" pitchFamily="18" charset="0"/>
              </a:rPr>
              <a:t>Departmentalization</a:t>
            </a:r>
            <a:r>
              <a:rPr lang="en-US" sz="3200" b="1" dirty="0">
                <a:solidFill>
                  <a:srgbClr val="002060"/>
                </a:solidFill>
                <a:latin typeface="Times New Roman" pitchFamily="18" charset="0"/>
                <a:cs typeface="Times New Roman" pitchFamily="18" charset="0"/>
              </a:rPr>
              <a:t> </a:t>
            </a:r>
          </a:p>
        </p:txBody>
      </p:sp>
      <p:sp>
        <p:nvSpPr>
          <p:cNvPr id="7" name="AutoShape 2" descr="functional departmentaliz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55575" y="3045157"/>
            <a:ext cx="6275539" cy="340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100207" y="1665167"/>
            <a:ext cx="11498893" cy="892552"/>
          </a:xfrm>
          <a:prstGeom prst="rect">
            <a:avLst/>
          </a:prstGeom>
        </p:spPr>
        <p:txBody>
          <a:bodyPr wrap="square">
            <a:spAutoFit/>
          </a:bodyPr>
          <a:lstStyle/>
          <a:p>
            <a:r>
              <a:rPr lang="en-US" sz="2800" b="1" dirty="0" smtClean="0">
                <a:solidFill>
                  <a:srgbClr val="002060"/>
                </a:solidFill>
                <a:latin typeface="Times New Roman" pitchFamily="18" charset="0"/>
                <a:cs typeface="Times New Roman" pitchFamily="18" charset="0"/>
              </a:rPr>
              <a:t>1. Departmentalization </a:t>
            </a:r>
            <a:r>
              <a:rPr lang="en-US" sz="2800" b="1" dirty="0">
                <a:solidFill>
                  <a:srgbClr val="002060"/>
                </a:solidFill>
                <a:latin typeface="Times New Roman" pitchFamily="18" charset="0"/>
                <a:cs typeface="Times New Roman" pitchFamily="18" charset="0"/>
              </a:rPr>
              <a:t>by Function</a:t>
            </a:r>
            <a:r>
              <a:rPr lang="en-US" dirty="0" smtClean="0"/>
              <a:t>:</a:t>
            </a:r>
          </a:p>
          <a:p>
            <a:r>
              <a:rPr lang="en-US" sz="2400" dirty="0">
                <a:latin typeface="Times New Roman" pitchFamily="18" charset="0"/>
                <a:cs typeface="Times New Roman" pitchFamily="18" charset="0"/>
              </a:rPr>
              <a:t>By thorough and careful analysis of activities/ functions</a:t>
            </a:r>
          </a:p>
        </p:txBody>
      </p:sp>
    </p:spTree>
    <p:extLst>
      <p:ext uri="{BB962C8B-B14F-4D97-AF65-F5344CB8AC3E}">
        <p14:creationId xmlns:p14="http://schemas.microsoft.com/office/powerpoint/2010/main" val="194305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22</a:t>
            </a:fld>
            <a:endParaRPr lang="en-IN"/>
          </a:p>
        </p:txBody>
      </p:sp>
      <p:sp>
        <p:nvSpPr>
          <p:cNvPr id="5" name="Rectangle 4"/>
          <p:cNvSpPr/>
          <p:nvPr/>
        </p:nvSpPr>
        <p:spPr>
          <a:xfrm>
            <a:off x="100208" y="1665167"/>
            <a:ext cx="11912252" cy="954107"/>
          </a:xfrm>
          <a:prstGeom prst="rect">
            <a:avLst/>
          </a:prstGeom>
        </p:spPr>
        <p:txBody>
          <a:bodyPr wrap="square">
            <a:spAutoFit/>
          </a:bodyPr>
          <a:lstStyle/>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a:t>
            </a:r>
            <a:r>
              <a:rPr lang="en-US" sz="3200" b="1" dirty="0">
                <a:solidFill>
                  <a:srgbClr val="002060"/>
                </a:solidFill>
                <a:latin typeface="Times New Roman" pitchFamily="18" charset="0"/>
                <a:cs typeface="Times New Roman" pitchFamily="18" charset="0"/>
              </a:rPr>
              <a:t>Process of </a:t>
            </a:r>
            <a:r>
              <a:rPr lang="en-IN" sz="3200" b="1" dirty="0">
                <a:solidFill>
                  <a:srgbClr val="002060"/>
                </a:solidFill>
                <a:latin typeface="Times New Roman" pitchFamily="18" charset="0"/>
                <a:cs typeface="Times New Roman" pitchFamily="18" charset="0"/>
              </a:rPr>
              <a:t>Departmentalization</a:t>
            </a:r>
            <a:r>
              <a:rPr lang="en-US" sz="3200" b="1" dirty="0">
                <a:solidFill>
                  <a:srgbClr val="002060"/>
                </a:solidFill>
                <a:latin typeface="Times New Roman" pitchFamily="18" charset="0"/>
                <a:cs typeface="Times New Roman" pitchFamily="18" charset="0"/>
              </a:rPr>
              <a:t> </a:t>
            </a:r>
          </a:p>
        </p:txBody>
      </p:sp>
      <p:sp>
        <p:nvSpPr>
          <p:cNvPr id="7" name="AutoShape 2" descr="functional departmentaliz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p:nvPr/>
        </p:nvSpPr>
        <p:spPr>
          <a:xfrm>
            <a:off x="100207" y="1665167"/>
            <a:ext cx="11498893" cy="523220"/>
          </a:xfrm>
          <a:prstGeom prst="rect">
            <a:avLst/>
          </a:prstGeom>
        </p:spPr>
        <p:txBody>
          <a:bodyPr wrap="square">
            <a:spAutoFit/>
          </a:bodyPr>
          <a:lstStyle/>
          <a:p>
            <a:r>
              <a:rPr lang="en-US" sz="2800" b="1" dirty="0" smtClean="0">
                <a:solidFill>
                  <a:srgbClr val="002060"/>
                </a:solidFill>
                <a:latin typeface="Times New Roman" pitchFamily="18" charset="0"/>
                <a:cs typeface="Times New Roman" pitchFamily="18" charset="0"/>
              </a:rPr>
              <a:t>1. Departmentalization </a:t>
            </a:r>
            <a:r>
              <a:rPr lang="en-US" sz="2800" b="1" dirty="0">
                <a:solidFill>
                  <a:srgbClr val="002060"/>
                </a:solidFill>
                <a:latin typeface="Times New Roman" pitchFamily="18" charset="0"/>
                <a:cs typeface="Times New Roman" pitchFamily="18" charset="0"/>
              </a:rPr>
              <a:t>by Function</a:t>
            </a:r>
            <a:r>
              <a:rPr lang="en-US" dirty="0" smtClean="0"/>
              <a:t>:</a:t>
            </a:r>
          </a:p>
        </p:txBody>
      </p:sp>
      <p:sp>
        <p:nvSpPr>
          <p:cNvPr id="10" name="Rectangle 9"/>
          <p:cNvSpPr/>
          <p:nvPr/>
        </p:nvSpPr>
        <p:spPr>
          <a:xfrm>
            <a:off x="169101" y="2188387"/>
            <a:ext cx="11429999" cy="4001095"/>
          </a:xfrm>
          <a:prstGeom prst="rect">
            <a:avLst/>
          </a:prstGeom>
        </p:spPr>
        <p:txBody>
          <a:bodyPr wrap="square">
            <a:spAutoFit/>
          </a:bodyPr>
          <a:lstStyle/>
          <a:p>
            <a:pPr algn="just">
              <a:lnSpc>
                <a:spcPct val="150000"/>
              </a:lnSpc>
              <a:buFont typeface="Wingdings" pitchFamily="2" charset="2"/>
              <a:buChar char="Ø"/>
            </a:pPr>
            <a:r>
              <a:rPr lang="en-IN" sz="2800" b="1" dirty="0" smtClean="0">
                <a:solidFill>
                  <a:schemeClr val="accent2"/>
                </a:solidFill>
                <a:latin typeface="Times New Roman" pitchFamily="18" charset="0"/>
                <a:cs typeface="Times New Roman" pitchFamily="18" charset="0"/>
              </a:rPr>
              <a:t>Advantages:</a:t>
            </a:r>
          </a:p>
          <a:p>
            <a:pPr marL="782638" indent="-514350" algn="just">
              <a:spcAft>
                <a:spcPts val="1200"/>
              </a:spcAft>
              <a:buFont typeface="+mj-lt"/>
              <a:buAutoNum type="arabicPeriod"/>
            </a:pPr>
            <a:r>
              <a:rPr lang="en-IN" sz="2600" dirty="0" smtClean="0">
                <a:latin typeface="Times New Roman" pitchFamily="18" charset="0"/>
                <a:cs typeface="Times New Roman" pitchFamily="18" charset="0"/>
              </a:rPr>
              <a:t>It is Simple form of grouping activities for small organizations which manufacture only a limited number of products or render only a limited number of services.</a:t>
            </a:r>
          </a:p>
          <a:p>
            <a:pPr marL="782638" indent="-514350" algn="just">
              <a:spcAft>
                <a:spcPts val="1200"/>
              </a:spcAft>
              <a:buFont typeface="+mj-lt"/>
              <a:buAutoNum type="arabicPeriod"/>
            </a:pPr>
            <a:r>
              <a:rPr lang="en-IN" sz="2600" dirty="0" smtClean="0">
                <a:latin typeface="Times New Roman" pitchFamily="18" charset="0"/>
                <a:cs typeface="Times New Roman" pitchFamily="18" charset="0"/>
              </a:rPr>
              <a:t>It promotes excellence in performance.</a:t>
            </a:r>
          </a:p>
          <a:p>
            <a:pPr marL="782638" indent="-514350" algn="just">
              <a:spcAft>
                <a:spcPts val="1200"/>
              </a:spcAft>
              <a:buFont typeface="+mj-lt"/>
              <a:buAutoNum type="arabicPeriod"/>
            </a:pPr>
            <a:r>
              <a:rPr lang="en-IN" sz="2600" dirty="0" smtClean="0">
                <a:latin typeface="Times New Roman" pitchFamily="18" charset="0"/>
                <a:cs typeface="Times New Roman" pitchFamily="18" charset="0"/>
              </a:rPr>
              <a:t>It leads to improved planning and control of the key functions.</a:t>
            </a:r>
          </a:p>
          <a:p>
            <a:pPr marL="782638" indent="-514350" algn="just">
              <a:spcAft>
                <a:spcPts val="1200"/>
              </a:spcAft>
              <a:buFont typeface="+mj-lt"/>
              <a:buAutoNum type="arabicPeriod"/>
            </a:pPr>
            <a:r>
              <a:rPr lang="en-IN" sz="2600" dirty="0" smtClean="0">
                <a:latin typeface="Times New Roman" pitchFamily="18" charset="0"/>
                <a:cs typeface="Times New Roman" pitchFamily="18" charset="0"/>
              </a:rPr>
              <a:t>It ensures economy, there is only one department related to one function for the entire function.</a:t>
            </a:r>
          </a:p>
        </p:txBody>
      </p:sp>
    </p:spTree>
    <p:extLst>
      <p:ext uri="{BB962C8B-B14F-4D97-AF65-F5344CB8AC3E}">
        <p14:creationId xmlns:p14="http://schemas.microsoft.com/office/powerpoint/2010/main" val="4455430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23</a:t>
            </a:fld>
            <a:endParaRPr lang="en-IN"/>
          </a:p>
        </p:txBody>
      </p:sp>
      <p:sp>
        <p:nvSpPr>
          <p:cNvPr id="5" name="Rectangle 4"/>
          <p:cNvSpPr/>
          <p:nvPr/>
        </p:nvSpPr>
        <p:spPr>
          <a:xfrm>
            <a:off x="100208" y="1665167"/>
            <a:ext cx="11912252" cy="954107"/>
          </a:xfrm>
          <a:prstGeom prst="rect">
            <a:avLst/>
          </a:prstGeom>
        </p:spPr>
        <p:txBody>
          <a:bodyPr wrap="square">
            <a:spAutoFit/>
          </a:bodyPr>
          <a:lstStyle/>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a:t>
            </a:r>
            <a:r>
              <a:rPr lang="en-US" sz="3200" b="1" dirty="0">
                <a:solidFill>
                  <a:srgbClr val="002060"/>
                </a:solidFill>
                <a:latin typeface="Times New Roman" pitchFamily="18" charset="0"/>
                <a:cs typeface="Times New Roman" pitchFamily="18" charset="0"/>
              </a:rPr>
              <a:t>Process of </a:t>
            </a:r>
            <a:r>
              <a:rPr lang="en-IN" sz="3200" b="1" dirty="0">
                <a:solidFill>
                  <a:srgbClr val="002060"/>
                </a:solidFill>
                <a:latin typeface="Times New Roman" pitchFamily="18" charset="0"/>
                <a:cs typeface="Times New Roman" pitchFamily="18" charset="0"/>
              </a:rPr>
              <a:t>Departmentalization</a:t>
            </a:r>
            <a:r>
              <a:rPr lang="en-US" sz="3200" b="1" dirty="0">
                <a:solidFill>
                  <a:srgbClr val="002060"/>
                </a:solidFill>
                <a:latin typeface="Times New Roman" pitchFamily="18" charset="0"/>
                <a:cs typeface="Times New Roman" pitchFamily="18" charset="0"/>
              </a:rPr>
              <a:t> </a:t>
            </a:r>
          </a:p>
        </p:txBody>
      </p:sp>
      <p:sp>
        <p:nvSpPr>
          <p:cNvPr id="7" name="AutoShape 2" descr="functional departmentaliz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p:nvPr/>
        </p:nvSpPr>
        <p:spPr>
          <a:xfrm>
            <a:off x="100207" y="1665167"/>
            <a:ext cx="11498893" cy="523220"/>
          </a:xfrm>
          <a:prstGeom prst="rect">
            <a:avLst/>
          </a:prstGeom>
        </p:spPr>
        <p:txBody>
          <a:bodyPr wrap="square">
            <a:spAutoFit/>
          </a:bodyPr>
          <a:lstStyle/>
          <a:p>
            <a:r>
              <a:rPr lang="en-US" sz="2800" b="1" dirty="0" smtClean="0">
                <a:solidFill>
                  <a:srgbClr val="002060"/>
                </a:solidFill>
                <a:latin typeface="Times New Roman" pitchFamily="18" charset="0"/>
                <a:cs typeface="Times New Roman" pitchFamily="18" charset="0"/>
              </a:rPr>
              <a:t>1. Departmentalization </a:t>
            </a:r>
            <a:r>
              <a:rPr lang="en-US" sz="2800" b="1" dirty="0">
                <a:solidFill>
                  <a:srgbClr val="002060"/>
                </a:solidFill>
                <a:latin typeface="Times New Roman" pitchFamily="18" charset="0"/>
                <a:cs typeface="Times New Roman" pitchFamily="18" charset="0"/>
              </a:rPr>
              <a:t>by Function</a:t>
            </a:r>
            <a:r>
              <a:rPr lang="en-US" dirty="0" smtClean="0"/>
              <a:t>:</a:t>
            </a:r>
          </a:p>
        </p:txBody>
      </p:sp>
      <p:sp>
        <p:nvSpPr>
          <p:cNvPr id="10" name="Rectangle 9"/>
          <p:cNvSpPr/>
          <p:nvPr/>
        </p:nvSpPr>
        <p:spPr>
          <a:xfrm>
            <a:off x="169101" y="2138552"/>
            <a:ext cx="11429999" cy="3447098"/>
          </a:xfrm>
          <a:prstGeom prst="rect">
            <a:avLst/>
          </a:prstGeom>
        </p:spPr>
        <p:txBody>
          <a:bodyPr wrap="square">
            <a:spAutoFit/>
          </a:bodyPr>
          <a:lstStyle/>
          <a:p>
            <a:pPr algn="just">
              <a:lnSpc>
                <a:spcPct val="150000"/>
              </a:lnSpc>
              <a:buFont typeface="Wingdings" pitchFamily="2" charset="2"/>
              <a:buChar char="Ø"/>
            </a:pPr>
            <a:r>
              <a:rPr lang="en-IN" sz="2800" b="1" dirty="0" smtClean="0">
                <a:solidFill>
                  <a:schemeClr val="accent2"/>
                </a:solidFill>
                <a:latin typeface="Times New Roman" pitchFamily="18" charset="0"/>
                <a:cs typeface="Times New Roman" pitchFamily="18" charset="0"/>
              </a:rPr>
              <a:t>Disadvantages:</a:t>
            </a:r>
          </a:p>
          <a:p>
            <a:pPr marL="782638" indent="-514350" algn="just">
              <a:spcAft>
                <a:spcPts val="1200"/>
              </a:spcAft>
              <a:buFont typeface="+mj-lt"/>
              <a:buAutoNum type="arabicPeriod"/>
            </a:pPr>
            <a:r>
              <a:rPr lang="en-IN" sz="2600" dirty="0" smtClean="0">
                <a:latin typeface="Times New Roman" pitchFamily="18" charset="0"/>
                <a:cs typeface="Times New Roman" pitchFamily="18" charset="0"/>
              </a:rPr>
              <a:t>It fragments and obscures the process and evolve conflicting interpretation of each department unless the start and finish of each department is clearly stated.</a:t>
            </a:r>
          </a:p>
          <a:p>
            <a:pPr marL="782638" indent="-514350" algn="just">
              <a:spcAft>
                <a:spcPts val="1200"/>
              </a:spcAft>
              <a:buFont typeface="+mj-lt"/>
              <a:buAutoNum type="arabicPeriod"/>
            </a:pPr>
            <a:r>
              <a:rPr lang="en-US" sz="2600" dirty="0" smtClean="0">
                <a:latin typeface="Times New Roman" pitchFamily="18" charset="0"/>
                <a:cs typeface="Times New Roman" pitchFamily="18" charset="0"/>
              </a:rPr>
              <a:t>Each </a:t>
            </a:r>
            <a:r>
              <a:rPr lang="en-US" sz="2600" dirty="0">
                <a:latin typeface="Times New Roman" pitchFamily="18" charset="0"/>
                <a:cs typeface="Times New Roman" pitchFamily="18" charset="0"/>
              </a:rPr>
              <a:t>managers think only in terms of his own department goals and does not think in terms of the company as a </a:t>
            </a:r>
            <a:r>
              <a:rPr lang="en-US" sz="2600" dirty="0" smtClean="0">
                <a:latin typeface="Times New Roman" pitchFamily="18" charset="0"/>
                <a:cs typeface="Times New Roman" pitchFamily="18" charset="0"/>
              </a:rPr>
              <a:t>whole.</a:t>
            </a:r>
          </a:p>
          <a:p>
            <a:pPr marL="782638" indent="-514350" algn="just">
              <a:spcAft>
                <a:spcPts val="1200"/>
              </a:spcAft>
              <a:buFont typeface="+mj-lt"/>
              <a:buAutoNum type="arabicPeriod"/>
            </a:pPr>
            <a:r>
              <a:rPr lang="en-US" sz="2600" dirty="0">
                <a:latin typeface="Times New Roman" pitchFamily="18" charset="0"/>
                <a:cs typeface="Times New Roman" pitchFamily="18" charset="0"/>
              </a:rPr>
              <a:t>I</a:t>
            </a:r>
            <a:r>
              <a:rPr lang="en-US" sz="2600" dirty="0" smtClean="0">
                <a:latin typeface="Times New Roman" pitchFamily="18" charset="0"/>
                <a:cs typeface="Times New Roman" pitchFamily="18" charset="0"/>
              </a:rPr>
              <a:t>t </a:t>
            </a:r>
            <a:r>
              <a:rPr lang="en-US" sz="2600" dirty="0">
                <a:latin typeface="Times New Roman" pitchFamily="18" charset="0"/>
                <a:cs typeface="Times New Roman" pitchFamily="18" charset="0"/>
              </a:rPr>
              <a:t>does not offer a good training ground </a:t>
            </a:r>
            <a:r>
              <a:rPr lang="en-US" sz="2600" dirty="0" smtClean="0">
                <a:latin typeface="Times New Roman" pitchFamily="18" charset="0"/>
                <a:cs typeface="Times New Roman" pitchFamily="18" charset="0"/>
              </a:rPr>
              <a:t>for </a:t>
            </a:r>
            <a:r>
              <a:rPr lang="en-US" sz="2600" dirty="0">
                <a:latin typeface="Times New Roman" pitchFamily="18" charset="0"/>
                <a:cs typeface="Times New Roman" pitchFamily="18" charset="0"/>
              </a:rPr>
              <a:t>the overall development of the </a:t>
            </a:r>
            <a:r>
              <a:rPr lang="en-US" sz="2600" dirty="0" smtClean="0">
                <a:latin typeface="Times New Roman" pitchFamily="18" charset="0"/>
                <a:cs typeface="Times New Roman" pitchFamily="18" charset="0"/>
              </a:rPr>
              <a:t>manager.</a:t>
            </a:r>
          </a:p>
        </p:txBody>
      </p:sp>
    </p:spTree>
    <p:extLst>
      <p:ext uri="{BB962C8B-B14F-4D97-AF65-F5344CB8AC3E}">
        <p14:creationId xmlns:p14="http://schemas.microsoft.com/office/powerpoint/2010/main" val="2501091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24</a:t>
            </a:fld>
            <a:endParaRPr lang="en-IN"/>
          </a:p>
        </p:txBody>
      </p:sp>
      <p:sp>
        <p:nvSpPr>
          <p:cNvPr id="5" name="Rectangle 4"/>
          <p:cNvSpPr/>
          <p:nvPr/>
        </p:nvSpPr>
        <p:spPr>
          <a:xfrm>
            <a:off x="100208" y="1665167"/>
            <a:ext cx="11912252" cy="954107"/>
          </a:xfrm>
          <a:prstGeom prst="rect">
            <a:avLst/>
          </a:prstGeom>
        </p:spPr>
        <p:txBody>
          <a:bodyPr wrap="square">
            <a:spAutoFit/>
          </a:bodyPr>
          <a:lstStyle/>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a:t>
            </a:r>
            <a:r>
              <a:rPr lang="en-US" sz="3200" b="1" dirty="0">
                <a:solidFill>
                  <a:srgbClr val="002060"/>
                </a:solidFill>
                <a:latin typeface="Times New Roman" pitchFamily="18" charset="0"/>
                <a:cs typeface="Times New Roman" pitchFamily="18" charset="0"/>
              </a:rPr>
              <a:t>Process of </a:t>
            </a:r>
            <a:r>
              <a:rPr lang="en-IN" sz="3200" b="1" dirty="0">
                <a:solidFill>
                  <a:srgbClr val="002060"/>
                </a:solidFill>
                <a:latin typeface="Times New Roman" pitchFamily="18" charset="0"/>
                <a:cs typeface="Times New Roman" pitchFamily="18" charset="0"/>
              </a:rPr>
              <a:t>Departmentalization</a:t>
            </a:r>
            <a:r>
              <a:rPr lang="en-US" sz="3200" b="1" dirty="0">
                <a:solidFill>
                  <a:srgbClr val="002060"/>
                </a:solidFill>
                <a:latin typeface="Times New Roman" pitchFamily="18" charset="0"/>
                <a:cs typeface="Times New Roman" pitchFamily="18" charset="0"/>
              </a:rPr>
              <a:t> </a:t>
            </a:r>
          </a:p>
        </p:txBody>
      </p:sp>
      <p:sp>
        <p:nvSpPr>
          <p:cNvPr id="7" name="AutoShape 2" descr="functional departmentaliz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p:nvPr/>
        </p:nvSpPr>
        <p:spPr>
          <a:xfrm>
            <a:off x="100207" y="1665167"/>
            <a:ext cx="11498893" cy="523220"/>
          </a:xfrm>
          <a:prstGeom prst="rect">
            <a:avLst/>
          </a:prstGeom>
        </p:spPr>
        <p:txBody>
          <a:bodyPr wrap="square">
            <a:spAutoFit/>
          </a:bodyPr>
          <a:lstStyle/>
          <a:p>
            <a:r>
              <a:rPr lang="en-US" sz="2800" b="1" dirty="0" smtClean="0">
                <a:solidFill>
                  <a:srgbClr val="002060"/>
                </a:solidFill>
                <a:latin typeface="Times New Roman" pitchFamily="18" charset="0"/>
                <a:cs typeface="Times New Roman" pitchFamily="18" charset="0"/>
              </a:rPr>
              <a:t>1. Departmentalization </a:t>
            </a:r>
            <a:r>
              <a:rPr lang="en-US" sz="2800" b="1" dirty="0">
                <a:solidFill>
                  <a:srgbClr val="002060"/>
                </a:solidFill>
                <a:latin typeface="Times New Roman" pitchFamily="18" charset="0"/>
                <a:cs typeface="Times New Roman" pitchFamily="18" charset="0"/>
              </a:rPr>
              <a:t>by Function</a:t>
            </a:r>
            <a:r>
              <a:rPr lang="en-US" dirty="0" smtClean="0"/>
              <a:t>:</a:t>
            </a:r>
          </a:p>
        </p:txBody>
      </p:sp>
      <p:sp>
        <p:nvSpPr>
          <p:cNvPr id="10" name="Rectangle 9"/>
          <p:cNvSpPr/>
          <p:nvPr/>
        </p:nvSpPr>
        <p:spPr>
          <a:xfrm>
            <a:off x="169101" y="2188387"/>
            <a:ext cx="11429999" cy="2492990"/>
          </a:xfrm>
          <a:prstGeom prst="rect">
            <a:avLst/>
          </a:prstGeom>
        </p:spPr>
        <p:txBody>
          <a:bodyPr wrap="square">
            <a:spAutoFit/>
          </a:bodyPr>
          <a:lstStyle/>
          <a:p>
            <a:pPr algn="just">
              <a:lnSpc>
                <a:spcPct val="150000"/>
              </a:lnSpc>
              <a:buFont typeface="Wingdings" pitchFamily="2" charset="2"/>
              <a:buChar char="Ø"/>
            </a:pPr>
            <a:r>
              <a:rPr lang="en-IN" sz="2800" b="1" dirty="0" smtClean="0">
                <a:solidFill>
                  <a:schemeClr val="accent2"/>
                </a:solidFill>
                <a:latin typeface="Times New Roman" pitchFamily="18" charset="0"/>
                <a:cs typeface="Times New Roman" pitchFamily="18" charset="0"/>
              </a:rPr>
              <a:t>Disadvantages:</a:t>
            </a:r>
          </a:p>
          <a:p>
            <a:pPr marL="782638" indent="-514350" algn="just">
              <a:spcAft>
                <a:spcPts val="1200"/>
              </a:spcAft>
              <a:buFont typeface="+mj-lt"/>
              <a:buAutoNum type="arabicPeriod" startAt="4"/>
            </a:pPr>
            <a:r>
              <a:rPr lang="en-US" sz="2600" dirty="0" smtClean="0">
                <a:latin typeface="Times New Roman" pitchFamily="18" charset="0"/>
                <a:cs typeface="Times New Roman" pitchFamily="18" charset="0"/>
              </a:rPr>
              <a:t>It </a:t>
            </a:r>
            <a:r>
              <a:rPr lang="en-US" sz="2600" dirty="0">
                <a:latin typeface="Times New Roman" pitchFamily="18" charset="0"/>
                <a:cs typeface="Times New Roman" pitchFamily="18" charset="0"/>
              </a:rPr>
              <a:t>is unsuitable for </a:t>
            </a:r>
            <a:r>
              <a:rPr lang="en-US" sz="2600" dirty="0" err="1">
                <a:latin typeface="Times New Roman" pitchFamily="18" charset="0"/>
                <a:cs typeface="Times New Roman" pitchFamily="18" charset="0"/>
              </a:rPr>
              <a:t>organisation</a:t>
            </a:r>
            <a:r>
              <a:rPr lang="en-US" sz="2600" dirty="0">
                <a:latin typeface="Times New Roman" pitchFamily="18" charset="0"/>
                <a:cs typeface="Times New Roman" pitchFamily="18" charset="0"/>
              </a:rPr>
              <a:t> which are large in size complexity or work under uncertain </a:t>
            </a:r>
            <a:r>
              <a:rPr lang="en-US" sz="2600" dirty="0" smtClean="0">
                <a:latin typeface="Times New Roman" pitchFamily="18" charset="0"/>
                <a:cs typeface="Times New Roman" pitchFamily="18" charset="0"/>
              </a:rPr>
              <a:t>environment.</a:t>
            </a:r>
          </a:p>
          <a:p>
            <a:pPr marL="782638" indent="-514350" algn="just">
              <a:spcAft>
                <a:spcPts val="1200"/>
              </a:spcAft>
              <a:buFont typeface="+mj-lt"/>
              <a:buAutoNum type="arabicPeriod" startAt="5"/>
            </a:pPr>
            <a:r>
              <a:rPr lang="en-US" sz="2600" dirty="0" smtClean="0">
                <a:latin typeface="Times New Roman" pitchFamily="18" charset="0"/>
                <a:cs typeface="Times New Roman" pitchFamily="18" charset="0"/>
              </a:rPr>
              <a:t>It </a:t>
            </a:r>
            <a:r>
              <a:rPr lang="en-US" sz="2600" dirty="0">
                <a:latin typeface="Times New Roman" pitchFamily="18" charset="0"/>
                <a:cs typeface="Times New Roman" pitchFamily="18" charset="0"/>
              </a:rPr>
              <a:t>is difficult to judge whether the activities of a particular department of </a:t>
            </a:r>
            <a:r>
              <a:rPr lang="en-US" sz="2600" dirty="0" smtClean="0">
                <a:latin typeface="Times New Roman" pitchFamily="18" charset="0"/>
                <a:cs typeface="Times New Roman" pitchFamily="18" charset="0"/>
              </a:rPr>
              <a:t>worth </a:t>
            </a:r>
            <a:r>
              <a:rPr lang="en-US" sz="2600" dirty="0">
                <a:latin typeface="Times New Roman" pitchFamily="18" charset="0"/>
                <a:cs typeface="Times New Roman" pitchFamily="18" charset="0"/>
              </a:rPr>
              <a:t>their </a:t>
            </a:r>
            <a:r>
              <a:rPr lang="en-US" sz="2600" dirty="0" smtClean="0">
                <a:latin typeface="Times New Roman" pitchFamily="18" charset="0"/>
                <a:cs typeface="Times New Roman" pitchFamily="18" charset="0"/>
              </a:rPr>
              <a:t>cost.</a:t>
            </a:r>
            <a:endParaRPr lang="en-IN" sz="2600" dirty="0">
              <a:latin typeface="Times New Roman" pitchFamily="18" charset="0"/>
              <a:cs typeface="Times New Roman" pitchFamily="18" charset="0"/>
            </a:endParaRPr>
          </a:p>
        </p:txBody>
      </p:sp>
    </p:spTree>
    <p:extLst>
      <p:ext uri="{BB962C8B-B14F-4D97-AF65-F5344CB8AC3E}">
        <p14:creationId xmlns:p14="http://schemas.microsoft.com/office/powerpoint/2010/main" val="7009917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25</a:t>
            </a:fld>
            <a:endParaRPr lang="en-IN"/>
          </a:p>
        </p:txBody>
      </p:sp>
      <p:sp>
        <p:nvSpPr>
          <p:cNvPr id="5" name="Rectangle 4"/>
          <p:cNvSpPr/>
          <p:nvPr/>
        </p:nvSpPr>
        <p:spPr>
          <a:xfrm>
            <a:off x="100208" y="1665167"/>
            <a:ext cx="11912252" cy="954107"/>
          </a:xfrm>
          <a:prstGeom prst="rect">
            <a:avLst/>
          </a:prstGeom>
        </p:spPr>
        <p:txBody>
          <a:bodyPr wrap="square">
            <a:spAutoFit/>
          </a:bodyPr>
          <a:lstStyle/>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a:t>
            </a:r>
            <a:r>
              <a:rPr lang="en-US" sz="3200" b="1" dirty="0">
                <a:solidFill>
                  <a:srgbClr val="002060"/>
                </a:solidFill>
                <a:latin typeface="Times New Roman" pitchFamily="18" charset="0"/>
                <a:cs typeface="Times New Roman" pitchFamily="18" charset="0"/>
              </a:rPr>
              <a:t>Process of </a:t>
            </a:r>
            <a:r>
              <a:rPr lang="en-IN" sz="3200" b="1" dirty="0">
                <a:solidFill>
                  <a:srgbClr val="002060"/>
                </a:solidFill>
                <a:latin typeface="Times New Roman" pitchFamily="18" charset="0"/>
                <a:cs typeface="Times New Roman" pitchFamily="18" charset="0"/>
              </a:rPr>
              <a:t>Departmentalization</a:t>
            </a:r>
            <a:r>
              <a:rPr lang="en-US" sz="3200" b="1" dirty="0">
                <a:solidFill>
                  <a:srgbClr val="002060"/>
                </a:solidFill>
                <a:latin typeface="Times New Roman" pitchFamily="18" charset="0"/>
                <a:cs typeface="Times New Roman" pitchFamily="18" charset="0"/>
              </a:rPr>
              <a:t> </a:t>
            </a:r>
          </a:p>
        </p:txBody>
      </p:sp>
      <p:sp>
        <p:nvSpPr>
          <p:cNvPr id="7" name="AutoShape 2" descr="functional departmentaliz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Rectangle 7"/>
          <p:cNvSpPr/>
          <p:nvPr/>
        </p:nvSpPr>
        <p:spPr>
          <a:xfrm>
            <a:off x="100207" y="1665167"/>
            <a:ext cx="11498893" cy="523220"/>
          </a:xfrm>
          <a:prstGeom prst="rect">
            <a:avLst/>
          </a:prstGeom>
        </p:spPr>
        <p:txBody>
          <a:bodyPr wrap="square">
            <a:spAutoFit/>
          </a:bodyPr>
          <a:lstStyle/>
          <a:p>
            <a:r>
              <a:rPr lang="en-US" sz="2800" b="1" dirty="0">
                <a:solidFill>
                  <a:srgbClr val="002060"/>
                </a:solidFill>
                <a:latin typeface="Times New Roman" pitchFamily="18" charset="0"/>
                <a:cs typeface="Times New Roman" pitchFamily="18" charset="0"/>
              </a:rPr>
              <a:t>2</a:t>
            </a:r>
            <a:r>
              <a:rPr lang="en-US" sz="2800" b="1" dirty="0" smtClean="0">
                <a:solidFill>
                  <a:srgbClr val="002060"/>
                </a:solidFill>
                <a:latin typeface="Times New Roman" pitchFamily="18" charset="0"/>
                <a:cs typeface="Times New Roman" pitchFamily="18" charset="0"/>
              </a:rPr>
              <a:t>. Departmentalization </a:t>
            </a:r>
            <a:r>
              <a:rPr lang="en-US" sz="2800" b="1" dirty="0">
                <a:solidFill>
                  <a:srgbClr val="002060"/>
                </a:solidFill>
                <a:latin typeface="Times New Roman" pitchFamily="18" charset="0"/>
                <a:cs typeface="Times New Roman" pitchFamily="18" charset="0"/>
              </a:rPr>
              <a:t>by </a:t>
            </a:r>
            <a:r>
              <a:rPr lang="en-US" sz="2800" b="1" dirty="0" smtClean="0">
                <a:solidFill>
                  <a:srgbClr val="002060"/>
                </a:solidFill>
                <a:latin typeface="Times New Roman" pitchFamily="18" charset="0"/>
                <a:cs typeface="Times New Roman" pitchFamily="18" charset="0"/>
              </a:rPr>
              <a:t>process/Technology</a:t>
            </a:r>
            <a:endParaRPr lang="en-US" dirty="0" smtClean="0"/>
          </a:p>
        </p:txBody>
      </p:sp>
      <p:sp>
        <p:nvSpPr>
          <p:cNvPr id="9" name="AutoShape 2" descr="process departmentaliz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2950535"/>
            <a:ext cx="3961313" cy="3382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307975" y="2119538"/>
            <a:ext cx="11416387" cy="830997"/>
          </a:xfrm>
          <a:prstGeom prst="rect">
            <a:avLst/>
          </a:prstGeom>
        </p:spPr>
        <p:txBody>
          <a:bodyPr wrap="square">
            <a:spAutoFit/>
          </a:bodyPr>
          <a:lstStyle/>
          <a:p>
            <a:pPr algn="just"/>
            <a:r>
              <a:rPr lang="en-IN" sz="2400" dirty="0">
                <a:latin typeface="Times New Roman" pitchFamily="18" charset="0"/>
                <a:cs typeface="Times New Roman" pitchFamily="18" charset="0"/>
              </a:rPr>
              <a:t>Departmentalization is done on the basis of several discrete process or technologies involved in the manufacture of a product</a:t>
            </a:r>
            <a:endParaRPr lang="en-US" sz="2400" dirty="0"/>
          </a:p>
        </p:txBody>
      </p:sp>
      <p:sp>
        <p:nvSpPr>
          <p:cNvPr id="13" name="Rectangle 12"/>
          <p:cNvSpPr/>
          <p:nvPr/>
        </p:nvSpPr>
        <p:spPr>
          <a:xfrm>
            <a:off x="4246324" y="3903345"/>
            <a:ext cx="7478038" cy="295465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725488" indent="-457200" algn="just">
              <a:lnSpc>
                <a:spcPct val="150000"/>
              </a:lnSpc>
            </a:pPr>
            <a:r>
              <a:rPr lang="en-IN" sz="2400" b="1" dirty="0">
                <a:solidFill>
                  <a:schemeClr val="dk1"/>
                </a:solidFill>
                <a:latin typeface="Times New Roman" pitchFamily="18" charset="0"/>
                <a:cs typeface="Times New Roman" pitchFamily="18" charset="0"/>
              </a:rPr>
              <a:t>Drawback</a:t>
            </a:r>
            <a:r>
              <a:rPr lang="en-IN" sz="2800" b="1" dirty="0" smtClean="0">
                <a:latin typeface="Times New Roman" pitchFamily="18" charset="0"/>
                <a:cs typeface="Times New Roman" pitchFamily="18" charset="0"/>
              </a:rPr>
              <a:t>s</a:t>
            </a:r>
          </a:p>
          <a:p>
            <a:pPr marL="725488" indent="-457200" algn="just">
              <a:buFont typeface="+mj-lt"/>
              <a:buAutoNum type="arabicPeriod"/>
            </a:pPr>
            <a:r>
              <a:rPr lang="en-IN" sz="2400" dirty="0">
                <a:solidFill>
                  <a:schemeClr val="dk1"/>
                </a:solidFill>
                <a:latin typeface="Times New Roman" pitchFamily="18" charset="0"/>
                <a:cs typeface="Times New Roman" pitchFamily="18" charset="0"/>
              </a:rPr>
              <a:t>Workers tend to feel less responsible for the whole product.</a:t>
            </a:r>
          </a:p>
          <a:p>
            <a:pPr marL="725488" indent="-457200" algn="just">
              <a:buFont typeface="+mj-lt"/>
              <a:buAutoNum type="arabicPeriod"/>
            </a:pPr>
            <a:r>
              <a:rPr lang="en-IN" sz="2400" dirty="0">
                <a:solidFill>
                  <a:schemeClr val="dk1"/>
                </a:solidFill>
                <a:latin typeface="Times New Roman" pitchFamily="18" charset="0"/>
                <a:cs typeface="Times New Roman" pitchFamily="18" charset="0"/>
              </a:rPr>
              <a:t>It does not provide good training and opportunity for overall development of managerial talent.</a:t>
            </a:r>
          </a:p>
          <a:p>
            <a:pPr marL="725488" indent="-457200" algn="just">
              <a:buFont typeface="+mj-lt"/>
              <a:buAutoNum type="arabicPeriod"/>
            </a:pPr>
            <a:r>
              <a:rPr lang="en-IN" sz="2400" dirty="0">
                <a:solidFill>
                  <a:schemeClr val="dk1"/>
                </a:solidFill>
                <a:latin typeface="Times New Roman" pitchFamily="18" charset="0"/>
                <a:cs typeface="Times New Roman" pitchFamily="18" charset="0"/>
              </a:rPr>
              <a:t>Top management needs to devote extra attention to maintaining inter-department co-operation.</a:t>
            </a:r>
          </a:p>
        </p:txBody>
      </p:sp>
      <p:sp>
        <p:nvSpPr>
          <p:cNvPr id="15" name="Rectangle 14"/>
          <p:cNvSpPr/>
          <p:nvPr/>
        </p:nvSpPr>
        <p:spPr>
          <a:xfrm>
            <a:off x="6192033" y="2586474"/>
            <a:ext cx="5999967" cy="1754326"/>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lnSpc>
                <a:spcPct val="150000"/>
              </a:lnSpc>
            </a:pPr>
            <a:r>
              <a:rPr lang="en-IN" sz="2400" b="1" dirty="0">
                <a:latin typeface="Times New Roman" pitchFamily="18" charset="0"/>
                <a:cs typeface="Times New Roman" pitchFamily="18" charset="0"/>
              </a:rPr>
              <a:t>Advantages:</a:t>
            </a:r>
          </a:p>
          <a:p>
            <a:pPr marL="457200" indent="-457200" algn="just">
              <a:buFont typeface="+mj-lt"/>
              <a:buAutoNum type="arabicPeriod"/>
            </a:pPr>
            <a:r>
              <a:rPr lang="en-IN" sz="2400" dirty="0">
                <a:latin typeface="Times New Roman" pitchFamily="18" charset="0"/>
                <a:cs typeface="Times New Roman" pitchFamily="18" charset="0"/>
              </a:rPr>
              <a:t> It facilitates the use of heavy and costly equipment in an efficient manner.</a:t>
            </a:r>
          </a:p>
          <a:p>
            <a:pPr marL="457200" indent="-457200" algn="just">
              <a:buFont typeface="+mj-lt"/>
              <a:buAutoNum type="arabicPeriod"/>
            </a:pPr>
            <a:r>
              <a:rPr lang="en-IN" sz="2400" dirty="0">
                <a:latin typeface="Times New Roman" pitchFamily="18" charset="0"/>
                <a:cs typeface="Times New Roman" pitchFamily="18" charset="0"/>
              </a:rPr>
              <a:t> It follows the principle of specialization</a:t>
            </a:r>
          </a:p>
        </p:txBody>
      </p:sp>
    </p:spTree>
    <p:extLst>
      <p:ext uri="{BB962C8B-B14F-4D97-AF65-F5344CB8AC3E}">
        <p14:creationId xmlns:p14="http://schemas.microsoft.com/office/powerpoint/2010/main" val="6816745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dirty="0"/>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26</a:t>
            </a:fld>
            <a:endParaRPr lang="en-IN"/>
          </a:p>
        </p:txBody>
      </p:sp>
      <p:sp>
        <p:nvSpPr>
          <p:cNvPr id="5" name="Rectangle 4"/>
          <p:cNvSpPr/>
          <p:nvPr/>
        </p:nvSpPr>
        <p:spPr>
          <a:xfrm>
            <a:off x="100208" y="1665167"/>
            <a:ext cx="11912252" cy="954107"/>
          </a:xfrm>
          <a:prstGeom prst="rect">
            <a:avLst/>
          </a:prstGeom>
        </p:spPr>
        <p:txBody>
          <a:bodyPr wrap="square">
            <a:spAutoFit/>
          </a:bodyPr>
          <a:lstStyle/>
          <a:p>
            <a:endParaRPr lang="en-IN" sz="2800" dirty="0">
              <a:latin typeface="Times New Roman" pitchFamily="18" charset="0"/>
              <a:cs typeface="Times New Roman" pitchFamily="18" charset="0"/>
            </a:endParaRPr>
          </a:p>
          <a:p>
            <a:endParaRPr lang="en-IN" sz="2800" dirty="0">
              <a:latin typeface="Times New Roman" pitchFamily="18" charset="0"/>
              <a:cs typeface="Times New Roman" pitchFamily="18" charset="0"/>
            </a:endParaRPr>
          </a:p>
        </p:txBody>
      </p:sp>
      <p:sp>
        <p:nvSpPr>
          <p:cNvPr id="6" name="Rectangle 5"/>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 </a:t>
            </a:r>
            <a:r>
              <a:rPr lang="en-IN" sz="3200" b="1" dirty="0">
                <a:solidFill>
                  <a:srgbClr val="002060"/>
                </a:solidFill>
                <a:latin typeface="Times New Roman" pitchFamily="18" charset="0"/>
                <a:cs typeface="Times New Roman" pitchFamily="18" charset="0"/>
              </a:rPr>
              <a:t>by </a:t>
            </a:r>
            <a:r>
              <a:rPr lang="en-IN" sz="3200" b="1" dirty="0" smtClean="0">
                <a:solidFill>
                  <a:srgbClr val="002060"/>
                </a:solidFill>
                <a:latin typeface="Times New Roman" pitchFamily="18" charset="0"/>
                <a:cs typeface="Times New Roman" pitchFamily="18" charset="0"/>
              </a:rPr>
              <a:t>Purpose</a:t>
            </a:r>
            <a:endParaRPr lang="en-US" sz="3200" b="1" dirty="0">
              <a:solidFill>
                <a:srgbClr val="002060"/>
              </a:solidFill>
              <a:latin typeface="Times New Roman" pitchFamily="18" charset="0"/>
              <a:cs typeface="Times New Roman" pitchFamily="18" charset="0"/>
            </a:endParaRPr>
          </a:p>
        </p:txBody>
      </p:sp>
      <p:sp>
        <p:nvSpPr>
          <p:cNvPr id="7" name="AutoShape 2" descr="functional departmentalizati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2" descr="process departmentaliz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10"/>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6638794" y="1766438"/>
            <a:ext cx="4818114" cy="4308685"/>
          </a:xfrm>
          <a:prstGeom prst="rect">
            <a:avLst/>
          </a:prstGeom>
        </p:spPr>
      </p:pic>
      <p:sp>
        <p:nvSpPr>
          <p:cNvPr id="10" name="Rectangle 9"/>
          <p:cNvSpPr/>
          <p:nvPr/>
        </p:nvSpPr>
        <p:spPr>
          <a:xfrm>
            <a:off x="169101" y="1766438"/>
            <a:ext cx="5605397" cy="2677656"/>
          </a:xfrm>
          <a:prstGeom prst="rect">
            <a:avLst/>
          </a:prstGeom>
        </p:spPr>
        <p:txBody>
          <a:bodyPr wrap="square">
            <a:spAutoFit/>
          </a:bodyPr>
          <a:lstStyle/>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Product</a:t>
            </a:r>
            <a:endParaRPr lang="en-IN" sz="2800" dirty="0">
              <a:latin typeface="Times New Roman" pitchFamily="18" charset="0"/>
              <a:cs typeface="Times New Roman" pitchFamily="18" charset="0"/>
            </a:endParaRPr>
          </a:p>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Customers</a:t>
            </a:r>
            <a:endParaRPr lang="en-IN" sz="2800" dirty="0">
              <a:latin typeface="Times New Roman" pitchFamily="18" charset="0"/>
              <a:cs typeface="Times New Roman" pitchFamily="18" charset="0"/>
            </a:endParaRPr>
          </a:p>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Region, Territory or Location</a:t>
            </a:r>
          </a:p>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Time</a:t>
            </a:r>
          </a:p>
        </p:txBody>
      </p:sp>
    </p:spTree>
    <p:extLst>
      <p:ext uri="{BB962C8B-B14F-4D97-AF65-F5344CB8AC3E}">
        <p14:creationId xmlns:p14="http://schemas.microsoft.com/office/powerpoint/2010/main" val="27882477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27</a:t>
            </a:fld>
            <a:endParaRPr lang="en-IN"/>
          </a:p>
        </p:txBody>
      </p:sp>
      <p:sp>
        <p:nvSpPr>
          <p:cNvPr id="6" name="Rectangle 5"/>
          <p:cNvSpPr/>
          <p:nvPr/>
        </p:nvSpPr>
        <p:spPr>
          <a:xfrm>
            <a:off x="275571" y="1790787"/>
            <a:ext cx="11311003" cy="3908762"/>
          </a:xfrm>
          <a:prstGeom prst="rect">
            <a:avLst/>
          </a:prstGeom>
        </p:spPr>
        <p:txBody>
          <a:bodyPr wrap="square">
            <a:spAutoFit/>
          </a:bodyPr>
          <a:lstStyle/>
          <a:p>
            <a:pPr marL="514350" indent="-514350" algn="just">
              <a:buAutoNum type="arabicPeriod"/>
            </a:pPr>
            <a:r>
              <a:rPr lang="en-IN" sz="2800" b="1" dirty="0" smtClean="0">
                <a:solidFill>
                  <a:srgbClr val="002060"/>
                </a:solidFill>
                <a:latin typeface="Times New Roman" pitchFamily="18" charset="0"/>
                <a:cs typeface="Times New Roman" pitchFamily="18" charset="0"/>
              </a:rPr>
              <a:t>PRODUCTS</a:t>
            </a:r>
          </a:p>
          <a:p>
            <a:pPr algn="just"/>
            <a:endParaRPr lang="en-IN" sz="2800" b="1" dirty="0" smtClean="0">
              <a:solidFill>
                <a:srgbClr val="002060"/>
              </a:solidFill>
              <a:latin typeface="Times New Roman" pitchFamily="18" charset="0"/>
              <a:cs typeface="Times New Roman" pitchFamily="18" charset="0"/>
            </a:endParaRPr>
          </a:p>
          <a:p>
            <a:pPr marL="819150" indent="-457200" algn="just">
              <a:spcAft>
                <a:spcPts val="600"/>
              </a:spcAft>
              <a:buFont typeface="Wingdings" pitchFamily="2" charset="2"/>
              <a:buChar char="Ø"/>
            </a:pPr>
            <a:r>
              <a:rPr lang="en-IN" sz="2600" dirty="0" smtClean="0">
                <a:latin typeface="Times New Roman" pitchFamily="18" charset="0"/>
                <a:cs typeface="Times New Roman" pitchFamily="18" charset="0"/>
              </a:rPr>
              <a:t>This is more suitable for a large organization that manufactures a vast variety of products.</a:t>
            </a:r>
          </a:p>
          <a:p>
            <a:pPr marL="819150" indent="-457200" algn="just">
              <a:spcAft>
                <a:spcPts val="600"/>
              </a:spcAft>
              <a:buFont typeface="Wingdings" pitchFamily="2" charset="2"/>
              <a:buChar char="Ø"/>
            </a:pPr>
            <a:r>
              <a:rPr lang="en-IN" sz="2600" dirty="0" smtClean="0">
                <a:latin typeface="Times New Roman" pitchFamily="18" charset="0"/>
                <a:cs typeface="Times New Roman" pitchFamily="18" charset="0"/>
              </a:rPr>
              <a:t>Under this separate groups or departments are created and each department is controlled by a manager who will be responsible for all the activities of that sub group.</a:t>
            </a:r>
          </a:p>
          <a:p>
            <a:pPr marL="819150" indent="-457200" algn="just">
              <a:spcAft>
                <a:spcPts val="600"/>
              </a:spcAft>
              <a:buFont typeface="Wingdings" pitchFamily="2" charset="2"/>
              <a:buChar char="Ø"/>
            </a:pPr>
            <a:r>
              <a:rPr lang="en-IN" sz="2600" dirty="0" smtClean="0">
                <a:latin typeface="Times New Roman" pitchFamily="18" charset="0"/>
                <a:cs typeface="Times New Roman" pitchFamily="18" charset="0"/>
              </a:rPr>
              <a:t>Each subgroup will have its own facilities required for manufacture, purchase, marketing and accounting etc.</a:t>
            </a:r>
            <a:endParaRPr lang="en-IN" sz="2600" dirty="0">
              <a:latin typeface="Times New Roman" pitchFamily="18" charset="0"/>
              <a:cs typeface="Times New Roman" pitchFamily="18" charset="0"/>
            </a:endParaRPr>
          </a:p>
        </p:txBody>
      </p:sp>
      <p:sp>
        <p:nvSpPr>
          <p:cNvPr id="7" name="Rectangle 6"/>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 </a:t>
            </a:r>
            <a:r>
              <a:rPr lang="en-IN" sz="3200" b="1" dirty="0">
                <a:solidFill>
                  <a:srgbClr val="002060"/>
                </a:solidFill>
                <a:latin typeface="Times New Roman" pitchFamily="18" charset="0"/>
                <a:cs typeface="Times New Roman" pitchFamily="18" charset="0"/>
              </a:rPr>
              <a:t>by </a:t>
            </a:r>
            <a:r>
              <a:rPr lang="en-IN" sz="3200" b="1" dirty="0" smtClean="0">
                <a:solidFill>
                  <a:srgbClr val="002060"/>
                </a:solidFill>
                <a:latin typeface="Times New Roman" pitchFamily="18" charset="0"/>
                <a:cs typeface="Times New Roman" pitchFamily="18" charset="0"/>
              </a:rPr>
              <a:t>Purpose</a:t>
            </a:r>
            <a:endParaRPr lang="en-US" sz="32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a:xfrm>
            <a:off x="118996" y="2304390"/>
            <a:ext cx="5868445" cy="4146513"/>
          </a:xfrm>
        </p:spPr>
        <p:style>
          <a:lnRef idx="1">
            <a:schemeClr val="accent6"/>
          </a:lnRef>
          <a:fillRef idx="2">
            <a:schemeClr val="accent6"/>
          </a:fillRef>
          <a:effectRef idx="1">
            <a:schemeClr val="accent6"/>
          </a:effectRef>
          <a:fontRef idx="minor">
            <a:schemeClr val="dk1"/>
          </a:fontRef>
        </p:style>
        <p:txBody>
          <a:bodyPr>
            <a:normAutofit fontScale="25000" lnSpcReduction="20000"/>
          </a:bodyPr>
          <a:lstStyle/>
          <a:p>
            <a:pPr marL="0" indent="0" algn="ctr">
              <a:buNone/>
            </a:pPr>
            <a:r>
              <a:rPr lang="en-US" sz="9800" b="1" dirty="0" smtClean="0">
                <a:latin typeface="Times New Roman" pitchFamily="18" charset="0"/>
                <a:cs typeface="Times New Roman" pitchFamily="18" charset="0"/>
              </a:rPr>
              <a:t>Advantages</a:t>
            </a:r>
          </a:p>
          <a:p>
            <a:pPr marL="0" indent="0" algn="just">
              <a:buNone/>
            </a:pPr>
            <a:endParaRPr lang="en-US" sz="3400" b="1" dirty="0"/>
          </a:p>
          <a:p>
            <a:pPr marL="876300" indent="-514350" algn="just">
              <a:lnSpc>
                <a:spcPct val="120000"/>
              </a:lnSpc>
              <a:buFont typeface="+mj-lt"/>
              <a:buAutoNum type="arabicPeriod"/>
            </a:pPr>
            <a:r>
              <a:rPr lang="en-IN" sz="8000" dirty="0" smtClean="0">
                <a:solidFill>
                  <a:schemeClr val="tx1"/>
                </a:solidFill>
                <a:latin typeface="Times New Roman" pitchFamily="18" charset="0"/>
                <a:cs typeface="Times New Roman" pitchFamily="18" charset="0"/>
              </a:rPr>
              <a:t>Leads to continues and undivided attention to the product</a:t>
            </a:r>
          </a:p>
          <a:p>
            <a:pPr marL="876300" indent="-514350" algn="just">
              <a:lnSpc>
                <a:spcPct val="120000"/>
              </a:lnSpc>
              <a:buFont typeface="+mj-lt"/>
              <a:buAutoNum type="arabicPeriod"/>
            </a:pPr>
            <a:r>
              <a:rPr lang="en-IN" sz="8000" dirty="0" smtClean="0">
                <a:solidFill>
                  <a:schemeClr val="tx1"/>
                </a:solidFill>
                <a:latin typeface="Times New Roman" pitchFamily="18" charset="0"/>
                <a:cs typeface="Times New Roman" pitchFamily="18" charset="0"/>
              </a:rPr>
              <a:t>Enables </a:t>
            </a:r>
            <a:r>
              <a:rPr lang="en-IN" sz="8000" dirty="0">
                <a:solidFill>
                  <a:schemeClr val="tx1"/>
                </a:solidFill>
                <a:latin typeface="Times New Roman" pitchFamily="18" charset="0"/>
                <a:cs typeface="Times New Roman" pitchFamily="18" charset="0"/>
              </a:rPr>
              <a:t>top management to compare the performances of different products and invest more resources in profitable products</a:t>
            </a:r>
            <a:r>
              <a:rPr lang="en-IN" sz="8000" dirty="0" smtClean="0">
                <a:solidFill>
                  <a:schemeClr val="tx1"/>
                </a:solidFill>
                <a:latin typeface="Times New Roman" pitchFamily="18" charset="0"/>
                <a:cs typeface="Times New Roman" pitchFamily="18" charset="0"/>
              </a:rPr>
              <a:t>.</a:t>
            </a:r>
          </a:p>
          <a:p>
            <a:pPr marL="876300" indent="-514350" algn="just">
              <a:lnSpc>
                <a:spcPct val="120000"/>
              </a:lnSpc>
              <a:buFont typeface="+mj-lt"/>
              <a:buAutoNum type="arabicPeriod"/>
            </a:pPr>
            <a:r>
              <a:rPr lang="en-IN" sz="8000" dirty="0">
                <a:solidFill>
                  <a:schemeClr val="tx1"/>
                </a:solidFill>
                <a:latin typeface="Times New Roman" pitchFamily="18" charset="0"/>
                <a:cs typeface="Times New Roman" pitchFamily="18" charset="0"/>
              </a:rPr>
              <a:t>Managers of individual products put better effort to improve his area compared to others</a:t>
            </a:r>
            <a:r>
              <a:rPr lang="en-IN" sz="8000" dirty="0" smtClean="0">
                <a:solidFill>
                  <a:schemeClr val="tx1"/>
                </a:solidFill>
                <a:latin typeface="Times New Roman" pitchFamily="18" charset="0"/>
                <a:cs typeface="Times New Roman" pitchFamily="18" charset="0"/>
              </a:rPr>
              <a:t>.</a:t>
            </a:r>
          </a:p>
          <a:p>
            <a:pPr marL="876300" indent="-514350" algn="just">
              <a:lnSpc>
                <a:spcPct val="120000"/>
              </a:lnSpc>
              <a:buFont typeface="+mj-lt"/>
              <a:buAutoNum type="arabicPeriod"/>
            </a:pPr>
            <a:r>
              <a:rPr lang="en-IN" sz="8000" dirty="0">
                <a:solidFill>
                  <a:schemeClr val="tx1"/>
                </a:solidFill>
                <a:latin typeface="Times New Roman" pitchFamily="18" charset="0"/>
                <a:cs typeface="Times New Roman" pitchFamily="18" charset="0"/>
              </a:rPr>
              <a:t>Department’s work is more clearly evaluated</a:t>
            </a:r>
          </a:p>
          <a:p>
            <a:pPr marL="361950" indent="0" algn="just">
              <a:lnSpc>
                <a:spcPct val="150000"/>
              </a:lnSpc>
              <a:buNone/>
            </a:pPr>
            <a:endParaRPr lang="en-IN" sz="6600" dirty="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a:latin typeface="Times New Roman" pitchFamily="18" charset="0"/>
              <a:cs typeface="Times New Roman" pitchFamily="18" charset="0"/>
            </a:endParaRPr>
          </a:p>
          <a:p>
            <a:pPr marL="1504950" indent="-1143000" algn="just">
              <a:lnSpc>
                <a:spcPct val="120000"/>
              </a:lnSpc>
              <a:spcBef>
                <a:spcPts val="0"/>
              </a:spcBef>
              <a:spcAft>
                <a:spcPts val="1200"/>
              </a:spcAft>
              <a:buFont typeface="+mj-lt"/>
              <a:buAutoNum type="arabicPeriod"/>
            </a:pPr>
            <a:endParaRPr lang="en-IN" sz="6200" dirty="0">
              <a:solidFill>
                <a:schemeClr val="tx1"/>
              </a:solidFill>
              <a:latin typeface="Times New Roman" pitchFamily="18" charset="0"/>
              <a:cs typeface="Times New Roman" pitchFamily="18" charset="0"/>
            </a:endParaRPr>
          </a:p>
          <a:p>
            <a:pPr marL="0" indent="0" algn="just">
              <a:buNone/>
            </a:pPr>
            <a:endParaRPr lang="en-US" dirty="0"/>
          </a:p>
        </p:txBody>
      </p:sp>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28</a:t>
            </a:fld>
            <a:endParaRPr lang="en-IN"/>
          </a:p>
        </p:txBody>
      </p:sp>
      <p:sp>
        <p:nvSpPr>
          <p:cNvPr id="6" name="Rectangle 5"/>
          <p:cNvSpPr/>
          <p:nvPr/>
        </p:nvSpPr>
        <p:spPr>
          <a:xfrm>
            <a:off x="118996" y="1668437"/>
            <a:ext cx="11311003" cy="523220"/>
          </a:xfrm>
          <a:prstGeom prst="rect">
            <a:avLst/>
          </a:prstGeom>
        </p:spPr>
        <p:txBody>
          <a:bodyPr wrap="square">
            <a:spAutoFit/>
          </a:bodyPr>
          <a:lstStyle/>
          <a:p>
            <a:pPr marL="514350" indent="-514350" algn="just">
              <a:buAutoNum type="arabicPeriod"/>
            </a:pPr>
            <a:r>
              <a:rPr lang="en-IN" sz="2800" b="1" dirty="0" smtClean="0">
                <a:solidFill>
                  <a:srgbClr val="002060"/>
                </a:solidFill>
                <a:latin typeface="Times New Roman" pitchFamily="18" charset="0"/>
                <a:cs typeface="Times New Roman" pitchFamily="18" charset="0"/>
              </a:rPr>
              <a:t>PRODUCTS</a:t>
            </a:r>
          </a:p>
        </p:txBody>
      </p:sp>
      <p:sp>
        <p:nvSpPr>
          <p:cNvPr id="7" name="Rectangle 6"/>
          <p:cNvSpPr/>
          <p:nvPr/>
        </p:nvSpPr>
        <p:spPr>
          <a:xfrm>
            <a:off x="118996" y="1095762"/>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 </a:t>
            </a:r>
            <a:r>
              <a:rPr lang="en-IN" sz="3200" b="1" dirty="0">
                <a:solidFill>
                  <a:srgbClr val="002060"/>
                </a:solidFill>
                <a:latin typeface="Times New Roman" pitchFamily="18" charset="0"/>
                <a:cs typeface="Times New Roman" pitchFamily="18" charset="0"/>
              </a:rPr>
              <a:t>by </a:t>
            </a:r>
            <a:r>
              <a:rPr lang="en-IN" sz="3200" b="1" dirty="0" smtClean="0">
                <a:solidFill>
                  <a:srgbClr val="002060"/>
                </a:solidFill>
                <a:latin typeface="Times New Roman" pitchFamily="18" charset="0"/>
                <a:cs typeface="Times New Roman" pitchFamily="18" charset="0"/>
              </a:rPr>
              <a:t>Purpose</a:t>
            </a:r>
            <a:endParaRPr lang="en-US" sz="3200" b="1" dirty="0">
              <a:solidFill>
                <a:srgbClr val="002060"/>
              </a:solidFill>
              <a:latin typeface="Times New Roman" pitchFamily="18" charset="0"/>
              <a:cs typeface="Times New Roman" pitchFamily="18" charset="0"/>
            </a:endParaRPr>
          </a:p>
        </p:txBody>
      </p:sp>
      <p:sp>
        <p:nvSpPr>
          <p:cNvPr id="10" name="Content Placeholder 7"/>
          <p:cNvSpPr>
            <a:spLocks noGrp="1"/>
          </p:cNvSpPr>
          <p:nvPr>
            <p:ph sz="half" idx="1"/>
          </p:nvPr>
        </p:nvSpPr>
        <p:spPr>
          <a:xfrm>
            <a:off x="6058421" y="2331530"/>
            <a:ext cx="5868445" cy="4146513"/>
          </a:xfrm>
        </p:spPr>
        <p:style>
          <a:lnRef idx="1">
            <a:schemeClr val="accent2"/>
          </a:lnRef>
          <a:fillRef idx="2">
            <a:schemeClr val="accent2"/>
          </a:fillRef>
          <a:effectRef idx="1">
            <a:schemeClr val="accent2"/>
          </a:effectRef>
          <a:fontRef idx="minor">
            <a:schemeClr val="dk1"/>
          </a:fontRef>
        </p:style>
        <p:txBody>
          <a:bodyPr>
            <a:normAutofit/>
          </a:bodyPr>
          <a:lstStyle/>
          <a:p>
            <a:pPr marL="0" indent="0" algn="ctr">
              <a:lnSpc>
                <a:spcPct val="70000"/>
              </a:lnSpc>
              <a:buNone/>
            </a:pPr>
            <a:r>
              <a:rPr lang="en-US" sz="2500" b="1" dirty="0" smtClean="0">
                <a:latin typeface="Times New Roman" pitchFamily="18" charset="0"/>
                <a:cs typeface="Times New Roman" pitchFamily="18" charset="0"/>
              </a:rPr>
              <a:t>Disadvantages</a:t>
            </a:r>
            <a:endParaRPr lang="en-US" sz="3400" b="1" dirty="0"/>
          </a:p>
          <a:p>
            <a:pPr marL="876300" indent="-514350" algn="just">
              <a:lnSpc>
                <a:spcPct val="120000"/>
              </a:lnSpc>
              <a:buFont typeface="+mj-lt"/>
              <a:buAutoNum type="arabicPeriod"/>
            </a:pPr>
            <a:r>
              <a:rPr lang="en-IN" sz="2400" dirty="0">
                <a:solidFill>
                  <a:schemeClr val="tx1"/>
                </a:solidFill>
                <a:latin typeface="Times New Roman" pitchFamily="18" charset="0"/>
                <a:cs typeface="Times New Roman" pitchFamily="18" charset="0"/>
              </a:rPr>
              <a:t>Duplication of staff and facilities.</a:t>
            </a:r>
          </a:p>
          <a:p>
            <a:pPr marL="876300" indent="-514350" algn="just">
              <a:lnSpc>
                <a:spcPct val="120000"/>
              </a:lnSpc>
              <a:buFont typeface="+mj-lt"/>
              <a:buAutoNum type="arabicPeriod"/>
            </a:pPr>
            <a:r>
              <a:rPr lang="en-IN" sz="2400" dirty="0">
                <a:solidFill>
                  <a:schemeClr val="tx1"/>
                </a:solidFill>
                <a:latin typeface="Times New Roman" pitchFamily="18" charset="0"/>
                <a:cs typeface="Times New Roman" pitchFamily="18" charset="0"/>
              </a:rPr>
              <a:t>Department may drift away from overall organizational goal</a:t>
            </a:r>
          </a:p>
          <a:p>
            <a:pPr marL="361950" indent="0" algn="just">
              <a:lnSpc>
                <a:spcPct val="120000"/>
              </a:lnSpc>
              <a:buNone/>
            </a:pPr>
            <a:endParaRPr lang="en-IN" sz="8000" dirty="0" smtClean="0">
              <a:solidFill>
                <a:schemeClr val="tx1"/>
              </a:solidFill>
              <a:latin typeface="Times New Roman" pitchFamily="18" charset="0"/>
              <a:cs typeface="Times New Roman" pitchFamily="18" charset="0"/>
            </a:endParaRPr>
          </a:p>
          <a:p>
            <a:pPr marL="361950" indent="0" algn="just">
              <a:lnSpc>
                <a:spcPct val="150000"/>
              </a:lnSpc>
              <a:buNone/>
            </a:pPr>
            <a:endParaRPr lang="en-IN" sz="6600" dirty="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a:latin typeface="Times New Roman" pitchFamily="18" charset="0"/>
              <a:cs typeface="Times New Roman" pitchFamily="18" charset="0"/>
            </a:endParaRPr>
          </a:p>
          <a:p>
            <a:pPr marL="1504950" indent="-1143000" algn="just">
              <a:lnSpc>
                <a:spcPct val="120000"/>
              </a:lnSpc>
              <a:spcBef>
                <a:spcPts val="0"/>
              </a:spcBef>
              <a:spcAft>
                <a:spcPts val="1200"/>
              </a:spcAft>
              <a:buFont typeface="+mj-lt"/>
              <a:buAutoNum type="arabicPeriod"/>
            </a:pPr>
            <a:endParaRPr lang="en-IN" sz="6200" dirty="0">
              <a:solidFill>
                <a:schemeClr val="tx1"/>
              </a:solidFill>
              <a:latin typeface="Times New Roman" pitchFamily="18" charset="0"/>
              <a:cs typeface="Times New Roman" pitchFamily="18" charset="0"/>
            </a:endParaRPr>
          </a:p>
          <a:p>
            <a:pPr marL="0" indent="0" algn="just">
              <a:buNone/>
            </a:pPr>
            <a:endParaRPr lang="en-US" dirty="0"/>
          </a:p>
        </p:txBody>
      </p:sp>
    </p:spTree>
    <p:extLst>
      <p:ext uri="{BB962C8B-B14F-4D97-AF65-F5344CB8AC3E}">
        <p14:creationId xmlns:p14="http://schemas.microsoft.com/office/powerpoint/2010/main" val="30629495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29</a:t>
            </a:fld>
            <a:endParaRPr lang="en-IN"/>
          </a:p>
        </p:txBody>
      </p:sp>
      <p:sp>
        <p:nvSpPr>
          <p:cNvPr id="6" name="Rectangle 5"/>
          <p:cNvSpPr/>
          <p:nvPr/>
        </p:nvSpPr>
        <p:spPr>
          <a:xfrm>
            <a:off x="275571" y="1790787"/>
            <a:ext cx="11311003" cy="1600438"/>
          </a:xfrm>
          <a:prstGeom prst="rect">
            <a:avLst/>
          </a:prstGeom>
        </p:spPr>
        <p:txBody>
          <a:bodyPr wrap="square">
            <a:spAutoFit/>
          </a:bodyPr>
          <a:lstStyle/>
          <a:p>
            <a:pPr algn="just">
              <a:lnSpc>
                <a:spcPct val="150000"/>
              </a:lnSpc>
            </a:pPr>
            <a:r>
              <a:rPr lang="en-IN" sz="2800" b="1" dirty="0" smtClean="0">
                <a:solidFill>
                  <a:srgbClr val="002060"/>
                </a:solidFill>
                <a:latin typeface="Times New Roman" pitchFamily="18" charset="0"/>
                <a:cs typeface="Times New Roman" pitchFamily="18" charset="0"/>
              </a:rPr>
              <a:t>2. </a:t>
            </a:r>
            <a:r>
              <a:rPr lang="en-IN" sz="2800" b="1" dirty="0">
                <a:solidFill>
                  <a:srgbClr val="002060"/>
                </a:solidFill>
                <a:latin typeface="Times New Roman" pitchFamily="18" charset="0"/>
                <a:cs typeface="Times New Roman" pitchFamily="18" charset="0"/>
              </a:rPr>
              <a:t>CUSTOMERS</a:t>
            </a:r>
          </a:p>
          <a:p>
            <a:pPr marL="725488" lvl="1" algn="just"/>
            <a:r>
              <a:rPr lang="en-IN" sz="2800" dirty="0" smtClean="0">
                <a:latin typeface="Times New Roman" pitchFamily="18" charset="0"/>
                <a:cs typeface="Times New Roman" pitchFamily="18" charset="0"/>
              </a:rPr>
              <a:t>An enterprise may be divided into a number of departments on the basis of the customers that it services.</a:t>
            </a:r>
            <a:endParaRPr lang="en-IN" sz="2800" dirty="0">
              <a:latin typeface="Times New Roman" pitchFamily="18" charset="0"/>
              <a:cs typeface="Times New Roman" pitchFamily="18" charset="0"/>
            </a:endParaRPr>
          </a:p>
        </p:txBody>
      </p:sp>
      <p:sp>
        <p:nvSpPr>
          <p:cNvPr id="7" name="Rectangle 6"/>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 </a:t>
            </a:r>
            <a:r>
              <a:rPr lang="en-IN" sz="3200" b="1" dirty="0">
                <a:solidFill>
                  <a:srgbClr val="002060"/>
                </a:solidFill>
                <a:latin typeface="Times New Roman" pitchFamily="18" charset="0"/>
                <a:cs typeface="Times New Roman" pitchFamily="18" charset="0"/>
              </a:rPr>
              <a:t>by </a:t>
            </a:r>
            <a:r>
              <a:rPr lang="en-IN" sz="3200" b="1" dirty="0" smtClean="0">
                <a:solidFill>
                  <a:srgbClr val="002060"/>
                </a:solidFill>
                <a:latin typeface="Times New Roman" pitchFamily="18" charset="0"/>
                <a:cs typeface="Times New Roman" pitchFamily="18" charset="0"/>
              </a:rPr>
              <a:t>Purpose</a:t>
            </a:r>
            <a:endParaRPr lang="en-US" sz="3200" b="1" dirty="0">
              <a:solidFill>
                <a:srgbClr val="002060"/>
              </a:solidFill>
              <a:latin typeface="Times New Roman" pitchFamily="18" charset="0"/>
              <a:cs typeface="Times New Roman" pitchFamily="18" charset="0"/>
            </a:endParaRPr>
          </a:p>
        </p:txBody>
      </p:sp>
      <p:sp>
        <p:nvSpPr>
          <p:cNvPr id="8" name="Content Placeholder 7"/>
          <p:cNvSpPr txBox="1">
            <a:spLocks/>
          </p:cNvSpPr>
          <p:nvPr/>
        </p:nvSpPr>
        <p:spPr>
          <a:xfrm>
            <a:off x="100208" y="3914817"/>
            <a:ext cx="5868445" cy="1984941"/>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fontScale="25000" lnSpcReduction="20000"/>
          </a:bodyPr>
          <a:lstStyle>
            <a:lvl1pPr indent="0" algn="ctr">
              <a:lnSpc>
                <a:spcPct val="90000"/>
              </a:lnSpc>
              <a:spcBef>
                <a:spcPts val="1000"/>
              </a:spcBef>
              <a:buFont typeface="Arial" panose="020B0604020202020204" pitchFamily="34" charset="0"/>
              <a:buNone/>
              <a:defRPr sz="9800" b="1">
                <a:latin typeface="Times New Roman" pitchFamily="18" charset="0"/>
                <a:cs typeface="Times New Roman"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Advantage</a:t>
            </a:r>
          </a:p>
          <a:p>
            <a:pPr algn="just">
              <a:lnSpc>
                <a:spcPct val="120000"/>
              </a:lnSpc>
            </a:pPr>
            <a:r>
              <a:rPr lang="en-IN" sz="9600" b="0" dirty="0">
                <a:solidFill>
                  <a:schemeClr val="tx1"/>
                </a:solidFill>
              </a:rPr>
              <a:t>It ensures full attention to major customer groups which have a very different set of criteria governing their decision to purchase.</a:t>
            </a:r>
          </a:p>
          <a:p>
            <a:endParaRPr lang="en-US" dirty="0"/>
          </a:p>
          <a:p>
            <a:endParaRPr lang="en-IN" dirty="0"/>
          </a:p>
          <a:p>
            <a:endParaRPr lang="en-IN" dirty="0"/>
          </a:p>
          <a:p>
            <a:endParaRPr lang="en-IN" dirty="0"/>
          </a:p>
          <a:p>
            <a:endParaRPr lang="en-IN" dirty="0"/>
          </a:p>
          <a:p>
            <a:endParaRPr lang="en-IN" dirty="0"/>
          </a:p>
          <a:p>
            <a:endParaRPr lang="en-IN" dirty="0"/>
          </a:p>
          <a:p>
            <a:endParaRPr lang="en-US" dirty="0"/>
          </a:p>
        </p:txBody>
      </p:sp>
      <p:sp>
        <p:nvSpPr>
          <p:cNvPr id="9" name="Content Placeholder 7"/>
          <p:cNvSpPr txBox="1">
            <a:spLocks/>
          </p:cNvSpPr>
          <p:nvPr/>
        </p:nvSpPr>
        <p:spPr>
          <a:xfrm>
            <a:off x="6488482" y="3802082"/>
            <a:ext cx="5438384" cy="2210409"/>
          </a:xfrm>
          <a:prstGeom prst="rect">
            <a:avLst/>
          </a:prstGeom>
        </p:spPr>
        <p:style>
          <a:lnRef idx="1">
            <a:schemeClr val="accent2"/>
          </a:lnRef>
          <a:fillRef idx="2">
            <a:schemeClr val="accent2"/>
          </a:fillRef>
          <a:effectRef idx="1">
            <a:schemeClr val="accent2"/>
          </a:effectRef>
          <a:fontRef idx="minor">
            <a:schemeClr val="dk1"/>
          </a:fontRef>
        </p:style>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lnSpc>
                <a:spcPct val="70000"/>
              </a:lnSpc>
              <a:buFont typeface="Arial" panose="020B0604020202020204" pitchFamily="34" charset="0"/>
              <a:buNone/>
            </a:pPr>
            <a:r>
              <a:rPr lang="en-US" sz="2500" b="1" dirty="0" smtClean="0">
                <a:latin typeface="Times New Roman" pitchFamily="18" charset="0"/>
                <a:cs typeface="Times New Roman" pitchFamily="18" charset="0"/>
              </a:rPr>
              <a:t>Disadvantages</a:t>
            </a:r>
            <a:endParaRPr lang="en-US" sz="3400" b="1" dirty="0" smtClean="0"/>
          </a:p>
          <a:p>
            <a:pPr marL="876300" indent="-514350" algn="just">
              <a:lnSpc>
                <a:spcPct val="120000"/>
              </a:lnSpc>
              <a:buFont typeface="+mj-lt"/>
              <a:buAutoNum type="arabicPeriod"/>
            </a:pPr>
            <a:r>
              <a:rPr lang="en-IN" sz="2400" dirty="0">
                <a:latin typeface="Times New Roman" pitchFamily="18" charset="0"/>
                <a:cs typeface="Times New Roman" pitchFamily="18" charset="0"/>
              </a:rPr>
              <a:t>It may result in under- utilization of resources and facilities</a:t>
            </a:r>
            <a:r>
              <a:rPr lang="en-IN" sz="2400" dirty="0" smtClean="0">
                <a:solidFill>
                  <a:schemeClr val="tx1"/>
                </a:solidFill>
                <a:latin typeface="Times New Roman" pitchFamily="18" charset="0"/>
                <a:cs typeface="Times New Roman" pitchFamily="18" charset="0"/>
              </a:rPr>
              <a:t>.</a:t>
            </a:r>
          </a:p>
          <a:p>
            <a:pPr marL="876300" indent="-514350" algn="just">
              <a:lnSpc>
                <a:spcPct val="120000"/>
              </a:lnSpc>
              <a:buFont typeface="+mj-lt"/>
              <a:buAutoNum type="arabicPeriod"/>
            </a:pPr>
            <a:r>
              <a:rPr lang="en-IN" sz="2400" dirty="0">
                <a:latin typeface="Times New Roman" pitchFamily="18" charset="0"/>
                <a:cs typeface="Times New Roman" pitchFamily="18" charset="0"/>
              </a:rPr>
              <a:t>May be duplication of </a:t>
            </a:r>
            <a:r>
              <a:rPr lang="en-IN" sz="2400" dirty="0" smtClean="0">
                <a:latin typeface="Times New Roman" pitchFamily="18" charset="0"/>
                <a:cs typeface="Times New Roman" pitchFamily="18" charset="0"/>
              </a:rPr>
              <a:t>facilities</a:t>
            </a:r>
          </a:p>
          <a:p>
            <a:pPr marL="876300" indent="-514350" algn="just">
              <a:lnSpc>
                <a:spcPct val="120000"/>
              </a:lnSpc>
              <a:buFont typeface="+mj-lt"/>
              <a:buAutoNum type="arabicPeriod"/>
            </a:pPr>
            <a:endParaRPr lang="en-IN" sz="8000" dirty="0" smtClean="0">
              <a:solidFill>
                <a:schemeClr val="tx1"/>
              </a:solidFill>
              <a:latin typeface="Times New Roman" pitchFamily="18" charset="0"/>
              <a:cs typeface="Times New Roman" pitchFamily="18" charset="0"/>
            </a:endParaRPr>
          </a:p>
          <a:p>
            <a:pPr marL="361950" indent="0" algn="just">
              <a:lnSpc>
                <a:spcPct val="150000"/>
              </a:lnSpc>
              <a:buFont typeface="Arial" panose="020B0604020202020204" pitchFamily="34" charset="0"/>
              <a:buNone/>
            </a:pP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1504950" indent="-1143000" algn="just">
              <a:lnSpc>
                <a:spcPct val="120000"/>
              </a:lnSpc>
              <a:spcBef>
                <a:spcPts val="0"/>
              </a:spcBef>
              <a:spcAft>
                <a:spcPts val="1200"/>
              </a:spcAft>
              <a:buFont typeface="+mj-lt"/>
              <a:buAutoNum type="arabicPeriod"/>
            </a:pPr>
            <a:endParaRPr lang="en-IN" sz="6200" dirty="0" smtClean="0">
              <a:solidFill>
                <a:schemeClr val="tx1"/>
              </a:solidFill>
              <a:latin typeface="Times New Roman" pitchFamily="18" charset="0"/>
              <a:cs typeface="Times New Roman" pitchFamily="18" charset="0"/>
            </a:endParaRPr>
          </a:p>
          <a:p>
            <a:pPr marL="0" indent="0" algn="just">
              <a:buFont typeface="Arial" panose="020B0604020202020204" pitchFamily="34" charset="0"/>
              <a:buNone/>
            </a:pPr>
            <a:endParaRPr lang="en-US" dirty="0"/>
          </a:p>
        </p:txBody>
      </p:sp>
    </p:spTree>
    <p:extLst>
      <p:ext uri="{BB962C8B-B14F-4D97-AF65-F5344CB8AC3E}">
        <p14:creationId xmlns:p14="http://schemas.microsoft.com/office/powerpoint/2010/main" val="2017230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808" y="1105755"/>
            <a:ext cx="10515600" cy="602867"/>
          </a:xfr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US" sz="3200" b="1" dirty="0">
                <a:solidFill>
                  <a:srgbClr val="FF0000"/>
                </a:solidFill>
                <a:latin typeface="Times New Roman" pitchFamily="18" charset="0"/>
                <a:ea typeface="+mn-ea"/>
                <a:cs typeface="Times New Roman" pitchFamily="18" charset="0"/>
              </a:rPr>
              <a:t>ORGANIZING - </a:t>
            </a:r>
            <a:r>
              <a:rPr lang="en-US" sz="3200" b="1" dirty="0">
                <a:solidFill>
                  <a:srgbClr val="002060"/>
                </a:solidFill>
                <a:latin typeface="Times New Roman" pitchFamily="18" charset="0"/>
                <a:ea typeface="+mn-ea"/>
                <a:cs typeface="Times New Roman" pitchFamily="18" charset="0"/>
              </a:rPr>
              <a:t>MEANING</a:t>
            </a:r>
          </a:p>
        </p:txBody>
      </p:sp>
      <p:sp>
        <p:nvSpPr>
          <p:cNvPr id="3" name="Content Placeholder 2"/>
          <p:cNvSpPr>
            <a:spLocks noGrp="1"/>
          </p:cNvSpPr>
          <p:nvPr>
            <p:ph idx="1"/>
          </p:nvPr>
        </p:nvSpPr>
        <p:spPr>
          <a:xfrm>
            <a:off x="139153" y="1811596"/>
            <a:ext cx="11773099" cy="3991850"/>
          </a:xfrm>
        </p:spPr>
        <p:txBody>
          <a:bodyPr>
            <a:noAutofit/>
          </a:bodyPr>
          <a:lstStyle/>
          <a:p>
            <a:pPr marL="0" indent="0" algn="just">
              <a:lnSpc>
                <a:spcPct val="100000"/>
              </a:lnSpc>
              <a:buNone/>
            </a:pPr>
            <a:r>
              <a:rPr lang="en-IN" dirty="0" smtClean="0">
                <a:latin typeface="Times New Roman" pitchFamily="18" charset="0"/>
                <a:cs typeface="Times New Roman" pitchFamily="18" charset="0"/>
              </a:rPr>
              <a:t>“An organization is a </a:t>
            </a:r>
            <a:r>
              <a:rPr lang="en-IN" b="1" i="1" dirty="0" smtClean="0">
                <a:solidFill>
                  <a:srgbClr val="002060"/>
                </a:solidFill>
                <a:latin typeface="Times New Roman" pitchFamily="18" charset="0"/>
                <a:cs typeface="Times New Roman" pitchFamily="18" charset="0"/>
              </a:rPr>
              <a:t>social unit </a:t>
            </a:r>
            <a:r>
              <a:rPr lang="en-IN" dirty="0" smtClean="0">
                <a:latin typeface="Times New Roman" pitchFamily="18" charset="0"/>
                <a:cs typeface="Times New Roman" pitchFamily="18" charset="0"/>
              </a:rPr>
              <a:t>or human grouping </a:t>
            </a:r>
            <a:r>
              <a:rPr lang="en-IN" b="1" i="1" dirty="0">
                <a:solidFill>
                  <a:srgbClr val="002060"/>
                </a:solidFill>
                <a:latin typeface="Times New Roman" pitchFamily="18" charset="0"/>
                <a:cs typeface="Times New Roman" pitchFamily="18" charset="0"/>
              </a:rPr>
              <a:t>deliberately structured </a:t>
            </a:r>
            <a:r>
              <a:rPr lang="en-IN" dirty="0" smtClean="0">
                <a:latin typeface="Times New Roman" pitchFamily="18" charset="0"/>
                <a:cs typeface="Times New Roman" pitchFamily="18" charset="0"/>
              </a:rPr>
              <a:t>for the purpose of attaining </a:t>
            </a:r>
            <a:r>
              <a:rPr lang="en-IN" b="1" i="1" dirty="0" smtClean="0">
                <a:solidFill>
                  <a:srgbClr val="002060"/>
                </a:solidFill>
                <a:latin typeface="Times New Roman" pitchFamily="18" charset="0"/>
                <a:cs typeface="Times New Roman" pitchFamily="18" charset="0"/>
              </a:rPr>
              <a:t>specific goals</a:t>
            </a:r>
            <a:r>
              <a:rPr lang="en-IN" dirty="0" smtClean="0">
                <a:latin typeface="Times New Roman" pitchFamily="18" charset="0"/>
                <a:cs typeface="Times New Roman" pitchFamily="18" charset="0"/>
              </a:rPr>
              <a:t>.”-</a:t>
            </a:r>
            <a:r>
              <a:rPr lang="en-IN" dirty="0" err="1" smtClean="0">
                <a:solidFill>
                  <a:srgbClr val="FF0000"/>
                </a:solidFill>
                <a:latin typeface="Times New Roman" pitchFamily="18" charset="0"/>
                <a:cs typeface="Times New Roman" pitchFamily="18" charset="0"/>
              </a:rPr>
              <a:t>Amitai</a:t>
            </a:r>
            <a:r>
              <a:rPr lang="en-IN" dirty="0" smtClean="0">
                <a:solidFill>
                  <a:srgbClr val="FF0000"/>
                </a:solidFill>
                <a:latin typeface="Times New Roman" pitchFamily="18" charset="0"/>
                <a:cs typeface="Times New Roman" pitchFamily="18" charset="0"/>
              </a:rPr>
              <a:t> </a:t>
            </a:r>
            <a:r>
              <a:rPr lang="en-IN" dirty="0" err="1" smtClean="0">
                <a:solidFill>
                  <a:srgbClr val="FF0000"/>
                </a:solidFill>
                <a:latin typeface="Times New Roman" pitchFamily="18" charset="0"/>
                <a:cs typeface="Times New Roman" pitchFamily="18" charset="0"/>
              </a:rPr>
              <a:t>Etzioni</a:t>
            </a:r>
            <a:endParaRPr lang="en-IN" dirty="0" smtClean="0">
              <a:solidFill>
                <a:srgbClr val="FF0000"/>
              </a:solidFill>
              <a:latin typeface="Times New Roman" pitchFamily="18" charset="0"/>
              <a:cs typeface="Times New Roman" pitchFamily="18" charset="0"/>
            </a:endParaRPr>
          </a:p>
          <a:p>
            <a:pPr marL="0" indent="0" algn="just">
              <a:lnSpc>
                <a:spcPct val="100000"/>
              </a:lnSpc>
              <a:buNone/>
            </a:pPr>
            <a:endParaRPr lang="en-IN" sz="100" dirty="0" smtClean="0">
              <a:solidFill>
                <a:srgbClr val="FF0000"/>
              </a:solidFill>
              <a:latin typeface="Times New Roman" pitchFamily="18" charset="0"/>
              <a:cs typeface="Times New Roman" pitchFamily="18" charset="0"/>
            </a:endParaRPr>
          </a:p>
          <a:p>
            <a:pPr marL="0" indent="0" algn="just">
              <a:lnSpc>
                <a:spcPct val="100000"/>
              </a:lnSpc>
              <a:buNone/>
            </a:pPr>
            <a:r>
              <a:rPr lang="en-IN" dirty="0" smtClean="0">
                <a:latin typeface="Times New Roman" pitchFamily="18" charset="0"/>
                <a:cs typeface="Times New Roman" pitchFamily="18" charset="0"/>
              </a:rPr>
              <a:t>“An organization is the </a:t>
            </a:r>
            <a:r>
              <a:rPr lang="en-IN" b="1" i="1" dirty="0" smtClean="0">
                <a:solidFill>
                  <a:srgbClr val="002060"/>
                </a:solidFill>
                <a:latin typeface="Times New Roman" pitchFamily="18" charset="0"/>
                <a:cs typeface="Times New Roman" pitchFamily="18" charset="0"/>
              </a:rPr>
              <a:t>rational coordination of the activates </a:t>
            </a:r>
            <a:r>
              <a:rPr lang="en-IN" dirty="0" smtClean="0">
                <a:latin typeface="Times New Roman" pitchFamily="18" charset="0"/>
                <a:cs typeface="Times New Roman" pitchFamily="18" charset="0"/>
              </a:rPr>
              <a:t>of a number of people for the achievement of some </a:t>
            </a:r>
            <a:r>
              <a:rPr lang="en-IN" b="1" i="1" dirty="0" smtClean="0">
                <a:solidFill>
                  <a:srgbClr val="002060"/>
                </a:solidFill>
                <a:latin typeface="Times New Roman" pitchFamily="18" charset="0"/>
                <a:cs typeface="Times New Roman" pitchFamily="18" charset="0"/>
              </a:rPr>
              <a:t>common goal</a:t>
            </a:r>
            <a:r>
              <a:rPr lang="en-IN" b="1" i="1" dirty="0">
                <a:solidFill>
                  <a:srgbClr val="002060"/>
                </a:solidFill>
                <a:latin typeface="Times New Roman" pitchFamily="18" charset="0"/>
                <a:cs typeface="Times New Roman" pitchFamily="18" charset="0"/>
              </a:rPr>
              <a:t> </a:t>
            </a:r>
            <a:r>
              <a:rPr lang="en-IN" dirty="0" smtClean="0">
                <a:latin typeface="Times New Roman" pitchFamily="18" charset="0"/>
                <a:cs typeface="Times New Roman" pitchFamily="18" charset="0"/>
              </a:rPr>
              <a:t>through division of labour and function, and through a </a:t>
            </a:r>
            <a:r>
              <a:rPr lang="en-IN" b="1" i="1" dirty="0" smtClean="0">
                <a:solidFill>
                  <a:srgbClr val="002060"/>
                </a:solidFill>
                <a:latin typeface="Times New Roman" pitchFamily="18" charset="0"/>
                <a:cs typeface="Times New Roman" pitchFamily="18" charset="0"/>
              </a:rPr>
              <a:t>hierarchy of authority and responsibility</a:t>
            </a:r>
            <a:r>
              <a:rPr lang="en-IN" dirty="0" smtClean="0">
                <a:latin typeface="Times New Roman" pitchFamily="18" charset="0"/>
                <a:cs typeface="Times New Roman" pitchFamily="18" charset="0"/>
              </a:rPr>
              <a:t>” –</a:t>
            </a:r>
            <a:r>
              <a:rPr lang="en-IN" dirty="0" err="1" smtClean="0">
                <a:solidFill>
                  <a:srgbClr val="FF0000"/>
                </a:solidFill>
                <a:latin typeface="Times New Roman" pitchFamily="18" charset="0"/>
                <a:cs typeface="Times New Roman" pitchFamily="18" charset="0"/>
              </a:rPr>
              <a:t>Sehein</a:t>
            </a:r>
            <a:endParaRPr lang="en-IN" dirty="0" smtClean="0">
              <a:solidFill>
                <a:srgbClr val="FF0000"/>
              </a:solidFill>
              <a:latin typeface="Times New Roman" pitchFamily="18" charset="0"/>
              <a:cs typeface="Times New Roman" pitchFamily="18" charset="0"/>
            </a:endParaRPr>
          </a:p>
          <a:p>
            <a:pPr marL="0" indent="0" algn="just">
              <a:lnSpc>
                <a:spcPct val="100000"/>
              </a:lnSpc>
              <a:buNone/>
            </a:pPr>
            <a:endParaRPr lang="en-IN" sz="600" dirty="0" smtClean="0">
              <a:solidFill>
                <a:srgbClr val="FF0000"/>
              </a:solidFill>
              <a:latin typeface="Times New Roman" pitchFamily="18" charset="0"/>
              <a:cs typeface="Times New Roman" pitchFamily="18" charset="0"/>
            </a:endParaRPr>
          </a:p>
          <a:p>
            <a:pPr marL="0" indent="0" algn="just">
              <a:lnSpc>
                <a:spcPct val="100000"/>
              </a:lnSpc>
              <a:buNone/>
            </a:pPr>
            <a:r>
              <a:rPr lang="en-IN" dirty="0" smtClean="0">
                <a:latin typeface="Times New Roman" pitchFamily="18" charset="0"/>
                <a:cs typeface="Times New Roman" pitchFamily="18" charset="0"/>
              </a:rPr>
              <a:t>“The </a:t>
            </a:r>
            <a:r>
              <a:rPr lang="en-IN" dirty="0">
                <a:latin typeface="Times New Roman" pitchFamily="18" charset="0"/>
                <a:cs typeface="Times New Roman" pitchFamily="18" charset="0"/>
              </a:rPr>
              <a:t>process of </a:t>
            </a:r>
            <a:r>
              <a:rPr lang="en-IN" b="1" i="1" dirty="0">
                <a:solidFill>
                  <a:srgbClr val="002060"/>
                </a:solidFill>
                <a:latin typeface="Times New Roman" pitchFamily="18" charset="0"/>
                <a:cs typeface="Times New Roman" pitchFamily="18" charset="0"/>
              </a:rPr>
              <a:t>identifying and grouping </a:t>
            </a:r>
            <a:r>
              <a:rPr lang="en-IN" dirty="0">
                <a:latin typeface="Times New Roman" pitchFamily="18" charset="0"/>
                <a:cs typeface="Times New Roman" pitchFamily="18" charset="0"/>
              </a:rPr>
              <a:t>of the work to be performed, </a:t>
            </a:r>
            <a:r>
              <a:rPr lang="en-IN" b="1" i="1" dirty="0">
                <a:solidFill>
                  <a:srgbClr val="002060"/>
                </a:solidFill>
                <a:latin typeface="Times New Roman" pitchFamily="18" charset="0"/>
                <a:cs typeface="Times New Roman" pitchFamily="18" charset="0"/>
              </a:rPr>
              <a:t>defining and delegating responsibility and authority </a:t>
            </a:r>
            <a:r>
              <a:rPr lang="en-IN" dirty="0">
                <a:latin typeface="Times New Roman" pitchFamily="18" charset="0"/>
                <a:cs typeface="Times New Roman" pitchFamily="18" charset="0"/>
              </a:rPr>
              <a:t>and establishing relationships for the purpose of enabling people to work most efficiently together in accomplishing the </a:t>
            </a:r>
            <a:r>
              <a:rPr lang="en-IN" dirty="0" smtClean="0">
                <a:latin typeface="Times New Roman" pitchFamily="18" charset="0"/>
                <a:cs typeface="Times New Roman" pitchFamily="18" charset="0"/>
              </a:rPr>
              <a:t>objectives.”-</a:t>
            </a:r>
            <a:r>
              <a:rPr lang="en-IN" dirty="0">
                <a:solidFill>
                  <a:srgbClr val="FF0000"/>
                </a:solidFill>
                <a:latin typeface="Times New Roman" pitchFamily="18" charset="0"/>
                <a:cs typeface="Times New Roman" pitchFamily="18" charset="0"/>
              </a:rPr>
              <a:t>Allen</a:t>
            </a:r>
            <a:endParaRPr lang="en-US" dirty="0">
              <a:solidFill>
                <a:srgbClr val="FF0000"/>
              </a:solidFill>
              <a:latin typeface="Times New Roman" pitchFamily="18" charset="0"/>
              <a:cs typeface="Times New Roman" pitchFamily="18" charset="0"/>
            </a:endParaRPr>
          </a:p>
          <a:p>
            <a:pPr marL="0" indent="0" algn="just">
              <a:lnSpc>
                <a:spcPct val="100000"/>
              </a:lnSpc>
              <a:buNone/>
            </a:pPr>
            <a:endParaRPr lang="en-IN" dirty="0">
              <a:solidFill>
                <a:srgbClr val="FF00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6CC86B64-43E0-4E34-9AC4-5F4D221C02DF}" type="datetime1">
              <a:rPr lang="en-IN" smtClean="0"/>
              <a:pPr/>
              <a:t>29-10-2024</a:t>
            </a:fld>
            <a:endParaRPr lang="en-IN"/>
          </a:p>
        </p:txBody>
      </p:sp>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3</a:t>
            </a:fld>
            <a:endParaRPr lang="en-IN"/>
          </a:p>
        </p:txBody>
      </p:sp>
    </p:spTree>
    <p:extLst>
      <p:ext uri="{BB962C8B-B14F-4D97-AF65-F5344CB8AC3E}">
        <p14:creationId xmlns:p14="http://schemas.microsoft.com/office/powerpoint/2010/main" val="359558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30</a:t>
            </a:fld>
            <a:endParaRPr lang="en-IN"/>
          </a:p>
        </p:txBody>
      </p:sp>
      <p:sp>
        <p:nvSpPr>
          <p:cNvPr id="6" name="Rectangle 5"/>
          <p:cNvSpPr/>
          <p:nvPr/>
        </p:nvSpPr>
        <p:spPr>
          <a:xfrm>
            <a:off x="111691" y="1505598"/>
            <a:ext cx="6276583" cy="2862322"/>
          </a:xfrm>
          <a:prstGeom prst="rect">
            <a:avLst/>
          </a:prstGeom>
        </p:spPr>
        <p:txBody>
          <a:bodyPr wrap="square">
            <a:spAutoFit/>
          </a:bodyPr>
          <a:lstStyle/>
          <a:p>
            <a:pPr algn="just">
              <a:lnSpc>
                <a:spcPct val="150000"/>
              </a:lnSpc>
            </a:pPr>
            <a:r>
              <a:rPr lang="en-IN" sz="2800" b="1" dirty="0">
                <a:solidFill>
                  <a:srgbClr val="002060"/>
                </a:solidFill>
                <a:latin typeface="Times New Roman" pitchFamily="18" charset="0"/>
                <a:cs typeface="Times New Roman" pitchFamily="18" charset="0"/>
              </a:rPr>
              <a:t>3</a:t>
            </a:r>
            <a:r>
              <a:rPr lang="en-IN" sz="2800" b="1" dirty="0" smtClean="0">
                <a:solidFill>
                  <a:srgbClr val="002060"/>
                </a:solidFill>
                <a:latin typeface="Times New Roman" pitchFamily="18" charset="0"/>
                <a:cs typeface="Times New Roman" pitchFamily="18" charset="0"/>
              </a:rPr>
              <a:t>. </a:t>
            </a:r>
            <a:r>
              <a:rPr lang="en-IN" sz="2800" b="1" dirty="0">
                <a:solidFill>
                  <a:srgbClr val="002060"/>
                </a:solidFill>
                <a:latin typeface="Times New Roman" pitchFamily="18" charset="0"/>
                <a:cs typeface="Times New Roman" pitchFamily="18" charset="0"/>
              </a:rPr>
              <a:t>REGIONS or </a:t>
            </a:r>
            <a:r>
              <a:rPr lang="en-IN" sz="2800" b="1" dirty="0" smtClean="0">
                <a:solidFill>
                  <a:srgbClr val="002060"/>
                </a:solidFill>
                <a:latin typeface="Times New Roman" pitchFamily="18" charset="0"/>
                <a:cs typeface="Times New Roman" pitchFamily="18" charset="0"/>
              </a:rPr>
              <a:t>TERRITORY</a:t>
            </a:r>
          </a:p>
          <a:p>
            <a:pPr algn="just"/>
            <a:r>
              <a:rPr lang="en-IN" sz="2400" dirty="0">
                <a:latin typeface="Times New Roman" pitchFamily="18" charset="0"/>
                <a:cs typeface="Times New Roman" pitchFamily="18" charset="0"/>
              </a:rPr>
              <a:t>When several production or marketing units of an organization are geographically dispersed in various locations, it is logical to departmentalize those units on geographical basis.</a:t>
            </a:r>
          </a:p>
          <a:p>
            <a:pPr algn="just">
              <a:lnSpc>
                <a:spcPct val="150000"/>
              </a:lnSpc>
            </a:pPr>
            <a:endParaRPr lang="en-IN" sz="2800" b="1" dirty="0" smtClean="0">
              <a:solidFill>
                <a:srgbClr val="002060"/>
              </a:solidFill>
              <a:latin typeface="Times New Roman" pitchFamily="18" charset="0"/>
              <a:cs typeface="Times New Roman" pitchFamily="18" charset="0"/>
            </a:endParaRPr>
          </a:p>
        </p:txBody>
      </p:sp>
      <p:sp>
        <p:nvSpPr>
          <p:cNvPr id="7" name="Rectangle 6"/>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 </a:t>
            </a:r>
            <a:r>
              <a:rPr lang="en-IN" sz="3200" b="1" dirty="0">
                <a:solidFill>
                  <a:srgbClr val="002060"/>
                </a:solidFill>
                <a:latin typeface="Times New Roman" pitchFamily="18" charset="0"/>
                <a:cs typeface="Times New Roman" pitchFamily="18" charset="0"/>
              </a:rPr>
              <a:t>by </a:t>
            </a:r>
            <a:r>
              <a:rPr lang="en-IN" sz="3200" b="1" dirty="0" smtClean="0">
                <a:solidFill>
                  <a:srgbClr val="002060"/>
                </a:solidFill>
                <a:latin typeface="Times New Roman" pitchFamily="18" charset="0"/>
                <a:cs typeface="Times New Roman" pitchFamily="18" charset="0"/>
              </a:rPr>
              <a:t>Purpose</a:t>
            </a:r>
            <a:endParaRPr lang="en-US" sz="3200" b="1" dirty="0">
              <a:solidFill>
                <a:srgbClr val="002060"/>
              </a:solidFill>
              <a:latin typeface="Times New Roman" pitchFamily="18" charset="0"/>
              <a:cs typeface="Times New Roman" pitchFamily="18" charset="0"/>
            </a:endParaRPr>
          </a:p>
        </p:txBody>
      </p:sp>
      <p:sp>
        <p:nvSpPr>
          <p:cNvPr id="8" name="Content Placeholder 7"/>
          <p:cNvSpPr txBox="1">
            <a:spLocks/>
          </p:cNvSpPr>
          <p:nvPr/>
        </p:nvSpPr>
        <p:spPr>
          <a:xfrm>
            <a:off x="6475956" y="1655903"/>
            <a:ext cx="5716044" cy="5202097"/>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fontScale="25000" lnSpcReduction="20000"/>
          </a:bodyPr>
          <a:lstStyle>
            <a:lvl1pPr indent="0" algn="ctr">
              <a:lnSpc>
                <a:spcPct val="90000"/>
              </a:lnSpc>
              <a:spcBef>
                <a:spcPts val="1000"/>
              </a:spcBef>
              <a:buFont typeface="Arial" panose="020B0604020202020204" pitchFamily="34" charset="0"/>
              <a:buNone/>
              <a:defRPr sz="9800" b="1">
                <a:latin typeface="Times New Roman" pitchFamily="18" charset="0"/>
                <a:cs typeface="Times New Roman"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Advantage</a:t>
            </a:r>
          </a:p>
          <a:p>
            <a:pPr algn="just">
              <a:lnSpc>
                <a:spcPct val="130000"/>
              </a:lnSpc>
              <a:buSzPct val="100000"/>
              <a:buFont typeface="+mj-lt"/>
              <a:buAutoNum type="arabicPeriod"/>
            </a:pPr>
            <a:r>
              <a:rPr lang="en-IN" sz="8400" b="0" dirty="0" smtClean="0"/>
              <a:t>It </a:t>
            </a:r>
            <a:r>
              <a:rPr lang="en-IN" sz="8400" b="0" dirty="0"/>
              <a:t>motivates each regional head to achieve high performance.</a:t>
            </a:r>
          </a:p>
          <a:p>
            <a:pPr algn="just">
              <a:lnSpc>
                <a:spcPct val="130000"/>
              </a:lnSpc>
              <a:buSzPct val="100000"/>
              <a:buFont typeface="+mj-lt"/>
              <a:buAutoNum type="arabicPeriod"/>
            </a:pPr>
            <a:r>
              <a:rPr lang="en-IN" sz="8400" b="0" dirty="0"/>
              <a:t>It provides each regional head an opportunity to adapt to his local situation.</a:t>
            </a:r>
          </a:p>
          <a:p>
            <a:pPr algn="just">
              <a:lnSpc>
                <a:spcPct val="130000"/>
              </a:lnSpc>
              <a:buSzPct val="100000"/>
              <a:buFont typeface="+mj-lt"/>
              <a:buAutoNum type="arabicPeriod"/>
            </a:pPr>
            <a:r>
              <a:rPr lang="en-IN" sz="8400" b="0" dirty="0"/>
              <a:t>It affords valuable top-management training and experience to middle-level executives.</a:t>
            </a:r>
          </a:p>
          <a:p>
            <a:pPr algn="just">
              <a:lnSpc>
                <a:spcPct val="130000"/>
              </a:lnSpc>
              <a:buSzPct val="100000"/>
              <a:buFont typeface="+mj-lt"/>
              <a:buAutoNum type="arabicPeriod"/>
            </a:pPr>
            <a:r>
              <a:rPr lang="en-IN" sz="8400" b="0" dirty="0"/>
              <a:t>It enables Organization to compare Regional Performances &amp; invest more in Profitable Areas &amp; withdraw Resources from Unprofitable Ones.</a:t>
            </a:r>
          </a:p>
          <a:p>
            <a:pPr algn="just">
              <a:lnSpc>
                <a:spcPct val="130000"/>
              </a:lnSpc>
              <a:buSzPct val="100000"/>
              <a:buFont typeface="+mj-lt"/>
              <a:buAutoNum type="arabicPeriod"/>
            </a:pPr>
            <a:r>
              <a:rPr lang="en-IN" sz="8400" b="0" dirty="0"/>
              <a:t>It enables the organization to take advantage of local factors, such as raw materials, labour, market..</a:t>
            </a:r>
            <a:r>
              <a:rPr lang="en-IN" sz="8400" b="0" dirty="0" err="1"/>
              <a:t>etc</a:t>
            </a:r>
            <a:endParaRPr lang="en-IN" sz="8400" b="0" dirty="0"/>
          </a:p>
          <a:p>
            <a:pPr marL="876300" indent="-514350" algn="just">
              <a:lnSpc>
                <a:spcPct val="130000"/>
              </a:lnSpc>
              <a:buFont typeface="+mj-lt"/>
              <a:buAutoNum type="arabicPeriod"/>
            </a:pPr>
            <a:endParaRPr lang="en-IN" sz="8800" b="0" dirty="0"/>
          </a:p>
          <a:p>
            <a:pPr algn="just">
              <a:lnSpc>
                <a:spcPct val="120000"/>
              </a:lnSpc>
            </a:pPr>
            <a:endParaRPr lang="en-IN" sz="8000" b="0" dirty="0">
              <a:solidFill>
                <a:schemeClr val="tx1"/>
              </a:solidFill>
            </a:endParaRPr>
          </a:p>
          <a:p>
            <a:endParaRPr lang="en-US" b="0" dirty="0"/>
          </a:p>
          <a:p>
            <a:endParaRPr lang="en-IN" dirty="0"/>
          </a:p>
          <a:p>
            <a:endParaRPr lang="en-IN" dirty="0"/>
          </a:p>
          <a:p>
            <a:endParaRPr lang="en-IN" dirty="0"/>
          </a:p>
          <a:p>
            <a:endParaRPr lang="en-IN" dirty="0"/>
          </a:p>
          <a:p>
            <a:endParaRPr lang="en-IN" dirty="0"/>
          </a:p>
          <a:p>
            <a:endParaRPr lang="en-IN" dirty="0"/>
          </a:p>
          <a:p>
            <a:endParaRPr lang="en-US" dirty="0"/>
          </a:p>
        </p:txBody>
      </p:sp>
      <p:sp>
        <p:nvSpPr>
          <p:cNvPr id="9" name="Content Placeholder 7"/>
          <p:cNvSpPr txBox="1">
            <a:spLocks/>
          </p:cNvSpPr>
          <p:nvPr/>
        </p:nvSpPr>
        <p:spPr>
          <a:xfrm>
            <a:off x="864297" y="3908121"/>
            <a:ext cx="5611660" cy="2973033"/>
          </a:xfrm>
          <a:prstGeom prst="rect">
            <a:avLst/>
          </a:prstGeom>
        </p:spPr>
        <p:style>
          <a:lnRef idx="1">
            <a:schemeClr val="accent2"/>
          </a:lnRef>
          <a:fillRef idx="2">
            <a:schemeClr val="accent2"/>
          </a:fillRef>
          <a:effectRef idx="1">
            <a:schemeClr val="accent2"/>
          </a:effectRef>
          <a:fontRef idx="minor">
            <a:schemeClr val="dk1"/>
          </a:fontRef>
        </p:style>
        <p:txBody>
          <a:bodyP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lnSpc>
                <a:spcPct val="70000"/>
              </a:lnSpc>
              <a:buFont typeface="Arial" panose="020B0604020202020204" pitchFamily="34" charset="0"/>
              <a:buNone/>
            </a:pPr>
            <a:r>
              <a:rPr lang="en-US" sz="2500" b="1" dirty="0" smtClean="0">
                <a:latin typeface="Times New Roman" pitchFamily="18" charset="0"/>
                <a:cs typeface="Times New Roman" pitchFamily="18" charset="0"/>
              </a:rPr>
              <a:t>Disadvantages</a:t>
            </a:r>
            <a:endParaRPr lang="en-US" sz="3400" b="1" dirty="0" smtClean="0"/>
          </a:p>
          <a:p>
            <a:pPr marL="876300" indent="-514350" algn="just">
              <a:lnSpc>
                <a:spcPct val="120000"/>
              </a:lnSpc>
              <a:buFont typeface="+mj-lt"/>
              <a:buAutoNum type="arabicPeriod"/>
            </a:pPr>
            <a:r>
              <a:rPr lang="en-IN" sz="2400" dirty="0">
                <a:latin typeface="Times New Roman" pitchFamily="18" charset="0"/>
                <a:cs typeface="Times New Roman" pitchFamily="18" charset="0"/>
              </a:rPr>
              <a:t>It gives rise to duplication of various </a:t>
            </a:r>
            <a:r>
              <a:rPr lang="en-IN" sz="2400" dirty="0" smtClean="0">
                <a:latin typeface="Times New Roman" pitchFamily="18" charset="0"/>
                <a:cs typeface="Times New Roman" pitchFamily="18" charset="0"/>
              </a:rPr>
              <a:t>activities</a:t>
            </a:r>
            <a:r>
              <a:rPr lang="en-IN" sz="2400" dirty="0" smtClean="0">
                <a:solidFill>
                  <a:schemeClr val="tx1"/>
                </a:solidFill>
                <a:latin typeface="Times New Roman" pitchFamily="18" charset="0"/>
                <a:cs typeface="Times New Roman" pitchFamily="18" charset="0"/>
              </a:rPr>
              <a:t>.</a:t>
            </a:r>
          </a:p>
          <a:p>
            <a:pPr marL="876300" indent="-514350" algn="just">
              <a:lnSpc>
                <a:spcPct val="120000"/>
              </a:lnSpc>
              <a:buFont typeface="+mj-lt"/>
              <a:buAutoNum type="arabicPeriod"/>
            </a:pPr>
            <a:r>
              <a:rPr lang="en-IN" sz="2400" dirty="0" smtClean="0">
                <a:latin typeface="Times New Roman" pitchFamily="18" charset="0"/>
                <a:cs typeface="Times New Roman" pitchFamily="18" charset="0"/>
              </a:rPr>
              <a:t>Various </a:t>
            </a:r>
            <a:r>
              <a:rPr lang="en-IN" sz="2400" dirty="0">
                <a:latin typeface="Times New Roman" pitchFamily="18" charset="0"/>
                <a:cs typeface="Times New Roman" pitchFamily="18" charset="0"/>
              </a:rPr>
              <a:t>regional units may become so engrossed in short-run competition and forget the overall interest of total organization. </a:t>
            </a: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1504950" indent="-1143000" algn="just">
              <a:lnSpc>
                <a:spcPct val="120000"/>
              </a:lnSpc>
              <a:spcBef>
                <a:spcPts val="0"/>
              </a:spcBef>
              <a:spcAft>
                <a:spcPts val="1200"/>
              </a:spcAft>
              <a:buFont typeface="+mj-lt"/>
              <a:buAutoNum type="arabicPeriod"/>
            </a:pPr>
            <a:endParaRPr lang="en-IN" sz="6200" dirty="0" smtClean="0">
              <a:solidFill>
                <a:schemeClr val="tx1"/>
              </a:solidFill>
              <a:latin typeface="Times New Roman" pitchFamily="18" charset="0"/>
              <a:cs typeface="Times New Roman" pitchFamily="18" charset="0"/>
            </a:endParaRPr>
          </a:p>
          <a:p>
            <a:pPr marL="0" indent="0" algn="just">
              <a:buFont typeface="Arial" panose="020B0604020202020204" pitchFamily="34" charset="0"/>
              <a:buNone/>
            </a:pPr>
            <a:endParaRPr lang="en-US" dirty="0"/>
          </a:p>
        </p:txBody>
      </p:sp>
    </p:spTree>
    <p:extLst>
      <p:ext uri="{BB962C8B-B14F-4D97-AF65-F5344CB8AC3E}">
        <p14:creationId xmlns:p14="http://schemas.microsoft.com/office/powerpoint/2010/main" val="3984089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31</a:t>
            </a:fld>
            <a:endParaRPr lang="en-IN"/>
          </a:p>
        </p:txBody>
      </p:sp>
      <p:sp>
        <p:nvSpPr>
          <p:cNvPr id="6" name="Rectangle 5"/>
          <p:cNvSpPr/>
          <p:nvPr/>
        </p:nvSpPr>
        <p:spPr>
          <a:xfrm>
            <a:off x="111691" y="1505598"/>
            <a:ext cx="11337098" cy="1600438"/>
          </a:xfrm>
          <a:prstGeom prst="rect">
            <a:avLst/>
          </a:prstGeom>
        </p:spPr>
        <p:txBody>
          <a:bodyPr wrap="square">
            <a:spAutoFit/>
          </a:bodyPr>
          <a:lstStyle/>
          <a:p>
            <a:pPr algn="just">
              <a:lnSpc>
                <a:spcPct val="150000"/>
              </a:lnSpc>
            </a:pPr>
            <a:r>
              <a:rPr lang="en-IN" sz="2800" b="1" dirty="0" smtClean="0">
                <a:solidFill>
                  <a:srgbClr val="002060"/>
                </a:solidFill>
                <a:latin typeface="Times New Roman" pitchFamily="18" charset="0"/>
                <a:cs typeface="Times New Roman" pitchFamily="18" charset="0"/>
              </a:rPr>
              <a:t>4.TIME</a:t>
            </a:r>
          </a:p>
          <a:p>
            <a:pPr algn="just"/>
            <a:r>
              <a:rPr lang="en-IN" sz="2800" dirty="0">
                <a:latin typeface="Times New Roman" pitchFamily="18" charset="0"/>
                <a:cs typeface="Times New Roman" pitchFamily="18" charset="0"/>
              </a:rPr>
              <a:t>In departmentalization by time, activities are grouped on the basis of timing of their </a:t>
            </a:r>
            <a:r>
              <a:rPr lang="en-IN" sz="2800" dirty="0" smtClean="0">
                <a:latin typeface="Times New Roman" pitchFamily="18" charset="0"/>
                <a:cs typeface="Times New Roman" pitchFamily="18" charset="0"/>
              </a:rPr>
              <a:t>performance</a:t>
            </a:r>
            <a:endParaRPr lang="en-IN" sz="2800" b="1" dirty="0" smtClean="0">
              <a:solidFill>
                <a:srgbClr val="002060"/>
              </a:solidFill>
              <a:latin typeface="Times New Roman" pitchFamily="18" charset="0"/>
              <a:cs typeface="Times New Roman" pitchFamily="18" charset="0"/>
            </a:endParaRPr>
          </a:p>
        </p:txBody>
      </p:sp>
      <p:sp>
        <p:nvSpPr>
          <p:cNvPr id="7" name="Rectangle 6"/>
          <p:cNvSpPr/>
          <p:nvPr/>
        </p:nvSpPr>
        <p:spPr>
          <a:xfrm>
            <a:off x="100208" y="1095763"/>
            <a:ext cx="11348581"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DEPARTMENTALISATION- </a:t>
            </a:r>
            <a:r>
              <a:rPr lang="en-IN" sz="3200" b="1" dirty="0">
                <a:solidFill>
                  <a:srgbClr val="002060"/>
                </a:solidFill>
                <a:latin typeface="Times New Roman" pitchFamily="18" charset="0"/>
                <a:cs typeface="Times New Roman" pitchFamily="18" charset="0"/>
              </a:rPr>
              <a:t>by </a:t>
            </a:r>
            <a:r>
              <a:rPr lang="en-IN" sz="3200" b="1" dirty="0" smtClean="0">
                <a:solidFill>
                  <a:srgbClr val="002060"/>
                </a:solidFill>
                <a:latin typeface="Times New Roman" pitchFamily="18" charset="0"/>
                <a:cs typeface="Times New Roman" pitchFamily="18" charset="0"/>
              </a:rPr>
              <a:t>Purpose</a:t>
            </a:r>
            <a:endParaRPr lang="en-US" sz="3200" b="1" dirty="0">
              <a:solidFill>
                <a:srgbClr val="002060"/>
              </a:solidFill>
              <a:latin typeface="Times New Roman" pitchFamily="18" charset="0"/>
              <a:cs typeface="Times New Roman" pitchFamily="18" charset="0"/>
            </a:endParaRPr>
          </a:p>
        </p:txBody>
      </p:sp>
      <p:sp>
        <p:nvSpPr>
          <p:cNvPr id="8" name="Content Placeholder 7"/>
          <p:cNvSpPr txBox="1">
            <a:spLocks/>
          </p:cNvSpPr>
          <p:nvPr/>
        </p:nvSpPr>
        <p:spPr>
          <a:xfrm>
            <a:off x="-1" y="3350293"/>
            <a:ext cx="5780241" cy="3119400"/>
          </a:xfrm>
          <a:prstGeom prst="rect">
            <a:avLst/>
          </a:prstGeom>
        </p:spPr>
        <p:style>
          <a:lnRef idx="1">
            <a:schemeClr val="accent6"/>
          </a:lnRef>
          <a:fillRef idx="2">
            <a:schemeClr val="accent6"/>
          </a:fillRef>
          <a:effectRef idx="1">
            <a:schemeClr val="accent6"/>
          </a:effectRef>
          <a:fontRef idx="minor">
            <a:schemeClr val="dk1"/>
          </a:fontRef>
        </p:style>
        <p:txBody>
          <a:bodyPr vert="horz" lIns="91440" tIns="45720" rIns="91440" bIns="45720" rtlCol="0">
            <a:normAutofit/>
          </a:bodyPr>
          <a:lstStyle>
            <a:lvl1pPr indent="0" algn="ctr">
              <a:lnSpc>
                <a:spcPct val="90000"/>
              </a:lnSpc>
              <a:spcBef>
                <a:spcPts val="1000"/>
              </a:spcBef>
              <a:buFont typeface="Arial" panose="020B0604020202020204" pitchFamily="34" charset="0"/>
              <a:buNone/>
              <a:defRPr sz="9800" b="1">
                <a:latin typeface="Times New Roman" pitchFamily="18" charset="0"/>
                <a:cs typeface="Times New Roman" pitchFamily="18"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60000"/>
              </a:lnSpc>
            </a:pPr>
            <a:r>
              <a:rPr lang="en-US" sz="2600" dirty="0"/>
              <a:t>Advantages</a:t>
            </a:r>
          </a:p>
          <a:p>
            <a:pPr marL="876300" indent="-514350" algn="just">
              <a:lnSpc>
                <a:spcPct val="100000"/>
              </a:lnSpc>
              <a:buFont typeface="+mj-lt"/>
              <a:buAutoNum type="arabicPeriod"/>
            </a:pPr>
            <a:r>
              <a:rPr lang="en-IN" sz="2300" b="0" dirty="0"/>
              <a:t>Facilitates use of processes that cannot be stopped or interrupted</a:t>
            </a:r>
          </a:p>
          <a:p>
            <a:pPr marL="876300" indent="-514350" algn="just">
              <a:lnSpc>
                <a:spcPct val="100000"/>
              </a:lnSpc>
              <a:buFont typeface="+mj-lt"/>
              <a:buAutoNum type="arabicPeriod"/>
            </a:pPr>
            <a:r>
              <a:rPr lang="en-IN" sz="2300" b="0" dirty="0"/>
              <a:t>Expensive capital equipment can be better utilized.</a:t>
            </a:r>
          </a:p>
          <a:p>
            <a:pPr marL="876300" indent="-514350" algn="just">
              <a:lnSpc>
                <a:spcPct val="100000"/>
              </a:lnSpc>
              <a:buFont typeface="+mj-lt"/>
              <a:buAutoNum type="arabicPeriod"/>
            </a:pPr>
            <a:r>
              <a:rPr lang="en-IN" sz="2300" b="0" dirty="0"/>
              <a:t>Higher and continuous production per </a:t>
            </a:r>
            <a:r>
              <a:rPr lang="en-IN" sz="2300" b="0" dirty="0" smtClean="0"/>
              <a:t>day</a:t>
            </a:r>
            <a:endParaRPr lang="en-IN" sz="8800" b="0" dirty="0"/>
          </a:p>
          <a:p>
            <a:pPr algn="just">
              <a:lnSpc>
                <a:spcPct val="120000"/>
              </a:lnSpc>
            </a:pPr>
            <a:endParaRPr lang="en-IN" sz="8000" b="0" dirty="0">
              <a:solidFill>
                <a:schemeClr val="tx1"/>
              </a:solidFill>
            </a:endParaRPr>
          </a:p>
          <a:p>
            <a:endParaRPr lang="en-US" b="0" dirty="0"/>
          </a:p>
          <a:p>
            <a:endParaRPr lang="en-IN" dirty="0"/>
          </a:p>
          <a:p>
            <a:endParaRPr lang="en-IN" dirty="0"/>
          </a:p>
          <a:p>
            <a:endParaRPr lang="en-IN" dirty="0"/>
          </a:p>
          <a:p>
            <a:endParaRPr lang="en-IN" dirty="0"/>
          </a:p>
          <a:p>
            <a:endParaRPr lang="en-IN" dirty="0"/>
          </a:p>
          <a:p>
            <a:endParaRPr lang="en-IN" dirty="0"/>
          </a:p>
          <a:p>
            <a:endParaRPr lang="en-US" dirty="0"/>
          </a:p>
        </p:txBody>
      </p:sp>
      <p:sp>
        <p:nvSpPr>
          <p:cNvPr id="9" name="Content Placeholder 7"/>
          <p:cNvSpPr txBox="1">
            <a:spLocks/>
          </p:cNvSpPr>
          <p:nvPr/>
        </p:nvSpPr>
        <p:spPr>
          <a:xfrm>
            <a:off x="6012493" y="3228164"/>
            <a:ext cx="5955604" cy="3363658"/>
          </a:xfrm>
          <a:prstGeom prst="rect">
            <a:avLst/>
          </a:prstGeom>
        </p:spPr>
        <p:style>
          <a:lnRef idx="1">
            <a:schemeClr val="accent2"/>
          </a:lnRef>
          <a:fillRef idx="2">
            <a:schemeClr val="accent2"/>
          </a:fillRef>
          <a:effectRef idx="1">
            <a:schemeClr val="accent2"/>
          </a:effectRef>
          <a:fontRef idx="minor">
            <a:schemeClr val="dk1"/>
          </a:fontRef>
        </p:style>
        <p:txBody>
          <a:bodyPr>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lnSpc>
                <a:spcPct val="70000"/>
              </a:lnSpc>
              <a:buFont typeface="Arial" panose="020B0604020202020204" pitchFamily="34" charset="0"/>
              <a:buNone/>
            </a:pPr>
            <a:endParaRPr lang="en-US" sz="7400" b="1" dirty="0" smtClean="0">
              <a:latin typeface="Times New Roman" pitchFamily="18" charset="0"/>
              <a:cs typeface="Times New Roman" pitchFamily="18" charset="0"/>
            </a:endParaRPr>
          </a:p>
          <a:p>
            <a:pPr marL="0" indent="0" algn="ctr">
              <a:lnSpc>
                <a:spcPct val="70000"/>
              </a:lnSpc>
              <a:buFont typeface="Arial" panose="020B0604020202020204" pitchFamily="34" charset="0"/>
              <a:buNone/>
            </a:pPr>
            <a:r>
              <a:rPr lang="en-US" sz="7400" b="1" dirty="0" smtClean="0">
                <a:latin typeface="Times New Roman" pitchFamily="18" charset="0"/>
                <a:cs typeface="Times New Roman" pitchFamily="18" charset="0"/>
              </a:rPr>
              <a:t>Disadvantages</a:t>
            </a:r>
            <a:endParaRPr lang="en-US" sz="11100" b="1" dirty="0" smtClean="0"/>
          </a:p>
          <a:p>
            <a:pPr marL="876300" indent="-514350" algn="just">
              <a:lnSpc>
                <a:spcPct val="120000"/>
              </a:lnSpc>
              <a:buFont typeface="+mj-lt"/>
              <a:buAutoNum type="arabicPeriod"/>
            </a:pPr>
            <a:r>
              <a:rPr lang="en-IN" sz="7100" dirty="0">
                <a:latin typeface="Times New Roman" pitchFamily="18" charset="0"/>
                <a:cs typeface="Times New Roman" pitchFamily="18" charset="0"/>
              </a:rPr>
              <a:t>Lacks good end efficient supervision during night shifts.</a:t>
            </a:r>
          </a:p>
          <a:p>
            <a:pPr marL="876300" indent="-514350" algn="just">
              <a:lnSpc>
                <a:spcPct val="120000"/>
              </a:lnSpc>
              <a:buFont typeface="+mj-lt"/>
              <a:buAutoNum type="arabicPeriod"/>
            </a:pPr>
            <a:r>
              <a:rPr lang="en-IN" sz="7100" dirty="0">
                <a:latin typeface="Times New Roman" pitchFamily="18" charset="0"/>
                <a:cs typeface="Times New Roman" pitchFamily="18" charset="0"/>
              </a:rPr>
              <a:t>Lack of effective coordination and communication from people of one shift to next shift.</a:t>
            </a:r>
          </a:p>
          <a:p>
            <a:pPr marL="876300" indent="-514350" algn="just">
              <a:lnSpc>
                <a:spcPct val="120000"/>
              </a:lnSpc>
              <a:buFont typeface="+mj-lt"/>
              <a:buAutoNum type="arabicPeriod"/>
            </a:pPr>
            <a:r>
              <a:rPr lang="en-IN" sz="7100" dirty="0">
                <a:latin typeface="Times New Roman" pitchFamily="18" charset="0"/>
                <a:cs typeface="Times New Roman" pitchFamily="18" charset="0"/>
              </a:rPr>
              <a:t>Loss of product or service may increase</a:t>
            </a:r>
          </a:p>
          <a:p>
            <a:pPr marL="361950" indent="0" algn="just">
              <a:lnSpc>
                <a:spcPct val="150000"/>
              </a:lnSpc>
              <a:buNone/>
            </a:pPr>
            <a:endParaRPr lang="en-IN" sz="6600" dirty="0" smtClean="0">
              <a:solidFill>
                <a:schemeClr val="tx1"/>
              </a:solidFill>
              <a:latin typeface="Times New Roman" pitchFamily="18" charset="0"/>
              <a:cs typeface="Times New Roman" pitchFamily="18" charset="0"/>
            </a:endParaRPr>
          </a:p>
          <a:p>
            <a:pPr marL="361950" indent="0" algn="just">
              <a:lnSpc>
                <a:spcPct val="150000"/>
              </a:lnSpc>
              <a:buNone/>
            </a:pPr>
            <a:endParaRPr lang="en-IN" sz="6600" dirty="0" smtClean="0">
              <a:solidFill>
                <a:schemeClr val="tx1"/>
              </a:solidFill>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876300" indent="-514350" algn="just">
              <a:lnSpc>
                <a:spcPct val="150000"/>
              </a:lnSpc>
              <a:buFont typeface="+mj-lt"/>
              <a:buAutoNum type="arabicPeriod"/>
            </a:pPr>
            <a:endParaRPr lang="en-IN" sz="6600" dirty="0" smtClean="0">
              <a:latin typeface="Times New Roman" pitchFamily="18" charset="0"/>
              <a:cs typeface="Times New Roman" pitchFamily="18" charset="0"/>
            </a:endParaRPr>
          </a:p>
          <a:p>
            <a:pPr marL="1504950" indent="-1143000" algn="just">
              <a:lnSpc>
                <a:spcPct val="120000"/>
              </a:lnSpc>
              <a:spcBef>
                <a:spcPts val="0"/>
              </a:spcBef>
              <a:spcAft>
                <a:spcPts val="1200"/>
              </a:spcAft>
              <a:buFont typeface="+mj-lt"/>
              <a:buAutoNum type="arabicPeriod"/>
            </a:pPr>
            <a:endParaRPr lang="en-IN" sz="6200" dirty="0" smtClean="0">
              <a:solidFill>
                <a:schemeClr val="tx1"/>
              </a:solidFill>
              <a:latin typeface="Times New Roman" pitchFamily="18" charset="0"/>
              <a:cs typeface="Times New Roman" pitchFamily="18" charset="0"/>
            </a:endParaRPr>
          </a:p>
          <a:p>
            <a:pPr marL="0" indent="0" algn="just">
              <a:buFont typeface="Arial" panose="020B0604020202020204" pitchFamily="34" charset="0"/>
              <a:buNone/>
            </a:pPr>
            <a:endParaRPr lang="en-US" dirty="0"/>
          </a:p>
        </p:txBody>
      </p:sp>
    </p:spTree>
    <p:extLst>
      <p:ext uri="{BB962C8B-B14F-4D97-AF65-F5344CB8AC3E}">
        <p14:creationId xmlns:p14="http://schemas.microsoft.com/office/powerpoint/2010/main" val="200945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32</a:t>
            </a:fld>
            <a:endParaRPr lang="en-IN"/>
          </a:p>
        </p:txBody>
      </p:sp>
      <p:sp>
        <p:nvSpPr>
          <p:cNvPr id="6" name="Rectangle 5"/>
          <p:cNvSpPr/>
          <p:nvPr/>
        </p:nvSpPr>
        <p:spPr>
          <a:xfrm>
            <a:off x="130443" y="1822706"/>
            <a:ext cx="11744231" cy="3539430"/>
          </a:xfrm>
          <a:prstGeom prst="rect">
            <a:avLst/>
          </a:prstGeom>
        </p:spPr>
        <p:txBody>
          <a:bodyPr wrap="square">
            <a:spAutoFit/>
          </a:bodyPr>
          <a:lstStyle/>
          <a:p>
            <a:r>
              <a:rPr lang="en-IN" sz="2800" dirty="0" smtClean="0">
                <a:latin typeface="Times New Roman" pitchFamily="18" charset="0"/>
                <a:cs typeface="Times New Roman" pitchFamily="18" charset="0"/>
              </a:rPr>
              <a:t>A committee is a group of people who have been formally assigned some task or some problem for their decision and/or implementation.</a:t>
            </a:r>
          </a:p>
          <a:p>
            <a:endParaRPr lang="en-IN" sz="2800" dirty="0">
              <a:latin typeface="Times New Roman" pitchFamily="18" charset="0"/>
              <a:cs typeface="Times New Roman" pitchFamily="18" charset="0"/>
            </a:endParaRPr>
          </a:p>
          <a:p>
            <a:r>
              <a:rPr lang="en-IN" sz="2800" dirty="0" smtClean="0">
                <a:latin typeface="Times New Roman" pitchFamily="18" charset="0"/>
                <a:cs typeface="Times New Roman" pitchFamily="18" charset="0"/>
              </a:rPr>
              <a:t>Committees are set up for group participation when we have</a:t>
            </a:r>
          </a:p>
          <a:p>
            <a:pPr marL="571500" indent="-571500">
              <a:buAutoNum type="romanLcPeriod"/>
            </a:pPr>
            <a:r>
              <a:rPr lang="en-IN" sz="2800" b="1" dirty="0" smtClean="0">
                <a:latin typeface="Times New Roman" pitchFamily="18" charset="0"/>
                <a:cs typeface="Times New Roman" pitchFamily="18" charset="0"/>
              </a:rPr>
              <a:t>Recurring </a:t>
            </a:r>
            <a:r>
              <a:rPr lang="en-IN" sz="2800" b="1" dirty="0">
                <a:latin typeface="Times New Roman" pitchFamily="18" charset="0"/>
                <a:cs typeface="Times New Roman" pitchFamily="18" charset="0"/>
              </a:rPr>
              <a:t>problem: </a:t>
            </a:r>
            <a:r>
              <a:rPr lang="en-IN" sz="2800" dirty="0" smtClean="0">
                <a:latin typeface="Times New Roman" pitchFamily="18" charset="0"/>
                <a:cs typeface="Times New Roman" pitchFamily="18" charset="0"/>
              </a:rPr>
              <a:t>A </a:t>
            </a:r>
            <a:r>
              <a:rPr lang="en-IN" sz="2800" dirty="0">
                <a:latin typeface="Times New Roman" pitchFamily="18" charset="0"/>
                <a:cs typeface="Times New Roman" pitchFamily="18" charset="0"/>
              </a:rPr>
              <a:t>problem that happens repeatedly, or more frequently than is </a:t>
            </a:r>
            <a:r>
              <a:rPr lang="en-IN" sz="2800" dirty="0" smtClean="0">
                <a:latin typeface="Times New Roman" pitchFamily="18" charset="0"/>
                <a:cs typeface="Times New Roman" pitchFamily="18" charset="0"/>
              </a:rPr>
              <a:t>desirable.</a:t>
            </a:r>
          </a:p>
          <a:p>
            <a:pPr marL="571500" indent="-571500">
              <a:buAutoNum type="romanLcPeriod"/>
            </a:pPr>
            <a:r>
              <a:rPr lang="en-IN" sz="2800" b="1" dirty="0" smtClean="0">
                <a:latin typeface="Times New Roman" pitchFamily="18" charset="0"/>
                <a:cs typeface="Times New Roman" pitchFamily="18" charset="0"/>
              </a:rPr>
              <a:t>A major problem </a:t>
            </a:r>
            <a:r>
              <a:rPr lang="en-IN" sz="2800" dirty="0" smtClean="0">
                <a:latin typeface="Times New Roman" pitchFamily="18" charset="0"/>
                <a:cs typeface="Times New Roman" pitchFamily="18" charset="0"/>
              </a:rPr>
              <a:t>–resolved only after series of discussion with the group whose work is closely related.</a:t>
            </a:r>
            <a:endParaRPr lang="en-IN" sz="2800" dirty="0">
              <a:latin typeface="Times New Roman" pitchFamily="18" charset="0"/>
              <a:cs typeface="Times New Roman" pitchFamily="18" charset="0"/>
            </a:endParaRPr>
          </a:p>
        </p:txBody>
      </p:sp>
      <p:sp>
        <p:nvSpPr>
          <p:cNvPr id="7" name="Rectangle 6"/>
          <p:cNvSpPr/>
          <p:nvPr/>
        </p:nvSpPr>
        <p:spPr>
          <a:xfrm>
            <a:off x="100208" y="1095763"/>
            <a:ext cx="11348581" cy="68293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150000"/>
              </a:lnSpc>
            </a:pPr>
            <a:r>
              <a:rPr lang="en-IN" sz="2800" b="1" dirty="0">
                <a:solidFill>
                  <a:srgbClr val="FF0000"/>
                </a:solidFill>
                <a:latin typeface="Times New Roman" pitchFamily="18" charset="0"/>
                <a:cs typeface="Times New Roman" pitchFamily="18" charset="0"/>
              </a:rPr>
              <a:t> </a:t>
            </a:r>
            <a:r>
              <a:rPr lang="en-IN" sz="3200" b="1" dirty="0">
                <a:solidFill>
                  <a:srgbClr val="FF0000"/>
                </a:solidFill>
                <a:latin typeface="Times New Roman" pitchFamily="18" charset="0"/>
                <a:cs typeface="Times New Roman" pitchFamily="18" charset="0"/>
              </a:rPr>
              <a:t>COMMITTEE - </a:t>
            </a:r>
            <a:r>
              <a:rPr lang="en-IN" sz="3200" b="1" dirty="0" smtClean="0">
                <a:solidFill>
                  <a:srgbClr val="002060"/>
                </a:solidFill>
                <a:latin typeface="Times New Roman" pitchFamily="18" charset="0"/>
                <a:cs typeface="Times New Roman" pitchFamily="18" charset="0"/>
              </a:rPr>
              <a:t>Meaning</a:t>
            </a:r>
            <a:endParaRPr lang="en-IN" sz="2800" b="1"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33</a:t>
            </a:fld>
            <a:endParaRPr lang="en-IN"/>
          </a:p>
        </p:txBody>
      </p:sp>
      <p:sp>
        <p:nvSpPr>
          <p:cNvPr id="7" name="Rectangle 6"/>
          <p:cNvSpPr/>
          <p:nvPr/>
        </p:nvSpPr>
        <p:spPr>
          <a:xfrm>
            <a:off x="100208" y="1095763"/>
            <a:ext cx="11348581" cy="68293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150000"/>
              </a:lnSpc>
            </a:pPr>
            <a:r>
              <a:rPr lang="en-IN" sz="2800" b="1" dirty="0">
                <a:solidFill>
                  <a:srgbClr val="FF0000"/>
                </a:solidFill>
                <a:latin typeface="Times New Roman" pitchFamily="18" charset="0"/>
                <a:cs typeface="Times New Roman" pitchFamily="18" charset="0"/>
              </a:rPr>
              <a:t> </a:t>
            </a:r>
            <a:r>
              <a:rPr lang="en-IN" sz="3200" b="1" dirty="0">
                <a:solidFill>
                  <a:srgbClr val="FF0000"/>
                </a:solidFill>
                <a:latin typeface="Times New Roman" pitchFamily="18" charset="0"/>
                <a:cs typeface="Times New Roman" pitchFamily="18" charset="0"/>
              </a:rPr>
              <a:t>COMMITTEE - </a:t>
            </a:r>
            <a:r>
              <a:rPr lang="en-IN" sz="3200" b="1" dirty="0" smtClean="0">
                <a:solidFill>
                  <a:srgbClr val="002060"/>
                </a:solidFill>
                <a:latin typeface="Times New Roman" pitchFamily="18" charset="0"/>
                <a:cs typeface="Times New Roman" pitchFamily="18" charset="0"/>
              </a:rPr>
              <a:t>Meaning</a:t>
            </a:r>
            <a:endParaRPr lang="en-IN" sz="2800" b="1" dirty="0">
              <a:solidFill>
                <a:srgbClr val="002060"/>
              </a:solidFill>
              <a:latin typeface="Times New Roman" pitchFamily="18" charset="0"/>
              <a:cs typeface="Times New Roman" pitchFamily="18" charset="0"/>
            </a:endParaRPr>
          </a:p>
        </p:txBody>
      </p:sp>
      <p:sp>
        <p:nvSpPr>
          <p:cNvPr id="8" name="Rectangle 7"/>
          <p:cNvSpPr/>
          <p:nvPr/>
        </p:nvSpPr>
        <p:spPr>
          <a:xfrm>
            <a:off x="130443" y="1822706"/>
            <a:ext cx="11744231" cy="4247317"/>
          </a:xfrm>
          <a:prstGeom prst="rect">
            <a:avLst/>
          </a:prstGeom>
        </p:spPr>
        <p:txBody>
          <a:bodyPr wrap="square">
            <a:spAutoFit/>
          </a:bodyPr>
          <a:lstStyle/>
          <a:p>
            <a:pPr algn="just"/>
            <a:r>
              <a:rPr lang="en-US" sz="2800" dirty="0" smtClean="0">
                <a:latin typeface="Times New Roman" pitchFamily="18" charset="0"/>
                <a:cs typeface="Times New Roman" pitchFamily="18" charset="0"/>
              </a:rPr>
              <a:t>For most </a:t>
            </a:r>
            <a:r>
              <a:rPr lang="en-US" sz="2800" dirty="0">
                <a:latin typeface="Times New Roman" pitchFamily="18" charset="0"/>
                <a:cs typeface="Times New Roman" pitchFamily="18" charset="0"/>
              </a:rPr>
              <a:t>of other situations which may be essentially individual </a:t>
            </a:r>
            <a:r>
              <a:rPr lang="en-US" sz="2800" dirty="0" smtClean="0">
                <a:latin typeface="Times New Roman" pitchFamily="18" charset="0"/>
                <a:cs typeface="Times New Roman" pitchFamily="18" charset="0"/>
              </a:rPr>
              <a:t>functions a committee </a:t>
            </a:r>
            <a:r>
              <a:rPr lang="en-US" sz="2800" dirty="0">
                <a:latin typeface="Times New Roman" pitchFamily="18" charset="0"/>
                <a:cs typeface="Times New Roman" pitchFamily="18" charset="0"/>
              </a:rPr>
              <a:t>is not </a:t>
            </a:r>
            <a:r>
              <a:rPr lang="en-US" sz="2800" dirty="0" smtClean="0">
                <a:latin typeface="Times New Roman" pitchFamily="18" charset="0"/>
                <a:cs typeface="Times New Roman" pitchFamily="18" charset="0"/>
              </a:rPr>
              <a:t>warranted</a:t>
            </a:r>
          </a:p>
          <a:p>
            <a:endParaRPr lang="en-US" sz="1600" dirty="0" smtClean="0">
              <a:latin typeface="Times New Roman" pitchFamily="18" charset="0"/>
              <a:cs typeface="Times New Roman" pitchFamily="18" charset="0"/>
            </a:endParaRPr>
          </a:p>
          <a:p>
            <a:r>
              <a:rPr lang="en-US" sz="2800" b="1" i="1" dirty="0" smtClean="0">
                <a:latin typeface="Times New Roman" pitchFamily="18" charset="0"/>
                <a:cs typeface="Times New Roman" pitchFamily="18" charset="0"/>
              </a:rPr>
              <a:t>example </a:t>
            </a:r>
          </a:p>
          <a:p>
            <a:pPr marL="571500" indent="-571500" algn="just">
              <a:spcAft>
                <a:spcPts val="1200"/>
              </a:spcAft>
              <a:buFont typeface="+mj-lt"/>
              <a:buAutoNum type="romanLcPeriod"/>
            </a:pPr>
            <a:r>
              <a:rPr lang="en-US" sz="2800" dirty="0" smtClean="0">
                <a:latin typeface="Times New Roman" pitchFamily="18" charset="0"/>
                <a:cs typeface="Times New Roman" pitchFamily="18" charset="0"/>
              </a:rPr>
              <a:t>To make a sharp, clear and prompt decisions with unqualified responsibility </a:t>
            </a:r>
          </a:p>
          <a:p>
            <a:pPr marL="571500" indent="-571500" algn="just">
              <a:spcAft>
                <a:spcPts val="1200"/>
              </a:spcAft>
              <a:buFont typeface="+mj-lt"/>
              <a:buAutoNum type="romanLcPeriod"/>
            </a:pPr>
            <a:r>
              <a:rPr lang="en-US" sz="2800" dirty="0">
                <a:latin typeface="Times New Roman" pitchFamily="18" charset="0"/>
                <a:cs typeface="Times New Roman" pitchFamily="18" charset="0"/>
              </a:rPr>
              <a:t>To consider an unimportant questions where a particular decision is a foregone conclusion </a:t>
            </a:r>
            <a:endParaRPr lang="en-US" sz="2800" dirty="0" smtClean="0">
              <a:latin typeface="Times New Roman" pitchFamily="18" charset="0"/>
              <a:cs typeface="Times New Roman" pitchFamily="18" charset="0"/>
            </a:endParaRPr>
          </a:p>
          <a:p>
            <a:pPr marL="571500" indent="-571500" algn="just">
              <a:spcAft>
                <a:spcPts val="1200"/>
              </a:spcAft>
              <a:buFont typeface="+mj-lt"/>
              <a:buAutoNum type="romanLcPeriod"/>
            </a:pPr>
            <a:r>
              <a:rPr lang="en-US" sz="2800" dirty="0" smtClean="0">
                <a:latin typeface="Times New Roman" pitchFamily="18" charset="0"/>
                <a:cs typeface="Times New Roman" pitchFamily="18" charset="0"/>
              </a:rPr>
              <a:t>To pool the splintered authority of several managers </a:t>
            </a:r>
          </a:p>
          <a:p>
            <a:pPr marL="571500" indent="-571500" algn="just">
              <a:spcAft>
                <a:spcPts val="1200"/>
              </a:spcAft>
              <a:buFont typeface="+mj-lt"/>
              <a:buAutoNum type="romanLcPeriod"/>
            </a:pPr>
            <a:r>
              <a:rPr lang="en-US" sz="2800" dirty="0" smtClean="0">
                <a:latin typeface="Times New Roman" pitchFamily="18" charset="0"/>
                <a:cs typeface="Times New Roman" pitchFamily="18" charset="0"/>
              </a:rPr>
              <a:t>To gather the data recovering independent study and investigation</a:t>
            </a: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41369591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a:xfrm>
            <a:off x="5774498" y="6194941"/>
            <a:ext cx="2743200" cy="365125"/>
          </a:xfrm>
        </p:spPr>
        <p:txBody>
          <a:bodyPr/>
          <a:lstStyle/>
          <a:p>
            <a:fld id="{D0437036-596D-4E08-B26D-B8A0A9E8EA4F}" type="slidenum">
              <a:rPr lang="en-IN" smtClean="0"/>
              <a:pPr/>
              <a:t>34</a:t>
            </a:fld>
            <a:endParaRPr lang="en-IN"/>
          </a:p>
        </p:txBody>
      </p:sp>
      <p:sp>
        <p:nvSpPr>
          <p:cNvPr id="7" name="Rectangle 6"/>
          <p:cNvSpPr/>
          <p:nvPr/>
        </p:nvSpPr>
        <p:spPr>
          <a:xfrm>
            <a:off x="100208" y="1095763"/>
            <a:ext cx="11348581" cy="68293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150000"/>
              </a:lnSpc>
            </a:pPr>
            <a:r>
              <a:rPr lang="en-IN" sz="2800" b="1" dirty="0">
                <a:solidFill>
                  <a:srgbClr val="FF0000"/>
                </a:solidFill>
                <a:latin typeface="Times New Roman" pitchFamily="18" charset="0"/>
                <a:cs typeface="Times New Roman" pitchFamily="18" charset="0"/>
              </a:rPr>
              <a:t> </a:t>
            </a:r>
            <a:r>
              <a:rPr lang="en-IN" sz="3200" b="1" dirty="0">
                <a:solidFill>
                  <a:srgbClr val="FF0000"/>
                </a:solidFill>
                <a:latin typeface="Times New Roman" pitchFamily="18" charset="0"/>
                <a:cs typeface="Times New Roman" pitchFamily="18" charset="0"/>
              </a:rPr>
              <a:t>COMMITTEE - </a:t>
            </a:r>
            <a:r>
              <a:rPr lang="en-IN" sz="3200" b="1" dirty="0" smtClean="0">
                <a:solidFill>
                  <a:srgbClr val="002060"/>
                </a:solidFill>
                <a:latin typeface="Times New Roman" pitchFamily="18" charset="0"/>
                <a:cs typeface="Times New Roman" pitchFamily="18" charset="0"/>
              </a:rPr>
              <a:t>Meaning</a:t>
            </a:r>
            <a:endParaRPr lang="en-IN" sz="2800" b="1" dirty="0">
              <a:solidFill>
                <a:srgbClr val="002060"/>
              </a:solidFill>
              <a:latin typeface="Times New Roman" pitchFamily="18" charset="0"/>
              <a:cs typeface="Times New Roman" pitchFamily="18" charset="0"/>
            </a:endParaRPr>
          </a:p>
        </p:txBody>
      </p:sp>
      <p:sp>
        <p:nvSpPr>
          <p:cNvPr id="5" name="AutoShape 2" descr="abstract movilă La scară largă linking pin meaning Strălucire trotuar m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12529"/>
          <a:stretch/>
        </p:blipFill>
        <p:spPr bwMode="auto">
          <a:xfrm>
            <a:off x="2049180" y="2345926"/>
            <a:ext cx="7007138" cy="3443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30443" y="1822706"/>
            <a:ext cx="11744231" cy="523220"/>
          </a:xfrm>
          <a:prstGeom prst="rect">
            <a:avLst/>
          </a:prstGeom>
        </p:spPr>
        <p:txBody>
          <a:bodyPr wrap="square">
            <a:spAutoFit/>
          </a:bodyPr>
          <a:lstStyle/>
          <a:p>
            <a:r>
              <a:rPr lang="en-IN" sz="2800" dirty="0" err="1" smtClean="0">
                <a:latin typeface="Times New Roman" pitchFamily="18" charset="0"/>
                <a:cs typeface="Times New Roman" pitchFamily="18" charset="0"/>
              </a:rPr>
              <a:t>Likert’s</a:t>
            </a:r>
            <a:r>
              <a:rPr lang="en-IN" sz="2800" dirty="0" smtClean="0">
                <a:latin typeface="Times New Roman" pitchFamily="18" charset="0"/>
                <a:cs typeface="Times New Roman" pitchFamily="18" charset="0"/>
              </a:rPr>
              <a:t>-New patterns of Management –Inter-locking groups</a:t>
            </a:r>
            <a:endParaRPr lang="en-IN" sz="2800" dirty="0">
              <a:latin typeface="Times New Roman" pitchFamily="18" charset="0"/>
              <a:cs typeface="Times New Roman" pitchFamily="18" charset="0"/>
            </a:endParaRPr>
          </a:p>
        </p:txBody>
      </p:sp>
      <p:sp>
        <p:nvSpPr>
          <p:cNvPr id="10" name="Rectangle 9"/>
          <p:cNvSpPr/>
          <p:nvPr/>
        </p:nvSpPr>
        <p:spPr>
          <a:xfrm>
            <a:off x="0" y="5916799"/>
            <a:ext cx="11744231" cy="523220"/>
          </a:xfrm>
          <a:prstGeom prst="rect">
            <a:avLst/>
          </a:prstGeom>
        </p:spPr>
        <p:txBody>
          <a:bodyPr wrap="square">
            <a:spAutoFit/>
          </a:bodyPr>
          <a:lstStyle/>
          <a:p>
            <a:pPr algn="ctr"/>
            <a:r>
              <a:rPr lang="en-IN" sz="2800" dirty="0" smtClean="0">
                <a:latin typeface="Times New Roman" pitchFamily="18" charset="0"/>
                <a:cs typeface="Times New Roman" pitchFamily="18" charset="0"/>
              </a:rPr>
              <a:t>The linking pin function</a:t>
            </a: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41814120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a:xfrm>
            <a:off x="5774498" y="6194941"/>
            <a:ext cx="2743200" cy="365125"/>
          </a:xfrm>
        </p:spPr>
        <p:txBody>
          <a:bodyPr/>
          <a:lstStyle/>
          <a:p>
            <a:fld id="{D0437036-596D-4E08-B26D-B8A0A9E8EA4F}" type="slidenum">
              <a:rPr lang="en-IN" smtClean="0"/>
              <a:pPr/>
              <a:t>35</a:t>
            </a:fld>
            <a:endParaRPr lang="en-IN"/>
          </a:p>
        </p:txBody>
      </p:sp>
      <p:sp>
        <p:nvSpPr>
          <p:cNvPr id="7" name="Rectangle 6"/>
          <p:cNvSpPr/>
          <p:nvPr/>
        </p:nvSpPr>
        <p:spPr>
          <a:xfrm>
            <a:off x="100208" y="1095763"/>
            <a:ext cx="11348581" cy="68293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150000"/>
              </a:lnSpc>
            </a:pPr>
            <a:r>
              <a:rPr lang="en-IN" sz="2800" b="1" dirty="0">
                <a:solidFill>
                  <a:srgbClr val="FF0000"/>
                </a:solidFill>
                <a:latin typeface="Times New Roman" pitchFamily="18" charset="0"/>
                <a:cs typeface="Times New Roman" pitchFamily="18" charset="0"/>
              </a:rPr>
              <a:t> </a:t>
            </a:r>
            <a:r>
              <a:rPr lang="en-IN" sz="3200" b="1" dirty="0">
                <a:solidFill>
                  <a:srgbClr val="FF0000"/>
                </a:solidFill>
                <a:latin typeface="Times New Roman" pitchFamily="18" charset="0"/>
                <a:cs typeface="Times New Roman" pitchFamily="18" charset="0"/>
              </a:rPr>
              <a:t>COMMITTEE - </a:t>
            </a:r>
            <a:r>
              <a:rPr lang="en-IN" sz="3200" b="1" dirty="0" smtClean="0">
                <a:solidFill>
                  <a:srgbClr val="002060"/>
                </a:solidFill>
                <a:latin typeface="Times New Roman" pitchFamily="18" charset="0"/>
                <a:cs typeface="Times New Roman" pitchFamily="18" charset="0"/>
              </a:rPr>
              <a:t>Types</a:t>
            </a:r>
            <a:endParaRPr lang="en-IN" sz="2800" b="1" dirty="0">
              <a:solidFill>
                <a:srgbClr val="002060"/>
              </a:solidFill>
              <a:latin typeface="Times New Roman" pitchFamily="18" charset="0"/>
              <a:cs typeface="Times New Roman" pitchFamily="18" charset="0"/>
            </a:endParaRPr>
          </a:p>
        </p:txBody>
      </p:sp>
      <p:sp>
        <p:nvSpPr>
          <p:cNvPr id="5" name="AutoShape 2" descr="abstract movilă La scară largă linking pin meaning Strălucire trotuar m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Rectangle 10"/>
          <p:cNvSpPr/>
          <p:nvPr/>
        </p:nvSpPr>
        <p:spPr>
          <a:xfrm>
            <a:off x="130443" y="1785128"/>
            <a:ext cx="11744231" cy="6709529"/>
          </a:xfrm>
          <a:prstGeom prst="rect">
            <a:avLst/>
          </a:prstGeom>
        </p:spPr>
        <p:txBody>
          <a:bodyPr wrap="square">
            <a:spAutoFit/>
          </a:bodyPr>
          <a:lstStyle/>
          <a:p>
            <a:pPr algn="just"/>
            <a:r>
              <a:rPr lang="en-IN" sz="2800" dirty="0" smtClean="0">
                <a:latin typeface="Times New Roman"/>
              </a:rPr>
              <a:t>Functions are separated by time, place or title</a:t>
            </a:r>
          </a:p>
          <a:p>
            <a:pPr algn="just">
              <a:spcAft>
                <a:spcPts val="1200"/>
              </a:spcAft>
            </a:pPr>
            <a:endParaRPr lang="en-IN" sz="100" b="1" dirty="0" smtClean="0">
              <a:solidFill>
                <a:srgbClr val="002060"/>
              </a:solidFill>
              <a:latin typeface="Times New Roman"/>
              <a:cs typeface="Times New Roman" pitchFamily="18" charset="0"/>
            </a:endParaRPr>
          </a:p>
          <a:p>
            <a:pPr marL="514350" indent="-514350" algn="just">
              <a:spcAft>
                <a:spcPts val="1200"/>
              </a:spcAft>
              <a:buFont typeface="+mj-lt"/>
              <a:buAutoNum type="arabicPeriod"/>
            </a:pPr>
            <a:r>
              <a:rPr lang="en-IN" sz="2800" b="1" dirty="0" smtClean="0">
                <a:solidFill>
                  <a:srgbClr val="002060"/>
                </a:solidFill>
                <a:latin typeface="Times New Roman" pitchFamily="18" charset="0"/>
                <a:cs typeface="Times New Roman" pitchFamily="18" charset="0"/>
              </a:rPr>
              <a:t>Advisory committee- </a:t>
            </a:r>
            <a:r>
              <a:rPr lang="en-IN" sz="2800" dirty="0" smtClean="0">
                <a:latin typeface="Times New Roman" pitchFamily="18" charset="0"/>
                <a:cs typeface="Times New Roman" pitchFamily="18" charset="0"/>
              </a:rPr>
              <a:t>Vested with staff authority-Works, sales, finance committee.</a:t>
            </a:r>
            <a:endParaRPr lang="en-IN" sz="2400" dirty="0" smtClean="0">
              <a:latin typeface="Times New Roman" pitchFamily="18" charset="0"/>
              <a:cs typeface="Times New Roman" pitchFamily="18" charset="0"/>
            </a:endParaRPr>
          </a:p>
          <a:p>
            <a:pPr marL="514350" indent="-514350" algn="just">
              <a:spcAft>
                <a:spcPts val="1200"/>
              </a:spcAft>
              <a:buFont typeface="+mj-lt"/>
              <a:buAutoNum type="arabicPeriod"/>
            </a:pPr>
            <a:r>
              <a:rPr lang="en-IN" sz="2800" b="1" dirty="0" smtClean="0">
                <a:solidFill>
                  <a:srgbClr val="002060"/>
                </a:solidFill>
                <a:latin typeface="Times New Roman" pitchFamily="18" charset="0"/>
                <a:cs typeface="Times New Roman" pitchFamily="18" charset="0"/>
              </a:rPr>
              <a:t>Executive committee- </a:t>
            </a:r>
            <a:r>
              <a:rPr lang="en-IN" sz="2800" dirty="0">
                <a:latin typeface="Times New Roman" pitchFamily="18" charset="0"/>
                <a:cs typeface="Times New Roman" pitchFamily="18" charset="0"/>
              </a:rPr>
              <a:t>Vested with line </a:t>
            </a:r>
            <a:r>
              <a:rPr lang="en-IN" sz="2800" dirty="0" smtClean="0">
                <a:latin typeface="Times New Roman" pitchFamily="18" charset="0"/>
                <a:cs typeface="Times New Roman" pitchFamily="18" charset="0"/>
              </a:rPr>
              <a:t>authority; </a:t>
            </a:r>
            <a:r>
              <a:rPr lang="en-IN" sz="2800" b="1" dirty="0">
                <a:solidFill>
                  <a:srgbClr val="FF0000"/>
                </a:solidFill>
                <a:latin typeface="Times New Roman" pitchFamily="18" charset="0"/>
                <a:cs typeface="Times New Roman" pitchFamily="18" charset="0"/>
              </a:rPr>
              <a:t>taking a</a:t>
            </a:r>
            <a:r>
              <a:rPr lang="en-IN" sz="2800" b="1" dirty="0" smtClean="0">
                <a:solidFill>
                  <a:srgbClr val="FF0000"/>
                </a:solidFill>
                <a:latin typeface="Times New Roman" pitchFamily="18" charset="0"/>
                <a:cs typeface="Times New Roman" pitchFamily="18" charset="0"/>
              </a:rPr>
              <a:t>nd enforcing decision; </a:t>
            </a:r>
            <a:r>
              <a:rPr lang="en-IN" sz="2800" dirty="0">
                <a:latin typeface="Times New Roman" pitchFamily="18" charset="0"/>
                <a:cs typeface="Times New Roman" pitchFamily="18" charset="0"/>
              </a:rPr>
              <a:t>Board of </a:t>
            </a:r>
            <a:r>
              <a:rPr lang="en-IN" sz="2800" dirty="0" smtClean="0">
                <a:latin typeface="Times New Roman" pitchFamily="18" charset="0"/>
                <a:cs typeface="Times New Roman" pitchFamily="18" charset="0"/>
              </a:rPr>
              <a:t>directors</a:t>
            </a:r>
          </a:p>
          <a:p>
            <a:pPr marL="514350" indent="-514350" algn="just">
              <a:spcAft>
                <a:spcPts val="1200"/>
              </a:spcAft>
              <a:buFont typeface="+mj-lt"/>
              <a:buAutoNum type="arabicPeriod"/>
            </a:pPr>
            <a:r>
              <a:rPr lang="en-IN" sz="2800" b="1" dirty="0">
                <a:solidFill>
                  <a:srgbClr val="002060"/>
                </a:solidFill>
                <a:latin typeface="Times New Roman" pitchFamily="18" charset="0"/>
                <a:cs typeface="Times New Roman" pitchFamily="18" charset="0"/>
              </a:rPr>
              <a:t>Standing committee- </a:t>
            </a:r>
            <a:r>
              <a:rPr lang="en-IN" sz="2800" dirty="0">
                <a:latin typeface="Times New Roman"/>
              </a:rPr>
              <a:t>permanent </a:t>
            </a:r>
            <a:r>
              <a:rPr lang="en-IN" sz="2800" dirty="0" smtClean="0">
                <a:latin typeface="Times New Roman"/>
              </a:rPr>
              <a:t>committee; </a:t>
            </a:r>
            <a:r>
              <a:rPr lang="en-IN" sz="2800" dirty="0" smtClean="0">
                <a:solidFill>
                  <a:srgbClr val="C00000"/>
                </a:solidFill>
                <a:latin typeface="Times New Roman"/>
              </a:rPr>
              <a:t>Finance</a:t>
            </a:r>
            <a:r>
              <a:rPr lang="en-IN" sz="2800" dirty="0">
                <a:solidFill>
                  <a:srgbClr val="C00000"/>
                </a:solidFill>
                <a:latin typeface="Times New Roman"/>
              </a:rPr>
              <a:t>, loan approval committee, Admission </a:t>
            </a:r>
            <a:r>
              <a:rPr lang="en-IN" sz="2800" dirty="0" smtClean="0">
                <a:solidFill>
                  <a:srgbClr val="C00000"/>
                </a:solidFill>
                <a:latin typeface="Times New Roman"/>
              </a:rPr>
              <a:t>committee; </a:t>
            </a:r>
            <a:r>
              <a:rPr lang="en-GB" sz="2800" dirty="0" smtClean="0">
                <a:latin typeface="Times New Roman"/>
              </a:rPr>
              <a:t>Members </a:t>
            </a:r>
            <a:r>
              <a:rPr lang="en-GB" sz="2800" dirty="0">
                <a:latin typeface="Times New Roman"/>
              </a:rPr>
              <a:t>chosen based on their title or position instead of </a:t>
            </a:r>
            <a:r>
              <a:rPr lang="en-GB" sz="2800" dirty="0" smtClean="0">
                <a:latin typeface="Times New Roman"/>
              </a:rPr>
              <a:t>qualifications </a:t>
            </a:r>
            <a:r>
              <a:rPr lang="en-GB" sz="2800" dirty="0">
                <a:latin typeface="Times New Roman"/>
              </a:rPr>
              <a:t>or </a:t>
            </a:r>
            <a:r>
              <a:rPr lang="en-GB" sz="2800" dirty="0" smtClean="0">
                <a:latin typeface="Times New Roman"/>
              </a:rPr>
              <a:t>skills. </a:t>
            </a:r>
          </a:p>
          <a:p>
            <a:pPr marL="514350" indent="-514350" algn="just">
              <a:spcAft>
                <a:spcPts val="1200"/>
              </a:spcAft>
              <a:buFont typeface="+mj-lt"/>
              <a:buAutoNum type="arabicPeriod"/>
            </a:pPr>
            <a:r>
              <a:rPr lang="en-IN" sz="2800" b="1" dirty="0" smtClean="0">
                <a:solidFill>
                  <a:srgbClr val="002060"/>
                </a:solidFill>
                <a:latin typeface="Times New Roman" pitchFamily="18" charset="0"/>
                <a:cs typeface="Times New Roman" pitchFamily="18" charset="0"/>
              </a:rPr>
              <a:t>Ad-hoc committee-</a:t>
            </a:r>
            <a:r>
              <a:rPr lang="en-IN" sz="2800" dirty="0">
                <a:latin typeface="Times New Roman"/>
              </a:rPr>
              <a:t> Temporary </a:t>
            </a:r>
            <a:r>
              <a:rPr lang="en-IN" sz="2800" dirty="0" smtClean="0">
                <a:latin typeface="Times New Roman"/>
              </a:rPr>
              <a:t>committee; </a:t>
            </a:r>
            <a:r>
              <a:rPr lang="en-GB" sz="2800" dirty="0">
                <a:latin typeface="Times New Roman"/>
              </a:rPr>
              <a:t>Short </a:t>
            </a:r>
            <a:r>
              <a:rPr lang="en-GB" sz="2800" dirty="0" smtClean="0">
                <a:latin typeface="Times New Roman"/>
              </a:rPr>
              <a:t>duration; Dissolved </a:t>
            </a:r>
            <a:r>
              <a:rPr lang="en-GB" sz="2800" dirty="0">
                <a:latin typeface="Times New Roman"/>
              </a:rPr>
              <a:t>after the task is over</a:t>
            </a:r>
            <a:endParaRPr lang="en-IN" sz="2800" dirty="0">
              <a:latin typeface="Times New Roman"/>
            </a:endParaRPr>
          </a:p>
          <a:p>
            <a:pPr marL="514350" indent="-514350" algn="just">
              <a:buFont typeface="+mj-lt"/>
              <a:buAutoNum type="arabicPeriod"/>
            </a:pPr>
            <a:endParaRPr lang="en-IN" sz="2800" b="1" dirty="0">
              <a:solidFill>
                <a:srgbClr val="002060"/>
              </a:solidFill>
              <a:latin typeface="Times New Roman" pitchFamily="18" charset="0"/>
              <a:cs typeface="Times New Roman" pitchFamily="18" charset="0"/>
            </a:endParaRPr>
          </a:p>
          <a:p>
            <a:pPr marL="514350" indent="-514350">
              <a:buFont typeface="+mj-lt"/>
              <a:buAutoNum type="arabicPeriod"/>
            </a:pPr>
            <a:endParaRPr lang="en-IN" sz="2800" dirty="0" smtClean="0">
              <a:latin typeface="Times New Roman" pitchFamily="18" charset="0"/>
              <a:cs typeface="Times New Roman" pitchFamily="18" charset="0"/>
            </a:endParaRPr>
          </a:p>
          <a:p>
            <a:pPr marL="514350" indent="-514350">
              <a:buAutoNum type="arabicPeriod"/>
            </a:pP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415113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 calcmode="lin" valueType="num">
                                      <p:cBhvr additive="base">
                                        <p:cTn id="7"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anim calcmode="lin" valueType="num">
                                      <p:cBhvr additive="base">
                                        <p:cTn id="13"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anim calcmode="lin" valueType="num">
                                      <p:cBhvr additive="base">
                                        <p:cTn id="19"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5" end="5"/>
                                            </p:txEl>
                                          </p:spTgt>
                                        </p:tgtEl>
                                        <p:attrNameLst>
                                          <p:attrName>style.visibility</p:attrName>
                                        </p:attrNameLst>
                                      </p:cBhvr>
                                      <p:to>
                                        <p:strVal val="visible"/>
                                      </p:to>
                                    </p:set>
                                    <p:anim calcmode="lin" valueType="num">
                                      <p:cBhvr additive="base">
                                        <p:cTn id="25"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36</a:t>
            </a:fld>
            <a:endParaRPr lang="en-IN"/>
          </a:p>
        </p:txBody>
      </p:sp>
      <p:sp>
        <p:nvSpPr>
          <p:cNvPr id="6" name="Rectangle 5"/>
          <p:cNvSpPr/>
          <p:nvPr/>
        </p:nvSpPr>
        <p:spPr>
          <a:xfrm>
            <a:off x="78874" y="1691533"/>
            <a:ext cx="11958637" cy="4708981"/>
          </a:xfrm>
          <a:prstGeom prst="rect">
            <a:avLst/>
          </a:prstGeom>
        </p:spPr>
        <p:txBody>
          <a:bodyPr wrap="square">
            <a:spAutoFit/>
          </a:bodyPr>
          <a:lstStyle/>
          <a:p>
            <a:pPr algn="just">
              <a:spcAft>
                <a:spcPts val="1800"/>
              </a:spcAft>
            </a:pPr>
            <a:r>
              <a:rPr lang="en-US" sz="2400" dirty="0" smtClean="0">
                <a:latin typeface="Times New Roman" pitchFamily="18" charset="0"/>
                <a:cs typeface="Times New Roman" pitchFamily="18" charset="0"/>
              </a:rPr>
              <a:t>1. Where </a:t>
            </a:r>
            <a:r>
              <a:rPr lang="en-US" sz="2400" dirty="0">
                <a:latin typeface="Times New Roman" pitchFamily="18" charset="0"/>
                <a:cs typeface="Times New Roman" pitchFamily="18" charset="0"/>
              </a:rPr>
              <a:t>committee is consists of departmental heads as a </a:t>
            </a:r>
            <a:r>
              <a:rPr lang="en-US" sz="2400" dirty="0" smtClean="0">
                <a:latin typeface="Times New Roman" pitchFamily="18" charset="0"/>
                <a:cs typeface="Times New Roman" pitchFamily="18" charset="0"/>
              </a:rPr>
              <a:t>members, </a:t>
            </a:r>
            <a:r>
              <a:rPr lang="en-US" sz="2400" dirty="0">
                <a:latin typeface="Times New Roman" pitchFamily="18" charset="0"/>
                <a:cs typeface="Times New Roman" pitchFamily="18" charset="0"/>
              </a:rPr>
              <a:t>people get an opportunity to better understand each others problem </a:t>
            </a:r>
            <a:r>
              <a:rPr lang="en-US" sz="2400" dirty="0" smtClean="0">
                <a:latin typeface="Times New Roman" pitchFamily="18" charset="0"/>
                <a:cs typeface="Times New Roman" pitchFamily="18" charset="0"/>
              </a:rPr>
              <a:t>and move towards organizational goals.</a:t>
            </a:r>
          </a:p>
          <a:p>
            <a:pPr algn="just">
              <a:spcAft>
                <a:spcPts val="1800"/>
              </a:spcAft>
            </a:pPr>
            <a:r>
              <a:rPr lang="en-US" sz="2400" dirty="0" smtClean="0">
                <a:latin typeface="Times New Roman" pitchFamily="18" charset="0"/>
                <a:cs typeface="Times New Roman" pitchFamily="18" charset="0"/>
              </a:rPr>
              <a:t>2. Committees provided </a:t>
            </a:r>
            <a:r>
              <a:rPr lang="en-US" sz="2400" dirty="0">
                <a:latin typeface="Times New Roman" pitchFamily="18" charset="0"/>
                <a:cs typeface="Times New Roman" pitchFamily="18" charset="0"/>
              </a:rPr>
              <a:t>forum for the </a:t>
            </a:r>
            <a:r>
              <a:rPr lang="en-US" sz="2400" dirty="0" smtClean="0">
                <a:latin typeface="Times New Roman" pitchFamily="18" charset="0"/>
                <a:cs typeface="Times New Roman" pitchFamily="18" charset="0"/>
              </a:rPr>
              <a:t>pooling </a:t>
            </a:r>
            <a:r>
              <a:rPr lang="en-US" sz="2400" dirty="0">
                <a:latin typeface="Times New Roman" pitchFamily="18" charset="0"/>
                <a:cs typeface="Times New Roman" pitchFamily="18" charset="0"/>
              </a:rPr>
              <a:t>of knowledge and experience of many persons of different </a:t>
            </a:r>
            <a:r>
              <a:rPr lang="en-US" sz="2400" dirty="0" smtClean="0">
                <a:latin typeface="Times New Roman" pitchFamily="18" charset="0"/>
                <a:cs typeface="Times New Roman" pitchFamily="18" charset="0"/>
              </a:rPr>
              <a:t>skills, </a:t>
            </a:r>
            <a:r>
              <a:rPr lang="en-US" sz="2400" dirty="0">
                <a:latin typeface="Times New Roman" pitchFamily="18" charset="0"/>
                <a:cs typeface="Times New Roman" pitchFamily="18" charset="0"/>
              </a:rPr>
              <a:t>ages and </a:t>
            </a:r>
            <a:r>
              <a:rPr lang="en-US" sz="2400" dirty="0" smtClean="0">
                <a:latin typeface="Times New Roman" pitchFamily="18" charset="0"/>
                <a:cs typeface="Times New Roman" pitchFamily="18" charset="0"/>
              </a:rPr>
              <a:t>backgrounds. </a:t>
            </a:r>
          </a:p>
          <a:p>
            <a:pPr algn="just">
              <a:spcAft>
                <a:spcPts val="1800"/>
              </a:spcAft>
            </a:pPr>
            <a:r>
              <a:rPr lang="en-US" sz="2400" dirty="0" smtClean="0">
                <a:latin typeface="Times New Roman" pitchFamily="18" charset="0"/>
                <a:cs typeface="Times New Roman" pitchFamily="18" charset="0"/>
              </a:rPr>
              <a:t>3. </a:t>
            </a:r>
            <a:r>
              <a:rPr lang="en-US" sz="2400" dirty="0">
                <a:latin typeface="Times New Roman" pitchFamily="18" charset="0"/>
                <a:cs typeface="Times New Roman" pitchFamily="18" charset="0"/>
              </a:rPr>
              <a:t>C</a:t>
            </a:r>
            <a:r>
              <a:rPr lang="en-US" sz="2400" dirty="0" smtClean="0">
                <a:latin typeface="Times New Roman" pitchFamily="18" charset="0"/>
                <a:cs typeface="Times New Roman" pitchFamily="18" charset="0"/>
              </a:rPr>
              <a:t>ommittee </a:t>
            </a:r>
            <a:r>
              <a:rPr lang="en-US" sz="2400" dirty="0">
                <a:latin typeface="Times New Roman" pitchFamily="18" charset="0"/>
                <a:cs typeface="Times New Roman" pitchFamily="18" charset="0"/>
              </a:rPr>
              <a:t>provides an opportunity to </a:t>
            </a:r>
            <a:r>
              <a:rPr lang="en-US" sz="2400" dirty="0" smtClean="0">
                <a:latin typeface="Times New Roman" pitchFamily="18" charset="0"/>
                <a:cs typeface="Times New Roman" pitchFamily="18" charset="0"/>
              </a:rPr>
              <a:t>many </a:t>
            </a:r>
            <a:r>
              <a:rPr lang="en-US" sz="2400" dirty="0">
                <a:latin typeface="Times New Roman" pitchFamily="18" charset="0"/>
                <a:cs typeface="Times New Roman" pitchFamily="18" charset="0"/>
              </a:rPr>
              <a:t>persons to participate in the decision making </a:t>
            </a:r>
            <a:r>
              <a:rPr lang="en-US" sz="2400" dirty="0" smtClean="0">
                <a:latin typeface="Times New Roman" pitchFamily="18" charset="0"/>
                <a:cs typeface="Times New Roman" pitchFamily="18" charset="0"/>
              </a:rPr>
              <a:t>process. </a:t>
            </a:r>
          </a:p>
          <a:p>
            <a:pPr algn="just">
              <a:spcAft>
                <a:spcPts val="1800"/>
              </a:spcAft>
            </a:pPr>
            <a:r>
              <a:rPr lang="en-US" sz="2400" dirty="0" smtClean="0">
                <a:latin typeface="Times New Roman" pitchFamily="18" charset="0"/>
                <a:cs typeface="Times New Roman" pitchFamily="18" charset="0"/>
              </a:rPr>
              <a:t>4. </a:t>
            </a:r>
            <a:r>
              <a:rPr lang="en-US" sz="2400" dirty="0">
                <a:latin typeface="Times New Roman" pitchFamily="18" charset="0"/>
                <a:cs typeface="Times New Roman" pitchFamily="18" charset="0"/>
              </a:rPr>
              <a:t>C</a:t>
            </a:r>
            <a:r>
              <a:rPr lang="en-US" sz="2400" dirty="0" smtClean="0">
                <a:latin typeface="Times New Roman" pitchFamily="18" charset="0"/>
                <a:cs typeface="Times New Roman" pitchFamily="18" charset="0"/>
              </a:rPr>
              <a:t>ommittee are excellent </a:t>
            </a:r>
            <a:r>
              <a:rPr lang="en-US" sz="2400" dirty="0">
                <a:latin typeface="Times New Roman" pitchFamily="18" charset="0"/>
                <a:cs typeface="Times New Roman" pitchFamily="18" charset="0"/>
              </a:rPr>
              <a:t>means of transmitting information and ideas both upward and downward </a:t>
            </a:r>
            <a:r>
              <a:rPr lang="en-US" sz="2400" dirty="0" smtClean="0">
                <a:latin typeface="Times New Roman" pitchFamily="18" charset="0"/>
                <a:cs typeface="Times New Roman" pitchFamily="18" charset="0"/>
              </a:rPr>
              <a:t>.</a:t>
            </a:r>
          </a:p>
          <a:p>
            <a:pPr algn="just">
              <a:spcAft>
                <a:spcPts val="1800"/>
              </a:spcAft>
            </a:pPr>
            <a:r>
              <a:rPr lang="en-US" sz="2400" dirty="0" smtClean="0">
                <a:latin typeface="Times New Roman" pitchFamily="18" charset="0"/>
                <a:cs typeface="Times New Roman" pitchFamily="18" charset="0"/>
              </a:rPr>
              <a:t>5. By </a:t>
            </a:r>
            <a:r>
              <a:rPr lang="en-US" sz="2400" dirty="0">
                <a:latin typeface="Times New Roman" pitchFamily="18" charset="0"/>
                <a:cs typeface="Times New Roman" pitchFamily="18" charset="0"/>
              </a:rPr>
              <a:t>exposing members to different view points committee contribute indirectly to their training and development </a:t>
            </a:r>
            <a:endParaRPr lang="en-US" sz="2400" dirty="0" smtClean="0">
              <a:latin typeface="Times New Roman" pitchFamily="18" charset="0"/>
              <a:cs typeface="Times New Roman" pitchFamily="18" charset="0"/>
            </a:endParaRPr>
          </a:p>
        </p:txBody>
      </p:sp>
      <p:sp>
        <p:nvSpPr>
          <p:cNvPr id="7" name="Rectangle 6"/>
          <p:cNvSpPr/>
          <p:nvPr/>
        </p:nvSpPr>
        <p:spPr>
          <a:xfrm>
            <a:off x="78875" y="1008600"/>
            <a:ext cx="11348581" cy="682933"/>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COMMITTEE </a:t>
            </a:r>
            <a:r>
              <a:rPr lang="en-IN" sz="2800" b="1" dirty="0" smtClean="0">
                <a:solidFill>
                  <a:srgbClr val="FF0000"/>
                </a:solidFill>
                <a:latin typeface="Times New Roman" pitchFamily="18" charset="0"/>
                <a:cs typeface="Times New Roman" pitchFamily="18" charset="0"/>
              </a:rPr>
              <a:t>- </a:t>
            </a:r>
            <a:r>
              <a:rPr lang="en-GB" sz="2800" b="1" dirty="0">
                <a:solidFill>
                  <a:srgbClr val="002060"/>
                </a:solidFill>
                <a:latin typeface="Times New Roman" pitchFamily="18" charset="0"/>
                <a:cs typeface="Times New Roman" pitchFamily="18" charset="0"/>
              </a:rPr>
              <a:t>Advantages</a:t>
            </a:r>
            <a:endParaRPr lang="en-IN" sz="28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76869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 calcmode="lin" valueType="num">
                                      <p:cBhvr additive="base">
                                        <p:cTn id="1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37</a:t>
            </a:fld>
            <a:endParaRPr lang="en-IN"/>
          </a:p>
        </p:txBody>
      </p:sp>
      <p:sp>
        <p:nvSpPr>
          <p:cNvPr id="6" name="Rectangle 5"/>
          <p:cNvSpPr/>
          <p:nvPr/>
        </p:nvSpPr>
        <p:spPr>
          <a:xfrm>
            <a:off x="242167" y="1734594"/>
            <a:ext cx="11707661" cy="4708981"/>
          </a:xfrm>
          <a:prstGeom prst="rect">
            <a:avLst/>
          </a:prstGeom>
        </p:spPr>
        <p:txBody>
          <a:bodyPr wrap="square">
            <a:spAutoFit/>
          </a:bodyPr>
          <a:lstStyle/>
          <a:p>
            <a:pPr marL="457200" indent="-457200">
              <a:spcAft>
                <a:spcPts val="1800"/>
              </a:spcAft>
              <a:buFont typeface="+mj-lt"/>
              <a:buAutoNum type="arabicPeriod"/>
            </a:pPr>
            <a:r>
              <a:rPr lang="en-US" sz="2400" dirty="0" smtClean="0">
                <a:latin typeface="Times New Roman" pitchFamily="18" charset="0"/>
                <a:cs typeface="Times New Roman" pitchFamily="18" charset="0"/>
              </a:rPr>
              <a:t>It is said that committee keeps minutes and waste of hours</a:t>
            </a:r>
          </a:p>
          <a:p>
            <a:pPr marL="457200" indent="-457200">
              <a:spcAft>
                <a:spcPts val="1800"/>
              </a:spcAft>
              <a:buFont typeface="+mj-lt"/>
              <a:buAutoNum type="arabicPeriod"/>
            </a:pPr>
            <a:r>
              <a:rPr lang="en-US" sz="2400" dirty="0" smtClean="0">
                <a:latin typeface="Times New Roman" pitchFamily="18" charset="0"/>
                <a:cs typeface="Times New Roman" pitchFamily="18" charset="0"/>
              </a:rPr>
              <a:t>In in case of wrong decisions is taken by a committee no member can be individual held responsible </a:t>
            </a:r>
          </a:p>
          <a:p>
            <a:pPr marL="457200" indent="-457200">
              <a:spcAft>
                <a:spcPts val="1800"/>
              </a:spcAft>
              <a:buFont typeface="+mj-lt"/>
              <a:buAutoNum type="arabicPeriod"/>
            </a:pPr>
            <a:r>
              <a:rPr lang="en-US" sz="2400" dirty="0" smtClean="0">
                <a:latin typeface="Times New Roman" pitchFamily="18" charset="0"/>
                <a:cs typeface="Times New Roman" pitchFamily="18" charset="0"/>
              </a:rPr>
              <a:t>A huge amount is spend in convening meetings and giving allowance to members hence committees are expensive from of administration </a:t>
            </a:r>
          </a:p>
          <a:p>
            <a:pPr marL="457200" indent="-457200">
              <a:spcAft>
                <a:spcPts val="1800"/>
              </a:spcAft>
              <a:buFont typeface="+mj-lt"/>
              <a:buAutoNum type="arabicPeriod"/>
            </a:pPr>
            <a:r>
              <a:rPr lang="en-US" sz="2400" dirty="0" smtClean="0">
                <a:latin typeface="Times New Roman" pitchFamily="18" charset="0"/>
                <a:cs typeface="Times New Roman" pitchFamily="18" charset="0"/>
              </a:rPr>
              <a:t>Members of coordinating committee frequently regard themselves appointed to protect the interest of the departments rather than to find the more appropriate solution to the problem in question </a:t>
            </a:r>
          </a:p>
          <a:p>
            <a:pPr marL="457200" indent="-457200">
              <a:spcAft>
                <a:spcPts val="1800"/>
              </a:spcAft>
              <a:buFont typeface="+mj-lt"/>
              <a:buAutoNum type="arabicPeriod"/>
            </a:pPr>
            <a:r>
              <a:rPr lang="en-US" sz="2400" dirty="0" smtClean="0">
                <a:latin typeface="Times New Roman" pitchFamily="18" charset="0"/>
                <a:cs typeface="Times New Roman" pitchFamily="18" charset="0"/>
              </a:rPr>
              <a:t>It is generally difficult to dissolve committee even when they have served the purpose for which they were constituted </a:t>
            </a:r>
          </a:p>
        </p:txBody>
      </p:sp>
      <p:sp>
        <p:nvSpPr>
          <p:cNvPr id="7" name="Rectangle 6"/>
          <p:cNvSpPr/>
          <p:nvPr/>
        </p:nvSpPr>
        <p:spPr>
          <a:xfrm>
            <a:off x="242169" y="1058704"/>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COMMITTEE </a:t>
            </a:r>
            <a:r>
              <a:rPr lang="en-IN" sz="2800" b="1" dirty="0" smtClean="0">
                <a:solidFill>
                  <a:srgbClr val="FF0000"/>
                </a:solidFill>
                <a:latin typeface="Times New Roman" pitchFamily="18" charset="0"/>
                <a:cs typeface="Times New Roman" pitchFamily="18" charset="0"/>
              </a:rPr>
              <a:t>- </a:t>
            </a:r>
            <a:r>
              <a:rPr lang="en-GB" sz="2800" b="1" dirty="0">
                <a:solidFill>
                  <a:srgbClr val="002060"/>
                </a:solidFill>
                <a:latin typeface="Times New Roman" pitchFamily="18" charset="0"/>
                <a:cs typeface="Times New Roman" pitchFamily="18" charset="0"/>
              </a:rPr>
              <a:t>Weaknesses</a:t>
            </a:r>
            <a:endParaRPr lang="en-IN" sz="28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81410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38</a:t>
            </a:fld>
            <a:endParaRPr lang="en-IN"/>
          </a:p>
        </p:txBody>
      </p:sp>
      <p:sp>
        <p:nvSpPr>
          <p:cNvPr id="6" name="Rectangle 5"/>
          <p:cNvSpPr/>
          <p:nvPr/>
        </p:nvSpPr>
        <p:spPr>
          <a:xfrm>
            <a:off x="242169" y="1784697"/>
            <a:ext cx="11707661" cy="3954929"/>
          </a:xfrm>
          <a:prstGeom prst="rect">
            <a:avLst/>
          </a:prstGeom>
        </p:spPr>
        <p:txBody>
          <a:bodyPr wrap="square">
            <a:spAutoFit/>
          </a:bodyPr>
          <a:lstStyle/>
          <a:p>
            <a:pPr marL="457200" indent="-457200" algn="just">
              <a:spcAft>
                <a:spcPts val="1200"/>
              </a:spcAft>
              <a:buFont typeface="+mj-lt"/>
              <a:buAutoNum type="arabicPeriod" startAt="6"/>
            </a:pPr>
            <a:r>
              <a:rPr lang="en-US" sz="2400" dirty="0">
                <a:latin typeface="Times New Roman" pitchFamily="18" charset="0"/>
                <a:cs typeface="Times New Roman" pitchFamily="18" charset="0"/>
              </a:rPr>
              <a:t>Decisions are generally arrived on the basis of some compromise among the members hence they are  not the best </a:t>
            </a:r>
            <a:r>
              <a:rPr lang="en-US" sz="2400" dirty="0" smtClean="0">
                <a:latin typeface="Times New Roman" pitchFamily="18" charset="0"/>
                <a:cs typeface="Times New Roman" pitchFamily="18" charset="0"/>
              </a:rPr>
              <a:t>decisions. </a:t>
            </a:r>
          </a:p>
          <a:p>
            <a:pPr marL="457200" indent="-457200" algn="just">
              <a:spcAft>
                <a:spcPts val="1200"/>
              </a:spcAft>
              <a:buFont typeface="+mj-lt"/>
              <a:buAutoNum type="arabicPeriod" startAt="6"/>
            </a:pPr>
            <a:r>
              <a:rPr lang="en-US" sz="2400" dirty="0" smtClean="0">
                <a:latin typeface="Times New Roman" pitchFamily="18" charset="0"/>
                <a:cs typeface="Times New Roman" pitchFamily="18" charset="0"/>
              </a:rPr>
              <a:t>Committee </a:t>
            </a:r>
            <a:r>
              <a:rPr lang="en-US" sz="2400" dirty="0">
                <a:latin typeface="Times New Roman" pitchFamily="18" charset="0"/>
                <a:cs typeface="Times New Roman" pitchFamily="18" charset="0"/>
              </a:rPr>
              <a:t>consist of large number of person, it is difficult to maintain secrecy regarding the decision taken at the committed meeting </a:t>
            </a:r>
            <a:endParaRPr lang="en-US" sz="2400" dirty="0" smtClean="0">
              <a:latin typeface="Times New Roman" pitchFamily="18" charset="0"/>
              <a:cs typeface="Times New Roman" pitchFamily="18" charset="0"/>
            </a:endParaRPr>
          </a:p>
          <a:p>
            <a:pPr marL="457200" indent="-457200" algn="just">
              <a:spcAft>
                <a:spcPts val="1200"/>
              </a:spcAft>
              <a:buFont typeface="+mj-lt"/>
              <a:buAutoNum type="arabicPeriod" startAt="6"/>
            </a:pPr>
            <a:r>
              <a:rPr lang="en-US" sz="2400" dirty="0" smtClean="0">
                <a:latin typeface="Times New Roman" pitchFamily="18" charset="0"/>
                <a:cs typeface="Times New Roman" pitchFamily="18" charset="0"/>
              </a:rPr>
              <a:t>As </a:t>
            </a:r>
            <a:r>
              <a:rPr lang="en-US" sz="2400" dirty="0">
                <a:latin typeface="Times New Roman" pitchFamily="18" charset="0"/>
                <a:cs typeface="Times New Roman" pitchFamily="18" charset="0"/>
              </a:rPr>
              <a:t>the chairman of a committee often changes influence accumulates in the hands of the permanent secretary or some of other person are persons who may then dominate the  committee this may bring up about resistance from others</a:t>
            </a:r>
          </a:p>
          <a:p>
            <a:pPr>
              <a:spcAft>
                <a:spcPts val="600"/>
              </a:spcAft>
            </a:pPr>
            <a:endParaRPr lang="en-US" sz="2400" dirty="0">
              <a:latin typeface="Times New Roman" pitchFamily="18" charset="0"/>
              <a:cs typeface="Times New Roman" pitchFamily="18" charset="0"/>
            </a:endParaRPr>
          </a:p>
          <a:p>
            <a:pPr marL="457200" indent="-457200">
              <a:spcAft>
                <a:spcPts val="600"/>
              </a:spcAft>
              <a:buFont typeface="+mj-lt"/>
              <a:buAutoNum type="arabicPeriod" startAt="6"/>
            </a:pPr>
            <a:endParaRPr lang="en-US" sz="2400" dirty="0" smtClean="0">
              <a:latin typeface="Times New Roman" pitchFamily="18" charset="0"/>
              <a:cs typeface="Times New Roman" pitchFamily="18" charset="0"/>
            </a:endParaRPr>
          </a:p>
        </p:txBody>
      </p:sp>
      <p:sp>
        <p:nvSpPr>
          <p:cNvPr id="7" name="Rectangle 6"/>
          <p:cNvSpPr/>
          <p:nvPr/>
        </p:nvSpPr>
        <p:spPr>
          <a:xfrm>
            <a:off x="242169" y="1058704"/>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COMMITTEE </a:t>
            </a:r>
            <a:r>
              <a:rPr lang="en-IN" sz="2800" b="1" dirty="0" smtClean="0">
                <a:solidFill>
                  <a:srgbClr val="FF0000"/>
                </a:solidFill>
                <a:latin typeface="Times New Roman" pitchFamily="18" charset="0"/>
                <a:cs typeface="Times New Roman" pitchFamily="18" charset="0"/>
              </a:rPr>
              <a:t>- </a:t>
            </a:r>
            <a:r>
              <a:rPr lang="en-GB" sz="2800" b="1" dirty="0">
                <a:solidFill>
                  <a:srgbClr val="002060"/>
                </a:solidFill>
                <a:latin typeface="Times New Roman" pitchFamily="18" charset="0"/>
                <a:cs typeface="Times New Roman" pitchFamily="18" charset="0"/>
              </a:rPr>
              <a:t>Weaknesses</a:t>
            </a:r>
            <a:endParaRPr lang="en-IN" sz="28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566475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39</a:t>
            </a:fld>
            <a:endParaRPr lang="en-IN"/>
          </a:p>
        </p:txBody>
      </p:sp>
      <p:sp>
        <p:nvSpPr>
          <p:cNvPr id="6" name="Rectangle 5"/>
          <p:cNvSpPr/>
          <p:nvPr/>
        </p:nvSpPr>
        <p:spPr>
          <a:xfrm>
            <a:off x="141961" y="1714886"/>
            <a:ext cx="11348581" cy="4154984"/>
          </a:xfrm>
          <a:prstGeom prst="rect">
            <a:avLst/>
          </a:prstGeom>
        </p:spPr>
        <p:txBody>
          <a:bodyPr wrap="square">
            <a:spAutoFit/>
          </a:bodyPr>
          <a:lstStyle/>
          <a:p>
            <a:pPr marL="457200" indent="-457200" algn="just">
              <a:spcAft>
                <a:spcPts val="1200"/>
              </a:spcAft>
              <a:buFont typeface="+mj-lt"/>
              <a:buAutoNum type="arabicPeriod"/>
            </a:pPr>
            <a:r>
              <a:rPr lang="en-US" sz="2600" dirty="0">
                <a:latin typeface="Times New Roman" pitchFamily="18" charset="0"/>
                <a:cs typeface="Times New Roman" pitchFamily="18" charset="0"/>
              </a:rPr>
              <a:t>The numbers of a members on the committee should not be very large </a:t>
            </a:r>
            <a:endParaRPr lang="en-US" sz="2600" dirty="0" smtClean="0">
              <a:latin typeface="Times New Roman" pitchFamily="18" charset="0"/>
              <a:cs typeface="Times New Roman" pitchFamily="18" charset="0"/>
            </a:endParaRPr>
          </a:p>
          <a:p>
            <a:pPr marL="457200" indent="-457200" algn="just">
              <a:spcAft>
                <a:spcPts val="1200"/>
              </a:spcAft>
              <a:buFont typeface="+mj-lt"/>
              <a:buAutoNum type="arabicPeriod"/>
            </a:pPr>
            <a:r>
              <a:rPr lang="en-US" sz="2600" dirty="0" smtClean="0">
                <a:latin typeface="Times New Roman" pitchFamily="18" charset="0"/>
                <a:cs typeface="Times New Roman" pitchFamily="18" charset="0"/>
              </a:rPr>
              <a:t>Committee’s </a:t>
            </a:r>
            <a:r>
              <a:rPr lang="en-US" sz="2600" dirty="0">
                <a:latin typeface="Times New Roman" pitchFamily="18" charset="0"/>
                <a:cs typeface="Times New Roman" pitchFamily="18" charset="0"/>
              </a:rPr>
              <a:t>authority should be carefully spelled </a:t>
            </a:r>
            <a:r>
              <a:rPr lang="en-US" sz="2600" dirty="0" smtClean="0">
                <a:latin typeface="Times New Roman" pitchFamily="18" charset="0"/>
                <a:cs typeface="Times New Roman" pitchFamily="18" charset="0"/>
              </a:rPr>
              <a:t>out, and </a:t>
            </a:r>
            <a:r>
              <a:rPr lang="en-US" sz="2600" dirty="0">
                <a:latin typeface="Times New Roman" pitchFamily="18" charset="0"/>
                <a:cs typeface="Times New Roman" pitchFamily="18" charset="0"/>
              </a:rPr>
              <a:t>it is activities correctly chosen and closely </a:t>
            </a:r>
            <a:r>
              <a:rPr lang="en-US" sz="2600" dirty="0" smtClean="0">
                <a:latin typeface="Times New Roman" pitchFamily="18" charset="0"/>
                <a:cs typeface="Times New Roman" pitchFamily="18" charset="0"/>
              </a:rPr>
              <a:t>defined. The </a:t>
            </a:r>
            <a:r>
              <a:rPr lang="en-US" sz="2600" dirty="0">
                <a:latin typeface="Times New Roman" pitchFamily="18" charset="0"/>
                <a:cs typeface="Times New Roman" pitchFamily="18" charset="0"/>
              </a:rPr>
              <a:t>authority of each member should also fit the decision area </a:t>
            </a:r>
            <a:endParaRPr lang="en-US" sz="2600" dirty="0" smtClean="0">
              <a:latin typeface="Times New Roman" pitchFamily="18" charset="0"/>
              <a:cs typeface="Times New Roman" pitchFamily="18" charset="0"/>
            </a:endParaRPr>
          </a:p>
          <a:p>
            <a:pPr marL="457200" indent="-457200" algn="just">
              <a:spcAft>
                <a:spcPts val="1200"/>
              </a:spcAft>
              <a:buFont typeface="+mj-lt"/>
              <a:buAutoNum type="arabicPeriod"/>
            </a:pPr>
            <a:r>
              <a:rPr lang="en-US" sz="2600" dirty="0">
                <a:latin typeface="Times New Roman" pitchFamily="18" charset="0"/>
                <a:cs typeface="Times New Roman" pitchFamily="18" charset="0"/>
              </a:rPr>
              <a:t>T</a:t>
            </a:r>
            <a:r>
              <a:rPr lang="en-US" sz="2600" dirty="0" smtClean="0">
                <a:latin typeface="Times New Roman" pitchFamily="18" charset="0"/>
                <a:cs typeface="Times New Roman" pitchFamily="18" charset="0"/>
              </a:rPr>
              <a:t>he </a:t>
            </a:r>
            <a:r>
              <a:rPr lang="en-US" sz="2600" dirty="0">
                <a:latin typeface="Times New Roman" pitchFamily="18" charset="0"/>
                <a:cs typeface="Times New Roman" pitchFamily="18" charset="0"/>
              </a:rPr>
              <a:t>members of the committee should enjoy approximately equal formal status so that they interact with each other freely </a:t>
            </a:r>
            <a:endParaRPr lang="en-US" sz="2600" dirty="0" smtClean="0">
              <a:latin typeface="Times New Roman" pitchFamily="18" charset="0"/>
              <a:cs typeface="Times New Roman" pitchFamily="18" charset="0"/>
            </a:endParaRPr>
          </a:p>
          <a:p>
            <a:pPr marL="457200" indent="-457200" algn="just">
              <a:spcAft>
                <a:spcPts val="1200"/>
              </a:spcAft>
              <a:buFont typeface="+mj-lt"/>
              <a:buAutoNum type="arabicPeriod"/>
            </a:pPr>
            <a:r>
              <a:rPr lang="en-US" sz="2600" dirty="0">
                <a:latin typeface="Times New Roman" pitchFamily="18" charset="0"/>
                <a:cs typeface="Times New Roman" pitchFamily="18" charset="0"/>
              </a:rPr>
              <a:t>T</a:t>
            </a:r>
            <a:r>
              <a:rPr lang="en-US" sz="2600" dirty="0" smtClean="0">
                <a:latin typeface="Times New Roman" pitchFamily="18" charset="0"/>
                <a:cs typeface="Times New Roman" pitchFamily="18" charset="0"/>
              </a:rPr>
              <a:t>he </a:t>
            </a:r>
            <a:r>
              <a:rPr lang="en-US" sz="2600" dirty="0">
                <a:latin typeface="Times New Roman" pitchFamily="18" charset="0"/>
                <a:cs typeface="Times New Roman" pitchFamily="18" charset="0"/>
              </a:rPr>
              <a:t>member should give </a:t>
            </a:r>
            <a:r>
              <a:rPr lang="en-US" sz="2600" dirty="0" smtClean="0">
                <a:latin typeface="Times New Roman" pitchFamily="18" charset="0"/>
                <a:cs typeface="Times New Roman" pitchFamily="18" charset="0"/>
              </a:rPr>
              <a:t>precedence </a:t>
            </a:r>
            <a:r>
              <a:rPr lang="en-US" sz="2600" dirty="0">
                <a:latin typeface="Times New Roman" pitchFamily="18" charset="0"/>
                <a:cs typeface="Times New Roman" pitchFamily="18" charset="0"/>
              </a:rPr>
              <a:t>to </a:t>
            </a:r>
            <a:r>
              <a:rPr lang="en-US" sz="2600" dirty="0" smtClean="0">
                <a:latin typeface="Times New Roman" pitchFamily="18" charset="0"/>
                <a:cs typeface="Times New Roman" pitchFamily="18" charset="0"/>
              </a:rPr>
              <a:t>organizational </a:t>
            </a:r>
            <a:r>
              <a:rPr lang="en-US" sz="2600" dirty="0">
                <a:latin typeface="Times New Roman" pitchFamily="18" charset="0"/>
                <a:cs typeface="Times New Roman" pitchFamily="18" charset="0"/>
              </a:rPr>
              <a:t>interest over </a:t>
            </a:r>
            <a:r>
              <a:rPr lang="en-US" sz="2600" dirty="0" smtClean="0">
                <a:latin typeface="Times New Roman" pitchFamily="18" charset="0"/>
                <a:cs typeface="Times New Roman" pitchFamily="18" charset="0"/>
              </a:rPr>
              <a:t>departmental </a:t>
            </a:r>
            <a:r>
              <a:rPr lang="en-US" sz="2600" dirty="0">
                <a:latin typeface="Times New Roman" pitchFamily="18" charset="0"/>
                <a:cs typeface="Times New Roman" pitchFamily="18" charset="0"/>
              </a:rPr>
              <a:t>interest and should be prepared in advance on issues to be discussed in the </a:t>
            </a:r>
            <a:r>
              <a:rPr lang="en-US" sz="2600" dirty="0" smtClean="0">
                <a:latin typeface="Times New Roman" pitchFamily="18" charset="0"/>
                <a:cs typeface="Times New Roman" pitchFamily="18" charset="0"/>
              </a:rPr>
              <a:t>meeting. </a:t>
            </a:r>
            <a:r>
              <a:rPr lang="en-US" sz="2600" dirty="0">
                <a:latin typeface="Times New Roman" pitchFamily="18" charset="0"/>
                <a:cs typeface="Times New Roman" pitchFamily="18" charset="0"/>
              </a:rPr>
              <a:t>T</a:t>
            </a:r>
            <a:r>
              <a:rPr lang="en-US" sz="2600" dirty="0" smtClean="0">
                <a:latin typeface="Times New Roman" pitchFamily="18" charset="0"/>
                <a:cs typeface="Times New Roman" pitchFamily="18" charset="0"/>
              </a:rPr>
              <a:t>he </a:t>
            </a:r>
            <a:r>
              <a:rPr lang="en-US" sz="2600" dirty="0">
                <a:latin typeface="Times New Roman" pitchFamily="18" charset="0"/>
                <a:cs typeface="Times New Roman" pitchFamily="18" charset="0"/>
              </a:rPr>
              <a:t>best areas for group actions of policy formulation problem solving </a:t>
            </a:r>
            <a:endParaRPr lang="en-US" sz="2600" dirty="0" smtClean="0">
              <a:latin typeface="Times New Roman" pitchFamily="18" charset="0"/>
              <a:cs typeface="Times New Roman" pitchFamily="18" charset="0"/>
            </a:endParaRPr>
          </a:p>
        </p:txBody>
      </p:sp>
      <p:sp>
        <p:nvSpPr>
          <p:cNvPr id="7" name="Rectangle 6"/>
          <p:cNvSpPr/>
          <p:nvPr/>
        </p:nvSpPr>
        <p:spPr>
          <a:xfrm>
            <a:off x="141961" y="1058704"/>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COMMITTEE </a:t>
            </a:r>
            <a:r>
              <a:rPr lang="en-IN" sz="2800" b="1" dirty="0" smtClean="0">
                <a:solidFill>
                  <a:srgbClr val="FF0000"/>
                </a:solidFill>
                <a:latin typeface="Times New Roman" pitchFamily="18" charset="0"/>
                <a:cs typeface="Times New Roman" pitchFamily="18" charset="0"/>
              </a:rPr>
              <a:t>- </a:t>
            </a:r>
            <a:r>
              <a:rPr lang="en-GB" sz="2800" b="1" dirty="0">
                <a:solidFill>
                  <a:srgbClr val="002060"/>
                </a:solidFill>
                <a:latin typeface="Times New Roman" pitchFamily="18" charset="0"/>
                <a:cs typeface="Times New Roman" pitchFamily="18" charset="0"/>
              </a:rPr>
              <a:t>Suggestions for making committees effective</a:t>
            </a:r>
            <a:endParaRPr lang="en-IN" sz="28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42315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808" y="1105755"/>
            <a:ext cx="10515600" cy="602867"/>
          </a:xfr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US" sz="3200" b="1" dirty="0">
                <a:solidFill>
                  <a:srgbClr val="FF0000"/>
                </a:solidFill>
                <a:latin typeface="Times New Roman" pitchFamily="18" charset="0"/>
                <a:ea typeface="+mn-ea"/>
                <a:cs typeface="Times New Roman" pitchFamily="18" charset="0"/>
              </a:rPr>
              <a:t>ORGANIZING - </a:t>
            </a:r>
            <a:r>
              <a:rPr lang="en-US" sz="3200" b="1" dirty="0">
                <a:solidFill>
                  <a:srgbClr val="002060"/>
                </a:solidFill>
                <a:latin typeface="Times New Roman" pitchFamily="18" charset="0"/>
                <a:ea typeface="+mn-ea"/>
                <a:cs typeface="Times New Roman" pitchFamily="18" charset="0"/>
              </a:rPr>
              <a:t>MEANING</a:t>
            </a:r>
          </a:p>
        </p:txBody>
      </p:sp>
      <p:sp>
        <p:nvSpPr>
          <p:cNvPr id="3" name="Content Placeholder 2"/>
          <p:cNvSpPr>
            <a:spLocks noGrp="1"/>
          </p:cNvSpPr>
          <p:nvPr>
            <p:ph idx="1"/>
          </p:nvPr>
        </p:nvSpPr>
        <p:spPr>
          <a:xfrm>
            <a:off x="139153" y="1811596"/>
            <a:ext cx="11773099" cy="3991850"/>
          </a:xfrm>
        </p:spPr>
        <p:txBody>
          <a:bodyPr>
            <a:noAutofit/>
          </a:bodyPr>
          <a:lstStyle/>
          <a:p>
            <a:pPr marL="0" indent="0" algn="just">
              <a:lnSpc>
                <a:spcPct val="100000"/>
              </a:lnSpc>
              <a:buNone/>
            </a:pPr>
            <a:r>
              <a:rPr lang="en-IN" dirty="0" smtClean="0">
                <a:latin typeface="Times New Roman" pitchFamily="18" charset="0"/>
                <a:cs typeface="Times New Roman" pitchFamily="18" charset="0"/>
              </a:rPr>
              <a:t>“Is the pattern of ways in which large numbers of people, too many to have intimate face to face contact with all others, and engaged in a complexity of tasks related themselves to each other in the </a:t>
            </a:r>
            <a:r>
              <a:rPr lang="en-IN" b="1" i="1" dirty="0" smtClean="0">
                <a:solidFill>
                  <a:srgbClr val="002060"/>
                </a:solidFill>
                <a:latin typeface="Times New Roman" pitchFamily="18" charset="0"/>
                <a:cs typeface="Times New Roman" pitchFamily="18" charset="0"/>
              </a:rPr>
              <a:t>conscious, </a:t>
            </a:r>
            <a:r>
              <a:rPr lang="en-IN" b="1" i="1" dirty="0">
                <a:solidFill>
                  <a:srgbClr val="002060"/>
                </a:solidFill>
                <a:latin typeface="Times New Roman" pitchFamily="18" charset="0"/>
                <a:cs typeface="Times New Roman" pitchFamily="18" charset="0"/>
              </a:rPr>
              <a:t>systematic establishment and accomplishment of mutually agreed purpose</a:t>
            </a:r>
            <a:r>
              <a:rPr lang="en-IN" dirty="0" smtClean="0">
                <a:latin typeface="Times New Roman" pitchFamily="18" charset="0"/>
                <a:cs typeface="Times New Roman" pitchFamily="18" charset="0"/>
              </a:rPr>
              <a:t>.”-</a:t>
            </a:r>
            <a:r>
              <a:rPr lang="en-IN" dirty="0" err="1" smtClean="0">
                <a:solidFill>
                  <a:srgbClr val="FF0000"/>
                </a:solidFill>
                <a:latin typeface="Times New Roman" pitchFamily="18" charset="0"/>
                <a:cs typeface="Times New Roman" pitchFamily="18" charset="0"/>
              </a:rPr>
              <a:t>Pfiffner</a:t>
            </a:r>
            <a:r>
              <a:rPr lang="en-IN" dirty="0" smtClean="0">
                <a:solidFill>
                  <a:srgbClr val="FF0000"/>
                </a:solidFill>
                <a:latin typeface="Times New Roman" pitchFamily="18" charset="0"/>
                <a:cs typeface="Times New Roman" pitchFamily="18" charset="0"/>
              </a:rPr>
              <a:t> and Sherwood</a:t>
            </a:r>
          </a:p>
          <a:p>
            <a:pPr marL="0" indent="0" algn="just">
              <a:lnSpc>
                <a:spcPct val="100000"/>
              </a:lnSpc>
              <a:buNone/>
            </a:pPr>
            <a:r>
              <a:rPr lang="en-IN" dirty="0" smtClean="0">
                <a:solidFill>
                  <a:srgbClr val="FF0000"/>
                </a:solidFill>
                <a:latin typeface="Times New Roman" pitchFamily="18" charset="0"/>
                <a:cs typeface="Times New Roman" pitchFamily="18" charset="0"/>
              </a:rPr>
              <a:t>Examples</a:t>
            </a:r>
          </a:p>
          <a:p>
            <a:pPr marL="0" indent="0" algn="just">
              <a:lnSpc>
                <a:spcPct val="100000"/>
              </a:lnSpc>
              <a:buNone/>
            </a:pPr>
            <a:endParaRPr lang="en-IN" dirty="0" smtClean="0">
              <a:solidFill>
                <a:srgbClr val="FF0000"/>
              </a:solidFill>
              <a:latin typeface="Times New Roman" pitchFamily="18" charset="0"/>
              <a:cs typeface="Times New Roman" pitchFamily="18" charset="0"/>
            </a:endParaRPr>
          </a:p>
          <a:p>
            <a:pPr marL="0" indent="0" algn="just">
              <a:lnSpc>
                <a:spcPct val="100000"/>
              </a:lnSpc>
              <a:buNone/>
            </a:pPr>
            <a:endParaRPr lang="en-IN" sz="100" dirty="0" smtClean="0">
              <a:solidFill>
                <a:srgbClr val="FF0000"/>
              </a:solidFill>
              <a:latin typeface="Times New Roman" pitchFamily="18" charset="0"/>
              <a:cs typeface="Times New Roman" pitchFamily="18" charset="0"/>
            </a:endParaRPr>
          </a:p>
          <a:p>
            <a:pPr marL="0" indent="0" algn="just">
              <a:lnSpc>
                <a:spcPct val="100000"/>
              </a:lnSpc>
              <a:buNone/>
            </a:pPr>
            <a:endParaRPr lang="en-IN" dirty="0">
              <a:solidFill>
                <a:srgbClr val="FF0000"/>
              </a:solidFill>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6CC86B64-43E0-4E34-9AC4-5F4D221C02DF}" type="datetime1">
              <a:rPr lang="en-IN" smtClean="0"/>
              <a:pPr/>
              <a:t>29-10-2024</a:t>
            </a:fld>
            <a:endParaRPr lang="en-IN"/>
          </a:p>
        </p:txBody>
      </p:sp>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4</a:t>
            </a:fld>
            <a:endParaRPr lang="en-IN"/>
          </a:p>
        </p:txBody>
      </p:sp>
    </p:spTree>
    <p:extLst>
      <p:ext uri="{BB962C8B-B14F-4D97-AF65-F5344CB8AC3E}">
        <p14:creationId xmlns:p14="http://schemas.microsoft.com/office/powerpoint/2010/main" val="35873668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40</a:t>
            </a:fld>
            <a:endParaRPr lang="en-IN"/>
          </a:p>
        </p:txBody>
      </p:sp>
      <p:sp>
        <p:nvSpPr>
          <p:cNvPr id="6" name="Rectangle 5"/>
          <p:cNvSpPr/>
          <p:nvPr/>
        </p:nvSpPr>
        <p:spPr>
          <a:xfrm>
            <a:off x="141961" y="1714886"/>
            <a:ext cx="11348581" cy="4154984"/>
          </a:xfrm>
          <a:prstGeom prst="rect">
            <a:avLst/>
          </a:prstGeom>
        </p:spPr>
        <p:txBody>
          <a:bodyPr wrap="square">
            <a:spAutoFit/>
          </a:bodyPr>
          <a:lstStyle/>
          <a:p>
            <a:pPr marL="457200" indent="-457200" algn="just">
              <a:spcAft>
                <a:spcPts val="1200"/>
              </a:spcAft>
              <a:buFont typeface="+mj-lt"/>
              <a:buAutoNum type="arabicPeriod" startAt="5"/>
            </a:pPr>
            <a:r>
              <a:rPr lang="en-US" sz="2600" dirty="0">
                <a:latin typeface="Times New Roman" pitchFamily="18" charset="0"/>
                <a:cs typeface="Times New Roman" pitchFamily="18" charset="0"/>
              </a:rPr>
              <a:t>The chairman of the committee should plan and conduct the meeting with firmness and fairness </a:t>
            </a:r>
          </a:p>
          <a:p>
            <a:pPr marL="457200" indent="-457200" algn="just">
              <a:spcAft>
                <a:spcPts val="1200"/>
              </a:spcAft>
              <a:buFont typeface="+mj-lt"/>
              <a:buAutoNum type="arabicPeriod" startAt="5"/>
            </a:pPr>
            <a:r>
              <a:rPr lang="en-US" sz="2600" dirty="0" smtClean="0">
                <a:latin typeface="Times New Roman" pitchFamily="18" charset="0"/>
                <a:cs typeface="Times New Roman" pitchFamily="18" charset="0"/>
              </a:rPr>
              <a:t>It </a:t>
            </a:r>
            <a:r>
              <a:rPr lang="en-US" sz="2600" dirty="0">
                <a:latin typeface="Times New Roman" pitchFamily="18" charset="0"/>
                <a:cs typeface="Times New Roman" pitchFamily="18" charset="0"/>
              </a:rPr>
              <a:t>is useful to take careful minutes of the meeting, circulate them in draft for correction and then have the final copy approved by the committee. Checking the conclusions for follow-up action is also necessary </a:t>
            </a:r>
          </a:p>
          <a:p>
            <a:pPr marL="457200" indent="-457200" algn="just">
              <a:spcAft>
                <a:spcPts val="1200"/>
              </a:spcAft>
              <a:buFont typeface="+mj-lt"/>
              <a:buAutoNum type="arabicPeriod" startAt="5"/>
            </a:pPr>
            <a:r>
              <a:rPr lang="en-US" sz="2600" dirty="0" smtClean="0">
                <a:latin typeface="Times New Roman" pitchFamily="18" charset="0"/>
                <a:cs typeface="Times New Roman" pitchFamily="18" charset="0"/>
              </a:rPr>
              <a:t>The </a:t>
            </a:r>
            <a:r>
              <a:rPr lang="en-US" sz="2600" dirty="0">
                <a:latin typeface="Times New Roman" pitchFamily="18" charset="0"/>
                <a:cs typeface="Times New Roman" pitchFamily="18" charset="0"/>
              </a:rPr>
              <a:t>work of the committee should be periodically reviewed to determine if it is working effectively in terms of the purpose for which it was established and whether that purpose still valid.</a:t>
            </a:r>
          </a:p>
          <a:p>
            <a:pPr marL="457200" indent="-457200" algn="just">
              <a:spcAft>
                <a:spcPts val="1200"/>
              </a:spcAft>
              <a:buFont typeface="+mj-lt"/>
              <a:buAutoNum type="arabicPeriod" startAt="5"/>
            </a:pPr>
            <a:r>
              <a:rPr lang="en-US" sz="2600" dirty="0">
                <a:latin typeface="Times New Roman" pitchFamily="18" charset="0"/>
                <a:cs typeface="Times New Roman" pitchFamily="18" charset="0"/>
              </a:rPr>
              <a:t>It is important to know that whether the committee benefits are worth its cost</a:t>
            </a:r>
            <a:endParaRPr lang="en-US" sz="2600" dirty="0" smtClean="0">
              <a:latin typeface="Times New Roman" pitchFamily="18" charset="0"/>
              <a:cs typeface="Times New Roman" pitchFamily="18" charset="0"/>
            </a:endParaRPr>
          </a:p>
        </p:txBody>
      </p:sp>
      <p:sp>
        <p:nvSpPr>
          <p:cNvPr id="7" name="Rectangle 6"/>
          <p:cNvSpPr/>
          <p:nvPr/>
        </p:nvSpPr>
        <p:spPr>
          <a:xfrm>
            <a:off x="141961" y="1058704"/>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COMMITTEE </a:t>
            </a:r>
            <a:r>
              <a:rPr lang="en-IN" sz="2800" b="1" dirty="0" smtClean="0">
                <a:solidFill>
                  <a:srgbClr val="FF0000"/>
                </a:solidFill>
                <a:latin typeface="Times New Roman" pitchFamily="18" charset="0"/>
                <a:cs typeface="Times New Roman" pitchFamily="18" charset="0"/>
              </a:rPr>
              <a:t>- </a:t>
            </a:r>
            <a:r>
              <a:rPr lang="en-GB" sz="2800" b="1" dirty="0">
                <a:solidFill>
                  <a:srgbClr val="002060"/>
                </a:solidFill>
                <a:latin typeface="Times New Roman" pitchFamily="18" charset="0"/>
                <a:cs typeface="Times New Roman" pitchFamily="18" charset="0"/>
              </a:rPr>
              <a:t>Suggestions for making committees effective</a:t>
            </a:r>
            <a:endParaRPr lang="en-IN" sz="28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32494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41</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242169" y="1058704"/>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STAFFING </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b="9167"/>
          <a:stretch/>
        </p:blipFill>
        <p:spPr bwMode="auto">
          <a:xfrm>
            <a:off x="8553120" y="1236577"/>
            <a:ext cx="3638880" cy="28118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155575" y="2754734"/>
            <a:ext cx="11931042" cy="3847207"/>
          </a:xfrm>
          <a:prstGeom prst="rect">
            <a:avLst/>
          </a:prstGeom>
        </p:spPr>
        <p:txBody>
          <a:bodyPr wrap="square">
            <a:spAutoFit/>
          </a:bodyPr>
          <a:lstStyle/>
          <a:p>
            <a:pPr algn="just">
              <a:spcAft>
                <a:spcPts val="1200"/>
              </a:spcAft>
            </a:pPr>
            <a:r>
              <a:rPr lang="en-US" sz="2600" b="1" dirty="0" smtClean="0">
                <a:solidFill>
                  <a:srgbClr val="0070C0"/>
                </a:solidFill>
                <a:latin typeface="Times New Roman" pitchFamily="18" charset="0"/>
                <a:cs typeface="Times New Roman" pitchFamily="18" charset="0"/>
              </a:rPr>
              <a:t>Sub-function</a:t>
            </a:r>
          </a:p>
          <a:p>
            <a:pPr marL="514350" indent="-514350" algn="just">
              <a:spcAft>
                <a:spcPts val="1200"/>
              </a:spcAft>
              <a:buAutoNum type="arabicPeriod"/>
            </a:pPr>
            <a:r>
              <a:rPr lang="en-US" sz="2400" dirty="0" smtClean="0">
                <a:latin typeface="Times New Roman" pitchFamily="18" charset="0"/>
                <a:cs typeface="Times New Roman" pitchFamily="18" charset="0"/>
              </a:rPr>
              <a:t>Recruitment </a:t>
            </a:r>
            <a:r>
              <a:rPr lang="en-US" sz="2400" dirty="0">
                <a:latin typeface="Times New Roman" pitchFamily="18" charset="0"/>
                <a:cs typeface="Times New Roman" pitchFamily="18" charset="0"/>
              </a:rPr>
              <a:t>or getting applicants for the job as the open up </a:t>
            </a:r>
            <a:endParaRPr lang="en-US" sz="2400" dirty="0" smtClean="0">
              <a:latin typeface="Times New Roman" pitchFamily="18" charset="0"/>
              <a:cs typeface="Times New Roman" pitchFamily="18" charset="0"/>
            </a:endParaRPr>
          </a:p>
          <a:p>
            <a:pPr marL="514350" indent="-514350" algn="just">
              <a:spcAft>
                <a:spcPts val="1200"/>
              </a:spcAft>
              <a:buAutoNum type="arabicPeriod"/>
            </a:pP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election </a:t>
            </a:r>
            <a:r>
              <a:rPr lang="en-US" sz="2400" dirty="0">
                <a:latin typeface="Times New Roman" pitchFamily="18" charset="0"/>
                <a:cs typeface="Times New Roman" pitchFamily="18" charset="0"/>
              </a:rPr>
              <a:t>of the best qualified from those who seek the </a:t>
            </a:r>
            <a:r>
              <a:rPr lang="en-US" sz="2400" dirty="0" smtClean="0">
                <a:latin typeface="Times New Roman" pitchFamily="18" charset="0"/>
                <a:cs typeface="Times New Roman" pitchFamily="18" charset="0"/>
              </a:rPr>
              <a:t>jobs</a:t>
            </a:r>
          </a:p>
          <a:p>
            <a:pPr marL="514350" indent="-514350" algn="just">
              <a:spcAft>
                <a:spcPts val="1200"/>
              </a:spcAft>
              <a:buAutoNum type="arabicPeriod"/>
            </a:pPr>
            <a:r>
              <a:rPr lang="en-US" sz="2400" dirty="0" smtClean="0">
                <a:latin typeface="Times New Roman" pitchFamily="18" charset="0"/>
                <a:cs typeface="Times New Roman" pitchFamily="18" charset="0"/>
              </a:rPr>
              <a:t>Training those who needs  </a:t>
            </a:r>
            <a:r>
              <a:rPr lang="en-US" sz="2400" dirty="0">
                <a:latin typeface="Times New Roman" pitchFamily="18" charset="0"/>
                <a:cs typeface="Times New Roman" pitchFamily="18" charset="0"/>
              </a:rPr>
              <a:t>further instructions to perform their work effectively  </a:t>
            </a:r>
            <a:r>
              <a:rPr lang="en-US" sz="2400" dirty="0" smtClean="0">
                <a:latin typeface="Times New Roman" pitchFamily="18" charset="0"/>
                <a:cs typeface="Times New Roman" pitchFamily="18" charset="0"/>
              </a:rPr>
              <a:t>or to </a:t>
            </a:r>
            <a:r>
              <a:rPr lang="en-US" sz="2400" dirty="0">
                <a:latin typeface="Times New Roman" pitchFamily="18" charset="0"/>
                <a:cs typeface="Times New Roman" pitchFamily="18" charset="0"/>
              </a:rPr>
              <a:t>qualify for promotions </a:t>
            </a:r>
            <a:endParaRPr lang="en-US" sz="2400" dirty="0" smtClean="0">
              <a:latin typeface="Times New Roman" pitchFamily="18" charset="0"/>
              <a:cs typeface="Times New Roman" pitchFamily="18" charset="0"/>
            </a:endParaRPr>
          </a:p>
          <a:p>
            <a:pPr marL="514350" indent="-514350" algn="just">
              <a:spcAft>
                <a:spcPts val="1200"/>
              </a:spcAft>
              <a:buAutoNum type="arabicPeriod"/>
            </a:pPr>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erformance </a:t>
            </a:r>
            <a:r>
              <a:rPr lang="en-US" sz="2400" dirty="0">
                <a:latin typeface="Times New Roman" pitchFamily="18" charset="0"/>
                <a:cs typeface="Times New Roman" pitchFamily="18" charset="0"/>
              </a:rPr>
              <a:t>appraisal since itself as the basis </a:t>
            </a:r>
            <a:r>
              <a:rPr lang="en-US" sz="2400" dirty="0" smtClean="0">
                <a:latin typeface="Times New Roman" pitchFamily="18" charset="0"/>
                <a:cs typeface="Times New Roman" pitchFamily="18" charset="0"/>
              </a:rPr>
              <a:t>for job change or  promotion</a:t>
            </a:r>
          </a:p>
          <a:p>
            <a:pPr marL="514350" indent="-514350" algn="just">
              <a:spcAft>
                <a:spcPts val="1200"/>
              </a:spcAft>
              <a:buAutoNum type="arabicPeriod"/>
            </a:pPr>
            <a:r>
              <a:rPr lang="en-US" sz="2400" dirty="0">
                <a:latin typeface="Times New Roman" pitchFamily="18" charset="0"/>
                <a:cs typeface="Times New Roman" pitchFamily="18" charset="0"/>
              </a:rPr>
              <a:t>Administration of compensation plans since it is an important factor in both getting and holding qualified people</a:t>
            </a:r>
            <a:endParaRPr lang="en-US" sz="2400" dirty="0" smtClean="0">
              <a:latin typeface="Times New Roman" pitchFamily="18" charset="0"/>
              <a:cs typeface="Times New Roman" pitchFamily="18" charset="0"/>
            </a:endParaRPr>
          </a:p>
        </p:txBody>
      </p:sp>
      <p:sp>
        <p:nvSpPr>
          <p:cNvPr id="8" name="Rectangle 7"/>
          <p:cNvSpPr/>
          <p:nvPr/>
        </p:nvSpPr>
        <p:spPr>
          <a:xfrm>
            <a:off x="307974" y="1590282"/>
            <a:ext cx="7758787" cy="1200329"/>
          </a:xfrm>
          <a:prstGeom prst="rect">
            <a:avLst/>
          </a:prstGeom>
        </p:spPr>
        <p:txBody>
          <a:bodyPr wrap="square">
            <a:spAutoFit/>
          </a:bodyPr>
          <a:lstStyle/>
          <a:p>
            <a:pPr algn="just"/>
            <a:r>
              <a:rPr lang="en-US" sz="2400" dirty="0">
                <a:latin typeface="Times New Roman" pitchFamily="18" charset="0"/>
                <a:cs typeface="Times New Roman" pitchFamily="18" charset="0"/>
              </a:rPr>
              <a:t>Filling and keeping the positions provided for by the organization structure filled with the right people is the </a:t>
            </a:r>
            <a:r>
              <a:rPr lang="en-US" sz="2400" b="1" i="1" dirty="0">
                <a:latin typeface="Times New Roman" pitchFamily="18" charset="0"/>
                <a:cs typeface="Times New Roman" pitchFamily="18" charset="0"/>
              </a:rPr>
              <a:t>staffing phase </a:t>
            </a:r>
            <a:r>
              <a:rPr lang="en-US" sz="2400" dirty="0">
                <a:latin typeface="Times New Roman" pitchFamily="18" charset="0"/>
                <a:cs typeface="Times New Roman" pitchFamily="18" charset="0"/>
              </a:rPr>
              <a:t>of the management function.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 calcmode="lin" valueType="num">
                                      <p:cBhvr additive="base">
                                        <p:cTn id="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42</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242169" y="1058704"/>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STAFFING- </a:t>
            </a:r>
            <a:r>
              <a:rPr lang="en-IN" sz="2800" b="1" dirty="0">
                <a:solidFill>
                  <a:srgbClr val="002060"/>
                </a:solidFill>
                <a:latin typeface="Times New Roman" pitchFamily="18" charset="0"/>
                <a:cs typeface="Times New Roman" pitchFamily="18" charset="0"/>
              </a:rPr>
              <a:t>Importance and need </a:t>
            </a: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790229"/>
            <a:ext cx="11707661" cy="4647426"/>
          </a:xfrm>
          <a:prstGeom prst="rect">
            <a:avLst/>
          </a:prstGeom>
        </p:spPr>
        <p:txBody>
          <a:bodyPr wrap="square">
            <a:spAutoFit/>
          </a:bodyPr>
          <a:lstStyle/>
          <a:p>
            <a:pPr marL="514350" indent="-514350" algn="just">
              <a:spcAft>
                <a:spcPts val="2400"/>
              </a:spcAft>
              <a:buAutoNum type="arabicPeriod"/>
            </a:pPr>
            <a:r>
              <a:rPr lang="en-US" sz="2400" dirty="0" smtClean="0">
                <a:latin typeface="Times New Roman" pitchFamily="18" charset="0"/>
                <a:cs typeface="Times New Roman" pitchFamily="18" charset="0"/>
              </a:rPr>
              <a:t>It helps in  </a:t>
            </a:r>
            <a:r>
              <a:rPr lang="en-US" sz="2400" dirty="0">
                <a:latin typeface="Times New Roman" pitchFamily="18" charset="0"/>
                <a:cs typeface="Times New Roman" pitchFamily="18" charset="0"/>
              </a:rPr>
              <a:t>discovering talented and competent workers and developing them to move of the corporate </a:t>
            </a:r>
            <a:r>
              <a:rPr lang="en-US" sz="2400" dirty="0" smtClean="0">
                <a:latin typeface="Times New Roman" pitchFamily="18" charset="0"/>
                <a:cs typeface="Times New Roman" pitchFamily="18" charset="0"/>
              </a:rPr>
              <a:t>ladder</a:t>
            </a:r>
          </a:p>
          <a:p>
            <a:pPr marL="514350" indent="-514350" algn="just">
              <a:spcAft>
                <a:spcPts val="2400"/>
              </a:spcAft>
              <a:buAutoNum type="arabicPeriod"/>
            </a:pPr>
            <a:r>
              <a:rPr lang="en-US" sz="2400" dirty="0" smtClean="0">
                <a:latin typeface="Times New Roman" pitchFamily="18" charset="0"/>
                <a:cs typeface="Times New Roman" pitchFamily="18" charset="0"/>
              </a:rPr>
              <a:t>It ensure greater </a:t>
            </a:r>
            <a:r>
              <a:rPr lang="en-US" sz="2400" dirty="0">
                <a:latin typeface="Times New Roman" pitchFamily="18" charset="0"/>
                <a:cs typeface="Times New Roman" pitchFamily="18" charset="0"/>
              </a:rPr>
              <a:t>production by putting the right man in the right </a:t>
            </a:r>
            <a:r>
              <a:rPr lang="en-US" sz="2400" dirty="0" smtClean="0">
                <a:latin typeface="Times New Roman" pitchFamily="18" charset="0"/>
                <a:cs typeface="Times New Roman" pitchFamily="18" charset="0"/>
              </a:rPr>
              <a:t>job.</a:t>
            </a:r>
          </a:p>
          <a:p>
            <a:pPr marL="514350" indent="-514350" algn="just">
              <a:spcAft>
                <a:spcPts val="2400"/>
              </a:spcAft>
              <a:buAutoNum type="arabicPeriod"/>
            </a:pP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helps to avoid a sudden </a:t>
            </a:r>
            <a:r>
              <a:rPr lang="en-US" sz="2400" dirty="0" smtClean="0">
                <a:latin typeface="Times New Roman" pitchFamily="18" charset="0"/>
                <a:cs typeface="Times New Roman" pitchFamily="18" charset="0"/>
              </a:rPr>
              <a:t>disruption </a:t>
            </a:r>
            <a:r>
              <a:rPr lang="en-US" sz="2400" dirty="0">
                <a:latin typeface="Times New Roman" pitchFamily="18" charset="0"/>
                <a:cs typeface="Times New Roman" pitchFamily="18" charset="0"/>
              </a:rPr>
              <a:t>of an </a:t>
            </a:r>
            <a:r>
              <a:rPr lang="en-US" sz="2400" dirty="0" smtClean="0">
                <a:latin typeface="Times New Roman" pitchFamily="18" charset="0"/>
                <a:cs typeface="Times New Roman" pitchFamily="18" charset="0"/>
              </a:rPr>
              <a:t>enterprise’s </a:t>
            </a:r>
            <a:r>
              <a:rPr lang="en-US" sz="2400" dirty="0">
                <a:latin typeface="Times New Roman" pitchFamily="18" charset="0"/>
                <a:cs typeface="Times New Roman" pitchFamily="18" charset="0"/>
              </a:rPr>
              <a:t>production run by indicating shortage of </a:t>
            </a:r>
            <a:r>
              <a:rPr lang="en-US" sz="2400" dirty="0" smtClean="0">
                <a:latin typeface="Times New Roman" pitchFamily="18" charset="0"/>
                <a:cs typeface="Times New Roman" pitchFamily="18" charset="0"/>
              </a:rPr>
              <a:t>personal,  </a:t>
            </a:r>
            <a:r>
              <a:rPr lang="en-US" sz="2400" dirty="0">
                <a:latin typeface="Times New Roman" pitchFamily="18" charset="0"/>
                <a:cs typeface="Times New Roman" pitchFamily="18" charset="0"/>
              </a:rPr>
              <a:t>if </a:t>
            </a:r>
            <a:r>
              <a:rPr lang="en-US" sz="2400" dirty="0" smtClean="0">
                <a:latin typeface="Times New Roman" pitchFamily="18" charset="0"/>
                <a:cs typeface="Times New Roman" pitchFamily="18" charset="0"/>
              </a:rPr>
              <a:t>any,  </a:t>
            </a:r>
            <a:r>
              <a:rPr lang="en-US" sz="2400" dirty="0">
                <a:latin typeface="Times New Roman" pitchFamily="18" charset="0"/>
                <a:cs typeface="Times New Roman" pitchFamily="18" charset="0"/>
              </a:rPr>
              <a:t>in advance </a:t>
            </a:r>
            <a:endParaRPr lang="en-US" sz="2400" dirty="0" smtClean="0">
              <a:latin typeface="Times New Roman" pitchFamily="18" charset="0"/>
              <a:cs typeface="Times New Roman" pitchFamily="18" charset="0"/>
            </a:endParaRPr>
          </a:p>
          <a:p>
            <a:pPr marL="514350" indent="-514350" algn="just">
              <a:spcAft>
                <a:spcPts val="2400"/>
              </a:spcAft>
              <a:buAutoNum type="arabicPeriod"/>
            </a:pPr>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t </a:t>
            </a:r>
            <a:r>
              <a:rPr lang="en-US" sz="2400" dirty="0">
                <a:latin typeface="Times New Roman" pitchFamily="18" charset="0"/>
                <a:cs typeface="Times New Roman" pitchFamily="18" charset="0"/>
              </a:rPr>
              <a:t>helps to prevent under utilization of personal through </a:t>
            </a:r>
            <a:r>
              <a:rPr lang="en-US" sz="2400" dirty="0" smtClean="0">
                <a:latin typeface="Times New Roman" pitchFamily="18" charset="0"/>
                <a:cs typeface="Times New Roman" pitchFamily="18" charset="0"/>
              </a:rPr>
              <a:t>over-manning and </a:t>
            </a:r>
            <a:r>
              <a:rPr lang="en-US" sz="2400" dirty="0">
                <a:latin typeface="Times New Roman" pitchFamily="18" charset="0"/>
                <a:cs typeface="Times New Roman" pitchFamily="18" charset="0"/>
              </a:rPr>
              <a:t>the resultant high </a:t>
            </a:r>
            <a:r>
              <a:rPr lang="en-US" sz="2400" dirty="0" err="1">
                <a:latin typeface="Times New Roman" pitchFamily="18" charset="0"/>
                <a:cs typeface="Times New Roman" pitchFamily="18" charset="0"/>
              </a:rPr>
              <a:t>labour</a:t>
            </a:r>
            <a:r>
              <a:rPr lang="en-US" sz="2400" dirty="0">
                <a:latin typeface="Times New Roman" pitchFamily="18" charset="0"/>
                <a:cs typeface="Times New Roman" pitchFamily="18" charset="0"/>
              </a:rPr>
              <a:t> cost and low profit </a:t>
            </a:r>
            <a:r>
              <a:rPr lang="en-US" sz="2400" dirty="0" smtClean="0">
                <a:latin typeface="Times New Roman" pitchFamily="18" charset="0"/>
                <a:cs typeface="Times New Roman" pitchFamily="18" charset="0"/>
              </a:rPr>
              <a:t>margins</a:t>
            </a:r>
          </a:p>
          <a:p>
            <a:pPr marL="514350" indent="-514350" algn="just">
              <a:spcAft>
                <a:spcPts val="2400"/>
              </a:spcAft>
              <a:buAutoNum type="arabicPeriod"/>
            </a:pPr>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t </a:t>
            </a:r>
            <a:r>
              <a:rPr lang="en-US" sz="2400" dirty="0">
                <a:latin typeface="Times New Roman" pitchFamily="18" charset="0"/>
                <a:cs typeface="Times New Roman" pitchFamily="18" charset="0"/>
              </a:rPr>
              <a:t>provides information to management for the internal succession of managerial personal in the event of unanticipated  </a:t>
            </a:r>
            <a:r>
              <a:rPr lang="en-US" sz="2400" dirty="0" smtClean="0">
                <a:latin typeface="Times New Roman" pitchFamily="18" charset="0"/>
                <a:cs typeface="Times New Roman" pitchFamily="18" charset="0"/>
              </a:rPr>
              <a:t>turnover.</a:t>
            </a:r>
          </a:p>
        </p:txBody>
      </p:sp>
    </p:spTree>
    <p:extLst>
      <p:ext uri="{BB962C8B-B14F-4D97-AF65-F5344CB8AC3E}">
        <p14:creationId xmlns:p14="http://schemas.microsoft.com/office/powerpoint/2010/main" val="313519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43</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RECRUITMENT</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09333"/>
            <a:ext cx="11374703" cy="4801314"/>
          </a:xfrm>
          <a:prstGeom prst="rect">
            <a:avLst/>
          </a:prstGeom>
        </p:spPr>
        <p:txBody>
          <a:bodyPr wrap="square">
            <a:spAutoFit/>
          </a:bodyPr>
          <a:lstStyle/>
          <a:p>
            <a:pPr marL="457200" indent="-457200" algn="just">
              <a:spcAft>
                <a:spcPts val="1200"/>
              </a:spcAft>
              <a:buFont typeface="+mj-lt"/>
              <a:buAutoNum type="arabicPeriod"/>
            </a:pPr>
            <a:r>
              <a:rPr lang="en-US" sz="2400" dirty="0">
                <a:solidFill>
                  <a:srgbClr val="002060"/>
                </a:solidFill>
                <a:latin typeface="Times New Roman" pitchFamily="18" charset="0"/>
                <a:cs typeface="Times New Roman" pitchFamily="18" charset="0"/>
              </a:rPr>
              <a:t>The process of identifying the sources for perspective candidates and stimulate them to apply for the jobs </a:t>
            </a:r>
            <a:endParaRPr lang="en-US" sz="2400" dirty="0" smtClean="0">
              <a:solidFill>
                <a:srgbClr val="002060"/>
              </a:solidFill>
              <a:latin typeface="Times New Roman" pitchFamily="18" charset="0"/>
              <a:cs typeface="Times New Roman" pitchFamily="18" charset="0"/>
            </a:endParaRPr>
          </a:p>
          <a:p>
            <a:pPr marL="457200" indent="-457200" algn="just">
              <a:spcAft>
                <a:spcPts val="1200"/>
              </a:spcAft>
              <a:buFont typeface="+mj-lt"/>
              <a:buAutoNum type="arabicPeriod"/>
            </a:pPr>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s </a:t>
            </a:r>
            <a:r>
              <a:rPr lang="en-US" sz="2400" dirty="0">
                <a:latin typeface="Times New Roman" pitchFamily="18" charset="0"/>
                <a:cs typeface="Times New Roman" pitchFamily="18" charset="0"/>
              </a:rPr>
              <a:t>the generating of application or applicants for specific positions </a:t>
            </a:r>
            <a:endParaRPr lang="en-US" sz="2400" dirty="0" smtClean="0">
              <a:latin typeface="Times New Roman" pitchFamily="18" charset="0"/>
              <a:cs typeface="Times New Roman" pitchFamily="18" charset="0"/>
            </a:endParaRPr>
          </a:p>
          <a:p>
            <a:pPr marL="457200" indent="-457200" algn="just">
              <a:spcAft>
                <a:spcPts val="1200"/>
              </a:spcAft>
              <a:buFont typeface="+mj-lt"/>
              <a:buAutoNum type="arabicPeriod"/>
            </a:pPr>
            <a:r>
              <a:rPr lang="en-US" sz="2400" dirty="0">
                <a:solidFill>
                  <a:srgbClr val="002060"/>
                </a:solidFill>
                <a:latin typeface="Times New Roman" pitchFamily="18" charset="0"/>
                <a:cs typeface="Times New Roman" pitchFamily="18" charset="0"/>
              </a:rPr>
              <a:t>I</a:t>
            </a:r>
            <a:r>
              <a:rPr lang="en-US" sz="2400" dirty="0" smtClean="0">
                <a:solidFill>
                  <a:srgbClr val="002060"/>
                </a:solidFill>
                <a:latin typeface="Times New Roman" pitchFamily="18" charset="0"/>
                <a:cs typeface="Times New Roman" pitchFamily="18" charset="0"/>
              </a:rPr>
              <a:t>t </a:t>
            </a:r>
            <a:r>
              <a:rPr lang="en-US" sz="2400" dirty="0">
                <a:solidFill>
                  <a:srgbClr val="002060"/>
                </a:solidFill>
                <a:latin typeface="Times New Roman" pitchFamily="18" charset="0"/>
                <a:cs typeface="Times New Roman" pitchFamily="18" charset="0"/>
              </a:rPr>
              <a:t>is the process of attracting </a:t>
            </a:r>
            <a:r>
              <a:rPr lang="en-US" sz="2400" dirty="0" smtClean="0">
                <a:solidFill>
                  <a:srgbClr val="002060"/>
                </a:solidFill>
                <a:latin typeface="Times New Roman" pitchFamily="18" charset="0"/>
                <a:cs typeface="Times New Roman" pitchFamily="18" charset="0"/>
              </a:rPr>
              <a:t>potential </a:t>
            </a:r>
            <a:r>
              <a:rPr lang="en-US" sz="2400" dirty="0">
                <a:solidFill>
                  <a:srgbClr val="002060"/>
                </a:solidFill>
                <a:latin typeface="Times New Roman" pitchFamily="18" charset="0"/>
                <a:cs typeface="Times New Roman" pitchFamily="18" charset="0"/>
              </a:rPr>
              <a:t>employees to the company </a:t>
            </a:r>
            <a:endParaRPr lang="en-US" sz="2400" dirty="0" smtClean="0">
              <a:solidFill>
                <a:srgbClr val="002060"/>
              </a:solidFill>
              <a:latin typeface="Times New Roman" pitchFamily="18" charset="0"/>
              <a:cs typeface="Times New Roman" pitchFamily="18" charset="0"/>
            </a:endParaRPr>
          </a:p>
          <a:p>
            <a:pPr marL="342900" indent="-342900" algn="just">
              <a:spcAft>
                <a:spcPts val="2400"/>
              </a:spcAft>
              <a:buFont typeface="Wingdings" pitchFamily="2" charset="2"/>
              <a:buChar char="q"/>
            </a:pPr>
            <a:r>
              <a:rPr lang="en-US" sz="2400" dirty="0" smtClean="0">
                <a:latin typeface="Times New Roman" pitchFamily="18" charset="0"/>
                <a:cs typeface="Times New Roman" pitchFamily="18" charset="0"/>
              </a:rPr>
              <a:t>It ensure greater </a:t>
            </a:r>
            <a:r>
              <a:rPr lang="en-US" sz="2400" dirty="0">
                <a:latin typeface="Times New Roman" pitchFamily="18" charset="0"/>
                <a:cs typeface="Times New Roman" pitchFamily="18" charset="0"/>
              </a:rPr>
              <a:t>production by putting the right man in the right </a:t>
            </a:r>
            <a:r>
              <a:rPr lang="en-US" sz="2400" dirty="0" smtClean="0">
                <a:latin typeface="Times New Roman" pitchFamily="18" charset="0"/>
                <a:cs typeface="Times New Roman" pitchFamily="18" charset="0"/>
              </a:rPr>
              <a:t>job.</a:t>
            </a:r>
          </a:p>
          <a:p>
            <a:pPr marL="342900" indent="-342900" algn="just">
              <a:spcAft>
                <a:spcPts val="2400"/>
              </a:spcAft>
              <a:buFont typeface="Wingdings" pitchFamily="2" charset="2"/>
              <a:buChar char="q"/>
            </a:pPr>
            <a:r>
              <a:rPr lang="en-US" sz="2400" dirty="0" smtClean="0">
                <a:solidFill>
                  <a:srgbClr val="FF0000"/>
                </a:solidFill>
                <a:latin typeface="Times New Roman" pitchFamily="18" charset="0"/>
                <a:cs typeface="Times New Roman" pitchFamily="18" charset="0"/>
              </a:rPr>
              <a:t>Management should have proper plan of </a:t>
            </a:r>
            <a:r>
              <a:rPr lang="en-IN" sz="2400" dirty="0" smtClean="0">
                <a:solidFill>
                  <a:srgbClr val="FF0000"/>
                </a:solidFill>
                <a:latin typeface="Times New Roman" pitchFamily="18" charset="0"/>
                <a:cs typeface="Times New Roman" pitchFamily="18" charset="0"/>
              </a:rPr>
              <a:t>recruitment regarding</a:t>
            </a:r>
            <a:r>
              <a:rPr lang="en-IN" sz="2400" dirty="0" smtClean="0">
                <a:latin typeface="Times New Roman" pitchFamily="18" charset="0"/>
                <a:cs typeface="Times New Roman" pitchFamily="18" charset="0"/>
              </a:rPr>
              <a:t>:</a:t>
            </a:r>
          </a:p>
          <a:p>
            <a:pPr marL="800100" lvl="1" indent="-342900" algn="just">
              <a:spcAft>
                <a:spcPts val="1200"/>
              </a:spcAft>
              <a:buFont typeface="Wingdings" pitchFamily="2" charset="2"/>
              <a:buChar char="Ø"/>
            </a:pPr>
            <a:r>
              <a:rPr lang="en-IN" sz="2400" dirty="0" smtClean="0">
                <a:solidFill>
                  <a:srgbClr val="FF0000"/>
                </a:solidFill>
                <a:latin typeface="Times New Roman" pitchFamily="18" charset="0"/>
                <a:cs typeface="Times New Roman" pitchFamily="18" charset="0"/>
              </a:rPr>
              <a:t>Quality and quantity </a:t>
            </a:r>
          </a:p>
          <a:p>
            <a:pPr marL="800100" lvl="1" indent="-342900" algn="just">
              <a:spcAft>
                <a:spcPts val="1200"/>
              </a:spcAft>
              <a:buFont typeface="Wingdings" pitchFamily="2" charset="2"/>
              <a:buChar char="Ø"/>
            </a:pPr>
            <a:r>
              <a:rPr lang="en-IN" sz="2400" dirty="0" smtClean="0">
                <a:solidFill>
                  <a:srgbClr val="FF0000"/>
                </a:solidFill>
                <a:latin typeface="Times New Roman" pitchFamily="18" charset="0"/>
                <a:cs typeface="Times New Roman" pitchFamily="18" charset="0"/>
              </a:rPr>
              <a:t>Cost involved </a:t>
            </a:r>
          </a:p>
          <a:p>
            <a:pPr algn="just">
              <a:spcAft>
                <a:spcPts val="2400"/>
              </a:spcAft>
            </a:pPr>
            <a:endParaRPr lang="en-US"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145286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6" end="6"/>
                                            </p:txEl>
                                          </p:spTgt>
                                        </p:tgtEl>
                                        <p:attrNameLst>
                                          <p:attrName>style.visibility</p:attrName>
                                        </p:attrNameLst>
                                      </p:cBhvr>
                                      <p:to>
                                        <p:strVal val="visible"/>
                                      </p:to>
                                    </p:set>
                                    <p:anim calcmode="lin" valueType="num">
                                      <p:cBhvr additive="base">
                                        <p:cTn id="43"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44</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RECRUITMENT- </a:t>
            </a:r>
            <a:r>
              <a:rPr lang="en-IN" sz="2800" b="1" dirty="0" smtClean="0">
                <a:solidFill>
                  <a:srgbClr val="002060"/>
                </a:solidFill>
                <a:latin typeface="Times New Roman" pitchFamily="18" charset="0"/>
                <a:cs typeface="Times New Roman" pitchFamily="18" charset="0"/>
              </a:rPr>
              <a:t>Sources</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374703" cy="4678204"/>
          </a:xfrm>
          <a:prstGeom prst="rect">
            <a:avLst/>
          </a:prstGeom>
        </p:spPr>
        <p:txBody>
          <a:bodyPr wrap="square">
            <a:spAutoFit/>
          </a:bodyPr>
          <a:lstStyle/>
          <a:p>
            <a:pPr algn="just">
              <a:spcAft>
                <a:spcPts val="1200"/>
              </a:spcAft>
            </a:pPr>
            <a:r>
              <a:rPr lang="en-US" sz="3200" dirty="0" smtClean="0">
                <a:solidFill>
                  <a:srgbClr val="002060"/>
                </a:solidFill>
                <a:latin typeface="Times New Roman" pitchFamily="18" charset="0"/>
                <a:cs typeface="Times New Roman" pitchFamily="18" charset="0"/>
              </a:rPr>
              <a:t>Commonly used external Sources</a:t>
            </a:r>
          </a:p>
          <a:p>
            <a:pPr marL="514350" indent="-514350" algn="just">
              <a:spcAft>
                <a:spcPts val="1200"/>
              </a:spcAft>
              <a:buFont typeface="+mj-lt"/>
              <a:buAutoNum type="arabicPeriod"/>
            </a:pPr>
            <a:r>
              <a:rPr lang="en-US" sz="2800" dirty="0" smtClean="0">
                <a:latin typeface="Times New Roman" pitchFamily="18" charset="0"/>
                <a:cs typeface="Times New Roman" pitchFamily="18" charset="0"/>
              </a:rPr>
              <a:t>Re employing former employees </a:t>
            </a:r>
          </a:p>
          <a:p>
            <a:pPr marL="514350" indent="-514350" algn="just">
              <a:spcAft>
                <a:spcPts val="1200"/>
              </a:spcAft>
              <a:buFont typeface="+mj-lt"/>
              <a:buAutoNum type="arabicPeriod"/>
            </a:pPr>
            <a:r>
              <a:rPr lang="en-US" sz="2800" dirty="0" smtClean="0">
                <a:latin typeface="Times New Roman" pitchFamily="18" charset="0"/>
                <a:cs typeface="Times New Roman" pitchFamily="18" charset="0"/>
              </a:rPr>
              <a:t>Friends and relatives of present employees </a:t>
            </a:r>
          </a:p>
          <a:p>
            <a:pPr marL="514350" indent="-514350" algn="just">
              <a:spcAft>
                <a:spcPts val="1200"/>
              </a:spcAft>
              <a:buFont typeface="+mj-lt"/>
              <a:buAutoNum type="arabicPeriod"/>
            </a:pPr>
            <a:r>
              <a:rPr lang="en-US" sz="2800" dirty="0" smtClean="0">
                <a:latin typeface="Times New Roman" pitchFamily="18" charset="0"/>
                <a:cs typeface="Times New Roman" pitchFamily="18" charset="0"/>
              </a:rPr>
              <a:t>Applicants at the gate </a:t>
            </a:r>
          </a:p>
          <a:p>
            <a:pPr marL="514350" indent="-514350" algn="just">
              <a:spcAft>
                <a:spcPts val="1200"/>
              </a:spcAft>
              <a:buFont typeface="+mj-lt"/>
              <a:buAutoNum type="arabicPeriod"/>
            </a:pPr>
            <a:r>
              <a:rPr lang="en-US" sz="2800" dirty="0" smtClean="0">
                <a:latin typeface="Times New Roman" pitchFamily="18" charset="0"/>
                <a:cs typeface="Times New Roman" pitchFamily="18" charset="0"/>
              </a:rPr>
              <a:t>College and technical institutions </a:t>
            </a:r>
          </a:p>
          <a:p>
            <a:pPr marL="514350" indent="-514350" algn="just">
              <a:spcAft>
                <a:spcPts val="1200"/>
              </a:spcAft>
              <a:buFont typeface="+mj-lt"/>
              <a:buAutoNum type="arabicPeriod"/>
            </a:pPr>
            <a:r>
              <a:rPr lang="en-US" sz="2800" dirty="0" smtClean="0">
                <a:latin typeface="Times New Roman" pitchFamily="18" charset="0"/>
                <a:cs typeface="Times New Roman" pitchFamily="18" charset="0"/>
              </a:rPr>
              <a:t>Employment exchanges </a:t>
            </a:r>
          </a:p>
          <a:p>
            <a:pPr marL="514350" indent="-514350" algn="just">
              <a:spcAft>
                <a:spcPts val="1200"/>
              </a:spcAft>
              <a:buFont typeface="+mj-lt"/>
              <a:buAutoNum type="arabicPeriod"/>
            </a:pPr>
            <a:r>
              <a:rPr lang="en-US" sz="2800" dirty="0" smtClean="0">
                <a:latin typeface="Times New Roman" pitchFamily="18" charset="0"/>
                <a:cs typeface="Times New Roman" pitchFamily="18" charset="0"/>
              </a:rPr>
              <a:t>Advertising the vacancy </a:t>
            </a:r>
          </a:p>
          <a:p>
            <a:pPr marL="514350" indent="-514350" algn="just">
              <a:spcAft>
                <a:spcPts val="1200"/>
              </a:spcAft>
              <a:buFont typeface="+mj-lt"/>
              <a:buAutoNum type="arabicPeriod"/>
            </a:pPr>
            <a:r>
              <a:rPr lang="en-US" sz="2800" dirty="0" err="1" smtClean="0">
                <a:latin typeface="Times New Roman" pitchFamily="18" charset="0"/>
                <a:cs typeface="Times New Roman" pitchFamily="18" charset="0"/>
              </a:rPr>
              <a:t>Labour</a:t>
            </a:r>
            <a:r>
              <a:rPr lang="en-US" sz="2800" dirty="0" smtClean="0">
                <a:latin typeface="Times New Roman" pitchFamily="18" charset="0"/>
                <a:cs typeface="Times New Roman" pitchFamily="18" charset="0"/>
              </a:rPr>
              <a:t> unions</a:t>
            </a:r>
          </a:p>
        </p:txBody>
      </p:sp>
      <p:pic>
        <p:nvPicPr>
          <p:cNvPr id="11"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373994" y="2754678"/>
            <a:ext cx="4422984" cy="29486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624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 calcmode="lin" valueType="num">
                                      <p:cBhvr additive="base">
                                        <p:cTn id="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additive="base">
                                        <p:cTn id="1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anim calcmode="lin" valueType="num">
                                      <p:cBhvr additive="base">
                                        <p:cTn id="25"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5" end="5"/>
                                            </p:txEl>
                                          </p:spTgt>
                                        </p:tgtEl>
                                        <p:attrNameLst>
                                          <p:attrName>style.visibility</p:attrName>
                                        </p:attrNameLst>
                                      </p:cBhvr>
                                      <p:to>
                                        <p:strVal val="visible"/>
                                      </p:to>
                                    </p:set>
                                    <p:anim calcmode="lin" valueType="num">
                                      <p:cBhvr additive="base">
                                        <p:cTn id="31"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 calcmode="lin" valueType="num">
                                      <p:cBhvr additive="base">
                                        <p:cTn id="37"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7" end="7"/>
                                            </p:txEl>
                                          </p:spTgt>
                                        </p:tgtEl>
                                        <p:attrNameLst>
                                          <p:attrName>style.visibility</p:attrName>
                                        </p:attrNameLst>
                                      </p:cBhvr>
                                      <p:to>
                                        <p:strVal val="visible"/>
                                      </p:to>
                                    </p:set>
                                    <p:anim calcmode="lin" valueType="num">
                                      <p:cBhvr additive="base">
                                        <p:cTn id="43"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45</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RECRUITMENT- </a:t>
            </a:r>
            <a:r>
              <a:rPr lang="en-IN" sz="2800" b="1" dirty="0" smtClean="0">
                <a:solidFill>
                  <a:srgbClr val="002060"/>
                </a:solidFill>
                <a:latin typeface="Times New Roman" pitchFamily="18" charset="0"/>
                <a:cs typeface="Times New Roman" pitchFamily="18" charset="0"/>
              </a:rPr>
              <a:t>Evaluation </a:t>
            </a:r>
            <a:r>
              <a:rPr lang="en-IN" sz="2800" b="1" dirty="0">
                <a:solidFill>
                  <a:srgbClr val="002060"/>
                </a:solidFill>
                <a:latin typeface="Times New Roman" pitchFamily="18" charset="0"/>
                <a:cs typeface="Times New Roman" pitchFamily="18" charset="0"/>
              </a:rPr>
              <a:t>of alternate sources</a:t>
            </a: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374703" cy="4708981"/>
          </a:xfrm>
          <a:prstGeom prst="rect">
            <a:avLst/>
          </a:prstGeom>
        </p:spPr>
        <p:txBody>
          <a:bodyPr wrap="square">
            <a:spAutoFit/>
          </a:bodyPr>
          <a:lstStyle/>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Timeline </a:t>
            </a:r>
            <a:r>
              <a:rPr lang="en-US" sz="2500" dirty="0">
                <a:latin typeface="Times New Roman" pitchFamily="18" charset="0"/>
                <a:cs typeface="Times New Roman" pitchFamily="18" charset="0"/>
              </a:rPr>
              <a:t>between requisition and </a:t>
            </a:r>
            <a:r>
              <a:rPr lang="en-US" sz="2500" dirty="0" smtClean="0">
                <a:latin typeface="Times New Roman" pitchFamily="18" charset="0"/>
                <a:cs typeface="Times New Roman" pitchFamily="18" charset="0"/>
              </a:rPr>
              <a:t>placement</a:t>
            </a:r>
          </a:p>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Recruitment ratio, </a:t>
            </a:r>
            <a:r>
              <a:rPr lang="en-US" sz="2500" dirty="0">
                <a:latin typeface="Times New Roman" pitchFamily="18" charset="0"/>
                <a:cs typeface="Times New Roman" pitchFamily="18" charset="0"/>
              </a:rPr>
              <a:t>that </a:t>
            </a:r>
            <a:r>
              <a:rPr lang="en-US" sz="2500" dirty="0" smtClean="0">
                <a:latin typeface="Times New Roman" pitchFamily="18" charset="0"/>
                <a:cs typeface="Times New Roman" pitchFamily="18" charset="0"/>
              </a:rPr>
              <a:t>is, </a:t>
            </a:r>
            <a:r>
              <a:rPr lang="en-US" sz="2500" dirty="0">
                <a:latin typeface="Times New Roman" pitchFamily="18" charset="0"/>
                <a:cs typeface="Times New Roman" pitchFamily="18" charset="0"/>
              </a:rPr>
              <a:t>the number of persons actually </a:t>
            </a:r>
            <a:r>
              <a:rPr lang="en-US" sz="2500" dirty="0" smtClean="0">
                <a:latin typeface="Times New Roman" pitchFamily="18" charset="0"/>
                <a:cs typeface="Times New Roman" pitchFamily="18" charset="0"/>
              </a:rPr>
              <a:t>hired per 100 </a:t>
            </a:r>
            <a:r>
              <a:rPr lang="en-US" sz="2500" dirty="0">
                <a:latin typeface="Times New Roman" pitchFamily="18" charset="0"/>
                <a:cs typeface="Times New Roman" pitchFamily="18" charset="0"/>
              </a:rPr>
              <a:t>applicants </a:t>
            </a:r>
            <a:endParaRPr lang="en-US" sz="25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500" dirty="0">
                <a:latin typeface="Times New Roman" pitchFamily="18" charset="0"/>
                <a:cs typeface="Times New Roman" pitchFamily="18" charset="0"/>
              </a:rPr>
              <a:t>E</a:t>
            </a:r>
            <a:r>
              <a:rPr lang="en-US" sz="2500" dirty="0" smtClean="0">
                <a:latin typeface="Times New Roman" pitchFamily="18" charset="0"/>
                <a:cs typeface="Times New Roman" pitchFamily="18" charset="0"/>
              </a:rPr>
              <a:t>mployee </a:t>
            </a:r>
            <a:r>
              <a:rPr lang="en-US" sz="2500" dirty="0">
                <a:latin typeface="Times New Roman" pitchFamily="18" charset="0"/>
                <a:cs typeface="Times New Roman" pitchFamily="18" charset="0"/>
              </a:rPr>
              <a:t>attitude studies to </a:t>
            </a:r>
            <a:r>
              <a:rPr lang="en-US" sz="2500" dirty="0" smtClean="0">
                <a:latin typeface="Times New Roman" pitchFamily="18" charset="0"/>
                <a:cs typeface="Times New Roman" pitchFamily="18" charset="0"/>
              </a:rPr>
              <a:t>discover </a:t>
            </a:r>
            <a:r>
              <a:rPr lang="en-US" sz="2500" dirty="0">
                <a:latin typeface="Times New Roman" pitchFamily="18" charset="0"/>
                <a:cs typeface="Times New Roman" pitchFamily="18" charset="0"/>
              </a:rPr>
              <a:t>the </a:t>
            </a:r>
            <a:r>
              <a:rPr lang="en-US" sz="2500" dirty="0" smtClean="0">
                <a:latin typeface="Times New Roman" pitchFamily="18" charset="0"/>
                <a:cs typeface="Times New Roman" pitchFamily="18" charset="0"/>
              </a:rPr>
              <a:t>reactions of present </a:t>
            </a:r>
            <a:r>
              <a:rPr lang="en-US" sz="2500" dirty="0">
                <a:latin typeface="Times New Roman" pitchFamily="18" charset="0"/>
                <a:cs typeface="Times New Roman" pitchFamily="18" charset="0"/>
              </a:rPr>
              <a:t>employees to both external internal recruiting </a:t>
            </a:r>
            <a:endParaRPr lang="en-US" sz="25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Correlation between different sources of requirement and factors of success on the job </a:t>
            </a:r>
          </a:p>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Data on turnover, grievances and disciplinary action, tabulated according to the different sources of the recruitment to throw light on the relative merits of each source </a:t>
            </a:r>
          </a:p>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Gross cost per hire.  This is arrived at by dividing the total cost of the recruitment by the number of individual hired </a:t>
            </a:r>
          </a:p>
        </p:txBody>
      </p:sp>
    </p:spTree>
    <p:extLst>
      <p:ext uri="{BB962C8B-B14F-4D97-AF65-F5344CB8AC3E}">
        <p14:creationId xmlns:p14="http://schemas.microsoft.com/office/powerpoint/2010/main" val="368721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46</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RECRUITMENT- </a:t>
            </a:r>
            <a:r>
              <a:rPr lang="en-IN" sz="2800" b="1" dirty="0" smtClean="0">
                <a:solidFill>
                  <a:srgbClr val="002060"/>
                </a:solidFill>
                <a:latin typeface="Times New Roman" pitchFamily="18" charset="0"/>
                <a:cs typeface="Times New Roman" pitchFamily="18" charset="0"/>
              </a:rPr>
              <a:t>Internal Recruitment </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09332"/>
            <a:ext cx="6370485" cy="4785926"/>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spcAft>
                <a:spcPts val="600"/>
              </a:spcAft>
            </a:pPr>
            <a:r>
              <a:rPr lang="en-US" sz="2500" b="1" dirty="0" smtClean="0">
                <a:solidFill>
                  <a:srgbClr val="002060"/>
                </a:solidFill>
                <a:latin typeface="Times New Roman" pitchFamily="18" charset="0"/>
                <a:cs typeface="Times New Roman" pitchFamily="18" charset="0"/>
              </a:rPr>
              <a:t>Advantages</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A sense of security develops among the employees </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Employees remain loyal to the </a:t>
            </a:r>
            <a:r>
              <a:rPr lang="en-US" sz="2000" dirty="0" err="1" smtClean="0">
                <a:latin typeface="Times New Roman" pitchFamily="18" charset="0"/>
                <a:cs typeface="Times New Roman" pitchFamily="18" charset="0"/>
              </a:rPr>
              <a:t>organisation</a:t>
            </a:r>
            <a:endParaRPr lang="en-US" sz="20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People recruited from within the </a:t>
            </a:r>
            <a:r>
              <a:rPr lang="en-US" sz="2000" dirty="0" err="1" smtClean="0">
                <a:latin typeface="Times New Roman" pitchFamily="18" charset="0"/>
                <a:cs typeface="Times New Roman" pitchFamily="18" charset="0"/>
              </a:rPr>
              <a:t>organisation</a:t>
            </a:r>
            <a:r>
              <a:rPr lang="en-US" sz="2000" dirty="0" smtClean="0">
                <a:latin typeface="Times New Roman" pitchFamily="18" charset="0"/>
                <a:cs typeface="Times New Roman" pitchFamily="18" charset="0"/>
              </a:rPr>
              <a:t> do not need induction training</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Employees in the lower ranks  are encouraged to look forward to rising to higher position in the concern the airport </a:t>
            </a:r>
          </a:p>
          <a:p>
            <a:pPr marL="514350" indent="-514350" algn="just">
              <a:spcAft>
                <a:spcPts val="600"/>
              </a:spcAft>
              <a:buFont typeface="+mj-lt"/>
              <a:buAutoNum type="arabicPeriod"/>
            </a:pP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turnover is reduced </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People are motivated to become efficient</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Valuable contacts with major suppliers and customers remain intact </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A better employer-employee relationship is established </a:t>
            </a:r>
          </a:p>
        </p:txBody>
      </p:sp>
      <p:sp>
        <p:nvSpPr>
          <p:cNvPr id="11" name="Rectangle 10"/>
          <p:cNvSpPr/>
          <p:nvPr/>
        </p:nvSpPr>
        <p:spPr>
          <a:xfrm>
            <a:off x="6663846" y="1590281"/>
            <a:ext cx="5423770" cy="478592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spcAft>
                <a:spcPts val="600"/>
              </a:spcAft>
            </a:pPr>
            <a:r>
              <a:rPr lang="en-US" sz="2500" b="1" dirty="0" smtClean="0">
                <a:solidFill>
                  <a:srgbClr val="002060"/>
                </a:solidFill>
                <a:latin typeface="Times New Roman" pitchFamily="18" charset="0"/>
                <a:cs typeface="Times New Roman" pitchFamily="18" charset="0"/>
              </a:rPr>
              <a:t>Disadvantages</a:t>
            </a:r>
            <a:endParaRPr lang="en-US" sz="22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This method limits the choice of selection to the few candidates available within the enterprise </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It may encourage  favoritism and nepotism </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It may lead to “inbreeding” resulting in promotion of people have developed a respect for the tradition and you have new ideas of their own it is generally in new ideas</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If a concern is extending its activities into new lines internal candidates may prove unsuitable for new positions.  This may involve extra expenditure in imparting necessary to them</a:t>
            </a:r>
          </a:p>
        </p:txBody>
      </p:sp>
    </p:spTree>
    <p:extLst>
      <p:ext uri="{BB962C8B-B14F-4D97-AF65-F5344CB8AC3E}">
        <p14:creationId xmlns:p14="http://schemas.microsoft.com/office/powerpoint/2010/main" val="1469699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47</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a:solidFill>
                  <a:srgbClr val="FF000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RECRUITMENT- </a:t>
            </a:r>
            <a:r>
              <a:rPr lang="en-IN" sz="2800" b="1" dirty="0" smtClean="0">
                <a:solidFill>
                  <a:srgbClr val="002060"/>
                </a:solidFill>
                <a:latin typeface="Times New Roman" pitchFamily="18" charset="0"/>
                <a:cs typeface="Times New Roman" pitchFamily="18" charset="0"/>
              </a:rPr>
              <a:t>External Recruitment </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939936"/>
            <a:ext cx="6082387" cy="2862322"/>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just">
              <a:spcAft>
                <a:spcPts val="600"/>
              </a:spcAft>
            </a:pPr>
            <a:r>
              <a:rPr lang="en-US" sz="2500" b="1" dirty="0" smtClean="0">
                <a:solidFill>
                  <a:srgbClr val="002060"/>
                </a:solidFill>
                <a:latin typeface="Times New Roman" pitchFamily="18" charset="0"/>
                <a:cs typeface="Times New Roman" pitchFamily="18" charset="0"/>
              </a:rPr>
              <a:t>Advantages</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Under </a:t>
            </a:r>
            <a:r>
              <a:rPr lang="en-US" sz="2000" dirty="0">
                <a:latin typeface="Times New Roman" pitchFamily="18" charset="0"/>
                <a:cs typeface="Times New Roman" pitchFamily="18" charset="0"/>
              </a:rPr>
              <a:t>this method new blood </a:t>
            </a:r>
            <a:r>
              <a:rPr lang="en-US" sz="2000" dirty="0" smtClean="0">
                <a:latin typeface="Times New Roman" pitchFamily="18" charset="0"/>
                <a:cs typeface="Times New Roman" pitchFamily="18" charset="0"/>
              </a:rPr>
              <a:t>brings with it a fresh outlook, originality and </a:t>
            </a:r>
            <a:r>
              <a:rPr lang="en-US" sz="2000" dirty="0">
                <a:latin typeface="Times New Roman" pitchFamily="18" charset="0"/>
                <a:cs typeface="Times New Roman" pitchFamily="18" charset="0"/>
              </a:rPr>
              <a:t>new ideas </a:t>
            </a:r>
            <a:endParaRPr lang="en-US" sz="20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000" dirty="0">
                <a:latin typeface="Times New Roman" pitchFamily="18" charset="0"/>
                <a:cs typeface="Times New Roman" pitchFamily="18" charset="0"/>
              </a:rPr>
              <a:t>O</a:t>
            </a:r>
            <a:r>
              <a:rPr lang="en-US" sz="2000" dirty="0" smtClean="0">
                <a:latin typeface="Times New Roman" pitchFamily="18" charset="0"/>
                <a:cs typeface="Times New Roman" pitchFamily="18" charset="0"/>
              </a:rPr>
              <a:t>ld </a:t>
            </a:r>
            <a:r>
              <a:rPr lang="en-US" sz="2000" dirty="0">
                <a:latin typeface="Times New Roman" pitchFamily="18" charset="0"/>
                <a:cs typeface="Times New Roman" pitchFamily="18" charset="0"/>
              </a:rPr>
              <a:t>habits are replaced by new one in the concern become more </a:t>
            </a:r>
            <a:r>
              <a:rPr lang="en-US" sz="2000" dirty="0" smtClean="0">
                <a:latin typeface="Times New Roman" pitchFamily="18" charset="0"/>
                <a:cs typeface="Times New Roman" pitchFamily="18" charset="0"/>
              </a:rPr>
              <a:t>Dynamic</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field of choice become very </a:t>
            </a:r>
            <a:r>
              <a:rPr lang="en-US" sz="2000" dirty="0" smtClean="0">
                <a:latin typeface="Times New Roman" pitchFamily="18" charset="0"/>
                <a:cs typeface="Times New Roman" pitchFamily="18" charset="0"/>
              </a:rPr>
              <a:t>wide hence </a:t>
            </a:r>
            <a:r>
              <a:rPr lang="en-US" sz="2000" dirty="0">
                <a:latin typeface="Times New Roman" pitchFamily="18" charset="0"/>
                <a:cs typeface="Times New Roman" pitchFamily="18" charset="0"/>
              </a:rPr>
              <a:t>there is a possibility of </a:t>
            </a:r>
            <a:r>
              <a:rPr lang="en-US" sz="2000" dirty="0" smtClean="0">
                <a:latin typeface="Times New Roman" pitchFamily="18" charset="0"/>
                <a:cs typeface="Times New Roman" pitchFamily="18" charset="0"/>
              </a:rPr>
              <a:t>selecting </a:t>
            </a:r>
            <a:r>
              <a:rPr lang="en-US" sz="2000" dirty="0">
                <a:latin typeface="Times New Roman" pitchFamily="18" charset="0"/>
                <a:cs typeface="Times New Roman" pitchFamily="18" charset="0"/>
              </a:rPr>
              <a:t>people with rich and varied </a:t>
            </a:r>
            <a:r>
              <a:rPr lang="en-US" sz="2000" dirty="0" smtClean="0">
                <a:latin typeface="Times New Roman" pitchFamily="18" charset="0"/>
                <a:cs typeface="Times New Roman" pitchFamily="18" charset="0"/>
              </a:rPr>
              <a:t>experience.</a:t>
            </a:r>
          </a:p>
        </p:txBody>
      </p:sp>
      <p:sp>
        <p:nvSpPr>
          <p:cNvPr id="11" name="Rectangle 10"/>
          <p:cNvSpPr/>
          <p:nvPr/>
        </p:nvSpPr>
        <p:spPr>
          <a:xfrm>
            <a:off x="6375748" y="1803224"/>
            <a:ext cx="5711868" cy="355481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spcAft>
                <a:spcPts val="600"/>
              </a:spcAft>
            </a:pPr>
            <a:r>
              <a:rPr lang="en-US" sz="2500" b="1" dirty="0" smtClean="0">
                <a:solidFill>
                  <a:srgbClr val="002060"/>
                </a:solidFill>
                <a:latin typeface="Times New Roman" pitchFamily="18" charset="0"/>
                <a:cs typeface="Times New Roman" pitchFamily="18" charset="0"/>
              </a:rPr>
              <a:t>Disadvantages</a:t>
            </a:r>
            <a:endParaRPr lang="en-US" sz="20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If a Concern makes </a:t>
            </a:r>
            <a:r>
              <a:rPr lang="en-US" sz="2000" dirty="0">
                <a:latin typeface="Times New Roman" pitchFamily="18" charset="0"/>
                <a:cs typeface="Times New Roman" pitchFamily="18" charset="0"/>
              </a:rPr>
              <a:t>recruitment from external sources it's employees generally </a:t>
            </a:r>
            <a:r>
              <a:rPr lang="en-US" sz="2000" dirty="0" smtClean="0">
                <a:latin typeface="Times New Roman" pitchFamily="18" charset="0"/>
                <a:cs typeface="Times New Roman" pitchFamily="18" charset="0"/>
              </a:rPr>
              <a:t>feel frustrated </a:t>
            </a:r>
            <a:r>
              <a:rPr lang="en-US" sz="2000" dirty="0">
                <a:latin typeface="Times New Roman" pitchFamily="18" charset="0"/>
                <a:cs typeface="Times New Roman" pitchFamily="18" charset="0"/>
              </a:rPr>
              <a:t>and their moral is adversely </a:t>
            </a:r>
            <a:r>
              <a:rPr lang="en-US" sz="2000" dirty="0" smtClean="0">
                <a:latin typeface="Times New Roman" pitchFamily="18" charset="0"/>
                <a:cs typeface="Times New Roman" pitchFamily="18" charset="0"/>
              </a:rPr>
              <a:t>affected.</a:t>
            </a: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present </a:t>
            </a:r>
            <a:r>
              <a:rPr lang="en-US" sz="2000" dirty="0" smtClean="0">
                <a:latin typeface="Times New Roman" pitchFamily="18" charset="0"/>
                <a:cs typeface="Times New Roman" pitchFamily="18" charset="0"/>
              </a:rPr>
              <a:t>employees may loose their sense </a:t>
            </a:r>
            <a:r>
              <a:rPr lang="en-US" sz="2000" dirty="0">
                <a:latin typeface="Times New Roman" pitchFamily="18" charset="0"/>
                <a:cs typeface="Times New Roman" pitchFamily="18" charset="0"/>
              </a:rPr>
              <a:t>of security and become disloyal to the </a:t>
            </a:r>
            <a:r>
              <a:rPr lang="en-US" sz="2000" dirty="0" smtClean="0">
                <a:latin typeface="Times New Roman" pitchFamily="18" charset="0"/>
                <a:cs typeface="Times New Roman" pitchFamily="18" charset="0"/>
              </a:rPr>
              <a:t>employer </a:t>
            </a:r>
          </a:p>
          <a:p>
            <a:pPr marL="514350" indent="-514350" algn="just">
              <a:spcAft>
                <a:spcPts val="600"/>
              </a:spcAft>
              <a:buFont typeface="+mj-lt"/>
              <a:buAutoNum type="arabicPeriod"/>
            </a:pPr>
            <a:r>
              <a:rPr lang="en-US" sz="2000" dirty="0">
                <a:latin typeface="Times New Roman" pitchFamily="18" charset="0"/>
                <a:cs typeface="Times New Roman" pitchFamily="18" charset="0"/>
              </a:rPr>
              <a:t>T</a:t>
            </a:r>
            <a:r>
              <a:rPr lang="en-US" sz="2000" dirty="0" smtClean="0">
                <a:latin typeface="Times New Roman" pitchFamily="18" charset="0"/>
                <a:cs typeface="Times New Roman" pitchFamily="18" charset="0"/>
              </a:rPr>
              <a:t>here </a:t>
            </a:r>
            <a:r>
              <a:rPr lang="en-US" sz="2000" dirty="0">
                <a:latin typeface="Times New Roman" pitchFamily="18" charset="0"/>
                <a:cs typeface="Times New Roman" pitchFamily="18" charset="0"/>
              </a:rPr>
              <a:t>is a great turnover of </a:t>
            </a:r>
            <a:r>
              <a:rPr lang="en-US" sz="2000" dirty="0" err="1">
                <a:latin typeface="Times New Roman" pitchFamily="18" charset="0"/>
                <a:cs typeface="Times New Roman" pitchFamily="18" charset="0"/>
              </a:rPr>
              <a:t>labour</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000" dirty="0" smtClean="0">
                <a:latin typeface="Times New Roman" pitchFamily="18" charset="0"/>
                <a:cs typeface="Times New Roman" pitchFamily="18" charset="0"/>
              </a:rPr>
              <a:t>There </a:t>
            </a:r>
            <a:r>
              <a:rPr lang="en-US" sz="2000" dirty="0">
                <a:latin typeface="Times New Roman" pitchFamily="18" charset="0"/>
                <a:cs typeface="Times New Roman" pitchFamily="18" charset="0"/>
              </a:rPr>
              <a:t>is deterioration in the employer employee relationship resulting in industrial </a:t>
            </a:r>
            <a:r>
              <a:rPr lang="en-US" sz="2000" dirty="0" smtClean="0">
                <a:latin typeface="Times New Roman" pitchFamily="18" charset="0"/>
                <a:cs typeface="Times New Roman" pitchFamily="18" charset="0"/>
              </a:rPr>
              <a:t>unrest, </a:t>
            </a:r>
            <a:r>
              <a:rPr lang="en-US" sz="2000" dirty="0">
                <a:latin typeface="Times New Roman" pitchFamily="18" charset="0"/>
                <a:cs typeface="Times New Roman" pitchFamily="18" charset="0"/>
              </a:rPr>
              <a:t>strikes and lockouts</a:t>
            </a:r>
            <a:endParaRPr lang="en-US"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75637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48</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SELECTION- </a:t>
            </a:r>
            <a:r>
              <a:rPr lang="en-IN" sz="2800" b="1" dirty="0" smtClean="0">
                <a:solidFill>
                  <a:srgbClr val="002060"/>
                </a:solidFill>
                <a:latin typeface="Times New Roman" pitchFamily="18" charset="0"/>
                <a:cs typeface="Times New Roman" pitchFamily="18" charset="0"/>
              </a:rPr>
              <a:t>Importance</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374703" cy="2246769"/>
          </a:xfrm>
          <a:prstGeom prst="rect">
            <a:avLst/>
          </a:prstGeom>
        </p:spPr>
        <p:txBody>
          <a:bodyPr wrap="square">
            <a:spAutoFit/>
          </a:bodyPr>
          <a:lstStyle/>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As </a:t>
            </a:r>
            <a:r>
              <a:rPr lang="en-US" sz="2500" dirty="0">
                <a:latin typeface="Times New Roman" pitchFamily="18" charset="0"/>
                <a:cs typeface="Times New Roman" pitchFamily="18" charset="0"/>
              </a:rPr>
              <a:t>the employees are </a:t>
            </a:r>
            <a:r>
              <a:rPr lang="en-US" sz="2500" dirty="0" smtClean="0">
                <a:latin typeface="Times New Roman" pitchFamily="18" charset="0"/>
                <a:cs typeface="Times New Roman" pitchFamily="18" charset="0"/>
              </a:rPr>
              <a:t>placed in </a:t>
            </a:r>
            <a:r>
              <a:rPr lang="en-US" sz="2500" dirty="0">
                <a:latin typeface="Times New Roman" pitchFamily="18" charset="0"/>
                <a:cs typeface="Times New Roman" pitchFamily="18" charset="0"/>
              </a:rPr>
              <a:t>the jobs for which they are best </a:t>
            </a:r>
            <a:r>
              <a:rPr lang="en-US" sz="2500" dirty="0" smtClean="0">
                <a:latin typeface="Times New Roman" pitchFamily="18" charset="0"/>
                <a:cs typeface="Times New Roman" pitchFamily="18" charset="0"/>
              </a:rPr>
              <a:t>suited, they </a:t>
            </a:r>
            <a:r>
              <a:rPr lang="en-US" sz="2500" dirty="0">
                <a:latin typeface="Times New Roman" pitchFamily="18" charset="0"/>
                <a:cs typeface="Times New Roman" pitchFamily="18" charset="0"/>
              </a:rPr>
              <a:t>derive maximum job satisfaction and reap maximum </a:t>
            </a:r>
            <a:r>
              <a:rPr lang="en-US" sz="2500" dirty="0" smtClean="0">
                <a:latin typeface="Times New Roman" pitchFamily="18" charset="0"/>
                <a:cs typeface="Times New Roman" pitchFamily="18" charset="0"/>
              </a:rPr>
              <a:t>wages</a:t>
            </a:r>
          </a:p>
          <a:p>
            <a:pPr marL="514350" indent="-514350" algn="just">
              <a:spcAft>
                <a:spcPts val="600"/>
              </a:spcAft>
              <a:buFont typeface="+mj-lt"/>
              <a:buAutoNum type="arabicPeriod"/>
            </a:pPr>
            <a:r>
              <a:rPr lang="en-US" sz="2500" dirty="0" err="1" smtClean="0">
                <a:latin typeface="Times New Roman" pitchFamily="18" charset="0"/>
                <a:cs typeface="Times New Roman" pitchFamily="18" charset="0"/>
              </a:rPr>
              <a:t>Labour</a:t>
            </a:r>
            <a:r>
              <a:rPr lang="en-US" sz="2500" dirty="0" smtClean="0">
                <a:latin typeface="Times New Roman" pitchFamily="18" charset="0"/>
                <a:cs typeface="Times New Roman" pitchFamily="18" charset="0"/>
              </a:rPr>
              <a:t> turnover is reduced</a:t>
            </a:r>
          </a:p>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Overall efficiency of the organization is increased</a:t>
            </a:r>
          </a:p>
          <a:p>
            <a:pPr marL="514350" indent="-514350" algn="just">
              <a:spcAft>
                <a:spcPts val="600"/>
              </a:spcAft>
              <a:buFont typeface="+mj-lt"/>
              <a:buAutoNum type="arabicPeriod"/>
            </a:pPr>
            <a:r>
              <a:rPr lang="en-US" sz="2500" dirty="0" smtClean="0">
                <a:latin typeface="Times New Roman" pitchFamily="18" charset="0"/>
                <a:cs typeface="Times New Roman" pitchFamily="18" charset="0"/>
              </a:rPr>
              <a:t>Good </a:t>
            </a:r>
            <a:r>
              <a:rPr lang="en-US" sz="2500" dirty="0">
                <a:latin typeface="Times New Roman" pitchFamily="18" charset="0"/>
                <a:cs typeface="Times New Roman" pitchFamily="18" charset="0"/>
              </a:rPr>
              <a:t>relationship develops between the employer and </a:t>
            </a:r>
            <a:r>
              <a:rPr lang="en-US" sz="2500" dirty="0" smtClean="0">
                <a:latin typeface="Times New Roman" pitchFamily="18" charset="0"/>
                <a:cs typeface="Times New Roman" pitchFamily="18" charset="0"/>
              </a:rPr>
              <a:t>employees</a:t>
            </a:r>
          </a:p>
        </p:txBody>
      </p:sp>
    </p:spTree>
    <p:extLst>
      <p:ext uri="{BB962C8B-B14F-4D97-AF65-F5344CB8AC3E}">
        <p14:creationId xmlns:p14="http://schemas.microsoft.com/office/powerpoint/2010/main" val="3901915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49</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SELECTION- </a:t>
            </a:r>
            <a:r>
              <a:rPr lang="en-IN" sz="2800" b="1" dirty="0" smtClean="0">
                <a:solidFill>
                  <a:srgbClr val="002060"/>
                </a:solidFill>
                <a:latin typeface="Times New Roman" pitchFamily="18" charset="0"/>
                <a:cs typeface="Times New Roman" pitchFamily="18" charset="0"/>
              </a:rPr>
              <a:t>Steps in Selection Procedure</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374703" cy="2785378"/>
          </a:xfrm>
          <a:prstGeom prst="rect">
            <a:avLst/>
          </a:prstGeom>
        </p:spPr>
        <p:txBody>
          <a:bodyPr wrap="square">
            <a:spAutoFit/>
          </a:bodyPr>
          <a:lstStyle/>
          <a:p>
            <a:pPr marL="514350" indent="-514350" algn="just">
              <a:spcAft>
                <a:spcPts val="600"/>
              </a:spcAft>
              <a:buFont typeface="+mj-lt"/>
              <a:buAutoNum type="arabicPeriod"/>
            </a:pPr>
            <a:r>
              <a:rPr lang="en-US" sz="2500" dirty="0">
                <a:latin typeface="Times New Roman" pitchFamily="18" charset="0"/>
                <a:cs typeface="Times New Roman" pitchFamily="18" charset="0"/>
              </a:rPr>
              <a:t>Application blank </a:t>
            </a:r>
            <a:endParaRPr lang="en-US" sz="25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500" dirty="0">
                <a:latin typeface="Times New Roman" pitchFamily="18" charset="0"/>
                <a:cs typeface="Times New Roman" pitchFamily="18" charset="0"/>
              </a:rPr>
              <a:t>I</a:t>
            </a:r>
            <a:r>
              <a:rPr lang="en-US" sz="2500" dirty="0" smtClean="0">
                <a:latin typeface="Times New Roman" pitchFamily="18" charset="0"/>
                <a:cs typeface="Times New Roman" pitchFamily="18" charset="0"/>
              </a:rPr>
              <a:t>nitial </a:t>
            </a:r>
            <a:r>
              <a:rPr lang="en-US" sz="2500" dirty="0">
                <a:latin typeface="Times New Roman" pitchFamily="18" charset="0"/>
                <a:cs typeface="Times New Roman" pitchFamily="18" charset="0"/>
              </a:rPr>
              <a:t>interview of the candidate </a:t>
            </a:r>
            <a:endParaRPr lang="en-US" sz="25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500" dirty="0">
                <a:latin typeface="Times New Roman" pitchFamily="18" charset="0"/>
                <a:cs typeface="Times New Roman" pitchFamily="18" charset="0"/>
              </a:rPr>
              <a:t>E</a:t>
            </a:r>
            <a:r>
              <a:rPr lang="en-US" sz="2500" dirty="0" smtClean="0">
                <a:latin typeface="Times New Roman" pitchFamily="18" charset="0"/>
                <a:cs typeface="Times New Roman" pitchFamily="18" charset="0"/>
              </a:rPr>
              <a:t>mployment tests </a:t>
            </a:r>
          </a:p>
          <a:p>
            <a:pPr marL="514350" indent="-514350" algn="just">
              <a:spcAft>
                <a:spcPts val="600"/>
              </a:spcAft>
              <a:buFont typeface="+mj-lt"/>
              <a:buAutoNum type="arabicPeriod"/>
            </a:pPr>
            <a:r>
              <a:rPr lang="en-US" sz="2500" dirty="0">
                <a:latin typeface="Times New Roman" pitchFamily="18" charset="0"/>
                <a:cs typeface="Times New Roman" pitchFamily="18" charset="0"/>
              </a:rPr>
              <a:t>C</a:t>
            </a:r>
            <a:r>
              <a:rPr lang="en-US" sz="2500" dirty="0" smtClean="0">
                <a:latin typeface="Times New Roman" pitchFamily="18" charset="0"/>
                <a:cs typeface="Times New Roman" pitchFamily="18" charset="0"/>
              </a:rPr>
              <a:t>hecking </a:t>
            </a:r>
            <a:r>
              <a:rPr lang="en-US" sz="2500" dirty="0">
                <a:latin typeface="Times New Roman" pitchFamily="18" charset="0"/>
                <a:cs typeface="Times New Roman" pitchFamily="18" charset="0"/>
              </a:rPr>
              <a:t>references </a:t>
            </a:r>
            <a:endParaRPr lang="en-US" sz="25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500" dirty="0">
                <a:latin typeface="Times New Roman" pitchFamily="18" charset="0"/>
                <a:cs typeface="Times New Roman" pitchFamily="18" charset="0"/>
              </a:rPr>
              <a:t>P</a:t>
            </a:r>
            <a:r>
              <a:rPr lang="en-US" sz="2500" dirty="0" smtClean="0">
                <a:latin typeface="Times New Roman" pitchFamily="18" charset="0"/>
                <a:cs typeface="Times New Roman" pitchFamily="18" charset="0"/>
              </a:rPr>
              <a:t>hysical </a:t>
            </a:r>
            <a:r>
              <a:rPr lang="en-US" sz="2500" dirty="0">
                <a:latin typeface="Times New Roman" pitchFamily="18" charset="0"/>
                <a:cs typeface="Times New Roman" pitchFamily="18" charset="0"/>
              </a:rPr>
              <a:t>or medical examination </a:t>
            </a:r>
            <a:endParaRPr lang="en-US" sz="25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500" dirty="0">
                <a:latin typeface="Times New Roman" pitchFamily="18" charset="0"/>
                <a:cs typeface="Times New Roman" pitchFamily="18" charset="0"/>
              </a:rPr>
              <a:t>F</a:t>
            </a:r>
            <a:r>
              <a:rPr lang="en-US" sz="2500" dirty="0" smtClean="0">
                <a:latin typeface="Times New Roman" pitchFamily="18" charset="0"/>
                <a:cs typeface="Times New Roman" pitchFamily="18" charset="0"/>
              </a:rPr>
              <a:t>inal interview</a:t>
            </a:r>
          </a:p>
        </p:txBody>
      </p:sp>
      <p:graphicFrame>
        <p:nvGraphicFramePr>
          <p:cNvPr id="8" name="Diagram 7"/>
          <p:cNvGraphicFramePr/>
          <p:nvPr>
            <p:extLst>
              <p:ext uri="{D42A27DB-BD31-4B8C-83A1-F6EECF244321}">
                <p14:modId xmlns:p14="http://schemas.microsoft.com/office/powerpoint/2010/main" val="704762440"/>
              </p:ext>
            </p:extLst>
          </p:nvPr>
        </p:nvGraphicFramePr>
        <p:xfrm>
          <a:off x="4759890" y="1515898"/>
          <a:ext cx="7277622" cy="5022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49496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a:t>
            </a:fld>
            <a:endParaRPr lang="en-IN"/>
          </a:p>
        </p:txBody>
      </p:sp>
      <p:sp>
        <p:nvSpPr>
          <p:cNvPr id="5" name="Rectangle 4"/>
          <p:cNvSpPr/>
          <p:nvPr/>
        </p:nvSpPr>
        <p:spPr>
          <a:xfrm>
            <a:off x="131378" y="1785360"/>
            <a:ext cx="12060622" cy="4262705"/>
          </a:xfrm>
          <a:prstGeom prst="rect">
            <a:avLst/>
          </a:prstGeom>
        </p:spPr>
        <p:txBody>
          <a:bodyPr wrap="square">
            <a:spAutoFit/>
          </a:bodyPr>
          <a:lstStyle/>
          <a:p>
            <a:pPr>
              <a:lnSpc>
                <a:spcPct val="150000"/>
              </a:lnSpc>
            </a:pPr>
            <a:r>
              <a:rPr lang="en-IN" sz="2800" dirty="0">
                <a:latin typeface="Times New Roman" pitchFamily="18" charset="0"/>
                <a:cs typeface="Times New Roman" pitchFamily="18" charset="0"/>
              </a:rPr>
              <a:t>Every organization </a:t>
            </a:r>
            <a:r>
              <a:rPr lang="en-IN" sz="2800" dirty="0" smtClean="0">
                <a:latin typeface="Times New Roman" pitchFamily="18" charset="0"/>
                <a:cs typeface="Times New Roman" pitchFamily="18" charset="0"/>
              </a:rPr>
              <a:t>has:</a:t>
            </a:r>
          </a:p>
          <a:p>
            <a:pPr marL="514350" indent="-514350">
              <a:lnSpc>
                <a:spcPct val="150000"/>
              </a:lnSpc>
              <a:spcAft>
                <a:spcPts val="600"/>
              </a:spcAft>
              <a:buAutoNum type="arabicPeriod"/>
            </a:pPr>
            <a:r>
              <a:rPr lang="en-IN" sz="2800" dirty="0">
                <a:latin typeface="Times New Roman" pitchFamily="18" charset="0"/>
                <a:cs typeface="Times New Roman" pitchFamily="18" charset="0"/>
              </a:rPr>
              <a:t>A</a:t>
            </a:r>
            <a:r>
              <a:rPr lang="en-IN" sz="2800" dirty="0" smtClean="0">
                <a:latin typeface="Times New Roman" pitchFamily="18" charset="0"/>
                <a:cs typeface="Times New Roman" pitchFamily="18" charset="0"/>
              </a:rPr>
              <a:t> </a:t>
            </a:r>
            <a:r>
              <a:rPr lang="en-IN" sz="2800" dirty="0">
                <a:latin typeface="Times New Roman" pitchFamily="18" charset="0"/>
                <a:cs typeface="Times New Roman" pitchFamily="18" charset="0"/>
              </a:rPr>
              <a:t>purpose, goals which are the task of </a:t>
            </a:r>
            <a:r>
              <a:rPr lang="en-IN" sz="2800" dirty="0" smtClean="0">
                <a:latin typeface="Times New Roman" pitchFamily="18" charset="0"/>
                <a:cs typeface="Times New Roman" pitchFamily="18" charset="0"/>
              </a:rPr>
              <a:t>planning</a:t>
            </a:r>
          </a:p>
          <a:p>
            <a:pPr marL="514350" indent="-514350">
              <a:spcAft>
                <a:spcPts val="600"/>
              </a:spcAft>
              <a:buFontTx/>
              <a:buAutoNum type="arabicPeriod"/>
            </a:pPr>
            <a:r>
              <a:rPr lang="en-IN" sz="2700" dirty="0">
                <a:latin typeface="Times New Roman" pitchFamily="18" charset="0"/>
                <a:cs typeface="Times New Roman" pitchFamily="18" charset="0"/>
              </a:rPr>
              <a:t>A clear concept of the major duties or activities required to achieve the  </a:t>
            </a:r>
            <a:r>
              <a:rPr lang="en-IN" sz="2700" dirty="0" smtClean="0">
                <a:latin typeface="Times New Roman" pitchFamily="18" charset="0"/>
                <a:cs typeface="Times New Roman" pitchFamily="18" charset="0"/>
              </a:rPr>
              <a:t>purpose.</a:t>
            </a:r>
          </a:p>
          <a:p>
            <a:pPr marL="514350" indent="-514350">
              <a:spcAft>
                <a:spcPts val="600"/>
              </a:spcAft>
              <a:buFontTx/>
              <a:buAutoNum type="arabicPeriod"/>
            </a:pPr>
            <a:r>
              <a:rPr lang="en-IN" sz="2800" dirty="0" smtClean="0">
                <a:latin typeface="Times New Roman" pitchFamily="18" charset="0"/>
                <a:cs typeface="Times New Roman" pitchFamily="18" charset="0"/>
              </a:rPr>
              <a:t>Classification </a:t>
            </a:r>
            <a:r>
              <a:rPr lang="en-IN" sz="2800" dirty="0">
                <a:latin typeface="Times New Roman" pitchFamily="18" charset="0"/>
                <a:cs typeface="Times New Roman" pitchFamily="18" charset="0"/>
              </a:rPr>
              <a:t>of activities into </a:t>
            </a:r>
            <a:r>
              <a:rPr lang="en-IN" sz="2800" dirty="0" smtClean="0">
                <a:latin typeface="Times New Roman" pitchFamily="18" charset="0"/>
                <a:cs typeface="Times New Roman" pitchFamily="18" charset="0"/>
              </a:rPr>
              <a:t>jobs.</a:t>
            </a:r>
          </a:p>
          <a:p>
            <a:pPr marL="514350" indent="-514350">
              <a:spcAft>
                <a:spcPts val="600"/>
              </a:spcAft>
              <a:buFontTx/>
              <a:buAutoNum type="arabicPeriod"/>
            </a:pPr>
            <a:r>
              <a:rPr lang="en-IN" sz="2800" dirty="0" smtClean="0">
                <a:latin typeface="Times New Roman" pitchFamily="18" charset="0"/>
                <a:cs typeface="Times New Roman" pitchFamily="18" charset="0"/>
              </a:rPr>
              <a:t>Establishment </a:t>
            </a:r>
            <a:r>
              <a:rPr lang="en-IN" sz="2800" dirty="0">
                <a:latin typeface="Times New Roman" pitchFamily="18" charset="0"/>
                <a:cs typeface="Times New Roman" pitchFamily="18" charset="0"/>
              </a:rPr>
              <a:t>of relationships between these </a:t>
            </a:r>
            <a:r>
              <a:rPr lang="en-IN" sz="2800" dirty="0" smtClean="0">
                <a:latin typeface="Times New Roman" pitchFamily="18" charset="0"/>
                <a:cs typeface="Times New Roman" pitchFamily="18" charset="0"/>
              </a:rPr>
              <a:t>jobs to ensure coordination.</a:t>
            </a:r>
            <a:endParaRPr lang="en-IN" sz="2800" dirty="0">
              <a:latin typeface="Times New Roman" pitchFamily="18" charset="0"/>
              <a:cs typeface="Times New Roman" pitchFamily="18" charset="0"/>
            </a:endParaRPr>
          </a:p>
          <a:p>
            <a:pPr>
              <a:lnSpc>
                <a:spcPct val="150000"/>
              </a:lnSpc>
            </a:pPr>
            <a:endParaRPr lang="en-IN" sz="2800" dirty="0" smtClean="0">
              <a:latin typeface="Times New Roman" pitchFamily="18" charset="0"/>
              <a:cs typeface="Times New Roman" pitchFamily="18" charset="0"/>
            </a:endParaRPr>
          </a:p>
          <a:p>
            <a:pPr>
              <a:lnSpc>
                <a:spcPct val="150000"/>
              </a:lnSpc>
            </a:pPr>
            <a:endParaRPr lang="en-IN" sz="2800" dirty="0" smtClean="0">
              <a:latin typeface="Times New Roman" pitchFamily="18" charset="0"/>
              <a:cs typeface="Times New Roman" pitchFamily="18" charset="0"/>
            </a:endParaRPr>
          </a:p>
        </p:txBody>
      </p:sp>
      <p:sp>
        <p:nvSpPr>
          <p:cNvPr id="6" name="Rectangle 5"/>
          <p:cNvSpPr/>
          <p:nvPr/>
        </p:nvSpPr>
        <p:spPr>
          <a:xfrm>
            <a:off x="131380" y="1226353"/>
            <a:ext cx="11893606"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Characteristics of Organization</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168" y="1114816"/>
            <a:ext cx="11673713" cy="47566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ctr"/>
            <a:r>
              <a:rPr lang="en-US" sz="3200" b="1" dirty="0">
                <a:solidFill>
                  <a:srgbClr val="FF0000"/>
                </a:solidFill>
                <a:latin typeface="Bookman Old Style" pitchFamily="18" charset="0"/>
                <a:ea typeface="+mn-ea"/>
                <a:cs typeface="+mn-cs"/>
              </a:rPr>
              <a:t>Module-2</a:t>
            </a:r>
          </a:p>
        </p:txBody>
      </p:sp>
      <p:sp>
        <p:nvSpPr>
          <p:cNvPr id="7" name="Content Placeholder 6"/>
          <p:cNvSpPr>
            <a:spLocks noGrp="1"/>
          </p:cNvSpPr>
          <p:nvPr>
            <p:ph sz="half" idx="2"/>
          </p:nvPr>
        </p:nvSpPr>
        <p:spPr>
          <a:xfrm>
            <a:off x="263592" y="1659568"/>
            <a:ext cx="5874160" cy="4791337"/>
          </a:xfrm>
        </p:spPr>
        <p:style>
          <a:lnRef idx="1">
            <a:schemeClr val="accent2"/>
          </a:lnRef>
          <a:fillRef idx="2">
            <a:schemeClr val="accent2"/>
          </a:fillRef>
          <a:effectRef idx="1">
            <a:schemeClr val="accent2"/>
          </a:effectRef>
          <a:fontRef idx="minor">
            <a:schemeClr val="dk1"/>
          </a:fontRef>
        </p:style>
        <p:txBody>
          <a:bodyPr>
            <a:noAutofit/>
          </a:bodyPr>
          <a:lstStyle/>
          <a:p>
            <a:pPr marL="0" indent="0" algn="ctr">
              <a:buNone/>
            </a:pPr>
            <a:r>
              <a:rPr lang="en-US" b="1" dirty="0">
                <a:solidFill>
                  <a:srgbClr val="C00000"/>
                </a:solidFill>
                <a:latin typeface="Times New Roman" pitchFamily="18" charset="0"/>
                <a:cs typeface="Times New Roman" pitchFamily="18" charset="0"/>
              </a:rPr>
              <a:t>Organizing and Staffing</a:t>
            </a:r>
          </a:p>
          <a:p>
            <a:pPr marL="0" indent="0">
              <a:buNone/>
            </a:pPr>
            <a:r>
              <a:rPr lang="en-US" b="1" i="1" dirty="0" smtClean="0">
                <a:solidFill>
                  <a:srgbClr val="002060"/>
                </a:solidFill>
                <a:latin typeface="Times New Roman" pitchFamily="18" charset="0"/>
                <a:cs typeface="Times New Roman" pitchFamily="18" charset="0"/>
              </a:rPr>
              <a:t>Organizing</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Meaning</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dirty="0">
                <a:solidFill>
                  <a:srgbClr val="002060"/>
                </a:solidFill>
                <a:latin typeface="Times New Roman" pitchFamily="18" charset="0"/>
                <a:cs typeface="Times New Roman" pitchFamily="18" charset="0"/>
              </a:rPr>
              <a:t>Characteristics</a:t>
            </a:r>
          </a:p>
          <a:p>
            <a:pPr>
              <a:buFont typeface="Wingdings" pitchFamily="2" charset="2"/>
              <a:buChar char="q"/>
            </a:pPr>
            <a:r>
              <a:rPr lang="en-US" sz="2200" b="1" dirty="0">
                <a:solidFill>
                  <a:srgbClr val="002060"/>
                </a:solidFill>
                <a:latin typeface="Times New Roman" pitchFamily="18" charset="0"/>
                <a:cs typeface="Times New Roman" pitchFamily="18" charset="0"/>
              </a:rPr>
              <a:t>Process </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Principles </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dirty="0" smtClean="0">
                <a:solidFill>
                  <a:srgbClr val="002060"/>
                </a:solidFill>
                <a:latin typeface="Times New Roman" pitchFamily="18" charset="0"/>
                <a:cs typeface="Times New Roman" pitchFamily="18" charset="0"/>
              </a:rPr>
              <a:t>Span </a:t>
            </a:r>
            <a:r>
              <a:rPr lang="en-US" sz="2200" b="1" dirty="0">
                <a:solidFill>
                  <a:srgbClr val="002060"/>
                </a:solidFill>
                <a:latin typeface="Times New Roman" pitchFamily="18" charset="0"/>
                <a:cs typeface="Times New Roman" pitchFamily="18" charset="0"/>
              </a:rPr>
              <a:t>of Management </a:t>
            </a:r>
            <a:r>
              <a:rPr lang="en-US" sz="1600" b="1" dirty="0" smtClean="0">
                <a:solidFill>
                  <a:srgbClr val="002060"/>
                </a:solidFill>
                <a:latin typeface="Times New Roman" pitchFamily="18" charset="0"/>
                <a:cs typeface="Times New Roman" pitchFamily="18" charset="0"/>
              </a:rPr>
              <a:t>(</a:t>
            </a:r>
            <a:r>
              <a:rPr lang="en-US" sz="1600" b="1" dirty="0">
                <a:solidFill>
                  <a:srgbClr val="002060"/>
                </a:solidFill>
                <a:latin typeface="Times New Roman" pitchFamily="18" charset="0"/>
                <a:cs typeface="Times New Roman" pitchFamily="18" charset="0"/>
              </a:rPr>
              <a:t>meaning and importance only)</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i="1" dirty="0" smtClean="0">
                <a:solidFill>
                  <a:srgbClr val="002060"/>
                </a:solidFill>
                <a:latin typeface="Times New Roman" pitchFamily="18" charset="0"/>
                <a:cs typeface="Times New Roman" pitchFamily="18" charset="0"/>
              </a:rPr>
              <a:t>Departmentalization</a:t>
            </a:r>
            <a:r>
              <a:rPr lang="en-US" sz="2200" b="1" dirty="0" smtClean="0">
                <a:solidFill>
                  <a:srgbClr val="002060"/>
                </a:solidFill>
                <a:latin typeface="Times New Roman" pitchFamily="18" charset="0"/>
                <a:cs typeface="Times New Roman" pitchFamily="18" charset="0"/>
              </a:rPr>
              <a:t>- Process </a:t>
            </a:r>
            <a:r>
              <a:rPr lang="en-US" sz="2200" b="1" dirty="0">
                <a:solidFill>
                  <a:srgbClr val="002060"/>
                </a:solidFill>
                <a:latin typeface="Times New Roman" pitchFamily="18" charset="0"/>
                <a:cs typeface="Times New Roman" pitchFamily="18" charset="0"/>
              </a:rPr>
              <a:t>and Purpose</a:t>
            </a:r>
          </a:p>
          <a:p>
            <a:pPr>
              <a:buFont typeface="Wingdings" pitchFamily="2" charset="2"/>
              <a:buChar char="q"/>
            </a:pPr>
            <a:r>
              <a:rPr lang="en-US" sz="2200" b="1" i="1" dirty="0">
                <a:solidFill>
                  <a:srgbClr val="002060"/>
                </a:solidFill>
                <a:latin typeface="Times New Roman" pitchFamily="18" charset="0"/>
                <a:cs typeface="Times New Roman" pitchFamily="18" charset="0"/>
              </a:rPr>
              <a:t>Committees</a:t>
            </a:r>
            <a:r>
              <a:rPr lang="en-US" sz="2200" b="1" dirty="0">
                <a:solidFill>
                  <a:srgbClr val="002060"/>
                </a:solidFill>
                <a:latin typeface="Times New Roman" pitchFamily="18" charset="0"/>
                <a:cs typeface="Times New Roman" pitchFamily="18" charset="0"/>
              </a:rPr>
              <a:t>– Meaning and Types </a:t>
            </a:r>
          </a:p>
          <a:p>
            <a:pPr>
              <a:buFont typeface="Wingdings" pitchFamily="2" charset="2"/>
              <a:buChar char="q"/>
            </a:pPr>
            <a:r>
              <a:rPr lang="en-US" sz="2200" b="1" i="1" dirty="0" smtClean="0">
                <a:solidFill>
                  <a:srgbClr val="002060"/>
                </a:solidFill>
                <a:latin typeface="Times New Roman" pitchFamily="18" charset="0"/>
                <a:cs typeface="Times New Roman" pitchFamily="18" charset="0"/>
              </a:rPr>
              <a:t>Staffing-</a:t>
            </a:r>
            <a:r>
              <a:rPr lang="en-US" sz="2200" b="1" dirty="0" smtClean="0">
                <a:solidFill>
                  <a:srgbClr val="002060"/>
                </a:solidFill>
                <a:latin typeface="Times New Roman" pitchFamily="18" charset="0"/>
                <a:cs typeface="Times New Roman" pitchFamily="18" charset="0"/>
              </a:rPr>
              <a:t>Need </a:t>
            </a:r>
            <a:r>
              <a:rPr lang="en-US" sz="2200" b="1" dirty="0">
                <a:solidFill>
                  <a:srgbClr val="002060"/>
                </a:solidFill>
                <a:latin typeface="Times New Roman" pitchFamily="18" charset="0"/>
                <a:cs typeface="Times New Roman" pitchFamily="18" charset="0"/>
              </a:rPr>
              <a:t>and Importance</a:t>
            </a:r>
          </a:p>
          <a:p>
            <a:pPr>
              <a:buFont typeface="Wingdings" pitchFamily="2" charset="2"/>
              <a:buChar char="q"/>
            </a:pPr>
            <a:r>
              <a:rPr lang="en-US" sz="2200" b="1" dirty="0">
                <a:solidFill>
                  <a:srgbClr val="002060"/>
                </a:solidFill>
                <a:latin typeface="Times New Roman" pitchFamily="18" charset="0"/>
                <a:cs typeface="Times New Roman" pitchFamily="18" charset="0"/>
              </a:rPr>
              <a:t>Recruitment and Selection Process</a:t>
            </a:r>
          </a:p>
        </p:txBody>
      </p:sp>
      <p:sp>
        <p:nvSpPr>
          <p:cNvPr id="9" name="Content Placeholder 8"/>
          <p:cNvSpPr>
            <a:spLocks noGrp="1"/>
          </p:cNvSpPr>
          <p:nvPr>
            <p:ph sz="quarter" idx="4"/>
          </p:nvPr>
        </p:nvSpPr>
        <p:spPr>
          <a:xfrm>
            <a:off x="6209782" y="1678356"/>
            <a:ext cx="5752574" cy="4697391"/>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marL="0" indent="0" algn="ctr">
              <a:buNone/>
            </a:pPr>
            <a:r>
              <a:rPr lang="en-US" b="1" dirty="0">
                <a:solidFill>
                  <a:srgbClr val="C00000"/>
                </a:solidFill>
                <a:latin typeface="Times New Roman" pitchFamily="18" charset="0"/>
                <a:cs typeface="Times New Roman" pitchFamily="18" charset="0"/>
              </a:rPr>
              <a:t>Directing and Controlling</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Meaning and Requirements of Effective Direction</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Giving Orders</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Motivation-Nature of Motivation</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Motivation Theories </a:t>
            </a:r>
          </a:p>
          <a:p>
            <a:pPr marL="685800" lvl="2">
              <a:lnSpc>
                <a:spcPct val="100000"/>
              </a:lnSpc>
              <a:spcBef>
                <a:spcPts val="1000"/>
              </a:spcBef>
              <a:buFont typeface="Wingdings" pitchFamily="2" charset="2"/>
              <a:buChar char="q"/>
            </a:pPr>
            <a:r>
              <a:rPr lang="en-US" sz="1800" b="1" dirty="0">
                <a:solidFill>
                  <a:srgbClr val="002060"/>
                </a:solidFill>
                <a:latin typeface="Times New Roman" pitchFamily="18" charset="0"/>
                <a:cs typeface="Times New Roman" pitchFamily="18" charset="0"/>
              </a:rPr>
              <a:t>Maslow’s Need-Hierarchy Theory</a:t>
            </a:r>
          </a:p>
          <a:p>
            <a:pPr marL="685800" lvl="2">
              <a:lnSpc>
                <a:spcPct val="100000"/>
              </a:lnSpc>
              <a:spcBef>
                <a:spcPts val="1000"/>
              </a:spcBef>
              <a:buFont typeface="Wingdings" pitchFamily="2" charset="2"/>
              <a:buChar char="q"/>
            </a:pPr>
            <a:r>
              <a:rPr lang="en-US" sz="1800" b="1" dirty="0">
                <a:solidFill>
                  <a:srgbClr val="002060"/>
                </a:solidFill>
                <a:latin typeface="Times New Roman" pitchFamily="18" charset="0"/>
                <a:cs typeface="Times New Roman" pitchFamily="18" charset="0"/>
              </a:rPr>
              <a:t>Herzberg’s Two Factor Theory</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Communication – Meaning</a:t>
            </a:r>
          </a:p>
          <a:p>
            <a:pPr>
              <a:lnSpc>
                <a:spcPct val="100000"/>
              </a:lnSpc>
              <a:buFont typeface="Wingdings" pitchFamily="2" charset="2"/>
              <a:buChar char="q"/>
            </a:pPr>
            <a:r>
              <a:rPr lang="en-US" sz="2200" b="1" dirty="0">
                <a:solidFill>
                  <a:srgbClr val="002060"/>
                </a:solidFill>
                <a:latin typeface="Times New Roman" pitchFamily="18" charset="0"/>
                <a:cs typeface="Times New Roman" pitchFamily="18" charset="0"/>
              </a:rPr>
              <a:t> Importance and Purposes </a:t>
            </a:r>
            <a:r>
              <a:rPr lang="en-US" sz="2200" b="1" dirty="0" smtClean="0">
                <a:solidFill>
                  <a:srgbClr val="002060"/>
                </a:solidFill>
                <a:latin typeface="Times New Roman" pitchFamily="18" charset="0"/>
                <a:cs typeface="Times New Roman" pitchFamily="18" charset="0"/>
              </a:rPr>
              <a:t>of Communication</a:t>
            </a:r>
            <a:endParaRPr lang="en-US" sz="2200" b="1" dirty="0">
              <a:solidFill>
                <a:srgbClr val="002060"/>
              </a:solidFill>
              <a:latin typeface="Times New Roman" pitchFamily="18" charset="0"/>
              <a:cs typeface="Times New Roman" pitchFamily="18" charset="0"/>
            </a:endParaRP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50</a:t>
            </a:fld>
            <a:endParaRPr lang="en-IN"/>
          </a:p>
        </p:txBody>
      </p:sp>
    </p:spTree>
    <p:extLst>
      <p:ext uri="{BB962C8B-B14F-4D97-AF65-F5344CB8AC3E}">
        <p14:creationId xmlns:p14="http://schemas.microsoft.com/office/powerpoint/2010/main" val="323885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 calcmode="lin" valueType="num">
                                      <p:cBhvr additive="base">
                                        <p:cTn id="3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xEl>
                                              <p:pRg st="7" end="7"/>
                                            </p:txEl>
                                          </p:spTgt>
                                        </p:tgtEl>
                                        <p:attrNameLst>
                                          <p:attrName>style.visibility</p:attrName>
                                        </p:attrNameLst>
                                      </p:cBhvr>
                                      <p:to>
                                        <p:strVal val="visible"/>
                                      </p:to>
                                    </p:set>
                                    <p:anim calcmode="lin" valueType="num">
                                      <p:cBhvr additive="base">
                                        <p:cTn id="3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
                                            <p:txEl>
                                              <p:pRg st="8" end="8"/>
                                            </p:txEl>
                                          </p:spTgt>
                                        </p:tgtEl>
                                        <p:attrNameLst>
                                          <p:attrName>style.visibility</p:attrName>
                                        </p:attrNameLst>
                                      </p:cBhvr>
                                      <p:to>
                                        <p:strVal val="visible"/>
                                      </p:to>
                                    </p:set>
                                    <p:anim calcmode="lin" valueType="num">
                                      <p:cBhvr additive="base">
                                        <p:cTn id="4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7">
                                            <p:txEl>
                                              <p:pRg st="9" end="9"/>
                                            </p:txEl>
                                          </p:spTgt>
                                        </p:tgtEl>
                                        <p:attrNameLst>
                                          <p:attrName>style.visibility</p:attrName>
                                        </p:attrNameLst>
                                      </p:cBhvr>
                                      <p:to>
                                        <p:strVal val="visible"/>
                                      </p:to>
                                    </p:set>
                                    <p:anim calcmode="lin" valueType="num">
                                      <p:cBhvr additive="base">
                                        <p:cTn id="4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7">
                                            <p:txEl>
                                              <p:pRg st="10" end="10"/>
                                            </p:txEl>
                                          </p:spTgt>
                                        </p:tgtEl>
                                        <p:attrNameLst>
                                          <p:attrName>style.visibility</p:attrName>
                                        </p:attrNameLst>
                                      </p:cBhvr>
                                      <p:to>
                                        <p:strVal val="visible"/>
                                      </p:to>
                                    </p:set>
                                    <p:anim calcmode="lin" valueType="num">
                                      <p:cBhvr additive="base">
                                        <p:cTn id="4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9">
                                            <p:txEl>
                                              <p:pRg st="0" end="0"/>
                                            </p:txEl>
                                          </p:spTgt>
                                        </p:tgtEl>
                                        <p:attrNameLst>
                                          <p:attrName>style.visibility</p:attrName>
                                        </p:attrNameLst>
                                      </p:cBhvr>
                                      <p:to>
                                        <p:strVal val="visible"/>
                                      </p:to>
                                    </p:set>
                                    <p:anim calcmode="lin" valueType="num">
                                      <p:cBhvr additive="base">
                                        <p:cTn id="5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 calcmode="lin" valueType="num">
                                      <p:cBhvr additive="base">
                                        <p:cTn id="5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9">
                                            <p:txEl>
                                              <p:pRg st="2" end="2"/>
                                            </p:txEl>
                                          </p:spTgt>
                                        </p:tgtEl>
                                        <p:attrNameLst>
                                          <p:attrName>style.visibility</p:attrName>
                                        </p:attrNameLst>
                                      </p:cBhvr>
                                      <p:to>
                                        <p:strVal val="visible"/>
                                      </p:to>
                                    </p:set>
                                    <p:anim calcmode="lin" valueType="num">
                                      <p:cBhvr additive="base">
                                        <p:cTn id="6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9">
                                            <p:txEl>
                                              <p:pRg st="2" end="2"/>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9">
                                            <p:txEl>
                                              <p:pRg st="3" end="3"/>
                                            </p:txEl>
                                          </p:spTgt>
                                        </p:tgtEl>
                                        <p:attrNameLst>
                                          <p:attrName>style.visibility</p:attrName>
                                        </p:attrNameLst>
                                      </p:cBhvr>
                                      <p:to>
                                        <p:strVal val="visible"/>
                                      </p:to>
                                    </p:set>
                                    <p:anim calcmode="lin" valueType="num">
                                      <p:cBhvr additive="base">
                                        <p:cTn id="67"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9">
                                            <p:txEl>
                                              <p:pRg st="3" end="3"/>
                                            </p:txEl>
                                          </p:spTgt>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9">
                                            <p:txEl>
                                              <p:pRg st="4" end="4"/>
                                            </p:txEl>
                                          </p:spTgt>
                                        </p:tgtEl>
                                        <p:attrNameLst>
                                          <p:attrName>style.visibility</p:attrName>
                                        </p:attrNameLst>
                                      </p:cBhvr>
                                      <p:to>
                                        <p:strVal val="visible"/>
                                      </p:to>
                                    </p:set>
                                    <p:anim calcmode="lin" valueType="num">
                                      <p:cBhvr additive="base">
                                        <p:cTn id="7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9">
                                            <p:txEl>
                                              <p:pRg st="4" end="4"/>
                                            </p:txEl>
                                          </p:spTgt>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9">
                                            <p:txEl>
                                              <p:pRg st="5" end="5"/>
                                            </p:txEl>
                                          </p:spTgt>
                                        </p:tgtEl>
                                        <p:attrNameLst>
                                          <p:attrName>style.visibility</p:attrName>
                                        </p:attrNameLst>
                                      </p:cBhvr>
                                      <p:to>
                                        <p:strVal val="visible"/>
                                      </p:to>
                                    </p:set>
                                    <p:anim calcmode="lin" valueType="num">
                                      <p:cBhvr additive="base">
                                        <p:cTn id="75"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9">
                                            <p:txEl>
                                              <p:pRg st="5" end="5"/>
                                            </p:txEl>
                                          </p:spTgt>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9">
                                            <p:txEl>
                                              <p:pRg st="6" end="6"/>
                                            </p:txEl>
                                          </p:spTgt>
                                        </p:tgtEl>
                                        <p:attrNameLst>
                                          <p:attrName>style.visibility</p:attrName>
                                        </p:attrNameLst>
                                      </p:cBhvr>
                                      <p:to>
                                        <p:strVal val="visible"/>
                                      </p:to>
                                    </p:set>
                                    <p:anim calcmode="lin" valueType="num">
                                      <p:cBhvr additive="base">
                                        <p:cTn id="79"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9">
                                            <p:txEl>
                                              <p:pRg st="6" end="6"/>
                                            </p:txEl>
                                          </p:spTgt>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9">
                                            <p:txEl>
                                              <p:pRg st="7" end="7"/>
                                            </p:txEl>
                                          </p:spTgt>
                                        </p:tgtEl>
                                        <p:attrNameLst>
                                          <p:attrName>style.visibility</p:attrName>
                                        </p:attrNameLst>
                                      </p:cBhvr>
                                      <p:to>
                                        <p:strVal val="visible"/>
                                      </p:to>
                                    </p:set>
                                    <p:anim calcmode="lin" valueType="num">
                                      <p:cBhvr additive="base">
                                        <p:cTn id="83"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84" dur="500" fill="hold"/>
                                        <p:tgtEl>
                                          <p:spTgt spid="9">
                                            <p:txEl>
                                              <p:pRg st="7" end="7"/>
                                            </p:txEl>
                                          </p:spTgt>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0"/>
                                  </p:stCondLst>
                                  <p:childTnLst>
                                    <p:set>
                                      <p:cBhvr>
                                        <p:cTn id="86" dur="1" fill="hold">
                                          <p:stCondLst>
                                            <p:cond delay="0"/>
                                          </p:stCondLst>
                                        </p:cTn>
                                        <p:tgtEl>
                                          <p:spTgt spid="9">
                                            <p:txEl>
                                              <p:pRg st="8" end="8"/>
                                            </p:txEl>
                                          </p:spTgt>
                                        </p:tgtEl>
                                        <p:attrNameLst>
                                          <p:attrName>style.visibility</p:attrName>
                                        </p:attrNameLst>
                                      </p:cBhvr>
                                      <p:to>
                                        <p:strVal val="visible"/>
                                      </p:to>
                                    </p:set>
                                    <p:anim calcmode="lin" valueType="num">
                                      <p:cBhvr additive="base">
                                        <p:cTn id="87"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9">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51</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DIRECTING</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374703" cy="3631763"/>
          </a:xfrm>
          <a:prstGeom prst="rect">
            <a:avLst/>
          </a:prstGeom>
        </p:spPr>
        <p:txBody>
          <a:bodyPr wrap="square">
            <a:spAutoFit/>
          </a:bodyPr>
          <a:lstStyle/>
          <a:p>
            <a:pPr marL="514350" indent="-514350" algn="just">
              <a:spcAft>
                <a:spcPts val="1200"/>
              </a:spcAft>
              <a:buFont typeface="+mj-lt"/>
              <a:buAutoNum type="arabicPeriod"/>
            </a:pPr>
            <a:r>
              <a:rPr lang="en-US" sz="2500" dirty="0">
                <a:latin typeface="Times New Roman" pitchFamily="18" charset="0"/>
                <a:cs typeface="Times New Roman" pitchFamily="18" charset="0"/>
              </a:rPr>
              <a:t>Issuance of orders and leading and motivating subordinates as they go about executing orders.</a:t>
            </a:r>
          </a:p>
          <a:p>
            <a:pPr marL="514350" indent="-514350" algn="just">
              <a:spcAft>
                <a:spcPts val="1200"/>
              </a:spcAft>
              <a:buFont typeface="+mj-lt"/>
              <a:buAutoNum type="arabicPeriod"/>
            </a:pPr>
            <a:r>
              <a:rPr lang="en-US" sz="2500" dirty="0" smtClean="0">
                <a:latin typeface="Times New Roman" pitchFamily="18" charset="0"/>
                <a:cs typeface="Times New Roman" pitchFamily="18" charset="0"/>
              </a:rPr>
              <a:t>“Directing </a:t>
            </a:r>
            <a:r>
              <a:rPr lang="en-US" sz="2500" dirty="0">
                <a:latin typeface="Times New Roman" pitchFamily="18" charset="0"/>
                <a:cs typeface="Times New Roman" pitchFamily="18" charset="0"/>
              </a:rPr>
              <a:t>consists of the process and techniques utilized in issuing instructions and making certain that operations are carried on as originally planned” </a:t>
            </a:r>
            <a:r>
              <a:rPr lang="en-US" sz="2500" b="1" dirty="0">
                <a:solidFill>
                  <a:srgbClr val="0070C0"/>
                </a:solidFill>
                <a:latin typeface="Times New Roman" pitchFamily="18" charset="0"/>
                <a:cs typeface="Times New Roman" pitchFamily="18" charset="0"/>
              </a:rPr>
              <a:t>–</a:t>
            </a:r>
            <a:r>
              <a:rPr lang="en-US" sz="2500" b="1" dirty="0" err="1">
                <a:solidFill>
                  <a:srgbClr val="0070C0"/>
                </a:solidFill>
                <a:latin typeface="Times New Roman" pitchFamily="18" charset="0"/>
                <a:cs typeface="Times New Roman" pitchFamily="18" charset="0"/>
              </a:rPr>
              <a:t>Haimann</a:t>
            </a:r>
            <a:endParaRPr lang="en-US" sz="2500" b="1" dirty="0">
              <a:solidFill>
                <a:srgbClr val="0070C0"/>
              </a:solidFill>
              <a:latin typeface="Times New Roman" pitchFamily="18" charset="0"/>
              <a:cs typeface="Times New Roman" pitchFamily="18" charset="0"/>
            </a:endParaRPr>
          </a:p>
          <a:p>
            <a:pPr marL="514350" indent="-514350" algn="just">
              <a:spcAft>
                <a:spcPts val="1200"/>
              </a:spcAft>
              <a:buFont typeface="+mj-lt"/>
              <a:buAutoNum type="arabicPeriod"/>
            </a:pPr>
            <a:r>
              <a:rPr lang="en-IN" sz="2500" dirty="0">
                <a:latin typeface="Times New Roman" pitchFamily="18" charset="0"/>
                <a:cs typeface="Times New Roman" pitchFamily="18" charset="0"/>
              </a:rPr>
              <a:t>“Direction is the interpersonal aspect of managing by which subordinates are led to understand and contribute effectively and efficiently to the attainment of enterprise objectives</a:t>
            </a:r>
            <a:r>
              <a:rPr lang="en-IN" sz="2500" dirty="0" smtClean="0">
                <a:latin typeface="Times New Roman" pitchFamily="18" charset="0"/>
                <a:cs typeface="Times New Roman" pitchFamily="18" charset="0"/>
              </a:rPr>
              <a:t>”- </a:t>
            </a:r>
            <a:r>
              <a:rPr lang="en-IN" sz="2500" b="1" dirty="0" smtClean="0">
                <a:solidFill>
                  <a:srgbClr val="0070C0"/>
                </a:solidFill>
                <a:latin typeface="Times New Roman" pitchFamily="18" charset="0"/>
                <a:cs typeface="Times New Roman" pitchFamily="18" charset="0"/>
              </a:rPr>
              <a:t>Koontz </a:t>
            </a:r>
            <a:r>
              <a:rPr lang="en-IN" sz="2500" b="1" dirty="0">
                <a:solidFill>
                  <a:srgbClr val="0070C0"/>
                </a:solidFill>
                <a:latin typeface="Times New Roman" pitchFamily="18" charset="0"/>
                <a:cs typeface="Times New Roman" pitchFamily="18" charset="0"/>
              </a:rPr>
              <a:t>and </a:t>
            </a:r>
            <a:r>
              <a:rPr lang="en-IN" sz="2500" b="1" dirty="0" smtClean="0">
                <a:solidFill>
                  <a:srgbClr val="0070C0"/>
                </a:solidFill>
                <a:latin typeface="Times New Roman" pitchFamily="18" charset="0"/>
                <a:cs typeface="Times New Roman" pitchFamily="18" charset="0"/>
              </a:rPr>
              <a:t>O’Donnell</a:t>
            </a:r>
            <a:endParaRPr lang="en-IN" sz="2500" b="1" dirty="0">
              <a:solidFill>
                <a:srgbClr val="0070C0"/>
              </a:solidFill>
              <a:latin typeface="Times New Roman" pitchFamily="18" charset="0"/>
              <a:cs typeface="Times New Roman" pitchFamily="18" charset="0"/>
            </a:endParaRPr>
          </a:p>
          <a:p>
            <a:pPr algn="just">
              <a:spcAft>
                <a:spcPts val="600"/>
              </a:spcAft>
            </a:pPr>
            <a:endParaRPr lang="en-US" sz="25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558095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52</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DIRECTING</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8" name="Diagram 7"/>
          <p:cNvGraphicFramePr/>
          <p:nvPr>
            <p:extLst>
              <p:ext uri="{D42A27DB-BD31-4B8C-83A1-F6EECF244321}">
                <p14:modId xmlns:p14="http://schemas.microsoft.com/office/powerpoint/2010/main" val="3945346734"/>
              </p:ext>
            </p:extLst>
          </p:nvPr>
        </p:nvGraphicFramePr>
        <p:xfrm>
          <a:off x="1766169" y="1812540"/>
          <a:ext cx="8004131" cy="37991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178047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53</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REQUIREMENTS OF EFFECTIVE DIRECTION</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374703" cy="3170099"/>
          </a:xfrm>
          <a:prstGeom prst="rect">
            <a:avLst/>
          </a:prstGeom>
        </p:spPr>
        <p:txBody>
          <a:bodyPr wrap="square">
            <a:spAutoFit/>
          </a:bodyPr>
          <a:lstStyle/>
          <a:p>
            <a:pPr marL="51435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Harmony of </a:t>
            </a:r>
            <a:r>
              <a:rPr lang="en-US" sz="2800" b="1" dirty="0" smtClean="0">
                <a:solidFill>
                  <a:srgbClr val="002060"/>
                </a:solidFill>
                <a:latin typeface="Times New Roman" pitchFamily="18" charset="0"/>
                <a:cs typeface="Times New Roman" pitchFamily="18" charset="0"/>
              </a:rPr>
              <a:t>Objectives</a:t>
            </a:r>
          </a:p>
          <a:p>
            <a:pPr marL="51435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Unity of </a:t>
            </a:r>
            <a:r>
              <a:rPr lang="en-US" sz="2800" b="1" dirty="0" smtClean="0">
                <a:solidFill>
                  <a:srgbClr val="002060"/>
                </a:solidFill>
                <a:latin typeface="Times New Roman" pitchFamily="18" charset="0"/>
                <a:cs typeface="Times New Roman" pitchFamily="18" charset="0"/>
              </a:rPr>
              <a:t>Command</a:t>
            </a:r>
          </a:p>
          <a:p>
            <a:pPr marL="51435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Direct </a:t>
            </a:r>
            <a:r>
              <a:rPr lang="en-US" sz="2800" b="1" dirty="0" smtClean="0">
                <a:solidFill>
                  <a:srgbClr val="002060"/>
                </a:solidFill>
                <a:latin typeface="Times New Roman" pitchFamily="18" charset="0"/>
                <a:cs typeface="Times New Roman" pitchFamily="18" charset="0"/>
              </a:rPr>
              <a:t>Supervision</a:t>
            </a:r>
          </a:p>
          <a:p>
            <a:pPr marL="51435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Efficient </a:t>
            </a:r>
            <a:r>
              <a:rPr lang="en-US" sz="2800" b="1" dirty="0" smtClean="0">
                <a:solidFill>
                  <a:srgbClr val="002060"/>
                </a:solidFill>
                <a:latin typeface="Times New Roman" pitchFamily="18" charset="0"/>
                <a:cs typeface="Times New Roman" pitchFamily="18" charset="0"/>
              </a:rPr>
              <a:t>Communication</a:t>
            </a:r>
          </a:p>
          <a:p>
            <a:pPr marL="51435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Follow Through</a:t>
            </a:r>
            <a:endParaRPr lang="en-US" sz="2500" b="1" dirty="0" smtClean="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11161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54</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GIVING ORDERS</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4847481"/>
          </a:xfrm>
          <a:prstGeom prst="rect">
            <a:avLst/>
          </a:prstGeom>
        </p:spPr>
        <p:txBody>
          <a:bodyPr wrap="square">
            <a:spAutoFit/>
          </a:bodyPr>
          <a:lstStyle/>
          <a:p>
            <a:pPr algn="just">
              <a:spcAft>
                <a:spcPts val="1800"/>
              </a:spcAft>
            </a:pPr>
            <a:r>
              <a:rPr lang="en-IN" sz="2800" dirty="0">
                <a:latin typeface="Times New Roman" pitchFamily="18" charset="0"/>
                <a:cs typeface="Times New Roman" pitchFamily="18" charset="0"/>
              </a:rPr>
              <a:t>The order is a device employed by a line manager in directing his immediate subordinates to start an activity, stop it and modify </a:t>
            </a:r>
            <a:r>
              <a:rPr lang="en-IN" sz="2800" dirty="0" smtClean="0">
                <a:latin typeface="Times New Roman" pitchFamily="18" charset="0"/>
                <a:cs typeface="Times New Roman" pitchFamily="18" charset="0"/>
              </a:rPr>
              <a:t>it.</a:t>
            </a:r>
          </a:p>
          <a:p>
            <a:pPr algn="just">
              <a:spcAft>
                <a:spcPts val="1800"/>
              </a:spcAft>
            </a:pPr>
            <a:r>
              <a:rPr lang="en-IN" sz="2400" b="1" dirty="0">
                <a:solidFill>
                  <a:srgbClr val="002060"/>
                </a:solidFill>
                <a:latin typeface="Times New Roman" pitchFamily="18" charset="0"/>
                <a:cs typeface="Times New Roman" pitchFamily="18" charset="0"/>
              </a:rPr>
              <a:t>Mary Parker Follett principles in giving orders</a:t>
            </a:r>
            <a:r>
              <a:rPr lang="en-IN" sz="2800" dirty="0">
                <a:latin typeface="Times New Roman" pitchFamily="18" charset="0"/>
                <a:cs typeface="Times New Roman" pitchFamily="18" charset="0"/>
              </a:rPr>
              <a:t>:</a:t>
            </a:r>
          </a:p>
          <a:p>
            <a:pPr marL="514350" lvl="0" indent="-514350" algn="just">
              <a:spcAft>
                <a:spcPts val="1800"/>
              </a:spcAft>
              <a:buAutoNum type="arabicPeriod"/>
            </a:pPr>
            <a:r>
              <a:rPr lang="en-US" sz="2800" dirty="0" smtClean="0">
                <a:latin typeface="Times New Roman" pitchFamily="18" charset="0"/>
                <a:cs typeface="Times New Roman" pitchFamily="18" charset="0"/>
              </a:rPr>
              <a:t>The </a:t>
            </a:r>
            <a:r>
              <a:rPr lang="en-US" sz="2800" dirty="0">
                <a:latin typeface="Times New Roman" pitchFamily="18" charset="0"/>
                <a:cs typeface="Times New Roman" pitchFamily="18" charset="0"/>
              </a:rPr>
              <a:t>attitude should be prepared in advance for carrying out an order. People will obey an order </a:t>
            </a:r>
            <a:r>
              <a:rPr lang="en-US" sz="2800" dirty="0">
                <a:solidFill>
                  <a:srgbClr val="FF0000"/>
                </a:solidFill>
                <a:latin typeface="Times New Roman" pitchFamily="18" charset="0"/>
                <a:cs typeface="Times New Roman" pitchFamily="18" charset="0"/>
              </a:rPr>
              <a:t>if only it appeals to their habit patterns</a:t>
            </a:r>
            <a:r>
              <a:rPr lang="en-US" sz="2800" dirty="0">
                <a:latin typeface="Times New Roman" pitchFamily="18" charset="0"/>
                <a:cs typeface="Times New Roman" pitchFamily="18" charset="0"/>
              </a:rPr>
              <a:t>.</a:t>
            </a:r>
            <a:r>
              <a:rPr lang="en-IN" sz="2800" dirty="0">
                <a:latin typeface="Times New Roman" pitchFamily="18" charset="0"/>
                <a:cs typeface="Times New Roman" pitchFamily="18" charset="0"/>
              </a:rPr>
              <a:t> </a:t>
            </a:r>
            <a:endParaRPr lang="en-IN" sz="2800" dirty="0" smtClean="0">
              <a:latin typeface="Times New Roman" pitchFamily="18" charset="0"/>
              <a:cs typeface="Times New Roman" pitchFamily="18" charset="0"/>
            </a:endParaRPr>
          </a:p>
          <a:p>
            <a:pPr marL="514350" lvl="0" indent="-514350" algn="just">
              <a:spcAft>
                <a:spcPts val="1800"/>
              </a:spcAft>
              <a:buAutoNum type="arabicPeriod"/>
            </a:pPr>
            <a:r>
              <a:rPr lang="en-US" sz="2800" dirty="0" smtClean="0">
                <a:latin typeface="Times New Roman" pitchFamily="18" charset="0"/>
                <a:cs typeface="Times New Roman" pitchFamily="18" charset="0"/>
              </a:rPr>
              <a:t>Face </a:t>
            </a:r>
            <a:r>
              <a:rPr lang="en-US" sz="2800" dirty="0">
                <a:latin typeface="Times New Roman" pitchFamily="18" charset="0"/>
                <a:cs typeface="Times New Roman" pitchFamily="18" charset="0"/>
              </a:rPr>
              <a:t>to face suggestions are preferable to long-distance orders</a:t>
            </a:r>
            <a:r>
              <a:rPr lang="en-US" sz="2800" dirty="0" smtClean="0">
                <a:latin typeface="Times New Roman" pitchFamily="18" charset="0"/>
                <a:cs typeface="Times New Roman" pitchFamily="18" charset="0"/>
              </a:rPr>
              <a:t>.</a:t>
            </a:r>
          </a:p>
          <a:p>
            <a:pPr marL="514350" lvl="0" indent="-514350" algn="just">
              <a:buAutoNum type="arabicPeriod"/>
            </a:pPr>
            <a:r>
              <a:rPr lang="en-US" sz="2800" dirty="0" smtClean="0">
                <a:latin typeface="Times New Roman" pitchFamily="18" charset="0"/>
                <a:cs typeface="Times New Roman" pitchFamily="18" charset="0"/>
              </a:rPr>
              <a:t>Order should be depersonalized and made an integral part of given situation.</a:t>
            </a:r>
          </a:p>
          <a:p>
            <a:pPr lvl="0" algn="just"/>
            <a:r>
              <a:rPr lang="en-US" sz="2800" dirty="0">
                <a:latin typeface="Times New Roman" pitchFamily="18" charset="0"/>
                <a:cs typeface="Times New Roman" pitchFamily="18" charset="0"/>
              </a:rPr>
              <a:t>	</a:t>
            </a:r>
            <a:r>
              <a:rPr lang="en-US" sz="2800" dirty="0" smtClean="0">
                <a:solidFill>
                  <a:srgbClr val="FF0000"/>
                </a:solidFill>
                <a:latin typeface="Times New Roman" pitchFamily="18" charset="0"/>
                <a:cs typeface="Times New Roman" pitchFamily="18" charset="0"/>
              </a:rPr>
              <a:t>Law of situation </a:t>
            </a:r>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195745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 calcmode="lin" valueType="num">
                                      <p:cBhvr additive="base">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 calcmode="lin" valueType="num">
                                      <p:cBhvr additive="base">
                                        <p:cTn id="1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
                                            <p:txEl>
                                              <p:pRg st="3" end="3"/>
                                            </p:txEl>
                                          </p:spTgt>
                                        </p:tgtEl>
                                        <p:attrNameLst>
                                          <p:attrName>style.visibility</p:attrName>
                                        </p:attrNameLst>
                                      </p:cBhvr>
                                      <p:to>
                                        <p:strVal val="visible"/>
                                      </p:to>
                                    </p:set>
                                    <p:anim calcmode="lin" valueType="num">
                                      <p:cBhvr additive="base">
                                        <p:cTn id="25"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anim calcmode="lin" valueType="num">
                                      <p:cBhvr additive="base">
                                        <p:cTn id="3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xEl>
                                              <p:pRg st="5" end="5"/>
                                            </p:txEl>
                                          </p:spTgt>
                                        </p:tgtEl>
                                        <p:attrNameLst>
                                          <p:attrName>style.visibility</p:attrName>
                                        </p:attrNameLst>
                                      </p:cBhvr>
                                      <p:to>
                                        <p:strVal val="visible"/>
                                      </p:to>
                                    </p:set>
                                    <p:anim calcmode="lin" valueType="num">
                                      <p:cBhvr additive="base">
                                        <p:cTn id="3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55</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 GIVING ORDERS</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594819"/>
            <a:ext cx="11631417" cy="5345053"/>
          </a:xfrm>
          <a:prstGeom prst="rect">
            <a:avLst/>
          </a:prstGeom>
        </p:spPr>
        <p:txBody>
          <a:bodyPr wrap="square">
            <a:spAutoFit/>
          </a:bodyPr>
          <a:lstStyle/>
          <a:p>
            <a:pPr algn="just">
              <a:spcAft>
                <a:spcPts val="600"/>
              </a:spcAft>
            </a:pPr>
            <a:r>
              <a:rPr lang="en-US" sz="2800" b="1" i="1" dirty="0" smtClean="0">
                <a:solidFill>
                  <a:srgbClr val="002060"/>
                </a:solidFill>
                <a:latin typeface="Times New Roman" pitchFamily="18" charset="0"/>
                <a:cs typeface="Times New Roman" pitchFamily="18" charset="0"/>
              </a:rPr>
              <a:t>Chester </a:t>
            </a:r>
            <a:r>
              <a:rPr lang="en-US" sz="2800" b="1" i="1" dirty="0" err="1" smtClean="0">
                <a:solidFill>
                  <a:srgbClr val="002060"/>
                </a:solidFill>
                <a:latin typeface="Times New Roman" pitchFamily="18" charset="0"/>
                <a:cs typeface="Times New Roman" pitchFamily="18" charset="0"/>
              </a:rPr>
              <a:t>Barnad</a:t>
            </a:r>
            <a:r>
              <a:rPr lang="en-US" sz="2800" b="1" i="1" dirty="0" smtClean="0">
                <a:solidFill>
                  <a:srgbClr val="002060"/>
                </a:solidFill>
                <a:latin typeface="Times New Roman" pitchFamily="18" charset="0"/>
                <a:cs typeface="Times New Roman" pitchFamily="18" charset="0"/>
              </a:rPr>
              <a:t>  </a:t>
            </a:r>
            <a:r>
              <a:rPr lang="en-US" sz="2800" dirty="0" smtClean="0">
                <a:latin typeface="Times New Roman" pitchFamily="18" charset="0"/>
                <a:cs typeface="Times New Roman" pitchFamily="18" charset="0"/>
              </a:rPr>
              <a:t>lays down four </a:t>
            </a:r>
            <a:r>
              <a:rPr lang="en-US" sz="2800" dirty="0">
                <a:latin typeface="Times New Roman" pitchFamily="18" charset="0"/>
                <a:cs typeface="Times New Roman" pitchFamily="18" charset="0"/>
              </a:rPr>
              <a:t>conditions which make an order </a:t>
            </a:r>
            <a:r>
              <a:rPr lang="en-US" sz="2800" dirty="0" smtClean="0">
                <a:latin typeface="Times New Roman" pitchFamily="18" charset="0"/>
                <a:cs typeface="Times New Roman" pitchFamily="18" charset="0"/>
              </a:rPr>
              <a:t>acceptable:</a:t>
            </a:r>
          </a:p>
          <a:p>
            <a:pPr marL="514350" indent="-514350" algn="just">
              <a:spcAft>
                <a:spcPts val="800"/>
              </a:spcAft>
              <a:buFont typeface="+mj-lt"/>
              <a:buAutoNum type="arabicPeriod"/>
            </a:pPr>
            <a:r>
              <a:rPr lang="en-US" sz="2400" dirty="0" smtClean="0">
                <a:latin typeface="Times New Roman" pitchFamily="18" charset="0"/>
                <a:cs typeface="Times New Roman" pitchFamily="18" charset="0"/>
              </a:rPr>
              <a:t>Order should be clear and complete </a:t>
            </a:r>
          </a:p>
          <a:p>
            <a:pPr marL="514350" indent="-514350" algn="just">
              <a:spcAft>
                <a:spcPts val="800"/>
              </a:spcAft>
              <a:buFont typeface="+mj-lt"/>
              <a:buAutoNum type="arabicPeriod"/>
            </a:pPr>
            <a:r>
              <a:rPr lang="en-US" sz="2400" dirty="0" smtClean="0">
                <a:latin typeface="Times New Roman" pitchFamily="18" charset="0"/>
                <a:cs typeface="Times New Roman" pitchFamily="18" charset="0"/>
              </a:rPr>
              <a:t>Order should be compatible with purpose of the organization </a:t>
            </a:r>
          </a:p>
          <a:p>
            <a:pPr marL="514350" indent="-514350" algn="just">
              <a:spcAft>
                <a:spcPts val="800"/>
              </a:spcAft>
              <a:buFont typeface="+mj-lt"/>
              <a:buAutoNum type="arabicPeriod"/>
            </a:pPr>
            <a:r>
              <a:rPr lang="en-US" sz="2400" dirty="0" smtClean="0">
                <a:latin typeface="Times New Roman" pitchFamily="18" charset="0"/>
                <a:cs typeface="Times New Roman" pitchFamily="18" charset="0"/>
              </a:rPr>
              <a:t>Order should be compatible with the employees personal interest </a:t>
            </a:r>
          </a:p>
          <a:p>
            <a:pPr marL="514350" indent="-514350" algn="just">
              <a:spcAft>
                <a:spcPts val="800"/>
              </a:spcAft>
              <a:buFont typeface="+mj-lt"/>
              <a:buAutoNum type="arabicPeriod"/>
            </a:pPr>
            <a:r>
              <a:rPr lang="en-US" sz="2400" dirty="0" smtClean="0">
                <a:latin typeface="Times New Roman" pitchFamily="18" charset="0"/>
                <a:cs typeface="Times New Roman" pitchFamily="18" charset="0"/>
              </a:rPr>
              <a:t>Order should be operationally feasible</a:t>
            </a:r>
          </a:p>
          <a:p>
            <a:pPr algn="just">
              <a:spcAft>
                <a:spcPts val="800"/>
              </a:spcAft>
            </a:pPr>
            <a:r>
              <a:rPr lang="en-US" sz="2400" dirty="0">
                <a:latin typeface="Times New Roman" pitchFamily="18" charset="0"/>
                <a:cs typeface="Times New Roman" pitchFamily="18" charset="0"/>
              </a:rPr>
              <a:t>Orders may be communicated verbally or writing. </a:t>
            </a:r>
            <a:r>
              <a:rPr lang="en-US" sz="2400" b="1" dirty="0" smtClean="0">
                <a:latin typeface="Times New Roman" pitchFamily="18" charset="0"/>
                <a:cs typeface="Times New Roman" pitchFamily="18" charset="0"/>
              </a:rPr>
              <a:t>Written </a:t>
            </a:r>
            <a:r>
              <a:rPr lang="en-US" sz="2400" b="1" dirty="0">
                <a:latin typeface="Times New Roman" pitchFamily="18" charset="0"/>
                <a:cs typeface="Times New Roman" pitchFamily="18" charset="0"/>
              </a:rPr>
              <a:t>orders are  appropriate when </a:t>
            </a:r>
            <a:endParaRPr lang="en-US" sz="2400" b="1" dirty="0" smtClean="0">
              <a:latin typeface="Times New Roman" pitchFamily="18" charset="0"/>
              <a:cs typeface="Times New Roman" pitchFamily="18" charset="0"/>
            </a:endParaRPr>
          </a:p>
          <a:p>
            <a:pPr marL="514350" indent="-514350" algn="just">
              <a:buFont typeface="+mj-lt"/>
              <a:buAutoNum type="arabicPeriod"/>
            </a:pPr>
            <a:r>
              <a:rPr lang="en-US" sz="2600" dirty="0" smtClean="0">
                <a:latin typeface="Times New Roman" pitchFamily="18" charset="0"/>
                <a:cs typeface="Times New Roman" pitchFamily="18" charset="0"/>
              </a:rPr>
              <a:t>The </a:t>
            </a:r>
            <a:r>
              <a:rPr lang="en-US" sz="2600" dirty="0">
                <a:latin typeface="Times New Roman" pitchFamily="18" charset="0"/>
                <a:cs typeface="Times New Roman" pitchFamily="18" charset="0"/>
              </a:rPr>
              <a:t>subject is important </a:t>
            </a:r>
            <a:endParaRPr lang="en-US" sz="2600" dirty="0" smtClean="0">
              <a:latin typeface="Times New Roman" pitchFamily="18" charset="0"/>
              <a:cs typeface="Times New Roman" pitchFamily="18" charset="0"/>
            </a:endParaRPr>
          </a:p>
          <a:p>
            <a:pPr marL="514350" indent="-514350" algn="just">
              <a:spcAft>
                <a:spcPts val="600"/>
              </a:spcAft>
              <a:buFont typeface="+mj-lt"/>
              <a:buAutoNum type="arabicPeriod"/>
            </a:pPr>
            <a:r>
              <a:rPr lang="en-US" sz="2600" dirty="0" smtClean="0">
                <a:latin typeface="Times New Roman" pitchFamily="18" charset="0"/>
                <a:cs typeface="Times New Roman" pitchFamily="18" charset="0"/>
              </a:rPr>
              <a:t>Several individuals affected </a:t>
            </a:r>
          </a:p>
          <a:p>
            <a:pPr marL="514350" indent="-514350" algn="just">
              <a:spcAft>
                <a:spcPts val="600"/>
              </a:spcAft>
              <a:buFont typeface="+mj-lt"/>
              <a:buAutoNum type="arabicPeriod"/>
            </a:pPr>
            <a:r>
              <a:rPr lang="en-US" sz="2600" dirty="0" smtClean="0">
                <a:latin typeface="Times New Roman" pitchFamily="18" charset="0"/>
                <a:cs typeface="Times New Roman" pitchFamily="18" charset="0"/>
              </a:rPr>
              <a:t>Many details are involved</a:t>
            </a:r>
          </a:p>
          <a:p>
            <a:pPr marL="514350" indent="-514350" algn="just">
              <a:spcAft>
                <a:spcPts val="600"/>
              </a:spcAft>
              <a:buFont typeface="+mj-lt"/>
              <a:buAutoNum type="arabicPeriod"/>
            </a:pPr>
            <a:r>
              <a:rPr lang="en-US" sz="2600" dirty="0" smtClean="0">
                <a:latin typeface="Times New Roman" pitchFamily="18" charset="0"/>
                <a:cs typeface="Times New Roman" pitchFamily="18" charset="0"/>
              </a:rPr>
              <a:t>Considerable time will pass before the work is completed </a:t>
            </a:r>
          </a:p>
          <a:p>
            <a:pPr marL="514350" indent="-514350" algn="just">
              <a:spcAft>
                <a:spcPts val="600"/>
              </a:spcAft>
              <a:buFont typeface="+mj-lt"/>
              <a:buAutoNum type="arabicPeriod"/>
            </a:pPr>
            <a:r>
              <a:rPr lang="en-US" sz="2600" dirty="0" smtClean="0">
                <a:latin typeface="Times New Roman" pitchFamily="18" charset="0"/>
                <a:cs typeface="Times New Roman" pitchFamily="18" charset="0"/>
              </a:rPr>
              <a:t>There is geographical distance between the order given recipient</a:t>
            </a:r>
          </a:p>
        </p:txBody>
      </p:sp>
    </p:spTree>
    <p:extLst>
      <p:ext uri="{BB962C8B-B14F-4D97-AF65-F5344CB8AC3E}">
        <p14:creationId xmlns:p14="http://schemas.microsoft.com/office/powerpoint/2010/main" val="2130303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5" end="5"/>
                                            </p:txEl>
                                          </p:spTgt>
                                        </p:tgtEl>
                                        <p:attrNameLst>
                                          <p:attrName>style.visibility</p:attrName>
                                        </p:attrNameLst>
                                      </p:cBhvr>
                                      <p:to>
                                        <p:strVal val="visible"/>
                                      </p:to>
                                    </p:set>
                                    <p:anim calcmode="lin" valueType="num">
                                      <p:cBhvr additive="base">
                                        <p:cTn id="7"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xEl>
                                              <p:pRg st="6" end="6"/>
                                            </p:txEl>
                                          </p:spTgt>
                                        </p:tgtEl>
                                        <p:attrNameLst>
                                          <p:attrName>style.visibility</p:attrName>
                                        </p:attrNameLst>
                                      </p:cBhvr>
                                      <p:to>
                                        <p:strVal val="visible"/>
                                      </p:to>
                                    </p:set>
                                    <p:anim calcmode="lin" valueType="num">
                                      <p:cBhvr additive="base">
                                        <p:cTn id="11"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xEl>
                                              <p:pRg st="7" end="7"/>
                                            </p:txEl>
                                          </p:spTgt>
                                        </p:tgtEl>
                                        <p:attrNameLst>
                                          <p:attrName>style.visibility</p:attrName>
                                        </p:attrNameLst>
                                      </p:cBhvr>
                                      <p:to>
                                        <p:strVal val="visible"/>
                                      </p:to>
                                    </p:set>
                                    <p:anim calcmode="lin" valueType="num">
                                      <p:cBhvr additive="base">
                                        <p:cTn id="15" dur="500" fill="hold"/>
                                        <p:tgtEl>
                                          <p:spTgt spid="9">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xEl>
                                              <p:pRg st="8" end="8"/>
                                            </p:txEl>
                                          </p:spTgt>
                                        </p:tgtEl>
                                        <p:attrNameLst>
                                          <p:attrName>style.visibility</p:attrName>
                                        </p:attrNameLst>
                                      </p:cBhvr>
                                      <p:to>
                                        <p:strVal val="visible"/>
                                      </p:to>
                                    </p:set>
                                    <p:anim calcmode="lin" valueType="num">
                                      <p:cBhvr additive="base">
                                        <p:cTn id="19" dur="500" fill="hold"/>
                                        <p:tgtEl>
                                          <p:spTgt spid="9">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xEl>
                                              <p:pRg st="9" end="9"/>
                                            </p:txEl>
                                          </p:spTgt>
                                        </p:tgtEl>
                                        <p:attrNameLst>
                                          <p:attrName>style.visibility</p:attrName>
                                        </p:attrNameLst>
                                      </p:cBhvr>
                                      <p:to>
                                        <p:strVal val="visible"/>
                                      </p:to>
                                    </p:set>
                                    <p:anim calcmode="lin" valueType="num">
                                      <p:cBhvr additive="base">
                                        <p:cTn id="23" dur="500" fill="hold"/>
                                        <p:tgtEl>
                                          <p:spTgt spid="9">
                                            <p:txEl>
                                              <p:pRg st="9" end="9"/>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9">
                                            <p:txEl>
                                              <p:pRg st="9" end="9"/>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9">
                                            <p:txEl>
                                              <p:pRg st="10" end="10"/>
                                            </p:txEl>
                                          </p:spTgt>
                                        </p:tgtEl>
                                        <p:attrNameLst>
                                          <p:attrName>style.visibility</p:attrName>
                                        </p:attrNameLst>
                                      </p:cBhvr>
                                      <p:to>
                                        <p:strVal val="visible"/>
                                      </p:to>
                                    </p:set>
                                    <p:anim calcmode="lin" valueType="num">
                                      <p:cBhvr additive="base">
                                        <p:cTn id="27" dur="500" fill="hold"/>
                                        <p:tgtEl>
                                          <p:spTgt spid="9">
                                            <p:txEl>
                                              <p:pRg st="10" end="1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56</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 GIVING ORDERS</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0" name="Rectangle 9"/>
          <p:cNvSpPr/>
          <p:nvPr/>
        </p:nvSpPr>
        <p:spPr>
          <a:xfrm>
            <a:off x="213637" y="1769855"/>
            <a:ext cx="11326617" cy="4416594"/>
          </a:xfrm>
          <a:prstGeom prst="rect">
            <a:avLst/>
          </a:prstGeom>
        </p:spPr>
        <p:txBody>
          <a:bodyPr wrap="square">
            <a:spAutoFit/>
          </a:bodyPr>
          <a:lstStyle/>
          <a:p>
            <a:pPr lvl="0" algn="just"/>
            <a:r>
              <a:rPr lang="en-US" sz="2800" dirty="0" smtClean="0">
                <a:latin typeface="Times New Roman" pitchFamily="18" charset="0"/>
                <a:cs typeface="Times New Roman" pitchFamily="18" charset="0"/>
              </a:rPr>
              <a:t>Manager may follow four types of methods to ensure compliance to his orders:</a:t>
            </a:r>
          </a:p>
          <a:p>
            <a:pPr lvl="0" algn="just"/>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a:p>
            <a:pPr marL="514350" lvl="0" indent="-514350" algn="just">
              <a:spcAft>
                <a:spcPts val="1800"/>
              </a:spcAft>
              <a:buFont typeface="+mj-lt"/>
              <a:buAutoNum type="arabicPeriod"/>
            </a:pPr>
            <a:r>
              <a:rPr lang="en-US" sz="2800" b="1" dirty="0" smtClean="0">
                <a:latin typeface="Times New Roman" pitchFamily="18" charset="0"/>
                <a:cs typeface="Times New Roman" pitchFamily="18" charset="0"/>
              </a:rPr>
              <a:t>Force</a:t>
            </a:r>
            <a:endParaRPr lang="en-IN" sz="2800" dirty="0">
              <a:latin typeface="Times New Roman" pitchFamily="18" charset="0"/>
              <a:cs typeface="Times New Roman" pitchFamily="18" charset="0"/>
            </a:endParaRPr>
          </a:p>
          <a:p>
            <a:pPr marL="514350" lvl="0" indent="-514350" algn="just">
              <a:spcAft>
                <a:spcPts val="1800"/>
              </a:spcAft>
              <a:buFont typeface="+mj-lt"/>
              <a:buAutoNum type="arabicPeriod"/>
            </a:pPr>
            <a:r>
              <a:rPr lang="en-US" sz="2800" b="1" dirty="0">
                <a:latin typeface="Times New Roman" pitchFamily="18" charset="0"/>
                <a:cs typeface="Times New Roman" pitchFamily="18" charset="0"/>
              </a:rPr>
              <a:t>Paternalism</a:t>
            </a:r>
            <a:endParaRPr lang="en-IN" sz="2800" dirty="0">
              <a:latin typeface="Times New Roman" pitchFamily="18" charset="0"/>
              <a:cs typeface="Times New Roman" pitchFamily="18" charset="0"/>
            </a:endParaRPr>
          </a:p>
          <a:p>
            <a:pPr marL="514350" lvl="0" indent="-514350" algn="just">
              <a:spcAft>
                <a:spcPts val="1800"/>
              </a:spcAft>
              <a:buFont typeface="+mj-lt"/>
              <a:buAutoNum type="arabicPeriod"/>
            </a:pPr>
            <a:r>
              <a:rPr lang="en-US" sz="2800" b="1" dirty="0">
                <a:latin typeface="Times New Roman" pitchFamily="18" charset="0"/>
                <a:cs typeface="Times New Roman" pitchFamily="18" charset="0"/>
              </a:rPr>
              <a:t>Bargain</a:t>
            </a:r>
            <a:endParaRPr lang="en-IN" sz="2800" dirty="0">
              <a:latin typeface="Times New Roman" pitchFamily="18" charset="0"/>
              <a:cs typeface="Times New Roman" pitchFamily="18" charset="0"/>
            </a:endParaRPr>
          </a:p>
          <a:p>
            <a:pPr marL="514350" lvl="0" indent="-514350" algn="just">
              <a:spcAft>
                <a:spcPts val="1800"/>
              </a:spcAft>
              <a:buFont typeface="+mj-lt"/>
              <a:buAutoNum type="arabicPeriod"/>
            </a:pPr>
            <a:r>
              <a:rPr lang="en-US" sz="2800" b="1" dirty="0">
                <a:latin typeface="Times New Roman" pitchFamily="18" charset="0"/>
                <a:cs typeface="Times New Roman" pitchFamily="18" charset="0"/>
              </a:rPr>
              <a:t>Harmony of Objectives</a:t>
            </a:r>
            <a:endParaRPr lang="en-IN"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7140074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57</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 MOTIVATION</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668257"/>
            <a:ext cx="11631417" cy="4616648"/>
          </a:xfrm>
          <a:prstGeom prst="rect">
            <a:avLst/>
          </a:prstGeom>
        </p:spPr>
        <p:txBody>
          <a:bodyPr wrap="square">
            <a:spAutoFit/>
          </a:bodyPr>
          <a:lstStyle/>
          <a:p>
            <a:pPr marL="457200" indent="-457200" algn="just">
              <a:spcAft>
                <a:spcPts val="1800"/>
              </a:spcAft>
              <a:buFont typeface="Wingdings" pitchFamily="2" charset="2"/>
              <a:buChar char="q"/>
            </a:pPr>
            <a:r>
              <a:rPr lang="en-IN" sz="2800" dirty="0">
                <a:latin typeface="Times New Roman" pitchFamily="18" charset="0"/>
                <a:cs typeface="Times New Roman" pitchFamily="18" charset="0"/>
              </a:rPr>
              <a:t>Motivation </a:t>
            </a:r>
            <a:r>
              <a:rPr lang="en-IN" sz="2800" dirty="0" smtClean="0">
                <a:latin typeface="Times New Roman" pitchFamily="18" charset="0"/>
                <a:cs typeface="Times New Roman" pitchFamily="18" charset="0"/>
              </a:rPr>
              <a:t>(derived from the Latin word </a:t>
            </a:r>
            <a:r>
              <a:rPr lang="en-IN" sz="2800" dirty="0" smtClean="0">
                <a:solidFill>
                  <a:srgbClr val="FF0000"/>
                </a:solidFill>
                <a:latin typeface="Times New Roman" pitchFamily="18" charset="0"/>
                <a:cs typeface="Times New Roman" pitchFamily="18" charset="0"/>
              </a:rPr>
              <a:t>‘</a:t>
            </a:r>
            <a:r>
              <a:rPr lang="en-IN" sz="2800" i="1" dirty="0" err="1" smtClean="0">
                <a:solidFill>
                  <a:srgbClr val="FF0000"/>
                </a:solidFill>
                <a:latin typeface="Times New Roman" pitchFamily="18" charset="0"/>
                <a:cs typeface="Times New Roman" pitchFamily="18" charset="0"/>
              </a:rPr>
              <a:t>movere</a:t>
            </a:r>
            <a:r>
              <a:rPr lang="en-IN" sz="2800" i="1" dirty="0" smtClean="0">
                <a:solidFill>
                  <a:srgbClr val="FF0000"/>
                </a:solidFill>
                <a:latin typeface="Times New Roman" pitchFamily="18" charset="0"/>
                <a:cs typeface="Times New Roman" pitchFamily="18" charset="0"/>
              </a:rPr>
              <a:t>’ </a:t>
            </a:r>
            <a:r>
              <a:rPr lang="en-IN" sz="2800" dirty="0" smtClean="0">
                <a:latin typeface="Times New Roman" pitchFamily="18" charset="0"/>
                <a:cs typeface="Times New Roman" pitchFamily="18" charset="0"/>
              </a:rPr>
              <a:t>which means "to </a:t>
            </a:r>
            <a:r>
              <a:rPr lang="en-IN" sz="2800" dirty="0">
                <a:latin typeface="Times New Roman" pitchFamily="18" charset="0"/>
                <a:cs typeface="Times New Roman" pitchFamily="18" charset="0"/>
              </a:rPr>
              <a:t>move"), </a:t>
            </a:r>
            <a:r>
              <a:rPr lang="en-IN" sz="2800" dirty="0" smtClean="0">
                <a:latin typeface="Times New Roman" pitchFamily="18" charset="0"/>
                <a:cs typeface="Times New Roman" pitchFamily="18" charset="0"/>
              </a:rPr>
              <a:t> </a:t>
            </a:r>
            <a:r>
              <a:rPr lang="en-IN" sz="2800" dirty="0">
                <a:latin typeface="Times New Roman" pitchFamily="18" charset="0"/>
                <a:cs typeface="Times New Roman" pitchFamily="18" charset="0"/>
              </a:rPr>
              <a:t>is the managers ability to move other people in the right direction day after day.</a:t>
            </a:r>
          </a:p>
          <a:p>
            <a:pPr marL="457200" indent="-457200" algn="just">
              <a:spcAft>
                <a:spcPts val="1800"/>
              </a:spcAft>
              <a:buFont typeface="Wingdings" pitchFamily="2" charset="2"/>
              <a:buChar char="q"/>
            </a:pPr>
            <a:r>
              <a:rPr lang="en-IN" sz="2800" dirty="0">
                <a:latin typeface="Times New Roman" pitchFamily="18" charset="0"/>
                <a:cs typeface="Times New Roman" pitchFamily="18" charset="0"/>
              </a:rPr>
              <a:t>Motivation concerns those dynamic processes which produce a goal-directed </a:t>
            </a:r>
            <a:r>
              <a:rPr lang="en-IN" sz="2800" dirty="0" err="1">
                <a:latin typeface="Times New Roman" pitchFamily="18" charset="0"/>
                <a:cs typeface="Times New Roman" pitchFamily="18" charset="0"/>
              </a:rPr>
              <a:t>behavior</a:t>
            </a:r>
            <a:r>
              <a:rPr lang="en-IN" sz="2800" dirty="0">
                <a:latin typeface="Times New Roman" pitchFamily="18" charset="0"/>
                <a:cs typeface="Times New Roman" pitchFamily="18" charset="0"/>
              </a:rPr>
              <a:t>. </a:t>
            </a:r>
          </a:p>
          <a:p>
            <a:pPr marL="457200" indent="-457200" algn="just">
              <a:spcAft>
                <a:spcPts val="1800"/>
              </a:spcAft>
              <a:buFont typeface="Wingdings" pitchFamily="2" charset="2"/>
              <a:buChar char="q"/>
            </a:pPr>
            <a:r>
              <a:rPr lang="en-IN" sz="2800" dirty="0">
                <a:latin typeface="Times New Roman" pitchFamily="18" charset="0"/>
                <a:cs typeface="Times New Roman" pitchFamily="18" charset="0"/>
              </a:rPr>
              <a:t>What controls human </a:t>
            </a:r>
            <a:r>
              <a:rPr lang="en-IN" sz="2800" dirty="0" err="1">
                <a:latin typeface="Times New Roman" pitchFamily="18" charset="0"/>
                <a:cs typeface="Times New Roman" pitchFamily="18" charset="0"/>
              </a:rPr>
              <a:t>behavior</a:t>
            </a:r>
            <a:r>
              <a:rPr lang="en-IN" sz="2800" dirty="0">
                <a:latin typeface="Times New Roman" pitchFamily="18" charset="0"/>
                <a:cs typeface="Times New Roman" pitchFamily="18" charset="0"/>
              </a:rPr>
              <a:t> &amp; gives direction to it is not the goal or </a:t>
            </a:r>
            <a:r>
              <a:rPr lang="en-IN" sz="2800" dirty="0" smtClean="0">
                <a:latin typeface="Times New Roman" pitchFamily="18" charset="0"/>
                <a:cs typeface="Times New Roman" pitchFamily="18" charset="0"/>
              </a:rPr>
              <a:t>the </a:t>
            </a:r>
            <a:r>
              <a:rPr lang="en-IN" sz="2800" dirty="0">
                <a:latin typeface="Times New Roman" pitchFamily="18" charset="0"/>
                <a:cs typeface="Times New Roman" pitchFamily="18" charset="0"/>
              </a:rPr>
              <a:t>incentive but the need. </a:t>
            </a:r>
          </a:p>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8293780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58</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 NATURE OF </a:t>
            </a:r>
            <a:r>
              <a:rPr lang="en-IN" sz="2800" b="1" dirty="0" smtClean="0">
                <a:solidFill>
                  <a:srgbClr val="FF0000"/>
                </a:solidFill>
                <a:latin typeface="Times New Roman" pitchFamily="18" charset="0"/>
                <a:cs typeface="Times New Roman" pitchFamily="18" charset="0"/>
              </a:rPr>
              <a:t>MOTIVATION</a:t>
            </a:r>
            <a:endParaRPr lang="en-IN" sz="2800" dirty="0">
              <a:solidFill>
                <a:srgbClr val="FF000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668257"/>
            <a:ext cx="11631417" cy="4693593"/>
          </a:xfrm>
          <a:prstGeom prst="rect">
            <a:avLst/>
          </a:prstGeom>
        </p:spPr>
        <p:txBody>
          <a:bodyPr wrap="square">
            <a:spAutoFit/>
          </a:bodyPr>
          <a:lstStyle/>
          <a:p>
            <a:pPr algn="just"/>
            <a:r>
              <a:rPr lang="en-IN" sz="2800" dirty="0">
                <a:latin typeface="Times New Roman" pitchFamily="18" charset="0"/>
                <a:cs typeface="Times New Roman" pitchFamily="18" charset="0"/>
              </a:rPr>
              <a:t>The following points reveal the complexities involved in understanding true motivation:</a:t>
            </a:r>
          </a:p>
          <a:p>
            <a:pPr marL="514350" lvl="0" indent="-514350" algn="just">
              <a:spcAft>
                <a:spcPts val="1800"/>
              </a:spcAft>
              <a:buFont typeface="+mj-lt"/>
              <a:buAutoNum type="arabicPeriod"/>
            </a:pPr>
            <a:r>
              <a:rPr lang="en-US" sz="2800" b="1" dirty="0" smtClean="0">
                <a:solidFill>
                  <a:srgbClr val="002060"/>
                </a:solidFill>
                <a:latin typeface="Times New Roman" pitchFamily="18" charset="0"/>
                <a:cs typeface="Times New Roman" pitchFamily="18" charset="0"/>
              </a:rPr>
              <a:t>Individuals differ in their motives (</a:t>
            </a:r>
            <a:r>
              <a:rPr lang="en-US" sz="2800" b="1" smtClean="0">
                <a:solidFill>
                  <a:srgbClr val="002060"/>
                </a:solidFill>
                <a:latin typeface="Times New Roman" pitchFamily="18" charset="0"/>
                <a:cs typeface="Times New Roman" pitchFamily="18" charset="0"/>
              </a:rPr>
              <a:t>Monistic Approach)</a:t>
            </a:r>
            <a:endParaRPr lang="en-US" sz="2800" b="1" dirty="0" smtClean="0">
              <a:solidFill>
                <a:srgbClr val="002060"/>
              </a:solidFill>
              <a:latin typeface="Times New Roman" pitchFamily="18" charset="0"/>
              <a:cs typeface="Times New Roman" pitchFamily="18" charset="0"/>
            </a:endParaRPr>
          </a:p>
          <a:p>
            <a:pPr marL="514350" lvl="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Sometimes the individual himself is unaware of his </a:t>
            </a:r>
            <a:r>
              <a:rPr lang="en-US" sz="2800" b="1" dirty="0" smtClean="0">
                <a:solidFill>
                  <a:srgbClr val="002060"/>
                </a:solidFill>
                <a:latin typeface="Times New Roman" pitchFamily="18" charset="0"/>
                <a:cs typeface="Times New Roman" pitchFamily="18" charset="0"/>
              </a:rPr>
              <a:t>motive</a:t>
            </a:r>
          </a:p>
          <a:p>
            <a:pPr marL="514350" lvl="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Motive </a:t>
            </a:r>
            <a:r>
              <a:rPr lang="en-US" sz="2800" b="1" dirty="0" smtClean="0">
                <a:solidFill>
                  <a:srgbClr val="002060"/>
                </a:solidFill>
                <a:latin typeface="Times New Roman" pitchFamily="18" charset="0"/>
                <a:cs typeface="Times New Roman" pitchFamily="18" charset="0"/>
              </a:rPr>
              <a:t>change</a:t>
            </a:r>
            <a:r>
              <a:rPr lang="en-IN" sz="2800" b="1" dirty="0">
                <a:solidFill>
                  <a:srgbClr val="002060"/>
                </a:solidFill>
                <a:latin typeface="Times New Roman" pitchFamily="18" charset="0"/>
                <a:cs typeface="Times New Roman" pitchFamily="18" charset="0"/>
              </a:rPr>
              <a:t> </a:t>
            </a:r>
            <a:endParaRPr lang="en-IN" sz="2800" b="1" dirty="0" smtClean="0">
              <a:solidFill>
                <a:srgbClr val="002060"/>
              </a:solidFill>
              <a:latin typeface="Times New Roman" pitchFamily="18" charset="0"/>
              <a:cs typeface="Times New Roman" pitchFamily="18" charset="0"/>
            </a:endParaRPr>
          </a:p>
          <a:p>
            <a:pPr marL="514350" lvl="0" indent="-514350" algn="just">
              <a:spcAft>
                <a:spcPts val="1800"/>
              </a:spcAft>
              <a:buFont typeface="+mj-lt"/>
              <a:buAutoNum type="arabicPeriod"/>
            </a:pPr>
            <a:r>
              <a:rPr lang="en-IN" sz="2800" b="1" dirty="0" smtClean="0">
                <a:solidFill>
                  <a:srgbClr val="002060"/>
                </a:solidFill>
                <a:latin typeface="Times New Roman" pitchFamily="18" charset="0"/>
                <a:cs typeface="Times New Roman" pitchFamily="18" charset="0"/>
              </a:rPr>
              <a:t>Motives </a:t>
            </a:r>
            <a:r>
              <a:rPr lang="en-IN" sz="2800" b="1" dirty="0">
                <a:solidFill>
                  <a:srgbClr val="002060"/>
                </a:solidFill>
                <a:latin typeface="Times New Roman" pitchFamily="18" charset="0"/>
                <a:cs typeface="Times New Roman" pitchFamily="18" charset="0"/>
              </a:rPr>
              <a:t>are expressed </a:t>
            </a:r>
            <a:r>
              <a:rPr lang="en-IN" sz="2800" b="1" dirty="0" smtClean="0">
                <a:solidFill>
                  <a:srgbClr val="002060"/>
                </a:solidFill>
                <a:latin typeface="Times New Roman" pitchFamily="18" charset="0"/>
                <a:cs typeface="Times New Roman" pitchFamily="18" charset="0"/>
              </a:rPr>
              <a:t>differently</a:t>
            </a:r>
          </a:p>
          <a:p>
            <a:pPr marL="514350" lvl="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Motives are </a:t>
            </a:r>
            <a:r>
              <a:rPr lang="en-US" sz="2800" b="1" dirty="0" smtClean="0">
                <a:solidFill>
                  <a:srgbClr val="002060"/>
                </a:solidFill>
                <a:latin typeface="Times New Roman" pitchFamily="18" charset="0"/>
                <a:cs typeface="Times New Roman" pitchFamily="18" charset="0"/>
              </a:rPr>
              <a:t>complex</a:t>
            </a:r>
          </a:p>
          <a:p>
            <a:pPr marL="514350" indent="-514350" algn="just">
              <a:spcAft>
                <a:spcPts val="1800"/>
              </a:spcAft>
              <a:buFont typeface="+mj-lt"/>
              <a:buAutoNum type="arabicPeriod"/>
            </a:pPr>
            <a:r>
              <a:rPr lang="en-US" sz="2800" b="1" dirty="0">
                <a:solidFill>
                  <a:srgbClr val="002060"/>
                </a:solidFill>
                <a:latin typeface="Times New Roman" pitchFamily="18" charset="0"/>
                <a:cs typeface="Times New Roman" pitchFamily="18" charset="0"/>
              </a:rPr>
              <a:t>Multiple motives make the choice of goals difficult for on individual</a:t>
            </a:r>
          </a:p>
        </p:txBody>
      </p:sp>
    </p:spTree>
    <p:extLst>
      <p:ext uri="{BB962C8B-B14F-4D97-AF65-F5344CB8AC3E}">
        <p14:creationId xmlns:p14="http://schemas.microsoft.com/office/powerpoint/2010/main" val="562436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 calcmode="lin" valueType="num">
                                      <p:cBhvr additive="base">
                                        <p:cTn id="7"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 calcmode="lin" valueType="num">
                                      <p:cBhvr additive="base">
                                        <p:cTn id="1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anim calcmode="lin" valueType="num">
                                      <p:cBhvr additive="base">
                                        <p:cTn id="19"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4" end="4"/>
                                            </p:txEl>
                                          </p:spTgt>
                                        </p:tgtEl>
                                        <p:attrNameLst>
                                          <p:attrName>style.visibility</p:attrName>
                                        </p:attrNameLst>
                                      </p:cBhvr>
                                      <p:to>
                                        <p:strVal val="visible"/>
                                      </p:to>
                                    </p:set>
                                    <p:anim calcmode="lin" valueType="num">
                                      <p:cBhvr additive="base">
                                        <p:cTn id="25"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1">
                                            <p:txEl>
                                              <p:pRg st="5" end="5"/>
                                            </p:txEl>
                                          </p:spTgt>
                                        </p:tgtEl>
                                        <p:attrNameLst>
                                          <p:attrName>style.visibility</p:attrName>
                                        </p:attrNameLst>
                                      </p:cBhvr>
                                      <p:to>
                                        <p:strVal val="visible"/>
                                      </p:to>
                                    </p:set>
                                    <p:anim calcmode="lin" valueType="num">
                                      <p:cBhvr additive="base">
                                        <p:cTn id="31"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1">
                                            <p:txEl>
                                              <p:pRg st="6" end="6"/>
                                            </p:txEl>
                                          </p:spTgt>
                                        </p:tgtEl>
                                        <p:attrNameLst>
                                          <p:attrName>style.visibility</p:attrName>
                                        </p:attrNameLst>
                                      </p:cBhvr>
                                      <p:to>
                                        <p:strVal val="visible"/>
                                      </p:to>
                                    </p:set>
                                    <p:anim calcmode="lin" valueType="num">
                                      <p:cBhvr additive="base">
                                        <p:cTn id="37" dur="500" fill="hold"/>
                                        <p:tgtEl>
                                          <p:spTgt spid="11">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59</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 NATURE OF </a:t>
            </a:r>
            <a:r>
              <a:rPr lang="en-IN" sz="2800" b="1" dirty="0" smtClean="0">
                <a:solidFill>
                  <a:srgbClr val="FF0000"/>
                </a:solidFill>
                <a:latin typeface="Times New Roman" pitchFamily="18" charset="0"/>
                <a:cs typeface="Times New Roman" pitchFamily="18" charset="0"/>
              </a:rPr>
              <a:t>MOTIVATION</a:t>
            </a:r>
            <a:endParaRPr lang="en-IN" sz="2800" dirty="0">
              <a:solidFill>
                <a:srgbClr val="FF000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668257"/>
            <a:ext cx="11631417" cy="3724096"/>
          </a:xfrm>
          <a:prstGeom prst="rect">
            <a:avLst/>
          </a:prstGeom>
        </p:spPr>
        <p:txBody>
          <a:bodyPr wrap="square">
            <a:spAutoFit/>
          </a:bodyPr>
          <a:lstStyle/>
          <a:p>
            <a:pPr algn="just"/>
            <a:r>
              <a:rPr lang="en-IN" sz="2800" dirty="0">
                <a:latin typeface="Times New Roman" pitchFamily="18" charset="0"/>
                <a:cs typeface="Times New Roman" pitchFamily="18" charset="0"/>
              </a:rPr>
              <a:t>Three types of motivational conflicts make the person's choice of goal </a:t>
            </a:r>
            <a:r>
              <a:rPr lang="en-IN" sz="2800" dirty="0" smtClean="0">
                <a:latin typeface="Times New Roman" pitchFamily="18" charset="0"/>
                <a:cs typeface="Times New Roman" pitchFamily="18" charset="0"/>
              </a:rPr>
              <a:t>conflicts</a:t>
            </a:r>
          </a:p>
          <a:p>
            <a:pPr algn="just"/>
            <a:endParaRPr lang="en-IN" sz="2800" dirty="0" smtClean="0">
              <a:latin typeface="Times New Roman" pitchFamily="18" charset="0"/>
              <a:cs typeface="Times New Roman" pitchFamily="18" charset="0"/>
            </a:endParaRPr>
          </a:p>
          <a:p>
            <a:pPr marL="514350" indent="-514350" algn="just">
              <a:spcAft>
                <a:spcPts val="1200"/>
              </a:spcAft>
              <a:buFont typeface="+mj-lt"/>
              <a:buAutoNum type="arabicPeriod"/>
            </a:pPr>
            <a:r>
              <a:rPr lang="en-IN" sz="2800" b="1" dirty="0" smtClean="0">
                <a:solidFill>
                  <a:srgbClr val="00B050"/>
                </a:solidFill>
                <a:latin typeface="Times New Roman" pitchFamily="18" charset="0"/>
                <a:cs typeface="Times New Roman" pitchFamily="18" charset="0"/>
              </a:rPr>
              <a:t>Approach</a:t>
            </a:r>
            <a:r>
              <a:rPr lang="en-IN" sz="2800" b="1" dirty="0" smtClean="0">
                <a:solidFill>
                  <a:srgbClr val="002060"/>
                </a:solidFill>
                <a:latin typeface="Times New Roman" pitchFamily="18" charset="0"/>
                <a:cs typeface="Times New Roman" pitchFamily="18" charset="0"/>
              </a:rPr>
              <a:t>-</a:t>
            </a:r>
            <a:r>
              <a:rPr lang="en-IN" sz="2800" b="1" dirty="0" smtClean="0">
                <a:solidFill>
                  <a:srgbClr val="00B050"/>
                </a:solidFill>
                <a:latin typeface="Times New Roman" pitchFamily="18" charset="0"/>
                <a:cs typeface="Times New Roman" pitchFamily="18" charset="0"/>
              </a:rPr>
              <a:t>Approach </a:t>
            </a:r>
            <a:r>
              <a:rPr lang="en-IN" sz="2800" b="1" dirty="0" smtClean="0">
                <a:solidFill>
                  <a:srgbClr val="002060"/>
                </a:solidFill>
                <a:latin typeface="Times New Roman" pitchFamily="18" charset="0"/>
                <a:cs typeface="Times New Roman" pitchFamily="18" charset="0"/>
              </a:rPr>
              <a:t>conflict</a:t>
            </a:r>
          </a:p>
          <a:p>
            <a:pPr marL="514350" indent="-514350" algn="just">
              <a:spcAft>
                <a:spcPts val="1200"/>
              </a:spcAft>
              <a:buFont typeface="+mj-lt"/>
              <a:buAutoNum type="arabicPeriod"/>
            </a:pPr>
            <a:r>
              <a:rPr lang="en-IN" sz="2800" b="1" dirty="0">
                <a:solidFill>
                  <a:srgbClr val="FF0000"/>
                </a:solidFill>
                <a:latin typeface="Times New Roman" pitchFamily="18" charset="0"/>
                <a:cs typeface="Times New Roman" pitchFamily="18" charset="0"/>
              </a:rPr>
              <a:t>Avoidance-Avoidance</a:t>
            </a:r>
            <a:r>
              <a:rPr lang="en-IN" sz="2800" b="1" dirty="0">
                <a:solidFill>
                  <a:srgbClr val="002060"/>
                </a:solidFill>
                <a:latin typeface="Times New Roman" pitchFamily="18" charset="0"/>
                <a:cs typeface="Times New Roman" pitchFamily="18" charset="0"/>
              </a:rPr>
              <a:t> </a:t>
            </a:r>
            <a:r>
              <a:rPr lang="en-IN" sz="2800" b="1" dirty="0" smtClean="0">
                <a:solidFill>
                  <a:srgbClr val="002060"/>
                </a:solidFill>
                <a:latin typeface="Times New Roman" pitchFamily="18" charset="0"/>
                <a:cs typeface="Times New Roman" pitchFamily="18" charset="0"/>
              </a:rPr>
              <a:t>conflict</a:t>
            </a:r>
          </a:p>
          <a:p>
            <a:pPr marL="514350" indent="-514350" algn="just">
              <a:spcAft>
                <a:spcPts val="1200"/>
              </a:spcAft>
              <a:buFont typeface="+mj-lt"/>
              <a:buAutoNum type="arabicPeriod"/>
            </a:pPr>
            <a:r>
              <a:rPr lang="en-IN" sz="2800" b="1" dirty="0" smtClean="0">
                <a:solidFill>
                  <a:srgbClr val="00B050"/>
                </a:solidFill>
                <a:latin typeface="Times New Roman" pitchFamily="18" charset="0"/>
                <a:cs typeface="Times New Roman" pitchFamily="18" charset="0"/>
              </a:rPr>
              <a:t>Approach</a:t>
            </a:r>
            <a:r>
              <a:rPr lang="en-IN" sz="2800" b="1" dirty="0" smtClean="0">
                <a:solidFill>
                  <a:srgbClr val="002060"/>
                </a:solidFill>
                <a:latin typeface="Times New Roman" pitchFamily="18" charset="0"/>
                <a:cs typeface="Times New Roman" pitchFamily="18" charset="0"/>
              </a:rPr>
              <a:t>- </a:t>
            </a:r>
            <a:r>
              <a:rPr lang="en-IN" sz="2800" b="1" dirty="0" smtClean="0">
                <a:solidFill>
                  <a:srgbClr val="FF0000"/>
                </a:solidFill>
                <a:latin typeface="Times New Roman" pitchFamily="18" charset="0"/>
                <a:cs typeface="Times New Roman" pitchFamily="18" charset="0"/>
              </a:rPr>
              <a:t>Avoidance </a:t>
            </a:r>
            <a:r>
              <a:rPr lang="en-IN" sz="2800" b="1" dirty="0" smtClean="0">
                <a:solidFill>
                  <a:srgbClr val="002060"/>
                </a:solidFill>
                <a:latin typeface="Times New Roman" pitchFamily="18" charset="0"/>
                <a:cs typeface="Times New Roman" pitchFamily="18" charset="0"/>
              </a:rPr>
              <a:t>conflict</a:t>
            </a:r>
          </a:p>
          <a:p>
            <a:pPr marL="514350" indent="-514350" algn="just">
              <a:spcAft>
                <a:spcPts val="1200"/>
              </a:spcAft>
              <a:buFont typeface="+mj-lt"/>
              <a:buAutoNum type="arabicPeriod"/>
            </a:pPr>
            <a:endParaRPr lang="en-IN" sz="2800" b="1" dirty="0">
              <a:solidFill>
                <a:srgbClr val="002060"/>
              </a:solidFill>
              <a:latin typeface="Times New Roman" pitchFamily="18" charset="0"/>
              <a:cs typeface="Times New Roman" pitchFamily="18" charset="0"/>
            </a:endParaRPr>
          </a:p>
          <a:p>
            <a:pPr algn="just">
              <a:spcAft>
                <a:spcPts val="1200"/>
              </a:spcAft>
            </a:pPr>
            <a:endParaRPr lang="en-US" sz="2800" b="1"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601318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2" end="2"/>
                                            </p:txEl>
                                          </p:spTgt>
                                        </p:tgtEl>
                                        <p:attrNameLst>
                                          <p:attrName>style.visibility</p:attrName>
                                        </p:attrNameLst>
                                      </p:cBhvr>
                                      <p:to>
                                        <p:strVal val="visible"/>
                                      </p:to>
                                    </p:set>
                                    <p:anim calcmode="lin" valueType="num">
                                      <p:cBhvr additive="base">
                                        <p:cTn id="7"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xEl>
                                              <p:pRg st="3" end="3"/>
                                            </p:txEl>
                                          </p:spTgt>
                                        </p:tgtEl>
                                        <p:attrNameLst>
                                          <p:attrName>style.visibility</p:attrName>
                                        </p:attrNameLst>
                                      </p:cBhvr>
                                      <p:to>
                                        <p:strVal val="visible"/>
                                      </p:to>
                                    </p:set>
                                    <p:anim calcmode="lin" valueType="num">
                                      <p:cBhvr additive="base">
                                        <p:cTn id="13"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xEl>
                                              <p:pRg st="4" end="4"/>
                                            </p:txEl>
                                          </p:spTgt>
                                        </p:tgtEl>
                                        <p:attrNameLst>
                                          <p:attrName>style.visibility</p:attrName>
                                        </p:attrNameLst>
                                      </p:cBhvr>
                                      <p:to>
                                        <p:strVal val="visible"/>
                                      </p:to>
                                    </p:set>
                                    <p:anim calcmode="lin" valueType="num">
                                      <p:cBhvr additive="base">
                                        <p:cTn id="19"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a:t>
            </a:fld>
            <a:endParaRPr lang="en-IN"/>
          </a:p>
        </p:txBody>
      </p:sp>
      <p:sp>
        <p:nvSpPr>
          <p:cNvPr id="5" name="Rectangle 4"/>
          <p:cNvSpPr/>
          <p:nvPr/>
        </p:nvSpPr>
        <p:spPr>
          <a:xfrm>
            <a:off x="131378" y="1785360"/>
            <a:ext cx="12060622" cy="5262979"/>
          </a:xfrm>
          <a:prstGeom prst="rect">
            <a:avLst/>
          </a:prstGeom>
        </p:spPr>
        <p:txBody>
          <a:bodyPr wrap="square">
            <a:spAutoFit/>
          </a:bodyPr>
          <a:lstStyle/>
          <a:p>
            <a:pPr>
              <a:lnSpc>
                <a:spcPct val="150000"/>
              </a:lnSpc>
            </a:pPr>
            <a:r>
              <a:rPr lang="en-IN" sz="2800" dirty="0" smtClean="0">
                <a:latin typeface="Times New Roman" pitchFamily="18" charset="0"/>
                <a:cs typeface="Times New Roman" pitchFamily="18" charset="0"/>
              </a:rPr>
              <a:t>Organizations </a:t>
            </a:r>
            <a:r>
              <a:rPr lang="en-IN" sz="2800" dirty="0">
                <a:latin typeface="Times New Roman" pitchFamily="18" charset="0"/>
                <a:cs typeface="Times New Roman" pitchFamily="18" charset="0"/>
              </a:rPr>
              <a:t>which benefit </a:t>
            </a:r>
            <a:endParaRPr lang="en-IN" sz="2800" dirty="0" smtClean="0">
              <a:latin typeface="Times New Roman" pitchFamily="18" charset="0"/>
              <a:cs typeface="Times New Roman" pitchFamily="18" charset="0"/>
            </a:endParaRPr>
          </a:p>
          <a:p>
            <a:pPr marL="514350" indent="-514350">
              <a:lnSpc>
                <a:spcPct val="150000"/>
              </a:lnSpc>
              <a:buAutoNum type="arabicPeriod"/>
            </a:pPr>
            <a:r>
              <a:rPr lang="en-IN" sz="2800" dirty="0" smtClean="0">
                <a:latin typeface="Times New Roman" pitchFamily="18" charset="0"/>
                <a:cs typeface="Times New Roman" pitchFamily="18" charset="0"/>
              </a:rPr>
              <a:t>their  </a:t>
            </a:r>
            <a:r>
              <a:rPr lang="en-IN" sz="2800" b="1" dirty="0" smtClean="0">
                <a:latin typeface="Times New Roman" pitchFamily="18" charset="0"/>
                <a:cs typeface="Times New Roman" pitchFamily="18" charset="0"/>
              </a:rPr>
              <a:t>owners</a:t>
            </a:r>
            <a:r>
              <a:rPr lang="en-IN" sz="2800" dirty="0" smtClean="0">
                <a:latin typeface="Times New Roman" pitchFamily="18" charset="0"/>
                <a:cs typeface="Times New Roman" pitchFamily="18" charset="0"/>
              </a:rPr>
              <a:t>- </a:t>
            </a:r>
            <a:r>
              <a:rPr lang="en-IN" sz="2800" dirty="0" smtClean="0">
                <a:solidFill>
                  <a:srgbClr val="002060"/>
                </a:solidFill>
                <a:latin typeface="Times New Roman" pitchFamily="18" charset="0"/>
                <a:cs typeface="Times New Roman" pitchFamily="18" charset="0"/>
              </a:rPr>
              <a:t>Business and industrial organisations- </a:t>
            </a:r>
            <a:r>
              <a:rPr lang="en-IN" sz="2800" b="1" dirty="0" smtClean="0">
                <a:solidFill>
                  <a:srgbClr val="FF0000"/>
                </a:solidFill>
                <a:latin typeface="Times New Roman" pitchFamily="18" charset="0"/>
                <a:cs typeface="Times New Roman" pitchFamily="18" charset="0"/>
              </a:rPr>
              <a:t>Motive- </a:t>
            </a:r>
            <a:r>
              <a:rPr lang="en-IN" sz="2800" b="1" i="1" dirty="0" smtClean="0">
                <a:solidFill>
                  <a:srgbClr val="002060"/>
                </a:solidFill>
                <a:latin typeface="Times New Roman" pitchFamily="18" charset="0"/>
                <a:cs typeface="Times New Roman" pitchFamily="18" charset="0"/>
              </a:rPr>
              <a:t>Achievement </a:t>
            </a:r>
          </a:p>
          <a:p>
            <a:pPr marL="514350" indent="-514350">
              <a:lnSpc>
                <a:spcPct val="150000"/>
              </a:lnSpc>
              <a:buFontTx/>
              <a:buAutoNum type="arabicPeriod"/>
            </a:pPr>
            <a:r>
              <a:rPr lang="en-IN" sz="2800" dirty="0" smtClean="0">
                <a:latin typeface="Times New Roman" pitchFamily="18" charset="0"/>
                <a:cs typeface="Times New Roman" pitchFamily="18" charset="0"/>
              </a:rPr>
              <a:t>their  </a:t>
            </a:r>
            <a:r>
              <a:rPr lang="en-IN" sz="2800" b="1" dirty="0" smtClean="0">
                <a:latin typeface="Times New Roman" pitchFamily="18" charset="0"/>
                <a:cs typeface="Times New Roman" pitchFamily="18" charset="0"/>
              </a:rPr>
              <a:t>member</a:t>
            </a:r>
            <a:r>
              <a:rPr lang="en-IN" sz="2800" dirty="0" smtClean="0">
                <a:latin typeface="Times New Roman" pitchFamily="18" charset="0"/>
                <a:cs typeface="Times New Roman" pitchFamily="18" charset="0"/>
              </a:rPr>
              <a:t>s-Unions, Cooperatives and Clubs- </a:t>
            </a:r>
            <a:r>
              <a:rPr lang="en-IN" sz="2800" b="1" dirty="0">
                <a:solidFill>
                  <a:srgbClr val="FF0000"/>
                </a:solidFill>
                <a:latin typeface="Times New Roman" pitchFamily="18" charset="0"/>
                <a:cs typeface="Times New Roman" pitchFamily="18" charset="0"/>
              </a:rPr>
              <a:t>Motive- </a:t>
            </a:r>
            <a:r>
              <a:rPr lang="en-IN" sz="2800" b="1" i="1" dirty="0" smtClean="0">
                <a:solidFill>
                  <a:srgbClr val="002060"/>
                </a:solidFill>
                <a:latin typeface="Times New Roman" pitchFamily="18" charset="0"/>
                <a:cs typeface="Times New Roman" pitchFamily="18" charset="0"/>
              </a:rPr>
              <a:t>Affiliation</a:t>
            </a:r>
            <a:endParaRPr lang="en-IN" sz="2800" dirty="0" smtClean="0">
              <a:latin typeface="Times New Roman" pitchFamily="18" charset="0"/>
              <a:cs typeface="Times New Roman" pitchFamily="18" charset="0"/>
            </a:endParaRPr>
          </a:p>
          <a:p>
            <a:pPr marL="514350" indent="-514350">
              <a:lnSpc>
                <a:spcPct val="150000"/>
              </a:lnSpc>
              <a:buFontTx/>
              <a:buAutoNum type="arabicPeriod"/>
            </a:pPr>
            <a:r>
              <a:rPr lang="en-IN" sz="2800" dirty="0">
                <a:latin typeface="Times New Roman" pitchFamily="18" charset="0"/>
                <a:cs typeface="Times New Roman" pitchFamily="18" charset="0"/>
              </a:rPr>
              <a:t>t</a:t>
            </a:r>
            <a:r>
              <a:rPr lang="en-IN" sz="2800" dirty="0" smtClean="0">
                <a:latin typeface="Times New Roman" pitchFamily="18" charset="0"/>
                <a:cs typeface="Times New Roman" pitchFamily="18" charset="0"/>
              </a:rPr>
              <a:t>heir </a:t>
            </a:r>
            <a:r>
              <a:rPr lang="en-IN" sz="2800" b="1" dirty="0" smtClean="0">
                <a:latin typeface="Times New Roman" pitchFamily="18" charset="0"/>
                <a:cs typeface="Times New Roman" pitchFamily="18" charset="0"/>
              </a:rPr>
              <a:t>clients- </a:t>
            </a:r>
            <a:r>
              <a:rPr lang="en-IN" sz="2800" dirty="0" smtClean="0">
                <a:latin typeface="Times New Roman" pitchFamily="18" charset="0"/>
                <a:cs typeface="Times New Roman" pitchFamily="18" charset="0"/>
              </a:rPr>
              <a:t>Insurance Companies, private schools- </a:t>
            </a:r>
            <a:r>
              <a:rPr lang="en-IN" sz="2800" b="1" dirty="0">
                <a:solidFill>
                  <a:srgbClr val="FF0000"/>
                </a:solidFill>
                <a:latin typeface="Times New Roman" pitchFamily="18" charset="0"/>
                <a:cs typeface="Times New Roman" pitchFamily="18" charset="0"/>
              </a:rPr>
              <a:t>Motive- </a:t>
            </a:r>
            <a:r>
              <a:rPr lang="en-IN" sz="2800" b="1" i="1" dirty="0" smtClean="0">
                <a:solidFill>
                  <a:srgbClr val="002060"/>
                </a:solidFill>
                <a:latin typeface="Times New Roman" pitchFamily="18" charset="0"/>
                <a:cs typeface="Times New Roman" pitchFamily="18" charset="0"/>
              </a:rPr>
              <a:t>Extension</a:t>
            </a:r>
            <a:endParaRPr lang="en-IN" sz="2800" dirty="0">
              <a:latin typeface="Times New Roman" pitchFamily="18" charset="0"/>
              <a:cs typeface="Times New Roman" pitchFamily="18" charset="0"/>
            </a:endParaRPr>
          </a:p>
          <a:p>
            <a:pPr marL="514350" indent="-514350">
              <a:lnSpc>
                <a:spcPct val="150000"/>
              </a:lnSpc>
              <a:buFontTx/>
              <a:buAutoNum type="arabicPeriod"/>
            </a:pPr>
            <a:r>
              <a:rPr lang="en-IN" sz="2800" dirty="0" smtClean="0">
                <a:latin typeface="Times New Roman" pitchFamily="18" charset="0"/>
                <a:cs typeface="Times New Roman" pitchFamily="18" charset="0"/>
              </a:rPr>
              <a:t>whole </a:t>
            </a:r>
            <a:r>
              <a:rPr lang="en-IN" sz="2800" b="1" dirty="0" smtClean="0">
                <a:latin typeface="Times New Roman" pitchFamily="18" charset="0"/>
                <a:cs typeface="Times New Roman" pitchFamily="18" charset="0"/>
              </a:rPr>
              <a:t>society- </a:t>
            </a:r>
            <a:r>
              <a:rPr lang="en-IN" sz="2800" dirty="0">
                <a:latin typeface="Times New Roman" pitchFamily="18" charset="0"/>
                <a:cs typeface="Times New Roman" pitchFamily="18" charset="0"/>
              </a:rPr>
              <a:t>Governmental departments, the armed services and the police-</a:t>
            </a:r>
          </a:p>
          <a:p>
            <a:pPr>
              <a:lnSpc>
                <a:spcPct val="150000"/>
              </a:lnSpc>
            </a:pPr>
            <a:r>
              <a:rPr lang="en-IN" sz="2800" b="1" dirty="0" smtClean="0">
                <a:solidFill>
                  <a:srgbClr val="FF0000"/>
                </a:solidFill>
                <a:latin typeface="Times New Roman" pitchFamily="18" charset="0"/>
                <a:cs typeface="Times New Roman" pitchFamily="18" charset="0"/>
              </a:rPr>
              <a:t>							Motive- </a:t>
            </a:r>
            <a:r>
              <a:rPr lang="en-IN" sz="2800" b="1" i="1" dirty="0" smtClean="0">
                <a:solidFill>
                  <a:srgbClr val="002060"/>
                </a:solidFill>
                <a:latin typeface="Times New Roman" pitchFamily="18" charset="0"/>
                <a:cs typeface="Times New Roman" pitchFamily="18" charset="0"/>
              </a:rPr>
              <a:t>Control</a:t>
            </a:r>
            <a:endParaRPr lang="en-IN" sz="2800" dirty="0">
              <a:latin typeface="Times New Roman" pitchFamily="18" charset="0"/>
              <a:cs typeface="Times New Roman" pitchFamily="18" charset="0"/>
            </a:endParaRPr>
          </a:p>
          <a:p>
            <a:pPr marL="514350" indent="-514350">
              <a:lnSpc>
                <a:spcPct val="150000"/>
              </a:lnSpc>
              <a:buAutoNum type="arabicPeriod"/>
            </a:pPr>
            <a:endParaRPr lang="en-IN" sz="2800" dirty="0" smtClean="0">
              <a:latin typeface="Times New Roman" pitchFamily="18" charset="0"/>
              <a:cs typeface="Times New Roman" pitchFamily="18" charset="0"/>
            </a:endParaRPr>
          </a:p>
          <a:p>
            <a:pPr>
              <a:lnSpc>
                <a:spcPct val="150000"/>
              </a:lnSpc>
            </a:pPr>
            <a:endParaRPr lang="en-IN" sz="2800" dirty="0" smtClean="0">
              <a:latin typeface="Times New Roman" pitchFamily="18" charset="0"/>
              <a:cs typeface="Times New Roman" pitchFamily="18" charset="0"/>
            </a:endParaRPr>
          </a:p>
        </p:txBody>
      </p:sp>
      <p:sp>
        <p:nvSpPr>
          <p:cNvPr id="6" name="Rectangle 5"/>
          <p:cNvSpPr/>
          <p:nvPr/>
        </p:nvSpPr>
        <p:spPr>
          <a:xfrm>
            <a:off x="131380" y="1226353"/>
            <a:ext cx="11893606"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smtClean="0">
                <a:solidFill>
                  <a:srgbClr val="FF0000"/>
                </a:solidFill>
                <a:latin typeface="Times New Roman" pitchFamily="18" charset="0"/>
                <a:cs typeface="Times New Roman" pitchFamily="18" charset="0"/>
              </a:rPr>
              <a:t>Topology of </a:t>
            </a:r>
            <a:r>
              <a:rPr lang="en-IN" sz="3200" b="1" dirty="0">
                <a:solidFill>
                  <a:srgbClr val="FF0000"/>
                </a:solidFill>
                <a:latin typeface="Times New Roman" pitchFamily="18" charset="0"/>
                <a:cs typeface="Times New Roman" pitchFamily="18" charset="0"/>
              </a:rPr>
              <a:t>Organization</a:t>
            </a:r>
          </a:p>
        </p:txBody>
      </p:sp>
    </p:spTree>
    <p:extLst>
      <p:ext uri="{BB962C8B-B14F-4D97-AF65-F5344CB8AC3E}">
        <p14:creationId xmlns:p14="http://schemas.microsoft.com/office/powerpoint/2010/main" val="405223187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60</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THEORIES</a:t>
            </a:r>
            <a:endParaRPr lang="en-IN" sz="2800" dirty="0">
              <a:solidFill>
                <a:srgbClr val="FF000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609333"/>
            <a:ext cx="11631417" cy="5062924"/>
          </a:xfrm>
          <a:prstGeom prst="rect">
            <a:avLst/>
          </a:prstGeom>
        </p:spPr>
        <p:txBody>
          <a:bodyPr wrap="square">
            <a:spAutoFit/>
          </a:bodyPr>
          <a:lstStyle/>
          <a:p>
            <a:pPr algn="just">
              <a:buNone/>
            </a:pPr>
            <a:r>
              <a:rPr lang="en-IN" sz="2800" b="1" dirty="0">
                <a:latin typeface="Times New Roman" pitchFamily="18" charset="0"/>
                <a:cs typeface="Times New Roman" pitchFamily="18" charset="0"/>
              </a:rPr>
              <a:t>It is classified under three broad heads:</a:t>
            </a:r>
          </a:p>
          <a:p>
            <a:pPr marL="514350" lvl="0" indent="-514350" algn="just">
              <a:buFont typeface="+mj-lt"/>
              <a:buAutoNum type="arabicPeriod"/>
            </a:pPr>
            <a:r>
              <a:rPr lang="en-IN" sz="2800" dirty="0">
                <a:latin typeface="Times New Roman" pitchFamily="18" charset="0"/>
                <a:cs typeface="Times New Roman" pitchFamily="18" charset="0"/>
              </a:rPr>
              <a:t>Content theories</a:t>
            </a:r>
          </a:p>
          <a:p>
            <a:pPr marL="514350" lvl="0" indent="-514350" algn="just">
              <a:buFont typeface="+mj-lt"/>
              <a:buAutoNum type="arabicPeriod"/>
            </a:pPr>
            <a:r>
              <a:rPr lang="en-IN" sz="2800" dirty="0">
                <a:latin typeface="Times New Roman" pitchFamily="18" charset="0"/>
                <a:cs typeface="Times New Roman" pitchFamily="18" charset="0"/>
              </a:rPr>
              <a:t>Process theories,</a:t>
            </a:r>
          </a:p>
          <a:p>
            <a:pPr marL="514350" lvl="0" indent="-514350" algn="just">
              <a:buFont typeface="+mj-lt"/>
              <a:buAutoNum type="arabicPeriod"/>
            </a:pPr>
            <a:r>
              <a:rPr lang="en-IN" sz="2800" dirty="0" smtClean="0">
                <a:latin typeface="Times New Roman" pitchFamily="18" charset="0"/>
                <a:cs typeface="Times New Roman" pitchFamily="18" charset="0"/>
              </a:rPr>
              <a:t>Reinforcement theories</a:t>
            </a:r>
          </a:p>
          <a:p>
            <a:pPr lvl="0" algn="just"/>
            <a:endParaRPr lang="en-IN" sz="1600" dirty="0">
              <a:latin typeface="Times New Roman" pitchFamily="18" charset="0"/>
              <a:cs typeface="Times New Roman" pitchFamily="18" charset="0"/>
            </a:endParaRPr>
          </a:p>
          <a:p>
            <a:pPr algn="just"/>
            <a:r>
              <a:rPr lang="en-IN" sz="2800" b="1" dirty="0" smtClean="0">
                <a:latin typeface="Times New Roman" pitchFamily="18" charset="0"/>
                <a:cs typeface="Times New Roman" pitchFamily="18" charset="0"/>
              </a:rPr>
              <a:t>Content </a:t>
            </a:r>
            <a:r>
              <a:rPr lang="en-IN" sz="2800" b="1" dirty="0">
                <a:latin typeface="Times New Roman" pitchFamily="18" charset="0"/>
                <a:cs typeface="Times New Roman" pitchFamily="18" charset="0"/>
              </a:rPr>
              <a:t>theories: </a:t>
            </a:r>
            <a:r>
              <a:rPr lang="en-IN" sz="2800" dirty="0">
                <a:latin typeface="Times New Roman" pitchFamily="18" charset="0"/>
                <a:cs typeface="Times New Roman" pitchFamily="18" charset="0"/>
              </a:rPr>
              <a:t>tell us what motivates an </a:t>
            </a:r>
            <a:r>
              <a:rPr lang="en-IN" sz="2800" dirty="0" smtClean="0">
                <a:latin typeface="Times New Roman" pitchFamily="18" charset="0"/>
                <a:cs typeface="Times New Roman" pitchFamily="18" charset="0"/>
              </a:rPr>
              <a:t>individual. They </a:t>
            </a:r>
            <a:r>
              <a:rPr lang="en-IN" sz="2800" dirty="0">
                <a:latin typeface="Times New Roman" pitchFamily="18" charset="0"/>
                <a:cs typeface="Times New Roman" pitchFamily="18" charset="0"/>
              </a:rPr>
              <a:t>throw light on various needs &amp; incentives which cause behaviour. </a:t>
            </a:r>
          </a:p>
          <a:p>
            <a:pPr marL="1428750" lvl="2" indent="-514350" algn="just">
              <a:spcAft>
                <a:spcPts val="600"/>
              </a:spcAft>
              <a:buFont typeface="+mj-lt"/>
              <a:buAutoNum type="arabicPeriod"/>
            </a:pPr>
            <a:r>
              <a:rPr lang="en-IN" sz="2800" b="1" dirty="0" smtClean="0">
                <a:solidFill>
                  <a:srgbClr val="0070C0"/>
                </a:solidFill>
                <a:latin typeface="Times New Roman" pitchFamily="18" charset="0"/>
                <a:cs typeface="Times New Roman" pitchFamily="18" charset="0"/>
              </a:rPr>
              <a:t>Maslow's </a:t>
            </a:r>
            <a:r>
              <a:rPr lang="en-IN" sz="2800" b="1" dirty="0">
                <a:solidFill>
                  <a:srgbClr val="0070C0"/>
                </a:solidFill>
                <a:latin typeface="Times New Roman" pitchFamily="18" charset="0"/>
                <a:cs typeface="Times New Roman" pitchFamily="18" charset="0"/>
              </a:rPr>
              <a:t>need hierarchy theory</a:t>
            </a:r>
          </a:p>
          <a:p>
            <a:pPr marL="1428750" lvl="2" indent="-514350" algn="just">
              <a:spcAft>
                <a:spcPts val="600"/>
              </a:spcAft>
              <a:buFont typeface="+mj-lt"/>
              <a:buAutoNum type="arabicPeriod"/>
            </a:pPr>
            <a:r>
              <a:rPr lang="en-IN" sz="2800" b="1" dirty="0">
                <a:solidFill>
                  <a:srgbClr val="0070C0"/>
                </a:solidFill>
                <a:latin typeface="Times New Roman" pitchFamily="18" charset="0"/>
                <a:cs typeface="Times New Roman" pitchFamily="18" charset="0"/>
              </a:rPr>
              <a:t>Herzberg's two-factor theory</a:t>
            </a:r>
          </a:p>
          <a:p>
            <a:pPr marL="1428750" lvl="2" indent="-514350" algn="just">
              <a:spcAft>
                <a:spcPts val="600"/>
              </a:spcAft>
              <a:buFont typeface="+mj-lt"/>
              <a:buAutoNum type="arabicPeriod"/>
            </a:pPr>
            <a:r>
              <a:rPr lang="en-IN" sz="2800" dirty="0" err="1">
                <a:latin typeface="Times New Roman" pitchFamily="18" charset="0"/>
                <a:cs typeface="Times New Roman" pitchFamily="18" charset="0"/>
              </a:rPr>
              <a:t>Alderfer’s</a:t>
            </a:r>
            <a:r>
              <a:rPr lang="en-IN" sz="2800" dirty="0">
                <a:latin typeface="Times New Roman" pitchFamily="18" charset="0"/>
                <a:cs typeface="Times New Roman" pitchFamily="18" charset="0"/>
              </a:rPr>
              <a:t>  ERG theory</a:t>
            </a:r>
          </a:p>
          <a:p>
            <a:pPr marL="1428750" lvl="2" indent="-514350" algn="just">
              <a:spcAft>
                <a:spcPts val="600"/>
              </a:spcAft>
              <a:buFont typeface="+mj-lt"/>
              <a:buAutoNum type="arabicPeriod"/>
            </a:pPr>
            <a:r>
              <a:rPr lang="en-IN" sz="2800" dirty="0">
                <a:latin typeface="Times New Roman" pitchFamily="18" charset="0"/>
                <a:cs typeface="Times New Roman" pitchFamily="18" charset="0"/>
              </a:rPr>
              <a:t>McClelland Achievement theory</a:t>
            </a:r>
          </a:p>
        </p:txBody>
      </p:sp>
    </p:spTree>
    <p:extLst>
      <p:ext uri="{BB962C8B-B14F-4D97-AF65-F5344CB8AC3E}">
        <p14:creationId xmlns:p14="http://schemas.microsoft.com/office/powerpoint/2010/main" val="276905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xEl>
                                              <p:pRg st="5" end="5"/>
                                            </p:txEl>
                                          </p:spTgt>
                                        </p:tgtEl>
                                        <p:attrNameLst>
                                          <p:attrName>style.visibility</p:attrName>
                                        </p:attrNameLst>
                                      </p:cBhvr>
                                      <p:to>
                                        <p:strVal val="visible"/>
                                      </p:to>
                                    </p:set>
                                    <p:anim calcmode="lin" valueType="num">
                                      <p:cBhvr additive="base">
                                        <p:cTn id="7"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xEl>
                                              <p:pRg st="6" end="6"/>
                                            </p:txEl>
                                          </p:spTgt>
                                        </p:tgtEl>
                                        <p:attrNameLst>
                                          <p:attrName>style.visibility</p:attrName>
                                        </p:attrNameLst>
                                      </p:cBhvr>
                                      <p:to>
                                        <p:strVal val="visible"/>
                                      </p:to>
                                    </p:set>
                                    <p:anim calcmode="lin" valueType="num">
                                      <p:cBhvr additive="base">
                                        <p:cTn id="11" dur="500" fill="hold"/>
                                        <p:tgtEl>
                                          <p:spTgt spid="11">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6" end="6"/>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
                                            <p:txEl>
                                              <p:pRg st="7" end="7"/>
                                            </p:txEl>
                                          </p:spTgt>
                                        </p:tgtEl>
                                        <p:attrNameLst>
                                          <p:attrName>style.visibility</p:attrName>
                                        </p:attrNameLst>
                                      </p:cBhvr>
                                      <p:to>
                                        <p:strVal val="visible"/>
                                      </p:to>
                                    </p:set>
                                    <p:anim calcmode="lin" valueType="num">
                                      <p:cBhvr additive="base">
                                        <p:cTn id="15" dur="500" fill="hold"/>
                                        <p:tgtEl>
                                          <p:spTgt spid="11">
                                            <p:txEl>
                                              <p:pRg st="7" end="7"/>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
                                            <p:txEl>
                                              <p:pRg st="7" end="7"/>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xEl>
                                              <p:pRg st="8" end="8"/>
                                            </p:txEl>
                                          </p:spTgt>
                                        </p:tgtEl>
                                        <p:attrNameLst>
                                          <p:attrName>style.visibility</p:attrName>
                                        </p:attrNameLst>
                                      </p:cBhvr>
                                      <p:to>
                                        <p:strVal val="visible"/>
                                      </p:to>
                                    </p:set>
                                    <p:anim calcmode="lin" valueType="num">
                                      <p:cBhvr additive="base">
                                        <p:cTn id="19" dur="500" fill="hold"/>
                                        <p:tgtEl>
                                          <p:spTgt spid="11">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xEl>
                                              <p:pRg st="9" end="9"/>
                                            </p:txEl>
                                          </p:spTgt>
                                        </p:tgtEl>
                                        <p:attrNameLst>
                                          <p:attrName>style.visibility</p:attrName>
                                        </p:attrNameLst>
                                      </p:cBhvr>
                                      <p:to>
                                        <p:strVal val="visible"/>
                                      </p:to>
                                    </p:set>
                                    <p:anim calcmode="lin" valueType="num">
                                      <p:cBhvr additive="base">
                                        <p:cTn id="23" dur="500" fill="hold"/>
                                        <p:tgtEl>
                                          <p:spTgt spid="11">
                                            <p:txEl>
                                              <p:pRg st="9" end="9"/>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1">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61</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Maslow's </a:t>
            </a:r>
            <a:r>
              <a:rPr lang="en-IN" sz="2800" b="1" dirty="0">
                <a:solidFill>
                  <a:srgbClr val="002060"/>
                </a:solidFill>
                <a:latin typeface="Times New Roman" pitchFamily="18" charset="0"/>
                <a:cs typeface="Times New Roman" pitchFamily="18" charset="0"/>
              </a:rPr>
              <a:t>need hierarchy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pic>
        <p:nvPicPr>
          <p:cNvPr id="1026" name="Picture 2" descr="https://media.geeksforgeeks.org/wp-content/cdn-uploads/20221219171212/Maslows-Need-HierarchyTheory-1.pn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2492723" y="1814676"/>
            <a:ext cx="9525000" cy="4762500"/>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4" descr="Abraham Harold Maslow, Psychologis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748" y="1814676"/>
            <a:ext cx="2416975" cy="1717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155575" y="3613759"/>
            <a:ext cx="2440796" cy="461665"/>
          </a:xfrm>
          <a:prstGeom prst="rect">
            <a:avLst/>
          </a:prstGeom>
        </p:spPr>
        <p:txBody>
          <a:bodyPr wrap="none">
            <a:spAutoFit/>
          </a:bodyPr>
          <a:lstStyle/>
          <a:p>
            <a:pPr fontAlgn="base"/>
            <a:r>
              <a:rPr lang="en-US" sz="2400" b="1" dirty="0"/>
              <a:t>Abraham Maslow</a:t>
            </a:r>
          </a:p>
        </p:txBody>
      </p:sp>
      <p:sp>
        <p:nvSpPr>
          <p:cNvPr id="11" name="Rectangle 10"/>
          <p:cNvSpPr/>
          <p:nvPr/>
        </p:nvSpPr>
        <p:spPr>
          <a:xfrm>
            <a:off x="307975" y="4097587"/>
            <a:ext cx="1999796" cy="646331"/>
          </a:xfrm>
          <a:prstGeom prst="rect">
            <a:avLst/>
          </a:prstGeom>
        </p:spPr>
        <p:txBody>
          <a:bodyPr wrap="square">
            <a:spAutoFit/>
          </a:bodyPr>
          <a:lstStyle/>
          <a:p>
            <a:r>
              <a:rPr lang="en-IN" dirty="0"/>
              <a:t>April 1, </a:t>
            </a:r>
            <a:r>
              <a:rPr lang="en-IN" dirty="0" smtClean="0"/>
              <a:t>1908 to </a:t>
            </a:r>
            <a:r>
              <a:rPr lang="en-IN" dirty="0"/>
              <a:t>June 8, 1970</a:t>
            </a:r>
            <a:endParaRPr lang="en-IN" dirty="0"/>
          </a:p>
        </p:txBody>
      </p:sp>
    </p:spTree>
    <p:extLst>
      <p:ext uri="{BB962C8B-B14F-4D97-AF65-F5344CB8AC3E}">
        <p14:creationId xmlns:p14="http://schemas.microsoft.com/office/powerpoint/2010/main" val="7469973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62</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Maslow's </a:t>
            </a:r>
            <a:r>
              <a:rPr lang="en-IN" sz="2800" b="1" dirty="0">
                <a:solidFill>
                  <a:srgbClr val="002060"/>
                </a:solidFill>
                <a:latin typeface="Times New Roman" pitchFamily="18" charset="0"/>
                <a:cs typeface="Times New Roman" pitchFamily="18" charset="0"/>
              </a:rPr>
              <a:t>need hierarchy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8" name="AutoShape 4" descr="Abraham Harold Maslow, Psychologis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TextBox 11"/>
          <p:cNvSpPr txBox="1"/>
          <p:nvPr/>
        </p:nvSpPr>
        <p:spPr>
          <a:xfrm>
            <a:off x="1785257" y="1939936"/>
            <a:ext cx="8490857" cy="646331"/>
          </a:xfrm>
          <a:prstGeom prst="rect">
            <a:avLst/>
          </a:prstGeom>
          <a:noFill/>
        </p:spPr>
        <p:txBody>
          <a:bodyPr wrap="square" rtlCol="0">
            <a:spAutoFit/>
          </a:bodyPr>
          <a:lstStyle/>
          <a:p>
            <a:r>
              <a:rPr lang="en-IN" dirty="0">
                <a:hlinkClick r:id="rId3"/>
              </a:rPr>
              <a:t>https://</a:t>
            </a:r>
            <a:r>
              <a:rPr lang="en-IN" dirty="0" smtClean="0">
                <a:hlinkClick r:id="rId3"/>
              </a:rPr>
              <a:t>www.youtube.com/watch?v=O-4ithG_07Q</a:t>
            </a:r>
            <a:endParaRPr lang="en-IN" dirty="0" smtClean="0"/>
          </a:p>
          <a:p>
            <a:endParaRPr lang="en-IN" dirty="0"/>
          </a:p>
        </p:txBody>
      </p:sp>
    </p:spTree>
    <p:extLst>
      <p:ext uri="{BB962C8B-B14F-4D97-AF65-F5344CB8AC3E}">
        <p14:creationId xmlns:p14="http://schemas.microsoft.com/office/powerpoint/2010/main" val="4084606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63</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Maslow's </a:t>
            </a:r>
            <a:r>
              <a:rPr lang="en-IN" sz="2800" b="1" dirty="0">
                <a:solidFill>
                  <a:srgbClr val="002060"/>
                </a:solidFill>
                <a:latin typeface="Times New Roman" pitchFamily="18" charset="0"/>
                <a:cs typeface="Times New Roman" pitchFamily="18" charset="0"/>
              </a:rPr>
              <a:t>need hierarchy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8" name="AutoShape 4" descr="Abraham Harold Maslow, Psychologis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Rectangle 12"/>
          <p:cNvSpPr/>
          <p:nvPr/>
        </p:nvSpPr>
        <p:spPr>
          <a:xfrm>
            <a:off x="986972" y="1799283"/>
            <a:ext cx="6096000" cy="4524315"/>
          </a:xfrm>
          <a:prstGeom prst="rect">
            <a:avLst/>
          </a:prstGeom>
        </p:spPr>
        <p:txBody>
          <a:bodyPr>
            <a:spAutoFit/>
          </a:bodyPr>
          <a:lstStyle/>
          <a:p>
            <a:r>
              <a:rPr lang="kn-IN" sz="2400" b="1" dirty="0"/>
              <a:t>ಬಡತನಕ್ಕೆ ಉಂಬುವ ಚಿಂತೆ,  </a:t>
            </a:r>
          </a:p>
          <a:p>
            <a:r>
              <a:rPr lang="kn-IN" sz="2400" b="1" dirty="0"/>
              <a:t>ಉಣಲಾದರೆ ಉಡುವ ಚಿಂತೆ,</a:t>
            </a:r>
          </a:p>
          <a:p>
            <a:r>
              <a:rPr lang="kn-IN" sz="2400" b="1" dirty="0"/>
              <a:t>ಉಡಲಾದರೆ ಇಡುವ ಚಿಂತೆ,  </a:t>
            </a:r>
          </a:p>
          <a:p>
            <a:r>
              <a:rPr lang="kn-IN" sz="2400" b="1" dirty="0"/>
              <a:t>ಇಡಲಾದರೆ ಹೆಂಡಿರ ಚಿಂತೆ,</a:t>
            </a:r>
          </a:p>
          <a:p>
            <a:r>
              <a:rPr lang="kn-IN" sz="2400" b="1" dirty="0"/>
              <a:t>ಹೆಂಡಿರಾದರೆ ಮಕ್ಕಳ ಚಿಂತೆ,  </a:t>
            </a:r>
          </a:p>
          <a:p>
            <a:r>
              <a:rPr lang="kn-IN" sz="2400" b="1" dirty="0"/>
              <a:t>ಮಕ್ಕಳಾದರೆ ಬದುಕಿನ ಚಿಂತೆ,</a:t>
            </a:r>
          </a:p>
          <a:p>
            <a:r>
              <a:rPr lang="kn-IN" sz="2400" b="1" dirty="0"/>
              <a:t>ಬದುಕಾದರೆ ಕೇಡಿನ ಚಿಂತೆ,  </a:t>
            </a:r>
          </a:p>
          <a:p>
            <a:r>
              <a:rPr lang="kn-IN" sz="2400" b="1" dirty="0"/>
              <a:t>ಕೇಡಾದರೆ ಮರಣದ ಚಿಂತೆ,</a:t>
            </a:r>
          </a:p>
          <a:p>
            <a:r>
              <a:rPr lang="kn-IN" sz="2400" b="1" dirty="0"/>
              <a:t>ಇಂತೀ ಹಲವು ಚಿಂತೆಯಲ್ಲಿದ್ದವರ ಕಂಡೆನು, </a:t>
            </a:r>
          </a:p>
          <a:p>
            <a:r>
              <a:rPr lang="kn-IN" sz="2400" b="1" dirty="0"/>
              <a:t>ಶಿವನ ಚಿಂತೆಯಲ್ಲಿ ಇದ್ದವರ ಕಾಣೆನು, </a:t>
            </a:r>
          </a:p>
          <a:p>
            <a:r>
              <a:rPr lang="kn-IN" sz="2400" b="1" dirty="0"/>
              <a:t>ಎಂದಾತ ನಮ್ಮ ಅಂಬಿಗರ ಚೌಡಯ್ಯ ನಿಜಶರಣ. </a:t>
            </a:r>
          </a:p>
          <a:p>
            <a:r>
              <a:rPr lang="kn-IN" sz="2400" b="1" dirty="0"/>
              <a:t>- ಅಂಬಿಗರ ಚೌಡಯ್ಯ</a:t>
            </a:r>
            <a:endParaRPr lang="en-IN" sz="2400" b="1" dirty="0"/>
          </a:p>
        </p:txBody>
      </p:sp>
    </p:spTree>
    <p:extLst>
      <p:ext uri="{BB962C8B-B14F-4D97-AF65-F5344CB8AC3E}">
        <p14:creationId xmlns:p14="http://schemas.microsoft.com/office/powerpoint/2010/main" val="323421658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64</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Maslow's </a:t>
            </a:r>
            <a:r>
              <a:rPr lang="en-IN" sz="2800" b="1" dirty="0">
                <a:solidFill>
                  <a:srgbClr val="002060"/>
                </a:solidFill>
                <a:latin typeface="Times New Roman" pitchFamily="18" charset="0"/>
                <a:cs typeface="Times New Roman" pitchFamily="18" charset="0"/>
              </a:rPr>
              <a:t>need hierarchy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8" name="AutoShape 4" descr="Abraham Harold Maslow, Psychologis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7621" y="1794794"/>
            <a:ext cx="6672036" cy="4500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9033915" y="5507062"/>
            <a:ext cx="1899046" cy="646331"/>
          </a:xfrm>
          <a:prstGeom prst="rect">
            <a:avLst/>
          </a:prstGeom>
        </p:spPr>
        <p:txBody>
          <a:bodyPr wrap="none">
            <a:spAutoFit/>
          </a:bodyPr>
          <a:lstStyle/>
          <a:p>
            <a:r>
              <a:rPr lang="en-IN" dirty="0"/>
              <a:t>17 March </a:t>
            </a:r>
            <a:r>
              <a:rPr lang="en-IN" dirty="0" smtClean="0"/>
              <a:t>1887 to </a:t>
            </a:r>
          </a:p>
          <a:p>
            <a:r>
              <a:rPr lang="en-IN" dirty="0" smtClean="0"/>
              <a:t>7 </a:t>
            </a:r>
            <a:r>
              <a:rPr lang="en-IN" dirty="0"/>
              <a:t>October 1975</a:t>
            </a:r>
            <a:endParaRPr lang="en-IN" dirty="0"/>
          </a:p>
        </p:txBody>
      </p:sp>
      <p:sp>
        <p:nvSpPr>
          <p:cNvPr id="11" name="TextBox 10"/>
          <p:cNvSpPr txBox="1"/>
          <p:nvPr/>
        </p:nvSpPr>
        <p:spPr>
          <a:xfrm>
            <a:off x="9551541" y="1937561"/>
            <a:ext cx="863793" cy="369332"/>
          </a:xfrm>
          <a:prstGeom prst="rect">
            <a:avLst/>
          </a:prstGeom>
          <a:noFill/>
        </p:spPr>
        <p:txBody>
          <a:bodyPr wrap="square" rtlCol="0">
            <a:spAutoFit/>
          </a:bodyPr>
          <a:lstStyle/>
          <a:p>
            <a:r>
              <a:rPr lang="en-US" b="1" dirty="0" smtClean="0"/>
              <a:t>DVG</a:t>
            </a:r>
            <a:endParaRPr lang="en-IN" b="1"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9279" y="2423229"/>
            <a:ext cx="2428318" cy="2953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325255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65</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7" name="Rectangle 6"/>
          <p:cNvSpPr/>
          <p:nvPr/>
        </p:nvSpPr>
        <p:spPr>
          <a:xfrm>
            <a:off x="155575" y="1058703"/>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Maslow's </a:t>
            </a:r>
            <a:r>
              <a:rPr lang="en-IN" sz="2800" b="1" dirty="0">
                <a:solidFill>
                  <a:srgbClr val="002060"/>
                </a:solidFill>
                <a:latin typeface="Times New Roman" pitchFamily="18" charset="0"/>
                <a:cs typeface="Times New Roman" pitchFamily="18" charset="0"/>
              </a:rPr>
              <a:t>need hierarchy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0" name="Rectangle 9"/>
          <p:cNvSpPr/>
          <p:nvPr/>
        </p:nvSpPr>
        <p:spPr>
          <a:xfrm>
            <a:off x="155575" y="1711836"/>
            <a:ext cx="11631417" cy="2677656"/>
          </a:xfrm>
          <a:prstGeom prst="rect">
            <a:avLst/>
          </a:prstGeom>
        </p:spPr>
        <p:txBody>
          <a:bodyPr wrap="square">
            <a:spAutoFit/>
          </a:bodyPr>
          <a:lstStyle/>
          <a:p>
            <a:pPr algn="just">
              <a:buNone/>
            </a:pPr>
            <a:r>
              <a:rPr lang="en-IN" sz="2800" dirty="0" smtClean="0">
                <a:latin typeface="Times New Roman" pitchFamily="18" charset="0"/>
                <a:cs typeface="Times New Roman" pitchFamily="18" charset="0"/>
              </a:rPr>
              <a:t>This theory criticised under two main grounds</a:t>
            </a:r>
          </a:p>
          <a:p>
            <a:pPr algn="just">
              <a:buNone/>
            </a:pPr>
            <a:endParaRPr lang="en-IN" sz="2800" dirty="0">
              <a:latin typeface="Times New Roman" pitchFamily="18" charset="0"/>
              <a:cs typeface="Times New Roman" pitchFamily="18" charset="0"/>
            </a:endParaRPr>
          </a:p>
          <a:p>
            <a:pPr marL="514350" indent="-514350" algn="just">
              <a:lnSpc>
                <a:spcPct val="150000"/>
              </a:lnSpc>
              <a:buAutoNum type="arabicPeriod"/>
            </a:pPr>
            <a:r>
              <a:rPr lang="en-IN" sz="2800" dirty="0" smtClean="0">
                <a:latin typeface="Times New Roman" pitchFamily="18" charset="0"/>
                <a:cs typeface="Times New Roman" pitchFamily="18" charset="0"/>
              </a:rPr>
              <a:t>The hierarchy of basic needs is not always fixed.</a:t>
            </a:r>
          </a:p>
          <a:p>
            <a:pPr marL="514350" indent="-514350" algn="just">
              <a:lnSpc>
                <a:spcPct val="150000"/>
              </a:lnSpc>
              <a:buAutoNum type="arabicPeriod"/>
            </a:pPr>
            <a:r>
              <a:rPr lang="en-IN" sz="2800" dirty="0" smtClean="0">
                <a:latin typeface="Times New Roman" pitchFamily="18" charset="0"/>
                <a:cs typeface="Times New Roman" pitchFamily="18" charset="0"/>
              </a:rPr>
              <a:t>It is difficult to know about the needs and motives of an individual</a:t>
            </a:r>
          </a:p>
          <a:p>
            <a:pPr marL="514350" indent="-514350" algn="just">
              <a:buAutoNum type="arabicPeriod"/>
            </a:pP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240655477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66</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a:solidFill>
                  <a:srgbClr val="002060"/>
                </a:solidFill>
                <a:latin typeface="Times New Roman" pitchFamily="18" charset="0"/>
                <a:cs typeface="Times New Roman" pitchFamily="18" charset="0"/>
              </a:rPr>
              <a:t>Herzberg's two-factor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8" name="AutoShape 4" descr="What are hygienes and motivators as described by Herzberg's two-factor  theory? Provide examples of each. | Homework.Study.com"/>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8" name="Picture 10" descr="Herzberg’s Two-Factor Theory of Motivation&#10;"/>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t="24176"/>
          <a:stretch/>
        </p:blipFill>
        <p:spPr bwMode="auto">
          <a:xfrm>
            <a:off x="3795386" y="2008864"/>
            <a:ext cx="7502401" cy="3062110"/>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374" y="1777096"/>
            <a:ext cx="2924175"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543598" y="5529483"/>
            <a:ext cx="2614177" cy="461665"/>
          </a:xfrm>
          <a:prstGeom prst="rect">
            <a:avLst/>
          </a:prstGeom>
        </p:spPr>
        <p:txBody>
          <a:bodyPr wrap="none">
            <a:spAutoFit/>
          </a:bodyPr>
          <a:lstStyle/>
          <a:p>
            <a:r>
              <a:rPr lang="en-US" sz="2400" b="1" dirty="0" smtClean="0"/>
              <a:t>Frederick-</a:t>
            </a:r>
            <a:r>
              <a:rPr lang="en-US" sz="2400" b="1" dirty="0"/>
              <a:t>H</a:t>
            </a:r>
            <a:r>
              <a:rPr lang="en-US" sz="2400" b="1" dirty="0" smtClean="0"/>
              <a:t>erzberg</a:t>
            </a:r>
            <a:endParaRPr lang="en-US" sz="2400" b="1" dirty="0"/>
          </a:p>
        </p:txBody>
      </p:sp>
    </p:spTree>
    <p:extLst>
      <p:ext uri="{BB962C8B-B14F-4D97-AF65-F5344CB8AC3E}">
        <p14:creationId xmlns:p14="http://schemas.microsoft.com/office/powerpoint/2010/main" val="2347783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67</a:t>
            </a:fld>
            <a:endParaRPr lang="en-IN" dirty="0"/>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a:solidFill>
                  <a:srgbClr val="002060"/>
                </a:solidFill>
                <a:latin typeface="Times New Roman" pitchFamily="18" charset="0"/>
                <a:cs typeface="Times New Roman" pitchFamily="18" charset="0"/>
              </a:rPr>
              <a:t>Herzberg's two-factor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pic>
        <p:nvPicPr>
          <p:cNvPr id="4098" name="Picture 2" descr="Motivating factors and hygiene factors"/>
          <p:cNvPicPr>
            <a:picLocks noChangeAspect="1" noChangeArrowheads="1"/>
          </p:cNvPicPr>
          <p:nvPr/>
        </p:nvPicPr>
        <p:blipFill rotWithShape="1">
          <a:blip r:embed="rId3">
            <a:extLst>
              <a:ext uri="{BEBA8EAE-BF5A-486C-A8C5-ECC9F3942E4B}">
                <a14:imgProps xmlns:a14="http://schemas.microsoft.com/office/drawing/2010/main">
                  <a14:imgLayer r:embed="rId4">
                    <a14:imgEffect>
                      <a14:sharpenSoften amount="50000"/>
                    </a14:imgEffect>
                    <a14:imgEffect>
                      <a14:saturation sat="400000"/>
                    </a14:imgEffect>
                  </a14:imgLayer>
                </a14:imgProps>
              </a:ext>
              <a:ext uri="{28A0092B-C50C-407E-A947-70E740481C1C}">
                <a14:useLocalDpi xmlns:a14="http://schemas.microsoft.com/office/drawing/2010/main" val="0"/>
              </a:ext>
            </a:extLst>
          </a:blip>
          <a:srcRect l="53462"/>
          <a:stretch/>
        </p:blipFill>
        <p:spPr bwMode="auto">
          <a:xfrm>
            <a:off x="2080361" y="1731921"/>
            <a:ext cx="2883075" cy="506451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Motivating factors and hygiene factors"/>
          <p:cNvPicPr>
            <a:picLocks noChangeAspect="1" noChangeArrowheads="1"/>
          </p:cNvPicPr>
          <p:nvPr/>
        </p:nvPicPr>
        <p:blipFill rotWithShape="1">
          <a:blip r:embed="rId5">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r="47380"/>
          <a:stretch/>
        </p:blipFill>
        <p:spPr bwMode="auto">
          <a:xfrm>
            <a:off x="5182143" y="1773906"/>
            <a:ext cx="3259856" cy="5064514"/>
          </a:xfrm>
          <a:prstGeom prst="rect">
            <a:avLst/>
          </a:prstGeom>
          <a:noFill/>
          <a:extLst>
            <a:ext uri="{909E8E84-426E-40DD-AFC4-6F175D3DCCD1}">
              <a14:hiddenFill xmlns:a14="http://schemas.microsoft.com/office/drawing/2010/main">
                <a:solidFill>
                  <a:srgbClr val="FFFFFF"/>
                </a:solidFill>
              </a14:hiddenFill>
            </a:ext>
          </a:extLst>
        </p:spPr>
      </p:pic>
      <p:sp>
        <p:nvSpPr>
          <p:cNvPr id="7" name="Down Arrow 6"/>
          <p:cNvSpPr/>
          <p:nvPr/>
        </p:nvSpPr>
        <p:spPr>
          <a:xfrm>
            <a:off x="1287093" y="2576197"/>
            <a:ext cx="793268" cy="3844055"/>
          </a:xfrm>
          <a:prstGeom prst="downArrow">
            <a:avLst/>
          </a:prstGeom>
        </p:spPr>
        <p:style>
          <a:lnRef idx="0">
            <a:schemeClr val="accent2"/>
          </a:lnRef>
          <a:fillRef idx="3">
            <a:schemeClr val="accent2"/>
          </a:fillRef>
          <a:effectRef idx="3">
            <a:schemeClr val="accent2"/>
          </a:effectRef>
          <a:fontRef idx="minor">
            <a:schemeClr val="lt1"/>
          </a:fontRef>
        </p:style>
        <p:txBody>
          <a:bodyPr vert="vert270" rtlCol="0" anchor="ctr"/>
          <a:lstStyle/>
          <a:p>
            <a:pPr algn="ctr"/>
            <a:r>
              <a:rPr lang="en-US" sz="3200" b="1" dirty="0" smtClean="0"/>
              <a:t>Dissatisfies</a:t>
            </a:r>
            <a:endParaRPr lang="en-US" sz="3200" b="1" dirty="0"/>
          </a:p>
        </p:txBody>
      </p:sp>
      <p:sp>
        <p:nvSpPr>
          <p:cNvPr id="8" name="Rectangle 7"/>
          <p:cNvSpPr/>
          <p:nvPr/>
        </p:nvSpPr>
        <p:spPr>
          <a:xfrm>
            <a:off x="155575" y="2734561"/>
            <a:ext cx="1131518" cy="1028174"/>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Extrinsic</a:t>
            </a:r>
          </a:p>
          <a:p>
            <a:pPr algn="ctr"/>
            <a:r>
              <a:rPr lang="en-US" b="1" dirty="0" smtClean="0"/>
              <a:t>(Tangible)</a:t>
            </a:r>
            <a:endParaRPr lang="en-US" b="1" dirty="0"/>
          </a:p>
        </p:txBody>
      </p:sp>
      <p:sp>
        <p:nvSpPr>
          <p:cNvPr id="15" name="Rectangle 14"/>
          <p:cNvSpPr/>
          <p:nvPr/>
        </p:nvSpPr>
        <p:spPr>
          <a:xfrm>
            <a:off x="8811788" y="2365693"/>
            <a:ext cx="2116898" cy="737735"/>
          </a:xfrm>
          <a:prstGeom prst="rect">
            <a:avLst/>
          </a:prstGeom>
        </p:spPr>
        <p:style>
          <a:lnRef idx="2">
            <a:schemeClr val="accent6"/>
          </a:lnRef>
          <a:fillRef idx="1">
            <a:schemeClr val="lt1"/>
          </a:fillRef>
          <a:effectRef idx="0">
            <a:schemeClr val="accent6"/>
          </a:effectRef>
          <a:fontRef idx="minor">
            <a:schemeClr val="dk1"/>
          </a:fontRef>
        </p:style>
        <p:txBody>
          <a:bodyPr rtlCol="0" anchor="t"/>
          <a:lstStyle/>
          <a:p>
            <a:pPr algn="ctr"/>
            <a:r>
              <a:rPr lang="en-US" dirty="0" smtClean="0"/>
              <a:t>Intrinsic</a:t>
            </a:r>
          </a:p>
          <a:p>
            <a:pPr algn="ctr"/>
            <a:r>
              <a:rPr lang="en-US" b="1" i="1" dirty="0" smtClean="0"/>
              <a:t> (Not Tangible</a:t>
            </a:r>
            <a:r>
              <a:rPr lang="en-US" dirty="0" smtClean="0"/>
              <a:t>)</a:t>
            </a:r>
          </a:p>
          <a:p>
            <a:pPr algn="ctr"/>
            <a:endParaRPr lang="en-US" dirty="0" smtClean="0"/>
          </a:p>
          <a:p>
            <a:pPr algn="ctr"/>
            <a:r>
              <a:rPr lang="en-US" b="1" dirty="0" smtClean="0"/>
              <a:t> </a:t>
            </a:r>
            <a:endParaRPr lang="en-US" b="1" dirty="0"/>
          </a:p>
        </p:txBody>
      </p:sp>
      <p:sp>
        <p:nvSpPr>
          <p:cNvPr id="16" name="Down Arrow 15"/>
          <p:cNvSpPr/>
          <p:nvPr/>
        </p:nvSpPr>
        <p:spPr>
          <a:xfrm rot="10800000">
            <a:off x="8072210" y="2880923"/>
            <a:ext cx="739578" cy="3469416"/>
          </a:xfrm>
          <a:prstGeom prst="downArrow">
            <a:avLst/>
          </a:prstGeom>
        </p:spPr>
        <p:style>
          <a:lnRef idx="0">
            <a:schemeClr val="accent6"/>
          </a:lnRef>
          <a:fillRef idx="3">
            <a:schemeClr val="accent6"/>
          </a:fillRef>
          <a:effectRef idx="3">
            <a:schemeClr val="accent6"/>
          </a:effectRef>
          <a:fontRef idx="minor">
            <a:schemeClr val="lt1"/>
          </a:fontRef>
        </p:style>
        <p:txBody>
          <a:bodyPr vert="vert270" rtlCol="0" anchor="ctr"/>
          <a:lstStyle/>
          <a:p>
            <a:pPr algn="ctr"/>
            <a:r>
              <a:rPr lang="en-US" sz="3200" b="1" dirty="0" smtClean="0"/>
              <a:t>Satisfies</a:t>
            </a:r>
            <a:endParaRPr lang="en-US" sz="3200" b="1" dirty="0"/>
          </a:p>
        </p:txBody>
      </p:sp>
      <p:sp>
        <p:nvSpPr>
          <p:cNvPr id="10" name="Rectangle 9"/>
          <p:cNvSpPr/>
          <p:nvPr/>
        </p:nvSpPr>
        <p:spPr>
          <a:xfrm>
            <a:off x="8693063" y="3248647"/>
            <a:ext cx="3498937" cy="3547787"/>
          </a:xfrm>
          <a:prstGeom prst="rect">
            <a:avLst/>
          </a:prstGeom>
        </p:spPr>
        <p:style>
          <a:lnRef idx="2">
            <a:schemeClr val="accent3"/>
          </a:lnRef>
          <a:fillRef idx="1">
            <a:schemeClr val="lt1"/>
          </a:fillRef>
          <a:effectRef idx="0">
            <a:schemeClr val="accent3"/>
          </a:effectRef>
          <a:fontRef idx="minor">
            <a:schemeClr val="dk1"/>
          </a:fontRef>
        </p:style>
        <p:txBody>
          <a:bodyPr rtlCol="0" anchor="t"/>
          <a:lstStyle/>
          <a:p>
            <a:r>
              <a:rPr lang="en-US" sz="2000" b="1" dirty="0"/>
              <a:t>Job </a:t>
            </a:r>
            <a:r>
              <a:rPr lang="en-US" sz="2000" b="1" dirty="0" smtClean="0"/>
              <a:t>enrichment</a:t>
            </a:r>
          </a:p>
          <a:p>
            <a:pPr marL="342900" indent="-342900">
              <a:spcAft>
                <a:spcPts val="600"/>
              </a:spcAft>
              <a:buFont typeface="+mj-lt"/>
              <a:buAutoNum type="arabicPeriod"/>
            </a:pPr>
            <a:r>
              <a:rPr lang="en-US" b="1" dirty="0" smtClean="0"/>
              <a:t>Eliminating a layer of supervision</a:t>
            </a:r>
          </a:p>
          <a:p>
            <a:pPr marL="342900" indent="-342900">
              <a:spcAft>
                <a:spcPts val="600"/>
              </a:spcAft>
              <a:buFont typeface="+mj-lt"/>
              <a:buAutoNum type="arabicPeriod"/>
            </a:pPr>
            <a:r>
              <a:rPr lang="en-US" b="1" dirty="0" smtClean="0"/>
              <a:t>Increasing workers autonomy and authority</a:t>
            </a:r>
          </a:p>
          <a:p>
            <a:pPr marL="342900" indent="-342900">
              <a:spcAft>
                <a:spcPts val="600"/>
              </a:spcAft>
              <a:buFont typeface="+mj-lt"/>
              <a:buAutoNum type="arabicPeriod"/>
            </a:pPr>
            <a:r>
              <a:rPr lang="en-US" b="1" dirty="0" smtClean="0"/>
              <a:t>Giving a workers a complete natural unit of work</a:t>
            </a:r>
          </a:p>
          <a:p>
            <a:pPr marL="342900" indent="-342900">
              <a:spcAft>
                <a:spcPts val="600"/>
              </a:spcAft>
              <a:buFont typeface="+mj-lt"/>
              <a:buAutoNum type="arabicPeriod"/>
            </a:pPr>
            <a:r>
              <a:rPr lang="en-US" b="1" dirty="0" smtClean="0"/>
              <a:t>Giving direct feedback</a:t>
            </a:r>
          </a:p>
          <a:p>
            <a:pPr marL="342900" indent="-342900">
              <a:spcAft>
                <a:spcPts val="600"/>
              </a:spcAft>
              <a:buFont typeface="+mj-lt"/>
              <a:buAutoNum type="arabicPeriod"/>
            </a:pPr>
            <a:r>
              <a:rPr lang="en-US" b="1" dirty="0" smtClean="0"/>
              <a:t>Introducing a new and more difficult task not previously handled</a:t>
            </a:r>
          </a:p>
          <a:p>
            <a:endParaRPr lang="en-US" b="1" dirty="0"/>
          </a:p>
        </p:txBody>
      </p:sp>
    </p:spTree>
    <p:extLst>
      <p:ext uri="{BB962C8B-B14F-4D97-AF65-F5344CB8AC3E}">
        <p14:creationId xmlns:p14="http://schemas.microsoft.com/office/powerpoint/2010/main" val="230426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68</a:t>
            </a:fld>
            <a:endParaRPr lang="en-IN" dirty="0"/>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a:solidFill>
                  <a:srgbClr val="002060"/>
                </a:solidFill>
                <a:latin typeface="Times New Roman" pitchFamily="18" charset="0"/>
                <a:cs typeface="Times New Roman" pitchFamily="18" charset="0"/>
              </a:rPr>
              <a:t>Herzberg's two-factor </a:t>
            </a:r>
            <a:r>
              <a:rPr lang="en-IN" sz="2800" b="1" dirty="0" smtClean="0">
                <a:solidFill>
                  <a:srgbClr val="002060"/>
                </a:solidFill>
                <a:latin typeface="Times New Roman" pitchFamily="18" charset="0"/>
                <a:cs typeface="Times New Roman" pitchFamily="18" charset="0"/>
              </a:rPr>
              <a:t>theory</a:t>
            </a:r>
            <a:endParaRPr lang="en-IN" sz="2800" b="1" dirty="0">
              <a:solidFill>
                <a:srgbClr val="002060"/>
              </a:solidFill>
              <a:latin typeface="Times New Roman" pitchFamily="18" charset="0"/>
              <a:cs typeface="Times New Roman" pitchFamily="18" charset="0"/>
            </a:endParaRPr>
          </a:p>
        </p:txBody>
      </p:sp>
      <p:sp>
        <p:nvSpPr>
          <p:cNvPr id="13" name="TextBox 12"/>
          <p:cNvSpPr txBox="1"/>
          <p:nvPr/>
        </p:nvSpPr>
        <p:spPr>
          <a:xfrm>
            <a:off x="1277257" y="2394857"/>
            <a:ext cx="8432800" cy="646331"/>
          </a:xfrm>
          <a:prstGeom prst="rect">
            <a:avLst/>
          </a:prstGeom>
          <a:noFill/>
        </p:spPr>
        <p:txBody>
          <a:bodyPr wrap="square" rtlCol="0">
            <a:spAutoFit/>
          </a:bodyPr>
          <a:lstStyle/>
          <a:p>
            <a:r>
              <a:rPr lang="en-IN" dirty="0">
                <a:hlinkClick r:id="rId3"/>
              </a:rPr>
              <a:t>https://</a:t>
            </a:r>
            <a:r>
              <a:rPr lang="en-IN" dirty="0" smtClean="0">
                <a:hlinkClick r:id="rId3"/>
              </a:rPr>
              <a:t>www.youtube.com/watch?v=hSA7wQ5BgAQ</a:t>
            </a:r>
            <a:endParaRPr lang="en-IN" dirty="0" smtClean="0"/>
          </a:p>
          <a:p>
            <a:endParaRPr lang="en-IN" dirty="0"/>
          </a:p>
        </p:txBody>
      </p:sp>
    </p:spTree>
    <p:extLst>
      <p:ext uri="{BB962C8B-B14F-4D97-AF65-F5344CB8AC3E}">
        <p14:creationId xmlns:p14="http://schemas.microsoft.com/office/powerpoint/2010/main" val="144990981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69</a:t>
            </a:fld>
            <a:endParaRPr lang="en-IN"/>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Herzberg's two-factor theory</a:t>
            </a:r>
            <a:endParaRPr lang="en-IN" sz="2800" b="1" dirty="0">
              <a:solidFill>
                <a:srgbClr val="002060"/>
              </a:solidFill>
              <a:latin typeface="Times New Roman" pitchFamily="18" charset="0"/>
              <a:cs typeface="Times New Roman" pitchFamily="18" charset="0"/>
            </a:endParaRPr>
          </a:p>
        </p:txBody>
      </p:sp>
      <p:sp>
        <p:nvSpPr>
          <p:cNvPr id="10" name="AutoShape 2" descr="Comparison of Herzberg and Maslow Models - Motiv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Rectangle 17"/>
          <p:cNvSpPr/>
          <p:nvPr/>
        </p:nvSpPr>
        <p:spPr>
          <a:xfrm>
            <a:off x="155575" y="1711836"/>
            <a:ext cx="11631417" cy="5139869"/>
          </a:xfrm>
          <a:prstGeom prst="rect">
            <a:avLst/>
          </a:prstGeom>
        </p:spPr>
        <p:txBody>
          <a:bodyPr wrap="square">
            <a:spAutoFit/>
          </a:bodyPr>
          <a:lstStyle/>
          <a:p>
            <a:pPr algn="just">
              <a:spcAft>
                <a:spcPts val="600"/>
              </a:spcAft>
              <a:buNone/>
            </a:pPr>
            <a:r>
              <a:rPr lang="en-IN" sz="2600" b="1" dirty="0" smtClean="0">
                <a:latin typeface="Times New Roman" pitchFamily="18" charset="0"/>
                <a:cs typeface="Times New Roman" pitchFamily="18" charset="0"/>
              </a:rPr>
              <a:t>This theory criticised for many reasons</a:t>
            </a:r>
            <a:r>
              <a:rPr lang="en-IN" sz="2600" dirty="0" smtClean="0">
                <a:latin typeface="Times New Roman" pitchFamily="18" charset="0"/>
                <a:cs typeface="Times New Roman" pitchFamily="18" charset="0"/>
              </a:rPr>
              <a:t>:</a:t>
            </a:r>
          </a:p>
          <a:p>
            <a:pPr marL="514350" indent="-514350" algn="just">
              <a:spcAft>
                <a:spcPts val="600"/>
              </a:spcAft>
              <a:buAutoNum type="arabicPeriod"/>
            </a:pPr>
            <a:r>
              <a:rPr lang="en-IN" sz="2600" dirty="0" smtClean="0">
                <a:latin typeface="Times New Roman" pitchFamily="18" charset="0"/>
                <a:cs typeface="Times New Roman" pitchFamily="18" charset="0"/>
              </a:rPr>
              <a:t>The </a:t>
            </a:r>
            <a:r>
              <a:rPr lang="en-US" sz="2600" dirty="0" smtClean="0">
                <a:latin typeface="Times New Roman" pitchFamily="18" charset="0"/>
                <a:cs typeface="Times New Roman" pitchFamily="18" charset="0"/>
              </a:rPr>
              <a:t>theory </a:t>
            </a:r>
            <a:r>
              <a:rPr lang="en-US" sz="2600" dirty="0">
                <a:latin typeface="Times New Roman" pitchFamily="18" charset="0"/>
                <a:cs typeface="Times New Roman" pitchFamily="18" charset="0"/>
              </a:rPr>
              <a:t>is based on sample of 200 </a:t>
            </a:r>
            <a:r>
              <a:rPr lang="en-US" sz="2600" dirty="0" smtClean="0">
                <a:latin typeface="Times New Roman" pitchFamily="18" charset="0"/>
                <a:cs typeface="Times New Roman" pitchFamily="18" charset="0"/>
              </a:rPr>
              <a:t>accountants </a:t>
            </a:r>
            <a:r>
              <a:rPr lang="en-US" sz="2600" dirty="0">
                <a:latin typeface="Times New Roman" pitchFamily="18" charset="0"/>
                <a:cs typeface="Times New Roman" pitchFamily="18" charset="0"/>
              </a:rPr>
              <a:t>and </a:t>
            </a:r>
            <a:r>
              <a:rPr lang="en-US" sz="2600" dirty="0" smtClean="0">
                <a:latin typeface="Times New Roman" pitchFamily="18" charset="0"/>
                <a:cs typeface="Times New Roman" pitchFamily="18" charset="0"/>
              </a:rPr>
              <a:t>engineers.</a:t>
            </a:r>
          </a:p>
          <a:p>
            <a:pPr marL="514350" indent="-514350" algn="just">
              <a:spcAft>
                <a:spcPts val="600"/>
              </a:spcAft>
              <a:buAutoNum type="arabicPeriod"/>
            </a:pPr>
            <a:r>
              <a:rPr lang="en-US" sz="2600" dirty="0" smtClean="0">
                <a:latin typeface="Times New Roman" pitchFamily="18" charset="0"/>
                <a:cs typeface="Times New Roman" pitchFamily="18" charset="0"/>
              </a:rPr>
              <a:t>Suffers from </a:t>
            </a:r>
            <a:r>
              <a:rPr lang="en-US" sz="2600" i="1" dirty="0" smtClean="0">
                <a:latin typeface="Times New Roman" pitchFamily="18" charset="0"/>
                <a:cs typeface="Times New Roman" pitchFamily="18" charset="0"/>
              </a:rPr>
              <a:t>Critical </a:t>
            </a:r>
            <a:r>
              <a:rPr lang="en-US" sz="2600" i="1" dirty="0">
                <a:latin typeface="Times New Roman" pitchFamily="18" charset="0"/>
                <a:cs typeface="Times New Roman" pitchFamily="18" charset="0"/>
              </a:rPr>
              <a:t>incident methodology </a:t>
            </a:r>
            <a:endParaRPr lang="en-US" sz="2600" i="1" dirty="0" smtClean="0">
              <a:latin typeface="Times New Roman" pitchFamily="18" charset="0"/>
              <a:cs typeface="Times New Roman" pitchFamily="18" charset="0"/>
            </a:endParaRPr>
          </a:p>
          <a:p>
            <a:pPr marL="1028700" lvl="1" indent="-571500" algn="just">
              <a:spcAft>
                <a:spcPts val="600"/>
              </a:spcAft>
              <a:buFont typeface="+mj-lt"/>
              <a:buAutoNum type="romanLcPeriod"/>
            </a:pPr>
            <a:r>
              <a:rPr lang="en-US" sz="2400" dirty="0" smtClean="0">
                <a:latin typeface="Times New Roman" pitchFamily="18" charset="0"/>
                <a:cs typeface="Times New Roman" pitchFamily="18" charset="0"/>
              </a:rPr>
              <a:t>Persons </a:t>
            </a:r>
            <a:r>
              <a:rPr lang="en-US" sz="2400" dirty="0">
                <a:latin typeface="Times New Roman" pitchFamily="18" charset="0"/>
                <a:cs typeface="Times New Roman" pitchFamily="18" charset="0"/>
              </a:rPr>
              <a:t>when satisfied attribute </a:t>
            </a: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cause of their feelings to </a:t>
            </a:r>
            <a:r>
              <a:rPr lang="en-US" sz="2400" dirty="0" smtClean="0">
                <a:latin typeface="Times New Roman" pitchFamily="18" charset="0"/>
                <a:cs typeface="Times New Roman" pitchFamily="18" charset="0"/>
              </a:rPr>
              <a:t>themselves. </a:t>
            </a:r>
            <a:r>
              <a:rPr lang="en-US" sz="2400" dirty="0">
                <a:latin typeface="Times New Roman" pitchFamily="18" charset="0"/>
                <a:cs typeface="Times New Roman" pitchFamily="18" charset="0"/>
              </a:rPr>
              <a:t>W</a:t>
            </a:r>
            <a:r>
              <a:rPr lang="en-US" sz="2400" dirty="0" smtClean="0">
                <a:latin typeface="Times New Roman" pitchFamily="18" charset="0"/>
                <a:cs typeface="Times New Roman" pitchFamily="18" charset="0"/>
              </a:rPr>
              <a:t>hen </a:t>
            </a:r>
            <a:r>
              <a:rPr lang="en-US" sz="2400" dirty="0">
                <a:latin typeface="Times New Roman" pitchFamily="18" charset="0"/>
                <a:cs typeface="Times New Roman" pitchFamily="18" charset="0"/>
              </a:rPr>
              <a:t>they </a:t>
            </a:r>
            <a:r>
              <a:rPr lang="en-US" sz="2400" dirty="0" smtClean="0">
                <a:latin typeface="Times New Roman" pitchFamily="18" charset="0"/>
                <a:cs typeface="Times New Roman" pitchFamily="18" charset="0"/>
              </a:rPr>
              <a:t>are </a:t>
            </a:r>
            <a:r>
              <a:rPr lang="en-US" sz="2400" dirty="0" smtClean="0">
                <a:latin typeface="Times New Roman" pitchFamily="18" charset="0"/>
                <a:cs typeface="Times New Roman" pitchFamily="18" charset="0"/>
              </a:rPr>
              <a:t>dissatisfied, they </a:t>
            </a:r>
            <a:r>
              <a:rPr lang="en-US" sz="2400" dirty="0">
                <a:latin typeface="Times New Roman" pitchFamily="18" charset="0"/>
                <a:cs typeface="Times New Roman" pitchFamily="18" charset="0"/>
              </a:rPr>
              <a:t>attribute their own failures to the cause outside </a:t>
            </a:r>
            <a:r>
              <a:rPr lang="en-US" sz="2400" dirty="0" smtClean="0">
                <a:latin typeface="Times New Roman" pitchFamily="18" charset="0"/>
                <a:cs typeface="Times New Roman" pitchFamily="18" charset="0"/>
              </a:rPr>
              <a:t>themselves.</a:t>
            </a:r>
          </a:p>
          <a:p>
            <a:pPr marL="1028700" lvl="1" indent="-571500" algn="just">
              <a:spcAft>
                <a:spcPts val="600"/>
              </a:spcAft>
              <a:buFont typeface="+mj-lt"/>
              <a:buAutoNum type="romanLcPeriod"/>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categorization of the factors in two motivators and </a:t>
            </a:r>
            <a:r>
              <a:rPr lang="en-US" sz="2400" dirty="0" err="1" smtClean="0">
                <a:latin typeface="Times New Roman" pitchFamily="18" charset="0"/>
                <a:cs typeface="Times New Roman" pitchFamily="18" charset="0"/>
              </a:rPr>
              <a:t>hygienes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requires not only the respondents accuracy and </a:t>
            </a:r>
            <a:r>
              <a:rPr lang="en-US" sz="2400" dirty="0" smtClean="0">
                <a:latin typeface="Times New Roman" pitchFamily="18" charset="0"/>
                <a:cs typeface="Times New Roman" pitchFamily="18" charset="0"/>
              </a:rPr>
              <a:t>veracity of </a:t>
            </a:r>
            <a:r>
              <a:rPr lang="en-US" sz="2400" dirty="0">
                <a:latin typeface="Times New Roman" pitchFamily="18" charset="0"/>
                <a:cs typeface="Times New Roman" pitchFamily="18" charset="0"/>
              </a:rPr>
              <a:t>self reports but also the </a:t>
            </a:r>
            <a:r>
              <a:rPr lang="en-US" sz="2400" dirty="0" smtClean="0">
                <a:latin typeface="Times New Roman" pitchFamily="18" charset="0"/>
                <a:cs typeface="Times New Roman" pitchFamily="18" charset="0"/>
              </a:rPr>
              <a:t>interpretation of </a:t>
            </a:r>
            <a:r>
              <a:rPr lang="en-US" sz="2400" dirty="0">
                <a:latin typeface="Times New Roman" pitchFamily="18" charset="0"/>
                <a:cs typeface="Times New Roman" pitchFamily="18" charset="0"/>
              </a:rPr>
              <a:t>the </a:t>
            </a:r>
            <a:r>
              <a:rPr lang="en-US" sz="2400" dirty="0" smtClean="0">
                <a:latin typeface="Times New Roman" pitchFamily="18" charset="0"/>
                <a:cs typeface="Times New Roman" pitchFamily="18" charset="0"/>
              </a:rPr>
              <a:t>rater which vitiates </a:t>
            </a:r>
            <a:r>
              <a:rPr lang="en-US" sz="2400" dirty="0">
                <a:latin typeface="Times New Roman" pitchFamily="18" charset="0"/>
                <a:cs typeface="Times New Roman" pitchFamily="18" charset="0"/>
              </a:rPr>
              <a:t>the result </a:t>
            </a:r>
          </a:p>
          <a:p>
            <a:pPr marL="1028700" lvl="1" indent="-571500" algn="just">
              <a:spcAft>
                <a:spcPts val="600"/>
              </a:spcAft>
              <a:buFont typeface="+mj-lt"/>
              <a:buAutoNum type="romanLcPeriod"/>
            </a:pPr>
            <a:r>
              <a:rPr lang="en-US" sz="2400" dirty="0" smtClean="0">
                <a:latin typeface="Times New Roman" pitchFamily="18" charset="0"/>
                <a:cs typeface="Times New Roman" pitchFamily="18" charset="0"/>
              </a:rPr>
              <a:t>Methodology </a:t>
            </a:r>
            <a:r>
              <a:rPr lang="en-US" sz="2400" dirty="0">
                <a:latin typeface="Times New Roman" pitchFamily="18" charset="0"/>
                <a:cs typeface="Times New Roman" pitchFamily="18" charset="0"/>
              </a:rPr>
              <a:t>has the bias of being able to recall only the most recent job conditions and </a:t>
            </a:r>
            <a:r>
              <a:rPr lang="en-US" sz="2400" dirty="0" smtClean="0">
                <a:latin typeface="Times New Roman" pitchFamily="18" charset="0"/>
                <a:cs typeface="Times New Roman" pitchFamily="18" charset="0"/>
              </a:rPr>
              <a:t>feelings</a:t>
            </a:r>
          </a:p>
          <a:p>
            <a:pPr algn="just">
              <a:spcAft>
                <a:spcPts val="600"/>
              </a:spcAft>
            </a:pPr>
            <a:r>
              <a:rPr lang="en-US" sz="2600" dirty="0" smtClean="0">
                <a:latin typeface="Times New Roman" pitchFamily="18" charset="0"/>
                <a:cs typeface="Times New Roman" pitchFamily="18" charset="0"/>
              </a:rPr>
              <a:t>3. Motivational </a:t>
            </a:r>
            <a:r>
              <a:rPr lang="en-US" sz="2600" dirty="0">
                <a:latin typeface="Times New Roman" pitchFamily="18" charset="0"/>
                <a:cs typeface="Times New Roman" pitchFamily="18" charset="0"/>
              </a:rPr>
              <a:t>and maintenance factors are not </a:t>
            </a:r>
            <a:r>
              <a:rPr lang="en-US" sz="2600" dirty="0" smtClean="0">
                <a:latin typeface="Times New Roman" pitchFamily="18" charset="0"/>
                <a:cs typeface="Times New Roman" pitchFamily="18" charset="0"/>
              </a:rPr>
              <a:t>wholly unidirectional in </a:t>
            </a:r>
            <a:r>
              <a:rPr lang="en-US" sz="2600" dirty="0">
                <a:latin typeface="Times New Roman" pitchFamily="18" charset="0"/>
                <a:cs typeface="Times New Roman" pitchFamily="18" charset="0"/>
              </a:rPr>
              <a:t>their influence</a:t>
            </a:r>
            <a:endParaRPr lang="en-IN" sz="2600" dirty="0">
              <a:latin typeface="Times New Roman" pitchFamily="18" charset="0"/>
              <a:cs typeface="Times New Roman" pitchFamily="18" charset="0"/>
            </a:endParaRPr>
          </a:p>
        </p:txBody>
      </p:sp>
    </p:spTree>
    <p:extLst>
      <p:ext uri="{BB962C8B-B14F-4D97-AF65-F5344CB8AC3E}">
        <p14:creationId xmlns:p14="http://schemas.microsoft.com/office/powerpoint/2010/main" val="163318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
                                            <p:txEl>
                                              <p:pRg st="1" end="1"/>
                                            </p:txEl>
                                          </p:spTgt>
                                        </p:tgtEl>
                                        <p:attrNameLst>
                                          <p:attrName>style.visibility</p:attrName>
                                        </p:attrNameLst>
                                      </p:cBhvr>
                                      <p:to>
                                        <p:strVal val="visible"/>
                                      </p:to>
                                    </p:set>
                                    <p:anim calcmode="lin" valueType="num">
                                      <p:cBhvr additive="base">
                                        <p:cTn id="7" dur="500" fill="hold"/>
                                        <p:tgtEl>
                                          <p:spTgt spid="18">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
                                            <p:txEl>
                                              <p:pRg st="2" end="2"/>
                                            </p:txEl>
                                          </p:spTgt>
                                        </p:tgtEl>
                                        <p:attrNameLst>
                                          <p:attrName>style.visibility</p:attrName>
                                        </p:attrNameLst>
                                      </p:cBhvr>
                                      <p:to>
                                        <p:strVal val="visible"/>
                                      </p:to>
                                    </p:set>
                                    <p:anim calcmode="lin" valueType="num">
                                      <p:cBhvr additive="base">
                                        <p:cTn id="13" dur="500" fill="hold"/>
                                        <p:tgtEl>
                                          <p:spTgt spid="1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anim calcmode="lin" valueType="num">
                                      <p:cBhvr additive="base">
                                        <p:cTn id="19" dur="500" fill="hold"/>
                                        <p:tgtEl>
                                          <p:spTgt spid="1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8">
                                            <p:txEl>
                                              <p:pRg st="4" end="4"/>
                                            </p:txEl>
                                          </p:spTgt>
                                        </p:tgtEl>
                                        <p:attrNameLst>
                                          <p:attrName>style.visibility</p:attrName>
                                        </p:attrNameLst>
                                      </p:cBhvr>
                                      <p:to>
                                        <p:strVal val="visible"/>
                                      </p:to>
                                    </p:set>
                                    <p:anim calcmode="lin" valueType="num">
                                      <p:cBhvr additive="base">
                                        <p:cTn id="25" dur="500" fill="hold"/>
                                        <p:tgtEl>
                                          <p:spTgt spid="18">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8">
                                            <p:txEl>
                                              <p:pRg st="5" end="5"/>
                                            </p:txEl>
                                          </p:spTgt>
                                        </p:tgtEl>
                                        <p:attrNameLst>
                                          <p:attrName>style.visibility</p:attrName>
                                        </p:attrNameLst>
                                      </p:cBhvr>
                                      <p:to>
                                        <p:strVal val="visible"/>
                                      </p:to>
                                    </p:set>
                                    <p:anim calcmode="lin" valueType="num">
                                      <p:cBhvr additive="base">
                                        <p:cTn id="31" dur="500" fill="hold"/>
                                        <p:tgtEl>
                                          <p:spTgt spid="18">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xEl>
                                              <p:pRg st="6" end="6"/>
                                            </p:txEl>
                                          </p:spTgt>
                                        </p:tgtEl>
                                        <p:attrNameLst>
                                          <p:attrName>style.visibility</p:attrName>
                                        </p:attrNameLst>
                                      </p:cBhvr>
                                      <p:to>
                                        <p:strVal val="visible"/>
                                      </p:to>
                                    </p:set>
                                    <p:anim calcmode="lin" valueType="num">
                                      <p:cBhvr additive="base">
                                        <p:cTn id="37" dur="500" fill="hold"/>
                                        <p:tgtEl>
                                          <p:spTgt spid="18">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a:t>
            </a:fld>
            <a:endParaRPr lang="en-IN"/>
          </a:p>
        </p:txBody>
      </p:sp>
      <p:sp>
        <p:nvSpPr>
          <p:cNvPr id="5" name="Rectangle 4"/>
          <p:cNvSpPr/>
          <p:nvPr/>
        </p:nvSpPr>
        <p:spPr>
          <a:xfrm>
            <a:off x="131379" y="1938382"/>
            <a:ext cx="10909738" cy="3724096"/>
          </a:xfrm>
          <a:prstGeom prst="rect">
            <a:avLst/>
          </a:prstGeom>
        </p:spPr>
        <p:txBody>
          <a:bodyPr wrap="square">
            <a:spAutoFit/>
          </a:bodyPr>
          <a:lstStyle/>
          <a:p>
            <a:pPr algn="just"/>
            <a:r>
              <a:rPr lang="en-IN" sz="2800" dirty="0" smtClean="0">
                <a:latin typeface="Times New Roman" pitchFamily="18" charset="0"/>
                <a:cs typeface="Times New Roman" pitchFamily="18" charset="0"/>
              </a:rPr>
              <a:t>Organizing means </a:t>
            </a:r>
            <a:r>
              <a:rPr lang="en-IN" sz="2800" b="1" i="1" dirty="0" smtClean="0">
                <a:latin typeface="Times New Roman" pitchFamily="18" charset="0"/>
                <a:cs typeface="Times New Roman" pitchFamily="18" charset="0"/>
              </a:rPr>
              <a:t>designing the organization structure. </a:t>
            </a:r>
          </a:p>
          <a:p>
            <a:pPr algn="just"/>
            <a:endParaRPr lang="en-IN" sz="800" dirty="0">
              <a:latin typeface="Times New Roman" pitchFamily="18" charset="0"/>
              <a:cs typeface="Times New Roman" pitchFamily="18" charset="0"/>
            </a:endParaRPr>
          </a:p>
          <a:p>
            <a:pPr algn="just"/>
            <a:endParaRPr lang="en-IN" sz="800" dirty="0" smtClean="0">
              <a:latin typeface="Times New Roman" pitchFamily="18" charset="0"/>
              <a:cs typeface="Times New Roman" pitchFamily="18" charset="0"/>
            </a:endParaRPr>
          </a:p>
          <a:p>
            <a:pPr algn="just"/>
            <a:r>
              <a:rPr lang="en-IN" sz="2800" dirty="0" smtClean="0">
                <a:latin typeface="Times New Roman" pitchFamily="18" charset="0"/>
                <a:cs typeface="Times New Roman" pitchFamily="18" charset="0"/>
              </a:rPr>
              <a:t>The manager </a:t>
            </a:r>
            <a:r>
              <a:rPr lang="en-IN" sz="2400" b="1" i="1" dirty="0" smtClean="0">
                <a:solidFill>
                  <a:srgbClr val="002060"/>
                </a:solidFill>
                <a:latin typeface="Times New Roman" pitchFamily="18" charset="0"/>
                <a:cs typeface="Times New Roman" pitchFamily="18" charset="0"/>
              </a:rPr>
              <a:t>differentiates and integrates </a:t>
            </a:r>
            <a:r>
              <a:rPr lang="en-IN" sz="2800" dirty="0" smtClean="0">
                <a:latin typeface="Times New Roman" pitchFamily="18" charset="0"/>
                <a:cs typeface="Times New Roman" pitchFamily="18" charset="0"/>
              </a:rPr>
              <a:t>the activities of the organization.</a:t>
            </a:r>
          </a:p>
          <a:p>
            <a:pPr algn="just"/>
            <a:endParaRPr lang="en-IN" sz="2800" dirty="0" smtClean="0">
              <a:latin typeface="Times New Roman" pitchFamily="18" charset="0"/>
              <a:cs typeface="Times New Roman" pitchFamily="18" charset="0"/>
            </a:endParaRPr>
          </a:p>
          <a:p>
            <a:pPr marL="914400" lvl="1" indent="-457200" algn="just">
              <a:buFont typeface="Wingdings" pitchFamily="2" charset="2"/>
              <a:buChar char="q"/>
            </a:pPr>
            <a:r>
              <a:rPr lang="en-IN" sz="2800" dirty="0" smtClean="0">
                <a:latin typeface="Times New Roman" pitchFamily="18" charset="0"/>
                <a:cs typeface="Times New Roman" pitchFamily="18" charset="0"/>
              </a:rPr>
              <a:t>Differentiation is meant the process of departmentalization or segmentation of activities on the basis of some homogeneity.</a:t>
            </a:r>
          </a:p>
          <a:p>
            <a:pPr marL="800100" lvl="1" indent="-342900" algn="just">
              <a:buFont typeface="Wingdings" pitchFamily="2" charset="2"/>
              <a:buChar char="q"/>
            </a:pPr>
            <a:endParaRPr lang="en-IN" sz="2400" dirty="0" smtClean="0">
              <a:latin typeface="Times New Roman" pitchFamily="18" charset="0"/>
              <a:cs typeface="Times New Roman" pitchFamily="18" charset="0"/>
            </a:endParaRPr>
          </a:p>
          <a:p>
            <a:pPr marL="914400" lvl="1" indent="-457200" algn="just">
              <a:buFont typeface="Wingdings" pitchFamily="2" charset="2"/>
              <a:buChar char="q"/>
            </a:pPr>
            <a:r>
              <a:rPr lang="en-IN" sz="2800" dirty="0" smtClean="0">
                <a:latin typeface="Times New Roman" pitchFamily="18" charset="0"/>
                <a:cs typeface="Times New Roman" pitchFamily="18" charset="0"/>
              </a:rPr>
              <a:t>Integration is the process of achieving unity of effort among the various departments.</a:t>
            </a:r>
          </a:p>
        </p:txBody>
      </p:sp>
      <p:sp>
        <p:nvSpPr>
          <p:cNvPr id="6" name="Rectangle 5"/>
          <p:cNvSpPr/>
          <p:nvPr/>
        </p:nvSpPr>
        <p:spPr>
          <a:xfrm>
            <a:off x="131379" y="1225155"/>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PROCESS OF ORGANISING</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70</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MOTIVATION </a:t>
            </a:r>
            <a:r>
              <a:rPr lang="en-IN" sz="2800" b="1" dirty="0" smtClean="0">
                <a:solidFill>
                  <a:srgbClr val="FF0000"/>
                </a:solidFill>
                <a:latin typeface="Times New Roman" pitchFamily="18" charset="0"/>
                <a:cs typeface="Times New Roman" pitchFamily="18" charset="0"/>
              </a:rPr>
              <a:t>THEORIES- </a:t>
            </a:r>
            <a:r>
              <a:rPr lang="en-IN" sz="2800" b="1" dirty="0" smtClean="0">
                <a:solidFill>
                  <a:srgbClr val="002060"/>
                </a:solidFill>
                <a:latin typeface="Times New Roman" pitchFamily="18" charset="0"/>
                <a:cs typeface="Times New Roman" pitchFamily="18" charset="0"/>
              </a:rPr>
              <a:t>Herzberg's two-factor theory</a:t>
            </a:r>
            <a:endParaRPr lang="en-IN" sz="2800" b="1" dirty="0">
              <a:solidFill>
                <a:srgbClr val="002060"/>
              </a:solidFill>
              <a:latin typeface="Times New Roman" pitchFamily="18" charset="0"/>
              <a:cs typeface="Times New Roman" pitchFamily="18" charset="0"/>
            </a:endParaRPr>
          </a:p>
        </p:txBody>
      </p:sp>
      <p:sp>
        <p:nvSpPr>
          <p:cNvPr id="10" name="AutoShape 2" descr="Comparison of Herzberg and Maslow Models - Motiv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3" name="Picture 3"/>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6294398" y="1845331"/>
            <a:ext cx="5235880" cy="4939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155575" y="1845332"/>
            <a:ext cx="7447724" cy="954107"/>
          </a:xfrm>
          <a:prstGeom prst="rect">
            <a:avLst/>
          </a:prstGeom>
        </p:spPr>
        <p:txBody>
          <a:bodyPr wrap="square">
            <a:spAutoFit/>
          </a:bodyPr>
          <a:lstStyle/>
          <a:p>
            <a:pPr algn="ctr"/>
            <a:r>
              <a:rPr lang="en-US" sz="2800" dirty="0">
                <a:latin typeface="Times New Roman" pitchFamily="18" charset="0"/>
                <a:cs typeface="Times New Roman" pitchFamily="18" charset="0"/>
              </a:rPr>
              <a:t>Herzberg's two-factor theory and Maslow's need hierarchy theory compared</a:t>
            </a:r>
          </a:p>
        </p:txBody>
      </p:sp>
    </p:spTree>
    <p:extLst>
      <p:ext uri="{BB962C8B-B14F-4D97-AF65-F5344CB8AC3E}">
        <p14:creationId xmlns:p14="http://schemas.microsoft.com/office/powerpoint/2010/main" val="314668586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71</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155575" y="1668257"/>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COMMUNICATION – </a:t>
            </a:r>
            <a:r>
              <a:rPr lang="en-IN" sz="2800" b="1" dirty="0">
                <a:solidFill>
                  <a:srgbClr val="002060"/>
                </a:solidFill>
                <a:latin typeface="Times New Roman" pitchFamily="18" charset="0"/>
                <a:cs typeface="Times New Roman" pitchFamily="18" charset="0"/>
              </a:rPr>
              <a:t>MEANING</a:t>
            </a:r>
          </a:p>
        </p:txBody>
      </p:sp>
      <p:sp>
        <p:nvSpPr>
          <p:cNvPr id="10" name="AutoShape 2" descr="Comparison of Herzberg and Maslow Models - Motiv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155575" y="1845332"/>
            <a:ext cx="7447724" cy="523220"/>
          </a:xfrm>
          <a:prstGeom prst="rect">
            <a:avLst/>
          </a:prstGeom>
        </p:spPr>
        <p:txBody>
          <a:bodyPr wrap="square">
            <a:spAutoFit/>
          </a:bodyPr>
          <a:lstStyle/>
          <a:p>
            <a:pPr algn="ctr"/>
            <a:endParaRPr lang="en-US" sz="2800" dirty="0">
              <a:latin typeface="Times New Roman" pitchFamily="18" charset="0"/>
              <a:cs typeface="Times New Roman" pitchFamily="18" charset="0"/>
            </a:endParaRPr>
          </a:p>
        </p:txBody>
      </p:sp>
      <p:sp>
        <p:nvSpPr>
          <p:cNvPr id="3" name="Rectangle 2"/>
          <p:cNvSpPr/>
          <p:nvPr/>
        </p:nvSpPr>
        <p:spPr>
          <a:xfrm>
            <a:off x="129453" y="1679185"/>
            <a:ext cx="11374703" cy="4801314"/>
          </a:xfrm>
          <a:prstGeom prst="rect">
            <a:avLst/>
          </a:prstGeom>
        </p:spPr>
        <p:txBody>
          <a:bodyPr wrap="square">
            <a:spAutoFit/>
          </a:bodyPr>
          <a:lstStyle/>
          <a:p>
            <a:pPr algn="just"/>
            <a:r>
              <a:rPr lang="en-IN" sz="2800" dirty="0" smtClean="0">
                <a:latin typeface="Times New Roman" pitchFamily="18" charset="0"/>
                <a:cs typeface="Times New Roman" pitchFamily="18" charset="0"/>
              </a:rPr>
              <a:t>“Communication is an exchange of </a:t>
            </a:r>
            <a:r>
              <a:rPr lang="en-IN" sz="2800" b="1" dirty="0" smtClean="0">
                <a:solidFill>
                  <a:srgbClr val="FF0000"/>
                </a:solidFill>
                <a:latin typeface="Times New Roman" pitchFamily="18" charset="0"/>
                <a:cs typeface="Times New Roman" pitchFamily="18" charset="0"/>
              </a:rPr>
              <a:t>facts</a:t>
            </a:r>
            <a:r>
              <a:rPr lang="en-IN" sz="2800" dirty="0" smtClean="0">
                <a:latin typeface="Times New Roman" pitchFamily="18" charset="0"/>
                <a:cs typeface="Times New Roman" pitchFamily="18" charset="0"/>
              </a:rPr>
              <a:t>, </a:t>
            </a:r>
            <a:r>
              <a:rPr lang="en-IN" sz="2800" b="1" dirty="0" smtClean="0">
                <a:solidFill>
                  <a:srgbClr val="002060"/>
                </a:solidFill>
                <a:latin typeface="Times New Roman" pitchFamily="18" charset="0"/>
                <a:cs typeface="Times New Roman" pitchFamily="18" charset="0"/>
              </a:rPr>
              <a:t>ideas, </a:t>
            </a:r>
            <a:r>
              <a:rPr lang="en-IN" sz="2800" b="1" dirty="0">
                <a:solidFill>
                  <a:srgbClr val="FF0000"/>
                </a:solidFill>
                <a:latin typeface="Times New Roman" pitchFamily="18" charset="0"/>
                <a:cs typeface="Times New Roman" pitchFamily="18" charset="0"/>
              </a:rPr>
              <a:t>opinion</a:t>
            </a:r>
            <a:r>
              <a:rPr lang="en-IN" sz="2800" dirty="0" smtClean="0">
                <a:latin typeface="Times New Roman" pitchFamily="18" charset="0"/>
                <a:cs typeface="Times New Roman" pitchFamily="18" charset="0"/>
              </a:rPr>
              <a:t> or </a:t>
            </a:r>
            <a:r>
              <a:rPr lang="en-IN" sz="2800" b="1" dirty="0">
                <a:solidFill>
                  <a:srgbClr val="002060"/>
                </a:solidFill>
                <a:latin typeface="Times New Roman" pitchFamily="18" charset="0"/>
                <a:cs typeface="Times New Roman" pitchFamily="18" charset="0"/>
              </a:rPr>
              <a:t>emotion</a:t>
            </a:r>
            <a:r>
              <a:rPr lang="en-IN" sz="2800" dirty="0" smtClean="0">
                <a:latin typeface="Times New Roman" pitchFamily="18" charset="0"/>
                <a:cs typeface="Times New Roman" pitchFamily="18" charset="0"/>
              </a:rPr>
              <a:t> by two or more persons”-- </a:t>
            </a:r>
            <a:r>
              <a:rPr lang="en-IN" sz="2800" i="1" dirty="0">
                <a:solidFill>
                  <a:srgbClr val="002060"/>
                </a:solidFill>
                <a:latin typeface="Times New Roman" pitchFamily="18" charset="0"/>
                <a:cs typeface="Times New Roman" pitchFamily="18" charset="0"/>
              </a:rPr>
              <a:t>N</a:t>
            </a:r>
            <a:r>
              <a:rPr lang="en-IN" sz="2800" i="1" dirty="0" smtClean="0">
                <a:solidFill>
                  <a:srgbClr val="002060"/>
                </a:solidFill>
                <a:latin typeface="Times New Roman" pitchFamily="18" charset="0"/>
                <a:cs typeface="Times New Roman" pitchFamily="18" charset="0"/>
              </a:rPr>
              <a:t>ewman </a:t>
            </a:r>
            <a:r>
              <a:rPr lang="en-IN" sz="2800" i="1" dirty="0">
                <a:solidFill>
                  <a:srgbClr val="002060"/>
                </a:solidFill>
                <a:latin typeface="Times New Roman" pitchFamily="18" charset="0"/>
                <a:cs typeface="Times New Roman" pitchFamily="18" charset="0"/>
              </a:rPr>
              <a:t>and </a:t>
            </a:r>
            <a:r>
              <a:rPr lang="en-IN" sz="2800" i="1" dirty="0" smtClean="0">
                <a:solidFill>
                  <a:srgbClr val="002060"/>
                </a:solidFill>
                <a:latin typeface="Times New Roman" pitchFamily="18" charset="0"/>
                <a:cs typeface="Times New Roman" pitchFamily="18" charset="0"/>
              </a:rPr>
              <a:t>summer</a:t>
            </a:r>
            <a:endParaRPr lang="en-IN" sz="2800" dirty="0" smtClean="0">
              <a:latin typeface="Times New Roman" pitchFamily="18" charset="0"/>
              <a:cs typeface="Times New Roman" pitchFamily="18" charset="0"/>
            </a:endParaRPr>
          </a:p>
          <a:p>
            <a:pPr algn="just"/>
            <a:endParaRPr lang="en-IN" sz="1400" dirty="0">
              <a:latin typeface="Times New Roman" pitchFamily="18" charset="0"/>
              <a:cs typeface="Times New Roman" pitchFamily="18" charset="0"/>
            </a:endParaRPr>
          </a:p>
          <a:p>
            <a:pPr algn="just"/>
            <a:r>
              <a:rPr lang="en-IN" sz="2800" dirty="0" smtClean="0">
                <a:latin typeface="Times New Roman" pitchFamily="18" charset="0"/>
                <a:cs typeface="Times New Roman" pitchFamily="18" charset="0"/>
              </a:rPr>
              <a:t>“ Sum of all the things one person does when he wants to create understanding in the minds of another”—</a:t>
            </a:r>
            <a:r>
              <a:rPr lang="en-IN" sz="2800" i="1" dirty="0">
                <a:solidFill>
                  <a:srgbClr val="002060"/>
                </a:solidFill>
                <a:latin typeface="Times New Roman" pitchFamily="18" charset="0"/>
                <a:cs typeface="Times New Roman" pitchFamily="18" charset="0"/>
              </a:rPr>
              <a:t>Allen </a:t>
            </a:r>
            <a:r>
              <a:rPr lang="en-IN" sz="2800" i="1" dirty="0" smtClean="0">
                <a:solidFill>
                  <a:srgbClr val="002060"/>
                </a:solidFill>
                <a:latin typeface="Times New Roman" pitchFamily="18" charset="0"/>
                <a:cs typeface="Times New Roman" pitchFamily="18" charset="0"/>
              </a:rPr>
              <a:t>Louis</a:t>
            </a:r>
          </a:p>
          <a:p>
            <a:pPr algn="just"/>
            <a:endParaRPr lang="en-IN" sz="1200" i="1" dirty="0">
              <a:solidFill>
                <a:srgbClr val="002060"/>
              </a:solidFill>
              <a:latin typeface="Times New Roman" pitchFamily="18" charset="0"/>
              <a:cs typeface="Times New Roman" pitchFamily="18" charset="0"/>
            </a:endParaRPr>
          </a:p>
          <a:p>
            <a:pPr algn="just"/>
            <a:r>
              <a:rPr lang="en-IN" sz="2800" b="1" i="1" dirty="0" smtClean="0">
                <a:solidFill>
                  <a:srgbClr val="002060"/>
                </a:solidFill>
                <a:latin typeface="Times New Roman" pitchFamily="18" charset="0"/>
                <a:cs typeface="Times New Roman" pitchFamily="18" charset="0"/>
              </a:rPr>
              <a:t>The process of passing information and understanding from one person and another.</a:t>
            </a:r>
          </a:p>
          <a:p>
            <a:pPr algn="just"/>
            <a:endParaRPr lang="en-IN" sz="2800" b="1" i="1" dirty="0">
              <a:solidFill>
                <a:srgbClr val="002060"/>
              </a:solidFill>
              <a:latin typeface="Times New Roman" pitchFamily="18" charset="0"/>
              <a:cs typeface="Times New Roman" pitchFamily="18" charset="0"/>
            </a:endParaRPr>
          </a:p>
          <a:p>
            <a:pPr algn="just"/>
            <a:r>
              <a:rPr lang="en-IN" sz="2800" dirty="0" smtClean="0">
                <a:latin typeface="Times New Roman" pitchFamily="18" charset="0"/>
                <a:cs typeface="Times New Roman" pitchFamily="18" charset="0"/>
              </a:rPr>
              <a:t>If </a:t>
            </a:r>
            <a:r>
              <a:rPr lang="en-IN" sz="2800" dirty="0">
                <a:latin typeface="Times New Roman" pitchFamily="18" charset="0"/>
                <a:cs typeface="Times New Roman" pitchFamily="18" charset="0"/>
              </a:rPr>
              <a:t>the information is not understood by the receiver in the same meaning in which its sender wants him to understand it, the purpose of communication is lost. </a:t>
            </a:r>
          </a:p>
        </p:txBody>
      </p:sp>
    </p:spTree>
    <p:extLst>
      <p:ext uri="{BB962C8B-B14F-4D97-AF65-F5344CB8AC3E}">
        <p14:creationId xmlns:p14="http://schemas.microsoft.com/office/powerpoint/2010/main" val="3249638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72</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70514" y="1605169"/>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COMMUNICATION – </a:t>
            </a:r>
            <a:r>
              <a:rPr lang="en-IN" sz="2800" b="1" dirty="0" smtClean="0">
                <a:solidFill>
                  <a:srgbClr val="002060"/>
                </a:solidFill>
                <a:latin typeface="Times New Roman" pitchFamily="18" charset="0"/>
                <a:cs typeface="Times New Roman" pitchFamily="18" charset="0"/>
              </a:rPr>
              <a:t>Purpose</a:t>
            </a:r>
            <a:endParaRPr lang="en-IN" sz="2800" b="1" dirty="0">
              <a:solidFill>
                <a:srgbClr val="002060"/>
              </a:solidFill>
              <a:latin typeface="Times New Roman" pitchFamily="18" charset="0"/>
              <a:cs typeface="Times New Roman" pitchFamily="18" charset="0"/>
            </a:endParaRPr>
          </a:p>
        </p:txBody>
      </p:sp>
      <p:sp>
        <p:nvSpPr>
          <p:cNvPr id="10" name="AutoShape 2" descr="Comparison of Herzberg and Maslow Models - Motiv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155575" y="1797529"/>
            <a:ext cx="7447724" cy="523220"/>
          </a:xfrm>
          <a:prstGeom prst="rect">
            <a:avLst/>
          </a:prstGeom>
        </p:spPr>
        <p:txBody>
          <a:bodyPr wrap="square">
            <a:spAutoFit/>
          </a:bodyPr>
          <a:lstStyle/>
          <a:p>
            <a:pPr algn="ctr"/>
            <a:endParaRPr lang="en-US" sz="2800" dirty="0">
              <a:latin typeface="Times New Roman" pitchFamily="18" charset="0"/>
              <a:cs typeface="Times New Roman" pitchFamily="18" charset="0"/>
            </a:endParaRPr>
          </a:p>
        </p:txBody>
      </p:sp>
      <p:sp>
        <p:nvSpPr>
          <p:cNvPr id="3" name="Rectangle 2"/>
          <p:cNvSpPr/>
          <p:nvPr/>
        </p:nvSpPr>
        <p:spPr>
          <a:xfrm>
            <a:off x="79952" y="1783405"/>
            <a:ext cx="11374703" cy="5016758"/>
          </a:xfrm>
          <a:prstGeom prst="rect">
            <a:avLst/>
          </a:prstGeom>
        </p:spPr>
        <p:txBody>
          <a:bodyPr wrap="square">
            <a:spAutoFit/>
          </a:bodyPr>
          <a:lstStyle/>
          <a:p>
            <a:pPr marL="514350" lvl="0" indent="-514350" algn="just">
              <a:spcAft>
                <a:spcPts val="1200"/>
              </a:spcAft>
              <a:buFont typeface="+mj-lt"/>
              <a:buAutoNum type="arabicPeriod"/>
            </a:pPr>
            <a:r>
              <a:rPr lang="en-IN" sz="2800" dirty="0" smtClean="0">
                <a:latin typeface="Times New Roman" pitchFamily="18" charset="0"/>
                <a:cs typeface="Times New Roman" pitchFamily="18" charset="0"/>
              </a:rPr>
              <a:t> </a:t>
            </a:r>
            <a:r>
              <a:rPr lang="en-US" sz="2800" dirty="0">
                <a:latin typeface="Times New Roman" pitchFamily="18" charset="0"/>
                <a:cs typeface="Times New Roman" pitchFamily="18" charset="0"/>
              </a:rPr>
              <a:t>Communication is needed in the </a:t>
            </a:r>
            <a:r>
              <a:rPr lang="en-US" sz="2800" u="sng" dirty="0">
                <a:latin typeface="Times New Roman" pitchFamily="18" charset="0"/>
                <a:cs typeface="Times New Roman" pitchFamily="18" charset="0"/>
              </a:rPr>
              <a:t>recruitment proces</a:t>
            </a:r>
            <a:r>
              <a:rPr lang="en-US" sz="2800" dirty="0">
                <a:latin typeface="Times New Roman" pitchFamily="18" charset="0"/>
                <a:cs typeface="Times New Roman" pitchFamily="18" charset="0"/>
              </a:rPr>
              <a:t>s to persuade potential employees of the merits of working for the </a:t>
            </a:r>
            <a:r>
              <a:rPr lang="en-US" sz="2800" dirty="0" smtClean="0">
                <a:latin typeface="Times New Roman" pitchFamily="18" charset="0"/>
                <a:cs typeface="Times New Roman" pitchFamily="18" charset="0"/>
              </a:rPr>
              <a:t>enterprise. </a:t>
            </a:r>
            <a:r>
              <a:rPr lang="en-US" sz="2800" dirty="0">
                <a:latin typeface="Times New Roman" pitchFamily="18" charset="0"/>
                <a:cs typeface="Times New Roman" pitchFamily="18" charset="0"/>
              </a:rPr>
              <a:t>S</a:t>
            </a:r>
            <a:r>
              <a:rPr lang="en-US" sz="2800" dirty="0" smtClean="0">
                <a:latin typeface="Times New Roman" pitchFamily="18" charset="0"/>
                <a:cs typeface="Times New Roman" pitchFamily="18" charset="0"/>
              </a:rPr>
              <a:t>elected </a:t>
            </a:r>
            <a:r>
              <a:rPr lang="en-US" sz="2800" dirty="0">
                <a:latin typeface="Times New Roman" pitchFamily="18" charset="0"/>
                <a:cs typeface="Times New Roman" pitchFamily="18" charset="0"/>
              </a:rPr>
              <a:t>people are told about the companies </a:t>
            </a:r>
            <a:r>
              <a:rPr lang="en-US" sz="2800" dirty="0" err="1">
                <a:latin typeface="Times New Roman" pitchFamily="18" charset="0"/>
                <a:cs typeface="Times New Roman" pitchFamily="18" charset="0"/>
              </a:rPr>
              <a:t>organisation</a:t>
            </a:r>
            <a:r>
              <a:rPr lang="en-US" sz="2800" dirty="0">
                <a:latin typeface="Times New Roman" pitchFamily="18" charset="0"/>
                <a:cs typeface="Times New Roman" pitchFamily="18" charset="0"/>
              </a:rPr>
              <a:t> structure, policies </a:t>
            </a:r>
            <a:r>
              <a:rPr lang="en-US" sz="2800" dirty="0" err="1">
                <a:latin typeface="Times New Roman" pitchFamily="18" charset="0"/>
                <a:cs typeface="Times New Roman" pitchFamily="18" charset="0"/>
              </a:rPr>
              <a:t>etc</a:t>
            </a:r>
            <a:r>
              <a:rPr lang="en-US" sz="2800" dirty="0">
                <a:latin typeface="Times New Roman" pitchFamily="18" charset="0"/>
                <a:cs typeface="Times New Roman" pitchFamily="18" charset="0"/>
              </a:rPr>
              <a:t> .</a:t>
            </a:r>
            <a:endParaRPr lang="en-IN" sz="2800" dirty="0">
              <a:latin typeface="Times New Roman" pitchFamily="18" charset="0"/>
              <a:cs typeface="Times New Roman" pitchFamily="18" charset="0"/>
            </a:endParaRPr>
          </a:p>
          <a:p>
            <a:pPr marL="514350" lvl="0" indent="-514350" algn="just">
              <a:spcAft>
                <a:spcPts val="1200"/>
              </a:spcAft>
              <a:buFont typeface="+mj-lt"/>
              <a:buAutoNum type="arabicPeriod"/>
            </a:pPr>
            <a:r>
              <a:rPr lang="en-US" sz="2800" dirty="0">
                <a:latin typeface="Times New Roman" pitchFamily="18" charset="0"/>
                <a:cs typeface="Times New Roman" pitchFamily="18" charset="0"/>
              </a:rPr>
              <a:t>Communication is needed in the </a:t>
            </a:r>
            <a:r>
              <a:rPr lang="en-US" sz="2800" u="sng" dirty="0">
                <a:latin typeface="Times New Roman" pitchFamily="18" charset="0"/>
                <a:cs typeface="Times New Roman" pitchFamily="18" charset="0"/>
              </a:rPr>
              <a:t>area of orientation </a:t>
            </a:r>
            <a:r>
              <a:rPr lang="en-US" sz="2800" dirty="0">
                <a:latin typeface="Times New Roman" pitchFamily="18" charset="0"/>
                <a:cs typeface="Times New Roman" pitchFamily="18" charset="0"/>
              </a:rPr>
              <a:t>to make people aware of peers, superiors and with company’s rules and regulations</a:t>
            </a:r>
            <a:r>
              <a:rPr lang="en-US" sz="2800" dirty="0" smtClean="0">
                <a:latin typeface="Times New Roman" pitchFamily="18" charset="0"/>
                <a:cs typeface="Times New Roman" pitchFamily="18" charset="0"/>
              </a:rPr>
              <a:t>.</a:t>
            </a:r>
          </a:p>
          <a:p>
            <a:pPr marL="514350" lvl="0" indent="-514350" algn="just">
              <a:spcAft>
                <a:spcPts val="1200"/>
              </a:spcAft>
              <a:buFont typeface="+mj-lt"/>
              <a:buAutoNum type="arabicPeriod"/>
            </a:pPr>
            <a:r>
              <a:rPr lang="en-US" sz="2800" dirty="0" smtClean="0">
                <a:latin typeface="Times New Roman" pitchFamily="18" charset="0"/>
                <a:cs typeface="Times New Roman" pitchFamily="18" charset="0"/>
              </a:rPr>
              <a:t>Communication </a:t>
            </a:r>
            <a:r>
              <a:rPr lang="en-US" sz="2800" dirty="0">
                <a:latin typeface="Times New Roman" pitchFamily="18" charset="0"/>
                <a:cs typeface="Times New Roman" pitchFamily="18" charset="0"/>
              </a:rPr>
              <a:t>is needed to enable employees to perform their functions </a:t>
            </a:r>
            <a:r>
              <a:rPr lang="en-US" sz="2800" dirty="0" smtClean="0">
                <a:latin typeface="Times New Roman" pitchFamily="18" charset="0"/>
                <a:cs typeface="Times New Roman" pitchFamily="18" charset="0"/>
              </a:rPr>
              <a:t>effectively</a:t>
            </a:r>
          </a:p>
          <a:p>
            <a:pPr marL="514350" lvl="0" indent="-514350" algn="just">
              <a:spcAft>
                <a:spcPts val="1200"/>
              </a:spcAft>
              <a:buFont typeface="+mj-lt"/>
              <a:buAutoNum type="arabicPeriod"/>
            </a:pPr>
            <a:r>
              <a:rPr lang="en-US" sz="2800" dirty="0">
                <a:latin typeface="Times New Roman" pitchFamily="18" charset="0"/>
                <a:cs typeface="Times New Roman" pitchFamily="18" charset="0"/>
              </a:rPr>
              <a:t>Communication is needed to acquaint the subordinates with evaluation of their contribution to the enterprise activity.</a:t>
            </a:r>
          </a:p>
          <a:p>
            <a:pPr algn="just"/>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2101252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73</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70514" y="1605169"/>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COMMUNICATION – </a:t>
            </a:r>
            <a:r>
              <a:rPr lang="en-IN" sz="2800" b="1" dirty="0" smtClean="0">
                <a:solidFill>
                  <a:srgbClr val="002060"/>
                </a:solidFill>
                <a:latin typeface="Times New Roman" pitchFamily="18" charset="0"/>
                <a:cs typeface="Times New Roman" pitchFamily="18" charset="0"/>
              </a:rPr>
              <a:t>Purpose</a:t>
            </a:r>
            <a:endParaRPr lang="en-IN" sz="2800" b="1" dirty="0">
              <a:solidFill>
                <a:srgbClr val="002060"/>
              </a:solidFill>
              <a:latin typeface="Times New Roman" pitchFamily="18" charset="0"/>
              <a:cs typeface="Times New Roman" pitchFamily="18" charset="0"/>
            </a:endParaRPr>
          </a:p>
        </p:txBody>
      </p:sp>
      <p:sp>
        <p:nvSpPr>
          <p:cNvPr id="10" name="AutoShape 2" descr="Comparison of Herzberg and Maslow Models - Motiv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155575" y="1797529"/>
            <a:ext cx="7447724" cy="523220"/>
          </a:xfrm>
          <a:prstGeom prst="rect">
            <a:avLst/>
          </a:prstGeom>
        </p:spPr>
        <p:txBody>
          <a:bodyPr wrap="square">
            <a:spAutoFit/>
          </a:bodyPr>
          <a:lstStyle/>
          <a:p>
            <a:pPr algn="ctr"/>
            <a:endParaRPr lang="en-US" sz="2800" dirty="0">
              <a:latin typeface="Times New Roman" pitchFamily="18" charset="0"/>
              <a:cs typeface="Times New Roman" pitchFamily="18" charset="0"/>
            </a:endParaRPr>
          </a:p>
        </p:txBody>
      </p:sp>
      <p:sp>
        <p:nvSpPr>
          <p:cNvPr id="3" name="Rectangle 2"/>
          <p:cNvSpPr/>
          <p:nvPr/>
        </p:nvSpPr>
        <p:spPr>
          <a:xfrm>
            <a:off x="79952" y="1783405"/>
            <a:ext cx="11374703" cy="4308872"/>
          </a:xfrm>
          <a:prstGeom prst="rect">
            <a:avLst/>
          </a:prstGeom>
        </p:spPr>
        <p:txBody>
          <a:bodyPr wrap="square">
            <a:spAutoFit/>
          </a:bodyPr>
          <a:lstStyle/>
          <a:p>
            <a:pPr marL="514350" indent="-514350" algn="just">
              <a:spcAft>
                <a:spcPts val="1200"/>
              </a:spcAft>
              <a:buFont typeface="+mj-lt"/>
              <a:buAutoNum type="arabicPeriod" startAt="5"/>
            </a:pPr>
            <a:r>
              <a:rPr lang="en-US" sz="2800" dirty="0">
                <a:latin typeface="Times New Roman" pitchFamily="18" charset="0"/>
                <a:cs typeface="Times New Roman" pitchFamily="18" charset="0"/>
              </a:rPr>
              <a:t>Communication is needed to teach employees about personal safety on the </a:t>
            </a:r>
            <a:r>
              <a:rPr lang="en-US" sz="2800" dirty="0" smtClean="0">
                <a:latin typeface="Times New Roman" pitchFamily="18" charset="0"/>
                <a:cs typeface="Times New Roman" pitchFamily="18" charset="0"/>
              </a:rPr>
              <a:t>job</a:t>
            </a:r>
          </a:p>
          <a:p>
            <a:pPr marL="514350" indent="-514350" algn="just">
              <a:spcAft>
                <a:spcPts val="1200"/>
              </a:spcAft>
              <a:buFont typeface="+mj-lt"/>
              <a:buAutoNum type="arabicPeriod" startAt="5"/>
            </a:pPr>
            <a:r>
              <a:rPr lang="en-US" sz="2800" dirty="0">
                <a:latin typeface="Times New Roman" pitchFamily="18" charset="0"/>
                <a:cs typeface="Times New Roman" pitchFamily="18" charset="0"/>
              </a:rPr>
              <a:t>Communication is vital importance in projecting the image of enterprise in the </a:t>
            </a:r>
            <a:r>
              <a:rPr lang="en-US" sz="2800" dirty="0" smtClean="0">
                <a:latin typeface="Times New Roman" pitchFamily="18" charset="0"/>
                <a:cs typeface="Times New Roman" pitchFamily="18" charset="0"/>
              </a:rPr>
              <a:t>society.</a:t>
            </a:r>
          </a:p>
          <a:p>
            <a:pPr marL="514350" indent="-514350" algn="just">
              <a:spcAft>
                <a:spcPts val="1200"/>
              </a:spcAft>
              <a:buFont typeface="+mj-lt"/>
              <a:buAutoNum type="arabicPeriod" startAt="5"/>
            </a:pPr>
            <a:r>
              <a:rPr lang="en-US" sz="2800" dirty="0">
                <a:latin typeface="Times New Roman" pitchFamily="18" charset="0"/>
                <a:cs typeface="Times New Roman" pitchFamily="18" charset="0"/>
              </a:rPr>
              <a:t>Communication helps the manager in his decision </a:t>
            </a:r>
            <a:r>
              <a:rPr lang="en-US" sz="2800" dirty="0" smtClean="0">
                <a:latin typeface="Times New Roman" pitchFamily="18" charset="0"/>
                <a:cs typeface="Times New Roman" pitchFamily="18" charset="0"/>
              </a:rPr>
              <a:t>process</a:t>
            </a:r>
          </a:p>
          <a:p>
            <a:pPr marL="514350" indent="-514350" algn="just">
              <a:spcAft>
                <a:spcPts val="1200"/>
              </a:spcAft>
              <a:buFont typeface="+mj-lt"/>
              <a:buAutoNum type="arabicPeriod" startAt="5"/>
            </a:pPr>
            <a:r>
              <a:rPr lang="en-US" sz="2800" dirty="0" smtClean="0">
                <a:latin typeface="Times New Roman" pitchFamily="18" charset="0"/>
                <a:cs typeface="Times New Roman" pitchFamily="18" charset="0"/>
              </a:rPr>
              <a:t>Communication </a:t>
            </a:r>
            <a:r>
              <a:rPr lang="en-US" sz="2800" dirty="0">
                <a:latin typeface="Times New Roman" pitchFamily="18" charset="0"/>
                <a:cs typeface="Times New Roman" pitchFamily="18" charset="0"/>
              </a:rPr>
              <a:t>helps in achieving </a:t>
            </a:r>
            <a:r>
              <a:rPr lang="en-US" sz="2800" dirty="0" smtClean="0">
                <a:latin typeface="Times New Roman" pitchFamily="18" charset="0"/>
                <a:cs typeface="Times New Roman" pitchFamily="18" charset="0"/>
              </a:rPr>
              <a:t>coordination</a:t>
            </a:r>
          </a:p>
          <a:p>
            <a:pPr marL="514350" indent="-514350" algn="just">
              <a:spcAft>
                <a:spcPts val="1200"/>
              </a:spcAft>
              <a:buFont typeface="+mj-lt"/>
              <a:buAutoNum type="arabicPeriod" startAt="5"/>
            </a:pPr>
            <a:r>
              <a:rPr lang="en-US" sz="2800" dirty="0">
                <a:latin typeface="Times New Roman" pitchFamily="18" charset="0"/>
                <a:cs typeface="Times New Roman" pitchFamily="18" charset="0"/>
              </a:rPr>
              <a:t>communication is an </a:t>
            </a:r>
            <a:r>
              <a:rPr lang="en-US" sz="2800" dirty="0" smtClean="0">
                <a:latin typeface="Times New Roman" pitchFamily="18" charset="0"/>
                <a:cs typeface="Times New Roman" pitchFamily="18" charset="0"/>
              </a:rPr>
              <a:t>effective way to build support </a:t>
            </a:r>
            <a:r>
              <a:rPr lang="en-US" sz="2800" dirty="0">
                <a:latin typeface="Times New Roman" pitchFamily="18" charset="0"/>
                <a:cs typeface="Times New Roman" pitchFamily="18" charset="0"/>
              </a:rPr>
              <a:t>for a </a:t>
            </a:r>
            <a:r>
              <a:rPr lang="en-US" sz="2800" dirty="0" smtClean="0">
                <a:latin typeface="Times New Roman" pitchFamily="18" charset="0"/>
                <a:cs typeface="Times New Roman" pitchFamily="18" charset="0"/>
              </a:rPr>
              <a:t>change</a:t>
            </a:r>
          </a:p>
          <a:p>
            <a:pPr marL="514350" indent="-514350" algn="just">
              <a:spcAft>
                <a:spcPts val="1200"/>
              </a:spcAft>
              <a:buFont typeface="+mj-lt"/>
              <a:buAutoNum type="arabicPeriod" startAt="5"/>
            </a:pPr>
            <a:r>
              <a:rPr lang="en-US" sz="2800" dirty="0" smtClean="0">
                <a:latin typeface="Times New Roman" pitchFamily="18" charset="0"/>
                <a:cs typeface="Times New Roman" pitchFamily="18" charset="0"/>
              </a:rPr>
              <a:t>Communication </a:t>
            </a:r>
            <a:r>
              <a:rPr lang="en-US" sz="2800" dirty="0">
                <a:latin typeface="Times New Roman" pitchFamily="18" charset="0"/>
                <a:cs typeface="Times New Roman" pitchFamily="18" charset="0"/>
              </a:rPr>
              <a:t>increases managerial efficiency</a:t>
            </a: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4179765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74</a:t>
            </a:fld>
            <a:endParaRPr lang="en-IN"/>
          </a:p>
        </p:txBody>
      </p:sp>
      <p:sp>
        <p:nvSpPr>
          <p:cNvPr id="6" name="Rectangle 5"/>
          <p:cNvSpPr/>
          <p:nvPr/>
        </p:nvSpPr>
        <p:spPr>
          <a:xfrm>
            <a:off x="242169" y="1609333"/>
            <a:ext cx="11288109" cy="661207"/>
          </a:xfrm>
          <a:prstGeom prst="rect">
            <a:avLst/>
          </a:prstGeom>
        </p:spPr>
        <p:txBody>
          <a:bodyPr wrap="square">
            <a:spAutoFit/>
          </a:bodyPr>
          <a:lstStyle/>
          <a:p>
            <a:pPr algn="just">
              <a:lnSpc>
                <a:spcPct val="150000"/>
              </a:lnSpc>
            </a:pPr>
            <a:endParaRPr lang="en-IN" sz="2800" dirty="0" smtClean="0">
              <a:latin typeface="Times New Roman" pitchFamily="18" charset="0"/>
              <a:cs typeface="Times New Roman" pitchFamily="18" charset="0"/>
            </a:endParaRPr>
          </a:p>
        </p:txBody>
      </p:sp>
      <p:sp>
        <p:nvSpPr>
          <p:cNvPr id="5" name="AutoShape 2" descr="What is Staffi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8"/>
          <p:cNvSpPr/>
          <p:nvPr/>
        </p:nvSpPr>
        <p:spPr>
          <a:xfrm>
            <a:off x="70514" y="1605169"/>
            <a:ext cx="11631417" cy="907941"/>
          </a:xfrm>
          <a:prstGeom prst="rect">
            <a:avLst/>
          </a:prstGeom>
        </p:spPr>
        <p:txBody>
          <a:bodyPr wrap="square">
            <a:spAutoFit/>
          </a:bodyPr>
          <a:lstStyle/>
          <a:p>
            <a:pPr lvl="0" algn="just"/>
            <a:endParaRPr lang="en-US" sz="2800" dirty="0">
              <a:latin typeface="Times New Roman" pitchFamily="18" charset="0"/>
              <a:cs typeface="Times New Roman" pitchFamily="18" charset="0"/>
            </a:endParaRPr>
          </a:p>
          <a:p>
            <a:pPr algn="just">
              <a:spcAft>
                <a:spcPts val="1800"/>
              </a:spcAft>
            </a:pPr>
            <a:endParaRPr lang="en-US" sz="2500" b="1" dirty="0" smtClean="0">
              <a:solidFill>
                <a:srgbClr val="002060"/>
              </a:solidFill>
              <a:latin typeface="Times New Roman" pitchFamily="18" charset="0"/>
              <a:cs typeface="Times New Roman" pitchFamily="18" charset="0"/>
            </a:endParaRPr>
          </a:p>
        </p:txBody>
      </p:sp>
      <p:sp>
        <p:nvSpPr>
          <p:cNvPr id="11" name="Rectangle 10"/>
          <p:cNvSpPr/>
          <p:nvPr/>
        </p:nvSpPr>
        <p:spPr>
          <a:xfrm>
            <a:off x="155575" y="1117628"/>
            <a:ext cx="11348581" cy="550629"/>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lvl="2"/>
            <a:r>
              <a:rPr lang="en-IN" sz="2800" b="1" dirty="0" smtClean="0">
                <a:solidFill>
                  <a:srgbClr val="FF0000"/>
                </a:solidFill>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COMMUNICATION – </a:t>
            </a:r>
            <a:r>
              <a:rPr lang="en-IN" sz="2800" b="1" dirty="0" smtClean="0">
                <a:solidFill>
                  <a:srgbClr val="002060"/>
                </a:solidFill>
                <a:latin typeface="Times New Roman" pitchFamily="18" charset="0"/>
                <a:cs typeface="Times New Roman" pitchFamily="18" charset="0"/>
              </a:rPr>
              <a:t>Purpose</a:t>
            </a:r>
            <a:endParaRPr lang="en-IN" sz="2800" b="1" dirty="0">
              <a:solidFill>
                <a:srgbClr val="002060"/>
              </a:solidFill>
              <a:latin typeface="Times New Roman" pitchFamily="18" charset="0"/>
              <a:cs typeface="Times New Roman" pitchFamily="18" charset="0"/>
            </a:endParaRPr>
          </a:p>
        </p:txBody>
      </p:sp>
      <p:sp>
        <p:nvSpPr>
          <p:cNvPr id="10" name="AutoShape 2" descr="Comparison of Herzberg and Maslow Models - Motivatio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Rectangle 13"/>
          <p:cNvSpPr/>
          <p:nvPr/>
        </p:nvSpPr>
        <p:spPr>
          <a:xfrm>
            <a:off x="155575" y="1797529"/>
            <a:ext cx="7447724" cy="523220"/>
          </a:xfrm>
          <a:prstGeom prst="rect">
            <a:avLst/>
          </a:prstGeom>
        </p:spPr>
        <p:txBody>
          <a:bodyPr wrap="square">
            <a:spAutoFit/>
          </a:bodyPr>
          <a:lstStyle/>
          <a:p>
            <a:pPr algn="ctr"/>
            <a:endParaRPr lang="en-US" sz="2800" dirty="0">
              <a:latin typeface="Times New Roman" pitchFamily="18" charset="0"/>
              <a:cs typeface="Times New Roman" pitchFamily="18" charset="0"/>
            </a:endParaRPr>
          </a:p>
        </p:txBody>
      </p:sp>
      <p:sp>
        <p:nvSpPr>
          <p:cNvPr id="3" name="Rectangle 2"/>
          <p:cNvSpPr/>
          <p:nvPr/>
        </p:nvSpPr>
        <p:spPr>
          <a:xfrm>
            <a:off x="79952" y="1783405"/>
            <a:ext cx="11374703" cy="2908489"/>
          </a:xfrm>
          <a:prstGeom prst="rect">
            <a:avLst/>
          </a:prstGeom>
        </p:spPr>
        <p:txBody>
          <a:bodyPr wrap="square">
            <a:spAutoFit/>
          </a:bodyPr>
          <a:lstStyle/>
          <a:p>
            <a:pPr algn="just"/>
            <a:r>
              <a:rPr lang="en-US" sz="2800" dirty="0" smtClean="0">
                <a:latin typeface="Times New Roman" pitchFamily="18" charset="0"/>
                <a:cs typeface="Times New Roman" pitchFamily="18" charset="0"/>
              </a:rPr>
              <a:t>In </a:t>
            </a:r>
            <a:r>
              <a:rPr lang="en-US" sz="2800" dirty="0">
                <a:latin typeface="Times New Roman" pitchFamily="18" charset="0"/>
                <a:cs typeface="Times New Roman" pitchFamily="18" charset="0"/>
              </a:rPr>
              <a:t>summary it can be said that the purpose of </a:t>
            </a:r>
            <a:r>
              <a:rPr lang="en-US" sz="2800">
                <a:latin typeface="Times New Roman" pitchFamily="18" charset="0"/>
                <a:cs typeface="Times New Roman" pitchFamily="18" charset="0"/>
              </a:rPr>
              <a:t>communication </a:t>
            </a:r>
            <a:r>
              <a:rPr lang="en-US" sz="2800" smtClean="0">
                <a:latin typeface="Times New Roman" pitchFamily="18" charset="0"/>
                <a:cs typeface="Times New Roman" pitchFamily="18" charset="0"/>
              </a:rPr>
              <a:t>are:</a:t>
            </a:r>
          </a:p>
          <a:p>
            <a:pPr algn="just"/>
            <a:r>
              <a:rPr lang="en-US" sz="2800" smtClean="0">
                <a:latin typeface="Times New Roman" pitchFamily="18" charset="0"/>
                <a:cs typeface="Times New Roman" pitchFamily="18" charset="0"/>
              </a:rPr>
              <a:t> </a:t>
            </a:r>
            <a:endParaRPr lang="en-US" sz="2800" dirty="0" smtClean="0">
              <a:latin typeface="Times New Roman" pitchFamily="18" charset="0"/>
              <a:cs typeface="Times New Roman" pitchFamily="18" charset="0"/>
            </a:endParaRPr>
          </a:p>
          <a:p>
            <a:pPr marL="514350" indent="-514350" algn="just">
              <a:spcAft>
                <a:spcPts val="1800"/>
              </a:spcAft>
              <a:buFont typeface="+mj-lt"/>
              <a:buAutoNum type="arabicPeriod"/>
            </a:pPr>
            <a:r>
              <a:rPr lang="en-US" sz="2800" dirty="0" smtClean="0">
                <a:latin typeface="Times New Roman" pitchFamily="18" charset="0"/>
                <a:cs typeface="Times New Roman" pitchFamily="18" charset="0"/>
              </a:rPr>
              <a:t>to </a:t>
            </a:r>
            <a:r>
              <a:rPr lang="en-US" sz="2800" dirty="0">
                <a:latin typeface="Times New Roman" pitchFamily="18" charset="0"/>
                <a:cs typeface="Times New Roman" pitchFamily="18" charset="0"/>
              </a:rPr>
              <a:t>provide the information and understanding necessary for group effort that is the skill to work </a:t>
            </a:r>
            <a:endParaRPr lang="en-US" sz="2800" dirty="0" smtClean="0">
              <a:latin typeface="Times New Roman" pitchFamily="18" charset="0"/>
              <a:cs typeface="Times New Roman" pitchFamily="18" charset="0"/>
            </a:endParaRPr>
          </a:p>
          <a:p>
            <a:pPr marL="514350" indent="-514350" algn="just">
              <a:spcAft>
                <a:spcPts val="1800"/>
              </a:spcAft>
              <a:buFont typeface="+mj-lt"/>
              <a:buAutoNum type="arabicPeriod"/>
            </a:pPr>
            <a:r>
              <a:rPr lang="en-US" sz="2800" dirty="0" smtClean="0">
                <a:latin typeface="Times New Roman" pitchFamily="18" charset="0"/>
                <a:cs typeface="Times New Roman" pitchFamily="18" charset="0"/>
              </a:rPr>
              <a:t>to </a:t>
            </a:r>
            <a:r>
              <a:rPr lang="en-US" sz="2800" dirty="0">
                <a:latin typeface="Times New Roman" pitchFamily="18" charset="0"/>
                <a:cs typeface="Times New Roman" pitchFamily="18" charset="0"/>
              </a:rPr>
              <a:t>provide the attitude necessary for motivation corporation and job satisfaction that is the will to work</a:t>
            </a: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580514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a:t>
            </a:fld>
            <a:endParaRPr lang="en-IN"/>
          </a:p>
        </p:txBody>
      </p:sp>
      <p:sp>
        <p:nvSpPr>
          <p:cNvPr id="5" name="Rectangle 4"/>
          <p:cNvSpPr/>
          <p:nvPr/>
        </p:nvSpPr>
        <p:spPr>
          <a:xfrm>
            <a:off x="131379" y="1961102"/>
            <a:ext cx="11878849" cy="4278094"/>
          </a:xfrm>
          <a:prstGeom prst="rect">
            <a:avLst/>
          </a:prstGeom>
        </p:spPr>
        <p:txBody>
          <a:bodyPr wrap="square">
            <a:spAutoFit/>
          </a:bodyPr>
          <a:lstStyle/>
          <a:p>
            <a:pPr marL="441325">
              <a:lnSpc>
                <a:spcPct val="150000"/>
              </a:lnSpc>
            </a:pPr>
            <a:r>
              <a:rPr lang="en-IN" sz="2800" b="1" dirty="0" smtClean="0">
                <a:solidFill>
                  <a:srgbClr val="FF0000"/>
                </a:solidFill>
                <a:latin typeface="Times New Roman" pitchFamily="18" charset="0"/>
                <a:cs typeface="Times New Roman" pitchFamily="18" charset="0"/>
              </a:rPr>
              <a:t>The seven-step procedure are:</a:t>
            </a:r>
          </a:p>
          <a:p>
            <a:pPr marL="955675" indent="-514350" algn="just">
              <a:buFont typeface="+mj-lt"/>
              <a:buAutoNum type="arabicPeriod"/>
            </a:pPr>
            <a:r>
              <a:rPr lang="en-IN" sz="2800" b="1" dirty="0" smtClean="0">
                <a:latin typeface="Times New Roman" pitchFamily="18" charset="0"/>
                <a:cs typeface="Times New Roman" pitchFamily="18" charset="0"/>
              </a:rPr>
              <a:t>Consideration of objectives</a:t>
            </a:r>
            <a:r>
              <a:rPr lang="en-IN" sz="2800" dirty="0" smtClean="0">
                <a:latin typeface="Times New Roman" pitchFamily="18" charset="0"/>
                <a:cs typeface="Times New Roman" pitchFamily="18" charset="0"/>
              </a:rPr>
              <a:t>: </a:t>
            </a:r>
            <a:r>
              <a:rPr lang="en-IN" sz="2600" dirty="0" smtClean="0">
                <a:latin typeface="Times New Roman" pitchFamily="18" charset="0"/>
                <a:cs typeface="Times New Roman" pitchFamily="18" charset="0"/>
              </a:rPr>
              <a:t>Objectives determine the various activities which need to be performed and the type of organization which need to be build for this purpose.</a:t>
            </a:r>
          </a:p>
          <a:p>
            <a:pPr marL="441325"/>
            <a:endParaRPr lang="en-IN" sz="1600" dirty="0" smtClean="0">
              <a:latin typeface="Times New Roman" pitchFamily="18" charset="0"/>
              <a:cs typeface="Times New Roman" pitchFamily="18" charset="0"/>
            </a:endParaRPr>
          </a:p>
          <a:p>
            <a:pPr marL="955675" indent="-514350" algn="just">
              <a:buAutoNum type="arabicPeriod" startAt="2"/>
            </a:pPr>
            <a:r>
              <a:rPr lang="en-IN" sz="2800" b="1" dirty="0" smtClean="0">
                <a:latin typeface="Times New Roman" pitchFamily="18" charset="0"/>
                <a:cs typeface="Times New Roman" pitchFamily="18" charset="0"/>
              </a:rPr>
              <a:t>Deciding Organizational Boundaries:  </a:t>
            </a:r>
            <a:r>
              <a:rPr lang="en-IN" sz="2600" dirty="0">
                <a:latin typeface="Times New Roman" pitchFamily="18" charset="0"/>
                <a:cs typeface="Times New Roman" pitchFamily="18" charset="0"/>
              </a:rPr>
              <a:t>What to do inside and what to do </a:t>
            </a:r>
            <a:r>
              <a:rPr lang="en-IN" sz="2600" dirty="0" smtClean="0">
                <a:latin typeface="Times New Roman" pitchFamily="18" charset="0"/>
                <a:cs typeface="Times New Roman" pitchFamily="18" charset="0"/>
              </a:rPr>
              <a:t>outside</a:t>
            </a:r>
          </a:p>
          <a:p>
            <a:pPr marL="955675" indent="-514350">
              <a:buFont typeface="+mj-lt"/>
              <a:buAutoNum type="arabicPeriod" startAt="3"/>
            </a:pPr>
            <a:endParaRPr lang="en-IN" sz="2600" dirty="0" smtClean="0">
              <a:latin typeface="Times New Roman" pitchFamily="18" charset="0"/>
              <a:cs typeface="Times New Roman" pitchFamily="18" charset="0"/>
            </a:endParaRPr>
          </a:p>
          <a:p>
            <a:pPr marL="955675" indent="-514350" algn="just">
              <a:buFont typeface="+mj-lt"/>
              <a:buAutoNum type="arabicPeriod" startAt="3"/>
            </a:pPr>
            <a:r>
              <a:rPr lang="en-IN" sz="2800" b="1" dirty="0">
                <a:latin typeface="Times New Roman" pitchFamily="18" charset="0"/>
                <a:cs typeface="Times New Roman" pitchFamily="18" charset="0"/>
              </a:rPr>
              <a:t>Grouping of Activities into Departments: </a:t>
            </a:r>
            <a:r>
              <a:rPr lang="en-IN" sz="2600" dirty="0" smtClean="0">
                <a:latin typeface="Times New Roman" pitchFamily="18" charset="0"/>
                <a:cs typeface="Times New Roman" pitchFamily="18" charset="0"/>
              </a:rPr>
              <a:t> </a:t>
            </a:r>
            <a:r>
              <a:rPr lang="en-IN" sz="2600" dirty="0">
                <a:latin typeface="Times New Roman" pitchFamily="18" charset="0"/>
                <a:cs typeface="Times New Roman" pitchFamily="18" charset="0"/>
              </a:rPr>
              <a:t>group </a:t>
            </a:r>
            <a:r>
              <a:rPr lang="en-IN" sz="2600" dirty="0" smtClean="0">
                <a:latin typeface="Times New Roman" pitchFamily="18" charset="0"/>
                <a:cs typeface="Times New Roman" pitchFamily="18" charset="0"/>
              </a:rPr>
              <a:t>all the </a:t>
            </a:r>
            <a:r>
              <a:rPr lang="en-IN" sz="2600" dirty="0">
                <a:latin typeface="Times New Roman" pitchFamily="18" charset="0"/>
                <a:cs typeface="Times New Roman" pitchFamily="18" charset="0"/>
              </a:rPr>
              <a:t>closely related and similar activities into departments and sections.</a:t>
            </a:r>
          </a:p>
        </p:txBody>
      </p:sp>
      <p:sp>
        <p:nvSpPr>
          <p:cNvPr id="6" name="Rectangle 5"/>
          <p:cNvSpPr/>
          <p:nvPr/>
        </p:nvSpPr>
        <p:spPr>
          <a:xfrm>
            <a:off x="131379" y="1225155"/>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PROCESS OF ORGANISING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B9238-47BE-4E74-A629-DA8AFEF64DE9}" type="datetime1">
              <a:rPr lang="en-IN" smtClean="0"/>
              <a:pPr/>
              <a:t>29-10-2024</a:t>
            </a:fld>
            <a:endParaRPr lang="en-IN"/>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9</a:t>
            </a:fld>
            <a:endParaRPr lang="en-IN"/>
          </a:p>
        </p:txBody>
      </p:sp>
      <p:sp>
        <p:nvSpPr>
          <p:cNvPr id="5" name="Rectangle 4"/>
          <p:cNvSpPr/>
          <p:nvPr/>
        </p:nvSpPr>
        <p:spPr>
          <a:xfrm>
            <a:off x="131378" y="1606599"/>
            <a:ext cx="11256579" cy="4616648"/>
          </a:xfrm>
          <a:prstGeom prst="rect">
            <a:avLst/>
          </a:prstGeom>
        </p:spPr>
        <p:txBody>
          <a:bodyPr wrap="square">
            <a:spAutoFit/>
          </a:bodyPr>
          <a:lstStyle/>
          <a:p>
            <a:pPr marL="955675" indent="-514350" algn="just">
              <a:spcAft>
                <a:spcPts val="1200"/>
              </a:spcAft>
              <a:buFont typeface="+mj-lt"/>
              <a:buAutoNum type="arabicPeriod" startAt="4"/>
            </a:pPr>
            <a:r>
              <a:rPr lang="en-IN" sz="2400" b="1" dirty="0" smtClean="0">
                <a:latin typeface="Times New Roman" pitchFamily="18" charset="0"/>
                <a:cs typeface="Times New Roman" pitchFamily="18" charset="0"/>
              </a:rPr>
              <a:t>Deciding </a:t>
            </a:r>
            <a:r>
              <a:rPr lang="en-IN" sz="2400" b="1" dirty="0">
                <a:latin typeface="Times New Roman" pitchFamily="18" charset="0"/>
                <a:cs typeface="Times New Roman" pitchFamily="18" charset="0"/>
              </a:rPr>
              <a:t>which Departments will be Key Departments</a:t>
            </a:r>
            <a:r>
              <a:rPr lang="en-IN" sz="2400" dirty="0">
                <a:latin typeface="Times New Roman" pitchFamily="18" charset="0"/>
                <a:cs typeface="Times New Roman" pitchFamily="18" charset="0"/>
              </a:rPr>
              <a:t>: the  departmental activates essential for the fulfilment of goals</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a:p>
            <a:pPr marL="955675" indent="-514350" algn="just">
              <a:spcAft>
                <a:spcPts val="1200"/>
              </a:spcAft>
              <a:buFont typeface="+mj-lt"/>
              <a:buAutoNum type="arabicPeriod" startAt="4"/>
            </a:pPr>
            <a:r>
              <a:rPr lang="en-IN" sz="2400" b="1" dirty="0" smtClean="0">
                <a:latin typeface="Times New Roman" pitchFamily="18" charset="0"/>
                <a:cs typeface="Times New Roman" pitchFamily="18" charset="0"/>
              </a:rPr>
              <a:t>Determining </a:t>
            </a:r>
            <a:r>
              <a:rPr lang="en-IN" sz="2400" b="1" dirty="0">
                <a:latin typeface="Times New Roman" pitchFamily="18" charset="0"/>
                <a:cs typeface="Times New Roman" pitchFamily="18" charset="0"/>
              </a:rPr>
              <a:t>levels at which various types of Decisions are to be made</a:t>
            </a:r>
            <a:r>
              <a:rPr lang="en-IN" sz="2400" dirty="0">
                <a:latin typeface="Times New Roman" pitchFamily="18" charset="0"/>
                <a:cs typeface="Times New Roman" pitchFamily="18" charset="0"/>
              </a:rPr>
              <a:t>: The levels at which </a:t>
            </a:r>
            <a:r>
              <a:rPr lang="en-IN" sz="2400" dirty="0" smtClean="0">
                <a:latin typeface="Times New Roman" pitchFamily="18" charset="0"/>
                <a:cs typeface="Times New Roman" pitchFamily="18" charset="0"/>
              </a:rPr>
              <a:t>various </a:t>
            </a:r>
            <a:r>
              <a:rPr lang="en-IN" sz="2400" dirty="0">
                <a:latin typeface="Times New Roman" pitchFamily="18" charset="0"/>
                <a:cs typeface="Times New Roman" pitchFamily="18" charset="0"/>
              </a:rPr>
              <a:t>major and minor decisions are to be made must be determined</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a:p>
            <a:pPr marL="955675" indent="-514350" algn="just">
              <a:spcAft>
                <a:spcPts val="1200"/>
              </a:spcAft>
              <a:buFont typeface="+mj-lt"/>
              <a:buAutoNum type="arabicPeriod" startAt="4"/>
            </a:pPr>
            <a:r>
              <a:rPr lang="en-IN" sz="2400" b="1" dirty="0" smtClean="0">
                <a:latin typeface="Times New Roman" pitchFamily="18" charset="0"/>
                <a:cs typeface="Times New Roman" pitchFamily="18" charset="0"/>
              </a:rPr>
              <a:t>Determining </a:t>
            </a:r>
            <a:r>
              <a:rPr lang="en-IN" sz="2400" b="1" dirty="0">
                <a:latin typeface="Times New Roman" pitchFamily="18" charset="0"/>
                <a:cs typeface="Times New Roman" pitchFamily="18" charset="0"/>
              </a:rPr>
              <a:t>the span of management:</a:t>
            </a:r>
            <a:r>
              <a:rPr lang="en-IN" sz="2400" dirty="0">
                <a:latin typeface="Times New Roman" pitchFamily="18" charset="0"/>
                <a:cs typeface="Times New Roman" pitchFamily="18" charset="0"/>
              </a:rPr>
              <a:t> Designing the structure is to determine the number of subordinates who should report directly to each executive</a:t>
            </a:r>
            <a:r>
              <a:rPr lang="en-IN" sz="2400" dirty="0" smtClean="0">
                <a:latin typeface="Times New Roman" pitchFamily="18" charset="0"/>
                <a:cs typeface="Times New Roman" pitchFamily="18" charset="0"/>
              </a:rPr>
              <a:t>.</a:t>
            </a:r>
          </a:p>
          <a:p>
            <a:pPr marL="955675" indent="-514350" algn="just">
              <a:spcAft>
                <a:spcPts val="1200"/>
              </a:spcAft>
              <a:buFont typeface="+mj-lt"/>
              <a:buAutoNum type="arabicPeriod" startAt="4"/>
            </a:pPr>
            <a:r>
              <a:rPr lang="en-IN" sz="2400" b="1" dirty="0">
                <a:latin typeface="Times New Roman" pitchFamily="18" charset="0"/>
                <a:cs typeface="Times New Roman" pitchFamily="18" charset="0"/>
              </a:rPr>
              <a:t>Setting up a Coordination mechanism</a:t>
            </a:r>
            <a:r>
              <a:rPr lang="en-IN" sz="2400" dirty="0">
                <a:latin typeface="Times New Roman" pitchFamily="18" charset="0"/>
                <a:cs typeface="Times New Roman" pitchFamily="18" charset="0"/>
              </a:rPr>
              <a:t>: As individuals and departments carry out their specialized activates, the overall goals of the organization may become submerged or conflicts among organization members may develop so need to be checked. The activities, decision and relations analysis need to be done</a:t>
            </a:r>
            <a:r>
              <a:rPr lang="en-IN" sz="2400" dirty="0" smtClean="0">
                <a:latin typeface="Times New Roman" pitchFamily="18" charset="0"/>
                <a:cs typeface="Times New Roman" pitchFamily="18" charset="0"/>
              </a:rPr>
              <a:t>.</a:t>
            </a:r>
            <a:endParaRPr lang="en-IN" sz="2400" dirty="0">
              <a:latin typeface="Times New Roman" pitchFamily="18" charset="0"/>
              <a:cs typeface="Times New Roman" pitchFamily="18" charset="0"/>
            </a:endParaRPr>
          </a:p>
        </p:txBody>
      </p:sp>
      <p:sp>
        <p:nvSpPr>
          <p:cNvPr id="6" name="Rectangle 5"/>
          <p:cNvSpPr/>
          <p:nvPr/>
        </p:nvSpPr>
        <p:spPr>
          <a:xfrm>
            <a:off x="-21021" y="1081200"/>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PROCESS OF ORGANISING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8646</TotalTime>
  <Words>5113</Words>
  <Application>Microsoft Office PowerPoint</Application>
  <PresentationFormat>Custom</PresentationFormat>
  <Paragraphs>823</Paragraphs>
  <Slides>74</Slides>
  <Notes>44</Notes>
  <HiddenSlides>2</HiddenSlides>
  <MMClips>0</MMClips>
  <ScaleCrop>false</ScaleCrop>
  <HeadingPairs>
    <vt:vector size="4" baseType="variant">
      <vt:variant>
        <vt:lpstr>Theme</vt:lpstr>
      </vt:variant>
      <vt:variant>
        <vt:i4>1</vt:i4>
      </vt:variant>
      <vt:variant>
        <vt:lpstr>Slide Titles</vt:lpstr>
      </vt:variant>
      <vt:variant>
        <vt:i4>74</vt:i4>
      </vt:variant>
    </vt:vector>
  </HeadingPairs>
  <TitlesOfParts>
    <vt:vector size="75" baseType="lpstr">
      <vt:lpstr>Office Theme</vt:lpstr>
      <vt:lpstr>                  Technological Innovation Management and Entrepreneurship  BEC501</vt:lpstr>
      <vt:lpstr>Module-2</vt:lpstr>
      <vt:lpstr>ORGANIZING - MEANING</vt:lpstr>
      <vt:lpstr>ORGANIZING - MEANING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Module-2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Subject Name &amp; Code</dc:title>
  <dc:creator>HARSHITHA N</dc:creator>
  <cp:lastModifiedBy>Lenovo</cp:lastModifiedBy>
  <cp:revision>761</cp:revision>
  <dcterms:created xsi:type="dcterms:W3CDTF">2021-04-19T08:29:17Z</dcterms:created>
  <dcterms:modified xsi:type="dcterms:W3CDTF">2024-10-29T11:09:53Z</dcterms:modified>
</cp:coreProperties>
</file>