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51B8F3-FE2C-4F29-A05A-E3894D85D4C2}" type="datetimeFigureOut">
              <a:rPr lang="en-IN" smtClean="0"/>
              <a:t>26-06-2025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6A09B9-0479-4C7D-8989-187667238A8D}" type="slidenum">
              <a:rPr lang="en-IN" smtClean="0"/>
              <a:t>‹#›</a:t>
            </a:fld>
            <a:endParaRPr lang="en-IN"/>
          </a:p>
        </p:txBody>
      </p:sp>
    </p:spTree>
    <p:extLst>
      <p:ext uri="{BB962C8B-B14F-4D97-AF65-F5344CB8AC3E}">
        <p14:creationId xmlns:p14="http://schemas.microsoft.com/office/powerpoint/2010/main" val="3281484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646A09B9-0479-4C7D-8989-187667238A8D}" type="slidenum">
              <a:rPr lang="en-IN" smtClean="0"/>
              <a:t>1</a:t>
            </a:fld>
            <a:endParaRPr lang="en-IN"/>
          </a:p>
        </p:txBody>
      </p:sp>
    </p:spTree>
    <p:extLst>
      <p:ext uri="{BB962C8B-B14F-4D97-AF65-F5344CB8AC3E}">
        <p14:creationId xmlns:p14="http://schemas.microsoft.com/office/powerpoint/2010/main" val="190152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3F15E99-0F28-85A6-72D2-14EE42272E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A4A01F4-41E4-5EB9-FBAD-C19C2FD4EE41}"/>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3C561AF2-1711-7BC0-B714-486E16CAA00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53CA889-0BFC-D920-D0C6-1D2195D29046}"/>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108074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2D37A-4F65-2E8F-9AEA-26EA8E1301F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9828A61-001E-5B62-4391-1408403B0C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7CE1A11-1AC1-19A5-F6C5-5F831CC8AD66}"/>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F6B4BB86-0540-B278-360E-514112E5364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41C0577-5CD7-D2E4-5673-0AE0E0310CC2}"/>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17655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E7566F-8625-C3E5-EFE5-7C4F5C3B4543}"/>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4B82146-4D68-B088-DCE1-F6E8ACD150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B15C336-097C-C74B-4C1C-8AE4C8BA4838}"/>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F2286AF1-5547-2955-9F8C-7C6B5663DEB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826C1F1-DCBE-327C-17A4-4C75084FEBAB}"/>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3593547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5E6C8-B3A4-F821-83BF-45ACE6BFF2F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09E711D-2E07-4937-F06C-B9895E3C8B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02F912-DA6F-33AA-EE08-EF44FAB188B7}"/>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AE3A405B-07B8-21E3-0D68-89C9043E19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EC540FC-16DC-A5FE-DC0A-68E105A9D2CD}"/>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244698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D870D-955B-09FE-DD0B-15FF758DCBD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62ED9F1-7A59-1748-7D22-CF9FEC9ECA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CBA081-A688-C448-498E-614853A33EBD}"/>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A5948874-E000-82A4-4941-0E28699C763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66F8A4-DCE8-6FA9-CDA5-362F6358B1CC}"/>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69742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CD5C8-B16A-FD23-E385-21A42BA6A68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66E56E7-DFF3-2709-2B85-EFBE0BC25E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D6ACA33-F640-44F4-97F9-16CF543FB7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286DE4D-994F-8798-BA59-5C21E837425F}"/>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6" name="Footer Placeholder 5">
            <a:extLst>
              <a:ext uri="{FF2B5EF4-FFF2-40B4-BE49-F238E27FC236}">
                <a16:creationId xmlns:a16="http://schemas.microsoft.com/office/drawing/2014/main" id="{F7368CFA-DAD5-FEEB-663B-A3DFB6A438D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099CEFD-DA50-9EC6-C5B0-A91FB91F0864}"/>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170395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97E56-CD31-868C-E3B6-E0D53DD3126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B62CCF9-CD6F-25AC-FA6C-23709A8082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0AB3A5-F16F-04FC-60B8-4AFDE69D6DD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A16B0DE-E4C8-AFC2-3BE9-3D6BCA891D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C7165F-5719-E225-3E1D-3CB3C5465D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AE9A020-5003-5F69-F3D0-06BEA1178DC0}"/>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8" name="Footer Placeholder 7">
            <a:extLst>
              <a:ext uri="{FF2B5EF4-FFF2-40B4-BE49-F238E27FC236}">
                <a16:creationId xmlns:a16="http://schemas.microsoft.com/office/drawing/2014/main" id="{004FA69C-5BEE-BA51-517D-C084B0EF154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248A4CF-8295-1E1D-CFC7-9CDEB5C796D9}"/>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1294808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F5EF5-FF07-4A41-B26E-B74B309B121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F3874BB1-2D62-DCC5-D460-5D01DB438C9C}"/>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4" name="Footer Placeholder 3">
            <a:extLst>
              <a:ext uri="{FF2B5EF4-FFF2-40B4-BE49-F238E27FC236}">
                <a16:creationId xmlns:a16="http://schemas.microsoft.com/office/drawing/2014/main" id="{8ADE30F7-4AF4-BF6C-E750-E8F1BB4D63D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3C494A4-0A4B-D1FA-2EE1-28A778C5709F}"/>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788204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C964A8-6C54-F695-0150-CBFCE1B0FFA5}"/>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3" name="Footer Placeholder 2">
            <a:extLst>
              <a:ext uri="{FF2B5EF4-FFF2-40B4-BE49-F238E27FC236}">
                <a16:creationId xmlns:a16="http://schemas.microsoft.com/office/drawing/2014/main" id="{090F0BA3-3B8E-C93B-50D2-5AC7D46EDBD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C751EE6-A632-A999-1274-47AECDF06E6F}"/>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418956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A82B9-4A5B-85BF-230C-3B00C2FFA4D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1264641-06FA-0E92-91E3-1A8899DD74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C186BFBC-7290-A192-7BA3-64DDF02B39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9077A-4739-DA78-A8E4-2C1F2D0E7854}"/>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6" name="Footer Placeholder 5">
            <a:extLst>
              <a:ext uri="{FF2B5EF4-FFF2-40B4-BE49-F238E27FC236}">
                <a16:creationId xmlns:a16="http://schemas.microsoft.com/office/drawing/2014/main" id="{EB7D8A74-DCCC-192B-5A6F-32043F7DA3F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A06FBEC-B7AB-3836-FE5B-F862956C92FC}"/>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3659072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40FF0-285C-5FBE-C718-30226A25C26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04086B1-DBCE-A655-5B8B-DAF6604782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2442C60-CDEC-FEF6-3395-005DC1DF44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2E42CE-BC39-6A8E-3B69-E14E8BAF8B9A}"/>
              </a:ext>
            </a:extLst>
          </p:cNvPr>
          <p:cNvSpPr>
            <a:spLocks noGrp="1"/>
          </p:cNvSpPr>
          <p:nvPr>
            <p:ph type="dt" sz="half" idx="10"/>
          </p:nvPr>
        </p:nvSpPr>
        <p:spPr/>
        <p:txBody>
          <a:bodyPr/>
          <a:lstStyle/>
          <a:p>
            <a:fld id="{F1726A98-3B3F-49AE-833F-461CDFCCDB19}" type="datetimeFigureOut">
              <a:rPr lang="en-IN" smtClean="0"/>
              <a:t>26-06-2025</a:t>
            </a:fld>
            <a:endParaRPr lang="en-IN"/>
          </a:p>
        </p:txBody>
      </p:sp>
      <p:sp>
        <p:nvSpPr>
          <p:cNvPr id="6" name="Footer Placeholder 5">
            <a:extLst>
              <a:ext uri="{FF2B5EF4-FFF2-40B4-BE49-F238E27FC236}">
                <a16:creationId xmlns:a16="http://schemas.microsoft.com/office/drawing/2014/main" id="{518D91A5-E1A0-1B34-1252-B52D29D0CA1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1138CCF-D465-8DC5-C4CC-DDB4A7087A95}"/>
              </a:ext>
            </a:extLst>
          </p:cNvPr>
          <p:cNvSpPr>
            <a:spLocks noGrp="1"/>
          </p:cNvSpPr>
          <p:nvPr>
            <p:ph type="sldNum" sz="quarter" idx="12"/>
          </p:nvPr>
        </p:nvSpPr>
        <p:spPr/>
        <p:txBody>
          <a:bodyPr/>
          <a:lstStyle/>
          <a:p>
            <a:fld id="{9A769314-D935-4497-ABFF-804904CA2E8F}" type="slidenum">
              <a:rPr lang="en-IN" smtClean="0"/>
              <a:t>‹#›</a:t>
            </a:fld>
            <a:endParaRPr lang="en-IN"/>
          </a:p>
        </p:txBody>
      </p:sp>
    </p:spTree>
    <p:extLst>
      <p:ext uri="{BB962C8B-B14F-4D97-AF65-F5344CB8AC3E}">
        <p14:creationId xmlns:p14="http://schemas.microsoft.com/office/powerpoint/2010/main" val="1631832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0D7BD0-2990-A5D6-3277-8EEBBDBEBE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774723A-7A9C-0AE8-B020-FE20F76984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26A98-3B3F-49AE-833F-461CDFCCDB19}" type="datetimeFigureOut">
              <a:rPr lang="en-IN" smtClean="0"/>
              <a:t>26-06-2025</a:t>
            </a:fld>
            <a:endParaRPr lang="en-IN"/>
          </a:p>
        </p:txBody>
      </p:sp>
      <p:sp>
        <p:nvSpPr>
          <p:cNvPr id="5" name="Footer Placeholder 4">
            <a:extLst>
              <a:ext uri="{FF2B5EF4-FFF2-40B4-BE49-F238E27FC236}">
                <a16:creationId xmlns:a16="http://schemas.microsoft.com/office/drawing/2014/main" id="{91BBE779-B7A0-62D1-FE42-EFDD2A3C3A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E6507A1C-2818-AAEB-26FD-58CD4DC0FD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769314-D935-4497-ABFF-804904CA2E8F}" type="slidenum">
              <a:rPr lang="en-IN" smtClean="0"/>
              <a:t>‹#›</a:t>
            </a:fld>
            <a:endParaRPr lang="en-IN"/>
          </a:p>
        </p:txBody>
      </p:sp>
      <p:pic>
        <p:nvPicPr>
          <p:cNvPr id="8" name="Picture 7">
            <a:extLst>
              <a:ext uri="{FF2B5EF4-FFF2-40B4-BE49-F238E27FC236}">
                <a16:creationId xmlns:a16="http://schemas.microsoft.com/office/drawing/2014/main" id="{98A4E362-45A3-42F4-801D-72026227269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847850" y="5625"/>
            <a:ext cx="8496300" cy="1304925"/>
          </a:xfrm>
          <a:prstGeom prst="rect">
            <a:avLst/>
          </a:prstGeom>
        </p:spPr>
      </p:pic>
    </p:spTree>
    <p:extLst>
      <p:ext uri="{BB962C8B-B14F-4D97-AF65-F5344CB8AC3E}">
        <p14:creationId xmlns:p14="http://schemas.microsoft.com/office/powerpoint/2010/main" val="3274426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BC5F9BC-D90A-1738-B365-CBA0328DD5CC}"/>
              </a:ext>
            </a:extLst>
          </p:cNvPr>
          <p:cNvSpPr>
            <a:spLocks noGrp="1"/>
          </p:cNvSpPr>
          <p:nvPr>
            <p:ph type="subTitle" idx="1"/>
          </p:nvPr>
        </p:nvSpPr>
        <p:spPr>
          <a:xfrm>
            <a:off x="1524000" y="1720645"/>
            <a:ext cx="9144000" cy="3537155"/>
          </a:xfrm>
        </p:spPr>
        <p:txBody>
          <a:bodyPr>
            <a:normAutofit fontScale="92500"/>
          </a:bodyPr>
          <a:lstStyle/>
          <a:p>
            <a:r>
              <a:rPr lang="en-US" sz="3200" b="1" dirty="0"/>
              <a:t>Entrepreneurship development</a:t>
            </a:r>
          </a:p>
          <a:p>
            <a:r>
              <a:rPr lang="en-US" sz="3200" b="1" dirty="0"/>
              <a:t>Subject code – MBA206</a:t>
            </a:r>
          </a:p>
          <a:p>
            <a:r>
              <a:rPr lang="en-US" dirty="0"/>
              <a:t>By</a:t>
            </a:r>
            <a:br>
              <a:rPr lang="en-US" dirty="0"/>
            </a:br>
            <a:r>
              <a:rPr lang="en-US" dirty="0"/>
              <a:t>Pallavi</a:t>
            </a:r>
            <a:br>
              <a:rPr lang="en-US" dirty="0"/>
            </a:br>
            <a:r>
              <a:rPr lang="en-US" dirty="0"/>
              <a:t>Assistant Professor</a:t>
            </a:r>
          </a:p>
          <a:p>
            <a:r>
              <a:rPr lang="en-US" sz="4400" b="1" dirty="0"/>
              <a:t>Module – 1</a:t>
            </a:r>
          </a:p>
          <a:p>
            <a:r>
              <a:rPr lang="en-US" sz="3600" b="1" dirty="0"/>
              <a:t>Introduction to entrepreneur &amp; entrepreneurship</a:t>
            </a:r>
            <a:endParaRPr lang="en-IN" sz="3600" b="1" dirty="0"/>
          </a:p>
        </p:txBody>
      </p:sp>
    </p:spTree>
    <p:extLst>
      <p:ext uri="{BB962C8B-B14F-4D97-AF65-F5344CB8AC3E}">
        <p14:creationId xmlns:p14="http://schemas.microsoft.com/office/powerpoint/2010/main" val="3901759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27EB75-94B5-C128-0583-16B1F3B3FA83}"/>
              </a:ext>
            </a:extLst>
          </p:cNvPr>
          <p:cNvSpPr>
            <a:spLocks noGrp="1"/>
          </p:cNvSpPr>
          <p:nvPr>
            <p:ph idx="1"/>
          </p:nvPr>
        </p:nvSpPr>
        <p:spPr/>
        <p:txBody>
          <a:bodyPr/>
          <a:lstStyle/>
          <a:p>
            <a:pPr marL="0" indent="0">
              <a:buNone/>
            </a:pPr>
            <a:r>
              <a:rPr lang="en-US" b="1" dirty="0"/>
              <a:t>Intrapreneurship</a:t>
            </a:r>
          </a:p>
          <a:p>
            <a:pPr marL="0" indent="0">
              <a:buNone/>
            </a:pPr>
            <a:r>
              <a:rPr lang="en-US" sz="2400" dirty="0">
                <a:latin typeface="Garamond" panose="02020404030301010803" pitchFamily="18" charset="0"/>
                <a:cs typeface="Times New Roman" panose="02020603050405020304" pitchFamily="18" charset="0"/>
              </a:rPr>
              <a:t>An Intrapreneurship is a phenomenon of empowering the employees within the organization by valuing their ideas and converting them into profit making business models.</a:t>
            </a:r>
          </a:p>
          <a:p>
            <a:pPr marL="0" indent="0">
              <a:buNone/>
            </a:pPr>
            <a:r>
              <a:rPr lang="en-US" sz="2400" dirty="0">
                <a:latin typeface="Garamond" panose="02020404030301010803" pitchFamily="18" charset="0"/>
                <a:cs typeface="Times New Roman" panose="02020603050405020304" pitchFamily="18" charset="0"/>
              </a:rPr>
              <a:t>It is the combination of employee responsibilities with his/her </a:t>
            </a:r>
            <a:r>
              <a:rPr lang="en-US" sz="2400" dirty="0" err="1">
                <a:latin typeface="Garamond" panose="02020404030301010803" pitchFamily="18" charset="0"/>
                <a:cs typeface="Times New Roman" panose="02020603050405020304" pitchFamily="18" charset="0"/>
              </a:rPr>
              <a:t>entrepreurship</a:t>
            </a:r>
            <a:r>
              <a:rPr lang="en-US" sz="2400" dirty="0">
                <a:latin typeface="Garamond" panose="02020404030301010803" pitchFamily="18" charset="0"/>
                <a:cs typeface="Times New Roman" panose="02020603050405020304" pitchFamily="18" charset="0"/>
              </a:rPr>
              <a:t> skills that creates an entrepreneur.</a:t>
            </a:r>
          </a:p>
          <a:p>
            <a:pPr marL="0" indent="0">
              <a:buNone/>
            </a:pPr>
            <a:r>
              <a:rPr lang="en-US" sz="2400" dirty="0">
                <a:latin typeface="Garamond" panose="02020404030301010803" pitchFamily="18" charset="0"/>
                <a:cs typeface="Times New Roman" panose="02020603050405020304" pitchFamily="18" charset="0"/>
              </a:rPr>
              <a:t>An intrapreneur is an employee who avails an opportunity, develops an idea and takes into the next level for the betterment of the organization.</a:t>
            </a:r>
          </a:p>
          <a:p>
            <a:pPr marL="0" indent="0">
              <a:buNone/>
            </a:pPr>
            <a:endParaRPr lang="en-IN" dirty="0"/>
          </a:p>
        </p:txBody>
      </p:sp>
    </p:spTree>
    <p:extLst>
      <p:ext uri="{BB962C8B-B14F-4D97-AF65-F5344CB8AC3E}">
        <p14:creationId xmlns:p14="http://schemas.microsoft.com/office/powerpoint/2010/main" val="2893750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866DD0-908E-254A-9666-58C9BE77C90A}"/>
              </a:ext>
            </a:extLst>
          </p:cNvPr>
          <p:cNvSpPr>
            <a:spLocks noGrp="1"/>
          </p:cNvSpPr>
          <p:nvPr>
            <p:ph idx="1"/>
          </p:nvPr>
        </p:nvSpPr>
        <p:spPr/>
        <p:txBody>
          <a:bodyPr>
            <a:normAutofit/>
          </a:bodyPr>
          <a:lstStyle/>
          <a:p>
            <a:pPr marL="0" indent="0">
              <a:buNone/>
            </a:pPr>
            <a:r>
              <a:rPr lang="en-US" b="1" dirty="0"/>
              <a:t>Intrapreneur an emerging class:</a:t>
            </a:r>
          </a:p>
          <a:p>
            <a:r>
              <a:rPr lang="en-US" sz="2400" dirty="0">
                <a:latin typeface="Garamond" panose="02020404030301010803" pitchFamily="18" charset="0"/>
                <a:cs typeface="Times New Roman" panose="02020603050405020304" pitchFamily="18" charset="0"/>
              </a:rPr>
              <a:t>An intrapreneur is an employee who is tasked with developing an innovative idea or project within a company. </a:t>
            </a:r>
          </a:p>
          <a:p>
            <a:r>
              <a:rPr lang="en-US" sz="2400" dirty="0">
                <a:latin typeface="Garamond" panose="02020404030301010803" pitchFamily="18" charset="0"/>
                <a:cs typeface="Times New Roman" panose="02020603050405020304" pitchFamily="18" charset="0"/>
              </a:rPr>
              <a:t>An intrapreneur is an inside entrepreneur, or an entrepreneur within a large firm, who uses entrepreneurial skills without incurring the risks associated with those activities.</a:t>
            </a:r>
          </a:p>
          <a:p>
            <a:r>
              <a:rPr lang="en-US" sz="2400" dirty="0">
                <a:latin typeface="Garamond" panose="02020404030301010803" pitchFamily="18" charset="0"/>
                <a:cs typeface="Times New Roman" panose="02020603050405020304" pitchFamily="18" charset="0"/>
              </a:rPr>
              <a:t>The intrapreneur may not face the outsized risks or reap the outsized rewards of an entrepreneur. </a:t>
            </a:r>
          </a:p>
          <a:p>
            <a:r>
              <a:rPr lang="en-US" sz="2400" dirty="0">
                <a:latin typeface="Garamond" panose="02020404030301010803" pitchFamily="18" charset="0"/>
                <a:cs typeface="Times New Roman" panose="02020603050405020304" pitchFamily="18" charset="0"/>
              </a:rPr>
              <a:t>However, the intrapreneur has access to the resources and capabilities of an established company</a:t>
            </a:r>
          </a:p>
          <a:p>
            <a:pPr marL="0" indent="0">
              <a:buNone/>
            </a:pPr>
            <a:endParaRPr lang="en-IN" dirty="0"/>
          </a:p>
        </p:txBody>
      </p:sp>
    </p:spTree>
    <p:extLst>
      <p:ext uri="{BB962C8B-B14F-4D97-AF65-F5344CB8AC3E}">
        <p14:creationId xmlns:p14="http://schemas.microsoft.com/office/powerpoint/2010/main" val="3794368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a:extLst>
              <a:ext uri="{FF2B5EF4-FFF2-40B4-BE49-F238E27FC236}">
                <a16:creationId xmlns:a16="http://schemas.microsoft.com/office/drawing/2014/main" id="{D3322A18-E7D6-F3D0-0D9A-BC63B5196C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4839" y="1465006"/>
            <a:ext cx="9320979" cy="5496233"/>
          </a:xfrm>
        </p:spPr>
      </p:pic>
    </p:spTree>
    <p:extLst>
      <p:ext uri="{BB962C8B-B14F-4D97-AF65-F5344CB8AC3E}">
        <p14:creationId xmlns:p14="http://schemas.microsoft.com/office/powerpoint/2010/main" val="4188166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480695F-EF06-DEEB-83C7-27D9D875CD7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70" r="562"/>
          <a:stretch/>
        </p:blipFill>
        <p:spPr>
          <a:xfrm>
            <a:off x="1966452" y="1465006"/>
            <a:ext cx="8318090" cy="5392994"/>
          </a:xfrm>
          <a:prstGeom prst="rect">
            <a:avLst/>
          </a:prstGeom>
        </p:spPr>
      </p:pic>
    </p:spTree>
    <p:extLst>
      <p:ext uri="{BB962C8B-B14F-4D97-AF65-F5344CB8AC3E}">
        <p14:creationId xmlns:p14="http://schemas.microsoft.com/office/powerpoint/2010/main" val="55900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E9F5DE-7748-275E-FC93-A1427F243CB2}"/>
              </a:ext>
            </a:extLst>
          </p:cNvPr>
          <p:cNvSpPr>
            <a:spLocks noGrp="1"/>
          </p:cNvSpPr>
          <p:nvPr>
            <p:ph idx="1"/>
          </p:nvPr>
        </p:nvSpPr>
        <p:spPr>
          <a:xfrm>
            <a:off x="838200" y="1415845"/>
            <a:ext cx="10515600" cy="5329084"/>
          </a:xfrm>
        </p:spPr>
        <p:txBody>
          <a:bodyPr>
            <a:normAutofit fontScale="55000" lnSpcReduction="20000"/>
          </a:bodyPr>
          <a:lstStyle/>
          <a:p>
            <a:pPr marL="0" indent="0">
              <a:buNone/>
            </a:pPr>
            <a:r>
              <a:rPr lang="en-US" sz="5800" b="1" dirty="0">
                <a:solidFill>
                  <a:srgbClr val="350004"/>
                </a:solidFill>
                <a:latin typeface="Garamond" panose="02020404030301010803" pitchFamily="18" charset="0"/>
              </a:rPr>
              <a:t>Classification According to Function</a:t>
            </a:r>
            <a:endParaRPr lang="en-US" sz="5800" dirty="0">
              <a:solidFill>
                <a:srgbClr val="333333"/>
              </a:solidFill>
              <a:latin typeface="Garamond" panose="02020404030301010803" pitchFamily="18" charset="0"/>
            </a:endParaRPr>
          </a:p>
          <a:p>
            <a:pPr marL="0" indent="0">
              <a:buNone/>
            </a:pPr>
            <a:r>
              <a:rPr lang="en-US" sz="4400" b="1" dirty="0">
                <a:solidFill>
                  <a:srgbClr val="E0390D"/>
                </a:solidFill>
                <a:latin typeface="Garamond" panose="02020404030301010803" pitchFamily="18" charset="0"/>
              </a:rPr>
              <a:t>1. Innovating Entrepreneur</a:t>
            </a:r>
            <a:endParaRPr lang="en-US" sz="4400" b="1" dirty="0">
              <a:solidFill>
                <a:srgbClr val="333333"/>
              </a:solidFill>
              <a:latin typeface="Garamond" panose="02020404030301010803" pitchFamily="18" charset="0"/>
            </a:endParaRPr>
          </a:p>
          <a:p>
            <a:pPr marL="0" indent="0">
              <a:buNone/>
            </a:pPr>
            <a:r>
              <a:rPr lang="en-US" sz="4400" dirty="0">
                <a:solidFill>
                  <a:srgbClr val="333333"/>
                </a:solidFill>
                <a:latin typeface="Garamond" panose="02020404030301010803" pitchFamily="18" charset="0"/>
              </a:rPr>
              <a:t>Innovative entrepreneur is one who is always focused on introducing a new project or introducing something new in the venture already started. They constantly observe the environment around them; collect information and analyze them in order to contribute something a new in the venture. Their innovation may take the form of brand-new product, upgraded product, discovering untapped market, new method of production, reengineering of existing product, new method of distribution of product, simplification of complex process, adoption of a distinct process and so on.</a:t>
            </a:r>
          </a:p>
          <a:p>
            <a:pPr marL="0" indent="0">
              <a:buNone/>
            </a:pPr>
            <a:r>
              <a:rPr lang="en-US" sz="4400" b="1" dirty="0">
                <a:solidFill>
                  <a:srgbClr val="E0390D"/>
                </a:solidFill>
                <a:latin typeface="Garamond" panose="02020404030301010803" pitchFamily="18" charset="0"/>
              </a:rPr>
              <a:t>2. Imitative Entrepreneur</a:t>
            </a:r>
            <a:endParaRPr lang="en-US" sz="4400" b="1" dirty="0">
              <a:solidFill>
                <a:srgbClr val="333333"/>
              </a:solidFill>
              <a:latin typeface="Garamond" panose="02020404030301010803" pitchFamily="18" charset="0"/>
            </a:endParaRPr>
          </a:p>
          <a:p>
            <a:pPr marL="0" indent="0">
              <a:buNone/>
            </a:pPr>
            <a:r>
              <a:rPr lang="en-US" sz="4400" dirty="0">
                <a:solidFill>
                  <a:srgbClr val="333333"/>
                </a:solidFill>
                <a:latin typeface="Garamond" panose="02020404030301010803" pitchFamily="18" charset="0"/>
              </a:rPr>
              <a:t>Imitative entrepreneur is one who simply imitates existing skill, knowledge or technology already in place in advanced countries. A simply reengineer or redesign the products developed in advanced countries and produce a version suited to their local conditions. For example, many electronic products invented in advanced countries are simply reengineered in developing countries. Similarly expensive medicines developed in advanced countries are simply reengineered by changing the composition of elements or changing the process of production.</a:t>
            </a:r>
          </a:p>
          <a:p>
            <a:pPr marL="0" indent="0">
              <a:buNone/>
            </a:pPr>
            <a:endParaRPr lang="en-IN" dirty="0"/>
          </a:p>
        </p:txBody>
      </p:sp>
    </p:spTree>
    <p:extLst>
      <p:ext uri="{BB962C8B-B14F-4D97-AF65-F5344CB8AC3E}">
        <p14:creationId xmlns:p14="http://schemas.microsoft.com/office/powerpoint/2010/main" val="328003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CB4DBC-672D-C6FB-10D5-9F0B6B500780}"/>
              </a:ext>
            </a:extLst>
          </p:cNvPr>
          <p:cNvSpPr>
            <a:spLocks noGrp="1"/>
          </p:cNvSpPr>
          <p:nvPr>
            <p:ph idx="1"/>
          </p:nvPr>
        </p:nvSpPr>
        <p:spPr>
          <a:xfrm>
            <a:off x="639097" y="1494503"/>
            <a:ext cx="10714703" cy="4925962"/>
          </a:xfrm>
        </p:spPr>
        <p:txBody>
          <a:bodyPr>
            <a:noAutofit/>
          </a:bodyPr>
          <a:lstStyle/>
          <a:p>
            <a:pPr marL="0" indent="0">
              <a:buNone/>
            </a:pPr>
            <a:r>
              <a:rPr lang="en-US" sz="2400" b="1" i="0" dirty="0">
                <a:solidFill>
                  <a:srgbClr val="C00000"/>
                </a:solidFill>
                <a:effectLst/>
                <a:latin typeface="Garamond" panose="02020404030301010803" pitchFamily="18" charset="0"/>
              </a:rPr>
              <a:t>3</a:t>
            </a:r>
            <a:r>
              <a:rPr lang="en-US" sz="2400" b="1" dirty="0">
                <a:solidFill>
                  <a:srgbClr val="C00000"/>
                </a:solidFill>
                <a:latin typeface="Garamond" panose="02020404030301010803" pitchFamily="18" charset="0"/>
                <a:cs typeface="Times New Roman" panose="02020603050405020304" pitchFamily="18" charset="0"/>
              </a:rPr>
              <a:t>. Fabian Entrepreneur</a:t>
            </a:r>
            <a:br>
              <a:rPr lang="en-US" sz="2400" dirty="0">
                <a:solidFill>
                  <a:srgbClr val="FF4040"/>
                </a:solidFill>
                <a:latin typeface="Garamond" panose="02020404030301010803" pitchFamily="18" charset="0"/>
                <a:cs typeface="Times New Roman" panose="02020603050405020304" pitchFamily="18" charset="0"/>
              </a:rPr>
            </a:br>
            <a:r>
              <a:rPr lang="en-US" sz="2400" dirty="0">
                <a:solidFill>
                  <a:srgbClr val="333333"/>
                </a:solidFill>
                <a:latin typeface="Garamond" panose="02020404030301010803" pitchFamily="18" charset="0"/>
                <a:cs typeface="Times New Roman" panose="02020603050405020304" pitchFamily="18" charset="0"/>
              </a:rPr>
              <a:t>These entrepreneurs are said to be conservatives and skeptical about plasticizing any change in their organization. They are of risk-averse type. They do not simply change to the changes happening in the environment. But they adapt themselves to the changes only as a last resort when they fear that non adaptability to changes will inevitably lead to loss or collapse of the enterprise. Their dealings are governed by customs, religion, tradition and past practices handed down to them by their ancestors. They would like to follow in the footsteps of predecessors. Example; </a:t>
            </a:r>
            <a:r>
              <a:rPr lang="en-US" sz="2400" dirty="0" err="1">
                <a:solidFill>
                  <a:srgbClr val="333333"/>
                </a:solidFill>
                <a:latin typeface="Garamond" panose="02020404030301010803" pitchFamily="18" charset="0"/>
                <a:cs typeface="Times New Roman" panose="02020603050405020304" pitchFamily="18" charset="0"/>
              </a:rPr>
              <a:t>Nursus</a:t>
            </a:r>
            <a:r>
              <a:rPr lang="en-US" sz="2400" dirty="0">
                <a:solidFill>
                  <a:srgbClr val="333333"/>
                </a:solidFill>
                <a:latin typeface="Garamond" panose="02020404030301010803" pitchFamily="18" charset="0"/>
                <a:cs typeface="Times New Roman" panose="02020603050405020304" pitchFamily="18" charset="0"/>
              </a:rPr>
              <a:t> coffee</a:t>
            </a:r>
            <a:br>
              <a:rPr lang="en-US" sz="2400" dirty="0">
                <a:solidFill>
                  <a:srgbClr val="333333"/>
                </a:solidFill>
                <a:latin typeface="Garamond" panose="02020404030301010803" pitchFamily="18" charset="0"/>
                <a:cs typeface="Times New Roman" panose="02020603050405020304" pitchFamily="18" charset="0"/>
              </a:rPr>
            </a:br>
            <a:r>
              <a:rPr lang="en-US" sz="2400" b="1" dirty="0">
                <a:solidFill>
                  <a:srgbClr val="E0390D"/>
                </a:solidFill>
                <a:latin typeface="Garamond" panose="02020404030301010803" pitchFamily="18" charset="0"/>
                <a:cs typeface="Times New Roman" panose="02020603050405020304" pitchFamily="18" charset="0"/>
              </a:rPr>
              <a:t> </a:t>
            </a:r>
            <a:br>
              <a:rPr lang="en-US" sz="2400" dirty="0">
                <a:solidFill>
                  <a:srgbClr val="333333"/>
                </a:solidFill>
                <a:latin typeface="Garamond" panose="02020404030301010803" pitchFamily="18" charset="0"/>
                <a:cs typeface="Times New Roman" panose="02020603050405020304" pitchFamily="18" charset="0"/>
              </a:rPr>
            </a:br>
            <a:r>
              <a:rPr lang="en-US" sz="2400" b="1" dirty="0">
                <a:solidFill>
                  <a:srgbClr val="E0390D"/>
                </a:solidFill>
                <a:latin typeface="Garamond" panose="02020404030301010803" pitchFamily="18" charset="0"/>
                <a:cs typeface="Times New Roman" panose="02020603050405020304" pitchFamily="18" charset="0"/>
              </a:rPr>
              <a:t>4. Drone Entrepreneur</a:t>
            </a:r>
            <a:br>
              <a:rPr lang="en-US" sz="2400" b="1" dirty="0">
                <a:solidFill>
                  <a:srgbClr val="333333"/>
                </a:solidFill>
                <a:latin typeface="Garamond" panose="02020404030301010803" pitchFamily="18" charset="0"/>
                <a:cs typeface="Times New Roman" panose="02020603050405020304" pitchFamily="18" charset="0"/>
              </a:rPr>
            </a:br>
            <a:r>
              <a:rPr lang="en-US" sz="2400" dirty="0">
                <a:solidFill>
                  <a:srgbClr val="333333"/>
                </a:solidFill>
                <a:latin typeface="Garamond" panose="02020404030301010803" pitchFamily="18" charset="0"/>
                <a:cs typeface="Times New Roman" panose="02020603050405020304" pitchFamily="18" charset="0"/>
              </a:rPr>
              <a:t>Drone entrepreneurs are those who are totally opposed to changes unfolding in the environment. They used to operate in the niche market. They are similar to Fabian entrepreneur in doggedly pursuing their conventional practices. The main difference between Fabian entrepreneur and drone entrepreneur lies in the fact that while Fabian entrepreneur adapts to changes eventually as a last resort, drone entrepreneur never adapts himself or herself to change, Example; Gopal Tooth powder</a:t>
            </a:r>
            <a:br>
              <a:rPr lang="en-US" sz="2400" dirty="0">
                <a:solidFill>
                  <a:srgbClr val="333333"/>
                </a:solidFill>
                <a:latin typeface="Garamond" panose="02020404030301010803" pitchFamily="18" charset="0"/>
                <a:cs typeface="Times New Roman" panose="02020603050405020304" pitchFamily="18" charset="0"/>
              </a:rPr>
            </a:br>
            <a:br>
              <a:rPr lang="en-US" sz="2400" dirty="0">
                <a:latin typeface="Garamond" panose="02020404030301010803" pitchFamily="18" charset="0"/>
              </a:rPr>
            </a:br>
            <a:endParaRPr lang="en-IN" sz="2400" dirty="0">
              <a:latin typeface="Garamond" panose="02020404030301010803" pitchFamily="18" charset="0"/>
            </a:endParaRPr>
          </a:p>
        </p:txBody>
      </p:sp>
    </p:spTree>
    <p:extLst>
      <p:ext uri="{BB962C8B-B14F-4D97-AF65-F5344CB8AC3E}">
        <p14:creationId xmlns:p14="http://schemas.microsoft.com/office/powerpoint/2010/main" val="3046491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F5507BE-615F-CABB-09F4-BEE3409E216E}"/>
              </a:ext>
            </a:extLst>
          </p:cNvPr>
          <p:cNvSpPr txBox="1"/>
          <p:nvPr/>
        </p:nvSpPr>
        <p:spPr>
          <a:xfrm>
            <a:off x="806245" y="1744529"/>
            <a:ext cx="10894142" cy="4462760"/>
          </a:xfrm>
          <a:prstGeom prst="rect">
            <a:avLst/>
          </a:prstGeom>
          <a:noFill/>
        </p:spPr>
        <p:txBody>
          <a:bodyPr wrap="square">
            <a:spAutoFit/>
          </a:bodyPr>
          <a:lstStyle/>
          <a:p>
            <a:pPr marL="0" indent="0">
              <a:buNone/>
            </a:pPr>
            <a:r>
              <a:rPr lang="en-US" sz="3200" b="1" i="0" dirty="0">
                <a:solidFill>
                  <a:srgbClr val="350004"/>
                </a:solidFill>
                <a:effectLst/>
                <a:latin typeface="Garamond" panose="02020404030301010803" pitchFamily="18" charset="0"/>
              </a:rPr>
              <a:t>Classification According to Type of Business</a:t>
            </a:r>
            <a:r>
              <a:rPr lang="en-US" sz="1800" b="1" i="0" dirty="0">
                <a:solidFill>
                  <a:srgbClr val="E0390D"/>
                </a:solidFill>
                <a:effectLst/>
                <a:latin typeface="Garamond" panose="02020404030301010803" pitchFamily="18" charset="0"/>
              </a:rPr>
              <a:t> </a:t>
            </a:r>
            <a:endParaRPr lang="en-US" b="0" i="0" dirty="0">
              <a:solidFill>
                <a:srgbClr val="333333"/>
              </a:solidFill>
              <a:effectLst/>
              <a:latin typeface="Garamond" panose="02020404030301010803" pitchFamily="18" charset="0"/>
            </a:endParaRPr>
          </a:p>
          <a:p>
            <a:pPr marL="0" indent="0">
              <a:buNone/>
            </a:pPr>
            <a:r>
              <a:rPr lang="en-US" sz="1800" b="1" dirty="0">
                <a:solidFill>
                  <a:srgbClr val="C00000"/>
                </a:solidFill>
                <a:effectLst/>
                <a:latin typeface="Garamond" panose="02020404030301010803" pitchFamily="18" charset="0"/>
              </a:rPr>
              <a:t>1. Business Entrepreneur</a:t>
            </a:r>
            <a:endParaRPr lang="en-US" b="1" dirty="0">
              <a:solidFill>
                <a:srgbClr val="C00000"/>
              </a:solidFill>
              <a:effectLst/>
              <a:latin typeface="Garamond" panose="02020404030301010803" pitchFamily="18" charset="0"/>
            </a:endParaRPr>
          </a:p>
          <a:p>
            <a:pPr marL="0" indent="0">
              <a:buNone/>
            </a:pPr>
            <a:r>
              <a:rPr lang="en-US" sz="1800" b="0" i="0" dirty="0">
                <a:solidFill>
                  <a:srgbClr val="333333"/>
                </a:solidFill>
                <a:effectLst/>
                <a:latin typeface="Garamond" panose="02020404030301010803" pitchFamily="18" charset="0"/>
              </a:rPr>
              <a:t>Business entrepreneur is called solo entrepreneur. He/she is the one who conceives an idea for a new product/service and establishes a business enterprise to translate his idea into reality. He/she may establish small or large enterprise to commercially exploit his/her idea. He/she takes up production, operations and pursues marketing activities.</a:t>
            </a:r>
          </a:p>
          <a:p>
            <a:pPr marL="0" indent="0">
              <a:buNone/>
            </a:pPr>
            <a:r>
              <a:rPr lang="en-US" sz="1800" b="1" dirty="0">
                <a:solidFill>
                  <a:srgbClr val="C00000"/>
                </a:solidFill>
                <a:latin typeface="Garamond" panose="02020404030301010803" pitchFamily="18" charset="0"/>
              </a:rPr>
              <a:t>2. Trading Entrepreneur
</a:t>
            </a:r>
            <a:r>
              <a:rPr lang="en-US" sz="1800" dirty="0">
                <a:solidFill>
                  <a:srgbClr val="333333"/>
                </a:solidFill>
                <a:latin typeface="Garamond" panose="02020404030301010803" pitchFamily="18" charset="0"/>
              </a:rPr>
              <a:t>Trading entrepreneurs are those who restrict themselves to buying and selling finished goods. They may be engaged in domestic and international trade. Their core strength lies in distribution and marketing. They get their income by way of commission and marketing.</a:t>
            </a:r>
          </a:p>
          <a:p>
            <a:r>
              <a:rPr lang="en-US" b="1" dirty="0">
                <a:solidFill>
                  <a:srgbClr val="C00000"/>
                </a:solidFill>
                <a:latin typeface="Garamond" panose="02020404030301010803" pitchFamily="18" charset="0"/>
              </a:rPr>
              <a:t>3.</a:t>
            </a:r>
            <a:r>
              <a:rPr lang="en-US" dirty="0">
                <a:solidFill>
                  <a:srgbClr val="333333"/>
                </a:solidFill>
                <a:latin typeface="Garamond" panose="02020404030301010803" pitchFamily="18" charset="0"/>
              </a:rPr>
              <a:t> </a:t>
            </a:r>
            <a:r>
              <a:rPr lang="en-US" b="1" dirty="0">
                <a:solidFill>
                  <a:srgbClr val="C00000"/>
                </a:solidFill>
                <a:latin typeface="Garamond" panose="02020404030301010803" pitchFamily="18" charset="0"/>
              </a:rPr>
              <a:t>Industrial Entrepreneur
</a:t>
            </a:r>
            <a:r>
              <a:rPr lang="en-US" dirty="0">
                <a:solidFill>
                  <a:srgbClr val="333333"/>
                </a:solidFill>
                <a:latin typeface="Garamond" panose="02020404030301010803" pitchFamily="18" charset="0"/>
              </a:rPr>
              <a:t>These are entrepreneurs who manufacture products to cater to the needs of consuming public after identifying the need left unfulfilled by the manufacturer hitherto. They may be small, medium and large entrepreneurs. Industrial entrepreneurs </a:t>
            </a:r>
            <a:r>
              <a:rPr lang="en-US" dirty="0" err="1">
                <a:solidFill>
                  <a:srgbClr val="333333"/>
                </a:solidFill>
                <a:latin typeface="Garamond" panose="02020404030301010803" pitchFamily="18" charset="0"/>
              </a:rPr>
              <a:t>mobilise</a:t>
            </a:r>
            <a:r>
              <a:rPr lang="en-US" dirty="0">
                <a:solidFill>
                  <a:srgbClr val="333333"/>
                </a:solidFill>
                <a:latin typeface="Garamond" panose="02020404030301010803" pitchFamily="18" charset="0"/>
              </a:rPr>
              <a:t> the resources of various types and create an entity to manufacture the products or service. They add utility to products rolled out by them which is termed as value addition.</a:t>
            </a:r>
          </a:p>
          <a:p>
            <a:pPr marL="0" indent="0">
              <a:buNone/>
            </a:pPr>
            <a:endParaRPr lang="en-US" sz="1800" dirty="0">
              <a:solidFill>
                <a:srgbClr val="333333"/>
              </a:solidFill>
              <a:latin typeface="Times New Roman" panose="02020603050405020304" pitchFamily="18" charset="0"/>
            </a:endParaRPr>
          </a:p>
        </p:txBody>
      </p:sp>
    </p:spTree>
    <p:extLst>
      <p:ext uri="{BB962C8B-B14F-4D97-AF65-F5344CB8AC3E}">
        <p14:creationId xmlns:p14="http://schemas.microsoft.com/office/powerpoint/2010/main" val="2171679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D25674-CE9B-5463-B56F-9E06AED3B170}"/>
              </a:ext>
            </a:extLst>
          </p:cNvPr>
          <p:cNvSpPr>
            <a:spLocks noGrp="1"/>
          </p:cNvSpPr>
          <p:nvPr>
            <p:ph idx="1"/>
          </p:nvPr>
        </p:nvSpPr>
        <p:spPr>
          <a:xfrm>
            <a:off x="838200" y="1815793"/>
            <a:ext cx="10515600" cy="4351338"/>
          </a:xfrm>
        </p:spPr>
        <p:txBody>
          <a:bodyPr>
            <a:normAutofit fontScale="77500" lnSpcReduction="20000"/>
          </a:bodyPr>
          <a:lstStyle/>
          <a:p>
            <a:pPr marL="0" indent="0">
              <a:buNone/>
            </a:pPr>
            <a:r>
              <a:rPr lang="en-US" b="1" dirty="0">
                <a:solidFill>
                  <a:srgbClr val="C00000"/>
                </a:solidFill>
                <a:latin typeface="Garamond" panose="02020404030301010803" pitchFamily="18" charset="0"/>
              </a:rPr>
              <a:t>4. Corporate</a:t>
            </a:r>
            <a:r>
              <a:rPr lang="en-US" dirty="0">
                <a:solidFill>
                  <a:srgbClr val="333333"/>
                </a:solidFill>
                <a:latin typeface="Garamond" panose="02020404030301010803" pitchFamily="18" charset="0"/>
              </a:rPr>
              <a:t> </a:t>
            </a:r>
            <a:r>
              <a:rPr lang="en-US" b="1" dirty="0">
                <a:solidFill>
                  <a:srgbClr val="C00000"/>
                </a:solidFill>
                <a:latin typeface="Garamond" panose="02020404030301010803" pitchFamily="18" charset="0"/>
              </a:rPr>
              <a:t>Entrepreneur</a:t>
            </a:r>
            <a:r>
              <a:rPr lang="en-US" dirty="0">
                <a:solidFill>
                  <a:srgbClr val="333333"/>
                </a:solidFill>
                <a:latin typeface="Garamond" panose="02020404030301010803" pitchFamily="18" charset="0"/>
              </a:rPr>
              <a:t>
Corporate entrepreneur is called promoter. He/she takes initiative necessary to start an entity under corporate format. He/she arranges to fulfil the formalities to start a corporate entity under Company law. Corporate entrepreneur assembles all the resources and put in place organisation to run the business on a day-to-day basis. In corporate form of organisation, ownership and management are separated. Corporate entities are registered under the Companies Act or under the Trust Act. Corporate entrepreneurs install a team of experts to manage the entity on a day-to-day basis.</a:t>
            </a:r>
          </a:p>
          <a:p>
            <a:pPr marL="0" indent="0">
              <a:buNone/>
            </a:pPr>
            <a:r>
              <a:rPr lang="en-US" b="1" dirty="0">
                <a:solidFill>
                  <a:srgbClr val="C00000"/>
                </a:solidFill>
                <a:latin typeface="Garamond" panose="02020404030301010803" pitchFamily="18" charset="0"/>
              </a:rPr>
              <a:t>5. Agricultural Entrepreneur</a:t>
            </a:r>
          </a:p>
          <a:p>
            <a:pPr marL="0" indent="0">
              <a:buNone/>
            </a:pPr>
            <a:r>
              <a:rPr lang="en-US" dirty="0">
                <a:solidFill>
                  <a:srgbClr val="333333"/>
                </a:solidFill>
                <a:latin typeface="Garamond" panose="02020404030301010803" pitchFamily="18" charset="0"/>
              </a:rPr>
              <a:t>Agricultural entrepreneurs are those entrepreneurs who raise farm products and market them. They use the various inputs like labour, fertilizer, insecticide, water technology etc. to raise the products and market their products either directly or through co-operative entities or through brokers or through tie up with large retailers. Those who raise allied products like poultry, meat, fish, honey, skin, agricultural implements, flower, silk, fruits, prawn etc., are called agricultural entrepreneur. In short, these entrepreneurs pursue their venture in agriculture and allied sector.</a:t>
            </a:r>
            <a:endParaRPr lang="en-IN" dirty="0">
              <a:latin typeface="Garamond" panose="02020404030301010803" pitchFamily="18" charset="0"/>
            </a:endParaRPr>
          </a:p>
        </p:txBody>
      </p:sp>
    </p:spTree>
    <p:extLst>
      <p:ext uri="{BB962C8B-B14F-4D97-AF65-F5344CB8AC3E}">
        <p14:creationId xmlns:p14="http://schemas.microsoft.com/office/powerpoint/2010/main" val="3773794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829B1A-93A5-889B-BC08-011C2EDCDE78}"/>
              </a:ext>
            </a:extLst>
          </p:cNvPr>
          <p:cNvSpPr>
            <a:spLocks noGrp="1"/>
          </p:cNvSpPr>
          <p:nvPr>
            <p:ph idx="1"/>
          </p:nvPr>
        </p:nvSpPr>
        <p:spPr/>
        <p:txBody>
          <a:bodyPr>
            <a:normAutofit fontScale="92500" lnSpcReduction="10000"/>
          </a:bodyPr>
          <a:lstStyle/>
          <a:p>
            <a:pPr marL="0" indent="0">
              <a:buNone/>
            </a:pPr>
            <a:r>
              <a:rPr lang="en-US" b="1" dirty="0">
                <a:solidFill>
                  <a:srgbClr val="C00000"/>
                </a:solidFill>
                <a:latin typeface="Garamond" panose="02020404030301010803" pitchFamily="18" charset="0"/>
              </a:rPr>
              <a:t>6. Retail Entrepreneurs </a:t>
            </a:r>
          </a:p>
          <a:p>
            <a:pPr marL="0" indent="0">
              <a:buNone/>
            </a:pPr>
            <a:r>
              <a:rPr lang="en-US" dirty="0">
                <a:solidFill>
                  <a:srgbClr val="333333"/>
                </a:solidFill>
                <a:latin typeface="Garamond" panose="02020404030301010803" pitchFamily="18" charset="0"/>
              </a:rPr>
              <a:t>Retail entrepreneurs are those who enter into venture of distributing the end-product to final consumer while wholesale entrepreneurs take up the venture of distributing the product to retailer. They used to buy the goods in small quantities from numerous wholesalers and make it available different products of different brands under one roof to end consumer.</a:t>
            </a:r>
          </a:p>
          <a:p>
            <a:pPr marL="0" indent="0">
              <a:buNone/>
            </a:pPr>
            <a:r>
              <a:rPr lang="en-US" b="1" dirty="0">
                <a:solidFill>
                  <a:srgbClr val="C00000"/>
                </a:solidFill>
                <a:latin typeface="Garamond" panose="02020404030301010803" pitchFamily="18" charset="0"/>
              </a:rPr>
              <a:t>7. Service Entrepreneurs</a:t>
            </a:r>
          </a:p>
          <a:p>
            <a:pPr marL="0" indent="0">
              <a:buNone/>
            </a:pPr>
            <a:r>
              <a:rPr lang="en-US" dirty="0">
                <a:solidFill>
                  <a:srgbClr val="333333"/>
                </a:solidFill>
                <a:latin typeface="Garamond" panose="02020404030301010803" pitchFamily="18" charset="0"/>
              </a:rPr>
              <a:t>Service entrepreneurs enter into the venture of supplying service products to end consumers. Hoteliers, airlines, banking, insurance and financial service providers, repair service organisation, bus operators, train service, advisory organisation, advertising firms, manpower supplier etc., come under service entrepreneur’s category.</a:t>
            </a:r>
          </a:p>
          <a:p>
            <a:pPr marL="0" indent="0">
              <a:buNone/>
            </a:pPr>
            <a:endParaRPr lang="en-IN" dirty="0"/>
          </a:p>
        </p:txBody>
      </p:sp>
    </p:spTree>
    <p:extLst>
      <p:ext uri="{BB962C8B-B14F-4D97-AF65-F5344CB8AC3E}">
        <p14:creationId xmlns:p14="http://schemas.microsoft.com/office/powerpoint/2010/main" val="3156440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11CBDC-47DA-6537-B354-62B4BADFCAF2}"/>
              </a:ext>
            </a:extLst>
          </p:cNvPr>
          <p:cNvSpPr>
            <a:spLocks noGrp="1"/>
          </p:cNvSpPr>
          <p:nvPr>
            <p:ph idx="1"/>
          </p:nvPr>
        </p:nvSpPr>
        <p:spPr/>
        <p:txBody>
          <a:bodyPr>
            <a:normAutofit fontScale="62500" lnSpcReduction="20000"/>
          </a:bodyPr>
          <a:lstStyle/>
          <a:p>
            <a:pPr marL="0" indent="0">
              <a:buNone/>
            </a:pPr>
            <a:r>
              <a:rPr lang="en-US" sz="5100" b="1" dirty="0">
                <a:solidFill>
                  <a:srgbClr val="350004"/>
                </a:solidFill>
                <a:latin typeface="Garamond" panose="02020404030301010803" pitchFamily="18" charset="0"/>
              </a:rPr>
              <a:t>Classification based on Technology Adopted</a:t>
            </a:r>
            <a:r>
              <a:rPr lang="en-US" sz="5100" dirty="0">
                <a:solidFill>
                  <a:srgbClr val="333333"/>
                </a:solidFill>
                <a:latin typeface="Garamond" panose="02020404030301010803" pitchFamily="18" charset="0"/>
              </a:rPr>
              <a:t> </a:t>
            </a:r>
            <a:endParaRPr lang="en-US" sz="5100" b="0" i="0" dirty="0">
              <a:solidFill>
                <a:srgbClr val="333333"/>
              </a:solidFill>
              <a:effectLst/>
              <a:latin typeface="Garamond" panose="02020404030301010803" pitchFamily="18" charset="0"/>
            </a:endParaRPr>
          </a:p>
          <a:p>
            <a:pPr marL="0" indent="0">
              <a:buNone/>
            </a:pPr>
            <a:r>
              <a:rPr lang="en-US" sz="3800" b="1" dirty="0">
                <a:solidFill>
                  <a:srgbClr val="E0390D"/>
                </a:solidFill>
                <a:latin typeface="Garamond" panose="02020404030301010803" pitchFamily="18" charset="0"/>
              </a:rPr>
              <a:t>1. Technical Entrepreneur</a:t>
            </a:r>
            <a:endParaRPr lang="en-US" sz="3800" b="1" dirty="0">
              <a:solidFill>
                <a:srgbClr val="333333"/>
              </a:solidFill>
              <a:effectLst/>
              <a:latin typeface="Garamond" panose="02020404030301010803" pitchFamily="18" charset="0"/>
            </a:endParaRPr>
          </a:p>
          <a:p>
            <a:pPr marL="0" indent="0">
              <a:buNone/>
            </a:pPr>
            <a:r>
              <a:rPr lang="en-US" sz="3800" dirty="0">
                <a:solidFill>
                  <a:srgbClr val="333333"/>
                </a:solidFill>
                <a:latin typeface="Garamond" panose="02020404030301010803" pitchFamily="18" charset="0"/>
              </a:rPr>
              <a:t>Technical entrepreneurs are such of those craftsmen like welder, fitter, </a:t>
            </a:r>
            <a:r>
              <a:rPr lang="en-US" sz="3800" dirty="0" err="1">
                <a:solidFill>
                  <a:srgbClr val="333333"/>
                </a:solidFill>
                <a:latin typeface="Garamond" panose="02020404030301010803" pitchFamily="18" charset="0"/>
              </a:rPr>
              <a:t>moulder</a:t>
            </a:r>
            <a:r>
              <a:rPr lang="en-US" sz="3800" dirty="0">
                <a:solidFill>
                  <a:srgbClr val="333333"/>
                </a:solidFill>
                <a:latin typeface="Garamond" panose="02020404030301010803" pitchFamily="18" charset="0"/>
              </a:rPr>
              <a:t>, draughtsman, turner, carpenter, goldsmith, tailor, photographer, repairer, weaver, sculptor, potter, wiremen or so on who start small ventures. They turnout products/service of high quality. They simply focus on production rather than on marketing. This type of entrepreneur demonstrates their creative talents by producing innovative products. Their strength lies in skill or knowledge of producing </a:t>
            </a:r>
            <a:r>
              <a:rPr lang="en-US" sz="3800" dirty="0" err="1">
                <a:solidFill>
                  <a:srgbClr val="333333"/>
                </a:solidFill>
                <a:latin typeface="Garamond" panose="02020404030301010803" pitchFamily="18" charset="0"/>
              </a:rPr>
              <a:t>specialised</a:t>
            </a:r>
            <a:r>
              <a:rPr lang="en-US" sz="3800" dirty="0">
                <a:solidFill>
                  <a:srgbClr val="333333"/>
                </a:solidFill>
                <a:latin typeface="Garamond" panose="02020404030301010803" pitchFamily="18" charset="0"/>
              </a:rPr>
              <a:t> product.</a:t>
            </a:r>
            <a:endParaRPr lang="en-US" sz="3800" b="0" i="0" dirty="0">
              <a:solidFill>
                <a:srgbClr val="333333"/>
              </a:solidFill>
              <a:effectLst/>
              <a:latin typeface="Garamond" panose="02020404030301010803" pitchFamily="18" charset="0"/>
            </a:endParaRPr>
          </a:p>
          <a:p>
            <a:pPr marL="0" indent="0">
              <a:buNone/>
            </a:pPr>
            <a:r>
              <a:rPr lang="en-US" sz="3800" b="1" dirty="0">
                <a:solidFill>
                  <a:srgbClr val="E0390D"/>
                </a:solidFill>
                <a:latin typeface="Garamond" panose="02020404030301010803" pitchFamily="18" charset="0"/>
              </a:rPr>
              <a:t>2. Non-technical Entrepreneur</a:t>
            </a:r>
            <a:endParaRPr lang="en-US" sz="3800" b="1" dirty="0">
              <a:solidFill>
                <a:srgbClr val="333333"/>
              </a:solidFill>
              <a:effectLst/>
              <a:latin typeface="Garamond" panose="02020404030301010803" pitchFamily="18" charset="0"/>
            </a:endParaRPr>
          </a:p>
          <a:p>
            <a:pPr marL="0" indent="0">
              <a:buNone/>
            </a:pPr>
            <a:r>
              <a:rPr lang="en-US" sz="3800" dirty="0">
                <a:solidFill>
                  <a:srgbClr val="333333"/>
                </a:solidFill>
                <a:latin typeface="Garamond" panose="02020404030301010803" pitchFamily="18" charset="0"/>
              </a:rPr>
              <a:t>Non-technical Entrepreneurs are those who do not possess any technical competence to produce the goods or service but have special talents to market the products successfully or expertise to distribute the products produced by technical entrepreneur effectively to channel members and end consumers.</a:t>
            </a:r>
            <a:endParaRPr lang="en-US" sz="3800" b="0" i="0" dirty="0">
              <a:solidFill>
                <a:srgbClr val="333333"/>
              </a:solidFill>
              <a:effectLst/>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485885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3D4BF5-F8BD-C984-497D-3FBD9A2E4E80}"/>
              </a:ext>
            </a:extLst>
          </p:cNvPr>
          <p:cNvSpPr>
            <a:spLocks noGrp="1"/>
          </p:cNvSpPr>
          <p:nvPr>
            <p:ph idx="1"/>
          </p:nvPr>
        </p:nvSpPr>
        <p:spPr/>
        <p:txBody>
          <a:bodyPr/>
          <a:lstStyle/>
          <a:p>
            <a:pPr marL="0" indent="0">
              <a:buNone/>
            </a:pPr>
            <a:r>
              <a:rPr lang="en-US" sz="3600" b="1" dirty="0">
                <a:latin typeface="Garamond" panose="02020404030301010803" pitchFamily="18" charset="0"/>
                <a:cs typeface="Times New Roman" panose="02020603050405020304" pitchFamily="18" charset="0"/>
              </a:rPr>
              <a:t>Introduction</a:t>
            </a:r>
            <a:r>
              <a:rPr lang="en-US" sz="3600" dirty="0">
                <a:latin typeface="Garamond" panose="02020404030301010803" pitchFamily="18" charset="0"/>
                <a:cs typeface="Times New Roman" panose="02020603050405020304" pitchFamily="18" charset="0"/>
              </a:rPr>
              <a:t>:</a:t>
            </a:r>
          </a:p>
          <a:p>
            <a:pPr>
              <a:buFont typeface="Wingdings" panose="05000000000000000000" pitchFamily="2" charset="2"/>
              <a:buChar char="Ø"/>
            </a:pPr>
            <a:r>
              <a:rPr lang="en-US" sz="2400" dirty="0">
                <a:latin typeface="Garamond" panose="02020404030301010803" pitchFamily="18" charset="0"/>
                <a:cs typeface="Times New Roman" panose="02020603050405020304" pitchFamily="18" charset="0"/>
              </a:rPr>
              <a:t>An entrepreneur is an individual who creates a new business bearing most of the risk and denoting most of the rewards.</a:t>
            </a:r>
          </a:p>
          <a:p>
            <a:pPr>
              <a:buFont typeface="Wingdings" panose="05000000000000000000" pitchFamily="2" charset="2"/>
              <a:buChar char="Ø"/>
            </a:pPr>
            <a:r>
              <a:rPr lang="en-US" sz="2400" dirty="0">
                <a:latin typeface="Garamond" panose="02020404030301010803" pitchFamily="18" charset="0"/>
                <a:cs typeface="Times New Roman" panose="02020603050405020304" pitchFamily="18" charset="0"/>
              </a:rPr>
              <a:t>The process of setting up a business is known as Entrepreneurship. Entrepreneurship is the propensity of mind to take calculated risks with confidence to achieve a pre-determined business or industrial objective.</a:t>
            </a:r>
          </a:p>
          <a:p>
            <a:pPr>
              <a:buFont typeface="Wingdings" panose="05000000000000000000" pitchFamily="2" charset="2"/>
              <a:buChar char="Ø"/>
            </a:pPr>
            <a:r>
              <a:rPr lang="en-US" sz="2400" dirty="0">
                <a:latin typeface="Garamond" panose="02020404030301010803" pitchFamily="18" charset="0"/>
                <a:cs typeface="Times New Roman" panose="02020603050405020304" pitchFamily="18" charset="0"/>
              </a:rPr>
              <a:t>The word ‘entrepreneur’ has been derived from the French verb, ‘</a:t>
            </a:r>
            <a:r>
              <a:rPr lang="en-US" sz="2400" dirty="0" err="1">
                <a:latin typeface="Garamond" panose="02020404030301010803" pitchFamily="18" charset="0"/>
                <a:cs typeface="Times New Roman" panose="02020603050405020304" pitchFamily="18" charset="0"/>
              </a:rPr>
              <a:t>entreprendre</a:t>
            </a:r>
            <a:r>
              <a:rPr lang="en-US" sz="2400" dirty="0">
                <a:latin typeface="Garamond" panose="02020404030301010803" pitchFamily="18" charset="0"/>
                <a:cs typeface="Times New Roman" panose="02020603050405020304" pitchFamily="18" charset="0"/>
              </a:rPr>
              <a:t>’, which means, “to undertake”.</a:t>
            </a:r>
          </a:p>
          <a:p>
            <a:pPr marL="0" indent="0">
              <a:buNone/>
            </a:pPr>
            <a:endParaRPr lang="en-IN" dirty="0"/>
          </a:p>
        </p:txBody>
      </p:sp>
    </p:spTree>
    <p:extLst>
      <p:ext uri="{BB962C8B-B14F-4D97-AF65-F5344CB8AC3E}">
        <p14:creationId xmlns:p14="http://schemas.microsoft.com/office/powerpoint/2010/main" val="573773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B82449-E824-0078-0A19-35EA9C43861B}"/>
              </a:ext>
            </a:extLst>
          </p:cNvPr>
          <p:cNvSpPr>
            <a:spLocks noGrp="1"/>
          </p:cNvSpPr>
          <p:nvPr>
            <p:ph idx="1"/>
          </p:nvPr>
        </p:nvSpPr>
        <p:spPr/>
        <p:txBody>
          <a:bodyPr>
            <a:normAutofit fontScale="77500" lnSpcReduction="20000"/>
          </a:bodyPr>
          <a:lstStyle/>
          <a:p>
            <a:pPr marL="0" indent="0">
              <a:buNone/>
            </a:pPr>
            <a:r>
              <a:rPr lang="en-US" b="1" dirty="0">
                <a:solidFill>
                  <a:srgbClr val="E0390D"/>
                </a:solidFill>
                <a:latin typeface="Garamond" panose="02020404030301010803" pitchFamily="18" charset="0"/>
              </a:rPr>
              <a:t>3. Professional Entrepreneur</a:t>
            </a:r>
            <a:endParaRPr lang="en-US" b="1" dirty="0">
              <a:solidFill>
                <a:srgbClr val="333333"/>
              </a:solidFill>
              <a:latin typeface="Garamond" panose="02020404030301010803" pitchFamily="18" charset="0"/>
            </a:endParaRPr>
          </a:p>
          <a:p>
            <a:pPr marL="0" indent="0">
              <a:buNone/>
            </a:pPr>
            <a:r>
              <a:rPr lang="en-US" dirty="0">
                <a:solidFill>
                  <a:srgbClr val="333333"/>
                </a:solidFill>
                <a:latin typeface="Garamond" panose="02020404030301010803" pitchFamily="18" charset="0"/>
              </a:rPr>
              <a:t>Professional entrepreneur is one who is having a rich expertise in starting a venture but lack interest in continuing the venture as a manager or as a owner. He/she simply sells out the venture started by him to someone else after its successful take-off. They keep on conceiving new ideas to develop alternative projects. In short, these entrepreneurs have got professional expertise in starting the venture and exiting it after the establishment.</a:t>
            </a:r>
          </a:p>
          <a:p>
            <a:pPr marL="0" indent="0">
              <a:buNone/>
            </a:pPr>
            <a:r>
              <a:rPr lang="en-US" sz="4600" b="1" dirty="0">
                <a:solidFill>
                  <a:srgbClr val="350004"/>
                </a:solidFill>
                <a:latin typeface="Garamond" panose="02020404030301010803" pitchFamily="18" charset="0"/>
              </a:rPr>
              <a:t>Classification in Terms of Motivation</a:t>
            </a:r>
            <a:endParaRPr lang="en-US" sz="4600" b="0" i="0" dirty="0">
              <a:solidFill>
                <a:srgbClr val="333333"/>
              </a:solidFill>
              <a:effectLst/>
              <a:latin typeface="Garamond" panose="02020404030301010803" pitchFamily="18" charset="0"/>
            </a:endParaRPr>
          </a:p>
          <a:p>
            <a:pPr marL="0" indent="0">
              <a:buNone/>
            </a:pPr>
            <a:r>
              <a:rPr lang="en-US" b="1" dirty="0">
                <a:solidFill>
                  <a:srgbClr val="E0390D"/>
                </a:solidFill>
                <a:latin typeface="Garamond" panose="02020404030301010803" pitchFamily="18" charset="0"/>
              </a:rPr>
              <a:t>1. Pure Entrepreneur</a:t>
            </a:r>
            <a:endParaRPr lang="en-US" b="1" dirty="0">
              <a:solidFill>
                <a:srgbClr val="333333"/>
              </a:solidFill>
              <a:effectLst/>
              <a:latin typeface="Garamond" panose="02020404030301010803" pitchFamily="18" charset="0"/>
            </a:endParaRPr>
          </a:p>
          <a:p>
            <a:pPr marL="0" indent="0">
              <a:buNone/>
            </a:pPr>
            <a:r>
              <a:rPr lang="en-US" dirty="0">
                <a:solidFill>
                  <a:srgbClr val="333333"/>
                </a:solidFill>
                <a:latin typeface="Garamond" panose="02020404030301010803" pitchFamily="18" charset="0"/>
              </a:rPr>
              <a:t>Pure entrepreneurs are individuals who are propelled to enter into venture by psychological and economic motives. Their egos do not permit them to work for somebody else. They nurture desire of starting a particular venture and earning high profit there from and thus attaining a social status. They apply their knowledge, skill and insight in making the venture a great success in order to earn maximum profit out of the venture. Example </a:t>
            </a:r>
            <a:r>
              <a:rPr lang="en-US" dirty="0" err="1">
                <a:solidFill>
                  <a:srgbClr val="333333"/>
                </a:solidFill>
                <a:latin typeface="Garamond" panose="02020404030301010803" pitchFamily="18" charset="0"/>
              </a:rPr>
              <a:t>Dhirubai</a:t>
            </a:r>
            <a:r>
              <a:rPr lang="en-US" dirty="0">
                <a:solidFill>
                  <a:srgbClr val="333333"/>
                </a:solidFill>
                <a:latin typeface="Garamond" panose="02020404030301010803" pitchFamily="18" charset="0"/>
              </a:rPr>
              <a:t> Ambani, </a:t>
            </a:r>
            <a:r>
              <a:rPr lang="en-US" dirty="0" err="1">
                <a:solidFill>
                  <a:srgbClr val="333333"/>
                </a:solidFill>
                <a:latin typeface="Garamond" panose="02020404030301010803" pitchFamily="18" charset="0"/>
              </a:rPr>
              <a:t>Jamshadji</a:t>
            </a:r>
            <a:r>
              <a:rPr lang="en-US" dirty="0">
                <a:solidFill>
                  <a:srgbClr val="333333"/>
                </a:solidFill>
                <a:latin typeface="Garamond" panose="02020404030301010803" pitchFamily="18" charset="0"/>
              </a:rPr>
              <a:t> Tata, T.V. Sundaram Iyengar, </a:t>
            </a:r>
            <a:r>
              <a:rPr lang="en-US" dirty="0" err="1">
                <a:solidFill>
                  <a:srgbClr val="333333"/>
                </a:solidFill>
                <a:latin typeface="Garamond" panose="02020404030301010803" pitchFamily="18" charset="0"/>
              </a:rPr>
              <a:t>Seshadriji</a:t>
            </a:r>
            <a:r>
              <a:rPr lang="en-US" dirty="0">
                <a:solidFill>
                  <a:srgbClr val="333333"/>
                </a:solidFill>
                <a:latin typeface="Garamond" panose="02020404030301010803" pitchFamily="18" charset="0"/>
              </a:rPr>
              <a:t>, Birla, </a:t>
            </a:r>
            <a:r>
              <a:rPr lang="en-US" dirty="0" err="1">
                <a:solidFill>
                  <a:srgbClr val="333333"/>
                </a:solidFill>
                <a:latin typeface="Garamond" panose="02020404030301010803" pitchFamily="18" charset="0"/>
              </a:rPr>
              <a:t>Narayanamurthi</a:t>
            </a:r>
            <a:r>
              <a:rPr lang="en-US" dirty="0">
                <a:solidFill>
                  <a:srgbClr val="333333"/>
                </a:solidFill>
                <a:latin typeface="Garamond" panose="02020404030301010803" pitchFamily="18" charset="0"/>
              </a:rPr>
              <a:t>, Aziz Premji and so on.</a:t>
            </a:r>
            <a:endParaRPr lang="en-US" b="0" i="0" dirty="0">
              <a:solidFill>
                <a:srgbClr val="333333"/>
              </a:solidFill>
              <a:effectLst/>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2350912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CA0443-4D2A-3CCE-477D-F6731537A95A}"/>
              </a:ext>
            </a:extLst>
          </p:cNvPr>
          <p:cNvSpPr>
            <a:spLocks noGrp="1"/>
          </p:cNvSpPr>
          <p:nvPr>
            <p:ph idx="1"/>
          </p:nvPr>
        </p:nvSpPr>
        <p:spPr/>
        <p:txBody>
          <a:bodyPr>
            <a:normAutofit fontScale="55000" lnSpcReduction="20000"/>
          </a:bodyPr>
          <a:lstStyle/>
          <a:p>
            <a:pPr marL="0" indent="0">
              <a:buNone/>
            </a:pPr>
            <a:r>
              <a:rPr lang="en-US" sz="3200" b="1" dirty="0">
                <a:solidFill>
                  <a:srgbClr val="E0390D"/>
                </a:solidFill>
                <a:latin typeface="Garamond" panose="02020404030301010803" pitchFamily="18" charset="0"/>
              </a:rPr>
              <a:t>2. Induced Entrepreneur</a:t>
            </a:r>
          </a:p>
          <a:p>
            <a:pPr marL="0" indent="0">
              <a:buNone/>
            </a:pPr>
            <a:r>
              <a:rPr lang="en-US" sz="3200" dirty="0">
                <a:solidFill>
                  <a:srgbClr val="333333"/>
                </a:solidFill>
                <a:latin typeface="Garamond" panose="02020404030301010803" pitchFamily="18" charset="0"/>
              </a:rPr>
              <a:t>An induced entrepreneur is one who is inspired to take up entrepreneurial activity thanks to entrepreneurship friendly policies put in place by the Government. In other words, concessions, incentives and soaps provided by the government drive them to enter into venture. Government provides a great deal of support in the form of loans, subsidies, nominal rate of interest, tax breaks, tax holidays, training, import of technology from abroad, concessions for export oriented item, allotment of sheds, and lands at </a:t>
            </a:r>
            <a:r>
              <a:rPr lang="en-US" sz="3200" dirty="0" err="1">
                <a:solidFill>
                  <a:srgbClr val="333333"/>
                </a:solidFill>
                <a:latin typeface="Garamond" panose="02020404030301010803" pitchFamily="18" charset="0"/>
              </a:rPr>
              <a:t>subsidised</a:t>
            </a:r>
            <a:r>
              <a:rPr lang="en-US" sz="3200" dirty="0">
                <a:solidFill>
                  <a:srgbClr val="333333"/>
                </a:solidFill>
                <a:latin typeface="Garamond" panose="02020404030301010803" pitchFamily="18" charset="0"/>
              </a:rPr>
              <a:t> price etc. impel the potential entrepreneurs to start the venture.</a:t>
            </a:r>
            <a:endParaRPr lang="en-US" sz="3200" b="0" i="0" dirty="0">
              <a:solidFill>
                <a:srgbClr val="333333"/>
              </a:solidFill>
              <a:effectLst/>
              <a:latin typeface="Garamond" panose="02020404030301010803" pitchFamily="18" charset="0"/>
            </a:endParaRPr>
          </a:p>
          <a:p>
            <a:pPr marL="0" indent="0">
              <a:buNone/>
            </a:pPr>
            <a:r>
              <a:rPr lang="en-US" sz="3200" b="1" dirty="0">
                <a:solidFill>
                  <a:srgbClr val="E0390D"/>
                </a:solidFill>
                <a:latin typeface="Garamond" panose="02020404030301010803" pitchFamily="18" charset="0"/>
              </a:rPr>
              <a:t>3. Motivated Entrepreneur</a:t>
            </a:r>
            <a:endParaRPr lang="en-US" sz="3200" b="1" dirty="0">
              <a:solidFill>
                <a:srgbClr val="333333"/>
              </a:solidFill>
              <a:effectLst/>
              <a:latin typeface="Garamond" panose="02020404030301010803" pitchFamily="18" charset="0"/>
            </a:endParaRPr>
          </a:p>
          <a:p>
            <a:pPr marL="0" indent="0">
              <a:buNone/>
            </a:pPr>
            <a:r>
              <a:rPr lang="en-US" sz="3200" dirty="0">
                <a:solidFill>
                  <a:srgbClr val="333333"/>
                </a:solidFill>
                <a:latin typeface="Garamond" panose="02020404030301010803" pitchFamily="18" charset="0"/>
              </a:rPr>
              <a:t>Motivated entrepreneurs are those motivated to take up venture by the desire for self fulfilment. They are motivated to produce and market product or service by sheer prospect of making huge profit. They are further motivated to develop the venture to a saleable stage so that he/she can sell the venture at a super profit to certain entrepreneurs(buyers) who do not like to take risks in setting up a new venture but desire to buy well developed venture promising great profit prospects.</a:t>
            </a:r>
            <a:endParaRPr lang="en-US" sz="3200" b="0" i="0" dirty="0">
              <a:solidFill>
                <a:srgbClr val="333333"/>
              </a:solidFill>
              <a:effectLst/>
              <a:latin typeface="Garamond" panose="02020404030301010803" pitchFamily="18" charset="0"/>
            </a:endParaRPr>
          </a:p>
          <a:p>
            <a:pPr marL="0" indent="0">
              <a:buNone/>
            </a:pPr>
            <a:r>
              <a:rPr lang="en-US" sz="3200" b="1" dirty="0">
                <a:solidFill>
                  <a:srgbClr val="E0390D"/>
                </a:solidFill>
                <a:latin typeface="Garamond" panose="02020404030301010803" pitchFamily="18" charset="0"/>
              </a:rPr>
              <a:t>4. Spontaneous Entrepreneur</a:t>
            </a:r>
            <a:endParaRPr lang="en-US" sz="3200" b="1" dirty="0">
              <a:solidFill>
                <a:srgbClr val="333333"/>
              </a:solidFill>
              <a:effectLst/>
              <a:latin typeface="Garamond" panose="02020404030301010803" pitchFamily="18" charset="0"/>
            </a:endParaRPr>
          </a:p>
          <a:p>
            <a:pPr marL="0" indent="0">
              <a:buNone/>
            </a:pPr>
            <a:r>
              <a:rPr lang="en-US" sz="3200" dirty="0">
                <a:solidFill>
                  <a:srgbClr val="333333"/>
                </a:solidFill>
                <a:latin typeface="Garamond" panose="02020404030301010803" pitchFamily="18" charset="0"/>
              </a:rPr>
              <a:t>These entrepreneurs have natural inclination to start venture. They are supposed to be bold, optimistic and enterprising persons. They have passion for meeting the challenges. Their inner urge and inborn traits drive them to commence their ventures.</a:t>
            </a:r>
            <a:endParaRPr lang="en-US" sz="3200" b="0" i="0" dirty="0">
              <a:solidFill>
                <a:srgbClr val="333333"/>
              </a:solidFill>
              <a:effectLst/>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855479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F54271-B8D5-052B-70F0-535731D6B359}"/>
              </a:ext>
            </a:extLst>
          </p:cNvPr>
          <p:cNvSpPr>
            <a:spLocks noGrp="1"/>
          </p:cNvSpPr>
          <p:nvPr>
            <p:ph idx="1"/>
          </p:nvPr>
        </p:nvSpPr>
        <p:spPr/>
        <p:txBody>
          <a:bodyPr>
            <a:normAutofit fontScale="92500" lnSpcReduction="20000"/>
          </a:bodyPr>
          <a:lstStyle/>
          <a:p>
            <a:pPr marL="0" indent="0">
              <a:buNone/>
            </a:pPr>
            <a:r>
              <a:rPr lang="en-US" sz="3900" b="1" dirty="0">
                <a:solidFill>
                  <a:srgbClr val="350004"/>
                </a:solidFill>
                <a:latin typeface="Garamond" panose="02020404030301010803" pitchFamily="18" charset="0"/>
              </a:rPr>
              <a:t>Classification Based on Development Stage</a:t>
            </a:r>
            <a:r>
              <a:rPr lang="en-US" sz="3900" dirty="0">
                <a:solidFill>
                  <a:srgbClr val="333333"/>
                </a:solidFill>
                <a:latin typeface="Garamond" panose="02020404030301010803" pitchFamily="18" charset="0"/>
              </a:rPr>
              <a:t> </a:t>
            </a:r>
          </a:p>
          <a:p>
            <a:pPr marL="0" indent="0">
              <a:buNone/>
            </a:pPr>
            <a:r>
              <a:rPr lang="en-US" b="1" dirty="0">
                <a:solidFill>
                  <a:srgbClr val="E0390D"/>
                </a:solidFill>
                <a:latin typeface="Garamond" panose="02020404030301010803" pitchFamily="18" charset="0"/>
              </a:rPr>
              <a:t>1. First Generation Entrepreneur</a:t>
            </a:r>
            <a:endParaRPr lang="en-US" b="1" dirty="0">
              <a:solidFill>
                <a:srgbClr val="333333"/>
              </a:solidFill>
              <a:latin typeface="Garamond" panose="02020404030301010803" pitchFamily="18" charset="0"/>
            </a:endParaRPr>
          </a:p>
          <a:p>
            <a:pPr marL="0" indent="0">
              <a:buNone/>
            </a:pPr>
            <a:r>
              <a:rPr lang="en-US" dirty="0">
                <a:solidFill>
                  <a:srgbClr val="333333"/>
                </a:solidFill>
                <a:latin typeface="Garamond" panose="02020404030301010803" pitchFamily="18" charset="0"/>
              </a:rPr>
              <a:t>First generation entrepreneur is one who starts venture by virtue of his knowledge, skill, talent and competence. He/she innovates a product/service by technical expertise possessed by him/her. These entrepreneurs do not have any family background or prior exposure to the venture initiated by them. They are self made entrepreneurs.</a:t>
            </a:r>
          </a:p>
          <a:p>
            <a:pPr marL="0" indent="0">
              <a:buNone/>
            </a:pPr>
            <a:r>
              <a:rPr lang="en-US" b="1" dirty="0">
                <a:solidFill>
                  <a:srgbClr val="E0390D"/>
                </a:solidFill>
                <a:latin typeface="Garamond" panose="02020404030301010803" pitchFamily="18" charset="0"/>
              </a:rPr>
              <a:t>2. Modern Entrepreneur</a:t>
            </a:r>
          </a:p>
          <a:p>
            <a:pPr marL="0" indent="0">
              <a:buNone/>
            </a:pPr>
            <a:r>
              <a:rPr lang="en-US" dirty="0">
                <a:solidFill>
                  <a:srgbClr val="333333"/>
                </a:solidFill>
                <a:latin typeface="Garamond" panose="02020404030301010803" pitchFamily="18" charset="0"/>
              </a:rPr>
              <a:t>Modern entrepreneur is one who keenly observes the dynamics of the market with eagle eye and identify the unfilled gaps, if any in product/service marketed. He/she takes initiative in starting the venture to cater to the unmet needs of the market.</a:t>
            </a:r>
          </a:p>
          <a:p>
            <a:pPr marL="0" indent="0">
              <a:buNone/>
            </a:pPr>
            <a:endParaRPr lang="en-IN" dirty="0"/>
          </a:p>
        </p:txBody>
      </p:sp>
    </p:spTree>
    <p:extLst>
      <p:ext uri="{BB962C8B-B14F-4D97-AF65-F5344CB8AC3E}">
        <p14:creationId xmlns:p14="http://schemas.microsoft.com/office/powerpoint/2010/main" val="2489506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B399C1-099F-779A-84E2-11FFDC86C855}"/>
              </a:ext>
            </a:extLst>
          </p:cNvPr>
          <p:cNvSpPr>
            <a:spLocks noGrp="1"/>
          </p:cNvSpPr>
          <p:nvPr>
            <p:ph idx="1"/>
          </p:nvPr>
        </p:nvSpPr>
        <p:spPr/>
        <p:txBody>
          <a:bodyPr/>
          <a:lstStyle/>
          <a:p>
            <a:pPr marL="0" indent="0">
              <a:buNone/>
            </a:pPr>
            <a:r>
              <a:rPr lang="en-US" b="1" dirty="0">
                <a:solidFill>
                  <a:srgbClr val="E0390D"/>
                </a:solidFill>
                <a:latin typeface="Times New Roman" panose="02020603050405020304" pitchFamily="18" charset="0"/>
              </a:rPr>
              <a:t>3. Classical Entrepreneur</a:t>
            </a:r>
            <a:endParaRPr lang="en-US" b="1" dirty="0">
              <a:solidFill>
                <a:srgbClr val="333333"/>
              </a:solidFill>
              <a:latin typeface="Arial" panose="020B0604020202020204" pitchFamily="34" charset="0"/>
            </a:endParaRPr>
          </a:p>
          <a:p>
            <a:pPr marL="0" indent="0">
              <a:buNone/>
            </a:pPr>
            <a:r>
              <a:rPr lang="en-US" dirty="0">
                <a:solidFill>
                  <a:srgbClr val="333333"/>
                </a:solidFill>
                <a:latin typeface="Times New Roman" panose="02020603050405020304" pitchFamily="18" charset="0"/>
              </a:rPr>
              <a:t>Classical entrepreneur is one who starts his own venture as a family business. They are called life timers. They engage in business as a matter of routine. </a:t>
            </a:r>
            <a:r>
              <a:rPr lang="en-US" dirty="0">
                <a:solidFill>
                  <a:srgbClr val="333333"/>
                </a:solidFill>
                <a:latin typeface="Garamond" panose="02020404030301010803" pitchFamily="18" charset="0"/>
              </a:rPr>
              <a:t>Their</a:t>
            </a:r>
            <a:r>
              <a:rPr lang="en-US" dirty="0">
                <a:solidFill>
                  <a:srgbClr val="333333"/>
                </a:solidFill>
                <a:latin typeface="Times New Roman" panose="02020603050405020304" pitchFamily="18" charset="0"/>
              </a:rPr>
              <a:t> prior exposure to business environment impels them to commence venture of their own. Entrepreneurs from the business families are called classical entrepreneurs. For instance where son of provision merchant start his own provision shops, the former is called classical entrep</a:t>
            </a:r>
            <a:r>
              <a:rPr lang="en-US" sz="2400" b="0" i="0" dirty="0">
                <a:solidFill>
                  <a:srgbClr val="333333"/>
                </a:solidFill>
                <a:effectLst/>
                <a:latin typeface="Times New Roman" panose="02020603050405020304" pitchFamily="18" charset="0"/>
              </a:rPr>
              <a:t>reneur.</a:t>
            </a:r>
            <a:endParaRPr lang="en-US" b="0" i="0" dirty="0">
              <a:solidFill>
                <a:srgbClr val="333333"/>
              </a:solidFill>
              <a:effectLst/>
              <a:latin typeface="Helvetica Neue"/>
            </a:endParaRPr>
          </a:p>
          <a:p>
            <a:pPr marL="0" indent="0">
              <a:buNone/>
            </a:pPr>
            <a:endParaRPr lang="en-IN" dirty="0"/>
          </a:p>
        </p:txBody>
      </p:sp>
    </p:spTree>
    <p:extLst>
      <p:ext uri="{BB962C8B-B14F-4D97-AF65-F5344CB8AC3E}">
        <p14:creationId xmlns:p14="http://schemas.microsoft.com/office/powerpoint/2010/main" val="3975784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0A693E-C653-3BF9-1FCE-271A8F795E9A}"/>
              </a:ext>
            </a:extLst>
          </p:cNvPr>
          <p:cNvSpPr>
            <a:spLocks noGrp="1"/>
          </p:cNvSpPr>
          <p:nvPr>
            <p:ph idx="1"/>
          </p:nvPr>
        </p:nvSpPr>
        <p:spPr/>
        <p:txBody>
          <a:bodyPr>
            <a:normAutofit fontScale="92500" lnSpcReduction="20000"/>
          </a:bodyPr>
          <a:lstStyle/>
          <a:p>
            <a:pPr marL="0" indent="0">
              <a:buNone/>
            </a:pPr>
            <a:r>
              <a:rPr lang="en-US" sz="3900" b="1" dirty="0">
                <a:solidFill>
                  <a:srgbClr val="350004"/>
                </a:solidFill>
                <a:latin typeface="Garamond" panose="02020404030301010803" pitchFamily="18" charset="0"/>
              </a:rPr>
              <a:t>Classification According to Area</a:t>
            </a:r>
            <a:endParaRPr lang="en-US" sz="3900" dirty="0">
              <a:solidFill>
                <a:srgbClr val="333333"/>
              </a:solidFill>
              <a:latin typeface="Garamond" panose="02020404030301010803" pitchFamily="18" charset="0"/>
            </a:endParaRPr>
          </a:p>
          <a:p>
            <a:pPr marL="0" indent="0">
              <a:buNone/>
            </a:pPr>
            <a:r>
              <a:rPr lang="en-US" b="1" dirty="0">
                <a:solidFill>
                  <a:srgbClr val="C00000"/>
                </a:solidFill>
                <a:latin typeface="Garamond" panose="02020404030301010803" pitchFamily="18" charset="0"/>
              </a:rPr>
              <a:t>1. Urban</a:t>
            </a:r>
            <a:r>
              <a:rPr lang="en-US" b="1" dirty="0">
                <a:solidFill>
                  <a:srgbClr val="E0390D"/>
                </a:solidFill>
                <a:latin typeface="Garamond" panose="02020404030301010803" pitchFamily="18" charset="0"/>
              </a:rPr>
              <a:t> </a:t>
            </a:r>
            <a:r>
              <a:rPr lang="en-US" b="1" dirty="0">
                <a:solidFill>
                  <a:srgbClr val="C00000"/>
                </a:solidFill>
                <a:latin typeface="Garamond" panose="02020404030301010803" pitchFamily="18" charset="0"/>
              </a:rPr>
              <a:t>Entrepreneur</a:t>
            </a:r>
          </a:p>
          <a:p>
            <a:pPr marL="0" indent="0">
              <a:buNone/>
            </a:pPr>
            <a:r>
              <a:rPr lang="en-US" dirty="0">
                <a:solidFill>
                  <a:srgbClr val="333333"/>
                </a:solidFill>
                <a:latin typeface="Garamond" panose="02020404030301010803" pitchFamily="18" charset="0"/>
              </a:rPr>
              <a:t>Entrepreneur who commences his entrepreneurial activity in urban areas like State Capital, District Headquarters, Towns, Municipalities etc., They may be industrial entrepreneur or corporate entrepreneur or retail entrepreneur.</a:t>
            </a:r>
          </a:p>
          <a:p>
            <a:pPr marL="0" indent="0">
              <a:buNone/>
            </a:pPr>
            <a:r>
              <a:rPr lang="en-US" b="1" dirty="0">
                <a:solidFill>
                  <a:srgbClr val="C00000"/>
                </a:solidFill>
                <a:latin typeface="Garamond" panose="02020404030301010803" pitchFamily="18" charset="0"/>
              </a:rPr>
              <a:t>2. Rural Entrepreneur</a:t>
            </a:r>
          </a:p>
          <a:p>
            <a:pPr marL="0" indent="0">
              <a:buNone/>
            </a:pPr>
            <a:r>
              <a:rPr lang="en-US" dirty="0">
                <a:solidFill>
                  <a:srgbClr val="333333"/>
                </a:solidFill>
                <a:latin typeface="Garamond" panose="02020404030301010803" pitchFamily="18" charset="0"/>
              </a:rPr>
              <a:t>These are people who start venture in rural locations. They are provided a lot of economic and fiscal incentives to start their venture in rural and semi urban areas in order to check the exodus of rural people to urban </a:t>
            </a:r>
            <a:r>
              <a:rPr lang="en-US" dirty="0" err="1">
                <a:solidFill>
                  <a:srgbClr val="333333"/>
                </a:solidFill>
                <a:latin typeface="Garamond" panose="02020404030301010803" pitchFamily="18" charset="0"/>
              </a:rPr>
              <a:t>centres</a:t>
            </a:r>
            <a:r>
              <a:rPr lang="en-US" dirty="0">
                <a:solidFill>
                  <a:srgbClr val="333333"/>
                </a:solidFill>
                <a:latin typeface="Garamond" panose="02020404030301010803" pitchFamily="18" charset="0"/>
              </a:rPr>
              <a:t> in pursuit of employment opportunity. Thanks to their immediate access to material, labour or other facilities at low cost. As a result the cost of operation of rural ventures tends to be low. Agricultural and trading entrepreneurs prefer to set up their venture in rural areas.</a:t>
            </a:r>
          </a:p>
          <a:p>
            <a:pPr marL="0" indent="0">
              <a:buNone/>
            </a:pPr>
            <a:endParaRPr lang="en-IN" dirty="0"/>
          </a:p>
        </p:txBody>
      </p:sp>
    </p:spTree>
    <p:extLst>
      <p:ext uri="{BB962C8B-B14F-4D97-AF65-F5344CB8AC3E}">
        <p14:creationId xmlns:p14="http://schemas.microsoft.com/office/powerpoint/2010/main" val="585467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BF16B6-7C47-B695-D2E9-99F664644463}"/>
              </a:ext>
            </a:extLst>
          </p:cNvPr>
          <p:cNvSpPr>
            <a:spLocks noGrp="1"/>
          </p:cNvSpPr>
          <p:nvPr>
            <p:ph idx="1"/>
          </p:nvPr>
        </p:nvSpPr>
        <p:spPr/>
        <p:txBody>
          <a:bodyPr>
            <a:normAutofit fontScale="92500" lnSpcReduction="10000"/>
          </a:bodyPr>
          <a:lstStyle/>
          <a:p>
            <a:pPr marL="0" indent="0">
              <a:buNone/>
            </a:pPr>
            <a:r>
              <a:rPr lang="en-US" b="1" dirty="0">
                <a:solidFill>
                  <a:srgbClr val="3C2424"/>
                </a:solidFill>
                <a:latin typeface="Garamond" panose="02020404030301010803" pitchFamily="18" charset="0"/>
                <a:cs typeface="Times New Roman" panose="02020603050405020304" pitchFamily="18" charset="0"/>
              </a:rPr>
              <a:t>Classification According to Ownership</a:t>
            </a:r>
            <a:r>
              <a:rPr lang="en-US" dirty="0">
                <a:solidFill>
                  <a:srgbClr val="333333"/>
                </a:solidFill>
                <a:latin typeface="Garamond" panose="02020404030301010803" pitchFamily="18" charset="0"/>
                <a:cs typeface="Times New Roman" panose="02020603050405020304" pitchFamily="18" charset="0"/>
              </a:rPr>
              <a:t>
</a:t>
            </a:r>
            <a:r>
              <a:rPr lang="en-US" b="1" dirty="0">
                <a:solidFill>
                  <a:srgbClr val="C00000"/>
                </a:solidFill>
                <a:latin typeface="Garamond" panose="02020404030301010803" pitchFamily="18" charset="0"/>
                <a:cs typeface="Times New Roman" panose="02020603050405020304" pitchFamily="18" charset="0"/>
              </a:rPr>
              <a:t>1. Private Entrepreneur</a:t>
            </a:r>
            <a:r>
              <a:rPr lang="en-US" dirty="0">
                <a:solidFill>
                  <a:srgbClr val="333333"/>
                </a:solidFill>
                <a:latin typeface="Garamond" panose="02020404030301010803" pitchFamily="18" charset="0"/>
                <a:cs typeface="Times New Roman" panose="02020603050405020304" pitchFamily="18" charset="0"/>
              </a:rPr>
              <a:t>
Ventures started by individual either singly or collectively at their own risk after mobilizing various resources in order to earn profit are called private entrepreneurship.
</a:t>
            </a:r>
            <a:r>
              <a:rPr lang="en-US" b="1" dirty="0">
                <a:solidFill>
                  <a:srgbClr val="C00000"/>
                </a:solidFill>
                <a:latin typeface="Garamond" panose="02020404030301010803" pitchFamily="18" charset="0"/>
                <a:cs typeface="Times New Roman" panose="02020603050405020304" pitchFamily="18" charset="0"/>
              </a:rPr>
              <a:t>2. State Entrepreneurship</a:t>
            </a:r>
          </a:p>
          <a:p>
            <a:pPr marL="0" indent="0">
              <a:buNone/>
            </a:pPr>
            <a:r>
              <a:rPr lang="en-US" dirty="0">
                <a:solidFill>
                  <a:srgbClr val="333333"/>
                </a:solidFill>
                <a:latin typeface="Garamond" panose="02020404030301010803" pitchFamily="18" charset="0"/>
                <a:cs typeface="Times New Roman" panose="02020603050405020304" pitchFamily="18" charset="0"/>
              </a:rPr>
              <a:t>Trading/industrial ventures started by Government under various formats like company, corporation, departments, board denotes state entrepreneurship.
</a:t>
            </a:r>
            <a:r>
              <a:rPr lang="en-US" b="1" dirty="0">
                <a:solidFill>
                  <a:srgbClr val="C00000"/>
                </a:solidFill>
                <a:latin typeface="Garamond" panose="02020404030301010803" pitchFamily="18" charset="0"/>
                <a:cs typeface="Times New Roman" panose="02020603050405020304" pitchFamily="18" charset="0"/>
              </a:rPr>
              <a:t>3. Joint Entrepreneurship</a:t>
            </a:r>
            <a:r>
              <a:rPr lang="en-US" dirty="0">
                <a:solidFill>
                  <a:srgbClr val="333333"/>
                </a:solidFill>
                <a:latin typeface="Garamond" panose="02020404030301010803" pitchFamily="18" charset="0"/>
                <a:cs typeface="Times New Roman" panose="02020603050405020304" pitchFamily="18" charset="0"/>
              </a:rPr>
              <a:t>
Ventures started and owned by both private individuals and government denote joint ownership.</a:t>
            </a:r>
          </a:p>
          <a:p>
            <a:pPr marL="0" indent="0">
              <a:buNone/>
            </a:pPr>
            <a:endParaRPr lang="en-IN" dirty="0"/>
          </a:p>
        </p:txBody>
      </p:sp>
    </p:spTree>
    <p:extLst>
      <p:ext uri="{BB962C8B-B14F-4D97-AF65-F5344CB8AC3E}">
        <p14:creationId xmlns:p14="http://schemas.microsoft.com/office/powerpoint/2010/main" val="39073939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A468308-9DFB-84C5-E480-709D286172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3896" y="1641987"/>
            <a:ext cx="10107561" cy="4935794"/>
          </a:xfrm>
        </p:spPr>
      </p:pic>
    </p:spTree>
    <p:extLst>
      <p:ext uri="{BB962C8B-B14F-4D97-AF65-F5344CB8AC3E}">
        <p14:creationId xmlns:p14="http://schemas.microsoft.com/office/powerpoint/2010/main" val="1704862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498F3-A92A-FA85-719D-E3ACC729E16A}"/>
              </a:ext>
            </a:extLst>
          </p:cNvPr>
          <p:cNvSpPr>
            <a:spLocks noGrp="1"/>
          </p:cNvSpPr>
          <p:nvPr>
            <p:ph idx="1"/>
          </p:nvPr>
        </p:nvSpPr>
        <p:spPr/>
        <p:txBody>
          <a:bodyPr>
            <a:normAutofit fontScale="92500" lnSpcReduction="10000"/>
          </a:bodyPr>
          <a:lstStyle/>
          <a:p>
            <a:pPr marL="0" indent="0">
              <a:buNone/>
            </a:pPr>
            <a:r>
              <a:rPr lang="en-US" b="1" dirty="0">
                <a:latin typeface="Garamond" panose="02020404030301010803" pitchFamily="18" charset="0"/>
              </a:rPr>
              <a:t>Factors Affecting Entrepreneur :</a:t>
            </a:r>
          </a:p>
          <a:p>
            <a:pPr marL="0" indent="0">
              <a:buNone/>
            </a:pPr>
            <a:r>
              <a:rPr lang="en-US" b="1" dirty="0">
                <a:latin typeface="Garamond" panose="02020404030301010803" pitchFamily="18" charset="0"/>
                <a:cs typeface="Times New Roman" panose="02020603050405020304" pitchFamily="18" charset="0"/>
              </a:rPr>
              <a:t>1) Economic Factors:</a:t>
            </a:r>
            <a:r>
              <a:rPr lang="en-US" dirty="0">
                <a:latin typeface="Garamond" panose="02020404030301010803" pitchFamily="18" charset="0"/>
                <a:cs typeface="Times New Roman" panose="02020603050405020304" pitchFamily="18" charset="0"/>
              </a:rPr>
              <a:t> It is of multi-dimensional nature. It includes all those actions which make the economic activities possible in the country.</a:t>
            </a:r>
          </a:p>
          <a:p>
            <a:pPr marL="0" indent="0">
              <a:buNone/>
            </a:pPr>
            <a:r>
              <a:rPr lang="en-US" dirty="0" err="1">
                <a:latin typeface="Garamond" panose="02020404030301010803" pitchFamily="18" charset="0"/>
                <a:cs typeface="Times New Roman" panose="02020603050405020304" pitchFamily="18" charset="0"/>
              </a:rPr>
              <a:t>i</a:t>
            </a:r>
            <a:r>
              <a:rPr lang="en-US" dirty="0">
                <a:latin typeface="Garamond" panose="02020404030301010803" pitchFamily="18" charset="0"/>
                <a:cs typeface="Times New Roman" panose="02020603050405020304" pitchFamily="18" charset="0"/>
              </a:rPr>
              <a:t>) Availability of Economic Resources: Availability of adequate quantity of natural and physical resources encourages entrepreneurs to undertake more entrepreneurial activities. It helped the entrepreneurs to earn more profit and retain the profit for further expansion program.</a:t>
            </a:r>
          </a:p>
          <a:p>
            <a:pPr marL="0" indent="0">
              <a:buNone/>
            </a:pPr>
            <a:r>
              <a:rPr lang="en-US" dirty="0">
                <a:latin typeface="Garamond" panose="02020404030301010803" pitchFamily="18" charset="0"/>
                <a:cs typeface="Times New Roman" panose="02020603050405020304" pitchFamily="18" charset="0"/>
              </a:rPr>
              <a:t>ii) Economic Conditions: Economic conditions govern the enterprise ability to remain viable. Inflation, interest rates, unemployment, per capita income, consumer purchasing power, and exchange rates are some of the important factors which provide sufficient symptoms about the conditions prevailing in the economy as a whole.</a:t>
            </a:r>
          </a:p>
          <a:p>
            <a:pPr marL="0" indent="0">
              <a:buNone/>
            </a:pPr>
            <a:endParaRPr lang="en-IN" dirty="0"/>
          </a:p>
        </p:txBody>
      </p:sp>
    </p:spTree>
    <p:extLst>
      <p:ext uri="{BB962C8B-B14F-4D97-AF65-F5344CB8AC3E}">
        <p14:creationId xmlns:p14="http://schemas.microsoft.com/office/powerpoint/2010/main" val="902937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8BC67-F450-D7D1-3D28-138426E5E221}"/>
              </a:ext>
            </a:extLst>
          </p:cNvPr>
          <p:cNvSpPr>
            <a:spLocks noGrp="1"/>
          </p:cNvSpPr>
          <p:nvPr>
            <p:ph idx="1"/>
          </p:nvPr>
        </p:nvSpPr>
        <p:spPr>
          <a:xfrm>
            <a:off x="838200" y="1602658"/>
            <a:ext cx="10515600" cy="4652963"/>
          </a:xfrm>
        </p:spPr>
        <p:txBody>
          <a:bodyPr>
            <a:normAutofit fontScale="85000" lnSpcReduction="20000"/>
          </a:bodyPr>
          <a:lstStyle/>
          <a:p>
            <a:pPr marL="0" indent="0">
              <a:buNone/>
            </a:pPr>
            <a:r>
              <a:rPr lang="en-US" dirty="0">
                <a:latin typeface="Garamond" panose="02020404030301010803" pitchFamily="18" charset="0"/>
                <a:cs typeface="Times New Roman" panose="02020603050405020304" pitchFamily="18" charset="0"/>
              </a:rPr>
              <a:t>iii) Economic Policies: Economic policies determine the direction and volume of the business. For example, in socialist economies decisions with regard to what to produce, how to produce, for whom to produce, and how much to produce are to be taken by the government or central planning system like Indian Planning Commission.</a:t>
            </a:r>
          </a:p>
          <a:p>
            <a:pPr marL="0" indent="0">
              <a:buNone/>
            </a:pPr>
            <a:r>
              <a:rPr lang="en-US" dirty="0">
                <a:latin typeface="Garamond" panose="02020404030301010803" pitchFamily="18" charset="0"/>
                <a:cs typeface="Times New Roman" panose="02020603050405020304" pitchFamily="18" charset="0"/>
              </a:rPr>
              <a:t>iv) Labour Policies: Labour is an important and active factor for production or service process. Volume of production and costs are governed by the productivity of labour to a large extent. If entrepreneurs think that labour policy is </a:t>
            </a:r>
            <a:r>
              <a:rPr lang="en-US" dirty="0" err="1">
                <a:latin typeface="Garamond" panose="02020404030301010803" pitchFamily="18" charset="0"/>
                <a:cs typeface="Times New Roman" panose="02020603050405020304" pitchFamily="18" charset="0"/>
              </a:rPr>
              <a:t>favourable</a:t>
            </a:r>
            <a:r>
              <a:rPr lang="en-US" dirty="0">
                <a:latin typeface="Garamond" panose="02020404030301010803" pitchFamily="18" charset="0"/>
                <a:cs typeface="Times New Roman" panose="02020603050405020304" pitchFamily="18" charset="0"/>
              </a:rPr>
              <a:t> then they will be motivated to undertake entrepreneurial activity.</a:t>
            </a:r>
          </a:p>
          <a:p>
            <a:pPr marL="0" indent="0">
              <a:buNone/>
            </a:pPr>
            <a:r>
              <a:rPr lang="en-US" dirty="0">
                <a:latin typeface="Garamond" panose="02020404030301010803" pitchFamily="18" charset="0"/>
                <a:cs typeface="Times New Roman" panose="02020603050405020304" pitchFamily="18" charset="0"/>
              </a:rPr>
              <a:t>V) Trade Policy: The major objectives of trade policy are to ensure sufficient supply of goods and services in the country and controlling the adverse balance of payments. Entrepreneurs are motivated to install new, plant or initiate action for expansion, if trade policy formulated by the government, is going to increase the supply as per the demand available in the market.</a:t>
            </a:r>
          </a:p>
          <a:p>
            <a:pPr marL="0" indent="0">
              <a:buNone/>
            </a:pPr>
            <a:r>
              <a:rPr lang="en-US" dirty="0">
                <a:latin typeface="Garamond" panose="02020404030301010803" pitchFamily="18" charset="0"/>
                <a:cs typeface="Times New Roman" panose="02020603050405020304" pitchFamily="18" charset="0"/>
              </a:rPr>
              <a:t>vi) Tariff Policy: Effective tariff policy provides a base for entrepreneurs to undertake more entrepreneurial activities. High tariff rates affect demand level as well as margin available to the entrepreneurs.</a:t>
            </a:r>
          </a:p>
          <a:p>
            <a:pPr marL="0" indent="0">
              <a:buNone/>
            </a:pPr>
            <a:endParaRPr lang="en-IN" dirty="0"/>
          </a:p>
        </p:txBody>
      </p:sp>
    </p:spTree>
    <p:extLst>
      <p:ext uri="{BB962C8B-B14F-4D97-AF65-F5344CB8AC3E}">
        <p14:creationId xmlns:p14="http://schemas.microsoft.com/office/powerpoint/2010/main" val="4189916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AFA945-75F8-572D-3D7E-1F234A4137A7}"/>
              </a:ext>
            </a:extLst>
          </p:cNvPr>
          <p:cNvSpPr>
            <a:spLocks noGrp="1"/>
          </p:cNvSpPr>
          <p:nvPr>
            <p:ph idx="1"/>
          </p:nvPr>
        </p:nvSpPr>
        <p:spPr/>
        <p:txBody>
          <a:bodyPr>
            <a:normAutofit fontScale="85000" lnSpcReduction="20000"/>
          </a:bodyPr>
          <a:lstStyle/>
          <a:p>
            <a:pPr marL="0" indent="0">
              <a:buNone/>
            </a:pPr>
            <a:r>
              <a:rPr lang="en-US" b="1" dirty="0">
                <a:latin typeface="Garamond" panose="02020404030301010803" pitchFamily="18" charset="0"/>
                <a:cs typeface="Times New Roman" panose="02020603050405020304" pitchFamily="18" charset="0"/>
              </a:rPr>
              <a:t>2) Non-Economic Factors: </a:t>
            </a:r>
            <a:r>
              <a:rPr lang="en-US" dirty="0">
                <a:latin typeface="Garamond" panose="02020404030301010803" pitchFamily="18" charset="0"/>
                <a:cs typeface="Times New Roman" panose="02020603050405020304" pitchFamily="18" charset="0"/>
              </a:rPr>
              <a:t>Non-economic factors include social factors, technological factors and so on. Psychological and sociological factors view that the influence of economic factors on entrepreneurial emergence largely depends upon the existence of non-economic factors which are as follows:
</a:t>
            </a:r>
            <a:r>
              <a:rPr lang="en-US" dirty="0" err="1">
                <a:latin typeface="Garamond" panose="02020404030301010803" pitchFamily="18" charset="0"/>
                <a:cs typeface="Times New Roman" panose="02020603050405020304" pitchFamily="18" charset="0"/>
              </a:rPr>
              <a:t>i</a:t>
            </a:r>
            <a:r>
              <a:rPr lang="en-US" dirty="0">
                <a:latin typeface="Garamond" panose="02020404030301010803" pitchFamily="18" charset="0"/>
                <a:cs typeface="Times New Roman" panose="02020603050405020304" pitchFamily="18" charset="0"/>
              </a:rPr>
              <a:t>) Social Factors: Social factors play a vital role in encouraging Entrepreneurship. A society, which is rational, in decision-making would be </a:t>
            </a:r>
            <a:r>
              <a:rPr lang="en-US" dirty="0" err="1">
                <a:latin typeface="Garamond" panose="02020404030301010803" pitchFamily="18" charset="0"/>
                <a:cs typeface="Times New Roman" panose="02020603050405020304" pitchFamily="18" charset="0"/>
              </a:rPr>
              <a:t>favourable</a:t>
            </a:r>
            <a:r>
              <a:rPr lang="en-US" dirty="0">
                <a:latin typeface="Garamond" panose="02020404030301010803" pitchFamily="18" charset="0"/>
                <a:cs typeface="Times New Roman" panose="02020603050405020304" pitchFamily="18" charset="0"/>
              </a:rPr>
              <a:t> to entrepreneurial growth. In rational society, decisions regarding the uses of resources and the process of production would be taken based on critical assessment of facts and on scientific standards.</a:t>
            </a:r>
          </a:p>
          <a:p>
            <a:pPr marL="0" indent="0">
              <a:buNone/>
            </a:pPr>
            <a:r>
              <a:rPr lang="en-US" dirty="0">
                <a:latin typeface="Garamond" panose="02020404030301010803" pitchFamily="18" charset="0"/>
                <a:cs typeface="Times New Roman" panose="02020603050405020304" pitchFamily="18" charset="0"/>
              </a:rPr>
              <a:t>ii) Cultural Factors: Entrepreneurial levels are highly influenced by culture. Religion is also highly influential, with Protestant countries being more prone to entrepreneurial growth than other nations. This is due to the Protestant “work ethic,” which emphasizes the value of working. Entrepreneurship would be appreciated and praised in a country with economically or monetarily oriented culture and accumulation of wealth would be treated as a way of life.</a:t>
            </a:r>
          </a:p>
          <a:p>
            <a:pPr marL="0" indent="0">
              <a:buNone/>
            </a:pPr>
            <a:endParaRPr lang="en-IN" dirty="0"/>
          </a:p>
        </p:txBody>
      </p:sp>
    </p:spTree>
    <p:extLst>
      <p:ext uri="{BB962C8B-B14F-4D97-AF65-F5344CB8AC3E}">
        <p14:creationId xmlns:p14="http://schemas.microsoft.com/office/powerpoint/2010/main" val="1720920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5B89D-7BF9-7B9D-8848-49DA5889DD77}"/>
              </a:ext>
            </a:extLst>
          </p:cNvPr>
          <p:cNvSpPr>
            <a:spLocks noGrp="1"/>
          </p:cNvSpPr>
          <p:nvPr>
            <p:ph idx="1"/>
          </p:nvPr>
        </p:nvSpPr>
        <p:spPr/>
        <p:txBody>
          <a:bodyPr>
            <a:normAutofit fontScale="92500" lnSpcReduction="10000"/>
          </a:bodyPr>
          <a:lstStyle/>
          <a:p>
            <a:pPr marL="0" indent="0">
              <a:buNone/>
            </a:pPr>
            <a:r>
              <a:rPr lang="en-US" sz="2600" b="1" dirty="0">
                <a:latin typeface="Garamond" panose="02020404030301010803" pitchFamily="18" charset="0"/>
                <a:cs typeface="Times New Roman" panose="02020603050405020304" pitchFamily="18" charset="0"/>
              </a:rPr>
              <a:t>Definition:</a:t>
            </a:r>
          </a:p>
          <a:p>
            <a:pPr marL="0" indent="0">
              <a:buNone/>
            </a:pPr>
            <a:r>
              <a:rPr lang="en-US" sz="2600" dirty="0">
                <a:latin typeface="Garamond" panose="02020404030301010803" pitchFamily="18" charset="0"/>
                <a:cs typeface="Times New Roman" panose="02020603050405020304" pitchFamily="18" charset="0"/>
              </a:rPr>
              <a:t>According to Peter F. Drucker: “Entrepreneurship is a systematic innovation, focusing on the purposeful and organized search for changes to create economic and social value.” </a:t>
            </a:r>
          </a:p>
          <a:p>
            <a:pPr marL="0" indent="0">
              <a:buNone/>
            </a:pPr>
            <a:r>
              <a:rPr lang="en-US" sz="2600" dirty="0">
                <a:latin typeface="Garamond" panose="02020404030301010803" pitchFamily="18" charset="0"/>
                <a:cs typeface="Times New Roman" panose="02020603050405020304" pitchFamily="18" charset="0"/>
              </a:rPr>
              <a:t>According to F.A. Walker, “Entrepreneur is one who is endowed with more than average capacities in the task of organizing and coordinating the factors of production, i.e. land, labour, capital and enterprises”. </a:t>
            </a:r>
          </a:p>
          <a:p>
            <a:pPr marL="0" indent="0">
              <a:buNone/>
            </a:pPr>
            <a:r>
              <a:rPr lang="en-US" sz="2600" dirty="0">
                <a:latin typeface="Garamond" panose="02020404030301010803" pitchFamily="18" charset="0"/>
                <a:cs typeface="Times New Roman" panose="02020603050405020304" pitchFamily="18" charset="0"/>
              </a:rPr>
              <a:t>According to Gilbraith, “An Entrepreneur must accept the challenge and should be willing hard to achieve something”.
According to Ricardo Cantillon: “Entrepreneurship involves bearing the risk of buying at a known price and selling at an uncertain price, highlighting the element of risk-taking.”</a:t>
            </a:r>
          </a:p>
          <a:p>
            <a:pPr marL="0" indent="0">
              <a:buNone/>
            </a:pPr>
            <a:endParaRPr lang="en-IN" dirty="0"/>
          </a:p>
        </p:txBody>
      </p:sp>
    </p:spTree>
    <p:extLst>
      <p:ext uri="{BB962C8B-B14F-4D97-AF65-F5344CB8AC3E}">
        <p14:creationId xmlns:p14="http://schemas.microsoft.com/office/powerpoint/2010/main" val="34286605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5F6ECE-22D6-0CE2-5490-BF572CE21C12}"/>
              </a:ext>
            </a:extLst>
          </p:cNvPr>
          <p:cNvSpPr>
            <a:spLocks noGrp="1"/>
          </p:cNvSpPr>
          <p:nvPr>
            <p:ph idx="1"/>
          </p:nvPr>
        </p:nvSpPr>
        <p:spPr/>
        <p:txBody>
          <a:bodyPr>
            <a:normAutofit fontScale="85000" lnSpcReduction="20000"/>
          </a:bodyPr>
          <a:lstStyle/>
          <a:p>
            <a:pPr marL="0" indent="0">
              <a:buNone/>
            </a:pPr>
            <a:r>
              <a:rPr lang="en-US" dirty="0">
                <a:latin typeface="Garamond" panose="02020404030301010803" pitchFamily="18" charset="0"/>
                <a:cs typeface="Times New Roman" panose="02020603050405020304" pitchFamily="18" charset="0"/>
              </a:rPr>
              <a:t>iii) Personality Factors: In the less developed/developing countries entrepreneur is viewed as an exploiter. This greatly affects the personality of the entrepreneur. It is difficult for an entrepreneur to work in a planned economy, as he has to adjust his attitudes and activities within the socio economic framework set by the state. </a:t>
            </a:r>
          </a:p>
          <a:p>
            <a:pPr marL="0" indent="0">
              <a:buNone/>
            </a:pPr>
            <a:r>
              <a:rPr lang="en-US" dirty="0">
                <a:latin typeface="Garamond" panose="02020404030301010803" pitchFamily="18" charset="0"/>
                <a:cs typeface="Times New Roman" panose="02020603050405020304" pitchFamily="18" charset="0"/>
              </a:rPr>
              <a:t>iv) Psychological and Sociological Factors: Psychological and sociological factors are not easily distinguishable and can be analyzed together. Many entrepreneurial theorists have put forward theories of entrepreneurship that specially concentrate psychological factors.
v) Technological Factors: Countries with high levels of technological growth also tend to have high levels of entrepreneurial growth. This is because new technology offers people the opportunity to exploit these opportunities for commercial benefit.
Vi) Educational Factors: There are high levels of entrepreneurship in highly educated societies, as well as under-educated countries. The distinct difference is the level of growth and success that entrepreneurs experience.</a:t>
            </a:r>
          </a:p>
          <a:p>
            <a:pPr marL="0" indent="0">
              <a:buNone/>
            </a:pPr>
            <a:endParaRPr lang="en-IN" dirty="0"/>
          </a:p>
        </p:txBody>
      </p:sp>
    </p:spTree>
    <p:extLst>
      <p:ext uri="{BB962C8B-B14F-4D97-AF65-F5344CB8AC3E}">
        <p14:creationId xmlns:p14="http://schemas.microsoft.com/office/powerpoint/2010/main" val="1191296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6F2113-3E39-C031-897D-B6BFCA3BF08E}"/>
              </a:ext>
            </a:extLst>
          </p:cNvPr>
          <p:cNvSpPr>
            <a:spLocks noGrp="1"/>
          </p:cNvSpPr>
          <p:nvPr>
            <p:ph idx="1"/>
          </p:nvPr>
        </p:nvSpPr>
        <p:spPr/>
        <p:txBody>
          <a:bodyPr>
            <a:normAutofit fontScale="85000" lnSpcReduction="20000"/>
          </a:bodyPr>
          <a:lstStyle/>
          <a:p>
            <a:pPr marL="0" indent="0">
              <a:buNone/>
            </a:pPr>
            <a:r>
              <a:rPr lang="en-US" sz="5400" b="1" dirty="0">
                <a:latin typeface="Garamond" panose="02020404030301010803" pitchFamily="18" charset="0"/>
                <a:cs typeface="Times New Roman" panose="02020603050405020304" pitchFamily="18" charset="0"/>
              </a:rPr>
              <a:t>Stages in entrepreneurial process: </a:t>
            </a:r>
          </a:p>
          <a:p>
            <a:pPr marL="0" indent="0">
              <a:buNone/>
            </a:pPr>
            <a:endParaRPr lang="en-US" b="1" dirty="0">
              <a:latin typeface="Garamond" panose="02020404030301010803" pitchFamily="18" charset="0"/>
            </a:endParaRPr>
          </a:p>
          <a:p>
            <a:pPr marL="0" indent="0" algn="just">
              <a:buNone/>
            </a:pPr>
            <a:r>
              <a:rPr lang="en-US" dirty="0">
                <a:latin typeface="Garamond" panose="02020404030301010803" pitchFamily="18" charset="0"/>
                <a:cs typeface="Times New Roman" panose="02020603050405020304" pitchFamily="18" charset="0"/>
              </a:rPr>
              <a:t>The entrepreneurship is a continuous process that needs to be followed by an entrepreneur to plan and launch the new ventures more efficiently. The stages of entrepreneurial process are as follows:</a:t>
            </a:r>
          </a:p>
          <a:p>
            <a:pPr marL="0" indent="0" algn="just">
              <a:buNone/>
            </a:pP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Identification of an opportunity:</a:t>
            </a:r>
            <a:r>
              <a:rPr lang="en-US" dirty="0">
                <a:latin typeface="Garamond" panose="02020404030301010803" pitchFamily="18" charset="0"/>
                <a:cs typeface="Times New Roman" panose="02020603050405020304" pitchFamily="18" charset="0"/>
              </a:rPr>
              <a:t> </a:t>
            </a:r>
          </a:p>
          <a:p>
            <a:pPr marL="0" indent="0" algn="just">
              <a:buNone/>
            </a:pPr>
            <a:r>
              <a:rPr lang="en-US" dirty="0">
                <a:latin typeface="Garamond" panose="02020404030301010803" pitchFamily="18" charset="0"/>
                <a:cs typeface="Times New Roman" panose="02020603050405020304" pitchFamily="18" charset="0"/>
              </a:rPr>
              <a:t>An entrepreneurial process begins with the idea generation, wherein the entrepreneur identifies the business opportunities. The identification of opportunities is a difficult task; an entrepreneur seeks inputs from all the persons including employees, consumers, channel partners, technical people, etc. to reach to an optimum business opportunity. Once the opportunity has been decided upon, the next step is to evaluate it. </a:t>
            </a:r>
          </a:p>
          <a:p>
            <a:pPr marL="0" indent="0">
              <a:buNone/>
            </a:pPr>
            <a:endParaRPr lang="en-IN" dirty="0"/>
          </a:p>
        </p:txBody>
      </p:sp>
    </p:spTree>
    <p:extLst>
      <p:ext uri="{BB962C8B-B14F-4D97-AF65-F5344CB8AC3E}">
        <p14:creationId xmlns:p14="http://schemas.microsoft.com/office/powerpoint/2010/main" val="1622554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DDDE8C-B80F-5266-841D-D2311FDDF060}"/>
              </a:ext>
            </a:extLst>
          </p:cNvPr>
          <p:cNvSpPr>
            <a:spLocks noGrp="1"/>
          </p:cNvSpPr>
          <p:nvPr>
            <p:ph idx="1"/>
          </p:nvPr>
        </p:nvSpPr>
        <p:spPr/>
        <p:txBody>
          <a:bodyPr>
            <a:normAutofit fontScale="85000" lnSpcReduction="20000"/>
          </a:bodyPr>
          <a:lstStyle/>
          <a:p>
            <a:pPr marL="0" indent="0" algn="just">
              <a:buNone/>
            </a:pP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Evaluation of the opportunity: </a:t>
            </a:r>
          </a:p>
          <a:p>
            <a:pPr marL="0" indent="0" algn="just">
              <a:buNone/>
            </a:pPr>
            <a:r>
              <a:rPr lang="en-US" dirty="0">
                <a:latin typeface="Garamond" panose="02020404030301010803" pitchFamily="18" charset="0"/>
                <a:cs typeface="Times New Roman" panose="02020603050405020304" pitchFamily="18" charset="0"/>
              </a:rPr>
              <a:t>An entrepreneur can evaluate the efficiency of an opportunity by continuously asking certain questions to himself, such as, whether the opportunity is worth investing in, is it sufficiently attractive, are the proposed solutions feasible, is there any competitive advantage, what are the risk associated with it. Above all, an entrepreneur must analyze his personal skills and hobbies, whether these coincides with the entrepreneurial goals or not. </a:t>
            </a:r>
          </a:p>
          <a:p>
            <a:r>
              <a:rPr lang="en-US" b="1" dirty="0">
                <a:latin typeface="Garamond" panose="02020404030301010803" pitchFamily="18" charset="0"/>
                <a:cs typeface="Times New Roman" panose="02020603050405020304" pitchFamily="18" charset="0"/>
              </a:rPr>
              <a:t>Preparation</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of</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the</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business</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plan:</a:t>
            </a:r>
            <a:r>
              <a:rPr lang="en-US" dirty="0">
                <a:latin typeface="Garamond" panose="02020404030301010803" pitchFamily="18" charset="0"/>
                <a:cs typeface="Times New Roman" panose="02020603050405020304" pitchFamily="18" charset="0"/>
              </a:rPr>
              <a:t> </a:t>
            </a:r>
          </a:p>
          <a:p>
            <a:pPr marL="0" indent="0">
              <a:buNone/>
            </a:pPr>
            <a:r>
              <a:rPr lang="en-US" dirty="0">
                <a:latin typeface="Garamond" panose="02020404030301010803" pitchFamily="18" charset="0"/>
                <a:cs typeface="Times New Roman" panose="02020603050405020304" pitchFamily="18" charset="0"/>
              </a:rPr>
              <a:t>Once the opportunity is identified and evaluated, an entrepreneur needs to create a comprehensive business plan. A business plan is critical to the success of any new venture since it acts as a benchmark and the evaluation criteria to see if the organization is moving towards its set goals. An entrepreneur must dedicate his sufficient time towards its creation, the major components of a business plan are mission and vision statement, goals and objectives, capital requirement, a description of products and services, etc. </a:t>
            </a:r>
          </a:p>
          <a:p>
            <a:pPr marL="0" indent="0">
              <a:buNone/>
            </a:pPr>
            <a:endParaRPr lang="en-IN" dirty="0"/>
          </a:p>
        </p:txBody>
      </p:sp>
    </p:spTree>
    <p:extLst>
      <p:ext uri="{BB962C8B-B14F-4D97-AF65-F5344CB8AC3E}">
        <p14:creationId xmlns:p14="http://schemas.microsoft.com/office/powerpoint/2010/main" val="1501154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32EF8F-004A-91C0-3F6F-FC1071E7EAE0}"/>
              </a:ext>
            </a:extLst>
          </p:cNvPr>
          <p:cNvSpPr>
            <a:spLocks noGrp="1"/>
          </p:cNvSpPr>
          <p:nvPr>
            <p:ph idx="1"/>
          </p:nvPr>
        </p:nvSpPr>
        <p:spPr/>
        <p:txBody>
          <a:bodyPr>
            <a:normAutofit fontScale="92500" lnSpcReduction="10000"/>
          </a:bodyPr>
          <a:lstStyle/>
          <a:p>
            <a:pPr marL="0" indent="0">
              <a:buNone/>
            </a:pP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Determination</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and</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organizing</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the</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resources:</a:t>
            </a:r>
            <a:r>
              <a:rPr lang="en-US" dirty="0">
                <a:latin typeface="Garamond" panose="02020404030301010803" pitchFamily="18" charset="0"/>
                <a:cs typeface="Times New Roman" panose="02020603050405020304" pitchFamily="18" charset="0"/>
              </a:rPr>
              <a:t> </a:t>
            </a:r>
          </a:p>
          <a:p>
            <a:pPr marL="0" indent="0">
              <a:buNone/>
            </a:pPr>
            <a:r>
              <a:rPr lang="en-US" dirty="0">
                <a:latin typeface="Garamond" panose="02020404030301010803" pitchFamily="18" charset="0"/>
                <a:cs typeface="Times New Roman" panose="02020603050405020304" pitchFamily="18" charset="0"/>
              </a:rPr>
              <a:t>The entrepreneur identifies the sources of funds from where they can get finance, the human resources, supplier of raw materials, etc. Here, the entrepreneur finds the investors for its new venture and the personnel to carry out the business activities. </a:t>
            </a:r>
          </a:p>
          <a:p>
            <a:pPr marL="0" indent="0">
              <a:buNone/>
            </a:pP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Management</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of</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the</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enterprise</a:t>
            </a:r>
            <a:r>
              <a:rPr lang="en-US" dirty="0">
                <a:latin typeface="Garamond" panose="02020404030301010803" pitchFamily="18" charset="0"/>
                <a:cs typeface="Times New Roman" panose="02020603050405020304" pitchFamily="18" charset="0"/>
              </a:rPr>
              <a:t> </a:t>
            </a:r>
            <a:r>
              <a:rPr lang="en-US" b="1" dirty="0">
                <a:latin typeface="Garamond" panose="02020404030301010803" pitchFamily="18" charset="0"/>
                <a:cs typeface="Times New Roman" panose="02020603050405020304" pitchFamily="18" charset="0"/>
              </a:rPr>
              <a:t>:</a:t>
            </a:r>
          </a:p>
          <a:p>
            <a:pPr marL="0" indent="0">
              <a:buNone/>
            </a:pPr>
            <a:r>
              <a:rPr lang="en-US" dirty="0">
                <a:latin typeface="Garamond" panose="02020404030301010803" pitchFamily="18" charset="0"/>
                <a:cs typeface="Times New Roman" panose="02020603050405020304" pitchFamily="18" charset="0"/>
              </a:rPr>
              <a:t>To initiate the business operations to achieve the set goals an entrepreneur must decide the management structure or the hierarchy that is required to for the operations enterprise. The future prospects of the business, i.e. its growth and development are compared against the planned growth and then the decision regarding the stability or the expansion of business operations is undertaken accordingly, by an entrepreneur</a:t>
            </a:r>
            <a:endParaRPr lang="en-IN" dirty="0">
              <a:latin typeface="Garamond" panose="02020404030301010803" pitchFamily="18" charset="0"/>
            </a:endParaRPr>
          </a:p>
        </p:txBody>
      </p:sp>
    </p:spTree>
    <p:extLst>
      <p:ext uri="{BB962C8B-B14F-4D97-AF65-F5344CB8AC3E}">
        <p14:creationId xmlns:p14="http://schemas.microsoft.com/office/powerpoint/2010/main" val="5656955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550058-838F-9F2C-DCD0-C660ED221375}"/>
              </a:ext>
            </a:extLst>
          </p:cNvPr>
          <p:cNvSpPr>
            <a:spLocks noGrp="1"/>
          </p:cNvSpPr>
          <p:nvPr>
            <p:ph idx="1"/>
          </p:nvPr>
        </p:nvSpPr>
        <p:spPr/>
        <p:txBody>
          <a:bodyPr>
            <a:normAutofit fontScale="92500" lnSpcReduction="20000"/>
          </a:bodyPr>
          <a:lstStyle/>
          <a:p>
            <a:pPr marL="0" indent="0">
              <a:buNone/>
            </a:pPr>
            <a:r>
              <a:rPr lang="en-US" sz="3200" b="1" dirty="0">
                <a:latin typeface="Garamond" panose="02020404030301010803" pitchFamily="18" charset="0"/>
              </a:rPr>
              <a:t>CREATIVITY</a:t>
            </a:r>
          </a:p>
          <a:p>
            <a:pPr marL="285750" indent="-285750"/>
            <a:r>
              <a:rPr lang="en-US" dirty="0">
                <a:latin typeface="Garamond" panose="02020404030301010803" pitchFamily="18" charset="0"/>
              </a:rPr>
              <a:t>Creativity is an ongoing process as it constantly need to identify improved ways to expand the business, however difficult it might be or how limited the resources may be.</a:t>
            </a:r>
          </a:p>
          <a:p>
            <a:pPr marL="285750" indent="-285750"/>
            <a:r>
              <a:rPr lang="en-US" dirty="0">
                <a:latin typeface="Garamond" panose="02020404030301010803" pitchFamily="18" charset="0"/>
              </a:rPr>
              <a:t>Entrepreneurs feel motivated by the fact that his efforts from start to scratch go through the entire process and obtain the desired result.</a:t>
            </a:r>
          </a:p>
          <a:p>
            <a:pPr marL="285750" indent="-285750"/>
            <a:r>
              <a:rPr lang="en-US" dirty="0">
                <a:latin typeface="Garamond" panose="02020404030301010803" pitchFamily="18" charset="0"/>
              </a:rPr>
              <a:t>After achieving one target, he takes up another challenge since this is what he wants to continue doing.</a:t>
            </a:r>
          </a:p>
          <a:p>
            <a:pPr marL="0" indent="0">
              <a:buNone/>
            </a:pPr>
            <a:r>
              <a:rPr lang="en-US" b="1" dirty="0">
                <a:latin typeface="Garamond" panose="02020404030301010803" pitchFamily="18" charset="0"/>
              </a:rPr>
              <a:t>According to Robert E. franken, </a:t>
            </a:r>
            <a:r>
              <a:rPr lang="en-US" dirty="0">
                <a:latin typeface="Garamond" panose="02020404030301010803" pitchFamily="18" charset="0"/>
              </a:rPr>
              <a:t>“creativity is defined as the tendency to generate or re</a:t>
            </a:r>
            <a:r>
              <a:rPr lang="en-IN" dirty="0">
                <a:latin typeface="Garamond" panose="02020404030301010803" pitchFamily="18" charset="0"/>
              </a:rPr>
              <a:t>cognise ideas, alternatives, or possibilities that may be useful in solving problems, communicating with others, and entertaining ourselves and others”.</a:t>
            </a:r>
            <a:endParaRPr lang="en-US" dirty="0">
              <a:latin typeface="Garamond" panose="02020404030301010803" pitchFamily="18" charset="0"/>
            </a:endParaRPr>
          </a:p>
          <a:p>
            <a:pPr marL="0" indent="0">
              <a:buNone/>
            </a:pP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3703715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20790E-C215-5622-A01E-D192824CA103}"/>
              </a:ext>
            </a:extLst>
          </p:cNvPr>
          <p:cNvSpPr>
            <a:spLocks noGrp="1"/>
          </p:cNvSpPr>
          <p:nvPr>
            <p:ph idx="1"/>
          </p:nvPr>
        </p:nvSpPr>
        <p:spPr/>
        <p:txBody>
          <a:bodyPr>
            <a:normAutofit fontScale="92500" lnSpcReduction="10000"/>
          </a:bodyPr>
          <a:lstStyle/>
          <a:p>
            <a:pPr marL="0" indent="0">
              <a:buNone/>
            </a:pPr>
            <a:r>
              <a:rPr lang="en-US" b="1" dirty="0">
                <a:latin typeface="Garamond" panose="02020404030301010803" pitchFamily="18" charset="0"/>
              </a:rPr>
              <a:t>ROLE OF CREATIVITY/IMPORTANCE OF CREATIVITY</a:t>
            </a:r>
          </a:p>
          <a:p>
            <a:r>
              <a:rPr lang="en-US" b="1" dirty="0">
                <a:latin typeface="Garamond" panose="02020404030301010803" pitchFamily="18" charset="0"/>
              </a:rPr>
              <a:t>Ability to discover new solutions: </a:t>
            </a:r>
            <a:r>
              <a:rPr lang="en-US" dirty="0">
                <a:latin typeface="Garamond" panose="02020404030301010803" pitchFamily="18" charset="0"/>
              </a:rPr>
              <a:t>creativity is one concept that has remain unexplored in depth. It helps entrepreneur to look up for better solutions to issues and to invent new things.</a:t>
            </a:r>
          </a:p>
          <a:p>
            <a:pPr algn="just"/>
            <a:r>
              <a:rPr lang="en-US" b="1" dirty="0">
                <a:latin typeface="Garamond" panose="02020404030301010803" pitchFamily="18" charset="0"/>
              </a:rPr>
              <a:t>Increase efficiency: </a:t>
            </a:r>
            <a:r>
              <a:rPr lang="en-US" dirty="0">
                <a:latin typeface="Garamond" panose="02020404030301010803" pitchFamily="18" charset="0"/>
              </a:rPr>
              <a:t>creativity also plays a crucial role in the innovative and creative process</a:t>
            </a:r>
            <a:r>
              <a:rPr lang="en-US" b="1" dirty="0">
                <a:latin typeface="Garamond" panose="02020404030301010803" pitchFamily="18" charset="0"/>
              </a:rPr>
              <a:t>. </a:t>
            </a:r>
            <a:r>
              <a:rPr lang="en-US" dirty="0">
                <a:latin typeface="Garamond" panose="02020404030301010803" pitchFamily="18" charset="0"/>
              </a:rPr>
              <a:t>Ideas that end up improving the output and the effectiveness of system needs creativity. It acts as a main source to develop ideas in order to increase the efficiency and usefulness of a system.</a:t>
            </a:r>
            <a:endParaRPr lang="en-US" b="1" dirty="0">
              <a:latin typeface="Garamond" panose="02020404030301010803" pitchFamily="18" charset="0"/>
            </a:endParaRPr>
          </a:p>
          <a:p>
            <a:r>
              <a:rPr lang="en-US" b="1" dirty="0">
                <a:latin typeface="Garamond" panose="02020404030301010803" pitchFamily="18" charset="0"/>
              </a:rPr>
              <a:t>Enhances knowledge: </a:t>
            </a:r>
            <a:r>
              <a:rPr lang="en-US" dirty="0">
                <a:latin typeface="Garamond" panose="02020404030301010803" pitchFamily="18" charset="0"/>
              </a:rPr>
              <a:t>creativity provides the benefit of in depth knowledge and skills to entrepreneurs also widens the scope of knowledge. It helps entrepreneurs to utilize their prior skills in creating better ideas, techniques and improved ways of implementing them. </a:t>
            </a:r>
          </a:p>
          <a:p>
            <a:pPr marL="0" indent="0">
              <a:buNone/>
            </a:pPr>
            <a:endParaRPr lang="en-US" dirty="0">
              <a:latin typeface="Garamond" panose="02020404030301010803" pitchFamily="18" charset="0"/>
            </a:endParaRPr>
          </a:p>
        </p:txBody>
      </p:sp>
    </p:spTree>
    <p:extLst>
      <p:ext uri="{BB962C8B-B14F-4D97-AF65-F5344CB8AC3E}">
        <p14:creationId xmlns:p14="http://schemas.microsoft.com/office/powerpoint/2010/main" val="3867832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1ADA38-82EC-1EC7-D1EC-805747F3B73F}"/>
              </a:ext>
            </a:extLst>
          </p:cNvPr>
          <p:cNvSpPr>
            <a:spLocks noGrp="1"/>
          </p:cNvSpPr>
          <p:nvPr>
            <p:ph idx="1"/>
          </p:nvPr>
        </p:nvSpPr>
        <p:spPr/>
        <p:txBody>
          <a:bodyPr>
            <a:normAutofit fontScale="85000" lnSpcReduction="10000"/>
          </a:bodyPr>
          <a:lstStyle/>
          <a:p>
            <a:r>
              <a:rPr lang="en-US" b="1" dirty="0">
                <a:latin typeface="Garamond" panose="02020404030301010803" pitchFamily="18" charset="0"/>
              </a:rPr>
              <a:t>Offers leadership: </a:t>
            </a:r>
            <a:r>
              <a:rPr lang="en-US" dirty="0">
                <a:latin typeface="Garamond" panose="02020404030301010803" pitchFamily="18" charset="0"/>
              </a:rPr>
              <a:t>the creativity exhibited by the individuals offers them the position of leadership in the organization. Other people who do not have the creativity in their blood are not able to take the leadership position. They remain limited to one project or idea at a time.</a:t>
            </a:r>
          </a:p>
          <a:p>
            <a:r>
              <a:rPr lang="en-US" b="1" dirty="0">
                <a:latin typeface="Garamond" panose="02020404030301010803" pitchFamily="18" charset="0"/>
              </a:rPr>
              <a:t>Attains new solutions for difficult problems: </a:t>
            </a:r>
            <a:r>
              <a:rPr lang="en-US" dirty="0">
                <a:latin typeface="Garamond" panose="02020404030301010803" pitchFamily="18" charset="0"/>
              </a:rPr>
              <a:t>it becomes very easy for the creative people to design new solutions for the problems. People with creative mindset remain busy in finding the innovative ways for the development of the society. Different complex and crucial cases can be solved with the help of creative mind.</a:t>
            </a:r>
            <a:endParaRPr lang="en-US" b="1" dirty="0">
              <a:latin typeface="Garamond" panose="02020404030301010803" pitchFamily="18" charset="0"/>
            </a:endParaRPr>
          </a:p>
          <a:p>
            <a:r>
              <a:rPr lang="en-US" b="1" dirty="0">
                <a:latin typeface="Garamond" panose="02020404030301010803" pitchFamily="18" charset="0"/>
              </a:rPr>
              <a:t>Increases productivity</a:t>
            </a:r>
            <a:r>
              <a:rPr lang="en-US" dirty="0">
                <a:latin typeface="Garamond" panose="02020404030301010803" pitchFamily="18" charset="0"/>
              </a:rPr>
              <a:t>: creativity in an individual leads to improved productivity. Therefore, creative employees in the </a:t>
            </a:r>
            <a:r>
              <a:rPr lang="en-US" dirty="0" err="1">
                <a:latin typeface="Garamond" panose="02020404030301010803" pitchFamily="18" charset="0"/>
              </a:rPr>
              <a:t>organisations</a:t>
            </a:r>
            <a:r>
              <a:rPr lang="en-US" dirty="0">
                <a:latin typeface="Garamond" panose="02020404030301010803" pitchFamily="18" charset="0"/>
              </a:rPr>
              <a:t> are supported and offered with necessary facilities. These facilities in turn, improve the productivity of the organization. Some </a:t>
            </a:r>
            <a:r>
              <a:rPr lang="en-US" dirty="0" err="1">
                <a:latin typeface="Garamond" panose="02020404030301010803" pitchFamily="18" charset="0"/>
              </a:rPr>
              <a:t>organisations</a:t>
            </a:r>
            <a:r>
              <a:rPr lang="en-US" dirty="0">
                <a:latin typeface="Garamond" panose="02020404030301010803" pitchFamily="18" charset="0"/>
              </a:rPr>
              <a:t> arrange different skill enhancement workshops which results in improved productivity of the individuals.</a:t>
            </a: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2880769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525713-4CBA-AB6B-3360-8C9A7236EDD3}"/>
              </a:ext>
            </a:extLst>
          </p:cNvPr>
          <p:cNvSpPr>
            <a:spLocks noGrp="1"/>
          </p:cNvSpPr>
          <p:nvPr>
            <p:ph idx="1"/>
          </p:nvPr>
        </p:nvSpPr>
        <p:spPr>
          <a:xfrm>
            <a:off x="838200" y="1524000"/>
            <a:ext cx="10515600" cy="4652963"/>
          </a:xfrm>
        </p:spPr>
        <p:txBody>
          <a:bodyPr/>
          <a:lstStyle/>
          <a:p>
            <a:pPr marL="0" indent="0">
              <a:buNone/>
            </a:pPr>
            <a:r>
              <a:rPr lang="en-US" b="1" dirty="0"/>
              <a:t>        </a:t>
            </a:r>
          </a:p>
          <a:p>
            <a:pPr marL="0" indent="0">
              <a:buNone/>
            </a:pPr>
            <a:endParaRPr lang="en-US" b="1" dirty="0">
              <a:latin typeface="Garamond" panose="02020404030301010803" pitchFamily="18" charset="0"/>
            </a:endParaRPr>
          </a:p>
          <a:p>
            <a:pPr marL="0" indent="0">
              <a:buNone/>
            </a:pPr>
            <a:endParaRPr lang="en-US" b="1" dirty="0">
              <a:latin typeface="Garamond" panose="02020404030301010803" pitchFamily="18" charset="0"/>
            </a:endParaRPr>
          </a:p>
          <a:p>
            <a:pPr marL="0" indent="0">
              <a:buNone/>
            </a:pPr>
            <a:r>
              <a:rPr lang="en-US" b="1" dirty="0">
                <a:latin typeface="Garamond" panose="02020404030301010803" pitchFamily="18" charset="0"/>
              </a:rPr>
              <a:t>CREATIVE PROBLEM SOLVING </a:t>
            </a:r>
          </a:p>
          <a:p>
            <a:pPr marL="0" indent="0">
              <a:buNone/>
            </a:pPr>
            <a:r>
              <a:rPr lang="en-US" b="1" dirty="0">
                <a:latin typeface="Garamond" panose="02020404030301010803" pitchFamily="18" charset="0"/>
              </a:rPr>
              <a:t>                          PROCESS</a:t>
            </a:r>
          </a:p>
          <a:p>
            <a:pPr marL="0" indent="0">
              <a:buNone/>
            </a:pPr>
            <a:endParaRPr lang="en-IN" dirty="0"/>
          </a:p>
        </p:txBody>
      </p:sp>
      <p:sp>
        <p:nvSpPr>
          <p:cNvPr id="4" name="Rectangle 3">
            <a:extLst>
              <a:ext uri="{FF2B5EF4-FFF2-40B4-BE49-F238E27FC236}">
                <a16:creationId xmlns:a16="http://schemas.microsoft.com/office/drawing/2014/main" id="{06AF98E5-21A4-4893-4253-366EF8A35541}"/>
              </a:ext>
            </a:extLst>
          </p:cNvPr>
          <p:cNvSpPr/>
          <p:nvPr/>
        </p:nvSpPr>
        <p:spPr>
          <a:xfrm>
            <a:off x="6752153" y="1356048"/>
            <a:ext cx="5047862" cy="3359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Defining the problem</a:t>
            </a:r>
            <a:endParaRPr lang="en-IN" dirty="0">
              <a:ln w="0"/>
              <a:solidFill>
                <a:schemeClr val="tx1"/>
              </a:solidFill>
              <a:effectLst>
                <a:outerShdw blurRad="38100" dist="19050" dir="2700000" algn="tl" rotWithShape="0">
                  <a:schemeClr val="dk1">
                    <a:alpha val="40000"/>
                  </a:schemeClr>
                </a:outerShdw>
              </a:effectLst>
            </a:endParaRPr>
          </a:p>
        </p:txBody>
      </p:sp>
      <p:sp>
        <p:nvSpPr>
          <p:cNvPr id="5" name="Rectangle 4">
            <a:extLst>
              <a:ext uri="{FF2B5EF4-FFF2-40B4-BE49-F238E27FC236}">
                <a16:creationId xmlns:a16="http://schemas.microsoft.com/office/drawing/2014/main" id="{FDE83762-F1A0-6022-246A-EEEF6A98E28C}"/>
              </a:ext>
            </a:extLst>
          </p:cNvPr>
          <p:cNvSpPr/>
          <p:nvPr/>
        </p:nvSpPr>
        <p:spPr>
          <a:xfrm>
            <a:off x="6752153" y="1936861"/>
            <a:ext cx="5103845" cy="410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Setting the overall objective</a:t>
            </a:r>
            <a:endParaRPr lang="en-IN" dirty="0"/>
          </a:p>
        </p:txBody>
      </p:sp>
      <p:sp>
        <p:nvSpPr>
          <p:cNvPr id="6" name="Rectangle 5">
            <a:extLst>
              <a:ext uri="{FF2B5EF4-FFF2-40B4-BE49-F238E27FC236}">
                <a16:creationId xmlns:a16="http://schemas.microsoft.com/office/drawing/2014/main" id="{5164724F-CCA5-2121-DBF1-594DCE7B9325}"/>
              </a:ext>
            </a:extLst>
          </p:cNvPr>
          <p:cNvSpPr/>
          <p:nvPr/>
        </p:nvSpPr>
        <p:spPr>
          <a:xfrm>
            <a:off x="6770812" y="2619474"/>
            <a:ext cx="5141167" cy="50385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Conducting a root cause analysis</a:t>
            </a:r>
            <a:endParaRPr lang="en-IN" dirty="0"/>
          </a:p>
        </p:txBody>
      </p:sp>
      <p:sp>
        <p:nvSpPr>
          <p:cNvPr id="7" name="Rectangle 6">
            <a:extLst>
              <a:ext uri="{FF2B5EF4-FFF2-40B4-BE49-F238E27FC236}">
                <a16:creationId xmlns:a16="http://schemas.microsoft.com/office/drawing/2014/main" id="{48BF91C7-B122-7E76-DAA9-7E4017100029}"/>
              </a:ext>
            </a:extLst>
          </p:cNvPr>
          <p:cNvSpPr/>
          <p:nvPr/>
        </p:nvSpPr>
        <p:spPr>
          <a:xfrm>
            <a:off x="6724161" y="3373295"/>
            <a:ext cx="5103845" cy="4198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Generating alternative interventions</a:t>
            </a:r>
            <a:endParaRPr lang="en-IN" dirty="0"/>
          </a:p>
        </p:txBody>
      </p:sp>
      <p:sp>
        <p:nvSpPr>
          <p:cNvPr id="8" name="Rectangle 7">
            <a:extLst>
              <a:ext uri="{FF2B5EF4-FFF2-40B4-BE49-F238E27FC236}">
                <a16:creationId xmlns:a16="http://schemas.microsoft.com/office/drawing/2014/main" id="{16B9E854-499D-FBBF-DFCF-1B27B2C77EB2}"/>
              </a:ext>
            </a:extLst>
          </p:cNvPr>
          <p:cNvSpPr/>
          <p:nvPr/>
        </p:nvSpPr>
        <p:spPr>
          <a:xfrm>
            <a:off x="6705499" y="4028400"/>
            <a:ext cx="5141167" cy="50385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Performing comparative analysis of alternatives</a:t>
            </a:r>
            <a:endParaRPr lang="en-IN" dirty="0"/>
          </a:p>
        </p:txBody>
      </p:sp>
      <p:sp>
        <p:nvSpPr>
          <p:cNvPr id="9" name="Rectangle 8">
            <a:extLst>
              <a:ext uri="{FF2B5EF4-FFF2-40B4-BE49-F238E27FC236}">
                <a16:creationId xmlns:a16="http://schemas.microsoft.com/office/drawing/2014/main" id="{AEDE1697-D19F-5D68-DCB4-F2AC9FA36C0B}"/>
              </a:ext>
            </a:extLst>
          </p:cNvPr>
          <p:cNvSpPr/>
          <p:nvPr/>
        </p:nvSpPr>
        <p:spPr>
          <a:xfrm>
            <a:off x="6686839" y="4762913"/>
            <a:ext cx="5141167" cy="6041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Selecting the best intervention and explaining the decision</a:t>
            </a:r>
            <a:endParaRPr lang="en-IN" dirty="0"/>
          </a:p>
        </p:txBody>
      </p:sp>
      <p:sp>
        <p:nvSpPr>
          <p:cNvPr id="10" name="Rectangle 9">
            <a:extLst>
              <a:ext uri="{FF2B5EF4-FFF2-40B4-BE49-F238E27FC236}">
                <a16:creationId xmlns:a16="http://schemas.microsoft.com/office/drawing/2014/main" id="{0570C33D-5BE7-1BE2-875F-0B4A096814C3}"/>
              </a:ext>
            </a:extLst>
          </p:cNvPr>
          <p:cNvSpPr/>
          <p:nvPr/>
        </p:nvSpPr>
        <p:spPr>
          <a:xfrm>
            <a:off x="6686838" y="5615552"/>
            <a:ext cx="5141167" cy="5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Developing implementation plan and implementing</a:t>
            </a:r>
            <a:endParaRPr lang="en-IN" dirty="0"/>
          </a:p>
        </p:txBody>
      </p:sp>
      <p:sp>
        <p:nvSpPr>
          <p:cNvPr id="11" name="Rectangle 10">
            <a:extLst>
              <a:ext uri="{FF2B5EF4-FFF2-40B4-BE49-F238E27FC236}">
                <a16:creationId xmlns:a16="http://schemas.microsoft.com/office/drawing/2014/main" id="{6F203B5E-6A45-5C57-E27D-CC60A679C228}"/>
              </a:ext>
            </a:extLst>
          </p:cNvPr>
          <p:cNvSpPr/>
          <p:nvPr/>
        </p:nvSpPr>
        <p:spPr>
          <a:xfrm>
            <a:off x="6705498" y="6377185"/>
            <a:ext cx="5141167" cy="5103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Developing evaluation plan and evaluating</a:t>
            </a:r>
            <a:endParaRPr lang="en-IN" dirty="0"/>
          </a:p>
        </p:txBody>
      </p:sp>
      <p:cxnSp>
        <p:nvCxnSpPr>
          <p:cNvPr id="12" name="Straight Arrow Connector 11">
            <a:extLst>
              <a:ext uri="{FF2B5EF4-FFF2-40B4-BE49-F238E27FC236}">
                <a16:creationId xmlns:a16="http://schemas.microsoft.com/office/drawing/2014/main" id="{969C6F13-53F3-F4AE-4CE1-E0959408851A}"/>
              </a:ext>
            </a:extLst>
          </p:cNvPr>
          <p:cNvCxnSpPr/>
          <p:nvPr/>
        </p:nvCxnSpPr>
        <p:spPr>
          <a:xfrm>
            <a:off x="9027837" y="1691952"/>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9BE090D1-461C-DAE3-A671-232B54223FAD}"/>
              </a:ext>
            </a:extLst>
          </p:cNvPr>
          <p:cNvCxnSpPr/>
          <p:nvPr/>
        </p:nvCxnSpPr>
        <p:spPr>
          <a:xfrm>
            <a:off x="9027837" y="2347408"/>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97C8532-D3AF-73A7-032D-FED8530749F8}"/>
              </a:ext>
            </a:extLst>
          </p:cNvPr>
          <p:cNvCxnSpPr>
            <a:cxnSpLocks/>
          </p:cNvCxnSpPr>
          <p:nvPr/>
        </p:nvCxnSpPr>
        <p:spPr>
          <a:xfrm>
            <a:off x="9027837" y="3123327"/>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6BD08340-A621-2F44-7D90-F5948EF7FE2F}"/>
              </a:ext>
            </a:extLst>
          </p:cNvPr>
          <p:cNvCxnSpPr>
            <a:cxnSpLocks/>
          </p:cNvCxnSpPr>
          <p:nvPr/>
        </p:nvCxnSpPr>
        <p:spPr>
          <a:xfrm>
            <a:off x="9006219" y="3793173"/>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0F51F79E-38A6-A06D-E2F6-0797B8E7712E}"/>
              </a:ext>
            </a:extLst>
          </p:cNvPr>
          <p:cNvCxnSpPr>
            <a:cxnSpLocks/>
          </p:cNvCxnSpPr>
          <p:nvPr/>
        </p:nvCxnSpPr>
        <p:spPr>
          <a:xfrm>
            <a:off x="9005233" y="4532254"/>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345A8EBE-D11B-63AD-1937-8F187E2C92F8}"/>
              </a:ext>
            </a:extLst>
          </p:cNvPr>
          <p:cNvCxnSpPr>
            <a:cxnSpLocks/>
          </p:cNvCxnSpPr>
          <p:nvPr/>
        </p:nvCxnSpPr>
        <p:spPr>
          <a:xfrm>
            <a:off x="9001291" y="5367102"/>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781A06ED-E5B4-9BC8-6EC1-D8F8829B0C89}"/>
              </a:ext>
            </a:extLst>
          </p:cNvPr>
          <p:cNvCxnSpPr>
            <a:cxnSpLocks/>
          </p:cNvCxnSpPr>
          <p:nvPr/>
        </p:nvCxnSpPr>
        <p:spPr>
          <a:xfrm>
            <a:off x="9001291" y="6128735"/>
            <a:ext cx="0" cy="2130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659798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DA4CB2-4493-8318-0777-7AEC847B2551}"/>
              </a:ext>
            </a:extLst>
          </p:cNvPr>
          <p:cNvSpPr>
            <a:spLocks noGrp="1"/>
          </p:cNvSpPr>
          <p:nvPr>
            <p:ph idx="1"/>
          </p:nvPr>
        </p:nvSpPr>
        <p:spPr/>
        <p:txBody>
          <a:bodyPr>
            <a:normAutofit fontScale="85000" lnSpcReduction="20000"/>
          </a:bodyPr>
          <a:lstStyle/>
          <a:p>
            <a:r>
              <a:rPr lang="en-US" b="1" dirty="0">
                <a:latin typeface="Garamond" panose="02020404030301010803" pitchFamily="18" charset="0"/>
              </a:rPr>
              <a:t>Defining the problem: </a:t>
            </a:r>
            <a:r>
              <a:rPr lang="en-US" dirty="0">
                <a:latin typeface="Garamond" panose="02020404030301010803" pitchFamily="18" charset="0"/>
              </a:rPr>
              <a:t>defining the problem in such a manner so that some kind of solution can be found is the first step in the process of strategic problem- solving. One way to define the problem is to write a clear statement about it.</a:t>
            </a:r>
          </a:p>
          <a:p>
            <a:r>
              <a:rPr lang="en-US" b="1" dirty="0">
                <a:latin typeface="Garamond" panose="02020404030301010803" pitchFamily="18" charset="0"/>
              </a:rPr>
              <a:t>Setting overall objectives: </a:t>
            </a:r>
            <a:r>
              <a:rPr lang="en-US" dirty="0">
                <a:latin typeface="Garamond" panose="02020404030301010803" pitchFamily="18" charset="0"/>
              </a:rPr>
              <a:t>After clearly defining the problem, the problem statement should be used to design the comprehensive objectives for the organization. These objectives are called SMART objectives.</a:t>
            </a:r>
          </a:p>
          <a:p>
            <a:r>
              <a:rPr lang="en-US" b="1" dirty="0">
                <a:latin typeface="Garamond" panose="02020404030301010803" pitchFamily="18" charset="0"/>
              </a:rPr>
              <a:t>Conducting a root cause analysis</a:t>
            </a:r>
            <a:r>
              <a:rPr lang="en-US" dirty="0">
                <a:latin typeface="Garamond" panose="02020404030301010803" pitchFamily="18" charset="0"/>
              </a:rPr>
              <a:t>: Now, root cause analysis is conducted which will help in identifying the various casual factors which are related to the problem. Ultimately, it assists in the formulation of different strategies to deal with the problem.</a:t>
            </a:r>
          </a:p>
          <a:p>
            <a:r>
              <a:rPr lang="en-US" b="1" dirty="0">
                <a:latin typeface="Garamond" panose="02020404030301010803" pitchFamily="18" charset="0"/>
              </a:rPr>
              <a:t>Generating alternative interventions</a:t>
            </a:r>
            <a:r>
              <a:rPr lang="en-US" dirty="0">
                <a:latin typeface="Garamond" panose="02020404030301010803" pitchFamily="18" charset="0"/>
              </a:rPr>
              <a:t>: Depending upon the findings of the root cause analysis, the next step is to design the various alternatives which are able to address the vital causes and thus reducing the problem and accomplishing the set objectives.</a:t>
            </a:r>
          </a:p>
          <a:p>
            <a:pPr marL="0" indent="0">
              <a:buNone/>
            </a:pPr>
            <a:endParaRPr lang="en-IN" dirty="0"/>
          </a:p>
        </p:txBody>
      </p:sp>
    </p:spTree>
    <p:extLst>
      <p:ext uri="{BB962C8B-B14F-4D97-AF65-F5344CB8AC3E}">
        <p14:creationId xmlns:p14="http://schemas.microsoft.com/office/powerpoint/2010/main" val="6771423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9791E0-EA64-4891-BE83-A2589B041309}"/>
              </a:ext>
            </a:extLst>
          </p:cNvPr>
          <p:cNvSpPr>
            <a:spLocks noGrp="1"/>
          </p:cNvSpPr>
          <p:nvPr>
            <p:ph idx="1"/>
          </p:nvPr>
        </p:nvSpPr>
        <p:spPr/>
        <p:txBody>
          <a:bodyPr>
            <a:normAutofit fontScale="92500" lnSpcReduction="10000"/>
          </a:bodyPr>
          <a:lstStyle/>
          <a:p>
            <a:r>
              <a:rPr lang="en-US" sz="2600" b="1" dirty="0">
                <a:latin typeface="Garamond" panose="02020404030301010803" pitchFamily="18" charset="0"/>
              </a:rPr>
              <a:t>Performing comparative analysis of alternatives: </a:t>
            </a:r>
            <a:r>
              <a:rPr lang="en-US" sz="2600" dirty="0">
                <a:latin typeface="Garamond" panose="02020404030301010803" pitchFamily="18" charset="0"/>
              </a:rPr>
              <a:t>after finding out the various alternative strategies, we should conduct a comparison of all the strategic alternatives. Different evaluative criteria for performing the comparative analysis of the alternatives are as follows:</a:t>
            </a:r>
          </a:p>
          <a:p>
            <a:pPr>
              <a:buFont typeface="Wingdings" panose="05000000000000000000" pitchFamily="2" charset="2"/>
              <a:buChar char="§"/>
            </a:pPr>
            <a:r>
              <a:rPr lang="en-US" sz="2600" dirty="0">
                <a:latin typeface="Garamond" panose="02020404030301010803" pitchFamily="18" charset="0"/>
              </a:rPr>
              <a:t>Efficiency in representing the problem</a:t>
            </a:r>
          </a:p>
          <a:p>
            <a:pPr>
              <a:buFont typeface="Wingdings" panose="05000000000000000000" pitchFamily="2" charset="2"/>
              <a:buChar char="§"/>
            </a:pPr>
            <a:r>
              <a:rPr lang="en-US" sz="2600" dirty="0">
                <a:latin typeface="Garamond" panose="02020404030301010803" pitchFamily="18" charset="0"/>
              </a:rPr>
              <a:t>consistency  with organizational strategy</a:t>
            </a:r>
          </a:p>
          <a:p>
            <a:pPr>
              <a:buFont typeface="Wingdings" panose="05000000000000000000" pitchFamily="2" charset="2"/>
              <a:buChar char="§"/>
            </a:pPr>
            <a:r>
              <a:rPr lang="en-US" sz="2600" dirty="0">
                <a:latin typeface="Garamond" panose="02020404030301010803" pitchFamily="18" charset="0"/>
              </a:rPr>
              <a:t>Cost- effective</a:t>
            </a:r>
          </a:p>
          <a:p>
            <a:pPr>
              <a:buFont typeface="Wingdings" panose="05000000000000000000" pitchFamily="2" charset="2"/>
              <a:buChar char="§"/>
            </a:pPr>
            <a:r>
              <a:rPr lang="en-US" sz="2600" dirty="0">
                <a:latin typeface="Garamond" panose="02020404030301010803" pitchFamily="18" charset="0"/>
              </a:rPr>
              <a:t>Political viability    </a:t>
            </a:r>
          </a:p>
          <a:p>
            <a:r>
              <a:rPr lang="en-IN" sz="2600" b="1" dirty="0">
                <a:latin typeface="Garamond" panose="02020404030301010803" pitchFamily="18" charset="0"/>
              </a:rPr>
              <a:t>Selecting the best intervention and explaining the decision: </a:t>
            </a:r>
            <a:r>
              <a:rPr lang="en-IN" sz="2600" dirty="0">
                <a:latin typeface="Garamond" panose="02020404030301010803" pitchFamily="18" charset="0"/>
              </a:rPr>
              <a:t>depending upon the finding of the comparative analysis, the best intervention is selected. As generally, limitations are always there with every management decisions, it is very crucial here to describe the possible limitations of the selected alternative.</a:t>
            </a:r>
          </a:p>
          <a:p>
            <a:pPr marL="0" indent="0">
              <a:buNone/>
            </a:pPr>
            <a:endParaRPr lang="en-IN" dirty="0"/>
          </a:p>
        </p:txBody>
      </p:sp>
    </p:spTree>
    <p:extLst>
      <p:ext uri="{BB962C8B-B14F-4D97-AF65-F5344CB8AC3E}">
        <p14:creationId xmlns:p14="http://schemas.microsoft.com/office/powerpoint/2010/main" val="4088992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F07653-35E5-072B-1C18-6D511730F005}"/>
              </a:ext>
            </a:extLst>
          </p:cNvPr>
          <p:cNvSpPr>
            <a:spLocks noGrp="1"/>
          </p:cNvSpPr>
          <p:nvPr>
            <p:ph idx="1"/>
          </p:nvPr>
        </p:nvSpPr>
        <p:spPr/>
        <p:txBody>
          <a:bodyPr/>
          <a:lstStyle/>
          <a:p>
            <a:pPr marL="0" indent="0">
              <a:buNone/>
            </a:pPr>
            <a:r>
              <a:rPr lang="en-US" sz="3200" b="1" dirty="0">
                <a:solidFill>
                  <a:schemeClr val="tx1">
                    <a:lumMod val="85000"/>
                    <a:lumOff val="15000"/>
                  </a:schemeClr>
                </a:solidFill>
              </a:rPr>
              <a:t>Functions of an Entrepreneur</a:t>
            </a:r>
          </a:p>
          <a:p>
            <a:r>
              <a:rPr lang="en-US" sz="2400" dirty="0">
                <a:solidFill>
                  <a:schemeClr val="tx1">
                    <a:lumMod val="85000"/>
                    <a:lumOff val="15000"/>
                  </a:schemeClr>
                </a:solidFill>
                <a:latin typeface="Garamond" panose="02020404030301010803" pitchFamily="18" charset="0"/>
              </a:rPr>
              <a:t>Multifunctional personality</a:t>
            </a:r>
          </a:p>
          <a:p>
            <a:r>
              <a:rPr lang="en-US" sz="2400" dirty="0">
                <a:solidFill>
                  <a:schemeClr val="tx1">
                    <a:lumMod val="85000"/>
                    <a:lumOff val="15000"/>
                  </a:schemeClr>
                </a:solidFill>
                <a:latin typeface="Garamond" panose="02020404030301010803" pitchFamily="18" charset="0"/>
              </a:rPr>
              <a:t>Promoter, </a:t>
            </a:r>
            <a:r>
              <a:rPr lang="en-US" sz="2400" dirty="0" err="1">
                <a:solidFill>
                  <a:schemeClr val="tx1">
                    <a:lumMod val="85000"/>
                    <a:lumOff val="15000"/>
                  </a:schemeClr>
                </a:solidFill>
                <a:latin typeface="Garamond" panose="02020404030301010803" pitchFamily="18" charset="0"/>
              </a:rPr>
              <a:t>co-ordinator</a:t>
            </a:r>
            <a:r>
              <a:rPr lang="en-US" sz="2400" dirty="0">
                <a:solidFill>
                  <a:schemeClr val="tx1">
                    <a:lumMod val="85000"/>
                    <a:lumOff val="15000"/>
                  </a:schemeClr>
                </a:solidFill>
                <a:latin typeface="Garamond" panose="02020404030301010803" pitchFamily="18" charset="0"/>
              </a:rPr>
              <a:t>, organizer, risk-taker, uncertainty </a:t>
            </a:r>
          </a:p>
          <a:p>
            <a:r>
              <a:rPr lang="en-US" sz="2400" dirty="0">
                <a:solidFill>
                  <a:schemeClr val="tx1">
                    <a:lumMod val="85000"/>
                    <a:lumOff val="15000"/>
                  </a:schemeClr>
                </a:solidFill>
                <a:latin typeface="Garamond" panose="02020404030301010803" pitchFamily="18" charset="0"/>
              </a:rPr>
              <a:t>Innovator and decision maker.</a:t>
            </a:r>
          </a:p>
          <a:p>
            <a:r>
              <a:rPr lang="en-US" sz="2400" dirty="0">
                <a:solidFill>
                  <a:schemeClr val="tx1">
                    <a:lumMod val="85000"/>
                    <a:lumOff val="15000"/>
                  </a:schemeClr>
                </a:solidFill>
                <a:latin typeface="Garamond" panose="02020404030301010803" pitchFamily="18" charset="0"/>
              </a:rPr>
              <a:t>Exchange relationship</a:t>
            </a:r>
          </a:p>
          <a:p>
            <a:r>
              <a:rPr lang="en-US" sz="2400" dirty="0">
                <a:solidFill>
                  <a:schemeClr val="tx1">
                    <a:lumMod val="85000"/>
                    <a:lumOff val="15000"/>
                  </a:schemeClr>
                </a:solidFill>
                <a:latin typeface="Garamond" panose="02020404030301010803" pitchFamily="18" charset="0"/>
              </a:rPr>
              <a:t>Political administration</a:t>
            </a:r>
          </a:p>
          <a:p>
            <a:r>
              <a:rPr lang="en-US" sz="2400" dirty="0">
                <a:solidFill>
                  <a:schemeClr val="tx1">
                    <a:lumMod val="85000"/>
                    <a:lumOff val="15000"/>
                  </a:schemeClr>
                </a:solidFill>
                <a:latin typeface="Garamond" panose="02020404030301010803" pitchFamily="18" charset="0"/>
              </a:rPr>
              <a:t>Management control</a:t>
            </a:r>
          </a:p>
          <a:p>
            <a:r>
              <a:rPr lang="en-US" sz="2400" dirty="0">
                <a:solidFill>
                  <a:schemeClr val="tx1">
                    <a:lumMod val="85000"/>
                    <a:lumOff val="15000"/>
                  </a:schemeClr>
                </a:solidFill>
                <a:latin typeface="Garamond" panose="02020404030301010803" pitchFamily="18" charset="0"/>
              </a:rPr>
              <a:t>Technology</a:t>
            </a:r>
            <a:endParaRPr lang="en-IN" sz="2400" dirty="0">
              <a:latin typeface="Garamond" panose="02020404030301010803" pitchFamily="18" charset="0"/>
            </a:endParaRPr>
          </a:p>
        </p:txBody>
      </p:sp>
    </p:spTree>
    <p:extLst>
      <p:ext uri="{BB962C8B-B14F-4D97-AF65-F5344CB8AC3E}">
        <p14:creationId xmlns:p14="http://schemas.microsoft.com/office/powerpoint/2010/main" val="3271119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56D33B-B4CD-F8A9-302E-AA94359922F0}"/>
              </a:ext>
            </a:extLst>
          </p:cNvPr>
          <p:cNvSpPr>
            <a:spLocks noGrp="1"/>
          </p:cNvSpPr>
          <p:nvPr>
            <p:ph idx="1"/>
          </p:nvPr>
        </p:nvSpPr>
        <p:spPr/>
        <p:txBody>
          <a:bodyPr>
            <a:normAutofit fontScale="92500" lnSpcReduction="10000"/>
          </a:bodyPr>
          <a:lstStyle/>
          <a:p>
            <a:pPr algn="just"/>
            <a:r>
              <a:rPr lang="en-US" sz="2600" b="1" dirty="0">
                <a:latin typeface="Garamond" panose="02020404030301010803" pitchFamily="18" charset="0"/>
              </a:rPr>
              <a:t>Developing implementation plan and implementing: </a:t>
            </a:r>
            <a:r>
              <a:rPr lang="en-US" sz="2600" dirty="0">
                <a:latin typeface="Garamond" panose="02020404030301010803" pitchFamily="18" charset="0"/>
              </a:rPr>
              <a:t>for putting the selected strategy into action, various steps are identified in the implementation plans. The vital activities which are to be completed, timelines of every activity, the  list of individuals who are responsible in performing the actions will be included in the good implementation plan.</a:t>
            </a:r>
          </a:p>
          <a:p>
            <a:pPr algn="just"/>
            <a:r>
              <a:rPr lang="en-US" sz="2600" b="1" dirty="0">
                <a:latin typeface="Garamond" panose="02020404030301010803" pitchFamily="18" charset="0"/>
              </a:rPr>
              <a:t>Developing evaluation plan and evaluating: </a:t>
            </a:r>
            <a:r>
              <a:rPr lang="en-US" sz="2600" dirty="0">
                <a:latin typeface="Garamond" panose="02020404030301010803" pitchFamily="18" charset="0"/>
              </a:rPr>
              <a:t>the last and final stage of problem solving  is the evaluation stage. However, designing of the evaluation plan should start at the beginning of the problem solving process. Both monitoring and evaluation are involved in the evaluation stage. </a:t>
            </a:r>
          </a:p>
          <a:p>
            <a:pPr marL="0" indent="0" algn="just">
              <a:buNone/>
            </a:pPr>
            <a:r>
              <a:rPr lang="en-US" sz="2600" dirty="0">
                <a:latin typeface="Garamond" panose="02020404030301010803" pitchFamily="18" charset="0"/>
              </a:rPr>
              <a:t>                          Monitoring is done to check whether the planned activities are as per                             the work plan or within the budgets. Whereas, evaluation is done to find out whether the planned tasks are executed or to determine the achievement level of the overall objective.</a:t>
            </a:r>
          </a:p>
          <a:p>
            <a:pPr marL="0" indent="0">
              <a:buNone/>
            </a:pPr>
            <a:endParaRPr lang="en-IN" dirty="0"/>
          </a:p>
        </p:txBody>
      </p:sp>
    </p:spTree>
    <p:extLst>
      <p:ext uri="{BB962C8B-B14F-4D97-AF65-F5344CB8AC3E}">
        <p14:creationId xmlns:p14="http://schemas.microsoft.com/office/powerpoint/2010/main" val="16407703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A4BD74-D6BE-3A8C-2CEC-8F0E131C58B9}"/>
              </a:ext>
            </a:extLst>
          </p:cNvPr>
          <p:cNvSpPr>
            <a:spLocks noGrp="1"/>
          </p:cNvSpPr>
          <p:nvPr>
            <p:ph idx="1"/>
          </p:nvPr>
        </p:nvSpPr>
        <p:spPr/>
        <p:txBody>
          <a:bodyPr>
            <a:normAutofit/>
          </a:bodyPr>
          <a:lstStyle/>
          <a:p>
            <a:pPr marL="0" indent="0">
              <a:buNone/>
            </a:pPr>
            <a:r>
              <a:rPr lang="en-US" sz="2400" b="1" dirty="0">
                <a:latin typeface="Garamond" panose="02020404030301010803" pitchFamily="18" charset="0"/>
              </a:rPr>
              <a:t>INNOVATION</a:t>
            </a:r>
          </a:p>
          <a:p>
            <a:r>
              <a:rPr lang="en-US" sz="2400" dirty="0">
                <a:latin typeface="Garamond" panose="02020404030301010803" pitchFamily="18" charset="0"/>
              </a:rPr>
              <a:t>Innovation refers to the ability of a person to develop something new based on his acquired knowledge.</a:t>
            </a:r>
          </a:p>
          <a:p>
            <a:r>
              <a:rPr lang="en-IN" sz="2400" dirty="0">
                <a:latin typeface="Garamond" panose="02020404030301010803" pitchFamily="18" charset="0"/>
              </a:rPr>
              <a:t>Here something new means it should be totally different from all the other existing things.</a:t>
            </a:r>
          </a:p>
          <a:p>
            <a:r>
              <a:rPr lang="en-IN" sz="2400" dirty="0">
                <a:latin typeface="Garamond" panose="02020404030301010803" pitchFamily="18" charset="0"/>
              </a:rPr>
              <a:t>An entrepreneur needs to be creative in order to innovate.</a:t>
            </a:r>
          </a:p>
          <a:p>
            <a:r>
              <a:rPr lang="en-IN" sz="2400" dirty="0">
                <a:latin typeface="Garamond" panose="02020404030301010803" pitchFamily="18" charset="0"/>
              </a:rPr>
              <a:t>Thus, it can be concluded that creativity is a preliminary requisite of innovation.</a:t>
            </a:r>
          </a:p>
          <a:p>
            <a:r>
              <a:rPr lang="en-IN" sz="2400" dirty="0">
                <a:latin typeface="Garamond" panose="02020404030301010803" pitchFamily="18" charset="0"/>
              </a:rPr>
              <a:t>According to Stephen P. Robbins, “Innovation is a new idea applied to initiating or improving a product, process or services”</a:t>
            </a:r>
          </a:p>
          <a:p>
            <a:pPr marL="0" indent="0">
              <a:buNone/>
            </a:pPr>
            <a:endParaRPr lang="en-IN" dirty="0"/>
          </a:p>
        </p:txBody>
      </p:sp>
    </p:spTree>
    <p:extLst>
      <p:ext uri="{BB962C8B-B14F-4D97-AF65-F5344CB8AC3E}">
        <p14:creationId xmlns:p14="http://schemas.microsoft.com/office/powerpoint/2010/main" val="5183968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E4A3EB-2F0C-E1DB-1696-087CA32D5BAE}"/>
              </a:ext>
            </a:extLst>
          </p:cNvPr>
          <p:cNvSpPr>
            <a:spLocks noGrp="1"/>
          </p:cNvSpPr>
          <p:nvPr>
            <p:ph idx="1"/>
          </p:nvPr>
        </p:nvSpPr>
        <p:spPr/>
        <p:txBody>
          <a:bodyPr>
            <a:normAutofit/>
          </a:bodyPr>
          <a:lstStyle/>
          <a:p>
            <a:pPr marL="0" indent="0">
              <a:buNone/>
            </a:pPr>
            <a:r>
              <a:rPr lang="en-US" b="1" dirty="0"/>
              <a:t>     </a:t>
            </a:r>
          </a:p>
          <a:p>
            <a:pPr marL="0" indent="0">
              <a:buNone/>
            </a:pPr>
            <a:endParaRPr lang="en-US" b="1" dirty="0"/>
          </a:p>
          <a:p>
            <a:pPr marL="0" indent="0">
              <a:buNone/>
            </a:pPr>
            <a:endParaRPr lang="en-US" b="1" dirty="0"/>
          </a:p>
          <a:p>
            <a:pPr marL="0" indent="0">
              <a:buNone/>
            </a:pPr>
            <a:r>
              <a:rPr lang="en-US" sz="3200" b="1" dirty="0"/>
              <a:t>INNOVATION PROCESS</a:t>
            </a:r>
          </a:p>
          <a:p>
            <a:pPr marL="0" indent="0">
              <a:buNone/>
            </a:pPr>
            <a:endParaRPr lang="en-IN" dirty="0"/>
          </a:p>
        </p:txBody>
      </p:sp>
      <p:sp>
        <p:nvSpPr>
          <p:cNvPr id="4" name="Rectangle 3">
            <a:extLst>
              <a:ext uri="{FF2B5EF4-FFF2-40B4-BE49-F238E27FC236}">
                <a16:creationId xmlns:a16="http://schemas.microsoft.com/office/drawing/2014/main" id="{AA9C204D-E325-CCF5-4052-52334FC0D735}"/>
              </a:ext>
            </a:extLst>
          </p:cNvPr>
          <p:cNvSpPr/>
          <p:nvPr/>
        </p:nvSpPr>
        <p:spPr>
          <a:xfrm>
            <a:off x="6096000" y="1529417"/>
            <a:ext cx="4674637" cy="152917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dirty="0"/>
              <a:t>1.</a:t>
            </a:r>
            <a:r>
              <a:rPr lang="en-US" b="1" dirty="0"/>
              <a:t>Understanding the problem</a:t>
            </a:r>
          </a:p>
          <a:p>
            <a:pPr marL="285750" indent="-285750" algn="just">
              <a:buFont typeface="Arial" panose="020B0604020202020204" pitchFamily="34" charset="0"/>
              <a:buChar char="•"/>
            </a:pPr>
            <a:r>
              <a:rPr lang="en-US" dirty="0"/>
              <a:t>Gathering information</a:t>
            </a:r>
          </a:p>
          <a:p>
            <a:pPr marL="285750" indent="-285750" algn="just">
              <a:buFont typeface="Arial" panose="020B0604020202020204" pitchFamily="34" charset="0"/>
              <a:buChar char="•"/>
            </a:pPr>
            <a:r>
              <a:rPr lang="en-US" dirty="0"/>
              <a:t>Clarifying the real problem</a:t>
            </a:r>
          </a:p>
          <a:p>
            <a:pPr marL="285750" indent="-285750" algn="just">
              <a:buFont typeface="Arial" panose="020B0604020202020204" pitchFamily="34" charset="0"/>
              <a:buChar char="•"/>
            </a:pPr>
            <a:r>
              <a:rPr lang="en-US" dirty="0"/>
              <a:t>Setting innovation goalposts</a:t>
            </a:r>
            <a:endParaRPr lang="en-IN" dirty="0"/>
          </a:p>
        </p:txBody>
      </p:sp>
      <p:sp>
        <p:nvSpPr>
          <p:cNvPr id="5" name="Rectangle 4">
            <a:extLst>
              <a:ext uri="{FF2B5EF4-FFF2-40B4-BE49-F238E27FC236}">
                <a16:creationId xmlns:a16="http://schemas.microsoft.com/office/drawing/2014/main" id="{260BB479-245A-C635-4CE2-0CE2D5B9138C}"/>
              </a:ext>
            </a:extLst>
          </p:cNvPr>
          <p:cNvSpPr/>
          <p:nvPr/>
        </p:nvSpPr>
        <p:spPr>
          <a:xfrm>
            <a:off x="6096000" y="3311423"/>
            <a:ext cx="4711960" cy="141825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dirty="0"/>
              <a:t>2.</a:t>
            </a:r>
            <a:r>
              <a:rPr lang="en-US" b="1" dirty="0"/>
              <a:t>Imagination</a:t>
            </a:r>
          </a:p>
          <a:p>
            <a:pPr marL="285750" indent="-285750" algn="just">
              <a:buFont typeface="Arial" panose="020B0604020202020204" pitchFamily="34" charset="0"/>
              <a:buChar char="•"/>
            </a:pPr>
            <a:r>
              <a:rPr lang="en-US" dirty="0"/>
              <a:t>Finding stimuli</a:t>
            </a:r>
          </a:p>
          <a:p>
            <a:pPr marL="285750" indent="-285750" algn="just">
              <a:buFont typeface="Arial" panose="020B0604020202020204" pitchFamily="34" charset="0"/>
              <a:buChar char="•"/>
            </a:pPr>
            <a:r>
              <a:rPr lang="en-US" dirty="0"/>
              <a:t>Uncovering insights</a:t>
            </a:r>
          </a:p>
          <a:p>
            <a:pPr marL="285750" indent="-285750" algn="just">
              <a:buFont typeface="Arial" panose="020B0604020202020204" pitchFamily="34" charset="0"/>
              <a:buChar char="•"/>
            </a:pPr>
            <a:r>
              <a:rPr lang="en-US" dirty="0"/>
              <a:t>Identifying ideas</a:t>
            </a:r>
            <a:endParaRPr lang="en-IN" dirty="0"/>
          </a:p>
        </p:txBody>
      </p:sp>
      <p:sp>
        <p:nvSpPr>
          <p:cNvPr id="6" name="Rectangle 5">
            <a:extLst>
              <a:ext uri="{FF2B5EF4-FFF2-40B4-BE49-F238E27FC236}">
                <a16:creationId xmlns:a16="http://schemas.microsoft.com/office/drawing/2014/main" id="{AA7E466D-A18C-1394-1511-3EBC28A6A465}"/>
              </a:ext>
            </a:extLst>
          </p:cNvPr>
          <p:cNvSpPr/>
          <p:nvPr/>
        </p:nvSpPr>
        <p:spPr>
          <a:xfrm>
            <a:off x="6097797" y="4982503"/>
            <a:ext cx="4711960" cy="17354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b="1" dirty="0"/>
              <a:t>3.Actions and implementation</a:t>
            </a:r>
            <a:endParaRPr lang="en-US" dirty="0"/>
          </a:p>
          <a:p>
            <a:pPr marL="285750" indent="-285750" algn="just">
              <a:buFont typeface="Arial" panose="020B0604020202020204" pitchFamily="34" charset="0"/>
              <a:buChar char="•"/>
            </a:pPr>
            <a:r>
              <a:rPr lang="en-US" dirty="0"/>
              <a:t>Developing the innovation roadmap</a:t>
            </a:r>
          </a:p>
          <a:p>
            <a:pPr marL="285750" indent="-285750" algn="just">
              <a:buFont typeface="Arial" panose="020B0604020202020204" pitchFamily="34" charset="0"/>
              <a:buChar char="•"/>
            </a:pPr>
            <a:r>
              <a:rPr lang="en-US" dirty="0"/>
              <a:t>Gaining commitment</a:t>
            </a:r>
          </a:p>
          <a:p>
            <a:pPr marL="285750" indent="-285750" algn="just">
              <a:buFont typeface="Arial" panose="020B0604020202020204" pitchFamily="34" charset="0"/>
              <a:buChar char="•"/>
            </a:pPr>
            <a:r>
              <a:rPr lang="en-US" dirty="0"/>
              <a:t>Implementing the innovation roadmap</a:t>
            </a:r>
            <a:endParaRPr lang="en-IN" dirty="0"/>
          </a:p>
        </p:txBody>
      </p:sp>
      <p:cxnSp>
        <p:nvCxnSpPr>
          <p:cNvPr id="10" name="Straight Arrow Connector 9">
            <a:extLst>
              <a:ext uri="{FF2B5EF4-FFF2-40B4-BE49-F238E27FC236}">
                <a16:creationId xmlns:a16="http://schemas.microsoft.com/office/drawing/2014/main" id="{0789FBA1-BC7F-C460-7C78-ECC1A63DA83B}"/>
              </a:ext>
            </a:extLst>
          </p:cNvPr>
          <p:cNvCxnSpPr>
            <a:stCxn id="4" idx="2"/>
            <a:endCxn id="5" idx="0"/>
          </p:cNvCxnSpPr>
          <p:nvPr/>
        </p:nvCxnSpPr>
        <p:spPr>
          <a:xfrm>
            <a:off x="8433319" y="3058596"/>
            <a:ext cx="18661" cy="252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FE13EE7-94F2-AFFB-89CE-0B1B37DEED09}"/>
              </a:ext>
            </a:extLst>
          </p:cNvPr>
          <p:cNvCxnSpPr/>
          <p:nvPr/>
        </p:nvCxnSpPr>
        <p:spPr>
          <a:xfrm>
            <a:off x="8451980" y="4729676"/>
            <a:ext cx="18661" cy="252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07001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E48FA0-CEB9-4B35-0105-F64DAABC8BE4}"/>
              </a:ext>
            </a:extLst>
          </p:cNvPr>
          <p:cNvSpPr>
            <a:spLocks noGrp="1"/>
          </p:cNvSpPr>
          <p:nvPr>
            <p:ph idx="1"/>
          </p:nvPr>
        </p:nvSpPr>
        <p:spPr/>
        <p:txBody>
          <a:bodyPr>
            <a:normAutofit fontScale="85000" lnSpcReduction="20000"/>
          </a:bodyPr>
          <a:lstStyle/>
          <a:p>
            <a:r>
              <a:rPr lang="en-US" sz="3100" b="1" dirty="0">
                <a:solidFill>
                  <a:srgbClr val="C00000"/>
                </a:solidFill>
                <a:latin typeface="Garamond" panose="02020404030301010803" pitchFamily="18" charset="0"/>
              </a:rPr>
              <a:t>UNDERSTANDING THE PROBLEM:</a:t>
            </a:r>
            <a:r>
              <a:rPr lang="en-US" sz="3100" dirty="0">
                <a:solidFill>
                  <a:srgbClr val="C00000"/>
                </a:solidFill>
                <a:latin typeface="Garamond" panose="02020404030301010803" pitchFamily="18" charset="0"/>
              </a:rPr>
              <a:t> </a:t>
            </a:r>
            <a:r>
              <a:rPr lang="en-US" sz="3100" dirty="0">
                <a:latin typeface="Garamond" panose="02020404030301010803" pitchFamily="18" charset="0"/>
              </a:rPr>
              <a:t>this phase involves the following three stages:</a:t>
            </a:r>
          </a:p>
          <a:p>
            <a:pPr>
              <a:buFont typeface="+mj-lt"/>
              <a:buAutoNum type="arabicPeriod"/>
            </a:pPr>
            <a:r>
              <a:rPr lang="en-US" sz="3100" b="1" dirty="0">
                <a:latin typeface="Garamond" panose="02020404030301010803" pitchFamily="18" charset="0"/>
              </a:rPr>
              <a:t>Gathering information: </a:t>
            </a:r>
            <a:r>
              <a:rPr lang="en-US" sz="3100" dirty="0">
                <a:latin typeface="Garamond" panose="02020404030301010803" pitchFamily="18" charset="0"/>
              </a:rPr>
              <a:t>it is the first step in the process of innovation. The activities performed at this stage are as follows:</a:t>
            </a:r>
          </a:p>
          <a:p>
            <a:pPr>
              <a:buFont typeface="+mj-lt"/>
              <a:buAutoNum type="alphaLcParenR"/>
            </a:pPr>
            <a:r>
              <a:rPr lang="en-IN" sz="3100" dirty="0">
                <a:latin typeface="Garamond" panose="02020404030301010803" pitchFamily="18" charset="0"/>
              </a:rPr>
              <a:t>Selecting a team to state the main problem</a:t>
            </a:r>
          </a:p>
          <a:p>
            <a:pPr>
              <a:buFont typeface="+mj-lt"/>
              <a:buAutoNum type="alphaLcParenR"/>
            </a:pPr>
            <a:r>
              <a:rPr lang="en-IN" sz="3100" dirty="0">
                <a:latin typeface="Garamond" panose="02020404030301010803" pitchFamily="18" charset="0"/>
              </a:rPr>
              <a:t>Exploring the main reasons due to which the team thinks it has recognised the right problem</a:t>
            </a:r>
          </a:p>
          <a:p>
            <a:pPr>
              <a:buFont typeface="+mj-lt"/>
              <a:buAutoNum type="alphaLcParenR"/>
            </a:pPr>
            <a:r>
              <a:rPr lang="en-IN" sz="3100" dirty="0">
                <a:latin typeface="Garamond" panose="02020404030301010803" pitchFamily="18" charset="0"/>
              </a:rPr>
              <a:t>Collecting facts, figures and data from various viewpoint</a:t>
            </a:r>
          </a:p>
          <a:p>
            <a:pPr>
              <a:buFont typeface="+mj-lt"/>
              <a:buAutoNum type="alphaLcParenR"/>
            </a:pPr>
            <a:r>
              <a:rPr lang="en-IN" sz="3100" dirty="0">
                <a:latin typeface="Garamond" panose="02020404030301010803" pitchFamily="18" charset="0"/>
              </a:rPr>
              <a:t>Applying “what/when/how/where/who/why” to the problem</a:t>
            </a:r>
          </a:p>
          <a:p>
            <a:pPr>
              <a:buFont typeface="+mj-lt"/>
              <a:buAutoNum type="alphaLcParenR"/>
            </a:pPr>
            <a:r>
              <a:rPr lang="en-IN" sz="3100" dirty="0">
                <a:latin typeface="Garamond" panose="02020404030301010803" pitchFamily="18" charset="0"/>
              </a:rPr>
              <a:t>Exploring external business environment for more data and information</a:t>
            </a:r>
          </a:p>
          <a:p>
            <a:pPr>
              <a:buFont typeface="+mj-lt"/>
              <a:buAutoNum type="alphaLcParenR"/>
            </a:pPr>
            <a:r>
              <a:rPr lang="en-IN" sz="3100" dirty="0">
                <a:latin typeface="Garamond" panose="02020404030301010803" pitchFamily="18" charset="0"/>
              </a:rPr>
              <a:t>Analysing and evaluating the problem for selecting the best data; thus facilities in the right understanding of the problem</a:t>
            </a:r>
          </a:p>
          <a:p>
            <a:pPr marL="0" indent="0">
              <a:buNone/>
            </a:pPr>
            <a:endParaRPr lang="en-IN" dirty="0"/>
          </a:p>
        </p:txBody>
      </p:sp>
    </p:spTree>
    <p:extLst>
      <p:ext uri="{BB962C8B-B14F-4D97-AF65-F5344CB8AC3E}">
        <p14:creationId xmlns:p14="http://schemas.microsoft.com/office/powerpoint/2010/main" val="30225110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13C6AF-F7B0-73DB-9B3C-06A5F025FD70}"/>
              </a:ext>
            </a:extLst>
          </p:cNvPr>
          <p:cNvSpPr>
            <a:spLocks noGrp="1"/>
          </p:cNvSpPr>
          <p:nvPr>
            <p:ph idx="1"/>
          </p:nvPr>
        </p:nvSpPr>
        <p:spPr/>
        <p:txBody>
          <a:bodyPr>
            <a:normAutofit fontScale="77500" lnSpcReduction="20000"/>
          </a:bodyPr>
          <a:lstStyle/>
          <a:p>
            <a:pPr marL="0" indent="0">
              <a:buNone/>
            </a:pPr>
            <a:r>
              <a:rPr lang="en-US" b="1" dirty="0">
                <a:latin typeface="Garamond" panose="02020404030301010803" pitchFamily="18" charset="0"/>
              </a:rPr>
              <a:t>2. Clarifying the real problem: </a:t>
            </a:r>
            <a:r>
              <a:rPr lang="en-US" dirty="0">
                <a:latin typeface="Garamond" panose="02020404030301010803" pitchFamily="18" charset="0"/>
              </a:rPr>
              <a:t>this stage involves the following activities:</a:t>
            </a:r>
          </a:p>
          <a:p>
            <a:pPr>
              <a:buFont typeface="+mj-lt"/>
              <a:buAutoNum type="alphaLcParenR"/>
            </a:pPr>
            <a:r>
              <a:rPr lang="en-IN" dirty="0">
                <a:latin typeface="Garamond" panose="02020404030301010803" pitchFamily="18" charset="0"/>
              </a:rPr>
              <a:t>Widening the awareness and clarifying the problem</a:t>
            </a:r>
          </a:p>
          <a:p>
            <a:pPr>
              <a:buFont typeface="+mj-lt"/>
              <a:buAutoNum type="alphaLcParenR"/>
            </a:pPr>
            <a:r>
              <a:rPr lang="en-IN" dirty="0">
                <a:latin typeface="Garamond" panose="02020404030301010803" pitchFamily="18" charset="0"/>
              </a:rPr>
              <a:t>Recognising and enlisting the possible causes of the problem</a:t>
            </a:r>
          </a:p>
          <a:p>
            <a:pPr>
              <a:buFont typeface="+mj-lt"/>
              <a:buAutoNum type="alphaLcParenR"/>
            </a:pPr>
            <a:r>
              <a:rPr lang="en-IN" dirty="0">
                <a:latin typeface="Garamond" panose="02020404030301010803" pitchFamily="18" charset="0"/>
              </a:rPr>
              <a:t>Creating alternatives for the problem statements</a:t>
            </a:r>
          </a:p>
          <a:p>
            <a:pPr>
              <a:buFont typeface="+mj-lt"/>
              <a:buAutoNum type="alphaLcParenR"/>
            </a:pPr>
            <a:r>
              <a:rPr lang="en-IN" dirty="0">
                <a:latin typeface="Garamond" panose="02020404030301010803" pitchFamily="18" charset="0"/>
              </a:rPr>
              <a:t>Selecting the best problem statement that represents the most real or important problem.</a:t>
            </a:r>
          </a:p>
          <a:p>
            <a:pPr marL="0" indent="0">
              <a:buNone/>
            </a:pPr>
            <a:r>
              <a:rPr lang="en-IN" b="1" dirty="0">
                <a:latin typeface="Garamond" panose="02020404030301010803" pitchFamily="18" charset="0"/>
              </a:rPr>
              <a:t>3. Setting innovation goalposts: </a:t>
            </a:r>
            <a:r>
              <a:rPr lang="en-IN" dirty="0">
                <a:latin typeface="Garamond" panose="02020404030301010803" pitchFamily="18" charset="0"/>
              </a:rPr>
              <a:t>this is the last stage in the phase of understanding the problem. It includes the following activities, that an entrepreneur performs:</a:t>
            </a:r>
          </a:p>
          <a:p>
            <a:pPr>
              <a:buFont typeface="+mj-lt"/>
              <a:buAutoNum type="alphaLcParenR"/>
            </a:pPr>
            <a:r>
              <a:rPr lang="en-IN" dirty="0">
                <a:latin typeface="Garamond" panose="02020404030301010803" pitchFamily="18" charset="0"/>
              </a:rPr>
              <a:t>Exploring the range of acceptability for alternatives and solutions towards a specific problem</a:t>
            </a:r>
          </a:p>
          <a:p>
            <a:pPr>
              <a:buFont typeface="+mj-lt"/>
              <a:buAutoNum type="alphaLcParenR"/>
            </a:pPr>
            <a:r>
              <a:rPr lang="en-IN" dirty="0">
                <a:latin typeface="Garamond" panose="02020404030301010803" pitchFamily="18" charset="0"/>
              </a:rPr>
              <a:t>Identifying significant standards for decision making</a:t>
            </a:r>
          </a:p>
          <a:p>
            <a:pPr>
              <a:buFont typeface="+mj-lt"/>
              <a:buAutoNum type="alphaLcParenR"/>
            </a:pPr>
            <a:r>
              <a:rPr lang="en-IN" dirty="0">
                <a:latin typeface="Garamond" panose="02020404030301010803" pitchFamily="18" charset="0"/>
              </a:rPr>
              <a:t>Reviewing the previous standards</a:t>
            </a:r>
          </a:p>
          <a:p>
            <a:pPr>
              <a:buFont typeface="+mj-lt"/>
              <a:buAutoNum type="alphaLcParenR"/>
            </a:pPr>
            <a:r>
              <a:rPr lang="en-IN" dirty="0">
                <a:latin typeface="Garamond" panose="02020404030301010803" pitchFamily="18" charset="0"/>
              </a:rPr>
              <a:t>Setting the goals of innovation</a:t>
            </a:r>
          </a:p>
          <a:p>
            <a:pPr marL="0" indent="0">
              <a:buNone/>
            </a:pPr>
            <a:endParaRPr lang="en-IN" dirty="0"/>
          </a:p>
        </p:txBody>
      </p:sp>
    </p:spTree>
    <p:extLst>
      <p:ext uri="{BB962C8B-B14F-4D97-AF65-F5344CB8AC3E}">
        <p14:creationId xmlns:p14="http://schemas.microsoft.com/office/powerpoint/2010/main" val="42743577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4DC93B-024C-0880-1EAF-18006AC707FA}"/>
              </a:ext>
            </a:extLst>
          </p:cNvPr>
          <p:cNvSpPr>
            <a:spLocks noGrp="1"/>
          </p:cNvSpPr>
          <p:nvPr>
            <p:ph idx="1"/>
          </p:nvPr>
        </p:nvSpPr>
        <p:spPr>
          <a:xfrm>
            <a:off x="838200" y="1504335"/>
            <a:ext cx="10515600" cy="5486399"/>
          </a:xfrm>
        </p:spPr>
        <p:txBody>
          <a:bodyPr>
            <a:normAutofit fontScale="92500"/>
          </a:bodyPr>
          <a:lstStyle/>
          <a:p>
            <a:r>
              <a:rPr lang="en-US" sz="2400" b="1" dirty="0">
                <a:solidFill>
                  <a:srgbClr val="C00000"/>
                </a:solidFill>
                <a:latin typeface="Garamond" panose="02020404030301010803" pitchFamily="18" charset="0"/>
              </a:rPr>
              <a:t>IMAGINATION:</a:t>
            </a:r>
            <a:r>
              <a:rPr lang="en-US" sz="2400" dirty="0">
                <a:solidFill>
                  <a:srgbClr val="C00000"/>
                </a:solidFill>
                <a:latin typeface="Garamond" panose="02020404030301010803" pitchFamily="18" charset="0"/>
              </a:rPr>
              <a:t> </a:t>
            </a:r>
            <a:r>
              <a:rPr lang="en-US" sz="2400" dirty="0">
                <a:latin typeface="Garamond" panose="02020404030301010803" pitchFamily="18" charset="0"/>
              </a:rPr>
              <a:t>this phase involves the following three stages</a:t>
            </a:r>
          </a:p>
          <a:p>
            <a:pPr>
              <a:buFont typeface="+mj-lt"/>
              <a:buAutoNum type="arabicPeriod"/>
            </a:pPr>
            <a:r>
              <a:rPr lang="en-US" sz="2400" b="1" dirty="0">
                <a:latin typeface="Garamond" panose="02020404030301010803" pitchFamily="18" charset="0"/>
              </a:rPr>
              <a:t>Finding stimuli: </a:t>
            </a:r>
            <a:r>
              <a:rPr lang="en-US" sz="2400" dirty="0">
                <a:latin typeface="Garamond" panose="02020404030301010803" pitchFamily="18" charset="0"/>
              </a:rPr>
              <a:t>in this stage, an entrepreneur generates ideas for achieving the pre defined innovation goals.it involves the following actions.</a:t>
            </a:r>
          </a:p>
          <a:p>
            <a:pPr marL="514350" indent="-514350">
              <a:buFont typeface="+mj-lt"/>
              <a:buAutoNum type="alphaLcParenR"/>
            </a:pPr>
            <a:r>
              <a:rPr lang="en-IN" sz="2400" dirty="0">
                <a:latin typeface="Garamond" panose="02020404030301010803" pitchFamily="18" charset="0"/>
              </a:rPr>
              <a:t>Exploring the business environment for information and signals</a:t>
            </a:r>
          </a:p>
          <a:p>
            <a:pPr marL="514350" indent="-514350">
              <a:buFont typeface="+mj-lt"/>
              <a:buAutoNum type="alphaLcParenR"/>
            </a:pPr>
            <a:r>
              <a:rPr lang="en-IN" sz="2400" dirty="0">
                <a:latin typeface="Garamond" panose="02020404030301010803" pitchFamily="18" charset="0"/>
              </a:rPr>
              <a:t>Researching the past, present and future</a:t>
            </a:r>
          </a:p>
          <a:p>
            <a:pPr marL="514350" indent="-514350">
              <a:buFont typeface="+mj-lt"/>
              <a:buAutoNum type="alphaLcParenR"/>
            </a:pPr>
            <a:r>
              <a:rPr lang="en-IN" sz="2400" dirty="0">
                <a:latin typeface="Garamond" panose="02020404030301010803" pitchFamily="18" charset="0"/>
              </a:rPr>
              <a:t>Discovering various perspectives</a:t>
            </a:r>
          </a:p>
          <a:p>
            <a:pPr marL="514350" indent="-514350">
              <a:buFont typeface="+mj-lt"/>
              <a:buAutoNum type="alphaLcParenR"/>
            </a:pPr>
            <a:r>
              <a:rPr lang="en-IN" sz="2400" dirty="0">
                <a:latin typeface="Garamond" panose="02020404030301010803" pitchFamily="18" charset="0"/>
              </a:rPr>
              <a:t>Exploring the marketplace</a:t>
            </a:r>
          </a:p>
          <a:p>
            <a:pPr marL="514350" indent="-514350">
              <a:buFont typeface="+mj-lt"/>
              <a:buAutoNum type="alphaLcParenR"/>
            </a:pPr>
            <a:r>
              <a:rPr lang="en-IN" sz="2400" dirty="0">
                <a:latin typeface="Garamond" panose="02020404030301010803" pitchFamily="18" charset="0"/>
              </a:rPr>
              <a:t>Examining and minimising the stimuli</a:t>
            </a:r>
          </a:p>
          <a:p>
            <a:pPr marL="0" indent="0">
              <a:buNone/>
            </a:pPr>
            <a:r>
              <a:rPr lang="en-IN" sz="2400" b="1" dirty="0">
                <a:latin typeface="Garamond" panose="02020404030301010803" pitchFamily="18" charset="0"/>
              </a:rPr>
              <a:t>2.Uncovering insights: </a:t>
            </a:r>
            <a:r>
              <a:rPr lang="en-IN" sz="2400" dirty="0">
                <a:latin typeface="Garamond" panose="02020404030301010803" pitchFamily="18" charset="0"/>
              </a:rPr>
              <a:t>in this stage, an entrepreneur performs the following activities:</a:t>
            </a:r>
          </a:p>
          <a:p>
            <a:pPr marL="457200" indent="-457200">
              <a:buFont typeface="+mj-lt"/>
              <a:buAutoNum type="alphaLcParenR"/>
            </a:pPr>
            <a:r>
              <a:rPr lang="en-IN" sz="2400" dirty="0">
                <a:latin typeface="Garamond" panose="02020404030301010803" pitchFamily="18" charset="0"/>
              </a:rPr>
              <a:t>using the selected stimuli for identifying potential insights and findings.</a:t>
            </a:r>
          </a:p>
          <a:p>
            <a:pPr marL="457200" indent="-457200">
              <a:buFont typeface="+mj-lt"/>
              <a:buAutoNum type="alphaLcParenR"/>
            </a:pPr>
            <a:r>
              <a:rPr lang="en-IN" sz="2400" dirty="0">
                <a:latin typeface="Garamond" panose="02020404030301010803" pitchFamily="18" charset="0"/>
              </a:rPr>
              <a:t>Suspending decisions while uncovering these insights.</a:t>
            </a:r>
          </a:p>
          <a:p>
            <a:pPr marL="457200" indent="-457200">
              <a:buFont typeface="+mj-lt"/>
              <a:buAutoNum type="alphaLcParenR"/>
            </a:pPr>
            <a:r>
              <a:rPr lang="en-IN" sz="2400" dirty="0">
                <a:latin typeface="Garamond" panose="02020404030301010803" pitchFamily="18" charset="0"/>
              </a:rPr>
              <a:t>Making use of creative linkages and power tools.</a:t>
            </a:r>
          </a:p>
          <a:p>
            <a:pPr marL="457200" indent="-457200">
              <a:buFont typeface="+mj-lt"/>
              <a:buAutoNum type="alphaLcParenR"/>
            </a:pPr>
            <a:r>
              <a:rPr lang="en-IN" sz="2400" dirty="0">
                <a:latin typeface="Garamond" panose="02020404030301010803" pitchFamily="18" charset="0"/>
              </a:rPr>
              <a:t>Selecting insights of more importance for further reproduction.</a:t>
            </a:r>
          </a:p>
          <a:p>
            <a:pPr marL="0" indent="0">
              <a:buNone/>
            </a:pPr>
            <a:endParaRPr lang="en-IN" sz="2400"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9617694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DC7AF2-5744-80DC-B6B4-FD803EC103E4}"/>
              </a:ext>
            </a:extLst>
          </p:cNvPr>
          <p:cNvSpPr>
            <a:spLocks noGrp="1"/>
          </p:cNvSpPr>
          <p:nvPr>
            <p:ph idx="1"/>
          </p:nvPr>
        </p:nvSpPr>
        <p:spPr>
          <a:xfrm>
            <a:off x="838200" y="1543665"/>
            <a:ext cx="10515600" cy="4984954"/>
          </a:xfrm>
        </p:spPr>
        <p:txBody>
          <a:bodyPr>
            <a:normAutofit lnSpcReduction="10000"/>
          </a:bodyPr>
          <a:lstStyle/>
          <a:p>
            <a:pPr marL="0" indent="0">
              <a:buNone/>
            </a:pPr>
            <a:r>
              <a:rPr lang="en-US" sz="2200" b="1" dirty="0"/>
              <a:t>3</a:t>
            </a:r>
            <a:r>
              <a:rPr lang="en-US" sz="2200" b="1" dirty="0">
                <a:latin typeface="Garamond" panose="02020404030301010803" pitchFamily="18" charset="0"/>
              </a:rPr>
              <a:t>. Identifying ideas:</a:t>
            </a:r>
            <a:r>
              <a:rPr lang="en-US" sz="2200" dirty="0">
                <a:latin typeface="Garamond" panose="02020404030301010803" pitchFamily="18" charset="0"/>
              </a:rPr>
              <a:t> In this stage, an entrepreneur performs the following activities:</a:t>
            </a:r>
          </a:p>
          <a:p>
            <a:pPr marL="514350" indent="-514350">
              <a:buFont typeface="+mj-lt"/>
              <a:buAutoNum type="alphaLcParenR"/>
            </a:pPr>
            <a:r>
              <a:rPr lang="en-US" sz="2200" dirty="0">
                <a:latin typeface="Garamond" panose="02020404030301010803" pitchFamily="18" charset="0"/>
              </a:rPr>
              <a:t>Exploring the important insights for potential ideas to resolve the real problem.</a:t>
            </a:r>
          </a:p>
          <a:p>
            <a:pPr marL="514350" indent="-514350">
              <a:buFont typeface="+mj-lt"/>
              <a:buAutoNum type="alphaLcParenR"/>
            </a:pPr>
            <a:r>
              <a:rPr lang="en-US" sz="2200" dirty="0">
                <a:latin typeface="Garamond" panose="02020404030301010803" pitchFamily="18" charset="0"/>
              </a:rPr>
              <a:t>Comparing and choosing the best ideas based upon the pre defined goals of innovation.</a:t>
            </a:r>
          </a:p>
          <a:p>
            <a:pPr marL="514350" indent="-514350">
              <a:buFont typeface="+mj-lt"/>
              <a:buAutoNum type="alphaLcParenR"/>
            </a:pPr>
            <a:r>
              <a:rPr lang="en-US" sz="2200" dirty="0">
                <a:latin typeface="Garamond" panose="02020404030301010803" pitchFamily="18" charset="0"/>
              </a:rPr>
              <a:t>Transforming these ideas into full concepts.</a:t>
            </a:r>
          </a:p>
          <a:p>
            <a:r>
              <a:rPr lang="en-US" sz="2200" b="1" dirty="0">
                <a:solidFill>
                  <a:srgbClr val="C00000"/>
                </a:solidFill>
                <a:latin typeface="Garamond" panose="02020404030301010803" pitchFamily="18" charset="0"/>
              </a:rPr>
              <a:t>Actions and implementation: </a:t>
            </a:r>
            <a:r>
              <a:rPr lang="en-US" sz="2200" dirty="0">
                <a:latin typeface="Garamond" panose="02020404030301010803" pitchFamily="18" charset="0"/>
              </a:rPr>
              <a:t>This is the last phase in the process of innovation and involves the actual execution and implementation of the ideas so as to achieve the goals of innovation .it consists of the following three steps:</a:t>
            </a:r>
          </a:p>
          <a:p>
            <a:pPr marL="0" indent="0">
              <a:buNone/>
            </a:pPr>
            <a:r>
              <a:rPr lang="en-US" sz="2200" b="1" dirty="0">
                <a:latin typeface="Garamond" panose="02020404030301010803" pitchFamily="18" charset="0"/>
              </a:rPr>
              <a:t>1.Developing the innovation roadmap: </a:t>
            </a:r>
            <a:r>
              <a:rPr lang="en-US" sz="2200" dirty="0">
                <a:latin typeface="Garamond" panose="02020404030301010803" pitchFamily="18" charset="0"/>
              </a:rPr>
              <a:t>this step involves the following activities:</a:t>
            </a:r>
          </a:p>
          <a:p>
            <a:pPr marL="457200" indent="-457200">
              <a:buFont typeface="+mj-lt"/>
              <a:buAutoNum type="alphaLcParenR"/>
            </a:pPr>
            <a:r>
              <a:rPr lang="en-US" sz="2200" dirty="0">
                <a:latin typeface="Garamond" panose="02020404030301010803" pitchFamily="18" charset="0"/>
              </a:rPr>
              <a:t>Considering the concepts and transforming them into plans</a:t>
            </a:r>
          </a:p>
          <a:p>
            <a:pPr marL="457200" indent="-457200">
              <a:buFont typeface="+mj-lt"/>
              <a:buAutoNum type="alphaLcParenR"/>
            </a:pPr>
            <a:r>
              <a:rPr lang="en-US" sz="2200" dirty="0">
                <a:latin typeface="Garamond" panose="02020404030301010803" pitchFamily="18" charset="0"/>
              </a:rPr>
              <a:t>Inspecting the needs, timing and responsibilities of the resource</a:t>
            </a:r>
          </a:p>
          <a:p>
            <a:pPr marL="457200" indent="-457200">
              <a:buFont typeface="+mj-lt"/>
              <a:buAutoNum type="alphaLcParenR"/>
            </a:pPr>
            <a:r>
              <a:rPr lang="en-US" sz="2200" dirty="0">
                <a:latin typeface="Garamond" panose="02020404030301010803" pitchFamily="18" charset="0"/>
              </a:rPr>
              <a:t>Recognising alternative plans</a:t>
            </a:r>
          </a:p>
          <a:p>
            <a:pPr marL="457200" indent="-457200">
              <a:buFont typeface="+mj-lt"/>
              <a:buAutoNum type="alphaLcParenR"/>
            </a:pPr>
            <a:r>
              <a:rPr lang="en-US" sz="2200" dirty="0">
                <a:latin typeface="Garamond" panose="02020404030301010803" pitchFamily="18" charset="0"/>
              </a:rPr>
              <a:t>Selecting the best ideal plan based on the goals of innovation and set criteria</a:t>
            </a:r>
          </a:p>
          <a:p>
            <a:pPr marL="457200" indent="-457200">
              <a:buFont typeface="+mj-lt"/>
              <a:buAutoNum type="alphaLcParenR"/>
            </a:pPr>
            <a:r>
              <a:rPr lang="en-US" sz="2200" dirty="0">
                <a:latin typeface="Garamond" panose="02020404030301010803" pitchFamily="18" charset="0"/>
              </a:rPr>
              <a:t>Considering the impact of plan on rest of the organisation</a:t>
            </a:r>
            <a:r>
              <a:rPr lang="en-US" sz="2200" b="1" dirty="0">
                <a:latin typeface="Garamond" panose="02020404030301010803" pitchFamily="18" charset="0"/>
              </a:rPr>
              <a:t> </a:t>
            </a:r>
            <a:endParaRPr lang="en-IN" sz="2200" b="1" dirty="0">
              <a:latin typeface="Garamond" panose="02020404030301010803" pitchFamily="18" charset="0"/>
            </a:endParaRPr>
          </a:p>
        </p:txBody>
      </p:sp>
    </p:spTree>
    <p:extLst>
      <p:ext uri="{BB962C8B-B14F-4D97-AF65-F5344CB8AC3E}">
        <p14:creationId xmlns:p14="http://schemas.microsoft.com/office/powerpoint/2010/main" val="23020372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809E89-E6B9-DF9F-5C49-36CE49DB964E}"/>
              </a:ext>
            </a:extLst>
          </p:cNvPr>
          <p:cNvSpPr>
            <a:spLocks noGrp="1"/>
          </p:cNvSpPr>
          <p:nvPr>
            <p:ph idx="1"/>
          </p:nvPr>
        </p:nvSpPr>
        <p:spPr>
          <a:xfrm>
            <a:off x="838200" y="1396182"/>
            <a:ext cx="10515600" cy="5461818"/>
          </a:xfrm>
        </p:spPr>
        <p:txBody>
          <a:bodyPr>
            <a:normAutofit/>
          </a:bodyPr>
          <a:lstStyle/>
          <a:p>
            <a:pPr marL="0" indent="0">
              <a:buNone/>
            </a:pPr>
            <a:r>
              <a:rPr lang="en-US" sz="2000" b="1" dirty="0">
                <a:latin typeface="Garamond" panose="02020404030301010803" pitchFamily="18" charset="0"/>
              </a:rPr>
              <a:t>2.Gaining commitment</a:t>
            </a:r>
            <a:r>
              <a:rPr lang="en-US" sz="2000" dirty="0">
                <a:latin typeface="Garamond" panose="02020404030301010803" pitchFamily="18" charset="0"/>
              </a:rPr>
              <a:t>: in this step, an entrepreneur performs the following activities:</a:t>
            </a:r>
          </a:p>
          <a:p>
            <a:pPr marL="514350" indent="-514350">
              <a:buFont typeface="+mj-lt"/>
              <a:buAutoNum type="alphaLcParenR"/>
            </a:pPr>
            <a:r>
              <a:rPr lang="en-US" sz="2000" dirty="0">
                <a:latin typeface="Garamond" panose="02020404030301010803" pitchFamily="18" charset="0"/>
              </a:rPr>
              <a:t>Exploring commitment to the ideal plan.</a:t>
            </a:r>
          </a:p>
          <a:p>
            <a:pPr marL="514350" indent="-514350">
              <a:buFont typeface="+mj-lt"/>
              <a:buAutoNum type="alphaLcParenR"/>
            </a:pPr>
            <a:r>
              <a:rPr lang="en-US" sz="2000" dirty="0" err="1">
                <a:latin typeface="Garamond" panose="02020404030301010803" pitchFamily="18" charset="0"/>
              </a:rPr>
              <a:t>Recognising</a:t>
            </a:r>
            <a:r>
              <a:rPr lang="en-US" sz="2000" dirty="0">
                <a:latin typeface="Garamond" panose="02020404030301010803" pitchFamily="18" charset="0"/>
              </a:rPr>
              <a:t> the factors responsible for supporting the plan.</a:t>
            </a:r>
          </a:p>
          <a:p>
            <a:pPr marL="514350" indent="-514350">
              <a:buFont typeface="+mj-lt"/>
              <a:buAutoNum type="alphaLcParenR"/>
            </a:pPr>
            <a:r>
              <a:rPr lang="en-US" sz="2000" dirty="0">
                <a:latin typeface="Garamond" panose="02020404030301010803" pitchFamily="18" charset="0"/>
              </a:rPr>
              <a:t>Preparing the plan for presentation.</a:t>
            </a:r>
          </a:p>
          <a:p>
            <a:pPr marL="514350" indent="-514350">
              <a:buFont typeface="+mj-lt"/>
              <a:buAutoNum type="alphaLcParenR"/>
            </a:pPr>
            <a:r>
              <a:rPr lang="en-US" sz="2000" dirty="0">
                <a:latin typeface="Garamond" panose="02020404030301010803" pitchFamily="18" charset="0"/>
              </a:rPr>
              <a:t>Presenting the plan.</a:t>
            </a:r>
          </a:p>
          <a:p>
            <a:pPr marL="514350" indent="-514350">
              <a:buFont typeface="+mj-lt"/>
              <a:buAutoNum type="alphaLcParenR"/>
            </a:pPr>
            <a:r>
              <a:rPr lang="en-US" sz="2000" dirty="0">
                <a:latin typeface="Garamond" panose="02020404030301010803" pitchFamily="18" charset="0"/>
              </a:rPr>
              <a:t>Making necessary changes in the plan.</a:t>
            </a:r>
          </a:p>
          <a:p>
            <a:pPr marL="514350" indent="-514350">
              <a:buFont typeface="+mj-lt"/>
              <a:buAutoNum type="alphaLcParenR"/>
            </a:pPr>
            <a:r>
              <a:rPr lang="en-US" sz="2000" dirty="0">
                <a:latin typeface="Garamond" panose="02020404030301010803" pitchFamily="18" charset="0"/>
              </a:rPr>
              <a:t>Testing the elements of the plan, if required.</a:t>
            </a:r>
          </a:p>
          <a:p>
            <a:pPr marL="514350" indent="-514350">
              <a:buFont typeface="+mj-lt"/>
              <a:buAutoNum type="alphaLcParenR"/>
            </a:pPr>
            <a:r>
              <a:rPr lang="en-US" sz="2000" dirty="0" err="1">
                <a:latin typeface="Garamond" panose="02020404030301010803" pitchFamily="18" charset="0"/>
              </a:rPr>
              <a:t>Finalising</a:t>
            </a:r>
            <a:r>
              <a:rPr lang="en-US" sz="2000" dirty="0">
                <a:latin typeface="Garamond" panose="02020404030301010803" pitchFamily="18" charset="0"/>
              </a:rPr>
              <a:t> commitment towards the final plan.</a:t>
            </a:r>
          </a:p>
          <a:p>
            <a:pPr marL="0" indent="0">
              <a:buNone/>
            </a:pPr>
            <a:r>
              <a:rPr lang="en-US" sz="2000" b="1" dirty="0">
                <a:latin typeface="Garamond" panose="02020404030301010803" pitchFamily="18" charset="0"/>
              </a:rPr>
              <a:t>3.Implementing the innovation roadmap</a:t>
            </a:r>
            <a:r>
              <a:rPr lang="en-US" sz="2000" dirty="0">
                <a:latin typeface="Garamond" panose="02020404030301010803" pitchFamily="18" charset="0"/>
              </a:rPr>
              <a:t>: this is the last step in the process of innovation. The following activities, undertaken by an entrepreneur are:</a:t>
            </a:r>
          </a:p>
          <a:p>
            <a:pPr marL="457200" indent="-457200">
              <a:buFont typeface="+mj-lt"/>
              <a:buAutoNum type="alphaLcParenR"/>
            </a:pPr>
            <a:r>
              <a:rPr lang="en-US" sz="2000" dirty="0">
                <a:latin typeface="Garamond" panose="02020404030301010803" pitchFamily="18" charset="0"/>
              </a:rPr>
              <a:t>Releasing the final plan into action.</a:t>
            </a:r>
          </a:p>
          <a:p>
            <a:pPr marL="457200" indent="-457200">
              <a:buFont typeface="+mj-lt"/>
              <a:buAutoNum type="alphaLcParenR"/>
            </a:pPr>
            <a:r>
              <a:rPr lang="en-US" sz="2000" dirty="0">
                <a:latin typeface="Garamond" panose="02020404030301010803" pitchFamily="18" charset="0"/>
              </a:rPr>
              <a:t>Adjusting the plan, if required.</a:t>
            </a:r>
          </a:p>
          <a:p>
            <a:pPr marL="457200" indent="-457200">
              <a:buFont typeface="+mj-lt"/>
              <a:buAutoNum type="alphaLcParenR"/>
            </a:pPr>
            <a:r>
              <a:rPr lang="en-US" sz="2000" dirty="0">
                <a:latin typeface="Garamond" panose="02020404030301010803" pitchFamily="18" charset="0"/>
              </a:rPr>
              <a:t>Monitoring the whole process and results.</a:t>
            </a:r>
          </a:p>
          <a:p>
            <a:pPr marL="457200" indent="-457200">
              <a:buFont typeface="+mj-lt"/>
              <a:buAutoNum type="alphaLcParenR"/>
            </a:pPr>
            <a:r>
              <a:rPr lang="en-US" sz="2000" dirty="0">
                <a:latin typeface="Garamond" panose="02020404030301010803" pitchFamily="18" charset="0"/>
              </a:rPr>
              <a:t>Sharing the results and learning.</a:t>
            </a:r>
          </a:p>
        </p:txBody>
      </p:sp>
    </p:spTree>
    <p:extLst>
      <p:ext uri="{BB962C8B-B14F-4D97-AF65-F5344CB8AC3E}">
        <p14:creationId xmlns:p14="http://schemas.microsoft.com/office/powerpoint/2010/main" val="40889420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1D1633-DFAA-66D0-E9D0-0DC2B8053B0A}"/>
              </a:ext>
            </a:extLst>
          </p:cNvPr>
          <p:cNvSpPr>
            <a:spLocks noGrp="1"/>
          </p:cNvSpPr>
          <p:nvPr>
            <p:ph idx="1"/>
          </p:nvPr>
        </p:nvSpPr>
        <p:spPr/>
        <p:txBody>
          <a:bodyPr>
            <a:normAutofit lnSpcReduction="10000"/>
          </a:bodyPr>
          <a:lstStyle/>
          <a:p>
            <a:pPr marL="0" indent="0">
              <a:buNone/>
            </a:pPr>
            <a:r>
              <a:rPr lang="en-US" b="1" dirty="0"/>
              <a:t>SOURCES OF NEW IDEAS</a:t>
            </a:r>
          </a:p>
          <a:p>
            <a:pPr marL="514350" indent="-514350">
              <a:buFont typeface="+mj-lt"/>
              <a:buAutoNum type="arabicPeriod"/>
            </a:pPr>
            <a:r>
              <a:rPr lang="en-US" dirty="0"/>
              <a:t>Consumers</a:t>
            </a:r>
          </a:p>
          <a:p>
            <a:pPr marL="514350" indent="-514350">
              <a:buFont typeface="+mj-lt"/>
              <a:buAutoNum type="arabicPeriod"/>
            </a:pPr>
            <a:r>
              <a:rPr lang="en-US" dirty="0"/>
              <a:t>Existing products and services</a:t>
            </a:r>
          </a:p>
          <a:p>
            <a:pPr marL="514350" indent="-514350">
              <a:buFont typeface="+mj-lt"/>
              <a:buAutoNum type="arabicPeriod"/>
            </a:pPr>
            <a:r>
              <a:rPr lang="en-US" dirty="0"/>
              <a:t>Distribution channels</a:t>
            </a:r>
          </a:p>
          <a:p>
            <a:pPr marL="514350" indent="-514350">
              <a:buFont typeface="+mj-lt"/>
              <a:buAutoNum type="arabicPeriod"/>
            </a:pPr>
            <a:r>
              <a:rPr lang="en-US" dirty="0"/>
              <a:t>Trends</a:t>
            </a:r>
          </a:p>
          <a:p>
            <a:pPr marL="514350" indent="-514350">
              <a:buFont typeface="+mj-lt"/>
              <a:buAutoNum type="arabicPeriod"/>
            </a:pPr>
            <a:r>
              <a:rPr lang="en-US" dirty="0"/>
              <a:t>Research and development</a:t>
            </a:r>
          </a:p>
          <a:p>
            <a:pPr marL="514350" indent="-514350">
              <a:buFont typeface="+mj-lt"/>
              <a:buAutoNum type="arabicPeriod"/>
            </a:pPr>
            <a:r>
              <a:rPr lang="en-US" dirty="0"/>
              <a:t>Government</a:t>
            </a:r>
          </a:p>
          <a:p>
            <a:pPr marL="514350" indent="-514350">
              <a:buFont typeface="+mj-lt"/>
              <a:buAutoNum type="arabicPeriod"/>
            </a:pPr>
            <a:r>
              <a:rPr lang="en-US" dirty="0"/>
              <a:t>Strategic changes</a:t>
            </a:r>
          </a:p>
          <a:p>
            <a:pPr marL="514350" indent="-514350">
              <a:buFont typeface="+mj-lt"/>
              <a:buAutoNum type="arabicPeriod"/>
            </a:pPr>
            <a:r>
              <a:rPr lang="en-US" dirty="0"/>
              <a:t>Exhibitions</a:t>
            </a:r>
          </a:p>
          <a:p>
            <a:pPr marL="0" indent="0">
              <a:buNone/>
            </a:pPr>
            <a:endParaRPr lang="en-IN" dirty="0"/>
          </a:p>
        </p:txBody>
      </p:sp>
    </p:spTree>
    <p:extLst>
      <p:ext uri="{BB962C8B-B14F-4D97-AF65-F5344CB8AC3E}">
        <p14:creationId xmlns:p14="http://schemas.microsoft.com/office/powerpoint/2010/main" val="37819091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1FF7D-4A12-63BE-A233-84BCAB3B0E57}"/>
              </a:ext>
            </a:extLst>
          </p:cNvPr>
          <p:cNvSpPr>
            <a:spLocks noGrp="1"/>
          </p:cNvSpPr>
          <p:nvPr>
            <p:ph idx="1"/>
          </p:nvPr>
        </p:nvSpPr>
        <p:spPr>
          <a:xfrm>
            <a:off x="838200" y="1366684"/>
            <a:ext cx="10515600" cy="4810279"/>
          </a:xfrm>
        </p:spPr>
        <p:txBody>
          <a:bodyPr>
            <a:normAutofit lnSpcReduction="10000"/>
          </a:bodyPr>
          <a:lstStyle/>
          <a:p>
            <a:pPr marL="0" indent="0">
              <a:buNone/>
            </a:pPr>
            <a:r>
              <a:rPr lang="en-US" sz="2400" b="1" dirty="0">
                <a:latin typeface="Garamond" panose="02020404030301010803" pitchFamily="18" charset="0"/>
              </a:rPr>
              <a:t>1.consumers: </a:t>
            </a:r>
            <a:r>
              <a:rPr lang="en-US" sz="2400" dirty="0">
                <a:latin typeface="Garamond" panose="02020404030301010803" pitchFamily="18" charset="0"/>
              </a:rPr>
              <a:t>one of the most common sources of generating a business idea can be consumers. An entrepreneur should carefully observe and study the preferences and buying patterns of target consumers. This help the entrepreneurs to identify a number of practical business ideas that can be converted into business opportunities.</a:t>
            </a:r>
          </a:p>
          <a:p>
            <a:pPr marL="0" indent="0">
              <a:buNone/>
            </a:pPr>
            <a:r>
              <a:rPr lang="en-US" sz="2400" b="1" dirty="0">
                <a:latin typeface="Garamond" panose="02020404030301010803" pitchFamily="18" charset="0"/>
              </a:rPr>
              <a:t>2. Existing products and services: </a:t>
            </a:r>
            <a:r>
              <a:rPr lang="en-US" sz="2400" dirty="0">
                <a:latin typeface="Garamond" panose="02020404030301010803" pitchFamily="18" charset="0"/>
              </a:rPr>
              <a:t>An entrepreneur can find a new business idea by reviewing , monitoring and evaluating its existing products, services or markets. In addition, ideas can also be sourced from the current marketing strategies and distribution networks, which are used for delivering products or services to the customers.</a:t>
            </a:r>
          </a:p>
          <a:p>
            <a:pPr marL="0" indent="0">
              <a:buNone/>
            </a:pPr>
            <a:r>
              <a:rPr lang="en-US" sz="2400" b="1" dirty="0">
                <a:latin typeface="Garamond" panose="02020404030301010803" pitchFamily="18" charset="0"/>
              </a:rPr>
              <a:t>3. Distribution channels: </a:t>
            </a:r>
            <a:r>
              <a:rPr lang="en-US" sz="2400" dirty="0">
                <a:latin typeface="Garamond" panose="02020404030301010803" pitchFamily="18" charset="0"/>
              </a:rPr>
              <a:t>For gaining new business ideas, distribution channel is also considered as one of the important sources. The persons involved in the distribution network can provide various meaningful business ideas as they directly interact with the persons involved in the entire supply chain. It is necessary for the entrepreneur to know the response of the product when it comes out from the manufacturing system.</a:t>
            </a:r>
            <a:endParaRPr lang="en-IN" sz="2400" dirty="0">
              <a:latin typeface="Garamond" panose="02020404030301010803" pitchFamily="18" charset="0"/>
            </a:endParaRPr>
          </a:p>
        </p:txBody>
      </p:sp>
    </p:spTree>
    <p:extLst>
      <p:ext uri="{BB962C8B-B14F-4D97-AF65-F5344CB8AC3E}">
        <p14:creationId xmlns:p14="http://schemas.microsoft.com/office/powerpoint/2010/main" val="3985225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6FD506-1ABA-7EAB-6CBF-C24F6989F363}"/>
              </a:ext>
            </a:extLst>
          </p:cNvPr>
          <p:cNvSpPr>
            <a:spLocks noGrp="1"/>
          </p:cNvSpPr>
          <p:nvPr>
            <p:ph idx="1"/>
          </p:nvPr>
        </p:nvSpPr>
        <p:spPr/>
        <p:txBody>
          <a:bodyPr/>
          <a:lstStyle/>
          <a:p>
            <a:pPr marL="0" indent="0">
              <a:buNone/>
            </a:pPr>
            <a:r>
              <a:rPr lang="en-US" sz="3600" b="1" dirty="0">
                <a:latin typeface="Garamond" panose="02020404030301010803" pitchFamily="18" charset="0"/>
              </a:rPr>
              <a:t>Features</a:t>
            </a:r>
            <a:r>
              <a:rPr lang="en-US" sz="3600" dirty="0">
                <a:latin typeface="Garamond" panose="02020404030301010803" pitchFamily="18" charset="0"/>
              </a:rPr>
              <a:t> </a:t>
            </a:r>
            <a:r>
              <a:rPr lang="en-US" sz="3600" b="1" dirty="0">
                <a:latin typeface="Garamond" panose="02020404030301010803" pitchFamily="18" charset="0"/>
              </a:rPr>
              <a:t>of</a:t>
            </a:r>
            <a:r>
              <a:rPr lang="en-US" sz="3600" dirty="0">
                <a:latin typeface="Garamond" panose="02020404030301010803" pitchFamily="18" charset="0"/>
              </a:rPr>
              <a:t> </a:t>
            </a:r>
            <a:r>
              <a:rPr lang="en-US" sz="3600" b="1" dirty="0">
                <a:latin typeface="Garamond" panose="02020404030301010803" pitchFamily="18" charset="0"/>
              </a:rPr>
              <a:t>an</a:t>
            </a:r>
            <a:r>
              <a:rPr lang="en-US" sz="3600" dirty="0">
                <a:latin typeface="Garamond" panose="02020404030301010803" pitchFamily="18" charset="0"/>
              </a:rPr>
              <a:t> </a:t>
            </a:r>
            <a:r>
              <a:rPr lang="en-US" sz="3600" b="1" dirty="0">
                <a:latin typeface="Garamond" panose="02020404030301010803" pitchFamily="18" charset="0"/>
              </a:rPr>
              <a:t>Entrepreneur:</a:t>
            </a:r>
          </a:p>
          <a:p>
            <a:pPr marL="0" indent="0">
              <a:buNone/>
            </a:pPr>
            <a:endParaRPr lang="en-IN" dirty="0"/>
          </a:p>
        </p:txBody>
      </p:sp>
      <p:pic>
        <p:nvPicPr>
          <p:cNvPr id="4" name="Content Placeholder 2">
            <a:extLst>
              <a:ext uri="{FF2B5EF4-FFF2-40B4-BE49-F238E27FC236}">
                <a16:creationId xmlns:a16="http://schemas.microsoft.com/office/drawing/2014/main" id="{0586C70B-40A8-AA9C-0EEC-FCCA38C21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6054" y="2595715"/>
            <a:ext cx="5626201" cy="3726503"/>
          </a:xfrm>
          <a:prstGeom prst="rect">
            <a:avLst/>
          </a:prstGeom>
        </p:spPr>
      </p:pic>
    </p:spTree>
    <p:extLst>
      <p:ext uri="{BB962C8B-B14F-4D97-AF65-F5344CB8AC3E}">
        <p14:creationId xmlns:p14="http://schemas.microsoft.com/office/powerpoint/2010/main" val="2934465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213792-28BB-A2A6-BE18-97FA7AA1FD8E}"/>
              </a:ext>
            </a:extLst>
          </p:cNvPr>
          <p:cNvSpPr>
            <a:spLocks noGrp="1"/>
          </p:cNvSpPr>
          <p:nvPr>
            <p:ph idx="1"/>
          </p:nvPr>
        </p:nvSpPr>
        <p:spPr>
          <a:xfrm>
            <a:off x="838200" y="1396181"/>
            <a:ext cx="10515600" cy="4780782"/>
          </a:xfrm>
        </p:spPr>
        <p:txBody>
          <a:bodyPr>
            <a:normAutofit fontScale="85000" lnSpcReduction="20000"/>
          </a:bodyPr>
          <a:lstStyle/>
          <a:p>
            <a:pPr marL="0" indent="0">
              <a:buNone/>
            </a:pPr>
            <a:r>
              <a:rPr lang="en-US" b="1" dirty="0">
                <a:latin typeface="Garamond" panose="02020404030301010803" pitchFamily="18" charset="0"/>
              </a:rPr>
              <a:t>4. Trends: </a:t>
            </a:r>
            <a:r>
              <a:rPr lang="en-US" dirty="0">
                <a:latin typeface="Garamond" panose="02020404030301010803" pitchFamily="18" charset="0"/>
              </a:rPr>
              <a:t>Trend acts as an indicator of changes held in the market place. These changes provide various business ideas to entrepreneurs.</a:t>
            </a:r>
          </a:p>
          <a:p>
            <a:pPr marL="571500" indent="-571500">
              <a:buFont typeface="+mj-lt"/>
              <a:buAutoNum type="romanLcPeriod"/>
            </a:pPr>
            <a:r>
              <a:rPr lang="en-US" dirty="0">
                <a:latin typeface="Garamond" panose="02020404030301010803" pitchFamily="18" charset="0"/>
              </a:rPr>
              <a:t>Economic trends: These trends generally include changes that take place in the economy as a whole.</a:t>
            </a:r>
          </a:p>
          <a:p>
            <a:pPr marL="571500" indent="-571500">
              <a:buFont typeface="+mj-lt"/>
              <a:buAutoNum type="romanLcPeriod"/>
            </a:pPr>
            <a:r>
              <a:rPr lang="en-US" dirty="0">
                <a:latin typeface="Garamond" panose="02020404030301010803" pitchFamily="18" charset="0"/>
              </a:rPr>
              <a:t>Government trends: The changes made in the government policies and regulations act as a trend.</a:t>
            </a:r>
          </a:p>
          <a:p>
            <a:pPr marL="571500" indent="-571500">
              <a:buFont typeface="+mj-lt"/>
              <a:buAutoNum type="romanLcPeriod"/>
            </a:pPr>
            <a:r>
              <a:rPr lang="en-US" dirty="0">
                <a:latin typeface="Garamond" panose="02020404030301010803" pitchFamily="18" charset="0"/>
              </a:rPr>
              <a:t>Societal trends: These trends are related with the people of the society.</a:t>
            </a:r>
          </a:p>
          <a:p>
            <a:pPr marL="571500" indent="-571500">
              <a:buFont typeface="+mj-lt"/>
              <a:buAutoNum type="romanLcPeriod"/>
            </a:pPr>
            <a:r>
              <a:rPr lang="en-US" dirty="0">
                <a:latin typeface="Garamond" panose="02020404030301010803" pitchFamily="18" charset="0"/>
              </a:rPr>
              <a:t>Technologival trends: These trends involve the latest changes that occur in the field of technology.</a:t>
            </a:r>
          </a:p>
          <a:p>
            <a:pPr marL="0" indent="0">
              <a:buNone/>
            </a:pPr>
            <a:r>
              <a:rPr lang="en-US" b="1" dirty="0">
                <a:latin typeface="Garamond" panose="02020404030301010803" pitchFamily="18" charset="0"/>
              </a:rPr>
              <a:t>5. Research and development: </a:t>
            </a:r>
            <a:r>
              <a:rPr lang="en-US" dirty="0">
                <a:latin typeface="Garamond" panose="02020404030301010803" pitchFamily="18" charset="0"/>
              </a:rPr>
              <a:t>The research and development activities of entrepreneurs can generate numerous ideas for starting a business venture. The R&amp;D efforts can be both formal as well as informal. When these efforts are taken within the company, they are formal efforts. And when these efforts are taken by the entrepreneur himself, or with the team, then they are termed as informal efforts.</a:t>
            </a:r>
            <a:endParaRPr lang="en-IN" dirty="0">
              <a:latin typeface="Garamond" panose="02020404030301010803" pitchFamily="18" charset="0"/>
            </a:endParaRPr>
          </a:p>
        </p:txBody>
      </p:sp>
    </p:spTree>
    <p:extLst>
      <p:ext uri="{BB962C8B-B14F-4D97-AF65-F5344CB8AC3E}">
        <p14:creationId xmlns:p14="http://schemas.microsoft.com/office/powerpoint/2010/main" val="8567088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7455E7-4A9C-222C-86E4-FB12A67980D4}"/>
              </a:ext>
            </a:extLst>
          </p:cNvPr>
          <p:cNvSpPr>
            <a:spLocks noGrp="1"/>
          </p:cNvSpPr>
          <p:nvPr>
            <p:ph idx="1"/>
          </p:nvPr>
        </p:nvSpPr>
        <p:spPr/>
        <p:txBody>
          <a:bodyPr>
            <a:normAutofit/>
          </a:bodyPr>
          <a:lstStyle/>
          <a:p>
            <a:pPr marL="0" indent="0">
              <a:buNone/>
            </a:pPr>
            <a:r>
              <a:rPr lang="en-US" sz="2400" b="1" dirty="0">
                <a:latin typeface="Garamond" panose="02020404030301010803" pitchFamily="18" charset="0"/>
              </a:rPr>
              <a:t>6. Government: </a:t>
            </a:r>
            <a:r>
              <a:rPr lang="en-US" sz="2400" dirty="0">
                <a:latin typeface="Garamond" panose="02020404030301010803" pitchFamily="18" charset="0"/>
              </a:rPr>
              <a:t>Government also plays an important role in providing business ideas to the entrepreneurs. The changes held in government policies, procedures, rules and regulations create business opportunities for entrepreneurs. This helps them in deciding the type of business and funds required for establishing an enterprise.</a:t>
            </a:r>
          </a:p>
          <a:p>
            <a:pPr marL="0" indent="0">
              <a:buNone/>
            </a:pPr>
            <a:r>
              <a:rPr lang="en-US" sz="2400" b="1" dirty="0">
                <a:latin typeface="Garamond" panose="02020404030301010803" pitchFamily="18" charset="0"/>
              </a:rPr>
              <a:t>7. Strategic changes:</a:t>
            </a:r>
            <a:r>
              <a:rPr lang="en-US" sz="2400" dirty="0">
                <a:latin typeface="Garamond" panose="02020404030301010803" pitchFamily="18" charset="0"/>
              </a:rPr>
              <a:t> Entrepreneurs are the individuals who posses the capability of identifying strategic changes and create opportunities. They receive rewards such as wealth and personal satisfaction by implementing the strategic changes in their new ventures.</a:t>
            </a:r>
          </a:p>
          <a:p>
            <a:pPr marL="0" indent="0">
              <a:buNone/>
            </a:pPr>
            <a:r>
              <a:rPr lang="en-US" sz="2400" b="1" dirty="0">
                <a:latin typeface="Garamond" panose="02020404030301010803" pitchFamily="18" charset="0"/>
              </a:rPr>
              <a:t>8. Exhibition : </a:t>
            </a:r>
            <a:r>
              <a:rPr lang="en-US" sz="2400" dirty="0">
                <a:latin typeface="Garamond" panose="02020404030301010803" pitchFamily="18" charset="0"/>
              </a:rPr>
              <a:t>By participating in different trade fairs, exhibitions, etc., an entrepreneur can find out new ideas for setting up a new venture. Not only </a:t>
            </a:r>
            <a:r>
              <a:rPr lang="en-US" sz="2400" dirty="0" err="1">
                <a:latin typeface="Garamond" panose="02020404030301010803" pitchFamily="18" charset="0"/>
              </a:rPr>
              <a:t>thses</a:t>
            </a:r>
            <a:r>
              <a:rPr lang="en-US" sz="2400" dirty="0">
                <a:latin typeface="Garamond" panose="02020404030301010803" pitchFamily="18" charset="0"/>
              </a:rPr>
              <a:t> exhibitions contain new products and services, many important salesmen, distributors, franchisers and other entrepreneurs are also there.</a:t>
            </a:r>
            <a:endParaRPr lang="en-IN" sz="2400" dirty="0">
              <a:latin typeface="Garamond" panose="02020404030301010803" pitchFamily="18" charset="0"/>
            </a:endParaRPr>
          </a:p>
        </p:txBody>
      </p:sp>
    </p:spTree>
    <p:extLst>
      <p:ext uri="{BB962C8B-B14F-4D97-AF65-F5344CB8AC3E}">
        <p14:creationId xmlns:p14="http://schemas.microsoft.com/office/powerpoint/2010/main" val="24454288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4B7BC0-BF62-CBDC-08EE-7F1BC24235F6}"/>
              </a:ext>
            </a:extLst>
          </p:cNvPr>
          <p:cNvSpPr>
            <a:spLocks noGrp="1"/>
          </p:cNvSpPr>
          <p:nvPr>
            <p:ph idx="1"/>
          </p:nvPr>
        </p:nvSpPr>
        <p:spPr/>
        <p:txBody>
          <a:bodyPr/>
          <a:lstStyle/>
          <a:p>
            <a:pPr marL="0" indent="0">
              <a:buNone/>
            </a:pPr>
            <a:r>
              <a:rPr lang="en-US" b="1" dirty="0">
                <a:latin typeface="Garamond" panose="02020404030301010803" pitchFamily="18" charset="0"/>
              </a:rPr>
              <a:t>METHODS/TECHNIQUES OF GENERATING IDEAS</a:t>
            </a:r>
          </a:p>
          <a:p>
            <a:r>
              <a:rPr lang="en-US" dirty="0">
                <a:latin typeface="Garamond" panose="02020404030301010803" pitchFamily="18" charset="0"/>
              </a:rPr>
              <a:t>Focus groups</a:t>
            </a:r>
          </a:p>
          <a:p>
            <a:r>
              <a:rPr lang="en-US" dirty="0">
                <a:latin typeface="Garamond" panose="02020404030301010803" pitchFamily="18" charset="0"/>
              </a:rPr>
              <a:t>Problem inventory analysis</a:t>
            </a:r>
          </a:p>
          <a:p>
            <a:r>
              <a:rPr lang="en-US" dirty="0">
                <a:latin typeface="Garamond" panose="02020404030301010803" pitchFamily="18" charset="0"/>
              </a:rPr>
              <a:t>Brainstorming</a:t>
            </a:r>
          </a:p>
          <a:p>
            <a:r>
              <a:rPr lang="en-US" dirty="0">
                <a:latin typeface="Garamond" panose="02020404030301010803" pitchFamily="18" charset="0"/>
              </a:rPr>
              <a:t>Forced relationships</a:t>
            </a:r>
          </a:p>
          <a:p>
            <a:r>
              <a:rPr lang="en-US" dirty="0">
                <a:latin typeface="Garamond" panose="02020404030301010803" pitchFamily="18" charset="0"/>
              </a:rPr>
              <a:t>Publications</a:t>
            </a:r>
          </a:p>
          <a:p>
            <a:r>
              <a:rPr lang="en-US" dirty="0">
                <a:latin typeface="Garamond" panose="02020404030301010803" pitchFamily="18" charset="0"/>
              </a:rPr>
              <a:t>Daydreaming</a:t>
            </a:r>
          </a:p>
          <a:p>
            <a:r>
              <a:rPr lang="en-US" dirty="0">
                <a:latin typeface="Garamond" panose="02020404030301010803" pitchFamily="18" charset="0"/>
              </a:rPr>
              <a:t>Combination of above methods</a:t>
            </a: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32178815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60BA77-353F-5E87-F3CE-B2C3B9FBA9CD}"/>
              </a:ext>
            </a:extLst>
          </p:cNvPr>
          <p:cNvSpPr>
            <a:spLocks noGrp="1"/>
          </p:cNvSpPr>
          <p:nvPr>
            <p:ph idx="1"/>
          </p:nvPr>
        </p:nvSpPr>
        <p:spPr>
          <a:xfrm>
            <a:off x="838200" y="1347019"/>
            <a:ext cx="10515600" cy="4829944"/>
          </a:xfrm>
        </p:spPr>
        <p:txBody>
          <a:bodyPr>
            <a:normAutofit/>
          </a:bodyPr>
          <a:lstStyle/>
          <a:p>
            <a:pPr marL="514350" indent="-514350">
              <a:buAutoNum type="arabicPeriod"/>
            </a:pPr>
            <a:r>
              <a:rPr lang="en-US" sz="2400" b="1" dirty="0">
                <a:latin typeface="Garamond" panose="02020404030301010803" pitchFamily="18" charset="0"/>
              </a:rPr>
              <a:t>Focus group</a:t>
            </a:r>
            <a:r>
              <a:rPr lang="en-US" sz="2400" dirty="0">
                <a:latin typeface="Garamond" panose="02020404030301010803" pitchFamily="18" charset="0"/>
              </a:rPr>
              <a:t>: When a group of persons provide information in an organized manner, they are termed as a focus group. Generally, these groups consists of 8 to 14 members that are led by a moderator in a directive or a non-directive manner depending upon the type of discussion. These discussion are in depth and open, where every member can put his or her views in an organized manner.</a:t>
            </a:r>
          </a:p>
          <a:p>
            <a:pPr marL="514350" indent="-514350">
              <a:buAutoNum type="arabicPeriod"/>
            </a:pPr>
            <a:r>
              <a:rPr lang="en-US" sz="2400" b="1" dirty="0">
                <a:latin typeface="Garamond" panose="02020404030301010803" pitchFamily="18" charset="0"/>
              </a:rPr>
              <a:t>Problem inventory analysis: </a:t>
            </a:r>
            <a:r>
              <a:rPr lang="en-US" sz="2400" dirty="0">
                <a:latin typeface="Garamond" panose="02020404030301010803" pitchFamily="18" charset="0"/>
              </a:rPr>
              <a:t>In this methods, new ideas and solution are developed in terms of the existing problems. These ideas are generated by the consumers of a particular product. A list of problems related to general product category is given to every customer or consumer and then they are asked to recognize the exact problem</a:t>
            </a:r>
            <a:r>
              <a:rPr lang="en-US" dirty="0"/>
              <a:t>.</a:t>
            </a:r>
          </a:p>
          <a:p>
            <a:pPr marL="514350" indent="-514350">
              <a:buAutoNum type="arabicPeriod"/>
            </a:pPr>
            <a:r>
              <a:rPr lang="en-US" sz="2400" b="1" dirty="0">
                <a:latin typeface="Garamond" panose="02020404030301010803" pitchFamily="18" charset="0"/>
              </a:rPr>
              <a:t>Brainstorming: </a:t>
            </a:r>
            <a:r>
              <a:rPr lang="en-US" sz="2400" dirty="0">
                <a:latin typeface="Garamond" panose="02020404030301010803" pitchFamily="18" charset="0"/>
              </a:rPr>
              <a:t>one of the most common methods of business idea generation is brainstorming. It is a method in which a group of persons interact and stimulate each other into a creative and deep-rooted group discussion. </a:t>
            </a:r>
            <a:endParaRPr lang="en-IN" sz="2400" dirty="0">
              <a:latin typeface="Garamond" panose="02020404030301010803" pitchFamily="18" charset="0"/>
            </a:endParaRPr>
          </a:p>
        </p:txBody>
      </p:sp>
    </p:spTree>
    <p:extLst>
      <p:ext uri="{BB962C8B-B14F-4D97-AF65-F5344CB8AC3E}">
        <p14:creationId xmlns:p14="http://schemas.microsoft.com/office/powerpoint/2010/main" val="24511358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3FAF32-851E-B9E6-51DB-0050ADDE1175}"/>
              </a:ext>
            </a:extLst>
          </p:cNvPr>
          <p:cNvSpPr>
            <a:spLocks noGrp="1"/>
          </p:cNvSpPr>
          <p:nvPr>
            <p:ph idx="1"/>
          </p:nvPr>
        </p:nvSpPr>
        <p:spPr>
          <a:xfrm>
            <a:off x="838200" y="1825624"/>
            <a:ext cx="10515600" cy="5032375"/>
          </a:xfrm>
        </p:spPr>
        <p:txBody>
          <a:bodyPr>
            <a:normAutofit fontScale="92500" lnSpcReduction="10000"/>
          </a:bodyPr>
          <a:lstStyle/>
          <a:p>
            <a:pPr marL="0" indent="0">
              <a:buNone/>
            </a:pPr>
            <a:r>
              <a:rPr lang="en-US" b="1" dirty="0">
                <a:latin typeface="Garamond" panose="02020404030301010803" pitchFamily="18" charset="0"/>
              </a:rPr>
              <a:t>4. Forced relationship: </a:t>
            </a:r>
            <a:r>
              <a:rPr lang="en-US" dirty="0">
                <a:latin typeface="Garamond" panose="02020404030301010803" pitchFamily="18" charset="0"/>
              </a:rPr>
              <a:t>forced relationship is the simplest method of idea generation where two or more different ideas are combined together to form a fresh new idea. The nature of an idea may not be unique, but many times these ideas prove useful for the entrepreneurs and the marketplace.</a:t>
            </a:r>
          </a:p>
          <a:p>
            <a:pPr marL="0" indent="0">
              <a:buNone/>
            </a:pPr>
            <a:r>
              <a:rPr lang="en-US" b="1" dirty="0">
                <a:latin typeface="Garamond" panose="02020404030301010803" pitchFamily="18" charset="0"/>
              </a:rPr>
              <a:t>5. Publications: </a:t>
            </a:r>
            <a:r>
              <a:rPr lang="en-US" dirty="0">
                <a:latin typeface="Garamond" panose="02020404030301010803" pitchFamily="18" charset="0"/>
              </a:rPr>
              <a:t>Abundant information about various products and services are available in several publications of different </a:t>
            </a:r>
            <a:r>
              <a:rPr lang="en-US" dirty="0" err="1">
                <a:latin typeface="Garamond" panose="02020404030301010803" pitchFamily="18" charset="0"/>
              </a:rPr>
              <a:t>organisations</a:t>
            </a:r>
            <a:r>
              <a:rPr lang="en-US" dirty="0">
                <a:latin typeface="Garamond" panose="02020404030301010803" pitchFamily="18" charset="0"/>
              </a:rPr>
              <a:t>. Some of these sources of publication include sales brochures, advertisements, catalogues, publicity posters, etc.</a:t>
            </a:r>
          </a:p>
          <a:p>
            <a:pPr marL="0" indent="0">
              <a:buNone/>
            </a:pPr>
            <a:r>
              <a:rPr lang="en-US" b="1" dirty="0">
                <a:latin typeface="Garamond" panose="02020404030301010803" pitchFamily="18" charset="0"/>
              </a:rPr>
              <a:t>6. Daydreaming: </a:t>
            </a:r>
            <a:r>
              <a:rPr lang="en-US" dirty="0">
                <a:latin typeface="Garamond" panose="02020404030301010803" pitchFamily="18" charset="0"/>
              </a:rPr>
              <a:t>Daydreaming is another useful method of generating business ideas as many inventions are born out of imagination. It is a thought process which allows a person to creatively and resourcefully think about a particular problem or issue. It enables a person to establish an emotional connect with the problems, which is beneficial in terms of coming up with great ideas.</a:t>
            </a:r>
            <a:endParaRPr lang="en-IN" dirty="0">
              <a:latin typeface="Garamond" panose="02020404030301010803" pitchFamily="18" charset="0"/>
            </a:endParaRPr>
          </a:p>
        </p:txBody>
      </p:sp>
    </p:spTree>
    <p:extLst>
      <p:ext uri="{BB962C8B-B14F-4D97-AF65-F5344CB8AC3E}">
        <p14:creationId xmlns:p14="http://schemas.microsoft.com/office/powerpoint/2010/main" val="9944165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6607C8-172B-1E4A-BA84-A79ABE4C3575}"/>
              </a:ext>
            </a:extLst>
          </p:cNvPr>
          <p:cNvSpPr>
            <a:spLocks noGrp="1"/>
          </p:cNvSpPr>
          <p:nvPr>
            <p:ph idx="1"/>
          </p:nvPr>
        </p:nvSpPr>
        <p:spPr/>
        <p:txBody>
          <a:bodyPr/>
          <a:lstStyle/>
          <a:p>
            <a:pPr marL="0" indent="0">
              <a:buNone/>
            </a:pPr>
            <a:r>
              <a:rPr lang="en-US" b="1" dirty="0">
                <a:latin typeface="Garamond" panose="02020404030301010803" pitchFamily="18" charset="0"/>
              </a:rPr>
              <a:t>7. Combination of above methods: </a:t>
            </a:r>
            <a:r>
              <a:rPr lang="en-US" dirty="0">
                <a:latin typeface="Garamond" panose="02020404030301010803" pitchFamily="18" charset="0"/>
              </a:rPr>
              <a:t>Methods of generating ideas do not necessarily involve choosing one methos at a time. An entrepreneur can combine the above methods in order to generate innovative and feasible ideas. An idea can be generated from any source and does not have any boundaries or time frame.</a:t>
            </a:r>
            <a:endParaRPr lang="en-IN" dirty="0">
              <a:latin typeface="Garamond" panose="02020404030301010803" pitchFamily="18" charset="0"/>
            </a:endParaRPr>
          </a:p>
        </p:txBody>
      </p:sp>
    </p:spTree>
    <p:extLst>
      <p:ext uri="{BB962C8B-B14F-4D97-AF65-F5344CB8AC3E}">
        <p14:creationId xmlns:p14="http://schemas.microsoft.com/office/powerpoint/2010/main" val="41416930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4">
            <a:extLst>
              <a:ext uri="{FF2B5EF4-FFF2-40B4-BE49-F238E27FC236}">
                <a16:creationId xmlns:a16="http://schemas.microsoft.com/office/drawing/2014/main" id="{5326E65A-5EAC-6049-4F46-FFDDAA4B5AA4}"/>
              </a:ext>
            </a:extLst>
          </p:cNvPr>
          <p:cNvGraphicFramePr>
            <a:graphicFrameLocks noGrp="1"/>
          </p:cNvGraphicFramePr>
          <p:nvPr>
            <p:extLst>
              <p:ext uri="{D42A27DB-BD31-4B8C-83A1-F6EECF244321}">
                <p14:modId xmlns:p14="http://schemas.microsoft.com/office/powerpoint/2010/main" val="957996066"/>
              </p:ext>
            </p:extLst>
          </p:nvPr>
        </p:nvGraphicFramePr>
        <p:xfrm>
          <a:off x="2160019" y="2261420"/>
          <a:ext cx="8128000" cy="375849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6967636"/>
                    </a:ext>
                  </a:extLst>
                </a:gridCol>
                <a:gridCol w="4064000">
                  <a:extLst>
                    <a:ext uri="{9D8B030D-6E8A-4147-A177-3AD203B41FA5}">
                      <a16:colId xmlns:a16="http://schemas.microsoft.com/office/drawing/2014/main" val="689835013"/>
                    </a:ext>
                  </a:extLst>
                </a:gridCol>
              </a:tblGrid>
              <a:tr h="479024">
                <a:tc>
                  <a:txBody>
                    <a:bodyPr/>
                    <a:lstStyle/>
                    <a:p>
                      <a:r>
                        <a:rPr lang="en-US" sz="2000" dirty="0"/>
                        <a:t>CREATIVITY</a:t>
                      </a:r>
                      <a:endParaRPr lang="en-IN" sz="2000" dirty="0"/>
                    </a:p>
                  </a:txBody>
                  <a:tcPr/>
                </a:tc>
                <a:tc>
                  <a:txBody>
                    <a:bodyPr/>
                    <a:lstStyle/>
                    <a:p>
                      <a:r>
                        <a:rPr lang="en-US" sz="2000" dirty="0"/>
                        <a:t>INNOVATION</a:t>
                      </a:r>
                      <a:endParaRPr lang="en-IN" sz="2000" dirty="0"/>
                    </a:p>
                  </a:txBody>
                  <a:tcPr/>
                </a:tc>
                <a:extLst>
                  <a:ext uri="{0D108BD9-81ED-4DB2-BD59-A6C34878D82A}">
                    <a16:rowId xmlns:a16="http://schemas.microsoft.com/office/drawing/2014/main" val="3817596904"/>
                  </a:ext>
                </a:extLst>
              </a:tr>
              <a:tr h="847504">
                <a:tc>
                  <a:txBody>
                    <a:bodyPr/>
                    <a:lstStyle/>
                    <a:p>
                      <a:pPr marL="285750" indent="-285750">
                        <a:buFont typeface="Arial" panose="020B0604020202020204" pitchFamily="34" charset="0"/>
                        <a:buChar char="•"/>
                      </a:pPr>
                      <a:r>
                        <a:rPr lang="en-US" sz="2000" dirty="0"/>
                        <a:t>To come up with “new” ideas. </a:t>
                      </a:r>
                      <a:endParaRPr lang="en-IN" sz="2000" dirty="0"/>
                    </a:p>
                  </a:txBody>
                  <a:tcPr/>
                </a:tc>
                <a:tc>
                  <a:txBody>
                    <a:bodyPr/>
                    <a:lstStyle/>
                    <a:p>
                      <a:pPr marL="285750" indent="-285750">
                        <a:buFont typeface="Arial" panose="020B0604020202020204" pitchFamily="34" charset="0"/>
                        <a:buChar char="•"/>
                      </a:pPr>
                      <a:r>
                        <a:rPr lang="en-US" sz="2000" dirty="0"/>
                        <a:t>Doing “new” things or doing things “differently”.</a:t>
                      </a:r>
                      <a:endParaRPr lang="en-IN" sz="2000" dirty="0"/>
                    </a:p>
                  </a:txBody>
                  <a:tcPr/>
                </a:tc>
                <a:extLst>
                  <a:ext uri="{0D108BD9-81ED-4DB2-BD59-A6C34878D82A}">
                    <a16:rowId xmlns:a16="http://schemas.microsoft.com/office/drawing/2014/main" val="2849001316"/>
                  </a:ext>
                </a:extLst>
              </a:tr>
              <a:tr h="1215984">
                <a:tc>
                  <a:txBody>
                    <a:bodyPr/>
                    <a:lstStyle/>
                    <a:p>
                      <a:pPr marL="285750" indent="-285750">
                        <a:buFont typeface="Arial" panose="020B0604020202020204" pitchFamily="34" charset="0"/>
                        <a:buChar char="•"/>
                      </a:pPr>
                      <a:r>
                        <a:rPr lang="en-US" sz="2000" dirty="0"/>
                        <a:t>It is the process of generating the “idea” for new, useful and practicable products and services.</a:t>
                      </a:r>
                      <a:endParaRPr lang="en-IN" sz="2000" dirty="0"/>
                    </a:p>
                  </a:txBody>
                  <a:tcPr/>
                </a:tc>
                <a:tc>
                  <a:txBody>
                    <a:bodyPr/>
                    <a:lstStyle/>
                    <a:p>
                      <a:pPr marL="285750" indent="-285750">
                        <a:buFont typeface="Arial" panose="020B0604020202020204" pitchFamily="34" charset="0"/>
                        <a:buChar char="•"/>
                      </a:pPr>
                      <a:r>
                        <a:rPr lang="en-US" sz="2000" dirty="0"/>
                        <a:t>It is the process of transforming the “idea” into a “concrete reality”.</a:t>
                      </a:r>
                      <a:endParaRPr lang="en-IN" sz="2000" dirty="0"/>
                    </a:p>
                  </a:txBody>
                  <a:tcPr/>
                </a:tc>
                <a:extLst>
                  <a:ext uri="{0D108BD9-81ED-4DB2-BD59-A6C34878D82A}">
                    <a16:rowId xmlns:a16="http://schemas.microsoft.com/office/drawing/2014/main" val="2973555205"/>
                  </a:ext>
                </a:extLst>
              </a:tr>
              <a:tr h="1215984">
                <a:tc>
                  <a:txBody>
                    <a:bodyPr/>
                    <a:lstStyle/>
                    <a:p>
                      <a:pPr marL="285750" indent="-285750">
                        <a:buFont typeface="Arial" panose="020B0604020202020204" pitchFamily="34" charset="0"/>
                        <a:buChar char="•"/>
                      </a:pPr>
                      <a:r>
                        <a:rPr lang="en-US" sz="2000" dirty="0"/>
                        <a:t>It identifies the useful features of products or services.</a:t>
                      </a:r>
                      <a:endParaRPr lang="en-IN" sz="2000" dirty="0"/>
                    </a:p>
                  </a:txBody>
                  <a:tcPr/>
                </a:tc>
                <a:tc>
                  <a:txBody>
                    <a:bodyPr/>
                    <a:lstStyle/>
                    <a:p>
                      <a:pPr marL="285750" indent="-285750">
                        <a:buFont typeface="Arial" panose="020B0604020202020204" pitchFamily="34" charset="0"/>
                        <a:buChar char="•"/>
                      </a:pPr>
                      <a:r>
                        <a:rPr lang="en-US" sz="2000" dirty="0"/>
                        <a:t>It searches out the advantages of innovative products and services, so as to satisfy the customers.</a:t>
                      </a:r>
                      <a:endParaRPr lang="en-IN" sz="2000" dirty="0"/>
                    </a:p>
                  </a:txBody>
                  <a:tcPr/>
                </a:tc>
                <a:extLst>
                  <a:ext uri="{0D108BD9-81ED-4DB2-BD59-A6C34878D82A}">
                    <a16:rowId xmlns:a16="http://schemas.microsoft.com/office/drawing/2014/main" val="2607980770"/>
                  </a:ext>
                </a:extLst>
              </a:tr>
            </a:tbl>
          </a:graphicData>
        </a:graphic>
      </p:graphicFrame>
    </p:spTree>
    <p:extLst>
      <p:ext uri="{BB962C8B-B14F-4D97-AF65-F5344CB8AC3E}">
        <p14:creationId xmlns:p14="http://schemas.microsoft.com/office/powerpoint/2010/main" val="4090958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7D9F45E-F74D-9509-7220-4FAD4CBDAEA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8929" y="1533832"/>
            <a:ext cx="10638503" cy="4729316"/>
          </a:xfrm>
        </p:spPr>
      </p:pic>
    </p:spTree>
    <p:extLst>
      <p:ext uri="{BB962C8B-B14F-4D97-AF65-F5344CB8AC3E}">
        <p14:creationId xmlns:p14="http://schemas.microsoft.com/office/powerpoint/2010/main" val="2937902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DFDA82-65C8-50CB-FB24-B99CA0FA06E5}"/>
              </a:ext>
            </a:extLst>
          </p:cNvPr>
          <p:cNvSpPr>
            <a:spLocks noGrp="1"/>
          </p:cNvSpPr>
          <p:nvPr>
            <p:ph idx="1"/>
          </p:nvPr>
        </p:nvSpPr>
        <p:spPr/>
        <p:txBody>
          <a:bodyPr/>
          <a:lstStyle/>
          <a:p>
            <a:pPr marL="0" indent="0">
              <a:buNone/>
            </a:pPr>
            <a:r>
              <a:rPr lang="en-US" sz="3200" b="1" dirty="0">
                <a:latin typeface="Garamond" panose="02020404030301010803" pitchFamily="18" charset="0"/>
              </a:rPr>
              <a:t>Characteristics of Entrepreneurship</a:t>
            </a:r>
          </a:p>
          <a:p>
            <a:pPr marL="0" indent="0">
              <a:buNone/>
            </a:pPr>
            <a:endParaRPr lang="en-IN" dirty="0"/>
          </a:p>
        </p:txBody>
      </p:sp>
      <p:pic>
        <p:nvPicPr>
          <p:cNvPr id="4" name="Content Placeholder 7">
            <a:extLst>
              <a:ext uri="{FF2B5EF4-FFF2-40B4-BE49-F238E27FC236}">
                <a16:creationId xmlns:a16="http://schemas.microsoft.com/office/drawing/2014/main" id="{2AF0B2CB-CF41-9675-AB52-2B81DC1586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3345" y="2361508"/>
            <a:ext cx="5705475" cy="3929063"/>
          </a:xfrm>
          <a:prstGeom prst="rect">
            <a:avLst/>
          </a:prstGeom>
        </p:spPr>
      </p:pic>
    </p:spTree>
    <p:extLst>
      <p:ext uri="{BB962C8B-B14F-4D97-AF65-F5344CB8AC3E}">
        <p14:creationId xmlns:p14="http://schemas.microsoft.com/office/powerpoint/2010/main" val="2834608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D4E19C-5064-BFCB-704B-BC4FCD3F06EB}"/>
              </a:ext>
            </a:extLst>
          </p:cNvPr>
          <p:cNvSpPr>
            <a:spLocks noGrp="1"/>
          </p:cNvSpPr>
          <p:nvPr>
            <p:ph idx="1"/>
          </p:nvPr>
        </p:nvSpPr>
        <p:spPr/>
        <p:txBody>
          <a:bodyPr>
            <a:normAutofit lnSpcReduction="10000"/>
          </a:bodyPr>
          <a:lstStyle/>
          <a:p>
            <a:r>
              <a:rPr lang="en-US" sz="2600" b="1" dirty="0">
                <a:latin typeface="Garamond" panose="02020404030301010803" pitchFamily="18" charset="0"/>
                <a:cs typeface="Times New Roman" panose="02020603050405020304" pitchFamily="18" charset="0"/>
              </a:rPr>
              <a:t>Risk Taker : </a:t>
            </a:r>
            <a:r>
              <a:rPr lang="en-US" sz="2600" dirty="0">
                <a:latin typeface="Garamond" panose="02020404030301010803" pitchFamily="18" charset="0"/>
                <a:cs typeface="Times New Roman" panose="02020603050405020304" pitchFamily="18" charset="0"/>
              </a:rPr>
              <a:t>Businesses face risk. Entrepreneurs minimize risk through research, planning, and skill development.</a:t>
            </a:r>
          </a:p>
          <a:p>
            <a:r>
              <a:rPr lang="en-US" sz="2600" b="1" dirty="0">
                <a:latin typeface="Garamond" panose="02020404030301010803" pitchFamily="18" charset="0"/>
                <a:cs typeface="Times New Roman" panose="02020603050405020304" pitchFamily="18" charset="0"/>
              </a:rPr>
              <a:t>Perceptive : </a:t>
            </a:r>
            <a:r>
              <a:rPr lang="en-US" sz="2600" dirty="0">
                <a:latin typeface="Garamond" panose="02020404030301010803" pitchFamily="18" charset="0"/>
                <a:cs typeface="Times New Roman" panose="02020603050405020304" pitchFamily="18" charset="0"/>
              </a:rPr>
              <a:t>Entrepreneurs view problems as opportunities and challenges.</a:t>
            </a:r>
          </a:p>
          <a:p>
            <a:r>
              <a:rPr lang="en-US" sz="2600" b="1" dirty="0">
                <a:latin typeface="Garamond" panose="02020404030301010803" pitchFamily="18" charset="0"/>
                <a:cs typeface="Times New Roman" panose="02020603050405020304" pitchFamily="18" charset="0"/>
              </a:rPr>
              <a:t>Curious : </a:t>
            </a:r>
            <a:r>
              <a:rPr lang="en-US" sz="2600" dirty="0">
                <a:latin typeface="Garamond" panose="02020404030301010803" pitchFamily="18" charset="0"/>
                <a:cs typeface="Times New Roman" panose="02020603050405020304" pitchFamily="18" charset="0"/>
              </a:rPr>
              <a:t>Entrepreneurs like to know how things work. They take the time and initiative to pursue the unknown.</a:t>
            </a:r>
          </a:p>
          <a:p>
            <a:r>
              <a:rPr lang="en-US" sz="2600" b="1" dirty="0">
                <a:latin typeface="Garamond" panose="02020404030301010803" pitchFamily="18" charset="0"/>
                <a:cs typeface="Times New Roman" panose="02020603050405020304" pitchFamily="18" charset="0"/>
              </a:rPr>
              <a:t>Self-confident : </a:t>
            </a:r>
            <a:r>
              <a:rPr lang="en-US" sz="2600" dirty="0">
                <a:latin typeface="Garamond" panose="02020404030301010803" pitchFamily="18" charset="0"/>
                <a:cs typeface="Times New Roman" panose="02020603050405020304" pitchFamily="18" charset="0"/>
              </a:rPr>
              <a:t>Entrepreneurs believe in themselves. Their self-confidence takes care of any doubts they may have.</a:t>
            </a:r>
          </a:p>
          <a:p>
            <a:r>
              <a:rPr lang="en-US" sz="2600" b="1" dirty="0">
                <a:latin typeface="Garamond" panose="02020404030301010803" pitchFamily="18" charset="0"/>
                <a:cs typeface="Times New Roman" panose="02020603050405020304" pitchFamily="18" charset="0"/>
              </a:rPr>
              <a:t>Flexible : </a:t>
            </a:r>
            <a:r>
              <a:rPr lang="en-US" sz="2600" dirty="0">
                <a:latin typeface="Garamond" panose="02020404030301010803" pitchFamily="18" charset="0"/>
                <a:cs typeface="Times New Roman" panose="02020603050405020304" pitchFamily="18" charset="0"/>
              </a:rPr>
              <a:t>Entrepreneurs must be flexible in order to adapt to changing trends, markets, technologies, rules, and economic environments.</a:t>
            </a:r>
          </a:p>
          <a:p>
            <a:r>
              <a:rPr lang="en-US" sz="2600" b="1" dirty="0">
                <a:latin typeface="Garamond" panose="02020404030301010803" pitchFamily="18" charset="0"/>
                <a:cs typeface="Times New Roman" panose="02020603050405020304" pitchFamily="18" charset="0"/>
              </a:rPr>
              <a:t>Imaginative : </a:t>
            </a:r>
            <a:r>
              <a:rPr lang="en-US" sz="2600" dirty="0">
                <a:latin typeface="Garamond" panose="02020404030301010803" pitchFamily="18" charset="0"/>
                <a:cs typeface="Times New Roman" panose="02020603050405020304" pitchFamily="18" charset="0"/>
              </a:rPr>
              <a:t>Entrepreneurs are creative. They imagine solutions to problems that encourage them to create new products and generate ideas.</a:t>
            </a:r>
          </a:p>
          <a:p>
            <a:pPr marL="0" indent="0">
              <a:buNone/>
            </a:pPr>
            <a:endParaRPr lang="en-IN" dirty="0"/>
          </a:p>
        </p:txBody>
      </p:sp>
    </p:spTree>
    <p:extLst>
      <p:ext uri="{BB962C8B-B14F-4D97-AF65-F5344CB8AC3E}">
        <p14:creationId xmlns:p14="http://schemas.microsoft.com/office/powerpoint/2010/main" val="3956794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3A6C52-0849-E626-C9CB-957463B73ADC}"/>
              </a:ext>
            </a:extLst>
          </p:cNvPr>
          <p:cNvSpPr>
            <a:spLocks noGrp="1"/>
          </p:cNvSpPr>
          <p:nvPr>
            <p:ph idx="1"/>
          </p:nvPr>
        </p:nvSpPr>
        <p:spPr/>
        <p:txBody>
          <a:bodyPr/>
          <a:lstStyle/>
          <a:p>
            <a:pPr marL="0" indent="0">
              <a:buNone/>
            </a:pPr>
            <a:r>
              <a:rPr lang="en-US" b="1" dirty="0"/>
              <a:t>Importance of Entrepreneurship</a:t>
            </a:r>
            <a:endParaRPr lang="en-IN" dirty="0"/>
          </a:p>
          <a:p>
            <a:r>
              <a:rPr lang="en-US" sz="2400" dirty="0">
                <a:latin typeface="Garamond" panose="02020404030301010803" pitchFamily="18" charset="0"/>
              </a:rPr>
              <a:t>Support Research and development</a:t>
            </a:r>
          </a:p>
          <a:p>
            <a:r>
              <a:rPr lang="en-US" sz="2400" dirty="0">
                <a:latin typeface="Garamond" panose="02020404030301010803" pitchFamily="18" charset="0"/>
              </a:rPr>
              <a:t>Creation of employment</a:t>
            </a:r>
          </a:p>
          <a:p>
            <a:r>
              <a:rPr lang="en-US" sz="2400" dirty="0">
                <a:latin typeface="Garamond" panose="02020404030301010803" pitchFamily="18" charset="0"/>
              </a:rPr>
              <a:t>Innovation</a:t>
            </a:r>
          </a:p>
          <a:p>
            <a:r>
              <a:rPr lang="en-US" sz="2400" dirty="0">
                <a:latin typeface="Garamond" panose="02020404030301010803" pitchFamily="18" charset="0"/>
              </a:rPr>
              <a:t>Impact on society and community development</a:t>
            </a:r>
          </a:p>
          <a:p>
            <a:r>
              <a:rPr lang="en-US" sz="2400" dirty="0">
                <a:latin typeface="Garamond" panose="02020404030301010803" pitchFamily="18" charset="0"/>
              </a:rPr>
              <a:t>Increased standard of living</a:t>
            </a:r>
          </a:p>
          <a:p>
            <a:endParaRPr lang="en-US" dirty="0"/>
          </a:p>
          <a:p>
            <a:endParaRPr lang="en-US" dirty="0"/>
          </a:p>
          <a:p>
            <a:pPr marL="0" indent="0">
              <a:buNone/>
            </a:pPr>
            <a:endParaRPr lang="en-IN" dirty="0"/>
          </a:p>
        </p:txBody>
      </p:sp>
    </p:spTree>
    <p:extLst>
      <p:ext uri="{BB962C8B-B14F-4D97-AF65-F5344CB8AC3E}">
        <p14:creationId xmlns:p14="http://schemas.microsoft.com/office/powerpoint/2010/main" val="1509747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1039</TotalTime>
  <Words>6219</Words>
  <Application>Microsoft Office PowerPoint</Application>
  <PresentationFormat>Widescreen</PresentationFormat>
  <Paragraphs>277</Paragraphs>
  <Slides>56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Garamond</vt:lpstr>
      <vt:lpstr>Helvetica Neue</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52</cp:revision>
  <dcterms:created xsi:type="dcterms:W3CDTF">2025-06-20T07:03:13Z</dcterms:created>
  <dcterms:modified xsi:type="dcterms:W3CDTF">2025-06-26T17:11:23Z</dcterms:modified>
</cp:coreProperties>
</file>