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6" r:id="rId2"/>
    <p:sldId id="257" r:id="rId3"/>
    <p:sldId id="258" r:id="rId4"/>
    <p:sldId id="259" r:id="rId5"/>
    <p:sldId id="300" r:id="rId6"/>
    <p:sldId id="301"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90" r:id="rId20"/>
    <p:sldId id="294" r:id="rId21"/>
    <p:sldId id="295" r:id="rId22"/>
    <p:sldId id="272" r:id="rId23"/>
    <p:sldId id="273" r:id="rId24"/>
    <p:sldId id="274" r:id="rId25"/>
    <p:sldId id="275" r:id="rId26"/>
    <p:sldId id="276" r:id="rId27"/>
    <p:sldId id="277" r:id="rId28"/>
    <p:sldId id="278" r:id="rId29"/>
    <p:sldId id="296" r:id="rId30"/>
    <p:sldId id="297" r:id="rId31"/>
    <p:sldId id="298" r:id="rId32"/>
    <p:sldId id="299" r:id="rId33"/>
    <p:sldId id="283" r:id="rId34"/>
    <p:sldId id="285" r:id="rId35"/>
    <p:sldId id="284" r:id="rId36"/>
    <p:sldId id="286" r:id="rId37"/>
    <p:sldId id="287" r:id="rId38"/>
    <p:sldId id="288" r:id="rId39"/>
    <p:sldId id="289" r:id="rId40"/>
    <p:sldId id="291" r:id="rId41"/>
    <p:sldId id="292" r:id="rId42"/>
    <p:sldId id="293" r:id="rId43"/>
    <p:sldId id="279" r:id="rId44"/>
    <p:sldId id="280" r:id="rId45"/>
    <p:sldId id="281" r:id="rId46"/>
    <p:sldId id="282"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1F703E-222C-4110-BA9F-0DF5FF8D3060}" type="datetimeFigureOut">
              <a:rPr lang="en-IN" smtClean="0"/>
              <a:t>26-06-2025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AC0A87-01A0-4AC3-8CA0-F67CE9258632}" type="slidenum">
              <a:rPr lang="en-IN" smtClean="0"/>
              <a:t>‹#›</a:t>
            </a:fld>
            <a:endParaRPr lang="en-IN"/>
          </a:p>
        </p:txBody>
      </p:sp>
    </p:spTree>
    <p:extLst>
      <p:ext uri="{BB962C8B-B14F-4D97-AF65-F5344CB8AC3E}">
        <p14:creationId xmlns:p14="http://schemas.microsoft.com/office/powerpoint/2010/main" val="39786297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5FAC0A87-01A0-4AC3-8CA0-F67CE9258632}" type="slidenum">
              <a:rPr lang="en-IN" smtClean="0"/>
              <a:t>45</a:t>
            </a:fld>
            <a:endParaRPr lang="en-IN"/>
          </a:p>
        </p:txBody>
      </p:sp>
    </p:spTree>
    <p:extLst>
      <p:ext uri="{BB962C8B-B14F-4D97-AF65-F5344CB8AC3E}">
        <p14:creationId xmlns:p14="http://schemas.microsoft.com/office/powerpoint/2010/main" val="2083647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A63ACC-1668-5945-3481-DAC325C2A50A}"/>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114D17D2-0617-373C-2D9F-E00104CB19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3F58603F-6F00-B65B-9F32-B22B95DE38FF}"/>
              </a:ext>
            </a:extLst>
          </p:cNvPr>
          <p:cNvSpPr>
            <a:spLocks noGrp="1"/>
          </p:cNvSpPr>
          <p:nvPr>
            <p:ph type="dt" sz="half" idx="10"/>
          </p:nvPr>
        </p:nvSpPr>
        <p:spPr/>
        <p:txBody>
          <a:bodyPr/>
          <a:lstStyle/>
          <a:p>
            <a:fld id="{5A65EF83-6AA8-428E-827A-A438A1072765}" type="datetimeFigureOut">
              <a:rPr lang="en-IN" smtClean="0"/>
              <a:t>26-06-2025</a:t>
            </a:fld>
            <a:endParaRPr lang="en-IN"/>
          </a:p>
        </p:txBody>
      </p:sp>
      <p:sp>
        <p:nvSpPr>
          <p:cNvPr id="5" name="Footer Placeholder 4">
            <a:extLst>
              <a:ext uri="{FF2B5EF4-FFF2-40B4-BE49-F238E27FC236}">
                <a16:creationId xmlns:a16="http://schemas.microsoft.com/office/drawing/2014/main" id="{298D5623-F804-2CB6-7EC9-5E78B92613D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4C8C74D-C857-2E7B-92F6-8A11A7D0C517}"/>
              </a:ext>
            </a:extLst>
          </p:cNvPr>
          <p:cNvSpPr>
            <a:spLocks noGrp="1"/>
          </p:cNvSpPr>
          <p:nvPr>
            <p:ph type="sldNum" sz="quarter" idx="12"/>
          </p:nvPr>
        </p:nvSpPr>
        <p:spPr/>
        <p:txBody>
          <a:bodyPr/>
          <a:lstStyle/>
          <a:p>
            <a:fld id="{4E85087A-16C3-4E0F-AFB5-C0F8D096C5FA}" type="slidenum">
              <a:rPr lang="en-IN" smtClean="0"/>
              <a:t>‹#›</a:t>
            </a:fld>
            <a:endParaRPr lang="en-IN"/>
          </a:p>
        </p:txBody>
      </p:sp>
    </p:spTree>
    <p:extLst>
      <p:ext uri="{BB962C8B-B14F-4D97-AF65-F5344CB8AC3E}">
        <p14:creationId xmlns:p14="http://schemas.microsoft.com/office/powerpoint/2010/main" val="3784227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B5A9B-77D3-7232-DDC7-311FB6F4D834}"/>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2D416A94-F9FD-1076-9B61-C81F8582613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120BAA3-A403-8C52-1911-B0B9EF94BB09}"/>
              </a:ext>
            </a:extLst>
          </p:cNvPr>
          <p:cNvSpPr>
            <a:spLocks noGrp="1"/>
          </p:cNvSpPr>
          <p:nvPr>
            <p:ph type="dt" sz="half" idx="10"/>
          </p:nvPr>
        </p:nvSpPr>
        <p:spPr/>
        <p:txBody>
          <a:bodyPr/>
          <a:lstStyle/>
          <a:p>
            <a:fld id="{5A65EF83-6AA8-428E-827A-A438A1072765}" type="datetimeFigureOut">
              <a:rPr lang="en-IN" smtClean="0"/>
              <a:t>26-06-2025</a:t>
            </a:fld>
            <a:endParaRPr lang="en-IN"/>
          </a:p>
        </p:txBody>
      </p:sp>
      <p:sp>
        <p:nvSpPr>
          <p:cNvPr id="5" name="Footer Placeholder 4">
            <a:extLst>
              <a:ext uri="{FF2B5EF4-FFF2-40B4-BE49-F238E27FC236}">
                <a16:creationId xmlns:a16="http://schemas.microsoft.com/office/drawing/2014/main" id="{3C9FC96D-D23B-6460-4072-39188D37ACA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ABE97DA-D260-AA35-B88D-E11104183638}"/>
              </a:ext>
            </a:extLst>
          </p:cNvPr>
          <p:cNvSpPr>
            <a:spLocks noGrp="1"/>
          </p:cNvSpPr>
          <p:nvPr>
            <p:ph type="sldNum" sz="quarter" idx="12"/>
          </p:nvPr>
        </p:nvSpPr>
        <p:spPr/>
        <p:txBody>
          <a:bodyPr/>
          <a:lstStyle/>
          <a:p>
            <a:fld id="{4E85087A-16C3-4E0F-AFB5-C0F8D096C5FA}" type="slidenum">
              <a:rPr lang="en-IN" smtClean="0"/>
              <a:t>‹#›</a:t>
            </a:fld>
            <a:endParaRPr lang="en-IN"/>
          </a:p>
        </p:txBody>
      </p:sp>
    </p:spTree>
    <p:extLst>
      <p:ext uri="{BB962C8B-B14F-4D97-AF65-F5344CB8AC3E}">
        <p14:creationId xmlns:p14="http://schemas.microsoft.com/office/powerpoint/2010/main" val="2154516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AA6F076-41D3-1D05-A0A7-F023600B54F8}"/>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7E6092BD-1AA4-4E0E-6EA5-0D428EF26C0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D0EADF3-6C4D-8E20-107C-B022217E9DE7}"/>
              </a:ext>
            </a:extLst>
          </p:cNvPr>
          <p:cNvSpPr>
            <a:spLocks noGrp="1"/>
          </p:cNvSpPr>
          <p:nvPr>
            <p:ph type="dt" sz="half" idx="10"/>
          </p:nvPr>
        </p:nvSpPr>
        <p:spPr/>
        <p:txBody>
          <a:bodyPr/>
          <a:lstStyle/>
          <a:p>
            <a:fld id="{5A65EF83-6AA8-428E-827A-A438A1072765}" type="datetimeFigureOut">
              <a:rPr lang="en-IN" smtClean="0"/>
              <a:t>26-06-2025</a:t>
            </a:fld>
            <a:endParaRPr lang="en-IN"/>
          </a:p>
        </p:txBody>
      </p:sp>
      <p:sp>
        <p:nvSpPr>
          <p:cNvPr id="5" name="Footer Placeholder 4">
            <a:extLst>
              <a:ext uri="{FF2B5EF4-FFF2-40B4-BE49-F238E27FC236}">
                <a16:creationId xmlns:a16="http://schemas.microsoft.com/office/drawing/2014/main" id="{C087FCA6-AD59-B6BD-4779-63F3C949EC4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B35681C-D324-DBCE-7E25-D519B06493F3}"/>
              </a:ext>
            </a:extLst>
          </p:cNvPr>
          <p:cNvSpPr>
            <a:spLocks noGrp="1"/>
          </p:cNvSpPr>
          <p:nvPr>
            <p:ph type="sldNum" sz="quarter" idx="12"/>
          </p:nvPr>
        </p:nvSpPr>
        <p:spPr/>
        <p:txBody>
          <a:bodyPr/>
          <a:lstStyle/>
          <a:p>
            <a:fld id="{4E85087A-16C3-4E0F-AFB5-C0F8D096C5FA}" type="slidenum">
              <a:rPr lang="en-IN" smtClean="0"/>
              <a:t>‹#›</a:t>
            </a:fld>
            <a:endParaRPr lang="en-IN"/>
          </a:p>
        </p:txBody>
      </p:sp>
    </p:spTree>
    <p:extLst>
      <p:ext uri="{BB962C8B-B14F-4D97-AF65-F5344CB8AC3E}">
        <p14:creationId xmlns:p14="http://schemas.microsoft.com/office/powerpoint/2010/main" val="2670056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898EB-5AF3-4EC1-FAA3-951385EAF6BB}"/>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57F80224-30A4-B582-4981-96BBD226EDD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D83DC5C-DA60-17EF-F08A-8AED8D4753E4}"/>
              </a:ext>
            </a:extLst>
          </p:cNvPr>
          <p:cNvSpPr>
            <a:spLocks noGrp="1"/>
          </p:cNvSpPr>
          <p:nvPr>
            <p:ph type="dt" sz="half" idx="10"/>
          </p:nvPr>
        </p:nvSpPr>
        <p:spPr/>
        <p:txBody>
          <a:bodyPr/>
          <a:lstStyle/>
          <a:p>
            <a:fld id="{5A65EF83-6AA8-428E-827A-A438A1072765}" type="datetimeFigureOut">
              <a:rPr lang="en-IN" smtClean="0"/>
              <a:t>26-06-2025</a:t>
            </a:fld>
            <a:endParaRPr lang="en-IN"/>
          </a:p>
        </p:txBody>
      </p:sp>
      <p:sp>
        <p:nvSpPr>
          <p:cNvPr id="5" name="Footer Placeholder 4">
            <a:extLst>
              <a:ext uri="{FF2B5EF4-FFF2-40B4-BE49-F238E27FC236}">
                <a16:creationId xmlns:a16="http://schemas.microsoft.com/office/drawing/2014/main" id="{D566783A-2429-07DD-B74A-EF525FCCB53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640EA6A-2A7A-7017-0CC6-F4497BA2DD11}"/>
              </a:ext>
            </a:extLst>
          </p:cNvPr>
          <p:cNvSpPr>
            <a:spLocks noGrp="1"/>
          </p:cNvSpPr>
          <p:nvPr>
            <p:ph type="sldNum" sz="quarter" idx="12"/>
          </p:nvPr>
        </p:nvSpPr>
        <p:spPr/>
        <p:txBody>
          <a:bodyPr/>
          <a:lstStyle/>
          <a:p>
            <a:fld id="{4E85087A-16C3-4E0F-AFB5-C0F8D096C5FA}" type="slidenum">
              <a:rPr lang="en-IN" smtClean="0"/>
              <a:t>‹#›</a:t>
            </a:fld>
            <a:endParaRPr lang="en-IN"/>
          </a:p>
        </p:txBody>
      </p:sp>
    </p:spTree>
    <p:extLst>
      <p:ext uri="{BB962C8B-B14F-4D97-AF65-F5344CB8AC3E}">
        <p14:creationId xmlns:p14="http://schemas.microsoft.com/office/powerpoint/2010/main" val="2106188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AF98B-CC5A-468E-1505-D0C559369B31}"/>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6B18FC52-21A0-37DA-DCAD-87E516A95E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0D94F26-2665-E6D2-B090-049C87AB4DE4}"/>
              </a:ext>
            </a:extLst>
          </p:cNvPr>
          <p:cNvSpPr>
            <a:spLocks noGrp="1"/>
          </p:cNvSpPr>
          <p:nvPr>
            <p:ph type="dt" sz="half" idx="10"/>
          </p:nvPr>
        </p:nvSpPr>
        <p:spPr/>
        <p:txBody>
          <a:bodyPr/>
          <a:lstStyle/>
          <a:p>
            <a:fld id="{5A65EF83-6AA8-428E-827A-A438A1072765}" type="datetimeFigureOut">
              <a:rPr lang="en-IN" smtClean="0"/>
              <a:t>26-06-2025</a:t>
            </a:fld>
            <a:endParaRPr lang="en-IN"/>
          </a:p>
        </p:txBody>
      </p:sp>
      <p:sp>
        <p:nvSpPr>
          <p:cNvPr id="5" name="Footer Placeholder 4">
            <a:extLst>
              <a:ext uri="{FF2B5EF4-FFF2-40B4-BE49-F238E27FC236}">
                <a16:creationId xmlns:a16="http://schemas.microsoft.com/office/drawing/2014/main" id="{4DE0C426-65E4-1F78-36D2-FD8688D834A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0911F63-5805-FB08-5BEE-F541C2535ABB}"/>
              </a:ext>
            </a:extLst>
          </p:cNvPr>
          <p:cNvSpPr>
            <a:spLocks noGrp="1"/>
          </p:cNvSpPr>
          <p:nvPr>
            <p:ph type="sldNum" sz="quarter" idx="12"/>
          </p:nvPr>
        </p:nvSpPr>
        <p:spPr/>
        <p:txBody>
          <a:bodyPr/>
          <a:lstStyle/>
          <a:p>
            <a:fld id="{4E85087A-16C3-4E0F-AFB5-C0F8D096C5FA}" type="slidenum">
              <a:rPr lang="en-IN" smtClean="0"/>
              <a:t>‹#›</a:t>
            </a:fld>
            <a:endParaRPr lang="en-IN"/>
          </a:p>
        </p:txBody>
      </p:sp>
    </p:spTree>
    <p:extLst>
      <p:ext uri="{BB962C8B-B14F-4D97-AF65-F5344CB8AC3E}">
        <p14:creationId xmlns:p14="http://schemas.microsoft.com/office/powerpoint/2010/main" val="1004777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CFFE5-30D0-6261-2F2D-4B6E64BCD5E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F950088-43DC-1327-2109-84ED1DA172E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6325A207-8A75-3B03-4B57-4D50CBEA21C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B5B41087-E35F-51DB-333C-50E7EE415E2E}"/>
              </a:ext>
            </a:extLst>
          </p:cNvPr>
          <p:cNvSpPr>
            <a:spLocks noGrp="1"/>
          </p:cNvSpPr>
          <p:nvPr>
            <p:ph type="dt" sz="half" idx="10"/>
          </p:nvPr>
        </p:nvSpPr>
        <p:spPr/>
        <p:txBody>
          <a:bodyPr/>
          <a:lstStyle/>
          <a:p>
            <a:fld id="{5A65EF83-6AA8-428E-827A-A438A1072765}" type="datetimeFigureOut">
              <a:rPr lang="en-IN" smtClean="0"/>
              <a:t>26-06-2025</a:t>
            </a:fld>
            <a:endParaRPr lang="en-IN"/>
          </a:p>
        </p:txBody>
      </p:sp>
      <p:sp>
        <p:nvSpPr>
          <p:cNvPr id="6" name="Footer Placeholder 5">
            <a:extLst>
              <a:ext uri="{FF2B5EF4-FFF2-40B4-BE49-F238E27FC236}">
                <a16:creationId xmlns:a16="http://schemas.microsoft.com/office/drawing/2014/main" id="{2C92CA17-C7A2-D9C1-DD5F-68EBF1655DE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FFBA815-61F7-4D59-BD59-DA8F1DF1AE29}"/>
              </a:ext>
            </a:extLst>
          </p:cNvPr>
          <p:cNvSpPr>
            <a:spLocks noGrp="1"/>
          </p:cNvSpPr>
          <p:nvPr>
            <p:ph type="sldNum" sz="quarter" idx="12"/>
          </p:nvPr>
        </p:nvSpPr>
        <p:spPr/>
        <p:txBody>
          <a:bodyPr/>
          <a:lstStyle/>
          <a:p>
            <a:fld id="{4E85087A-16C3-4E0F-AFB5-C0F8D096C5FA}" type="slidenum">
              <a:rPr lang="en-IN" smtClean="0"/>
              <a:t>‹#›</a:t>
            </a:fld>
            <a:endParaRPr lang="en-IN"/>
          </a:p>
        </p:txBody>
      </p:sp>
    </p:spTree>
    <p:extLst>
      <p:ext uri="{BB962C8B-B14F-4D97-AF65-F5344CB8AC3E}">
        <p14:creationId xmlns:p14="http://schemas.microsoft.com/office/powerpoint/2010/main" val="483487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8E76C-D414-FA61-234C-E8D76762C22D}"/>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291FD433-44AB-EE38-E8C5-C589165D2D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DEDE168-090A-17E4-EF09-F1EC7E8C528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D3659471-B4AE-516A-6448-08B6FFE85A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1D79FCD-0F0F-B201-19B2-75DD2F0174A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813A4A3B-FF6B-5792-632A-7DE8624C5F23}"/>
              </a:ext>
            </a:extLst>
          </p:cNvPr>
          <p:cNvSpPr>
            <a:spLocks noGrp="1"/>
          </p:cNvSpPr>
          <p:nvPr>
            <p:ph type="dt" sz="half" idx="10"/>
          </p:nvPr>
        </p:nvSpPr>
        <p:spPr/>
        <p:txBody>
          <a:bodyPr/>
          <a:lstStyle/>
          <a:p>
            <a:fld id="{5A65EF83-6AA8-428E-827A-A438A1072765}" type="datetimeFigureOut">
              <a:rPr lang="en-IN" smtClean="0"/>
              <a:t>26-06-2025</a:t>
            </a:fld>
            <a:endParaRPr lang="en-IN"/>
          </a:p>
        </p:txBody>
      </p:sp>
      <p:sp>
        <p:nvSpPr>
          <p:cNvPr id="8" name="Footer Placeholder 7">
            <a:extLst>
              <a:ext uri="{FF2B5EF4-FFF2-40B4-BE49-F238E27FC236}">
                <a16:creationId xmlns:a16="http://schemas.microsoft.com/office/drawing/2014/main" id="{72F80A52-5294-9D03-36E5-5C1178B28220}"/>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BDB0F30D-CFCA-AD3B-FDF9-CC485D613AE5}"/>
              </a:ext>
            </a:extLst>
          </p:cNvPr>
          <p:cNvSpPr>
            <a:spLocks noGrp="1"/>
          </p:cNvSpPr>
          <p:nvPr>
            <p:ph type="sldNum" sz="quarter" idx="12"/>
          </p:nvPr>
        </p:nvSpPr>
        <p:spPr/>
        <p:txBody>
          <a:bodyPr/>
          <a:lstStyle/>
          <a:p>
            <a:fld id="{4E85087A-16C3-4E0F-AFB5-C0F8D096C5FA}" type="slidenum">
              <a:rPr lang="en-IN" smtClean="0"/>
              <a:t>‹#›</a:t>
            </a:fld>
            <a:endParaRPr lang="en-IN"/>
          </a:p>
        </p:txBody>
      </p:sp>
    </p:spTree>
    <p:extLst>
      <p:ext uri="{BB962C8B-B14F-4D97-AF65-F5344CB8AC3E}">
        <p14:creationId xmlns:p14="http://schemas.microsoft.com/office/powerpoint/2010/main" val="22869397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8E649-7850-AC71-C5E8-90345B05DFBA}"/>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A2F9A6EC-34E7-07A6-1C82-85435F129CEC}"/>
              </a:ext>
            </a:extLst>
          </p:cNvPr>
          <p:cNvSpPr>
            <a:spLocks noGrp="1"/>
          </p:cNvSpPr>
          <p:nvPr>
            <p:ph type="dt" sz="half" idx="10"/>
          </p:nvPr>
        </p:nvSpPr>
        <p:spPr/>
        <p:txBody>
          <a:bodyPr/>
          <a:lstStyle/>
          <a:p>
            <a:fld id="{5A65EF83-6AA8-428E-827A-A438A1072765}" type="datetimeFigureOut">
              <a:rPr lang="en-IN" smtClean="0"/>
              <a:t>26-06-2025</a:t>
            </a:fld>
            <a:endParaRPr lang="en-IN"/>
          </a:p>
        </p:txBody>
      </p:sp>
      <p:sp>
        <p:nvSpPr>
          <p:cNvPr id="4" name="Footer Placeholder 3">
            <a:extLst>
              <a:ext uri="{FF2B5EF4-FFF2-40B4-BE49-F238E27FC236}">
                <a16:creationId xmlns:a16="http://schemas.microsoft.com/office/drawing/2014/main" id="{1309FE5D-1436-EF35-2614-3E8E74B2DAC6}"/>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97CF15F8-B044-0647-2203-8CA63F096465}"/>
              </a:ext>
            </a:extLst>
          </p:cNvPr>
          <p:cNvSpPr>
            <a:spLocks noGrp="1"/>
          </p:cNvSpPr>
          <p:nvPr>
            <p:ph type="sldNum" sz="quarter" idx="12"/>
          </p:nvPr>
        </p:nvSpPr>
        <p:spPr/>
        <p:txBody>
          <a:bodyPr/>
          <a:lstStyle/>
          <a:p>
            <a:fld id="{4E85087A-16C3-4E0F-AFB5-C0F8D096C5FA}" type="slidenum">
              <a:rPr lang="en-IN" smtClean="0"/>
              <a:t>‹#›</a:t>
            </a:fld>
            <a:endParaRPr lang="en-IN"/>
          </a:p>
        </p:txBody>
      </p:sp>
    </p:spTree>
    <p:extLst>
      <p:ext uri="{BB962C8B-B14F-4D97-AF65-F5344CB8AC3E}">
        <p14:creationId xmlns:p14="http://schemas.microsoft.com/office/powerpoint/2010/main" val="1217549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057A76-AD99-9F3E-7D7B-A483FA9EFD00}"/>
              </a:ext>
            </a:extLst>
          </p:cNvPr>
          <p:cNvSpPr>
            <a:spLocks noGrp="1"/>
          </p:cNvSpPr>
          <p:nvPr>
            <p:ph type="dt" sz="half" idx="10"/>
          </p:nvPr>
        </p:nvSpPr>
        <p:spPr/>
        <p:txBody>
          <a:bodyPr/>
          <a:lstStyle/>
          <a:p>
            <a:fld id="{5A65EF83-6AA8-428E-827A-A438A1072765}" type="datetimeFigureOut">
              <a:rPr lang="en-IN" smtClean="0"/>
              <a:t>26-06-2025</a:t>
            </a:fld>
            <a:endParaRPr lang="en-IN"/>
          </a:p>
        </p:txBody>
      </p:sp>
      <p:sp>
        <p:nvSpPr>
          <p:cNvPr id="3" name="Footer Placeholder 2">
            <a:extLst>
              <a:ext uri="{FF2B5EF4-FFF2-40B4-BE49-F238E27FC236}">
                <a16:creationId xmlns:a16="http://schemas.microsoft.com/office/drawing/2014/main" id="{064CA0C7-2D82-818A-C51A-EA7DDEB04084}"/>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CF4394EA-8768-1C76-8047-45CF93CBEFAC}"/>
              </a:ext>
            </a:extLst>
          </p:cNvPr>
          <p:cNvSpPr>
            <a:spLocks noGrp="1"/>
          </p:cNvSpPr>
          <p:nvPr>
            <p:ph type="sldNum" sz="quarter" idx="12"/>
          </p:nvPr>
        </p:nvSpPr>
        <p:spPr/>
        <p:txBody>
          <a:bodyPr/>
          <a:lstStyle/>
          <a:p>
            <a:fld id="{4E85087A-16C3-4E0F-AFB5-C0F8D096C5FA}" type="slidenum">
              <a:rPr lang="en-IN" smtClean="0"/>
              <a:t>‹#›</a:t>
            </a:fld>
            <a:endParaRPr lang="en-IN"/>
          </a:p>
        </p:txBody>
      </p:sp>
    </p:spTree>
    <p:extLst>
      <p:ext uri="{BB962C8B-B14F-4D97-AF65-F5344CB8AC3E}">
        <p14:creationId xmlns:p14="http://schemas.microsoft.com/office/powerpoint/2010/main" val="1344332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D7B43-D1EA-9BE7-A027-6B718B7165E8}"/>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15A288A6-2117-9BB0-E214-30CCA2FAF3A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BA9BFF4F-DBB4-8BE7-BA45-BDF2C70F16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1D1E61-6710-1175-8F1E-944848C6DBE4}"/>
              </a:ext>
            </a:extLst>
          </p:cNvPr>
          <p:cNvSpPr>
            <a:spLocks noGrp="1"/>
          </p:cNvSpPr>
          <p:nvPr>
            <p:ph type="dt" sz="half" idx="10"/>
          </p:nvPr>
        </p:nvSpPr>
        <p:spPr/>
        <p:txBody>
          <a:bodyPr/>
          <a:lstStyle/>
          <a:p>
            <a:fld id="{5A65EF83-6AA8-428E-827A-A438A1072765}" type="datetimeFigureOut">
              <a:rPr lang="en-IN" smtClean="0"/>
              <a:t>26-06-2025</a:t>
            </a:fld>
            <a:endParaRPr lang="en-IN"/>
          </a:p>
        </p:txBody>
      </p:sp>
      <p:sp>
        <p:nvSpPr>
          <p:cNvPr id="6" name="Footer Placeholder 5">
            <a:extLst>
              <a:ext uri="{FF2B5EF4-FFF2-40B4-BE49-F238E27FC236}">
                <a16:creationId xmlns:a16="http://schemas.microsoft.com/office/drawing/2014/main" id="{935EE191-170C-27E5-E6BA-525E547D843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B8310A5-1C7E-B671-21D6-AB4ABB5CE3B4}"/>
              </a:ext>
            </a:extLst>
          </p:cNvPr>
          <p:cNvSpPr>
            <a:spLocks noGrp="1"/>
          </p:cNvSpPr>
          <p:nvPr>
            <p:ph type="sldNum" sz="quarter" idx="12"/>
          </p:nvPr>
        </p:nvSpPr>
        <p:spPr/>
        <p:txBody>
          <a:bodyPr/>
          <a:lstStyle/>
          <a:p>
            <a:fld id="{4E85087A-16C3-4E0F-AFB5-C0F8D096C5FA}" type="slidenum">
              <a:rPr lang="en-IN" smtClean="0"/>
              <a:t>‹#›</a:t>
            </a:fld>
            <a:endParaRPr lang="en-IN"/>
          </a:p>
        </p:txBody>
      </p:sp>
    </p:spTree>
    <p:extLst>
      <p:ext uri="{BB962C8B-B14F-4D97-AF65-F5344CB8AC3E}">
        <p14:creationId xmlns:p14="http://schemas.microsoft.com/office/powerpoint/2010/main" val="3686337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8AAEE-EE8B-1966-F5D7-D5F9122821C8}"/>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7A0DA4D3-797E-ED5A-301A-B616E1F5FF2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118EBB23-9275-6F5E-CBF9-52D8C2CC86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AD3B615-ACA2-658A-F78F-2971B1F1E4A5}"/>
              </a:ext>
            </a:extLst>
          </p:cNvPr>
          <p:cNvSpPr>
            <a:spLocks noGrp="1"/>
          </p:cNvSpPr>
          <p:nvPr>
            <p:ph type="dt" sz="half" idx="10"/>
          </p:nvPr>
        </p:nvSpPr>
        <p:spPr/>
        <p:txBody>
          <a:bodyPr/>
          <a:lstStyle/>
          <a:p>
            <a:fld id="{5A65EF83-6AA8-428E-827A-A438A1072765}" type="datetimeFigureOut">
              <a:rPr lang="en-IN" smtClean="0"/>
              <a:t>26-06-2025</a:t>
            </a:fld>
            <a:endParaRPr lang="en-IN"/>
          </a:p>
        </p:txBody>
      </p:sp>
      <p:sp>
        <p:nvSpPr>
          <p:cNvPr id="6" name="Footer Placeholder 5">
            <a:extLst>
              <a:ext uri="{FF2B5EF4-FFF2-40B4-BE49-F238E27FC236}">
                <a16:creationId xmlns:a16="http://schemas.microsoft.com/office/drawing/2014/main" id="{47929F20-D152-95AF-CC4E-EA08C9859BB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49649A2-A5ED-C9A1-36FC-3CD15EC4DDC2}"/>
              </a:ext>
            </a:extLst>
          </p:cNvPr>
          <p:cNvSpPr>
            <a:spLocks noGrp="1"/>
          </p:cNvSpPr>
          <p:nvPr>
            <p:ph type="sldNum" sz="quarter" idx="12"/>
          </p:nvPr>
        </p:nvSpPr>
        <p:spPr/>
        <p:txBody>
          <a:bodyPr/>
          <a:lstStyle/>
          <a:p>
            <a:fld id="{4E85087A-16C3-4E0F-AFB5-C0F8D096C5FA}" type="slidenum">
              <a:rPr lang="en-IN" smtClean="0"/>
              <a:t>‹#›</a:t>
            </a:fld>
            <a:endParaRPr lang="en-IN"/>
          </a:p>
        </p:txBody>
      </p:sp>
    </p:spTree>
    <p:extLst>
      <p:ext uri="{BB962C8B-B14F-4D97-AF65-F5344CB8AC3E}">
        <p14:creationId xmlns:p14="http://schemas.microsoft.com/office/powerpoint/2010/main" val="2343943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FC484B2-3910-9230-A92C-DBE90DA645E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B7B01EF-868A-D08C-A867-8256089B44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65EF83-6AA8-428E-827A-A438A1072765}" type="datetimeFigureOut">
              <a:rPr lang="en-IN" smtClean="0"/>
              <a:t>26-06-2025</a:t>
            </a:fld>
            <a:endParaRPr lang="en-IN"/>
          </a:p>
        </p:txBody>
      </p:sp>
      <p:sp>
        <p:nvSpPr>
          <p:cNvPr id="5" name="Footer Placeholder 4">
            <a:extLst>
              <a:ext uri="{FF2B5EF4-FFF2-40B4-BE49-F238E27FC236}">
                <a16:creationId xmlns:a16="http://schemas.microsoft.com/office/drawing/2014/main" id="{F537ABEB-ACD9-95DC-1900-02307668F8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49EC4C04-8804-E641-9683-CC3AFE7DB6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85087A-16C3-4E0F-AFB5-C0F8D096C5FA}" type="slidenum">
              <a:rPr lang="en-IN" smtClean="0"/>
              <a:t>‹#›</a:t>
            </a:fld>
            <a:endParaRPr lang="en-IN"/>
          </a:p>
        </p:txBody>
      </p:sp>
      <p:pic>
        <p:nvPicPr>
          <p:cNvPr id="8" name="Picture 7">
            <a:extLst>
              <a:ext uri="{FF2B5EF4-FFF2-40B4-BE49-F238E27FC236}">
                <a16:creationId xmlns:a16="http://schemas.microsoft.com/office/drawing/2014/main" id="{5CAD4639-19A7-1F62-343D-19BDD669358F}"/>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847850" y="5646"/>
            <a:ext cx="8496300" cy="1304925"/>
          </a:xfrm>
          <a:prstGeom prst="rect">
            <a:avLst/>
          </a:prstGeom>
        </p:spPr>
      </p:pic>
    </p:spTree>
    <p:extLst>
      <p:ext uri="{BB962C8B-B14F-4D97-AF65-F5344CB8AC3E}">
        <p14:creationId xmlns:p14="http://schemas.microsoft.com/office/powerpoint/2010/main" val="1790387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4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5C00AC8-3685-1B3C-35D4-BE1E335D8C75}"/>
              </a:ext>
            </a:extLst>
          </p:cNvPr>
          <p:cNvSpPr>
            <a:spLocks noGrp="1"/>
          </p:cNvSpPr>
          <p:nvPr>
            <p:ph type="subTitle" idx="1"/>
          </p:nvPr>
        </p:nvSpPr>
        <p:spPr>
          <a:xfrm>
            <a:off x="1524000" y="1691147"/>
            <a:ext cx="9144000" cy="4857137"/>
          </a:xfrm>
        </p:spPr>
        <p:txBody>
          <a:bodyPr/>
          <a:lstStyle/>
          <a:p>
            <a:r>
              <a:rPr lang="en-US" b="1" dirty="0"/>
              <a:t>Entrepreneurship development</a:t>
            </a:r>
          </a:p>
          <a:p>
            <a:r>
              <a:rPr lang="en-US" b="1" dirty="0"/>
              <a:t>Subject code – MBA206</a:t>
            </a:r>
          </a:p>
          <a:p>
            <a:r>
              <a:rPr lang="en-US" dirty="0"/>
              <a:t>By</a:t>
            </a:r>
            <a:br>
              <a:rPr lang="en-US" dirty="0"/>
            </a:br>
            <a:r>
              <a:rPr lang="en-US" dirty="0"/>
              <a:t>Pallavi</a:t>
            </a:r>
            <a:br>
              <a:rPr lang="en-US" dirty="0"/>
            </a:br>
            <a:r>
              <a:rPr lang="en-US" dirty="0"/>
              <a:t>Assistant Professor</a:t>
            </a:r>
          </a:p>
          <a:p>
            <a:r>
              <a:rPr lang="en-US" sz="3600" b="1" dirty="0"/>
              <a:t>Module – 2</a:t>
            </a:r>
          </a:p>
          <a:p>
            <a:r>
              <a:rPr lang="en-US" sz="2800" b="1" dirty="0"/>
              <a:t>Developing business model and business planning </a:t>
            </a:r>
            <a:r>
              <a:rPr lang="en-US" sz="2800" b="1" dirty="0" err="1"/>
              <a:t>planning</a:t>
            </a:r>
            <a:endParaRPr lang="en-IN" dirty="0"/>
          </a:p>
        </p:txBody>
      </p:sp>
    </p:spTree>
    <p:extLst>
      <p:ext uri="{BB962C8B-B14F-4D97-AF65-F5344CB8AC3E}">
        <p14:creationId xmlns:p14="http://schemas.microsoft.com/office/powerpoint/2010/main" val="16924367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87B3C8D-739E-A6C4-FFF9-8D359AF7683B}"/>
              </a:ext>
            </a:extLst>
          </p:cNvPr>
          <p:cNvSpPr>
            <a:spLocks noGrp="1"/>
          </p:cNvSpPr>
          <p:nvPr>
            <p:ph idx="1"/>
          </p:nvPr>
        </p:nvSpPr>
        <p:spPr>
          <a:xfrm>
            <a:off x="838200" y="1415846"/>
            <a:ext cx="10515600" cy="5201264"/>
          </a:xfrm>
        </p:spPr>
        <p:txBody>
          <a:bodyPr>
            <a:normAutofit fontScale="77500" lnSpcReduction="20000"/>
          </a:bodyPr>
          <a:lstStyle/>
          <a:p>
            <a:r>
              <a:rPr lang="en-US" b="1" dirty="0">
                <a:solidFill>
                  <a:srgbClr val="FF0000"/>
                </a:solidFill>
              </a:rPr>
              <a:t>Key resources: </a:t>
            </a:r>
            <a:r>
              <a:rPr lang="en-US" dirty="0"/>
              <a:t>this is where businesses list down which key resources or the main inputs they need to carry out their key activities in order to create the value proposition. </a:t>
            </a:r>
          </a:p>
          <a:p>
            <a:pPr marL="0" indent="0">
              <a:buNone/>
            </a:pPr>
            <a:r>
              <a:rPr lang="en-US" dirty="0"/>
              <a:t>      There are several types of key resources and they are: </a:t>
            </a:r>
          </a:p>
          <a:p>
            <a:pPr>
              <a:buFont typeface="Wingdings" panose="05000000000000000000" pitchFamily="2" charset="2"/>
              <a:buChar char="Ø"/>
            </a:pPr>
            <a:r>
              <a:rPr lang="en-US" dirty="0"/>
              <a:t>Human (employees)</a:t>
            </a:r>
          </a:p>
          <a:p>
            <a:pPr>
              <a:buFont typeface="Wingdings" panose="05000000000000000000" pitchFamily="2" charset="2"/>
              <a:buChar char="Ø"/>
            </a:pPr>
            <a:r>
              <a:rPr lang="en-US" dirty="0"/>
              <a:t>Financial (cash, lines of credit, etc.)</a:t>
            </a:r>
          </a:p>
          <a:p>
            <a:pPr>
              <a:buFont typeface="Wingdings" panose="05000000000000000000" pitchFamily="2" charset="2"/>
              <a:buChar char="Ø"/>
            </a:pPr>
            <a:r>
              <a:rPr lang="en-US" dirty="0"/>
              <a:t>Intellectual (brand, patents, IP, copyright)</a:t>
            </a:r>
          </a:p>
          <a:p>
            <a:pPr>
              <a:buFont typeface="Wingdings" panose="05000000000000000000" pitchFamily="2" charset="2"/>
              <a:buChar char="Ø"/>
            </a:pPr>
            <a:r>
              <a:rPr lang="en-IN" dirty="0"/>
              <a:t>Physical (equipments, inventory, building)</a:t>
            </a:r>
          </a:p>
          <a:p>
            <a:r>
              <a:rPr lang="en-IN" b="1" dirty="0">
                <a:solidFill>
                  <a:srgbClr val="FF0000"/>
                </a:solidFill>
              </a:rPr>
              <a:t>Value proposition: </a:t>
            </a:r>
            <a:r>
              <a:rPr lang="en-IN" dirty="0"/>
              <a:t>this is the building block that is at the heart of the business canvas. And it represents the unique solution( product or service) for a problem faced by a customer segment, or that creates value for the customer segment.</a:t>
            </a:r>
          </a:p>
          <a:p>
            <a:r>
              <a:rPr lang="en-IN" b="1" dirty="0">
                <a:solidFill>
                  <a:srgbClr val="FF0000"/>
                </a:solidFill>
              </a:rPr>
              <a:t>Customer relationship: </a:t>
            </a:r>
            <a:r>
              <a:rPr lang="en-IN" dirty="0"/>
              <a:t>In this section, company need to establish the type of relationship it will have with each of its customer segments or how it will interact with them throughout their journey with the company.</a:t>
            </a:r>
            <a:r>
              <a:rPr lang="en-IN" b="1" dirty="0"/>
              <a:t> </a:t>
            </a:r>
            <a:r>
              <a:rPr lang="en-IN" dirty="0"/>
              <a:t>company can understand the kind of relationship the customer has with the company through a customer journey map. And it will help them make sense of how to acquire, retain and grow the customers.</a:t>
            </a:r>
            <a:endParaRPr lang="en-IN" b="1" dirty="0"/>
          </a:p>
          <a:p>
            <a:pPr marL="0" indent="0">
              <a:buNone/>
            </a:pPr>
            <a:endParaRPr lang="en-IN" dirty="0"/>
          </a:p>
        </p:txBody>
      </p:sp>
    </p:spTree>
    <p:extLst>
      <p:ext uri="{BB962C8B-B14F-4D97-AF65-F5344CB8AC3E}">
        <p14:creationId xmlns:p14="http://schemas.microsoft.com/office/powerpoint/2010/main" val="3001149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B836016-B59D-FCBE-209C-F3E5A2E4D6E7}"/>
              </a:ext>
            </a:extLst>
          </p:cNvPr>
          <p:cNvSpPr>
            <a:spLocks noGrp="1"/>
          </p:cNvSpPr>
          <p:nvPr>
            <p:ph idx="1"/>
          </p:nvPr>
        </p:nvSpPr>
        <p:spPr>
          <a:xfrm>
            <a:off x="838200" y="1465006"/>
            <a:ext cx="10515600" cy="5171768"/>
          </a:xfrm>
        </p:spPr>
        <p:txBody>
          <a:bodyPr>
            <a:normAutofit fontScale="77500" lnSpcReduction="20000"/>
          </a:bodyPr>
          <a:lstStyle/>
          <a:p>
            <a:r>
              <a:rPr lang="en-US" b="1" dirty="0">
                <a:solidFill>
                  <a:srgbClr val="FF0000"/>
                </a:solidFill>
              </a:rPr>
              <a:t>Channels: </a:t>
            </a:r>
            <a:r>
              <a:rPr lang="en-US" dirty="0"/>
              <a:t>This block is to describe how the company will communicate with and reach out to the customers. Channels paly a role in raising awareness of the product or service among customers and delivering the value propositions to them. There are two types of channels:</a:t>
            </a:r>
          </a:p>
          <a:p>
            <a:pPr marL="571500" indent="-571500">
              <a:buFont typeface="+mj-lt"/>
              <a:buAutoNum type="romanLcPeriod"/>
            </a:pPr>
            <a:r>
              <a:rPr lang="en-US" dirty="0"/>
              <a:t>Owned channels: company website, social media site etc.</a:t>
            </a:r>
          </a:p>
          <a:p>
            <a:pPr marL="571500" indent="-571500">
              <a:buFont typeface="+mj-lt"/>
              <a:buAutoNum type="romanLcPeriod"/>
            </a:pPr>
            <a:r>
              <a:rPr lang="en-US" dirty="0"/>
              <a:t>Partner channels: partner-owned websites, wholesale distribution, retail, etc.</a:t>
            </a:r>
          </a:p>
          <a:p>
            <a:r>
              <a:rPr lang="en-US" b="1" dirty="0">
                <a:solidFill>
                  <a:srgbClr val="FF0000"/>
                </a:solidFill>
              </a:rPr>
              <a:t>Customer segments: </a:t>
            </a:r>
            <a:r>
              <a:rPr lang="en-US" dirty="0"/>
              <a:t>These are the groups of people or companies that marketers are trying to target and sell their product or service to. Segmenting the customers based on similarities such as geographical area, gender, age, behaviors, interests, etc. gives company the opportunity to better serve their needs. There are different customer segments a business model can target and they are;</a:t>
            </a:r>
          </a:p>
          <a:p>
            <a:pPr marL="514350" indent="-514350">
              <a:buFont typeface="+mj-lt"/>
              <a:buAutoNum type="alphaLcParenR"/>
            </a:pPr>
            <a:r>
              <a:rPr lang="en-US" dirty="0"/>
              <a:t>Mass market: Business model focus on mass market does not group its customers into segments. Goods are produced in a large quantity. </a:t>
            </a:r>
          </a:p>
          <a:p>
            <a:pPr marL="514350" indent="-514350">
              <a:buFont typeface="+mj-lt"/>
              <a:buAutoNum type="alphaLcParenR"/>
            </a:pPr>
            <a:r>
              <a:rPr lang="en-US" dirty="0"/>
              <a:t>Niche market: Focus is centered on a specific group with unique needs and quality. Specialized market with specific needs.</a:t>
            </a:r>
          </a:p>
          <a:p>
            <a:pPr marL="514350" indent="-514350">
              <a:buFont typeface="+mj-lt"/>
              <a:buAutoNum type="alphaLcParenR"/>
            </a:pPr>
            <a:r>
              <a:rPr lang="en-US" dirty="0"/>
              <a:t>Segmented market: different group of people with slightly varying needs. </a:t>
            </a:r>
          </a:p>
          <a:p>
            <a:pPr marL="514350" indent="-514350">
              <a:buFont typeface="+mj-lt"/>
              <a:buAutoNum type="alphaLcParenR"/>
            </a:pPr>
            <a:r>
              <a:rPr lang="en-US" dirty="0"/>
              <a:t>Multi-sided markets: serve 2 or more interdependent market.</a:t>
            </a:r>
            <a:endParaRPr lang="en-IN" dirty="0"/>
          </a:p>
        </p:txBody>
      </p:sp>
    </p:spTree>
    <p:extLst>
      <p:ext uri="{BB962C8B-B14F-4D97-AF65-F5344CB8AC3E}">
        <p14:creationId xmlns:p14="http://schemas.microsoft.com/office/powerpoint/2010/main" val="42081583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80D710-7D85-A329-2E7F-7A47E1435517}"/>
              </a:ext>
            </a:extLst>
          </p:cNvPr>
          <p:cNvSpPr>
            <a:spLocks noGrp="1"/>
          </p:cNvSpPr>
          <p:nvPr>
            <p:ph idx="1"/>
          </p:nvPr>
        </p:nvSpPr>
        <p:spPr/>
        <p:txBody>
          <a:bodyPr>
            <a:normAutofit fontScale="85000" lnSpcReduction="20000"/>
          </a:bodyPr>
          <a:lstStyle/>
          <a:p>
            <a:r>
              <a:rPr lang="en-US" b="1" dirty="0">
                <a:solidFill>
                  <a:srgbClr val="FF0000"/>
                </a:solidFill>
              </a:rPr>
              <a:t>Cost structure: </a:t>
            </a:r>
            <a:r>
              <a:rPr lang="en-US" dirty="0"/>
              <a:t>In this block, company identify all the costs associated with operating your business model. Company will need to focus on evaluating the cost of creating and delivering the value proposition, creating revenue streams, and maintaining customer relationships. Business can either be cost-driven and value-driven.</a:t>
            </a:r>
          </a:p>
          <a:p>
            <a:r>
              <a:rPr lang="en-US" b="1" dirty="0">
                <a:solidFill>
                  <a:srgbClr val="FF0000"/>
                </a:solidFill>
              </a:rPr>
              <a:t>Revenue streams: </a:t>
            </a:r>
            <a:r>
              <a:rPr lang="en-US" dirty="0"/>
              <a:t>revenue streams are the sources from which a company generates money by selling their products or service to the customers. And in this block, company should describe how it will earn revenue from the value propositions. A revenue stream can belong to one of the following revenue models, </a:t>
            </a:r>
          </a:p>
          <a:p>
            <a:pPr marL="571500" indent="-571500">
              <a:buFont typeface="+mj-lt"/>
              <a:buAutoNum type="romanLcPeriod"/>
            </a:pPr>
            <a:r>
              <a:rPr lang="en-US" dirty="0"/>
              <a:t>Transaction- based revenue: made from customers who make a one- time payment.</a:t>
            </a:r>
          </a:p>
          <a:p>
            <a:pPr marL="571500" indent="-571500">
              <a:buFont typeface="+mj-lt"/>
              <a:buAutoNum type="romanLcPeriod"/>
            </a:pPr>
            <a:r>
              <a:rPr lang="en-US" dirty="0"/>
              <a:t>Recurring revenue: made from ongoing payment for continuing services or post- sale services.</a:t>
            </a:r>
            <a:endParaRPr lang="en-IN" dirty="0"/>
          </a:p>
        </p:txBody>
      </p:sp>
    </p:spTree>
    <p:extLst>
      <p:ext uri="{BB962C8B-B14F-4D97-AF65-F5344CB8AC3E}">
        <p14:creationId xmlns:p14="http://schemas.microsoft.com/office/powerpoint/2010/main" val="7544211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DBD920C-F6C8-3E2A-75C8-BE41D2BB14B9}"/>
              </a:ext>
            </a:extLst>
          </p:cNvPr>
          <p:cNvSpPr>
            <a:spLocks noGrp="1"/>
          </p:cNvSpPr>
          <p:nvPr>
            <p:ph idx="1"/>
          </p:nvPr>
        </p:nvSpPr>
        <p:spPr/>
        <p:txBody>
          <a:bodyPr/>
          <a:lstStyle/>
          <a:p>
            <a:pPr marL="0" indent="0">
              <a:buNone/>
            </a:pPr>
            <a:r>
              <a:rPr lang="en-US" sz="4400" b="1" dirty="0">
                <a:solidFill>
                  <a:schemeClr val="accent1"/>
                </a:solidFill>
              </a:rPr>
              <a:t>BUSINESS PLAN</a:t>
            </a:r>
          </a:p>
          <a:p>
            <a:r>
              <a:rPr lang="en-US" dirty="0"/>
              <a:t>A written document which explains the various important steps in order to start/ initiate and perform a particular task of a proposed business is known as business plan.</a:t>
            </a:r>
          </a:p>
          <a:p>
            <a:r>
              <a:rPr lang="en-US" dirty="0"/>
              <a:t>It provide guidance to the project manager and the team throughout the project.</a:t>
            </a:r>
          </a:p>
          <a:p>
            <a:r>
              <a:rPr lang="en-US" dirty="0"/>
              <a:t>It answers the question like what has to be performed? When to perform? How to perform? Who will be performing? What is the total cost?</a:t>
            </a:r>
            <a:endParaRPr lang="en-IN" dirty="0"/>
          </a:p>
        </p:txBody>
      </p:sp>
    </p:spTree>
    <p:extLst>
      <p:ext uri="{BB962C8B-B14F-4D97-AF65-F5344CB8AC3E}">
        <p14:creationId xmlns:p14="http://schemas.microsoft.com/office/powerpoint/2010/main" val="33583925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34D38B-E42F-2F7B-B0B2-F521FA28A8FB}"/>
              </a:ext>
            </a:extLst>
          </p:cNvPr>
          <p:cNvSpPr>
            <a:spLocks noGrp="1"/>
          </p:cNvSpPr>
          <p:nvPr>
            <p:ph idx="1"/>
          </p:nvPr>
        </p:nvSpPr>
        <p:spPr/>
        <p:txBody>
          <a:bodyPr/>
          <a:lstStyle/>
          <a:p>
            <a:pPr marL="0" indent="0">
              <a:buNone/>
            </a:pPr>
            <a:r>
              <a:rPr lang="en-US" b="1" dirty="0"/>
              <a:t>PURPOSE/ NEED OF BUSINESS PLAN</a:t>
            </a:r>
          </a:p>
          <a:p>
            <a:r>
              <a:rPr lang="en-US" dirty="0"/>
              <a:t>Provides proper guidance or direction to move on.</a:t>
            </a:r>
          </a:p>
          <a:p>
            <a:r>
              <a:rPr lang="en-US" dirty="0"/>
              <a:t>Helps in getting finance.</a:t>
            </a:r>
          </a:p>
          <a:p>
            <a:r>
              <a:rPr lang="en-US" dirty="0"/>
              <a:t>Helps in proper communication.</a:t>
            </a:r>
          </a:p>
          <a:p>
            <a:r>
              <a:rPr lang="en-US" dirty="0"/>
              <a:t>Helps in resource planning.</a:t>
            </a:r>
          </a:p>
          <a:p>
            <a:r>
              <a:rPr lang="en-US" dirty="0"/>
              <a:t>Helps in deciding budgets.</a:t>
            </a:r>
          </a:p>
          <a:p>
            <a:r>
              <a:rPr lang="en-US" dirty="0"/>
              <a:t>Provides SWOT analysis.</a:t>
            </a:r>
            <a:endParaRPr lang="en-IN" dirty="0"/>
          </a:p>
        </p:txBody>
      </p:sp>
    </p:spTree>
    <p:extLst>
      <p:ext uri="{BB962C8B-B14F-4D97-AF65-F5344CB8AC3E}">
        <p14:creationId xmlns:p14="http://schemas.microsoft.com/office/powerpoint/2010/main" val="15000994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6055C41-2CBA-FD43-3996-7859A35C846E}"/>
              </a:ext>
            </a:extLst>
          </p:cNvPr>
          <p:cNvSpPr>
            <a:spLocks noGrp="1"/>
          </p:cNvSpPr>
          <p:nvPr>
            <p:ph idx="1"/>
          </p:nvPr>
        </p:nvSpPr>
        <p:spPr>
          <a:xfrm>
            <a:off x="838200" y="1445342"/>
            <a:ext cx="10515600" cy="4731621"/>
          </a:xfrm>
        </p:spPr>
        <p:txBody>
          <a:bodyPr/>
          <a:lstStyle/>
          <a:p>
            <a:pPr marL="0" indent="0">
              <a:buNone/>
            </a:pPr>
            <a:r>
              <a:rPr lang="en-US" b="1" dirty="0"/>
              <a:t>BUSINESS PLAN PROCESS</a:t>
            </a:r>
          </a:p>
          <a:p>
            <a:pPr marL="0" indent="0">
              <a:buNone/>
            </a:pPr>
            <a:endParaRPr lang="en-IN" b="1" dirty="0"/>
          </a:p>
        </p:txBody>
      </p:sp>
      <p:pic>
        <p:nvPicPr>
          <p:cNvPr id="4" name="Picture 3">
            <a:extLst>
              <a:ext uri="{FF2B5EF4-FFF2-40B4-BE49-F238E27FC236}">
                <a16:creationId xmlns:a16="http://schemas.microsoft.com/office/drawing/2014/main" id="{8369B662-31EC-201B-27FC-7041E6D3749B}"/>
              </a:ext>
            </a:extLst>
          </p:cNvPr>
          <p:cNvPicPr>
            <a:picLocks noChangeAspect="1"/>
          </p:cNvPicPr>
          <p:nvPr/>
        </p:nvPicPr>
        <p:blipFill>
          <a:blip r:embed="rId2">
            <a:extLst>
              <a:ext uri="{28A0092B-C50C-407E-A947-70E740481C1C}">
                <a14:useLocalDpi xmlns:a14="http://schemas.microsoft.com/office/drawing/2010/main" val="0"/>
              </a:ext>
            </a:extLst>
          </a:blip>
          <a:srcRect l="4847" t="1954" r="5275" b="-1954"/>
          <a:stretch>
            <a:fillRect/>
          </a:stretch>
        </p:blipFill>
        <p:spPr>
          <a:xfrm>
            <a:off x="3067665" y="2054941"/>
            <a:ext cx="6744929" cy="4876801"/>
          </a:xfrm>
          <a:prstGeom prst="rect">
            <a:avLst/>
          </a:prstGeom>
        </p:spPr>
      </p:pic>
    </p:spTree>
    <p:extLst>
      <p:ext uri="{BB962C8B-B14F-4D97-AF65-F5344CB8AC3E}">
        <p14:creationId xmlns:p14="http://schemas.microsoft.com/office/powerpoint/2010/main" val="28565422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F4C6E3-51A1-C7B7-8A76-9904241B638A}"/>
              </a:ext>
            </a:extLst>
          </p:cNvPr>
          <p:cNvSpPr>
            <a:spLocks noGrp="1"/>
          </p:cNvSpPr>
          <p:nvPr>
            <p:ph idx="1"/>
          </p:nvPr>
        </p:nvSpPr>
        <p:spPr>
          <a:xfrm>
            <a:off x="838200" y="1563329"/>
            <a:ext cx="10515600" cy="5014452"/>
          </a:xfrm>
        </p:spPr>
        <p:txBody>
          <a:bodyPr>
            <a:normAutofit fontScale="85000" lnSpcReduction="20000"/>
          </a:bodyPr>
          <a:lstStyle/>
          <a:p>
            <a:pPr marL="0" indent="0">
              <a:buNone/>
            </a:pPr>
            <a:r>
              <a:rPr lang="en-US" b="1" dirty="0"/>
              <a:t>1.Self audit: </a:t>
            </a:r>
            <a:r>
              <a:rPr lang="en-US" dirty="0"/>
              <a:t>To create a robust business plan the organization needs to be aware of its various functional qualities and the kind of opportunities it possesses which can be utilized. This is done by the management by organizing a self audit which measures all the factors that are critical in the working of the organization.</a:t>
            </a:r>
          </a:p>
          <a:p>
            <a:pPr marL="0" indent="0">
              <a:buNone/>
            </a:pPr>
            <a:r>
              <a:rPr lang="en-US" b="1" dirty="0"/>
              <a:t>2.Evaluating the business environment: </a:t>
            </a:r>
            <a:r>
              <a:rPr lang="en-US" dirty="0"/>
              <a:t>The management considers several factors which are critical for its success but are not confined to the organization. It also looks at the intra-organization co-ordination among various department in order to develop an overall unified strength. some of the aspects of the external environment considered by the management are:</a:t>
            </a:r>
          </a:p>
          <a:p>
            <a:pPr marL="514350" indent="-514350">
              <a:buFont typeface="+mj-lt"/>
              <a:buAutoNum type="alphaLcParenR"/>
            </a:pPr>
            <a:r>
              <a:rPr lang="en-US" dirty="0"/>
              <a:t>Aspects regarding demographic changes</a:t>
            </a:r>
          </a:p>
          <a:p>
            <a:pPr marL="514350" indent="-514350">
              <a:buFont typeface="+mj-lt"/>
              <a:buAutoNum type="alphaLcParenR"/>
            </a:pPr>
            <a:r>
              <a:rPr lang="en-US" dirty="0"/>
              <a:t>The state of the economy</a:t>
            </a:r>
          </a:p>
          <a:p>
            <a:pPr marL="514350" indent="-514350">
              <a:buFont typeface="+mj-lt"/>
              <a:buAutoNum type="alphaLcParenR"/>
            </a:pPr>
            <a:r>
              <a:rPr lang="en-US" dirty="0"/>
              <a:t>The fiscal policies and protocols of the government</a:t>
            </a:r>
          </a:p>
          <a:p>
            <a:pPr marL="514350" indent="-514350">
              <a:buFont typeface="+mj-lt"/>
              <a:buAutoNum type="alphaLcParenR"/>
            </a:pPr>
            <a:r>
              <a:rPr lang="en-US" dirty="0"/>
              <a:t>The availability of </a:t>
            </a:r>
            <a:r>
              <a:rPr lang="en-US" dirty="0" err="1"/>
              <a:t>labour</a:t>
            </a:r>
            <a:endParaRPr lang="en-US" dirty="0"/>
          </a:p>
          <a:p>
            <a:pPr marL="514350" indent="-514350">
              <a:buFont typeface="+mj-lt"/>
              <a:buAutoNum type="alphaLcParenR"/>
            </a:pPr>
            <a:r>
              <a:rPr lang="en-US" dirty="0"/>
              <a:t>Competitive forces</a:t>
            </a:r>
          </a:p>
          <a:p>
            <a:pPr marL="514350" indent="-514350">
              <a:buFont typeface="+mj-lt"/>
              <a:buAutoNum type="alphaLcParenR"/>
            </a:pPr>
            <a:r>
              <a:rPr lang="en-US" dirty="0"/>
              <a:t>Suppliers and vendors</a:t>
            </a:r>
            <a:endParaRPr lang="en-IN" dirty="0"/>
          </a:p>
        </p:txBody>
      </p:sp>
    </p:spTree>
    <p:extLst>
      <p:ext uri="{BB962C8B-B14F-4D97-AF65-F5344CB8AC3E}">
        <p14:creationId xmlns:p14="http://schemas.microsoft.com/office/powerpoint/2010/main" val="28638547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FCC021-EBA5-B3DB-7395-318A2A133EC0}"/>
              </a:ext>
            </a:extLst>
          </p:cNvPr>
          <p:cNvSpPr>
            <a:spLocks noGrp="1"/>
          </p:cNvSpPr>
          <p:nvPr>
            <p:ph idx="1"/>
          </p:nvPr>
        </p:nvSpPr>
        <p:spPr>
          <a:xfrm>
            <a:off x="838200" y="1484670"/>
            <a:ext cx="10515600" cy="5289755"/>
          </a:xfrm>
        </p:spPr>
        <p:txBody>
          <a:bodyPr>
            <a:normAutofit fontScale="92500" lnSpcReduction="20000"/>
          </a:bodyPr>
          <a:lstStyle/>
          <a:p>
            <a:pPr marL="0" indent="0">
              <a:buNone/>
            </a:pPr>
            <a:r>
              <a:rPr lang="en-US" b="1" dirty="0"/>
              <a:t>3. Setting objectives and establishing goals: </a:t>
            </a:r>
            <a:r>
              <a:rPr lang="en-US" dirty="0"/>
              <a:t>the decision-making process of objective setting reflects overall goal of the organization. The top management decides the objectives for the organization in terms of vision and mission statements. Different examples of management goals are as follows:</a:t>
            </a:r>
          </a:p>
          <a:p>
            <a:pPr marL="571500" indent="-571500">
              <a:buFont typeface="+mj-lt"/>
              <a:buAutoNum type="romanLcPeriod"/>
            </a:pPr>
            <a:r>
              <a:rPr lang="en-US" b="1" dirty="0"/>
              <a:t>Profitability: </a:t>
            </a:r>
            <a:r>
              <a:rPr lang="en-US" dirty="0"/>
              <a:t>the performance of the organization is expressed in terms of profits, earnings, ROI, etc., by the profit goals.</a:t>
            </a:r>
          </a:p>
          <a:p>
            <a:pPr marL="571500" indent="-571500">
              <a:buFont typeface="+mj-lt"/>
              <a:buAutoNum type="romanLcPeriod"/>
            </a:pPr>
            <a:r>
              <a:rPr lang="en-US" b="1" dirty="0"/>
              <a:t>Human resources: </a:t>
            </a:r>
            <a:r>
              <a:rPr lang="en-US" dirty="0"/>
              <a:t>The HR is a comprehensive concept and its goals can include aspects like skills training, work organization, experiences, recruitment and work-related issues.</a:t>
            </a:r>
          </a:p>
          <a:p>
            <a:pPr marL="571500" indent="-571500">
              <a:buFont typeface="+mj-lt"/>
              <a:buAutoNum type="romanLcPeriod"/>
            </a:pPr>
            <a:r>
              <a:rPr lang="en-US" b="1" dirty="0"/>
              <a:t>Customers service: </a:t>
            </a:r>
            <a:r>
              <a:rPr lang="en-US" dirty="0"/>
              <a:t>an organization may also have service goals and define it in terms of fixing an amount of time for customer service or the number of customer complaints that it want to lessen.</a:t>
            </a:r>
          </a:p>
          <a:p>
            <a:pPr marL="571500" indent="-571500">
              <a:buFont typeface="+mj-lt"/>
              <a:buAutoNum type="romanLcPeriod"/>
            </a:pPr>
            <a:r>
              <a:rPr lang="en-US" b="1" dirty="0"/>
              <a:t>Social responsibility: </a:t>
            </a:r>
            <a:r>
              <a:rPr lang="en-US" dirty="0"/>
              <a:t>nowadays, it might be desired by the organizations to contribute meaningfully to the society in which they exist.</a:t>
            </a:r>
            <a:endParaRPr lang="en-IN" dirty="0"/>
          </a:p>
        </p:txBody>
      </p:sp>
    </p:spTree>
    <p:extLst>
      <p:ext uri="{BB962C8B-B14F-4D97-AF65-F5344CB8AC3E}">
        <p14:creationId xmlns:p14="http://schemas.microsoft.com/office/powerpoint/2010/main" val="3275281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7068B75-82AA-9416-15ED-2AD6F29D44C7}"/>
              </a:ext>
            </a:extLst>
          </p:cNvPr>
          <p:cNvSpPr>
            <a:spLocks noGrp="1"/>
          </p:cNvSpPr>
          <p:nvPr>
            <p:ph idx="1"/>
          </p:nvPr>
        </p:nvSpPr>
        <p:spPr/>
        <p:txBody>
          <a:bodyPr>
            <a:normAutofit fontScale="92500" lnSpcReduction="10000"/>
          </a:bodyPr>
          <a:lstStyle/>
          <a:p>
            <a:pPr marL="0" indent="0">
              <a:buNone/>
            </a:pPr>
            <a:r>
              <a:rPr lang="en-US" b="1" dirty="0"/>
              <a:t>4. Forecasting market conditions: </a:t>
            </a:r>
            <a:r>
              <a:rPr lang="en-US" dirty="0"/>
              <a:t>there are many types of forecasting models and options. The significance of each method is to evaluate the impact (+</a:t>
            </a:r>
            <a:r>
              <a:rPr lang="en-US" dirty="0" err="1"/>
              <a:t>ve</a:t>
            </a:r>
            <a:r>
              <a:rPr lang="en-US" dirty="0"/>
              <a:t>/-</a:t>
            </a:r>
            <a:r>
              <a:rPr lang="en-US" dirty="0" err="1"/>
              <a:t>ve</a:t>
            </a:r>
            <a:r>
              <a:rPr lang="en-US" dirty="0"/>
              <a:t>) of various imminent factors on the endeavors of the organization. The process of forecasting involves the collection and examination of data and managers utilize their experience and intuition to analyse this data. This forecasting can also be done by individuals departments like sales, manufacturing etc.</a:t>
            </a:r>
          </a:p>
          <a:p>
            <a:pPr marL="0" indent="0">
              <a:buNone/>
            </a:pPr>
            <a:r>
              <a:rPr lang="en-US" b="1" dirty="0"/>
              <a:t>5. Stating actions and resources required: </a:t>
            </a:r>
            <a:r>
              <a:rPr lang="en-US" dirty="0"/>
              <a:t>once the objective and the forecast are done, the next thing that management has to decide is the kind of resources and actions required so that the objectives are aligned with the forecasting done earlier. In this we have to state what are the strategies they can use like corporate strategies, growth strategies, stability strategies, defensive strategies, business strategies, functional strategies, </a:t>
            </a:r>
            <a:r>
              <a:rPr lang="en-US" dirty="0" err="1"/>
              <a:t>etc</a:t>
            </a:r>
            <a:endParaRPr lang="en-IN" dirty="0"/>
          </a:p>
        </p:txBody>
      </p:sp>
    </p:spTree>
    <p:extLst>
      <p:ext uri="{BB962C8B-B14F-4D97-AF65-F5344CB8AC3E}">
        <p14:creationId xmlns:p14="http://schemas.microsoft.com/office/powerpoint/2010/main" val="27651375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61A1E9-40F5-B013-D5EA-81B67FC00FB4}"/>
              </a:ext>
            </a:extLst>
          </p:cNvPr>
          <p:cNvSpPr>
            <a:spLocks noGrp="1"/>
          </p:cNvSpPr>
          <p:nvPr>
            <p:ph idx="1"/>
          </p:nvPr>
        </p:nvSpPr>
        <p:spPr/>
        <p:txBody>
          <a:bodyPr>
            <a:normAutofit fontScale="92500" lnSpcReduction="10000"/>
          </a:bodyPr>
          <a:lstStyle/>
          <a:p>
            <a:pPr marL="0" indent="0">
              <a:buNone/>
            </a:pPr>
            <a:r>
              <a:rPr lang="en-US" b="1" dirty="0"/>
              <a:t>6. Evaluating proposed plans: </a:t>
            </a:r>
            <a:r>
              <a:rPr lang="en-US" dirty="0"/>
              <a:t>Management comprehensively reviews the proposed strategies to find out how desirable and feasible they are. This can be done by using judgement, applying common sense or by employing complex mathematical models.</a:t>
            </a:r>
          </a:p>
          <a:p>
            <a:pPr marL="0" indent="0">
              <a:buNone/>
            </a:pPr>
            <a:r>
              <a:rPr lang="en-US" b="1" dirty="0"/>
              <a:t>7. Assessing alternative strategic plans: </a:t>
            </a:r>
            <a:r>
              <a:rPr lang="en-US" dirty="0"/>
              <a:t>management often employ profit planning and control tools to evaluate the various strategic plans and alternatives as financial effects are a characteristics of resource allocation.</a:t>
            </a:r>
          </a:p>
          <a:p>
            <a:pPr marL="0" indent="0">
              <a:buNone/>
            </a:pPr>
            <a:r>
              <a:rPr lang="en-US" b="1" dirty="0"/>
              <a:t>8. Controlling the plan through annual budget: </a:t>
            </a:r>
            <a:r>
              <a:rPr lang="en-US" dirty="0"/>
              <a:t>The business is controlled by the managerial and supervisory forces of the organization. This control is exercised to see whether or not the limited resources of the organization are employed in the right channels and in accordance with the stated goals and objectives of the organization.</a:t>
            </a:r>
            <a:endParaRPr lang="en-IN" dirty="0"/>
          </a:p>
        </p:txBody>
      </p:sp>
    </p:spTree>
    <p:extLst>
      <p:ext uri="{BB962C8B-B14F-4D97-AF65-F5344CB8AC3E}">
        <p14:creationId xmlns:p14="http://schemas.microsoft.com/office/powerpoint/2010/main" val="803447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9C33FE-2D6E-2F29-5E9E-A77D525D09BB}"/>
              </a:ext>
            </a:extLst>
          </p:cNvPr>
          <p:cNvSpPr>
            <a:spLocks noGrp="1"/>
          </p:cNvSpPr>
          <p:nvPr>
            <p:ph idx="1"/>
          </p:nvPr>
        </p:nvSpPr>
        <p:spPr/>
        <p:txBody>
          <a:bodyPr/>
          <a:lstStyle/>
          <a:p>
            <a:pPr marL="0" indent="0">
              <a:buNone/>
            </a:pPr>
            <a:r>
              <a:rPr lang="en-US" b="1" dirty="0"/>
              <a:t>BUSINESS MODEL</a:t>
            </a:r>
          </a:p>
          <a:p>
            <a:r>
              <a:rPr lang="en-US" dirty="0">
                <a:latin typeface="Garamond" panose="02020404030301010803" pitchFamily="18" charset="0"/>
              </a:rPr>
              <a:t>Business model is a notional or symbolic representation of a characteristic of a firm’s strategy. It summarizes the necessary specifications required by a firm to successfully furnish value to the customers.</a:t>
            </a:r>
          </a:p>
          <a:p>
            <a:r>
              <a:rPr lang="en-US" dirty="0">
                <a:latin typeface="Garamond" panose="02020404030301010803" pitchFamily="18" charset="0"/>
              </a:rPr>
              <a:t>Sometimes, a well-known business models cannot be applied to new ventures; hence a new model is necessary for start-ups.</a:t>
            </a:r>
          </a:p>
          <a:p>
            <a:r>
              <a:rPr lang="en-US" dirty="0">
                <a:latin typeface="Garamond" panose="02020404030301010803" pitchFamily="18" charset="0"/>
              </a:rPr>
              <a:t>Technical specialists understand their field of activity and the business experts understand their work.</a:t>
            </a:r>
            <a:endParaRPr lang="en-IN" dirty="0">
              <a:latin typeface="Garamond" panose="02020404030301010803" pitchFamily="18" charset="0"/>
            </a:endParaRPr>
          </a:p>
          <a:p>
            <a:pPr marL="0" indent="0">
              <a:buNone/>
            </a:pPr>
            <a:endParaRPr lang="en-IN" b="1" dirty="0"/>
          </a:p>
        </p:txBody>
      </p:sp>
      <p:sp>
        <p:nvSpPr>
          <p:cNvPr id="2" name="Rectangle 1">
            <a:extLst>
              <a:ext uri="{FF2B5EF4-FFF2-40B4-BE49-F238E27FC236}">
                <a16:creationId xmlns:a16="http://schemas.microsoft.com/office/drawing/2014/main" id="{4F06BD23-F77F-56AC-6D0E-6E9D8FFFF496}"/>
              </a:ext>
            </a:extLst>
          </p:cNvPr>
          <p:cNvSpPr/>
          <p:nvPr/>
        </p:nvSpPr>
        <p:spPr>
          <a:xfrm>
            <a:off x="2290214" y="5766416"/>
            <a:ext cx="1838130" cy="8210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Technical inputs</a:t>
            </a:r>
            <a:endParaRPr lang="en-IN" dirty="0"/>
          </a:p>
        </p:txBody>
      </p:sp>
      <p:sp>
        <p:nvSpPr>
          <p:cNvPr id="4" name="Rectangle 3">
            <a:extLst>
              <a:ext uri="{FF2B5EF4-FFF2-40B4-BE49-F238E27FC236}">
                <a16:creationId xmlns:a16="http://schemas.microsoft.com/office/drawing/2014/main" id="{D3733077-5E58-DC9B-42FF-E98D5153F65B}"/>
              </a:ext>
            </a:extLst>
          </p:cNvPr>
          <p:cNvSpPr/>
          <p:nvPr/>
        </p:nvSpPr>
        <p:spPr>
          <a:xfrm>
            <a:off x="7973334" y="5741532"/>
            <a:ext cx="1838130" cy="8210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Economic outputs</a:t>
            </a:r>
            <a:endParaRPr lang="en-IN" dirty="0"/>
          </a:p>
        </p:txBody>
      </p:sp>
      <p:sp>
        <p:nvSpPr>
          <p:cNvPr id="5" name="Rectangle 4">
            <a:extLst>
              <a:ext uri="{FF2B5EF4-FFF2-40B4-BE49-F238E27FC236}">
                <a16:creationId xmlns:a16="http://schemas.microsoft.com/office/drawing/2014/main" id="{8B622162-B90F-95DF-CA74-30713F675359}"/>
              </a:ext>
            </a:extLst>
          </p:cNvPr>
          <p:cNvSpPr/>
          <p:nvPr/>
        </p:nvSpPr>
        <p:spPr>
          <a:xfrm>
            <a:off x="5090985" y="5727537"/>
            <a:ext cx="1838130" cy="8210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Business model</a:t>
            </a:r>
            <a:endParaRPr lang="en-IN" dirty="0"/>
          </a:p>
        </p:txBody>
      </p:sp>
      <p:sp>
        <p:nvSpPr>
          <p:cNvPr id="6" name="Arrow: Left-Right 5">
            <a:extLst>
              <a:ext uri="{FF2B5EF4-FFF2-40B4-BE49-F238E27FC236}">
                <a16:creationId xmlns:a16="http://schemas.microsoft.com/office/drawing/2014/main" id="{A9C36A9A-F86A-A7A1-07C2-A7D284A79804}"/>
              </a:ext>
            </a:extLst>
          </p:cNvPr>
          <p:cNvSpPr/>
          <p:nvPr/>
        </p:nvSpPr>
        <p:spPr>
          <a:xfrm>
            <a:off x="4128344" y="6069660"/>
            <a:ext cx="951722" cy="214605"/>
          </a:xfrm>
          <a:prstGeom prst="lef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IN"/>
          </a:p>
        </p:txBody>
      </p:sp>
      <p:sp>
        <p:nvSpPr>
          <p:cNvPr id="7" name="Arrow: Left-Right 6">
            <a:extLst>
              <a:ext uri="{FF2B5EF4-FFF2-40B4-BE49-F238E27FC236}">
                <a16:creationId xmlns:a16="http://schemas.microsoft.com/office/drawing/2014/main" id="{54A1277B-E384-7E2E-3046-55EF603268C1}"/>
              </a:ext>
            </a:extLst>
          </p:cNvPr>
          <p:cNvSpPr/>
          <p:nvPr/>
        </p:nvSpPr>
        <p:spPr>
          <a:xfrm>
            <a:off x="6969644" y="6030781"/>
            <a:ext cx="951722" cy="214605"/>
          </a:xfrm>
          <a:prstGeom prst="lef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IN"/>
          </a:p>
        </p:txBody>
      </p:sp>
    </p:spTree>
    <p:extLst>
      <p:ext uri="{BB962C8B-B14F-4D97-AF65-F5344CB8AC3E}">
        <p14:creationId xmlns:p14="http://schemas.microsoft.com/office/powerpoint/2010/main" val="3831222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76EDA7F-AE97-BFE4-2BB3-302C96672E21}"/>
              </a:ext>
            </a:extLst>
          </p:cNvPr>
          <p:cNvSpPr>
            <a:spLocks noGrp="1"/>
          </p:cNvSpPr>
          <p:nvPr>
            <p:ph idx="1"/>
          </p:nvPr>
        </p:nvSpPr>
        <p:spPr/>
        <p:txBody>
          <a:bodyPr>
            <a:normAutofit fontScale="85000" lnSpcReduction="10000"/>
          </a:bodyPr>
          <a:lstStyle/>
          <a:p>
            <a:pPr marL="0" indent="0">
              <a:buNone/>
            </a:pPr>
            <a:r>
              <a:rPr lang="en-US" b="1" dirty="0"/>
              <a:t>ADVANTAGES OF BUSINESS PLANNING</a:t>
            </a:r>
          </a:p>
          <a:p>
            <a:r>
              <a:rPr lang="en-US" b="1" dirty="0"/>
              <a:t>Reduction in emotional bias</a:t>
            </a:r>
            <a:r>
              <a:rPr lang="en-US" dirty="0"/>
              <a:t>: the business plan helps the entrepreneurs to develop a rational judgement about the pros and cons about the business. They can, thus, take a judgement about those aspects of the business that need to be retained and those that can be discarded. </a:t>
            </a:r>
          </a:p>
          <a:p>
            <a:r>
              <a:rPr lang="en-US" b="1" dirty="0"/>
              <a:t>Justify one’s ideas: </a:t>
            </a:r>
            <a:r>
              <a:rPr lang="en-US" dirty="0"/>
              <a:t>by taking a systematic approach, the entrepreneurs will be able to convert their thoughts and dreams into reality. Rational thinking about the plans and ideas of the venture will make the feasibility of the concept clear to all the stakeholders who in turn could provide support to the entrepreneur.</a:t>
            </a:r>
          </a:p>
          <a:p>
            <a:r>
              <a:rPr lang="en-US" b="1" dirty="0"/>
              <a:t>Develop consistent strategy: </a:t>
            </a:r>
            <a:r>
              <a:rPr lang="en-US" dirty="0"/>
              <a:t>the entrepreneurs, through their business plans, help in developing an image that they want to convey to the customers.</a:t>
            </a:r>
            <a:r>
              <a:rPr lang="en-IN" dirty="0"/>
              <a:t> The business plans also help in expressing the related future approaches.</a:t>
            </a:r>
            <a:endParaRPr lang="en-US" dirty="0"/>
          </a:p>
        </p:txBody>
      </p:sp>
    </p:spTree>
    <p:extLst>
      <p:ext uri="{BB962C8B-B14F-4D97-AF65-F5344CB8AC3E}">
        <p14:creationId xmlns:p14="http://schemas.microsoft.com/office/powerpoint/2010/main" val="13290284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02A5905-38D3-1119-652D-FF68B4F353D5}"/>
              </a:ext>
            </a:extLst>
          </p:cNvPr>
          <p:cNvSpPr>
            <a:spLocks noGrp="1"/>
          </p:cNvSpPr>
          <p:nvPr>
            <p:ph idx="1"/>
          </p:nvPr>
        </p:nvSpPr>
        <p:spPr>
          <a:xfrm>
            <a:off x="658761" y="1524000"/>
            <a:ext cx="10943304" cy="5152103"/>
          </a:xfrm>
        </p:spPr>
        <p:txBody>
          <a:bodyPr>
            <a:normAutofit fontScale="85000" lnSpcReduction="20000"/>
          </a:bodyPr>
          <a:lstStyle/>
          <a:p>
            <a:r>
              <a:rPr lang="en-US" b="1" dirty="0"/>
              <a:t>Achieve one’s commitment: </a:t>
            </a:r>
            <a:r>
              <a:rPr lang="en-US" dirty="0"/>
              <a:t>it is very important for a business to honor its commitment. It serves a tool to measure the level of involvement and dedication of all the partners in the business, before taking any action.</a:t>
            </a:r>
          </a:p>
          <a:p>
            <a:r>
              <a:rPr lang="en-US" b="1" dirty="0"/>
              <a:t>Feasibility study: </a:t>
            </a:r>
            <a:r>
              <a:rPr lang="en-US" dirty="0"/>
              <a:t>individuals plan for marketing, operations and finance should be mentioned properly in the business plan. These three aspects from the most critical aspects of any business.</a:t>
            </a:r>
          </a:p>
          <a:p>
            <a:r>
              <a:rPr lang="en-US" b="1" dirty="0"/>
              <a:t>Action plan: </a:t>
            </a:r>
            <a:r>
              <a:rPr lang="en-US" dirty="0"/>
              <a:t>a business  plan talks about the manner in which the operations of the business will take place in the market. It mentions the product that the company is selling, the target segment, the location of the target segment and the critical success factors necessary.</a:t>
            </a:r>
          </a:p>
          <a:p>
            <a:r>
              <a:rPr lang="en-US" b="1" dirty="0"/>
              <a:t>Selling tool: </a:t>
            </a:r>
            <a:r>
              <a:rPr lang="en-US" dirty="0"/>
              <a:t>the potential investors view the business plan as a prospectus which estimates the resources that will be required by the organization along with the kind of cash flow that will accrue so that the investment of the investors is secure.</a:t>
            </a:r>
          </a:p>
          <a:p>
            <a:r>
              <a:rPr lang="en-US" b="1" dirty="0"/>
              <a:t>Fund raising: </a:t>
            </a:r>
            <a:r>
              <a:rPr lang="en-US" dirty="0"/>
              <a:t>the main need of a business plan is to create an interest in prospective investors about the potential of the company so that they invest in the company. This investment can be in the form of loans or through equity. This investment can be in form of loans or through equity.</a:t>
            </a:r>
            <a:endParaRPr lang="en-IN" dirty="0"/>
          </a:p>
        </p:txBody>
      </p:sp>
    </p:spTree>
    <p:extLst>
      <p:ext uri="{BB962C8B-B14F-4D97-AF65-F5344CB8AC3E}">
        <p14:creationId xmlns:p14="http://schemas.microsoft.com/office/powerpoint/2010/main" val="36696983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9566418-9BB7-D34E-61C0-42E064C62AEB}"/>
              </a:ext>
            </a:extLst>
          </p:cNvPr>
          <p:cNvSpPr>
            <a:spLocks noGrp="1"/>
          </p:cNvSpPr>
          <p:nvPr>
            <p:ph idx="1"/>
          </p:nvPr>
        </p:nvSpPr>
        <p:spPr>
          <a:xfrm>
            <a:off x="838200" y="1288026"/>
            <a:ext cx="10515600" cy="5230761"/>
          </a:xfrm>
        </p:spPr>
        <p:txBody>
          <a:bodyPr>
            <a:normAutofit fontScale="92500" lnSpcReduction="10000"/>
          </a:bodyPr>
          <a:lstStyle/>
          <a:p>
            <a:pPr marL="0" indent="0">
              <a:buNone/>
            </a:pPr>
            <a:r>
              <a:rPr lang="en-US" sz="5200" b="1" dirty="0">
                <a:solidFill>
                  <a:schemeClr val="accent1"/>
                </a:solidFill>
              </a:rPr>
              <a:t>SMALL SCALE INDUSTRIES(SSI’S)</a:t>
            </a:r>
          </a:p>
          <a:p>
            <a:pPr marL="0" indent="0">
              <a:buNone/>
            </a:pPr>
            <a:r>
              <a:rPr lang="en-US" dirty="0"/>
              <a:t>Small scale industries are those in which the manufacturing, production and rendering of service are done on a small or micro scale. These industries make a one-time investment in machinery, plant and equipment which does not exceed Rs. 10 crore and annual turnover does not exceed Rs. 50 crore.</a:t>
            </a:r>
          </a:p>
          <a:p>
            <a:pPr marL="0" indent="0">
              <a:buNone/>
            </a:pPr>
            <a:r>
              <a:rPr lang="en-IN" b="1" dirty="0"/>
              <a:t>Role /importance of SSI’s:</a:t>
            </a:r>
          </a:p>
          <a:p>
            <a:pPr marL="514350" indent="-514350">
              <a:buFont typeface="+mj-lt"/>
              <a:buAutoNum type="arabicPeriod"/>
            </a:pPr>
            <a:r>
              <a:rPr lang="en-IN" b="1" dirty="0"/>
              <a:t>employment:</a:t>
            </a:r>
            <a:r>
              <a:rPr lang="en-IN" dirty="0"/>
              <a:t> SSI’s are labour intensive so they provide additional employment opportunities. Next to agriculture, small business constitutes the most popular occupation. SSI’s also provide employment to the agriculturists when they remain idle during a part of year.</a:t>
            </a:r>
          </a:p>
          <a:p>
            <a:pPr marL="514350" indent="-514350">
              <a:buFont typeface="+mj-lt"/>
              <a:buAutoNum type="arabicPeriod"/>
            </a:pPr>
            <a:r>
              <a:rPr lang="en-IN" b="1" dirty="0"/>
              <a:t>Improves economic condition: </a:t>
            </a:r>
            <a:r>
              <a:rPr lang="en-IN" dirty="0"/>
              <a:t>By providing employment opportunities, SSI’s provide more income to people living in rural areas which improves economic condition in villages.</a:t>
            </a:r>
          </a:p>
        </p:txBody>
      </p:sp>
    </p:spTree>
    <p:extLst>
      <p:ext uri="{BB962C8B-B14F-4D97-AF65-F5344CB8AC3E}">
        <p14:creationId xmlns:p14="http://schemas.microsoft.com/office/powerpoint/2010/main" val="2030101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6F2908-419A-8831-92C4-06F4AAC417C7}"/>
              </a:ext>
            </a:extLst>
          </p:cNvPr>
          <p:cNvSpPr>
            <a:spLocks noGrp="1"/>
          </p:cNvSpPr>
          <p:nvPr>
            <p:ph idx="1"/>
          </p:nvPr>
        </p:nvSpPr>
        <p:spPr/>
        <p:txBody>
          <a:bodyPr/>
          <a:lstStyle/>
          <a:p>
            <a:pPr marL="0" indent="0">
              <a:buNone/>
            </a:pPr>
            <a:r>
              <a:rPr lang="en-US" b="1" dirty="0"/>
              <a:t>3. Promotion of artistic and creative sense: </a:t>
            </a:r>
            <a:r>
              <a:rPr lang="en-US" dirty="0"/>
              <a:t>SSI’s which are set up in rural areas provides scope for the promotion of artistic achievement and creativity that has been suppressed in rural areas.</a:t>
            </a:r>
          </a:p>
          <a:p>
            <a:pPr marL="0" indent="0">
              <a:buNone/>
            </a:pPr>
            <a:r>
              <a:rPr lang="en-US" b="1" dirty="0"/>
              <a:t>4. Rural development: </a:t>
            </a:r>
            <a:r>
              <a:rPr lang="en-US" dirty="0"/>
              <a:t>SSI’s which are setup in rural areas leads to their development resulting in rural reconstruction, sustained growth and removal of regional disparity.</a:t>
            </a:r>
          </a:p>
          <a:p>
            <a:pPr marL="0" indent="0">
              <a:buNone/>
            </a:pPr>
            <a:r>
              <a:rPr lang="en-US" b="1" dirty="0"/>
              <a:t>5. Mobilization of local resources: </a:t>
            </a:r>
            <a:r>
              <a:rPr lang="en-US" dirty="0"/>
              <a:t>SSI’s facilitates mobilization and utilization of local resources which might otherwise remain unutilized. This helps in tapping resources like entrepreneur skill and small savings specially in </a:t>
            </a:r>
            <a:r>
              <a:rPr lang="en-US"/>
              <a:t>rural areas.</a:t>
            </a:r>
            <a:endParaRPr lang="en-IN" dirty="0"/>
          </a:p>
        </p:txBody>
      </p:sp>
    </p:spTree>
    <p:extLst>
      <p:ext uri="{BB962C8B-B14F-4D97-AF65-F5344CB8AC3E}">
        <p14:creationId xmlns:p14="http://schemas.microsoft.com/office/powerpoint/2010/main" val="6144840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ADE0D8-D2B2-9EE7-BAC0-7298EEB02A1D}"/>
              </a:ext>
            </a:extLst>
          </p:cNvPr>
          <p:cNvSpPr>
            <a:spLocks noGrp="1"/>
          </p:cNvSpPr>
          <p:nvPr>
            <p:ph idx="1"/>
          </p:nvPr>
        </p:nvSpPr>
        <p:spPr>
          <a:xfrm>
            <a:off x="846804" y="1181648"/>
            <a:ext cx="10515600" cy="5997677"/>
          </a:xfrm>
        </p:spPr>
        <p:txBody>
          <a:bodyPr/>
          <a:lstStyle/>
          <a:p>
            <a:pPr marL="0" indent="0">
              <a:buNone/>
            </a:pPr>
            <a:endParaRPr lang="en-US" b="1" dirty="0"/>
          </a:p>
          <a:p>
            <a:pPr marL="0" indent="0">
              <a:buNone/>
            </a:pPr>
            <a:endParaRPr lang="en-US" b="1" dirty="0"/>
          </a:p>
          <a:p>
            <a:pPr marL="0" indent="0">
              <a:buNone/>
            </a:pPr>
            <a:endParaRPr lang="en-US" b="1" dirty="0"/>
          </a:p>
          <a:p>
            <a:pPr marL="0" indent="0">
              <a:buNone/>
            </a:pPr>
            <a:endParaRPr lang="en-US" b="1" dirty="0"/>
          </a:p>
          <a:p>
            <a:pPr marL="0" indent="0">
              <a:buNone/>
            </a:pPr>
            <a:r>
              <a:rPr lang="en-US" b="1" dirty="0"/>
              <a:t>       STARTING </a:t>
            </a:r>
          </a:p>
          <a:p>
            <a:pPr marL="0" indent="0">
              <a:buNone/>
            </a:pPr>
            <a:r>
              <a:rPr lang="en-US" b="1" dirty="0"/>
              <a:t>   A SMALL SCALE </a:t>
            </a:r>
          </a:p>
          <a:p>
            <a:pPr marL="0" indent="0">
              <a:buNone/>
            </a:pPr>
            <a:r>
              <a:rPr lang="en-US" b="1" dirty="0"/>
              <a:t>       INDUSTRY</a:t>
            </a:r>
            <a:endParaRPr lang="en-IN" b="1" dirty="0"/>
          </a:p>
        </p:txBody>
      </p:sp>
      <p:sp>
        <p:nvSpPr>
          <p:cNvPr id="7" name="TextBox 6">
            <a:extLst>
              <a:ext uri="{FF2B5EF4-FFF2-40B4-BE49-F238E27FC236}">
                <a16:creationId xmlns:a16="http://schemas.microsoft.com/office/drawing/2014/main" id="{07824981-A9E1-CEF1-4B56-8B93C00D2BFA}"/>
              </a:ext>
            </a:extLst>
          </p:cNvPr>
          <p:cNvSpPr txBox="1"/>
          <p:nvPr/>
        </p:nvSpPr>
        <p:spPr>
          <a:xfrm>
            <a:off x="5147187" y="1981200"/>
            <a:ext cx="4503174" cy="369332"/>
          </a:xfrm>
          <a:prstGeom prst="rect">
            <a:avLst/>
          </a:prstGeom>
          <a:noFill/>
        </p:spPr>
        <p:txBody>
          <a:bodyPr wrap="square" rtlCol="0">
            <a:spAutoFit/>
          </a:bodyPr>
          <a:lstStyle/>
          <a:p>
            <a:endParaRPr lang="en-US" b="1" dirty="0"/>
          </a:p>
        </p:txBody>
      </p:sp>
      <p:sp>
        <p:nvSpPr>
          <p:cNvPr id="8" name="TextBox 7">
            <a:extLst>
              <a:ext uri="{FF2B5EF4-FFF2-40B4-BE49-F238E27FC236}">
                <a16:creationId xmlns:a16="http://schemas.microsoft.com/office/drawing/2014/main" id="{4D9DD1AA-F398-5D3D-2E81-740C4B580DED}"/>
              </a:ext>
            </a:extLst>
          </p:cNvPr>
          <p:cNvSpPr txBox="1"/>
          <p:nvPr/>
        </p:nvSpPr>
        <p:spPr>
          <a:xfrm>
            <a:off x="5299587" y="2133600"/>
            <a:ext cx="4503174" cy="369332"/>
          </a:xfrm>
          <a:prstGeom prst="rect">
            <a:avLst/>
          </a:prstGeom>
          <a:noFill/>
        </p:spPr>
        <p:txBody>
          <a:bodyPr wrap="square" rtlCol="0">
            <a:spAutoFit/>
          </a:bodyPr>
          <a:lstStyle/>
          <a:p>
            <a:endParaRPr lang="en-US" b="1" dirty="0"/>
          </a:p>
        </p:txBody>
      </p:sp>
      <p:sp>
        <p:nvSpPr>
          <p:cNvPr id="9" name="TextBox 8">
            <a:extLst>
              <a:ext uri="{FF2B5EF4-FFF2-40B4-BE49-F238E27FC236}">
                <a16:creationId xmlns:a16="http://schemas.microsoft.com/office/drawing/2014/main" id="{0042CC1E-F664-AA67-D205-2C05BA35FDB0}"/>
              </a:ext>
            </a:extLst>
          </p:cNvPr>
          <p:cNvSpPr txBox="1"/>
          <p:nvPr/>
        </p:nvSpPr>
        <p:spPr>
          <a:xfrm>
            <a:off x="3844413" y="1692673"/>
            <a:ext cx="4503174" cy="369332"/>
          </a:xfrm>
          <a:prstGeom prst="rect">
            <a:avLst/>
          </a:prstGeom>
          <a:noFill/>
          <a:ln>
            <a:solidFill>
              <a:schemeClr val="tx1"/>
            </a:solidFill>
          </a:ln>
        </p:spPr>
        <p:txBody>
          <a:bodyPr wrap="square" rtlCol="0">
            <a:spAutoFit/>
          </a:bodyPr>
          <a:lstStyle/>
          <a:p>
            <a:pPr algn="ctr"/>
            <a:r>
              <a:rPr lang="en-US" b="1" dirty="0"/>
              <a:t>Product selection</a:t>
            </a:r>
          </a:p>
        </p:txBody>
      </p:sp>
      <p:sp>
        <p:nvSpPr>
          <p:cNvPr id="10" name="TextBox 9">
            <a:extLst>
              <a:ext uri="{FF2B5EF4-FFF2-40B4-BE49-F238E27FC236}">
                <a16:creationId xmlns:a16="http://schemas.microsoft.com/office/drawing/2014/main" id="{B6817CCD-CAFA-AA5D-6D75-2466BBFE97CD}"/>
              </a:ext>
            </a:extLst>
          </p:cNvPr>
          <p:cNvSpPr txBox="1"/>
          <p:nvPr/>
        </p:nvSpPr>
        <p:spPr>
          <a:xfrm>
            <a:off x="3853017" y="2190400"/>
            <a:ext cx="4503174" cy="369332"/>
          </a:xfrm>
          <a:prstGeom prst="rect">
            <a:avLst/>
          </a:prstGeom>
          <a:noFill/>
          <a:ln>
            <a:solidFill>
              <a:schemeClr val="tx1"/>
            </a:solidFill>
          </a:ln>
        </p:spPr>
        <p:txBody>
          <a:bodyPr wrap="square" rtlCol="0">
            <a:spAutoFit/>
          </a:bodyPr>
          <a:lstStyle/>
          <a:p>
            <a:pPr algn="ctr"/>
            <a:r>
              <a:rPr lang="en-US" b="1" dirty="0"/>
              <a:t>Decide the constitution</a:t>
            </a:r>
          </a:p>
        </p:txBody>
      </p:sp>
      <p:sp>
        <p:nvSpPr>
          <p:cNvPr id="11" name="TextBox 10">
            <a:extLst>
              <a:ext uri="{FF2B5EF4-FFF2-40B4-BE49-F238E27FC236}">
                <a16:creationId xmlns:a16="http://schemas.microsoft.com/office/drawing/2014/main" id="{2A727838-D852-8095-BAC8-C385825D13A5}"/>
              </a:ext>
            </a:extLst>
          </p:cNvPr>
          <p:cNvSpPr txBox="1"/>
          <p:nvPr/>
        </p:nvSpPr>
        <p:spPr>
          <a:xfrm>
            <a:off x="3844413" y="2646090"/>
            <a:ext cx="4503174" cy="369332"/>
          </a:xfrm>
          <a:prstGeom prst="rect">
            <a:avLst/>
          </a:prstGeom>
          <a:noFill/>
          <a:ln>
            <a:solidFill>
              <a:schemeClr val="tx1"/>
            </a:solidFill>
          </a:ln>
        </p:spPr>
        <p:txBody>
          <a:bodyPr wrap="square" rtlCol="0">
            <a:spAutoFit/>
          </a:bodyPr>
          <a:lstStyle/>
          <a:p>
            <a:pPr algn="ctr"/>
            <a:r>
              <a:rPr lang="en-US" b="1" dirty="0"/>
              <a:t>registration</a:t>
            </a:r>
          </a:p>
        </p:txBody>
      </p:sp>
      <p:sp>
        <p:nvSpPr>
          <p:cNvPr id="12" name="TextBox 11">
            <a:extLst>
              <a:ext uri="{FF2B5EF4-FFF2-40B4-BE49-F238E27FC236}">
                <a16:creationId xmlns:a16="http://schemas.microsoft.com/office/drawing/2014/main" id="{FED30483-3EC5-842F-3ACD-221EEBAF2A93}"/>
              </a:ext>
            </a:extLst>
          </p:cNvPr>
          <p:cNvSpPr txBox="1"/>
          <p:nvPr/>
        </p:nvSpPr>
        <p:spPr>
          <a:xfrm>
            <a:off x="3853017" y="5676352"/>
            <a:ext cx="4503174" cy="369332"/>
          </a:xfrm>
          <a:prstGeom prst="rect">
            <a:avLst/>
          </a:prstGeom>
          <a:noFill/>
          <a:ln>
            <a:solidFill>
              <a:schemeClr val="tx1"/>
            </a:solidFill>
          </a:ln>
        </p:spPr>
        <p:txBody>
          <a:bodyPr wrap="square" rtlCol="0">
            <a:spAutoFit/>
          </a:bodyPr>
          <a:lstStyle/>
          <a:p>
            <a:pPr algn="ctr"/>
            <a:r>
              <a:rPr lang="en-US" b="1" dirty="0"/>
              <a:t>finance</a:t>
            </a:r>
          </a:p>
        </p:txBody>
      </p:sp>
      <p:sp>
        <p:nvSpPr>
          <p:cNvPr id="13" name="TextBox 12">
            <a:extLst>
              <a:ext uri="{FF2B5EF4-FFF2-40B4-BE49-F238E27FC236}">
                <a16:creationId xmlns:a16="http://schemas.microsoft.com/office/drawing/2014/main" id="{460ED540-F05F-3803-91B1-11D57521A7AB}"/>
              </a:ext>
            </a:extLst>
          </p:cNvPr>
          <p:cNvSpPr txBox="1"/>
          <p:nvPr/>
        </p:nvSpPr>
        <p:spPr>
          <a:xfrm>
            <a:off x="3844413" y="6198924"/>
            <a:ext cx="4503174" cy="646331"/>
          </a:xfrm>
          <a:prstGeom prst="rect">
            <a:avLst/>
          </a:prstGeom>
          <a:noFill/>
          <a:ln>
            <a:solidFill>
              <a:schemeClr val="tx1"/>
            </a:solidFill>
          </a:ln>
        </p:spPr>
        <p:txBody>
          <a:bodyPr wrap="square" rtlCol="0">
            <a:spAutoFit/>
          </a:bodyPr>
          <a:lstStyle/>
          <a:p>
            <a:pPr algn="ctr"/>
            <a:r>
              <a:rPr lang="en-US" b="1" dirty="0"/>
              <a:t>Implement the project and obtain final clearance</a:t>
            </a:r>
          </a:p>
        </p:txBody>
      </p:sp>
      <p:sp>
        <p:nvSpPr>
          <p:cNvPr id="14" name="TextBox 13">
            <a:extLst>
              <a:ext uri="{FF2B5EF4-FFF2-40B4-BE49-F238E27FC236}">
                <a16:creationId xmlns:a16="http://schemas.microsoft.com/office/drawing/2014/main" id="{81C55793-8B41-FFAB-C13E-2D5CCF2C0119}"/>
              </a:ext>
            </a:extLst>
          </p:cNvPr>
          <p:cNvSpPr txBox="1"/>
          <p:nvPr/>
        </p:nvSpPr>
        <p:spPr>
          <a:xfrm>
            <a:off x="3844413" y="5152414"/>
            <a:ext cx="4503174" cy="369332"/>
          </a:xfrm>
          <a:prstGeom prst="rect">
            <a:avLst/>
          </a:prstGeom>
          <a:noFill/>
          <a:ln>
            <a:solidFill>
              <a:schemeClr val="tx1"/>
            </a:solidFill>
          </a:ln>
        </p:spPr>
        <p:txBody>
          <a:bodyPr wrap="square" rtlCol="0">
            <a:spAutoFit/>
          </a:bodyPr>
          <a:lstStyle/>
          <a:p>
            <a:pPr algn="ctr"/>
            <a:r>
              <a:rPr lang="en-US" b="1" dirty="0"/>
              <a:t>Project appraisal</a:t>
            </a:r>
          </a:p>
        </p:txBody>
      </p:sp>
      <p:sp>
        <p:nvSpPr>
          <p:cNvPr id="15" name="TextBox 14">
            <a:extLst>
              <a:ext uri="{FF2B5EF4-FFF2-40B4-BE49-F238E27FC236}">
                <a16:creationId xmlns:a16="http://schemas.microsoft.com/office/drawing/2014/main" id="{D04A6E01-32FC-2CB0-9403-5EE4FA55C34A}"/>
              </a:ext>
            </a:extLst>
          </p:cNvPr>
          <p:cNvSpPr txBox="1"/>
          <p:nvPr/>
        </p:nvSpPr>
        <p:spPr>
          <a:xfrm>
            <a:off x="3844413" y="4660861"/>
            <a:ext cx="4503174" cy="369332"/>
          </a:xfrm>
          <a:prstGeom prst="rect">
            <a:avLst/>
          </a:prstGeom>
          <a:noFill/>
          <a:ln>
            <a:solidFill>
              <a:schemeClr val="tx1"/>
            </a:solidFill>
          </a:ln>
        </p:spPr>
        <p:txBody>
          <a:bodyPr wrap="square" rtlCol="0">
            <a:spAutoFit/>
          </a:bodyPr>
          <a:lstStyle/>
          <a:p>
            <a:pPr algn="ctr"/>
            <a:r>
              <a:rPr lang="en-US" b="1" dirty="0"/>
              <a:t>Project report preparation</a:t>
            </a:r>
          </a:p>
        </p:txBody>
      </p:sp>
      <p:sp>
        <p:nvSpPr>
          <p:cNvPr id="16" name="TextBox 15">
            <a:extLst>
              <a:ext uri="{FF2B5EF4-FFF2-40B4-BE49-F238E27FC236}">
                <a16:creationId xmlns:a16="http://schemas.microsoft.com/office/drawing/2014/main" id="{492C1E4C-F8D4-07EA-EB8D-27562C9ACD68}"/>
              </a:ext>
            </a:extLst>
          </p:cNvPr>
          <p:cNvSpPr txBox="1"/>
          <p:nvPr/>
        </p:nvSpPr>
        <p:spPr>
          <a:xfrm>
            <a:off x="3853017" y="4133295"/>
            <a:ext cx="4503174" cy="369332"/>
          </a:xfrm>
          <a:prstGeom prst="rect">
            <a:avLst/>
          </a:prstGeom>
          <a:noFill/>
          <a:ln>
            <a:solidFill>
              <a:schemeClr val="tx1"/>
            </a:solidFill>
          </a:ln>
        </p:spPr>
        <p:txBody>
          <a:bodyPr wrap="square" rtlCol="0">
            <a:spAutoFit/>
          </a:bodyPr>
          <a:lstStyle/>
          <a:p>
            <a:pPr algn="ctr"/>
            <a:r>
              <a:rPr lang="en-US" b="1" dirty="0"/>
              <a:t>Machinery and equipment selection</a:t>
            </a:r>
          </a:p>
        </p:txBody>
      </p:sp>
      <p:sp>
        <p:nvSpPr>
          <p:cNvPr id="17" name="TextBox 16">
            <a:extLst>
              <a:ext uri="{FF2B5EF4-FFF2-40B4-BE49-F238E27FC236}">
                <a16:creationId xmlns:a16="http://schemas.microsoft.com/office/drawing/2014/main" id="{696F569A-315F-132D-8BCB-6BB54F76C0E4}"/>
              </a:ext>
            </a:extLst>
          </p:cNvPr>
          <p:cNvSpPr txBox="1"/>
          <p:nvPr/>
        </p:nvSpPr>
        <p:spPr>
          <a:xfrm>
            <a:off x="3853017" y="3605729"/>
            <a:ext cx="4503174" cy="369332"/>
          </a:xfrm>
          <a:prstGeom prst="rect">
            <a:avLst/>
          </a:prstGeom>
          <a:noFill/>
          <a:ln>
            <a:solidFill>
              <a:schemeClr val="tx1"/>
            </a:solidFill>
          </a:ln>
        </p:spPr>
        <p:txBody>
          <a:bodyPr wrap="square" rtlCol="0">
            <a:spAutoFit/>
          </a:bodyPr>
          <a:lstStyle/>
          <a:p>
            <a:pPr algn="ctr"/>
            <a:r>
              <a:rPr lang="en-US" b="1" dirty="0"/>
              <a:t>location</a:t>
            </a:r>
          </a:p>
        </p:txBody>
      </p:sp>
      <p:sp>
        <p:nvSpPr>
          <p:cNvPr id="18" name="TextBox 17">
            <a:extLst>
              <a:ext uri="{FF2B5EF4-FFF2-40B4-BE49-F238E27FC236}">
                <a16:creationId xmlns:a16="http://schemas.microsoft.com/office/drawing/2014/main" id="{B4845B32-0DFD-5B30-3ED7-80BC39EBB373}"/>
              </a:ext>
            </a:extLst>
          </p:cNvPr>
          <p:cNvSpPr txBox="1"/>
          <p:nvPr/>
        </p:nvSpPr>
        <p:spPr>
          <a:xfrm>
            <a:off x="3844413" y="3122798"/>
            <a:ext cx="4503174" cy="369332"/>
          </a:xfrm>
          <a:prstGeom prst="rect">
            <a:avLst/>
          </a:prstGeom>
          <a:noFill/>
          <a:ln>
            <a:solidFill>
              <a:schemeClr val="tx1"/>
            </a:solidFill>
          </a:ln>
        </p:spPr>
        <p:txBody>
          <a:bodyPr wrap="square" rtlCol="0">
            <a:spAutoFit/>
          </a:bodyPr>
          <a:lstStyle/>
          <a:p>
            <a:pPr algn="ctr"/>
            <a:r>
              <a:rPr lang="en-US" b="1" dirty="0"/>
              <a:t>Clearance from specific departments</a:t>
            </a:r>
          </a:p>
        </p:txBody>
      </p:sp>
      <p:cxnSp>
        <p:nvCxnSpPr>
          <p:cNvPr id="20" name="Straight Arrow Connector 19">
            <a:extLst>
              <a:ext uri="{FF2B5EF4-FFF2-40B4-BE49-F238E27FC236}">
                <a16:creationId xmlns:a16="http://schemas.microsoft.com/office/drawing/2014/main" id="{5917B38D-23B2-A9EF-F47E-077E0D679C75}"/>
              </a:ext>
            </a:extLst>
          </p:cNvPr>
          <p:cNvCxnSpPr>
            <a:stCxn id="9" idx="2"/>
            <a:endCxn id="10" idx="0"/>
          </p:cNvCxnSpPr>
          <p:nvPr/>
        </p:nvCxnSpPr>
        <p:spPr>
          <a:xfrm>
            <a:off x="6096000" y="2062005"/>
            <a:ext cx="8604" cy="1283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6F42699-D42A-2644-A4CC-AF7BCA87D34D}"/>
              </a:ext>
            </a:extLst>
          </p:cNvPr>
          <p:cNvCxnSpPr>
            <a:stCxn id="10" idx="2"/>
            <a:endCxn id="11" idx="0"/>
          </p:cNvCxnSpPr>
          <p:nvPr/>
        </p:nvCxnSpPr>
        <p:spPr>
          <a:xfrm flipH="1">
            <a:off x="6096000" y="2559732"/>
            <a:ext cx="8604" cy="863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32E05092-87B3-2B7B-E287-DC45B77B1F43}"/>
              </a:ext>
            </a:extLst>
          </p:cNvPr>
          <p:cNvCxnSpPr>
            <a:stCxn id="11" idx="2"/>
            <a:endCxn id="18" idx="0"/>
          </p:cNvCxnSpPr>
          <p:nvPr/>
        </p:nvCxnSpPr>
        <p:spPr>
          <a:xfrm>
            <a:off x="6096000" y="3015422"/>
            <a:ext cx="0" cy="1073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13299028-497D-577C-DEA4-C223EE275374}"/>
              </a:ext>
            </a:extLst>
          </p:cNvPr>
          <p:cNvCxnSpPr>
            <a:stCxn id="18" idx="2"/>
            <a:endCxn id="17" idx="0"/>
          </p:cNvCxnSpPr>
          <p:nvPr/>
        </p:nvCxnSpPr>
        <p:spPr>
          <a:xfrm>
            <a:off x="6096000" y="3492130"/>
            <a:ext cx="8604" cy="1135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1B163C26-1EE4-FFBD-565C-8405900ED721}"/>
              </a:ext>
            </a:extLst>
          </p:cNvPr>
          <p:cNvCxnSpPr>
            <a:stCxn id="17" idx="2"/>
            <a:endCxn id="16" idx="0"/>
          </p:cNvCxnSpPr>
          <p:nvPr/>
        </p:nvCxnSpPr>
        <p:spPr>
          <a:xfrm>
            <a:off x="6104604" y="3975061"/>
            <a:ext cx="0" cy="1582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13DC1498-07EC-2566-376C-C5801BF4429F}"/>
              </a:ext>
            </a:extLst>
          </p:cNvPr>
          <p:cNvCxnSpPr>
            <a:stCxn id="16" idx="2"/>
            <a:endCxn id="15" idx="0"/>
          </p:cNvCxnSpPr>
          <p:nvPr/>
        </p:nvCxnSpPr>
        <p:spPr>
          <a:xfrm flipH="1">
            <a:off x="6096000" y="4502627"/>
            <a:ext cx="8604" cy="1582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27C23CA1-EF56-4105-AB6C-8C9458EAC220}"/>
              </a:ext>
            </a:extLst>
          </p:cNvPr>
          <p:cNvCxnSpPr>
            <a:stCxn id="15" idx="2"/>
            <a:endCxn id="14" idx="0"/>
          </p:cNvCxnSpPr>
          <p:nvPr/>
        </p:nvCxnSpPr>
        <p:spPr>
          <a:xfrm>
            <a:off x="6096000" y="5030193"/>
            <a:ext cx="0" cy="1222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4B18DDF5-FBBC-45FA-2229-81D1DC286D11}"/>
              </a:ext>
            </a:extLst>
          </p:cNvPr>
          <p:cNvCxnSpPr>
            <a:stCxn id="14" idx="2"/>
            <a:endCxn id="12" idx="0"/>
          </p:cNvCxnSpPr>
          <p:nvPr/>
        </p:nvCxnSpPr>
        <p:spPr>
          <a:xfrm>
            <a:off x="6096000" y="5521746"/>
            <a:ext cx="8604" cy="1546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4BC78E29-40D1-8D4A-983E-4E376E85837F}"/>
              </a:ext>
            </a:extLst>
          </p:cNvPr>
          <p:cNvCxnSpPr>
            <a:stCxn id="12" idx="2"/>
            <a:endCxn id="13" idx="0"/>
          </p:cNvCxnSpPr>
          <p:nvPr/>
        </p:nvCxnSpPr>
        <p:spPr>
          <a:xfrm flipH="1">
            <a:off x="6096000" y="6045684"/>
            <a:ext cx="8604" cy="1532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52540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2718E1-47FC-FD90-1807-94821E94D29B}"/>
              </a:ext>
            </a:extLst>
          </p:cNvPr>
          <p:cNvSpPr>
            <a:spLocks noGrp="1"/>
          </p:cNvSpPr>
          <p:nvPr>
            <p:ph idx="1"/>
          </p:nvPr>
        </p:nvSpPr>
        <p:spPr/>
        <p:txBody>
          <a:bodyPr>
            <a:normAutofit fontScale="92500" lnSpcReduction="10000"/>
          </a:bodyPr>
          <a:lstStyle/>
          <a:p>
            <a:pPr marL="0" indent="0">
              <a:buNone/>
            </a:pPr>
            <a:r>
              <a:rPr lang="en-US" b="1" dirty="0"/>
              <a:t>1.Product selection: </a:t>
            </a:r>
            <a:r>
              <a:rPr lang="en-US" dirty="0"/>
              <a:t>deciding the type of business, selecting the product or product range for manufacturing along with its quantity is the most vital step. The size and the shape of the business ownership will be decided on the basis of the level of business activities. With the help of environment scanning and short listing, a number of project ideas can be developed by the entrepreneur. The following things will be included in this step:</a:t>
            </a:r>
          </a:p>
          <a:p>
            <a:pPr marL="514350" indent="-514350">
              <a:buFont typeface="+mj-lt"/>
              <a:buAutoNum type="alphaLcPeriod"/>
            </a:pPr>
            <a:r>
              <a:rPr lang="en-US" dirty="0"/>
              <a:t>Selecting the product/service.</a:t>
            </a:r>
          </a:p>
          <a:p>
            <a:pPr marL="514350" indent="-514350">
              <a:buFont typeface="+mj-lt"/>
              <a:buAutoNum type="alphaLcPeriod"/>
            </a:pPr>
            <a:r>
              <a:rPr lang="en-US" dirty="0"/>
              <a:t>Selecting the location.</a:t>
            </a:r>
          </a:p>
          <a:p>
            <a:pPr marL="514350" indent="-514350">
              <a:buFont typeface="+mj-lt"/>
              <a:buAutoNum type="alphaLcPeriod"/>
            </a:pPr>
            <a:r>
              <a:rPr lang="en-US" dirty="0"/>
              <a:t>Conducting a project feasibility study.</a:t>
            </a:r>
          </a:p>
          <a:p>
            <a:pPr marL="514350" indent="-514350">
              <a:buFont typeface="+mj-lt"/>
              <a:buAutoNum type="alphaLcPeriod"/>
            </a:pPr>
            <a:r>
              <a:rPr lang="en-US" dirty="0"/>
              <a:t>Preparing the business plan.</a:t>
            </a:r>
          </a:p>
          <a:p>
            <a:pPr marL="514350" indent="-514350">
              <a:buFont typeface="+mj-lt"/>
              <a:buAutoNum type="alphaLcPeriod"/>
            </a:pPr>
            <a:r>
              <a:rPr lang="en-US" dirty="0"/>
              <a:t>Preparing the project profile.</a:t>
            </a:r>
            <a:endParaRPr lang="en-IN" dirty="0"/>
          </a:p>
        </p:txBody>
      </p:sp>
    </p:spTree>
    <p:extLst>
      <p:ext uri="{BB962C8B-B14F-4D97-AF65-F5344CB8AC3E}">
        <p14:creationId xmlns:p14="http://schemas.microsoft.com/office/powerpoint/2010/main" val="32560605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1CE446-6239-1523-9A97-9F69A1408391}"/>
              </a:ext>
            </a:extLst>
          </p:cNvPr>
          <p:cNvSpPr>
            <a:spLocks noGrp="1"/>
          </p:cNvSpPr>
          <p:nvPr>
            <p:ph idx="1"/>
          </p:nvPr>
        </p:nvSpPr>
        <p:spPr/>
        <p:txBody>
          <a:bodyPr>
            <a:normAutofit fontScale="92500" lnSpcReduction="10000"/>
          </a:bodyPr>
          <a:lstStyle/>
          <a:p>
            <a:pPr marL="0" indent="0">
              <a:buNone/>
            </a:pPr>
            <a:r>
              <a:rPr lang="en-US" b="1" dirty="0"/>
              <a:t>2.Decide the constitution: </a:t>
            </a:r>
            <a:r>
              <a:rPr lang="en-US" dirty="0"/>
              <a:t>most of the new entrepreneurs do not have clear vision related to various legal issues and other government-related  factors associated with the selection of a certain business, which could result in mistakes costing time and money. the constitution of the business unit has to be decided by its promoter before starting any industry, which are mainly of the following types:</a:t>
            </a:r>
          </a:p>
          <a:p>
            <a:pPr marL="514350" indent="-514350">
              <a:buFont typeface="+mj-lt"/>
              <a:buAutoNum type="alphaLcPeriod"/>
            </a:pPr>
            <a:r>
              <a:rPr lang="en-US" dirty="0"/>
              <a:t>Sole proprietorship</a:t>
            </a:r>
          </a:p>
          <a:p>
            <a:pPr marL="514350" indent="-514350">
              <a:buFont typeface="+mj-lt"/>
              <a:buAutoNum type="alphaLcPeriod"/>
            </a:pPr>
            <a:r>
              <a:rPr lang="en-US" dirty="0"/>
              <a:t>Partnership</a:t>
            </a:r>
          </a:p>
          <a:p>
            <a:pPr marL="514350" indent="-514350">
              <a:buFont typeface="+mj-lt"/>
              <a:buAutoNum type="alphaLcPeriod"/>
            </a:pPr>
            <a:r>
              <a:rPr lang="en-US" dirty="0"/>
              <a:t>Corporation/limited company</a:t>
            </a:r>
          </a:p>
          <a:p>
            <a:pPr marL="514350" indent="-514350">
              <a:buFont typeface="+mj-lt"/>
              <a:buAutoNum type="alphaLcPeriod"/>
            </a:pPr>
            <a:r>
              <a:rPr lang="en-US" dirty="0"/>
              <a:t>Cooperative</a:t>
            </a:r>
          </a:p>
          <a:p>
            <a:pPr marL="514350" indent="-514350">
              <a:buFont typeface="+mj-lt"/>
              <a:buAutoNum type="alphaLcPeriod"/>
            </a:pPr>
            <a:r>
              <a:rPr lang="en-US" dirty="0"/>
              <a:t>franchising  </a:t>
            </a:r>
            <a:endParaRPr lang="en-IN" dirty="0"/>
          </a:p>
        </p:txBody>
      </p:sp>
    </p:spTree>
    <p:extLst>
      <p:ext uri="{BB962C8B-B14F-4D97-AF65-F5344CB8AC3E}">
        <p14:creationId xmlns:p14="http://schemas.microsoft.com/office/powerpoint/2010/main" val="35677830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31387F-AD68-F20A-640E-FF912F77CD98}"/>
              </a:ext>
            </a:extLst>
          </p:cNvPr>
          <p:cNvSpPr>
            <a:spLocks noGrp="1"/>
          </p:cNvSpPr>
          <p:nvPr>
            <p:ph idx="1"/>
          </p:nvPr>
        </p:nvSpPr>
        <p:spPr>
          <a:xfrm>
            <a:off x="838200" y="1435510"/>
            <a:ext cx="10515600" cy="5270090"/>
          </a:xfrm>
        </p:spPr>
        <p:txBody>
          <a:bodyPr>
            <a:normAutofit fontScale="92500" lnSpcReduction="20000"/>
          </a:bodyPr>
          <a:lstStyle/>
          <a:p>
            <a:pPr marL="0" indent="0">
              <a:buNone/>
            </a:pPr>
            <a:r>
              <a:rPr lang="en-US" b="1" dirty="0"/>
              <a:t>3. Registration: </a:t>
            </a:r>
            <a:r>
              <a:rPr lang="en-US" dirty="0"/>
              <a:t>registration of a new venture is very important. Though not mandatory, but registration is very advantageous for a business unit as it provides a legal identification and status to the business so that it can execute all its legal rights. A registered business unit is provided with government assistance, incentives and licenses to import raw materials.</a:t>
            </a:r>
            <a:r>
              <a:rPr lang="en-IN" dirty="0"/>
              <a:t> Briefly, a business can ensure all its legal rights by registering itself.</a:t>
            </a:r>
          </a:p>
          <a:p>
            <a:pPr marL="0" indent="0">
              <a:buNone/>
            </a:pPr>
            <a:r>
              <a:rPr lang="en-IN" b="1" dirty="0"/>
              <a:t>4.Clearance from specific department: </a:t>
            </a:r>
            <a:r>
              <a:rPr lang="en-IN" dirty="0"/>
              <a:t>on the basis of nature of the industry and the location of units, various types of approvals are required from different authorities. Specific clearance are usually required depending on the type of unit.</a:t>
            </a:r>
          </a:p>
          <a:p>
            <a:r>
              <a:rPr lang="en-IN" dirty="0"/>
              <a:t>Agriculture land conversion</a:t>
            </a:r>
          </a:p>
          <a:p>
            <a:r>
              <a:rPr lang="en-IN" dirty="0"/>
              <a:t>Building plan approval</a:t>
            </a:r>
          </a:p>
          <a:p>
            <a:r>
              <a:rPr lang="en-IN" dirty="0"/>
              <a:t>Factories act</a:t>
            </a:r>
          </a:p>
          <a:p>
            <a:r>
              <a:rPr lang="en-IN" dirty="0"/>
              <a:t>Drugs and cosmetics licence</a:t>
            </a:r>
          </a:p>
          <a:p>
            <a:r>
              <a:rPr lang="en-IN" dirty="0"/>
              <a:t>Approvals of hotels</a:t>
            </a:r>
            <a:endParaRPr lang="en-US" dirty="0"/>
          </a:p>
        </p:txBody>
      </p:sp>
    </p:spTree>
    <p:extLst>
      <p:ext uri="{BB962C8B-B14F-4D97-AF65-F5344CB8AC3E}">
        <p14:creationId xmlns:p14="http://schemas.microsoft.com/office/powerpoint/2010/main" val="34364129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7EB25A7-8C8F-98C4-E0F0-73F71FDB4877}"/>
              </a:ext>
            </a:extLst>
          </p:cNvPr>
          <p:cNvSpPr>
            <a:spLocks noGrp="1"/>
          </p:cNvSpPr>
          <p:nvPr>
            <p:ph idx="1"/>
          </p:nvPr>
        </p:nvSpPr>
        <p:spPr/>
        <p:txBody>
          <a:bodyPr>
            <a:normAutofit lnSpcReduction="10000"/>
          </a:bodyPr>
          <a:lstStyle/>
          <a:p>
            <a:pPr marL="0" indent="0" algn="just">
              <a:buNone/>
            </a:pPr>
            <a:r>
              <a:rPr lang="en-US" b="1" dirty="0"/>
              <a:t>5. Location: </a:t>
            </a:r>
            <a:r>
              <a:rPr lang="en-US" dirty="0"/>
              <a:t>deciding the location for constructing the business unit is           the next step. The entrepreneur also has to decide whether to buy or rent the business location. It is also important to decide the size of plot, covered and open areas, </a:t>
            </a:r>
            <a:r>
              <a:rPr lang="en-US" dirty="0" err="1"/>
              <a:t>etc</a:t>
            </a:r>
            <a:r>
              <a:rPr lang="en-US" dirty="0"/>
              <a:t> . It is quite important to have an appropriate industrial site or a ready industrial shed for any industrial project.</a:t>
            </a:r>
          </a:p>
          <a:p>
            <a:pPr marL="0" indent="0" algn="just">
              <a:buNone/>
            </a:pPr>
            <a:r>
              <a:rPr lang="en-US" b="1" dirty="0"/>
              <a:t>6. Machinery and equipment selection: </a:t>
            </a:r>
            <a:r>
              <a:rPr lang="en-US" dirty="0"/>
              <a:t>depending upon the selected product, different machines and equipments required for production are selected. Also, the different suppliers and their costs are evaluated and selected. The scheme of national small industries corporation(NSIC) can be used, in which different machines and equipments can be acquired on the basis of hire purchase system.</a:t>
            </a:r>
            <a:endParaRPr lang="en-IN" dirty="0"/>
          </a:p>
        </p:txBody>
      </p:sp>
    </p:spTree>
    <p:extLst>
      <p:ext uri="{BB962C8B-B14F-4D97-AF65-F5344CB8AC3E}">
        <p14:creationId xmlns:p14="http://schemas.microsoft.com/office/powerpoint/2010/main" val="10536473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83E72D-20A8-7004-96BC-036964538BB7}"/>
              </a:ext>
            </a:extLst>
          </p:cNvPr>
          <p:cNvSpPr>
            <a:spLocks noGrp="1"/>
          </p:cNvSpPr>
          <p:nvPr>
            <p:ph idx="1"/>
          </p:nvPr>
        </p:nvSpPr>
        <p:spPr/>
        <p:txBody>
          <a:bodyPr>
            <a:normAutofit lnSpcReduction="10000"/>
          </a:bodyPr>
          <a:lstStyle/>
          <a:p>
            <a:pPr marL="0" indent="0" algn="just">
              <a:buNone/>
            </a:pPr>
            <a:r>
              <a:rPr lang="en-US" b="1" dirty="0"/>
              <a:t>7.Project report preparation: </a:t>
            </a:r>
            <a:r>
              <a:rPr lang="en-US" dirty="0"/>
              <a:t>once the nature of ownership, machines, equipments and location are decided, the entrepreneur must prepare the feasibility study or project report. A project report provides a detailed understanding about the project and reveals its techno-economic feasibility. With the help of project reports economic viability and the technical feasibility of the selected product can be ensured.</a:t>
            </a:r>
          </a:p>
          <a:p>
            <a:pPr marL="0" indent="0" algn="just">
              <a:buNone/>
            </a:pPr>
            <a:r>
              <a:rPr lang="en-US" b="1" dirty="0"/>
              <a:t>8.Project appraisal: </a:t>
            </a:r>
            <a:r>
              <a:rPr lang="en-US" dirty="0"/>
              <a:t>in simple terms, evaluation of a project is called project appraisal. It is quite important to evaluate the project from the viewpoint of economic, financial, technical, market, managerial and social aspects, while initiating any enterprise so that the feasibility of the project can be checked. </a:t>
            </a:r>
            <a:endParaRPr lang="en-IN" dirty="0"/>
          </a:p>
        </p:txBody>
      </p:sp>
    </p:spTree>
    <p:extLst>
      <p:ext uri="{BB962C8B-B14F-4D97-AF65-F5344CB8AC3E}">
        <p14:creationId xmlns:p14="http://schemas.microsoft.com/office/powerpoint/2010/main" val="743556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E45733-2AD1-9575-4165-2F0B0DA612A6}"/>
              </a:ext>
            </a:extLst>
          </p:cNvPr>
          <p:cNvSpPr>
            <a:spLocks noGrp="1"/>
          </p:cNvSpPr>
          <p:nvPr>
            <p:ph idx="1"/>
          </p:nvPr>
        </p:nvSpPr>
        <p:spPr/>
        <p:txBody>
          <a:bodyPr>
            <a:normAutofit fontScale="77500" lnSpcReduction="20000"/>
          </a:bodyPr>
          <a:lstStyle/>
          <a:p>
            <a:pPr marL="0" indent="0">
              <a:buNone/>
            </a:pPr>
            <a:r>
              <a:rPr lang="en-US" b="1" dirty="0"/>
              <a:t>Components of an effective business model</a:t>
            </a:r>
          </a:p>
          <a:p>
            <a:r>
              <a:rPr lang="en-US" b="1" dirty="0">
                <a:latin typeface="Garamond" panose="02020404030301010803" pitchFamily="18" charset="0"/>
              </a:rPr>
              <a:t>Value proposition: </a:t>
            </a:r>
            <a:r>
              <a:rPr lang="en-US" dirty="0">
                <a:latin typeface="Garamond" panose="02020404030301010803" pitchFamily="18" charset="0"/>
              </a:rPr>
              <a:t>it is an explanation of a customer's problem, the product which solves the problem and the customers view point towards that product value.</a:t>
            </a:r>
          </a:p>
          <a:p>
            <a:r>
              <a:rPr lang="en-US" b="1" dirty="0">
                <a:latin typeface="Garamond" panose="02020404030301010803" pitchFamily="18" charset="0"/>
              </a:rPr>
              <a:t>Market segments: </a:t>
            </a:r>
            <a:r>
              <a:rPr lang="en-US" dirty="0">
                <a:latin typeface="Garamond" panose="02020404030301010803" pitchFamily="18" charset="0"/>
              </a:rPr>
              <a:t>it consists of specific set of people to be targeted and identifying different market segments having different needs and demands.</a:t>
            </a:r>
          </a:p>
          <a:p>
            <a:r>
              <a:rPr lang="en-US" b="1" dirty="0">
                <a:latin typeface="Garamond" panose="02020404030301010803" pitchFamily="18" charset="0"/>
              </a:rPr>
              <a:t>Value chain structure: </a:t>
            </a:r>
            <a:r>
              <a:rPr lang="en-US" dirty="0">
                <a:latin typeface="Garamond" panose="02020404030301010803" pitchFamily="18" charset="0"/>
              </a:rPr>
              <a:t>it implies the place a firm and its activities hold in a value chain and the manner in which the fir, apprehends the part of value created by it.</a:t>
            </a:r>
          </a:p>
          <a:p>
            <a:r>
              <a:rPr lang="en-IN" b="1" dirty="0">
                <a:latin typeface="Garamond" panose="02020404030301010803" pitchFamily="18" charset="0"/>
              </a:rPr>
              <a:t>Revenue</a:t>
            </a:r>
            <a:r>
              <a:rPr lang="en-IN" b="1" i="1" dirty="0">
                <a:latin typeface="Garamond" panose="02020404030301010803" pitchFamily="18" charset="0"/>
              </a:rPr>
              <a:t> </a:t>
            </a:r>
            <a:r>
              <a:rPr lang="en-IN" b="1" dirty="0">
                <a:latin typeface="Garamond" panose="02020404030301010803" pitchFamily="18" charset="0"/>
              </a:rPr>
              <a:t>generation</a:t>
            </a:r>
            <a:r>
              <a:rPr lang="en-IN" b="1" i="1" dirty="0">
                <a:latin typeface="Garamond" panose="02020404030301010803" pitchFamily="18" charset="0"/>
              </a:rPr>
              <a:t> </a:t>
            </a:r>
            <a:r>
              <a:rPr lang="en-IN" b="1" dirty="0">
                <a:latin typeface="Garamond" panose="02020404030301010803" pitchFamily="18" charset="0"/>
              </a:rPr>
              <a:t>and</a:t>
            </a:r>
            <a:r>
              <a:rPr lang="en-IN" b="1" i="1" dirty="0">
                <a:latin typeface="Garamond" panose="02020404030301010803" pitchFamily="18" charset="0"/>
              </a:rPr>
              <a:t> </a:t>
            </a:r>
            <a:r>
              <a:rPr lang="en-IN" b="1" dirty="0">
                <a:latin typeface="Garamond" panose="02020404030301010803" pitchFamily="18" charset="0"/>
              </a:rPr>
              <a:t>margins</a:t>
            </a:r>
            <a:r>
              <a:rPr lang="en-IN" b="1" i="1" dirty="0">
                <a:latin typeface="Garamond" panose="02020404030301010803" pitchFamily="18" charset="0"/>
              </a:rPr>
              <a:t>:</a:t>
            </a:r>
            <a:r>
              <a:rPr lang="en-IN" dirty="0">
                <a:latin typeface="Garamond" panose="02020404030301010803" pitchFamily="18" charset="0"/>
              </a:rPr>
              <a:t> it explains the process of revenue generation(including sales, support, subscription, leasing, etc) the cost structure and the targeted profit margins.</a:t>
            </a:r>
          </a:p>
          <a:p>
            <a:r>
              <a:rPr lang="en-IN" b="1" dirty="0">
                <a:latin typeface="Garamond" panose="02020404030301010803" pitchFamily="18" charset="0"/>
              </a:rPr>
              <a:t>Position in value network: </a:t>
            </a:r>
            <a:r>
              <a:rPr lang="en-IN" dirty="0">
                <a:latin typeface="Garamond" panose="02020404030301010803" pitchFamily="18" charset="0"/>
              </a:rPr>
              <a:t>it recognises the competitors, complementors and network effects which can be used to provide added value to the customers.</a:t>
            </a:r>
          </a:p>
          <a:p>
            <a:r>
              <a:rPr lang="en-IN" b="1" dirty="0">
                <a:latin typeface="Garamond" panose="02020404030301010803" pitchFamily="18" charset="0"/>
              </a:rPr>
              <a:t>Competitive strategy:</a:t>
            </a:r>
            <a:r>
              <a:rPr lang="en-IN" dirty="0">
                <a:latin typeface="Garamond" panose="02020404030301010803" pitchFamily="18" charset="0"/>
              </a:rPr>
              <a:t> it specifies the strategy adopted by a company to create a sustainable competitive advantage.</a:t>
            </a:r>
            <a:endParaRPr lang="en-IN" b="1" dirty="0">
              <a:latin typeface="Garamond" panose="02020404030301010803" pitchFamily="18" charset="0"/>
            </a:endParaRPr>
          </a:p>
          <a:p>
            <a:pPr marL="0" indent="0">
              <a:buNone/>
            </a:pPr>
            <a:endParaRPr lang="en-IN" b="1" dirty="0"/>
          </a:p>
        </p:txBody>
      </p:sp>
    </p:spTree>
    <p:extLst>
      <p:ext uri="{BB962C8B-B14F-4D97-AF65-F5344CB8AC3E}">
        <p14:creationId xmlns:p14="http://schemas.microsoft.com/office/powerpoint/2010/main" val="3611715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AA57F74-F875-1171-6203-FEE52A25AF11}"/>
              </a:ext>
            </a:extLst>
          </p:cNvPr>
          <p:cNvSpPr>
            <a:spLocks noGrp="1"/>
          </p:cNvSpPr>
          <p:nvPr>
            <p:ph idx="1"/>
          </p:nvPr>
        </p:nvSpPr>
        <p:spPr/>
        <p:txBody>
          <a:bodyPr>
            <a:normAutofit lnSpcReduction="10000"/>
          </a:bodyPr>
          <a:lstStyle/>
          <a:p>
            <a:pPr marL="0" indent="0">
              <a:buNone/>
            </a:pPr>
            <a:r>
              <a:rPr lang="en-US" b="1" dirty="0"/>
              <a:t>9. finance: </a:t>
            </a:r>
            <a:r>
              <a:rPr lang="en-US" dirty="0"/>
              <a:t>finance can be considered as the backbone of an organization. Every entrepreneur needs finance to setup a new venture. One can seek capital assistance and venture capital for starting an enterprise from various financial agencies. </a:t>
            </a:r>
          </a:p>
          <a:p>
            <a:pPr marL="0" indent="0">
              <a:buNone/>
            </a:pPr>
            <a:r>
              <a:rPr lang="en-US" b="1" dirty="0"/>
              <a:t>10. Implement the project and obtain final clearance: </a:t>
            </a:r>
            <a:r>
              <a:rPr lang="en-US" dirty="0"/>
              <a:t>after obtaining different clearances, licenses, infrastructure facilities, etc., from the concerned departments, the entrepreneurs are required to implement the project. for this purpose, the activities required to be performed by the entrepreneurs include ordering machineries, recruiting manpower, procuring raw materials, marketing, erection and commissions, and obtaining final clearance.</a:t>
            </a:r>
            <a:endParaRPr lang="en-IN" dirty="0"/>
          </a:p>
        </p:txBody>
      </p:sp>
    </p:spTree>
    <p:extLst>
      <p:ext uri="{BB962C8B-B14F-4D97-AF65-F5344CB8AC3E}">
        <p14:creationId xmlns:p14="http://schemas.microsoft.com/office/powerpoint/2010/main" val="42195163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FBA523F-34A5-9278-5334-21E453D6ECD6}"/>
              </a:ext>
            </a:extLst>
          </p:cNvPr>
          <p:cNvSpPr>
            <a:spLocks noGrp="1"/>
          </p:cNvSpPr>
          <p:nvPr>
            <p:ph idx="1"/>
          </p:nvPr>
        </p:nvSpPr>
        <p:spPr/>
        <p:txBody>
          <a:bodyPr/>
          <a:lstStyle/>
          <a:p>
            <a:pPr marL="0" indent="0">
              <a:buNone/>
            </a:pPr>
            <a:r>
              <a:rPr lang="en-US" b="1" dirty="0"/>
              <a:t>Problems faced by SSI’s</a:t>
            </a:r>
          </a:p>
          <a:p>
            <a:r>
              <a:rPr lang="en-US" dirty="0"/>
              <a:t>Problems of financial credit</a:t>
            </a:r>
          </a:p>
          <a:p>
            <a:r>
              <a:rPr lang="en-US" dirty="0"/>
              <a:t>Procurement of raw material</a:t>
            </a:r>
          </a:p>
          <a:p>
            <a:r>
              <a:rPr lang="en-US" dirty="0"/>
              <a:t>Lack of infrastructure</a:t>
            </a:r>
          </a:p>
          <a:p>
            <a:r>
              <a:rPr lang="en-US" dirty="0"/>
              <a:t>Technological issue</a:t>
            </a:r>
          </a:p>
          <a:p>
            <a:r>
              <a:rPr lang="en-US" dirty="0"/>
              <a:t>Dependency of middleman</a:t>
            </a:r>
          </a:p>
          <a:p>
            <a:r>
              <a:rPr lang="en-US" dirty="0"/>
              <a:t>Lack of entrepreneurial skills</a:t>
            </a:r>
          </a:p>
          <a:p>
            <a:r>
              <a:rPr lang="en-US" dirty="0"/>
              <a:t>Sickness of SSI sector</a:t>
            </a:r>
            <a:endParaRPr lang="en-IN" dirty="0"/>
          </a:p>
        </p:txBody>
      </p:sp>
    </p:spTree>
    <p:extLst>
      <p:ext uri="{BB962C8B-B14F-4D97-AF65-F5344CB8AC3E}">
        <p14:creationId xmlns:p14="http://schemas.microsoft.com/office/powerpoint/2010/main" val="7289258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71682C21-A818-A9DE-CF91-8FE7DBF33B5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7574" y="1356851"/>
            <a:ext cx="8976851" cy="5383161"/>
          </a:xfrm>
        </p:spPr>
      </p:pic>
    </p:spTree>
    <p:extLst>
      <p:ext uri="{BB962C8B-B14F-4D97-AF65-F5344CB8AC3E}">
        <p14:creationId xmlns:p14="http://schemas.microsoft.com/office/powerpoint/2010/main" val="18352153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E4B552-B6D8-6D67-D7FA-A1C3369D3B71}"/>
              </a:ext>
            </a:extLst>
          </p:cNvPr>
          <p:cNvSpPr>
            <a:spLocks noGrp="1"/>
          </p:cNvSpPr>
          <p:nvPr>
            <p:ph idx="1"/>
          </p:nvPr>
        </p:nvSpPr>
        <p:spPr>
          <a:xfrm>
            <a:off x="838200" y="1825625"/>
            <a:ext cx="10515600" cy="4624336"/>
          </a:xfrm>
        </p:spPr>
        <p:txBody>
          <a:bodyPr>
            <a:normAutofit fontScale="92500" lnSpcReduction="20000"/>
          </a:bodyPr>
          <a:lstStyle/>
          <a:p>
            <a:pPr marL="0" indent="0" algn="ctr">
              <a:buNone/>
            </a:pPr>
            <a:r>
              <a:rPr lang="en-US" sz="4800" b="1" dirty="0">
                <a:solidFill>
                  <a:schemeClr val="accent1"/>
                </a:solidFill>
              </a:rPr>
              <a:t>FINAL PROJECT REPORT WITH FEASIBILITY STUDY</a:t>
            </a:r>
          </a:p>
          <a:p>
            <a:r>
              <a:rPr lang="en-US" dirty="0"/>
              <a:t>The word ‘project’ denotes a planned work which involves one-time activities. It is temporary in nature and usually varies in duration.</a:t>
            </a:r>
          </a:p>
          <a:p>
            <a:r>
              <a:rPr lang="en-US" dirty="0"/>
              <a:t>Each project is undertaken by a business organization with a definite and unambiguous objective.</a:t>
            </a:r>
          </a:p>
          <a:p>
            <a:r>
              <a:rPr lang="en-US" dirty="0"/>
              <a:t>The time-frame, within which the project needs to be completed and the sources of various resources, etc., are assessed and appraised well in advance before commencing the project.</a:t>
            </a:r>
          </a:p>
          <a:p>
            <a:r>
              <a:rPr lang="en-US" b="1" dirty="0"/>
              <a:t>According to the project management institute’s(PMI) publication</a:t>
            </a:r>
            <a:r>
              <a:rPr lang="en-US" dirty="0"/>
              <a:t>, “a guide to the project management body of knowledge(PMBOK), a project is defined as, “a temporary endeavour undertaken to create a unique product or service”.</a:t>
            </a:r>
            <a:endParaRPr lang="en-IN" dirty="0"/>
          </a:p>
        </p:txBody>
      </p:sp>
    </p:spTree>
    <p:extLst>
      <p:ext uri="{BB962C8B-B14F-4D97-AF65-F5344CB8AC3E}">
        <p14:creationId xmlns:p14="http://schemas.microsoft.com/office/powerpoint/2010/main" val="19483580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504071B-1268-C733-1104-864B2AE12BBF}"/>
              </a:ext>
            </a:extLst>
          </p:cNvPr>
          <p:cNvSpPr>
            <a:spLocks noGrp="1"/>
          </p:cNvSpPr>
          <p:nvPr>
            <p:ph idx="1"/>
          </p:nvPr>
        </p:nvSpPr>
        <p:spPr/>
        <p:txBody>
          <a:bodyPr/>
          <a:lstStyle/>
          <a:p>
            <a:pPr marL="0" indent="0">
              <a:buNone/>
            </a:pPr>
            <a:r>
              <a:rPr lang="en-US" b="1" dirty="0"/>
              <a:t>Project report</a:t>
            </a:r>
          </a:p>
          <a:p>
            <a:r>
              <a:rPr lang="en-US" dirty="0"/>
              <a:t>A detailed project report is required for the establishment of small scale enterprise in order to have a clear understanding about number of years required for forfeiting the endowment.</a:t>
            </a:r>
          </a:p>
          <a:p>
            <a:r>
              <a:rPr lang="en-US" dirty="0"/>
              <a:t>Identification of product line, target market, evaluation of skills and accuracy are also facilitated by the project report for small scale industry.</a:t>
            </a:r>
          </a:p>
          <a:p>
            <a:r>
              <a:rPr lang="en-US" dirty="0"/>
              <a:t>An entrepreneur who starts the venture without the preparation of project report is prone to various risks as he does not have any tool for measuring the performance of the firm.</a:t>
            </a:r>
            <a:endParaRPr lang="en-IN" dirty="0"/>
          </a:p>
        </p:txBody>
      </p:sp>
    </p:spTree>
    <p:extLst>
      <p:ext uri="{BB962C8B-B14F-4D97-AF65-F5344CB8AC3E}">
        <p14:creationId xmlns:p14="http://schemas.microsoft.com/office/powerpoint/2010/main" val="10300721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A6FD698-4F04-16B2-A9AE-5B58A24BE1BA}"/>
              </a:ext>
            </a:extLst>
          </p:cNvPr>
          <p:cNvSpPr>
            <a:spLocks noGrp="1"/>
          </p:cNvSpPr>
          <p:nvPr>
            <p:ph idx="1"/>
          </p:nvPr>
        </p:nvSpPr>
        <p:spPr/>
        <p:txBody>
          <a:bodyPr>
            <a:normAutofit fontScale="92500" lnSpcReduction="10000"/>
          </a:bodyPr>
          <a:lstStyle/>
          <a:p>
            <a:pPr marL="0" indent="0">
              <a:buNone/>
            </a:pPr>
            <a:r>
              <a:rPr lang="en-US" b="1" dirty="0"/>
              <a:t>CONTENTS OF PROJECT REPORT</a:t>
            </a:r>
          </a:p>
          <a:p>
            <a:r>
              <a:rPr lang="en-US" b="1" dirty="0"/>
              <a:t>Background to the project: </a:t>
            </a:r>
            <a:r>
              <a:rPr lang="en-US" dirty="0"/>
              <a:t>a background involves a short review or description about the layout of the project report.</a:t>
            </a:r>
          </a:p>
          <a:p>
            <a:r>
              <a:rPr lang="en-US" b="1" dirty="0"/>
              <a:t>Terms of reference: </a:t>
            </a:r>
            <a:r>
              <a:rPr lang="en-US" dirty="0"/>
              <a:t>it mainly consists of explanation about the reasons behind the selection of a certain system for analysis along with the reference back to the primary analysis. The various details related with the resources, time scale and the scope of study are also included under the terms of reference.</a:t>
            </a:r>
          </a:p>
          <a:p>
            <a:r>
              <a:rPr lang="en-US" b="1" dirty="0"/>
              <a:t>Existing system: </a:t>
            </a:r>
            <a:r>
              <a:rPr lang="en-US" dirty="0"/>
              <a:t>it mainly throws light on the description of the system which are presently operating in the business unit. By using suitable method such as data flow diagram, flowcharts etc., these system can be represented.</a:t>
            </a:r>
            <a:endParaRPr lang="en-IN" dirty="0"/>
          </a:p>
        </p:txBody>
      </p:sp>
    </p:spTree>
    <p:extLst>
      <p:ext uri="{BB962C8B-B14F-4D97-AF65-F5344CB8AC3E}">
        <p14:creationId xmlns:p14="http://schemas.microsoft.com/office/powerpoint/2010/main" val="39579735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6E6356-4742-91CA-738A-1DFF44645F79}"/>
              </a:ext>
            </a:extLst>
          </p:cNvPr>
          <p:cNvSpPr>
            <a:spLocks noGrp="1"/>
          </p:cNvSpPr>
          <p:nvPr>
            <p:ph idx="1"/>
          </p:nvPr>
        </p:nvSpPr>
        <p:spPr/>
        <p:txBody>
          <a:bodyPr/>
          <a:lstStyle/>
          <a:p>
            <a:r>
              <a:rPr lang="en-US" b="1" dirty="0"/>
              <a:t>System requirements: </a:t>
            </a:r>
            <a:r>
              <a:rPr lang="en-US" dirty="0"/>
              <a:t>systems requirement are usually derived or evaluated from the existing system by discussing with operators and system users who have recognized the requirements which are not being fulfilled.</a:t>
            </a:r>
          </a:p>
          <a:p>
            <a:r>
              <a:rPr lang="en-US" b="1" dirty="0"/>
              <a:t>Proposed systems: </a:t>
            </a:r>
            <a:r>
              <a:rPr lang="en-US" dirty="0"/>
              <a:t>along with the rough definition of inputs and outputs, a logical system design can be outlined. This design will be explained more in the content rather than in display and layout. The requirements of various equipment and software should also be mentioned. The scope of these requirements depends upon the existing resources of the enterprise.</a:t>
            </a:r>
            <a:endParaRPr lang="en-IN" dirty="0"/>
          </a:p>
        </p:txBody>
      </p:sp>
    </p:spTree>
    <p:extLst>
      <p:ext uri="{BB962C8B-B14F-4D97-AF65-F5344CB8AC3E}">
        <p14:creationId xmlns:p14="http://schemas.microsoft.com/office/powerpoint/2010/main" val="33794230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4B3B751-8D01-4549-6C38-10BD6CB7F2DB}"/>
              </a:ext>
            </a:extLst>
          </p:cNvPr>
          <p:cNvSpPr>
            <a:spLocks noGrp="1"/>
          </p:cNvSpPr>
          <p:nvPr>
            <p:ph idx="1"/>
          </p:nvPr>
        </p:nvSpPr>
        <p:spPr/>
        <p:txBody>
          <a:bodyPr>
            <a:normAutofit fontScale="92500" lnSpcReduction="10000"/>
          </a:bodyPr>
          <a:lstStyle/>
          <a:p>
            <a:r>
              <a:rPr lang="en-US" b="1" dirty="0"/>
              <a:t>Financial aspects</a:t>
            </a:r>
            <a:r>
              <a:rPr lang="en-US" dirty="0"/>
              <a:t>: production costs, profitability, and cashflow statements are included in the financial aspects of the project report. The production costs should reflect the project wide patterns for minimum 5 years, breakeven point of production costs, utilities, selling price, design capacity, effect of variation of raw materials cost, and so on.</a:t>
            </a:r>
          </a:p>
          <a:p>
            <a:r>
              <a:rPr lang="en-US" b="1" dirty="0"/>
              <a:t>Alternative considered: </a:t>
            </a:r>
            <a:r>
              <a:rPr lang="en-US" dirty="0"/>
              <a:t>the various alternative are </a:t>
            </a:r>
            <a:r>
              <a:rPr lang="en-US" dirty="0" err="1"/>
              <a:t>analysed</a:t>
            </a:r>
            <a:r>
              <a:rPr lang="en-US" dirty="0"/>
              <a:t> and rejected by the analyst while determining the requirements of proposed system. These consideration must be </a:t>
            </a:r>
            <a:r>
              <a:rPr lang="en-US" dirty="0" err="1"/>
              <a:t>analysed</a:t>
            </a:r>
            <a:r>
              <a:rPr lang="en-US" dirty="0"/>
              <a:t> mainly because of the following two reasons:</a:t>
            </a:r>
          </a:p>
          <a:p>
            <a:pPr marL="514350" indent="-514350">
              <a:buFont typeface="+mj-lt"/>
              <a:buAutoNum type="alphaLcPeriod"/>
            </a:pPr>
            <a:r>
              <a:rPr lang="en-IN" dirty="0"/>
              <a:t>A lot of time can be saved by avoiding various discussion points.</a:t>
            </a:r>
          </a:p>
          <a:p>
            <a:pPr marL="514350" indent="-514350">
              <a:buFont typeface="+mj-lt"/>
              <a:buAutoNum type="alphaLcPeriod"/>
            </a:pPr>
            <a:r>
              <a:rPr lang="en-IN" dirty="0"/>
              <a:t>The various reasons for the rejections can be checked by the sponsor of the study.</a:t>
            </a:r>
          </a:p>
        </p:txBody>
      </p:sp>
    </p:spTree>
    <p:extLst>
      <p:ext uri="{BB962C8B-B14F-4D97-AF65-F5344CB8AC3E}">
        <p14:creationId xmlns:p14="http://schemas.microsoft.com/office/powerpoint/2010/main" val="39195899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951B83-8A89-0111-8B61-FD674433847E}"/>
              </a:ext>
            </a:extLst>
          </p:cNvPr>
          <p:cNvSpPr>
            <a:spLocks noGrp="1"/>
          </p:cNvSpPr>
          <p:nvPr>
            <p:ph idx="1"/>
          </p:nvPr>
        </p:nvSpPr>
        <p:spPr>
          <a:ln>
            <a:solidFill>
              <a:schemeClr val="tx1"/>
            </a:solidFill>
          </a:ln>
        </p:spPr>
        <p:txBody>
          <a:bodyPr/>
          <a:lstStyle/>
          <a:p>
            <a:pPr marL="0" indent="0" algn="ctr">
              <a:buNone/>
            </a:pPr>
            <a:r>
              <a:rPr lang="en-US" b="1" dirty="0"/>
              <a:t>PREPARING PROJECT REPORT</a:t>
            </a:r>
          </a:p>
          <a:p>
            <a:pPr marL="0" indent="0" algn="ctr">
              <a:buNone/>
            </a:pPr>
            <a:endParaRPr lang="en-IN" b="1" dirty="0"/>
          </a:p>
        </p:txBody>
      </p:sp>
      <p:sp>
        <p:nvSpPr>
          <p:cNvPr id="2" name="Rectangle 1">
            <a:extLst>
              <a:ext uri="{FF2B5EF4-FFF2-40B4-BE49-F238E27FC236}">
                <a16:creationId xmlns:a16="http://schemas.microsoft.com/office/drawing/2014/main" id="{FCE54116-FB17-5310-8EEB-028FEA2E0DA5}"/>
              </a:ext>
            </a:extLst>
          </p:cNvPr>
          <p:cNvSpPr/>
          <p:nvPr/>
        </p:nvSpPr>
        <p:spPr>
          <a:xfrm>
            <a:off x="3893573" y="2536723"/>
            <a:ext cx="4286865" cy="46544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Selecting the idea</a:t>
            </a:r>
            <a:endParaRPr lang="en-IN" dirty="0"/>
          </a:p>
        </p:txBody>
      </p:sp>
      <p:sp>
        <p:nvSpPr>
          <p:cNvPr id="4" name="Rectangle 3">
            <a:extLst>
              <a:ext uri="{FF2B5EF4-FFF2-40B4-BE49-F238E27FC236}">
                <a16:creationId xmlns:a16="http://schemas.microsoft.com/office/drawing/2014/main" id="{43976F8D-399D-AC0C-462A-6F1A262D7094}"/>
              </a:ext>
            </a:extLst>
          </p:cNvPr>
          <p:cNvSpPr/>
          <p:nvPr/>
        </p:nvSpPr>
        <p:spPr>
          <a:xfrm>
            <a:off x="3893572" y="3429000"/>
            <a:ext cx="4286865" cy="48546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observation</a:t>
            </a:r>
            <a:endParaRPr lang="en-IN" dirty="0"/>
          </a:p>
        </p:txBody>
      </p:sp>
      <p:sp>
        <p:nvSpPr>
          <p:cNvPr id="5" name="Rectangle 4">
            <a:extLst>
              <a:ext uri="{FF2B5EF4-FFF2-40B4-BE49-F238E27FC236}">
                <a16:creationId xmlns:a16="http://schemas.microsoft.com/office/drawing/2014/main" id="{F4064F68-2701-E74D-E892-3A6C524DBF6D}"/>
              </a:ext>
            </a:extLst>
          </p:cNvPr>
          <p:cNvSpPr/>
          <p:nvPr/>
        </p:nvSpPr>
        <p:spPr>
          <a:xfrm>
            <a:off x="3893571" y="4400039"/>
            <a:ext cx="4286865" cy="46544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Scanning of business environment</a:t>
            </a:r>
            <a:endParaRPr lang="en-IN" dirty="0"/>
          </a:p>
        </p:txBody>
      </p:sp>
      <p:sp>
        <p:nvSpPr>
          <p:cNvPr id="6" name="Rectangle 5">
            <a:extLst>
              <a:ext uri="{FF2B5EF4-FFF2-40B4-BE49-F238E27FC236}">
                <a16:creationId xmlns:a16="http://schemas.microsoft.com/office/drawing/2014/main" id="{D5B32061-03A1-F691-6804-09C85AAA9995}"/>
              </a:ext>
            </a:extLst>
          </p:cNvPr>
          <p:cNvSpPr/>
          <p:nvPr/>
        </p:nvSpPr>
        <p:spPr>
          <a:xfrm>
            <a:off x="3893574" y="5351054"/>
            <a:ext cx="4286865" cy="4654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Preparation of project report</a:t>
            </a:r>
            <a:endParaRPr lang="en-IN" dirty="0"/>
          </a:p>
        </p:txBody>
      </p:sp>
      <p:cxnSp>
        <p:nvCxnSpPr>
          <p:cNvPr id="8" name="Straight Arrow Connector 7">
            <a:extLst>
              <a:ext uri="{FF2B5EF4-FFF2-40B4-BE49-F238E27FC236}">
                <a16:creationId xmlns:a16="http://schemas.microsoft.com/office/drawing/2014/main" id="{3918F86B-3775-AE8F-7213-88ED03D92D5B}"/>
              </a:ext>
            </a:extLst>
          </p:cNvPr>
          <p:cNvCxnSpPr>
            <a:stCxn id="2" idx="2"/>
            <a:endCxn id="4" idx="0"/>
          </p:cNvCxnSpPr>
          <p:nvPr/>
        </p:nvCxnSpPr>
        <p:spPr>
          <a:xfrm flipH="1">
            <a:off x="6037005" y="3002166"/>
            <a:ext cx="1" cy="4268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77DCADA-BC5C-2FAB-B12F-4C93ACF7DDEC}"/>
              </a:ext>
            </a:extLst>
          </p:cNvPr>
          <p:cNvCxnSpPr/>
          <p:nvPr/>
        </p:nvCxnSpPr>
        <p:spPr>
          <a:xfrm flipH="1">
            <a:off x="6037002" y="3943836"/>
            <a:ext cx="1" cy="4268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808AD214-43B7-E378-087B-E7D8F552CC67}"/>
              </a:ext>
            </a:extLst>
          </p:cNvPr>
          <p:cNvCxnSpPr/>
          <p:nvPr/>
        </p:nvCxnSpPr>
        <p:spPr>
          <a:xfrm flipH="1">
            <a:off x="6037001" y="4924220"/>
            <a:ext cx="1" cy="4268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57061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0B1DA6-30C7-C98E-34DE-A59A4621C9D5}"/>
              </a:ext>
            </a:extLst>
          </p:cNvPr>
          <p:cNvSpPr>
            <a:spLocks noGrp="1"/>
          </p:cNvSpPr>
          <p:nvPr>
            <p:ph idx="1"/>
          </p:nvPr>
        </p:nvSpPr>
        <p:spPr/>
        <p:txBody>
          <a:bodyPr/>
          <a:lstStyle/>
          <a:p>
            <a:r>
              <a:rPr lang="en-US" b="1" dirty="0"/>
              <a:t>Selecting an idea: </a:t>
            </a:r>
            <a:r>
              <a:rPr lang="en-US" dirty="0"/>
              <a:t>The initial step of report preparation is the selection of an idea which should be attractive for both the market and the enterprise. Viability, profitability and social welfare should be the basis of the chosen idea. Different sources such as customers, competitors, distributors, company employees, journals, magazines, research and development can be evaluated and used for selecting the most viable idea.</a:t>
            </a:r>
          </a:p>
          <a:p>
            <a:r>
              <a:rPr lang="en-US" b="1" dirty="0"/>
              <a:t>Observation: </a:t>
            </a:r>
            <a:r>
              <a:rPr lang="en-US" dirty="0"/>
              <a:t>under this step, various observations related to the availability of raw material , machinery, market demand, </a:t>
            </a:r>
            <a:r>
              <a:rPr lang="en-US" dirty="0" err="1"/>
              <a:t>labour</a:t>
            </a:r>
            <a:r>
              <a:rPr lang="en-US" dirty="0"/>
              <a:t>, etc., need to be made.</a:t>
            </a:r>
            <a:endParaRPr lang="en-IN" dirty="0"/>
          </a:p>
        </p:txBody>
      </p:sp>
    </p:spTree>
    <p:extLst>
      <p:ext uri="{BB962C8B-B14F-4D97-AF65-F5344CB8AC3E}">
        <p14:creationId xmlns:p14="http://schemas.microsoft.com/office/powerpoint/2010/main" val="1846714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AE08010-4BD5-27E9-CBCB-45B74DABDF0F}"/>
              </a:ext>
            </a:extLst>
          </p:cNvPr>
          <p:cNvSpPr>
            <a:spLocks noGrp="1"/>
          </p:cNvSpPr>
          <p:nvPr>
            <p:ph idx="1"/>
          </p:nvPr>
        </p:nvSpPr>
        <p:spPr/>
        <p:txBody>
          <a:bodyPr>
            <a:normAutofit fontScale="92500" lnSpcReduction="20000"/>
          </a:bodyPr>
          <a:lstStyle/>
          <a:p>
            <a:pPr marL="0" indent="0">
              <a:buNone/>
            </a:pPr>
            <a:r>
              <a:rPr lang="en-US" sz="3500" b="1" dirty="0"/>
              <a:t>IMPORTANCE OF BUSINESS MODELS</a:t>
            </a:r>
          </a:p>
          <a:p>
            <a:pPr marL="514350" indent="-514350">
              <a:buAutoNum type="arabicPeriod"/>
            </a:pPr>
            <a:r>
              <a:rPr lang="en-IN" b="1" dirty="0"/>
              <a:t>Value proposition: </a:t>
            </a:r>
            <a:r>
              <a:rPr lang="en-IN" dirty="0"/>
              <a:t>the business model helps entrepreneurs define their value proposition-the unique combination of products, services, and benefits that differentiates their offering from competitors. It enables entrepreneurs to identify and articulate the value they intend to deliver to their target customers.</a:t>
            </a:r>
          </a:p>
          <a:p>
            <a:pPr marL="514350" indent="-514350">
              <a:buAutoNum type="arabicPeriod"/>
            </a:pPr>
            <a:r>
              <a:rPr lang="en-IN" b="1" dirty="0"/>
              <a:t>Revenue generation: </a:t>
            </a:r>
            <a:r>
              <a:rPr lang="en-IN" dirty="0"/>
              <a:t>a well-designed business model outlines the revenue streams and pricing strategies that will generate income for the company. </a:t>
            </a:r>
          </a:p>
          <a:p>
            <a:pPr marL="514350" indent="-514350">
              <a:buAutoNum type="arabicPeriod"/>
            </a:pPr>
            <a:r>
              <a:rPr lang="en-IN" b="1" dirty="0"/>
              <a:t>Resource allocation: </a:t>
            </a:r>
            <a:r>
              <a:rPr lang="en-IN" dirty="0"/>
              <a:t>a business model allows entrepreneurs to identify the key resources, both tangible and intangible, needed to operate the business. </a:t>
            </a:r>
          </a:p>
        </p:txBody>
      </p:sp>
    </p:spTree>
    <p:extLst>
      <p:ext uri="{BB962C8B-B14F-4D97-AF65-F5344CB8AC3E}">
        <p14:creationId xmlns:p14="http://schemas.microsoft.com/office/powerpoint/2010/main" val="28259709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ADFFD9-6201-4A9B-3BBE-7C8DF542E0CC}"/>
              </a:ext>
            </a:extLst>
          </p:cNvPr>
          <p:cNvSpPr>
            <a:spLocks noGrp="1"/>
          </p:cNvSpPr>
          <p:nvPr>
            <p:ph idx="1"/>
          </p:nvPr>
        </p:nvSpPr>
        <p:spPr/>
        <p:txBody>
          <a:bodyPr/>
          <a:lstStyle/>
          <a:p>
            <a:r>
              <a:rPr lang="en-US" b="1" dirty="0"/>
              <a:t>Scanning of business environment: </a:t>
            </a:r>
            <a:r>
              <a:rPr lang="en-US" dirty="0"/>
              <a:t>at this step, the quantity or amount of the required investment is evaluated by considering the enterprise location. Also, the evaluation should include background and skills of the entrepreneur, marketing level, probabilities of producing alternative, etc.</a:t>
            </a:r>
          </a:p>
          <a:p>
            <a:r>
              <a:rPr lang="en-US" b="1" dirty="0"/>
              <a:t>Preparation of project report: </a:t>
            </a:r>
            <a:r>
              <a:rPr lang="en-US" dirty="0"/>
              <a:t>at last, a suitable project is chosen for performing a detailed analysis in order to prepare a project report.</a:t>
            </a:r>
            <a:endParaRPr lang="en-IN" dirty="0"/>
          </a:p>
        </p:txBody>
      </p:sp>
    </p:spTree>
    <p:extLst>
      <p:ext uri="{BB962C8B-B14F-4D97-AF65-F5344CB8AC3E}">
        <p14:creationId xmlns:p14="http://schemas.microsoft.com/office/powerpoint/2010/main" val="27702433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5FB91AA-7DCB-3C3E-9950-098FCF2FAAAF}"/>
              </a:ext>
            </a:extLst>
          </p:cNvPr>
          <p:cNvSpPr>
            <a:spLocks noGrp="1"/>
          </p:cNvSpPr>
          <p:nvPr>
            <p:ph idx="1"/>
          </p:nvPr>
        </p:nvSpPr>
        <p:spPr>
          <a:xfrm>
            <a:off x="838200" y="1825625"/>
            <a:ext cx="10515600" cy="4693162"/>
          </a:xfrm>
        </p:spPr>
        <p:txBody>
          <a:bodyPr>
            <a:normAutofit fontScale="92500" lnSpcReduction="10000"/>
          </a:bodyPr>
          <a:lstStyle/>
          <a:p>
            <a:pPr marL="0" indent="0">
              <a:buNone/>
            </a:pPr>
            <a:r>
              <a:rPr lang="en-US" b="1" dirty="0"/>
              <a:t>FACTORS CONSIDERED IN PREPARATION OF PROJECT</a:t>
            </a:r>
          </a:p>
          <a:p>
            <a:r>
              <a:rPr lang="en-US" b="1" dirty="0"/>
              <a:t>Entrepreneur’s interest:</a:t>
            </a:r>
            <a:r>
              <a:rPr lang="en-US" dirty="0"/>
              <a:t> preparation of the project should be in accordance with the entrepreneur’s interests, resources and personality. Both the entrepreneurial abilities and training of the entrepreneur should be the basis of proposed projects.</a:t>
            </a:r>
          </a:p>
          <a:p>
            <a:r>
              <a:rPr lang="en-US" b="1" dirty="0"/>
              <a:t>Government regulation: </a:t>
            </a:r>
            <a:r>
              <a:rPr lang="en-US" dirty="0"/>
              <a:t>the industrialization policy of the country is announced by the government from time to time which is reflected in the industrial policy resolution of the government.</a:t>
            </a:r>
          </a:p>
          <a:p>
            <a:r>
              <a:rPr lang="en-US" b="1" dirty="0"/>
              <a:t>Availability of resources: </a:t>
            </a:r>
            <a:r>
              <a:rPr lang="en-US" dirty="0"/>
              <a:t>certain types of supplies, resources and inputs are required by each project and thus, it is the responsibility of the entrepreneur to evaluate such requirements. For this purpose, entrepreneurs must be assured about the amount of supplies which can be managed effectively.</a:t>
            </a:r>
            <a:endParaRPr lang="en-IN" dirty="0"/>
          </a:p>
        </p:txBody>
      </p:sp>
    </p:spTree>
    <p:extLst>
      <p:ext uri="{BB962C8B-B14F-4D97-AF65-F5344CB8AC3E}">
        <p14:creationId xmlns:p14="http://schemas.microsoft.com/office/powerpoint/2010/main" val="4059884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F44159-6EA5-5E96-CF49-25AB1FE183DE}"/>
              </a:ext>
            </a:extLst>
          </p:cNvPr>
          <p:cNvSpPr>
            <a:spLocks noGrp="1"/>
          </p:cNvSpPr>
          <p:nvPr>
            <p:ph idx="1"/>
          </p:nvPr>
        </p:nvSpPr>
        <p:spPr/>
        <p:txBody>
          <a:bodyPr>
            <a:normAutofit fontScale="85000" lnSpcReduction="20000"/>
          </a:bodyPr>
          <a:lstStyle/>
          <a:p>
            <a:r>
              <a:rPr lang="en-US" b="1" dirty="0"/>
              <a:t>Market adequacy: </a:t>
            </a:r>
            <a:r>
              <a:rPr lang="en-US" dirty="0"/>
              <a:t>the entrepreneur must consider the market adequacy as it is related with the level of present market share, competitors market share, quality and price levels of the different product and so on.</a:t>
            </a:r>
          </a:p>
          <a:p>
            <a:r>
              <a:rPr lang="en-US" b="1" dirty="0"/>
              <a:t>Cost factor: </a:t>
            </a:r>
            <a:r>
              <a:rPr lang="en-US" dirty="0"/>
              <a:t>the cost structure of the proposed product should be analyzed along with its capability of facilitating the entrepreneur to recover the acceptable profit with a competitive pricing. In addition, the costs of individual inputs and the rate of normal return/expected return available in the industry should also be evaluated by the entrepreneur along with the costs of labor, raw material, different overheads, selling and distribution costs. </a:t>
            </a:r>
          </a:p>
          <a:p>
            <a:r>
              <a:rPr lang="en-US" b="1" dirty="0"/>
              <a:t>Risk level: </a:t>
            </a:r>
            <a:r>
              <a:rPr lang="en-US" dirty="0"/>
              <a:t>a business project is prone to high level of risk due to uncertainty in business cycle, technological changes, governmental controls over price distribution, extent of environmental pollution, competition from substitutes, etc. It is thus important for the entrepreneur to analyse the risk level in the form of technical risk, economic risk and environmental risk. </a:t>
            </a:r>
            <a:endParaRPr lang="en-IN" dirty="0"/>
          </a:p>
        </p:txBody>
      </p:sp>
    </p:spTree>
    <p:extLst>
      <p:ext uri="{BB962C8B-B14F-4D97-AF65-F5344CB8AC3E}">
        <p14:creationId xmlns:p14="http://schemas.microsoft.com/office/powerpoint/2010/main" val="9500261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31AA2CA-C49B-85E2-E276-34657CDC5916}"/>
              </a:ext>
            </a:extLst>
          </p:cNvPr>
          <p:cNvSpPr>
            <a:spLocks noGrp="1"/>
          </p:cNvSpPr>
          <p:nvPr>
            <p:ph sz="half" idx="1"/>
          </p:nvPr>
        </p:nvSpPr>
        <p:spPr>
          <a:xfrm>
            <a:off x="914400" y="2523152"/>
            <a:ext cx="5181600" cy="4351338"/>
          </a:xfrm>
        </p:spPr>
        <p:txBody>
          <a:bodyPr/>
          <a:lstStyle/>
          <a:p>
            <a:pPr marL="0" indent="0" algn="ctr">
              <a:buNone/>
            </a:pPr>
            <a:endParaRPr lang="en-IN" b="1" dirty="0"/>
          </a:p>
        </p:txBody>
      </p:sp>
      <p:pic>
        <p:nvPicPr>
          <p:cNvPr id="9" name="Content Placeholder 8">
            <a:extLst>
              <a:ext uri="{FF2B5EF4-FFF2-40B4-BE49-F238E27FC236}">
                <a16:creationId xmlns:a16="http://schemas.microsoft.com/office/drawing/2014/main" id="{BE0A0483-35DF-78EC-8844-514622B9D9A4}"/>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rcRect t="44388" b="7256"/>
          <a:stretch>
            <a:fillRect/>
          </a:stretch>
        </p:blipFill>
        <p:spPr>
          <a:xfrm>
            <a:off x="6892412" y="2498417"/>
            <a:ext cx="4768645" cy="4367827"/>
          </a:xfrm>
        </p:spPr>
      </p:pic>
      <p:pic>
        <p:nvPicPr>
          <p:cNvPr id="2" name="Picture 1">
            <a:extLst>
              <a:ext uri="{FF2B5EF4-FFF2-40B4-BE49-F238E27FC236}">
                <a16:creationId xmlns:a16="http://schemas.microsoft.com/office/drawing/2014/main" id="{AEA7CE06-5BC7-C16C-FACB-C9DE0AF25135}"/>
              </a:ext>
            </a:extLst>
          </p:cNvPr>
          <p:cNvPicPr>
            <a:picLocks noChangeAspect="1"/>
          </p:cNvPicPr>
          <p:nvPr/>
        </p:nvPicPr>
        <p:blipFill>
          <a:blip r:embed="rId3"/>
          <a:srcRect l="11706" t="11182" r="7714" b="54213"/>
          <a:stretch>
            <a:fillRect/>
          </a:stretch>
        </p:blipFill>
        <p:spPr>
          <a:xfrm>
            <a:off x="914400" y="2506662"/>
            <a:ext cx="5181600" cy="4351338"/>
          </a:xfrm>
          <a:prstGeom prst="rect">
            <a:avLst/>
          </a:prstGeom>
        </p:spPr>
      </p:pic>
      <p:sp>
        <p:nvSpPr>
          <p:cNvPr id="7" name="TextBox 6">
            <a:extLst>
              <a:ext uri="{FF2B5EF4-FFF2-40B4-BE49-F238E27FC236}">
                <a16:creationId xmlns:a16="http://schemas.microsoft.com/office/drawing/2014/main" id="{84BB3139-40E5-DB60-6D7A-1D0FAE1871EE}"/>
              </a:ext>
            </a:extLst>
          </p:cNvPr>
          <p:cNvSpPr txBox="1"/>
          <p:nvPr/>
        </p:nvSpPr>
        <p:spPr>
          <a:xfrm>
            <a:off x="1317524" y="1474979"/>
            <a:ext cx="9999406" cy="830997"/>
          </a:xfrm>
          <a:prstGeom prst="rect">
            <a:avLst/>
          </a:prstGeom>
          <a:noFill/>
        </p:spPr>
        <p:txBody>
          <a:bodyPr wrap="square">
            <a:spAutoFit/>
          </a:bodyPr>
          <a:lstStyle/>
          <a:p>
            <a:pPr marL="0" indent="0" algn="ctr">
              <a:buNone/>
            </a:pPr>
            <a:r>
              <a:rPr lang="en-US" sz="2400" b="1" dirty="0"/>
              <a:t>PREPARING A MODEL PROJECT REPORT FOR STARTING A NEW VENTURE: SPECIMEN OF A PROJECT REPORT</a:t>
            </a:r>
            <a:endParaRPr lang="en-IN" sz="2400" b="1" dirty="0"/>
          </a:p>
        </p:txBody>
      </p:sp>
    </p:spTree>
    <p:extLst>
      <p:ext uri="{BB962C8B-B14F-4D97-AF65-F5344CB8AC3E}">
        <p14:creationId xmlns:p14="http://schemas.microsoft.com/office/powerpoint/2010/main" val="21343889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365E762F-0FA7-5D70-2C7C-7FA484DA55F7}"/>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rcRect t="24928" r="8504" b="29428"/>
          <a:stretch>
            <a:fillRect/>
          </a:stretch>
        </p:blipFill>
        <p:spPr>
          <a:xfrm>
            <a:off x="589935" y="1825625"/>
            <a:ext cx="4778478" cy="4351338"/>
          </a:xfrm>
        </p:spPr>
      </p:pic>
      <p:pic>
        <p:nvPicPr>
          <p:cNvPr id="13" name="Content Placeholder 12">
            <a:extLst>
              <a:ext uri="{FF2B5EF4-FFF2-40B4-BE49-F238E27FC236}">
                <a16:creationId xmlns:a16="http://schemas.microsoft.com/office/drawing/2014/main" id="{67DEC41E-C1BA-BF30-42E2-64C5B89489D5}"/>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rcRect l="10112" t="20409" r="14732" b="11351"/>
          <a:stretch>
            <a:fillRect/>
          </a:stretch>
        </p:blipFill>
        <p:spPr>
          <a:xfrm>
            <a:off x="6213987" y="1825624"/>
            <a:ext cx="5053781" cy="4351337"/>
          </a:xfrm>
        </p:spPr>
      </p:pic>
    </p:spTree>
    <p:extLst>
      <p:ext uri="{BB962C8B-B14F-4D97-AF65-F5344CB8AC3E}">
        <p14:creationId xmlns:p14="http://schemas.microsoft.com/office/powerpoint/2010/main" val="9803416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67354504-DF25-5355-75F9-7F08E6E2A2C9}"/>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rcRect l="25585" t="6852" r="12924" b="27394"/>
          <a:stretch>
            <a:fillRect/>
          </a:stretch>
        </p:blipFill>
        <p:spPr>
          <a:xfrm>
            <a:off x="855409" y="1728889"/>
            <a:ext cx="4788309" cy="4351338"/>
          </a:xfrm>
        </p:spPr>
      </p:pic>
      <p:pic>
        <p:nvPicPr>
          <p:cNvPr id="9" name="Content Placeholder 8">
            <a:extLst>
              <a:ext uri="{FF2B5EF4-FFF2-40B4-BE49-F238E27FC236}">
                <a16:creationId xmlns:a16="http://schemas.microsoft.com/office/drawing/2014/main" id="{0CE40420-8A48-1E8A-2829-6EA0E48C4BAA}"/>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6725266" y="1709225"/>
            <a:ext cx="5083276" cy="4351338"/>
          </a:xfrm>
        </p:spPr>
      </p:pic>
    </p:spTree>
    <p:extLst>
      <p:ext uri="{BB962C8B-B14F-4D97-AF65-F5344CB8AC3E}">
        <p14:creationId xmlns:p14="http://schemas.microsoft.com/office/powerpoint/2010/main" val="41462016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a:extLst>
              <a:ext uri="{FF2B5EF4-FFF2-40B4-BE49-F238E27FC236}">
                <a16:creationId xmlns:a16="http://schemas.microsoft.com/office/drawing/2014/main" id="{2C8A641A-6FF4-41F0-A6C7-8C920F4CB6C3}"/>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15320" t="9931" r="16595" b="18996"/>
          <a:stretch>
            <a:fillRect/>
          </a:stretch>
        </p:blipFill>
        <p:spPr>
          <a:xfrm>
            <a:off x="3274143" y="1589651"/>
            <a:ext cx="5397909" cy="4860310"/>
          </a:xfrm>
          <a:prstGeom prst="rect">
            <a:avLst/>
          </a:prstGeom>
        </p:spPr>
      </p:pic>
    </p:spTree>
    <p:extLst>
      <p:ext uri="{BB962C8B-B14F-4D97-AF65-F5344CB8AC3E}">
        <p14:creationId xmlns:p14="http://schemas.microsoft.com/office/powerpoint/2010/main" val="1034113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3BACF8C-C4EC-F9A3-98A3-02E4A4761B8F}"/>
              </a:ext>
            </a:extLst>
          </p:cNvPr>
          <p:cNvSpPr>
            <a:spLocks noGrp="1"/>
          </p:cNvSpPr>
          <p:nvPr>
            <p:ph idx="1"/>
          </p:nvPr>
        </p:nvSpPr>
        <p:spPr/>
        <p:txBody>
          <a:bodyPr>
            <a:normAutofit fontScale="92500"/>
          </a:bodyPr>
          <a:lstStyle/>
          <a:p>
            <a:pPr marL="0" indent="0">
              <a:buNone/>
            </a:pPr>
            <a:r>
              <a:rPr lang="en-US" b="1" dirty="0"/>
              <a:t>4. Target market identification: </a:t>
            </a:r>
            <a:r>
              <a:rPr lang="en-US" dirty="0"/>
              <a:t>a business model requires entrepreneurs to define their target market and understand their customers needs, preferences and behaviors.</a:t>
            </a:r>
          </a:p>
          <a:p>
            <a:pPr marL="0" indent="0">
              <a:buNone/>
            </a:pPr>
            <a:r>
              <a:rPr lang="en-US" b="1" dirty="0"/>
              <a:t>5. Competitive advantages: </a:t>
            </a:r>
            <a:r>
              <a:rPr lang="en-US" dirty="0"/>
              <a:t>a well-crafted business model helps entrepreneurs identify and leverage their competitive advantages. It allows them to differentiate their business by offering unique features, cost advantages, superior customer service.</a:t>
            </a:r>
          </a:p>
          <a:p>
            <a:pPr marL="0" indent="0">
              <a:buNone/>
            </a:pPr>
            <a:r>
              <a:rPr lang="en-US" b="1" dirty="0"/>
              <a:t>6. Risk mitigation : </a:t>
            </a:r>
            <a:r>
              <a:rPr lang="en-US" dirty="0"/>
              <a:t>a through understanding of the business model helps entrepreneurs identify potential risks and challenges. A robust business model increases the likelihood of business model increases the likelihood of business success and resilience in the face of uncertainties.</a:t>
            </a:r>
            <a:endParaRPr lang="en-IN" dirty="0"/>
          </a:p>
        </p:txBody>
      </p:sp>
    </p:spTree>
    <p:extLst>
      <p:ext uri="{BB962C8B-B14F-4D97-AF65-F5344CB8AC3E}">
        <p14:creationId xmlns:p14="http://schemas.microsoft.com/office/powerpoint/2010/main" val="41277279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FE32FB-4784-BDA4-DC49-3EDD24C6FF3C}"/>
              </a:ext>
            </a:extLst>
          </p:cNvPr>
          <p:cNvSpPr>
            <a:spLocks noGrp="1"/>
          </p:cNvSpPr>
          <p:nvPr>
            <p:ph idx="1"/>
          </p:nvPr>
        </p:nvSpPr>
        <p:spPr/>
        <p:txBody>
          <a:bodyPr/>
          <a:lstStyle/>
          <a:p>
            <a:pPr marL="0" indent="0">
              <a:buNone/>
            </a:pPr>
            <a:r>
              <a:rPr lang="en-US" b="1" dirty="0"/>
              <a:t>7. Decision making framework</a:t>
            </a:r>
            <a:r>
              <a:rPr lang="en-US" dirty="0"/>
              <a:t>: A</a:t>
            </a:r>
            <a:r>
              <a:rPr lang="en-US" b="1" dirty="0"/>
              <a:t> </a:t>
            </a:r>
            <a:r>
              <a:rPr lang="en-US" dirty="0"/>
              <a:t>business model provides entrepreneurs with a structured framework for making informed decisions. It helps them evaluate new opportunities, assess the feasibility of different strategies, and prioritize actions based on their alignment with the overall business model.</a:t>
            </a:r>
          </a:p>
          <a:p>
            <a:pPr marL="0" indent="0">
              <a:buNone/>
            </a:pPr>
            <a:r>
              <a:rPr lang="en-US" b="1" dirty="0"/>
              <a:t>8. Investors and stakeholder communication: </a:t>
            </a:r>
            <a:r>
              <a:rPr lang="en-US" dirty="0"/>
              <a:t>A well-defined business model is crucial when seeking funding or attracting stakeholders. It provides a clear and compelling narrative about the business value proposition, market potential and financial viability.</a:t>
            </a:r>
            <a:endParaRPr lang="en-IN" dirty="0"/>
          </a:p>
        </p:txBody>
      </p:sp>
    </p:spTree>
    <p:extLst>
      <p:ext uri="{BB962C8B-B14F-4D97-AF65-F5344CB8AC3E}">
        <p14:creationId xmlns:p14="http://schemas.microsoft.com/office/powerpoint/2010/main" val="23700910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6ACD103-D5CD-A04D-1DCF-B8D68C6957D4}"/>
              </a:ext>
            </a:extLst>
          </p:cNvPr>
          <p:cNvSpPr>
            <a:spLocks noGrp="1"/>
          </p:cNvSpPr>
          <p:nvPr>
            <p:ph idx="1"/>
          </p:nvPr>
        </p:nvSpPr>
        <p:spPr>
          <a:xfrm>
            <a:off x="838200" y="1845290"/>
            <a:ext cx="10515600" cy="4351338"/>
          </a:xfrm>
        </p:spPr>
        <p:txBody>
          <a:bodyPr>
            <a:normAutofit fontScale="92500" lnSpcReduction="20000"/>
          </a:bodyPr>
          <a:lstStyle/>
          <a:p>
            <a:pPr marL="0" indent="0">
              <a:buNone/>
            </a:pPr>
            <a:r>
              <a:rPr lang="en-US" sz="4800" b="1" dirty="0">
                <a:solidFill>
                  <a:schemeClr val="accent1"/>
                </a:solidFill>
              </a:rPr>
              <a:t>OSTERWALDER BUSINESS MODEL CANVAS</a:t>
            </a:r>
          </a:p>
          <a:p>
            <a:pPr algn="just"/>
            <a:r>
              <a:rPr lang="en-US" dirty="0">
                <a:latin typeface="Garamond" panose="02020404030301010803" pitchFamily="18" charset="0"/>
              </a:rPr>
              <a:t>The business model canvas was proposed by Alexander Osterwalder based on his earlier book: business model ontology</a:t>
            </a:r>
          </a:p>
          <a:p>
            <a:pPr algn="just"/>
            <a:r>
              <a:rPr lang="en-US" dirty="0">
                <a:latin typeface="Garamond" panose="02020404030301010803" pitchFamily="18" charset="0"/>
              </a:rPr>
              <a:t>It outlines nine segments which form the building blocks for the business model in a nine one-page canvas</a:t>
            </a:r>
          </a:p>
          <a:p>
            <a:pPr algn="just"/>
            <a:r>
              <a:rPr lang="en-US" dirty="0">
                <a:latin typeface="Garamond" panose="02020404030301010803" pitchFamily="18" charset="0"/>
              </a:rPr>
              <a:t>The matrix consists of nine interrelated blocks that illustrate all the activities of a company.</a:t>
            </a:r>
          </a:p>
          <a:p>
            <a:r>
              <a:rPr lang="en-IN" dirty="0">
                <a:latin typeface="Garamond" panose="02020404030301010803" pitchFamily="18" charset="0"/>
              </a:rPr>
              <a:t>Clearly differentiated and identified, the boxes are carefully and precisely arranged on the canvas</a:t>
            </a:r>
          </a:p>
          <a:p>
            <a:r>
              <a:rPr lang="en-IN" dirty="0">
                <a:latin typeface="Garamond" panose="02020404030301010803" pitchFamily="18" charset="0"/>
              </a:rPr>
              <a:t>This layout creates synergies between them, resulting in a unique strategy for every company that tries the exercise.</a:t>
            </a:r>
          </a:p>
        </p:txBody>
      </p:sp>
    </p:spTree>
    <p:extLst>
      <p:ext uri="{BB962C8B-B14F-4D97-AF65-F5344CB8AC3E}">
        <p14:creationId xmlns:p14="http://schemas.microsoft.com/office/powerpoint/2010/main" val="25700090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70ED7A4E-055B-783D-9D03-E1467B81D7BA}"/>
              </a:ext>
            </a:extLst>
          </p:cNvPr>
          <p:cNvPicPr>
            <a:picLocks noGrp="1" noChangeAspect="1"/>
          </p:cNvPicPr>
          <p:nvPr>
            <p:ph idx="1"/>
          </p:nvPr>
        </p:nvPicPr>
        <p:blipFill>
          <a:blip r:embed="rId2"/>
          <a:stretch>
            <a:fillRect/>
          </a:stretch>
        </p:blipFill>
        <p:spPr>
          <a:xfrm>
            <a:off x="747252" y="1524001"/>
            <a:ext cx="10697496" cy="5063611"/>
          </a:xfrm>
          <a:prstGeom prst="rect">
            <a:avLst/>
          </a:prstGeom>
        </p:spPr>
      </p:pic>
      <p:sp>
        <p:nvSpPr>
          <p:cNvPr id="2" name="Rectangle 1">
            <a:extLst>
              <a:ext uri="{FF2B5EF4-FFF2-40B4-BE49-F238E27FC236}">
                <a16:creationId xmlns:a16="http://schemas.microsoft.com/office/drawing/2014/main" id="{C909117B-5151-0288-AA70-B3F2AC49EEAA}"/>
              </a:ext>
            </a:extLst>
          </p:cNvPr>
          <p:cNvSpPr/>
          <p:nvPr/>
        </p:nvSpPr>
        <p:spPr>
          <a:xfrm>
            <a:off x="5083277" y="3213918"/>
            <a:ext cx="1907457" cy="36502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a:p>
        </p:txBody>
      </p:sp>
    </p:spTree>
    <p:extLst>
      <p:ext uri="{BB962C8B-B14F-4D97-AF65-F5344CB8AC3E}">
        <p14:creationId xmlns:p14="http://schemas.microsoft.com/office/powerpoint/2010/main" val="20650270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802F315-AA9A-A97A-F208-5EFDB90E1F43}"/>
              </a:ext>
            </a:extLst>
          </p:cNvPr>
          <p:cNvSpPr>
            <a:spLocks noGrp="1"/>
          </p:cNvSpPr>
          <p:nvPr>
            <p:ph idx="1"/>
          </p:nvPr>
        </p:nvSpPr>
        <p:spPr>
          <a:xfrm>
            <a:off x="838200" y="1592826"/>
            <a:ext cx="10515600" cy="4827639"/>
          </a:xfrm>
        </p:spPr>
        <p:txBody>
          <a:bodyPr>
            <a:normAutofit fontScale="77500" lnSpcReduction="20000"/>
          </a:bodyPr>
          <a:lstStyle/>
          <a:p>
            <a:r>
              <a:rPr lang="en-US" b="1" dirty="0">
                <a:solidFill>
                  <a:srgbClr val="FF0000"/>
                </a:solidFill>
              </a:rPr>
              <a:t>Key partners of business: </a:t>
            </a:r>
            <a:r>
              <a:rPr lang="en-US" dirty="0"/>
              <a:t>key partners are the external companies or suppliers that will help businesses carry out their key activities. These partnerships are forged in order to reduce risks and acquire resources. Types of partnerships are</a:t>
            </a:r>
          </a:p>
          <a:p>
            <a:pPr>
              <a:buFont typeface="Wingdings" panose="05000000000000000000" pitchFamily="2" charset="2"/>
              <a:buChar char="§"/>
            </a:pPr>
            <a:r>
              <a:rPr lang="en-US" dirty="0"/>
              <a:t>Strategic alliance: partnership between non competitors</a:t>
            </a:r>
          </a:p>
          <a:p>
            <a:pPr>
              <a:buFont typeface="Wingdings" panose="05000000000000000000" pitchFamily="2" charset="2"/>
              <a:buChar char="§"/>
            </a:pPr>
            <a:r>
              <a:rPr lang="en-US" dirty="0"/>
              <a:t>Competition: strategic partnership between partners</a:t>
            </a:r>
          </a:p>
          <a:p>
            <a:pPr>
              <a:buFont typeface="Wingdings" panose="05000000000000000000" pitchFamily="2" charset="2"/>
              <a:buChar char="§"/>
            </a:pPr>
            <a:r>
              <a:rPr lang="en-US" dirty="0"/>
              <a:t>Joint ventures: partners developing a new business</a:t>
            </a:r>
          </a:p>
          <a:p>
            <a:pPr>
              <a:buFont typeface="Wingdings" panose="05000000000000000000" pitchFamily="2" charset="2"/>
              <a:buChar char="§"/>
            </a:pPr>
            <a:r>
              <a:rPr lang="en-US" dirty="0"/>
              <a:t>Buyers-supplier relationship: ensure reliable supplies</a:t>
            </a:r>
          </a:p>
          <a:p>
            <a:r>
              <a:rPr lang="en-US" b="1" dirty="0">
                <a:solidFill>
                  <a:srgbClr val="FF0000"/>
                </a:solidFill>
              </a:rPr>
              <a:t>Key</a:t>
            </a:r>
            <a:r>
              <a:rPr lang="en-US" dirty="0">
                <a:solidFill>
                  <a:srgbClr val="FF0000"/>
                </a:solidFill>
              </a:rPr>
              <a:t> </a:t>
            </a:r>
            <a:r>
              <a:rPr lang="en-US" b="1" dirty="0">
                <a:solidFill>
                  <a:srgbClr val="FF0000"/>
                </a:solidFill>
              </a:rPr>
              <a:t>activities:</a:t>
            </a:r>
            <a:r>
              <a:rPr lang="en-US" b="1" dirty="0"/>
              <a:t> </a:t>
            </a:r>
            <a:r>
              <a:rPr lang="en-US" dirty="0"/>
              <a:t>what are the activities/ tasks that need to be completed to fulfil the business purpose? In this section, businesses should list down all the key activities they need to do to make their business model work.</a:t>
            </a:r>
            <a:r>
              <a:rPr lang="en-IN" dirty="0"/>
              <a:t> There are 3 categories of key activities:</a:t>
            </a:r>
          </a:p>
          <a:p>
            <a:pPr>
              <a:buFont typeface="Wingdings" panose="05000000000000000000" pitchFamily="2" charset="2"/>
              <a:buChar char="§"/>
            </a:pPr>
            <a:r>
              <a:rPr lang="en-IN" dirty="0"/>
              <a:t>Production: designing, manufacturing and delivering a product in significant quantities and /or of superior quality.</a:t>
            </a:r>
          </a:p>
          <a:p>
            <a:pPr>
              <a:buFont typeface="Wingdings" panose="05000000000000000000" pitchFamily="2" charset="2"/>
              <a:buChar char="§"/>
            </a:pPr>
            <a:r>
              <a:rPr lang="en-IN" dirty="0"/>
              <a:t>Problem solving: finding new solutions to individual problems faced by customers.</a:t>
            </a:r>
          </a:p>
          <a:p>
            <a:pPr>
              <a:buFont typeface="Wingdings" panose="05000000000000000000" pitchFamily="2" charset="2"/>
              <a:buChar char="§"/>
            </a:pPr>
            <a:r>
              <a:rPr lang="en-IN" dirty="0"/>
              <a:t>Platform/ network: creating and maintaining platforms.</a:t>
            </a:r>
          </a:p>
        </p:txBody>
      </p:sp>
    </p:spTree>
    <p:extLst>
      <p:ext uri="{BB962C8B-B14F-4D97-AF65-F5344CB8AC3E}">
        <p14:creationId xmlns:p14="http://schemas.microsoft.com/office/powerpoint/2010/main" val="35184869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2016</TotalTime>
  <Words>4508</Words>
  <Application>Microsoft Office PowerPoint</Application>
  <PresentationFormat>Widescreen</PresentationFormat>
  <Paragraphs>197</Paragraphs>
  <Slides>46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46</vt:i4>
      </vt:variant>
    </vt:vector>
  </HeadingPairs>
  <TitlesOfParts>
    <vt:vector size="51" baseType="lpstr">
      <vt:lpstr>Arial</vt:lpstr>
      <vt:lpstr>Calibri</vt:lpstr>
      <vt:lpstr>Garamond</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Pallavi Raju</dc:creator>
  <cp:lastModifiedBy>Pallavi Raju</cp:lastModifiedBy>
  <cp:revision>47</cp:revision>
  <dcterms:created xsi:type="dcterms:W3CDTF">2025-06-23T15:20:34Z</dcterms:created>
  <dcterms:modified xsi:type="dcterms:W3CDTF">2025-06-26T06:33:30Z</dcterms:modified>
</cp:coreProperties>
</file>