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F35975-11EA-4704-9204-3740F324560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IN"/>
        </a:p>
      </dgm:t>
    </dgm:pt>
    <dgm:pt modelId="{BA99EBB3-E21F-4726-B383-F5E493BFC6E3}">
      <dgm:prSet phldrT="[Text]">
        <dgm:style>
          <a:lnRef idx="1">
            <a:schemeClr val="accent5"/>
          </a:lnRef>
          <a:fillRef idx="2">
            <a:schemeClr val="accent5"/>
          </a:fillRef>
          <a:effectRef idx="1">
            <a:schemeClr val="accent5"/>
          </a:effectRef>
          <a:fontRef idx="minor">
            <a:schemeClr val="dk1"/>
          </a:fontRef>
        </dgm:style>
      </dgm:prSet>
      <dgm:spPr>
        <a:ln>
          <a:solidFill>
            <a:schemeClr val="accent4">
              <a:lumMod val="50000"/>
            </a:schemeClr>
          </a:solidFill>
        </a:ln>
      </dgm:spPr>
      <dgm:t>
        <a:bodyPr/>
        <a:lstStyle/>
        <a:p>
          <a:r>
            <a:rPr lang="en-US" dirty="0">
              <a:solidFill>
                <a:schemeClr val="tx1"/>
              </a:solidFill>
              <a:latin typeface="Arial Black" pitchFamily="34" charset="0"/>
            </a:rPr>
            <a:t>In Marketing </a:t>
          </a:r>
          <a:endParaRPr lang="en-IN" dirty="0">
            <a:solidFill>
              <a:schemeClr val="tx1"/>
            </a:solidFill>
            <a:latin typeface="Arial Black" pitchFamily="34" charset="0"/>
          </a:endParaRPr>
        </a:p>
      </dgm:t>
    </dgm:pt>
    <dgm:pt modelId="{1E9146D2-0952-475E-863B-BCECFC4E8297}" type="parTrans" cxnId="{DFBD5A63-3D59-496A-8DBE-A1E644BA354C}">
      <dgm:prSet/>
      <dgm:spPr/>
      <dgm:t>
        <a:bodyPr/>
        <a:lstStyle/>
        <a:p>
          <a:endParaRPr lang="en-IN"/>
        </a:p>
      </dgm:t>
    </dgm:pt>
    <dgm:pt modelId="{65C846AB-9C76-459D-9295-9F9A6A338783}" type="sibTrans" cxnId="{DFBD5A63-3D59-496A-8DBE-A1E644BA354C}">
      <dgm:prSet/>
      <dgm:spPr/>
      <dgm:t>
        <a:bodyPr/>
        <a:lstStyle/>
        <a:p>
          <a:endParaRPr lang="en-IN"/>
        </a:p>
      </dgm:t>
    </dgm:pt>
    <dgm:pt modelId="{1ACC8C1F-7207-4039-8E8F-F70003063A5A}">
      <dgm:prSet phldrT="[Text]">
        <dgm:style>
          <a:lnRef idx="1">
            <a:schemeClr val="accent5"/>
          </a:lnRef>
          <a:fillRef idx="2">
            <a:schemeClr val="accent5"/>
          </a:fillRef>
          <a:effectRef idx="1">
            <a:schemeClr val="accent5"/>
          </a:effectRef>
          <a:fontRef idx="minor">
            <a:schemeClr val="dk1"/>
          </a:fontRef>
        </dgm:style>
      </dgm:prSet>
      <dgm:spPr/>
      <dgm:t>
        <a:bodyPr/>
        <a:lstStyle/>
        <a:p>
          <a:r>
            <a:rPr lang="en-US" dirty="0">
              <a:solidFill>
                <a:schemeClr val="tx1"/>
              </a:solidFill>
              <a:latin typeface="Arial Black" pitchFamily="34" charset="0"/>
            </a:rPr>
            <a:t>In Finance</a:t>
          </a:r>
          <a:endParaRPr lang="en-IN" dirty="0">
            <a:solidFill>
              <a:schemeClr val="tx1"/>
            </a:solidFill>
            <a:latin typeface="Arial Black" pitchFamily="34" charset="0"/>
          </a:endParaRPr>
        </a:p>
      </dgm:t>
    </dgm:pt>
    <dgm:pt modelId="{9A1749CF-9358-439E-B6CA-A0EB6D2C5BCA}" type="parTrans" cxnId="{4D1730E5-C66F-499E-93BA-33858DECAEA2}">
      <dgm:prSet/>
      <dgm:spPr/>
      <dgm:t>
        <a:bodyPr/>
        <a:lstStyle/>
        <a:p>
          <a:endParaRPr lang="en-IN"/>
        </a:p>
      </dgm:t>
    </dgm:pt>
    <dgm:pt modelId="{DF883C0C-A65B-4B91-BE3D-E173A8D82450}" type="sibTrans" cxnId="{4D1730E5-C66F-499E-93BA-33858DECAEA2}">
      <dgm:prSet/>
      <dgm:spPr/>
      <dgm:t>
        <a:bodyPr/>
        <a:lstStyle/>
        <a:p>
          <a:endParaRPr lang="en-IN"/>
        </a:p>
      </dgm:t>
    </dgm:pt>
    <dgm:pt modelId="{E6AE9D68-902E-4580-BD86-B39708799A22}">
      <dgm:prSet phldrT="[Text]">
        <dgm:style>
          <a:lnRef idx="1">
            <a:schemeClr val="accent5"/>
          </a:lnRef>
          <a:fillRef idx="2">
            <a:schemeClr val="accent5"/>
          </a:fillRef>
          <a:effectRef idx="1">
            <a:schemeClr val="accent5"/>
          </a:effectRef>
          <a:fontRef idx="minor">
            <a:schemeClr val="dk1"/>
          </a:fontRef>
        </dgm:style>
      </dgm:prSet>
      <dgm:spPr/>
      <dgm:t>
        <a:bodyPr/>
        <a:lstStyle/>
        <a:p>
          <a:r>
            <a:rPr lang="en-US" dirty="0">
              <a:solidFill>
                <a:schemeClr val="tx1"/>
              </a:solidFill>
              <a:latin typeface="Arial Black" pitchFamily="34" charset="0"/>
            </a:rPr>
            <a:t>In Research &amp; Development</a:t>
          </a:r>
          <a:endParaRPr lang="en-IN" dirty="0">
            <a:solidFill>
              <a:schemeClr val="tx1"/>
            </a:solidFill>
            <a:latin typeface="Arial Black" pitchFamily="34" charset="0"/>
          </a:endParaRPr>
        </a:p>
      </dgm:t>
    </dgm:pt>
    <dgm:pt modelId="{502BF2E3-F6B2-4C00-AC40-BD8CA0AC3B16}" type="parTrans" cxnId="{7A3D7F09-C2D3-4E71-AE56-7DE1B8ADEDC4}">
      <dgm:prSet/>
      <dgm:spPr/>
      <dgm:t>
        <a:bodyPr/>
        <a:lstStyle/>
        <a:p>
          <a:endParaRPr lang="en-IN"/>
        </a:p>
      </dgm:t>
    </dgm:pt>
    <dgm:pt modelId="{F7B5E752-03D8-4A93-8024-3E3794E38143}" type="sibTrans" cxnId="{7A3D7F09-C2D3-4E71-AE56-7DE1B8ADEDC4}">
      <dgm:prSet/>
      <dgm:spPr/>
      <dgm:t>
        <a:bodyPr/>
        <a:lstStyle/>
        <a:p>
          <a:endParaRPr lang="en-IN"/>
        </a:p>
      </dgm:t>
    </dgm:pt>
    <dgm:pt modelId="{E23FAD68-42C2-466C-8D49-85AC583934FB}">
      <dgm:prSet phldrT="[Text]">
        <dgm:style>
          <a:lnRef idx="1">
            <a:schemeClr val="accent5"/>
          </a:lnRef>
          <a:fillRef idx="2">
            <a:schemeClr val="accent5"/>
          </a:fillRef>
          <a:effectRef idx="1">
            <a:schemeClr val="accent5"/>
          </a:effectRef>
          <a:fontRef idx="minor">
            <a:schemeClr val="dk1"/>
          </a:fontRef>
        </dgm:style>
      </dgm:prSet>
      <dgm:spPr/>
      <dgm:t>
        <a:bodyPr/>
        <a:lstStyle/>
        <a:p>
          <a:r>
            <a:rPr lang="en-US" dirty="0">
              <a:solidFill>
                <a:schemeClr val="tx1"/>
              </a:solidFill>
              <a:latin typeface="Arial Black" pitchFamily="34" charset="0"/>
            </a:rPr>
            <a:t>In Manufacturing &amp; Operations</a:t>
          </a:r>
          <a:endParaRPr lang="en-IN" dirty="0">
            <a:solidFill>
              <a:schemeClr val="tx1"/>
            </a:solidFill>
            <a:latin typeface="Arial Black" pitchFamily="34" charset="0"/>
          </a:endParaRPr>
        </a:p>
      </dgm:t>
    </dgm:pt>
    <dgm:pt modelId="{CE69162C-2F7A-47A8-9236-6BD4C45F1D9E}" type="parTrans" cxnId="{B277721E-6F44-4535-9D57-EF37E3A42AB7}">
      <dgm:prSet/>
      <dgm:spPr/>
      <dgm:t>
        <a:bodyPr/>
        <a:lstStyle/>
        <a:p>
          <a:endParaRPr lang="en-IN"/>
        </a:p>
      </dgm:t>
    </dgm:pt>
    <dgm:pt modelId="{31A33539-D222-4E96-A8F2-536A580DE5A5}" type="sibTrans" cxnId="{B277721E-6F44-4535-9D57-EF37E3A42AB7}">
      <dgm:prSet/>
      <dgm:spPr/>
      <dgm:t>
        <a:bodyPr/>
        <a:lstStyle/>
        <a:p>
          <a:endParaRPr lang="en-IN"/>
        </a:p>
      </dgm:t>
    </dgm:pt>
    <dgm:pt modelId="{ACD14987-F2B0-4D42-A52F-146457DB4A67}">
      <dgm:prSet phldrT="[Text]">
        <dgm:style>
          <a:lnRef idx="1">
            <a:schemeClr val="accent5"/>
          </a:lnRef>
          <a:fillRef idx="2">
            <a:schemeClr val="accent5"/>
          </a:fillRef>
          <a:effectRef idx="1">
            <a:schemeClr val="accent5"/>
          </a:effectRef>
          <a:fontRef idx="minor">
            <a:schemeClr val="dk1"/>
          </a:fontRef>
        </dgm:style>
      </dgm:prSet>
      <dgm:spPr/>
      <dgm:t>
        <a:bodyPr/>
        <a:lstStyle/>
        <a:p>
          <a:r>
            <a:rPr lang="en-US" dirty="0">
              <a:solidFill>
                <a:schemeClr val="tx1"/>
              </a:solidFill>
              <a:latin typeface="Arial Black" pitchFamily="34" charset="0"/>
            </a:rPr>
            <a:t>In Human Resources</a:t>
          </a:r>
          <a:endParaRPr lang="en-IN" dirty="0">
            <a:solidFill>
              <a:schemeClr val="tx1"/>
            </a:solidFill>
            <a:latin typeface="Arial Black" pitchFamily="34" charset="0"/>
          </a:endParaRPr>
        </a:p>
      </dgm:t>
    </dgm:pt>
    <dgm:pt modelId="{BC93EEC3-DFEF-43A2-BBBA-586C530226CB}" type="parTrans" cxnId="{61F790BC-CC32-4B11-9CBF-2AB718F22822}">
      <dgm:prSet/>
      <dgm:spPr/>
      <dgm:t>
        <a:bodyPr/>
        <a:lstStyle/>
        <a:p>
          <a:endParaRPr lang="en-IN"/>
        </a:p>
      </dgm:t>
    </dgm:pt>
    <dgm:pt modelId="{06451500-888A-4A2E-9FB3-A05C59B7E386}" type="sibTrans" cxnId="{61F790BC-CC32-4B11-9CBF-2AB718F22822}">
      <dgm:prSet/>
      <dgm:spPr/>
      <dgm:t>
        <a:bodyPr/>
        <a:lstStyle/>
        <a:p>
          <a:endParaRPr lang="en-IN"/>
        </a:p>
      </dgm:t>
    </dgm:pt>
    <dgm:pt modelId="{8445F726-D54C-4347-AFFE-CC70BDE45451}">
      <dgm:prSet phldrT="[Text]">
        <dgm:style>
          <a:lnRef idx="1">
            <a:schemeClr val="accent5"/>
          </a:lnRef>
          <a:fillRef idx="2">
            <a:schemeClr val="accent5"/>
          </a:fillRef>
          <a:effectRef idx="1">
            <a:schemeClr val="accent5"/>
          </a:effectRef>
          <a:fontRef idx="minor">
            <a:schemeClr val="dk1"/>
          </a:fontRef>
        </dgm:style>
      </dgm:prSet>
      <dgm:spPr/>
      <dgm:t>
        <a:bodyPr/>
        <a:lstStyle/>
        <a:p>
          <a:r>
            <a:rPr lang="en-US" dirty="0">
              <a:solidFill>
                <a:schemeClr val="tx1"/>
              </a:solidFill>
              <a:latin typeface="Arial Black" pitchFamily="34" charset="0"/>
            </a:rPr>
            <a:t>In Corporate Factors &amp; Overall Resources</a:t>
          </a:r>
          <a:endParaRPr lang="en-IN" dirty="0">
            <a:solidFill>
              <a:schemeClr val="tx1"/>
            </a:solidFill>
            <a:latin typeface="Arial Black" pitchFamily="34" charset="0"/>
          </a:endParaRPr>
        </a:p>
      </dgm:t>
    </dgm:pt>
    <dgm:pt modelId="{C747F5B6-9F85-4568-B1A1-A1AF2459B00A}" type="parTrans" cxnId="{A4C848FA-DB66-4665-A9BD-03302574FB6D}">
      <dgm:prSet/>
      <dgm:spPr/>
      <dgm:t>
        <a:bodyPr/>
        <a:lstStyle/>
        <a:p>
          <a:endParaRPr lang="en-IN"/>
        </a:p>
      </dgm:t>
    </dgm:pt>
    <dgm:pt modelId="{9C77C67C-9540-4594-81F9-927896614718}" type="sibTrans" cxnId="{A4C848FA-DB66-4665-A9BD-03302574FB6D}">
      <dgm:prSet/>
      <dgm:spPr/>
      <dgm:t>
        <a:bodyPr/>
        <a:lstStyle/>
        <a:p>
          <a:endParaRPr lang="en-IN"/>
        </a:p>
      </dgm:t>
    </dgm:pt>
    <dgm:pt modelId="{5976B807-F3CB-472A-B421-25EC5B935191}" type="pres">
      <dgm:prSet presAssocID="{38F35975-11EA-4704-9204-3740F324560A}" presName="diagram" presStyleCnt="0">
        <dgm:presLayoutVars>
          <dgm:dir/>
          <dgm:resizeHandles val="exact"/>
        </dgm:presLayoutVars>
      </dgm:prSet>
      <dgm:spPr/>
    </dgm:pt>
    <dgm:pt modelId="{4721493F-C3D2-40BC-BA17-36AD28DB0C55}" type="pres">
      <dgm:prSet presAssocID="{BA99EBB3-E21F-4726-B383-F5E493BFC6E3}" presName="node" presStyleLbl="node1" presStyleIdx="0" presStyleCnt="6">
        <dgm:presLayoutVars>
          <dgm:bulletEnabled val="1"/>
        </dgm:presLayoutVars>
      </dgm:prSet>
      <dgm:spPr/>
    </dgm:pt>
    <dgm:pt modelId="{4E3FB47E-8893-4D60-A90F-E65B62BCC33D}" type="pres">
      <dgm:prSet presAssocID="{65C846AB-9C76-459D-9295-9F9A6A338783}" presName="sibTrans" presStyleCnt="0"/>
      <dgm:spPr/>
    </dgm:pt>
    <dgm:pt modelId="{B659F35C-5884-49FB-A14E-86CEB1022A9B}" type="pres">
      <dgm:prSet presAssocID="{1ACC8C1F-7207-4039-8E8F-F70003063A5A}" presName="node" presStyleLbl="node1" presStyleIdx="1" presStyleCnt="6" custLinFactNeighborX="-981" custLinFactNeighborY="818">
        <dgm:presLayoutVars>
          <dgm:bulletEnabled val="1"/>
        </dgm:presLayoutVars>
      </dgm:prSet>
      <dgm:spPr/>
    </dgm:pt>
    <dgm:pt modelId="{7AB02C0F-A1BD-4B81-A942-26170C017529}" type="pres">
      <dgm:prSet presAssocID="{DF883C0C-A65B-4B91-BE3D-E173A8D82450}" presName="sibTrans" presStyleCnt="0"/>
      <dgm:spPr/>
    </dgm:pt>
    <dgm:pt modelId="{3D52BE59-FBE6-4C51-8FAC-06A818E14EFE}" type="pres">
      <dgm:prSet presAssocID="{E6AE9D68-902E-4580-BD86-B39708799A22}" presName="node" presStyleLbl="node1" presStyleIdx="2" presStyleCnt="6" custLinFactNeighborX="-981" custLinFactNeighborY="-1635">
        <dgm:presLayoutVars>
          <dgm:bulletEnabled val="1"/>
        </dgm:presLayoutVars>
      </dgm:prSet>
      <dgm:spPr/>
    </dgm:pt>
    <dgm:pt modelId="{421730D3-B4A0-407F-A297-8954E0EBCA7A}" type="pres">
      <dgm:prSet presAssocID="{F7B5E752-03D8-4A93-8024-3E3794E38143}" presName="sibTrans" presStyleCnt="0"/>
      <dgm:spPr/>
    </dgm:pt>
    <dgm:pt modelId="{08DA0F7E-3FF4-406D-8D94-10220AF47145}" type="pres">
      <dgm:prSet presAssocID="{E23FAD68-42C2-466C-8D49-85AC583934FB}" presName="node" presStyleLbl="node1" presStyleIdx="3" presStyleCnt="6">
        <dgm:presLayoutVars>
          <dgm:bulletEnabled val="1"/>
        </dgm:presLayoutVars>
      </dgm:prSet>
      <dgm:spPr/>
    </dgm:pt>
    <dgm:pt modelId="{CF9D031A-F43C-4000-BB22-F2499E23AD9D}" type="pres">
      <dgm:prSet presAssocID="{31A33539-D222-4E96-A8F2-536A580DE5A5}" presName="sibTrans" presStyleCnt="0"/>
      <dgm:spPr/>
    </dgm:pt>
    <dgm:pt modelId="{936D24FF-8454-4A93-8DAD-E3D0FF128087}" type="pres">
      <dgm:prSet presAssocID="{ACD14987-F2B0-4D42-A52F-146457DB4A67}" presName="node" presStyleLbl="node1" presStyleIdx="4" presStyleCnt="6">
        <dgm:presLayoutVars>
          <dgm:bulletEnabled val="1"/>
        </dgm:presLayoutVars>
      </dgm:prSet>
      <dgm:spPr/>
    </dgm:pt>
    <dgm:pt modelId="{9192D229-9BE1-4AEB-976B-79B6635D2974}" type="pres">
      <dgm:prSet presAssocID="{06451500-888A-4A2E-9FB3-A05C59B7E386}" presName="sibTrans" presStyleCnt="0"/>
      <dgm:spPr/>
    </dgm:pt>
    <dgm:pt modelId="{9840D52B-71BB-49E4-8E0A-62460908EEEA}" type="pres">
      <dgm:prSet presAssocID="{8445F726-D54C-4347-AFFE-CC70BDE45451}" presName="node" presStyleLbl="node1" presStyleIdx="5" presStyleCnt="6" custLinFactNeighborX="3308" custLinFactNeighborY="20218">
        <dgm:presLayoutVars>
          <dgm:bulletEnabled val="1"/>
        </dgm:presLayoutVars>
      </dgm:prSet>
      <dgm:spPr/>
    </dgm:pt>
  </dgm:ptLst>
  <dgm:cxnLst>
    <dgm:cxn modelId="{7A3D7F09-C2D3-4E71-AE56-7DE1B8ADEDC4}" srcId="{38F35975-11EA-4704-9204-3740F324560A}" destId="{E6AE9D68-902E-4580-BD86-B39708799A22}" srcOrd="2" destOrd="0" parTransId="{502BF2E3-F6B2-4C00-AC40-BD8CA0AC3B16}" sibTransId="{F7B5E752-03D8-4A93-8024-3E3794E38143}"/>
    <dgm:cxn modelId="{B277721E-6F44-4535-9D57-EF37E3A42AB7}" srcId="{38F35975-11EA-4704-9204-3740F324560A}" destId="{E23FAD68-42C2-466C-8D49-85AC583934FB}" srcOrd="3" destOrd="0" parTransId="{CE69162C-2F7A-47A8-9236-6BD4C45F1D9E}" sibTransId="{31A33539-D222-4E96-A8F2-536A580DE5A5}"/>
    <dgm:cxn modelId="{9304CF2B-8FB0-4898-96F1-C9AF08C7C265}" type="presOf" srcId="{8445F726-D54C-4347-AFFE-CC70BDE45451}" destId="{9840D52B-71BB-49E4-8E0A-62460908EEEA}" srcOrd="0" destOrd="0" presId="urn:microsoft.com/office/officeart/2005/8/layout/default"/>
    <dgm:cxn modelId="{DFBD5A63-3D59-496A-8DBE-A1E644BA354C}" srcId="{38F35975-11EA-4704-9204-3740F324560A}" destId="{BA99EBB3-E21F-4726-B383-F5E493BFC6E3}" srcOrd="0" destOrd="0" parTransId="{1E9146D2-0952-475E-863B-BCECFC4E8297}" sibTransId="{65C846AB-9C76-459D-9295-9F9A6A338783}"/>
    <dgm:cxn modelId="{F144D891-D1D3-4053-92B8-0AA23FDACAF4}" type="presOf" srcId="{E23FAD68-42C2-466C-8D49-85AC583934FB}" destId="{08DA0F7E-3FF4-406D-8D94-10220AF47145}" srcOrd="0" destOrd="0" presId="urn:microsoft.com/office/officeart/2005/8/layout/default"/>
    <dgm:cxn modelId="{029E22B7-7F9A-4DC3-8280-9486FEB56002}" type="presOf" srcId="{1ACC8C1F-7207-4039-8E8F-F70003063A5A}" destId="{B659F35C-5884-49FB-A14E-86CEB1022A9B}" srcOrd="0" destOrd="0" presId="urn:microsoft.com/office/officeart/2005/8/layout/default"/>
    <dgm:cxn modelId="{731D81B7-68B6-4E4B-819F-A9031535D1B1}" type="presOf" srcId="{38F35975-11EA-4704-9204-3740F324560A}" destId="{5976B807-F3CB-472A-B421-25EC5B935191}" srcOrd="0" destOrd="0" presId="urn:microsoft.com/office/officeart/2005/8/layout/default"/>
    <dgm:cxn modelId="{61F790BC-CC32-4B11-9CBF-2AB718F22822}" srcId="{38F35975-11EA-4704-9204-3740F324560A}" destId="{ACD14987-F2B0-4D42-A52F-146457DB4A67}" srcOrd="4" destOrd="0" parTransId="{BC93EEC3-DFEF-43A2-BBBA-586C530226CB}" sibTransId="{06451500-888A-4A2E-9FB3-A05C59B7E386}"/>
    <dgm:cxn modelId="{3FFC6AC7-3337-4B72-8F2E-9A7B05F089F6}" type="presOf" srcId="{ACD14987-F2B0-4D42-A52F-146457DB4A67}" destId="{936D24FF-8454-4A93-8DAD-E3D0FF128087}" srcOrd="0" destOrd="0" presId="urn:microsoft.com/office/officeart/2005/8/layout/default"/>
    <dgm:cxn modelId="{7F85CFD0-0509-4110-98A1-7DDA6F47FD17}" type="presOf" srcId="{BA99EBB3-E21F-4726-B383-F5E493BFC6E3}" destId="{4721493F-C3D2-40BC-BA17-36AD28DB0C55}" srcOrd="0" destOrd="0" presId="urn:microsoft.com/office/officeart/2005/8/layout/default"/>
    <dgm:cxn modelId="{4D1730E5-C66F-499E-93BA-33858DECAEA2}" srcId="{38F35975-11EA-4704-9204-3740F324560A}" destId="{1ACC8C1F-7207-4039-8E8F-F70003063A5A}" srcOrd="1" destOrd="0" parTransId="{9A1749CF-9358-439E-B6CA-A0EB6D2C5BCA}" sibTransId="{DF883C0C-A65B-4B91-BE3D-E173A8D82450}"/>
    <dgm:cxn modelId="{0C1D6CEA-FB64-4703-895A-517657D77BB2}" type="presOf" srcId="{E6AE9D68-902E-4580-BD86-B39708799A22}" destId="{3D52BE59-FBE6-4C51-8FAC-06A818E14EFE}" srcOrd="0" destOrd="0" presId="urn:microsoft.com/office/officeart/2005/8/layout/default"/>
    <dgm:cxn modelId="{A4C848FA-DB66-4665-A9BD-03302574FB6D}" srcId="{38F35975-11EA-4704-9204-3740F324560A}" destId="{8445F726-D54C-4347-AFFE-CC70BDE45451}" srcOrd="5" destOrd="0" parTransId="{C747F5B6-9F85-4568-B1A1-A1AF2459B00A}" sibTransId="{9C77C67C-9540-4594-81F9-927896614718}"/>
    <dgm:cxn modelId="{F188E656-453D-4EF3-8302-55D9E4BC547E}" type="presParOf" srcId="{5976B807-F3CB-472A-B421-25EC5B935191}" destId="{4721493F-C3D2-40BC-BA17-36AD28DB0C55}" srcOrd="0" destOrd="0" presId="urn:microsoft.com/office/officeart/2005/8/layout/default"/>
    <dgm:cxn modelId="{5B8AE61C-66EF-4130-8BDC-6CEF628A6019}" type="presParOf" srcId="{5976B807-F3CB-472A-B421-25EC5B935191}" destId="{4E3FB47E-8893-4D60-A90F-E65B62BCC33D}" srcOrd="1" destOrd="0" presId="urn:microsoft.com/office/officeart/2005/8/layout/default"/>
    <dgm:cxn modelId="{20F0A2A3-D02B-46A9-8A3B-01E87D1C29EB}" type="presParOf" srcId="{5976B807-F3CB-472A-B421-25EC5B935191}" destId="{B659F35C-5884-49FB-A14E-86CEB1022A9B}" srcOrd="2" destOrd="0" presId="urn:microsoft.com/office/officeart/2005/8/layout/default"/>
    <dgm:cxn modelId="{DD4A9229-03F0-4D43-8F1F-6204C180ECEE}" type="presParOf" srcId="{5976B807-F3CB-472A-B421-25EC5B935191}" destId="{7AB02C0F-A1BD-4B81-A942-26170C017529}" srcOrd="3" destOrd="0" presId="urn:microsoft.com/office/officeart/2005/8/layout/default"/>
    <dgm:cxn modelId="{31E718E5-D21E-4199-A212-BD30AF03B35C}" type="presParOf" srcId="{5976B807-F3CB-472A-B421-25EC5B935191}" destId="{3D52BE59-FBE6-4C51-8FAC-06A818E14EFE}" srcOrd="4" destOrd="0" presId="urn:microsoft.com/office/officeart/2005/8/layout/default"/>
    <dgm:cxn modelId="{86635BC8-47AD-4D9F-BD36-5795C1902552}" type="presParOf" srcId="{5976B807-F3CB-472A-B421-25EC5B935191}" destId="{421730D3-B4A0-407F-A297-8954E0EBCA7A}" srcOrd="5" destOrd="0" presId="urn:microsoft.com/office/officeart/2005/8/layout/default"/>
    <dgm:cxn modelId="{F1C2BC4D-5C59-41B6-8557-64AEFF405E7C}" type="presParOf" srcId="{5976B807-F3CB-472A-B421-25EC5B935191}" destId="{08DA0F7E-3FF4-406D-8D94-10220AF47145}" srcOrd="6" destOrd="0" presId="urn:microsoft.com/office/officeart/2005/8/layout/default"/>
    <dgm:cxn modelId="{F7AF4C53-A252-411C-A66D-83FDDC4ECE8C}" type="presParOf" srcId="{5976B807-F3CB-472A-B421-25EC5B935191}" destId="{CF9D031A-F43C-4000-BB22-F2499E23AD9D}" srcOrd="7" destOrd="0" presId="urn:microsoft.com/office/officeart/2005/8/layout/default"/>
    <dgm:cxn modelId="{A08105B7-B97F-45C9-B55B-569962F69ED1}" type="presParOf" srcId="{5976B807-F3CB-472A-B421-25EC5B935191}" destId="{936D24FF-8454-4A93-8DAD-E3D0FF128087}" srcOrd="8" destOrd="0" presId="urn:microsoft.com/office/officeart/2005/8/layout/default"/>
    <dgm:cxn modelId="{C0EE9ED5-8069-450D-9730-6E01EA85106E}" type="presParOf" srcId="{5976B807-F3CB-472A-B421-25EC5B935191}" destId="{9192D229-9BE1-4AEB-976B-79B6635D2974}" srcOrd="9" destOrd="0" presId="urn:microsoft.com/office/officeart/2005/8/layout/default"/>
    <dgm:cxn modelId="{FB7EA51C-36D4-44FE-956D-9B2FFDF06906}" type="presParOf" srcId="{5976B807-F3CB-472A-B421-25EC5B935191}" destId="{9840D52B-71BB-49E4-8E0A-62460908EEEA}" srcOrd="10" destOrd="0" presId="urn:microsoft.com/office/officeart/2005/8/layout/default"/>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21493F-C3D2-40BC-BA17-36AD28DB0C55}">
      <dsp:nvSpPr>
        <dsp:cNvPr id="0" name=""/>
        <dsp:cNvSpPr/>
      </dsp:nvSpPr>
      <dsp:spPr>
        <a:xfrm>
          <a:off x="0" y="39687"/>
          <a:ext cx="3286125" cy="1971675"/>
        </a:xfrm>
        <a:prstGeom prst="rect">
          <a:avLst/>
        </a:prstGeom>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6350" cap="flat" cmpd="sng" algn="ctr">
          <a:solidFill>
            <a:schemeClr val="accent4">
              <a:lumMod val="50000"/>
            </a:schemeClr>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solidFill>
              <a:latin typeface="Arial Black" pitchFamily="34" charset="0"/>
            </a:rPr>
            <a:t>In Marketing </a:t>
          </a:r>
          <a:endParaRPr lang="en-IN" sz="2700" kern="1200" dirty="0">
            <a:solidFill>
              <a:schemeClr val="tx1"/>
            </a:solidFill>
            <a:latin typeface="Arial Black" pitchFamily="34" charset="0"/>
          </a:endParaRPr>
        </a:p>
      </dsp:txBody>
      <dsp:txXfrm>
        <a:off x="0" y="39687"/>
        <a:ext cx="3286125" cy="1971675"/>
      </dsp:txXfrm>
    </dsp:sp>
    <dsp:sp modelId="{B659F35C-5884-49FB-A14E-86CEB1022A9B}">
      <dsp:nvSpPr>
        <dsp:cNvPr id="0" name=""/>
        <dsp:cNvSpPr/>
      </dsp:nvSpPr>
      <dsp:spPr>
        <a:xfrm>
          <a:off x="3582500" y="55816"/>
          <a:ext cx="3286125" cy="1971675"/>
        </a:xfrm>
        <a:prstGeom prst="rect">
          <a:avLst/>
        </a:prstGeom>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6350" cap="flat" cmpd="sng" algn="ctr">
          <a:solidFill>
            <a:schemeClr val="accent5"/>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solidFill>
              <a:latin typeface="Arial Black" pitchFamily="34" charset="0"/>
            </a:rPr>
            <a:t>In Finance</a:t>
          </a:r>
          <a:endParaRPr lang="en-IN" sz="2700" kern="1200" dirty="0">
            <a:solidFill>
              <a:schemeClr val="tx1"/>
            </a:solidFill>
            <a:latin typeface="Arial Black" pitchFamily="34" charset="0"/>
          </a:endParaRPr>
        </a:p>
      </dsp:txBody>
      <dsp:txXfrm>
        <a:off x="3582500" y="55816"/>
        <a:ext cx="3286125" cy="1971675"/>
      </dsp:txXfrm>
    </dsp:sp>
    <dsp:sp modelId="{3D52BE59-FBE6-4C51-8FAC-06A818E14EFE}">
      <dsp:nvSpPr>
        <dsp:cNvPr id="0" name=""/>
        <dsp:cNvSpPr/>
      </dsp:nvSpPr>
      <dsp:spPr>
        <a:xfrm>
          <a:off x="7197238" y="7450"/>
          <a:ext cx="3286125" cy="1971675"/>
        </a:xfrm>
        <a:prstGeom prst="rect">
          <a:avLst/>
        </a:prstGeom>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6350" cap="flat" cmpd="sng" algn="ctr">
          <a:solidFill>
            <a:schemeClr val="accent5"/>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solidFill>
              <a:latin typeface="Arial Black" pitchFamily="34" charset="0"/>
            </a:rPr>
            <a:t>In Research &amp; Development</a:t>
          </a:r>
          <a:endParaRPr lang="en-IN" sz="2700" kern="1200" dirty="0">
            <a:solidFill>
              <a:schemeClr val="tx1"/>
            </a:solidFill>
            <a:latin typeface="Arial Black" pitchFamily="34" charset="0"/>
          </a:endParaRPr>
        </a:p>
      </dsp:txBody>
      <dsp:txXfrm>
        <a:off x="7197238" y="7450"/>
        <a:ext cx="3286125" cy="1971675"/>
      </dsp:txXfrm>
    </dsp:sp>
    <dsp:sp modelId="{08DA0F7E-3FF4-406D-8D94-10220AF47145}">
      <dsp:nvSpPr>
        <dsp:cNvPr id="0" name=""/>
        <dsp:cNvSpPr/>
      </dsp:nvSpPr>
      <dsp:spPr>
        <a:xfrm>
          <a:off x="0" y="2339975"/>
          <a:ext cx="3286125" cy="1971675"/>
        </a:xfrm>
        <a:prstGeom prst="rect">
          <a:avLst/>
        </a:prstGeom>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6350" cap="flat" cmpd="sng" algn="ctr">
          <a:solidFill>
            <a:schemeClr val="accent5"/>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solidFill>
              <a:latin typeface="Arial Black" pitchFamily="34" charset="0"/>
            </a:rPr>
            <a:t>In Manufacturing &amp; Operations</a:t>
          </a:r>
          <a:endParaRPr lang="en-IN" sz="2700" kern="1200" dirty="0">
            <a:solidFill>
              <a:schemeClr val="tx1"/>
            </a:solidFill>
            <a:latin typeface="Arial Black" pitchFamily="34" charset="0"/>
          </a:endParaRPr>
        </a:p>
      </dsp:txBody>
      <dsp:txXfrm>
        <a:off x="0" y="2339975"/>
        <a:ext cx="3286125" cy="1971675"/>
      </dsp:txXfrm>
    </dsp:sp>
    <dsp:sp modelId="{936D24FF-8454-4A93-8DAD-E3D0FF128087}">
      <dsp:nvSpPr>
        <dsp:cNvPr id="0" name=""/>
        <dsp:cNvSpPr/>
      </dsp:nvSpPr>
      <dsp:spPr>
        <a:xfrm>
          <a:off x="3614737" y="2339975"/>
          <a:ext cx="3286125" cy="1971675"/>
        </a:xfrm>
        <a:prstGeom prst="rect">
          <a:avLst/>
        </a:prstGeom>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6350" cap="flat" cmpd="sng" algn="ctr">
          <a:solidFill>
            <a:schemeClr val="accent5"/>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solidFill>
              <a:latin typeface="Arial Black" pitchFamily="34" charset="0"/>
            </a:rPr>
            <a:t>In Human Resources</a:t>
          </a:r>
          <a:endParaRPr lang="en-IN" sz="2700" kern="1200" dirty="0">
            <a:solidFill>
              <a:schemeClr val="tx1"/>
            </a:solidFill>
            <a:latin typeface="Arial Black" pitchFamily="34" charset="0"/>
          </a:endParaRPr>
        </a:p>
      </dsp:txBody>
      <dsp:txXfrm>
        <a:off x="3614737" y="2339975"/>
        <a:ext cx="3286125" cy="1971675"/>
      </dsp:txXfrm>
    </dsp:sp>
    <dsp:sp modelId="{9840D52B-71BB-49E4-8E0A-62460908EEEA}">
      <dsp:nvSpPr>
        <dsp:cNvPr id="0" name=""/>
        <dsp:cNvSpPr/>
      </dsp:nvSpPr>
      <dsp:spPr>
        <a:xfrm>
          <a:off x="7229475" y="2379663"/>
          <a:ext cx="3286125" cy="1971675"/>
        </a:xfrm>
        <a:prstGeom prst="rect">
          <a:avLst/>
        </a:prstGeom>
        <a:gradFill rotWithShape="1">
          <a:gsLst>
            <a:gs pos="0">
              <a:schemeClr val="accent5">
                <a:lumMod val="110000"/>
                <a:satMod val="105000"/>
                <a:tint val="67000"/>
              </a:schemeClr>
            </a:gs>
            <a:gs pos="50000">
              <a:schemeClr val="accent5">
                <a:lumMod val="105000"/>
                <a:satMod val="103000"/>
                <a:tint val="73000"/>
              </a:schemeClr>
            </a:gs>
            <a:gs pos="100000">
              <a:schemeClr val="accent5">
                <a:lumMod val="105000"/>
                <a:satMod val="109000"/>
                <a:tint val="81000"/>
              </a:schemeClr>
            </a:gs>
          </a:gsLst>
          <a:lin ang="5400000" scaled="0"/>
        </a:gradFill>
        <a:ln w="6350" cap="flat" cmpd="sng" algn="ctr">
          <a:solidFill>
            <a:schemeClr val="accent5"/>
          </a:solidFill>
          <a:prstDash val="solid"/>
          <a:miter lim="800000"/>
        </a:ln>
        <a:effectLst/>
      </dsp:spPr>
      <dsp:style>
        <a:lnRef idx="1">
          <a:schemeClr val="accent5"/>
        </a:lnRef>
        <a:fillRef idx="2">
          <a:schemeClr val="accent5"/>
        </a:fillRef>
        <a:effectRef idx="1">
          <a:schemeClr val="accent5"/>
        </a:effectRef>
        <a:fontRef idx="minor">
          <a:schemeClr val="dk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solidFill>
                <a:schemeClr val="tx1"/>
              </a:solidFill>
              <a:latin typeface="Arial Black" pitchFamily="34" charset="0"/>
            </a:rPr>
            <a:t>In Corporate Factors &amp; Overall Resources</a:t>
          </a:r>
          <a:endParaRPr lang="en-IN" sz="2700" kern="1200" dirty="0">
            <a:solidFill>
              <a:schemeClr val="tx1"/>
            </a:solidFill>
            <a:latin typeface="Arial Black" pitchFamily="34" charset="0"/>
          </a:endParaRPr>
        </a:p>
      </dsp:txBody>
      <dsp:txXfrm>
        <a:off x="7229475" y="2379663"/>
        <a:ext cx="3286125" cy="197167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E86E1-D0B1-8DDA-CD88-D39560A16CFC}"/>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DE8AFC2B-93BA-5592-6CBD-DF551A0C0A0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97BD7099-CB29-7CA6-2F63-B0580A1CDAD1}"/>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5" name="Footer Placeholder 4">
            <a:extLst>
              <a:ext uri="{FF2B5EF4-FFF2-40B4-BE49-F238E27FC236}">
                <a16:creationId xmlns:a16="http://schemas.microsoft.com/office/drawing/2014/main" id="{AC36706B-3352-9E72-DB79-C6A876E6B65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84E9678-76B9-3B87-3262-4EE4348200CC}"/>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3474056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438FC-F619-4667-2AA8-FEA6B14C972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33922D9-485B-B015-CCA8-50A2F253067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DDE319E-ACE9-F22D-13F8-18674A608F16}"/>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5" name="Footer Placeholder 4">
            <a:extLst>
              <a:ext uri="{FF2B5EF4-FFF2-40B4-BE49-F238E27FC236}">
                <a16:creationId xmlns:a16="http://schemas.microsoft.com/office/drawing/2014/main" id="{38479775-5746-933D-7DA4-82B33D690EF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E8194C9-9F2B-54C1-21A6-267C43B3C92B}"/>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115475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328A21-F889-89DB-CEB0-FB39EC786C2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CFD13B1-AE99-2A0B-E224-F582F12F41B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44230A9-E153-0C5E-5C78-9C03118EB5C1}"/>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5" name="Footer Placeholder 4">
            <a:extLst>
              <a:ext uri="{FF2B5EF4-FFF2-40B4-BE49-F238E27FC236}">
                <a16:creationId xmlns:a16="http://schemas.microsoft.com/office/drawing/2014/main" id="{873E2FAE-E854-FE1B-DB31-21BB641158A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E0618B5-21A1-98C8-7EFC-FE80D395FB39}"/>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291190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831AA-3AE0-6C7D-D5B0-1EEDC6033ED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9F0AA3F-1AF1-1678-5734-59B7C6B0443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60E40BE-C140-B206-452E-6C8F56C3711A}"/>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5" name="Footer Placeholder 4">
            <a:extLst>
              <a:ext uri="{FF2B5EF4-FFF2-40B4-BE49-F238E27FC236}">
                <a16:creationId xmlns:a16="http://schemas.microsoft.com/office/drawing/2014/main" id="{E6C97B51-D418-7A9C-0C02-8966D7383DE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D279056-FA0B-6638-6C80-9DE109ADC6A9}"/>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1711031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37880-2656-D7E1-F257-02774067ED56}"/>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973FF47-03F5-361B-EDBF-6F9B2C7AF54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AC71DEE-258E-AEA3-38D7-55156A607E36}"/>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5" name="Footer Placeholder 4">
            <a:extLst>
              <a:ext uri="{FF2B5EF4-FFF2-40B4-BE49-F238E27FC236}">
                <a16:creationId xmlns:a16="http://schemas.microsoft.com/office/drawing/2014/main" id="{0A5A8298-AC0A-A567-37C6-ED23A4A1EE6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1CDDCC6-6DC8-A777-3AE2-87C63C4DB7E2}"/>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2033357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5008F-0CCF-F500-3939-D6464CA9C39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D9BC1B5-32AE-50F7-3E9A-D636D86CFF7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1EDAEB3-EAB3-18DA-0D7E-28ACC9021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BD49C666-B769-DE62-0698-24DA75F82FC0}"/>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6" name="Footer Placeholder 5">
            <a:extLst>
              <a:ext uri="{FF2B5EF4-FFF2-40B4-BE49-F238E27FC236}">
                <a16:creationId xmlns:a16="http://schemas.microsoft.com/office/drawing/2014/main" id="{88EA36B4-793E-D4A3-D48F-2DCEFC183AD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FA75BE5-76D5-7F2F-6A38-F2C3D6EF6DFF}"/>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3539381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4D29D-14AC-0994-14E3-6AB87DE41523}"/>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A23178E3-1654-B4D9-63E4-03A7F911C19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A57C244-81F4-8B56-FF8E-4FAF1A6A5F9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7A9CC3D-D9C0-9404-3A09-E8FD8DA733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66F6E9-86CA-29C2-62B1-14EDD0E54D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A936957E-2647-3A8A-311C-EFCD6478C5A4}"/>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8" name="Footer Placeholder 7">
            <a:extLst>
              <a:ext uri="{FF2B5EF4-FFF2-40B4-BE49-F238E27FC236}">
                <a16:creationId xmlns:a16="http://schemas.microsoft.com/office/drawing/2014/main" id="{865242AD-AB63-40DD-6C33-5FD6889652B9}"/>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B9289A03-D601-F644-CCB7-0AD64656A9AC}"/>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1892790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C7523-A9C5-24D7-6786-4926C166842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786A19EF-7315-C792-558F-D57CDD3FC6CF}"/>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4" name="Footer Placeholder 3">
            <a:extLst>
              <a:ext uri="{FF2B5EF4-FFF2-40B4-BE49-F238E27FC236}">
                <a16:creationId xmlns:a16="http://schemas.microsoft.com/office/drawing/2014/main" id="{89AFDEBD-1797-B5C7-7B90-786E11501875}"/>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5867092-691C-BC0D-05A1-9A705E2D0793}"/>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168398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81A88B-E3D2-6342-C782-4B3CF4B05729}"/>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3" name="Footer Placeholder 2">
            <a:extLst>
              <a:ext uri="{FF2B5EF4-FFF2-40B4-BE49-F238E27FC236}">
                <a16:creationId xmlns:a16="http://schemas.microsoft.com/office/drawing/2014/main" id="{9D9635D4-643C-1430-3818-6FE878445F94}"/>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85FD86B-8B39-856A-0003-D058B1C0A923}"/>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1334737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D01E5-F33D-948D-377C-D49F501C203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40DCCAEF-231D-2E95-C0EC-6DFFE8F7B4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A60781A-12D5-FBE6-FE88-CA7D8D93BB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E38D749-F3B0-2705-DA50-640C950E16BD}"/>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6" name="Footer Placeholder 5">
            <a:extLst>
              <a:ext uri="{FF2B5EF4-FFF2-40B4-BE49-F238E27FC236}">
                <a16:creationId xmlns:a16="http://schemas.microsoft.com/office/drawing/2014/main" id="{11345B99-8F15-B747-8610-132A4E9B45C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1CDBCE2-1076-7D19-9373-664550CDDEEF}"/>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2266694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F5D9B-DBC0-8A1C-D028-A18ABB91644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0EEADFCC-E69E-EDAB-406D-2C058A1F5A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A7A6C9B-B716-76B6-680F-34FB798245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D4BC33-88EB-ED79-ECD0-95A09E777AE4}"/>
              </a:ext>
            </a:extLst>
          </p:cNvPr>
          <p:cNvSpPr>
            <a:spLocks noGrp="1"/>
          </p:cNvSpPr>
          <p:nvPr>
            <p:ph type="dt" sz="half" idx="10"/>
          </p:nvPr>
        </p:nvSpPr>
        <p:spPr/>
        <p:txBody>
          <a:bodyPr/>
          <a:lstStyle/>
          <a:p>
            <a:fld id="{BC9517BD-8E65-4EAA-B7E1-3536E4570392}" type="datetimeFigureOut">
              <a:rPr lang="en-IN" smtClean="0"/>
              <a:t>24-06-2025</a:t>
            </a:fld>
            <a:endParaRPr lang="en-IN"/>
          </a:p>
        </p:txBody>
      </p:sp>
      <p:sp>
        <p:nvSpPr>
          <p:cNvPr id="6" name="Footer Placeholder 5">
            <a:extLst>
              <a:ext uri="{FF2B5EF4-FFF2-40B4-BE49-F238E27FC236}">
                <a16:creationId xmlns:a16="http://schemas.microsoft.com/office/drawing/2014/main" id="{618F3C56-2D2F-0FDC-EC98-194B7622F02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4BB000F-0FCF-04FC-EA46-1EF927B5BE16}"/>
              </a:ext>
            </a:extLst>
          </p:cNvPr>
          <p:cNvSpPr>
            <a:spLocks noGrp="1"/>
          </p:cNvSpPr>
          <p:nvPr>
            <p:ph type="sldNum" sz="quarter" idx="12"/>
          </p:nvPr>
        </p:nvSpPr>
        <p:spPr/>
        <p:txBody>
          <a:bodyPr/>
          <a:lstStyle/>
          <a:p>
            <a:fld id="{320DB30C-8488-47F2-A35E-C56929C3267A}" type="slidenum">
              <a:rPr lang="en-IN" smtClean="0"/>
              <a:t>‹#›</a:t>
            </a:fld>
            <a:endParaRPr lang="en-IN"/>
          </a:p>
        </p:txBody>
      </p:sp>
    </p:spTree>
    <p:extLst>
      <p:ext uri="{BB962C8B-B14F-4D97-AF65-F5344CB8AC3E}">
        <p14:creationId xmlns:p14="http://schemas.microsoft.com/office/powerpoint/2010/main" val="322519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C5F7E9E-24F2-7FCC-CC64-1382903C46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6BC02FD-4359-418A-E8C3-6C8AD4B19A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9517BD-8E65-4EAA-B7E1-3536E4570392}" type="datetimeFigureOut">
              <a:rPr lang="en-IN" smtClean="0"/>
              <a:t>24-06-2025</a:t>
            </a:fld>
            <a:endParaRPr lang="en-IN"/>
          </a:p>
        </p:txBody>
      </p:sp>
      <p:sp>
        <p:nvSpPr>
          <p:cNvPr id="5" name="Footer Placeholder 4">
            <a:extLst>
              <a:ext uri="{FF2B5EF4-FFF2-40B4-BE49-F238E27FC236}">
                <a16:creationId xmlns:a16="http://schemas.microsoft.com/office/drawing/2014/main" id="{1E650690-C1F9-AC07-10E6-F1231ECC54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E55F787-C0B3-5B48-7767-EB066C8175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0DB30C-8488-47F2-A35E-C56929C3267A}" type="slidenum">
              <a:rPr lang="en-IN" smtClean="0"/>
              <a:t>‹#›</a:t>
            </a:fld>
            <a:endParaRPr lang="en-IN"/>
          </a:p>
        </p:txBody>
      </p:sp>
      <p:pic>
        <p:nvPicPr>
          <p:cNvPr id="8" name="Picture 7">
            <a:extLst>
              <a:ext uri="{FF2B5EF4-FFF2-40B4-BE49-F238E27FC236}">
                <a16:creationId xmlns:a16="http://schemas.microsoft.com/office/drawing/2014/main" id="{BCB0B31C-1D16-BCC5-62B6-D3EBBD8D18B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570758" y="0"/>
            <a:ext cx="8496300" cy="1304925"/>
          </a:xfrm>
          <a:prstGeom prst="rect">
            <a:avLst/>
          </a:prstGeom>
        </p:spPr>
      </p:pic>
    </p:spTree>
    <p:extLst>
      <p:ext uri="{BB962C8B-B14F-4D97-AF65-F5344CB8AC3E}">
        <p14:creationId xmlns:p14="http://schemas.microsoft.com/office/powerpoint/2010/main" val="808210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collegehive.in/docs/5th_sem/site/SM/Unit_01_Introduction_to_Strategic_Management/1.b_Key_Terms.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managementstudyguide.com/environmental-scanning.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managementstudyguide.com/strategy-evaluation.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C76D595-F513-F4D5-224C-3F54249AFC02}"/>
              </a:ext>
            </a:extLst>
          </p:cNvPr>
          <p:cNvSpPr>
            <a:spLocks noGrp="1"/>
          </p:cNvSpPr>
          <p:nvPr>
            <p:ph type="subTitle" idx="1"/>
          </p:nvPr>
        </p:nvSpPr>
        <p:spPr>
          <a:xfrm>
            <a:off x="1524000" y="1779639"/>
            <a:ext cx="9144000" cy="4404851"/>
          </a:xfrm>
        </p:spPr>
        <p:txBody>
          <a:bodyPr>
            <a:normAutofit/>
          </a:bodyPr>
          <a:lstStyle/>
          <a:p>
            <a:r>
              <a:rPr lang="en-US" sz="4000" b="1" dirty="0"/>
              <a:t>Corporate Strategy</a:t>
            </a:r>
            <a:br>
              <a:rPr lang="en-US" dirty="0"/>
            </a:br>
            <a:r>
              <a:rPr lang="en-US" dirty="0"/>
              <a:t>Subject Code – MBA205</a:t>
            </a:r>
            <a:br>
              <a:rPr lang="en-US" dirty="0"/>
            </a:br>
            <a:r>
              <a:rPr lang="en-US" dirty="0"/>
              <a:t>By</a:t>
            </a:r>
            <a:br>
              <a:rPr lang="en-US" dirty="0"/>
            </a:br>
            <a:r>
              <a:rPr lang="en-US" dirty="0"/>
              <a:t>Pallavi</a:t>
            </a:r>
            <a:br>
              <a:rPr lang="en-US" dirty="0"/>
            </a:br>
            <a:r>
              <a:rPr lang="en-US" dirty="0"/>
              <a:t>Assistant Professor</a:t>
            </a:r>
          </a:p>
          <a:p>
            <a:r>
              <a:rPr lang="en-US" sz="4400" b="1" dirty="0"/>
              <a:t>Module 1</a:t>
            </a:r>
          </a:p>
          <a:p>
            <a:r>
              <a:rPr lang="en-US" sz="4400" b="1" dirty="0"/>
              <a:t>Overview of strategic management</a:t>
            </a:r>
          </a:p>
          <a:p>
            <a:endParaRPr lang="en-US" b="1" dirty="0"/>
          </a:p>
          <a:p>
            <a:endParaRPr lang="en-IN" dirty="0"/>
          </a:p>
        </p:txBody>
      </p:sp>
    </p:spTree>
    <p:extLst>
      <p:ext uri="{BB962C8B-B14F-4D97-AF65-F5344CB8AC3E}">
        <p14:creationId xmlns:p14="http://schemas.microsoft.com/office/powerpoint/2010/main" val="2251205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02D3D5-36CE-0502-EA05-1E2AD0DE38FA}"/>
              </a:ext>
            </a:extLst>
          </p:cNvPr>
          <p:cNvSpPr>
            <a:spLocks noGrp="1"/>
          </p:cNvSpPr>
          <p:nvPr>
            <p:ph idx="1"/>
          </p:nvPr>
        </p:nvSpPr>
        <p:spPr>
          <a:xfrm>
            <a:off x="926691" y="1864954"/>
            <a:ext cx="10515600" cy="4351338"/>
          </a:xfrm>
        </p:spPr>
        <p:txBody>
          <a:bodyPr>
            <a:normAutofit fontScale="92500" lnSpcReduction="10000"/>
          </a:bodyPr>
          <a:lstStyle/>
          <a:p>
            <a:pPr marL="0" indent="0">
              <a:buNone/>
            </a:pPr>
            <a:r>
              <a:rPr lang="en-IN" sz="3500" b="1" dirty="0">
                <a:latin typeface="Times New Roman" pitchFamily="18" charset="0"/>
                <a:cs typeface="Times New Roman" pitchFamily="18" charset="0"/>
              </a:rPr>
              <a:t>The Strategic Management Model</a:t>
            </a:r>
            <a:endParaRPr lang="en-US" sz="3500" b="1" dirty="0">
              <a:latin typeface="Times New Roman" pitchFamily="18" charset="0"/>
              <a:cs typeface="Times New Roman" pitchFamily="18" charset="0"/>
            </a:endParaRPr>
          </a:p>
          <a:p>
            <a:pPr marL="0" indent="0" algn="just">
              <a:buNone/>
            </a:pPr>
            <a:r>
              <a:rPr lang="en-IN" b="1" dirty="0">
                <a:latin typeface="Times New Roman" pitchFamily="18" charset="0"/>
                <a:cs typeface="Times New Roman" pitchFamily="18" charset="0"/>
              </a:rPr>
              <a:t>I. Strategy Formulation:</a:t>
            </a:r>
          </a:p>
          <a:p>
            <a:pPr marL="0" indent="0" algn="just" fontAlgn="ctr">
              <a:buNone/>
            </a:pPr>
            <a:r>
              <a:rPr lang="en-IN" dirty="0">
                <a:latin typeface="Times New Roman" pitchFamily="18" charset="0"/>
                <a:cs typeface="Times New Roman" pitchFamily="18" charset="0"/>
              </a:rPr>
              <a:t>This involves developing a clear strategic direction, including setting objectives, defining the scope of activities, and identifying the key strategies. </a:t>
            </a:r>
          </a:p>
          <a:p>
            <a:pPr marL="0" indent="0" algn="just">
              <a:buNone/>
            </a:pPr>
            <a:r>
              <a:rPr lang="en-IN" b="1" dirty="0">
                <a:latin typeface="Times New Roman" pitchFamily="18" charset="0"/>
                <a:cs typeface="Times New Roman" pitchFamily="18" charset="0"/>
              </a:rPr>
              <a:t>II. Strategy Implementation:</a:t>
            </a:r>
            <a:endParaRPr lang="en-IN" dirty="0">
              <a:latin typeface="Times New Roman" pitchFamily="18" charset="0"/>
              <a:cs typeface="Times New Roman" pitchFamily="18" charset="0"/>
            </a:endParaRPr>
          </a:p>
          <a:p>
            <a:pPr marL="0" indent="0" algn="just" fontAlgn="ctr">
              <a:buNone/>
            </a:pPr>
            <a:r>
              <a:rPr lang="en-IN" dirty="0">
                <a:latin typeface="Times New Roman" pitchFamily="18" charset="0"/>
                <a:cs typeface="Times New Roman" pitchFamily="18" charset="0"/>
              </a:rPr>
              <a:t>This involves allocating resources, structuring the organization, and developing systems to support the chosen strategies. </a:t>
            </a:r>
          </a:p>
          <a:p>
            <a:pPr marL="0" indent="0" algn="just">
              <a:buNone/>
            </a:pPr>
            <a:r>
              <a:rPr lang="en-IN" b="1" dirty="0">
                <a:latin typeface="Times New Roman" pitchFamily="18" charset="0"/>
                <a:cs typeface="Times New Roman" pitchFamily="18" charset="0"/>
              </a:rPr>
              <a:t>III. Strategy Evaluation and Control:</a:t>
            </a:r>
            <a:endParaRPr lang="en-IN" dirty="0">
              <a:latin typeface="Times New Roman" pitchFamily="18" charset="0"/>
              <a:cs typeface="Times New Roman" pitchFamily="18" charset="0"/>
            </a:endParaRPr>
          </a:p>
          <a:p>
            <a:pPr marL="0" indent="0" algn="just">
              <a:buNone/>
            </a:pPr>
            <a:r>
              <a:rPr lang="en-IN" dirty="0">
                <a:latin typeface="Times New Roman" pitchFamily="18" charset="0"/>
                <a:cs typeface="Times New Roman" pitchFamily="18" charset="0"/>
              </a:rPr>
              <a:t>This involves monitoring performance, identifying deviations from the plan, and taking corrective action. </a:t>
            </a:r>
          </a:p>
          <a:p>
            <a:pPr marL="0" indent="0">
              <a:buNone/>
            </a:pPr>
            <a:endParaRPr lang="en-IN" dirty="0"/>
          </a:p>
        </p:txBody>
      </p:sp>
    </p:spTree>
    <p:extLst>
      <p:ext uri="{BB962C8B-B14F-4D97-AF65-F5344CB8AC3E}">
        <p14:creationId xmlns:p14="http://schemas.microsoft.com/office/powerpoint/2010/main" val="4151214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Desktop\SMM.png">
            <a:extLst>
              <a:ext uri="{FF2B5EF4-FFF2-40B4-BE49-F238E27FC236}">
                <a16:creationId xmlns:a16="http://schemas.microsoft.com/office/drawing/2014/main" id="{9CDAE4CA-500D-1713-6679-B1F93E1512B8}"/>
              </a:ext>
            </a:extLst>
          </p:cNvPr>
          <p:cNvPicPr>
            <a:picLocks noGrp="1" noChangeAspect="1" noChangeArrowheads="1"/>
          </p:cNvPicPr>
          <p:nvPr>
            <p:ph idx="1"/>
          </p:nvPr>
        </p:nvPicPr>
        <p:blipFill>
          <a:blip r:embed="rId2"/>
          <a:srcRect/>
          <a:stretch>
            <a:fillRect/>
          </a:stretch>
        </p:blipFill>
        <p:spPr bwMode="auto">
          <a:xfrm>
            <a:off x="894735" y="1347018"/>
            <a:ext cx="10677833" cy="5510981"/>
          </a:xfrm>
          <a:prstGeom prst="rect">
            <a:avLst/>
          </a:prstGeom>
          <a:noFill/>
        </p:spPr>
      </p:pic>
    </p:spTree>
    <p:extLst>
      <p:ext uri="{BB962C8B-B14F-4D97-AF65-F5344CB8AC3E}">
        <p14:creationId xmlns:p14="http://schemas.microsoft.com/office/powerpoint/2010/main" val="3698891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50C1B6-133B-B65D-238D-FD662094EFA5}"/>
              </a:ext>
            </a:extLst>
          </p:cNvPr>
          <p:cNvSpPr>
            <a:spLocks noGrp="1"/>
          </p:cNvSpPr>
          <p:nvPr>
            <p:ph idx="1"/>
          </p:nvPr>
        </p:nvSpPr>
        <p:spPr>
          <a:xfrm>
            <a:off x="838200" y="1524000"/>
            <a:ext cx="10515600" cy="5112774"/>
          </a:xfrm>
        </p:spPr>
        <p:txBody>
          <a:bodyPr>
            <a:normAutofit fontScale="92500" lnSpcReduction="10000"/>
          </a:bodyPr>
          <a:lstStyle/>
          <a:p>
            <a:pPr marL="0" indent="0">
              <a:buNone/>
            </a:pPr>
            <a:r>
              <a:rPr lang="en-US" b="1" dirty="0">
                <a:latin typeface="Times New Roman" pitchFamily="18" charset="0"/>
                <a:cs typeface="Times New Roman" pitchFamily="18" charset="0"/>
              </a:rPr>
              <a:t>1.Scanning the External &amp; Internal Environment</a:t>
            </a:r>
          </a:p>
          <a:p>
            <a:pPr marL="0" indent="0" algn="just">
              <a:buNone/>
            </a:pPr>
            <a:r>
              <a:rPr lang="en-IN" b="1" dirty="0">
                <a:latin typeface="Times New Roman" pitchFamily="18" charset="0"/>
                <a:cs typeface="Times New Roman" pitchFamily="18" charset="0"/>
              </a:rPr>
              <a:t>External Environmental Scan</a:t>
            </a:r>
            <a:r>
              <a:rPr lang="en-IN" dirty="0">
                <a:latin typeface="Times New Roman" pitchFamily="18" charset="0"/>
                <a:cs typeface="Times New Roman" pitchFamily="18" charset="0"/>
              </a:rPr>
              <a:t>: </a:t>
            </a:r>
          </a:p>
          <a:p>
            <a:pPr algn="just"/>
            <a:r>
              <a:rPr lang="en-IN" dirty="0">
                <a:latin typeface="Times New Roman" pitchFamily="18" charset="0"/>
                <a:cs typeface="Times New Roman" pitchFamily="18" charset="0"/>
              </a:rPr>
              <a:t> The first step in the strategic management model involves conducting a thorough external environmental scan. </a:t>
            </a:r>
          </a:p>
          <a:p>
            <a:pPr algn="just"/>
            <a:r>
              <a:rPr lang="en-IN" dirty="0">
                <a:latin typeface="Times New Roman" pitchFamily="18" charset="0"/>
                <a:cs typeface="Times New Roman" pitchFamily="18" charset="0"/>
              </a:rPr>
              <a:t>External environment consists of opportunities and threats that are outside the organization. </a:t>
            </a:r>
          </a:p>
          <a:p>
            <a:pPr algn="just"/>
            <a:r>
              <a:rPr lang="en-IN" dirty="0">
                <a:latin typeface="Times New Roman" pitchFamily="18" charset="0"/>
                <a:cs typeface="Times New Roman" pitchFamily="18" charset="0"/>
              </a:rPr>
              <a:t>External factors are not typically within the control of top management. Example: - Technological factors, legal factors, competitors, social &amp; culture factors ,market trends, economic conditions, competitive landscape, and regulatory changes. </a:t>
            </a:r>
          </a:p>
          <a:p>
            <a:pPr algn="just"/>
            <a:r>
              <a:rPr lang="en-IN" dirty="0">
                <a:latin typeface="Times New Roman" pitchFamily="18" charset="0"/>
                <a:cs typeface="Times New Roman" pitchFamily="18" charset="0"/>
              </a:rPr>
              <a:t> Tools like PESTEL analysis (Political, Economic, Social, Technological, Environmental, and Legal) can be used to identify opportunities and threats in the external environment.</a:t>
            </a:r>
          </a:p>
          <a:p>
            <a:pPr marL="0" indent="0">
              <a:buNone/>
            </a:pPr>
            <a:endParaRPr lang="en-IN" b="1" dirty="0">
              <a:latin typeface="Times New Roman" pitchFamily="18" charset="0"/>
              <a:cs typeface="Times New Roman" pitchFamily="18" charset="0"/>
            </a:endParaRPr>
          </a:p>
          <a:p>
            <a:pPr marL="0" indent="0">
              <a:buNone/>
            </a:pPr>
            <a:endParaRPr lang="en-IN" dirty="0"/>
          </a:p>
        </p:txBody>
      </p:sp>
    </p:spTree>
    <p:extLst>
      <p:ext uri="{BB962C8B-B14F-4D97-AF65-F5344CB8AC3E}">
        <p14:creationId xmlns:p14="http://schemas.microsoft.com/office/powerpoint/2010/main" val="2064562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62A380-1E99-710A-C048-D586E49023B5}"/>
              </a:ext>
            </a:extLst>
          </p:cNvPr>
          <p:cNvSpPr>
            <a:spLocks noGrp="1"/>
          </p:cNvSpPr>
          <p:nvPr>
            <p:ph idx="1"/>
          </p:nvPr>
        </p:nvSpPr>
        <p:spPr/>
        <p:txBody>
          <a:bodyPr>
            <a:normAutofit fontScale="92500" lnSpcReduction="10000"/>
          </a:bodyPr>
          <a:lstStyle/>
          <a:p>
            <a:pPr marL="571500" indent="-571500">
              <a:buFont typeface="+mj-lt"/>
              <a:buAutoNum type="romanUcPeriod"/>
            </a:pPr>
            <a:r>
              <a:rPr lang="en-US" b="1" dirty="0">
                <a:latin typeface="Times New Roman" pitchFamily="18" charset="0"/>
                <a:cs typeface="Times New Roman" pitchFamily="18" charset="0"/>
              </a:rPr>
              <a:t>Scanning the External &amp; Internal Environment</a:t>
            </a:r>
            <a:endParaRPr lang="en-IN" b="1" dirty="0">
              <a:latin typeface="Times New Roman" pitchFamily="18" charset="0"/>
              <a:cs typeface="Times New Roman" pitchFamily="18" charset="0"/>
            </a:endParaRPr>
          </a:p>
          <a:p>
            <a:pPr algn="just">
              <a:lnSpc>
                <a:spcPct val="100000"/>
              </a:lnSpc>
            </a:pPr>
            <a:r>
              <a:rPr lang="en-IN" b="1" dirty="0">
                <a:latin typeface="Times New Roman" pitchFamily="18" charset="0"/>
                <a:cs typeface="Times New Roman" pitchFamily="18" charset="0"/>
              </a:rPr>
              <a:t>Internal Analysis (SWOT/TOWS)</a:t>
            </a:r>
            <a:r>
              <a:rPr lang="en-IN" dirty="0">
                <a:latin typeface="Times New Roman" pitchFamily="18" charset="0"/>
                <a:cs typeface="Times New Roman" pitchFamily="18" charset="0"/>
              </a:rPr>
              <a:t>: </a:t>
            </a:r>
          </a:p>
          <a:p>
            <a:pPr algn="just">
              <a:lnSpc>
                <a:spcPct val="100000"/>
              </a:lnSpc>
            </a:pPr>
            <a:r>
              <a:rPr lang="en-IN" dirty="0">
                <a:latin typeface="Times New Roman" pitchFamily="18" charset="0"/>
                <a:cs typeface="Times New Roman" pitchFamily="18" charset="0"/>
              </a:rPr>
              <a:t> Simultaneously, organizations must conduct an internal analysis to understand their strengths and weaknesses. The SWOT analysis (Strengths, Weaknesses, Opportunities, Threats) helps in identifying internal capabilities and limitations. </a:t>
            </a:r>
          </a:p>
          <a:p>
            <a:pPr algn="just">
              <a:lnSpc>
                <a:spcPct val="100000"/>
              </a:lnSpc>
            </a:pPr>
            <a:r>
              <a:rPr lang="en-IN" dirty="0">
                <a:latin typeface="Times New Roman" pitchFamily="18" charset="0"/>
                <a:cs typeface="Times New Roman" pitchFamily="18" charset="0"/>
              </a:rPr>
              <a:t>Example:- company’s structure, culture and resources. </a:t>
            </a:r>
          </a:p>
          <a:p>
            <a:pPr algn="just">
              <a:lnSpc>
                <a:spcPct val="100000"/>
              </a:lnSpc>
            </a:pPr>
            <a:r>
              <a:rPr lang="en-US" dirty="0">
                <a:latin typeface="Times New Roman" pitchFamily="18" charset="0"/>
                <a:cs typeface="Times New Roman" pitchFamily="18" charset="0"/>
              </a:rPr>
              <a:t>It ha to assess its </a:t>
            </a:r>
            <a:r>
              <a:rPr lang="en-IN" b="1" dirty="0"/>
              <a:t>Core Competencies, Resources and Capabilities</a:t>
            </a:r>
            <a:endParaRPr lang="en-IN" b="1" dirty="0">
              <a:latin typeface="Times New Roman" pitchFamily="18" charset="0"/>
              <a:cs typeface="Times New Roman" pitchFamily="18" charset="0"/>
            </a:endParaRPr>
          </a:p>
          <a:p>
            <a:pPr algn="just">
              <a:lnSpc>
                <a:spcPct val="100000"/>
              </a:lnSpc>
            </a:pPr>
            <a:r>
              <a:rPr lang="en-IN" dirty="0">
                <a:latin typeface="Times New Roman" pitchFamily="18" charset="0"/>
                <a:cs typeface="Times New Roman" pitchFamily="18" charset="0"/>
              </a:rPr>
              <a:t> The TOWS matrix then assists in developing strategic options by linking internal strengths and weaknesses with external opportunities and threats.</a:t>
            </a:r>
          </a:p>
          <a:p>
            <a:pPr marL="0" indent="0">
              <a:buNone/>
            </a:pPr>
            <a:endParaRPr lang="en-IN" dirty="0"/>
          </a:p>
        </p:txBody>
      </p:sp>
    </p:spTree>
    <p:extLst>
      <p:ext uri="{BB962C8B-B14F-4D97-AF65-F5344CB8AC3E}">
        <p14:creationId xmlns:p14="http://schemas.microsoft.com/office/powerpoint/2010/main" val="2030986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B0E4A7-7BE9-9CAF-37AA-2D35F3D9E29C}"/>
              </a:ext>
            </a:extLst>
          </p:cNvPr>
          <p:cNvSpPr>
            <a:spLocks noGrp="1"/>
          </p:cNvSpPr>
          <p:nvPr>
            <p:ph idx="1"/>
          </p:nvPr>
        </p:nvSpPr>
        <p:spPr/>
        <p:txBody>
          <a:bodyPr>
            <a:normAutofit fontScale="70000" lnSpcReduction="20000"/>
          </a:bodyPr>
          <a:lstStyle/>
          <a:p>
            <a:r>
              <a:rPr lang="en-US" b="1" dirty="0">
                <a:latin typeface="Times New Roman" pitchFamily="18" charset="0"/>
                <a:cs typeface="Times New Roman" pitchFamily="18" charset="0"/>
              </a:rPr>
              <a:t>Resources:</a:t>
            </a:r>
            <a:endParaRPr lang="en-IN" b="1" dirty="0">
              <a:latin typeface="Times New Roman" pitchFamily="18" charset="0"/>
              <a:cs typeface="Times New Roman" pitchFamily="18" charset="0"/>
            </a:endParaRPr>
          </a:p>
          <a:p>
            <a:r>
              <a:rPr lang="en-IN" b="1" dirty="0">
                <a:latin typeface="Times New Roman" pitchFamily="18" charset="0"/>
                <a:cs typeface="Times New Roman" pitchFamily="18" charset="0"/>
              </a:rPr>
              <a:t>Tangible Resources • </a:t>
            </a:r>
          </a:p>
          <a:p>
            <a:pPr marL="342900" indent="-342900">
              <a:buAutoNum type="alphaLcParenR"/>
            </a:pPr>
            <a:r>
              <a:rPr lang="en-IN" dirty="0">
                <a:latin typeface="Times New Roman" pitchFamily="18" charset="0"/>
                <a:cs typeface="Times New Roman" pitchFamily="18" charset="0"/>
              </a:rPr>
              <a:t>FINANCIAL RESOURCES - the firm’s capacity to borrow and generate internal funds • </a:t>
            </a:r>
          </a:p>
          <a:p>
            <a:pPr marL="342900" indent="-342900">
              <a:buAutoNum type="alphaLcParenR"/>
            </a:pPr>
            <a:r>
              <a:rPr lang="en-IN" dirty="0">
                <a:latin typeface="Times New Roman" pitchFamily="18" charset="0"/>
                <a:cs typeface="Times New Roman" pitchFamily="18" charset="0"/>
              </a:rPr>
              <a:t>ORGANIZATIONAL RESOURCES - formal reporting structures • </a:t>
            </a:r>
          </a:p>
          <a:p>
            <a:pPr marL="342900" indent="-342900">
              <a:buAutoNum type="alphaLcParenR"/>
            </a:pPr>
            <a:r>
              <a:rPr lang="en-IN" dirty="0">
                <a:latin typeface="Times New Roman" pitchFamily="18" charset="0"/>
                <a:cs typeface="Times New Roman" pitchFamily="18" charset="0"/>
              </a:rPr>
              <a:t>PHYSICAL RESOURCES - sophistication and location of a firm’s plant and equipment; distribution facilities; product inventory • </a:t>
            </a:r>
          </a:p>
          <a:p>
            <a:pPr marL="342900" indent="-342900">
              <a:buAutoNum type="alphaLcParenR"/>
            </a:pPr>
            <a:r>
              <a:rPr lang="en-IN" dirty="0">
                <a:latin typeface="Times New Roman" pitchFamily="18" charset="0"/>
                <a:cs typeface="Times New Roman" pitchFamily="18" charset="0"/>
              </a:rPr>
              <a:t>TECHNOLOGICAL RESOURCES - stock of technology, such as patents, trademarks, copyrights, and trade secrets</a:t>
            </a:r>
          </a:p>
          <a:p>
            <a:pPr marL="342900" indent="-342900"/>
            <a:endParaRPr lang="en-US" dirty="0">
              <a:latin typeface="Times New Roman" pitchFamily="18" charset="0"/>
              <a:cs typeface="Times New Roman" pitchFamily="18" charset="0"/>
            </a:endParaRPr>
          </a:p>
          <a:p>
            <a:pPr marL="342900" indent="-342900"/>
            <a:r>
              <a:rPr lang="en-IN" b="1" dirty="0">
                <a:latin typeface="Times New Roman" pitchFamily="18" charset="0"/>
                <a:cs typeface="Times New Roman" pitchFamily="18" charset="0"/>
              </a:rPr>
              <a:t>Intangible Resources • </a:t>
            </a:r>
          </a:p>
          <a:p>
            <a:pPr marL="342900" indent="-342900">
              <a:buAutoNum type="alphaLcPeriod"/>
            </a:pPr>
            <a:r>
              <a:rPr lang="en-IN" dirty="0">
                <a:latin typeface="Times New Roman" pitchFamily="18" charset="0"/>
                <a:cs typeface="Times New Roman" pitchFamily="18" charset="0"/>
              </a:rPr>
              <a:t>HUMAN RESOURCES - knowledge; trust; skills; collaborative abilities • </a:t>
            </a:r>
          </a:p>
          <a:p>
            <a:pPr marL="342900" indent="-342900">
              <a:buAutoNum type="alphaLcPeriod"/>
            </a:pPr>
            <a:r>
              <a:rPr lang="en-IN" dirty="0">
                <a:latin typeface="Times New Roman" pitchFamily="18" charset="0"/>
                <a:cs typeface="Times New Roman" pitchFamily="18" charset="0"/>
              </a:rPr>
              <a:t>INNOVATION RESOURCES - scientific capabilities; capacity to innovate • </a:t>
            </a:r>
          </a:p>
          <a:p>
            <a:pPr marL="342900" indent="-342900">
              <a:buAutoNum type="alphaLcPeriod"/>
            </a:pPr>
            <a:r>
              <a:rPr lang="en-IN" dirty="0">
                <a:latin typeface="Times New Roman" pitchFamily="18" charset="0"/>
                <a:cs typeface="Times New Roman" pitchFamily="18" charset="0"/>
              </a:rPr>
              <a:t>REPUTATIONAL RESOURCES - brand name; perceptions of product quality, durability, and reliability;</a:t>
            </a:r>
          </a:p>
          <a:p>
            <a:pPr marL="0" indent="0">
              <a:buNone/>
            </a:pPr>
            <a:endParaRPr lang="en-IN" dirty="0"/>
          </a:p>
        </p:txBody>
      </p:sp>
    </p:spTree>
    <p:extLst>
      <p:ext uri="{BB962C8B-B14F-4D97-AF65-F5344CB8AC3E}">
        <p14:creationId xmlns:p14="http://schemas.microsoft.com/office/powerpoint/2010/main" val="722228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D221F6-A513-F1A1-7946-8E21586342E4}"/>
              </a:ext>
            </a:extLst>
          </p:cNvPr>
          <p:cNvSpPr>
            <a:spLocks noGrp="1"/>
          </p:cNvSpPr>
          <p:nvPr>
            <p:ph idx="1"/>
          </p:nvPr>
        </p:nvSpPr>
        <p:spPr/>
        <p:txBody>
          <a:bodyPr>
            <a:normAutofit lnSpcReduction="10000"/>
          </a:bodyPr>
          <a:lstStyle/>
          <a:p>
            <a:pPr marL="0" indent="0">
              <a:lnSpc>
                <a:spcPct val="100000"/>
              </a:lnSpc>
              <a:buNone/>
            </a:pPr>
            <a:r>
              <a:rPr lang="en-IN" b="1" dirty="0">
                <a:latin typeface="Times New Roman" pitchFamily="18" charset="0"/>
                <a:cs typeface="Times New Roman" pitchFamily="18" charset="0"/>
              </a:rPr>
              <a:t>CAPABILITIES:</a:t>
            </a:r>
            <a:br>
              <a:rPr lang="en-IN" dirty="0">
                <a:latin typeface="Times New Roman" pitchFamily="18" charset="0"/>
                <a:cs typeface="Times New Roman" pitchFamily="18" charset="0"/>
              </a:rPr>
            </a:br>
            <a:r>
              <a:rPr lang="en-IN" dirty="0">
                <a:latin typeface="Times New Roman" pitchFamily="18" charset="0"/>
                <a:cs typeface="Times New Roman" pitchFamily="18" charset="0"/>
              </a:rPr>
              <a:t>Unique skills and knowledge </a:t>
            </a:r>
          </a:p>
          <a:p>
            <a:pPr>
              <a:lnSpc>
                <a:spcPct val="100000"/>
              </a:lnSpc>
            </a:pPr>
            <a:r>
              <a:rPr lang="en-IN" dirty="0">
                <a:latin typeface="Times New Roman" pitchFamily="18" charset="0"/>
                <a:cs typeface="Times New Roman" pitchFamily="18" charset="0"/>
              </a:rPr>
              <a:t>Functional expertise</a:t>
            </a:r>
            <a:br>
              <a:rPr lang="en-IN" dirty="0">
                <a:latin typeface="Times New Roman" pitchFamily="18" charset="0"/>
                <a:cs typeface="Times New Roman" pitchFamily="18" charset="0"/>
              </a:rPr>
            </a:br>
            <a:r>
              <a:rPr lang="en-IN" dirty="0">
                <a:latin typeface="Times New Roman" pitchFamily="18" charset="0"/>
                <a:cs typeface="Times New Roman" pitchFamily="18" charset="0"/>
              </a:rPr>
              <a:t>Distribution • Human resources • Management information systems • Marketing • Management • Manufacturing • Research &amp; Development</a:t>
            </a:r>
          </a:p>
          <a:p>
            <a:pPr marL="0" indent="0">
              <a:buNone/>
            </a:pPr>
            <a:r>
              <a:rPr lang="en-IN" b="1" dirty="0">
                <a:latin typeface="Times New Roman" pitchFamily="18" charset="0"/>
                <a:cs typeface="Times New Roman" pitchFamily="18" charset="0"/>
              </a:rPr>
              <a:t>CORE COMPETENCIES </a:t>
            </a:r>
          </a:p>
          <a:p>
            <a:r>
              <a:rPr lang="en-IN" dirty="0">
                <a:latin typeface="Times New Roman" pitchFamily="18" charset="0"/>
                <a:cs typeface="Times New Roman" pitchFamily="18" charset="0"/>
              </a:rPr>
              <a:t>Valuable </a:t>
            </a:r>
          </a:p>
          <a:p>
            <a:r>
              <a:rPr lang="en-IN" dirty="0">
                <a:latin typeface="Times New Roman" pitchFamily="18" charset="0"/>
                <a:cs typeface="Times New Roman" pitchFamily="18" charset="0"/>
              </a:rPr>
              <a:t>Costly-to-imitate </a:t>
            </a:r>
          </a:p>
          <a:p>
            <a:r>
              <a:rPr lang="en-IN" dirty="0">
                <a:latin typeface="Times New Roman" pitchFamily="18" charset="0"/>
                <a:cs typeface="Times New Roman" pitchFamily="18" charset="0"/>
              </a:rPr>
              <a:t>Non substitutable capability</a:t>
            </a:r>
          </a:p>
          <a:p>
            <a:pPr marL="0" indent="0">
              <a:lnSpc>
                <a:spcPct val="100000"/>
              </a:lnSpc>
              <a:buNone/>
            </a:pP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3632251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67C9A4-545B-FDB8-8305-02692E63E24B}"/>
              </a:ext>
            </a:extLst>
          </p:cNvPr>
          <p:cNvSpPr>
            <a:spLocks noGrp="1"/>
          </p:cNvSpPr>
          <p:nvPr>
            <p:ph idx="1"/>
          </p:nvPr>
        </p:nvSpPr>
        <p:spPr>
          <a:xfrm>
            <a:off x="838200" y="1504335"/>
            <a:ext cx="10515600" cy="4672628"/>
          </a:xfrm>
        </p:spPr>
        <p:txBody>
          <a:bodyPr>
            <a:normAutofit fontScale="70000" lnSpcReduction="20000"/>
          </a:bodyPr>
          <a:lstStyle/>
          <a:p>
            <a:pPr marL="0" indent="0">
              <a:buNone/>
            </a:pPr>
            <a:r>
              <a:rPr lang="en-US" b="1" dirty="0">
                <a:latin typeface="Times New Roman" pitchFamily="18" charset="0"/>
                <a:cs typeface="Times New Roman" pitchFamily="18" charset="0"/>
              </a:rPr>
              <a:t>II. Strategy Formulation:</a:t>
            </a:r>
          </a:p>
          <a:p>
            <a:pPr algn="just"/>
            <a:r>
              <a:rPr lang="en-IN" dirty="0">
                <a:latin typeface="Times New Roman" pitchFamily="18" charset="0"/>
                <a:cs typeface="Times New Roman" pitchFamily="18" charset="0"/>
              </a:rPr>
              <a:t>Strategy formulation is essential for optimum functioning of the organization. </a:t>
            </a:r>
          </a:p>
          <a:p>
            <a:pPr algn="just"/>
            <a:r>
              <a:rPr lang="en-IN" dirty="0">
                <a:latin typeface="Times New Roman" pitchFamily="18" charset="0"/>
                <a:cs typeface="Times New Roman" pitchFamily="18" charset="0"/>
              </a:rPr>
              <a:t>Strategy formulation involves developing corporate vision, mission, setting objectives, formulating strategies which are as follows; </a:t>
            </a:r>
          </a:p>
          <a:p>
            <a:pPr marL="0" indent="0">
              <a:buNone/>
            </a:pPr>
            <a:r>
              <a:rPr lang="en-IN" b="1" dirty="0">
                <a:latin typeface="Times New Roman" pitchFamily="18" charset="0"/>
                <a:cs typeface="Times New Roman" pitchFamily="18" charset="0"/>
              </a:rPr>
              <a:t>Define Vision and Mission</a:t>
            </a:r>
          </a:p>
          <a:p>
            <a:pPr algn="just">
              <a:lnSpc>
                <a:spcPct val="100000"/>
              </a:lnSpc>
              <a:spcBef>
                <a:spcPts val="1200"/>
              </a:spcBef>
            </a:pPr>
            <a:r>
              <a:rPr lang="en-IN" dirty="0">
                <a:latin typeface="Times New Roman" pitchFamily="18" charset="0"/>
                <a:cs typeface="Times New Roman" pitchFamily="18" charset="0"/>
              </a:rPr>
              <a:t>Vision: What the organization wants to become</a:t>
            </a:r>
          </a:p>
          <a:p>
            <a:pPr algn="just">
              <a:lnSpc>
                <a:spcPct val="100000"/>
              </a:lnSpc>
              <a:spcBef>
                <a:spcPts val="1200"/>
              </a:spcBef>
            </a:pPr>
            <a:r>
              <a:rPr lang="en-IN" dirty="0">
                <a:latin typeface="Times New Roman" pitchFamily="18" charset="0"/>
                <a:cs typeface="Times New Roman" pitchFamily="18" charset="0"/>
              </a:rPr>
              <a:t>A vision statement can be referred as the statement defining company’s long-term goals.</a:t>
            </a:r>
          </a:p>
          <a:p>
            <a:pPr algn="just">
              <a:lnSpc>
                <a:spcPct val="100000"/>
              </a:lnSpc>
              <a:spcBef>
                <a:spcPts val="1200"/>
              </a:spcBef>
            </a:pPr>
            <a:r>
              <a:rPr lang="en-IN" dirty="0">
                <a:latin typeface="Times New Roman" pitchFamily="18" charset="0"/>
                <a:cs typeface="Times New Roman" pitchFamily="18" charset="0"/>
              </a:rPr>
              <a:t>Vision is simply a combination of 3 basis elements;</a:t>
            </a:r>
          </a:p>
          <a:p>
            <a:pPr algn="just">
              <a:lnSpc>
                <a:spcPct val="100000"/>
              </a:lnSpc>
              <a:spcBef>
                <a:spcPts val="1200"/>
              </a:spcBef>
            </a:pPr>
            <a:r>
              <a:rPr lang="en-IN" dirty="0">
                <a:latin typeface="Times New Roman" pitchFamily="18" charset="0"/>
                <a:cs typeface="Times New Roman" pitchFamily="18" charset="0"/>
              </a:rPr>
              <a:t>An organization’s fundamental reason for existence beyond just making money.</a:t>
            </a:r>
          </a:p>
          <a:p>
            <a:pPr algn="just">
              <a:lnSpc>
                <a:spcPct val="100000"/>
              </a:lnSpc>
              <a:spcBef>
                <a:spcPts val="1200"/>
              </a:spcBef>
            </a:pPr>
            <a:r>
              <a:rPr lang="en-IN" dirty="0">
                <a:latin typeface="Times New Roman" pitchFamily="18" charset="0"/>
                <a:cs typeface="Times New Roman" pitchFamily="18" charset="0"/>
              </a:rPr>
              <a:t> Its timeless, unchanging core values. The core values define the enduring character of an organization that remains unchanged as it experiences changes in technology, competition, management styles etc., </a:t>
            </a:r>
          </a:p>
          <a:p>
            <a:pPr algn="just">
              <a:lnSpc>
                <a:spcPct val="100000"/>
              </a:lnSpc>
              <a:spcBef>
                <a:spcPts val="1200"/>
              </a:spcBef>
            </a:pPr>
            <a:r>
              <a:rPr lang="en-IN" dirty="0">
                <a:latin typeface="Times New Roman" pitchFamily="18" charset="0"/>
                <a:cs typeface="Times New Roman" pitchFamily="18" charset="0"/>
              </a:rPr>
              <a:t>Huge but, achievable aspirations for its future. </a:t>
            </a:r>
          </a:p>
          <a:p>
            <a:pPr marL="0" indent="0">
              <a:buNone/>
            </a:pPr>
            <a:endParaRPr lang="en-IN" dirty="0"/>
          </a:p>
        </p:txBody>
      </p:sp>
    </p:spTree>
    <p:extLst>
      <p:ext uri="{BB962C8B-B14F-4D97-AF65-F5344CB8AC3E}">
        <p14:creationId xmlns:p14="http://schemas.microsoft.com/office/powerpoint/2010/main" val="3801268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4C1909-EB7A-0C4C-660A-F4927471C8A3}"/>
              </a:ext>
            </a:extLst>
          </p:cNvPr>
          <p:cNvSpPr>
            <a:spLocks noGrp="1"/>
          </p:cNvSpPr>
          <p:nvPr>
            <p:ph idx="1"/>
          </p:nvPr>
        </p:nvSpPr>
        <p:spPr>
          <a:xfrm>
            <a:off x="838200" y="1425676"/>
            <a:ext cx="10515600" cy="5201265"/>
          </a:xfrm>
        </p:spPr>
        <p:txBody>
          <a:bodyPr>
            <a:normAutofit fontScale="92500" lnSpcReduction="10000"/>
          </a:bodyPr>
          <a:lstStyle/>
          <a:p>
            <a:pPr marL="0" indent="0" algn="just">
              <a:lnSpc>
                <a:spcPct val="100000"/>
              </a:lnSpc>
              <a:spcBef>
                <a:spcPts val="1200"/>
              </a:spcBef>
              <a:buNone/>
            </a:pPr>
            <a:r>
              <a:rPr lang="en-US" sz="1800" b="1" dirty="0">
                <a:latin typeface="Times New Roman" pitchFamily="18" charset="0"/>
                <a:cs typeface="Times New Roman" pitchFamily="18" charset="0"/>
              </a:rPr>
              <a:t>Examples of Vision:</a:t>
            </a:r>
          </a:p>
          <a:p>
            <a:pPr algn="just">
              <a:lnSpc>
                <a:spcPct val="100000"/>
              </a:lnSpc>
              <a:spcBef>
                <a:spcPts val="1200"/>
              </a:spcBef>
            </a:pPr>
            <a:r>
              <a:rPr lang="en-IN" sz="1800" b="1" dirty="0">
                <a:latin typeface="Times New Roman" pitchFamily="18" charset="0"/>
                <a:cs typeface="Times New Roman" pitchFamily="18" charset="0"/>
              </a:rPr>
              <a:t>BHEL:- </a:t>
            </a:r>
            <a:r>
              <a:rPr lang="en-IN" sz="1800" dirty="0">
                <a:latin typeface="Times New Roman" pitchFamily="18" charset="0"/>
                <a:cs typeface="Times New Roman" pitchFamily="18" charset="0"/>
              </a:rPr>
              <a:t>“ A world class innovative, competitive and Profitable engineering enterprise providing total business solutions:</a:t>
            </a:r>
          </a:p>
          <a:p>
            <a:pPr algn="just">
              <a:lnSpc>
                <a:spcPct val="100000"/>
              </a:lnSpc>
              <a:spcBef>
                <a:spcPts val="1200"/>
              </a:spcBef>
            </a:pPr>
            <a:r>
              <a:rPr lang="en-IN" sz="1800" b="1" dirty="0">
                <a:latin typeface="Times New Roman" pitchFamily="18" charset="0"/>
                <a:cs typeface="Times New Roman" pitchFamily="18" charset="0"/>
              </a:rPr>
              <a:t>GOOGLE:</a:t>
            </a:r>
            <a:r>
              <a:rPr lang="en-IN" sz="1800" dirty="0">
                <a:latin typeface="Times New Roman" pitchFamily="18" charset="0"/>
                <a:cs typeface="Times New Roman" pitchFamily="18" charset="0"/>
              </a:rPr>
              <a:t> “To provide access to the world’s information in one click”</a:t>
            </a:r>
          </a:p>
          <a:p>
            <a:pPr algn="just">
              <a:lnSpc>
                <a:spcPct val="100000"/>
              </a:lnSpc>
              <a:spcBef>
                <a:spcPts val="1200"/>
              </a:spcBef>
            </a:pPr>
            <a:r>
              <a:rPr lang="en-IN" sz="1800" b="1" dirty="0">
                <a:latin typeface="Times New Roman" pitchFamily="18" charset="0"/>
                <a:cs typeface="Times New Roman" pitchFamily="18" charset="0"/>
              </a:rPr>
              <a:t> WIPRO:-“</a:t>
            </a:r>
            <a:r>
              <a:rPr lang="en-IN" sz="1800" dirty="0">
                <a:latin typeface="Times New Roman" pitchFamily="18" charset="0"/>
                <a:cs typeface="Times New Roman" pitchFamily="18" charset="0"/>
              </a:rPr>
              <a:t>Be among the 10 most admired Indian corporations.” </a:t>
            </a:r>
          </a:p>
          <a:p>
            <a:pPr algn="just">
              <a:lnSpc>
                <a:spcPct val="100000"/>
              </a:lnSpc>
              <a:spcBef>
                <a:spcPts val="1200"/>
              </a:spcBef>
            </a:pPr>
            <a:r>
              <a:rPr lang="en-IN" sz="1800" b="1" dirty="0">
                <a:latin typeface="Times New Roman" pitchFamily="18" charset="0"/>
                <a:cs typeface="Times New Roman" pitchFamily="18" charset="0"/>
              </a:rPr>
              <a:t>DISNEY:</a:t>
            </a:r>
            <a:r>
              <a:rPr lang="en-IN" sz="1800" dirty="0">
                <a:latin typeface="Times New Roman" pitchFamily="18" charset="0"/>
                <a:cs typeface="Times New Roman" pitchFamily="18" charset="0"/>
              </a:rPr>
              <a:t> “To make people happy.”</a:t>
            </a:r>
          </a:p>
          <a:p>
            <a:pPr algn="just">
              <a:lnSpc>
                <a:spcPct val="100000"/>
              </a:lnSpc>
              <a:spcBef>
                <a:spcPts val="1200"/>
              </a:spcBef>
            </a:pPr>
            <a:r>
              <a:rPr lang="en-IN" sz="1800" b="1" dirty="0">
                <a:latin typeface="Times New Roman" pitchFamily="18" charset="0"/>
                <a:cs typeface="Times New Roman" pitchFamily="18" charset="0"/>
              </a:rPr>
              <a:t>COLGATE-PALMOLIVE: </a:t>
            </a:r>
            <a:r>
              <a:rPr lang="en-IN" sz="1800" dirty="0">
                <a:latin typeface="Times New Roman" pitchFamily="18" charset="0"/>
                <a:cs typeface="Times New Roman" pitchFamily="18" charset="0"/>
              </a:rPr>
              <a:t>- “to be the company of first choice in oral and personal hygiene by continuously caring for consumers and partners.” </a:t>
            </a:r>
          </a:p>
          <a:p>
            <a:pPr marL="0" indent="0" algn="just">
              <a:lnSpc>
                <a:spcPct val="100000"/>
              </a:lnSpc>
              <a:spcBef>
                <a:spcPts val="1200"/>
              </a:spcBef>
              <a:buNone/>
            </a:pPr>
            <a:r>
              <a:rPr lang="en-US" sz="1800" b="1" dirty="0">
                <a:latin typeface="Times New Roman" pitchFamily="18" charset="0"/>
                <a:cs typeface="Times New Roman" pitchFamily="18" charset="0"/>
              </a:rPr>
              <a:t>Mission:</a:t>
            </a:r>
            <a:r>
              <a:rPr lang="en-IN" sz="1800" dirty="0">
                <a:latin typeface="Times New Roman" pitchFamily="18" charset="0"/>
                <a:cs typeface="Times New Roman" pitchFamily="18" charset="0"/>
              </a:rPr>
              <a:t>The reason for the organization’s existence</a:t>
            </a:r>
          </a:p>
          <a:p>
            <a:pPr algn="just">
              <a:lnSpc>
                <a:spcPct val="100000"/>
              </a:lnSpc>
              <a:spcBef>
                <a:spcPts val="1200"/>
              </a:spcBef>
            </a:pPr>
            <a:r>
              <a:rPr lang="en-IN" sz="1800" dirty="0">
                <a:latin typeface="Times New Roman" pitchFamily="18" charset="0"/>
                <a:cs typeface="Times New Roman" pitchFamily="18" charset="0"/>
              </a:rPr>
              <a:t>It is an enduring statement of purpose that distinguishers one business from other similar firms. </a:t>
            </a:r>
          </a:p>
          <a:p>
            <a:pPr algn="just">
              <a:lnSpc>
                <a:spcPct val="100000"/>
              </a:lnSpc>
              <a:spcBef>
                <a:spcPts val="1200"/>
              </a:spcBef>
            </a:pPr>
            <a:r>
              <a:rPr lang="en-IN" sz="1800" dirty="0">
                <a:latin typeface="Times New Roman" pitchFamily="18" charset="0"/>
                <a:cs typeface="Times New Roman" pitchFamily="18" charset="0"/>
              </a:rPr>
              <a:t>A mission statement reveals the long-term vision of an organization in terms of; </a:t>
            </a:r>
          </a:p>
          <a:p>
            <a:pPr algn="just">
              <a:lnSpc>
                <a:spcPct val="100000"/>
              </a:lnSpc>
              <a:spcBef>
                <a:spcPts val="1200"/>
              </a:spcBef>
            </a:pPr>
            <a:r>
              <a:rPr lang="en-IN" sz="1800" dirty="0">
                <a:latin typeface="Times New Roman" pitchFamily="18" charset="0"/>
                <a:cs typeface="Times New Roman" pitchFamily="18" charset="0"/>
              </a:rPr>
              <a:t> a. What it wants to be, </a:t>
            </a:r>
          </a:p>
          <a:p>
            <a:pPr algn="just">
              <a:lnSpc>
                <a:spcPct val="100000"/>
              </a:lnSpc>
              <a:spcBef>
                <a:spcPts val="1200"/>
              </a:spcBef>
            </a:pPr>
            <a:r>
              <a:rPr lang="en-IN" sz="1800" dirty="0">
                <a:latin typeface="Times New Roman" pitchFamily="18" charset="0"/>
                <a:cs typeface="Times New Roman" pitchFamily="18" charset="0"/>
              </a:rPr>
              <a:t> b. Where exactly it wants to go, </a:t>
            </a:r>
          </a:p>
          <a:p>
            <a:pPr algn="just">
              <a:lnSpc>
                <a:spcPct val="100000"/>
              </a:lnSpc>
              <a:spcBef>
                <a:spcPts val="1200"/>
              </a:spcBef>
            </a:pPr>
            <a:r>
              <a:rPr lang="en-IN" sz="1800" dirty="0">
                <a:latin typeface="Times New Roman" pitchFamily="18" charset="0"/>
                <a:cs typeface="Times New Roman" pitchFamily="18" charset="0"/>
              </a:rPr>
              <a:t> c. Whom it wants to serve</a:t>
            </a:r>
          </a:p>
          <a:p>
            <a:pPr algn="just">
              <a:lnSpc>
                <a:spcPct val="100000"/>
              </a:lnSpc>
              <a:spcBef>
                <a:spcPts val="1200"/>
              </a:spcBef>
            </a:pPr>
            <a:endParaRPr lang="en-IN" sz="1800" dirty="0">
              <a:latin typeface="Times New Roman" pitchFamily="18" charset="0"/>
              <a:cs typeface="Times New Roman" pitchFamily="18" charset="0"/>
            </a:endParaRPr>
          </a:p>
          <a:p>
            <a:pPr marL="0" indent="0">
              <a:buNone/>
            </a:pPr>
            <a:endParaRPr lang="en-IN" dirty="0"/>
          </a:p>
        </p:txBody>
      </p:sp>
    </p:spTree>
    <p:extLst>
      <p:ext uri="{BB962C8B-B14F-4D97-AF65-F5344CB8AC3E}">
        <p14:creationId xmlns:p14="http://schemas.microsoft.com/office/powerpoint/2010/main" val="23332217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0C1260-E69C-1BB5-3BF5-574286AD37ED}"/>
              </a:ext>
            </a:extLst>
          </p:cNvPr>
          <p:cNvSpPr>
            <a:spLocks noGrp="1"/>
          </p:cNvSpPr>
          <p:nvPr>
            <p:ph idx="1"/>
          </p:nvPr>
        </p:nvSpPr>
        <p:spPr/>
        <p:txBody>
          <a:bodyPr>
            <a:normAutofit lnSpcReduction="10000"/>
          </a:bodyPr>
          <a:lstStyle/>
          <a:p>
            <a:pPr marL="0" indent="0" algn="just">
              <a:lnSpc>
                <a:spcPct val="100000"/>
              </a:lnSpc>
              <a:buNone/>
            </a:pPr>
            <a:r>
              <a:rPr lang="en-IN" sz="2000" b="1" dirty="0"/>
              <a:t>Set Objectives: </a:t>
            </a:r>
            <a:r>
              <a:rPr lang="en-IN" sz="2000" dirty="0">
                <a:latin typeface="Times New Roman" pitchFamily="18" charset="0"/>
                <a:cs typeface="Times New Roman" pitchFamily="18" charset="0"/>
              </a:rPr>
              <a:t>Define long-term goals (SMART criteria: Specific, Measurable, Achievable, Relevant, Time-bound).</a:t>
            </a:r>
          </a:p>
          <a:p>
            <a:pPr marL="0" indent="0" algn="just">
              <a:lnSpc>
                <a:spcPct val="100000"/>
              </a:lnSpc>
              <a:buNone/>
            </a:pPr>
            <a:r>
              <a:rPr lang="en-IN" sz="2000" dirty="0">
                <a:latin typeface="Times New Roman" pitchFamily="18" charset="0"/>
                <a:cs typeface="Times New Roman" pitchFamily="18" charset="0"/>
              </a:rPr>
              <a:t>Organizational objectives may be in the following areas; </a:t>
            </a:r>
          </a:p>
          <a:p>
            <a:pPr marL="0" indent="0" algn="just">
              <a:lnSpc>
                <a:spcPct val="100000"/>
              </a:lnSpc>
              <a:buNone/>
            </a:pPr>
            <a:r>
              <a:rPr lang="en-IN" sz="2000" dirty="0">
                <a:latin typeface="Times New Roman" pitchFamily="18" charset="0"/>
                <a:cs typeface="Times New Roman" pitchFamily="18" charset="0"/>
              </a:rPr>
              <a:t>1. Profitability </a:t>
            </a:r>
          </a:p>
          <a:p>
            <a:pPr marL="0" indent="0" algn="just">
              <a:lnSpc>
                <a:spcPct val="100000"/>
              </a:lnSpc>
              <a:buNone/>
            </a:pPr>
            <a:r>
              <a:rPr lang="en-IN" sz="2000" dirty="0">
                <a:latin typeface="Times New Roman" pitchFamily="18" charset="0"/>
                <a:cs typeface="Times New Roman" pitchFamily="18" charset="0"/>
              </a:rPr>
              <a:t>2. Service to customers</a:t>
            </a:r>
          </a:p>
          <a:p>
            <a:pPr marL="0" indent="0" algn="just">
              <a:lnSpc>
                <a:spcPct val="100000"/>
              </a:lnSpc>
              <a:buNone/>
            </a:pPr>
            <a:r>
              <a:rPr lang="en-IN" sz="2000" dirty="0">
                <a:latin typeface="Times New Roman" pitchFamily="18" charset="0"/>
                <a:cs typeface="Times New Roman" pitchFamily="18" charset="0"/>
              </a:rPr>
              <a:t>3. Employee wellbeing and welfare </a:t>
            </a:r>
          </a:p>
          <a:p>
            <a:pPr marL="0" indent="0" algn="just">
              <a:lnSpc>
                <a:spcPct val="100000"/>
              </a:lnSpc>
              <a:buNone/>
            </a:pPr>
            <a:r>
              <a:rPr lang="en-IN" sz="2000" dirty="0">
                <a:latin typeface="Times New Roman" pitchFamily="18" charset="0"/>
                <a:cs typeface="Times New Roman" pitchFamily="18" charset="0"/>
              </a:rPr>
              <a:t>4. Social responsibility</a:t>
            </a:r>
          </a:p>
          <a:p>
            <a:pPr marL="0" indent="0" algn="just">
              <a:lnSpc>
                <a:spcPct val="100000"/>
              </a:lnSpc>
              <a:buNone/>
            </a:pPr>
            <a:r>
              <a:rPr lang="en-IN" sz="2000" b="1" dirty="0"/>
              <a:t>Strategies: </a:t>
            </a:r>
            <a:r>
              <a:rPr lang="en-IN" sz="2100" dirty="0">
                <a:latin typeface="Times New Roman" pitchFamily="18" charset="0"/>
                <a:cs typeface="Times New Roman" pitchFamily="18" charset="0"/>
              </a:rPr>
              <a:t>A strategy of an organization is a detailed plan which helps the organization in realizing its mission and objectives. </a:t>
            </a:r>
          </a:p>
          <a:p>
            <a:pPr algn="just">
              <a:lnSpc>
                <a:spcPct val="100000"/>
              </a:lnSpc>
            </a:pPr>
            <a:r>
              <a:rPr lang="en-IN" sz="2100" dirty="0">
                <a:latin typeface="Times New Roman" pitchFamily="18" charset="0"/>
                <a:cs typeface="Times New Roman" pitchFamily="18" charset="0"/>
              </a:rPr>
              <a:t>Strategies are formulated for achieving competitive advantage</a:t>
            </a:r>
          </a:p>
          <a:p>
            <a:pPr algn="just">
              <a:lnSpc>
                <a:spcPct val="100000"/>
              </a:lnSpc>
            </a:pPr>
            <a:r>
              <a:rPr lang="en-US" sz="2100" dirty="0">
                <a:latin typeface="Times New Roman" pitchFamily="18" charset="0"/>
                <a:cs typeface="Times New Roman" pitchFamily="18" charset="0"/>
              </a:rPr>
              <a:t>Strategies exists at various levels in an organization</a:t>
            </a:r>
          </a:p>
          <a:p>
            <a:pPr marL="0" indent="0">
              <a:lnSpc>
                <a:spcPct val="100000"/>
              </a:lnSpc>
              <a:buNone/>
            </a:pPr>
            <a:endParaRPr lang="en-IN" sz="2100" dirty="0">
              <a:latin typeface="Times New Roman" pitchFamily="18" charset="0"/>
              <a:cs typeface="Times New Roman" pitchFamily="18" charset="0"/>
            </a:endParaRPr>
          </a:p>
          <a:p>
            <a:pPr algn="just">
              <a:lnSpc>
                <a:spcPct val="100000"/>
              </a:lnSpc>
            </a:pPr>
            <a:endParaRPr lang="en-US" sz="2100" dirty="0">
              <a:latin typeface="Times New Roman" pitchFamily="18" charset="0"/>
              <a:cs typeface="Times New Roman" pitchFamily="18" charset="0"/>
            </a:endParaRPr>
          </a:p>
          <a:p>
            <a:pPr algn="just">
              <a:lnSpc>
                <a:spcPct val="100000"/>
              </a:lnSpc>
            </a:pPr>
            <a:endParaRPr lang="en-IN" sz="2100" dirty="0">
              <a:latin typeface="Times New Roman" pitchFamily="18" charset="0"/>
              <a:cs typeface="Times New Roman" pitchFamily="18" charset="0"/>
            </a:endParaRPr>
          </a:p>
          <a:p>
            <a:pPr marL="0" indent="0">
              <a:buNone/>
            </a:pPr>
            <a:endParaRPr lang="en-IN" dirty="0"/>
          </a:p>
        </p:txBody>
      </p:sp>
    </p:spTree>
    <p:extLst>
      <p:ext uri="{BB962C8B-B14F-4D97-AF65-F5344CB8AC3E}">
        <p14:creationId xmlns:p14="http://schemas.microsoft.com/office/powerpoint/2010/main" val="3244853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E43340-B6FA-F3FB-E58C-AD25D3BD8FD8}"/>
              </a:ext>
            </a:extLst>
          </p:cNvPr>
          <p:cNvSpPr>
            <a:spLocks noGrp="1"/>
          </p:cNvSpPr>
          <p:nvPr>
            <p:ph idx="1"/>
          </p:nvPr>
        </p:nvSpPr>
        <p:spPr>
          <a:xfrm>
            <a:off x="838200" y="1386348"/>
            <a:ext cx="10515600" cy="4790615"/>
          </a:xfrm>
        </p:spPr>
        <p:txBody>
          <a:bodyPr>
            <a:normAutofit fontScale="92500" lnSpcReduction="10000"/>
          </a:bodyPr>
          <a:lstStyle/>
          <a:p>
            <a:pPr marL="0" indent="0">
              <a:buNone/>
            </a:pPr>
            <a:r>
              <a:rPr lang="en-US" b="1" dirty="0"/>
              <a:t>Strategies –Kinds</a:t>
            </a:r>
          </a:p>
          <a:p>
            <a:pPr marL="0" indent="0" algn="just">
              <a:buNone/>
            </a:pPr>
            <a:r>
              <a:rPr lang="en-IN" sz="1900" b="1" u="sng" dirty="0">
                <a:latin typeface="Times New Roman" pitchFamily="18" charset="0"/>
                <a:cs typeface="Times New Roman" pitchFamily="18" charset="0"/>
              </a:rPr>
              <a:t>1. Corporate Strategy:</a:t>
            </a:r>
            <a:endParaRPr lang="en-IN" sz="1900" u="sng" dirty="0">
              <a:latin typeface="Times New Roman" pitchFamily="18" charset="0"/>
              <a:cs typeface="Times New Roman" pitchFamily="18" charset="0"/>
            </a:endParaRPr>
          </a:p>
          <a:p>
            <a:pPr marL="0" indent="0" algn="just" fontAlgn="ctr">
              <a:lnSpc>
                <a:spcPct val="100000"/>
              </a:lnSpc>
              <a:spcBef>
                <a:spcPts val="600"/>
              </a:spcBef>
              <a:buNone/>
            </a:pPr>
            <a:r>
              <a:rPr lang="en-IN" sz="1900" dirty="0">
                <a:latin typeface="Times New Roman" pitchFamily="18" charset="0"/>
                <a:cs typeface="Times New Roman" pitchFamily="18" charset="0"/>
              </a:rPr>
              <a:t>This is the highest level of strategy. Corporate strategy focuses on the overall direction and goals of the entire organization. Common Corporate Strategies include:</a:t>
            </a:r>
          </a:p>
          <a:p>
            <a:pPr marL="0" indent="0" algn="just" fontAlgn="ctr">
              <a:lnSpc>
                <a:spcPct val="100000"/>
              </a:lnSpc>
              <a:spcBef>
                <a:spcPts val="600"/>
              </a:spcBef>
              <a:buNone/>
            </a:pPr>
            <a:r>
              <a:rPr lang="en-IN" sz="1900" b="1" dirty="0">
                <a:latin typeface="Times New Roman" pitchFamily="18" charset="0"/>
                <a:cs typeface="Times New Roman" pitchFamily="18" charset="0"/>
              </a:rPr>
              <a:t>a. Growth Strategies:</a:t>
            </a:r>
            <a:r>
              <a:rPr lang="en-IN" sz="1900" dirty="0">
                <a:latin typeface="Times New Roman" pitchFamily="18" charset="0"/>
                <a:cs typeface="Times New Roman" pitchFamily="18" charset="0"/>
              </a:rPr>
              <a:t> Focus on expanding the company's size and market share. This can involve diversification (entering new markets or products) or vertical/horizontal integration (controlling more of the supply chain or competing directly with rivals). </a:t>
            </a:r>
          </a:p>
          <a:p>
            <a:pPr marL="0" indent="0" algn="just" fontAlgn="ctr">
              <a:lnSpc>
                <a:spcPct val="100000"/>
              </a:lnSpc>
              <a:spcBef>
                <a:spcPts val="600"/>
              </a:spcBef>
              <a:buNone/>
            </a:pPr>
            <a:r>
              <a:rPr lang="en-IN" sz="1900" b="1" dirty="0">
                <a:latin typeface="Times New Roman" pitchFamily="18" charset="0"/>
                <a:cs typeface="Times New Roman" pitchFamily="18" charset="0"/>
              </a:rPr>
              <a:t>b. Stability Strategies:</a:t>
            </a:r>
            <a:r>
              <a:rPr lang="en-IN" sz="1900" dirty="0">
                <a:latin typeface="Times New Roman" pitchFamily="18" charset="0"/>
                <a:cs typeface="Times New Roman" pitchFamily="18" charset="0"/>
              </a:rPr>
              <a:t> Maintain the company's current position and avoid significant changes. </a:t>
            </a:r>
          </a:p>
          <a:p>
            <a:pPr marL="0" indent="0" algn="just">
              <a:lnSpc>
                <a:spcPct val="100000"/>
              </a:lnSpc>
              <a:spcBef>
                <a:spcPts val="600"/>
              </a:spcBef>
              <a:buNone/>
            </a:pPr>
            <a:r>
              <a:rPr lang="en-IN" sz="1900" b="1" dirty="0">
                <a:latin typeface="Times New Roman" pitchFamily="18" charset="0"/>
                <a:cs typeface="Times New Roman" pitchFamily="18" charset="0"/>
              </a:rPr>
              <a:t>c. Retrenchment Strategies:</a:t>
            </a:r>
            <a:r>
              <a:rPr lang="en-IN" sz="1900" dirty="0">
                <a:latin typeface="Times New Roman" pitchFamily="18" charset="0"/>
                <a:cs typeface="Times New Roman" pitchFamily="18" charset="0"/>
              </a:rPr>
              <a:t> Focus on downsizing or exiting businesses to reduce costs or improve efficiency. </a:t>
            </a:r>
            <a:endParaRPr lang="en-US" sz="1900" dirty="0">
              <a:latin typeface="Times New Roman" pitchFamily="18" charset="0"/>
              <a:cs typeface="Times New Roman" pitchFamily="18" charset="0"/>
            </a:endParaRPr>
          </a:p>
          <a:p>
            <a:pPr marL="0" indent="0" algn="just">
              <a:lnSpc>
                <a:spcPct val="100000"/>
              </a:lnSpc>
              <a:spcBef>
                <a:spcPts val="600"/>
              </a:spcBef>
              <a:buNone/>
            </a:pPr>
            <a:r>
              <a:rPr lang="en-IN" sz="2100" b="1" u="sng" dirty="0">
                <a:latin typeface="Times New Roman" pitchFamily="18" charset="0"/>
                <a:cs typeface="Times New Roman" pitchFamily="18" charset="0"/>
              </a:rPr>
              <a:t>2. Business (Competitive) Strategy:</a:t>
            </a:r>
          </a:p>
          <a:p>
            <a:pPr marL="0" indent="0" algn="just">
              <a:lnSpc>
                <a:spcPct val="100000"/>
              </a:lnSpc>
              <a:spcBef>
                <a:spcPts val="600"/>
              </a:spcBef>
              <a:buNone/>
            </a:pPr>
            <a:r>
              <a:rPr lang="en-IN" sz="2100" dirty="0">
                <a:latin typeface="Times New Roman" pitchFamily="18" charset="0"/>
                <a:cs typeface="Times New Roman" pitchFamily="18" charset="0"/>
              </a:rPr>
              <a:t> It deals with how to compete in specific markets or with specific products.</a:t>
            </a:r>
          </a:p>
          <a:p>
            <a:pPr marL="0" indent="0" algn="just" fontAlgn="ctr">
              <a:lnSpc>
                <a:spcPct val="100000"/>
              </a:lnSpc>
              <a:spcBef>
                <a:spcPts val="600"/>
              </a:spcBef>
              <a:buNone/>
            </a:pPr>
            <a:r>
              <a:rPr lang="en-IN" sz="2100" b="1" dirty="0">
                <a:latin typeface="Times New Roman" pitchFamily="18" charset="0"/>
                <a:cs typeface="Times New Roman" pitchFamily="18" charset="0"/>
              </a:rPr>
              <a:t>a. Cost Leadership:</a:t>
            </a:r>
            <a:r>
              <a:rPr lang="en-IN" sz="2100" dirty="0">
                <a:latin typeface="Times New Roman" pitchFamily="18" charset="0"/>
                <a:cs typeface="Times New Roman" pitchFamily="18" charset="0"/>
              </a:rPr>
              <a:t> Aiming to be the lowest-cost provider in the industry. </a:t>
            </a:r>
          </a:p>
          <a:p>
            <a:pPr marL="0" indent="0" algn="just" fontAlgn="ctr">
              <a:lnSpc>
                <a:spcPct val="100000"/>
              </a:lnSpc>
              <a:spcBef>
                <a:spcPts val="600"/>
              </a:spcBef>
              <a:buNone/>
            </a:pPr>
            <a:r>
              <a:rPr lang="en-IN" sz="2100" b="1" dirty="0">
                <a:latin typeface="Times New Roman" pitchFamily="18" charset="0"/>
                <a:cs typeface="Times New Roman" pitchFamily="18" charset="0"/>
              </a:rPr>
              <a:t>b. Differentiation:</a:t>
            </a:r>
            <a:r>
              <a:rPr lang="en-IN" sz="2100" dirty="0">
                <a:latin typeface="Times New Roman" pitchFamily="18" charset="0"/>
                <a:cs typeface="Times New Roman" pitchFamily="18" charset="0"/>
              </a:rPr>
              <a:t> Offering unique products or services that are perceived as superior by customers. </a:t>
            </a:r>
          </a:p>
          <a:p>
            <a:pPr marL="0" indent="0" algn="just">
              <a:lnSpc>
                <a:spcPct val="100000"/>
              </a:lnSpc>
              <a:spcBef>
                <a:spcPts val="600"/>
              </a:spcBef>
              <a:buNone/>
            </a:pPr>
            <a:r>
              <a:rPr lang="en-IN" sz="2100" b="1" dirty="0">
                <a:latin typeface="Times New Roman" pitchFamily="18" charset="0"/>
                <a:cs typeface="Times New Roman" pitchFamily="18" charset="0"/>
              </a:rPr>
              <a:t>c. Focus:</a:t>
            </a:r>
            <a:r>
              <a:rPr lang="en-IN" sz="2100" dirty="0">
                <a:latin typeface="Times New Roman" pitchFamily="18" charset="0"/>
                <a:cs typeface="Times New Roman" pitchFamily="18" charset="0"/>
              </a:rPr>
              <a:t> Targeting a specific niche market segment and focusing on their needs. </a:t>
            </a:r>
          </a:p>
          <a:p>
            <a:pPr marL="0" indent="0">
              <a:buNone/>
            </a:pPr>
            <a:endParaRPr lang="en-IN" b="1" dirty="0"/>
          </a:p>
        </p:txBody>
      </p:sp>
    </p:spTree>
    <p:extLst>
      <p:ext uri="{BB962C8B-B14F-4D97-AF65-F5344CB8AC3E}">
        <p14:creationId xmlns:p14="http://schemas.microsoft.com/office/powerpoint/2010/main" val="2150747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8E6496-9837-D492-4091-0EC7D4340352}"/>
              </a:ext>
            </a:extLst>
          </p:cNvPr>
          <p:cNvSpPr>
            <a:spLocks noGrp="1"/>
          </p:cNvSpPr>
          <p:nvPr>
            <p:ph idx="1"/>
          </p:nvPr>
        </p:nvSpPr>
        <p:spPr>
          <a:xfrm>
            <a:off x="838200" y="1825624"/>
            <a:ext cx="10515600" cy="5322427"/>
          </a:xfrm>
        </p:spPr>
        <p:txBody>
          <a:bodyPr>
            <a:normAutofit fontScale="32500" lnSpcReduction="20000"/>
          </a:bodyPr>
          <a:lstStyle/>
          <a:p>
            <a:endParaRPr lang="en-IN" b="0" dirty="0"/>
          </a:p>
          <a:p>
            <a:pPr marL="0" indent="0">
              <a:buNone/>
            </a:pPr>
            <a:r>
              <a:rPr lang="en-IN" sz="12300" b="1" dirty="0"/>
              <a:t>Strategy</a:t>
            </a:r>
          </a:p>
          <a:p>
            <a:pPr marL="0" indent="0" algn="just">
              <a:lnSpc>
                <a:spcPct val="100000"/>
              </a:lnSpc>
              <a:buNone/>
            </a:pPr>
            <a:r>
              <a:rPr lang="en-IN" sz="8600" dirty="0">
                <a:latin typeface="Garamond" panose="02020404030301010803" pitchFamily="18" charset="0"/>
              </a:rPr>
              <a:t>Strategy can be defined as a long-term plan of action designed to achieve a particular goal or set of goals. It’s a roadmap that outlines how a company plans to achieve its objectives and stay competitive in the market.</a:t>
            </a:r>
          </a:p>
          <a:p>
            <a:pPr marL="0" indent="0" algn="just" fontAlgn="base">
              <a:buNone/>
            </a:pPr>
            <a:r>
              <a:rPr lang="en-IN" sz="8600" b="1" dirty="0">
                <a:latin typeface="Garamond" panose="02020404030301010803" pitchFamily="18" charset="0"/>
              </a:rPr>
              <a:t>Features of Strategy</a:t>
            </a:r>
          </a:p>
          <a:p>
            <a:pPr marL="0" indent="0" algn="just" fontAlgn="base">
              <a:buNone/>
            </a:pPr>
            <a:r>
              <a:rPr lang="en-IN" sz="8600" b="0" dirty="0">
                <a:latin typeface="Garamond" panose="02020404030301010803" pitchFamily="18" charset="0"/>
              </a:rPr>
              <a:t>A good strategy should have the following features:</a:t>
            </a:r>
          </a:p>
          <a:p>
            <a:pPr marL="0" indent="0" algn="just" fontAlgn="base">
              <a:buNone/>
            </a:pPr>
            <a:r>
              <a:rPr lang="en-IN" sz="8600" b="0" dirty="0">
                <a:latin typeface="Garamond" panose="02020404030301010803" pitchFamily="18" charset="0"/>
              </a:rPr>
              <a:t>It should be focused on achieving specific goals.</a:t>
            </a:r>
          </a:p>
          <a:p>
            <a:pPr marL="0" indent="0" algn="just" fontAlgn="base">
              <a:buNone/>
            </a:pPr>
            <a:r>
              <a:rPr lang="en-IN" sz="8600" b="0" dirty="0">
                <a:latin typeface="Garamond" panose="02020404030301010803" pitchFamily="18" charset="0"/>
              </a:rPr>
              <a:t>It should be designed to take advantage of the strengths of the organization.</a:t>
            </a:r>
          </a:p>
          <a:p>
            <a:pPr marL="0" indent="0" algn="just" fontAlgn="base">
              <a:buNone/>
            </a:pPr>
            <a:r>
              <a:rPr lang="en-IN" sz="8600" b="0" dirty="0">
                <a:latin typeface="Garamond" panose="02020404030301010803" pitchFamily="18" charset="0"/>
              </a:rPr>
              <a:t>It should take into account the resources available to the organization.</a:t>
            </a:r>
          </a:p>
          <a:p>
            <a:pPr marL="0" indent="0" algn="just" fontAlgn="base">
              <a:buNone/>
            </a:pPr>
            <a:r>
              <a:rPr lang="en-IN" sz="8600" b="0" dirty="0">
                <a:latin typeface="Garamond" panose="02020404030301010803" pitchFamily="18" charset="0"/>
              </a:rPr>
              <a:t>It should be flexible enough to adapt to changes in the business environment</a:t>
            </a:r>
            <a:r>
              <a:rPr lang="en-IN" sz="7200" b="0" dirty="0"/>
              <a:t>.</a:t>
            </a:r>
          </a:p>
          <a:p>
            <a:pPr marL="0" indent="0">
              <a:buNone/>
            </a:pPr>
            <a:endParaRPr lang="en-IN" dirty="0"/>
          </a:p>
        </p:txBody>
      </p:sp>
    </p:spTree>
    <p:extLst>
      <p:ext uri="{BB962C8B-B14F-4D97-AF65-F5344CB8AC3E}">
        <p14:creationId xmlns:p14="http://schemas.microsoft.com/office/powerpoint/2010/main" val="27228433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4B44EB-52B7-385E-8E98-518ACF851229}"/>
              </a:ext>
            </a:extLst>
          </p:cNvPr>
          <p:cNvSpPr>
            <a:spLocks noGrp="1"/>
          </p:cNvSpPr>
          <p:nvPr>
            <p:ph idx="1"/>
          </p:nvPr>
        </p:nvSpPr>
        <p:spPr/>
        <p:txBody>
          <a:bodyPr>
            <a:normAutofit/>
          </a:bodyPr>
          <a:lstStyle/>
          <a:p>
            <a:pPr marL="0" indent="0" algn="just">
              <a:lnSpc>
                <a:spcPct val="110000"/>
              </a:lnSpc>
              <a:buNone/>
            </a:pPr>
            <a:r>
              <a:rPr lang="en-IN" sz="1900" b="1" u="sng" dirty="0">
                <a:latin typeface="Times New Roman" pitchFamily="18" charset="0"/>
                <a:cs typeface="Times New Roman" pitchFamily="18" charset="0"/>
              </a:rPr>
              <a:t>3. Functional Strategy:</a:t>
            </a:r>
            <a:endParaRPr lang="en-IN" sz="1900" u="sng" dirty="0">
              <a:latin typeface="Times New Roman" pitchFamily="18" charset="0"/>
              <a:cs typeface="Times New Roman" pitchFamily="18" charset="0"/>
            </a:endParaRPr>
          </a:p>
          <a:p>
            <a:pPr marL="0" indent="0" algn="just" fontAlgn="ctr">
              <a:lnSpc>
                <a:spcPct val="100000"/>
              </a:lnSpc>
              <a:buNone/>
            </a:pPr>
            <a:r>
              <a:rPr lang="en-IN" sz="1900" dirty="0">
                <a:latin typeface="Times New Roman" pitchFamily="18" charset="0"/>
                <a:cs typeface="Times New Roman" pitchFamily="18" charset="0"/>
              </a:rPr>
              <a:t>These strategies are implemented within specific departments (e.g., marketing, finance, operations) to support the overall business strategy. </a:t>
            </a:r>
          </a:p>
          <a:p>
            <a:pPr marL="0" indent="0" algn="just" fontAlgn="ctr">
              <a:lnSpc>
                <a:spcPct val="100000"/>
              </a:lnSpc>
              <a:buNone/>
            </a:pPr>
            <a:r>
              <a:rPr lang="en-IN" sz="1900" dirty="0">
                <a:latin typeface="Times New Roman" pitchFamily="18" charset="0"/>
                <a:cs typeface="Times New Roman" pitchFamily="18" charset="0"/>
              </a:rPr>
              <a:t>They address questions like: How should we market our products? How should we manage our finances? How should we operate our production processes?. </a:t>
            </a:r>
          </a:p>
          <a:p>
            <a:pPr marL="0" indent="0" algn="just" fontAlgn="ctr">
              <a:lnSpc>
                <a:spcPct val="100000"/>
              </a:lnSpc>
              <a:buNone/>
            </a:pPr>
            <a:r>
              <a:rPr lang="en-IN" sz="1900" b="1" dirty="0">
                <a:latin typeface="Times New Roman" pitchFamily="18" charset="0"/>
                <a:cs typeface="Times New Roman" pitchFamily="18" charset="0"/>
              </a:rPr>
              <a:t>Marketing Strategy:</a:t>
            </a:r>
            <a:r>
              <a:rPr lang="en-IN" sz="1900" dirty="0">
                <a:latin typeface="Times New Roman" pitchFamily="18" charset="0"/>
                <a:cs typeface="Times New Roman" pitchFamily="18" charset="0"/>
              </a:rPr>
              <a:t> Developing plans for reaching customers and promoting products. </a:t>
            </a:r>
          </a:p>
          <a:p>
            <a:pPr marL="0" indent="0" algn="just" fontAlgn="ctr">
              <a:lnSpc>
                <a:spcPct val="100000"/>
              </a:lnSpc>
              <a:buNone/>
            </a:pPr>
            <a:r>
              <a:rPr lang="en-IN" sz="1900" b="1" dirty="0">
                <a:latin typeface="Times New Roman" pitchFamily="18" charset="0"/>
                <a:cs typeface="Times New Roman" pitchFamily="18" charset="0"/>
              </a:rPr>
              <a:t>Financial Strategy:</a:t>
            </a:r>
            <a:r>
              <a:rPr lang="en-IN" sz="1900" dirty="0">
                <a:latin typeface="Times New Roman" pitchFamily="18" charset="0"/>
                <a:cs typeface="Times New Roman" pitchFamily="18" charset="0"/>
              </a:rPr>
              <a:t> Managing the company's finances and investments. </a:t>
            </a:r>
          </a:p>
          <a:p>
            <a:pPr marL="0" indent="0" algn="just">
              <a:lnSpc>
                <a:spcPct val="100000"/>
              </a:lnSpc>
              <a:buNone/>
            </a:pPr>
            <a:r>
              <a:rPr lang="en-IN" sz="1900" b="1" dirty="0">
                <a:latin typeface="Times New Roman" pitchFamily="18" charset="0"/>
                <a:cs typeface="Times New Roman" pitchFamily="18" charset="0"/>
              </a:rPr>
              <a:t>Operations Strategy:</a:t>
            </a:r>
            <a:r>
              <a:rPr lang="en-IN" sz="1900" dirty="0">
                <a:latin typeface="Times New Roman" pitchFamily="18" charset="0"/>
                <a:cs typeface="Times New Roman" pitchFamily="18" charset="0"/>
              </a:rPr>
              <a:t> Ensuring efficient and effective production processes. </a:t>
            </a:r>
          </a:p>
          <a:p>
            <a:pPr marL="0" indent="0">
              <a:buNone/>
            </a:pPr>
            <a:endParaRPr lang="en-IN" dirty="0"/>
          </a:p>
        </p:txBody>
      </p:sp>
    </p:spTree>
    <p:extLst>
      <p:ext uri="{BB962C8B-B14F-4D97-AF65-F5344CB8AC3E}">
        <p14:creationId xmlns:p14="http://schemas.microsoft.com/office/powerpoint/2010/main" val="38106779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ED4485-BD8B-1A8E-7550-6BE4970AA95D}"/>
              </a:ext>
            </a:extLst>
          </p:cNvPr>
          <p:cNvSpPr>
            <a:spLocks noGrp="1"/>
          </p:cNvSpPr>
          <p:nvPr>
            <p:ph idx="1"/>
          </p:nvPr>
        </p:nvSpPr>
        <p:spPr/>
        <p:txBody>
          <a:bodyPr>
            <a:normAutofit fontScale="70000" lnSpcReduction="20000"/>
          </a:bodyPr>
          <a:lstStyle/>
          <a:p>
            <a:pPr marL="0" indent="0" algn="just">
              <a:lnSpc>
                <a:spcPct val="120000"/>
              </a:lnSpc>
              <a:buNone/>
            </a:pPr>
            <a:r>
              <a:rPr lang="en-IN" b="1" dirty="0">
                <a:latin typeface="Times New Roman" pitchFamily="18" charset="0"/>
                <a:cs typeface="Times New Roman" pitchFamily="18" charset="0"/>
              </a:rPr>
              <a:t>III. Strategy Implementation: </a:t>
            </a:r>
            <a:r>
              <a:rPr lang="en-IN" dirty="0">
                <a:latin typeface="Times New Roman" pitchFamily="18" charset="0"/>
                <a:cs typeface="Times New Roman" pitchFamily="18" charset="0"/>
              </a:rPr>
              <a:t>This is the action phase — translating plans into performance.</a:t>
            </a:r>
          </a:p>
          <a:p>
            <a:pPr marL="0" indent="0" algn="just">
              <a:lnSpc>
                <a:spcPct val="120000"/>
              </a:lnSpc>
              <a:buNone/>
            </a:pPr>
            <a:r>
              <a:rPr lang="en-IN" dirty="0">
                <a:latin typeface="Times New Roman" pitchFamily="18" charset="0"/>
                <a:cs typeface="Times New Roman" pitchFamily="18" charset="0"/>
              </a:rPr>
              <a:t>Strategy Implementation refers to the execution of the plans and strategies, so as to accomplish the long-term goals of the organization. It converts the opted strategy into the moves and actions of the organisation to achieve the objectives</a:t>
            </a:r>
          </a:p>
          <a:p>
            <a:pPr marL="0" indent="0" algn="just">
              <a:lnSpc>
                <a:spcPct val="100000"/>
              </a:lnSpc>
              <a:spcBef>
                <a:spcPts val="600"/>
              </a:spcBef>
              <a:buNone/>
            </a:pPr>
            <a:r>
              <a:rPr lang="en-IN" b="1" dirty="0">
                <a:latin typeface="Times New Roman" pitchFamily="18" charset="0"/>
                <a:cs typeface="Times New Roman" pitchFamily="18" charset="0"/>
              </a:rPr>
              <a:t>a) Organizational Structure: </a:t>
            </a:r>
            <a:r>
              <a:rPr lang="en-IN" dirty="0">
                <a:latin typeface="Times New Roman" pitchFamily="18" charset="0"/>
                <a:cs typeface="Times New Roman" pitchFamily="18" charset="0"/>
              </a:rPr>
              <a:t>Align structure (e.g., functional, divisional, matrix) to strategy.</a:t>
            </a:r>
          </a:p>
          <a:p>
            <a:pPr marL="0" indent="0" algn="just">
              <a:lnSpc>
                <a:spcPct val="100000"/>
              </a:lnSpc>
              <a:spcBef>
                <a:spcPts val="600"/>
              </a:spcBef>
              <a:buNone/>
            </a:pPr>
            <a:r>
              <a:rPr lang="en-IN" b="1" dirty="0">
                <a:latin typeface="Times New Roman" pitchFamily="18" charset="0"/>
                <a:cs typeface="Times New Roman" pitchFamily="18" charset="0"/>
              </a:rPr>
              <a:t>b) Leadership and Culture: </a:t>
            </a:r>
            <a:r>
              <a:rPr lang="en-IN" dirty="0">
                <a:latin typeface="Times New Roman" pitchFamily="18" charset="0"/>
                <a:cs typeface="Times New Roman" pitchFamily="18" charset="0"/>
              </a:rPr>
              <a:t>Effective leadership is crucial. Align organizational culture with strategic goals.</a:t>
            </a:r>
          </a:p>
          <a:p>
            <a:pPr marL="0" indent="0" algn="just">
              <a:lnSpc>
                <a:spcPct val="100000"/>
              </a:lnSpc>
              <a:spcBef>
                <a:spcPts val="600"/>
              </a:spcBef>
              <a:buNone/>
            </a:pPr>
            <a:r>
              <a:rPr lang="en-IN" b="1" dirty="0">
                <a:latin typeface="Times New Roman" pitchFamily="18" charset="0"/>
                <a:cs typeface="Times New Roman" pitchFamily="18" charset="0"/>
              </a:rPr>
              <a:t>c) Resource Allocation: </a:t>
            </a:r>
            <a:r>
              <a:rPr lang="en-IN" dirty="0">
                <a:latin typeface="Times New Roman" pitchFamily="18" charset="0"/>
                <a:cs typeface="Times New Roman" pitchFamily="18" charset="0"/>
              </a:rPr>
              <a:t>Assign budgets, time, manpower, and technology to different departments or projects.</a:t>
            </a:r>
          </a:p>
          <a:p>
            <a:pPr marL="0" indent="0" algn="just">
              <a:lnSpc>
                <a:spcPct val="100000"/>
              </a:lnSpc>
              <a:spcBef>
                <a:spcPts val="600"/>
              </a:spcBef>
              <a:buNone/>
            </a:pPr>
            <a:r>
              <a:rPr lang="en-IN" b="1" dirty="0">
                <a:latin typeface="Times New Roman" pitchFamily="18" charset="0"/>
                <a:cs typeface="Times New Roman" pitchFamily="18" charset="0"/>
              </a:rPr>
              <a:t>d) Change Management: </a:t>
            </a:r>
            <a:r>
              <a:rPr lang="en-IN" dirty="0">
                <a:latin typeface="Times New Roman" pitchFamily="18" charset="0"/>
                <a:cs typeface="Times New Roman" pitchFamily="18" charset="0"/>
              </a:rPr>
              <a:t>Prepare the organization for internal changes to reduce resistance.</a:t>
            </a:r>
          </a:p>
          <a:p>
            <a:pPr marL="0" indent="0" algn="just">
              <a:lnSpc>
                <a:spcPct val="100000"/>
              </a:lnSpc>
              <a:spcBef>
                <a:spcPts val="600"/>
              </a:spcBef>
              <a:buNone/>
            </a:pPr>
            <a:r>
              <a:rPr lang="en-IN" b="1" dirty="0">
                <a:latin typeface="Times New Roman" pitchFamily="18" charset="0"/>
                <a:cs typeface="Times New Roman" pitchFamily="18" charset="0"/>
              </a:rPr>
              <a:t>e) Policies and Procedures: </a:t>
            </a:r>
            <a:r>
              <a:rPr lang="en-IN" dirty="0">
                <a:latin typeface="Times New Roman" pitchFamily="18" charset="0"/>
                <a:cs typeface="Times New Roman" pitchFamily="18" charset="0"/>
              </a:rPr>
              <a:t>Operational guidelines to ensure strategy is consistently followed.</a:t>
            </a:r>
          </a:p>
          <a:p>
            <a:pPr marL="0" indent="0" algn="just">
              <a:lnSpc>
                <a:spcPct val="100000"/>
              </a:lnSpc>
              <a:spcBef>
                <a:spcPts val="600"/>
              </a:spcBef>
              <a:buNone/>
            </a:pPr>
            <a:r>
              <a:rPr lang="en-IN" b="1" dirty="0">
                <a:latin typeface="Times New Roman" pitchFamily="18" charset="0"/>
                <a:cs typeface="Times New Roman" pitchFamily="18" charset="0"/>
              </a:rPr>
              <a:t>Example:</a:t>
            </a:r>
            <a:r>
              <a:rPr lang="en-IN" dirty="0">
                <a:latin typeface="Times New Roman" pitchFamily="18" charset="0"/>
                <a:cs typeface="Times New Roman" pitchFamily="18" charset="0"/>
              </a:rPr>
              <a:t> A company implementing a new customer service strategy might involve training employees, implementing new technology, and revising customer communication channels. </a:t>
            </a:r>
          </a:p>
          <a:p>
            <a:pPr marL="0" indent="0" algn="just">
              <a:lnSpc>
                <a:spcPct val="100000"/>
              </a:lnSpc>
              <a:spcBef>
                <a:spcPts val="600"/>
              </a:spcBef>
              <a:buNone/>
            </a:pPr>
            <a:endParaRPr lang="en-IN" dirty="0">
              <a:latin typeface="Times New Roman" pitchFamily="18" charset="0"/>
              <a:cs typeface="Times New Roman" pitchFamily="18" charset="0"/>
            </a:endParaRPr>
          </a:p>
          <a:p>
            <a:pPr marL="0" indent="0">
              <a:buNone/>
            </a:pPr>
            <a:endParaRPr lang="en-IN" dirty="0"/>
          </a:p>
        </p:txBody>
      </p:sp>
    </p:spTree>
    <p:extLst>
      <p:ext uri="{BB962C8B-B14F-4D97-AF65-F5344CB8AC3E}">
        <p14:creationId xmlns:p14="http://schemas.microsoft.com/office/powerpoint/2010/main" val="14850484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08177E7-CDDB-1DB0-D7A6-1D3C54D08FDA}"/>
              </a:ext>
            </a:extLst>
          </p:cNvPr>
          <p:cNvSpPr>
            <a:spLocks noGrp="1"/>
          </p:cNvSpPr>
          <p:nvPr>
            <p:ph idx="1"/>
          </p:nvPr>
        </p:nvSpPr>
        <p:spPr>
          <a:xfrm>
            <a:off x="838200" y="1465006"/>
            <a:ext cx="10515600" cy="5624051"/>
          </a:xfrm>
        </p:spPr>
        <p:txBody>
          <a:bodyPr>
            <a:normAutofit fontScale="77500" lnSpcReduction="20000"/>
          </a:bodyPr>
          <a:lstStyle/>
          <a:p>
            <a:pPr marL="0" indent="0">
              <a:lnSpc>
                <a:spcPct val="100000"/>
              </a:lnSpc>
              <a:spcBef>
                <a:spcPts val="600"/>
              </a:spcBef>
              <a:buNone/>
            </a:pPr>
            <a:r>
              <a:rPr lang="en-IN" b="1" dirty="0">
                <a:latin typeface="Times New Roman" pitchFamily="18" charset="0"/>
                <a:cs typeface="Times New Roman" pitchFamily="18" charset="0"/>
              </a:rPr>
              <a:t>IV. Evaluation and Control:</a:t>
            </a:r>
          </a:p>
          <a:p>
            <a:pPr>
              <a:lnSpc>
                <a:spcPct val="100000"/>
              </a:lnSpc>
              <a:spcBef>
                <a:spcPts val="600"/>
              </a:spcBef>
            </a:pPr>
            <a:r>
              <a:rPr lang="en-IN" dirty="0">
                <a:latin typeface="Times New Roman" pitchFamily="18" charset="0"/>
                <a:cs typeface="Times New Roman" pitchFamily="18" charset="0"/>
              </a:rPr>
              <a:t>Strategic Evaluation is the final phase of strategic management process. </a:t>
            </a:r>
          </a:p>
          <a:p>
            <a:pPr>
              <a:lnSpc>
                <a:spcPct val="100000"/>
              </a:lnSpc>
              <a:spcBef>
                <a:spcPts val="600"/>
              </a:spcBef>
            </a:pPr>
            <a:r>
              <a:rPr lang="en-IN" dirty="0">
                <a:latin typeface="Times New Roman" pitchFamily="18" charset="0"/>
                <a:cs typeface="Times New Roman" pitchFamily="18" charset="0"/>
              </a:rPr>
              <a:t>Strategy Evaluation throws light on the efficiency and effectiveness of the comprehensive plans in achieving the desired results as stated during strategy formulation. </a:t>
            </a:r>
          </a:p>
          <a:p>
            <a:pPr>
              <a:lnSpc>
                <a:spcPct val="100000"/>
              </a:lnSpc>
              <a:spcBef>
                <a:spcPts val="600"/>
              </a:spcBef>
            </a:pPr>
            <a:r>
              <a:rPr lang="en-IN" dirty="0">
                <a:latin typeface="Times New Roman" pitchFamily="18" charset="0"/>
                <a:cs typeface="Times New Roman" pitchFamily="18" charset="0"/>
              </a:rPr>
              <a:t>The management assesses the validity of current strategy in existing environment with respect to dynamic socio-economic, political and technological innovations</a:t>
            </a:r>
            <a:endParaRPr lang="en-IN" b="1" dirty="0">
              <a:latin typeface="Times New Roman" pitchFamily="18" charset="0"/>
              <a:cs typeface="Times New Roman" pitchFamily="18" charset="0"/>
            </a:endParaRPr>
          </a:p>
          <a:p>
            <a:pPr marL="0" indent="0">
              <a:lnSpc>
                <a:spcPct val="100000"/>
              </a:lnSpc>
              <a:spcBef>
                <a:spcPts val="600"/>
              </a:spcBef>
              <a:buNone/>
            </a:pPr>
            <a:r>
              <a:rPr lang="en-IN" b="1" dirty="0">
                <a:latin typeface="Times New Roman" pitchFamily="18" charset="0"/>
                <a:cs typeface="Times New Roman" pitchFamily="18" charset="0"/>
              </a:rPr>
              <a:t>Key Aspects:</a:t>
            </a:r>
            <a:endParaRPr lang="en-IN" dirty="0">
              <a:latin typeface="Times New Roman" pitchFamily="18" charset="0"/>
              <a:cs typeface="Times New Roman" pitchFamily="18" charset="0"/>
            </a:endParaRPr>
          </a:p>
          <a:p>
            <a:pPr marL="0" indent="0">
              <a:lnSpc>
                <a:spcPct val="100000"/>
              </a:lnSpc>
              <a:spcBef>
                <a:spcPts val="600"/>
              </a:spcBef>
              <a:buNone/>
            </a:pPr>
            <a:r>
              <a:rPr lang="en-IN" b="1" dirty="0">
                <a:latin typeface="Times New Roman" pitchFamily="18" charset="0"/>
                <a:cs typeface="Times New Roman" pitchFamily="18" charset="0"/>
              </a:rPr>
              <a:t>Performance Measurement:</a:t>
            </a:r>
            <a:r>
              <a:rPr lang="en-IN" dirty="0">
                <a:latin typeface="Times New Roman" pitchFamily="18" charset="0"/>
                <a:cs typeface="Times New Roman" pitchFamily="18" charset="0"/>
              </a:rPr>
              <a:t> Tracking key performance indicators (KPIs) to assess strategy effectiveness.</a:t>
            </a:r>
          </a:p>
          <a:p>
            <a:pPr marL="0" indent="0">
              <a:lnSpc>
                <a:spcPct val="100000"/>
              </a:lnSpc>
              <a:spcBef>
                <a:spcPts val="600"/>
              </a:spcBef>
              <a:buNone/>
            </a:pPr>
            <a:r>
              <a:rPr lang="en-IN" b="1" dirty="0">
                <a:latin typeface="Times New Roman" pitchFamily="18" charset="0"/>
                <a:cs typeface="Times New Roman" pitchFamily="18" charset="0"/>
              </a:rPr>
              <a:t>Contingency Planning:</a:t>
            </a:r>
            <a:r>
              <a:rPr lang="en-IN" dirty="0">
                <a:latin typeface="Times New Roman" pitchFamily="18" charset="0"/>
                <a:cs typeface="Times New Roman" pitchFamily="18" charset="0"/>
              </a:rPr>
              <a:t> Developing plans for unexpected events or changes in the environment.</a:t>
            </a:r>
          </a:p>
          <a:p>
            <a:pPr marL="0" indent="0">
              <a:lnSpc>
                <a:spcPct val="100000"/>
              </a:lnSpc>
              <a:spcBef>
                <a:spcPts val="600"/>
              </a:spcBef>
              <a:buNone/>
            </a:pPr>
            <a:r>
              <a:rPr lang="en-IN" b="1" dirty="0">
                <a:latin typeface="Times New Roman" pitchFamily="18" charset="0"/>
                <a:cs typeface="Times New Roman" pitchFamily="18" charset="0"/>
              </a:rPr>
              <a:t>Feedback Loops:</a:t>
            </a:r>
            <a:r>
              <a:rPr lang="en-IN" dirty="0">
                <a:latin typeface="Times New Roman" pitchFamily="18" charset="0"/>
                <a:cs typeface="Times New Roman" pitchFamily="18" charset="0"/>
              </a:rPr>
              <a:t> Using feedback from employees, customers, and other stakeholders to improve the strategy.</a:t>
            </a:r>
          </a:p>
          <a:p>
            <a:pPr marL="0" indent="0">
              <a:lnSpc>
                <a:spcPct val="100000"/>
              </a:lnSpc>
              <a:spcBef>
                <a:spcPts val="600"/>
              </a:spcBef>
              <a:buNone/>
            </a:pPr>
            <a:r>
              <a:rPr lang="en-IN" b="1" dirty="0">
                <a:latin typeface="Times New Roman" pitchFamily="18" charset="0"/>
                <a:cs typeface="Times New Roman" pitchFamily="18" charset="0"/>
              </a:rPr>
              <a:t>Example:</a:t>
            </a:r>
            <a:endParaRPr lang="en-IN" dirty="0">
              <a:latin typeface="Times New Roman" pitchFamily="18" charset="0"/>
              <a:cs typeface="Times New Roman" pitchFamily="18" charset="0"/>
            </a:endParaRPr>
          </a:p>
          <a:p>
            <a:pPr marL="0" indent="0">
              <a:lnSpc>
                <a:spcPct val="100000"/>
              </a:lnSpc>
              <a:spcBef>
                <a:spcPts val="600"/>
              </a:spcBef>
              <a:buNone/>
            </a:pPr>
            <a:r>
              <a:rPr lang="en-IN" dirty="0">
                <a:latin typeface="Times New Roman" pitchFamily="18" charset="0"/>
                <a:cs typeface="Times New Roman" pitchFamily="18" charset="0"/>
              </a:rPr>
              <a:t>A company might track sales growth, customer satisfaction, and market share to evaluate the success of its expansion strategy and adjust its approach if necessary. </a:t>
            </a:r>
          </a:p>
          <a:p>
            <a:pPr marL="0" indent="0">
              <a:lnSpc>
                <a:spcPct val="100000"/>
              </a:lnSpc>
              <a:spcBef>
                <a:spcPts val="600"/>
              </a:spcBef>
              <a:buNone/>
            </a:pPr>
            <a:endParaRPr lang="en-IN" dirty="0">
              <a:latin typeface="Times New Roman" pitchFamily="18" charset="0"/>
              <a:cs typeface="Times New Roman" pitchFamily="18" charset="0"/>
            </a:endParaRPr>
          </a:p>
          <a:p>
            <a:pPr marL="0" indent="0">
              <a:buNone/>
            </a:pPr>
            <a:endParaRPr lang="en-IN" dirty="0"/>
          </a:p>
        </p:txBody>
      </p:sp>
    </p:spTree>
    <p:extLst>
      <p:ext uri="{BB962C8B-B14F-4D97-AF65-F5344CB8AC3E}">
        <p14:creationId xmlns:p14="http://schemas.microsoft.com/office/powerpoint/2010/main" val="811003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8ED15CB-410F-79CF-290B-5B6DF3A56F09}"/>
              </a:ext>
            </a:extLst>
          </p:cNvPr>
          <p:cNvSpPr>
            <a:spLocks noGrp="1"/>
          </p:cNvSpPr>
          <p:nvPr>
            <p:ph idx="1"/>
          </p:nvPr>
        </p:nvSpPr>
        <p:spPr>
          <a:xfrm>
            <a:off x="838200" y="1445342"/>
            <a:ext cx="10515600" cy="4731621"/>
          </a:xfrm>
        </p:spPr>
        <p:txBody>
          <a:bodyPr>
            <a:normAutofit fontScale="92500" lnSpcReduction="10000"/>
          </a:bodyPr>
          <a:lstStyle/>
          <a:p>
            <a:pPr marL="0" indent="0">
              <a:buNone/>
            </a:pPr>
            <a:r>
              <a:rPr lang="en-US" b="1" dirty="0"/>
              <a:t>Benefits of Strategic Management</a:t>
            </a:r>
          </a:p>
          <a:p>
            <a:pPr algn="just" fontAlgn="base">
              <a:buNone/>
            </a:pPr>
            <a:r>
              <a:rPr lang="en-IN" sz="1800" b="1" dirty="0">
                <a:latin typeface="Times New Roman" pitchFamily="18" charset="0"/>
                <a:cs typeface="Times New Roman" pitchFamily="18" charset="0"/>
              </a:rPr>
              <a:t>1</a:t>
            </a:r>
            <a:r>
              <a:rPr lang="en-IN" sz="1900" b="1" dirty="0">
                <a:latin typeface="Times New Roman" pitchFamily="18" charset="0"/>
                <a:cs typeface="Times New Roman" pitchFamily="18" charset="0"/>
              </a:rPr>
              <a:t>. Profitability and productivity</a:t>
            </a:r>
          </a:p>
          <a:p>
            <a:pPr algn="just" fontAlgn="base"/>
            <a:r>
              <a:rPr lang="en-IN" sz="1900" b="0" dirty="0">
                <a:latin typeface="Times New Roman" pitchFamily="18" charset="0"/>
                <a:cs typeface="Times New Roman" pitchFamily="18" charset="0"/>
              </a:rPr>
              <a:t>A good strategy, when implemented well, results in better productivity and thus better profitability for the business. </a:t>
            </a:r>
          </a:p>
          <a:p>
            <a:pPr algn="just" fontAlgn="base"/>
            <a:r>
              <a:rPr lang="en-IN" sz="1900" b="0" dirty="0">
                <a:latin typeface="Times New Roman" pitchFamily="18" charset="0"/>
                <a:cs typeface="Times New Roman" pitchFamily="18" charset="0"/>
              </a:rPr>
              <a:t>For example, a company that invests in employee training to enhance skills and efficiency can streamline operations, reduce waste, and increase output. </a:t>
            </a:r>
          </a:p>
          <a:p>
            <a:pPr algn="just" fontAlgn="base">
              <a:buNone/>
            </a:pPr>
            <a:r>
              <a:rPr lang="en-IN" sz="1900" b="1" dirty="0">
                <a:latin typeface="Times New Roman" pitchFamily="18" charset="0"/>
                <a:cs typeface="Times New Roman" pitchFamily="18" charset="0"/>
              </a:rPr>
              <a:t>2. Risk mitigation</a:t>
            </a:r>
          </a:p>
          <a:p>
            <a:pPr algn="just" fontAlgn="base"/>
            <a:r>
              <a:rPr lang="en-IN" sz="1900" b="0" dirty="0">
                <a:latin typeface="Times New Roman" pitchFamily="18" charset="0"/>
                <a:cs typeface="Times New Roman" pitchFamily="18" charset="0"/>
              </a:rPr>
              <a:t>Strategic management reduces the impact of any foreseen or unforeseen risks significantly.</a:t>
            </a:r>
          </a:p>
          <a:p>
            <a:pPr algn="just" fontAlgn="base"/>
            <a:r>
              <a:rPr lang="en-IN" sz="1900" b="0" dirty="0">
                <a:latin typeface="Times New Roman" pitchFamily="18" charset="0"/>
                <a:cs typeface="Times New Roman" pitchFamily="18" charset="0"/>
              </a:rPr>
              <a:t>By accounting and providing for any future volatilities or turbulences, management can ensure the business is padded against the impact of events like the COVID pandemic, global economic crises, etc. </a:t>
            </a:r>
          </a:p>
          <a:p>
            <a:pPr algn="just">
              <a:lnSpc>
                <a:spcPct val="120000"/>
              </a:lnSpc>
              <a:spcBef>
                <a:spcPts val="0"/>
              </a:spcBef>
              <a:buNone/>
            </a:pPr>
            <a:r>
              <a:rPr lang="en-IN" sz="1900" b="1" dirty="0">
                <a:latin typeface="Times New Roman" pitchFamily="18" charset="0"/>
                <a:cs typeface="Times New Roman" pitchFamily="18" charset="0"/>
              </a:rPr>
              <a:t>3. Develops a Decision-Making Framework: </a:t>
            </a:r>
          </a:p>
          <a:p>
            <a:pPr algn="just">
              <a:lnSpc>
                <a:spcPct val="120000"/>
              </a:lnSpc>
              <a:spcBef>
                <a:spcPts val="0"/>
              </a:spcBef>
            </a:pPr>
            <a:r>
              <a:rPr lang="en-IN" sz="1900" dirty="0">
                <a:latin typeface="Times New Roman" pitchFamily="18" charset="0"/>
                <a:cs typeface="Times New Roman" pitchFamily="18" charset="0"/>
              </a:rPr>
              <a:t>Strategy helps in setting the vision, checks reason for existence and values of the organisation, defines its objectives, differentiates between threats and opportunities, identifies techniques to enhance organisation's strengths and minimise the weaknesses. </a:t>
            </a:r>
          </a:p>
          <a:p>
            <a:pPr algn="just">
              <a:lnSpc>
                <a:spcPct val="120000"/>
              </a:lnSpc>
              <a:spcBef>
                <a:spcPts val="0"/>
              </a:spcBef>
            </a:pPr>
            <a:r>
              <a:rPr lang="en-IN" sz="1900" dirty="0">
                <a:latin typeface="Times New Roman" pitchFamily="18" charset="0"/>
                <a:cs typeface="Times New Roman" pitchFamily="18" charset="0"/>
              </a:rPr>
              <a:t>Thus, it defines an outline and specifies the limits within which decisions are made.</a:t>
            </a:r>
          </a:p>
          <a:p>
            <a:pPr algn="just">
              <a:lnSpc>
                <a:spcPct val="120000"/>
              </a:lnSpc>
              <a:spcBef>
                <a:spcPts val="0"/>
              </a:spcBef>
              <a:buNone/>
            </a:pPr>
            <a:endParaRPr lang="en-IN" sz="1900" dirty="0">
              <a:latin typeface="Times New Roman" pitchFamily="18" charset="0"/>
              <a:cs typeface="Times New Roman" pitchFamily="18" charset="0"/>
            </a:endParaRPr>
          </a:p>
          <a:p>
            <a:pPr marL="0" indent="0">
              <a:buNone/>
            </a:pPr>
            <a:endParaRPr lang="en-IN" b="1" dirty="0"/>
          </a:p>
        </p:txBody>
      </p:sp>
    </p:spTree>
    <p:extLst>
      <p:ext uri="{BB962C8B-B14F-4D97-AF65-F5344CB8AC3E}">
        <p14:creationId xmlns:p14="http://schemas.microsoft.com/office/powerpoint/2010/main" val="12029953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C96DE7-ACA8-E57B-3B97-1E0EA11F480B}"/>
              </a:ext>
            </a:extLst>
          </p:cNvPr>
          <p:cNvSpPr>
            <a:spLocks noGrp="1"/>
          </p:cNvSpPr>
          <p:nvPr>
            <p:ph idx="1"/>
          </p:nvPr>
        </p:nvSpPr>
        <p:spPr>
          <a:xfrm>
            <a:off x="838200" y="1386348"/>
            <a:ext cx="10515600" cy="5663381"/>
          </a:xfrm>
        </p:spPr>
        <p:txBody>
          <a:bodyPr>
            <a:normAutofit fontScale="47500" lnSpcReduction="20000"/>
          </a:bodyPr>
          <a:lstStyle/>
          <a:p>
            <a:pPr algn="just">
              <a:lnSpc>
                <a:spcPct val="120000"/>
              </a:lnSpc>
              <a:spcBef>
                <a:spcPts val="0"/>
              </a:spcBef>
              <a:buNone/>
            </a:pPr>
            <a:r>
              <a:rPr lang="en-IN" sz="3800" b="1" dirty="0">
                <a:latin typeface="Times New Roman" pitchFamily="18" charset="0"/>
                <a:cs typeface="Times New Roman" pitchFamily="18" charset="0"/>
              </a:rPr>
              <a:t>4. Helps in Measuring the Progress: </a:t>
            </a:r>
          </a:p>
          <a:p>
            <a:pPr algn="just">
              <a:lnSpc>
                <a:spcPct val="120000"/>
              </a:lnSpc>
              <a:spcBef>
                <a:spcPts val="0"/>
              </a:spcBef>
            </a:pPr>
            <a:r>
              <a:rPr lang="en-IN" sz="3800" dirty="0">
                <a:latin typeface="Times New Roman" pitchFamily="18" charset="0"/>
                <a:cs typeface="Times New Roman" pitchFamily="18" charset="0"/>
              </a:rPr>
              <a:t>By implementing the process of strategic management, the organisation is forced to establish objectives and set measures of organisational success. </a:t>
            </a:r>
          </a:p>
          <a:p>
            <a:pPr algn="just">
              <a:lnSpc>
                <a:spcPct val="120000"/>
              </a:lnSpc>
              <a:spcBef>
                <a:spcPts val="0"/>
              </a:spcBef>
            </a:pPr>
            <a:r>
              <a:rPr lang="en-IN" sz="3800" dirty="0">
                <a:latin typeface="Times New Roman" pitchFamily="18" charset="0"/>
                <a:cs typeface="Times New Roman" pitchFamily="18" charset="0"/>
              </a:rPr>
              <a:t>In order to establish success measures it is important that the organisation analyse  the factors that are crucial to its success</a:t>
            </a:r>
          </a:p>
          <a:p>
            <a:pPr algn="just">
              <a:lnSpc>
                <a:spcPct val="120000"/>
              </a:lnSpc>
              <a:spcBef>
                <a:spcPts val="0"/>
              </a:spcBef>
            </a:pPr>
            <a:r>
              <a:rPr lang="en-IN" sz="3800" dirty="0">
                <a:latin typeface="Times New Roman" pitchFamily="18" charset="0"/>
                <a:cs typeface="Times New Roman" pitchFamily="18" charset="0"/>
              </a:rPr>
              <a:t>Then the organisation needs to revise, re-evaluate or update, and then implement its objectives</a:t>
            </a:r>
          </a:p>
          <a:p>
            <a:pPr algn="just">
              <a:lnSpc>
                <a:spcPct val="120000"/>
              </a:lnSpc>
              <a:spcBef>
                <a:spcPts val="0"/>
              </a:spcBef>
              <a:buNone/>
            </a:pPr>
            <a:r>
              <a:rPr lang="en-IN" sz="3800" b="1" dirty="0">
                <a:latin typeface="Times New Roman" pitchFamily="18" charset="0"/>
                <a:cs typeface="Times New Roman" pitchFamily="18" charset="0"/>
              </a:rPr>
              <a:t>5. Provides an Organisational Viewpoint: </a:t>
            </a:r>
          </a:p>
          <a:p>
            <a:pPr algn="just">
              <a:lnSpc>
                <a:spcPct val="120000"/>
              </a:lnSpc>
              <a:spcBef>
                <a:spcPts val="0"/>
              </a:spcBef>
            </a:pPr>
            <a:r>
              <a:rPr lang="en-IN" sz="3800" dirty="0">
                <a:latin typeface="Times New Roman" pitchFamily="18" charset="0"/>
                <a:cs typeface="Times New Roman" pitchFamily="18" charset="0"/>
              </a:rPr>
              <a:t>While handing the operational issues, managers generally tend to overlook the interdepartmental issues or the issues related to the organisation as a whole. </a:t>
            </a:r>
          </a:p>
          <a:p>
            <a:pPr algn="just">
              <a:lnSpc>
                <a:spcPct val="120000"/>
              </a:lnSpc>
              <a:spcBef>
                <a:spcPts val="0"/>
              </a:spcBef>
            </a:pPr>
            <a:r>
              <a:rPr lang="en-IN" sz="3800" dirty="0">
                <a:latin typeface="Times New Roman" pitchFamily="18" charset="0"/>
                <a:cs typeface="Times New Roman" pitchFamily="18" charset="0"/>
              </a:rPr>
              <a:t>Strategic management considers the organisation's viewpoint and also lays stress on the interrelated sectors so that a strategy that is beneficial for the entire organisation is developed.</a:t>
            </a:r>
          </a:p>
          <a:p>
            <a:pPr algn="just">
              <a:lnSpc>
                <a:spcPct val="120000"/>
              </a:lnSpc>
              <a:spcBef>
                <a:spcPts val="0"/>
              </a:spcBef>
              <a:buNone/>
            </a:pPr>
            <a:r>
              <a:rPr lang="en-IN" sz="3800" b="1" dirty="0">
                <a:latin typeface="Times New Roman" pitchFamily="18" charset="0"/>
                <a:cs typeface="Times New Roman" pitchFamily="18" charset="0"/>
              </a:rPr>
              <a:t>6. Improves Stability: </a:t>
            </a:r>
          </a:p>
          <a:p>
            <a:pPr algn="just">
              <a:lnSpc>
                <a:spcPct val="120000"/>
              </a:lnSpc>
              <a:spcBef>
                <a:spcPts val="0"/>
              </a:spcBef>
            </a:pPr>
            <a:r>
              <a:rPr lang="en-IN" sz="3800" dirty="0">
                <a:latin typeface="Times New Roman" pitchFamily="18" charset="0"/>
                <a:cs typeface="Times New Roman" pitchFamily="18" charset="0"/>
              </a:rPr>
              <a:t>There are certain strategies that provide strength to the organisation by opening more avenues of growth. </a:t>
            </a:r>
          </a:p>
          <a:p>
            <a:pPr algn="just">
              <a:lnSpc>
                <a:spcPct val="120000"/>
              </a:lnSpc>
              <a:spcBef>
                <a:spcPts val="0"/>
              </a:spcBef>
            </a:pPr>
            <a:r>
              <a:rPr lang="en-IN" sz="3800" dirty="0">
                <a:latin typeface="Times New Roman" pitchFamily="18" charset="0"/>
                <a:cs typeface="Times New Roman" pitchFamily="18" charset="0"/>
              </a:rPr>
              <a:t>For example, if a business deals with only a couple of clients, then in order to survive, it is not in the position to lose any one of them. </a:t>
            </a:r>
          </a:p>
          <a:p>
            <a:pPr algn="just">
              <a:lnSpc>
                <a:spcPct val="120000"/>
              </a:lnSpc>
              <a:spcBef>
                <a:spcPts val="0"/>
              </a:spcBef>
            </a:pPr>
            <a:r>
              <a:rPr lang="en-IN" sz="3800" dirty="0">
                <a:latin typeface="Times New Roman" pitchFamily="18" charset="0"/>
                <a:cs typeface="Times New Roman" pitchFamily="18" charset="0"/>
              </a:rPr>
              <a:t>Strategic management aims at helping the organisations in acquiring more customers so that the business is no longer dependent on only few clients implementing strategic management,</a:t>
            </a:r>
          </a:p>
          <a:p>
            <a:pPr algn="just">
              <a:lnSpc>
                <a:spcPct val="120000"/>
              </a:lnSpc>
              <a:spcBef>
                <a:spcPts val="0"/>
              </a:spcBef>
            </a:pPr>
            <a:r>
              <a:rPr lang="en-IN" sz="3800" dirty="0">
                <a:latin typeface="Times New Roman" pitchFamily="18" charset="0"/>
                <a:cs typeface="Times New Roman" pitchFamily="18" charset="0"/>
              </a:rPr>
              <a:t>By an organisation can enhance its stability by executing strategies like developing a new product line, acquiring a new company, catering a new customer segment, etc.</a:t>
            </a:r>
          </a:p>
          <a:p>
            <a:pPr marL="0" indent="0">
              <a:buNone/>
            </a:pPr>
            <a:endParaRPr lang="en-IN" dirty="0"/>
          </a:p>
        </p:txBody>
      </p:sp>
    </p:spTree>
    <p:extLst>
      <p:ext uri="{BB962C8B-B14F-4D97-AF65-F5344CB8AC3E}">
        <p14:creationId xmlns:p14="http://schemas.microsoft.com/office/powerpoint/2010/main" val="4062380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B35443-480F-7D0B-A7B1-8303A098EF7E}"/>
              </a:ext>
            </a:extLst>
          </p:cNvPr>
          <p:cNvSpPr>
            <a:spLocks noGrp="1"/>
          </p:cNvSpPr>
          <p:nvPr>
            <p:ph idx="1"/>
          </p:nvPr>
        </p:nvSpPr>
        <p:spPr/>
        <p:txBody>
          <a:bodyPr>
            <a:normAutofit fontScale="70000" lnSpcReduction="20000"/>
          </a:bodyPr>
          <a:lstStyle/>
          <a:p>
            <a:pPr marL="0" indent="0">
              <a:lnSpc>
                <a:spcPct val="120000"/>
              </a:lnSpc>
              <a:spcBef>
                <a:spcPts val="600"/>
              </a:spcBef>
              <a:buNone/>
            </a:pPr>
            <a:r>
              <a:rPr lang="en-IN" b="1" dirty="0">
                <a:latin typeface="Times New Roman" pitchFamily="18" charset="0"/>
                <a:cs typeface="Times New Roman" pitchFamily="18" charset="0"/>
              </a:rPr>
              <a:t>7. Enhanced Innovation:</a:t>
            </a:r>
          </a:p>
          <a:p>
            <a:pPr marL="0" indent="0">
              <a:lnSpc>
                <a:spcPct val="120000"/>
              </a:lnSpc>
              <a:spcBef>
                <a:spcPts val="600"/>
              </a:spcBef>
              <a:buNone/>
            </a:pPr>
            <a:r>
              <a:rPr lang="en-IN" b="0" dirty="0">
                <a:latin typeface="Times New Roman" pitchFamily="18" charset="0"/>
                <a:cs typeface="Times New Roman" pitchFamily="18" charset="0"/>
              </a:rPr>
              <a:t>Strategic management encourages organizations to think creatively and develop new products, services, and processes, fostering innovation and staying ahead of the curve. </a:t>
            </a:r>
          </a:p>
          <a:p>
            <a:pPr marL="0" indent="0">
              <a:lnSpc>
                <a:spcPct val="120000"/>
              </a:lnSpc>
              <a:spcBef>
                <a:spcPts val="600"/>
              </a:spcBef>
              <a:buNone/>
            </a:pPr>
            <a:r>
              <a:rPr lang="en-IN" b="1" dirty="0">
                <a:latin typeface="Times New Roman" pitchFamily="18" charset="0"/>
                <a:cs typeface="Times New Roman" pitchFamily="18" charset="0"/>
              </a:rPr>
              <a:t>8. Competitive Advantage:</a:t>
            </a:r>
          </a:p>
          <a:p>
            <a:pPr marL="0" indent="0">
              <a:lnSpc>
                <a:spcPct val="120000"/>
              </a:lnSpc>
              <a:spcBef>
                <a:spcPts val="600"/>
              </a:spcBef>
              <a:buNone/>
            </a:pPr>
            <a:r>
              <a:rPr lang="en-IN" b="0" dirty="0">
                <a:latin typeface="Times New Roman" pitchFamily="18" charset="0"/>
                <a:cs typeface="Times New Roman" pitchFamily="18" charset="0"/>
              </a:rPr>
              <a:t>By strategically positioning themselves in the market, organizations can gain a competitive advantage, allowing them to outperform their rivals and achieve sustainable growth. </a:t>
            </a:r>
          </a:p>
          <a:p>
            <a:pPr marL="0" indent="0">
              <a:lnSpc>
                <a:spcPct val="120000"/>
              </a:lnSpc>
              <a:spcBef>
                <a:spcPts val="600"/>
              </a:spcBef>
              <a:buNone/>
            </a:pPr>
            <a:r>
              <a:rPr lang="en-IN" b="1" dirty="0">
                <a:latin typeface="Times New Roman" pitchFamily="18" charset="0"/>
                <a:cs typeface="Times New Roman" pitchFamily="18" charset="0"/>
              </a:rPr>
              <a:t>9. Resource Allocation:</a:t>
            </a:r>
          </a:p>
          <a:p>
            <a:pPr marL="0" indent="0" fontAlgn="ctr">
              <a:lnSpc>
                <a:spcPct val="120000"/>
              </a:lnSpc>
              <a:spcBef>
                <a:spcPts val="600"/>
              </a:spcBef>
              <a:buNone/>
            </a:pPr>
            <a:r>
              <a:rPr lang="en-IN" b="0" dirty="0">
                <a:latin typeface="Times New Roman" pitchFamily="18" charset="0"/>
                <a:cs typeface="Times New Roman" pitchFamily="18" charset="0"/>
              </a:rPr>
              <a:t>Strategic management ensures that resources are allocated effectively and efficiently to support the organization's strategic objectives. </a:t>
            </a:r>
          </a:p>
          <a:p>
            <a:pPr marL="0" indent="0">
              <a:lnSpc>
                <a:spcPct val="120000"/>
              </a:lnSpc>
              <a:spcBef>
                <a:spcPts val="600"/>
              </a:spcBef>
              <a:buNone/>
            </a:pPr>
            <a:r>
              <a:rPr lang="en-IN" b="1" dirty="0">
                <a:latin typeface="Times New Roman" pitchFamily="18" charset="0"/>
                <a:cs typeface="Times New Roman" pitchFamily="18" charset="0"/>
              </a:rPr>
              <a:t>10. Adaptability to Change</a:t>
            </a:r>
            <a:r>
              <a:rPr lang="en-IN" dirty="0">
                <a:latin typeface="Times New Roman" pitchFamily="18" charset="0"/>
                <a:cs typeface="Times New Roman" pitchFamily="18" charset="0"/>
              </a:rPr>
              <a:t>:</a:t>
            </a:r>
            <a:endParaRPr lang="en-IN" b="0" dirty="0">
              <a:latin typeface="Times New Roman" pitchFamily="18" charset="0"/>
              <a:cs typeface="Times New Roman" pitchFamily="18" charset="0"/>
            </a:endParaRPr>
          </a:p>
          <a:p>
            <a:pPr marL="0" indent="0">
              <a:lnSpc>
                <a:spcPct val="120000"/>
              </a:lnSpc>
              <a:spcBef>
                <a:spcPts val="600"/>
              </a:spcBef>
              <a:buNone/>
            </a:pPr>
            <a:r>
              <a:rPr lang="en-IN" b="0" dirty="0">
                <a:latin typeface="Times New Roman" pitchFamily="18" charset="0"/>
                <a:cs typeface="Times New Roman" pitchFamily="18" charset="0"/>
              </a:rPr>
              <a:t>Strategic management helps organizations adapt to changes in the external environment, such as technological advancements, market shifts, and competitive pressures. </a:t>
            </a:r>
          </a:p>
          <a:p>
            <a:pPr marL="0" indent="0">
              <a:lnSpc>
                <a:spcPct val="120000"/>
              </a:lnSpc>
              <a:spcBef>
                <a:spcPts val="600"/>
              </a:spcBef>
              <a:buNone/>
            </a:pPr>
            <a:endParaRPr lang="en-IN" b="0" dirty="0">
              <a:latin typeface="Times New Roman" pitchFamily="18" charset="0"/>
              <a:cs typeface="Times New Roman" pitchFamily="18" charset="0"/>
            </a:endParaRPr>
          </a:p>
          <a:p>
            <a:pPr marL="0" indent="0">
              <a:buNone/>
            </a:pPr>
            <a:endParaRPr lang="en-IN" dirty="0"/>
          </a:p>
        </p:txBody>
      </p:sp>
    </p:spTree>
    <p:extLst>
      <p:ext uri="{BB962C8B-B14F-4D97-AF65-F5344CB8AC3E}">
        <p14:creationId xmlns:p14="http://schemas.microsoft.com/office/powerpoint/2010/main" val="154767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8D63A6-14BE-F47D-FE43-2C29ECA29516}"/>
              </a:ext>
            </a:extLst>
          </p:cNvPr>
          <p:cNvSpPr>
            <a:spLocks noGrp="1"/>
          </p:cNvSpPr>
          <p:nvPr>
            <p:ph idx="1"/>
          </p:nvPr>
        </p:nvSpPr>
        <p:spPr>
          <a:xfrm>
            <a:off x="838200" y="1386348"/>
            <a:ext cx="10515600" cy="4790615"/>
          </a:xfrm>
        </p:spPr>
        <p:txBody>
          <a:bodyPr>
            <a:normAutofit fontScale="92500" lnSpcReduction="20000"/>
          </a:bodyPr>
          <a:lstStyle/>
          <a:p>
            <a:pPr marL="0" indent="0">
              <a:lnSpc>
                <a:spcPct val="100000"/>
              </a:lnSpc>
              <a:spcBef>
                <a:spcPts val="600"/>
              </a:spcBef>
              <a:buNone/>
            </a:pPr>
            <a:r>
              <a:rPr lang="en-IN" b="1" dirty="0"/>
              <a:t>K</a:t>
            </a:r>
            <a:r>
              <a:rPr lang="en-IN" sz="3000" b="1" dirty="0"/>
              <a:t>ey Terms in Strategic Management</a:t>
            </a:r>
            <a:br>
              <a:rPr lang="en-IN" dirty="0"/>
            </a:br>
            <a:r>
              <a:rPr lang="en-IN" sz="2400" b="1" dirty="0">
                <a:latin typeface="Times New Roman" pitchFamily="18" charset="0"/>
                <a:cs typeface="Times New Roman" pitchFamily="18" charset="0"/>
              </a:rPr>
              <a:t>1. Competitive Advantage: </a:t>
            </a:r>
          </a:p>
          <a:p>
            <a:pPr marL="0" indent="0">
              <a:lnSpc>
                <a:spcPct val="100000"/>
              </a:lnSpc>
              <a:spcBef>
                <a:spcPts val="600"/>
              </a:spcBef>
              <a:buNone/>
            </a:pPr>
            <a:r>
              <a:rPr lang="en-IN" sz="2400" dirty="0">
                <a:latin typeface="Times New Roman" pitchFamily="18" charset="0"/>
                <a:cs typeface="Times New Roman" pitchFamily="18" charset="0"/>
              </a:rPr>
              <a:t>Competitive Advantage</a:t>
            </a:r>
            <a:r>
              <a:rPr lang="en-IN" sz="2400" b="0" dirty="0">
                <a:latin typeface="Times New Roman" pitchFamily="18" charset="0"/>
                <a:cs typeface="Times New Roman" pitchFamily="18" charset="0"/>
              </a:rPr>
              <a:t> refers to:</a:t>
            </a:r>
          </a:p>
          <a:p>
            <a:pPr>
              <a:lnSpc>
                <a:spcPct val="100000"/>
              </a:lnSpc>
              <a:spcBef>
                <a:spcPts val="600"/>
              </a:spcBef>
            </a:pPr>
            <a:r>
              <a:rPr lang="en-IN" sz="2400" b="0" dirty="0">
                <a:latin typeface="Times New Roman" pitchFamily="18" charset="0"/>
                <a:cs typeface="Times New Roman" pitchFamily="18" charset="0"/>
              </a:rPr>
              <a:t>Any activity a firm excels at, compared to its rivals.</a:t>
            </a:r>
          </a:p>
          <a:p>
            <a:pPr>
              <a:lnSpc>
                <a:spcPct val="100000"/>
              </a:lnSpc>
              <a:spcBef>
                <a:spcPts val="600"/>
              </a:spcBef>
            </a:pPr>
            <a:r>
              <a:rPr lang="en-IN" sz="2400" b="0" dirty="0">
                <a:latin typeface="Times New Roman" pitchFamily="18" charset="0"/>
                <a:cs typeface="Times New Roman" pitchFamily="18" charset="0"/>
              </a:rPr>
              <a:t>Any resource a firm possesses that is highly desired by its competitors.</a:t>
            </a:r>
          </a:p>
          <a:p>
            <a:pPr marL="0" indent="0">
              <a:lnSpc>
                <a:spcPct val="100000"/>
              </a:lnSpc>
              <a:spcBef>
                <a:spcPts val="600"/>
              </a:spcBef>
              <a:buNone/>
            </a:pPr>
            <a:r>
              <a:rPr lang="en-IN" sz="2400" b="1" dirty="0">
                <a:latin typeface="Times New Roman" pitchFamily="18" charset="0"/>
                <a:cs typeface="Times New Roman" pitchFamily="18" charset="0"/>
              </a:rPr>
              <a:t>Importance: </a:t>
            </a:r>
          </a:p>
          <a:p>
            <a:pPr>
              <a:lnSpc>
                <a:spcPct val="100000"/>
              </a:lnSpc>
              <a:spcBef>
                <a:spcPts val="600"/>
              </a:spcBef>
            </a:pPr>
            <a:r>
              <a:rPr lang="en-IN" sz="2400" b="0" dirty="0">
                <a:latin typeface="Times New Roman" pitchFamily="18" charset="0"/>
                <a:cs typeface="Times New Roman" pitchFamily="18" charset="0"/>
              </a:rPr>
              <a:t>Strategic management revolves around achieving and maintaining a competitive advantage, which enables a firm to outperform its competitors.</a:t>
            </a:r>
          </a:p>
          <a:p>
            <a:pPr>
              <a:lnSpc>
                <a:spcPct val="100000"/>
              </a:lnSpc>
              <a:spcBef>
                <a:spcPts val="600"/>
              </a:spcBef>
            </a:pPr>
            <a:r>
              <a:rPr lang="en-IN" sz="2400" b="0" dirty="0">
                <a:latin typeface="Times New Roman" pitchFamily="18" charset="0"/>
                <a:cs typeface="Times New Roman" pitchFamily="18" charset="0"/>
              </a:rPr>
              <a:t>Sustainable Competitive Advantage</a:t>
            </a:r>
            <a:r>
              <a:rPr lang="en-IN" sz="2400" b="0" dirty="0">
                <a:latin typeface="Times New Roman" pitchFamily="18" charset="0"/>
                <a:cs typeface="Times New Roman" pitchFamily="18" charset="0"/>
                <a:hlinkClick r:id="rId2" tooltip="Permanent link">
                  <a:extLst>
                    <a:ext uri="{A12FA001-AC4F-418D-AE19-62706E023703}">
                      <ahyp:hlinkClr xmlns:ahyp="http://schemas.microsoft.com/office/drawing/2018/hyperlinkcolor" val="tx"/>
                    </a:ext>
                  </a:extLst>
                </a:hlinkClick>
              </a:rPr>
              <a:t>¶</a:t>
            </a:r>
            <a:endParaRPr lang="en-IN" sz="2400" b="0" dirty="0">
              <a:latin typeface="Times New Roman" pitchFamily="18" charset="0"/>
              <a:cs typeface="Times New Roman" pitchFamily="18" charset="0"/>
            </a:endParaRPr>
          </a:p>
          <a:p>
            <a:pPr>
              <a:lnSpc>
                <a:spcPct val="100000"/>
              </a:lnSpc>
              <a:spcBef>
                <a:spcPts val="600"/>
              </a:spcBef>
            </a:pPr>
            <a:r>
              <a:rPr lang="en-IN" sz="2400" b="0" dirty="0">
                <a:latin typeface="Times New Roman" pitchFamily="18" charset="0"/>
                <a:cs typeface="Times New Roman" pitchFamily="18" charset="0"/>
              </a:rPr>
              <a:t>A competitive advantage is typically short-lived as rival firms catch up.</a:t>
            </a:r>
          </a:p>
          <a:p>
            <a:pPr>
              <a:lnSpc>
                <a:spcPct val="100000"/>
              </a:lnSpc>
              <a:spcBef>
                <a:spcPts val="600"/>
              </a:spcBef>
            </a:pPr>
            <a:r>
              <a:rPr lang="en-IN" sz="2400" b="0" dirty="0">
                <a:latin typeface="Times New Roman" pitchFamily="18" charset="0"/>
                <a:cs typeface="Times New Roman" pitchFamily="18" charset="0"/>
              </a:rPr>
              <a:t>To achieve </a:t>
            </a:r>
            <a:r>
              <a:rPr lang="en-IN" sz="2400" dirty="0">
                <a:latin typeface="Times New Roman" pitchFamily="18" charset="0"/>
                <a:cs typeface="Times New Roman" pitchFamily="18" charset="0"/>
              </a:rPr>
              <a:t>Sustainable Competitive Advantage</a:t>
            </a:r>
            <a:r>
              <a:rPr lang="en-IN" sz="2400" b="0" dirty="0">
                <a:latin typeface="Times New Roman" pitchFamily="18" charset="0"/>
                <a:cs typeface="Times New Roman" pitchFamily="18" charset="0"/>
              </a:rPr>
              <a:t>, a firm must:</a:t>
            </a:r>
          </a:p>
          <a:p>
            <a:pPr>
              <a:lnSpc>
                <a:spcPct val="100000"/>
              </a:lnSpc>
              <a:spcBef>
                <a:spcPts val="600"/>
              </a:spcBef>
            </a:pPr>
            <a:r>
              <a:rPr lang="en-IN" sz="2400" b="0" dirty="0">
                <a:latin typeface="Times New Roman" pitchFamily="18" charset="0"/>
                <a:cs typeface="Times New Roman" pitchFamily="18" charset="0"/>
              </a:rPr>
              <a:t>Continually adapt to changes in external trends and internal capabilities.</a:t>
            </a:r>
          </a:p>
          <a:p>
            <a:pPr>
              <a:lnSpc>
                <a:spcPct val="100000"/>
              </a:lnSpc>
              <a:spcBef>
                <a:spcPts val="600"/>
              </a:spcBef>
            </a:pPr>
            <a:r>
              <a:rPr lang="en-IN" sz="2400" b="0" dirty="0">
                <a:latin typeface="Times New Roman" pitchFamily="18" charset="0"/>
                <a:cs typeface="Times New Roman" pitchFamily="18" charset="0"/>
              </a:rPr>
              <a:t>Effectively formulate, implement, and evaluate strategies.</a:t>
            </a:r>
          </a:p>
          <a:p>
            <a:pPr marL="0" indent="0">
              <a:buNone/>
            </a:pPr>
            <a:endParaRPr lang="en-IN" dirty="0"/>
          </a:p>
        </p:txBody>
      </p:sp>
    </p:spTree>
    <p:extLst>
      <p:ext uri="{BB962C8B-B14F-4D97-AF65-F5344CB8AC3E}">
        <p14:creationId xmlns:p14="http://schemas.microsoft.com/office/powerpoint/2010/main" val="2347277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3798F3-7DE5-6EC3-6926-D275BCE3EF47}"/>
              </a:ext>
            </a:extLst>
          </p:cNvPr>
          <p:cNvSpPr>
            <a:spLocks noGrp="1"/>
          </p:cNvSpPr>
          <p:nvPr>
            <p:ph idx="1"/>
          </p:nvPr>
        </p:nvSpPr>
        <p:spPr/>
        <p:txBody>
          <a:bodyPr/>
          <a:lstStyle/>
          <a:p>
            <a:pPr marL="0" indent="0">
              <a:buNone/>
            </a:pPr>
            <a:r>
              <a:rPr lang="en-US" b="1" dirty="0"/>
              <a:t>Sources of competitive Advantage</a:t>
            </a:r>
          </a:p>
          <a:p>
            <a:r>
              <a:rPr lang="en-IN" b="0" dirty="0"/>
              <a:t>Competitive advantage can originate from any of the functions performed by the firm such as production, marketing, R&amp;D and personnel.</a:t>
            </a:r>
          </a:p>
          <a:p>
            <a:r>
              <a:rPr lang="en-IN" b="0" dirty="0"/>
              <a:t>Competitive advantage can emerge from any of these functions and the sub-Functions existing under them. </a:t>
            </a:r>
          </a:p>
          <a:p>
            <a:r>
              <a:rPr lang="en-IN" b="0" dirty="0"/>
              <a:t>Some of the major sources of competitive advantage are as follows:</a:t>
            </a:r>
            <a:endParaRPr lang="en-IN" dirty="0"/>
          </a:p>
          <a:p>
            <a:pPr marL="0" indent="0">
              <a:buNone/>
            </a:pPr>
            <a:endParaRPr lang="en-IN" b="1" dirty="0"/>
          </a:p>
        </p:txBody>
      </p:sp>
    </p:spTree>
    <p:extLst>
      <p:ext uri="{BB962C8B-B14F-4D97-AF65-F5344CB8AC3E}">
        <p14:creationId xmlns:p14="http://schemas.microsoft.com/office/powerpoint/2010/main" val="20881619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E4592E80-53A5-66AF-BBD5-7662AD3BB373}"/>
              </a:ext>
            </a:extLst>
          </p:cNvPr>
          <p:cNvGraphicFramePr>
            <a:graphicFrameLocks noGrp="1"/>
          </p:cNvGraphicFramePr>
          <p:nvPr>
            <p:ph idx="1"/>
            <p:extLst>
              <p:ext uri="{D42A27DB-BD31-4B8C-83A1-F6EECF244321}">
                <p14:modId xmlns:p14="http://schemas.microsoft.com/office/powerpoint/2010/main" val="86830425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62848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3E3E91-9570-2A16-DF8D-3356464C0A8C}"/>
              </a:ext>
            </a:extLst>
          </p:cNvPr>
          <p:cNvSpPr>
            <a:spLocks noGrp="1"/>
          </p:cNvSpPr>
          <p:nvPr>
            <p:ph idx="1"/>
          </p:nvPr>
        </p:nvSpPr>
        <p:spPr>
          <a:xfrm>
            <a:off x="838200" y="1825625"/>
            <a:ext cx="10515600" cy="4840646"/>
          </a:xfrm>
        </p:spPr>
        <p:txBody>
          <a:bodyPr>
            <a:normAutofit fontScale="40000" lnSpcReduction="20000"/>
          </a:bodyPr>
          <a:lstStyle/>
          <a:p>
            <a:pPr marL="0" indent="0" algn="just">
              <a:lnSpc>
                <a:spcPct val="100000"/>
              </a:lnSpc>
              <a:spcBef>
                <a:spcPts val="600"/>
              </a:spcBef>
              <a:buNone/>
            </a:pPr>
            <a:r>
              <a:rPr lang="en-US" sz="6000" b="1" dirty="0">
                <a:latin typeface="Times New Roman" pitchFamily="18" charset="0"/>
                <a:cs typeface="Times New Roman" pitchFamily="18" charset="0"/>
              </a:rPr>
              <a:t>1) In Marketing</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Launching new product,</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Offering low price,</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Larger market share.</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Applying creativity and innovation in marketing activities,</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 Increasing the level of customer satisfaction,</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More prompt customer service,</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Improving marketing channel,</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Innovative promotional strategies,</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Increasing efficiency of advertisement,</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Effective and productive sales activities,</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Continuous market research.</a:t>
            </a:r>
          </a:p>
          <a:p>
            <a:pPr marL="550350" indent="-514350" algn="just">
              <a:lnSpc>
                <a:spcPct val="100000"/>
              </a:lnSpc>
              <a:spcBef>
                <a:spcPts val="600"/>
              </a:spcBef>
              <a:buFont typeface="+mj-lt"/>
              <a:buAutoNum type="alphaLcParenR"/>
            </a:pPr>
            <a:r>
              <a:rPr lang="en-US" sz="4400" b="0" dirty="0">
                <a:latin typeface="Times New Roman" pitchFamily="18" charset="0"/>
                <a:cs typeface="Times New Roman" pitchFamily="18" charset="0"/>
              </a:rPr>
              <a:t>Positioning</a:t>
            </a:r>
          </a:p>
          <a:p>
            <a:pPr marL="36000" indent="0">
              <a:lnSpc>
                <a:spcPct val="100000"/>
              </a:lnSpc>
              <a:spcBef>
                <a:spcPts val="600"/>
              </a:spcBef>
              <a:buNone/>
            </a:pPr>
            <a:br>
              <a:rPr lang="en-US" sz="4400" b="0" dirty="0">
                <a:latin typeface="Times New Roman" pitchFamily="18" charset="0"/>
                <a:cs typeface="Times New Roman" pitchFamily="18" charset="0"/>
              </a:rPr>
            </a:br>
            <a:endParaRPr lang="en-US" sz="4400" b="0" dirty="0">
              <a:latin typeface="Times New Roman" pitchFamily="18" charset="0"/>
              <a:cs typeface="Times New Roman" pitchFamily="18" charset="0"/>
            </a:endParaRPr>
          </a:p>
          <a:p>
            <a:pPr marL="0" indent="0">
              <a:buNone/>
            </a:pPr>
            <a:endParaRPr lang="en-IN" dirty="0"/>
          </a:p>
        </p:txBody>
      </p:sp>
    </p:spTree>
    <p:extLst>
      <p:ext uri="{BB962C8B-B14F-4D97-AF65-F5344CB8AC3E}">
        <p14:creationId xmlns:p14="http://schemas.microsoft.com/office/powerpoint/2010/main" val="2000231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47645C-CE5B-DC8B-C676-172F3BCC351B}"/>
              </a:ext>
            </a:extLst>
          </p:cNvPr>
          <p:cNvSpPr>
            <a:spLocks noGrp="1"/>
          </p:cNvSpPr>
          <p:nvPr>
            <p:ph idx="1"/>
          </p:nvPr>
        </p:nvSpPr>
        <p:spPr/>
        <p:txBody>
          <a:bodyPr/>
          <a:lstStyle/>
          <a:p>
            <a:pPr marL="0" indent="0">
              <a:buNone/>
            </a:pPr>
            <a:r>
              <a:rPr lang="en-IN" sz="3600" b="1" dirty="0"/>
              <a:t>Strategic Management: Concept</a:t>
            </a:r>
            <a:br>
              <a:rPr lang="en-IN" dirty="0"/>
            </a:br>
            <a:br>
              <a:rPr lang="en-IN" dirty="0"/>
            </a:br>
            <a:r>
              <a:rPr lang="en-IN" b="0" dirty="0">
                <a:latin typeface="Garamond" panose="02020404030301010803" pitchFamily="18" charset="0"/>
              </a:rPr>
              <a:t>Strategic management is the process of developing and implementing strategies to achieve organizational goals. It involves </a:t>
            </a:r>
            <a:r>
              <a:rPr lang="en-IN" b="0" dirty="0" err="1">
                <a:latin typeface="Garamond" panose="02020404030301010803" pitchFamily="18" charset="0"/>
              </a:rPr>
              <a:t>analyzing</a:t>
            </a:r>
            <a:r>
              <a:rPr lang="en-IN" b="0" dirty="0">
                <a:latin typeface="Garamond" panose="02020404030301010803" pitchFamily="18" charset="0"/>
              </a:rPr>
              <a:t> the business environment, setting goals, developing a plan of action, and implementing that plan.</a:t>
            </a:r>
            <a:endParaRPr lang="en-US" dirty="0">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4529058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65CFDE-40DB-4D78-9D11-D4E159EA9CA0}"/>
              </a:ext>
            </a:extLst>
          </p:cNvPr>
          <p:cNvSpPr>
            <a:spLocks noGrp="1"/>
          </p:cNvSpPr>
          <p:nvPr>
            <p:ph idx="1"/>
          </p:nvPr>
        </p:nvSpPr>
        <p:spPr/>
        <p:txBody>
          <a:bodyPr>
            <a:normAutofit fontScale="92500" lnSpcReduction="10000"/>
          </a:bodyPr>
          <a:lstStyle/>
          <a:p>
            <a:pPr algn="just">
              <a:lnSpc>
                <a:spcPct val="120000"/>
              </a:lnSpc>
              <a:spcBef>
                <a:spcPts val="0"/>
              </a:spcBef>
              <a:buNone/>
            </a:pPr>
            <a:r>
              <a:rPr lang="en-US" sz="3200" b="1" dirty="0">
                <a:latin typeface="Times New Roman" pitchFamily="18" charset="0"/>
                <a:cs typeface="Times New Roman" pitchFamily="18" charset="0"/>
              </a:rPr>
              <a:t>2) In Finance</a:t>
            </a:r>
          </a:p>
          <a:p>
            <a:pPr marL="457200" indent="-457200" algn="just">
              <a:lnSpc>
                <a:spcPct val="120000"/>
              </a:lnSpc>
              <a:spcBef>
                <a:spcPts val="0"/>
              </a:spcBef>
              <a:buAutoNum type="alphaLcParenR"/>
            </a:pPr>
            <a:r>
              <a:rPr lang="en-US" dirty="0">
                <a:latin typeface="Times New Roman" pitchFamily="18" charset="0"/>
                <a:cs typeface="Times New Roman" pitchFamily="18" charset="0"/>
              </a:rPr>
              <a:t>Liquidity</a:t>
            </a:r>
          </a:p>
          <a:p>
            <a:pPr marL="457200" indent="-457200" algn="just">
              <a:lnSpc>
                <a:spcPct val="120000"/>
              </a:lnSpc>
              <a:spcBef>
                <a:spcPts val="0"/>
              </a:spcBef>
              <a:buAutoNum type="alphaLcParenR"/>
            </a:pPr>
            <a:r>
              <a:rPr lang="en-US" b="0" dirty="0">
                <a:latin typeface="Times New Roman" pitchFamily="18" charset="0"/>
                <a:cs typeface="Times New Roman" pitchFamily="18" charset="0"/>
              </a:rPr>
              <a:t>Assets,</a:t>
            </a:r>
          </a:p>
          <a:p>
            <a:pPr marL="457200" indent="-457200" algn="just">
              <a:lnSpc>
                <a:spcPct val="120000"/>
              </a:lnSpc>
              <a:spcBef>
                <a:spcPts val="0"/>
              </a:spcBef>
              <a:buAutoNum type="alphaLcParenR"/>
            </a:pPr>
            <a:r>
              <a:rPr lang="en-US" b="0" dirty="0">
                <a:latin typeface="Times New Roman" pitchFamily="18" charset="0"/>
                <a:cs typeface="Times New Roman" pitchFamily="18" charset="0"/>
              </a:rPr>
              <a:t>Gearing.</a:t>
            </a:r>
          </a:p>
          <a:p>
            <a:pPr marL="457200" indent="-457200" algn="just">
              <a:lnSpc>
                <a:spcPct val="120000"/>
              </a:lnSpc>
              <a:spcBef>
                <a:spcPts val="0"/>
              </a:spcBef>
              <a:buAutoNum type="alphaLcParenR"/>
            </a:pPr>
            <a:r>
              <a:rPr lang="en-US" b="0" dirty="0">
                <a:latin typeface="Times New Roman" pitchFamily="18" charset="0"/>
                <a:cs typeface="Times New Roman" pitchFamily="18" charset="0"/>
              </a:rPr>
              <a:t>Leverage,</a:t>
            </a:r>
          </a:p>
          <a:p>
            <a:pPr marL="457200" indent="-457200" algn="just">
              <a:lnSpc>
                <a:spcPct val="120000"/>
              </a:lnSpc>
              <a:spcBef>
                <a:spcPts val="0"/>
              </a:spcBef>
              <a:buAutoNum type="alphaLcParenR"/>
            </a:pPr>
            <a:r>
              <a:rPr lang="en-US" b="0" dirty="0">
                <a:latin typeface="Times New Roman" pitchFamily="18" charset="0"/>
                <a:cs typeface="Times New Roman" pitchFamily="18" charset="0"/>
              </a:rPr>
              <a:t>Costs,</a:t>
            </a:r>
          </a:p>
          <a:p>
            <a:pPr marL="457200" indent="-457200" algn="just">
              <a:lnSpc>
                <a:spcPct val="120000"/>
              </a:lnSpc>
              <a:spcBef>
                <a:spcPts val="0"/>
              </a:spcBef>
              <a:buAutoNum type="alphaLcParenR"/>
            </a:pPr>
            <a:r>
              <a:rPr lang="en-US" b="0" dirty="0">
                <a:latin typeface="Times New Roman" pitchFamily="18" charset="0"/>
                <a:cs typeface="Times New Roman" pitchFamily="18" charset="0"/>
              </a:rPr>
              <a:t>Cash flow</a:t>
            </a:r>
          </a:p>
          <a:p>
            <a:pPr marL="457200" indent="-457200" algn="just">
              <a:lnSpc>
                <a:spcPct val="120000"/>
              </a:lnSpc>
              <a:spcBef>
                <a:spcPts val="0"/>
              </a:spcBef>
              <a:buAutoNum type="alphaLcParenR"/>
            </a:pPr>
            <a:r>
              <a:rPr lang="en-US" b="0" dirty="0">
                <a:latin typeface="Times New Roman" pitchFamily="18" charset="0"/>
                <a:cs typeface="Times New Roman" pitchFamily="18" charset="0"/>
              </a:rPr>
              <a:t>Profitability</a:t>
            </a:r>
          </a:p>
          <a:p>
            <a:pPr marL="457200" indent="-457200" algn="just">
              <a:lnSpc>
                <a:spcPct val="120000"/>
              </a:lnSpc>
              <a:spcBef>
                <a:spcPts val="0"/>
              </a:spcBef>
              <a:buAutoNum type="alphaLcParenR"/>
            </a:pPr>
            <a:r>
              <a:rPr lang="en-US" b="0" dirty="0">
                <a:latin typeface="Times New Roman" pitchFamily="18" charset="0"/>
                <a:cs typeface="Times New Roman" pitchFamily="18" charset="0"/>
              </a:rPr>
              <a:t>Efficient Tax Planning</a:t>
            </a:r>
          </a:p>
          <a:p>
            <a:pPr marL="0" indent="0">
              <a:buNone/>
            </a:pPr>
            <a:endParaRPr lang="en-IN" dirty="0"/>
          </a:p>
        </p:txBody>
      </p:sp>
    </p:spTree>
    <p:extLst>
      <p:ext uri="{BB962C8B-B14F-4D97-AF65-F5344CB8AC3E}">
        <p14:creationId xmlns:p14="http://schemas.microsoft.com/office/powerpoint/2010/main" val="4907051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DE6550A-9E10-378A-5D19-2E2816AA44D6}"/>
              </a:ext>
            </a:extLst>
          </p:cNvPr>
          <p:cNvSpPr>
            <a:spLocks noGrp="1"/>
          </p:cNvSpPr>
          <p:nvPr>
            <p:ph idx="1"/>
          </p:nvPr>
        </p:nvSpPr>
        <p:spPr/>
        <p:txBody>
          <a:bodyPr>
            <a:normAutofit fontScale="92500" lnSpcReduction="20000"/>
          </a:bodyPr>
          <a:lstStyle/>
          <a:p>
            <a:pPr marL="0" indent="0">
              <a:lnSpc>
                <a:spcPct val="120000"/>
              </a:lnSpc>
              <a:spcBef>
                <a:spcPts val="0"/>
              </a:spcBef>
              <a:buNone/>
            </a:pPr>
            <a:r>
              <a:rPr lang="en-US" sz="3200" b="1" dirty="0">
                <a:latin typeface="Times New Roman" pitchFamily="18" charset="0"/>
                <a:cs typeface="Times New Roman" pitchFamily="18" charset="0"/>
              </a:rPr>
              <a:t>3) In Manufacturing/Operations</a:t>
            </a:r>
          </a:p>
          <a:p>
            <a:pPr marL="457200" indent="-457200">
              <a:lnSpc>
                <a:spcPct val="120000"/>
              </a:lnSpc>
              <a:spcBef>
                <a:spcPts val="0"/>
              </a:spcBef>
              <a:buAutoNum type="alphaLcParenR"/>
            </a:pPr>
            <a:r>
              <a:rPr lang="en-US" b="0" dirty="0">
                <a:latin typeface="Times New Roman" pitchFamily="18" charset="0"/>
                <a:cs typeface="Times New Roman" pitchFamily="18" charset="0"/>
              </a:rPr>
              <a:t>Improved production capacity.</a:t>
            </a:r>
          </a:p>
          <a:p>
            <a:pPr marL="457200" indent="-457200">
              <a:lnSpc>
                <a:spcPct val="120000"/>
              </a:lnSpc>
              <a:spcBef>
                <a:spcPts val="0"/>
              </a:spcBef>
              <a:buAutoNum type="alphaLcParenR"/>
            </a:pPr>
            <a:r>
              <a:rPr lang="en-US" b="0" dirty="0">
                <a:latin typeface="Times New Roman" pitchFamily="18" charset="0"/>
                <a:cs typeface="Times New Roman" pitchFamily="18" charset="0"/>
              </a:rPr>
              <a:t>Better plant location,</a:t>
            </a:r>
          </a:p>
          <a:p>
            <a:pPr marL="457200" indent="-457200">
              <a:lnSpc>
                <a:spcPct val="120000"/>
              </a:lnSpc>
              <a:spcBef>
                <a:spcPts val="0"/>
              </a:spcBef>
              <a:buAutoNum type="alphaLcParenR"/>
            </a:pPr>
            <a:r>
              <a:rPr lang="en-US" b="0" dirty="0">
                <a:latin typeface="Times New Roman" pitchFamily="18" charset="0"/>
                <a:cs typeface="Times New Roman" pitchFamily="18" charset="0"/>
              </a:rPr>
              <a:t>Better production facilities,</a:t>
            </a:r>
          </a:p>
          <a:p>
            <a:pPr marL="457200" indent="-457200">
              <a:lnSpc>
                <a:spcPct val="120000"/>
              </a:lnSpc>
              <a:spcBef>
                <a:spcPts val="0"/>
              </a:spcBef>
              <a:buAutoNum type="alphaLcParenR"/>
            </a:pPr>
            <a:r>
              <a:rPr lang="en-US" b="0" dirty="0">
                <a:latin typeface="Times New Roman" pitchFamily="18" charset="0"/>
                <a:cs typeface="Times New Roman" pitchFamily="18" charset="0"/>
              </a:rPr>
              <a:t>Post-production facilities,</a:t>
            </a:r>
          </a:p>
          <a:p>
            <a:pPr marL="457200" indent="-457200">
              <a:lnSpc>
                <a:spcPct val="120000"/>
              </a:lnSpc>
              <a:spcBef>
                <a:spcPts val="0"/>
              </a:spcBef>
              <a:buAutoNum type="alphaLcParenR"/>
            </a:pPr>
            <a:r>
              <a:rPr lang="en-US" b="0" dirty="0">
                <a:latin typeface="Times New Roman" pitchFamily="18" charset="0"/>
                <a:cs typeface="Times New Roman" pitchFamily="18" charset="0"/>
              </a:rPr>
              <a:t>Full capacity </a:t>
            </a:r>
            <a:r>
              <a:rPr lang="en-US" b="0" dirty="0" err="1">
                <a:latin typeface="Times New Roman" pitchFamily="18" charset="0"/>
                <a:cs typeface="Times New Roman" pitchFamily="18" charset="0"/>
              </a:rPr>
              <a:t>utilisation</a:t>
            </a:r>
            <a:r>
              <a:rPr lang="en-US" b="0" dirty="0">
                <a:latin typeface="Times New Roman" pitchFamily="18" charset="0"/>
                <a:cs typeface="Times New Roman" pitchFamily="18" charset="0"/>
              </a:rPr>
              <a:t>,</a:t>
            </a:r>
          </a:p>
          <a:p>
            <a:pPr marL="457200" indent="-457200">
              <a:lnSpc>
                <a:spcPct val="120000"/>
              </a:lnSpc>
              <a:spcBef>
                <a:spcPts val="0"/>
              </a:spcBef>
              <a:buAutoNum type="alphaLcParenR"/>
            </a:pPr>
            <a:r>
              <a:rPr lang="en-US" b="0" dirty="0">
                <a:latin typeface="Times New Roman" pitchFamily="18" charset="0"/>
                <a:cs typeface="Times New Roman" pitchFamily="18" charset="0"/>
              </a:rPr>
              <a:t>Efficient </a:t>
            </a:r>
            <a:r>
              <a:rPr lang="en-US" b="0" dirty="0" err="1">
                <a:latin typeface="Times New Roman" pitchFamily="18" charset="0"/>
                <a:cs typeface="Times New Roman" pitchFamily="18" charset="0"/>
              </a:rPr>
              <a:t>utilisation</a:t>
            </a:r>
            <a:r>
              <a:rPr lang="en-US" b="0" dirty="0">
                <a:latin typeface="Times New Roman" pitchFamily="18" charset="0"/>
                <a:cs typeface="Times New Roman" pitchFamily="18" charset="0"/>
              </a:rPr>
              <a:t> of raw materials.</a:t>
            </a:r>
          </a:p>
          <a:p>
            <a:pPr marL="457200" indent="-457200">
              <a:lnSpc>
                <a:spcPct val="120000"/>
              </a:lnSpc>
              <a:spcBef>
                <a:spcPts val="0"/>
              </a:spcBef>
              <a:buAutoNum type="alphaLcParenR"/>
            </a:pPr>
            <a:r>
              <a:rPr lang="en-US" b="0" dirty="0">
                <a:latin typeface="Times New Roman" pitchFamily="18" charset="0"/>
                <a:cs typeface="Times New Roman" pitchFamily="18" charset="0"/>
              </a:rPr>
              <a:t>Maintenance,</a:t>
            </a:r>
          </a:p>
          <a:p>
            <a:pPr marL="457200" indent="-457200">
              <a:lnSpc>
                <a:spcPct val="120000"/>
              </a:lnSpc>
              <a:spcBef>
                <a:spcPts val="0"/>
              </a:spcBef>
              <a:buAutoNum type="alphaLcParenR"/>
            </a:pPr>
            <a:r>
              <a:rPr lang="en-US" b="0" dirty="0">
                <a:latin typeface="Times New Roman" pitchFamily="18" charset="0"/>
                <a:cs typeface="Times New Roman" pitchFamily="18" charset="0"/>
              </a:rPr>
              <a:t>Reduced cost of production,</a:t>
            </a:r>
          </a:p>
          <a:p>
            <a:pPr marL="457200" indent="-457200">
              <a:lnSpc>
                <a:spcPct val="120000"/>
              </a:lnSpc>
              <a:spcBef>
                <a:spcPts val="0"/>
              </a:spcBef>
              <a:buAutoNum type="alphaLcParenR"/>
            </a:pPr>
            <a:r>
              <a:rPr lang="en-US" b="0" dirty="0">
                <a:latin typeface="Times New Roman" pitchFamily="18" charset="0"/>
                <a:cs typeface="Times New Roman" pitchFamily="18" charset="0"/>
              </a:rPr>
              <a:t>Better Inventory Management</a:t>
            </a:r>
          </a:p>
          <a:p>
            <a:pPr marL="0" indent="0">
              <a:buNone/>
            </a:pPr>
            <a:endParaRPr lang="en-IN" dirty="0"/>
          </a:p>
        </p:txBody>
      </p:sp>
    </p:spTree>
    <p:extLst>
      <p:ext uri="{BB962C8B-B14F-4D97-AF65-F5344CB8AC3E}">
        <p14:creationId xmlns:p14="http://schemas.microsoft.com/office/powerpoint/2010/main" val="839167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4C65BE-0CC5-DDA4-7C71-C6D2A4251F2E}"/>
              </a:ext>
            </a:extLst>
          </p:cNvPr>
          <p:cNvSpPr>
            <a:spLocks noGrp="1"/>
          </p:cNvSpPr>
          <p:nvPr>
            <p:ph idx="1"/>
          </p:nvPr>
        </p:nvSpPr>
        <p:spPr/>
        <p:txBody>
          <a:bodyPr>
            <a:normAutofit/>
          </a:bodyPr>
          <a:lstStyle/>
          <a:p>
            <a:pPr>
              <a:lnSpc>
                <a:spcPct val="100000"/>
              </a:lnSpc>
              <a:spcBef>
                <a:spcPts val="600"/>
              </a:spcBef>
            </a:pPr>
            <a:r>
              <a:rPr lang="en-IN" sz="2000" b="1" dirty="0">
                <a:latin typeface="Times New Roman" pitchFamily="18" charset="0"/>
                <a:cs typeface="Times New Roman" pitchFamily="18" charset="0"/>
              </a:rPr>
              <a:t>4) In Research &amp; Development</a:t>
            </a:r>
          </a:p>
          <a:p>
            <a:pPr marL="457200" indent="-457200">
              <a:lnSpc>
                <a:spcPct val="100000"/>
              </a:lnSpc>
              <a:spcBef>
                <a:spcPts val="600"/>
              </a:spcBef>
              <a:buAutoNum type="alphaLcParenR"/>
            </a:pPr>
            <a:r>
              <a:rPr lang="en-IN" sz="2000" b="0" dirty="0">
                <a:latin typeface="Times New Roman" pitchFamily="18" charset="0"/>
                <a:cs typeface="Times New Roman" pitchFamily="18" charset="0"/>
              </a:rPr>
              <a:t>Features, quality and depth of research facilities </a:t>
            </a:r>
          </a:p>
          <a:p>
            <a:pPr marL="457200" indent="-457200">
              <a:lnSpc>
                <a:spcPct val="100000"/>
              </a:lnSpc>
              <a:spcBef>
                <a:spcPts val="600"/>
              </a:spcBef>
              <a:buAutoNum type="alphaLcParenR"/>
            </a:pPr>
            <a:r>
              <a:rPr lang="en-IN" sz="2000" b="0" dirty="0">
                <a:latin typeface="Times New Roman" pitchFamily="18" charset="0"/>
                <a:cs typeface="Times New Roman" pitchFamily="18" charset="0"/>
              </a:rPr>
              <a:t>Proper allocation of financial and other resources for R&amp;D activities,</a:t>
            </a:r>
          </a:p>
          <a:p>
            <a:pPr marL="457200" indent="-457200">
              <a:lnSpc>
                <a:spcPct val="100000"/>
              </a:lnSpc>
              <a:spcBef>
                <a:spcPts val="600"/>
              </a:spcBef>
              <a:buAutoNum type="alphaLcParenR"/>
            </a:pPr>
            <a:r>
              <a:rPr lang="en-IN" sz="2000" b="0" dirty="0">
                <a:latin typeface="Times New Roman" pitchFamily="18" charset="0"/>
                <a:cs typeface="Times New Roman" pitchFamily="18" charset="0"/>
              </a:rPr>
              <a:t>Skills, knowledge and experience of researchers,</a:t>
            </a:r>
          </a:p>
          <a:p>
            <a:pPr marL="457200" indent="-457200">
              <a:lnSpc>
                <a:spcPct val="100000"/>
              </a:lnSpc>
              <a:spcBef>
                <a:spcPts val="600"/>
              </a:spcBef>
              <a:buAutoNum type="alphaLcParenR"/>
            </a:pPr>
            <a:r>
              <a:rPr lang="en-IN" sz="2000" b="0" dirty="0">
                <a:latin typeface="Times New Roman" pitchFamily="18" charset="0"/>
                <a:cs typeface="Times New Roman" pitchFamily="18" charset="0"/>
              </a:rPr>
              <a:t>Promptness in research activities,</a:t>
            </a:r>
          </a:p>
          <a:p>
            <a:pPr marL="457200" indent="-457200">
              <a:lnSpc>
                <a:spcPct val="100000"/>
              </a:lnSpc>
              <a:spcBef>
                <a:spcPts val="600"/>
              </a:spcBef>
              <a:buAutoNum type="alphaLcParenR"/>
            </a:pPr>
            <a:r>
              <a:rPr lang="en-IN" sz="2000" b="0" dirty="0">
                <a:latin typeface="Times New Roman" pitchFamily="18" charset="0"/>
                <a:cs typeface="Times New Roman" pitchFamily="18" charset="0"/>
              </a:rPr>
              <a:t>Technical skills and abilities for carrying-out research and development,</a:t>
            </a:r>
          </a:p>
          <a:p>
            <a:pPr marL="457200" indent="-457200">
              <a:lnSpc>
                <a:spcPct val="100000"/>
              </a:lnSpc>
              <a:spcBef>
                <a:spcPts val="600"/>
              </a:spcBef>
              <a:buAutoNum type="alphaLcParenR"/>
            </a:pPr>
            <a:r>
              <a:rPr lang="en-IN" sz="2000" b="0" dirty="0">
                <a:latin typeface="Times New Roman" pitchFamily="18" charset="0"/>
                <a:cs typeface="Times New Roman" pitchFamily="18" charset="0"/>
              </a:rPr>
              <a:t>Maintaining records of Patents, Copyrights etc</a:t>
            </a:r>
            <a:br>
              <a:rPr lang="en-IN" sz="2000" b="0" dirty="0">
                <a:latin typeface="Times New Roman" pitchFamily="18" charset="0"/>
                <a:cs typeface="Times New Roman" pitchFamily="18" charset="0"/>
              </a:rPr>
            </a:br>
            <a:endParaRPr lang="en-IN" sz="2000" b="0" dirty="0">
              <a:latin typeface="Times New Roman" pitchFamily="18" charset="0"/>
              <a:cs typeface="Times New Roman" pitchFamily="18" charset="0"/>
            </a:endParaRPr>
          </a:p>
          <a:p>
            <a:pPr marL="0" indent="0">
              <a:buNone/>
            </a:pPr>
            <a:endParaRPr lang="en-IN" dirty="0"/>
          </a:p>
        </p:txBody>
      </p:sp>
    </p:spTree>
    <p:extLst>
      <p:ext uri="{BB962C8B-B14F-4D97-AF65-F5344CB8AC3E}">
        <p14:creationId xmlns:p14="http://schemas.microsoft.com/office/powerpoint/2010/main" val="37631141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8326AF-1C40-C02F-6822-2BD2D4500DC6}"/>
              </a:ext>
            </a:extLst>
          </p:cNvPr>
          <p:cNvSpPr>
            <a:spLocks noGrp="1"/>
          </p:cNvSpPr>
          <p:nvPr>
            <p:ph idx="1"/>
          </p:nvPr>
        </p:nvSpPr>
        <p:spPr/>
        <p:txBody>
          <a:bodyPr>
            <a:normAutofit fontScale="77500" lnSpcReduction="20000"/>
          </a:bodyPr>
          <a:lstStyle/>
          <a:p>
            <a:pPr marL="0" indent="0">
              <a:buNone/>
            </a:pPr>
            <a:r>
              <a:rPr lang="en-US" b="1" dirty="0"/>
              <a:t>5.IN HUMAN RESOURCES</a:t>
            </a:r>
          </a:p>
          <a:p>
            <a:r>
              <a:rPr lang="en-US" dirty="0"/>
              <a:t>Skills, knowledge and experience of employees</a:t>
            </a:r>
          </a:p>
          <a:p>
            <a:r>
              <a:rPr lang="en-US" dirty="0"/>
              <a:t>Dedication and motivation in employees</a:t>
            </a:r>
          </a:p>
          <a:p>
            <a:r>
              <a:rPr lang="en-US" dirty="0"/>
              <a:t>Low personnel turnover</a:t>
            </a:r>
          </a:p>
          <a:p>
            <a:r>
              <a:rPr lang="en-US" dirty="0"/>
              <a:t>Minimal </a:t>
            </a:r>
            <a:r>
              <a:rPr lang="en-US" dirty="0" err="1"/>
              <a:t>labour</a:t>
            </a:r>
            <a:r>
              <a:rPr lang="en-US" dirty="0"/>
              <a:t> cost</a:t>
            </a:r>
          </a:p>
          <a:p>
            <a:pPr marL="0" indent="0">
              <a:buNone/>
            </a:pPr>
            <a:r>
              <a:rPr lang="en-US" b="1" dirty="0"/>
              <a:t>6.IN CORPORATE FACTORS AND OVERALL RESOURCES</a:t>
            </a:r>
          </a:p>
          <a:p>
            <a:r>
              <a:rPr lang="en-US" dirty="0"/>
              <a:t>size of the company</a:t>
            </a:r>
          </a:p>
          <a:p>
            <a:r>
              <a:rPr lang="en-US" dirty="0"/>
              <a:t>Capable and experienced top level management</a:t>
            </a:r>
          </a:p>
          <a:p>
            <a:r>
              <a:rPr lang="en-US" dirty="0"/>
              <a:t>Corporate image</a:t>
            </a:r>
          </a:p>
          <a:p>
            <a:r>
              <a:rPr lang="en-US" dirty="0"/>
              <a:t>Continuous effort towards innovation and creativity</a:t>
            </a:r>
          </a:p>
          <a:p>
            <a:r>
              <a:rPr lang="en-US" dirty="0"/>
              <a:t>Effective strategic planning</a:t>
            </a:r>
          </a:p>
          <a:p>
            <a:r>
              <a:rPr lang="en-US" dirty="0"/>
              <a:t>Implementation of latest technology</a:t>
            </a:r>
          </a:p>
          <a:p>
            <a:endParaRPr lang="en-US" dirty="0"/>
          </a:p>
          <a:p>
            <a:pPr marL="0" indent="0">
              <a:buNone/>
            </a:pPr>
            <a:endParaRPr lang="en-IN" dirty="0"/>
          </a:p>
        </p:txBody>
      </p:sp>
    </p:spTree>
    <p:extLst>
      <p:ext uri="{BB962C8B-B14F-4D97-AF65-F5344CB8AC3E}">
        <p14:creationId xmlns:p14="http://schemas.microsoft.com/office/powerpoint/2010/main" val="37860886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9E788C-B6B9-3CF6-9F70-EB7340E0F28A}"/>
              </a:ext>
            </a:extLst>
          </p:cNvPr>
          <p:cNvSpPr>
            <a:spLocks noGrp="1"/>
          </p:cNvSpPr>
          <p:nvPr>
            <p:ph idx="1"/>
          </p:nvPr>
        </p:nvSpPr>
        <p:spPr/>
        <p:txBody>
          <a:bodyPr/>
          <a:lstStyle/>
          <a:p>
            <a:pPr marL="0" indent="0">
              <a:buNone/>
            </a:pPr>
            <a:r>
              <a:rPr lang="en-US" b="1" dirty="0"/>
              <a:t>STRATEGISTS</a:t>
            </a:r>
          </a:p>
          <a:p>
            <a:pPr algn="just"/>
            <a:r>
              <a:rPr lang="en-US" dirty="0"/>
              <a:t>In strategic management, strategists are individuals or teams responsible for formulating and implementing the organization's strategic plans. </a:t>
            </a:r>
          </a:p>
          <a:p>
            <a:pPr algn="just"/>
            <a:r>
              <a:rPr lang="en-US"/>
              <a:t>They play a crucial role in analyzing the internal and external environment, identifying opportunities and challenges, and making strategic decisions to gain a competitive advantage.  </a:t>
            </a:r>
          </a:p>
          <a:p>
            <a:pPr marL="0" indent="0">
              <a:buNone/>
            </a:pPr>
            <a:endParaRPr lang="en-IN" dirty="0"/>
          </a:p>
        </p:txBody>
      </p:sp>
    </p:spTree>
    <p:extLst>
      <p:ext uri="{BB962C8B-B14F-4D97-AF65-F5344CB8AC3E}">
        <p14:creationId xmlns:p14="http://schemas.microsoft.com/office/powerpoint/2010/main" val="2559168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AE3EE4-CA6E-5D6D-B985-DA8BC5907F35}"/>
              </a:ext>
            </a:extLst>
          </p:cNvPr>
          <p:cNvSpPr>
            <a:spLocks noGrp="1"/>
          </p:cNvSpPr>
          <p:nvPr>
            <p:ph idx="1"/>
          </p:nvPr>
        </p:nvSpPr>
        <p:spPr/>
        <p:txBody>
          <a:bodyPr>
            <a:normAutofit lnSpcReduction="10000"/>
          </a:bodyPr>
          <a:lstStyle/>
          <a:p>
            <a:pPr marL="0" indent="0" algn="just">
              <a:buNone/>
            </a:pPr>
            <a:r>
              <a:rPr lang="en-US" b="1" dirty="0"/>
              <a:t>Here are some key aspects of strategists in strategic management:</a:t>
            </a:r>
            <a:endParaRPr lang="en-IN" b="1" dirty="0"/>
          </a:p>
          <a:p>
            <a:pPr marL="0" indent="0" algn="just">
              <a:buNone/>
            </a:pPr>
            <a:r>
              <a:rPr lang="en-US" b="1" dirty="0"/>
              <a:t>1.Strategic thinking: </a:t>
            </a:r>
            <a:r>
              <a:rPr lang="en-US" dirty="0"/>
              <a:t>Strategists possess strategic thinking skills, which involve the ability to analyze complex situations, think critically, and make informed decisions. </a:t>
            </a:r>
          </a:p>
          <a:p>
            <a:pPr marL="0" indent="0" algn="just">
              <a:buNone/>
            </a:pPr>
            <a:r>
              <a:rPr lang="en-US" b="1" dirty="0"/>
              <a:t>2. Vision and goal-setting: </a:t>
            </a:r>
            <a:r>
              <a:rPr lang="en-US" dirty="0"/>
              <a:t>Strategists work to develop a clear vision for the organization and set strategic goals that align with that vision. They define the direction of the organization, providing guidance for the overall strategy.</a:t>
            </a:r>
          </a:p>
          <a:p>
            <a:pPr marL="0" indent="0" algn="just">
              <a:buNone/>
            </a:pPr>
            <a:r>
              <a:rPr lang="en-US" b="1" dirty="0"/>
              <a:t>3. Environmental analysis: </a:t>
            </a:r>
            <a:r>
              <a:rPr lang="en-US" dirty="0"/>
              <a:t>Strategists conduct a comprehensive analysis of the internal and external environment to understand the organization's strengths, weaknesses, opportunities, and threats. </a:t>
            </a:r>
          </a:p>
          <a:p>
            <a:pPr marL="0" indent="0">
              <a:buNone/>
            </a:pPr>
            <a:endParaRPr lang="en-IN" dirty="0"/>
          </a:p>
        </p:txBody>
      </p:sp>
    </p:spTree>
    <p:extLst>
      <p:ext uri="{BB962C8B-B14F-4D97-AF65-F5344CB8AC3E}">
        <p14:creationId xmlns:p14="http://schemas.microsoft.com/office/powerpoint/2010/main" val="2808041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7A8F86-5540-6A2E-0AAB-FF49DA5B4A59}"/>
              </a:ext>
            </a:extLst>
          </p:cNvPr>
          <p:cNvSpPr>
            <a:spLocks noGrp="1"/>
          </p:cNvSpPr>
          <p:nvPr>
            <p:ph idx="1"/>
          </p:nvPr>
        </p:nvSpPr>
        <p:spPr/>
        <p:txBody>
          <a:bodyPr/>
          <a:lstStyle/>
          <a:p>
            <a:pPr marL="0" indent="0" algn="just">
              <a:buNone/>
            </a:pPr>
            <a:r>
              <a:rPr lang="en-US" b="1" dirty="0"/>
              <a:t>4. Strategy formulation</a:t>
            </a:r>
            <a:r>
              <a:rPr lang="en-US" dirty="0"/>
              <a:t>: Based on the environmental analysis, strategists develop strategic plans and formulate strategies to achieve the organization's goals. </a:t>
            </a:r>
          </a:p>
          <a:p>
            <a:pPr marL="0" indent="0" algn="just">
              <a:buNone/>
            </a:pPr>
            <a:r>
              <a:rPr lang="en-US" b="1" dirty="0"/>
              <a:t>5. Strategic decision-making: </a:t>
            </a:r>
            <a:r>
              <a:rPr lang="en-US" dirty="0"/>
              <a:t>Strategists make critical decisions regarding resource allocation, market positioning, product development, partnerships, acquisitions, and other strategic initiatives..</a:t>
            </a:r>
          </a:p>
          <a:p>
            <a:pPr marL="0" indent="0" algn="just">
              <a:buNone/>
            </a:pPr>
            <a:r>
              <a:rPr lang="en-US" b="1" dirty="0"/>
              <a:t>6. Strategy implementation</a:t>
            </a:r>
            <a:r>
              <a:rPr lang="en-US" dirty="0"/>
              <a:t>: Strategists are responsible for translating the formulated strategies into actionable plans and initiatives to achieve desired goals. </a:t>
            </a:r>
            <a:endParaRPr lang="en-IN" dirty="0"/>
          </a:p>
          <a:p>
            <a:pPr marL="0" indent="0">
              <a:buNone/>
            </a:pPr>
            <a:endParaRPr lang="en-IN" dirty="0"/>
          </a:p>
        </p:txBody>
      </p:sp>
    </p:spTree>
    <p:extLst>
      <p:ext uri="{BB962C8B-B14F-4D97-AF65-F5344CB8AC3E}">
        <p14:creationId xmlns:p14="http://schemas.microsoft.com/office/powerpoint/2010/main" val="20572403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3A8A4B-DA64-18C4-5459-8D4CB33B5A41}"/>
              </a:ext>
            </a:extLst>
          </p:cNvPr>
          <p:cNvSpPr>
            <a:spLocks noGrp="1"/>
          </p:cNvSpPr>
          <p:nvPr>
            <p:ph idx="1"/>
          </p:nvPr>
        </p:nvSpPr>
        <p:spPr/>
        <p:txBody>
          <a:bodyPr/>
          <a:lstStyle/>
          <a:p>
            <a:pPr marL="0" indent="0">
              <a:buNone/>
            </a:pPr>
            <a:r>
              <a:rPr lang="en-US" b="1" dirty="0">
                <a:solidFill>
                  <a:schemeClr val="accent4">
                    <a:lumMod val="75000"/>
                  </a:schemeClr>
                </a:solidFill>
              </a:rPr>
              <a:t>LONG TERM OBJECTIVES</a:t>
            </a:r>
          </a:p>
          <a:p>
            <a:pPr algn="just"/>
            <a:r>
              <a:rPr lang="en-US" dirty="0"/>
              <a:t>Long-term objectives, are specific, measurable goals that an organization aims to achieve over an extended period, typically spanning several years.</a:t>
            </a:r>
          </a:p>
          <a:p>
            <a:pPr algn="just"/>
            <a:r>
              <a:rPr lang="en-US" dirty="0"/>
              <a:t> These objectives play a critical role in guiding the organization's strategic planning and decision-making processes. </a:t>
            </a:r>
          </a:p>
          <a:p>
            <a:pPr algn="just"/>
            <a:r>
              <a:rPr lang="en-US" dirty="0"/>
              <a:t>They help translate the organization's vision and mission into actionable and quantifiable targets, providing a roadmap for success. </a:t>
            </a:r>
            <a:endParaRPr lang="en-IN" dirty="0"/>
          </a:p>
          <a:p>
            <a:pPr marL="0" indent="0">
              <a:buNone/>
            </a:pPr>
            <a:endParaRPr lang="en-IN" dirty="0"/>
          </a:p>
        </p:txBody>
      </p:sp>
    </p:spTree>
    <p:extLst>
      <p:ext uri="{BB962C8B-B14F-4D97-AF65-F5344CB8AC3E}">
        <p14:creationId xmlns:p14="http://schemas.microsoft.com/office/powerpoint/2010/main" val="31418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3BA5A0-6615-7C18-CC93-FA743CC9FD3D}"/>
              </a:ext>
            </a:extLst>
          </p:cNvPr>
          <p:cNvSpPr>
            <a:spLocks noGrp="1"/>
          </p:cNvSpPr>
          <p:nvPr>
            <p:ph idx="1"/>
          </p:nvPr>
        </p:nvSpPr>
        <p:spPr/>
        <p:txBody>
          <a:bodyPr>
            <a:normAutofit fontScale="92500" lnSpcReduction="20000"/>
          </a:bodyPr>
          <a:lstStyle/>
          <a:p>
            <a:pPr marL="0" indent="0">
              <a:buNone/>
            </a:pPr>
            <a:r>
              <a:rPr lang="en-US" b="1" dirty="0"/>
              <a:t>Characteristics of Long-Term Objectives:</a:t>
            </a:r>
          </a:p>
          <a:p>
            <a:pPr marL="0" indent="0" algn="just">
              <a:buNone/>
            </a:pPr>
            <a:r>
              <a:rPr lang="en-US" b="1" dirty="0"/>
              <a:t>1. Timeframe: </a:t>
            </a:r>
            <a:r>
              <a:rPr lang="en-US" dirty="0"/>
              <a:t>Long-term objectives typically cover a period of three to five years or even longer. They extend beyond the scope of short-term goals, which are usually operational and tactical in nature.</a:t>
            </a:r>
          </a:p>
          <a:p>
            <a:pPr marL="0" indent="0" algn="just">
              <a:buNone/>
            </a:pPr>
            <a:r>
              <a:rPr lang="en-US" b="1" dirty="0"/>
              <a:t>2. Specificity: </a:t>
            </a:r>
            <a:r>
              <a:rPr lang="en-US" dirty="0"/>
              <a:t>Long-term objectives should be clear, specific, and well-defined. They must leave no room for ambiguity, enabling the organization to measure its progress accurately.</a:t>
            </a:r>
          </a:p>
          <a:p>
            <a:pPr marL="0" indent="0" algn="just">
              <a:buNone/>
            </a:pPr>
            <a:r>
              <a:rPr lang="en-US" b="1" dirty="0"/>
              <a:t>3. Measurability: </a:t>
            </a:r>
            <a:r>
              <a:rPr lang="en-US" dirty="0"/>
              <a:t>Each long-term objective should be quantifiable, allowing the organization to track its advancement and determine whether the objective has been met.</a:t>
            </a:r>
          </a:p>
          <a:p>
            <a:pPr marL="0" indent="0" algn="just">
              <a:buNone/>
            </a:pPr>
            <a:r>
              <a:rPr lang="en-US" b="1" dirty="0"/>
              <a:t>4. Realistic and Attainable: </a:t>
            </a:r>
            <a:r>
              <a:rPr lang="en-US" dirty="0"/>
              <a:t>While long-term objectives should be ambitious, they should also be realistic and achievable. </a:t>
            </a:r>
            <a:endParaRPr lang="en-IN" dirty="0"/>
          </a:p>
          <a:p>
            <a:pPr marL="0" indent="0">
              <a:buNone/>
            </a:pPr>
            <a:endParaRPr lang="en-IN" dirty="0"/>
          </a:p>
        </p:txBody>
      </p:sp>
    </p:spTree>
    <p:extLst>
      <p:ext uri="{BB962C8B-B14F-4D97-AF65-F5344CB8AC3E}">
        <p14:creationId xmlns:p14="http://schemas.microsoft.com/office/powerpoint/2010/main" val="40238255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729FC3D-8B7B-3170-1225-C6480A516AF1}"/>
              </a:ext>
            </a:extLst>
          </p:cNvPr>
          <p:cNvSpPr>
            <a:spLocks noGrp="1"/>
          </p:cNvSpPr>
          <p:nvPr>
            <p:ph idx="1"/>
          </p:nvPr>
        </p:nvSpPr>
        <p:spPr/>
        <p:txBody>
          <a:bodyPr/>
          <a:lstStyle/>
          <a:p>
            <a:pPr marL="0" indent="0">
              <a:buNone/>
            </a:pPr>
            <a:r>
              <a:rPr lang="en-US" b="1" dirty="0"/>
              <a:t>Importance of Long-Term Objectives in Strategic Management:</a:t>
            </a:r>
          </a:p>
          <a:p>
            <a:pPr marL="0" indent="0" algn="just">
              <a:buNone/>
            </a:pPr>
            <a:r>
              <a:rPr lang="en-US" b="1" dirty="0"/>
              <a:t>1.Guidance: </a:t>
            </a:r>
            <a:r>
              <a:rPr lang="en-US" dirty="0"/>
              <a:t>Long-term objectives provide clear guidance to the entire organization, from top management to frontline employees, by defining the desired outcomes and results to be achieved overtime.</a:t>
            </a:r>
          </a:p>
          <a:p>
            <a:pPr marL="0" indent="0" algn="just">
              <a:buNone/>
            </a:pPr>
            <a:r>
              <a:rPr lang="en-US" b="1" dirty="0"/>
              <a:t>2.Direction: </a:t>
            </a:r>
            <a:r>
              <a:rPr lang="en-US" dirty="0"/>
              <a:t>They set the direction for the organization's growth and development. By knowing where they want to be in the future, organizations can plan and prioritize their actions accordingly.</a:t>
            </a:r>
          </a:p>
          <a:p>
            <a:pPr marL="0" indent="0" algn="just">
              <a:buNone/>
            </a:pPr>
            <a:r>
              <a:rPr lang="en-US" b="1" dirty="0"/>
              <a:t>3.Alignment:</a:t>
            </a:r>
            <a:r>
              <a:rPr lang="en-US" dirty="0"/>
              <a:t> Long-term objectives align different functional areas and departments within the organization, ensuring that all efforts contribute to the same goals.</a:t>
            </a:r>
          </a:p>
          <a:p>
            <a:pPr marL="0" indent="0">
              <a:buNone/>
            </a:pPr>
            <a:endParaRPr lang="en-IN" dirty="0"/>
          </a:p>
        </p:txBody>
      </p:sp>
    </p:spTree>
    <p:extLst>
      <p:ext uri="{BB962C8B-B14F-4D97-AF65-F5344CB8AC3E}">
        <p14:creationId xmlns:p14="http://schemas.microsoft.com/office/powerpoint/2010/main" val="2717613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6F3C1D-4E00-F5E7-846A-E0156B33FF7B}"/>
              </a:ext>
            </a:extLst>
          </p:cNvPr>
          <p:cNvSpPr>
            <a:spLocks noGrp="1"/>
          </p:cNvSpPr>
          <p:nvPr>
            <p:ph idx="1"/>
          </p:nvPr>
        </p:nvSpPr>
        <p:spPr/>
        <p:txBody>
          <a:bodyPr>
            <a:normAutofit fontScale="85000" lnSpcReduction="10000"/>
          </a:bodyPr>
          <a:lstStyle/>
          <a:p>
            <a:pPr algn="just"/>
            <a:r>
              <a:rPr lang="en-IN" dirty="0">
                <a:latin typeface="Garamond" panose="02020404030301010803" pitchFamily="18" charset="0"/>
              </a:rPr>
              <a:t>Strategic Management is the process of setting long-term goals and developing, implementing, and evaluating strategies to accomplish those goals. </a:t>
            </a:r>
          </a:p>
          <a:p>
            <a:pPr algn="just"/>
            <a:r>
              <a:rPr lang="en-IN" dirty="0">
                <a:latin typeface="Garamond" panose="02020404030301010803" pitchFamily="18" charset="0"/>
              </a:rPr>
              <a:t>Making strategic decisions and acting on them to adjust to evolving situations and environments is a continuous and ongoing activity.  </a:t>
            </a:r>
          </a:p>
          <a:p>
            <a:pPr algn="just"/>
            <a:r>
              <a:rPr lang="en-IN" dirty="0">
                <a:latin typeface="Garamond" panose="02020404030301010803" pitchFamily="18" charset="0"/>
              </a:rPr>
              <a:t>It involves examining an organization’s existing situation and </a:t>
            </a:r>
            <a:r>
              <a:rPr lang="en-IN" dirty="0" err="1">
                <a:latin typeface="Garamond" panose="02020404030301010803" pitchFamily="18" charset="0"/>
              </a:rPr>
              <a:t>analyzing</a:t>
            </a:r>
            <a:r>
              <a:rPr lang="en-IN" dirty="0">
                <a:latin typeface="Garamond" panose="02020404030301010803" pitchFamily="18" charset="0"/>
              </a:rPr>
              <a:t> opportunities and obstacles that are involved in creating a plan for the organization. </a:t>
            </a:r>
          </a:p>
          <a:p>
            <a:pPr algn="just"/>
            <a:r>
              <a:rPr lang="en-IN" dirty="0">
                <a:latin typeface="Garamond" panose="02020404030301010803" pitchFamily="18" charset="0"/>
              </a:rPr>
              <a:t>By coordinating an organization's goals, resources, and activities with its mission and vision, strategic planning aims to make sure that the plan succeeds in the future. </a:t>
            </a:r>
          </a:p>
          <a:p>
            <a:pPr algn="just"/>
            <a:r>
              <a:rPr lang="en-IN" dirty="0">
                <a:latin typeface="Garamond" panose="02020404030301010803" pitchFamily="18" charset="0"/>
              </a:rPr>
              <a:t>A deep understanding of an organization's SWOT analysis (strengths, weaknesses, opportunities, and threats) is necessary for effective strategic planning while keeping in mind the changes in the external environment and modifying the plan accordingly. </a:t>
            </a:r>
            <a:endParaRPr lang="en-US" dirty="0">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24464451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214A9C-E72B-5E1C-CD3B-AB7CEF6EE9D0}"/>
              </a:ext>
            </a:extLst>
          </p:cNvPr>
          <p:cNvSpPr>
            <a:spLocks noGrp="1"/>
          </p:cNvSpPr>
          <p:nvPr>
            <p:ph idx="1"/>
          </p:nvPr>
        </p:nvSpPr>
        <p:spPr/>
        <p:txBody>
          <a:bodyPr>
            <a:normAutofit fontScale="92500" lnSpcReduction="10000"/>
          </a:bodyPr>
          <a:lstStyle/>
          <a:p>
            <a:pPr marL="0" indent="0" algn="just">
              <a:buNone/>
            </a:pPr>
            <a:r>
              <a:rPr lang="en-US" b="1" dirty="0"/>
              <a:t>4.Measurement of Success</a:t>
            </a:r>
            <a:r>
              <a:rPr lang="en-US" dirty="0"/>
              <a:t>: Long-term objectives act as benchmarks for evaluating the organization’s performance and progress over time. </a:t>
            </a:r>
          </a:p>
          <a:p>
            <a:pPr marL="0" indent="0" algn="just">
              <a:buNone/>
            </a:pPr>
            <a:r>
              <a:rPr lang="en-US" b="1" dirty="0"/>
              <a:t>5.Motivation and Engagement: </a:t>
            </a:r>
            <a:r>
              <a:rPr lang="en-US" dirty="0"/>
              <a:t>Ambitious and meaningful long-term objectives can inspire and motivate employees, fostering a sense of purpose and commitment to achieving the organization's mission.</a:t>
            </a:r>
          </a:p>
          <a:p>
            <a:pPr marL="0" indent="0" algn="just">
              <a:buNone/>
            </a:pPr>
            <a:r>
              <a:rPr lang="en-US" b="1" dirty="0"/>
              <a:t>6.Resource Allocation: </a:t>
            </a:r>
            <a:r>
              <a:rPr lang="en-US" dirty="0"/>
              <a:t>Having clear long-term objectives enables efficient allocation of resources, as they help identify which initiatives and projects are most critical to achieving the desired outcomes.</a:t>
            </a:r>
          </a:p>
          <a:p>
            <a:pPr marL="0" indent="0" algn="just">
              <a:buNone/>
            </a:pPr>
            <a:r>
              <a:rPr lang="en-US" b="1" dirty="0"/>
              <a:t>7.Adaptation and Flexibility: </a:t>
            </a:r>
            <a:r>
              <a:rPr lang="en-US" dirty="0"/>
              <a:t>While long-term objectives provide direction, they should also allow for flexibility and adaptation in response to changing market conditions, technologies, or other external factors.</a:t>
            </a:r>
            <a:endParaRPr lang="en-IN" dirty="0"/>
          </a:p>
          <a:p>
            <a:pPr marL="0" indent="0">
              <a:buNone/>
            </a:pPr>
            <a:endParaRPr lang="en-IN" dirty="0"/>
          </a:p>
        </p:txBody>
      </p:sp>
    </p:spTree>
    <p:extLst>
      <p:ext uri="{BB962C8B-B14F-4D97-AF65-F5344CB8AC3E}">
        <p14:creationId xmlns:p14="http://schemas.microsoft.com/office/powerpoint/2010/main" val="38731298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6B58EC-D881-9EFE-44A4-1D3628227388}"/>
              </a:ext>
            </a:extLst>
          </p:cNvPr>
          <p:cNvSpPr>
            <a:spLocks noGrp="1"/>
          </p:cNvSpPr>
          <p:nvPr>
            <p:ph idx="1"/>
          </p:nvPr>
        </p:nvSpPr>
        <p:spPr/>
        <p:txBody>
          <a:bodyPr/>
          <a:lstStyle/>
          <a:p>
            <a:pPr marL="0" indent="0">
              <a:buNone/>
            </a:pPr>
            <a:r>
              <a:rPr lang="en-US" b="1" dirty="0">
                <a:solidFill>
                  <a:schemeClr val="accent4">
                    <a:lumMod val="75000"/>
                  </a:schemeClr>
                </a:solidFill>
              </a:rPr>
              <a:t>ANNUAL OBJECTIVES</a:t>
            </a:r>
          </a:p>
          <a:p>
            <a:pPr algn="just"/>
            <a:r>
              <a:rPr lang="en-US" dirty="0"/>
              <a:t>Annual objectives are short-term, quantifiable goals that an organization sets to be accomplished within a single fiscal year. </a:t>
            </a:r>
          </a:p>
          <a:p>
            <a:pPr algn="just"/>
            <a:r>
              <a:rPr lang="en-US" dirty="0"/>
              <a:t>They are derived from the organization's long-term objectives and are aligned with its vision, mission, and overall strategic direction. </a:t>
            </a:r>
          </a:p>
          <a:p>
            <a:pPr algn="just"/>
            <a:r>
              <a:rPr lang="en-US" dirty="0"/>
              <a:t>Annual objectives act as stepping stones toward the achievement of the broader, long-term goals. </a:t>
            </a:r>
          </a:p>
          <a:p>
            <a:pPr algn="just"/>
            <a:r>
              <a:rPr lang="en-US" dirty="0"/>
              <a:t>Each objective should be specific, measurable, achievable, relevant, and time-bound (SMART).</a:t>
            </a:r>
            <a:endParaRPr lang="en-IN" dirty="0"/>
          </a:p>
        </p:txBody>
      </p:sp>
    </p:spTree>
    <p:extLst>
      <p:ext uri="{BB962C8B-B14F-4D97-AF65-F5344CB8AC3E}">
        <p14:creationId xmlns:p14="http://schemas.microsoft.com/office/powerpoint/2010/main" val="7031384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722524-7FA8-F47F-F779-BF2153C2FB83}"/>
              </a:ext>
            </a:extLst>
          </p:cNvPr>
          <p:cNvSpPr>
            <a:spLocks noGrp="1"/>
          </p:cNvSpPr>
          <p:nvPr>
            <p:ph idx="1"/>
          </p:nvPr>
        </p:nvSpPr>
        <p:spPr/>
        <p:txBody>
          <a:bodyPr>
            <a:normAutofit fontScale="92500" lnSpcReduction="10000"/>
          </a:bodyPr>
          <a:lstStyle/>
          <a:p>
            <a:pPr marL="0" indent="0">
              <a:buNone/>
            </a:pPr>
            <a:r>
              <a:rPr lang="en-US" b="1" dirty="0"/>
              <a:t>Characteristics of Annual Objectives:</a:t>
            </a:r>
          </a:p>
          <a:p>
            <a:pPr algn="just"/>
            <a:r>
              <a:rPr lang="en-US" dirty="0"/>
              <a:t> </a:t>
            </a:r>
            <a:r>
              <a:rPr lang="en-US" b="1" dirty="0"/>
              <a:t>Specific: </a:t>
            </a:r>
            <a:r>
              <a:rPr lang="en-US" dirty="0"/>
              <a:t>The objectives should be well-defined, leaving no room for ambiguity or confusion.</a:t>
            </a:r>
          </a:p>
          <a:p>
            <a:pPr algn="just"/>
            <a:r>
              <a:rPr lang="en-US" b="1" dirty="0"/>
              <a:t> Measurable</a:t>
            </a:r>
            <a:r>
              <a:rPr lang="en-US" dirty="0"/>
              <a:t>: Each objective should have clear metrics or key performance indicators (KPIs) that can be used to assess progress and success.</a:t>
            </a:r>
          </a:p>
          <a:p>
            <a:pPr algn="just"/>
            <a:r>
              <a:rPr lang="en-US" dirty="0"/>
              <a:t> </a:t>
            </a:r>
            <a:r>
              <a:rPr lang="en-US" b="1" dirty="0"/>
              <a:t>Achievable</a:t>
            </a:r>
            <a:r>
              <a:rPr lang="en-US" dirty="0"/>
              <a:t>: Annual objectives should be realistic and attainable within the given timeframe and available resources.</a:t>
            </a:r>
          </a:p>
          <a:p>
            <a:pPr algn="just"/>
            <a:r>
              <a:rPr lang="en-US" b="1" dirty="0"/>
              <a:t> Relevant</a:t>
            </a:r>
            <a:r>
              <a:rPr lang="en-US" dirty="0"/>
              <a:t>: They should be directly related to the organization's strategic priorities and contribute to its overall mission and vision.</a:t>
            </a:r>
          </a:p>
          <a:p>
            <a:pPr algn="just"/>
            <a:r>
              <a:rPr lang="en-US" b="1" dirty="0"/>
              <a:t> Time-Bound</a:t>
            </a:r>
            <a:r>
              <a:rPr lang="en-US" dirty="0"/>
              <a:t>: Each objective should have a deadline or timeframe for completion, usually within the fiscal year.</a:t>
            </a:r>
            <a:endParaRPr lang="en-IN" dirty="0"/>
          </a:p>
          <a:p>
            <a:pPr marL="0" indent="0">
              <a:buNone/>
            </a:pPr>
            <a:endParaRPr lang="en-IN" dirty="0"/>
          </a:p>
        </p:txBody>
      </p:sp>
    </p:spTree>
    <p:extLst>
      <p:ext uri="{BB962C8B-B14F-4D97-AF65-F5344CB8AC3E}">
        <p14:creationId xmlns:p14="http://schemas.microsoft.com/office/powerpoint/2010/main" val="275132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A4E8364-62AC-45C6-EF43-D6CEAC837E78}"/>
              </a:ext>
            </a:extLst>
          </p:cNvPr>
          <p:cNvSpPr>
            <a:spLocks noGrp="1"/>
          </p:cNvSpPr>
          <p:nvPr>
            <p:ph idx="1"/>
          </p:nvPr>
        </p:nvSpPr>
        <p:spPr/>
        <p:txBody>
          <a:bodyPr/>
          <a:lstStyle/>
          <a:p>
            <a:pPr marL="0" indent="0">
              <a:buNone/>
            </a:pPr>
            <a:r>
              <a:rPr lang="en-US" b="1" dirty="0">
                <a:solidFill>
                  <a:schemeClr val="accent4">
                    <a:lumMod val="75000"/>
                  </a:schemeClr>
                </a:solidFill>
              </a:rPr>
              <a:t>POLICIES</a:t>
            </a:r>
          </a:p>
          <a:p>
            <a:pPr algn="just"/>
            <a:r>
              <a:rPr lang="en-US" dirty="0"/>
              <a:t>Policies are guidelines or principles that dictate how certain activities or decisions should be made within an organization. </a:t>
            </a:r>
          </a:p>
          <a:p>
            <a:pPr algn="just"/>
            <a:r>
              <a:rPr lang="en-US" dirty="0"/>
              <a:t>They serve as a framework for employees to follow, ensuring consistency and uniformity in the organization's operations. </a:t>
            </a:r>
          </a:p>
          <a:p>
            <a:pPr algn="just"/>
            <a:r>
              <a:rPr lang="en-US" dirty="0"/>
              <a:t>Policies are designed to help employees understand what is expected of them and how they should act in various situations.</a:t>
            </a:r>
            <a:endParaRPr lang="en-IN" dirty="0"/>
          </a:p>
          <a:p>
            <a:pPr marL="0" indent="0">
              <a:buNone/>
            </a:pPr>
            <a:endParaRPr lang="en-IN" dirty="0"/>
          </a:p>
        </p:txBody>
      </p:sp>
    </p:spTree>
    <p:extLst>
      <p:ext uri="{BB962C8B-B14F-4D97-AF65-F5344CB8AC3E}">
        <p14:creationId xmlns:p14="http://schemas.microsoft.com/office/powerpoint/2010/main" val="5980406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C445A8-595E-95E9-E9D5-A63DD87CE9FF}"/>
              </a:ext>
            </a:extLst>
          </p:cNvPr>
          <p:cNvSpPr>
            <a:spLocks noGrp="1"/>
          </p:cNvSpPr>
          <p:nvPr>
            <p:ph idx="1"/>
          </p:nvPr>
        </p:nvSpPr>
        <p:spPr/>
        <p:txBody>
          <a:bodyPr/>
          <a:lstStyle/>
          <a:p>
            <a:pPr marL="0" indent="0">
              <a:buNone/>
            </a:pPr>
            <a:r>
              <a:rPr lang="en-US" b="1" dirty="0"/>
              <a:t>Characteristics of Policies:</a:t>
            </a:r>
          </a:p>
          <a:p>
            <a:pPr algn="just"/>
            <a:r>
              <a:rPr lang="en-US" b="1" dirty="0"/>
              <a:t>Clear and Concise: </a:t>
            </a:r>
            <a:r>
              <a:rPr lang="en-US" dirty="0"/>
              <a:t>Policies should be written in a straightforward manner, avoiding ambiguity and confusion.</a:t>
            </a:r>
          </a:p>
          <a:p>
            <a:pPr algn="just"/>
            <a:r>
              <a:rPr lang="en-US" b="1" dirty="0"/>
              <a:t>Consistent: </a:t>
            </a:r>
            <a:r>
              <a:rPr lang="en-US" dirty="0"/>
              <a:t>Policies should be consistent with the organization's values, mission, and legal requirements.</a:t>
            </a:r>
          </a:p>
          <a:p>
            <a:pPr algn="just"/>
            <a:r>
              <a:rPr lang="en-US" b="1" dirty="0"/>
              <a:t>Enforceable</a:t>
            </a:r>
            <a:r>
              <a:rPr lang="en-US" dirty="0"/>
              <a:t>: Policies should be practical and enforceable, meaning that they can be implemented and monitored effectively.</a:t>
            </a:r>
          </a:p>
          <a:p>
            <a:pPr algn="just"/>
            <a:r>
              <a:rPr lang="en-US" b="1" dirty="0"/>
              <a:t>Updated: </a:t>
            </a:r>
            <a:r>
              <a:rPr lang="en-US" dirty="0"/>
              <a:t>Policies should be periodically reviewed and updated to remain relevant and in line with changing business conditions.</a:t>
            </a:r>
            <a:endParaRPr lang="en-IN" dirty="0"/>
          </a:p>
          <a:p>
            <a:pPr marL="0" indent="0">
              <a:buNone/>
            </a:pPr>
            <a:endParaRPr lang="en-IN" dirty="0"/>
          </a:p>
        </p:txBody>
      </p:sp>
    </p:spTree>
    <p:extLst>
      <p:ext uri="{BB962C8B-B14F-4D97-AF65-F5344CB8AC3E}">
        <p14:creationId xmlns:p14="http://schemas.microsoft.com/office/powerpoint/2010/main" val="26156877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65DC0F-CC34-5798-DBF7-7D03BE860CE9}"/>
              </a:ext>
            </a:extLst>
          </p:cNvPr>
          <p:cNvSpPr>
            <a:spLocks noGrp="1"/>
          </p:cNvSpPr>
          <p:nvPr>
            <p:ph idx="1"/>
          </p:nvPr>
        </p:nvSpPr>
        <p:spPr/>
        <p:txBody>
          <a:bodyPr>
            <a:normAutofit fontScale="92500" lnSpcReduction="10000"/>
          </a:bodyPr>
          <a:lstStyle/>
          <a:p>
            <a:pPr marL="0" indent="0">
              <a:buNone/>
            </a:pPr>
            <a:r>
              <a:rPr lang="en-US" b="1" dirty="0">
                <a:solidFill>
                  <a:schemeClr val="accent4">
                    <a:lumMod val="75000"/>
                  </a:schemeClr>
                </a:solidFill>
              </a:rPr>
              <a:t>RELATIONSHIP BETWEEN A COMPANY’S STRATEGY AND IT’S BUSINESS MODEL</a:t>
            </a:r>
          </a:p>
          <a:p>
            <a:pPr marL="0" indent="0">
              <a:buNone/>
            </a:pPr>
            <a:r>
              <a:rPr lang="en-US" b="1" dirty="0"/>
              <a:t>BUSINESS MODEL:</a:t>
            </a:r>
          </a:p>
          <a:p>
            <a:pPr marL="0" indent="0">
              <a:buNone/>
            </a:pPr>
            <a:r>
              <a:rPr lang="en-US" dirty="0"/>
              <a:t>Describes how a company creates, delivers and captures value. It focuses on operational and financial logic, including:</a:t>
            </a:r>
          </a:p>
          <a:p>
            <a:r>
              <a:rPr lang="en-IN" dirty="0"/>
              <a:t>Value proposition(what it offers)</a:t>
            </a:r>
          </a:p>
          <a:p>
            <a:r>
              <a:rPr lang="en-IN" dirty="0"/>
              <a:t>Target customers</a:t>
            </a:r>
          </a:p>
          <a:p>
            <a:r>
              <a:rPr lang="en-IN" dirty="0"/>
              <a:t>Revenue streams</a:t>
            </a:r>
          </a:p>
          <a:p>
            <a:r>
              <a:rPr lang="en-IN" dirty="0"/>
              <a:t>Cost structure</a:t>
            </a:r>
          </a:p>
          <a:p>
            <a:r>
              <a:rPr lang="en-IN" dirty="0"/>
              <a:t>Key resources, activities, and partners</a:t>
            </a:r>
          </a:p>
        </p:txBody>
      </p:sp>
    </p:spTree>
    <p:extLst>
      <p:ext uri="{BB962C8B-B14F-4D97-AF65-F5344CB8AC3E}">
        <p14:creationId xmlns:p14="http://schemas.microsoft.com/office/powerpoint/2010/main" val="2916577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A8ED5B-7C4B-0A35-FE4B-F15C98A8A70E}"/>
              </a:ext>
            </a:extLst>
          </p:cNvPr>
          <p:cNvSpPr>
            <a:spLocks noGrp="1"/>
          </p:cNvSpPr>
          <p:nvPr>
            <p:ph idx="1"/>
          </p:nvPr>
        </p:nvSpPr>
        <p:spPr/>
        <p:txBody>
          <a:bodyPr>
            <a:normAutofit fontScale="92500" lnSpcReduction="20000"/>
          </a:bodyPr>
          <a:lstStyle/>
          <a:p>
            <a:pPr marL="0" indent="0">
              <a:buNone/>
            </a:pPr>
            <a:r>
              <a:rPr lang="en-US" b="1" dirty="0"/>
              <a:t>STRATEGY: </a:t>
            </a:r>
          </a:p>
          <a:p>
            <a:pPr marL="0" indent="0">
              <a:buNone/>
            </a:pPr>
            <a:r>
              <a:rPr lang="en-US" dirty="0"/>
              <a:t>Describes how a company plans to achieve a competitive advantages. It focuses on positioning and long term goals, including:</a:t>
            </a:r>
          </a:p>
          <a:p>
            <a:r>
              <a:rPr lang="en-US" dirty="0"/>
              <a:t>Competitive positioning</a:t>
            </a:r>
          </a:p>
          <a:p>
            <a:r>
              <a:rPr lang="en-US" dirty="0"/>
              <a:t>Market differentiation</a:t>
            </a:r>
          </a:p>
          <a:p>
            <a:r>
              <a:rPr lang="en-US" dirty="0"/>
              <a:t>Strategic objectives</a:t>
            </a:r>
          </a:p>
          <a:p>
            <a:r>
              <a:rPr lang="en-US" dirty="0"/>
              <a:t>Responses to competitors and market trends.</a:t>
            </a:r>
          </a:p>
          <a:p>
            <a:pPr marL="0" indent="0">
              <a:buNone/>
            </a:pPr>
            <a:r>
              <a:rPr lang="en-US" b="1" dirty="0"/>
              <a:t>RELATIONSHIP</a:t>
            </a:r>
          </a:p>
          <a:p>
            <a:r>
              <a:rPr lang="en-US" dirty="0"/>
              <a:t>Strategy shapes the business model</a:t>
            </a:r>
            <a:r>
              <a:rPr lang="en-IN" dirty="0"/>
              <a:t>.</a:t>
            </a:r>
          </a:p>
          <a:p>
            <a:r>
              <a:rPr lang="en-IN" dirty="0"/>
              <a:t>The business model implements the strategy.</a:t>
            </a:r>
          </a:p>
          <a:p>
            <a:r>
              <a:rPr lang="en-IN" dirty="0"/>
              <a:t>Strategy is dynamic; business model is foundational.</a:t>
            </a:r>
          </a:p>
        </p:txBody>
      </p:sp>
    </p:spTree>
    <p:extLst>
      <p:ext uri="{BB962C8B-B14F-4D97-AF65-F5344CB8AC3E}">
        <p14:creationId xmlns:p14="http://schemas.microsoft.com/office/powerpoint/2010/main" val="36900768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863F02-E090-EF4E-4393-53C8F81C2725}"/>
              </a:ext>
            </a:extLst>
          </p:cNvPr>
          <p:cNvSpPr>
            <a:spLocks noGrp="1"/>
          </p:cNvSpPr>
          <p:nvPr>
            <p:ph idx="1"/>
          </p:nvPr>
        </p:nvSpPr>
        <p:spPr/>
        <p:txBody>
          <a:bodyPr/>
          <a:lstStyle/>
          <a:p>
            <a:pPr marL="0" indent="0">
              <a:buNone/>
            </a:pPr>
            <a:r>
              <a:rPr lang="en-US" b="1" dirty="0"/>
              <a:t>SUMMARY TABLE</a:t>
            </a:r>
          </a:p>
          <a:p>
            <a:pPr marL="0" indent="0">
              <a:buNone/>
            </a:pPr>
            <a:endParaRPr lang="en-IN" dirty="0"/>
          </a:p>
        </p:txBody>
      </p:sp>
      <p:graphicFrame>
        <p:nvGraphicFramePr>
          <p:cNvPr id="2" name="Table 4">
            <a:extLst>
              <a:ext uri="{FF2B5EF4-FFF2-40B4-BE49-F238E27FC236}">
                <a16:creationId xmlns:a16="http://schemas.microsoft.com/office/drawing/2014/main" id="{49EFC71F-5BA9-F1A4-A305-4C4305E429FA}"/>
              </a:ext>
            </a:extLst>
          </p:cNvPr>
          <p:cNvGraphicFramePr>
            <a:graphicFrameLocks noGrp="1"/>
          </p:cNvGraphicFramePr>
          <p:nvPr>
            <p:extLst>
              <p:ext uri="{D42A27DB-BD31-4B8C-83A1-F6EECF244321}">
                <p14:modId xmlns:p14="http://schemas.microsoft.com/office/powerpoint/2010/main" val="1913445275"/>
              </p:ext>
            </p:extLst>
          </p:nvPr>
        </p:nvGraphicFramePr>
        <p:xfrm>
          <a:off x="1024293" y="2740988"/>
          <a:ext cx="9872304" cy="3182950"/>
        </p:xfrm>
        <a:graphic>
          <a:graphicData uri="http://schemas.openxmlformats.org/drawingml/2006/table">
            <a:tbl>
              <a:tblPr firstRow="1" bandRow="1">
                <a:tableStyleId>{073A0DAA-6AF3-43AB-8588-CEC1D06C72B9}</a:tableStyleId>
              </a:tblPr>
              <a:tblGrid>
                <a:gridCol w="3290768">
                  <a:extLst>
                    <a:ext uri="{9D8B030D-6E8A-4147-A177-3AD203B41FA5}">
                      <a16:colId xmlns:a16="http://schemas.microsoft.com/office/drawing/2014/main" val="1696488885"/>
                    </a:ext>
                  </a:extLst>
                </a:gridCol>
                <a:gridCol w="3290768">
                  <a:extLst>
                    <a:ext uri="{9D8B030D-6E8A-4147-A177-3AD203B41FA5}">
                      <a16:colId xmlns:a16="http://schemas.microsoft.com/office/drawing/2014/main" val="209006099"/>
                    </a:ext>
                  </a:extLst>
                </a:gridCol>
                <a:gridCol w="3290768">
                  <a:extLst>
                    <a:ext uri="{9D8B030D-6E8A-4147-A177-3AD203B41FA5}">
                      <a16:colId xmlns:a16="http://schemas.microsoft.com/office/drawing/2014/main" val="2358806310"/>
                    </a:ext>
                  </a:extLst>
                </a:gridCol>
              </a:tblGrid>
              <a:tr h="542387">
                <a:tc>
                  <a:txBody>
                    <a:bodyPr/>
                    <a:lstStyle/>
                    <a:p>
                      <a:r>
                        <a:rPr lang="en-US" dirty="0"/>
                        <a:t>ASPECT</a:t>
                      </a:r>
                      <a:endParaRPr lang="en-IN" dirty="0"/>
                    </a:p>
                  </a:txBody>
                  <a:tcPr/>
                </a:tc>
                <a:tc>
                  <a:txBody>
                    <a:bodyPr/>
                    <a:lstStyle/>
                    <a:p>
                      <a:r>
                        <a:rPr lang="en-US" dirty="0"/>
                        <a:t>STRATEGY </a:t>
                      </a:r>
                      <a:endParaRPr lang="en-IN" dirty="0"/>
                    </a:p>
                  </a:txBody>
                  <a:tcPr/>
                </a:tc>
                <a:tc>
                  <a:txBody>
                    <a:bodyPr/>
                    <a:lstStyle/>
                    <a:p>
                      <a:r>
                        <a:rPr lang="en-US" dirty="0"/>
                        <a:t>BUSINESS MODEL</a:t>
                      </a:r>
                      <a:endParaRPr lang="en-IN" dirty="0"/>
                    </a:p>
                  </a:txBody>
                  <a:tcPr/>
                </a:tc>
                <a:extLst>
                  <a:ext uri="{0D108BD9-81ED-4DB2-BD59-A6C34878D82A}">
                    <a16:rowId xmlns:a16="http://schemas.microsoft.com/office/drawing/2014/main" val="4261263776"/>
                  </a:ext>
                </a:extLst>
              </a:tr>
              <a:tr h="485192">
                <a:tc>
                  <a:txBody>
                    <a:bodyPr/>
                    <a:lstStyle/>
                    <a:p>
                      <a:r>
                        <a:rPr lang="en-US" dirty="0"/>
                        <a:t>PURPOSE</a:t>
                      </a:r>
                      <a:endParaRPr lang="en-IN" dirty="0"/>
                    </a:p>
                  </a:txBody>
                  <a:tcPr/>
                </a:tc>
                <a:tc>
                  <a:txBody>
                    <a:bodyPr/>
                    <a:lstStyle/>
                    <a:p>
                      <a:r>
                        <a:rPr lang="en-US" dirty="0"/>
                        <a:t>Achieve competitive advantage</a:t>
                      </a:r>
                      <a:endParaRPr lang="en-IN" dirty="0"/>
                    </a:p>
                  </a:txBody>
                  <a:tcPr/>
                </a:tc>
                <a:tc>
                  <a:txBody>
                    <a:bodyPr/>
                    <a:lstStyle/>
                    <a:p>
                      <a:r>
                        <a:rPr lang="en-US" dirty="0"/>
                        <a:t>Create and deliver value</a:t>
                      </a:r>
                      <a:endParaRPr lang="en-IN" dirty="0"/>
                    </a:p>
                  </a:txBody>
                  <a:tcPr/>
                </a:tc>
                <a:extLst>
                  <a:ext uri="{0D108BD9-81ED-4DB2-BD59-A6C34878D82A}">
                    <a16:rowId xmlns:a16="http://schemas.microsoft.com/office/drawing/2014/main" val="395735785"/>
                  </a:ext>
                </a:extLst>
              </a:tr>
              <a:tr h="681135">
                <a:tc>
                  <a:txBody>
                    <a:bodyPr/>
                    <a:lstStyle/>
                    <a:p>
                      <a:r>
                        <a:rPr lang="en-US" dirty="0"/>
                        <a:t>FOCUS</a:t>
                      </a:r>
                      <a:endParaRPr lang="en-IN" dirty="0"/>
                    </a:p>
                  </a:txBody>
                  <a:tcPr/>
                </a:tc>
                <a:tc>
                  <a:txBody>
                    <a:bodyPr/>
                    <a:lstStyle/>
                    <a:p>
                      <a:r>
                        <a:rPr lang="en-US" dirty="0"/>
                        <a:t>Long term positioning and goals</a:t>
                      </a:r>
                      <a:endParaRPr lang="en-IN" dirty="0"/>
                    </a:p>
                  </a:txBody>
                  <a:tcPr/>
                </a:tc>
                <a:tc>
                  <a:txBody>
                    <a:bodyPr/>
                    <a:lstStyle/>
                    <a:p>
                      <a:r>
                        <a:rPr lang="en-US" dirty="0"/>
                        <a:t>Operational and financial mechanics</a:t>
                      </a:r>
                      <a:endParaRPr lang="en-IN" dirty="0"/>
                    </a:p>
                  </a:txBody>
                  <a:tcPr/>
                </a:tc>
                <a:extLst>
                  <a:ext uri="{0D108BD9-81ED-4DB2-BD59-A6C34878D82A}">
                    <a16:rowId xmlns:a16="http://schemas.microsoft.com/office/drawing/2014/main" val="912860731"/>
                  </a:ext>
                </a:extLst>
              </a:tr>
              <a:tr h="559837">
                <a:tc>
                  <a:txBody>
                    <a:bodyPr/>
                    <a:lstStyle/>
                    <a:p>
                      <a:r>
                        <a:rPr lang="en-US" dirty="0"/>
                        <a:t>SCOPE</a:t>
                      </a:r>
                      <a:endParaRPr lang="en-IN" dirty="0"/>
                    </a:p>
                  </a:txBody>
                  <a:tcPr/>
                </a:tc>
                <a:tc>
                  <a:txBody>
                    <a:bodyPr/>
                    <a:lstStyle/>
                    <a:p>
                      <a:r>
                        <a:rPr lang="en-US" dirty="0"/>
                        <a:t>Market oriented</a:t>
                      </a:r>
                      <a:endParaRPr lang="en-IN" dirty="0"/>
                    </a:p>
                  </a:txBody>
                  <a:tcPr/>
                </a:tc>
                <a:tc>
                  <a:txBody>
                    <a:bodyPr/>
                    <a:lstStyle/>
                    <a:p>
                      <a:r>
                        <a:rPr lang="en-US" dirty="0"/>
                        <a:t>Company internal and customer facing</a:t>
                      </a:r>
                      <a:endParaRPr lang="en-IN" dirty="0"/>
                    </a:p>
                  </a:txBody>
                  <a:tcPr/>
                </a:tc>
                <a:extLst>
                  <a:ext uri="{0D108BD9-81ED-4DB2-BD59-A6C34878D82A}">
                    <a16:rowId xmlns:a16="http://schemas.microsoft.com/office/drawing/2014/main" val="1146423579"/>
                  </a:ext>
                </a:extLst>
              </a:tr>
              <a:tr h="414279">
                <a:tc>
                  <a:txBody>
                    <a:bodyPr/>
                    <a:lstStyle/>
                    <a:p>
                      <a:r>
                        <a:rPr lang="en-US" dirty="0"/>
                        <a:t>CHANGE FREQUENCY</a:t>
                      </a:r>
                      <a:endParaRPr lang="en-IN" dirty="0"/>
                    </a:p>
                  </a:txBody>
                  <a:tcPr/>
                </a:tc>
                <a:tc>
                  <a:txBody>
                    <a:bodyPr/>
                    <a:lstStyle/>
                    <a:p>
                      <a:r>
                        <a:rPr lang="en-US" dirty="0"/>
                        <a:t>Adapts with market</a:t>
                      </a:r>
                      <a:endParaRPr lang="en-IN" dirty="0"/>
                    </a:p>
                  </a:txBody>
                  <a:tcPr/>
                </a:tc>
                <a:tc>
                  <a:txBody>
                    <a:bodyPr/>
                    <a:lstStyle/>
                    <a:p>
                      <a:r>
                        <a:rPr lang="en-US" dirty="0"/>
                        <a:t>Evolves more slowly</a:t>
                      </a:r>
                      <a:endParaRPr lang="en-IN" dirty="0"/>
                    </a:p>
                  </a:txBody>
                  <a:tcPr/>
                </a:tc>
                <a:extLst>
                  <a:ext uri="{0D108BD9-81ED-4DB2-BD59-A6C34878D82A}">
                    <a16:rowId xmlns:a16="http://schemas.microsoft.com/office/drawing/2014/main" val="1054851205"/>
                  </a:ext>
                </a:extLst>
              </a:tr>
              <a:tr h="419877">
                <a:tc>
                  <a:txBody>
                    <a:bodyPr/>
                    <a:lstStyle/>
                    <a:p>
                      <a:r>
                        <a:rPr lang="en-US" dirty="0"/>
                        <a:t>RELATIONSHIP</a:t>
                      </a:r>
                      <a:endParaRPr lang="en-IN" dirty="0"/>
                    </a:p>
                  </a:txBody>
                  <a:tcPr/>
                </a:tc>
                <a:tc>
                  <a:txBody>
                    <a:bodyPr/>
                    <a:lstStyle/>
                    <a:p>
                      <a:r>
                        <a:rPr lang="en-US" dirty="0"/>
                        <a:t>Guides the business model</a:t>
                      </a:r>
                      <a:endParaRPr lang="en-IN" dirty="0"/>
                    </a:p>
                  </a:txBody>
                  <a:tcPr/>
                </a:tc>
                <a:tc>
                  <a:txBody>
                    <a:bodyPr/>
                    <a:lstStyle/>
                    <a:p>
                      <a:r>
                        <a:rPr lang="en-US" dirty="0"/>
                        <a:t>Executes the strategy</a:t>
                      </a:r>
                      <a:endParaRPr lang="en-IN" dirty="0"/>
                    </a:p>
                  </a:txBody>
                  <a:tcPr/>
                </a:tc>
                <a:extLst>
                  <a:ext uri="{0D108BD9-81ED-4DB2-BD59-A6C34878D82A}">
                    <a16:rowId xmlns:a16="http://schemas.microsoft.com/office/drawing/2014/main" val="4213976471"/>
                  </a:ext>
                </a:extLst>
              </a:tr>
            </a:tbl>
          </a:graphicData>
        </a:graphic>
      </p:graphicFrame>
    </p:spTree>
    <p:extLst>
      <p:ext uri="{BB962C8B-B14F-4D97-AF65-F5344CB8AC3E}">
        <p14:creationId xmlns:p14="http://schemas.microsoft.com/office/powerpoint/2010/main" val="1544833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F5285A1-EED2-4B34-E054-68AE36058F2A}"/>
              </a:ext>
            </a:extLst>
          </p:cNvPr>
          <p:cNvSpPr>
            <a:spLocks noGrp="1"/>
          </p:cNvSpPr>
          <p:nvPr>
            <p:ph idx="1"/>
          </p:nvPr>
        </p:nvSpPr>
        <p:spPr>
          <a:xfrm>
            <a:off x="838200" y="1445342"/>
            <a:ext cx="10515600" cy="4731621"/>
          </a:xfrm>
        </p:spPr>
        <p:txBody>
          <a:bodyPr>
            <a:normAutofit fontScale="77500" lnSpcReduction="20000"/>
          </a:bodyPr>
          <a:lstStyle/>
          <a:p>
            <a:pPr marL="0" indent="0" algn="just" fontAlgn="base">
              <a:buNone/>
            </a:pPr>
            <a:r>
              <a:rPr lang="en-IN" sz="3600" b="1" dirty="0"/>
              <a:t>Features/Nature of Strategic Management</a:t>
            </a:r>
          </a:p>
          <a:p>
            <a:pPr fontAlgn="base"/>
            <a:r>
              <a:rPr lang="en-IN" b="1" dirty="0">
                <a:latin typeface="Garamond" panose="02020404030301010803" pitchFamily="18" charset="0"/>
              </a:rPr>
              <a:t>Long-term perspective: </a:t>
            </a:r>
            <a:r>
              <a:rPr lang="en-IN" dirty="0">
                <a:latin typeface="Garamond" panose="02020404030301010803" pitchFamily="18" charset="0"/>
              </a:rPr>
              <a:t>Strategic management is concerned with accomplishing long-term goals that are consistent with the mission and vision of an organization. </a:t>
            </a:r>
          </a:p>
          <a:p>
            <a:pPr algn="just" fontAlgn="base"/>
            <a:r>
              <a:rPr lang="en-IN" b="1" dirty="0">
                <a:latin typeface="Garamond" panose="02020404030301010803" pitchFamily="18" charset="0"/>
              </a:rPr>
              <a:t>Unified approach: </a:t>
            </a:r>
            <a:r>
              <a:rPr lang="en-IN" dirty="0">
                <a:latin typeface="Garamond" panose="02020404030301010803" pitchFamily="18" charset="0"/>
              </a:rPr>
              <a:t>An organization's internal strengths and weaknesses, external opportunities and dangers, and the competitive environment are all taken into account by a strategic management method, which is an integrated approach.</a:t>
            </a:r>
          </a:p>
          <a:p>
            <a:pPr algn="just" fontAlgn="base"/>
            <a:r>
              <a:rPr lang="en-IN" b="1" dirty="0">
                <a:latin typeface="Garamond" panose="02020404030301010803" pitchFamily="18" charset="0"/>
              </a:rPr>
              <a:t>Continuous process:</a:t>
            </a:r>
            <a:r>
              <a:rPr lang="en-IN" dirty="0">
                <a:latin typeface="Garamond" panose="02020404030301010803" pitchFamily="18" charset="0"/>
              </a:rPr>
              <a:t> Strategic management requires continuous monitoring and evaluation. It includes periodic strategy evaluation and revision in response to developments in the internal and external environment.</a:t>
            </a:r>
          </a:p>
          <a:p>
            <a:pPr algn="just" fontAlgn="base"/>
            <a:r>
              <a:rPr lang="en-IN" b="1" dirty="0">
                <a:latin typeface="Garamond" panose="02020404030301010803" pitchFamily="18" charset="0"/>
              </a:rPr>
              <a:t>Holistic perspective: </a:t>
            </a:r>
            <a:r>
              <a:rPr lang="en-IN" dirty="0">
                <a:latin typeface="Garamond" panose="02020404030301010803" pitchFamily="18" charset="0"/>
              </a:rPr>
              <a:t>A holistic approach to strategic management acknowledges that an organization is a complex system of interconnected sections. It refers to taking into account how several functional areas, including marketing, finance, and operations, are interdependent and formulating plans that represent these areas.</a:t>
            </a:r>
          </a:p>
          <a:p>
            <a:pPr algn="just" fontAlgn="base"/>
            <a:r>
              <a:rPr lang="en-IN" b="1" dirty="0">
                <a:latin typeface="Garamond" panose="02020404030301010803" pitchFamily="18" charset="0"/>
              </a:rPr>
              <a:t>Risk management: </a:t>
            </a:r>
            <a:r>
              <a:rPr lang="en-IN" dirty="0">
                <a:latin typeface="Garamond" panose="02020404030301010803" pitchFamily="18" charset="0"/>
              </a:rPr>
              <a:t>To implement strategies, risks, and uncertainties must be managed strategically. It involves finding possible threats, determining their probability and impact, and creating backup strategies that reduce them.</a:t>
            </a:r>
          </a:p>
          <a:p>
            <a:pPr marL="0" indent="0">
              <a:buNone/>
            </a:pPr>
            <a:endParaRPr lang="en-IN" dirty="0"/>
          </a:p>
        </p:txBody>
      </p:sp>
    </p:spTree>
    <p:extLst>
      <p:ext uri="{BB962C8B-B14F-4D97-AF65-F5344CB8AC3E}">
        <p14:creationId xmlns:p14="http://schemas.microsoft.com/office/powerpoint/2010/main" val="24145570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3A44BC-D70C-5BEE-AFFF-56B3A44E33A9}"/>
              </a:ext>
            </a:extLst>
          </p:cNvPr>
          <p:cNvSpPr>
            <a:spLocks noGrp="1"/>
          </p:cNvSpPr>
          <p:nvPr>
            <p:ph idx="1"/>
          </p:nvPr>
        </p:nvSpPr>
        <p:spPr>
          <a:xfrm>
            <a:off x="838200" y="1376516"/>
            <a:ext cx="10515600" cy="4800447"/>
          </a:xfrm>
        </p:spPr>
        <p:txBody>
          <a:bodyPr/>
          <a:lstStyle/>
          <a:p>
            <a:pPr marL="0" indent="0">
              <a:buNone/>
            </a:pPr>
            <a:r>
              <a:rPr lang="en-US" b="1" dirty="0"/>
              <a:t>STAGES OF STRATEGIC MANAGEMENT </a:t>
            </a:r>
          </a:p>
          <a:p>
            <a:pPr marL="0" indent="0">
              <a:buNone/>
            </a:pPr>
            <a:endParaRPr lang="en-IN" b="1" dirty="0"/>
          </a:p>
        </p:txBody>
      </p:sp>
      <p:pic>
        <p:nvPicPr>
          <p:cNvPr id="4" name="Content Placeholder 5" descr="strategicmanagementprocess.png">
            <a:extLst>
              <a:ext uri="{FF2B5EF4-FFF2-40B4-BE49-F238E27FC236}">
                <a16:creationId xmlns:a16="http://schemas.microsoft.com/office/drawing/2014/main" id="{D8FEE198-E285-EFE0-B533-B17F84BF4980}"/>
              </a:ext>
            </a:extLst>
          </p:cNvPr>
          <p:cNvPicPr>
            <a:picLocks noChangeAspect="1"/>
          </p:cNvPicPr>
          <p:nvPr/>
        </p:nvPicPr>
        <p:blipFill>
          <a:blip r:embed="rId2"/>
          <a:stretch>
            <a:fillRect/>
          </a:stretch>
        </p:blipFill>
        <p:spPr>
          <a:xfrm>
            <a:off x="1725341" y="2123769"/>
            <a:ext cx="7328598" cy="4945478"/>
          </a:xfrm>
          <a:prstGeom prst="rect">
            <a:avLst/>
          </a:prstGeom>
        </p:spPr>
      </p:pic>
    </p:spTree>
    <p:extLst>
      <p:ext uri="{BB962C8B-B14F-4D97-AF65-F5344CB8AC3E}">
        <p14:creationId xmlns:p14="http://schemas.microsoft.com/office/powerpoint/2010/main" val="2178631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809C8F92-99A9-EA90-61E8-6FCE7D21EAFD}"/>
              </a:ext>
            </a:extLst>
          </p:cNvPr>
          <p:cNvSpPr>
            <a:spLocks noGrp="1"/>
          </p:cNvSpPr>
          <p:nvPr>
            <p:ph idx="1"/>
          </p:nvPr>
        </p:nvSpPr>
        <p:spPr>
          <a:xfrm>
            <a:off x="884902" y="1825625"/>
            <a:ext cx="10468897" cy="4351338"/>
          </a:xfrm>
        </p:spPr>
        <p:txBody>
          <a:bodyPr>
            <a:normAutofit fontScale="85000" lnSpcReduction="20000"/>
          </a:bodyPr>
          <a:lstStyle/>
          <a:p>
            <a:pPr marL="0" indent="0" algn="just">
              <a:buNone/>
            </a:pPr>
            <a:r>
              <a:rPr lang="en-IN" b="1" dirty="0"/>
              <a:t>1.  Goal Setting:</a:t>
            </a:r>
          </a:p>
          <a:p>
            <a:pPr algn="just" fontAlgn="ctr"/>
            <a:r>
              <a:rPr lang="en-IN" dirty="0"/>
              <a:t>This involves defining the organization's vision, mission, and objectives. </a:t>
            </a:r>
          </a:p>
          <a:p>
            <a:pPr algn="just" fontAlgn="ctr"/>
            <a:r>
              <a:rPr lang="en-IN" dirty="0"/>
              <a:t>It's crucial to clarify the desired outcomes and set specific, measurable, achievable, relevant, and time-bound (SMART) goals. </a:t>
            </a:r>
          </a:p>
          <a:p>
            <a:pPr algn="just"/>
            <a:r>
              <a:rPr lang="en-IN" dirty="0"/>
              <a:t>Examples include developing a company vision statement and identifying key performance indicators (KPIs). </a:t>
            </a:r>
          </a:p>
          <a:p>
            <a:pPr marL="0" indent="0" algn="just">
              <a:buNone/>
            </a:pPr>
            <a:r>
              <a:rPr lang="en-IN" b="1" dirty="0">
                <a:hlinkClick r:id="rId2">
                  <a:extLst>
                    <a:ext uri="{A12FA001-AC4F-418D-AE19-62706E023703}">
                      <ahyp:hlinkClr xmlns:ahyp="http://schemas.microsoft.com/office/drawing/2018/hyperlinkcolor" val="tx"/>
                    </a:ext>
                  </a:extLst>
                </a:hlinkClick>
              </a:rPr>
              <a:t>2. Analysis / Environmental Scanning</a:t>
            </a:r>
            <a:r>
              <a:rPr lang="en-IN" b="1" dirty="0"/>
              <a:t>-</a:t>
            </a:r>
          </a:p>
          <a:p>
            <a:pPr algn="just"/>
            <a:r>
              <a:rPr lang="en-IN" dirty="0"/>
              <a:t>Environmental scanning refers to a process of collecting, scrutinizing and providing information for strategic purposes.</a:t>
            </a:r>
          </a:p>
          <a:p>
            <a:pPr algn="just"/>
            <a:r>
              <a:rPr lang="en-IN" dirty="0"/>
              <a:t>It helps in </a:t>
            </a:r>
            <a:r>
              <a:rPr lang="en-IN" dirty="0" err="1"/>
              <a:t>analyzing</a:t>
            </a:r>
            <a:r>
              <a:rPr lang="en-IN" dirty="0"/>
              <a:t> the internal and external factors influencing an organization.</a:t>
            </a:r>
          </a:p>
          <a:p>
            <a:pPr algn="just"/>
            <a:r>
              <a:rPr lang="en-IN" dirty="0"/>
              <a:t>After executing the environmental analysis process, management should evaluate it on a continuous basis and strive to improve it.</a:t>
            </a:r>
          </a:p>
          <a:p>
            <a:pPr marL="0" indent="0">
              <a:buNone/>
            </a:pPr>
            <a:endParaRPr lang="en-IN" dirty="0"/>
          </a:p>
        </p:txBody>
      </p:sp>
    </p:spTree>
    <p:extLst>
      <p:ext uri="{BB962C8B-B14F-4D97-AF65-F5344CB8AC3E}">
        <p14:creationId xmlns:p14="http://schemas.microsoft.com/office/powerpoint/2010/main" val="2898123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A11BF9-4B9C-91C1-9D42-855696EF35C4}"/>
              </a:ext>
            </a:extLst>
          </p:cNvPr>
          <p:cNvSpPr>
            <a:spLocks noGrp="1"/>
          </p:cNvSpPr>
          <p:nvPr>
            <p:ph idx="1"/>
          </p:nvPr>
        </p:nvSpPr>
        <p:spPr>
          <a:xfrm>
            <a:off x="838200" y="1356852"/>
            <a:ext cx="10515600" cy="5584721"/>
          </a:xfrm>
        </p:spPr>
        <p:txBody>
          <a:bodyPr>
            <a:normAutofit fontScale="47500" lnSpcReduction="20000"/>
          </a:bodyPr>
          <a:lstStyle/>
          <a:p>
            <a:pPr marL="0" indent="0">
              <a:buNone/>
            </a:pPr>
            <a:r>
              <a:rPr lang="en-IN" sz="5100" b="1" dirty="0"/>
              <a:t>3. Strategy Formulation:</a:t>
            </a:r>
          </a:p>
          <a:p>
            <a:pPr algn="just"/>
            <a:r>
              <a:rPr lang="en-IN" sz="4200" dirty="0"/>
              <a:t>Strategy formulation is the process of deciding best course of action for accomplishing organizational objectives and hence achieving organizational purpose.</a:t>
            </a:r>
          </a:p>
          <a:p>
            <a:pPr algn="just" fontAlgn="ctr"/>
            <a:r>
              <a:rPr lang="en-IN" sz="4200" dirty="0"/>
              <a:t>This stage involves developing strategies to leverage the organization's strengths and address its weaknesses, while capitalizing on opportunities and mitigating threats. </a:t>
            </a:r>
          </a:p>
          <a:p>
            <a:pPr algn="just" fontAlgn="ctr"/>
            <a:r>
              <a:rPr lang="en-IN" sz="4200" dirty="0"/>
              <a:t>It involves defining the organization's competitive advantage, target markets, and how it will create value for its customers. </a:t>
            </a:r>
          </a:p>
          <a:p>
            <a:pPr algn="just" fontAlgn="ctr"/>
            <a:r>
              <a:rPr lang="en-IN" sz="4200" dirty="0"/>
              <a:t>Different types of strategies can be formulated, including corporate, business, and functional level strategies. </a:t>
            </a:r>
          </a:p>
          <a:p>
            <a:pPr marL="0" indent="0">
              <a:buNone/>
            </a:pPr>
            <a:r>
              <a:rPr lang="en-IN" sz="5100" b="1" dirty="0"/>
              <a:t>4. Strategy Implementation:</a:t>
            </a:r>
          </a:p>
          <a:p>
            <a:pPr fontAlgn="ctr"/>
            <a:r>
              <a:rPr lang="en-IN" sz="4200" dirty="0"/>
              <a:t>This is the stage where the chosen strategies are put into action. </a:t>
            </a:r>
          </a:p>
          <a:p>
            <a:pPr fontAlgn="ctr"/>
            <a:r>
              <a:rPr lang="en-IN" sz="4200" dirty="0"/>
              <a:t>It involves allocating resources, creating action plans, and ensuring that the organization's structure and culture support the implementation of the strategies. </a:t>
            </a:r>
          </a:p>
          <a:p>
            <a:r>
              <a:rPr lang="en-IN" sz="4200" dirty="0"/>
              <a:t>Key aspects of implementation include communication, delegation, and resource allocation. </a:t>
            </a:r>
          </a:p>
          <a:p>
            <a:r>
              <a:rPr lang="en-IN" sz="4200" dirty="0"/>
              <a:t>Strategy implementation includes designing the organization’s structure, distributing resources, developing decision making process, and managing human resources.</a:t>
            </a:r>
          </a:p>
          <a:p>
            <a:pPr marL="0" indent="0">
              <a:buNone/>
            </a:pPr>
            <a:br>
              <a:rPr lang="en-IN" sz="4200" dirty="0"/>
            </a:br>
            <a:endParaRPr lang="en-IN" sz="4200" dirty="0"/>
          </a:p>
          <a:p>
            <a:pPr marL="0" indent="0">
              <a:buNone/>
            </a:pPr>
            <a:endParaRPr lang="en-IN" dirty="0"/>
          </a:p>
        </p:txBody>
      </p:sp>
    </p:spTree>
    <p:extLst>
      <p:ext uri="{BB962C8B-B14F-4D97-AF65-F5344CB8AC3E}">
        <p14:creationId xmlns:p14="http://schemas.microsoft.com/office/powerpoint/2010/main" val="1517439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68950F-E09E-B16F-117D-557F17DE89F2}"/>
              </a:ext>
            </a:extLst>
          </p:cNvPr>
          <p:cNvSpPr>
            <a:spLocks noGrp="1"/>
          </p:cNvSpPr>
          <p:nvPr>
            <p:ph idx="1"/>
          </p:nvPr>
        </p:nvSpPr>
        <p:spPr/>
        <p:txBody>
          <a:bodyPr>
            <a:normAutofit fontScale="92500" lnSpcReduction="10000"/>
          </a:bodyPr>
          <a:lstStyle/>
          <a:p>
            <a:pPr marL="0" indent="0" algn="just">
              <a:buNone/>
            </a:pPr>
            <a:r>
              <a:rPr lang="en-IN" b="1" u="sng" dirty="0">
                <a:hlinkClick r:id="rId2">
                  <a:extLst>
                    <a:ext uri="{A12FA001-AC4F-418D-AE19-62706E023703}">
                      <ahyp:hlinkClr xmlns:ahyp="http://schemas.microsoft.com/office/drawing/2018/hyperlinkcolor" val="tx"/>
                    </a:ext>
                  </a:extLst>
                </a:hlinkClick>
              </a:rPr>
              <a:t>5. Strategy Evaluation</a:t>
            </a:r>
            <a:r>
              <a:rPr lang="en-IN" b="1" dirty="0"/>
              <a:t>-&amp; Control :</a:t>
            </a:r>
            <a:r>
              <a:rPr lang="en-IN" dirty="0"/>
              <a:t> Strategy evaluation is the final step of strategy management process.</a:t>
            </a:r>
          </a:p>
          <a:p>
            <a:pPr algn="just"/>
            <a:r>
              <a:rPr lang="en-IN" dirty="0"/>
              <a:t>This stage involves monitoring the performance of the implemented strategies and making adjustments as needed.</a:t>
            </a:r>
          </a:p>
          <a:p>
            <a:pPr algn="just"/>
            <a:r>
              <a:rPr lang="en-IN" dirty="0"/>
              <a:t>It involves tracking key performance indicators (KPIs), measuring actual performance against targets, and identifying any deviations or problems.</a:t>
            </a:r>
          </a:p>
          <a:p>
            <a:pPr algn="just"/>
            <a:r>
              <a:rPr lang="en-IN" b="1" dirty="0"/>
              <a:t>The key strategy evaluation activities are:</a:t>
            </a:r>
            <a:r>
              <a:rPr lang="en-IN" dirty="0"/>
              <a:t> appraising internal and external factors that are the root of present strategies, measuring performance, and taking remedial/corrective actions.</a:t>
            </a:r>
          </a:p>
          <a:p>
            <a:pPr algn="just"/>
            <a:r>
              <a:rPr lang="en-IN" dirty="0"/>
              <a:t>Evaluation makes sure that the organizational strategy as well as it’s implementation meets the organizational objectives.</a:t>
            </a:r>
          </a:p>
          <a:p>
            <a:pPr marL="0" indent="0">
              <a:buNone/>
            </a:pPr>
            <a:endParaRPr lang="en-IN" dirty="0"/>
          </a:p>
        </p:txBody>
      </p:sp>
    </p:spTree>
    <p:extLst>
      <p:ext uri="{BB962C8B-B14F-4D97-AF65-F5344CB8AC3E}">
        <p14:creationId xmlns:p14="http://schemas.microsoft.com/office/powerpoint/2010/main" val="7364984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4291</Words>
  <Application>Microsoft Office PowerPoint</Application>
  <PresentationFormat>Widescreen</PresentationFormat>
  <Paragraphs>340</Paragraphs>
  <Slides>47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Arial Black</vt:lpstr>
      <vt:lpstr>Calibri</vt:lpstr>
      <vt:lpstr>Garamond</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Pallavi Raju</dc:creator>
  <cp:lastModifiedBy>Pallavi Raju</cp:lastModifiedBy>
  <cp:revision>26</cp:revision>
  <dcterms:created xsi:type="dcterms:W3CDTF">2025-06-23T09:21:39Z</dcterms:created>
  <dcterms:modified xsi:type="dcterms:W3CDTF">2025-06-24T09:04:26Z</dcterms:modified>
</cp:coreProperties>
</file>