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ink/ink1.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9" r:id="rId13"/>
    <p:sldId id="267" r:id="rId14"/>
    <p:sldId id="270" r:id="rId15"/>
    <p:sldId id="268" r:id="rId16"/>
    <p:sldId id="271" r:id="rId17"/>
    <p:sldId id="293" r:id="rId18"/>
    <p:sldId id="294" r:id="rId19"/>
    <p:sldId id="272" r:id="rId20"/>
    <p:sldId id="273" r:id="rId21"/>
    <p:sldId id="288" r:id="rId22"/>
    <p:sldId id="289" r:id="rId23"/>
    <p:sldId id="290" r:id="rId24"/>
    <p:sldId id="291" r:id="rId25"/>
    <p:sldId id="275" r:id="rId26"/>
    <p:sldId id="274" r:id="rId27"/>
    <p:sldId id="277" r:id="rId28"/>
    <p:sldId id="276" r:id="rId29"/>
    <p:sldId id="278" r:id="rId30"/>
    <p:sldId id="279" r:id="rId31"/>
    <p:sldId id="280" r:id="rId32"/>
    <p:sldId id="281" r:id="rId33"/>
    <p:sldId id="282" r:id="rId34"/>
    <p:sldId id="283" r:id="rId35"/>
    <p:sldId id="284" r:id="rId36"/>
    <p:sldId id="285" r:id="rId37"/>
    <p:sldId id="286" r:id="rId38"/>
    <p:sldId id="299" r:id="rId39"/>
    <p:sldId id="292" r:id="rId40"/>
    <p:sldId id="295" r:id="rId41"/>
    <p:sldId id="296" r:id="rId42"/>
    <p:sldId id="297" r:id="rId43"/>
    <p:sldId id="298" r:id="rId4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428" autoAdjust="0"/>
    <p:restoredTop sz="94660"/>
  </p:normalViewPr>
  <p:slideViewPr>
    <p:cSldViewPr snapToGrid="0">
      <p:cViewPr varScale="1">
        <p:scale>
          <a:sx n="82" d="100"/>
          <a:sy n="82" d="100"/>
        </p:scale>
        <p:origin x="47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6-14T04:11:26.947"/>
    </inkml:context>
    <inkml:brush xml:id="br0">
      <inkml:brushProperty name="width" value="0.05" units="cm"/>
      <inkml:brushProperty name="height" value="0.05" units="cm"/>
    </inkml:brush>
  </inkml:definitions>
  <inkml:trace contextRef="#ctx0" brushRef="#br0">0 1 24575,'0'0'-8191</inkml:trace>
</inkml:ink>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4A435C-9045-6280-F0C3-4139D70C1643}"/>
              </a:ext>
            </a:extLst>
          </p:cNvPr>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631535A7-85A6-A714-2DEF-13EF02141B7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3913555E-8F57-EEC5-13A4-15726412E5C2}"/>
              </a:ext>
            </a:extLst>
          </p:cNvPr>
          <p:cNvSpPr>
            <a:spLocks noGrp="1"/>
          </p:cNvSpPr>
          <p:nvPr>
            <p:ph type="dt" sz="half" idx="10"/>
          </p:nvPr>
        </p:nvSpPr>
        <p:spPr/>
        <p:txBody>
          <a:bodyPr/>
          <a:lstStyle/>
          <a:p>
            <a:fld id="{615D5136-ABF9-4217-8BBC-5F7F56F5BE37}" type="datetimeFigureOut">
              <a:rPr lang="en-IN" smtClean="0"/>
              <a:t>24-06-2025</a:t>
            </a:fld>
            <a:endParaRPr lang="en-IN"/>
          </a:p>
        </p:txBody>
      </p:sp>
      <p:sp>
        <p:nvSpPr>
          <p:cNvPr id="5" name="Footer Placeholder 4">
            <a:extLst>
              <a:ext uri="{FF2B5EF4-FFF2-40B4-BE49-F238E27FC236}">
                <a16:creationId xmlns:a16="http://schemas.microsoft.com/office/drawing/2014/main" id="{0A737A37-E2BD-3F4C-08EA-1406E5FA05D6}"/>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7A4E9BFF-912C-EF31-C719-73236423896A}"/>
              </a:ext>
            </a:extLst>
          </p:cNvPr>
          <p:cNvSpPr>
            <a:spLocks noGrp="1"/>
          </p:cNvSpPr>
          <p:nvPr>
            <p:ph type="sldNum" sz="quarter" idx="12"/>
          </p:nvPr>
        </p:nvSpPr>
        <p:spPr/>
        <p:txBody>
          <a:bodyPr/>
          <a:lstStyle/>
          <a:p>
            <a:fld id="{F27B5D3C-3B68-4E9F-9A11-F185A60FA15A}" type="slidenum">
              <a:rPr lang="en-IN" smtClean="0"/>
              <a:t>‹#›</a:t>
            </a:fld>
            <a:endParaRPr lang="en-IN"/>
          </a:p>
        </p:txBody>
      </p:sp>
    </p:spTree>
    <p:extLst>
      <p:ext uri="{BB962C8B-B14F-4D97-AF65-F5344CB8AC3E}">
        <p14:creationId xmlns:p14="http://schemas.microsoft.com/office/powerpoint/2010/main" val="22709697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76272A-9A09-2BC3-7108-3B82C263744E}"/>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CF541F48-D016-C69D-19BF-D9FF8D5C761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343699D5-D7B8-20B3-3F5B-E3FE75A2C4C5}"/>
              </a:ext>
            </a:extLst>
          </p:cNvPr>
          <p:cNvSpPr>
            <a:spLocks noGrp="1"/>
          </p:cNvSpPr>
          <p:nvPr>
            <p:ph type="dt" sz="half" idx="10"/>
          </p:nvPr>
        </p:nvSpPr>
        <p:spPr/>
        <p:txBody>
          <a:bodyPr/>
          <a:lstStyle/>
          <a:p>
            <a:fld id="{615D5136-ABF9-4217-8BBC-5F7F56F5BE37}" type="datetimeFigureOut">
              <a:rPr lang="en-IN" smtClean="0"/>
              <a:t>24-06-2025</a:t>
            </a:fld>
            <a:endParaRPr lang="en-IN"/>
          </a:p>
        </p:txBody>
      </p:sp>
      <p:sp>
        <p:nvSpPr>
          <p:cNvPr id="5" name="Footer Placeholder 4">
            <a:extLst>
              <a:ext uri="{FF2B5EF4-FFF2-40B4-BE49-F238E27FC236}">
                <a16:creationId xmlns:a16="http://schemas.microsoft.com/office/drawing/2014/main" id="{5D40E8B0-FFB7-A52C-680E-59C3699E4A14}"/>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756A7FFF-926C-1EA6-187C-97C3FAC3236A}"/>
              </a:ext>
            </a:extLst>
          </p:cNvPr>
          <p:cNvSpPr>
            <a:spLocks noGrp="1"/>
          </p:cNvSpPr>
          <p:nvPr>
            <p:ph type="sldNum" sz="quarter" idx="12"/>
          </p:nvPr>
        </p:nvSpPr>
        <p:spPr/>
        <p:txBody>
          <a:bodyPr/>
          <a:lstStyle/>
          <a:p>
            <a:fld id="{F27B5D3C-3B68-4E9F-9A11-F185A60FA15A}" type="slidenum">
              <a:rPr lang="en-IN" smtClean="0"/>
              <a:t>‹#›</a:t>
            </a:fld>
            <a:endParaRPr lang="en-IN"/>
          </a:p>
        </p:txBody>
      </p:sp>
    </p:spTree>
    <p:extLst>
      <p:ext uri="{BB962C8B-B14F-4D97-AF65-F5344CB8AC3E}">
        <p14:creationId xmlns:p14="http://schemas.microsoft.com/office/powerpoint/2010/main" val="32981576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2332169-8412-8E0B-BC91-F44BF43446F6}"/>
              </a:ext>
            </a:extLst>
          </p:cNvPr>
          <p:cNvSpPr>
            <a:spLocks noGrp="1"/>
          </p:cNvSpPr>
          <p:nvPr>
            <p:ph type="title" orient="vert"/>
          </p:nvPr>
        </p:nvSpPr>
        <p:spPr>
          <a:xfrm>
            <a:off x="8724900" y="365125"/>
            <a:ext cx="2628900" cy="5811838"/>
          </a:xfrm>
          <a:prstGeom prst="rect">
            <a:avLst/>
          </a:prstGeo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B0D3C4D3-9EB2-3F9E-2B51-FAE7D81B29EA}"/>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FE9BBCBF-2844-C4E1-9CE6-10A4592B4D1B}"/>
              </a:ext>
            </a:extLst>
          </p:cNvPr>
          <p:cNvSpPr>
            <a:spLocks noGrp="1"/>
          </p:cNvSpPr>
          <p:nvPr>
            <p:ph type="dt" sz="half" idx="10"/>
          </p:nvPr>
        </p:nvSpPr>
        <p:spPr/>
        <p:txBody>
          <a:bodyPr/>
          <a:lstStyle/>
          <a:p>
            <a:fld id="{615D5136-ABF9-4217-8BBC-5F7F56F5BE37}" type="datetimeFigureOut">
              <a:rPr lang="en-IN" smtClean="0"/>
              <a:t>24-06-2025</a:t>
            </a:fld>
            <a:endParaRPr lang="en-IN"/>
          </a:p>
        </p:txBody>
      </p:sp>
      <p:sp>
        <p:nvSpPr>
          <p:cNvPr id="5" name="Footer Placeholder 4">
            <a:extLst>
              <a:ext uri="{FF2B5EF4-FFF2-40B4-BE49-F238E27FC236}">
                <a16:creationId xmlns:a16="http://schemas.microsoft.com/office/drawing/2014/main" id="{4946FD74-8C01-0108-5FAD-B873CFE0DE94}"/>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459A122B-F5E4-DA61-CF50-FBFDE620FD02}"/>
              </a:ext>
            </a:extLst>
          </p:cNvPr>
          <p:cNvSpPr>
            <a:spLocks noGrp="1"/>
          </p:cNvSpPr>
          <p:nvPr>
            <p:ph type="sldNum" sz="quarter" idx="12"/>
          </p:nvPr>
        </p:nvSpPr>
        <p:spPr/>
        <p:txBody>
          <a:bodyPr/>
          <a:lstStyle/>
          <a:p>
            <a:fld id="{F27B5D3C-3B68-4E9F-9A11-F185A60FA15A}" type="slidenum">
              <a:rPr lang="en-IN" smtClean="0"/>
              <a:t>‹#›</a:t>
            </a:fld>
            <a:endParaRPr lang="en-IN"/>
          </a:p>
        </p:txBody>
      </p:sp>
    </p:spTree>
    <p:extLst>
      <p:ext uri="{BB962C8B-B14F-4D97-AF65-F5344CB8AC3E}">
        <p14:creationId xmlns:p14="http://schemas.microsoft.com/office/powerpoint/2010/main" val="30902961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865F92-93E9-ECE3-7A07-89A40A4EB54B}"/>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D0208F0B-EB74-43F8-33DC-C6019C78DB3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7FA6DC82-FA6A-CADC-0C5C-7AD7BCF9F06C}"/>
              </a:ext>
            </a:extLst>
          </p:cNvPr>
          <p:cNvSpPr>
            <a:spLocks noGrp="1"/>
          </p:cNvSpPr>
          <p:nvPr>
            <p:ph type="dt" sz="half" idx="10"/>
          </p:nvPr>
        </p:nvSpPr>
        <p:spPr/>
        <p:txBody>
          <a:bodyPr/>
          <a:lstStyle/>
          <a:p>
            <a:fld id="{615D5136-ABF9-4217-8BBC-5F7F56F5BE37}" type="datetimeFigureOut">
              <a:rPr lang="en-IN" smtClean="0"/>
              <a:t>24-06-2025</a:t>
            </a:fld>
            <a:endParaRPr lang="en-IN"/>
          </a:p>
        </p:txBody>
      </p:sp>
      <p:sp>
        <p:nvSpPr>
          <p:cNvPr id="5" name="Footer Placeholder 4">
            <a:extLst>
              <a:ext uri="{FF2B5EF4-FFF2-40B4-BE49-F238E27FC236}">
                <a16:creationId xmlns:a16="http://schemas.microsoft.com/office/drawing/2014/main" id="{8FFDC0FE-1D8A-C5EA-572B-2B56D54268E1}"/>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84837BF8-DF27-0326-727F-9C83315C1825}"/>
              </a:ext>
            </a:extLst>
          </p:cNvPr>
          <p:cNvSpPr>
            <a:spLocks noGrp="1"/>
          </p:cNvSpPr>
          <p:nvPr>
            <p:ph type="sldNum" sz="quarter" idx="12"/>
          </p:nvPr>
        </p:nvSpPr>
        <p:spPr/>
        <p:txBody>
          <a:bodyPr/>
          <a:lstStyle/>
          <a:p>
            <a:fld id="{F27B5D3C-3B68-4E9F-9A11-F185A60FA15A}" type="slidenum">
              <a:rPr lang="en-IN" smtClean="0"/>
              <a:t>‹#›</a:t>
            </a:fld>
            <a:endParaRPr lang="en-IN"/>
          </a:p>
        </p:txBody>
      </p:sp>
    </p:spTree>
    <p:extLst>
      <p:ext uri="{BB962C8B-B14F-4D97-AF65-F5344CB8AC3E}">
        <p14:creationId xmlns:p14="http://schemas.microsoft.com/office/powerpoint/2010/main" val="27832008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737F5A-4C7D-0379-2509-EC5770B52C00}"/>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2499D015-60CE-8D59-0163-76D573DDF30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16E1DEA-0456-9E26-C9B4-3A15CE810CD6}"/>
              </a:ext>
            </a:extLst>
          </p:cNvPr>
          <p:cNvSpPr>
            <a:spLocks noGrp="1"/>
          </p:cNvSpPr>
          <p:nvPr>
            <p:ph type="dt" sz="half" idx="10"/>
          </p:nvPr>
        </p:nvSpPr>
        <p:spPr/>
        <p:txBody>
          <a:bodyPr/>
          <a:lstStyle/>
          <a:p>
            <a:fld id="{615D5136-ABF9-4217-8BBC-5F7F56F5BE37}" type="datetimeFigureOut">
              <a:rPr lang="en-IN" smtClean="0"/>
              <a:t>24-06-2025</a:t>
            </a:fld>
            <a:endParaRPr lang="en-IN"/>
          </a:p>
        </p:txBody>
      </p:sp>
      <p:sp>
        <p:nvSpPr>
          <p:cNvPr id="5" name="Footer Placeholder 4">
            <a:extLst>
              <a:ext uri="{FF2B5EF4-FFF2-40B4-BE49-F238E27FC236}">
                <a16:creationId xmlns:a16="http://schemas.microsoft.com/office/drawing/2014/main" id="{73CDACCD-F0E7-4654-3F21-16474851D49E}"/>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1779A074-74B5-9D34-3A65-127516D8C7FA}"/>
              </a:ext>
            </a:extLst>
          </p:cNvPr>
          <p:cNvSpPr>
            <a:spLocks noGrp="1"/>
          </p:cNvSpPr>
          <p:nvPr>
            <p:ph type="sldNum" sz="quarter" idx="12"/>
          </p:nvPr>
        </p:nvSpPr>
        <p:spPr/>
        <p:txBody>
          <a:bodyPr/>
          <a:lstStyle/>
          <a:p>
            <a:fld id="{F27B5D3C-3B68-4E9F-9A11-F185A60FA15A}" type="slidenum">
              <a:rPr lang="en-IN" smtClean="0"/>
              <a:t>‹#›</a:t>
            </a:fld>
            <a:endParaRPr lang="en-IN"/>
          </a:p>
        </p:txBody>
      </p:sp>
    </p:spTree>
    <p:extLst>
      <p:ext uri="{BB962C8B-B14F-4D97-AF65-F5344CB8AC3E}">
        <p14:creationId xmlns:p14="http://schemas.microsoft.com/office/powerpoint/2010/main" val="35875885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5A597C-346F-A133-0AF8-8F55AF98BC56}"/>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CA8C3B73-FCE2-28BF-10F5-45A2D38D2D4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30D8D67E-1EA9-E1F6-3BEA-F225A8222EF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4283F775-0A6D-B125-55EA-6800F03ECEA0}"/>
              </a:ext>
            </a:extLst>
          </p:cNvPr>
          <p:cNvSpPr>
            <a:spLocks noGrp="1"/>
          </p:cNvSpPr>
          <p:nvPr>
            <p:ph type="dt" sz="half" idx="10"/>
          </p:nvPr>
        </p:nvSpPr>
        <p:spPr/>
        <p:txBody>
          <a:bodyPr/>
          <a:lstStyle/>
          <a:p>
            <a:fld id="{615D5136-ABF9-4217-8BBC-5F7F56F5BE37}" type="datetimeFigureOut">
              <a:rPr lang="en-IN" smtClean="0"/>
              <a:t>24-06-2025</a:t>
            </a:fld>
            <a:endParaRPr lang="en-IN"/>
          </a:p>
        </p:txBody>
      </p:sp>
      <p:sp>
        <p:nvSpPr>
          <p:cNvPr id="6" name="Footer Placeholder 5">
            <a:extLst>
              <a:ext uri="{FF2B5EF4-FFF2-40B4-BE49-F238E27FC236}">
                <a16:creationId xmlns:a16="http://schemas.microsoft.com/office/drawing/2014/main" id="{0441017D-9990-937E-565A-DB0DDFB311EC}"/>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85E76DC7-B8EC-3313-30A1-EB669E07427C}"/>
              </a:ext>
            </a:extLst>
          </p:cNvPr>
          <p:cNvSpPr>
            <a:spLocks noGrp="1"/>
          </p:cNvSpPr>
          <p:nvPr>
            <p:ph type="sldNum" sz="quarter" idx="12"/>
          </p:nvPr>
        </p:nvSpPr>
        <p:spPr/>
        <p:txBody>
          <a:bodyPr/>
          <a:lstStyle/>
          <a:p>
            <a:fld id="{F27B5D3C-3B68-4E9F-9A11-F185A60FA15A}" type="slidenum">
              <a:rPr lang="en-IN" smtClean="0"/>
              <a:t>‹#›</a:t>
            </a:fld>
            <a:endParaRPr lang="en-IN"/>
          </a:p>
        </p:txBody>
      </p:sp>
    </p:spTree>
    <p:extLst>
      <p:ext uri="{BB962C8B-B14F-4D97-AF65-F5344CB8AC3E}">
        <p14:creationId xmlns:p14="http://schemas.microsoft.com/office/powerpoint/2010/main" val="6819822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A9EAF2-1587-5777-7B67-7B54AC5A6F77}"/>
              </a:ext>
            </a:extLst>
          </p:cNvPr>
          <p:cNvSpPr>
            <a:spLocks noGrp="1"/>
          </p:cNvSpPr>
          <p:nvPr>
            <p:ph type="title"/>
          </p:nvPr>
        </p:nvSpPr>
        <p:spPr>
          <a:xfrm>
            <a:off x="839788" y="365125"/>
            <a:ext cx="10515600" cy="1325563"/>
          </a:xfrm>
          <a:prstGeom prst="rect">
            <a:avLst/>
          </a:prstGeo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C469D8FF-4F7A-6376-E078-EECA2A74772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9EEF67B-3401-CD66-D8F6-CFD2BBD9955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F9F06886-AC14-408E-1FC7-320106AE220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4976B52-483B-81AA-7694-D96E9B1929A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56AC813D-2132-52DE-5656-D1241852B5EA}"/>
              </a:ext>
            </a:extLst>
          </p:cNvPr>
          <p:cNvSpPr>
            <a:spLocks noGrp="1"/>
          </p:cNvSpPr>
          <p:nvPr>
            <p:ph type="dt" sz="half" idx="10"/>
          </p:nvPr>
        </p:nvSpPr>
        <p:spPr/>
        <p:txBody>
          <a:bodyPr/>
          <a:lstStyle/>
          <a:p>
            <a:fld id="{615D5136-ABF9-4217-8BBC-5F7F56F5BE37}" type="datetimeFigureOut">
              <a:rPr lang="en-IN" smtClean="0"/>
              <a:t>24-06-2025</a:t>
            </a:fld>
            <a:endParaRPr lang="en-IN"/>
          </a:p>
        </p:txBody>
      </p:sp>
      <p:sp>
        <p:nvSpPr>
          <p:cNvPr id="8" name="Footer Placeholder 7">
            <a:extLst>
              <a:ext uri="{FF2B5EF4-FFF2-40B4-BE49-F238E27FC236}">
                <a16:creationId xmlns:a16="http://schemas.microsoft.com/office/drawing/2014/main" id="{59B2261D-3903-417A-749A-59B13E067E21}"/>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ABE94620-D21F-2721-5D4D-17E55945B218}"/>
              </a:ext>
            </a:extLst>
          </p:cNvPr>
          <p:cNvSpPr>
            <a:spLocks noGrp="1"/>
          </p:cNvSpPr>
          <p:nvPr>
            <p:ph type="sldNum" sz="quarter" idx="12"/>
          </p:nvPr>
        </p:nvSpPr>
        <p:spPr/>
        <p:txBody>
          <a:bodyPr/>
          <a:lstStyle/>
          <a:p>
            <a:fld id="{F27B5D3C-3B68-4E9F-9A11-F185A60FA15A}" type="slidenum">
              <a:rPr lang="en-IN" smtClean="0"/>
              <a:t>‹#›</a:t>
            </a:fld>
            <a:endParaRPr lang="en-IN"/>
          </a:p>
        </p:txBody>
      </p:sp>
    </p:spTree>
    <p:extLst>
      <p:ext uri="{BB962C8B-B14F-4D97-AF65-F5344CB8AC3E}">
        <p14:creationId xmlns:p14="http://schemas.microsoft.com/office/powerpoint/2010/main" val="22271976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2A88B5-EFEC-3DDE-14C5-60C335A42007}"/>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AA27DBE6-64C7-E673-8742-85D1EEAFA596}"/>
              </a:ext>
            </a:extLst>
          </p:cNvPr>
          <p:cNvSpPr>
            <a:spLocks noGrp="1"/>
          </p:cNvSpPr>
          <p:nvPr>
            <p:ph type="dt" sz="half" idx="10"/>
          </p:nvPr>
        </p:nvSpPr>
        <p:spPr/>
        <p:txBody>
          <a:bodyPr/>
          <a:lstStyle/>
          <a:p>
            <a:fld id="{615D5136-ABF9-4217-8BBC-5F7F56F5BE37}" type="datetimeFigureOut">
              <a:rPr lang="en-IN" smtClean="0"/>
              <a:t>24-06-2025</a:t>
            </a:fld>
            <a:endParaRPr lang="en-IN"/>
          </a:p>
        </p:txBody>
      </p:sp>
      <p:sp>
        <p:nvSpPr>
          <p:cNvPr id="4" name="Footer Placeholder 3">
            <a:extLst>
              <a:ext uri="{FF2B5EF4-FFF2-40B4-BE49-F238E27FC236}">
                <a16:creationId xmlns:a16="http://schemas.microsoft.com/office/drawing/2014/main" id="{E3FD7B2C-4C21-06F8-90A6-CBDEDEBFD471}"/>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631D41F1-C810-BA91-A31E-F46F67BAE25B}"/>
              </a:ext>
            </a:extLst>
          </p:cNvPr>
          <p:cNvSpPr>
            <a:spLocks noGrp="1"/>
          </p:cNvSpPr>
          <p:nvPr>
            <p:ph type="sldNum" sz="quarter" idx="12"/>
          </p:nvPr>
        </p:nvSpPr>
        <p:spPr/>
        <p:txBody>
          <a:bodyPr/>
          <a:lstStyle/>
          <a:p>
            <a:fld id="{F27B5D3C-3B68-4E9F-9A11-F185A60FA15A}" type="slidenum">
              <a:rPr lang="en-IN" smtClean="0"/>
              <a:t>‹#›</a:t>
            </a:fld>
            <a:endParaRPr lang="en-IN"/>
          </a:p>
        </p:txBody>
      </p:sp>
    </p:spTree>
    <p:extLst>
      <p:ext uri="{BB962C8B-B14F-4D97-AF65-F5344CB8AC3E}">
        <p14:creationId xmlns:p14="http://schemas.microsoft.com/office/powerpoint/2010/main" val="37427772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B245197-9965-563B-AD67-F469F9373752}"/>
              </a:ext>
            </a:extLst>
          </p:cNvPr>
          <p:cNvSpPr>
            <a:spLocks noGrp="1"/>
          </p:cNvSpPr>
          <p:nvPr>
            <p:ph type="dt" sz="half" idx="10"/>
          </p:nvPr>
        </p:nvSpPr>
        <p:spPr/>
        <p:txBody>
          <a:bodyPr/>
          <a:lstStyle/>
          <a:p>
            <a:fld id="{615D5136-ABF9-4217-8BBC-5F7F56F5BE37}" type="datetimeFigureOut">
              <a:rPr lang="en-IN" smtClean="0"/>
              <a:t>24-06-2025</a:t>
            </a:fld>
            <a:endParaRPr lang="en-IN"/>
          </a:p>
        </p:txBody>
      </p:sp>
      <p:sp>
        <p:nvSpPr>
          <p:cNvPr id="3" name="Footer Placeholder 2">
            <a:extLst>
              <a:ext uri="{FF2B5EF4-FFF2-40B4-BE49-F238E27FC236}">
                <a16:creationId xmlns:a16="http://schemas.microsoft.com/office/drawing/2014/main" id="{CCD52087-CDF1-E120-E74A-4004C4E0EC26}"/>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7ED24110-B637-F828-9448-7B723E50E08D}"/>
              </a:ext>
            </a:extLst>
          </p:cNvPr>
          <p:cNvSpPr>
            <a:spLocks noGrp="1"/>
          </p:cNvSpPr>
          <p:nvPr>
            <p:ph type="sldNum" sz="quarter" idx="12"/>
          </p:nvPr>
        </p:nvSpPr>
        <p:spPr/>
        <p:txBody>
          <a:bodyPr/>
          <a:lstStyle/>
          <a:p>
            <a:fld id="{F27B5D3C-3B68-4E9F-9A11-F185A60FA15A}" type="slidenum">
              <a:rPr lang="en-IN" smtClean="0"/>
              <a:t>‹#›</a:t>
            </a:fld>
            <a:endParaRPr lang="en-IN"/>
          </a:p>
        </p:txBody>
      </p:sp>
    </p:spTree>
    <p:extLst>
      <p:ext uri="{BB962C8B-B14F-4D97-AF65-F5344CB8AC3E}">
        <p14:creationId xmlns:p14="http://schemas.microsoft.com/office/powerpoint/2010/main" val="3206891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CB57D0-AA14-8CAE-96A9-06EBA4D4B318}"/>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0D5AAA9D-82CB-F75E-E9AD-43F2E653E28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3E6430D3-DA02-D20D-6392-94D9F0A927D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5AD408E-D6B7-A1DC-0525-73853AE4A5A1}"/>
              </a:ext>
            </a:extLst>
          </p:cNvPr>
          <p:cNvSpPr>
            <a:spLocks noGrp="1"/>
          </p:cNvSpPr>
          <p:nvPr>
            <p:ph type="dt" sz="half" idx="10"/>
          </p:nvPr>
        </p:nvSpPr>
        <p:spPr/>
        <p:txBody>
          <a:bodyPr/>
          <a:lstStyle/>
          <a:p>
            <a:fld id="{615D5136-ABF9-4217-8BBC-5F7F56F5BE37}" type="datetimeFigureOut">
              <a:rPr lang="en-IN" smtClean="0"/>
              <a:t>24-06-2025</a:t>
            </a:fld>
            <a:endParaRPr lang="en-IN"/>
          </a:p>
        </p:txBody>
      </p:sp>
      <p:sp>
        <p:nvSpPr>
          <p:cNvPr id="6" name="Footer Placeholder 5">
            <a:extLst>
              <a:ext uri="{FF2B5EF4-FFF2-40B4-BE49-F238E27FC236}">
                <a16:creationId xmlns:a16="http://schemas.microsoft.com/office/drawing/2014/main" id="{868F727F-E599-F1E6-C3CB-A66BD1420312}"/>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CC86C533-809F-DECF-62D6-59BE60EB61A0}"/>
              </a:ext>
            </a:extLst>
          </p:cNvPr>
          <p:cNvSpPr>
            <a:spLocks noGrp="1"/>
          </p:cNvSpPr>
          <p:nvPr>
            <p:ph type="sldNum" sz="quarter" idx="12"/>
          </p:nvPr>
        </p:nvSpPr>
        <p:spPr/>
        <p:txBody>
          <a:bodyPr/>
          <a:lstStyle/>
          <a:p>
            <a:fld id="{F27B5D3C-3B68-4E9F-9A11-F185A60FA15A}" type="slidenum">
              <a:rPr lang="en-IN" smtClean="0"/>
              <a:t>‹#›</a:t>
            </a:fld>
            <a:endParaRPr lang="en-IN"/>
          </a:p>
        </p:txBody>
      </p:sp>
    </p:spTree>
    <p:extLst>
      <p:ext uri="{BB962C8B-B14F-4D97-AF65-F5344CB8AC3E}">
        <p14:creationId xmlns:p14="http://schemas.microsoft.com/office/powerpoint/2010/main" val="39448506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327D43-484F-F44B-352E-F590C4F1A198}"/>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72E1DD00-9EA6-5345-C828-B4732E87BAD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E3C68D97-37D1-833F-09E0-E6623BBEE02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9ECB070-2EE0-3A8E-9E57-C55B948F9258}"/>
              </a:ext>
            </a:extLst>
          </p:cNvPr>
          <p:cNvSpPr>
            <a:spLocks noGrp="1"/>
          </p:cNvSpPr>
          <p:nvPr>
            <p:ph type="dt" sz="half" idx="10"/>
          </p:nvPr>
        </p:nvSpPr>
        <p:spPr/>
        <p:txBody>
          <a:bodyPr/>
          <a:lstStyle/>
          <a:p>
            <a:fld id="{615D5136-ABF9-4217-8BBC-5F7F56F5BE37}" type="datetimeFigureOut">
              <a:rPr lang="en-IN" smtClean="0"/>
              <a:t>24-06-2025</a:t>
            </a:fld>
            <a:endParaRPr lang="en-IN"/>
          </a:p>
        </p:txBody>
      </p:sp>
      <p:sp>
        <p:nvSpPr>
          <p:cNvPr id="6" name="Footer Placeholder 5">
            <a:extLst>
              <a:ext uri="{FF2B5EF4-FFF2-40B4-BE49-F238E27FC236}">
                <a16:creationId xmlns:a16="http://schemas.microsoft.com/office/drawing/2014/main" id="{888CC930-BAF5-948E-5C15-73A0D8BC6F7F}"/>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CA830A76-A61C-AFC2-7E21-5674D094E294}"/>
              </a:ext>
            </a:extLst>
          </p:cNvPr>
          <p:cNvSpPr>
            <a:spLocks noGrp="1"/>
          </p:cNvSpPr>
          <p:nvPr>
            <p:ph type="sldNum" sz="quarter" idx="12"/>
          </p:nvPr>
        </p:nvSpPr>
        <p:spPr/>
        <p:txBody>
          <a:bodyPr/>
          <a:lstStyle/>
          <a:p>
            <a:fld id="{F27B5D3C-3B68-4E9F-9A11-F185A60FA15A}" type="slidenum">
              <a:rPr lang="en-IN" smtClean="0"/>
              <a:t>‹#›</a:t>
            </a:fld>
            <a:endParaRPr lang="en-IN"/>
          </a:p>
        </p:txBody>
      </p:sp>
    </p:spTree>
    <p:extLst>
      <p:ext uri="{BB962C8B-B14F-4D97-AF65-F5344CB8AC3E}">
        <p14:creationId xmlns:p14="http://schemas.microsoft.com/office/powerpoint/2010/main" val="2805153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917E13B-F9B3-178F-8F99-7F9E9263C93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30B8A7B0-78BC-8C81-A7F0-A5CB836DA9E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15D5136-ABF9-4217-8BBC-5F7F56F5BE37}" type="datetimeFigureOut">
              <a:rPr lang="en-IN" smtClean="0"/>
              <a:t>24-06-2025</a:t>
            </a:fld>
            <a:endParaRPr lang="en-IN"/>
          </a:p>
        </p:txBody>
      </p:sp>
      <p:sp>
        <p:nvSpPr>
          <p:cNvPr id="5" name="Footer Placeholder 4">
            <a:extLst>
              <a:ext uri="{FF2B5EF4-FFF2-40B4-BE49-F238E27FC236}">
                <a16:creationId xmlns:a16="http://schemas.microsoft.com/office/drawing/2014/main" id="{74520AB1-2802-FEB9-4C46-24F610A923A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a16="http://schemas.microsoft.com/office/drawing/2014/main" id="{DFA0AFFF-1359-3025-FE7D-CAA3B939CBB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27B5D3C-3B68-4E9F-9A11-F185A60FA15A}" type="slidenum">
              <a:rPr lang="en-IN" smtClean="0"/>
              <a:t>‹#›</a:t>
            </a:fld>
            <a:endParaRPr lang="en-IN"/>
          </a:p>
        </p:txBody>
      </p:sp>
      <p:pic>
        <p:nvPicPr>
          <p:cNvPr id="10" name="Picture 9">
            <a:extLst>
              <a:ext uri="{FF2B5EF4-FFF2-40B4-BE49-F238E27FC236}">
                <a16:creationId xmlns:a16="http://schemas.microsoft.com/office/drawing/2014/main" id="{487182AE-4115-E00E-4658-A8EE57C376BC}"/>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1847850" y="185738"/>
            <a:ext cx="8496300" cy="1304925"/>
          </a:xfrm>
          <a:prstGeom prst="rect">
            <a:avLst/>
          </a:prstGeom>
        </p:spPr>
      </p:pic>
    </p:spTree>
    <p:extLst>
      <p:ext uri="{BB962C8B-B14F-4D97-AF65-F5344CB8AC3E}">
        <p14:creationId xmlns:p14="http://schemas.microsoft.com/office/powerpoint/2010/main" val="5314816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customXml" Target="../ink/ink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C4303B-F4BC-7597-D668-C70E8DAB4CB8}"/>
              </a:ext>
            </a:extLst>
          </p:cNvPr>
          <p:cNvSpPr>
            <a:spLocks noGrp="1"/>
          </p:cNvSpPr>
          <p:nvPr>
            <p:ph type="ctrTitle"/>
          </p:nvPr>
        </p:nvSpPr>
        <p:spPr>
          <a:xfrm>
            <a:off x="1524000" y="2258153"/>
            <a:ext cx="9144000" cy="2089191"/>
          </a:xfrm>
        </p:spPr>
        <p:txBody>
          <a:bodyPr/>
          <a:lstStyle/>
          <a:p>
            <a:r>
              <a:rPr lang="en-US" b="1" dirty="0"/>
              <a:t>Corporate Strategy</a:t>
            </a:r>
            <a:br>
              <a:rPr lang="en-US" dirty="0"/>
            </a:br>
            <a:r>
              <a:rPr lang="en-US" sz="2400" dirty="0"/>
              <a:t>Subject Code – MBA205</a:t>
            </a:r>
            <a:br>
              <a:rPr lang="en-US" sz="2400" dirty="0"/>
            </a:br>
            <a:r>
              <a:rPr lang="en-US" sz="2400" dirty="0"/>
              <a:t>By</a:t>
            </a:r>
            <a:br>
              <a:rPr lang="en-US" sz="2400" dirty="0"/>
            </a:br>
            <a:r>
              <a:rPr lang="en-US" sz="2400" dirty="0"/>
              <a:t>Pallavi</a:t>
            </a:r>
            <a:br>
              <a:rPr lang="en-US" sz="2400" dirty="0"/>
            </a:br>
            <a:r>
              <a:rPr lang="en-US" sz="2400" dirty="0"/>
              <a:t>Assistant Professor</a:t>
            </a:r>
            <a:endParaRPr lang="en-IN" sz="2400" dirty="0"/>
          </a:p>
        </p:txBody>
      </p:sp>
      <p:sp>
        <p:nvSpPr>
          <p:cNvPr id="3" name="Subtitle 2">
            <a:extLst>
              <a:ext uri="{FF2B5EF4-FFF2-40B4-BE49-F238E27FC236}">
                <a16:creationId xmlns:a16="http://schemas.microsoft.com/office/drawing/2014/main" id="{0B0C1207-ECA1-641C-6B58-4970E04F8250}"/>
              </a:ext>
            </a:extLst>
          </p:cNvPr>
          <p:cNvSpPr>
            <a:spLocks noGrp="1"/>
          </p:cNvSpPr>
          <p:nvPr>
            <p:ph type="subTitle" idx="1"/>
          </p:nvPr>
        </p:nvSpPr>
        <p:spPr>
          <a:xfrm>
            <a:off x="1524000" y="4599846"/>
            <a:ext cx="9144000" cy="1655762"/>
          </a:xfrm>
        </p:spPr>
        <p:txBody>
          <a:bodyPr>
            <a:normAutofit/>
          </a:bodyPr>
          <a:lstStyle/>
          <a:p>
            <a:r>
              <a:rPr lang="en-US" sz="5200" b="1" dirty="0"/>
              <a:t>Module 2</a:t>
            </a:r>
          </a:p>
          <a:p>
            <a:r>
              <a:rPr lang="en-US" sz="5200" b="1" dirty="0"/>
              <a:t>Assessing external environment</a:t>
            </a:r>
          </a:p>
        </p:txBody>
      </p:sp>
      <mc:AlternateContent xmlns:mc="http://schemas.openxmlformats.org/markup-compatibility/2006" xmlns:p14="http://schemas.microsoft.com/office/powerpoint/2010/main">
        <mc:Choice Requires="p14">
          <p:contentPart p14:bwMode="auto" r:id="rId2">
            <p14:nvContentPartPr>
              <p14:cNvPr id="10" name="Ink 9">
                <a:extLst>
                  <a:ext uri="{FF2B5EF4-FFF2-40B4-BE49-F238E27FC236}">
                    <a16:creationId xmlns:a16="http://schemas.microsoft.com/office/drawing/2014/main" id="{8F227CBC-52EA-84A0-387A-E150586F00D5}"/>
                  </a:ext>
                </a:extLst>
              </p14:cNvPr>
              <p14:cNvContentPartPr/>
              <p14:nvPr/>
            </p14:nvContentPartPr>
            <p14:xfrm>
              <a:off x="699568" y="2500310"/>
              <a:ext cx="360" cy="360"/>
            </p14:xfrm>
          </p:contentPart>
        </mc:Choice>
        <mc:Fallback xmlns="">
          <p:pic>
            <p:nvPicPr>
              <p:cNvPr id="10" name="Ink 9">
                <a:extLst>
                  <a:ext uri="{FF2B5EF4-FFF2-40B4-BE49-F238E27FC236}">
                    <a16:creationId xmlns:a16="http://schemas.microsoft.com/office/drawing/2014/main" id="{8F227CBC-52EA-84A0-387A-E150586F00D5}"/>
                  </a:ext>
                </a:extLst>
              </p:cNvPr>
              <p:cNvPicPr/>
              <p:nvPr/>
            </p:nvPicPr>
            <p:blipFill>
              <a:blip r:embed="rId4"/>
              <a:stretch>
                <a:fillRect/>
              </a:stretch>
            </p:blipFill>
            <p:spPr>
              <a:xfrm>
                <a:off x="690568" y="2491670"/>
                <a:ext cx="18000" cy="18000"/>
              </a:xfrm>
              <a:prstGeom prst="rect">
                <a:avLst/>
              </a:prstGeom>
            </p:spPr>
          </p:pic>
        </mc:Fallback>
      </mc:AlternateContent>
    </p:spTree>
    <p:extLst>
      <p:ext uri="{BB962C8B-B14F-4D97-AF65-F5344CB8AC3E}">
        <p14:creationId xmlns:p14="http://schemas.microsoft.com/office/powerpoint/2010/main" val="409517165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E1DA395-8D2D-5C92-3691-74AA3180C1D6}"/>
              </a:ext>
            </a:extLst>
          </p:cNvPr>
          <p:cNvSpPr>
            <a:spLocks noGrp="1"/>
          </p:cNvSpPr>
          <p:nvPr>
            <p:ph idx="1"/>
          </p:nvPr>
        </p:nvSpPr>
        <p:spPr>
          <a:xfrm>
            <a:off x="838200" y="1959428"/>
            <a:ext cx="10515600" cy="5477069"/>
          </a:xfrm>
        </p:spPr>
        <p:txBody>
          <a:bodyPr>
            <a:normAutofit/>
          </a:bodyPr>
          <a:lstStyle/>
          <a:p>
            <a:pPr marL="0" indent="0" algn="ctr">
              <a:buNone/>
            </a:pPr>
            <a:r>
              <a:rPr lang="en-US" dirty="0">
                <a:solidFill>
                  <a:srgbClr val="C00000"/>
                </a:solidFill>
              </a:rPr>
              <a:t>KEY EXTERNAL FORCES</a:t>
            </a:r>
          </a:p>
          <a:p>
            <a:r>
              <a:rPr lang="en-US" sz="2000" b="0" i="0" dirty="0">
                <a:effectLst/>
                <a:latin typeface="Garamond" panose="02020404030301010803" pitchFamily="18" charset="0"/>
              </a:rPr>
              <a:t>Key external forces are the factors outside an organization that can impact its performance and success.</a:t>
            </a:r>
          </a:p>
          <a:p>
            <a:r>
              <a:rPr lang="en-US" sz="2000" b="0" i="0" dirty="0">
                <a:effectLst/>
                <a:latin typeface="Garamond" panose="02020404030301010803" pitchFamily="18" charset="0"/>
              </a:rPr>
              <a:t> These forces are often categorized as Political, Economic, Social, Technological, Environmental, and Legal (PESTLE).</a:t>
            </a:r>
          </a:p>
          <a:p>
            <a:pPr marL="457200" indent="-457200">
              <a:buFont typeface="+mj-lt"/>
              <a:buAutoNum type="arabicPeriod"/>
            </a:pPr>
            <a:r>
              <a:rPr lang="en-US" sz="2000" b="1" dirty="0">
                <a:latin typeface="Google Sans"/>
              </a:rPr>
              <a:t>Customer environment:</a:t>
            </a:r>
          </a:p>
          <a:p>
            <a:r>
              <a:rPr lang="en-US" sz="2000" dirty="0">
                <a:latin typeface="Garamond" panose="02020404030301010803" pitchFamily="18" charset="0"/>
              </a:rPr>
              <a:t>Tracing the feedbacks of customer</a:t>
            </a:r>
          </a:p>
          <a:p>
            <a:r>
              <a:rPr lang="en-US" sz="2000" dirty="0">
                <a:latin typeface="Garamond" panose="02020404030301010803" pitchFamily="18" charset="0"/>
              </a:rPr>
              <a:t>Needs and requirements of customers</a:t>
            </a:r>
          </a:p>
          <a:p>
            <a:r>
              <a:rPr lang="en-US" sz="2000" dirty="0">
                <a:latin typeface="Garamond" panose="02020404030301010803" pitchFamily="18" charset="0"/>
              </a:rPr>
              <a:t>Assessment of return rates</a:t>
            </a:r>
          </a:p>
          <a:p>
            <a:r>
              <a:rPr lang="en-US" sz="2000" dirty="0">
                <a:latin typeface="Garamond" panose="02020404030301010803" pitchFamily="18" charset="0"/>
              </a:rPr>
              <a:t>Need of quality improvement and maintenance </a:t>
            </a:r>
          </a:p>
          <a:p>
            <a:r>
              <a:rPr lang="en-US" sz="2000" dirty="0">
                <a:latin typeface="Garamond" panose="02020404030301010803" pitchFamily="18" charset="0"/>
              </a:rPr>
              <a:t>Assessing the level of competition from present and possible substitutes on the basis of customer feedback</a:t>
            </a:r>
          </a:p>
          <a:p>
            <a:pPr marL="0" indent="0">
              <a:buNone/>
            </a:pPr>
            <a:endParaRPr lang="en-IN" dirty="0">
              <a:solidFill>
                <a:srgbClr val="C00000"/>
              </a:solidFill>
            </a:endParaRPr>
          </a:p>
        </p:txBody>
      </p:sp>
    </p:spTree>
    <p:extLst>
      <p:ext uri="{BB962C8B-B14F-4D97-AF65-F5344CB8AC3E}">
        <p14:creationId xmlns:p14="http://schemas.microsoft.com/office/powerpoint/2010/main" val="5453506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212D9D7-908B-4EC3-691D-853364EA79A4}"/>
              </a:ext>
            </a:extLst>
          </p:cNvPr>
          <p:cNvSpPr>
            <a:spLocks noGrp="1"/>
          </p:cNvSpPr>
          <p:nvPr>
            <p:ph idx="1"/>
          </p:nvPr>
        </p:nvSpPr>
        <p:spPr>
          <a:xfrm>
            <a:off x="912845" y="1856792"/>
            <a:ext cx="10515600" cy="4730718"/>
          </a:xfrm>
        </p:spPr>
        <p:txBody>
          <a:bodyPr>
            <a:normAutofit fontScale="70000" lnSpcReduction="20000"/>
          </a:bodyPr>
          <a:lstStyle/>
          <a:p>
            <a:pPr marL="0" indent="0">
              <a:buNone/>
            </a:pPr>
            <a:r>
              <a:rPr lang="en-US" b="1" dirty="0"/>
              <a:t>2. </a:t>
            </a:r>
            <a:r>
              <a:rPr lang="en-US" sz="2800" b="1" dirty="0"/>
              <a:t>Competitive environment:</a:t>
            </a:r>
          </a:p>
          <a:p>
            <a:r>
              <a:rPr lang="en-IN" sz="2800" dirty="0">
                <a:latin typeface="Garamond" panose="02020404030301010803" pitchFamily="18" charset="0"/>
              </a:rPr>
              <a:t>Market segments</a:t>
            </a:r>
          </a:p>
          <a:p>
            <a:r>
              <a:rPr lang="en-IN" sz="2800" dirty="0">
                <a:latin typeface="Garamond" panose="02020404030301010803" pitchFamily="18" charset="0"/>
              </a:rPr>
              <a:t>Competitor analysis</a:t>
            </a:r>
          </a:p>
          <a:p>
            <a:r>
              <a:rPr lang="en-IN" sz="2800" dirty="0">
                <a:latin typeface="Garamond" panose="02020404030301010803" pitchFamily="18" charset="0"/>
              </a:rPr>
              <a:t>Past research and developments</a:t>
            </a:r>
          </a:p>
          <a:p>
            <a:r>
              <a:rPr lang="en-IN" sz="2800" dirty="0">
                <a:latin typeface="Garamond" panose="02020404030301010803" pitchFamily="18" charset="0"/>
              </a:rPr>
              <a:t>Arrival of new competitors</a:t>
            </a:r>
          </a:p>
          <a:p>
            <a:r>
              <a:rPr lang="en-IN" sz="2800" dirty="0">
                <a:latin typeface="Garamond" panose="02020404030301010803" pitchFamily="18" charset="0"/>
              </a:rPr>
              <a:t>Patterns of market shares</a:t>
            </a:r>
          </a:p>
          <a:p>
            <a:r>
              <a:rPr lang="en-IN" sz="2800" dirty="0">
                <a:latin typeface="Garamond" panose="02020404030301010803" pitchFamily="18" charset="0"/>
              </a:rPr>
              <a:t>Threat of new entrants and substitutes</a:t>
            </a:r>
          </a:p>
          <a:p>
            <a:pPr marL="0" indent="0">
              <a:buNone/>
            </a:pPr>
            <a:r>
              <a:rPr lang="en-IN" b="1" dirty="0"/>
              <a:t>3.</a:t>
            </a:r>
            <a:r>
              <a:rPr lang="en-IN" sz="2800" b="1" dirty="0"/>
              <a:t>Industry environment:</a:t>
            </a:r>
          </a:p>
          <a:p>
            <a:r>
              <a:rPr lang="en-IN" sz="2800" dirty="0">
                <a:latin typeface="Garamond" panose="02020404030301010803" pitchFamily="18" charset="0"/>
              </a:rPr>
              <a:t>Different strategies adopted by the industry</a:t>
            </a:r>
          </a:p>
          <a:p>
            <a:r>
              <a:rPr lang="en-IN" sz="2800" dirty="0">
                <a:latin typeface="Garamond" panose="02020404030301010803" pitchFamily="18" charset="0"/>
              </a:rPr>
              <a:t>Industry structure</a:t>
            </a:r>
          </a:p>
          <a:p>
            <a:r>
              <a:rPr lang="en-IN" sz="2800" dirty="0">
                <a:latin typeface="Garamond" panose="02020404030301010803" pitchFamily="18" charset="0"/>
              </a:rPr>
              <a:t>Changes in product or service offerings</a:t>
            </a:r>
          </a:p>
          <a:p>
            <a:r>
              <a:rPr lang="en-IN" sz="2800" dirty="0">
                <a:latin typeface="Garamond" panose="02020404030301010803" pitchFamily="18" charset="0"/>
              </a:rPr>
              <a:t>Modification in government regulations</a:t>
            </a:r>
          </a:p>
          <a:p>
            <a:r>
              <a:rPr lang="en-IN" sz="2800" dirty="0">
                <a:latin typeface="Garamond" panose="02020404030301010803" pitchFamily="18" charset="0"/>
              </a:rPr>
              <a:t>Sources of finance in the industry</a:t>
            </a:r>
          </a:p>
          <a:p>
            <a:r>
              <a:rPr lang="en-IN" sz="2800" dirty="0">
                <a:latin typeface="Garamond" panose="02020404030301010803" pitchFamily="18" charset="0"/>
              </a:rPr>
              <a:t>Past trends of the market</a:t>
            </a:r>
          </a:p>
          <a:p>
            <a:endParaRPr lang="en-IN" dirty="0"/>
          </a:p>
        </p:txBody>
      </p:sp>
    </p:spTree>
    <p:extLst>
      <p:ext uri="{BB962C8B-B14F-4D97-AF65-F5344CB8AC3E}">
        <p14:creationId xmlns:p14="http://schemas.microsoft.com/office/powerpoint/2010/main" val="29678643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212D9D7-908B-4EC3-691D-853364EA79A4}"/>
              </a:ext>
            </a:extLst>
          </p:cNvPr>
          <p:cNvSpPr>
            <a:spLocks noGrp="1"/>
          </p:cNvSpPr>
          <p:nvPr>
            <p:ph idx="1"/>
          </p:nvPr>
        </p:nvSpPr>
        <p:spPr>
          <a:xfrm>
            <a:off x="912845" y="2099290"/>
            <a:ext cx="10515600" cy="4758710"/>
          </a:xfrm>
        </p:spPr>
        <p:txBody>
          <a:bodyPr/>
          <a:lstStyle/>
          <a:p>
            <a:pPr marL="0" indent="0">
              <a:buNone/>
            </a:pPr>
            <a:r>
              <a:rPr lang="en-US" sz="2400" dirty="0"/>
              <a:t>4</a:t>
            </a:r>
            <a:r>
              <a:rPr lang="en-US" sz="2400" b="1" dirty="0"/>
              <a:t>. Macro environment:</a:t>
            </a:r>
          </a:p>
          <a:p>
            <a:r>
              <a:rPr lang="en-IN" sz="2400" dirty="0">
                <a:latin typeface="Garamond" panose="02020404030301010803" pitchFamily="18" charset="0"/>
              </a:rPr>
              <a:t>Socio economic factors</a:t>
            </a:r>
          </a:p>
          <a:p>
            <a:r>
              <a:rPr lang="en-IN" sz="2400" dirty="0">
                <a:latin typeface="Garamond" panose="02020404030301010803" pitchFamily="18" charset="0"/>
              </a:rPr>
              <a:t>Political factors</a:t>
            </a:r>
          </a:p>
          <a:p>
            <a:r>
              <a:rPr lang="en-IN" sz="2400" dirty="0">
                <a:latin typeface="Garamond" panose="02020404030301010803" pitchFamily="18" charset="0"/>
              </a:rPr>
              <a:t>Technological factors</a:t>
            </a:r>
          </a:p>
          <a:p>
            <a:r>
              <a:rPr lang="en-IN" sz="2400" dirty="0">
                <a:latin typeface="Garamond" panose="02020404030301010803" pitchFamily="18" charset="0"/>
              </a:rPr>
              <a:t>Demographic factors</a:t>
            </a:r>
          </a:p>
          <a:p>
            <a:endParaRPr lang="en-IN" dirty="0"/>
          </a:p>
        </p:txBody>
      </p:sp>
    </p:spTree>
    <p:extLst>
      <p:ext uri="{BB962C8B-B14F-4D97-AF65-F5344CB8AC3E}">
        <p14:creationId xmlns:p14="http://schemas.microsoft.com/office/powerpoint/2010/main" val="19496214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212D9D7-908B-4EC3-691D-853364EA79A4}"/>
              </a:ext>
            </a:extLst>
          </p:cNvPr>
          <p:cNvSpPr>
            <a:spLocks noGrp="1"/>
          </p:cNvSpPr>
          <p:nvPr>
            <p:ph idx="1"/>
          </p:nvPr>
        </p:nvSpPr>
        <p:spPr>
          <a:xfrm>
            <a:off x="838200" y="1959429"/>
            <a:ext cx="10515600" cy="4712057"/>
          </a:xfrm>
        </p:spPr>
        <p:txBody>
          <a:bodyPr>
            <a:normAutofit/>
          </a:bodyPr>
          <a:lstStyle/>
          <a:p>
            <a:pPr marL="0" indent="0" algn="ctr">
              <a:buNone/>
            </a:pPr>
            <a:r>
              <a:rPr lang="en-US" sz="3200" b="1" dirty="0">
                <a:solidFill>
                  <a:srgbClr val="C00000"/>
                </a:solidFill>
              </a:rPr>
              <a:t>INDUSTRY ANALYSIS</a:t>
            </a:r>
          </a:p>
          <a:p>
            <a:endParaRPr lang="en-US" sz="1800" dirty="0">
              <a:latin typeface="Garamond" panose="02020404030301010803" pitchFamily="18" charset="0"/>
            </a:endParaRPr>
          </a:p>
          <a:p>
            <a:r>
              <a:rPr lang="en-US" sz="2400" dirty="0">
                <a:latin typeface="Garamond" panose="02020404030301010803" pitchFamily="18" charset="0"/>
              </a:rPr>
              <a:t>Industry analysis is the analysis of a specific branch of manufacturing, service, or trade. Understanding the industry in which a company operates provides an essential framework for the analysis of the individual company—that is, company analysis.</a:t>
            </a:r>
          </a:p>
          <a:p>
            <a:r>
              <a:rPr lang="en-US" sz="2400" dirty="0">
                <a:latin typeface="Garamond" panose="02020404030301010803" pitchFamily="18" charset="0"/>
              </a:rPr>
              <a:t>Helps a company to realize it’s potential in the market amongst its’ competitors.</a:t>
            </a:r>
          </a:p>
          <a:p>
            <a:r>
              <a:rPr lang="en-US" sz="2400" dirty="0">
                <a:latin typeface="Garamond" panose="02020404030301010803" pitchFamily="18" charset="0"/>
              </a:rPr>
              <a:t>It helps the company to invest in its strength, overcome the weakness, expand itself with the prevailing opportunities in the market.</a:t>
            </a:r>
          </a:p>
          <a:p>
            <a:r>
              <a:rPr lang="en-US" sz="2400" dirty="0">
                <a:latin typeface="Garamond" panose="02020404030301010803" pitchFamily="18" charset="0"/>
              </a:rPr>
              <a:t>This also let the company to know the forces, industry attractiveness, critical factors that define company success.</a:t>
            </a:r>
            <a:endParaRPr lang="en-IN" sz="2400" dirty="0">
              <a:latin typeface="Garamond" panose="02020404030301010803" pitchFamily="18" charset="0"/>
            </a:endParaRPr>
          </a:p>
          <a:p>
            <a:pPr marL="0" indent="0">
              <a:buNone/>
            </a:pPr>
            <a:endParaRPr lang="en-IN" sz="2400" dirty="0">
              <a:solidFill>
                <a:srgbClr val="C00000"/>
              </a:solidFill>
            </a:endParaRPr>
          </a:p>
        </p:txBody>
      </p:sp>
    </p:spTree>
    <p:extLst>
      <p:ext uri="{BB962C8B-B14F-4D97-AF65-F5344CB8AC3E}">
        <p14:creationId xmlns:p14="http://schemas.microsoft.com/office/powerpoint/2010/main" val="40034108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E466943-9C45-E52C-4154-7CF5F3E452CC}"/>
              </a:ext>
            </a:extLst>
          </p:cNvPr>
          <p:cNvSpPr>
            <a:spLocks noGrp="1"/>
          </p:cNvSpPr>
          <p:nvPr>
            <p:ph idx="1"/>
          </p:nvPr>
        </p:nvSpPr>
        <p:spPr>
          <a:xfrm>
            <a:off x="912845" y="2161527"/>
            <a:ext cx="10515600" cy="4351338"/>
          </a:xfrm>
        </p:spPr>
        <p:txBody>
          <a:bodyPr>
            <a:normAutofit fontScale="25000" lnSpcReduction="20000"/>
          </a:bodyPr>
          <a:lstStyle/>
          <a:p>
            <a:pPr marL="0" indent="0">
              <a:buNone/>
            </a:pPr>
            <a:r>
              <a:rPr lang="en-US" sz="12800" b="1" dirty="0">
                <a:solidFill>
                  <a:srgbClr val="C00000"/>
                </a:solidFill>
              </a:rPr>
              <a:t>Key Components of Industry Analysis in External Audit:</a:t>
            </a:r>
          </a:p>
          <a:p>
            <a:pPr marL="0" indent="0">
              <a:lnSpc>
                <a:spcPct val="120000"/>
              </a:lnSpc>
              <a:buNone/>
            </a:pPr>
            <a:r>
              <a:rPr lang="en-US" sz="7400" b="1" dirty="0">
                <a:latin typeface="Garamond" panose="02020404030301010803" pitchFamily="18" charset="0"/>
              </a:rPr>
              <a:t>1.Industry Overview: </a:t>
            </a:r>
            <a:r>
              <a:rPr lang="en-US" sz="7400" dirty="0">
                <a:latin typeface="Garamond" panose="02020404030301010803" pitchFamily="18" charset="0"/>
              </a:rPr>
              <a:t>Start by providing a general overview of the industry, its size, scope, and major players. Identify the main product or service offerings and any unique characteristics that set the industry apart.</a:t>
            </a:r>
          </a:p>
          <a:p>
            <a:pPr marL="0" indent="0">
              <a:lnSpc>
                <a:spcPct val="120000"/>
              </a:lnSpc>
              <a:buNone/>
            </a:pPr>
            <a:r>
              <a:rPr lang="en-US" sz="7400" b="1" dirty="0">
                <a:latin typeface="Garamond" panose="02020404030301010803" pitchFamily="18" charset="0"/>
              </a:rPr>
              <a:t>2.Market Trends and Growth Drivers: </a:t>
            </a:r>
            <a:r>
              <a:rPr lang="en-US" sz="7400" dirty="0">
                <a:latin typeface="Garamond" panose="02020404030301010803" pitchFamily="18" charset="0"/>
              </a:rPr>
              <a:t>Analyze current market trends, growth rates, and factors that are driving or hindering growth within the industry. This can include demographic shifts, technological advancements, changes in consumer behavior, or economic conditions.</a:t>
            </a:r>
          </a:p>
          <a:p>
            <a:pPr marL="0" indent="0">
              <a:lnSpc>
                <a:spcPct val="120000"/>
              </a:lnSpc>
              <a:buNone/>
            </a:pPr>
            <a:r>
              <a:rPr lang="en-US" sz="7400" b="1" dirty="0">
                <a:latin typeface="Garamond" panose="02020404030301010803" pitchFamily="18" charset="0"/>
              </a:rPr>
              <a:t>3.Competitive Landscape: </a:t>
            </a:r>
            <a:r>
              <a:rPr lang="en-US" sz="7400" dirty="0">
                <a:latin typeface="Garamond" panose="02020404030301010803" pitchFamily="18" charset="0"/>
              </a:rPr>
              <a:t>Assess the competitive structure of the industry, including the number and size of competitors, market share distribution, and barriers to entry. Identify any significant competitive advantages or disadvantages affecting the industry players.</a:t>
            </a:r>
          </a:p>
          <a:p>
            <a:pPr marL="0" indent="0">
              <a:lnSpc>
                <a:spcPct val="120000"/>
              </a:lnSpc>
              <a:buNone/>
            </a:pPr>
            <a:r>
              <a:rPr lang="en-US" sz="7400" b="1" dirty="0">
                <a:latin typeface="Garamond" panose="02020404030301010803" pitchFamily="18" charset="0"/>
              </a:rPr>
              <a:t>4.Regulatory and Legal Environment: </a:t>
            </a:r>
            <a:r>
              <a:rPr lang="en-US" sz="7400" dirty="0">
                <a:latin typeface="Garamond" panose="02020404030301010803" pitchFamily="18" charset="0"/>
              </a:rPr>
              <a:t>Examine the regulatory framework governing the industry. Understand how regulations impact the industry's operations, compliance requirements, and potential risks for companies within the sector.</a:t>
            </a:r>
          </a:p>
          <a:p>
            <a:endParaRPr lang="en-IN" dirty="0"/>
          </a:p>
        </p:txBody>
      </p:sp>
    </p:spTree>
    <p:extLst>
      <p:ext uri="{BB962C8B-B14F-4D97-AF65-F5344CB8AC3E}">
        <p14:creationId xmlns:p14="http://schemas.microsoft.com/office/powerpoint/2010/main" val="12055817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212D9D7-908B-4EC3-691D-853364EA79A4}"/>
              </a:ext>
            </a:extLst>
          </p:cNvPr>
          <p:cNvSpPr>
            <a:spLocks noGrp="1"/>
          </p:cNvSpPr>
          <p:nvPr>
            <p:ph idx="1"/>
          </p:nvPr>
        </p:nvSpPr>
        <p:spPr>
          <a:xfrm>
            <a:off x="838200" y="2211355"/>
            <a:ext cx="10515600" cy="4777371"/>
          </a:xfrm>
        </p:spPr>
        <p:txBody>
          <a:bodyPr>
            <a:normAutofit/>
          </a:bodyPr>
          <a:lstStyle/>
          <a:p>
            <a:pPr marL="0" indent="0">
              <a:buNone/>
            </a:pPr>
            <a:r>
              <a:rPr lang="en-US" sz="2000" b="1" dirty="0">
                <a:latin typeface="Garamond" panose="02020404030301010803" pitchFamily="18" charset="0"/>
              </a:rPr>
              <a:t>5.SWOT Analysis: </a:t>
            </a:r>
            <a:r>
              <a:rPr lang="en-US" sz="2000" dirty="0">
                <a:latin typeface="Garamond" panose="02020404030301010803" pitchFamily="18" charset="0"/>
              </a:rPr>
              <a:t>Conduct a SWOT analysis (Strengths, Weaknesses, Opportunities, Threats) of the industry. This analysis helps auditors and management understand the internal and external factors that could influence the industry's future performance.</a:t>
            </a:r>
            <a:endParaRPr lang="en-IN" sz="2000" dirty="0">
              <a:latin typeface="Garamond" panose="02020404030301010803" pitchFamily="18" charset="0"/>
            </a:endParaRPr>
          </a:p>
          <a:p>
            <a:pPr marL="0" indent="0">
              <a:buNone/>
            </a:pPr>
            <a:r>
              <a:rPr lang="en-US" sz="2000" b="1" dirty="0">
                <a:latin typeface="Garamond" panose="02020404030301010803" pitchFamily="18" charset="0"/>
              </a:rPr>
              <a:t>6.Key Performance Indicators (KPIs): </a:t>
            </a:r>
            <a:r>
              <a:rPr lang="en-US" sz="2000" dirty="0">
                <a:latin typeface="Garamond" panose="02020404030301010803" pitchFamily="18" charset="0"/>
              </a:rPr>
              <a:t>Identify and evaluate the critical KPIs for the industry. Common KPIs may include revenue growth rates, profit margins, customer retention rates, and market share changes.</a:t>
            </a:r>
          </a:p>
          <a:p>
            <a:pPr marL="0" indent="0">
              <a:buNone/>
            </a:pPr>
            <a:endParaRPr lang="en-IN" sz="2000" dirty="0"/>
          </a:p>
        </p:txBody>
      </p:sp>
    </p:spTree>
    <p:extLst>
      <p:ext uri="{BB962C8B-B14F-4D97-AF65-F5344CB8AC3E}">
        <p14:creationId xmlns:p14="http://schemas.microsoft.com/office/powerpoint/2010/main" val="31129588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D3DEB7F6-CEF2-ADF0-5BFD-7A946FC2A7D9}"/>
              </a:ext>
            </a:extLst>
          </p:cNvPr>
          <p:cNvSpPr/>
          <p:nvPr/>
        </p:nvSpPr>
        <p:spPr>
          <a:xfrm>
            <a:off x="1962538" y="1800811"/>
            <a:ext cx="8472196" cy="905068"/>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3200" dirty="0">
                <a:ln w="0"/>
                <a:solidFill>
                  <a:schemeClr val="accent2">
                    <a:lumMod val="75000"/>
                  </a:schemeClr>
                </a:solidFill>
                <a:effectLst>
                  <a:outerShdw blurRad="38100" dist="19050" dir="2700000" algn="tl" rotWithShape="0">
                    <a:schemeClr val="dk1">
                      <a:alpha val="40000"/>
                    </a:schemeClr>
                  </a:outerShdw>
                </a:effectLst>
              </a:rPr>
              <a:t>FACTORS ANALYSED IN INDUSTRY ANALYSIS</a:t>
            </a:r>
            <a:endParaRPr lang="en-IN" sz="3200" dirty="0">
              <a:ln w="0"/>
              <a:solidFill>
                <a:schemeClr val="accent2">
                  <a:lumMod val="75000"/>
                </a:schemeClr>
              </a:solidFill>
              <a:effectLst>
                <a:outerShdw blurRad="38100" dist="19050" dir="2700000" algn="tl" rotWithShape="0">
                  <a:schemeClr val="dk1">
                    <a:alpha val="40000"/>
                  </a:schemeClr>
                </a:outerShdw>
              </a:effectLst>
            </a:endParaRPr>
          </a:p>
        </p:txBody>
      </p:sp>
      <p:cxnSp>
        <p:nvCxnSpPr>
          <p:cNvPr id="6" name="Straight Connector 5">
            <a:extLst>
              <a:ext uri="{FF2B5EF4-FFF2-40B4-BE49-F238E27FC236}">
                <a16:creationId xmlns:a16="http://schemas.microsoft.com/office/drawing/2014/main" id="{59D8CF71-2210-B029-DBCF-92BB537598D6}"/>
              </a:ext>
            </a:extLst>
          </p:cNvPr>
          <p:cNvCxnSpPr>
            <a:cxnSpLocks/>
          </p:cNvCxnSpPr>
          <p:nvPr/>
        </p:nvCxnSpPr>
        <p:spPr>
          <a:xfrm>
            <a:off x="6435011" y="2715207"/>
            <a:ext cx="9330" cy="3769569"/>
          </a:xfrm>
          <a:prstGeom prst="line">
            <a:avLst/>
          </a:prstGeom>
        </p:spPr>
        <p:style>
          <a:lnRef idx="1">
            <a:schemeClr val="dk1"/>
          </a:lnRef>
          <a:fillRef idx="0">
            <a:schemeClr val="dk1"/>
          </a:fillRef>
          <a:effectRef idx="0">
            <a:schemeClr val="dk1"/>
          </a:effectRef>
          <a:fontRef idx="minor">
            <a:schemeClr val="tx1"/>
          </a:fontRef>
        </p:style>
      </p:cxnSp>
      <p:sp>
        <p:nvSpPr>
          <p:cNvPr id="7" name="Rectangle 6">
            <a:extLst>
              <a:ext uri="{FF2B5EF4-FFF2-40B4-BE49-F238E27FC236}">
                <a16:creationId xmlns:a16="http://schemas.microsoft.com/office/drawing/2014/main" id="{8D592A7A-4768-52E0-792C-CBB001960D69}"/>
              </a:ext>
            </a:extLst>
          </p:cNvPr>
          <p:cNvSpPr/>
          <p:nvPr/>
        </p:nvSpPr>
        <p:spPr>
          <a:xfrm>
            <a:off x="2013852" y="3124599"/>
            <a:ext cx="3872205" cy="573831"/>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a:latin typeface="Garamond" panose="02020404030301010803" pitchFamily="18" charset="0"/>
              </a:rPr>
              <a:t>Basic features and condition of the industry</a:t>
            </a:r>
            <a:endParaRPr lang="en-IN" dirty="0">
              <a:latin typeface="Garamond" panose="02020404030301010803" pitchFamily="18" charset="0"/>
            </a:endParaRPr>
          </a:p>
        </p:txBody>
      </p:sp>
      <p:sp>
        <p:nvSpPr>
          <p:cNvPr id="8" name="Rectangle 7">
            <a:extLst>
              <a:ext uri="{FF2B5EF4-FFF2-40B4-BE49-F238E27FC236}">
                <a16:creationId xmlns:a16="http://schemas.microsoft.com/office/drawing/2014/main" id="{DFB37423-3DF8-1FA5-822A-12C43A93925A}"/>
              </a:ext>
            </a:extLst>
          </p:cNvPr>
          <p:cNvSpPr/>
          <p:nvPr/>
        </p:nvSpPr>
        <p:spPr>
          <a:xfrm>
            <a:off x="6994847" y="2887825"/>
            <a:ext cx="4357397" cy="499187"/>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a:latin typeface="Garamond" panose="02020404030301010803" pitchFamily="18" charset="0"/>
              </a:rPr>
              <a:t>Industry environment</a:t>
            </a:r>
            <a:endParaRPr lang="en-IN" dirty="0">
              <a:latin typeface="Garamond" panose="02020404030301010803" pitchFamily="18" charset="0"/>
            </a:endParaRPr>
          </a:p>
        </p:txBody>
      </p:sp>
      <p:sp>
        <p:nvSpPr>
          <p:cNvPr id="9" name="Rectangle 8">
            <a:extLst>
              <a:ext uri="{FF2B5EF4-FFF2-40B4-BE49-F238E27FC236}">
                <a16:creationId xmlns:a16="http://schemas.microsoft.com/office/drawing/2014/main" id="{56AA0F01-CF28-ECBC-3CC0-3BEE3053E171}"/>
              </a:ext>
            </a:extLst>
          </p:cNvPr>
          <p:cNvSpPr/>
          <p:nvPr/>
        </p:nvSpPr>
        <p:spPr>
          <a:xfrm>
            <a:off x="2013852" y="4156791"/>
            <a:ext cx="3872205" cy="508519"/>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a:latin typeface="Garamond" panose="02020404030301010803" pitchFamily="18" charset="0"/>
              </a:rPr>
              <a:t>Industry structure</a:t>
            </a:r>
            <a:endParaRPr lang="en-IN" dirty="0">
              <a:latin typeface="Garamond" panose="02020404030301010803" pitchFamily="18" charset="0"/>
            </a:endParaRPr>
          </a:p>
        </p:txBody>
      </p:sp>
      <p:sp>
        <p:nvSpPr>
          <p:cNvPr id="10" name="Rectangle 9">
            <a:extLst>
              <a:ext uri="{FF2B5EF4-FFF2-40B4-BE49-F238E27FC236}">
                <a16:creationId xmlns:a16="http://schemas.microsoft.com/office/drawing/2014/main" id="{159B5800-402B-BB3C-5B90-49EC82A59291}"/>
              </a:ext>
            </a:extLst>
          </p:cNvPr>
          <p:cNvSpPr/>
          <p:nvPr/>
        </p:nvSpPr>
        <p:spPr>
          <a:xfrm>
            <a:off x="6994846" y="3746261"/>
            <a:ext cx="4357397" cy="513171"/>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a:latin typeface="Garamond" panose="02020404030301010803" pitchFamily="18" charset="0"/>
              </a:rPr>
              <a:t>Industry attractiveness</a:t>
            </a:r>
            <a:endParaRPr lang="en-IN" dirty="0">
              <a:latin typeface="Garamond" panose="02020404030301010803" pitchFamily="18" charset="0"/>
            </a:endParaRPr>
          </a:p>
        </p:txBody>
      </p:sp>
      <p:sp>
        <p:nvSpPr>
          <p:cNvPr id="11" name="Rectangle 10">
            <a:extLst>
              <a:ext uri="{FF2B5EF4-FFF2-40B4-BE49-F238E27FC236}">
                <a16:creationId xmlns:a16="http://schemas.microsoft.com/office/drawing/2014/main" id="{6FD3D042-0920-9DC9-98D7-4919A7978B4D}"/>
              </a:ext>
            </a:extLst>
          </p:cNvPr>
          <p:cNvSpPr/>
          <p:nvPr/>
        </p:nvSpPr>
        <p:spPr>
          <a:xfrm>
            <a:off x="2002967" y="5203373"/>
            <a:ext cx="3872205" cy="508519"/>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a:latin typeface="Garamond" panose="02020404030301010803" pitchFamily="18" charset="0"/>
              </a:rPr>
              <a:t>Industry performance</a:t>
            </a:r>
            <a:endParaRPr lang="en-IN" dirty="0">
              <a:latin typeface="Garamond" panose="02020404030301010803" pitchFamily="18" charset="0"/>
            </a:endParaRPr>
          </a:p>
        </p:txBody>
      </p:sp>
      <p:sp>
        <p:nvSpPr>
          <p:cNvPr id="12" name="Rectangle 11">
            <a:extLst>
              <a:ext uri="{FF2B5EF4-FFF2-40B4-BE49-F238E27FC236}">
                <a16:creationId xmlns:a16="http://schemas.microsoft.com/office/drawing/2014/main" id="{8EA82F1F-164A-CCC0-6C47-519E7056DCCD}"/>
              </a:ext>
            </a:extLst>
          </p:cNvPr>
          <p:cNvSpPr/>
          <p:nvPr/>
        </p:nvSpPr>
        <p:spPr>
          <a:xfrm>
            <a:off x="6994846" y="4786643"/>
            <a:ext cx="4357397" cy="513171"/>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a:latin typeface="Garamond" panose="02020404030301010803" pitchFamily="18" charset="0"/>
              </a:rPr>
              <a:t>Industry practices</a:t>
            </a:r>
            <a:endParaRPr lang="en-IN" dirty="0">
              <a:latin typeface="Garamond" panose="02020404030301010803" pitchFamily="18" charset="0"/>
            </a:endParaRPr>
          </a:p>
        </p:txBody>
      </p:sp>
      <p:sp>
        <p:nvSpPr>
          <p:cNvPr id="13" name="Rectangle 12">
            <a:extLst>
              <a:ext uri="{FF2B5EF4-FFF2-40B4-BE49-F238E27FC236}">
                <a16:creationId xmlns:a16="http://schemas.microsoft.com/office/drawing/2014/main" id="{28710B6B-DE07-7708-CDD3-0251A57C5634}"/>
              </a:ext>
            </a:extLst>
          </p:cNvPr>
          <p:cNvSpPr/>
          <p:nvPr/>
        </p:nvSpPr>
        <p:spPr>
          <a:xfrm>
            <a:off x="4587549" y="6216536"/>
            <a:ext cx="3694923" cy="531845"/>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a:latin typeface="Garamond" panose="02020404030301010803" pitchFamily="18" charset="0"/>
              </a:rPr>
              <a:t>Emerging trends</a:t>
            </a:r>
            <a:endParaRPr lang="en-IN" dirty="0">
              <a:latin typeface="Garamond" panose="02020404030301010803" pitchFamily="18" charset="0"/>
            </a:endParaRPr>
          </a:p>
        </p:txBody>
      </p:sp>
      <p:cxnSp>
        <p:nvCxnSpPr>
          <p:cNvPr id="22" name="Straight Connector 21">
            <a:extLst>
              <a:ext uri="{FF2B5EF4-FFF2-40B4-BE49-F238E27FC236}">
                <a16:creationId xmlns:a16="http://schemas.microsoft.com/office/drawing/2014/main" id="{E3512BEC-3DD5-66B4-090E-D4F064D75D30}"/>
              </a:ext>
            </a:extLst>
          </p:cNvPr>
          <p:cNvCxnSpPr>
            <a:endCxn id="8" idx="1"/>
          </p:cNvCxnSpPr>
          <p:nvPr/>
        </p:nvCxnSpPr>
        <p:spPr>
          <a:xfrm>
            <a:off x="6435010" y="3137418"/>
            <a:ext cx="559837" cy="1"/>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B88A0395-AF3C-944F-4A0B-B9C6E015BCBA}"/>
              </a:ext>
            </a:extLst>
          </p:cNvPr>
          <p:cNvCxnSpPr/>
          <p:nvPr/>
        </p:nvCxnSpPr>
        <p:spPr>
          <a:xfrm>
            <a:off x="5886057" y="3442217"/>
            <a:ext cx="559837" cy="1"/>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BD29471E-F4EF-ABB3-C3FB-694B442CE024}"/>
              </a:ext>
            </a:extLst>
          </p:cNvPr>
          <p:cNvCxnSpPr/>
          <p:nvPr/>
        </p:nvCxnSpPr>
        <p:spPr>
          <a:xfrm>
            <a:off x="5880616" y="4358940"/>
            <a:ext cx="559837" cy="1"/>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C2CFC813-D83B-C955-5FA4-0874989565C2}"/>
              </a:ext>
            </a:extLst>
          </p:cNvPr>
          <p:cNvCxnSpPr/>
          <p:nvPr/>
        </p:nvCxnSpPr>
        <p:spPr>
          <a:xfrm>
            <a:off x="6453669" y="5017945"/>
            <a:ext cx="559837" cy="1"/>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4F95243E-E6BC-614B-6794-181212338580}"/>
              </a:ext>
            </a:extLst>
          </p:cNvPr>
          <p:cNvCxnSpPr/>
          <p:nvPr/>
        </p:nvCxnSpPr>
        <p:spPr>
          <a:xfrm>
            <a:off x="6447448" y="4048332"/>
            <a:ext cx="559837" cy="1"/>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EF03CB39-40A2-003C-FF88-CFE705CEC520}"/>
              </a:ext>
            </a:extLst>
          </p:cNvPr>
          <p:cNvCxnSpPr/>
          <p:nvPr/>
        </p:nvCxnSpPr>
        <p:spPr>
          <a:xfrm>
            <a:off x="5875173" y="5480197"/>
            <a:ext cx="559837" cy="1"/>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460363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51885BA-ADBD-FD72-E3F8-1B66F7FC23A3}"/>
              </a:ext>
            </a:extLst>
          </p:cNvPr>
          <p:cNvSpPr>
            <a:spLocks noGrp="1"/>
          </p:cNvSpPr>
          <p:nvPr>
            <p:ph idx="1"/>
          </p:nvPr>
        </p:nvSpPr>
        <p:spPr/>
        <p:txBody>
          <a:bodyPr>
            <a:normAutofit/>
          </a:bodyPr>
          <a:lstStyle/>
          <a:p>
            <a:pPr marL="0" indent="0">
              <a:buNone/>
            </a:pPr>
            <a:r>
              <a:rPr lang="en-US" sz="2000" b="1" dirty="0">
                <a:latin typeface="Garamond" panose="02020404030301010803" pitchFamily="18" charset="0"/>
              </a:rPr>
              <a:t>Basic features and conditions of the industry: </a:t>
            </a:r>
            <a:r>
              <a:rPr lang="en-US" sz="2000" dirty="0">
                <a:latin typeface="Garamond" panose="02020404030301010803" pitchFamily="18" charset="0"/>
              </a:rPr>
              <a:t>The most basic task is to </a:t>
            </a:r>
            <a:r>
              <a:rPr lang="en-US" sz="2000" dirty="0" err="1">
                <a:latin typeface="Garamond" panose="02020404030301010803" pitchFamily="18" charset="0"/>
              </a:rPr>
              <a:t>analyse</a:t>
            </a:r>
            <a:r>
              <a:rPr lang="en-US" sz="2000" dirty="0">
                <a:latin typeface="Garamond" panose="02020404030301010803" pitchFamily="18" charset="0"/>
              </a:rPr>
              <a:t> the general features and condition of the industry. The basic feature of an industry involves the size of the industry, the products and services offered by the companies, variants of the products and services, past performances of the industry, current industry position, future expectation, etc.</a:t>
            </a:r>
          </a:p>
          <a:p>
            <a:pPr marL="0" indent="0">
              <a:buNone/>
            </a:pPr>
            <a:r>
              <a:rPr lang="en-IN" sz="2000" b="1" dirty="0">
                <a:latin typeface="Garamond" panose="02020404030301010803" pitchFamily="18" charset="0"/>
              </a:rPr>
              <a:t>Industry environment: </a:t>
            </a:r>
            <a:r>
              <a:rPr lang="en-IN" sz="2000" dirty="0">
                <a:latin typeface="Garamond" panose="02020404030301010803" pitchFamily="18" charset="0"/>
              </a:rPr>
              <a:t>Another factor that must be studied in the industry analysis is the environment of the industry. Environment of industry can be classified according to Michel porter as-fragmented, emerging, matured, declining and global industries.</a:t>
            </a:r>
          </a:p>
          <a:p>
            <a:pPr marL="0" indent="0">
              <a:buNone/>
            </a:pPr>
            <a:r>
              <a:rPr lang="en-IN" sz="2000" b="1" dirty="0">
                <a:latin typeface="Garamond" panose="02020404030301010803" pitchFamily="18" charset="0"/>
              </a:rPr>
              <a:t>Industry structure: </a:t>
            </a:r>
            <a:r>
              <a:rPr lang="en-IN" sz="2000" dirty="0">
                <a:latin typeface="Garamond" panose="02020404030301010803" pitchFamily="18" charset="0"/>
              </a:rPr>
              <a:t>In order to analyse the industry in a better way, the structure of that particular industry should be understood. Every industry has a specific market size, certain number of companies and each company has its own market share. The firm in an industry compete with each other t capture the market.</a:t>
            </a:r>
          </a:p>
          <a:p>
            <a:pPr marL="0" indent="0">
              <a:buNone/>
            </a:pPr>
            <a:r>
              <a:rPr lang="en-IN" sz="2000" b="1" dirty="0">
                <a:latin typeface="Garamond" panose="02020404030301010803" pitchFamily="18" charset="0"/>
              </a:rPr>
              <a:t>Industry attractiveness: </a:t>
            </a:r>
            <a:r>
              <a:rPr lang="en-IN" sz="2000" dirty="0">
                <a:latin typeface="Garamond" panose="02020404030301010803" pitchFamily="18" charset="0"/>
              </a:rPr>
              <a:t>industry attractiveness is determined by factors like industry potential, industry growth, the profitability, future trends for the industry, the entry and exit barriers in the industry, etc. all these play a vital role in developing the attractiveness of an industry.</a:t>
            </a:r>
          </a:p>
        </p:txBody>
      </p:sp>
    </p:spTree>
    <p:extLst>
      <p:ext uri="{BB962C8B-B14F-4D97-AF65-F5344CB8AC3E}">
        <p14:creationId xmlns:p14="http://schemas.microsoft.com/office/powerpoint/2010/main" val="9629749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9EEB02E-7E6B-9C96-E2A5-57D265797BA6}"/>
              </a:ext>
            </a:extLst>
          </p:cNvPr>
          <p:cNvSpPr>
            <a:spLocks noGrp="1"/>
          </p:cNvSpPr>
          <p:nvPr>
            <p:ph idx="1"/>
          </p:nvPr>
        </p:nvSpPr>
        <p:spPr/>
        <p:txBody>
          <a:bodyPr>
            <a:normAutofit/>
          </a:bodyPr>
          <a:lstStyle/>
          <a:p>
            <a:pPr marL="0" indent="0">
              <a:buNone/>
            </a:pPr>
            <a:r>
              <a:rPr lang="en-US" sz="2000" b="1" dirty="0">
                <a:latin typeface="Garamond" panose="02020404030301010803" pitchFamily="18" charset="0"/>
              </a:rPr>
              <a:t>Industry performance</a:t>
            </a:r>
            <a:r>
              <a:rPr lang="en-US" sz="2000" dirty="0">
                <a:latin typeface="Garamond" panose="02020404030301010803" pitchFamily="18" charset="0"/>
              </a:rPr>
              <a:t>: The determinants of an industry’s performance are its annual production, profitability per year, technological advancements, etc.</a:t>
            </a:r>
          </a:p>
          <a:p>
            <a:pPr marL="0" indent="0">
              <a:buNone/>
            </a:pPr>
            <a:r>
              <a:rPr lang="en-US" sz="2000" b="1" dirty="0">
                <a:latin typeface="Garamond" panose="02020404030301010803" pitchFamily="18" charset="0"/>
              </a:rPr>
              <a:t>Industry practices: </a:t>
            </a:r>
            <a:r>
              <a:rPr lang="en-US" sz="2000" dirty="0">
                <a:latin typeface="Garamond" panose="02020404030301010803" pitchFamily="18" charset="0"/>
              </a:rPr>
              <a:t>The practices of an industry can be defined as the products or services in which the companies deal in, the type of markets they share, the business practices they carry-out, such as pricing, promotion, selling, research and development, etc. all these factors affect the overall industry in significant ways.</a:t>
            </a:r>
          </a:p>
          <a:p>
            <a:pPr marL="0" indent="0">
              <a:buNone/>
            </a:pPr>
            <a:r>
              <a:rPr lang="en-US" sz="2000" b="1" dirty="0">
                <a:latin typeface="Garamond" panose="02020404030301010803" pitchFamily="18" charset="0"/>
              </a:rPr>
              <a:t>Emerging trends: </a:t>
            </a:r>
            <a:r>
              <a:rPr lang="en-US" sz="2000" dirty="0">
                <a:latin typeface="Garamond" panose="02020404030301010803" pitchFamily="18" charset="0"/>
              </a:rPr>
              <a:t>The trends that are going to define the industry in future also impact the business practices indirectly. Some of the important factors like product life cycle, industry life cycle, changes in needs and preferences of the consumers, changes in law, possibilities of new entrants, innovation, changes in technology, etc., are some variables that have a significant impact on the industry.</a:t>
            </a:r>
            <a:endParaRPr lang="en-IN" sz="2000" dirty="0">
              <a:latin typeface="Garamond" panose="02020404030301010803" pitchFamily="18" charset="0"/>
            </a:endParaRPr>
          </a:p>
        </p:txBody>
      </p:sp>
    </p:spTree>
    <p:extLst>
      <p:ext uri="{BB962C8B-B14F-4D97-AF65-F5344CB8AC3E}">
        <p14:creationId xmlns:p14="http://schemas.microsoft.com/office/powerpoint/2010/main" val="387973822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DB4A4A6-1018-9891-C6EF-74B8D94D1FE9}"/>
              </a:ext>
            </a:extLst>
          </p:cNvPr>
          <p:cNvSpPr>
            <a:spLocks noGrp="1"/>
          </p:cNvSpPr>
          <p:nvPr>
            <p:ph idx="1"/>
          </p:nvPr>
        </p:nvSpPr>
        <p:spPr>
          <a:xfrm>
            <a:off x="567613" y="1956253"/>
            <a:ext cx="10515600" cy="4687142"/>
          </a:xfrm>
        </p:spPr>
        <p:txBody>
          <a:bodyPr/>
          <a:lstStyle/>
          <a:p>
            <a:pPr marL="0" indent="0" algn="ctr">
              <a:buNone/>
            </a:pPr>
            <a:r>
              <a:rPr lang="en-US" b="1" dirty="0">
                <a:solidFill>
                  <a:srgbClr val="C00000"/>
                </a:solidFill>
                <a:latin typeface="Garamond" panose="02020404030301010803" pitchFamily="18" charset="0"/>
              </a:rPr>
              <a:t>COMPETITIVE FORCES/DRIVING FORCE</a:t>
            </a:r>
          </a:p>
          <a:p>
            <a:r>
              <a:rPr lang="en-US" sz="2800" dirty="0">
                <a:latin typeface="Garamond" panose="02020404030301010803" pitchFamily="18" charset="0"/>
              </a:rPr>
              <a:t>Driving forces helps us to understand the state of the industry and also the various factors which are important for doing well in that industry.</a:t>
            </a:r>
          </a:p>
          <a:p>
            <a:r>
              <a:rPr lang="en-US" sz="2800" dirty="0">
                <a:latin typeface="Garamond" panose="02020404030301010803" pitchFamily="18" charset="0"/>
              </a:rPr>
              <a:t>The operant forces in any industry are very dynamic in nature and the changes taking place in the industry are influenced by these forces.</a:t>
            </a:r>
            <a:endParaRPr lang="en-IN" sz="2800" dirty="0">
              <a:latin typeface="Garamond" panose="02020404030301010803" pitchFamily="18" charset="0"/>
            </a:endParaRPr>
          </a:p>
          <a:p>
            <a:pPr marL="0" indent="0">
              <a:buNone/>
            </a:pPr>
            <a:endParaRPr lang="en-IN" dirty="0">
              <a:solidFill>
                <a:srgbClr val="C00000"/>
              </a:solidFill>
            </a:endParaRPr>
          </a:p>
        </p:txBody>
      </p:sp>
    </p:spTree>
    <p:extLst>
      <p:ext uri="{BB962C8B-B14F-4D97-AF65-F5344CB8AC3E}">
        <p14:creationId xmlns:p14="http://schemas.microsoft.com/office/powerpoint/2010/main" val="20765691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B6E1C67-75EC-EF6A-6237-AF45B0DC7F2D}"/>
              </a:ext>
            </a:extLst>
          </p:cNvPr>
          <p:cNvSpPr>
            <a:spLocks noGrp="1"/>
          </p:cNvSpPr>
          <p:nvPr>
            <p:ph idx="1"/>
          </p:nvPr>
        </p:nvSpPr>
        <p:spPr/>
        <p:txBody>
          <a:bodyPr/>
          <a:lstStyle/>
          <a:p>
            <a:pPr marL="0" indent="0">
              <a:buNone/>
            </a:pPr>
            <a:r>
              <a:rPr lang="en-US" sz="3200" b="1" dirty="0"/>
              <a:t>INTRODUCTION</a:t>
            </a:r>
          </a:p>
          <a:p>
            <a:r>
              <a:rPr lang="en-US" dirty="0">
                <a:latin typeface="Garamond" panose="02020404030301010803" pitchFamily="18" charset="0"/>
              </a:rPr>
              <a:t>In the context of a corporate structure, assessing the external environment means analyzing factors and conditions outside the company that can impact its operations, strategies, and success.</a:t>
            </a:r>
          </a:p>
          <a:p>
            <a:r>
              <a:rPr lang="en-US" dirty="0">
                <a:latin typeface="Garamond" panose="02020404030301010803" pitchFamily="18" charset="0"/>
              </a:rPr>
              <a:t>This analysis also known as environmental scanning or industry analysis, helps businesses understand potential opportunities and threats.</a:t>
            </a:r>
          </a:p>
          <a:p>
            <a:r>
              <a:rPr lang="en-US" dirty="0">
                <a:latin typeface="Garamond" panose="02020404030301010803" pitchFamily="18" charset="0"/>
              </a:rPr>
              <a:t>PEST analysis.</a:t>
            </a:r>
            <a:endParaRPr lang="en-IN" dirty="0">
              <a:latin typeface="Garamond" panose="02020404030301010803" pitchFamily="18" charset="0"/>
            </a:endParaRPr>
          </a:p>
          <a:p>
            <a:pPr marL="0" indent="0">
              <a:buNone/>
            </a:pPr>
            <a:endParaRPr lang="en-IN" dirty="0"/>
          </a:p>
        </p:txBody>
      </p:sp>
    </p:spTree>
    <p:extLst>
      <p:ext uri="{BB962C8B-B14F-4D97-AF65-F5344CB8AC3E}">
        <p14:creationId xmlns:p14="http://schemas.microsoft.com/office/powerpoint/2010/main" val="157810601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A3079D3-BD90-A303-9411-F72AF5167016}"/>
              </a:ext>
            </a:extLst>
          </p:cNvPr>
          <p:cNvSpPr>
            <a:spLocks noGrp="1"/>
          </p:cNvSpPr>
          <p:nvPr>
            <p:ph idx="1"/>
          </p:nvPr>
        </p:nvSpPr>
        <p:spPr>
          <a:xfrm>
            <a:off x="838200" y="1866123"/>
            <a:ext cx="10515600" cy="4777371"/>
          </a:xfrm>
        </p:spPr>
        <p:txBody>
          <a:bodyPr>
            <a:normAutofit fontScale="85000" lnSpcReduction="20000"/>
          </a:bodyPr>
          <a:lstStyle/>
          <a:p>
            <a:pPr marL="0" indent="0">
              <a:buNone/>
            </a:pPr>
            <a:r>
              <a:rPr lang="en-US" b="1" dirty="0">
                <a:solidFill>
                  <a:srgbClr val="C00000"/>
                </a:solidFill>
                <a:latin typeface="Garamond" panose="02020404030301010803" pitchFamily="18" charset="0"/>
              </a:rPr>
              <a:t>COMMON DRIVING FORCES:</a:t>
            </a:r>
            <a:endParaRPr lang="en-US" dirty="0">
              <a:solidFill>
                <a:srgbClr val="C00000"/>
              </a:solidFill>
              <a:latin typeface="Garamond" panose="02020404030301010803" pitchFamily="18" charset="0"/>
            </a:endParaRPr>
          </a:p>
          <a:p>
            <a:pPr marL="457200" indent="-457200">
              <a:buFont typeface="+mj-lt"/>
              <a:buAutoNum type="arabicPeriod"/>
            </a:pPr>
            <a:r>
              <a:rPr lang="en-US" dirty="0">
                <a:latin typeface="Garamond" panose="02020404030301010803" pitchFamily="18" charset="0"/>
              </a:rPr>
              <a:t>Changing industry growth rate.</a:t>
            </a:r>
          </a:p>
          <a:p>
            <a:pPr marL="457200" indent="-457200">
              <a:buFont typeface="+mj-lt"/>
              <a:buAutoNum type="arabicPeriod"/>
            </a:pPr>
            <a:r>
              <a:rPr lang="en-US" dirty="0">
                <a:latin typeface="Garamond" panose="02020404030301010803" pitchFamily="18" charset="0"/>
              </a:rPr>
              <a:t>Growing buyer preferences for differentiated products instead of commodity product.</a:t>
            </a:r>
          </a:p>
          <a:p>
            <a:pPr marL="457200" indent="-457200">
              <a:buFont typeface="+mj-lt"/>
              <a:buAutoNum type="arabicPeriod"/>
            </a:pPr>
            <a:r>
              <a:rPr lang="en-US" dirty="0">
                <a:latin typeface="Garamond" panose="02020404030301010803" pitchFamily="18" charset="0"/>
              </a:rPr>
              <a:t>Product innovation.</a:t>
            </a:r>
          </a:p>
          <a:p>
            <a:pPr marL="457200" indent="-457200">
              <a:buFont typeface="+mj-lt"/>
              <a:buAutoNum type="arabicPeriod"/>
            </a:pPr>
            <a:r>
              <a:rPr lang="en-US" dirty="0">
                <a:latin typeface="Garamond" panose="02020404030301010803" pitchFamily="18" charset="0"/>
              </a:rPr>
              <a:t>Changes in consumer and producer.</a:t>
            </a:r>
          </a:p>
          <a:p>
            <a:pPr marL="457200" indent="-457200">
              <a:buFont typeface="+mj-lt"/>
              <a:buAutoNum type="arabicPeriod"/>
            </a:pPr>
            <a:r>
              <a:rPr lang="en-US" dirty="0">
                <a:latin typeface="Garamond" panose="02020404030301010803" pitchFamily="18" charset="0"/>
              </a:rPr>
              <a:t>Rate of industry globalization.</a:t>
            </a:r>
          </a:p>
          <a:p>
            <a:pPr marL="457200" indent="-457200">
              <a:buFont typeface="+mj-lt"/>
              <a:buAutoNum type="arabicPeriod"/>
            </a:pPr>
            <a:r>
              <a:rPr lang="en-US" dirty="0">
                <a:latin typeface="Garamond" panose="02020404030301010803" pitchFamily="18" charset="0"/>
              </a:rPr>
              <a:t>Entry or exit of major firms.</a:t>
            </a:r>
          </a:p>
          <a:p>
            <a:pPr marL="457200" indent="-457200">
              <a:buFont typeface="+mj-lt"/>
              <a:buAutoNum type="arabicPeriod"/>
            </a:pPr>
            <a:r>
              <a:rPr lang="en-US" dirty="0">
                <a:latin typeface="Garamond" panose="02020404030301010803" pitchFamily="18" charset="0"/>
              </a:rPr>
              <a:t>Reductions in uncertainty and business risk.</a:t>
            </a:r>
          </a:p>
          <a:p>
            <a:pPr marL="457200" indent="-457200">
              <a:buFont typeface="+mj-lt"/>
              <a:buAutoNum type="arabicPeriod"/>
            </a:pPr>
            <a:r>
              <a:rPr lang="en-US" dirty="0">
                <a:latin typeface="Garamond" panose="02020404030301010803" pitchFamily="18" charset="0"/>
              </a:rPr>
              <a:t>Marketing innovation. </a:t>
            </a:r>
          </a:p>
          <a:p>
            <a:pPr marL="457200" indent="-457200">
              <a:buFont typeface="+mj-lt"/>
              <a:buAutoNum type="arabicPeriod"/>
            </a:pPr>
            <a:r>
              <a:rPr lang="en-US" dirty="0">
                <a:latin typeface="Garamond" panose="02020404030301010803" pitchFamily="18" charset="0"/>
              </a:rPr>
              <a:t>E-commerce and internet opportunities. </a:t>
            </a:r>
          </a:p>
          <a:p>
            <a:pPr marL="457200" indent="-457200">
              <a:buFont typeface="+mj-lt"/>
              <a:buAutoNum type="arabicPeriod"/>
            </a:pPr>
            <a:r>
              <a:rPr lang="en-US" dirty="0">
                <a:latin typeface="Garamond" panose="02020404030301010803" pitchFamily="18" charset="0"/>
              </a:rPr>
              <a:t>Changes in societal concerns, lifestyles and attitudes.</a:t>
            </a:r>
          </a:p>
          <a:p>
            <a:pPr marL="0" indent="0">
              <a:buNone/>
            </a:pPr>
            <a:endParaRPr lang="en-IN" dirty="0"/>
          </a:p>
        </p:txBody>
      </p:sp>
    </p:spTree>
    <p:extLst>
      <p:ext uri="{BB962C8B-B14F-4D97-AF65-F5344CB8AC3E}">
        <p14:creationId xmlns:p14="http://schemas.microsoft.com/office/powerpoint/2010/main" val="355556997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D1A785D-32C3-0B6E-87E0-B0484073D481}"/>
              </a:ext>
            </a:extLst>
          </p:cNvPr>
          <p:cNvSpPr>
            <a:spLocks noGrp="1"/>
          </p:cNvSpPr>
          <p:nvPr>
            <p:ph idx="1"/>
          </p:nvPr>
        </p:nvSpPr>
        <p:spPr/>
        <p:txBody>
          <a:bodyPr>
            <a:normAutofit lnSpcReduction="10000"/>
          </a:bodyPr>
          <a:lstStyle/>
          <a:p>
            <a:pPr marL="457200" indent="-457200">
              <a:buFont typeface="+mj-lt"/>
              <a:buAutoNum type="arabicPeriod"/>
            </a:pPr>
            <a:r>
              <a:rPr lang="en-US" sz="2000" b="1" dirty="0">
                <a:latin typeface="Garamond" panose="02020404030301010803" pitchFamily="18" charset="0"/>
              </a:rPr>
              <a:t>Changing industry growth rate:</a:t>
            </a:r>
          </a:p>
          <a:p>
            <a:pPr marL="0" indent="0">
              <a:buNone/>
            </a:pPr>
            <a:r>
              <a:rPr lang="en-US" sz="2000" dirty="0">
                <a:latin typeface="Garamond" panose="02020404030301010803" pitchFamily="18" charset="0"/>
              </a:rPr>
              <a:t>Changes in the growth rate of an industry can be a major  driving force. It cause distortion in the demand and supply patterns and can lead to of excessive / reduced supply. This in turn influences the entry of new firms or exit of prevailing ones from the industry. The competitiveness among the firms also get affected.</a:t>
            </a:r>
          </a:p>
          <a:p>
            <a:pPr marL="457200" indent="-457200">
              <a:buAutoNum type="arabicPeriod" startAt="2"/>
            </a:pPr>
            <a:r>
              <a:rPr lang="en-US" sz="2000" b="1" dirty="0">
                <a:latin typeface="Garamond" panose="02020404030301010803" pitchFamily="18" charset="0"/>
              </a:rPr>
              <a:t>Growing buyer preferences for differentiated products instead of commodity product:</a:t>
            </a:r>
          </a:p>
          <a:p>
            <a:pPr marL="0" indent="0">
              <a:buNone/>
            </a:pPr>
            <a:r>
              <a:rPr lang="en-US" sz="2000" dirty="0">
                <a:latin typeface="Garamond" panose="02020404030301010803" pitchFamily="18" charset="0"/>
              </a:rPr>
              <a:t>Buyer preferences can shift and they may start demanding more variety and differentiation. In this situation companies can charge a premium and make customized products which incorporate novel features, options, accessories, distinctiveness, etc.</a:t>
            </a:r>
          </a:p>
          <a:p>
            <a:pPr marL="0" indent="0">
              <a:buNone/>
            </a:pPr>
            <a:r>
              <a:rPr lang="en-US" sz="2000" b="1" dirty="0">
                <a:latin typeface="Garamond" panose="02020404030301010803" pitchFamily="18" charset="0"/>
              </a:rPr>
              <a:t>3.     Product innovation:</a:t>
            </a:r>
          </a:p>
          <a:p>
            <a:pPr marL="0" indent="0">
              <a:buNone/>
            </a:pPr>
            <a:r>
              <a:rPr lang="en-US" sz="2000" dirty="0">
                <a:latin typeface="Garamond" panose="02020404030301010803" pitchFamily="18" charset="0"/>
              </a:rPr>
              <a:t>There is continuous competition prevailing in the market place to be the first to launch a product or to make enhancements in the existing product specification. Any industry which is prone to such innovation in products sees a steady inflow of new customers, sustained industry growth and various companies differentiate either broad or narrow in product offerings.</a:t>
            </a:r>
          </a:p>
        </p:txBody>
      </p:sp>
    </p:spTree>
    <p:extLst>
      <p:ext uri="{BB962C8B-B14F-4D97-AF65-F5344CB8AC3E}">
        <p14:creationId xmlns:p14="http://schemas.microsoft.com/office/powerpoint/2010/main" val="114867314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5B83FB5-7122-633D-1031-0CD4E0C535A6}"/>
              </a:ext>
            </a:extLst>
          </p:cNvPr>
          <p:cNvSpPr>
            <a:spLocks noGrp="1"/>
          </p:cNvSpPr>
          <p:nvPr>
            <p:ph idx="1"/>
          </p:nvPr>
        </p:nvSpPr>
        <p:spPr/>
        <p:txBody>
          <a:bodyPr>
            <a:normAutofit/>
          </a:bodyPr>
          <a:lstStyle/>
          <a:p>
            <a:pPr marL="0" indent="0">
              <a:buNone/>
            </a:pPr>
            <a:r>
              <a:rPr lang="en-US" sz="2000" b="1" dirty="0">
                <a:latin typeface="Garamond" panose="02020404030301010803" pitchFamily="18" charset="0"/>
              </a:rPr>
              <a:t>4. Changes in customer and producer:</a:t>
            </a:r>
          </a:p>
          <a:p>
            <a:pPr marL="0" indent="0">
              <a:buNone/>
            </a:pPr>
            <a:r>
              <a:rPr lang="en-US" sz="2000" dirty="0">
                <a:latin typeface="Garamond" panose="02020404030301010803" pitchFamily="18" charset="0"/>
              </a:rPr>
              <a:t>There can also be changes in the way the consumer uses the product or any other offerings. This forces the companies in the industry to make suitable adjustments to the products and service offerings so that they can meet customer expectations in a better way. There can also be changes in the promotion and advertisement policy of the company</a:t>
            </a:r>
            <a:r>
              <a:rPr lang="en-US" sz="2000" b="1" dirty="0">
                <a:latin typeface="Garamond" panose="02020404030301010803" pitchFamily="18" charset="0"/>
              </a:rPr>
              <a:t>.</a:t>
            </a:r>
          </a:p>
          <a:p>
            <a:pPr marL="457200" indent="-457200">
              <a:buAutoNum type="arabicPeriod" startAt="5"/>
            </a:pPr>
            <a:r>
              <a:rPr lang="en-US" sz="2000" b="1" dirty="0">
                <a:latin typeface="Garamond" panose="02020404030301010803" pitchFamily="18" charset="0"/>
              </a:rPr>
              <a:t>Rate of industry globalization:</a:t>
            </a:r>
          </a:p>
          <a:p>
            <a:pPr marL="0" indent="0">
              <a:buNone/>
            </a:pPr>
            <a:r>
              <a:rPr lang="en-US" sz="2000" dirty="0">
                <a:latin typeface="Garamond" panose="02020404030301010803" pitchFamily="18" charset="0"/>
              </a:rPr>
              <a:t>There are many reasons as why the companies are going international these days. Companies are engaged in devising long term strategies which allow them to get a dominant share of global market. There is an increased focus on what the global customer wants and this has become an aspect of product design. This has not just resulted in reduced trade barriers between nations but has also improved the profits of the firms.</a:t>
            </a:r>
          </a:p>
          <a:p>
            <a:pPr marL="0" indent="0">
              <a:buNone/>
            </a:pPr>
            <a:endParaRPr lang="en-IN" dirty="0"/>
          </a:p>
        </p:txBody>
      </p:sp>
    </p:spTree>
    <p:extLst>
      <p:ext uri="{BB962C8B-B14F-4D97-AF65-F5344CB8AC3E}">
        <p14:creationId xmlns:p14="http://schemas.microsoft.com/office/powerpoint/2010/main" val="149290633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C477CA1-99FA-E96F-72C1-71742C2BAF36}"/>
              </a:ext>
            </a:extLst>
          </p:cNvPr>
          <p:cNvSpPr>
            <a:spLocks noGrp="1"/>
          </p:cNvSpPr>
          <p:nvPr>
            <p:ph idx="1"/>
          </p:nvPr>
        </p:nvSpPr>
        <p:spPr>
          <a:xfrm>
            <a:off x="838200" y="1676335"/>
            <a:ext cx="10515600" cy="4351338"/>
          </a:xfrm>
        </p:spPr>
        <p:txBody>
          <a:bodyPr>
            <a:normAutofit fontScale="92500" lnSpcReduction="10000"/>
          </a:bodyPr>
          <a:lstStyle/>
          <a:p>
            <a:pPr marL="0" indent="0">
              <a:buNone/>
            </a:pPr>
            <a:r>
              <a:rPr lang="en-US" sz="2000" b="1" dirty="0">
                <a:latin typeface="Garamond" panose="02020404030301010803" pitchFamily="18" charset="0"/>
              </a:rPr>
              <a:t>6. Entry or exit of major firms:</a:t>
            </a:r>
          </a:p>
          <a:p>
            <a:pPr marL="0" indent="0">
              <a:buNone/>
            </a:pPr>
            <a:r>
              <a:rPr lang="en-IN" sz="2000" dirty="0">
                <a:latin typeface="Garamond" panose="02020404030301010803" pitchFamily="18" charset="0"/>
              </a:rPr>
              <a:t>The entry of foreign firms also changes the existing ways of doing business in local markets. Established companies can enter on their own or get into a joint venture or acquire a local partner. This brings in new technology, skills and management thought in the local market. The entry and exit of firms often changes the rule of the game in many industries. Companies have to adapt to new conditions or get forced out by dominant and more innovative organisations.</a:t>
            </a:r>
          </a:p>
          <a:p>
            <a:pPr marL="0" indent="0">
              <a:buNone/>
            </a:pPr>
            <a:r>
              <a:rPr lang="en-IN" sz="2000" dirty="0">
                <a:latin typeface="Garamond" panose="02020404030301010803" pitchFamily="18" charset="0"/>
              </a:rPr>
              <a:t>7. </a:t>
            </a:r>
            <a:r>
              <a:rPr lang="en-IN" sz="2000" b="1" dirty="0">
                <a:latin typeface="Garamond" panose="02020404030301010803" pitchFamily="18" charset="0"/>
              </a:rPr>
              <a:t>Reduction in uncertainty and business risk:</a:t>
            </a:r>
          </a:p>
          <a:p>
            <a:pPr marL="0" indent="0">
              <a:buNone/>
            </a:pPr>
            <a:r>
              <a:rPr lang="en-IN" sz="2000" dirty="0">
                <a:latin typeface="Garamond" panose="02020404030301010803" pitchFamily="18" charset="0"/>
              </a:rPr>
              <a:t>In the beginning, the level of risk in a new industry is very high. As a result, more risk tolerant entrepreneurs enter the industry. However, once the industries stabilises, more established companies make an entry in theses industries. This lowers the level of risk in the industry.</a:t>
            </a:r>
          </a:p>
          <a:p>
            <a:pPr marL="0" indent="0">
              <a:buNone/>
            </a:pPr>
            <a:r>
              <a:rPr lang="en-IN" sz="2000" b="1" dirty="0">
                <a:latin typeface="Garamond" panose="02020404030301010803" pitchFamily="18" charset="0"/>
              </a:rPr>
              <a:t>8. Market innovation:</a:t>
            </a:r>
          </a:p>
          <a:p>
            <a:pPr marL="0" indent="0">
              <a:buNone/>
            </a:pPr>
            <a:r>
              <a:rPr lang="en-IN" sz="2000" dirty="0">
                <a:latin typeface="Garamond" panose="02020404030301010803" pitchFamily="18" charset="0"/>
              </a:rPr>
              <a:t>With the aid of marketing innovations, firms are able to attract their buyers, create interest in them and increase demand. They also offer greater varieties to the customers which bring down their unit costs. The competitors of the firm also forced to make suitable changes in their strategy, such innovations in marketing are because of the internet.</a:t>
            </a:r>
          </a:p>
          <a:p>
            <a:pPr marL="0" indent="0">
              <a:buNone/>
            </a:pPr>
            <a:endParaRPr lang="en-IN" sz="2000" dirty="0">
              <a:latin typeface="Garamond" panose="02020404030301010803" pitchFamily="18" charset="0"/>
            </a:endParaRPr>
          </a:p>
        </p:txBody>
      </p:sp>
    </p:spTree>
    <p:extLst>
      <p:ext uri="{BB962C8B-B14F-4D97-AF65-F5344CB8AC3E}">
        <p14:creationId xmlns:p14="http://schemas.microsoft.com/office/powerpoint/2010/main" val="317760435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FF95FF9-4A25-5767-A10E-396FC8BA9ADB}"/>
              </a:ext>
            </a:extLst>
          </p:cNvPr>
          <p:cNvSpPr>
            <a:spLocks noGrp="1"/>
          </p:cNvSpPr>
          <p:nvPr>
            <p:ph idx="1"/>
          </p:nvPr>
        </p:nvSpPr>
        <p:spPr/>
        <p:txBody>
          <a:bodyPr>
            <a:normAutofit/>
          </a:bodyPr>
          <a:lstStyle/>
          <a:p>
            <a:pPr marL="0" indent="0">
              <a:buNone/>
            </a:pPr>
            <a:r>
              <a:rPr lang="en-US" sz="2000" b="1" dirty="0">
                <a:latin typeface="Garamond" panose="02020404030301010803" pitchFamily="18" charset="0"/>
              </a:rPr>
              <a:t>9. E-commerce and internet opportunities:</a:t>
            </a:r>
          </a:p>
          <a:p>
            <a:pPr marL="0" indent="0">
              <a:buNone/>
            </a:pPr>
            <a:r>
              <a:rPr lang="en-US" sz="2000" dirty="0">
                <a:latin typeface="Garamond" panose="02020404030301010803" pitchFamily="18" charset="0"/>
              </a:rPr>
              <a:t>The internet is creating a revolution in the landscape of all industries and is throwing up all types of challenges and opportunities in the B2B and B2C space. This transformation is very dynamic as the internet itself is getting transformed with new technologies and products which are appearing from time to time.</a:t>
            </a:r>
          </a:p>
          <a:p>
            <a:pPr marL="0" indent="0">
              <a:buNone/>
            </a:pPr>
            <a:r>
              <a:rPr lang="en-US" sz="2000" b="1" dirty="0">
                <a:latin typeface="Garamond" panose="02020404030301010803" pitchFamily="18" charset="0"/>
              </a:rPr>
              <a:t>10. Changes in societal concerns, lifestyles and attitudes:</a:t>
            </a:r>
          </a:p>
          <a:p>
            <a:pPr marL="0" indent="0">
              <a:buNone/>
            </a:pPr>
            <a:r>
              <a:rPr lang="en-US" sz="2000" dirty="0">
                <a:latin typeface="Garamond" panose="02020404030301010803" pitchFamily="18" charset="0"/>
              </a:rPr>
              <a:t>The changes in the tastes, customs and wants of the customers also play a big role in the design and proliferation of new products and services. In today’s competitive world, companies have a perpetual eye on what the customer desires and how the attitude of the customer evolves with regards to products and services. Negative attitudes can severely dent the success of the company.</a:t>
            </a:r>
            <a:endParaRPr lang="en-IN" sz="2000" dirty="0">
              <a:latin typeface="Garamond" panose="02020404030301010803" pitchFamily="18" charset="0"/>
            </a:endParaRPr>
          </a:p>
        </p:txBody>
      </p:sp>
    </p:spTree>
    <p:extLst>
      <p:ext uri="{BB962C8B-B14F-4D97-AF65-F5344CB8AC3E}">
        <p14:creationId xmlns:p14="http://schemas.microsoft.com/office/powerpoint/2010/main" val="302818737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C442232-C05E-A68F-DE0D-A472E65D8082}"/>
              </a:ext>
            </a:extLst>
          </p:cNvPr>
          <p:cNvSpPr>
            <a:spLocks noGrp="1"/>
          </p:cNvSpPr>
          <p:nvPr>
            <p:ph idx="1"/>
          </p:nvPr>
        </p:nvSpPr>
        <p:spPr/>
        <p:txBody>
          <a:bodyPr>
            <a:normAutofit/>
          </a:bodyPr>
          <a:lstStyle/>
          <a:p>
            <a:pPr marL="0" indent="0" algn="ctr">
              <a:buNone/>
            </a:pPr>
            <a:r>
              <a:rPr lang="en-US" sz="4400" b="1" dirty="0">
                <a:solidFill>
                  <a:srgbClr val="C00000"/>
                </a:solidFill>
                <a:latin typeface="Garamond" panose="02020404030301010803" pitchFamily="18" charset="0"/>
              </a:rPr>
              <a:t>PORTER’S FIVE FORCE MODEL</a:t>
            </a:r>
            <a:endParaRPr lang="en-US" sz="4400" dirty="0">
              <a:solidFill>
                <a:srgbClr val="C00000"/>
              </a:solidFill>
              <a:latin typeface="Garamond" panose="02020404030301010803" pitchFamily="18" charset="0"/>
            </a:endParaRPr>
          </a:p>
          <a:p>
            <a:r>
              <a:rPr lang="en-US" dirty="0">
                <a:latin typeface="Garamond" panose="02020404030301010803" pitchFamily="18" charset="0"/>
              </a:rPr>
              <a:t>Porter's Five Forces is a widely used framework for analyzing the competitive forces within an industry. </a:t>
            </a:r>
          </a:p>
          <a:p>
            <a:r>
              <a:rPr lang="en-US" dirty="0">
                <a:latin typeface="Garamond" panose="02020404030301010803" pitchFamily="18" charset="0"/>
              </a:rPr>
              <a:t>Developed by Michael E. Porter in his book "Competitive Strategy" in 1979, the model helps businesses understand the attractiveness and profitability of an industry and identify key factors that influence competition.</a:t>
            </a:r>
            <a:endParaRPr lang="en-IN" dirty="0">
              <a:latin typeface="Garamond" panose="02020404030301010803" pitchFamily="18" charset="0"/>
            </a:endParaRPr>
          </a:p>
          <a:p>
            <a:pPr marL="0" indent="0">
              <a:buNone/>
            </a:pPr>
            <a:endParaRPr lang="en-IN" dirty="0"/>
          </a:p>
        </p:txBody>
      </p:sp>
    </p:spTree>
    <p:extLst>
      <p:ext uri="{BB962C8B-B14F-4D97-AF65-F5344CB8AC3E}">
        <p14:creationId xmlns:p14="http://schemas.microsoft.com/office/powerpoint/2010/main" val="117154738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A2A0B46-6A36-19DF-38E7-E0B1912580B3}"/>
              </a:ext>
            </a:extLst>
          </p:cNvPr>
          <p:cNvSpPr>
            <a:spLocks noGrp="1"/>
          </p:cNvSpPr>
          <p:nvPr>
            <p:ph idx="1"/>
          </p:nvPr>
        </p:nvSpPr>
        <p:spPr/>
        <p:txBody>
          <a:bodyPr>
            <a:normAutofit/>
          </a:bodyPr>
          <a:lstStyle/>
          <a:p>
            <a:pPr marL="0" indent="0">
              <a:buNone/>
            </a:pPr>
            <a:r>
              <a:rPr lang="en-US" b="1" dirty="0"/>
              <a:t>OBJECTIVES OF THIS MODEL</a:t>
            </a:r>
          </a:p>
          <a:p>
            <a:r>
              <a:rPr lang="en-US" dirty="0">
                <a:latin typeface="Garamond" panose="02020404030301010803" pitchFamily="18" charset="0"/>
              </a:rPr>
              <a:t>The objective of this model is to determine the level of competition in an industry.</a:t>
            </a:r>
          </a:p>
          <a:p>
            <a:r>
              <a:rPr lang="en-US" dirty="0">
                <a:latin typeface="Garamond" panose="02020404030301010803" pitchFamily="18" charset="0"/>
              </a:rPr>
              <a:t>Every industry is driven by different competitive forces.</a:t>
            </a:r>
          </a:p>
          <a:p>
            <a:r>
              <a:rPr lang="en-US" dirty="0">
                <a:latin typeface="Garamond" panose="02020404030301010803" pitchFamily="18" charset="0"/>
              </a:rPr>
              <a:t>This model helps in measuring the strengths of these competitive forces.</a:t>
            </a:r>
          </a:p>
          <a:p>
            <a:r>
              <a:rPr lang="en-US" dirty="0">
                <a:latin typeface="Garamond" panose="02020404030301010803" pitchFamily="18" charset="0"/>
              </a:rPr>
              <a:t>The stronger competitive forces in the industry, less attractive is the industry.</a:t>
            </a:r>
          </a:p>
          <a:p>
            <a:r>
              <a:rPr lang="en-US" dirty="0">
                <a:latin typeface="Garamond" panose="02020404030301010803" pitchFamily="18" charset="0"/>
              </a:rPr>
              <a:t>The weaker the competitive forces in the industry, more attractive is the industry.</a:t>
            </a:r>
            <a:endParaRPr lang="en-IN" dirty="0">
              <a:latin typeface="Garamond" panose="02020404030301010803" pitchFamily="18" charset="0"/>
            </a:endParaRPr>
          </a:p>
        </p:txBody>
      </p:sp>
    </p:spTree>
    <p:extLst>
      <p:ext uri="{BB962C8B-B14F-4D97-AF65-F5344CB8AC3E}">
        <p14:creationId xmlns:p14="http://schemas.microsoft.com/office/powerpoint/2010/main" val="100509878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B51DD91-F3F9-40DF-050B-A6A1D2627AD8}"/>
              </a:ext>
            </a:extLst>
          </p:cNvPr>
          <p:cNvSpPr>
            <a:spLocks noGrp="1"/>
          </p:cNvSpPr>
          <p:nvPr>
            <p:ph idx="1"/>
          </p:nvPr>
        </p:nvSpPr>
        <p:spPr/>
        <p:txBody>
          <a:bodyPr/>
          <a:lstStyle/>
          <a:p>
            <a:pPr marL="0" indent="0">
              <a:buNone/>
            </a:pPr>
            <a:r>
              <a:rPr lang="en-US" dirty="0"/>
              <a:t>What are these competitive forces?</a:t>
            </a:r>
          </a:p>
          <a:p>
            <a:pPr marL="0" indent="0">
              <a:buNone/>
            </a:pPr>
            <a:r>
              <a:rPr lang="en-US" dirty="0">
                <a:latin typeface="Garamond" panose="02020404030301010803" pitchFamily="18" charset="0"/>
              </a:rPr>
              <a:t>There are five forces identified by Michael porter.</a:t>
            </a:r>
          </a:p>
          <a:p>
            <a:r>
              <a:rPr lang="en-US" dirty="0">
                <a:latin typeface="Garamond" panose="02020404030301010803" pitchFamily="18" charset="0"/>
              </a:rPr>
              <a:t>Rivalry among existing players</a:t>
            </a:r>
          </a:p>
          <a:p>
            <a:r>
              <a:rPr lang="en-US" dirty="0">
                <a:latin typeface="Garamond" panose="02020404030301010803" pitchFamily="18" charset="0"/>
              </a:rPr>
              <a:t>Threat of entry</a:t>
            </a:r>
          </a:p>
          <a:p>
            <a:r>
              <a:rPr lang="en-US" dirty="0">
                <a:latin typeface="Garamond" panose="02020404030301010803" pitchFamily="18" charset="0"/>
              </a:rPr>
              <a:t>Bargaining power of suppliers</a:t>
            </a:r>
          </a:p>
          <a:p>
            <a:r>
              <a:rPr lang="en-US" dirty="0">
                <a:latin typeface="Garamond" panose="02020404030301010803" pitchFamily="18" charset="0"/>
              </a:rPr>
              <a:t>Bargaining power of buyer</a:t>
            </a:r>
            <a:r>
              <a:rPr lang="en-IN" dirty="0">
                <a:latin typeface="Garamond" panose="02020404030301010803" pitchFamily="18" charset="0"/>
              </a:rPr>
              <a:t>s</a:t>
            </a:r>
          </a:p>
          <a:p>
            <a:r>
              <a:rPr lang="en-IN" dirty="0">
                <a:latin typeface="Garamond" panose="02020404030301010803" pitchFamily="18" charset="0"/>
              </a:rPr>
              <a:t>Threat of substitutes</a:t>
            </a:r>
            <a:endParaRPr lang="en-US" dirty="0">
              <a:latin typeface="Garamond" panose="02020404030301010803" pitchFamily="18" charset="0"/>
            </a:endParaRPr>
          </a:p>
        </p:txBody>
      </p:sp>
    </p:spTree>
    <p:extLst>
      <p:ext uri="{BB962C8B-B14F-4D97-AF65-F5344CB8AC3E}">
        <p14:creationId xmlns:p14="http://schemas.microsoft.com/office/powerpoint/2010/main" val="119332929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F025B0AD-803E-AD91-16F6-0212C04B763B}"/>
              </a:ext>
            </a:extLst>
          </p:cNvPr>
          <p:cNvPicPr>
            <a:picLocks noGrp="1" noChangeAspect="1"/>
          </p:cNvPicPr>
          <p:nvPr>
            <p:ph idx="1"/>
          </p:nvPr>
        </p:nvPicPr>
        <p:blipFill>
          <a:blip r:embed="rId2"/>
          <a:stretch>
            <a:fillRect/>
          </a:stretch>
        </p:blipFill>
        <p:spPr>
          <a:xfrm>
            <a:off x="2565918" y="1791478"/>
            <a:ext cx="6913983" cy="4945224"/>
          </a:xfrm>
        </p:spPr>
      </p:pic>
    </p:spTree>
    <p:extLst>
      <p:ext uri="{BB962C8B-B14F-4D97-AF65-F5344CB8AC3E}">
        <p14:creationId xmlns:p14="http://schemas.microsoft.com/office/powerpoint/2010/main" val="303957886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1501CB1-1B18-9851-AE43-1B329F2A56C6}"/>
              </a:ext>
            </a:extLst>
          </p:cNvPr>
          <p:cNvSpPr>
            <a:spLocks noGrp="1"/>
          </p:cNvSpPr>
          <p:nvPr>
            <p:ph idx="1"/>
          </p:nvPr>
        </p:nvSpPr>
        <p:spPr>
          <a:xfrm>
            <a:off x="1007706" y="1825625"/>
            <a:ext cx="10346094" cy="4220612"/>
          </a:xfrm>
        </p:spPr>
        <p:txBody>
          <a:bodyPr>
            <a:normAutofit fontScale="92500" lnSpcReduction="20000"/>
          </a:bodyPr>
          <a:lstStyle/>
          <a:p>
            <a:pPr marL="0" indent="0">
              <a:buNone/>
            </a:pPr>
            <a:r>
              <a:rPr lang="en-US" dirty="0"/>
              <a:t>THREAT OF NEW ENTRANTS</a:t>
            </a:r>
          </a:p>
          <a:p>
            <a:r>
              <a:rPr lang="en-US" sz="2400" dirty="0">
                <a:latin typeface="Garamond" panose="02020404030301010803" pitchFamily="18" charset="0"/>
              </a:rPr>
              <a:t>This force determine how easy or difficult it is to enter a particular industry.</a:t>
            </a:r>
          </a:p>
          <a:p>
            <a:r>
              <a:rPr lang="en-IN" sz="2400" dirty="0">
                <a:latin typeface="Garamond" panose="02020404030301010803" pitchFamily="18" charset="0"/>
              </a:rPr>
              <a:t>If an industry is profitable and there are few barriers to enter, rivalry soon intensifies.</a:t>
            </a:r>
          </a:p>
          <a:p>
            <a:r>
              <a:rPr lang="en-IN" sz="2400" dirty="0">
                <a:latin typeface="Garamond" panose="02020404030301010803" pitchFamily="18" charset="0"/>
              </a:rPr>
              <a:t>When more organisations compete for the same market share, profit start to fall.</a:t>
            </a:r>
          </a:p>
          <a:p>
            <a:r>
              <a:rPr lang="en-IN" sz="2400" dirty="0">
                <a:latin typeface="Garamond" panose="02020404030301010803" pitchFamily="18" charset="0"/>
              </a:rPr>
              <a:t>Most of the existing players try to create high barriers so avoid new entrants. </a:t>
            </a:r>
          </a:p>
          <a:p>
            <a:pPr marL="0" indent="0">
              <a:buNone/>
            </a:pPr>
            <a:r>
              <a:rPr lang="en-IN" sz="2400" b="1" dirty="0">
                <a:latin typeface="Garamond" panose="02020404030301010803" pitchFamily="18" charset="0"/>
              </a:rPr>
              <a:t>When threats of new entrants high?</a:t>
            </a:r>
          </a:p>
          <a:p>
            <a:r>
              <a:rPr lang="en-IN" sz="2400" dirty="0">
                <a:latin typeface="Garamond" panose="02020404030301010803" pitchFamily="18" charset="0"/>
              </a:rPr>
              <a:t>Low amount of capital is required to enter a market.</a:t>
            </a:r>
          </a:p>
          <a:p>
            <a:r>
              <a:rPr lang="en-IN" sz="2400" dirty="0">
                <a:latin typeface="Garamond" panose="02020404030301010803" pitchFamily="18" charset="0"/>
              </a:rPr>
              <a:t>Existing firms do not posses patent or trademark.</a:t>
            </a:r>
          </a:p>
          <a:p>
            <a:r>
              <a:rPr lang="en-IN" sz="2400" dirty="0">
                <a:latin typeface="Garamond" panose="02020404030301010803" pitchFamily="18" charset="0"/>
              </a:rPr>
              <a:t>There is no government regulation.</a:t>
            </a:r>
          </a:p>
          <a:p>
            <a:r>
              <a:rPr lang="en-IN" sz="2400" dirty="0">
                <a:latin typeface="Garamond" panose="02020404030301010803" pitchFamily="18" charset="0"/>
              </a:rPr>
              <a:t>Customer switching costs are low.</a:t>
            </a:r>
          </a:p>
          <a:p>
            <a:r>
              <a:rPr lang="en-IN" sz="2400" dirty="0">
                <a:latin typeface="Garamond" panose="02020404030301010803" pitchFamily="18" charset="0"/>
              </a:rPr>
              <a:t>Lack of customer loyalty.</a:t>
            </a:r>
          </a:p>
        </p:txBody>
      </p:sp>
    </p:spTree>
    <p:extLst>
      <p:ext uri="{BB962C8B-B14F-4D97-AF65-F5344CB8AC3E}">
        <p14:creationId xmlns:p14="http://schemas.microsoft.com/office/powerpoint/2010/main" val="23229638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AE11D00-7229-4B1F-EF1E-9B5FB05EDF87}"/>
              </a:ext>
            </a:extLst>
          </p:cNvPr>
          <p:cNvSpPr>
            <a:spLocks noGrp="1"/>
          </p:cNvSpPr>
          <p:nvPr>
            <p:ph idx="1"/>
          </p:nvPr>
        </p:nvSpPr>
        <p:spPr>
          <a:xfrm>
            <a:off x="772886" y="1783630"/>
            <a:ext cx="10515600" cy="4351338"/>
          </a:xfrm>
        </p:spPr>
        <p:txBody>
          <a:bodyPr>
            <a:normAutofit/>
          </a:bodyPr>
          <a:lstStyle/>
          <a:p>
            <a:pPr marL="0" indent="0" algn="ctr">
              <a:buNone/>
            </a:pPr>
            <a:r>
              <a:rPr lang="en-US" sz="3200" b="1" dirty="0">
                <a:solidFill>
                  <a:srgbClr val="FF0000"/>
                </a:solidFill>
              </a:rPr>
              <a:t>The process of performing external audit</a:t>
            </a:r>
          </a:p>
          <a:p>
            <a:pPr marL="0" indent="0" algn="ctr">
              <a:buNone/>
            </a:pPr>
            <a:endParaRPr lang="en-IN" sz="3200" b="1" dirty="0"/>
          </a:p>
        </p:txBody>
      </p:sp>
      <p:sp>
        <p:nvSpPr>
          <p:cNvPr id="5" name="Rectangle 4">
            <a:extLst>
              <a:ext uri="{FF2B5EF4-FFF2-40B4-BE49-F238E27FC236}">
                <a16:creationId xmlns:a16="http://schemas.microsoft.com/office/drawing/2014/main" id="{2D68D6EC-4104-973E-81A0-BCE1C7510847}"/>
              </a:ext>
            </a:extLst>
          </p:cNvPr>
          <p:cNvSpPr/>
          <p:nvPr/>
        </p:nvSpPr>
        <p:spPr>
          <a:xfrm>
            <a:off x="4285597" y="2494273"/>
            <a:ext cx="3204000" cy="50400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a:ln w="0"/>
                <a:solidFill>
                  <a:schemeClr val="tx1"/>
                </a:solidFill>
                <a:effectLst>
                  <a:outerShdw blurRad="38100" dist="19050" dir="2700000" algn="tl" rotWithShape="0">
                    <a:schemeClr val="dk1">
                      <a:alpha val="40000"/>
                    </a:schemeClr>
                  </a:outerShdw>
                </a:effectLst>
              </a:rPr>
              <a:t>Understand nature of environment</a:t>
            </a:r>
            <a:endParaRPr lang="en-IN" dirty="0">
              <a:ln w="0"/>
              <a:solidFill>
                <a:schemeClr val="tx1"/>
              </a:solidFill>
              <a:effectLst>
                <a:outerShdw blurRad="38100" dist="19050" dir="2700000" algn="tl" rotWithShape="0">
                  <a:schemeClr val="dk1">
                    <a:alpha val="40000"/>
                  </a:schemeClr>
                </a:outerShdw>
              </a:effectLst>
            </a:endParaRPr>
          </a:p>
        </p:txBody>
      </p:sp>
      <p:cxnSp>
        <p:nvCxnSpPr>
          <p:cNvPr id="6" name="Straight Arrow Connector 5">
            <a:extLst>
              <a:ext uri="{FF2B5EF4-FFF2-40B4-BE49-F238E27FC236}">
                <a16:creationId xmlns:a16="http://schemas.microsoft.com/office/drawing/2014/main" id="{2F1B190B-BB34-4191-D33C-C87DBAE1E444}"/>
              </a:ext>
            </a:extLst>
          </p:cNvPr>
          <p:cNvCxnSpPr>
            <a:cxnSpLocks/>
          </p:cNvCxnSpPr>
          <p:nvPr/>
        </p:nvCxnSpPr>
        <p:spPr>
          <a:xfrm>
            <a:off x="5887606" y="3005294"/>
            <a:ext cx="0" cy="27977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7" name="Rectangle 6">
            <a:extLst>
              <a:ext uri="{FF2B5EF4-FFF2-40B4-BE49-F238E27FC236}">
                <a16:creationId xmlns:a16="http://schemas.microsoft.com/office/drawing/2014/main" id="{DCD544FF-8A59-16A5-E2AC-6C5B4DBB0E3E}"/>
              </a:ext>
            </a:extLst>
          </p:cNvPr>
          <p:cNvSpPr/>
          <p:nvPr/>
        </p:nvSpPr>
        <p:spPr>
          <a:xfrm>
            <a:off x="4301349" y="3285066"/>
            <a:ext cx="3203999" cy="50400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a:t>Analyze the past influences of environmental factors</a:t>
            </a:r>
            <a:endParaRPr lang="en-IN" dirty="0"/>
          </a:p>
        </p:txBody>
      </p:sp>
      <p:cxnSp>
        <p:nvCxnSpPr>
          <p:cNvPr id="8" name="Straight Arrow Connector 7">
            <a:extLst>
              <a:ext uri="{FF2B5EF4-FFF2-40B4-BE49-F238E27FC236}">
                <a16:creationId xmlns:a16="http://schemas.microsoft.com/office/drawing/2014/main" id="{753CE324-F192-0243-43B6-FE418FC35AFC}"/>
              </a:ext>
            </a:extLst>
          </p:cNvPr>
          <p:cNvCxnSpPr>
            <a:cxnSpLocks/>
          </p:cNvCxnSpPr>
          <p:nvPr/>
        </p:nvCxnSpPr>
        <p:spPr>
          <a:xfrm flipH="1">
            <a:off x="5894070" y="3796087"/>
            <a:ext cx="1" cy="32642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9" name="Rectangle 8">
            <a:extLst>
              <a:ext uri="{FF2B5EF4-FFF2-40B4-BE49-F238E27FC236}">
                <a16:creationId xmlns:a16="http://schemas.microsoft.com/office/drawing/2014/main" id="{069E2AA5-4E57-FB41-917C-551B5BF54014}"/>
              </a:ext>
            </a:extLst>
          </p:cNvPr>
          <p:cNvSpPr/>
          <p:nvPr/>
        </p:nvSpPr>
        <p:spPr>
          <a:xfrm>
            <a:off x="4301349" y="4129134"/>
            <a:ext cx="3203999" cy="50400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a:t>Identify critical competitive forces</a:t>
            </a:r>
            <a:endParaRPr lang="en-IN" dirty="0"/>
          </a:p>
        </p:txBody>
      </p:sp>
      <p:cxnSp>
        <p:nvCxnSpPr>
          <p:cNvPr id="10" name="Straight Arrow Connector 9">
            <a:extLst>
              <a:ext uri="{FF2B5EF4-FFF2-40B4-BE49-F238E27FC236}">
                <a16:creationId xmlns:a16="http://schemas.microsoft.com/office/drawing/2014/main" id="{7CA7782A-C910-A6C6-FA91-4359BC3AC58F}"/>
              </a:ext>
            </a:extLst>
          </p:cNvPr>
          <p:cNvCxnSpPr>
            <a:cxnSpLocks/>
          </p:cNvCxnSpPr>
          <p:nvPr/>
        </p:nvCxnSpPr>
        <p:spPr>
          <a:xfrm flipH="1">
            <a:off x="5903341" y="4633134"/>
            <a:ext cx="1" cy="37307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1" name="Rectangle 10">
            <a:extLst>
              <a:ext uri="{FF2B5EF4-FFF2-40B4-BE49-F238E27FC236}">
                <a16:creationId xmlns:a16="http://schemas.microsoft.com/office/drawing/2014/main" id="{40F3DD4D-08B5-8D59-7C78-7F241E19D5FE}"/>
              </a:ext>
            </a:extLst>
          </p:cNvPr>
          <p:cNvSpPr/>
          <p:nvPr/>
        </p:nvSpPr>
        <p:spPr>
          <a:xfrm>
            <a:off x="4301349" y="5020253"/>
            <a:ext cx="3203985" cy="50400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err="1"/>
              <a:t>Analyse</a:t>
            </a:r>
            <a:r>
              <a:rPr lang="en-US" dirty="0"/>
              <a:t> the strategic position</a:t>
            </a:r>
            <a:endParaRPr lang="en-IN" dirty="0"/>
          </a:p>
        </p:txBody>
      </p:sp>
      <p:cxnSp>
        <p:nvCxnSpPr>
          <p:cNvPr id="12" name="Straight Arrow Connector 11">
            <a:extLst>
              <a:ext uri="{FF2B5EF4-FFF2-40B4-BE49-F238E27FC236}">
                <a16:creationId xmlns:a16="http://schemas.microsoft.com/office/drawing/2014/main" id="{B7D0581C-FCFD-0688-E928-63B9A0AE16BF}"/>
              </a:ext>
            </a:extLst>
          </p:cNvPr>
          <p:cNvCxnSpPr>
            <a:cxnSpLocks/>
          </p:cNvCxnSpPr>
          <p:nvPr/>
        </p:nvCxnSpPr>
        <p:spPr>
          <a:xfrm>
            <a:off x="5903342" y="5524253"/>
            <a:ext cx="0" cy="31570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3" name="Rectangle 12">
            <a:extLst>
              <a:ext uri="{FF2B5EF4-FFF2-40B4-BE49-F238E27FC236}">
                <a16:creationId xmlns:a16="http://schemas.microsoft.com/office/drawing/2014/main" id="{4A549772-2606-DD59-70BD-398E1A368BF8}"/>
              </a:ext>
            </a:extLst>
          </p:cNvPr>
          <p:cNvSpPr/>
          <p:nvPr/>
        </p:nvSpPr>
        <p:spPr>
          <a:xfrm>
            <a:off x="4285616" y="5839954"/>
            <a:ext cx="3203981" cy="50400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a:t>Identify the opportunities and threats</a:t>
            </a:r>
            <a:endParaRPr lang="en-IN" dirty="0"/>
          </a:p>
        </p:txBody>
      </p:sp>
    </p:spTree>
    <p:extLst>
      <p:ext uri="{BB962C8B-B14F-4D97-AF65-F5344CB8AC3E}">
        <p14:creationId xmlns:p14="http://schemas.microsoft.com/office/powerpoint/2010/main" val="275240643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A2A1AE2-428C-6FAB-D828-188E3FC0DDB8}"/>
              </a:ext>
            </a:extLst>
          </p:cNvPr>
          <p:cNvSpPr>
            <a:spLocks noGrp="1"/>
          </p:cNvSpPr>
          <p:nvPr>
            <p:ph idx="1"/>
          </p:nvPr>
        </p:nvSpPr>
        <p:spPr/>
        <p:txBody>
          <a:bodyPr/>
          <a:lstStyle/>
          <a:p>
            <a:pPr marL="0" indent="0">
              <a:buNone/>
            </a:pPr>
            <a:r>
              <a:rPr lang="en-US" dirty="0"/>
              <a:t>BARGAINING POWER OF SUPPLIERS</a:t>
            </a:r>
          </a:p>
          <a:p>
            <a:r>
              <a:rPr lang="en-US" sz="2400" dirty="0">
                <a:latin typeface="Garamond" panose="02020404030301010803" pitchFamily="18" charset="0"/>
              </a:rPr>
              <a:t>Strong bargaining power of suppliers means that there are few suppliers in the market who enjoys monopoly.</a:t>
            </a:r>
          </a:p>
          <a:p>
            <a:r>
              <a:rPr lang="en-US" sz="2400" dirty="0">
                <a:latin typeface="Garamond" panose="02020404030301010803" pitchFamily="18" charset="0"/>
              </a:rPr>
              <a:t>Suppliers have strong bargaining power when-</a:t>
            </a:r>
          </a:p>
          <a:p>
            <a:pPr marL="457200" indent="-457200">
              <a:buFont typeface="+mj-lt"/>
              <a:buAutoNum type="arabicPeriod"/>
            </a:pPr>
            <a:r>
              <a:rPr lang="en-US" sz="2400" dirty="0">
                <a:latin typeface="Garamond" panose="02020404030301010803" pitchFamily="18" charset="0"/>
              </a:rPr>
              <a:t>There are few suppliers but many buyers.</a:t>
            </a:r>
          </a:p>
          <a:p>
            <a:pPr marL="457200" indent="-457200">
              <a:buFont typeface="+mj-lt"/>
              <a:buAutoNum type="arabicPeriod"/>
            </a:pPr>
            <a:r>
              <a:rPr lang="en-US" sz="2400" dirty="0">
                <a:latin typeface="Garamond" panose="02020404030301010803" pitchFamily="18" charset="0"/>
              </a:rPr>
              <a:t>Few substitute raw material exist.</a:t>
            </a:r>
          </a:p>
          <a:p>
            <a:pPr marL="457200" indent="-457200">
              <a:buFont typeface="+mj-lt"/>
              <a:buAutoNum type="arabicPeriod"/>
            </a:pPr>
            <a:r>
              <a:rPr lang="en-US" sz="2400" dirty="0">
                <a:latin typeface="Garamond" panose="02020404030301010803" pitchFamily="18" charset="0"/>
              </a:rPr>
              <a:t>Less identical products is available.</a:t>
            </a:r>
          </a:p>
          <a:p>
            <a:pPr marL="457200" indent="-457200">
              <a:buFont typeface="+mj-lt"/>
              <a:buAutoNum type="arabicPeriod"/>
            </a:pPr>
            <a:r>
              <a:rPr lang="en-US" sz="2400" dirty="0">
                <a:latin typeface="Garamond" panose="02020404030301010803" pitchFamily="18" charset="0"/>
              </a:rPr>
              <a:t>Cost of switching is high and customer can’t leave the supplier easily.</a:t>
            </a:r>
            <a:endParaRPr lang="en-IN" sz="2400" dirty="0">
              <a:latin typeface="Garamond" panose="02020404030301010803" pitchFamily="18" charset="0"/>
            </a:endParaRPr>
          </a:p>
        </p:txBody>
      </p:sp>
    </p:spTree>
    <p:extLst>
      <p:ext uri="{BB962C8B-B14F-4D97-AF65-F5344CB8AC3E}">
        <p14:creationId xmlns:p14="http://schemas.microsoft.com/office/powerpoint/2010/main" val="332505584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7CA2571-1D55-764F-210E-DE6155ED84A4}"/>
              </a:ext>
            </a:extLst>
          </p:cNvPr>
          <p:cNvSpPr>
            <a:spLocks noGrp="1"/>
          </p:cNvSpPr>
          <p:nvPr>
            <p:ph idx="1"/>
          </p:nvPr>
        </p:nvSpPr>
        <p:spPr/>
        <p:txBody>
          <a:bodyPr/>
          <a:lstStyle/>
          <a:p>
            <a:pPr marL="0" indent="0">
              <a:buNone/>
            </a:pPr>
            <a:r>
              <a:rPr lang="en-US" dirty="0"/>
              <a:t>BARGAINING POWER OF BUYERS</a:t>
            </a:r>
          </a:p>
          <a:p>
            <a:r>
              <a:rPr lang="en-US" sz="2400" dirty="0">
                <a:latin typeface="Garamond" panose="02020404030301010803" pitchFamily="18" charset="0"/>
              </a:rPr>
              <a:t>when buyers have high bargaining power then they demand lower price or higher product quality as well.</a:t>
            </a:r>
          </a:p>
          <a:p>
            <a:r>
              <a:rPr lang="en-US" sz="2400" dirty="0">
                <a:latin typeface="Garamond" panose="02020404030301010803" pitchFamily="18" charset="0"/>
              </a:rPr>
              <a:t>Lower price means lower revenues for the producer, while higher quality products usually raise production costs.</a:t>
            </a:r>
          </a:p>
          <a:p>
            <a:r>
              <a:rPr lang="en-US" sz="2400" dirty="0">
                <a:latin typeface="Garamond" panose="02020404030301010803" pitchFamily="18" charset="0"/>
              </a:rPr>
              <a:t>Buyers have strong bargaining power when:</a:t>
            </a:r>
          </a:p>
          <a:p>
            <a:pPr marL="457200" indent="-457200">
              <a:buFont typeface="+mj-lt"/>
              <a:buAutoNum type="arabicPeriod"/>
            </a:pPr>
            <a:r>
              <a:rPr lang="en-US" sz="2400" dirty="0">
                <a:latin typeface="Garamond" panose="02020404030301010803" pitchFamily="18" charset="0"/>
              </a:rPr>
              <a:t>Only few buyers exists and all supplier want to attract them.</a:t>
            </a:r>
          </a:p>
          <a:p>
            <a:pPr marL="457200" indent="-457200">
              <a:buFont typeface="+mj-lt"/>
              <a:buAutoNum type="arabicPeriod"/>
            </a:pPr>
            <a:r>
              <a:rPr lang="en-US" sz="2400" dirty="0">
                <a:latin typeface="Garamond" panose="02020404030301010803" pitchFamily="18" charset="0"/>
              </a:rPr>
              <a:t>Switching costs are low.</a:t>
            </a:r>
          </a:p>
          <a:p>
            <a:pPr marL="457200" indent="-457200">
              <a:buFont typeface="+mj-lt"/>
              <a:buAutoNum type="arabicPeriod"/>
            </a:pPr>
            <a:r>
              <a:rPr lang="en-US" sz="2400" dirty="0">
                <a:latin typeface="Garamond" panose="02020404030301010803" pitchFamily="18" charset="0"/>
              </a:rPr>
              <a:t>There are many substitute.</a:t>
            </a:r>
          </a:p>
          <a:p>
            <a:pPr marL="457200" indent="-457200">
              <a:buFont typeface="+mj-lt"/>
              <a:buAutoNum type="arabicPeriod"/>
            </a:pPr>
            <a:r>
              <a:rPr lang="en-US" sz="2400" dirty="0">
                <a:latin typeface="Garamond" panose="02020404030301010803" pitchFamily="18" charset="0"/>
              </a:rPr>
              <a:t>Buyers are price sensitive.</a:t>
            </a:r>
            <a:endParaRPr lang="en-IN" sz="2400" dirty="0">
              <a:latin typeface="Garamond" panose="02020404030301010803" pitchFamily="18" charset="0"/>
            </a:endParaRPr>
          </a:p>
        </p:txBody>
      </p:sp>
    </p:spTree>
    <p:extLst>
      <p:ext uri="{BB962C8B-B14F-4D97-AF65-F5344CB8AC3E}">
        <p14:creationId xmlns:p14="http://schemas.microsoft.com/office/powerpoint/2010/main" val="247997867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B18E919-F559-DD7F-A736-6602140A8D29}"/>
              </a:ext>
            </a:extLst>
          </p:cNvPr>
          <p:cNvSpPr>
            <a:spLocks noGrp="1"/>
          </p:cNvSpPr>
          <p:nvPr>
            <p:ph idx="1"/>
          </p:nvPr>
        </p:nvSpPr>
        <p:spPr/>
        <p:txBody>
          <a:bodyPr/>
          <a:lstStyle/>
          <a:p>
            <a:pPr marL="0" indent="0">
              <a:buNone/>
            </a:pPr>
            <a:r>
              <a:rPr lang="en-US" dirty="0"/>
              <a:t>THREAT OF SUBSTITUTE</a:t>
            </a:r>
          </a:p>
          <a:p>
            <a:r>
              <a:rPr lang="en-US" sz="2400" dirty="0">
                <a:latin typeface="Garamond" panose="02020404030301010803" pitchFamily="18" charset="0"/>
              </a:rPr>
              <a:t>There are some industry where no substitute, while in some there are close substitutes.</a:t>
            </a:r>
          </a:p>
          <a:p>
            <a:r>
              <a:rPr lang="en-IN" sz="2400" dirty="0">
                <a:latin typeface="Garamond" panose="02020404030301010803" pitchFamily="18" charset="0"/>
              </a:rPr>
              <a:t>This refers to the likelihood of your customers finding a different way of doing what you do.</a:t>
            </a:r>
          </a:p>
          <a:p>
            <a:r>
              <a:rPr lang="en-IN" sz="2400" dirty="0">
                <a:latin typeface="Garamond" panose="02020404030301010803" pitchFamily="18" charset="0"/>
              </a:rPr>
              <a:t>A substitution that is easy and cheap to make, can weaken your position and threaten your profitability.</a:t>
            </a:r>
          </a:p>
          <a:p>
            <a:r>
              <a:rPr lang="en-IN" sz="2400" dirty="0">
                <a:latin typeface="Garamond" panose="02020404030301010803" pitchFamily="18" charset="0"/>
              </a:rPr>
              <a:t>For example: tea vs coffee.</a:t>
            </a:r>
          </a:p>
        </p:txBody>
      </p:sp>
    </p:spTree>
    <p:extLst>
      <p:ext uri="{BB962C8B-B14F-4D97-AF65-F5344CB8AC3E}">
        <p14:creationId xmlns:p14="http://schemas.microsoft.com/office/powerpoint/2010/main" val="315052829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428936B-30EC-7027-C509-CFED99D77749}"/>
              </a:ext>
            </a:extLst>
          </p:cNvPr>
          <p:cNvSpPr>
            <a:spLocks noGrp="1"/>
          </p:cNvSpPr>
          <p:nvPr>
            <p:ph idx="1"/>
          </p:nvPr>
        </p:nvSpPr>
        <p:spPr/>
        <p:txBody>
          <a:bodyPr/>
          <a:lstStyle/>
          <a:p>
            <a:pPr marL="0" indent="0">
              <a:buNone/>
            </a:pPr>
            <a:r>
              <a:rPr lang="en-US" dirty="0"/>
              <a:t>RIVALRY AMONG THE PLAYERS</a:t>
            </a:r>
          </a:p>
          <a:p>
            <a:r>
              <a:rPr lang="en-IN" sz="2400" dirty="0">
                <a:latin typeface="Garamond" panose="02020404030301010803" pitchFamily="18" charset="0"/>
              </a:rPr>
              <a:t>How many rivals do you have?</a:t>
            </a:r>
          </a:p>
          <a:p>
            <a:r>
              <a:rPr lang="en-IN" sz="2400" dirty="0">
                <a:latin typeface="Garamond" panose="02020404030301010803" pitchFamily="18" charset="0"/>
              </a:rPr>
              <a:t>Who are they? How stronger they are?</a:t>
            </a:r>
          </a:p>
          <a:p>
            <a:r>
              <a:rPr lang="en-IN" sz="2400" dirty="0">
                <a:latin typeface="Garamond" panose="02020404030301010803" pitchFamily="18" charset="0"/>
              </a:rPr>
              <a:t>What is the quality levels of their products and services as compare with yours?</a:t>
            </a:r>
          </a:p>
          <a:p>
            <a:r>
              <a:rPr lang="en-IN" sz="2400" dirty="0">
                <a:latin typeface="Garamond" panose="02020404030301010803" pitchFamily="18" charset="0"/>
              </a:rPr>
              <a:t>Where rivalry is intense, companies try to attract customers with aggressive pricing and high impact marketing campaigns.</a:t>
            </a:r>
          </a:p>
          <a:p>
            <a:r>
              <a:rPr lang="en-IN" sz="2400" dirty="0">
                <a:latin typeface="Garamond" panose="02020404030301010803" pitchFamily="18" charset="0"/>
              </a:rPr>
              <a:t>Also, in markets with lots of rivals, your suppliers and buyers can go elsewhere if that they’re not getting a good deal from you.</a:t>
            </a:r>
          </a:p>
          <a:p>
            <a:r>
              <a:rPr lang="en-IN" sz="2400" dirty="0">
                <a:latin typeface="Garamond" panose="02020404030301010803" pitchFamily="18" charset="0"/>
              </a:rPr>
              <a:t>When you are stronger in an industry you can enjoy all the benefits.</a:t>
            </a:r>
          </a:p>
          <a:p>
            <a:endParaRPr lang="en-IN" sz="2400" dirty="0">
              <a:latin typeface="Garamond" panose="02020404030301010803" pitchFamily="18" charset="0"/>
            </a:endParaRPr>
          </a:p>
        </p:txBody>
      </p:sp>
    </p:spTree>
    <p:extLst>
      <p:ext uri="{BB962C8B-B14F-4D97-AF65-F5344CB8AC3E}">
        <p14:creationId xmlns:p14="http://schemas.microsoft.com/office/powerpoint/2010/main" val="117688265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B06D458-7C40-211B-C6BB-4E9475BC8509}"/>
              </a:ext>
            </a:extLst>
          </p:cNvPr>
          <p:cNvSpPr>
            <a:spLocks noGrp="1"/>
          </p:cNvSpPr>
          <p:nvPr>
            <p:ph idx="1"/>
          </p:nvPr>
        </p:nvSpPr>
        <p:spPr/>
        <p:txBody>
          <a:bodyPr/>
          <a:lstStyle/>
          <a:p>
            <a:pPr marL="0" indent="0" algn="ctr">
              <a:buNone/>
            </a:pPr>
            <a:r>
              <a:rPr lang="en-US" dirty="0">
                <a:solidFill>
                  <a:srgbClr val="C00000"/>
                </a:solidFill>
              </a:rPr>
              <a:t>KEY SUCCESS FACTORS</a:t>
            </a:r>
          </a:p>
          <a:p>
            <a:r>
              <a:rPr lang="en-US" sz="2000" dirty="0">
                <a:latin typeface="Garamond" panose="02020404030301010803" pitchFamily="18" charset="0"/>
              </a:rPr>
              <a:t>The term ‘critical/ key success factor’ was initially used in the context of data and business analysis. Critical success factors(CSF) are the essential attributes required for an organization to be successful in the marketplace.</a:t>
            </a:r>
          </a:p>
          <a:p>
            <a:r>
              <a:rPr lang="en-US" sz="2000" dirty="0">
                <a:latin typeface="Garamond" panose="02020404030301010803" pitchFamily="18" charset="0"/>
              </a:rPr>
              <a:t>They can be referred to as the resources, skills and traits that an organization needs for survival and succeeding in the market. </a:t>
            </a:r>
          </a:p>
          <a:p>
            <a:r>
              <a:rPr lang="en-US" sz="2000" dirty="0">
                <a:latin typeface="Garamond" panose="02020404030301010803" pitchFamily="18" charset="0"/>
              </a:rPr>
              <a:t>The critical success factors vary from industry to industry. It is essential for an industry to identify its CSFs for achieving desired growth and success. </a:t>
            </a:r>
          </a:p>
          <a:p>
            <a:r>
              <a:rPr lang="en-US" sz="2000" dirty="0">
                <a:latin typeface="Garamond" panose="02020404030301010803" pitchFamily="18" charset="0"/>
              </a:rPr>
              <a:t>It is therefore essential to study the resource allocation and utilization methods of the particular industry for analyzing the external environment of the organization.</a:t>
            </a:r>
          </a:p>
          <a:p>
            <a:r>
              <a:rPr lang="en-US" sz="2000" dirty="0">
                <a:latin typeface="Garamond" panose="02020404030301010803" pitchFamily="18" charset="0"/>
              </a:rPr>
              <a:t>The key success factors or KSF is an essential component or element that the organization should possess for achieving its mission and succeeding in its external environment</a:t>
            </a:r>
            <a:r>
              <a:rPr lang="en-US" sz="2000" dirty="0"/>
              <a:t>.</a:t>
            </a:r>
            <a:endParaRPr lang="en-IN" sz="2000" dirty="0"/>
          </a:p>
        </p:txBody>
      </p:sp>
    </p:spTree>
    <p:extLst>
      <p:ext uri="{BB962C8B-B14F-4D97-AF65-F5344CB8AC3E}">
        <p14:creationId xmlns:p14="http://schemas.microsoft.com/office/powerpoint/2010/main" val="210297345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5E143D8-83C7-6DB7-9772-EF1A22CE818C}"/>
              </a:ext>
            </a:extLst>
          </p:cNvPr>
          <p:cNvSpPr>
            <a:spLocks noGrp="1"/>
          </p:cNvSpPr>
          <p:nvPr>
            <p:ph idx="1"/>
          </p:nvPr>
        </p:nvSpPr>
        <p:spPr>
          <a:xfrm>
            <a:off x="838200" y="1825624"/>
            <a:ext cx="10515600" cy="4855093"/>
          </a:xfrm>
        </p:spPr>
        <p:txBody>
          <a:bodyPr>
            <a:normAutofit fontScale="85000" lnSpcReduction="10000"/>
          </a:bodyPr>
          <a:lstStyle/>
          <a:p>
            <a:pPr marL="0" indent="0">
              <a:buNone/>
            </a:pPr>
            <a:r>
              <a:rPr lang="en-US" b="1" dirty="0"/>
              <a:t>IMPLEMENTATION OF KEY SUCCESS FACTORS</a:t>
            </a:r>
          </a:p>
          <a:p>
            <a:pPr marL="0" indent="0">
              <a:buNone/>
            </a:pPr>
            <a:r>
              <a:rPr lang="en-US" b="1" dirty="0">
                <a:latin typeface="Garamond" panose="02020404030301010803" pitchFamily="18" charset="0"/>
              </a:rPr>
              <a:t>Industry Analysis: </a:t>
            </a:r>
            <a:r>
              <a:rPr lang="en-US" dirty="0">
                <a:latin typeface="Garamond" panose="02020404030301010803" pitchFamily="18" charset="0"/>
              </a:rPr>
              <a:t>Understand the industry's competitive structure, key trends, and drivers of success. This analysis helps to identify the critical factors that determine success within the industry.</a:t>
            </a:r>
          </a:p>
          <a:p>
            <a:pPr marL="0" indent="0">
              <a:buNone/>
            </a:pPr>
            <a:r>
              <a:rPr lang="en-US" b="1" dirty="0">
                <a:latin typeface="Garamond" panose="02020404030301010803" pitchFamily="18" charset="0"/>
              </a:rPr>
              <a:t>Internal Assessment: </a:t>
            </a:r>
            <a:r>
              <a:rPr lang="en-US" dirty="0">
                <a:latin typeface="Garamond" panose="02020404030301010803" pitchFamily="18" charset="0"/>
              </a:rPr>
              <a:t>Evaluate your organization's strengths and weaknesses in relation to the identified KSFs. Assess your current capabilities, resources, and performance in each key area.</a:t>
            </a:r>
          </a:p>
          <a:p>
            <a:pPr marL="0" indent="0">
              <a:buNone/>
            </a:pPr>
            <a:r>
              <a:rPr lang="en-US" b="1" dirty="0">
                <a:latin typeface="Garamond" panose="02020404030301010803" pitchFamily="18" charset="0"/>
              </a:rPr>
              <a:t>Selection of KSFs</a:t>
            </a:r>
            <a:r>
              <a:rPr lang="en-US" dirty="0">
                <a:latin typeface="Garamond" panose="02020404030301010803" pitchFamily="18" charset="0"/>
              </a:rPr>
              <a:t>: Based on the industry analysis and internal assessment, choose the specific KSFs that are most relevant to your organization's success. These should align with your strengths and address your weaknesses.</a:t>
            </a:r>
          </a:p>
          <a:p>
            <a:pPr marL="0" indent="0">
              <a:buNone/>
            </a:pPr>
            <a:r>
              <a:rPr lang="en-US" b="1" dirty="0">
                <a:latin typeface="Garamond" panose="02020404030301010803" pitchFamily="18" charset="0"/>
              </a:rPr>
              <a:t>Develop Strategic Initiatives: </a:t>
            </a:r>
            <a:r>
              <a:rPr lang="en-US" dirty="0">
                <a:latin typeface="Garamond" panose="02020404030301010803" pitchFamily="18" charset="0"/>
              </a:rPr>
              <a:t>Create strategic initiatives or action plans for each KSF. Define how you will enhance or leverage your capabilities to excel in these critical areas.</a:t>
            </a:r>
          </a:p>
          <a:p>
            <a:pPr marL="0" indent="0">
              <a:buNone/>
            </a:pPr>
            <a:r>
              <a:rPr lang="en-US" b="1" dirty="0">
                <a:latin typeface="Garamond" panose="02020404030301010803" pitchFamily="18" charset="0"/>
              </a:rPr>
              <a:t>Resource Allocation:</a:t>
            </a:r>
            <a:r>
              <a:rPr lang="en-US" dirty="0">
                <a:latin typeface="Garamond" panose="02020404030301010803" pitchFamily="18" charset="0"/>
              </a:rPr>
              <a:t> Allocate resources, including budget, manpower, technology, and time, to support the strategic initiatives aimed at improving KSFs.</a:t>
            </a:r>
          </a:p>
        </p:txBody>
      </p:sp>
    </p:spTree>
    <p:extLst>
      <p:ext uri="{BB962C8B-B14F-4D97-AF65-F5344CB8AC3E}">
        <p14:creationId xmlns:p14="http://schemas.microsoft.com/office/powerpoint/2010/main" val="71836316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1F36C60-DE97-9AD0-4032-0593D63FACAE}"/>
              </a:ext>
            </a:extLst>
          </p:cNvPr>
          <p:cNvSpPr>
            <a:spLocks noGrp="1"/>
          </p:cNvSpPr>
          <p:nvPr>
            <p:ph idx="1"/>
          </p:nvPr>
        </p:nvSpPr>
        <p:spPr/>
        <p:txBody>
          <a:bodyPr>
            <a:normAutofit fontScale="92500" lnSpcReduction="10000"/>
          </a:bodyPr>
          <a:lstStyle/>
          <a:p>
            <a:pPr marL="0" indent="0">
              <a:buNone/>
            </a:pPr>
            <a:r>
              <a:rPr lang="en-US" b="1" dirty="0">
                <a:latin typeface="Garamond" panose="02020404030301010803" pitchFamily="18" charset="0"/>
              </a:rPr>
              <a:t>Performance Measurement: </a:t>
            </a:r>
            <a:r>
              <a:rPr lang="en-US" dirty="0">
                <a:latin typeface="Garamond" panose="02020404030301010803" pitchFamily="18" charset="0"/>
              </a:rPr>
              <a:t>Establish key performance indicators (KPIs) to measure progress and success in each KSF. Regularly monitor and track these indicators to ensure you're on the right path.</a:t>
            </a:r>
            <a:endParaRPr lang="en-IN" dirty="0">
              <a:latin typeface="Garamond" panose="02020404030301010803" pitchFamily="18" charset="0"/>
            </a:endParaRPr>
          </a:p>
          <a:p>
            <a:pPr marL="0" indent="0">
              <a:buNone/>
            </a:pPr>
            <a:r>
              <a:rPr lang="en-US" b="1" dirty="0">
                <a:latin typeface="Garamond" panose="02020404030301010803" pitchFamily="18" charset="0"/>
              </a:rPr>
              <a:t>Continuous Improvement: </a:t>
            </a:r>
            <a:r>
              <a:rPr lang="en-US" dirty="0">
                <a:latin typeface="Garamond" panose="02020404030301010803" pitchFamily="18" charset="0"/>
              </a:rPr>
              <a:t>Continuously review and refine your strategies and actions related to KSFs. Adapt to changing market conditions and emerging trends to maintain your competitive advantage.</a:t>
            </a:r>
          </a:p>
          <a:p>
            <a:pPr marL="0" indent="0">
              <a:buNone/>
            </a:pPr>
            <a:r>
              <a:rPr lang="en-US" b="1" dirty="0">
                <a:latin typeface="Garamond" panose="02020404030301010803" pitchFamily="18" charset="0"/>
              </a:rPr>
              <a:t>Employee Alignment:</a:t>
            </a:r>
            <a:r>
              <a:rPr lang="en-US" dirty="0">
                <a:latin typeface="Garamond" panose="02020404030301010803" pitchFamily="18" charset="0"/>
              </a:rPr>
              <a:t> Ensure that employees at all levels understand the importance of KSFs and how their roles contribute to achieving success in these areas. Foster a culture of commitment to KSFs.</a:t>
            </a:r>
          </a:p>
          <a:p>
            <a:pPr marL="0" indent="0">
              <a:buNone/>
            </a:pPr>
            <a:r>
              <a:rPr lang="en-US" b="1" dirty="0">
                <a:latin typeface="Garamond" panose="02020404030301010803" pitchFamily="18" charset="0"/>
              </a:rPr>
              <a:t>Flexibility: </a:t>
            </a:r>
            <a:r>
              <a:rPr lang="en-US" dirty="0">
                <a:latin typeface="Garamond" panose="02020404030301010803" pitchFamily="18" charset="0"/>
              </a:rPr>
              <a:t>Be open to adjusting your KSFs and strategies if market conditions or competitive dynamics change significantly.</a:t>
            </a:r>
          </a:p>
        </p:txBody>
      </p:sp>
    </p:spTree>
    <p:extLst>
      <p:ext uri="{BB962C8B-B14F-4D97-AF65-F5344CB8AC3E}">
        <p14:creationId xmlns:p14="http://schemas.microsoft.com/office/powerpoint/2010/main" val="349359113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CCDB16A-82D2-9E9B-2BDF-47B23BB63426}"/>
              </a:ext>
            </a:extLst>
          </p:cNvPr>
          <p:cNvSpPr>
            <a:spLocks noGrp="1"/>
          </p:cNvSpPr>
          <p:nvPr>
            <p:ph idx="1"/>
          </p:nvPr>
        </p:nvSpPr>
        <p:spPr>
          <a:xfrm>
            <a:off x="931506" y="1810138"/>
            <a:ext cx="10515600" cy="5187820"/>
          </a:xfrm>
        </p:spPr>
        <p:txBody>
          <a:bodyPr>
            <a:normAutofit fontScale="92500" lnSpcReduction="10000"/>
          </a:bodyPr>
          <a:lstStyle/>
          <a:p>
            <a:pPr marL="0" indent="0">
              <a:buNone/>
            </a:pPr>
            <a:r>
              <a:rPr lang="en-US" b="1" dirty="0">
                <a:latin typeface="Garamond" panose="02020404030301010803" pitchFamily="18" charset="0"/>
              </a:rPr>
              <a:t>Common Types of Industry Key Success Factors:</a:t>
            </a:r>
          </a:p>
          <a:p>
            <a:pPr marL="0" indent="0">
              <a:buNone/>
            </a:pPr>
            <a:r>
              <a:rPr lang="en-US" sz="1800" b="1" dirty="0">
                <a:solidFill>
                  <a:srgbClr val="C00000"/>
                </a:solidFill>
                <a:latin typeface="Garamond" panose="02020404030301010803" pitchFamily="18" charset="0"/>
              </a:rPr>
              <a:t>1. Technology-related KSFs:</a:t>
            </a:r>
          </a:p>
          <a:p>
            <a:r>
              <a:rPr lang="en-US" sz="1900" b="1" dirty="0">
                <a:latin typeface="Garamond" panose="02020404030301010803" pitchFamily="18" charset="0"/>
              </a:rPr>
              <a:t>Innovation and R&amp;D Capabilities:</a:t>
            </a:r>
            <a:r>
              <a:rPr lang="en-US" sz="1900" dirty="0">
                <a:latin typeface="Garamond" panose="02020404030301010803" pitchFamily="18" charset="0"/>
              </a:rPr>
              <a:t> The ability to develop and introduce new products, services, or technologies to the market faster than competitors.</a:t>
            </a:r>
          </a:p>
          <a:p>
            <a:r>
              <a:rPr lang="en-US" sz="1900" b="1" dirty="0">
                <a:latin typeface="Garamond" panose="02020404030301010803" pitchFamily="18" charset="0"/>
              </a:rPr>
              <a:t>Technological Infrastructure: </a:t>
            </a:r>
            <a:r>
              <a:rPr lang="en-US" sz="1900" dirty="0">
                <a:latin typeface="Garamond" panose="02020404030301010803" pitchFamily="18" charset="0"/>
              </a:rPr>
              <a:t>Having state-of-the-art IT systems, software, and hardware that enhance operational efficiency and customer experiences.</a:t>
            </a:r>
          </a:p>
          <a:p>
            <a:r>
              <a:rPr lang="en-US" sz="1900" b="1" dirty="0">
                <a:latin typeface="Garamond" panose="02020404030301010803" pitchFamily="18" charset="0"/>
              </a:rPr>
              <a:t>Intellectual Property: </a:t>
            </a:r>
            <a:r>
              <a:rPr lang="en-US" sz="1900" dirty="0">
                <a:latin typeface="Garamond" panose="02020404030301010803" pitchFamily="18" charset="0"/>
              </a:rPr>
              <a:t>Ownership and protection of valuable patents, trademarks, copyrights, and trade secrets.</a:t>
            </a:r>
          </a:p>
          <a:p>
            <a:r>
              <a:rPr lang="en-US" sz="1900" b="1" dirty="0">
                <a:latin typeface="Garamond" panose="02020404030301010803" pitchFamily="18" charset="0"/>
              </a:rPr>
              <a:t>Adoption of Emerging Technologies: </a:t>
            </a:r>
            <a:r>
              <a:rPr lang="en-US" sz="1900" dirty="0">
                <a:latin typeface="Garamond" panose="02020404030301010803" pitchFamily="18" charset="0"/>
              </a:rPr>
              <a:t>Quick integration of emerging technologies like artificial intelligence, machine learning, IoT, and blockchain to gain a competitive edge.</a:t>
            </a:r>
          </a:p>
          <a:p>
            <a:pPr marL="0" indent="0">
              <a:buNone/>
            </a:pPr>
            <a:r>
              <a:rPr lang="en-US" sz="1900" b="1" dirty="0">
                <a:solidFill>
                  <a:srgbClr val="C00000"/>
                </a:solidFill>
                <a:latin typeface="Garamond" panose="02020404030301010803" pitchFamily="18" charset="0"/>
              </a:rPr>
              <a:t>2. Manufacturing-related KSFs:</a:t>
            </a:r>
          </a:p>
          <a:p>
            <a:r>
              <a:rPr lang="en-US" sz="1900" b="1" dirty="0">
                <a:latin typeface="Garamond" panose="02020404030301010803" pitchFamily="18" charset="0"/>
              </a:rPr>
              <a:t>Quality Control: </a:t>
            </a:r>
            <a:r>
              <a:rPr lang="en-US" sz="1900" dirty="0">
                <a:latin typeface="Garamond" panose="02020404030301010803" pitchFamily="18" charset="0"/>
              </a:rPr>
              <a:t>Maintaining consistent product quality and adherence to strict quality standards.</a:t>
            </a:r>
          </a:p>
          <a:p>
            <a:r>
              <a:rPr lang="en-US" sz="1900" b="1" dirty="0">
                <a:latin typeface="Garamond" panose="02020404030301010803" pitchFamily="18" charset="0"/>
              </a:rPr>
              <a:t>Cost Efficiency: </a:t>
            </a:r>
            <a:r>
              <a:rPr lang="en-US" sz="1900" dirty="0">
                <a:latin typeface="Garamond" panose="02020404030301010803" pitchFamily="18" charset="0"/>
              </a:rPr>
              <a:t>Efficient production processes that reduce manufacturing costs without compromising product quality.</a:t>
            </a:r>
          </a:p>
          <a:p>
            <a:r>
              <a:rPr lang="en-US" sz="1900" b="1" dirty="0">
                <a:latin typeface="Garamond" panose="02020404030301010803" pitchFamily="18" charset="0"/>
              </a:rPr>
              <a:t>Supply Chain Management: </a:t>
            </a:r>
            <a:r>
              <a:rPr lang="en-US" sz="1900" dirty="0">
                <a:latin typeface="Garamond" panose="02020404030301010803" pitchFamily="18" charset="0"/>
              </a:rPr>
              <a:t>Effective management of suppliers, inventory, and logistics to ensure timely production and delivery.</a:t>
            </a:r>
          </a:p>
          <a:p>
            <a:r>
              <a:rPr lang="en-US" sz="1900" b="1" dirty="0">
                <a:latin typeface="Garamond" panose="02020404030301010803" pitchFamily="18" charset="0"/>
              </a:rPr>
              <a:t>Capacity and Scalability: </a:t>
            </a:r>
            <a:r>
              <a:rPr lang="en-US" sz="1900" dirty="0">
                <a:latin typeface="Garamond" panose="02020404030301010803" pitchFamily="18" charset="0"/>
              </a:rPr>
              <a:t>Ability to scale production capacity up or down based on market demand.</a:t>
            </a:r>
            <a:endParaRPr lang="en-IN" sz="1900" dirty="0">
              <a:latin typeface="Garamond" panose="02020404030301010803" pitchFamily="18" charset="0"/>
            </a:endParaRPr>
          </a:p>
        </p:txBody>
      </p:sp>
    </p:spTree>
    <p:extLst>
      <p:ext uri="{BB962C8B-B14F-4D97-AF65-F5344CB8AC3E}">
        <p14:creationId xmlns:p14="http://schemas.microsoft.com/office/powerpoint/2010/main" val="146042134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4413832-5F79-9A0D-90BE-044160688D1F}"/>
              </a:ext>
            </a:extLst>
          </p:cNvPr>
          <p:cNvSpPr>
            <a:spLocks noGrp="1"/>
          </p:cNvSpPr>
          <p:nvPr>
            <p:ph idx="1"/>
          </p:nvPr>
        </p:nvSpPr>
        <p:spPr>
          <a:xfrm>
            <a:off x="485192" y="1825624"/>
            <a:ext cx="10868608" cy="4752457"/>
          </a:xfrm>
        </p:spPr>
        <p:txBody>
          <a:bodyPr>
            <a:normAutofit fontScale="70000" lnSpcReduction="20000"/>
          </a:bodyPr>
          <a:lstStyle/>
          <a:p>
            <a:pPr marL="0" indent="0">
              <a:buNone/>
            </a:pPr>
            <a:r>
              <a:rPr lang="en-US" b="1" dirty="0">
                <a:solidFill>
                  <a:srgbClr val="C00000"/>
                </a:solidFill>
                <a:latin typeface="Garamond" panose="02020404030301010803" pitchFamily="18" charset="0"/>
              </a:rPr>
              <a:t>3. Distribution-related KSFs:</a:t>
            </a:r>
          </a:p>
          <a:p>
            <a:r>
              <a:rPr lang="en-US" b="1" dirty="0">
                <a:latin typeface="Garamond" panose="02020404030301010803" pitchFamily="18" charset="0"/>
              </a:rPr>
              <a:t>Efficient Logistics: </a:t>
            </a:r>
            <a:r>
              <a:rPr lang="en-US" dirty="0">
                <a:latin typeface="Garamond" panose="02020404030301010803" pitchFamily="18" charset="0"/>
              </a:rPr>
              <a:t>Streamlined distribution and delivery processes that minimize lead times and reduce costs.</a:t>
            </a:r>
          </a:p>
          <a:p>
            <a:r>
              <a:rPr lang="en-US" b="1" dirty="0">
                <a:latin typeface="Garamond" panose="02020404030301010803" pitchFamily="18" charset="0"/>
              </a:rPr>
              <a:t>Wide Distribution Network: </a:t>
            </a:r>
            <a:r>
              <a:rPr lang="en-US" dirty="0">
                <a:latin typeface="Garamond" panose="02020404030301010803" pitchFamily="18" charset="0"/>
              </a:rPr>
              <a:t>Extensive reach and accessibility through a well-established network of retail outlets, e-commerce platforms, or distributors.</a:t>
            </a:r>
          </a:p>
          <a:p>
            <a:r>
              <a:rPr lang="en-US" b="1" dirty="0">
                <a:latin typeface="Garamond" panose="02020404030301010803" pitchFamily="18" charset="0"/>
              </a:rPr>
              <a:t>Effective Channel Management: </a:t>
            </a:r>
            <a:r>
              <a:rPr lang="en-US" dirty="0">
                <a:latin typeface="Garamond" panose="02020404030301010803" pitchFamily="18" charset="0"/>
              </a:rPr>
              <a:t>Successful management of various distribution channels (wholesalers, retailers, online platforms) to ensure product availability and visibility.</a:t>
            </a:r>
          </a:p>
          <a:p>
            <a:pPr marL="0" indent="0">
              <a:buNone/>
            </a:pPr>
            <a:r>
              <a:rPr lang="en-US" b="1" dirty="0">
                <a:solidFill>
                  <a:srgbClr val="C00000"/>
                </a:solidFill>
                <a:latin typeface="Garamond" panose="02020404030301010803" pitchFamily="18" charset="0"/>
              </a:rPr>
              <a:t>4. Marketing-related KSFs:</a:t>
            </a:r>
          </a:p>
          <a:p>
            <a:r>
              <a:rPr lang="en-US" b="1" dirty="0">
                <a:latin typeface="Garamond" panose="02020404030301010803" pitchFamily="18" charset="0"/>
              </a:rPr>
              <a:t>Brand Recognition: </a:t>
            </a:r>
            <a:r>
              <a:rPr lang="en-US" dirty="0">
                <a:latin typeface="Garamond" panose="02020404030301010803" pitchFamily="18" charset="0"/>
              </a:rPr>
              <a:t>Establishing a strong brand identity that resonates with customers and differentiates your products/services.</a:t>
            </a:r>
          </a:p>
          <a:p>
            <a:r>
              <a:rPr lang="en-US" b="1" dirty="0">
                <a:latin typeface="Garamond" panose="02020404030301010803" pitchFamily="18" charset="0"/>
              </a:rPr>
              <a:t>Customer Segmentation: </a:t>
            </a:r>
            <a:r>
              <a:rPr lang="en-US" dirty="0">
                <a:latin typeface="Garamond" panose="02020404030301010803" pitchFamily="18" charset="0"/>
              </a:rPr>
              <a:t>Accurately identifying and targeting specific customer segments with tailored marketing strategies.</a:t>
            </a:r>
          </a:p>
          <a:p>
            <a:r>
              <a:rPr lang="en-US" b="1" dirty="0">
                <a:latin typeface="Garamond" panose="02020404030301010803" pitchFamily="18" charset="0"/>
              </a:rPr>
              <a:t>Effective Marketing Communication: </a:t>
            </a:r>
            <a:r>
              <a:rPr lang="en-US" dirty="0">
                <a:latin typeface="Garamond" panose="02020404030301010803" pitchFamily="18" charset="0"/>
              </a:rPr>
              <a:t>Clear and compelling messaging that effectively communicates product benefits and resonates with the target audience.</a:t>
            </a:r>
          </a:p>
          <a:p>
            <a:r>
              <a:rPr lang="en-US" b="1" dirty="0">
                <a:latin typeface="Garamond" panose="02020404030301010803" pitchFamily="18" charset="0"/>
              </a:rPr>
              <a:t>Digital Presence: </a:t>
            </a:r>
            <a:r>
              <a:rPr lang="en-US" dirty="0">
                <a:latin typeface="Garamond" panose="02020404030301010803" pitchFamily="18" charset="0"/>
              </a:rPr>
              <a:t>Strong online presence through websites, social media, and digital marketing to reach and engage customers.</a:t>
            </a:r>
            <a:endParaRPr lang="en-IN" dirty="0">
              <a:latin typeface="Garamond" panose="02020404030301010803" pitchFamily="18" charset="0"/>
            </a:endParaRPr>
          </a:p>
        </p:txBody>
      </p:sp>
    </p:spTree>
    <p:extLst>
      <p:ext uri="{BB962C8B-B14F-4D97-AF65-F5344CB8AC3E}">
        <p14:creationId xmlns:p14="http://schemas.microsoft.com/office/powerpoint/2010/main" val="267227954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DA648BF-5C1B-5C5A-C17D-E2F547961E21}"/>
              </a:ext>
            </a:extLst>
          </p:cNvPr>
          <p:cNvSpPr>
            <a:spLocks noGrp="1"/>
          </p:cNvSpPr>
          <p:nvPr>
            <p:ph idx="1"/>
          </p:nvPr>
        </p:nvSpPr>
        <p:spPr/>
        <p:txBody>
          <a:bodyPr/>
          <a:lstStyle/>
          <a:p>
            <a:pPr marL="0" indent="0" algn="ctr">
              <a:buNone/>
            </a:pPr>
            <a:r>
              <a:rPr lang="en-US" dirty="0">
                <a:solidFill>
                  <a:srgbClr val="C00000"/>
                </a:solidFill>
              </a:rPr>
              <a:t>COMPETITION ANALYSIS</a:t>
            </a:r>
          </a:p>
          <a:p>
            <a:r>
              <a:rPr lang="en-IN" sz="1800" dirty="0">
                <a:latin typeface="Garamond" panose="02020404030301010803" pitchFamily="18" charset="0"/>
              </a:rPr>
              <a:t>In the field of marketing and strategic management, competitor analysis is a process of evaluating the strengths and weaknesses of present and potential competitors.</a:t>
            </a:r>
          </a:p>
          <a:p>
            <a:r>
              <a:rPr lang="en-IN" sz="1800" dirty="0">
                <a:latin typeface="Garamond" panose="02020404030301010803" pitchFamily="18" charset="0"/>
              </a:rPr>
              <a:t>The two main activities of competitors analysis are as follows:</a:t>
            </a:r>
          </a:p>
          <a:p>
            <a:pPr marL="342900" indent="-342900">
              <a:buFont typeface="+mj-lt"/>
              <a:buAutoNum type="arabicPeriod"/>
            </a:pPr>
            <a:r>
              <a:rPr lang="en-IN" sz="1800" dirty="0">
                <a:latin typeface="Garamond" panose="02020404030301010803" pitchFamily="18" charset="0"/>
              </a:rPr>
              <a:t>Attaining information regarding the main competitors.</a:t>
            </a:r>
          </a:p>
          <a:p>
            <a:pPr marL="342900" indent="-342900">
              <a:buFont typeface="+mj-lt"/>
              <a:buAutoNum type="arabicPeriod"/>
            </a:pPr>
            <a:r>
              <a:rPr lang="en-IN" sz="1800" dirty="0">
                <a:latin typeface="Garamond" panose="02020404030301010803" pitchFamily="18" charset="0"/>
              </a:rPr>
              <a:t>Utilising that information to forecast the behaviour of competitors.</a:t>
            </a:r>
          </a:p>
        </p:txBody>
      </p:sp>
    </p:spTree>
    <p:extLst>
      <p:ext uri="{BB962C8B-B14F-4D97-AF65-F5344CB8AC3E}">
        <p14:creationId xmlns:p14="http://schemas.microsoft.com/office/powerpoint/2010/main" val="36050430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CF8B653-4362-1F85-D72F-FADCB6812921}"/>
              </a:ext>
            </a:extLst>
          </p:cNvPr>
          <p:cNvSpPr>
            <a:spLocks noGrp="1"/>
          </p:cNvSpPr>
          <p:nvPr>
            <p:ph idx="1"/>
          </p:nvPr>
        </p:nvSpPr>
        <p:spPr>
          <a:xfrm>
            <a:off x="754225" y="1903445"/>
            <a:ext cx="10515600" cy="5495730"/>
          </a:xfrm>
        </p:spPr>
        <p:txBody>
          <a:bodyPr/>
          <a:lstStyle/>
          <a:p>
            <a:pPr marL="0" indent="0">
              <a:buNone/>
            </a:pPr>
            <a:r>
              <a:rPr lang="en-US" sz="2800" dirty="0">
                <a:solidFill>
                  <a:schemeClr val="accent1"/>
                </a:solidFill>
              </a:rPr>
              <a:t>1.Understand nature of environment</a:t>
            </a:r>
          </a:p>
          <a:p>
            <a:r>
              <a:rPr lang="en-US" dirty="0">
                <a:latin typeface="Garamond" panose="02020404030301010803" pitchFamily="18" charset="0"/>
              </a:rPr>
              <a:t>Before starting the environment appraisal, the strategist must understand the nature i.e., the volatility of external environment.</a:t>
            </a:r>
          </a:p>
          <a:p>
            <a:r>
              <a:rPr lang="en-US" dirty="0">
                <a:latin typeface="Garamond" panose="02020404030301010803" pitchFamily="18" charset="0"/>
              </a:rPr>
              <a:t>To understand the nature of environment, the strategic leaders need to answer the following questions:</a:t>
            </a:r>
            <a:endParaRPr lang="en-IN" dirty="0">
              <a:latin typeface="Garamond" panose="02020404030301010803" pitchFamily="18" charset="0"/>
            </a:endParaRPr>
          </a:p>
          <a:p>
            <a:pPr marL="457200" indent="-457200">
              <a:buFont typeface="+mj-lt"/>
              <a:buAutoNum type="arabicPeriod"/>
            </a:pPr>
            <a:r>
              <a:rPr lang="en-IN" dirty="0">
                <a:latin typeface="Garamond" panose="02020404030301010803" pitchFamily="18" charset="0"/>
              </a:rPr>
              <a:t>Is the environment stable or dynamic?</a:t>
            </a:r>
          </a:p>
          <a:p>
            <a:pPr marL="457200" indent="-457200">
              <a:buFont typeface="+mj-lt"/>
              <a:buAutoNum type="arabicPeriod"/>
            </a:pPr>
            <a:r>
              <a:rPr lang="en-IN" dirty="0">
                <a:latin typeface="Garamond" panose="02020404030301010803" pitchFamily="18" charset="0"/>
              </a:rPr>
              <a:t>In which ways does the environment changes?</a:t>
            </a:r>
          </a:p>
          <a:p>
            <a:pPr marL="457200" indent="-457200">
              <a:buFont typeface="+mj-lt"/>
              <a:buAutoNum type="arabicPeriod"/>
            </a:pPr>
            <a:r>
              <a:rPr lang="en-IN" dirty="0">
                <a:latin typeface="Garamond" panose="02020404030301010803" pitchFamily="18" charset="0"/>
              </a:rPr>
              <a:t>Are the changes identifiable?</a:t>
            </a:r>
          </a:p>
          <a:p>
            <a:pPr marL="0" indent="0">
              <a:buNone/>
            </a:pPr>
            <a:endParaRPr lang="en-IN" dirty="0"/>
          </a:p>
        </p:txBody>
      </p:sp>
    </p:spTree>
    <p:extLst>
      <p:ext uri="{BB962C8B-B14F-4D97-AF65-F5344CB8AC3E}">
        <p14:creationId xmlns:p14="http://schemas.microsoft.com/office/powerpoint/2010/main" val="10196071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64A14F1-AAE7-3ABB-8804-37A65594D68C}"/>
              </a:ext>
            </a:extLst>
          </p:cNvPr>
          <p:cNvSpPr>
            <a:spLocks noGrp="1"/>
          </p:cNvSpPr>
          <p:nvPr>
            <p:ph idx="1"/>
          </p:nvPr>
        </p:nvSpPr>
        <p:spPr>
          <a:xfrm>
            <a:off x="838200" y="1637840"/>
            <a:ext cx="10515600" cy="4904011"/>
          </a:xfrm>
        </p:spPr>
        <p:txBody>
          <a:bodyPr/>
          <a:lstStyle/>
          <a:p>
            <a:pPr marL="0" indent="0" algn="ctr">
              <a:buNone/>
            </a:pPr>
            <a:r>
              <a:rPr lang="en-US" dirty="0">
                <a:solidFill>
                  <a:srgbClr val="C00000"/>
                </a:solidFill>
              </a:rPr>
              <a:t>Steps in competition analysis </a:t>
            </a:r>
          </a:p>
          <a:p>
            <a:pPr marL="0" indent="0" algn="ctr">
              <a:buNone/>
            </a:pPr>
            <a:endParaRPr lang="en-IN" dirty="0">
              <a:solidFill>
                <a:srgbClr val="C00000"/>
              </a:solidFill>
            </a:endParaRPr>
          </a:p>
        </p:txBody>
      </p:sp>
      <p:sp>
        <p:nvSpPr>
          <p:cNvPr id="5" name="Rectangle 4">
            <a:extLst>
              <a:ext uri="{FF2B5EF4-FFF2-40B4-BE49-F238E27FC236}">
                <a16:creationId xmlns:a16="http://schemas.microsoft.com/office/drawing/2014/main" id="{4AB99114-AFA4-CD24-D121-86E553700F31}"/>
              </a:ext>
            </a:extLst>
          </p:cNvPr>
          <p:cNvSpPr/>
          <p:nvPr/>
        </p:nvSpPr>
        <p:spPr>
          <a:xfrm>
            <a:off x="4047930" y="2146529"/>
            <a:ext cx="4264089" cy="32608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Defining competitors</a:t>
            </a:r>
            <a:endParaRPr lang="en-IN" dirty="0">
              <a:solidFill>
                <a:schemeClr val="tx1"/>
              </a:solidFill>
            </a:endParaRPr>
          </a:p>
        </p:txBody>
      </p:sp>
      <p:sp>
        <p:nvSpPr>
          <p:cNvPr id="6" name="Rectangle 5">
            <a:extLst>
              <a:ext uri="{FF2B5EF4-FFF2-40B4-BE49-F238E27FC236}">
                <a16:creationId xmlns:a16="http://schemas.microsoft.com/office/drawing/2014/main" id="{011B13E3-57CF-B056-E2EE-3880B16C2FBD}"/>
              </a:ext>
            </a:extLst>
          </p:cNvPr>
          <p:cNvSpPr/>
          <p:nvPr/>
        </p:nvSpPr>
        <p:spPr>
          <a:xfrm>
            <a:off x="4060370" y="6285745"/>
            <a:ext cx="4264089" cy="512212"/>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Building strategic plans to improve marketplace position</a:t>
            </a:r>
            <a:endParaRPr lang="en-IN" dirty="0">
              <a:solidFill>
                <a:schemeClr val="tx1"/>
              </a:solidFill>
            </a:endParaRPr>
          </a:p>
        </p:txBody>
      </p:sp>
      <p:sp>
        <p:nvSpPr>
          <p:cNvPr id="7" name="Rectangle 6">
            <a:extLst>
              <a:ext uri="{FF2B5EF4-FFF2-40B4-BE49-F238E27FC236}">
                <a16:creationId xmlns:a16="http://schemas.microsoft.com/office/drawing/2014/main" id="{B2E7C08B-CBA3-D6E5-D67F-00997B5F67DD}"/>
              </a:ext>
            </a:extLst>
          </p:cNvPr>
          <p:cNvSpPr/>
          <p:nvPr/>
        </p:nvSpPr>
        <p:spPr>
          <a:xfrm>
            <a:off x="4047930" y="2768154"/>
            <a:ext cx="4264089" cy="60872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Analysis of competitor’s strengths and weaknesses</a:t>
            </a:r>
            <a:endParaRPr lang="en-IN" dirty="0">
              <a:solidFill>
                <a:schemeClr val="tx1"/>
              </a:solidFill>
            </a:endParaRPr>
          </a:p>
        </p:txBody>
      </p:sp>
      <p:sp>
        <p:nvSpPr>
          <p:cNvPr id="8" name="Rectangle 7">
            <a:extLst>
              <a:ext uri="{FF2B5EF4-FFF2-40B4-BE49-F238E27FC236}">
                <a16:creationId xmlns:a16="http://schemas.microsoft.com/office/drawing/2014/main" id="{1515144B-5F75-71AC-0FEB-11945829D4BA}"/>
              </a:ext>
            </a:extLst>
          </p:cNvPr>
          <p:cNvSpPr/>
          <p:nvPr/>
        </p:nvSpPr>
        <p:spPr>
          <a:xfrm>
            <a:off x="4040152" y="3632986"/>
            <a:ext cx="4264089" cy="45686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Analysis of internal strength and weaknesses</a:t>
            </a:r>
            <a:endParaRPr lang="en-IN" dirty="0">
              <a:solidFill>
                <a:schemeClr val="tx1"/>
              </a:solidFill>
            </a:endParaRPr>
          </a:p>
        </p:txBody>
      </p:sp>
      <p:sp>
        <p:nvSpPr>
          <p:cNvPr id="9" name="Rectangle 8">
            <a:extLst>
              <a:ext uri="{FF2B5EF4-FFF2-40B4-BE49-F238E27FC236}">
                <a16:creationId xmlns:a16="http://schemas.microsoft.com/office/drawing/2014/main" id="{5F39A9FF-30C8-E00A-0082-FD74F881EFF3}"/>
              </a:ext>
            </a:extLst>
          </p:cNvPr>
          <p:cNvSpPr/>
          <p:nvPr/>
        </p:nvSpPr>
        <p:spPr>
          <a:xfrm>
            <a:off x="4047930" y="4497817"/>
            <a:ext cx="4264089" cy="488303"/>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Analysis of customer needs and wants</a:t>
            </a:r>
            <a:endParaRPr lang="en-IN" dirty="0">
              <a:solidFill>
                <a:schemeClr val="tx1"/>
              </a:solidFill>
            </a:endParaRPr>
          </a:p>
        </p:txBody>
      </p:sp>
      <p:sp>
        <p:nvSpPr>
          <p:cNvPr id="10" name="Rectangle 9">
            <a:extLst>
              <a:ext uri="{FF2B5EF4-FFF2-40B4-BE49-F238E27FC236}">
                <a16:creationId xmlns:a16="http://schemas.microsoft.com/office/drawing/2014/main" id="{E2D96743-AB67-9C5D-ECFD-9C3CE72B4084}"/>
              </a:ext>
            </a:extLst>
          </p:cNvPr>
          <p:cNvSpPr/>
          <p:nvPr/>
        </p:nvSpPr>
        <p:spPr>
          <a:xfrm>
            <a:off x="4040152" y="5383544"/>
            <a:ext cx="4264089" cy="488303"/>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Studying impediments to market for us and our competition</a:t>
            </a:r>
            <a:endParaRPr lang="en-IN" dirty="0">
              <a:solidFill>
                <a:schemeClr val="tx1"/>
              </a:solidFill>
            </a:endParaRPr>
          </a:p>
        </p:txBody>
      </p:sp>
      <p:cxnSp>
        <p:nvCxnSpPr>
          <p:cNvPr id="12" name="Straight Arrow Connector 11">
            <a:extLst>
              <a:ext uri="{FF2B5EF4-FFF2-40B4-BE49-F238E27FC236}">
                <a16:creationId xmlns:a16="http://schemas.microsoft.com/office/drawing/2014/main" id="{FCAF757B-CCB5-A5F8-E608-8DB07384DC50}"/>
              </a:ext>
            </a:extLst>
          </p:cNvPr>
          <p:cNvCxnSpPr>
            <a:cxnSpLocks/>
            <a:stCxn id="5" idx="2"/>
            <a:endCxn id="7" idx="0"/>
          </p:cNvCxnSpPr>
          <p:nvPr/>
        </p:nvCxnSpPr>
        <p:spPr>
          <a:xfrm>
            <a:off x="6179975" y="2472613"/>
            <a:ext cx="0" cy="29554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E10939E5-83A2-D820-B81B-505E564E03D2}"/>
              </a:ext>
            </a:extLst>
          </p:cNvPr>
          <p:cNvCxnSpPr/>
          <p:nvPr/>
        </p:nvCxnSpPr>
        <p:spPr>
          <a:xfrm>
            <a:off x="6173754" y="3225015"/>
            <a:ext cx="0" cy="39742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F1FEB037-2159-396C-65CA-33489CE4ADDC}"/>
              </a:ext>
            </a:extLst>
          </p:cNvPr>
          <p:cNvCxnSpPr/>
          <p:nvPr/>
        </p:nvCxnSpPr>
        <p:spPr>
          <a:xfrm>
            <a:off x="6192415" y="4089846"/>
            <a:ext cx="0" cy="39742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6EAD40E2-CEAA-5AD5-C88C-9349CC2D7282}"/>
              </a:ext>
            </a:extLst>
          </p:cNvPr>
          <p:cNvCxnSpPr/>
          <p:nvPr/>
        </p:nvCxnSpPr>
        <p:spPr>
          <a:xfrm>
            <a:off x="6186194" y="4986120"/>
            <a:ext cx="0" cy="39742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AE66383E-2337-043C-0B7B-068243725B0F}"/>
              </a:ext>
            </a:extLst>
          </p:cNvPr>
          <p:cNvCxnSpPr/>
          <p:nvPr/>
        </p:nvCxnSpPr>
        <p:spPr>
          <a:xfrm>
            <a:off x="6172196" y="5871847"/>
            <a:ext cx="0" cy="39742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1299108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DE77516-7789-9D74-7542-800BA0A0018F}"/>
              </a:ext>
            </a:extLst>
          </p:cNvPr>
          <p:cNvSpPr>
            <a:spLocks noGrp="1"/>
          </p:cNvSpPr>
          <p:nvPr>
            <p:ph idx="1"/>
          </p:nvPr>
        </p:nvSpPr>
        <p:spPr/>
        <p:txBody>
          <a:bodyPr>
            <a:normAutofit/>
          </a:bodyPr>
          <a:lstStyle/>
          <a:p>
            <a:pPr marL="0" indent="0">
              <a:buNone/>
            </a:pPr>
            <a:r>
              <a:rPr lang="en-US" sz="2000" b="1" dirty="0">
                <a:latin typeface="Garamond" panose="02020404030301010803" pitchFamily="18" charset="0"/>
              </a:rPr>
              <a:t>DEFINING COMPETITORS: </a:t>
            </a:r>
            <a:r>
              <a:rPr lang="en-US" sz="2000" dirty="0">
                <a:latin typeface="Garamond" panose="02020404030301010803" pitchFamily="18" charset="0"/>
              </a:rPr>
              <a:t>The first and foremost step in this process is to define the competitors. It is advised by many business professionals and consultants that companies should examine the competencies of its present and potential competitors. some companies offer products and services which are less similar, while others may offer the same type of products or services offered by one’s own company. Therefore, the companies have to choose whether the competition is an opportunity or threat.</a:t>
            </a:r>
          </a:p>
          <a:p>
            <a:pPr marL="0" indent="0">
              <a:buNone/>
            </a:pPr>
            <a:r>
              <a:rPr lang="en-US" sz="2000" b="1" dirty="0">
                <a:latin typeface="Garamond" panose="02020404030301010803" pitchFamily="18" charset="0"/>
              </a:rPr>
              <a:t>ANALYSIS OF COMPETITORS STRENGTHS AND WEAKNESSES: </a:t>
            </a:r>
            <a:r>
              <a:rPr lang="en-US" sz="2000" dirty="0">
                <a:latin typeface="Garamond" panose="02020404030301010803" pitchFamily="18" charset="0"/>
              </a:rPr>
              <a:t>After defining the company’s competitors, the company must identify and analyze their strengths and weaknesses. Here, the main focus of the company is on its competitor's strength and weaknesses and partially on the products and services offered by them. In reality, all the elements of customer preferences like product’s quality, price, distribution, service, etc., are considered as the first half portion of competitive analysis. While, other half of the analysis is to examine the internal strengths and capabilities of its competitors.</a:t>
            </a:r>
          </a:p>
        </p:txBody>
      </p:sp>
    </p:spTree>
    <p:extLst>
      <p:ext uri="{BB962C8B-B14F-4D97-AF65-F5344CB8AC3E}">
        <p14:creationId xmlns:p14="http://schemas.microsoft.com/office/powerpoint/2010/main" val="126397074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45D6A8E-0729-9ABA-B18D-597AED42B176}"/>
              </a:ext>
            </a:extLst>
          </p:cNvPr>
          <p:cNvSpPr>
            <a:spLocks noGrp="1"/>
          </p:cNvSpPr>
          <p:nvPr>
            <p:ph idx="1"/>
          </p:nvPr>
        </p:nvSpPr>
        <p:spPr/>
        <p:txBody>
          <a:bodyPr/>
          <a:lstStyle/>
          <a:p>
            <a:pPr marL="0" indent="0">
              <a:buNone/>
            </a:pPr>
            <a:r>
              <a:rPr lang="en-US" sz="1800" b="1" dirty="0">
                <a:latin typeface="Garamond" panose="02020404030301010803" pitchFamily="18" charset="0"/>
              </a:rPr>
              <a:t>ANALYSIS OF INTERNAL STRENGTH AND WEAKNESSES:</a:t>
            </a:r>
            <a:r>
              <a:rPr lang="en-IN" sz="1800" dirty="0">
                <a:latin typeface="Garamond" panose="02020404030301010803" pitchFamily="18" charset="0"/>
              </a:rPr>
              <a:t> The next important step in the process is to analyse the internal strengths and weaknesses of the company. Certain points we have to consider:</a:t>
            </a:r>
          </a:p>
          <a:p>
            <a:r>
              <a:rPr lang="en-IN" sz="1800" dirty="0">
                <a:latin typeface="Garamond" panose="02020404030301010803" pitchFamily="18" charset="0"/>
              </a:rPr>
              <a:t>Involvement of highly motivated, confident and creative employees.</a:t>
            </a:r>
          </a:p>
          <a:p>
            <a:r>
              <a:rPr lang="en-IN" sz="1800" dirty="0">
                <a:latin typeface="Garamond" panose="02020404030301010803" pitchFamily="18" charset="0"/>
              </a:rPr>
              <a:t>Participation of talented marketing and advertising </a:t>
            </a:r>
          </a:p>
          <a:p>
            <a:r>
              <a:rPr lang="en-IN" sz="1800" dirty="0">
                <a:latin typeface="Garamond" panose="02020404030301010803" pitchFamily="18" charset="0"/>
              </a:rPr>
              <a:t>Introduction of updated stock management</a:t>
            </a:r>
          </a:p>
          <a:p>
            <a:pPr marL="0" indent="0">
              <a:buNone/>
            </a:pPr>
            <a:r>
              <a:rPr lang="en-US" sz="1800" dirty="0">
                <a:latin typeface="Garamond" panose="02020404030301010803" pitchFamily="18" charset="0"/>
              </a:rPr>
              <a:t>Once the company’s position are identified , then it can further be utilized by the company to improve and enhance its market position.</a:t>
            </a:r>
            <a:endParaRPr lang="en-IN" sz="1800" dirty="0">
              <a:latin typeface="Garamond" panose="02020404030301010803" pitchFamily="18" charset="0"/>
            </a:endParaRPr>
          </a:p>
          <a:p>
            <a:pPr marL="0" indent="0">
              <a:buNone/>
            </a:pPr>
            <a:r>
              <a:rPr lang="en-IN" sz="1800" b="1" dirty="0">
                <a:latin typeface="Garamond" panose="02020404030301010803" pitchFamily="18" charset="0"/>
              </a:rPr>
              <a:t>ANALYSIS OF CUSTOMER NEEDS AND WANTS: </a:t>
            </a:r>
            <a:r>
              <a:rPr lang="en-IN" sz="1800" dirty="0">
                <a:latin typeface="Garamond" panose="02020404030301010803" pitchFamily="18" charset="0"/>
              </a:rPr>
              <a:t>In order to be successful in the competitive market, every company should carefully analyse the needs and wants of the customers. Customer’s priorities should be considered as the main priority of the company. Moreover, many small organisations along with analysing priorities that is already available in the market, must also focus on new product development and innovation in services to attain success in the competitive market environment.</a:t>
            </a:r>
            <a:endParaRPr lang="en-IN" sz="1800" b="1" dirty="0">
              <a:latin typeface="Garamond" panose="02020404030301010803" pitchFamily="18" charset="0"/>
            </a:endParaRPr>
          </a:p>
        </p:txBody>
      </p:sp>
    </p:spTree>
    <p:extLst>
      <p:ext uri="{BB962C8B-B14F-4D97-AF65-F5344CB8AC3E}">
        <p14:creationId xmlns:p14="http://schemas.microsoft.com/office/powerpoint/2010/main" val="284732260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5A285C9-AA11-7546-7F07-8656377B22BF}"/>
              </a:ext>
            </a:extLst>
          </p:cNvPr>
          <p:cNvSpPr>
            <a:spLocks noGrp="1"/>
          </p:cNvSpPr>
          <p:nvPr>
            <p:ph idx="1"/>
          </p:nvPr>
        </p:nvSpPr>
        <p:spPr/>
        <p:txBody>
          <a:bodyPr>
            <a:normAutofit/>
          </a:bodyPr>
          <a:lstStyle/>
          <a:p>
            <a:pPr marL="0" indent="0">
              <a:buNone/>
            </a:pPr>
            <a:r>
              <a:rPr lang="en-US" sz="1800" b="1" dirty="0">
                <a:latin typeface="Garamond" panose="02020404030301010803" pitchFamily="18" charset="0"/>
              </a:rPr>
              <a:t>STUDYING IMPEDIMENTS TO MARKET FOR COMPETITION: </a:t>
            </a:r>
            <a:r>
              <a:rPr lang="en-US" sz="1800" dirty="0">
                <a:latin typeface="Garamond" panose="02020404030301010803" pitchFamily="18" charset="0"/>
              </a:rPr>
              <a:t>The companies that are willing to enter into new markets have to face several challenges. </a:t>
            </a:r>
          </a:p>
          <a:p>
            <a:r>
              <a:rPr lang="en-US" sz="1800" b="1" dirty="0">
                <a:latin typeface="Garamond" panose="02020404030301010803" pitchFamily="18" charset="0"/>
              </a:rPr>
              <a:t>High start-up costs:</a:t>
            </a:r>
            <a:r>
              <a:rPr lang="en-US" sz="1800" dirty="0">
                <a:latin typeface="Garamond" panose="02020404030301010803" pitchFamily="18" charset="0"/>
              </a:rPr>
              <a:t>  High costs for start-up is most challenging and formidable for companies, especially small companies.</a:t>
            </a:r>
          </a:p>
          <a:p>
            <a:r>
              <a:rPr lang="en-US" sz="1800" b="1" dirty="0">
                <a:latin typeface="Garamond" panose="02020404030301010803" pitchFamily="18" charset="0"/>
              </a:rPr>
              <a:t>Patents: </a:t>
            </a:r>
            <a:r>
              <a:rPr lang="en-US" sz="1800" dirty="0">
                <a:latin typeface="Garamond" panose="02020404030301010803" pitchFamily="18" charset="0"/>
              </a:rPr>
              <a:t>This protects the new products and processes from competitors.</a:t>
            </a:r>
          </a:p>
          <a:p>
            <a:r>
              <a:rPr lang="en-US" sz="1800" b="1" dirty="0">
                <a:latin typeface="Garamond" panose="02020404030301010803" pitchFamily="18" charset="0"/>
              </a:rPr>
              <a:t>Market saturation: </a:t>
            </a:r>
            <a:r>
              <a:rPr lang="en-US" sz="1800" dirty="0">
                <a:latin typeface="Garamond" panose="02020404030301010803" pitchFamily="18" charset="0"/>
              </a:rPr>
              <a:t>It is more challenging to create a niche in a crowded market than establishing one’s existence in the less competitive market</a:t>
            </a:r>
          </a:p>
          <a:p>
            <a:r>
              <a:rPr lang="en-US" sz="1800" b="1" dirty="0">
                <a:latin typeface="Garamond" panose="02020404030301010803" pitchFamily="18" charset="0"/>
              </a:rPr>
              <a:t>Knowledge: </a:t>
            </a:r>
            <a:r>
              <a:rPr lang="en-US" sz="1800" dirty="0">
                <a:latin typeface="Garamond" panose="02020404030301010803" pitchFamily="18" charset="0"/>
              </a:rPr>
              <a:t>One of the major  barriers to make a successful market entry is knowledge. This may involve lack of expertise in manufacturing, marketing, technical and engineering areas.</a:t>
            </a:r>
          </a:p>
          <a:p>
            <a:pPr marL="0" indent="0">
              <a:buNone/>
            </a:pPr>
            <a:r>
              <a:rPr lang="en-US" sz="1800" b="1" dirty="0">
                <a:latin typeface="Garamond" panose="02020404030301010803" pitchFamily="18" charset="0"/>
              </a:rPr>
              <a:t>BUILDING STRATEGIC PLANS TO IMPROVE MARKETPLACE POSITION: </a:t>
            </a:r>
            <a:r>
              <a:rPr lang="en-US" sz="1800" dirty="0">
                <a:latin typeface="Garamond" panose="02020404030301010803" pitchFamily="18" charset="0"/>
              </a:rPr>
              <a:t>A well- defined strategic plan must cover all the aspects of business processes or operations like production, pricing, distribution and marketing of various products or services in the competitive market.</a:t>
            </a:r>
          </a:p>
        </p:txBody>
      </p:sp>
    </p:spTree>
    <p:extLst>
      <p:ext uri="{BB962C8B-B14F-4D97-AF65-F5344CB8AC3E}">
        <p14:creationId xmlns:p14="http://schemas.microsoft.com/office/powerpoint/2010/main" val="17709544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AD4F55E-8A0C-A1E2-F3FF-005B8CC20F95}"/>
              </a:ext>
            </a:extLst>
          </p:cNvPr>
          <p:cNvSpPr>
            <a:spLocks noGrp="1"/>
          </p:cNvSpPr>
          <p:nvPr>
            <p:ph idx="1"/>
          </p:nvPr>
        </p:nvSpPr>
        <p:spPr>
          <a:xfrm>
            <a:off x="698241" y="1636841"/>
            <a:ext cx="10515600" cy="5006652"/>
          </a:xfrm>
        </p:spPr>
        <p:txBody>
          <a:bodyPr/>
          <a:lstStyle/>
          <a:p>
            <a:pPr marL="0" indent="0">
              <a:buNone/>
            </a:pPr>
            <a:r>
              <a:rPr lang="en-US" sz="2800" dirty="0">
                <a:solidFill>
                  <a:schemeClr val="accent1"/>
                </a:solidFill>
              </a:rPr>
              <a:t>2.Analyse the past influence of environmental factors.</a:t>
            </a:r>
          </a:p>
          <a:p>
            <a:r>
              <a:rPr lang="en-US" dirty="0">
                <a:latin typeface="Garamond" panose="02020404030301010803" pitchFamily="18" charset="0"/>
              </a:rPr>
              <a:t>Identify the factors that have influenced the performance of organization in the past.</a:t>
            </a:r>
          </a:p>
          <a:p>
            <a:r>
              <a:rPr lang="en-US" dirty="0" err="1">
                <a:latin typeface="Garamond" panose="02020404030301010803" pitchFamily="18" charset="0"/>
              </a:rPr>
              <a:t>Analysing</a:t>
            </a:r>
            <a:r>
              <a:rPr lang="en-US" dirty="0">
                <a:latin typeface="Garamond" panose="02020404030301010803" pitchFamily="18" charset="0"/>
              </a:rPr>
              <a:t> these factors will help in planning and formulating strategies to handle future scenarios.</a:t>
            </a:r>
            <a:endParaRPr lang="en-US" dirty="0">
              <a:solidFill>
                <a:schemeClr val="accent1"/>
              </a:solidFill>
              <a:latin typeface="Garamond" panose="02020404030301010803" pitchFamily="18" charset="0"/>
            </a:endParaRPr>
          </a:p>
          <a:p>
            <a:pPr marL="0" indent="0">
              <a:buNone/>
            </a:pPr>
            <a:r>
              <a:rPr lang="en-US" sz="3200" dirty="0">
                <a:solidFill>
                  <a:schemeClr val="accent1"/>
                </a:solidFill>
              </a:rPr>
              <a:t>3. Identify critical competitive forces.</a:t>
            </a:r>
          </a:p>
          <a:p>
            <a:r>
              <a:rPr lang="en-IN" dirty="0">
                <a:latin typeface="Garamond" panose="02020404030301010803" pitchFamily="18" charset="0"/>
              </a:rPr>
              <a:t>This can be done with the help of structural analysis.</a:t>
            </a:r>
          </a:p>
          <a:p>
            <a:r>
              <a:rPr lang="en-IN" dirty="0">
                <a:latin typeface="Garamond" panose="02020404030301010803" pitchFamily="18" charset="0"/>
              </a:rPr>
              <a:t>Helps to analyse the organisations current position, the bargaining power of buyers and suppliers, the new entrants in the industry, and the existing competitors of the organisations.</a:t>
            </a:r>
          </a:p>
          <a:p>
            <a:pPr marL="0" indent="0">
              <a:buNone/>
            </a:pPr>
            <a:endParaRPr lang="en-IN" dirty="0"/>
          </a:p>
        </p:txBody>
      </p:sp>
    </p:spTree>
    <p:extLst>
      <p:ext uri="{BB962C8B-B14F-4D97-AF65-F5344CB8AC3E}">
        <p14:creationId xmlns:p14="http://schemas.microsoft.com/office/powerpoint/2010/main" val="41499648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EC2D177-2372-7694-8E84-36116B407E72}"/>
              </a:ext>
            </a:extLst>
          </p:cNvPr>
          <p:cNvSpPr>
            <a:spLocks noGrp="1"/>
          </p:cNvSpPr>
          <p:nvPr>
            <p:ph idx="1"/>
          </p:nvPr>
        </p:nvSpPr>
        <p:spPr/>
        <p:txBody>
          <a:bodyPr/>
          <a:lstStyle/>
          <a:p>
            <a:pPr marL="0" indent="0">
              <a:buNone/>
            </a:pPr>
            <a:r>
              <a:rPr lang="en-US" sz="2800" dirty="0">
                <a:solidFill>
                  <a:schemeClr val="accent1"/>
                </a:solidFill>
              </a:rPr>
              <a:t>4.Analyse the strategic positions</a:t>
            </a:r>
          </a:p>
          <a:p>
            <a:r>
              <a:rPr lang="en-US" dirty="0">
                <a:latin typeface="Garamond" panose="02020404030301010803" pitchFamily="18" charset="0"/>
              </a:rPr>
              <a:t>Managers </a:t>
            </a:r>
            <a:r>
              <a:rPr lang="en-US" dirty="0" err="1">
                <a:latin typeface="Garamond" panose="02020404030301010803" pitchFamily="18" charset="0"/>
              </a:rPr>
              <a:t>analyse</a:t>
            </a:r>
            <a:r>
              <a:rPr lang="en-US" dirty="0">
                <a:latin typeface="Garamond" panose="02020404030301010803" pitchFamily="18" charset="0"/>
              </a:rPr>
              <a:t> the strategic position of the organization </a:t>
            </a:r>
            <a:r>
              <a:rPr lang="en-US" dirty="0" err="1">
                <a:latin typeface="Garamond" panose="02020404030301010803" pitchFamily="18" charset="0"/>
              </a:rPr>
              <a:t>wrt</a:t>
            </a:r>
            <a:r>
              <a:rPr lang="en-US" dirty="0">
                <a:latin typeface="Garamond" panose="02020404030301010803" pitchFamily="18" charset="0"/>
              </a:rPr>
              <a:t> its competitors in terms of resources, customers etc.</a:t>
            </a:r>
          </a:p>
          <a:p>
            <a:r>
              <a:rPr lang="en-US" dirty="0">
                <a:latin typeface="Garamond" panose="02020404030301010803" pitchFamily="18" charset="0"/>
              </a:rPr>
              <a:t>To identify and analyze the strategic position of a company, following ways should be adopted:</a:t>
            </a:r>
          </a:p>
          <a:p>
            <a:pPr marL="457200" indent="-457200">
              <a:buFont typeface="+mj-lt"/>
              <a:buAutoNum type="arabicPeriod"/>
            </a:pPr>
            <a:r>
              <a:rPr lang="en-US" dirty="0">
                <a:latin typeface="Garamond" panose="02020404030301010803" pitchFamily="18" charset="0"/>
              </a:rPr>
              <a:t>Strategic group analysis.</a:t>
            </a:r>
          </a:p>
          <a:p>
            <a:pPr marL="457200" indent="-457200">
              <a:buFont typeface="+mj-lt"/>
              <a:buAutoNum type="arabicPeriod"/>
            </a:pPr>
            <a:r>
              <a:rPr lang="en-US" dirty="0">
                <a:latin typeface="Garamond" panose="02020404030301010803" pitchFamily="18" charset="0"/>
              </a:rPr>
              <a:t>Competitive analysis.</a:t>
            </a:r>
            <a:endParaRPr lang="en-IN" dirty="0"/>
          </a:p>
        </p:txBody>
      </p:sp>
    </p:spTree>
    <p:extLst>
      <p:ext uri="{BB962C8B-B14F-4D97-AF65-F5344CB8AC3E}">
        <p14:creationId xmlns:p14="http://schemas.microsoft.com/office/powerpoint/2010/main" val="18184943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4489513-180D-C007-AB58-91D5D70427E9}"/>
              </a:ext>
            </a:extLst>
          </p:cNvPr>
          <p:cNvSpPr>
            <a:spLocks noGrp="1"/>
          </p:cNvSpPr>
          <p:nvPr>
            <p:ph idx="1"/>
          </p:nvPr>
        </p:nvSpPr>
        <p:spPr>
          <a:xfrm>
            <a:off x="838200" y="1800808"/>
            <a:ext cx="10515600" cy="4749379"/>
          </a:xfrm>
        </p:spPr>
        <p:txBody>
          <a:bodyPr/>
          <a:lstStyle/>
          <a:p>
            <a:pPr marL="0" indent="0">
              <a:buNone/>
            </a:pPr>
            <a:r>
              <a:rPr lang="en-US" sz="2800" dirty="0">
                <a:solidFill>
                  <a:schemeClr val="accent1"/>
                </a:solidFill>
              </a:rPr>
              <a:t>5. Identify the opportunities and threats</a:t>
            </a:r>
          </a:p>
          <a:p>
            <a:r>
              <a:rPr lang="en-US" dirty="0">
                <a:latin typeface="Garamond" panose="02020404030301010803" pitchFamily="18" charset="0"/>
              </a:rPr>
              <a:t>Formulate efficient strategies to reap the benefits from the opportunities so that the threats can be neutralized.</a:t>
            </a:r>
          </a:p>
          <a:p>
            <a:r>
              <a:rPr lang="en-US" dirty="0">
                <a:latin typeface="Garamond" panose="02020404030301010803" pitchFamily="18" charset="0"/>
              </a:rPr>
              <a:t>The selection of the strategy and effective utilization of selected resources in an effective manner is crucial for this stage.</a:t>
            </a:r>
            <a:endParaRPr lang="en-IN" dirty="0">
              <a:latin typeface="Garamond" panose="02020404030301010803" pitchFamily="18" charset="0"/>
            </a:endParaRPr>
          </a:p>
          <a:p>
            <a:pPr marL="0" indent="0">
              <a:buNone/>
            </a:pPr>
            <a:endParaRPr lang="en-IN" dirty="0"/>
          </a:p>
        </p:txBody>
      </p:sp>
    </p:spTree>
    <p:extLst>
      <p:ext uri="{BB962C8B-B14F-4D97-AF65-F5344CB8AC3E}">
        <p14:creationId xmlns:p14="http://schemas.microsoft.com/office/powerpoint/2010/main" val="14355505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AE16B54-F292-4781-AE72-895F6D88EDDC}"/>
              </a:ext>
            </a:extLst>
          </p:cNvPr>
          <p:cNvSpPr>
            <a:spLocks noGrp="1"/>
          </p:cNvSpPr>
          <p:nvPr>
            <p:ph idx="1"/>
          </p:nvPr>
        </p:nvSpPr>
        <p:spPr>
          <a:xfrm>
            <a:off x="931506" y="1847461"/>
            <a:ext cx="10515600" cy="4805363"/>
          </a:xfrm>
        </p:spPr>
        <p:txBody>
          <a:bodyPr>
            <a:normAutofit lnSpcReduction="10000"/>
          </a:bodyPr>
          <a:lstStyle/>
          <a:p>
            <a:pPr marL="0" indent="0" algn="ctr">
              <a:buNone/>
            </a:pPr>
            <a:r>
              <a:rPr lang="en-US" sz="4000" dirty="0">
                <a:solidFill>
                  <a:srgbClr val="C00000"/>
                </a:solidFill>
              </a:rPr>
              <a:t>Nature of external audit</a:t>
            </a:r>
          </a:p>
          <a:p>
            <a:pPr marL="0" indent="0">
              <a:buNone/>
            </a:pPr>
            <a:r>
              <a:rPr lang="en-US" dirty="0">
                <a:solidFill>
                  <a:schemeClr val="accent1"/>
                </a:solidFill>
              </a:rPr>
              <a:t>1. External Focus: </a:t>
            </a:r>
            <a:r>
              <a:rPr lang="en-US" dirty="0">
                <a:latin typeface="Garamond" panose="02020404030301010803" pitchFamily="18" charset="0"/>
              </a:rPr>
              <a:t>Unlike internal audits that examine the organization's internal capabilities and resources, the external audit looks outward. It assesses the external factors that are beyond the direct control of the organization but can significantly influence its success or failure.</a:t>
            </a:r>
          </a:p>
          <a:p>
            <a:pPr marL="0" indent="0">
              <a:buNone/>
            </a:pPr>
            <a:r>
              <a:rPr lang="en-US" dirty="0">
                <a:solidFill>
                  <a:schemeClr val="accent1"/>
                </a:solidFill>
              </a:rPr>
              <a:t>2. Environmental Analysis: </a:t>
            </a:r>
            <a:r>
              <a:rPr lang="en-US" dirty="0">
                <a:latin typeface="Garamond" panose="02020404030301010803" pitchFamily="18" charset="0"/>
              </a:rPr>
              <a:t>The external audit involves a comprehensive analysis of the organization's macro-environment, which includes political, economic, social, technological, environmental, and legal factors (PESTEL analysis). </a:t>
            </a:r>
          </a:p>
          <a:p>
            <a:pPr marL="0" indent="0">
              <a:buNone/>
            </a:pPr>
            <a:r>
              <a:rPr lang="en-US" dirty="0">
                <a:solidFill>
                  <a:schemeClr val="accent1"/>
                </a:solidFill>
              </a:rPr>
              <a:t>3. Proactive Approach: </a:t>
            </a:r>
            <a:r>
              <a:rPr lang="en-US" dirty="0">
                <a:latin typeface="Garamond" panose="02020404030301010803" pitchFamily="18" charset="0"/>
              </a:rPr>
              <a:t>An external audit is proactive in nature. By identifying opportunities and threats in advance, organizations can be better prepared to adjust their strategies accordingly. </a:t>
            </a:r>
          </a:p>
          <a:p>
            <a:pPr marL="0" indent="0">
              <a:buNone/>
            </a:pPr>
            <a:endParaRPr lang="en-IN" dirty="0">
              <a:solidFill>
                <a:srgbClr val="C00000"/>
              </a:solidFill>
            </a:endParaRPr>
          </a:p>
        </p:txBody>
      </p:sp>
    </p:spTree>
    <p:extLst>
      <p:ext uri="{BB962C8B-B14F-4D97-AF65-F5344CB8AC3E}">
        <p14:creationId xmlns:p14="http://schemas.microsoft.com/office/powerpoint/2010/main" val="16182399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934D4B3-D37D-D4F9-FBBB-B4779BEDD030}"/>
              </a:ext>
            </a:extLst>
          </p:cNvPr>
          <p:cNvSpPr>
            <a:spLocks noGrp="1"/>
          </p:cNvSpPr>
          <p:nvPr>
            <p:ph idx="1"/>
          </p:nvPr>
        </p:nvSpPr>
        <p:spPr>
          <a:xfrm>
            <a:off x="838200" y="1856792"/>
            <a:ext cx="10515600" cy="5215813"/>
          </a:xfrm>
        </p:spPr>
        <p:txBody>
          <a:bodyPr>
            <a:normAutofit/>
          </a:bodyPr>
          <a:lstStyle/>
          <a:p>
            <a:pPr marL="0" indent="0">
              <a:buNone/>
            </a:pPr>
            <a:r>
              <a:rPr lang="en-US" sz="2400" dirty="0">
                <a:solidFill>
                  <a:schemeClr val="accent1"/>
                </a:solidFill>
              </a:rPr>
              <a:t>5. Opportunities and Threats: </a:t>
            </a:r>
            <a:r>
              <a:rPr lang="en-US" sz="2400" dirty="0">
                <a:latin typeface="Garamond" panose="02020404030301010803" pitchFamily="18" charset="0"/>
              </a:rPr>
              <a:t>The primary focus of the external audit is to identify potential opportunities that the organization can leverage and threats that it needs to address. Opportunities are areas where the organization can gain a competitive advantage or capitalize on emerging trends. Threats are challenges or risks that may hinder the organization's success.</a:t>
            </a:r>
          </a:p>
          <a:p>
            <a:pPr marL="0" indent="0">
              <a:buNone/>
            </a:pPr>
            <a:r>
              <a:rPr lang="en-US" sz="2400" dirty="0">
                <a:solidFill>
                  <a:schemeClr val="accent1"/>
                </a:solidFill>
              </a:rPr>
              <a:t>6. Industry and Market Understanding</a:t>
            </a:r>
            <a:r>
              <a:rPr lang="en-US" sz="2400" dirty="0">
                <a:latin typeface="Garamond" panose="02020404030301010803" pitchFamily="18" charset="0"/>
              </a:rPr>
              <a:t>: Understanding the industry and market dynamics is crucial in an external audit. It helps organization to position themselves effectively, recognize market trends, and adapt their strategies to meet customer needs and expectations.</a:t>
            </a:r>
          </a:p>
          <a:p>
            <a:pPr marL="0" indent="0">
              <a:buNone/>
            </a:pPr>
            <a:r>
              <a:rPr lang="en-US" sz="2400" dirty="0">
                <a:solidFill>
                  <a:schemeClr val="accent1"/>
                </a:solidFill>
              </a:rPr>
              <a:t>7. Ongoing Process: </a:t>
            </a:r>
            <a:r>
              <a:rPr lang="en-US" sz="2400" dirty="0">
                <a:latin typeface="Garamond" panose="02020404030301010803" pitchFamily="18" charset="0"/>
              </a:rPr>
              <a:t>The external environment is subject to constant changes, such as technological advancements, shifts in customer preferences, regulatory updates, and economic fluctuations. Therefore, the external audit is an ongoing process to ensure the organization stays responsive to new developments.</a:t>
            </a:r>
          </a:p>
          <a:p>
            <a:pPr marL="0" indent="0">
              <a:buNone/>
            </a:pPr>
            <a:endParaRPr lang="en-IN" dirty="0"/>
          </a:p>
        </p:txBody>
      </p:sp>
    </p:spTree>
    <p:extLst>
      <p:ext uri="{BB962C8B-B14F-4D97-AF65-F5344CB8AC3E}">
        <p14:creationId xmlns:p14="http://schemas.microsoft.com/office/powerpoint/2010/main" val="38296193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4721</TotalTime>
  <Words>4257</Words>
  <Application>Microsoft Office PowerPoint</Application>
  <PresentationFormat>Widescreen</PresentationFormat>
  <Paragraphs>246</Paragraphs>
  <Slides>43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43</vt:i4>
      </vt:variant>
    </vt:vector>
  </HeadingPairs>
  <TitlesOfParts>
    <vt:vector size="48" baseType="lpstr">
      <vt:lpstr>Arial</vt:lpstr>
      <vt:lpstr>Calibri</vt:lpstr>
      <vt:lpstr>Garamond</vt:lpstr>
      <vt:lpstr>Google Sans</vt:lpstr>
      <vt:lpstr>Office Theme</vt:lpstr>
      <vt:lpstr>Corporate Strategy Subject Code – MBA205 By Pallavi Assistant Professor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Pallavi Raju</dc:creator>
  <cp:lastModifiedBy>Pallavi Raju</cp:lastModifiedBy>
  <cp:revision>71</cp:revision>
  <dcterms:created xsi:type="dcterms:W3CDTF">2025-06-14T04:02:58Z</dcterms:created>
  <dcterms:modified xsi:type="dcterms:W3CDTF">2025-06-24T06:45:34Z</dcterms:modified>
</cp:coreProperties>
</file>