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5" r:id="rId1"/>
  </p:sldMasterIdLst>
  <p:sldIdLst>
    <p:sldId id="289" r:id="rId2"/>
    <p:sldId id="291" r:id="rId3"/>
    <p:sldId id="483" r:id="rId4"/>
    <p:sldId id="292" r:id="rId5"/>
    <p:sldId id="484" r:id="rId6"/>
    <p:sldId id="293" r:id="rId7"/>
    <p:sldId id="294" r:id="rId8"/>
    <p:sldId id="491" r:id="rId9"/>
    <p:sldId id="295" r:id="rId10"/>
    <p:sldId id="296" r:id="rId11"/>
    <p:sldId id="486" r:id="rId12"/>
    <p:sldId id="487" r:id="rId13"/>
    <p:sldId id="488" r:id="rId14"/>
    <p:sldId id="489" r:id="rId15"/>
    <p:sldId id="490" r:id="rId16"/>
    <p:sldId id="492" r:id="rId17"/>
    <p:sldId id="493" r:id="rId18"/>
    <p:sldId id="494" r:id="rId19"/>
    <p:sldId id="495" r:id="rId20"/>
    <p:sldId id="298" r:id="rId21"/>
    <p:sldId id="496" r:id="rId22"/>
    <p:sldId id="497" r:id="rId23"/>
    <p:sldId id="500" r:id="rId24"/>
    <p:sldId id="498" r:id="rId25"/>
    <p:sldId id="499" r:id="rId26"/>
    <p:sldId id="299" r:id="rId27"/>
    <p:sldId id="513" r:id="rId28"/>
    <p:sldId id="514" r:id="rId29"/>
    <p:sldId id="300" r:id="rId30"/>
    <p:sldId id="502" r:id="rId31"/>
    <p:sldId id="508" r:id="rId32"/>
    <p:sldId id="510" r:id="rId33"/>
    <p:sldId id="503" r:id="rId34"/>
    <p:sldId id="509" r:id="rId35"/>
    <p:sldId id="506" r:id="rId36"/>
    <p:sldId id="507" r:id="rId37"/>
    <p:sldId id="504" r:id="rId38"/>
    <p:sldId id="512" r:id="rId39"/>
    <p:sldId id="505" r:id="rId40"/>
    <p:sldId id="511" r:id="rId41"/>
    <p:sldId id="301" r:id="rId42"/>
    <p:sldId id="303" r:id="rId43"/>
    <p:sldId id="304" r:id="rId44"/>
    <p:sldId id="305" r:id="rId45"/>
    <p:sldId id="306" r:id="rId46"/>
    <p:sldId id="307" r:id="rId47"/>
    <p:sldId id="308" r:id="rId48"/>
    <p:sldId id="309" r:id="rId49"/>
    <p:sldId id="518" r:id="rId50"/>
    <p:sldId id="520" r:id="rId51"/>
    <p:sldId id="519" r:id="rId52"/>
    <p:sldId id="515" r:id="rId53"/>
    <p:sldId id="311" r:id="rId54"/>
    <p:sldId id="516" r:id="rId55"/>
    <p:sldId id="312" r:id="rId56"/>
    <p:sldId id="517" r:id="rId57"/>
    <p:sldId id="313" r:id="rId58"/>
    <p:sldId id="314" r:id="rId59"/>
    <p:sldId id="521" r:id="rId60"/>
    <p:sldId id="315" r:id="rId61"/>
    <p:sldId id="316" r:id="rId62"/>
    <p:sldId id="525" r:id="rId63"/>
    <p:sldId id="522" r:id="rId64"/>
    <p:sldId id="317" r:id="rId65"/>
    <p:sldId id="523" r:id="rId66"/>
    <p:sldId id="318" r:id="rId67"/>
    <p:sldId id="319" r:id="rId68"/>
    <p:sldId id="524" r:id="rId69"/>
    <p:sldId id="320" r:id="rId70"/>
    <p:sldId id="526" r:id="rId71"/>
    <p:sldId id="321" r:id="rId72"/>
  </p:sldIdLst>
  <p:sldSz cx="12192000" cy="6858000"/>
  <p:notesSz cx="12192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480" y="16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7/8/2025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2974787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7/8/2025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3868610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7/8/2025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2032845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cSld name="1_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233932" y="659714"/>
            <a:ext cx="9325482" cy="671829"/>
          </a:xfrm>
          <a:prstGeom prst="rect">
            <a:avLst/>
          </a:prstGeom>
        </p:spPr>
        <p:txBody>
          <a:bodyPr wrap="square" lIns="0" tIns="0" rIns="0" bIns="0">
            <a:spAutoFit/>
          </a:bodyPr>
          <a:lstStyle>
            <a:lvl1pPr>
              <a:defRPr sz="3600" b="0" i="0">
                <a:solidFill>
                  <a:srgbClr val="EBEBEB"/>
                </a:solidFill>
                <a:latin typeface="Verdana"/>
                <a:cs typeface="Verdana"/>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sz="2400" b="0" i="0">
                <a:solidFill>
                  <a:srgbClr val="1F487C"/>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7/8/2025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extLst>
      <p:ext uri="{BB962C8B-B14F-4D97-AF65-F5344CB8AC3E}">
        <p14:creationId xmlns:p14="http://schemas.microsoft.com/office/powerpoint/2010/main" val="3573494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7/8/2025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3941079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7/8/2025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2531904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7/8/2025</a:t>
            </a:fld>
            <a:endParaRPr lang="en-US"/>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4267045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7/8/2025</a:t>
            </a:fld>
            <a:endParaRPr lang="en-US"/>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2776191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7/8/2025</a:t>
            </a:fld>
            <a:endParaRPr lang="en-US"/>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3711720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7/8/2025</a:t>
            </a:fld>
            <a:endParaRPr lang="en-US"/>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2681700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7/8/2025</a:t>
            </a:fld>
            <a:endParaRPr lang="en-US"/>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3027708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7/8/2025</a:t>
            </a:fld>
            <a:endParaRPr lang="en-US"/>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6F15528-21DE-4FAA-801E-634DDDAF4B2B}" type="slidenum">
              <a:rPr lang="en-IN" smtClean="0"/>
              <a:pPr/>
              <a:t>‹#›</a:t>
            </a:fld>
            <a:endParaRPr lang="en-IN"/>
          </a:p>
        </p:txBody>
      </p:sp>
    </p:spTree>
    <p:extLst>
      <p:ext uri="{BB962C8B-B14F-4D97-AF65-F5344CB8AC3E}">
        <p14:creationId xmlns:p14="http://schemas.microsoft.com/office/powerpoint/2010/main" val="32899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IN" smtClean="0"/>
              <a:pPr/>
              <a:t>‹#›</a:t>
            </a:fld>
            <a:endParaRPr lang="en-IN"/>
          </a:p>
        </p:txBody>
      </p:sp>
      <p:pic>
        <p:nvPicPr>
          <p:cNvPr id="7" name="Picture 6">
            <a:extLst>
              <a:ext uri="{FF2B5EF4-FFF2-40B4-BE49-F238E27FC236}">
                <a16:creationId xmlns="" xmlns:a16="http://schemas.microsoft.com/office/drawing/2014/main" id="{DD1E6522-6B9F-9704-FC8B-217FE8A2BE4A}"/>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33400" y="136525"/>
            <a:ext cx="10896194" cy="1082039"/>
          </a:xfrm>
          <a:prstGeom prst="rect">
            <a:avLst/>
          </a:prstGeom>
        </p:spPr>
      </p:pic>
    </p:spTree>
    <p:extLst>
      <p:ext uri="{BB962C8B-B14F-4D97-AF65-F5344CB8AC3E}">
        <p14:creationId xmlns:p14="http://schemas.microsoft.com/office/powerpoint/2010/main" val="3127525844"/>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2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2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2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jpg"/><Relationship Id="rId4" Type="http://schemas.openxmlformats.org/officeDocument/2006/relationships/image" Target="../media/image4.pn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4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4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4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jpg"/><Relationship Id="rId5" Type="http://schemas.openxmlformats.org/officeDocument/2006/relationships/image" Target="../media/image5.png"/><Relationship Id="rId10" Type="http://schemas.openxmlformats.org/officeDocument/2006/relationships/hyperlink" Target="https://www.questionpro.com/blog/nominal-ordinal-interval-ratio/" TargetMode="External"/><Relationship Id="rId4" Type="http://schemas.openxmlformats.org/officeDocument/2006/relationships/image" Target="../media/image4.png"/><Relationship Id="rId9" Type="http://schemas.openxmlformats.org/officeDocument/2006/relationships/hyperlink" Target="https://www.questionpro.com/blog/research-design/" TargetMode="External"/></Relationships>
</file>

<file path=ppt/slides/_rels/slide4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jpg"/><Relationship Id="rId4" Type="http://schemas.openxmlformats.org/officeDocument/2006/relationships/image" Target="../media/image4.png"/><Relationship Id="rId9" Type="http://schemas.openxmlformats.org/officeDocument/2006/relationships/hyperlink" Target="https://research-methodology.net/research-methods/quantitative-research/" TargetMode="External"/></Relationships>
</file>

<file path=ppt/slides/_rels/slide4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4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5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5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6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6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6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6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6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jp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p:nvPr/>
        </p:nvSpPr>
        <p:spPr>
          <a:xfrm>
            <a:off x="1522095" y="4495800"/>
            <a:ext cx="9257157" cy="922368"/>
          </a:xfrm>
          <a:prstGeom prst="rect">
            <a:avLst/>
          </a:prstGeom>
        </p:spPr>
        <p:txBody>
          <a:bodyPr vert="horz" wrap="square" lIns="0" tIns="28575" rIns="0" bIns="0" rtlCol="0">
            <a:spAutoFit/>
          </a:bodyPr>
          <a:lstStyle/>
          <a:p>
            <a:pPr marL="12700" marR="5080">
              <a:lnSpc>
                <a:spcPts val="7780"/>
              </a:lnSpc>
              <a:spcBef>
                <a:spcPts val="225"/>
              </a:spcBef>
            </a:pPr>
            <a:r>
              <a:rPr sz="5400" b="1" spc="-360" dirty="0">
                <a:solidFill>
                  <a:srgbClr val="EBEBEB"/>
                </a:solidFill>
                <a:latin typeface="Tahoma"/>
                <a:cs typeface="Tahoma"/>
              </a:rPr>
              <a:t>Business</a:t>
            </a:r>
            <a:r>
              <a:rPr sz="5400" b="1" spc="-75" dirty="0">
                <a:solidFill>
                  <a:srgbClr val="EBEBEB"/>
                </a:solidFill>
                <a:latin typeface="Tahoma"/>
                <a:cs typeface="Tahoma"/>
              </a:rPr>
              <a:t> </a:t>
            </a:r>
            <a:r>
              <a:rPr sz="5400" b="1" spc="-85" dirty="0">
                <a:solidFill>
                  <a:srgbClr val="EBEBEB"/>
                </a:solidFill>
                <a:latin typeface="Tahoma"/>
                <a:cs typeface="Tahoma"/>
              </a:rPr>
              <a:t>Research </a:t>
            </a:r>
            <a:r>
              <a:rPr sz="5400" b="1" spc="-340" dirty="0">
                <a:solidFill>
                  <a:srgbClr val="EBEBEB"/>
                </a:solidFill>
                <a:latin typeface="Tahoma"/>
                <a:cs typeface="Tahoma"/>
              </a:rPr>
              <a:t>Design</a:t>
            </a:r>
            <a:r>
              <a:rPr sz="5400" spc="-340" dirty="0">
                <a:solidFill>
                  <a:srgbClr val="EBEBEB"/>
                </a:solidFill>
                <a:latin typeface="Verdana"/>
                <a:cs typeface="Verdana"/>
              </a:rPr>
              <a:t>:</a:t>
            </a:r>
            <a:endParaRPr sz="5400" dirty="0">
              <a:latin typeface="Verdana"/>
              <a:cs typeface="Verdana"/>
            </a:endParaRPr>
          </a:p>
        </p:txBody>
      </p:sp>
      <p:pic>
        <p:nvPicPr>
          <p:cNvPr id="1026"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0"/>
            <a:ext cx="11506200" cy="120535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760474" y="1392774"/>
            <a:ext cx="9675877" cy="3170099"/>
          </a:xfrm>
          <a:prstGeom prst="rect">
            <a:avLst/>
          </a:prstGeom>
        </p:spPr>
        <p:txBody>
          <a:bodyPr wrap="square">
            <a:spAutoFit/>
          </a:bodyPr>
          <a:lstStyle/>
          <a:p>
            <a:pPr algn="ctr"/>
            <a:r>
              <a:rPr lang="en-US" sz="4000" b="1" dirty="0">
                <a:solidFill>
                  <a:schemeClr val="bg1"/>
                </a:solidFill>
                <a:latin typeface="Bahnschrift Condensed" pitchFamily="34" charset="0"/>
              </a:rPr>
              <a:t>RESERCH METHODOLOGY &amp; IPR</a:t>
            </a:r>
            <a:br>
              <a:rPr lang="en-US" sz="4000" b="1" dirty="0">
                <a:solidFill>
                  <a:schemeClr val="bg1"/>
                </a:solidFill>
                <a:latin typeface="Bahnschrift Condensed" pitchFamily="34" charset="0"/>
              </a:rPr>
            </a:br>
            <a:r>
              <a:rPr lang="en-IN" sz="4000" b="1" dirty="0">
                <a:solidFill>
                  <a:schemeClr val="bg1"/>
                </a:solidFill>
                <a:latin typeface="Bahnschrift Condensed" pitchFamily="34" charset="0"/>
              </a:rPr>
              <a:t>Course Code: MBA203</a:t>
            </a:r>
            <a:br>
              <a:rPr lang="en-IN" sz="4000" b="1" dirty="0">
                <a:solidFill>
                  <a:schemeClr val="bg1"/>
                </a:solidFill>
                <a:latin typeface="Bahnschrift Condensed" pitchFamily="34" charset="0"/>
              </a:rPr>
            </a:br>
            <a:r>
              <a:rPr lang="en-IN" sz="4000" b="1" dirty="0">
                <a:solidFill>
                  <a:schemeClr val="bg1"/>
                </a:solidFill>
                <a:latin typeface="Bahnschrift Condensed" pitchFamily="34" charset="0"/>
              </a:rPr>
              <a:t>Faculty: </a:t>
            </a:r>
            <a:r>
              <a:rPr lang="en-IN" sz="4000" b="1" dirty="0" err="1">
                <a:solidFill>
                  <a:schemeClr val="bg1"/>
                </a:solidFill>
                <a:latin typeface="Bahnschrift Condensed" pitchFamily="34" charset="0"/>
              </a:rPr>
              <a:t>Dr.</a:t>
            </a:r>
            <a:r>
              <a:rPr lang="en-IN" sz="4000" b="1" dirty="0">
                <a:solidFill>
                  <a:schemeClr val="bg1"/>
                </a:solidFill>
                <a:latin typeface="Bahnschrift Condensed" pitchFamily="34" charset="0"/>
              </a:rPr>
              <a:t> Oscar </a:t>
            </a:r>
            <a:r>
              <a:rPr lang="en-IN" sz="4000" b="1" dirty="0" err="1">
                <a:solidFill>
                  <a:schemeClr val="bg1"/>
                </a:solidFill>
                <a:latin typeface="Bahnschrift Condensed" pitchFamily="34" charset="0"/>
              </a:rPr>
              <a:t>Abhishek</a:t>
            </a:r>
            <a:r>
              <a:rPr lang="en-IN" sz="4000" b="1" dirty="0">
                <a:solidFill>
                  <a:schemeClr val="bg1"/>
                </a:solidFill>
                <a:latin typeface="Bahnschrift Condensed" pitchFamily="34" charset="0"/>
              </a:rPr>
              <a:t/>
            </a:r>
            <a:br>
              <a:rPr lang="en-IN" sz="4000" b="1" dirty="0">
                <a:solidFill>
                  <a:schemeClr val="bg1"/>
                </a:solidFill>
                <a:latin typeface="Bahnschrift Condensed" pitchFamily="34" charset="0"/>
              </a:rPr>
            </a:br>
            <a:r>
              <a:rPr lang="en-IN" sz="4000" b="1" dirty="0">
                <a:solidFill>
                  <a:schemeClr val="bg1"/>
                </a:solidFill>
                <a:latin typeface="Bahnschrift Condensed" pitchFamily="34" charset="0"/>
              </a:rPr>
              <a:t/>
            </a:r>
            <a:br>
              <a:rPr lang="en-IN" sz="4000" b="1" dirty="0">
                <a:solidFill>
                  <a:schemeClr val="bg1"/>
                </a:solidFill>
                <a:latin typeface="Bahnschrift Condensed" pitchFamily="34" charset="0"/>
              </a:rPr>
            </a:br>
            <a:r>
              <a:rPr lang="en-IN" sz="4000" b="1" dirty="0">
                <a:solidFill>
                  <a:schemeClr val="bg1"/>
                </a:solidFill>
                <a:latin typeface="Bahnschrift Condensed" pitchFamily="34" charset="0"/>
              </a:rPr>
              <a:t>Module </a:t>
            </a:r>
            <a:r>
              <a:rPr lang="en-IN" sz="4000" b="1" dirty="0" smtClean="0">
                <a:solidFill>
                  <a:schemeClr val="bg1"/>
                </a:solidFill>
                <a:latin typeface="Bahnschrift Condensed" pitchFamily="34" charset="0"/>
              </a:rPr>
              <a:t>2</a:t>
            </a:r>
            <a:endParaRPr lang="en-IN" sz="40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609600" y="952723"/>
            <a:ext cx="8311515" cy="505267"/>
          </a:xfrm>
          <a:prstGeom prst="rect">
            <a:avLst/>
          </a:prstGeom>
        </p:spPr>
        <p:txBody>
          <a:bodyPr vert="horz" wrap="square" lIns="0" tIns="12700" rIns="0" bIns="0" rtlCol="0">
            <a:spAutoFit/>
          </a:bodyPr>
          <a:lstStyle/>
          <a:p>
            <a:pPr marL="12700">
              <a:lnSpc>
                <a:spcPct val="100000"/>
              </a:lnSpc>
              <a:spcBef>
                <a:spcPts val="100"/>
              </a:spcBef>
            </a:pPr>
            <a:r>
              <a:rPr sz="3200" b="1" spc="-45" dirty="0">
                <a:solidFill>
                  <a:schemeClr val="bg1"/>
                </a:solidFill>
                <a:latin typeface="Tahoma"/>
                <a:cs typeface="Tahoma"/>
              </a:rPr>
              <a:t>Significance</a:t>
            </a:r>
            <a:r>
              <a:rPr sz="3200" b="1" spc="-215" dirty="0">
                <a:solidFill>
                  <a:schemeClr val="bg1"/>
                </a:solidFill>
                <a:latin typeface="Tahoma"/>
                <a:cs typeface="Tahoma"/>
              </a:rPr>
              <a:t> </a:t>
            </a:r>
            <a:r>
              <a:rPr sz="3200" b="1" spc="-90" dirty="0">
                <a:solidFill>
                  <a:schemeClr val="bg1"/>
                </a:solidFill>
                <a:latin typeface="Tahoma"/>
                <a:cs typeface="Tahoma"/>
              </a:rPr>
              <a:t>of</a:t>
            </a:r>
            <a:r>
              <a:rPr sz="3200" b="1" spc="-210" dirty="0">
                <a:solidFill>
                  <a:schemeClr val="bg1"/>
                </a:solidFill>
                <a:latin typeface="Tahoma"/>
                <a:cs typeface="Tahoma"/>
              </a:rPr>
              <a:t> </a:t>
            </a:r>
            <a:r>
              <a:rPr sz="3200" b="1" spc="-50" dirty="0">
                <a:solidFill>
                  <a:schemeClr val="bg1"/>
                </a:solidFill>
                <a:latin typeface="Tahoma"/>
                <a:cs typeface="Tahoma"/>
              </a:rPr>
              <a:t>Research</a:t>
            </a:r>
            <a:r>
              <a:rPr sz="3200" b="1" spc="-250" dirty="0">
                <a:solidFill>
                  <a:schemeClr val="bg1"/>
                </a:solidFill>
                <a:latin typeface="Tahoma"/>
                <a:cs typeface="Tahoma"/>
              </a:rPr>
              <a:t> </a:t>
            </a:r>
            <a:r>
              <a:rPr sz="3200" b="1" spc="-35" dirty="0">
                <a:solidFill>
                  <a:schemeClr val="bg1"/>
                </a:solidFill>
                <a:latin typeface="Tahoma"/>
                <a:cs typeface="Tahoma"/>
              </a:rPr>
              <a:t>Design</a:t>
            </a:r>
            <a:endParaRPr sz="3200" dirty="0">
              <a:solidFill>
                <a:schemeClr val="bg1"/>
              </a:solidFill>
              <a:latin typeface="Tahoma"/>
              <a:cs typeface="Tahoma"/>
            </a:endParaRPr>
          </a:p>
        </p:txBody>
      </p:sp>
      <p:sp>
        <p:nvSpPr>
          <p:cNvPr id="12" name="object 12"/>
          <p:cNvSpPr txBox="1"/>
          <p:nvPr/>
        </p:nvSpPr>
        <p:spPr>
          <a:xfrm>
            <a:off x="439013" y="1564386"/>
            <a:ext cx="10320655" cy="3994150"/>
          </a:xfrm>
          <a:prstGeom prst="rect">
            <a:avLst/>
          </a:prstGeom>
        </p:spPr>
        <p:txBody>
          <a:bodyPr vert="horz" wrap="square" lIns="0" tIns="13335" rIns="0" bIns="0" rtlCol="0">
            <a:spAutoFit/>
          </a:bodyPr>
          <a:lstStyle/>
          <a:p>
            <a:pPr marL="356870" marR="5715" indent="-344805" algn="just">
              <a:lnSpc>
                <a:spcPct val="100000"/>
              </a:lnSpc>
              <a:spcBef>
                <a:spcPts val="105"/>
              </a:spcBef>
            </a:pPr>
            <a:r>
              <a:rPr sz="2200" spc="210" dirty="0">
                <a:solidFill>
                  <a:srgbClr val="EE52A4"/>
                </a:solidFill>
                <a:latin typeface="Lucida Sans Unicode"/>
                <a:cs typeface="Lucida Sans Unicode"/>
              </a:rPr>
              <a:t>▶</a:t>
            </a:r>
            <a:r>
              <a:rPr sz="2200" spc="25" dirty="0">
                <a:solidFill>
                  <a:srgbClr val="EE52A4"/>
                </a:solidFill>
                <a:latin typeface="Lucida Sans Unicode"/>
                <a:cs typeface="Lucida Sans Unicode"/>
              </a:rPr>
              <a:t> </a:t>
            </a:r>
            <a:r>
              <a:rPr sz="2800" dirty="0">
                <a:solidFill>
                  <a:srgbClr val="FFFFFF"/>
                </a:solidFill>
                <a:latin typeface="Times New Roman"/>
                <a:cs typeface="Times New Roman"/>
              </a:rPr>
              <a:t>Research</a:t>
            </a:r>
            <a:r>
              <a:rPr sz="2800" spc="400" dirty="0">
                <a:solidFill>
                  <a:srgbClr val="FFFFFF"/>
                </a:solidFill>
                <a:latin typeface="Times New Roman"/>
                <a:cs typeface="Times New Roman"/>
              </a:rPr>
              <a:t> </a:t>
            </a:r>
            <a:r>
              <a:rPr sz="2800" dirty="0">
                <a:solidFill>
                  <a:srgbClr val="FFFFFF"/>
                </a:solidFill>
                <a:latin typeface="Times New Roman"/>
                <a:cs typeface="Times New Roman"/>
              </a:rPr>
              <a:t>design</a:t>
            </a:r>
            <a:r>
              <a:rPr sz="2800" spc="434" dirty="0">
                <a:solidFill>
                  <a:srgbClr val="FFFFFF"/>
                </a:solidFill>
                <a:latin typeface="Times New Roman"/>
                <a:cs typeface="Times New Roman"/>
              </a:rPr>
              <a:t> </a:t>
            </a:r>
            <a:r>
              <a:rPr sz="2800" dirty="0">
                <a:solidFill>
                  <a:srgbClr val="FFFFFF"/>
                </a:solidFill>
                <a:latin typeface="Times New Roman"/>
                <a:cs typeface="Times New Roman"/>
              </a:rPr>
              <a:t>offers</a:t>
            </a:r>
            <a:r>
              <a:rPr sz="2800" spc="425" dirty="0">
                <a:solidFill>
                  <a:srgbClr val="FFFFFF"/>
                </a:solidFill>
                <a:latin typeface="Times New Roman"/>
                <a:cs typeface="Times New Roman"/>
              </a:rPr>
              <a:t> </a:t>
            </a:r>
            <a:r>
              <a:rPr sz="2800" dirty="0">
                <a:solidFill>
                  <a:srgbClr val="FFFFFF"/>
                </a:solidFill>
                <a:latin typeface="Times New Roman"/>
                <a:cs typeface="Times New Roman"/>
              </a:rPr>
              <a:t>the</a:t>
            </a:r>
            <a:r>
              <a:rPr sz="2800" spc="420" dirty="0">
                <a:solidFill>
                  <a:srgbClr val="FFFFFF"/>
                </a:solidFill>
                <a:latin typeface="Times New Roman"/>
                <a:cs typeface="Times New Roman"/>
              </a:rPr>
              <a:t> </a:t>
            </a:r>
            <a:r>
              <a:rPr sz="2800" dirty="0">
                <a:solidFill>
                  <a:srgbClr val="FFFFFF"/>
                </a:solidFill>
                <a:latin typeface="Times New Roman"/>
                <a:cs typeface="Times New Roman"/>
              </a:rPr>
              <a:t>investigator</a:t>
            </a:r>
            <a:r>
              <a:rPr sz="2800" spc="430" dirty="0">
                <a:solidFill>
                  <a:srgbClr val="FFFFFF"/>
                </a:solidFill>
                <a:latin typeface="Times New Roman"/>
                <a:cs typeface="Times New Roman"/>
              </a:rPr>
              <a:t> </a:t>
            </a:r>
            <a:r>
              <a:rPr sz="2800" dirty="0">
                <a:solidFill>
                  <a:srgbClr val="FFFFFF"/>
                </a:solidFill>
                <a:latin typeface="Times New Roman"/>
                <a:cs typeface="Times New Roman"/>
              </a:rPr>
              <a:t>an</a:t>
            </a:r>
            <a:r>
              <a:rPr sz="2800" spc="430" dirty="0">
                <a:solidFill>
                  <a:srgbClr val="FFFFFF"/>
                </a:solidFill>
                <a:latin typeface="Times New Roman"/>
                <a:cs typeface="Times New Roman"/>
              </a:rPr>
              <a:t> </a:t>
            </a:r>
            <a:r>
              <a:rPr sz="2800" dirty="0">
                <a:solidFill>
                  <a:srgbClr val="FFFFFF"/>
                </a:solidFill>
                <a:latin typeface="Times New Roman"/>
                <a:cs typeface="Times New Roman"/>
              </a:rPr>
              <a:t>opportunity</a:t>
            </a:r>
            <a:r>
              <a:rPr sz="2800" spc="390" dirty="0">
                <a:solidFill>
                  <a:srgbClr val="FFFFFF"/>
                </a:solidFill>
                <a:latin typeface="Times New Roman"/>
                <a:cs typeface="Times New Roman"/>
              </a:rPr>
              <a:t> </a:t>
            </a:r>
            <a:r>
              <a:rPr sz="2800" dirty="0">
                <a:solidFill>
                  <a:srgbClr val="FFFFFF"/>
                </a:solidFill>
                <a:latin typeface="Times New Roman"/>
                <a:cs typeface="Times New Roman"/>
              </a:rPr>
              <a:t>to</a:t>
            </a:r>
            <a:r>
              <a:rPr sz="2800" spc="425" dirty="0">
                <a:solidFill>
                  <a:srgbClr val="FFFFFF"/>
                </a:solidFill>
                <a:latin typeface="Times New Roman"/>
                <a:cs typeface="Times New Roman"/>
              </a:rPr>
              <a:t> </a:t>
            </a:r>
            <a:r>
              <a:rPr sz="2800" dirty="0">
                <a:solidFill>
                  <a:srgbClr val="FFFFFF"/>
                </a:solidFill>
                <a:latin typeface="Times New Roman"/>
                <a:cs typeface="Times New Roman"/>
              </a:rPr>
              <a:t>carry</a:t>
            </a:r>
            <a:r>
              <a:rPr sz="2800" spc="395" dirty="0">
                <a:solidFill>
                  <a:srgbClr val="FFFFFF"/>
                </a:solidFill>
                <a:latin typeface="Times New Roman"/>
                <a:cs typeface="Times New Roman"/>
              </a:rPr>
              <a:t> </a:t>
            </a:r>
            <a:r>
              <a:rPr sz="2800" spc="-25" dirty="0">
                <a:solidFill>
                  <a:srgbClr val="FFFFFF"/>
                </a:solidFill>
                <a:latin typeface="Times New Roman"/>
                <a:cs typeface="Times New Roman"/>
              </a:rPr>
              <a:t>out </a:t>
            </a:r>
            <a:r>
              <a:rPr sz="2800" dirty="0">
                <a:solidFill>
                  <a:srgbClr val="FFFFFF"/>
                </a:solidFill>
                <a:latin typeface="Times New Roman"/>
                <a:cs typeface="Times New Roman"/>
              </a:rPr>
              <a:t>different</a:t>
            </a:r>
            <a:r>
              <a:rPr sz="2800" spc="445" dirty="0">
                <a:solidFill>
                  <a:srgbClr val="FFFFFF"/>
                </a:solidFill>
                <a:latin typeface="Times New Roman"/>
                <a:cs typeface="Times New Roman"/>
              </a:rPr>
              <a:t>  </a:t>
            </a:r>
            <a:r>
              <a:rPr sz="2800" dirty="0">
                <a:solidFill>
                  <a:srgbClr val="FFFFFF"/>
                </a:solidFill>
                <a:latin typeface="Times New Roman"/>
                <a:cs typeface="Times New Roman"/>
              </a:rPr>
              <a:t>research</a:t>
            </a:r>
            <a:r>
              <a:rPr sz="2800" spc="434" dirty="0">
                <a:solidFill>
                  <a:srgbClr val="FFFFFF"/>
                </a:solidFill>
                <a:latin typeface="Times New Roman"/>
                <a:cs typeface="Times New Roman"/>
              </a:rPr>
              <a:t>  </a:t>
            </a:r>
            <a:r>
              <a:rPr sz="2800" dirty="0">
                <a:solidFill>
                  <a:srgbClr val="FFFFFF"/>
                </a:solidFill>
                <a:latin typeface="Times New Roman"/>
                <a:cs typeface="Times New Roman"/>
              </a:rPr>
              <a:t>operations</a:t>
            </a:r>
            <a:r>
              <a:rPr sz="2800" spc="459" dirty="0">
                <a:solidFill>
                  <a:srgbClr val="FFFFFF"/>
                </a:solidFill>
                <a:latin typeface="Times New Roman"/>
                <a:cs typeface="Times New Roman"/>
              </a:rPr>
              <a:t>  </a:t>
            </a:r>
            <a:r>
              <a:rPr sz="2800" dirty="0">
                <a:solidFill>
                  <a:srgbClr val="FFFFFF"/>
                </a:solidFill>
                <a:latin typeface="Times New Roman"/>
                <a:cs typeface="Times New Roman"/>
              </a:rPr>
              <a:t>efficiently.</a:t>
            </a:r>
            <a:r>
              <a:rPr sz="2800" spc="440" dirty="0">
                <a:solidFill>
                  <a:srgbClr val="FFFFFF"/>
                </a:solidFill>
                <a:latin typeface="Times New Roman"/>
                <a:cs typeface="Times New Roman"/>
              </a:rPr>
              <a:t>  </a:t>
            </a:r>
            <a:r>
              <a:rPr sz="2800" dirty="0">
                <a:solidFill>
                  <a:srgbClr val="FFFFFF"/>
                </a:solidFill>
                <a:latin typeface="Times New Roman"/>
                <a:cs typeface="Times New Roman"/>
              </a:rPr>
              <a:t>This</a:t>
            </a:r>
            <a:r>
              <a:rPr sz="2800" spc="450" dirty="0">
                <a:solidFill>
                  <a:srgbClr val="FFFFFF"/>
                </a:solidFill>
                <a:latin typeface="Times New Roman"/>
                <a:cs typeface="Times New Roman"/>
              </a:rPr>
              <a:t>  </a:t>
            </a:r>
            <a:r>
              <a:rPr sz="2800" dirty="0">
                <a:solidFill>
                  <a:srgbClr val="FFFFFF"/>
                </a:solidFill>
                <a:latin typeface="Times New Roman"/>
                <a:cs typeface="Times New Roman"/>
              </a:rPr>
              <a:t>makes</a:t>
            </a:r>
            <a:r>
              <a:rPr sz="2800" spc="445" dirty="0">
                <a:solidFill>
                  <a:srgbClr val="FFFFFF"/>
                </a:solidFill>
                <a:latin typeface="Times New Roman"/>
                <a:cs typeface="Times New Roman"/>
              </a:rPr>
              <a:t>  </a:t>
            </a:r>
            <a:r>
              <a:rPr sz="2800" spc="-10" dirty="0">
                <a:solidFill>
                  <a:srgbClr val="FFFFFF"/>
                </a:solidFill>
                <a:latin typeface="Times New Roman"/>
                <a:cs typeface="Times New Roman"/>
              </a:rPr>
              <a:t>research </a:t>
            </a:r>
            <a:r>
              <a:rPr sz="2800" dirty="0">
                <a:solidFill>
                  <a:srgbClr val="FFFFFF"/>
                </a:solidFill>
                <a:latin typeface="Times New Roman"/>
                <a:cs typeface="Times New Roman"/>
              </a:rPr>
              <a:t>as</a:t>
            </a:r>
            <a:r>
              <a:rPr sz="2800" spc="290" dirty="0">
                <a:solidFill>
                  <a:srgbClr val="FFFFFF"/>
                </a:solidFill>
                <a:latin typeface="Times New Roman"/>
                <a:cs typeface="Times New Roman"/>
              </a:rPr>
              <a:t>  </a:t>
            </a:r>
            <a:r>
              <a:rPr sz="2800" dirty="0">
                <a:solidFill>
                  <a:srgbClr val="FFFFFF"/>
                </a:solidFill>
                <a:latin typeface="Times New Roman"/>
                <a:cs typeface="Times New Roman"/>
              </a:rPr>
              <a:t>valuable</a:t>
            </a:r>
            <a:r>
              <a:rPr sz="2800" spc="280" dirty="0">
                <a:solidFill>
                  <a:srgbClr val="FFFFFF"/>
                </a:solidFill>
                <a:latin typeface="Times New Roman"/>
                <a:cs typeface="Times New Roman"/>
              </a:rPr>
              <a:t>  </a:t>
            </a:r>
            <a:r>
              <a:rPr sz="2800" dirty="0">
                <a:solidFill>
                  <a:srgbClr val="FFFFFF"/>
                </a:solidFill>
                <a:latin typeface="Times New Roman"/>
                <a:cs typeface="Times New Roman"/>
              </a:rPr>
              <a:t>as</a:t>
            </a:r>
            <a:r>
              <a:rPr sz="2800" spc="285" dirty="0">
                <a:solidFill>
                  <a:srgbClr val="FFFFFF"/>
                </a:solidFill>
                <a:latin typeface="Times New Roman"/>
                <a:cs typeface="Times New Roman"/>
              </a:rPr>
              <a:t>  </a:t>
            </a:r>
            <a:r>
              <a:rPr sz="2800" dirty="0">
                <a:solidFill>
                  <a:srgbClr val="FFFFFF"/>
                </a:solidFill>
                <a:latin typeface="Times New Roman"/>
                <a:cs typeface="Times New Roman"/>
              </a:rPr>
              <a:t>possible</a:t>
            </a:r>
            <a:r>
              <a:rPr sz="2800" spc="290" dirty="0">
                <a:solidFill>
                  <a:srgbClr val="FFFFFF"/>
                </a:solidFill>
                <a:latin typeface="Times New Roman"/>
                <a:cs typeface="Times New Roman"/>
              </a:rPr>
              <a:t>  </a:t>
            </a:r>
            <a:r>
              <a:rPr sz="2800" dirty="0">
                <a:solidFill>
                  <a:srgbClr val="FFFFFF"/>
                </a:solidFill>
                <a:latin typeface="Times New Roman"/>
                <a:cs typeface="Times New Roman"/>
              </a:rPr>
              <a:t>producing</a:t>
            </a:r>
            <a:r>
              <a:rPr sz="2800" spc="300" dirty="0">
                <a:solidFill>
                  <a:srgbClr val="FFFFFF"/>
                </a:solidFill>
                <a:latin typeface="Times New Roman"/>
                <a:cs typeface="Times New Roman"/>
              </a:rPr>
              <a:t>  </a:t>
            </a:r>
            <a:r>
              <a:rPr sz="2800" dirty="0">
                <a:solidFill>
                  <a:srgbClr val="FFFFFF"/>
                </a:solidFill>
                <a:latin typeface="Times New Roman"/>
                <a:cs typeface="Times New Roman"/>
              </a:rPr>
              <a:t>maximum</a:t>
            </a:r>
            <a:r>
              <a:rPr sz="2800" spc="280" dirty="0">
                <a:solidFill>
                  <a:srgbClr val="FFFFFF"/>
                </a:solidFill>
                <a:latin typeface="Times New Roman"/>
                <a:cs typeface="Times New Roman"/>
              </a:rPr>
              <a:t>  </a:t>
            </a:r>
            <a:r>
              <a:rPr sz="2800" dirty="0">
                <a:solidFill>
                  <a:srgbClr val="FFFFFF"/>
                </a:solidFill>
                <a:latin typeface="Times New Roman"/>
                <a:cs typeface="Times New Roman"/>
              </a:rPr>
              <a:t>information</a:t>
            </a:r>
            <a:r>
              <a:rPr sz="2800" spc="280" dirty="0">
                <a:solidFill>
                  <a:srgbClr val="FFFFFF"/>
                </a:solidFill>
                <a:latin typeface="Times New Roman"/>
                <a:cs typeface="Times New Roman"/>
              </a:rPr>
              <a:t>  </a:t>
            </a:r>
            <a:r>
              <a:rPr sz="2800" spc="-20" dirty="0">
                <a:solidFill>
                  <a:srgbClr val="FFFFFF"/>
                </a:solidFill>
                <a:latin typeface="Times New Roman"/>
                <a:cs typeface="Times New Roman"/>
              </a:rPr>
              <a:t>with </a:t>
            </a:r>
            <a:r>
              <a:rPr sz="2800" dirty="0">
                <a:solidFill>
                  <a:srgbClr val="FFFFFF"/>
                </a:solidFill>
                <a:latin typeface="Times New Roman"/>
                <a:cs typeface="Times New Roman"/>
              </a:rPr>
              <a:t>minimum</a:t>
            </a:r>
            <a:r>
              <a:rPr sz="2800" spc="-55" dirty="0">
                <a:solidFill>
                  <a:srgbClr val="FFFFFF"/>
                </a:solidFill>
                <a:latin typeface="Times New Roman"/>
                <a:cs typeface="Times New Roman"/>
              </a:rPr>
              <a:t> </a:t>
            </a:r>
            <a:r>
              <a:rPr sz="2800" dirty="0">
                <a:solidFill>
                  <a:srgbClr val="FFFFFF"/>
                </a:solidFill>
                <a:latin typeface="Times New Roman"/>
                <a:cs typeface="Times New Roman"/>
              </a:rPr>
              <a:t>effort,</a:t>
            </a:r>
            <a:r>
              <a:rPr sz="2800" spc="-60" dirty="0">
                <a:solidFill>
                  <a:srgbClr val="FFFFFF"/>
                </a:solidFill>
                <a:latin typeface="Times New Roman"/>
                <a:cs typeface="Times New Roman"/>
              </a:rPr>
              <a:t> </a:t>
            </a:r>
            <a:r>
              <a:rPr sz="2800" dirty="0">
                <a:solidFill>
                  <a:srgbClr val="FFFFFF"/>
                </a:solidFill>
                <a:latin typeface="Times New Roman"/>
                <a:cs typeface="Times New Roman"/>
              </a:rPr>
              <a:t>time</a:t>
            </a:r>
            <a:r>
              <a:rPr sz="2800" spc="-35" dirty="0">
                <a:solidFill>
                  <a:srgbClr val="FFFFFF"/>
                </a:solidFill>
                <a:latin typeface="Times New Roman"/>
                <a:cs typeface="Times New Roman"/>
              </a:rPr>
              <a:t> </a:t>
            </a:r>
            <a:r>
              <a:rPr sz="2800" dirty="0">
                <a:solidFill>
                  <a:srgbClr val="FFFFFF"/>
                </a:solidFill>
                <a:latin typeface="Times New Roman"/>
                <a:cs typeface="Times New Roman"/>
              </a:rPr>
              <a:t>and</a:t>
            </a:r>
            <a:r>
              <a:rPr sz="2800" spc="-70" dirty="0">
                <a:solidFill>
                  <a:srgbClr val="FFFFFF"/>
                </a:solidFill>
                <a:latin typeface="Times New Roman"/>
                <a:cs typeface="Times New Roman"/>
              </a:rPr>
              <a:t> </a:t>
            </a:r>
            <a:r>
              <a:rPr sz="2800" spc="-10" dirty="0">
                <a:solidFill>
                  <a:srgbClr val="FFFFFF"/>
                </a:solidFill>
                <a:latin typeface="Times New Roman"/>
                <a:cs typeface="Times New Roman"/>
              </a:rPr>
              <a:t>money.</a:t>
            </a:r>
            <a:endParaRPr sz="2800" dirty="0">
              <a:latin typeface="Times New Roman"/>
              <a:cs typeface="Times New Roman"/>
            </a:endParaRPr>
          </a:p>
          <a:p>
            <a:pPr marL="356870" marR="5080" indent="-344805" algn="just">
              <a:lnSpc>
                <a:spcPct val="100000"/>
              </a:lnSpc>
              <a:spcBef>
                <a:spcPts val="990"/>
              </a:spcBef>
            </a:pPr>
            <a:r>
              <a:rPr sz="2200" spc="210" dirty="0">
                <a:solidFill>
                  <a:srgbClr val="EE52A4"/>
                </a:solidFill>
                <a:latin typeface="Lucida Sans Unicode"/>
                <a:cs typeface="Lucida Sans Unicode"/>
              </a:rPr>
              <a:t>▶</a:t>
            </a:r>
            <a:r>
              <a:rPr sz="2200" spc="30" dirty="0">
                <a:solidFill>
                  <a:srgbClr val="EE52A4"/>
                </a:solidFill>
                <a:latin typeface="Lucida Sans Unicode"/>
                <a:cs typeface="Lucida Sans Unicode"/>
              </a:rPr>
              <a:t> </a:t>
            </a:r>
            <a:r>
              <a:rPr sz="2800" dirty="0">
                <a:solidFill>
                  <a:srgbClr val="FFFFFF"/>
                </a:solidFill>
                <a:latin typeface="Times New Roman"/>
                <a:cs typeface="Times New Roman"/>
              </a:rPr>
              <a:t>Researcher</a:t>
            </a:r>
            <a:r>
              <a:rPr sz="2800" spc="360" dirty="0">
                <a:solidFill>
                  <a:srgbClr val="FFFFFF"/>
                </a:solidFill>
                <a:latin typeface="Times New Roman"/>
                <a:cs typeface="Times New Roman"/>
              </a:rPr>
              <a:t>  </a:t>
            </a:r>
            <a:r>
              <a:rPr sz="2800" dirty="0">
                <a:solidFill>
                  <a:srgbClr val="FFFFFF"/>
                </a:solidFill>
                <a:latin typeface="Times New Roman"/>
                <a:cs typeface="Times New Roman"/>
              </a:rPr>
              <a:t>needs</a:t>
            </a:r>
            <a:r>
              <a:rPr sz="2800" spc="375" dirty="0">
                <a:solidFill>
                  <a:srgbClr val="FFFFFF"/>
                </a:solidFill>
                <a:latin typeface="Times New Roman"/>
                <a:cs typeface="Times New Roman"/>
              </a:rPr>
              <a:t>  </a:t>
            </a:r>
            <a:r>
              <a:rPr sz="2800" dirty="0">
                <a:solidFill>
                  <a:srgbClr val="FFFFFF"/>
                </a:solidFill>
                <a:latin typeface="Times New Roman"/>
                <a:cs typeface="Times New Roman"/>
              </a:rPr>
              <a:t>to</a:t>
            </a:r>
            <a:r>
              <a:rPr sz="2800" spc="375" dirty="0">
                <a:solidFill>
                  <a:srgbClr val="FFFFFF"/>
                </a:solidFill>
                <a:latin typeface="Times New Roman"/>
                <a:cs typeface="Times New Roman"/>
              </a:rPr>
              <a:t>  </a:t>
            </a:r>
            <a:r>
              <a:rPr sz="2800" dirty="0">
                <a:solidFill>
                  <a:srgbClr val="FFFFFF"/>
                </a:solidFill>
                <a:latin typeface="Times New Roman"/>
                <a:cs typeface="Times New Roman"/>
              </a:rPr>
              <a:t>consider</a:t>
            </a:r>
            <a:r>
              <a:rPr sz="2800" spc="375" dirty="0">
                <a:solidFill>
                  <a:srgbClr val="FFFFFF"/>
                </a:solidFill>
                <a:latin typeface="Times New Roman"/>
                <a:cs typeface="Times New Roman"/>
              </a:rPr>
              <a:t>  </a:t>
            </a:r>
            <a:r>
              <a:rPr sz="2800" dirty="0">
                <a:solidFill>
                  <a:srgbClr val="FFFFFF"/>
                </a:solidFill>
                <a:latin typeface="Times New Roman"/>
                <a:cs typeface="Times New Roman"/>
              </a:rPr>
              <a:t>all</a:t>
            </a:r>
            <a:r>
              <a:rPr sz="2800" spc="375" dirty="0">
                <a:solidFill>
                  <a:srgbClr val="FFFFFF"/>
                </a:solidFill>
                <a:latin typeface="Times New Roman"/>
                <a:cs typeface="Times New Roman"/>
              </a:rPr>
              <a:t>  </a:t>
            </a:r>
            <a:r>
              <a:rPr sz="2800" dirty="0">
                <a:solidFill>
                  <a:srgbClr val="FFFFFF"/>
                </a:solidFill>
                <a:latin typeface="Times New Roman"/>
                <a:cs typeface="Times New Roman"/>
              </a:rPr>
              <a:t>necessary</a:t>
            </a:r>
            <a:r>
              <a:rPr sz="2800" spc="350" dirty="0">
                <a:solidFill>
                  <a:srgbClr val="FFFFFF"/>
                </a:solidFill>
                <a:latin typeface="Times New Roman"/>
                <a:cs typeface="Times New Roman"/>
              </a:rPr>
              <a:t>  </a:t>
            </a:r>
            <a:r>
              <a:rPr sz="2800" dirty="0">
                <a:solidFill>
                  <a:srgbClr val="FFFFFF"/>
                </a:solidFill>
                <a:latin typeface="Times New Roman"/>
                <a:cs typeface="Times New Roman"/>
              </a:rPr>
              <a:t>precautions</a:t>
            </a:r>
            <a:r>
              <a:rPr sz="2800" spc="370" dirty="0">
                <a:solidFill>
                  <a:srgbClr val="FFFFFF"/>
                </a:solidFill>
                <a:latin typeface="Times New Roman"/>
                <a:cs typeface="Times New Roman"/>
              </a:rPr>
              <a:t>  </a:t>
            </a:r>
            <a:r>
              <a:rPr sz="2800" spc="-20" dirty="0">
                <a:solidFill>
                  <a:srgbClr val="FFFFFF"/>
                </a:solidFill>
                <a:latin typeface="Times New Roman"/>
                <a:cs typeface="Times New Roman"/>
              </a:rPr>
              <a:t>when </a:t>
            </a:r>
            <a:r>
              <a:rPr sz="2800" dirty="0">
                <a:solidFill>
                  <a:srgbClr val="FFFFFF"/>
                </a:solidFill>
                <a:latin typeface="Times New Roman"/>
                <a:cs typeface="Times New Roman"/>
              </a:rPr>
              <a:t>preparing</a:t>
            </a:r>
            <a:r>
              <a:rPr sz="2800" spc="215" dirty="0">
                <a:solidFill>
                  <a:srgbClr val="FFFFFF"/>
                </a:solidFill>
                <a:latin typeface="Times New Roman"/>
                <a:cs typeface="Times New Roman"/>
              </a:rPr>
              <a:t> </a:t>
            </a:r>
            <a:r>
              <a:rPr sz="2800" dirty="0">
                <a:solidFill>
                  <a:srgbClr val="FFFFFF"/>
                </a:solidFill>
                <a:latin typeface="Times New Roman"/>
                <a:cs typeface="Times New Roman"/>
              </a:rPr>
              <a:t>the</a:t>
            </a:r>
            <a:r>
              <a:rPr sz="2800" spc="235" dirty="0">
                <a:solidFill>
                  <a:srgbClr val="FFFFFF"/>
                </a:solidFill>
                <a:latin typeface="Times New Roman"/>
                <a:cs typeface="Times New Roman"/>
              </a:rPr>
              <a:t> </a:t>
            </a:r>
            <a:r>
              <a:rPr sz="2800" dirty="0">
                <a:solidFill>
                  <a:srgbClr val="FFFFFF"/>
                </a:solidFill>
                <a:latin typeface="Times New Roman"/>
                <a:cs typeface="Times New Roman"/>
              </a:rPr>
              <a:t>design,</a:t>
            </a:r>
            <a:r>
              <a:rPr sz="2800" spc="210" dirty="0">
                <a:solidFill>
                  <a:srgbClr val="FFFFFF"/>
                </a:solidFill>
                <a:latin typeface="Times New Roman"/>
                <a:cs typeface="Times New Roman"/>
              </a:rPr>
              <a:t> </a:t>
            </a:r>
            <a:r>
              <a:rPr sz="2800" dirty="0">
                <a:solidFill>
                  <a:srgbClr val="FFFFFF"/>
                </a:solidFill>
                <a:latin typeface="Times New Roman"/>
                <a:cs typeface="Times New Roman"/>
              </a:rPr>
              <a:t>as</a:t>
            </a:r>
            <a:r>
              <a:rPr sz="2800" spc="250" dirty="0">
                <a:solidFill>
                  <a:srgbClr val="FFFFFF"/>
                </a:solidFill>
                <a:latin typeface="Times New Roman"/>
                <a:cs typeface="Times New Roman"/>
              </a:rPr>
              <a:t> </a:t>
            </a:r>
            <a:r>
              <a:rPr sz="2800" dirty="0">
                <a:solidFill>
                  <a:srgbClr val="FFFFFF"/>
                </a:solidFill>
                <a:latin typeface="Times New Roman"/>
                <a:cs typeface="Times New Roman"/>
              </a:rPr>
              <a:t>any</a:t>
            </a:r>
            <a:r>
              <a:rPr sz="2800" spc="195" dirty="0">
                <a:solidFill>
                  <a:srgbClr val="FFFFFF"/>
                </a:solidFill>
                <a:latin typeface="Times New Roman"/>
                <a:cs typeface="Times New Roman"/>
              </a:rPr>
              <a:t> </a:t>
            </a:r>
            <a:r>
              <a:rPr sz="2800" dirty="0">
                <a:solidFill>
                  <a:srgbClr val="FFFFFF"/>
                </a:solidFill>
                <a:latin typeface="Times New Roman"/>
                <a:cs typeface="Times New Roman"/>
              </a:rPr>
              <a:t>error</a:t>
            </a:r>
            <a:r>
              <a:rPr sz="2800" spc="240" dirty="0">
                <a:solidFill>
                  <a:srgbClr val="FFFFFF"/>
                </a:solidFill>
                <a:latin typeface="Times New Roman"/>
                <a:cs typeface="Times New Roman"/>
              </a:rPr>
              <a:t> </a:t>
            </a:r>
            <a:r>
              <a:rPr sz="2800" dirty="0">
                <a:solidFill>
                  <a:srgbClr val="FFFFFF"/>
                </a:solidFill>
                <a:latin typeface="Times New Roman"/>
                <a:cs typeface="Times New Roman"/>
              </a:rPr>
              <a:t>may</a:t>
            </a:r>
            <a:r>
              <a:rPr sz="2800" spc="204" dirty="0">
                <a:solidFill>
                  <a:srgbClr val="FFFFFF"/>
                </a:solidFill>
                <a:latin typeface="Times New Roman"/>
                <a:cs typeface="Times New Roman"/>
              </a:rPr>
              <a:t> </a:t>
            </a:r>
            <a:r>
              <a:rPr sz="2800" dirty="0">
                <a:solidFill>
                  <a:srgbClr val="FFFFFF"/>
                </a:solidFill>
                <a:latin typeface="Times New Roman"/>
                <a:cs typeface="Times New Roman"/>
              </a:rPr>
              <a:t>upset</a:t>
            </a:r>
            <a:r>
              <a:rPr sz="2800" spc="250" dirty="0">
                <a:solidFill>
                  <a:srgbClr val="FFFFFF"/>
                </a:solidFill>
                <a:latin typeface="Times New Roman"/>
                <a:cs typeface="Times New Roman"/>
              </a:rPr>
              <a:t> </a:t>
            </a:r>
            <a:r>
              <a:rPr sz="2800" dirty="0">
                <a:solidFill>
                  <a:srgbClr val="FFFFFF"/>
                </a:solidFill>
                <a:latin typeface="Times New Roman"/>
                <a:cs typeface="Times New Roman"/>
              </a:rPr>
              <a:t>the</a:t>
            </a:r>
            <a:r>
              <a:rPr sz="2800" spc="235" dirty="0">
                <a:solidFill>
                  <a:srgbClr val="FFFFFF"/>
                </a:solidFill>
                <a:latin typeface="Times New Roman"/>
                <a:cs typeface="Times New Roman"/>
              </a:rPr>
              <a:t> </a:t>
            </a:r>
            <a:r>
              <a:rPr sz="2800" dirty="0">
                <a:solidFill>
                  <a:srgbClr val="FFFFFF"/>
                </a:solidFill>
                <a:latin typeface="Times New Roman"/>
                <a:cs typeface="Times New Roman"/>
              </a:rPr>
              <a:t>whole</a:t>
            </a:r>
            <a:r>
              <a:rPr sz="2800" spc="215" dirty="0">
                <a:solidFill>
                  <a:srgbClr val="FFFFFF"/>
                </a:solidFill>
                <a:latin typeface="Times New Roman"/>
                <a:cs typeface="Times New Roman"/>
              </a:rPr>
              <a:t> </a:t>
            </a:r>
            <a:r>
              <a:rPr sz="2800" dirty="0">
                <a:solidFill>
                  <a:srgbClr val="FFFFFF"/>
                </a:solidFill>
                <a:latin typeface="Times New Roman"/>
                <a:cs typeface="Times New Roman"/>
              </a:rPr>
              <a:t>project.</a:t>
            </a:r>
            <a:r>
              <a:rPr sz="2800" spc="229" dirty="0">
                <a:solidFill>
                  <a:srgbClr val="FFFFFF"/>
                </a:solidFill>
                <a:latin typeface="Times New Roman"/>
                <a:cs typeface="Times New Roman"/>
              </a:rPr>
              <a:t> </a:t>
            </a:r>
            <a:r>
              <a:rPr sz="2800" spc="-25" dirty="0">
                <a:solidFill>
                  <a:srgbClr val="FFFFFF"/>
                </a:solidFill>
                <a:latin typeface="Times New Roman"/>
                <a:cs typeface="Times New Roman"/>
              </a:rPr>
              <a:t>The </a:t>
            </a:r>
            <a:r>
              <a:rPr sz="2800" dirty="0">
                <a:solidFill>
                  <a:srgbClr val="FFFFFF"/>
                </a:solidFill>
                <a:latin typeface="Times New Roman"/>
                <a:cs typeface="Times New Roman"/>
              </a:rPr>
              <a:t>reliability</a:t>
            </a:r>
            <a:r>
              <a:rPr sz="2800" spc="540" dirty="0">
                <a:solidFill>
                  <a:srgbClr val="FFFFFF"/>
                </a:solidFill>
                <a:latin typeface="Times New Roman"/>
                <a:cs typeface="Times New Roman"/>
              </a:rPr>
              <a:t> </a:t>
            </a:r>
            <a:r>
              <a:rPr sz="2800" dirty="0">
                <a:solidFill>
                  <a:srgbClr val="FFFFFF"/>
                </a:solidFill>
                <a:latin typeface="Times New Roman"/>
                <a:cs typeface="Times New Roman"/>
              </a:rPr>
              <a:t>of</a:t>
            </a:r>
            <a:r>
              <a:rPr sz="2800" spc="590" dirty="0">
                <a:solidFill>
                  <a:srgbClr val="FFFFFF"/>
                </a:solidFill>
                <a:latin typeface="Times New Roman"/>
                <a:cs typeface="Times New Roman"/>
              </a:rPr>
              <a:t> </a:t>
            </a:r>
            <a:r>
              <a:rPr sz="2800" dirty="0">
                <a:solidFill>
                  <a:srgbClr val="FFFFFF"/>
                </a:solidFill>
                <a:latin typeface="Times New Roman"/>
                <a:cs typeface="Times New Roman"/>
              </a:rPr>
              <a:t>result,</a:t>
            </a:r>
            <a:r>
              <a:rPr sz="2800" spc="565" dirty="0">
                <a:solidFill>
                  <a:srgbClr val="FFFFFF"/>
                </a:solidFill>
                <a:latin typeface="Times New Roman"/>
                <a:cs typeface="Times New Roman"/>
              </a:rPr>
              <a:t> </a:t>
            </a:r>
            <a:r>
              <a:rPr sz="2800" dirty="0">
                <a:solidFill>
                  <a:srgbClr val="FFFFFF"/>
                </a:solidFill>
                <a:latin typeface="Times New Roman"/>
                <a:cs typeface="Times New Roman"/>
              </a:rPr>
              <a:t>which</a:t>
            </a:r>
            <a:r>
              <a:rPr sz="2800" spc="590" dirty="0">
                <a:solidFill>
                  <a:srgbClr val="FFFFFF"/>
                </a:solidFill>
                <a:latin typeface="Times New Roman"/>
                <a:cs typeface="Times New Roman"/>
              </a:rPr>
              <a:t> </a:t>
            </a:r>
            <a:r>
              <a:rPr sz="2800" dirty="0">
                <a:solidFill>
                  <a:srgbClr val="FFFFFF"/>
                </a:solidFill>
                <a:latin typeface="Times New Roman"/>
                <a:cs typeface="Times New Roman"/>
              </a:rPr>
              <a:t>a</a:t>
            </a:r>
            <a:r>
              <a:rPr sz="2800" spc="595" dirty="0">
                <a:solidFill>
                  <a:srgbClr val="FFFFFF"/>
                </a:solidFill>
                <a:latin typeface="Times New Roman"/>
                <a:cs typeface="Times New Roman"/>
              </a:rPr>
              <a:t> </a:t>
            </a:r>
            <a:r>
              <a:rPr sz="2800" dirty="0">
                <a:solidFill>
                  <a:srgbClr val="FFFFFF"/>
                </a:solidFill>
                <a:latin typeface="Times New Roman"/>
                <a:cs typeface="Times New Roman"/>
              </a:rPr>
              <a:t>researcher</a:t>
            </a:r>
            <a:r>
              <a:rPr sz="2800" spc="580" dirty="0">
                <a:solidFill>
                  <a:srgbClr val="FFFFFF"/>
                </a:solidFill>
                <a:latin typeface="Times New Roman"/>
                <a:cs typeface="Times New Roman"/>
              </a:rPr>
              <a:t> </a:t>
            </a:r>
            <a:r>
              <a:rPr sz="2800" dirty="0">
                <a:solidFill>
                  <a:srgbClr val="FFFFFF"/>
                </a:solidFill>
                <a:latin typeface="Times New Roman"/>
                <a:cs typeface="Times New Roman"/>
              </a:rPr>
              <a:t>is</a:t>
            </a:r>
            <a:r>
              <a:rPr sz="2800" spc="580" dirty="0">
                <a:solidFill>
                  <a:srgbClr val="FFFFFF"/>
                </a:solidFill>
                <a:latin typeface="Times New Roman"/>
                <a:cs typeface="Times New Roman"/>
              </a:rPr>
              <a:t> </a:t>
            </a:r>
            <a:r>
              <a:rPr sz="2800" dirty="0">
                <a:solidFill>
                  <a:srgbClr val="FFFFFF"/>
                </a:solidFill>
                <a:latin typeface="Times New Roman"/>
                <a:cs typeface="Times New Roman"/>
              </a:rPr>
              <a:t>looking,</a:t>
            </a:r>
            <a:r>
              <a:rPr sz="2800" spc="595" dirty="0">
                <a:solidFill>
                  <a:srgbClr val="FFFFFF"/>
                </a:solidFill>
                <a:latin typeface="Times New Roman"/>
                <a:cs typeface="Times New Roman"/>
              </a:rPr>
              <a:t> </a:t>
            </a:r>
            <a:r>
              <a:rPr sz="2800" dirty="0">
                <a:solidFill>
                  <a:srgbClr val="FFFFFF"/>
                </a:solidFill>
                <a:latin typeface="Times New Roman"/>
                <a:cs typeface="Times New Roman"/>
              </a:rPr>
              <a:t>is</a:t>
            </a:r>
            <a:r>
              <a:rPr sz="2800" spc="580" dirty="0">
                <a:solidFill>
                  <a:srgbClr val="FFFFFF"/>
                </a:solidFill>
                <a:latin typeface="Times New Roman"/>
                <a:cs typeface="Times New Roman"/>
              </a:rPr>
              <a:t> </a:t>
            </a:r>
            <a:r>
              <a:rPr sz="2800" spc="-10" dirty="0">
                <a:solidFill>
                  <a:srgbClr val="FFFFFF"/>
                </a:solidFill>
                <a:latin typeface="Times New Roman"/>
                <a:cs typeface="Times New Roman"/>
              </a:rPr>
              <a:t>proportional </a:t>
            </a:r>
            <a:r>
              <a:rPr sz="2800" dirty="0">
                <a:solidFill>
                  <a:srgbClr val="FFFFFF"/>
                </a:solidFill>
                <a:latin typeface="Times New Roman"/>
                <a:cs typeface="Times New Roman"/>
              </a:rPr>
              <a:t>with</a:t>
            </a:r>
            <a:r>
              <a:rPr sz="2800" spc="40" dirty="0">
                <a:solidFill>
                  <a:srgbClr val="FFFFFF"/>
                </a:solidFill>
                <a:latin typeface="Times New Roman"/>
                <a:cs typeface="Times New Roman"/>
              </a:rPr>
              <a:t>  </a:t>
            </a:r>
            <a:r>
              <a:rPr sz="2800" dirty="0">
                <a:solidFill>
                  <a:srgbClr val="FFFFFF"/>
                </a:solidFill>
                <a:latin typeface="Times New Roman"/>
                <a:cs typeface="Times New Roman"/>
              </a:rPr>
              <a:t>design</a:t>
            </a:r>
            <a:r>
              <a:rPr sz="2800" spc="45" dirty="0">
                <a:solidFill>
                  <a:srgbClr val="FFFFFF"/>
                </a:solidFill>
                <a:latin typeface="Times New Roman"/>
                <a:cs typeface="Times New Roman"/>
              </a:rPr>
              <a:t>  </a:t>
            </a:r>
            <a:r>
              <a:rPr sz="2800" dirty="0">
                <a:solidFill>
                  <a:srgbClr val="FFFFFF"/>
                </a:solidFill>
                <a:latin typeface="Times New Roman"/>
                <a:cs typeface="Times New Roman"/>
              </a:rPr>
              <a:t>that</a:t>
            </a:r>
            <a:r>
              <a:rPr sz="2800" spc="35" dirty="0">
                <a:solidFill>
                  <a:srgbClr val="FFFFFF"/>
                </a:solidFill>
                <a:latin typeface="Times New Roman"/>
                <a:cs typeface="Times New Roman"/>
              </a:rPr>
              <a:t>  </a:t>
            </a:r>
            <a:r>
              <a:rPr sz="2800" dirty="0">
                <a:solidFill>
                  <a:srgbClr val="FFFFFF"/>
                </a:solidFill>
                <a:latin typeface="Times New Roman"/>
                <a:cs typeface="Times New Roman"/>
              </a:rPr>
              <a:t>constitutes</a:t>
            </a:r>
            <a:r>
              <a:rPr sz="2800" spc="40" dirty="0">
                <a:solidFill>
                  <a:srgbClr val="FFFFFF"/>
                </a:solidFill>
                <a:latin typeface="Times New Roman"/>
                <a:cs typeface="Times New Roman"/>
              </a:rPr>
              <a:t>  </a:t>
            </a:r>
            <a:r>
              <a:rPr sz="2800" dirty="0">
                <a:solidFill>
                  <a:srgbClr val="FFFFFF"/>
                </a:solidFill>
                <a:latin typeface="Times New Roman"/>
                <a:cs typeface="Times New Roman"/>
              </a:rPr>
              <a:t>a</a:t>
            </a:r>
            <a:r>
              <a:rPr sz="2800" spc="35" dirty="0">
                <a:solidFill>
                  <a:srgbClr val="FFFFFF"/>
                </a:solidFill>
                <a:latin typeface="Times New Roman"/>
                <a:cs typeface="Times New Roman"/>
              </a:rPr>
              <a:t>  </a:t>
            </a:r>
            <a:r>
              <a:rPr sz="2800" dirty="0">
                <a:solidFill>
                  <a:srgbClr val="FFFFFF"/>
                </a:solidFill>
                <a:latin typeface="Times New Roman"/>
                <a:cs typeface="Times New Roman"/>
              </a:rPr>
              <a:t>firm</a:t>
            </a:r>
            <a:r>
              <a:rPr sz="2800" spc="20" dirty="0">
                <a:solidFill>
                  <a:srgbClr val="FFFFFF"/>
                </a:solidFill>
                <a:latin typeface="Times New Roman"/>
                <a:cs typeface="Times New Roman"/>
              </a:rPr>
              <a:t>  </a:t>
            </a:r>
            <a:r>
              <a:rPr sz="2800" dirty="0">
                <a:solidFill>
                  <a:srgbClr val="FFFFFF"/>
                </a:solidFill>
                <a:latin typeface="Times New Roman"/>
                <a:cs typeface="Times New Roman"/>
              </a:rPr>
              <a:t>foundation</a:t>
            </a:r>
            <a:r>
              <a:rPr sz="2800" spc="50" dirty="0">
                <a:solidFill>
                  <a:srgbClr val="FFFFFF"/>
                </a:solidFill>
                <a:latin typeface="Times New Roman"/>
                <a:cs typeface="Times New Roman"/>
              </a:rPr>
              <a:t>  </a:t>
            </a:r>
            <a:r>
              <a:rPr sz="2800" dirty="0">
                <a:solidFill>
                  <a:srgbClr val="FFFFFF"/>
                </a:solidFill>
                <a:latin typeface="Times New Roman"/>
                <a:cs typeface="Times New Roman"/>
              </a:rPr>
              <a:t>of</a:t>
            </a:r>
            <a:r>
              <a:rPr sz="2800" spc="30" dirty="0">
                <a:solidFill>
                  <a:srgbClr val="FFFFFF"/>
                </a:solidFill>
                <a:latin typeface="Times New Roman"/>
                <a:cs typeface="Times New Roman"/>
              </a:rPr>
              <a:t>  </a:t>
            </a:r>
            <a:r>
              <a:rPr sz="2800" dirty="0">
                <a:solidFill>
                  <a:srgbClr val="FFFFFF"/>
                </a:solidFill>
                <a:latin typeface="Times New Roman"/>
                <a:cs typeface="Times New Roman"/>
              </a:rPr>
              <a:t>entire</a:t>
            </a:r>
            <a:r>
              <a:rPr sz="2800" spc="30" dirty="0">
                <a:solidFill>
                  <a:srgbClr val="FFFFFF"/>
                </a:solidFill>
                <a:latin typeface="Times New Roman"/>
                <a:cs typeface="Times New Roman"/>
              </a:rPr>
              <a:t>  </a:t>
            </a:r>
            <a:r>
              <a:rPr sz="2800" dirty="0">
                <a:solidFill>
                  <a:srgbClr val="FFFFFF"/>
                </a:solidFill>
                <a:latin typeface="Times New Roman"/>
                <a:cs typeface="Times New Roman"/>
              </a:rPr>
              <a:t>body</a:t>
            </a:r>
            <a:r>
              <a:rPr sz="2800" spc="20" dirty="0">
                <a:solidFill>
                  <a:srgbClr val="FFFFFF"/>
                </a:solidFill>
                <a:latin typeface="Times New Roman"/>
                <a:cs typeface="Times New Roman"/>
              </a:rPr>
              <a:t>  </a:t>
            </a:r>
            <a:r>
              <a:rPr sz="2800" spc="-25" dirty="0">
                <a:solidFill>
                  <a:srgbClr val="FFFFFF"/>
                </a:solidFill>
                <a:latin typeface="Times New Roman"/>
                <a:cs typeface="Times New Roman"/>
              </a:rPr>
              <a:t>of </a:t>
            </a:r>
            <a:r>
              <a:rPr sz="2800" dirty="0">
                <a:solidFill>
                  <a:srgbClr val="FFFFFF"/>
                </a:solidFill>
                <a:latin typeface="Times New Roman"/>
                <a:cs typeface="Times New Roman"/>
              </a:rPr>
              <a:t>research</a:t>
            </a:r>
            <a:r>
              <a:rPr sz="2800" spc="-50" dirty="0">
                <a:solidFill>
                  <a:srgbClr val="FFFFFF"/>
                </a:solidFill>
                <a:latin typeface="Times New Roman"/>
                <a:cs typeface="Times New Roman"/>
              </a:rPr>
              <a:t> </a:t>
            </a:r>
            <a:r>
              <a:rPr sz="2800" spc="-20" dirty="0">
                <a:solidFill>
                  <a:srgbClr val="FFFFFF"/>
                </a:solidFill>
                <a:latin typeface="Times New Roman"/>
                <a:cs typeface="Times New Roman"/>
              </a:rPr>
              <a:t>work.</a:t>
            </a:r>
            <a:endParaRPr sz="2800" dirty="0">
              <a:latin typeface="Times New Roman"/>
              <a:cs typeface="Times New Roman"/>
            </a:endParaRPr>
          </a:p>
        </p:txBody>
      </p:sp>
      <p:pic>
        <p:nvPicPr>
          <p:cNvPr id="8194"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0"/>
            <a:ext cx="8704490" cy="8962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60475" y="851689"/>
            <a:ext cx="8311515" cy="443711"/>
          </a:xfrm>
          <a:prstGeom prst="rect">
            <a:avLst/>
          </a:prstGeom>
        </p:spPr>
        <p:txBody>
          <a:bodyPr vert="horz" wrap="square" lIns="0" tIns="12700" rIns="0" bIns="0" rtlCol="0">
            <a:spAutoFit/>
          </a:bodyPr>
          <a:lstStyle/>
          <a:p>
            <a:pPr marL="12700">
              <a:lnSpc>
                <a:spcPct val="100000"/>
              </a:lnSpc>
              <a:spcBef>
                <a:spcPts val="100"/>
              </a:spcBef>
            </a:pPr>
            <a:r>
              <a:rPr sz="2800" b="1" spc="-45" dirty="0">
                <a:solidFill>
                  <a:schemeClr val="bg1"/>
                </a:solidFill>
                <a:latin typeface="Tahoma"/>
                <a:cs typeface="Tahoma"/>
              </a:rPr>
              <a:t>Significance</a:t>
            </a:r>
            <a:r>
              <a:rPr sz="2800" b="1" spc="-215" dirty="0">
                <a:solidFill>
                  <a:schemeClr val="bg1"/>
                </a:solidFill>
                <a:latin typeface="Tahoma"/>
                <a:cs typeface="Tahoma"/>
              </a:rPr>
              <a:t> </a:t>
            </a:r>
            <a:r>
              <a:rPr sz="2800" b="1" spc="-90" dirty="0">
                <a:solidFill>
                  <a:schemeClr val="bg1"/>
                </a:solidFill>
                <a:latin typeface="Tahoma"/>
                <a:cs typeface="Tahoma"/>
              </a:rPr>
              <a:t>of</a:t>
            </a:r>
            <a:r>
              <a:rPr sz="2800" b="1" spc="-210" dirty="0">
                <a:solidFill>
                  <a:schemeClr val="bg1"/>
                </a:solidFill>
                <a:latin typeface="Tahoma"/>
                <a:cs typeface="Tahoma"/>
              </a:rPr>
              <a:t> </a:t>
            </a:r>
            <a:r>
              <a:rPr sz="2800" b="1" spc="-50" dirty="0">
                <a:solidFill>
                  <a:schemeClr val="bg1"/>
                </a:solidFill>
                <a:latin typeface="Tahoma"/>
                <a:cs typeface="Tahoma"/>
              </a:rPr>
              <a:t>Research</a:t>
            </a:r>
            <a:r>
              <a:rPr sz="2800" b="1" spc="-250" dirty="0">
                <a:solidFill>
                  <a:schemeClr val="bg1"/>
                </a:solidFill>
                <a:latin typeface="Tahoma"/>
                <a:cs typeface="Tahoma"/>
              </a:rPr>
              <a:t> </a:t>
            </a:r>
            <a:r>
              <a:rPr sz="2800" b="1" spc="-35" dirty="0">
                <a:solidFill>
                  <a:schemeClr val="bg1"/>
                </a:solidFill>
                <a:latin typeface="Tahoma"/>
                <a:cs typeface="Tahoma"/>
              </a:rPr>
              <a:t>Design</a:t>
            </a:r>
            <a:endParaRPr sz="2800" dirty="0">
              <a:solidFill>
                <a:schemeClr val="bg1"/>
              </a:solidFill>
              <a:latin typeface="Tahoma"/>
              <a:cs typeface="Tahoma"/>
            </a:endParaRPr>
          </a:p>
        </p:txBody>
      </p:sp>
      <p:sp>
        <p:nvSpPr>
          <p:cNvPr id="12" name="object 12"/>
          <p:cNvSpPr txBox="1"/>
          <p:nvPr/>
        </p:nvSpPr>
        <p:spPr>
          <a:xfrm>
            <a:off x="439013" y="1295400"/>
            <a:ext cx="11371987" cy="5538055"/>
          </a:xfrm>
          <a:prstGeom prst="rect">
            <a:avLst/>
          </a:prstGeom>
        </p:spPr>
        <p:txBody>
          <a:bodyPr vert="horz" wrap="square" lIns="0" tIns="13335" rIns="0" bIns="0" rtlCol="0">
            <a:spAutoFit/>
          </a:bodyPr>
          <a:lstStyle/>
          <a:p>
            <a:pPr>
              <a:spcBef>
                <a:spcPts val="1200"/>
              </a:spcBef>
              <a:buFont typeface="Arial" pitchFamily="34" charset="0"/>
              <a:buChar char="•"/>
            </a:pPr>
            <a:r>
              <a:rPr lang="en-IN" sz="2300" b="1" dirty="0">
                <a:solidFill>
                  <a:schemeClr val="bg1"/>
                </a:solidFill>
                <a:latin typeface="Times New Roman" pitchFamily="18" charset="0"/>
                <a:cs typeface="Times New Roman" pitchFamily="18" charset="0"/>
              </a:rPr>
              <a:t> Clarity of research objectives:</a:t>
            </a:r>
            <a:r>
              <a:rPr lang="en-IN" sz="2300" dirty="0">
                <a:solidFill>
                  <a:schemeClr val="bg1"/>
                </a:solidFill>
                <a:latin typeface="Times New Roman" pitchFamily="18" charset="0"/>
                <a:cs typeface="Times New Roman" pitchFamily="18" charset="0"/>
              </a:rPr>
              <a:t> Research design provides a clear understanding of the research objectives and the desired outcomes.</a:t>
            </a:r>
          </a:p>
          <a:p>
            <a:pPr>
              <a:spcBef>
                <a:spcPts val="1200"/>
              </a:spcBef>
              <a:buFont typeface="Arial" pitchFamily="34" charset="0"/>
              <a:buChar char="•"/>
            </a:pPr>
            <a:r>
              <a:rPr lang="en-IN" sz="2300" b="1" dirty="0">
                <a:solidFill>
                  <a:schemeClr val="bg1"/>
                </a:solidFill>
                <a:latin typeface="Times New Roman" pitchFamily="18" charset="0"/>
                <a:cs typeface="Times New Roman" pitchFamily="18" charset="0"/>
              </a:rPr>
              <a:t> Increased validity and reliability:</a:t>
            </a:r>
            <a:r>
              <a:rPr lang="en-IN" sz="2300" dirty="0">
                <a:solidFill>
                  <a:schemeClr val="bg1"/>
                </a:solidFill>
                <a:latin typeface="Times New Roman" pitchFamily="18" charset="0"/>
                <a:cs typeface="Times New Roman" pitchFamily="18" charset="0"/>
              </a:rPr>
              <a:t> To ensure the validity and reliability of results, research design help to minimize the risk of bias and helps to control extraneous variables.</a:t>
            </a:r>
          </a:p>
          <a:p>
            <a:pPr>
              <a:spcBef>
                <a:spcPts val="1200"/>
              </a:spcBef>
              <a:buFont typeface="Arial" pitchFamily="34" charset="0"/>
              <a:buChar char="•"/>
            </a:pPr>
            <a:r>
              <a:rPr lang="en-IN" sz="2300" b="1" dirty="0">
                <a:solidFill>
                  <a:schemeClr val="bg1"/>
                </a:solidFill>
                <a:latin typeface="Times New Roman" pitchFamily="18" charset="0"/>
                <a:cs typeface="Times New Roman" pitchFamily="18" charset="0"/>
              </a:rPr>
              <a:t> Improved data collection:</a:t>
            </a:r>
            <a:r>
              <a:rPr lang="en-IN" sz="2300" dirty="0">
                <a:solidFill>
                  <a:schemeClr val="bg1"/>
                </a:solidFill>
                <a:latin typeface="Times New Roman" pitchFamily="18" charset="0"/>
                <a:cs typeface="Times New Roman" pitchFamily="18" charset="0"/>
              </a:rPr>
              <a:t> Research design helps to ensure that the proper data is collected and data is collected systematically and consistently.</a:t>
            </a:r>
          </a:p>
          <a:p>
            <a:pPr>
              <a:spcBef>
                <a:spcPts val="1200"/>
              </a:spcBef>
              <a:buFont typeface="Arial" pitchFamily="34" charset="0"/>
              <a:buChar char="•"/>
            </a:pPr>
            <a:r>
              <a:rPr lang="en-IN" sz="2300" b="1" dirty="0">
                <a:solidFill>
                  <a:schemeClr val="bg1"/>
                </a:solidFill>
                <a:latin typeface="Times New Roman" pitchFamily="18" charset="0"/>
                <a:cs typeface="Times New Roman" pitchFamily="18" charset="0"/>
              </a:rPr>
              <a:t> Better data analysis:</a:t>
            </a:r>
            <a:r>
              <a:rPr lang="en-IN" sz="2300" dirty="0">
                <a:solidFill>
                  <a:schemeClr val="bg1"/>
                </a:solidFill>
                <a:latin typeface="Times New Roman" pitchFamily="18" charset="0"/>
                <a:cs typeface="Times New Roman" pitchFamily="18" charset="0"/>
              </a:rPr>
              <a:t> Research design helps ensure that the collected data can be analyzed effectively, providing meaningful insights and conclusions.</a:t>
            </a:r>
          </a:p>
          <a:p>
            <a:pPr>
              <a:spcBef>
                <a:spcPts val="1200"/>
              </a:spcBef>
              <a:buFont typeface="Arial" pitchFamily="34" charset="0"/>
              <a:buChar char="•"/>
            </a:pPr>
            <a:r>
              <a:rPr lang="en-IN" sz="2300" b="1" dirty="0">
                <a:solidFill>
                  <a:schemeClr val="bg1"/>
                </a:solidFill>
                <a:latin typeface="Times New Roman" pitchFamily="18" charset="0"/>
                <a:cs typeface="Times New Roman" pitchFamily="18" charset="0"/>
              </a:rPr>
              <a:t> Improved communication:</a:t>
            </a:r>
            <a:r>
              <a:rPr lang="en-IN" sz="2300" dirty="0">
                <a:solidFill>
                  <a:schemeClr val="bg1"/>
                </a:solidFill>
                <a:latin typeface="Times New Roman" pitchFamily="18" charset="0"/>
                <a:cs typeface="Times New Roman" pitchFamily="18" charset="0"/>
              </a:rPr>
              <a:t> A well-designed research helps ensure the results are clean and influential within the research team and external stakeholders.</a:t>
            </a:r>
          </a:p>
          <a:p>
            <a:pPr>
              <a:spcBef>
                <a:spcPts val="1200"/>
              </a:spcBef>
              <a:buFont typeface="Arial" pitchFamily="34" charset="0"/>
              <a:buChar char="•"/>
            </a:pPr>
            <a:r>
              <a:rPr lang="en-IN" sz="2300" b="1" dirty="0">
                <a:solidFill>
                  <a:schemeClr val="bg1"/>
                </a:solidFill>
                <a:latin typeface="Times New Roman" pitchFamily="18" charset="0"/>
                <a:cs typeface="Times New Roman" pitchFamily="18" charset="0"/>
              </a:rPr>
              <a:t> Efficient use of resources:</a:t>
            </a:r>
            <a:r>
              <a:rPr lang="en-IN" sz="2300" dirty="0">
                <a:solidFill>
                  <a:schemeClr val="bg1"/>
                </a:solidFill>
                <a:latin typeface="Times New Roman" pitchFamily="18" charset="0"/>
                <a:cs typeface="Times New Roman" pitchFamily="18" charset="0"/>
              </a:rPr>
              <a:t> reducing the risk of waste and maximizing the impact of the research, research design helps to ensure that resources are used efficiently.</a:t>
            </a:r>
          </a:p>
          <a:p>
            <a:pPr marL="356870" marR="5715" indent="-344805" algn="just">
              <a:spcBef>
                <a:spcPts val="1200"/>
              </a:spcBef>
            </a:pPr>
            <a:endParaRPr sz="2300" dirty="0">
              <a:solidFill>
                <a:schemeClr val="bg1"/>
              </a:solidFill>
              <a:latin typeface="Times New Roman" pitchFamily="18" charset="0"/>
              <a:cs typeface="Times New Roman" pitchFamily="18" charset="0"/>
            </a:endParaRPr>
          </a:p>
        </p:txBody>
      </p:sp>
      <p:pic>
        <p:nvPicPr>
          <p:cNvPr id="10242"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0"/>
            <a:ext cx="8915400" cy="8048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21953" y="602679"/>
            <a:ext cx="9333484" cy="788421"/>
          </a:xfrm>
          <a:prstGeom prst="rect">
            <a:avLst/>
          </a:prstGeom>
        </p:spPr>
        <p:txBody>
          <a:bodyPr vert="horz" wrap="square" lIns="0" tIns="12700" rIns="0" bIns="0" rtlCol="0">
            <a:spAutoFit/>
          </a:bodyPr>
          <a:lstStyle/>
          <a:p>
            <a:pPr marL="12700">
              <a:spcBef>
                <a:spcPts val="100"/>
              </a:spcBef>
            </a:pPr>
            <a:r>
              <a:rPr lang="en-IN" sz="2800" b="1" dirty="0">
                <a:solidFill>
                  <a:schemeClr val="bg1"/>
                </a:solidFill>
                <a:latin typeface="Times New Roman" pitchFamily="18" charset="0"/>
                <a:cs typeface="Times New Roman" pitchFamily="18" charset="0"/>
              </a:rPr>
              <a:t>Process of Research Design </a:t>
            </a:r>
            <a:r>
              <a:rPr lang="en-IN" sz="2800" dirty="0">
                <a:solidFill>
                  <a:schemeClr val="bg1"/>
                </a:solidFill>
                <a:latin typeface="Times New Roman" pitchFamily="18" charset="0"/>
                <a:cs typeface="Times New Roman" pitchFamily="18" charset="0"/>
              </a:rPr>
              <a:t/>
            </a:r>
            <a:br>
              <a:rPr lang="en-IN" sz="2800" dirty="0">
                <a:solidFill>
                  <a:schemeClr val="bg1"/>
                </a:solidFill>
                <a:latin typeface="Times New Roman" pitchFamily="18" charset="0"/>
                <a:cs typeface="Times New Roman" pitchFamily="18" charset="0"/>
              </a:rPr>
            </a:br>
            <a:endParaRPr sz="2800" dirty="0">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1231454"/>
            <a:ext cx="10363200" cy="5632311"/>
          </a:xfrm>
          <a:prstGeom prst="rect">
            <a:avLst/>
          </a:prstGeom>
        </p:spPr>
        <p:txBody>
          <a:bodyPr wrap="square">
            <a:spAutoFit/>
          </a:bodyPr>
          <a:lstStyle/>
          <a:p>
            <a:pPr algn="just" fontAlgn="base"/>
            <a:r>
              <a:rPr lang="en-IN" sz="2400" b="1" dirty="0">
                <a:solidFill>
                  <a:schemeClr val="bg1"/>
                </a:solidFill>
                <a:latin typeface="Times New Roman" pitchFamily="18" charset="0"/>
                <a:cs typeface="Times New Roman" pitchFamily="18" charset="0"/>
              </a:rPr>
              <a:t>Step 1: Defining Research Problem</a:t>
            </a:r>
            <a:endParaRPr lang="en-IN" sz="2400" dirty="0">
              <a:solidFill>
                <a:schemeClr val="bg1"/>
              </a:solidFill>
              <a:latin typeface="Times New Roman" pitchFamily="18" charset="0"/>
              <a:cs typeface="Times New Roman" pitchFamily="18" charset="0"/>
            </a:endParaRPr>
          </a:p>
          <a:p>
            <a:pPr algn="just" fontAlgn="base">
              <a:buFont typeface="Arial" pitchFamily="34" charset="0"/>
              <a:buChar char="•"/>
            </a:pPr>
            <a:r>
              <a:rPr lang="en-IN" sz="2400" dirty="0">
                <a:solidFill>
                  <a:schemeClr val="bg1"/>
                </a:solidFill>
                <a:latin typeface="Times New Roman" pitchFamily="18" charset="0"/>
                <a:cs typeface="Times New Roman" pitchFamily="18" charset="0"/>
              </a:rPr>
              <a:t> The first and most significant step in a study design process is defining the research problem. </a:t>
            </a:r>
          </a:p>
          <a:p>
            <a:pPr algn="just" fontAlgn="base">
              <a:buFont typeface="Arial" pitchFamily="34" charset="0"/>
              <a:buChar char="•"/>
            </a:pPr>
            <a:r>
              <a:rPr lang="en-IN" sz="2400" dirty="0">
                <a:solidFill>
                  <a:schemeClr val="bg1"/>
                </a:solidFill>
                <a:latin typeface="Times New Roman" pitchFamily="18" charset="0"/>
                <a:cs typeface="Times New Roman" pitchFamily="18" charset="0"/>
              </a:rPr>
              <a:t> A research problem is a claim about a problem that needs to be solved, an issue that needs to be resolved, a challenge that needs to be overcome, or a question that needs to be answered and that has been raised in academic literature, theory, or practise. </a:t>
            </a:r>
          </a:p>
          <a:p>
            <a:pPr algn="just" fontAlgn="base">
              <a:buFont typeface="Arial" pitchFamily="34" charset="0"/>
              <a:buChar char="•"/>
            </a:pPr>
            <a:r>
              <a:rPr lang="en-IN" sz="2400" dirty="0">
                <a:solidFill>
                  <a:schemeClr val="bg1"/>
                </a:solidFill>
                <a:latin typeface="Times New Roman" pitchFamily="18" charset="0"/>
                <a:cs typeface="Times New Roman" pitchFamily="18" charset="0"/>
              </a:rPr>
              <a:t> The research challenge is often presented as a question in various social science subjects.</a:t>
            </a:r>
          </a:p>
          <a:p>
            <a:pPr algn="just" fontAlgn="base">
              <a:buFont typeface="Arial" pitchFamily="34" charset="0"/>
              <a:buChar char="•"/>
            </a:pPr>
            <a:r>
              <a:rPr lang="en-IN" sz="2400" dirty="0">
                <a:solidFill>
                  <a:schemeClr val="bg1"/>
                </a:solidFill>
                <a:latin typeface="Times New Roman" pitchFamily="18" charset="0"/>
                <a:cs typeface="Times New Roman" pitchFamily="18" charset="0"/>
              </a:rPr>
              <a:t> A research problem doesn't provide instructions on how to carry out a task, make an open-ended or general claim, or pose a moral dilemma.</a:t>
            </a:r>
          </a:p>
          <a:p>
            <a:pPr algn="just" fontAlgn="base">
              <a:buFont typeface="Arial" pitchFamily="34" charset="0"/>
              <a:buChar char="•"/>
            </a:pPr>
            <a:r>
              <a:rPr lang="en-IN" sz="2400" dirty="0">
                <a:solidFill>
                  <a:schemeClr val="bg1"/>
                </a:solidFill>
                <a:latin typeface="Times New Roman" pitchFamily="18" charset="0"/>
                <a:cs typeface="Times New Roman" pitchFamily="18" charset="0"/>
              </a:rPr>
              <a:t>It is impossible for the researcher to draw reliable conclusions without properly identifying the research problem. </a:t>
            </a:r>
          </a:p>
          <a:p>
            <a:pPr algn="just"/>
            <a:r>
              <a:rPr lang="en-IN" sz="2400" dirty="0">
                <a:solidFill>
                  <a:schemeClr val="bg1"/>
                </a:solidFill>
                <a:latin typeface="Times New Roman" pitchFamily="18" charset="0"/>
                <a:cs typeface="Times New Roman" pitchFamily="18" charset="0"/>
              </a:rPr>
              <a:t/>
            </a:r>
            <a:br>
              <a:rPr lang="en-IN" sz="2400" dirty="0">
                <a:solidFill>
                  <a:schemeClr val="bg1"/>
                </a:solidFill>
                <a:latin typeface="Times New Roman" pitchFamily="18" charset="0"/>
                <a:cs typeface="Times New Roman" pitchFamily="18" charset="0"/>
              </a:rPr>
            </a:br>
            <a:endParaRPr lang="en-IN" sz="2400" dirty="0">
              <a:solidFill>
                <a:schemeClr val="bg1"/>
              </a:solidFill>
              <a:latin typeface="Times New Roman" pitchFamily="18" charset="0"/>
              <a:cs typeface="Times New Roman" pitchFamily="18" charset="0"/>
            </a:endParaRPr>
          </a:p>
        </p:txBody>
      </p:sp>
      <p:pic>
        <p:nvPicPr>
          <p:cNvPr id="9218"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11484"/>
            <a:ext cx="9143999" cy="5911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52400"/>
            <a:ext cx="9333484" cy="1120820"/>
          </a:xfrm>
          <a:prstGeom prst="rect">
            <a:avLst/>
          </a:prstGeom>
        </p:spPr>
        <p:txBody>
          <a:bodyPr vert="horz" wrap="square" lIns="0" tIns="12700" rIns="0" bIns="0" rtlCol="0">
            <a:spAutoFit/>
          </a:bodyPr>
          <a:lstStyle/>
          <a:p>
            <a:pPr marL="12700">
              <a:spcBef>
                <a:spcPts val="100"/>
              </a:spcBef>
            </a:pPr>
            <a:r>
              <a:rPr lang="en-IN" b="1" dirty="0">
                <a:solidFill>
                  <a:schemeClr val="bg1"/>
                </a:solidFill>
                <a:latin typeface="Times New Roman" pitchFamily="18" charset="0"/>
                <a:cs typeface="Times New Roman" pitchFamily="18" charset="0"/>
              </a:rPr>
              <a:t>Process of Research Design </a:t>
            </a:r>
            <a:r>
              <a:rPr lang="en-IN" dirty="0">
                <a:solidFill>
                  <a:schemeClr val="bg1"/>
                </a:solidFill>
                <a:latin typeface="Times New Roman" pitchFamily="18" charset="0"/>
                <a:cs typeface="Times New Roman" pitchFamily="18" charset="0"/>
              </a:rPr>
              <a:t/>
            </a:r>
            <a:br>
              <a:rPr lang="en-IN" dirty="0">
                <a:solidFill>
                  <a:schemeClr val="bg1"/>
                </a:solidFill>
                <a:latin typeface="Times New Roman" pitchFamily="18" charset="0"/>
                <a:cs typeface="Times New Roman" pitchFamily="18" charset="0"/>
              </a:rPr>
            </a:br>
            <a:endParaRPr dirty="0">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990600"/>
            <a:ext cx="10363200" cy="461665"/>
          </a:xfrm>
          <a:prstGeom prst="rect">
            <a:avLst/>
          </a:prstGeom>
        </p:spPr>
        <p:txBody>
          <a:bodyPr wrap="square">
            <a:spAutoFit/>
          </a:bodyPr>
          <a:lstStyle/>
          <a:p>
            <a:pPr algn="just" fontAlgn="base"/>
            <a:endParaRPr lang="en-IN" sz="2400" dirty="0">
              <a:solidFill>
                <a:schemeClr val="bg1"/>
              </a:solidFill>
              <a:latin typeface="Times New Roman" pitchFamily="18" charset="0"/>
              <a:cs typeface="Times New Roman" pitchFamily="18" charset="0"/>
            </a:endParaRPr>
          </a:p>
        </p:txBody>
      </p:sp>
      <p:sp>
        <p:nvSpPr>
          <p:cNvPr id="14" name="Rectangle 13"/>
          <p:cNvSpPr/>
          <p:nvPr/>
        </p:nvSpPr>
        <p:spPr>
          <a:xfrm>
            <a:off x="381000" y="990601"/>
            <a:ext cx="11353800" cy="6817251"/>
          </a:xfrm>
          <a:prstGeom prst="rect">
            <a:avLst/>
          </a:prstGeom>
        </p:spPr>
        <p:txBody>
          <a:bodyPr wrap="square">
            <a:spAutoFit/>
          </a:bodyPr>
          <a:lstStyle/>
          <a:p>
            <a:pPr algn="just" fontAlgn="base">
              <a:buFont typeface="Arial" pitchFamily="34" charset="0"/>
              <a:buChar char="•"/>
            </a:pPr>
            <a:r>
              <a:rPr lang="en-IN" sz="2300" b="1" dirty="0">
                <a:solidFill>
                  <a:schemeClr val="bg1"/>
                </a:solidFill>
                <a:latin typeface="Times New Roman" pitchFamily="18" charset="0"/>
                <a:cs typeface="Times New Roman" pitchFamily="18" charset="0"/>
              </a:rPr>
              <a:t> Step 2: Theoretical framework </a:t>
            </a:r>
          </a:p>
          <a:p>
            <a:pPr algn="just" fontAlgn="base">
              <a:buFont typeface="Arial" pitchFamily="34" charset="0"/>
              <a:buChar char="•"/>
            </a:pPr>
            <a:r>
              <a:rPr lang="en-IN" sz="2300" dirty="0">
                <a:solidFill>
                  <a:schemeClr val="bg1"/>
                </a:solidFill>
                <a:latin typeface="Times New Roman" pitchFamily="18" charset="0"/>
                <a:cs typeface="Times New Roman" pitchFamily="18" charset="0"/>
              </a:rPr>
              <a:t>The theory that explains why the research problem under study arises is introduced and described in the theoretical framework.</a:t>
            </a:r>
          </a:p>
          <a:p>
            <a:pPr algn="just" fontAlgn="base">
              <a:buFont typeface="Arial" pitchFamily="34" charset="0"/>
              <a:buChar char="•"/>
            </a:pPr>
            <a:r>
              <a:rPr lang="en-IN" sz="2300" dirty="0">
                <a:solidFill>
                  <a:schemeClr val="bg1"/>
                </a:solidFill>
                <a:latin typeface="Times New Roman" pitchFamily="18" charset="0"/>
                <a:cs typeface="Times New Roman" pitchFamily="18" charset="0"/>
              </a:rPr>
              <a:t> A theoretical framework is made up of ideas, together with their definitions, and an existing theory or theories that are employed for your specific inquiry. </a:t>
            </a:r>
          </a:p>
          <a:p>
            <a:pPr algn="just" fontAlgn="base">
              <a:buFont typeface="Arial" pitchFamily="34" charset="0"/>
              <a:buChar char="•"/>
            </a:pPr>
            <a:r>
              <a:rPr lang="en-IN" sz="2300" dirty="0">
                <a:solidFill>
                  <a:schemeClr val="bg1"/>
                </a:solidFill>
                <a:latin typeface="Times New Roman" pitchFamily="18" charset="0"/>
                <a:cs typeface="Times New Roman" pitchFamily="18" charset="0"/>
              </a:rPr>
              <a:t> The theoretical framework must show an awareness of ideas and concepts that are pertinent to the subject of your research paper and that connect it to other, more general areas of study in the course you are taking.</a:t>
            </a:r>
          </a:p>
          <a:p>
            <a:pPr algn="just" fontAlgn="base">
              <a:buFont typeface="Arial" pitchFamily="34" charset="0"/>
              <a:buChar char="•"/>
            </a:pPr>
            <a:endParaRPr lang="en-US" sz="2300" dirty="0">
              <a:solidFill>
                <a:schemeClr val="bg1"/>
              </a:solidFill>
              <a:latin typeface="Times New Roman" pitchFamily="18" charset="0"/>
              <a:cs typeface="Times New Roman" pitchFamily="18" charset="0"/>
            </a:endParaRPr>
          </a:p>
          <a:p>
            <a:pPr algn="just" fontAlgn="base">
              <a:buFont typeface="Arial" pitchFamily="34" charset="0"/>
              <a:buChar char="•"/>
            </a:pPr>
            <a:r>
              <a:rPr lang="en-IN" sz="2300" b="1" dirty="0">
                <a:solidFill>
                  <a:schemeClr val="bg1"/>
                </a:solidFill>
                <a:latin typeface="Times New Roman" pitchFamily="18" charset="0"/>
                <a:cs typeface="Times New Roman" pitchFamily="18" charset="0"/>
              </a:rPr>
              <a:t>Step 3: Reviewing Literature</a:t>
            </a:r>
          </a:p>
          <a:p>
            <a:pPr algn="just" fontAlgn="base">
              <a:buFont typeface="Arial" pitchFamily="34" charset="0"/>
              <a:buChar char="•"/>
            </a:pPr>
            <a:r>
              <a:rPr lang="en-IN" sz="2300" dirty="0">
                <a:solidFill>
                  <a:schemeClr val="bg1"/>
                </a:solidFill>
                <a:latin typeface="Times New Roman" pitchFamily="18" charset="0"/>
                <a:cs typeface="Times New Roman" pitchFamily="18" charset="0"/>
              </a:rPr>
              <a:t>A literature review examines academic books, journals, and other sources that are pertinent to a certain problem, field of study, or theory, and by doing so offers a description, a synopsis, and a critical assessment of these works. The purpose of literature reviews is to show readers how your research fits into the greater body of knowledge and to give an overview of the sources you used to investigate a particular issue.</a:t>
            </a:r>
          </a:p>
          <a:p>
            <a:pPr algn="just" fontAlgn="base">
              <a:buFont typeface="Arial" pitchFamily="34" charset="0"/>
              <a:buChar char="•"/>
            </a:pPr>
            <a:r>
              <a:rPr lang="en-IN" sz="2300" dirty="0">
                <a:solidFill>
                  <a:schemeClr val="bg1"/>
                </a:solidFill>
                <a:latin typeface="Times New Roman" pitchFamily="18" charset="0"/>
                <a:cs typeface="Times New Roman" pitchFamily="18" charset="0"/>
              </a:rPr>
              <a:t/>
            </a:r>
            <a:br>
              <a:rPr lang="en-IN" sz="2300" dirty="0">
                <a:solidFill>
                  <a:schemeClr val="bg1"/>
                </a:solidFill>
                <a:latin typeface="Times New Roman" pitchFamily="18" charset="0"/>
                <a:cs typeface="Times New Roman" pitchFamily="18" charset="0"/>
              </a:rPr>
            </a:br>
            <a:endParaRPr lang="en-IN" sz="2300" dirty="0">
              <a:solidFill>
                <a:schemeClr val="bg1"/>
              </a:solidFill>
              <a:latin typeface="Times New Roman" pitchFamily="18" charset="0"/>
              <a:cs typeface="Times New Roman" pitchFamily="18" charset="0"/>
            </a:endParaRPr>
          </a:p>
          <a:p>
            <a:pPr algn="just"/>
            <a:r>
              <a:rPr lang="en-IN" sz="2300" dirty="0">
                <a:solidFill>
                  <a:schemeClr val="bg1"/>
                </a:solidFill>
                <a:latin typeface="Times New Roman" pitchFamily="18" charset="0"/>
                <a:cs typeface="Times New Roman" pitchFamily="18" charset="0"/>
              </a:rPr>
              <a:t/>
            </a:r>
            <a:br>
              <a:rPr lang="en-IN" sz="2300" dirty="0">
                <a:solidFill>
                  <a:schemeClr val="bg1"/>
                </a:solidFill>
                <a:latin typeface="Times New Roman" pitchFamily="18" charset="0"/>
                <a:cs typeface="Times New Roman" pitchFamily="18" charset="0"/>
              </a:rPr>
            </a:br>
            <a:endParaRPr lang="en-IN" sz="23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52400"/>
            <a:ext cx="9333484" cy="1120820"/>
          </a:xfrm>
          <a:prstGeom prst="rect">
            <a:avLst/>
          </a:prstGeom>
        </p:spPr>
        <p:txBody>
          <a:bodyPr vert="horz" wrap="square" lIns="0" tIns="12700" rIns="0" bIns="0" rtlCol="0">
            <a:spAutoFit/>
          </a:bodyPr>
          <a:lstStyle/>
          <a:p>
            <a:pPr marL="12700">
              <a:spcBef>
                <a:spcPts val="100"/>
              </a:spcBef>
            </a:pPr>
            <a:r>
              <a:rPr lang="en-IN" b="1" dirty="0">
                <a:solidFill>
                  <a:schemeClr val="bg1"/>
                </a:solidFill>
                <a:latin typeface="Times New Roman" pitchFamily="18" charset="0"/>
                <a:cs typeface="Times New Roman" pitchFamily="18" charset="0"/>
              </a:rPr>
              <a:t>Process of Research Design </a:t>
            </a:r>
            <a:r>
              <a:rPr lang="en-IN" dirty="0">
                <a:solidFill>
                  <a:schemeClr val="bg1"/>
                </a:solidFill>
                <a:latin typeface="Times New Roman" pitchFamily="18" charset="0"/>
                <a:cs typeface="Times New Roman" pitchFamily="18" charset="0"/>
              </a:rPr>
              <a:t/>
            </a:r>
            <a:br>
              <a:rPr lang="en-IN" dirty="0">
                <a:solidFill>
                  <a:schemeClr val="bg1"/>
                </a:solidFill>
                <a:latin typeface="Times New Roman" pitchFamily="18" charset="0"/>
                <a:cs typeface="Times New Roman" pitchFamily="18" charset="0"/>
              </a:rPr>
            </a:br>
            <a:endParaRPr>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990600"/>
            <a:ext cx="10363200" cy="461665"/>
          </a:xfrm>
          <a:prstGeom prst="rect">
            <a:avLst/>
          </a:prstGeom>
        </p:spPr>
        <p:txBody>
          <a:bodyPr wrap="square">
            <a:spAutoFit/>
          </a:bodyPr>
          <a:lstStyle/>
          <a:p>
            <a:pPr algn="just" fontAlgn="base"/>
            <a:endParaRPr lang="en-IN" sz="2400" dirty="0">
              <a:solidFill>
                <a:schemeClr val="bg1"/>
              </a:solidFill>
              <a:latin typeface="Times New Roman" pitchFamily="18" charset="0"/>
              <a:cs typeface="Times New Roman" pitchFamily="18" charset="0"/>
            </a:endParaRPr>
          </a:p>
        </p:txBody>
      </p:sp>
      <p:sp>
        <p:nvSpPr>
          <p:cNvPr id="14" name="Rectangle 13"/>
          <p:cNvSpPr/>
          <p:nvPr/>
        </p:nvSpPr>
        <p:spPr>
          <a:xfrm>
            <a:off x="381000" y="990601"/>
            <a:ext cx="11353800" cy="6001643"/>
          </a:xfrm>
          <a:prstGeom prst="rect">
            <a:avLst/>
          </a:prstGeom>
        </p:spPr>
        <p:txBody>
          <a:bodyPr wrap="square">
            <a:spAutoFit/>
          </a:bodyPr>
          <a:lstStyle/>
          <a:p>
            <a:pPr fontAlgn="base"/>
            <a:r>
              <a:rPr lang="en-IN" sz="2400" b="1" dirty="0">
                <a:solidFill>
                  <a:schemeClr val="bg1"/>
                </a:solidFill>
                <a:latin typeface="Times New Roman" pitchFamily="18" charset="0"/>
                <a:cs typeface="Times New Roman" pitchFamily="18" charset="0"/>
              </a:rPr>
              <a:t>Step 4: Setting research questions, objectives and hypothesis </a:t>
            </a:r>
          </a:p>
          <a:p>
            <a:pPr fontAlgn="base">
              <a:buFont typeface="Arial" pitchFamily="34" charset="0"/>
              <a:buChar char="•"/>
            </a:pPr>
            <a:r>
              <a:rPr lang="en-IN" sz="2400" dirty="0">
                <a:solidFill>
                  <a:schemeClr val="bg1"/>
                </a:solidFill>
                <a:latin typeface="Times New Roman" pitchFamily="18" charset="0"/>
                <a:cs typeface="Times New Roman" pitchFamily="18" charset="0"/>
              </a:rPr>
              <a:t> A research question is a focused, specific, and answerable query that guides a research study.</a:t>
            </a:r>
          </a:p>
          <a:p>
            <a:pPr fontAlgn="base">
              <a:buFont typeface="Arial" pitchFamily="34" charset="0"/>
              <a:buChar char="•"/>
            </a:pPr>
            <a:r>
              <a:rPr lang="en-IN" sz="2400" dirty="0">
                <a:solidFill>
                  <a:schemeClr val="bg1"/>
                </a:solidFill>
                <a:latin typeface="Times New Roman" pitchFamily="18" charset="0"/>
                <a:cs typeface="Times New Roman" pitchFamily="18" charset="0"/>
              </a:rPr>
              <a:t> It identifies the problem or issue the research aims to address and helps determine the direction of the investigation. </a:t>
            </a:r>
          </a:p>
          <a:p>
            <a:pPr fontAlgn="base">
              <a:buFont typeface="Arial" pitchFamily="34" charset="0"/>
              <a:buChar char="•"/>
            </a:pPr>
            <a:r>
              <a:rPr lang="en-IN" sz="2400" dirty="0">
                <a:solidFill>
                  <a:schemeClr val="bg1"/>
                </a:solidFill>
                <a:latin typeface="Times New Roman" pitchFamily="18" charset="0"/>
                <a:cs typeface="Times New Roman" pitchFamily="18" charset="0"/>
              </a:rPr>
              <a:t> Essentially, it's the central question the study seeks to explore and provide insights into. </a:t>
            </a:r>
          </a:p>
          <a:p>
            <a:pPr fontAlgn="base">
              <a:buFont typeface="Arial" pitchFamily="34" charset="0"/>
              <a:buChar char="•"/>
            </a:pPr>
            <a:endParaRPr lang="en-IN" sz="2400" dirty="0">
              <a:solidFill>
                <a:schemeClr val="bg1"/>
              </a:solidFill>
              <a:latin typeface="Times New Roman" pitchFamily="18" charset="0"/>
              <a:cs typeface="Times New Roman" pitchFamily="18" charset="0"/>
            </a:endParaRPr>
          </a:p>
          <a:p>
            <a:pPr fontAlgn="base">
              <a:buFont typeface="Arial" pitchFamily="34" charset="0"/>
              <a:buChar char="•"/>
            </a:pPr>
            <a:r>
              <a:rPr lang="en-IN" sz="2400" b="1" dirty="0">
                <a:solidFill>
                  <a:schemeClr val="bg1"/>
                </a:solidFill>
                <a:latin typeface="Times New Roman" pitchFamily="18" charset="0"/>
                <a:cs typeface="Times New Roman" pitchFamily="18" charset="0"/>
              </a:rPr>
              <a:t>Research objectives </a:t>
            </a:r>
            <a:r>
              <a:rPr lang="en-IN" sz="2400" dirty="0">
                <a:solidFill>
                  <a:schemeClr val="bg1"/>
                </a:solidFill>
                <a:latin typeface="Times New Roman" pitchFamily="18" charset="0"/>
                <a:cs typeface="Times New Roman" pitchFamily="18" charset="0"/>
              </a:rPr>
              <a:t>outline the goals of your research and provide context for why you are conducting it. Objectives can be divided into two categories: primary and secondary</a:t>
            </a:r>
          </a:p>
          <a:p>
            <a:pPr fontAlgn="base">
              <a:buFont typeface="Arial" pitchFamily="34" charset="0"/>
              <a:buChar char="•"/>
            </a:pPr>
            <a:r>
              <a:rPr lang="en-IN" sz="2400" dirty="0">
                <a:solidFill>
                  <a:schemeClr val="bg1"/>
                </a:solidFill>
                <a:latin typeface="Times New Roman" pitchFamily="18" charset="0"/>
                <a:cs typeface="Times New Roman" pitchFamily="18" charset="0"/>
              </a:rPr>
              <a:t>Research objectives are the specific, measurable goals that a research study aims to achieve. They provide direction and focus for the research process.</a:t>
            </a:r>
            <a:r>
              <a:rPr lang="en-IN" sz="2400" dirty="0">
                <a:solidFill>
                  <a:schemeClr val="bg1"/>
                </a:solidFill>
              </a:rPr>
              <a:t> </a:t>
            </a:r>
          </a:p>
          <a:p>
            <a:pPr fontAlgn="base">
              <a:buFont typeface="Arial" pitchFamily="34" charset="0"/>
              <a:buChar char="•"/>
            </a:pPr>
            <a:endParaRPr lang="en-IN" sz="2400" dirty="0">
              <a:solidFill>
                <a:schemeClr val="bg1"/>
              </a:solidFill>
            </a:endParaRPr>
          </a:p>
          <a:p>
            <a:pPr fontAlgn="base">
              <a:buFont typeface="Arial" pitchFamily="34" charset="0"/>
              <a:buChar char="•"/>
            </a:pPr>
            <a:r>
              <a:rPr lang="en-IN" sz="2400" dirty="0">
                <a:solidFill>
                  <a:schemeClr val="bg1"/>
                </a:solidFill>
                <a:latin typeface="Times New Roman" pitchFamily="18" charset="0"/>
                <a:cs typeface="Times New Roman" pitchFamily="18" charset="0"/>
              </a:rPr>
              <a:t> </a:t>
            </a:r>
            <a:r>
              <a:rPr lang="en-IN" sz="2400" b="1" dirty="0">
                <a:solidFill>
                  <a:schemeClr val="bg1"/>
                </a:solidFill>
                <a:latin typeface="Times New Roman" pitchFamily="18" charset="0"/>
                <a:cs typeface="Times New Roman" pitchFamily="18" charset="0"/>
              </a:rPr>
              <a:t>A hypothesis</a:t>
            </a:r>
            <a:r>
              <a:rPr lang="en-IN" sz="2400" dirty="0">
                <a:solidFill>
                  <a:schemeClr val="bg1"/>
                </a:solidFill>
                <a:latin typeface="Times New Roman" pitchFamily="18" charset="0"/>
                <a:cs typeface="Times New Roman" pitchFamily="18" charset="0"/>
              </a:rPr>
              <a:t> is a testable statement about the relationship between two or more variables. It's a proposed explanation or prediction that can be tested through experimentation or observation. </a:t>
            </a:r>
          </a:p>
          <a:p>
            <a:pPr algn="just" fontAlgn="base">
              <a:buFont typeface="Arial" pitchFamily="34" charset="0"/>
              <a:buChar char="•"/>
            </a:pPr>
            <a:endParaRPr lang="en-IN" sz="2400" dirty="0">
              <a:solidFill>
                <a:schemeClr val="bg1"/>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52400"/>
            <a:ext cx="9333484" cy="1120820"/>
          </a:xfrm>
          <a:prstGeom prst="rect">
            <a:avLst/>
          </a:prstGeom>
        </p:spPr>
        <p:txBody>
          <a:bodyPr vert="horz" wrap="square" lIns="0" tIns="12700" rIns="0" bIns="0" rtlCol="0">
            <a:spAutoFit/>
          </a:bodyPr>
          <a:lstStyle/>
          <a:p>
            <a:pPr marL="12700">
              <a:spcBef>
                <a:spcPts val="100"/>
              </a:spcBef>
            </a:pPr>
            <a:r>
              <a:rPr lang="en-IN" b="1" dirty="0">
                <a:solidFill>
                  <a:schemeClr val="bg1"/>
                </a:solidFill>
                <a:latin typeface="Times New Roman" pitchFamily="18" charset="0"/>
                <a:cs typeface="Times New Roman" pitchFamily="18" charset="0"/>
              </a:rPr>
              <a:t>Process of Research Design </a:t>
            </a:r>
            <a:r>
              <a:rPr lang="en-IN" dirty="0">
                <a:solidFill>
                  <a:schemeClr val="bg1"/>
                </a:solidFill>
                <a:latin typeface="Times New Roman" pitchFamily="18" charset="0"/>
                <a:cs typeface="Times New Roman" pitchFamily="18" charset="0"/>
              </a:rPr>
              <a:t/>
            </a:r>
            <a:br>
              <a:rPr lang="en-IN" dirty="0">
                <a:solidFill>
                  <a:schemeClr val="bg1"/>
                </a:solidFill>
                <a:latin typeface="Times New Roman" pitchFamily="18" charset="0"/>
                <a:cs typeface="Times New Roman" pitchFamily="18" charset="0"/>
              </a:rPr>
            </a:br>
            <a:endParaRPr>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990600"/>
            <a:ext cx="10363200" cy="461665"/>
          </a:xfrm>
          <a:prstGeom prst="rect">
            <a:avLst/>
          </a:prstGeom>
        </p:spPr>
        <p:txBody>
          <a:bodyPr wrap="square">
            <a:spAutoFit/>
          </a:bodyPr>
          <a:lstStyle/>
          <a:p>
            <a:pPr algn="just" fontAlgn="base"/>
            <a:endParaRPr lang="en-IN" sz="2400" dirty="0">
              <a:solidFill>
                <a:schemeClr val="bg1"/>
              </a:solidFill>
              <a:latin typeface="Times New Roman" pitchFamily="18" charset="0"/>
              <a:cs typeface="Times New Roman" pitchFamily="18" charset="0"/>
            </a:endParaRPr>
          </a:p>
        </p:txBody>
      </p:sp>
      <p:sp>
        <p:nvSpPr>
          <p:cNvPr id="14" name="Rectangle 13"/>
          <p:cNvSpPr/>
          <p:nvPr/>
        </p:nvSpPr>
        <p:spPr>
          <a:xfrm>
            <a:off x="381000" y="990600"/>
            <a:ext cx="11353800" cy="5016758"/>
          </a:xfrm>
          <a:prstGeom prst="rect">
            <a:avLst/>
          </a:prstGeom>
        </p:spPr>
        <p:txBody>
          <a:bodyPr wrap="square">
            <a:spAutoFit/>
          </a:bodyPr>
          <a:lstStyle/>
          <a:p>
            <a:pPr algn="just" fontAlgn="base">
              <a:buFont typeface="Arial" pitchFamily="34" charset="0"/>
              <a:buChar char="•"/>
            </a:pPr>
            <a:r>
              <a:rPr lang="en-IN" sz="3200" b="1" dirty="0">
                <a:solidFill>
                  <a:schemeClr val="bg1"/>
                </a:solidFill>
                <a:latin typeface="Times New Roman" pitchFamily="18" charset="0"/>
                <a:cs typeface="Times New Roman" pitchFamily="18" charset="0"/>
              </a:rPr>
              <a:t>Step 5: Choosing research study design</a:t>
            </a:r>
          </a:p>
          <a:p>
            <a:pPr algn="just" fontAlgn="base">
              <a:buFont typeface="Arial" pitchFamily="34" charset="0"/>
              <a:buChar char="•"/>
            </a:pPr>
            <a:r>
              <a:rPr lang="en-US" sz="3200" dirty="0">
                <a:solidFill>
                  <a:schemeClr val="bg1"/>
                </a:solidFill>
                <a:latin typeface="Times New Roman" pitchFamily="18" charset="0"/>
                <a:cs typeface="Times New Roman" pitchFamily="18" charset="0"/>
              </a:rPr>
              <a:t> The next important step is to chose the research design out of many types.</a:t>
            </a:r>
          </a:p>
          <a:p>
            <a:pPr algn="just" fontAlgn="base">
              <a:buFont typeface="Arial" pitchFamily="34" charset="0"/>
              <a:buChar char="•"/>
            </a:pPr>
            <a:r>
              <a:rPr lang="en-US" sz="3200" dirty="0">
                <a:solidFill>
                  <a:schemeClr val="bg1"/>
                </a:solidFill>
                <a:latin typeface="Times New Roman" pitchFamily="18" charset="0"/>
                <a:cs typeface="Times New Roman" pitchFamily="18" charset="0"/>
              </a:rPr>
              <a:t> For this the researcher </a:t>
            </a:r>
            <a:r>
              <a:rPr lang="en-IN" sz="3200" dirty="0">
                <a:solidFill>
                  <a:schemeClr val="bg1"/>
                </a:solidFill>
                <a:latin typeface="Times New Roman" pitchFamily="18" charset="0"/>
                <a:cs typeface="Times New Roman" pitchFamily="18" charset="0"/>
              </a:rPr>
              <a:t>needs to have a thorough understanding of the many research design types </a:t>
            </a:r>
          </a:p>
          <a:p>
            <a:pPr algn="just" fontAlgn="base">
              <a:buFont typeface="Arial" pitchFamily="34" charset="0"/>
              <a:buChar char="•"/>
            </a:pPr>
            <a:r>
              <a:rPr lang="en-US" sz="3200" dirty="0">
                <a:solidFill>
                  <a:schemeClr val="bg1"/>
                </a:solidFill>
                <a:latin typeface="Times New Roman" pitchFamily="18" charset="0"/>
                <a:cs typeface="Times New Roman" pitchFamily="18" charset="0"/>
              </a:rPr>
              <a:t> There are many research designs as studied in the previous topic, but the researcher has to chose the best design based on his research problem and objectives.</a:t>
            </a:r>
          </a:p>
          <a:p>
            <a:pPr algn="just" fontAlgn="base">
              <a:buFont typeface="Arial" pitchFamily="34" charset="0"/>
              <a:buChar char="•"/>
            </a:pPr>
            <a:r>
              <a:rPr lang="en-US" sz="3200" dirty="0">
                <a:solidFill>
                  <a:schemeClr val="bg1"/>
                </a:solidFill>
                <a:latin typeface="Times New Roman" pitchFamily="18" charset="0"/>
                <a:cs typeface="Times New Roman" pitchFamily="18" charset="0"/>
              </a:rPr>
              <a:t> Research designs can be Descriptive, Exploratory, Causal, Case studies etc.  </a:t>
            </a:r>
            <a:endParaRPr lang="en-IN" sz="3200" dirty="0">
              <a:solidFill>
                <a:schemeClr val="bg1"/>
              </a:solidFill>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52401"/>
            <a:ext cx="9333484" cy="997709"/>
          </a:xfrm>
          <a:prstGeom prst="rect">
            <a:avLst/>
          </a:prstGeom>
        </p:spPr>
        <p:txBody>
          <a:bodyPr vert="horz" wrap="square" lIns="0" tIns="12700" rIns="0" bIns="0" rtlCol="0">
            <a:spAutoFit/>
          </a:bodyPr>
          <a:lstStyle/>
          <a:p>
            <a:pPr marL="12700">
              <a:spcBef>
                <a:spcPts val="100"/>
              </a:spcBef>
            </a:pPr>
            <a:r>
              <a:rPr lang="en-IN" sz="3200" b="1" dirty="0">
                <a:solidFill>
                  <a:schemeClr val="bg1"/>
                </a:solidFill>
                <a:latin typeface="Times New Roman" pitchFamily="18" charset="0"/>
                <a:cs typeface="Times New Roman" pitchFamily="18" charset="0"/>
              </a:rPr>
              <a:t>Process of Research Design </a:t>
            </a:r>
            <a:r>
              <a:rPr lang="en-IN" sz="3200" dirty="0">
                <a:solidFill>
                  <a:schemeClr val="bg1"/>
                </a:solidFill>
                <a:latin typeface="Times New Roman" pitchFamily="18" charset="0"/>
                <a:cs typeface="Times New Roman" pitchFamily="18" charset="0"/>
              </a:rPr>
              <a:t/>
            </a:r>
            <a:br>
              <a:rPr lang="en-IN" sz="3200" dirty="0">
                <a:solidFill>
                  <a:schemeClr val="bg1"/>
                </a:solidFill>
                <a:latin typeface="Times New Roman" pitchFamily="18" charset="0"/>
                <a:cs typeface="Times New Roman" pitchFamily="18" charset="0"/>
              </a:rPr>
            </a:br>
            <a:endParaRPr sz="3200">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990600"/>
            <a:ext cx="10363200" cy="461665"/>
          </a:xfrm>
          <a:prstGeom prst="rect">
            <a:avLst/>
          </a:prstGeom>
        </p:spPr>
        <p:txBody>
          <a:bodyPr wrap="square">
            <a:spAutoFit/>
          </a:bodyPr>
          <a:lstStyle/>
          <a:p>
            <a:pPr algn="just" fontAlgn="base"/>
            <a:endParaRPr lang="en-IN" sz="2400" dirty="0">
              <a:solidFill>
                <a:schemeClr val="bg1"/>
              </a:solidFill>
              <a:latin typeface="Times New Roman" pitchFamily="18" charset="0"/>
              <a:cs typeface="Times New Roman" pitchFamily="18" charset="0"/>
            </a:endParaRPr>
          </a:p>
        </p:txBody>
      </p:sp>
      <p:sp>
        <p:nvSpPr>
          <p:cNvPr id="14" name="Rectangle 13"/>
          <p:cNvSpPr/>
          <p:nvPr/>
        </p:nvSpPr>
        <p:spPr>
          <a:xfrm>
            <a:off x="381000" y="914401"/>
            <a:ext cx="11353800" cy="6001643"/>
          </a:xfrm>
          <a:prstGeom prst="rect">
            <a:avLst/>
          </a:prstGeom>
        </p:spPr>
        <p:txBody>
          <a:bodyPr wrap="square">
            <a:spAutoFit/>
          </a:bodyPr>
          <a:lstStyle/>
          <a:p>
            <a:pPr fontAlgn="base"/>
            <a:r>
              <a:rPr lang="en-IN" sz="2400" b="1" dirty="0">
                <a:solidFill>
                  <a:schemeClr val="bg1"/>
                </a:solidFill>
                <a:latin typeface="Times New Roman" pitchFamily="18" charset="0"/>
                <a:cs typeface="Times New Roman" pitchFamily="18" charset="0"/>
              </a:rPr>
              <a:t>Step 6: Sample Selection </a:t>
            </a:r>
            <a:endParaRPr lang="en-IN" sz="2400" dirty="0">
              <a:solidFill>
                <a:schemeClr val="bg1"/>
              </a:solidFill>
              <a:latin typeface="Times New Roman" pitchFamily="18" charset="0"/>
              <a:cs typeface="Times New Roman" pitchFamily="18" charset="0"/>
            </a:endParaRPr>
          </a:p>
          <a:p>
            <a:pPr fontAlgn="base"/>
            <a:r>
              <a:rPr lang="en-IN" sz="2400" dirty="0">
                <a:solidFill>
                  <a:schemeClr val="bg1"/>
                </a:solidFill>
                <a:latin typeface="Times New Roman" pitchFamily="18" charset="0"/>
                <a:cs typeface="Times New Roman" pitchFamily="18" charset="0"/>
              </a:rPr>
              <a:t>The selection of the sample for the study is the following stage once the research design has been decided upon. The method by which participants are chosen to take part in an experiment is known as participant selection. A sampling unit is used to compile a list of possible subjects after the target population has been determined (sample). Sampling describes the procedure of choosing a sample. Sampling techniques come in two ways –</a:t>
            </a:r>
          </a:p>
          <a:p>
            <a:pPr fontAlgn="base"/>
            <a:endParaRPr lang="en-IN" sz="2400" dirty="0">
              <a:solidFill>
                <a:schemeClr val="bg1"/>
              </a:solidFill>
              <a:latin typeface="Times New Roman" pitchFamily="18" charset="0"/>
              <a:cs typeface="Times New Roman" pitchFamily="18" charset="0"/>
            </a:endParaRPr>
          </a:p>
          <a:p>
            <a:pPr fontAlgn="base"/>
            <a:r>
              <a:rPr lang="en-IN" sz="2400" dirty="0">
                <a:solidFill>
                  <a:schemeClr val="bg1"/>
                </a:solidFill>
                <a:latin typeface="Times New Roman" pitchFamily="18" charset="0"/>
                <a:cs typeface="Times New Roman" pitchFamily="18" charset="0"/>
              </a:rPr>
              <a:t>1. </a:t>
            </a:r>
            <a:r>
              <a:rPr lang="en-IN" sz="2400" u="sng" dirty="0">
                <a:solidFill>
                  <a:schemeClr val="bg1"/>
                </a:solidFill>
                <a:latin typeface="Times New Roman" pitchFamily="18" charset="0"/>
                <a:cs typeface="Times New Roman" pitchFamily="18" charset="0"/>
              </a:rPr>
              <a:t>Probability sampling</a:t>
            </a:r>
            <a:r>
              <a:rPr lang="en-IN" sz="2400" dirty="0">
                <a:solidFill>
                  <a:schemeClr val="bg1"/>
                </a:solidFill>
                <a:latin typeface="Times New Roman" pitchFamily="18" charset="0"/>
                <a:cs typeface="Times New Roman" pitchFamily="18" charset="0"/>
              </a:rPr>
              <a:t> uses random selection, which enables you to draw robust statistical conclusions about the whole group.</a:t>
            </a:r>
          </a:p>
          <a:p>
            <a:pPr fontAlgn="base"/>
            <a:r>
              <a:rPr lang="en-IN" sz="2400" dirty="0">
                <a:solidFill>
                  <a:schemeClr val="bg1"/>
                </a:solidFill>
                <a:latin typeface="Times New Roman" pitchFamily="18" charset="0"/>
                <a:cs typeface="Times New Roman" pitchFamily="18" charset="0"/>
              </a:rPr>
              <a:t>1. Simple random sampling (one of the best probability sampling techniques) </a:t>
            </a:r>
          </a:p>
          <a:p>
            <a:pPr fontAlgn="base"/>
            <a:r>
              <a:rPr lang="en-IN" sz="2400" dirty="0">
                <a:solidFill>
                  <a:schemeClr val="bg1"/>
                </a:solidFill>
                <a:latin typeface="Times New Roman" pitchFamily="18" charset="0"/>
                <a:cs typeface="Times New Roman" pitchFamily="18" charset="0"/>
              </a:rPr>
              <a:t>2. Systematic sampling</a:t>
            </a:r>
          </a:p>
          <a:p>
            <a:pPr fontAlgn="base"/>
            <a:r>
              <a:rPr lang="en-IN" sz="2400" dirty="0">
                <a:solidFill>
                  <a:schemeClr val="bg1"/>
                </a:solidFill>
                <a:latin typeface="Times New Roman" pitchFamily="18" charset="0"/>
                <a:cs typeface="Times New Roman" pitchFamily="18" charset="0"/>
              </a:rPr>
              <a:t>3. Stratified random sampling</a:t>
            </a:r>
          </a:p>
          <a:p>
            <a:pPr fontAlgn="base"/>
            <a:r>
              <a:rPr lang="en-IN" sz="2400" dirty="0">
                <a:solidFill>
                  <a:schemeClr val="bg1"/>
                </a:solidFill>
                <a:latin typeface="Times New Roman" pitchFamily="18" charset="0"/>
                <a:cs typeface="Times New Roman" pitchFamily="18" charset="0"/>
              </a:rPr>
              <a:t>4.Cluster sampling </a:t>
            </a:r>
          </a:p>
          <a:p>
            <a:pPr fontAlgn="base"/>
            <a:r>
              <a:rPr lang="en-IN" sz="2400" dirty="0">
                <a:solidFill>
                  <a:schemeClr val="bg1"/>
                </a:solidFill>
                <a:latin typeface="Times New Roman" pitchFamily="18" charset="0"/>
                <a:cs typeface="Times New Roman" pitchFamily="18" charset="0"/>
              </a:rPr>
              <a:t>5.Multistage sampling</a:t>
            </a:r>
          </a:p>
          <a:p>
            <a:pPr fontAlgn="base"/>
            <a:endParaRPr lang="en-IN" sz="2400" dirty="0">
              <a:solidFill>
                <a:schemeClr val="bg1"/>
              </a:solidFill>
              <a:latin typeface="Times New Roman" pitchFamily="18" charset="0"/>
              <a:cs typeface="Times New Roman" pitchFamily="18" charset="0"/>
            </a:endParaRPr>
          </a:p>
          <a:p>
            <a:pPr fontAlgn="base"/>
            <a:endParaRPr lang="en-IN" sz="2400" dirty="0">
              <a:solidFill>
                <a:schemeClr val="bg1"/>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52401"/>
            <a:ext cx="9333484" cy="997709"/>
          </a:xfrm>
          <a:prstGeom prst="rect">
            <a:avLst/>
          </a:prstGeom>
        </p:spPr>
        <p:txBody>
          <a:bodyPr vert="horz" wrap="square" lIns="0" tIns="12700" rIns="0" bIns="0" rtlCol="0">
            <a:spAutoFit/>
          </a:bodyPr>
          <a:lstStyle/>
          <a:p>
            <a:pPr marL="12700">
              <a:spcBef>
                <a:spcPts val="100"/>
              </a:spcBef>
            </a:pPr>
            <a:r>
              <a:rPr lang="en-IN" sz="3200" b="1" dirty="0">
                <a:solidFill>
                  <a:schemeClr val="bg1"/>
                </a:solidFill>
                <a:latin typeface="Times New Roman" pitchFamily="18" charset="0"/>
                <a:cs typeface="Times New Roman" pitchFamily="18" charset="0"/>
              </a:rPr>
              <a:t>Process of Research Design </a:t>
            </a:r>
            <a:r>
              <a:rPr lang="en-IN" sz="3200" dirty="0">
                <a:solidFill>
                  <a:schemeClr val="bg1"/>
                </a:solidFill>
                <a:latin typeface="Times New Roman" pitchFamily="18" charset="0"/>
                <a:cs typeface="Times New Roman" pitchFamily="18" charset="0"/>
              </a:rPr>
              <a:t/>
            </a:r>
            <a:br>
              <a:rPr lang="en-IN" sz="3200" dirty="0">
                <a:solidFill>
                  <a:schemeClr val="bg1"/>
                </a:solidFill>
                <a:latin typeface="Times New Roman" pitchFamily="18" charset="0"/>
                <a:cs typeface="Times New Roman" pitchFamily="18" charset="0"/>
              </a:rPr>
            </a:br>
            <a:endParaRPr sz="3200">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990600"/>
            <a:ext cx="10363200" cy="461665"/>
          </a:xfrm>
          <a:prstGeom prst="rect">
            <a:avLst/>
          </a:prstGeom>
        </p:spPr>
        <p:txBody>
          <a:bodyPr wrap="square">
            <a:spAutoFit/>
          </a:bodyPr>
          <a:lstStyle/>
          <a:p>
            <a:pPr algn="just" fontAlgn="base"/>
            <a:endParaRPr lang="en-IN" sz="2400" dirty="0">
              <a:solidFill>
                <a:schemeClr val="bg1"/>
              </a:solidFill>
              <a:latin typeface="Times New Roman" pitchFamily="18" charset="0"/>
              <a:cs typeface="Times New Roman" pitchFamily="18" charset="0"/>
            </a:endParaRPr>
          </a:p>
        </p:txBody>
      </p:sp>
      <p:sp>
        <p:nvSpPr>
          <p:cNvPr id="14" name="Rectangle 13"/>
          <p:cNvSpPr/>
          <p:nvPr/>
        </p:nvSpPr>
        <p:spPr>
          <a:xfrm>
            <a:off x="381000" y="990600"/>
            <a:ext cx="11353800" cy="4401205"/>
          </a:xfrm>
          <a:prstGeom prst="rect">
            <a:avLst/>
          </a:prstGeom>
        </p:spPr>
        <p:txBody>
          <a:bodyPr wrap="square">
            <a:spAutoFit/>
          </a:bodyPr>
          <a:lstStyle/>
          <a:p>
            <a:pPr fontAlgn="base"/>
            <a:r>
              <a:rPr lang="en-IN" sz="2800" b="1" dirty="0">
                <a:solidFill>
                  <a:schemeClr val="bg1"/>
                </a:solidFill>
                <a:latin typeface="Times New Roman" pitchFamily="18" charset="0"/>
                <a:cs typeface="Times New Roman" pitchFamily="18" charset="0"/>
              </a:rPr>
              <a:t>Step 6: Sample Selection –Cont…</a:t>
            </a:r>
            <a:endParaRPr lang="en-IN" sz="2800" dirty="0">
              <a:solidFill>
                <a:schemeClr val="bg1"/>
              </a:solidFill>
              <a:latin typeface="Times New Roman" pitchFamily="18" charset="0"/>
              <a:cs typeface="Times New Roman" pitchFamily="18" charset="0"/>
            </a:endParaRPr>
          </a:p>
          <a:p>
            <a:pPr fontAlgn="base"/>
            <a:endParaRPr lang="en-IN" sz="2800" dirty="0">
              <a:solidFill>
                <a:schemeClr val="bg1"/>
              </a:solidFill>
              <a:latin typeface="Times New Roman" pitchFamily="18" charset="0"/>
              <a:cs typeface="Times New Roman" pitchFamily="18" charset="0"/>
            </a:endParaRPr>
          </a:p>
          <a:p>
            <a:pPr fontAlgn="base"/>
            <a:r>
              <a:rPr lang="en-IN" sz="2800" dirty="0">
                <a:solidFill>
                  <a:schemeClr val="bg1"/>
                </a:solidFill>
                <a:latin typeface="Times New Roman" pitchFamily="18" charset="0"/>
                <a:cs typeface="Times New Roman" pitchFamily="18" charset="0"/>
              </a:rPr>
              <a:t>2. </a:t>
            </a:r>
            <a:r>
              <a:rPr lang="en-IN" sz="2800" u="sng" dirty="0">
                <a:solidFill>
                  <a:schemeClr val="bg1"/>
                </a:solidFill>
                <a:latin typeface="Times New Roman" pitchFamily="18" charset="0"/>
                <a:cs typeface="Times New Roman" pitchFamily="18" charset="0"/>
              </a:rPr>
              <a:t>Non-probability sampling</a:t>
            </a:r>
            <a:r>
              <a:rPr lang="en-IN" sz="2800" dirty="0">
                <a:solidFill>
                  <a:schemeClr val="bg1"/>
                </a:solidFill>
                <a:latin typeface="Times New Roman" pitchFamily="18" charset="0"/>
                <a:cs typeface="Times New Roman" pitchFamily="18" charset="0"/>
              </a:rPr>
              <a:t> entails non-random selection based on convenience or other factors, making it simple to gather data.</a:t>
            </a:r>
          </a:p>
          <a:p>
            <a:pPr fontAlgn="base"/>
            <a:r>
              <a:rPr lang="en-IN" sz="2800" dirty="0">
                <a:solidFill>
                  <a:schemeClr val="bg1"/>
                </a:solidFill>
                <a:latin typeface="Times New Roman" pitchFamily="18" charset="0"/>
                <a:cs typeface="Times New Roman" pitchFamily="18" charset="0"/>
              </a:rPr>
              <a:t>1. Convenience sampling</a:t>
            </a:r>
          </a:p>
          <a:p>
            <a:pPr fontAlgn="base"/>
            <a:r>
              <a:rPr lang="en-IN" sz="2800" dirty="0">
                <a:solidFill>
                  <a:schemeClr val="bg1"/>
                </a:solidFill>
                <a:latin typeface="Times New Roman" pitchFamily="18" charset="0"/>
                <a:cs typeface="Times New Roman" pitchFamily="18" charset="0"/>
              </a:rPr>
              <a:t>2. Quota sampling</a:t>
            </a:r>
          </a:p>
          <a:p>
            <a:pPr fontAlgn="base"/>
            <a:r>
              <a:rPr lang="en-IN" sz="2800" dirty="0">
                <a:solidFill>
                  <a:schemeClr val="bg1"/>
                </a:solidFill>
                <a:latin typeface="Times New Roman" pitchFamily="18" charset="0"/>
                <a:cs typeface="Times New Roman" pitchFamily="18" charset="0"/>
              </a:rPr>
              <a:t>3. Judgement sampling</a:t>
            </a:r>
          </a:p>
          <a:p>
            <a:pPr fontAlgn="base"/>
            <a:r>
              <a:rPr lang="en-IN" sz="2800" dirty="0">
                <a:solidFill>
                  <a:schemeClr val="bg1"/>
                </a:solidFill>
                <a:latin typeface="Times New Roman" pitchFamily="18" charset="0"/>
                <a:cs typeface="Times New Roman" pitchFamily="18" charset="0"/>
              </a:rPr>
              <a:t>4. Snowball sampling</a:t>
            </a:r>
          </a:p>
          <a:p>
            <a:pPr fontAlgn="base"/>
            <a:r>
              <a:rPr lang="en-IN" sz="2800" dirty="0">
                <a:solidFill>
                  <a:schemeClr val="bg1"/>
                </a:solidFill>
                <a:latin typeface="Times New Roman" pitchFamily="18" charset="0"/>
                <a:cs typeface="Times New Roman" pitchFamily="18" charset="0"/>
              </a:rPr>
              <a:t>5. Consecutive sampling</a:t>
            </a:r>
          </a:p>
          <a:p>
            <a:pPr algn="just" fontAlgn="base">
              <a:buFont typeface="Arial" pitchFamily="34" charset="0"/>
              <a:buChar char="•"/>
            </a:pPr>
            <a:endParaRPr lang="en-IN" sz="2800" dirty="0">
              <a:solidFill>
                <a:schemeClr val="bg1"/>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52401"/>
            <a:ext cx="9333484" cy="997709"/>
          </a:xfrm>
          <a:prstGeom prst="rect">
            <a:avLst/>
          </a:prstGeom>
        </p:spPr>
        <p:txBody>
          <a:bodyPr vert="horz" wrap="square" lIns="0" tIns="12700" rIns="0" bIns="0" rtlCol="0">
            <a:spAutoFit/>
          </a:bodyPr>
          <a:lstStyle/>
          <a:p>
            <a:pPr marL="12700">
              <a:spcBef>
                <a:spcPts val="100"/>
              </a:spcBef>
            </a:pPr>
            <a:r>
              <a:rPr lang="en-IN" sz="3200" b="1" dirty="0">
                <a:solidFill>
                  <a:schemeClr val="bg1"/>
                </a:solidFill>
                <a:latin typeface="Times New Roman" pitchFamily="18" charset="0"/>
                <a:cs typeface="Times New Roman" pitchFamily="18" charset="0"/>
              </a:rPr>
              <a:t>Process of Research Design </a:t>
            </a:r>
            <a:r>
              <a:rPr lang="en-IN" sz="3200" dirty="0">
                <a:solidFill>
                  <a:schemeClr val="bg1"/>
                </a:solidFill>
                <a:latin typeface="Times New Roman" pitchFamily="18" charset="0"/>
                <a:cs typeface="Times New Roman" pitchFamily="18" charset="0"/>
              </a:rPr>
              <a:t/>
            </a:r>
            <a:br>
              <a:rPr lang="en-IN" sz="3200" dirty="0">
                <a:solidFill>
                  <a:schemeClr val="bg1"/>
                </a:solidFill>
                <a:latin typeface="Times New Roman" pitchFamily="18" charset="0"/>
                <a:cs typeface="Times New Roman" pitchFamily="18" charset="0"/>
              </a:rPr>
            </a:br>
            <a:endParaRPr sz="3200">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990600"/>
            <a:ext cx="10363200" cy="461665"/>
          </a:xfrm>
          <a:prstGeom prst="rect">
            <a:avLst/>
          </a:prstGeom>
        </p:spPr>
        <p:txBody>
          <a:bodyPr wrap="square">
            <a:spAutoFit/>
          </a:bodyPr>
          <a:lstStyle/>
          <a:p>
            <a:pPr algn="just" fontAlgn="base"/>
            <a:endParaRPr lang="en-IN" sz="2400" dirty="0">
              <a:solidFill>
                <a:schemeClr val="bg1"/>
              </a:solidFill>
              <a:latin typeface="Times New Roman" pitchFamily="18" charset="0"/>
              <a:cs typeface="Times New Roman" pitchFamily="18" charset="0"/>
            </a:endParaRPr>
          </a:p>
        </p:txBody>
      </p:sp>
      <p:sp>
        <p:nvSpPr>
          <p:cNvPr id="14" name="Rectangle 13"/>
          <p:cNvSpPr/>
          <p:nvPr/>
        </p:nvSpPr>
        <p:spPr>
          <a:xfrm>
            <a:off x="381000" y="990601"/>
            <a:ext cx="11353800" cy="5293757"/>
          </a:xfrm>
          <a:prstGeom prst="rect">
            <a:avLst/>
          </a:prstGeom>
        </p:spPr>
        <p:txBody>
          <a:bodyPr wrap="square">
            <a:spAutoFit/>
          </a:bodyPr>
          <a:lstStyle/>
          <a:p>
            <a:pPr fontAlgn="base"/>
            <a:r>
              <a:rPr lang="en-IN" sz="2600" b="1" dirty="0">
                <a:solidFill>
                  <a:schemeClr val="bg1"/>
                </a:solidFill>
                <a:latin typeface="Times New Roman" pitchFamily="18" charset="0"/>
                <a:cs typeface="Times New Roman" pitchFamily="18" charset="0"/>
              </a:rPr>
              <a:t>Step 7: Data collection</a:t>
            </a:r>
            <a:endParaRPr lang="en-IN" sz="2600" dirty="0">
              <a:solidFill>
                <a:schemeClr val="bg1"/>
              </a:solidFill>
              <a:latin typeface="Times New Roman" pitchFamily="18" charset="0"/>
              <a:cs typeface="Times New Roman" pitchFamily="18" charset="0"/>
            </a:endParaRPr>
          </a:p>
          <a:p>
            <a:pPr fontAlgn="base"/>
            <a:r>
              <a:rPr lang="en-IN" sz="2600" dirty="0">
                <a:solidFill>
                  <a:schemeClr val="bg1"/>
                </a:solidFill>
                <a:latin typeface="Times New Roman" pitchFamily="18" charset="0"/>
                <a:cs typeface="Times New Roman" pitchFamily="18" charset="0"/>
              </a:rPr>
              <a:t>A researcher requires data for all types of research. The researchers start gathering data as soon as it is determined what sort of information is needed to carry out the study. Both primary and secondary sources can be used to gather data. </a:t>
            </a:r>
          </a:p>
          <a:p>
            <a:pPr fontAlgn="base"/>
            <a:r>
              <a:rPr lang="en-IN" sz="2600" dirty="0">
                <a:solidFill>
                  <a:schemeClr val="bg1"/>
                </a:solidFill>
                <a:latin typeface="Times New Roman" pitchFamily="18" charset="0"/>
                <a:cs typeface="Times New Roman" pitchFamily="18" charset="0"/>
              </a:rPr>
              <a:t>Primary data is the term for information that has been acquired directly by the researcher. The major techniques under this are : </a:t>
            </a:r>
          </a:p>
          <a:p>
            <a:pPr fontAlgn="base"/>
            <a:r>
              <a:rPr lang="en-IN" sz="2600" dirty="0">
                <a:solidFill>
                  <a:schemeClr val="bg1"/>
                </a:solidFill>
                <a:latin typeface="Times New Roman" pitchFamily="18" charset="0"/>
                <a:cs typeface="Times New Roman" pitchFamily="18" charset="0"/>
              </a:rPr>
              <a:t>Questionnaire, Observation, Interviews</a:t>
            </a:r>
          </a:p>
          <a:p>
            <a:pPr fontAlgn="base"/>
            <a:r>
              <a:rPr lang="en-IN" sz="2600" dirty="0">
                <a:solidFill>
                  <a:schemeClr val="bg1"/>
                </a:solidFill>
                <a:latin typeface="Times New Roman" pitchFamily="18" charset="0"/>
                <a:cs typeface="Times New Roman" pitchFamily="18" charset="0"/>
              </a:rPr>
              <a:t>Secondary data are those that have already been gathered by another party. Below mentioned are some of the sources of obtaining secondary data :Government publications, Previous research, Personal records, Service records, Client histories, Books, </a:t>
            </a:r>
            <a:r>
              <a:rPr lang="en-IN" sz="2600" dirty="0" err="1">
                <a:solidFill>
                  <a:schemeClr val="bg1"/>
                </a:solidFill>
                <a:latin typeface="Times New Roman" pitchFamily="18" charset="0"/>
                <a:cs typeface="Times New Roman" pitchFamily="18" charset="0"/>
              </a:rPr>
              <a:t>Journals,Websites</a:t>
            </a:r>
            <a:endParaRPr lang="en-IN" sz="2600" dirty="0">
              <a:solidFill>
                <a:schemeClr val="bg1"/>
              </a:solidFill>
              <a:latin typeface="Times New Roman" pitchFamily="18" charset="0"/>
              <a:cs typeface="Times New Roman" pitchFamily="18" charset="0"/>
            </a:endParaRPr>
          </a:p>
          <a:p>
            <a:pPr fontAlgn="base"/>
            <a:endParaRPr lang="en-IN" sz="2600" dirty="0">
              <a:solidFill>
                <a:schemeClr val="bg1"/>
              </a:solidFill>
              <a:latin typeface="Times New Roman" pitchFamily="18" charset="0"/>
              <a:cs typeface="Times New Roman" pitchFamily="18" charset="0"/>
            </a:endParaRPr>
          </a:p>
          <a:p>
            <a:pPr algn="just" fontAlgn="base">
              <a:buFont typeface="Arial" pitchFamily="34" charset="0"/>
              <a:buChar char="•"/>
            </a:pPr>
            <a:endParaRPr lang="en-IN" sz="2600" dirty="0">
              <a:solidFill>
                <a:schemeClr val="bg1"/>
              </a:solidFill>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304800" y="1"/>
            <a:ext cx="12192000" cy="6857999"/>
            <a:chOff x="0" y="0"/>
            <a:chExt cx="12192000" cy="6857999"/>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52401"/>
            <a:ext cx="9333484" cy="997709"/>
          </a:xfrm>
          <a:prstGeom prst="rect">
            <a:avLst/>
          </a:prstGeom>
        </p:spPr>
        <p:txBody>
          <a:bodyPr vert="horz" wrap="square" lIns="0" tIns="12700" rIns="0" bIns="0" rtlCol="0">
            <a:spAutoFit/>
          </a:bodyPr>
          <a:lstStyle/>
          <a:p>
            <a:pPr marL="12700">
              <a:spcBef>
                <a:spcPts val="100"/>
              </a:spcBef>
            </a:pPr>
            <a:r>
              <a:rPr lang="en-IN" sz="3200" b="1" dirty="0">
                <a:solidFill>
                  <a:schemeClr val="bg1"/>
                </a:solidFill>
                <a:latin typeface="Times New Roman" pitchFamily="18" charset="0"/>
                <a:cs typeface="Times New Roman" pitchFamily="18" charset="0"/>
              </a:rPr>
              <a:t>Process of Research Design </a:t>
            </a:r>
            <a:r>
              <a:rPr lang="en-IN" sz="3200" dirty="0">
                <a:solidFill>
                  <a:schemeClr val="bg1"/>
                </a:solidFill>
                <a:latin typeface="Times New Roman" pitchFamily="18" charset="0"/>
                <a:cs typeface="Times New Roman" pitchFamily="18" charset="0"/>
              </a:rPr>
              <a:t/>
            </a:r>
            <a:br>
              <a:rPr lang="en-IN" sz="3200" dirty="0">
                <a:solidFill>
                  <a:schemeClr val="bg1"/>
                </a:solidFill>
                <a:latin typeface="Times New Roman" pitchFamily="18" charset="0"/>
                <a:cs typeface="Times New Roman" pitchFamily="18" charset="0"/>
              </a:rPr>
            </a:br>
            <a:endParaRPr sz="3200">
              <a:latin typeface="Tahoma"/>
              <a:cs typeface="Tahoma"/>
            </a:endParaRPr>
          </a:p>
        </p:txBody>
      </p:sp>
      <p:sp>
        <p:nvSpPr>
          <p:cNvPr id="12" name="object 12"/>
          <p:cNvSpPr txBox="1"/>
          <p:nvPr/>
        </p:nvSpPr>
        <p:spPr>
          <a:xfrm>
            <a:off x="439013" y="1295400"/>
            <a:ext cx="11371987" cy="367408"/>
          </a:xfrm>
          <a:prstGeom prst="rect">
            <a:avLst/>
          </a:prstGeom>
        </p:spPr>
        <p:txBody>
          <a:bodyPr vert="horz" wrap="square" lIns="0" tIns="13335" rIns="0" bIns="0" rtlCol="0">
            <a:spAutoFit/>
          </a:bodyPr>
          <a:lstStyle/>
          <a:p>
            <a:pPr marL="356870" marR="5715" indent="-344805" algn="just">
              <a:spcBef>
                <a:spcPts val="1200"/>
              </a:spcBef>
            </a:pPr>
            <a:endParaRPr sz="2300">
              <a:solidFill>
                <a:schemeClr val="bg1"/>
              </a:solidFill>
              <a:latin typeface="Times New Roman" pitchFamily="18" charset="0"/>
              <a:cs typeface="Times New Roman" pitchFamily="18" charset="0"/>
            </a:endParaRPr>
          </a:p>
        </p:txBody>
      </p:sp>
      <p:sp>
        <p:nvSpPr>
          <p:cNvPr id="13" name="Rectangle 12"/>
          <p:cNvSpPr/>
          <p:nvPr/>
        </p:nvSpPr>
        <p:spPr>
          <a:xfrm>
            <a:off x="381000" y="990600"/>
            <a:ext cx="10363200" cy="461665"/>
          </a:xfrm>
          <a:prstGeom prst="rect">
            <a:avLst/>
          </a:prstGeom>
        </p:spPr>
        <p:txBody>
          <a:bodyPr wrap="square">
            <a:spAutoFit/>
          </a:bodyPr>
          <a:lstStyle/>
          <a:p>
            <a:pPr algn="just" fontAlgn="base"/>
            <a:endParaRPr lang="en-IN" sz="2400" dirty="0">
              <a:solidFill>
                <a:schemeClr val="bg1"/>
              </a:solidFill>
              <a:latin typeface="Times New Roman" pitchFamily="18" charset="0"/>
              <a:cs typeface="Times New Roman" pitchFamily="18" charset="0"/>
            </a:endParaRPr>
          </a:p>
        </p:txBody>
      </p:sp>
      <p:sp>
        <p:nvSpPr>
          <p:cNvPr id="14" name="Rectangle 13"/>
          <p:cNvSpPr/>
          <p:nvPr/>
        </p:nvSpPr>
        <p:spPr>
          <a:xfrm>
            <a:off x="381000" y="990601"/>
            <a:ext cx="11353800" cy="5693866"/>
          </a:xfrm>
          <a:prstGeom prst="rect">
            <a:avLst/>
          </a:prstGeom>
        </p:spPr>
        <p:txBody>
          <a:bodyPr wrap="square">
            <a:spAutoFit/>
          </a:bodyPr>
          <a:lstStyle/>
          <a:p>
            <a:pPr algn="just" fontAlgn="base">
              <a:buFont typeface="Arial" pitchFamily="34" charset="0"/>
              <a:buChar char="•"/>
            </a:pPr>
            <a:r>
              <a:rPr lang="en-IN" sz="2800" b="1" dirty="0">
                <a:solidFill>
                  <a:schemeClr val="bg1"/>
                </a:solidFill>
                <a:latin typeface="Times New Roman" pitchFamily="18" charset="0"/>
                <a:cs typeface="Times New Roman" pitchFamily="18" charset="0"/>
              </a:rPr>
              <a:t>Step 8: Processing and analysing data </a:t>
            </a:r>
          </a:p>
          <a:p>
            <a:pPr algn="just" fontAlgn="base">
              <a:buFont typeface="Arial" pitchFamily="34" charset="0"/>
              <a:buChar char="•"/>
            </a:pPr>
            <a:r>
              <a:rPr lang="en-IN" sz="2800" dirty="0">
                <a:solidFill>
                  <a:schemeClr val="bg1"/>
                </a:solidFill>
                <a:latin typeface="Times New Roman" pitchFamily="18" charset="0"/>
                <a:cs typeface="Times New Roman" pitchFamily="18" charset="0"/>
              </a:rPr>
              <a:t> Involves preparing and transforming collected data into a usable format for analysis. This includes tasks like editing, coding, classifying, and tabulating data to ensure it is ready for analysis. The analysis phase then involves using statistical or qualitative methods to examine the data, identify patterns, and draw conclusions.</a:t>
            </a:r>
          </a:p>
          <a:p>
            <a:pPr algn="just" fontAlgn="ctr"/>
            <a:r>
              <a:rPr lang="en-IN" sz="2800" dirty="0">
                <a:solidFill>
                  <a:schemeClr val="bg1"/>
                </a:solidFill>
                <a:latin typeface="Times New Roman" pitchFamily="18" charset="0"/>
                <a:cs typeface="Times New Roman" pitchFamily="18" charset="0"/>
              </a:rPr>
              <a:t>This step involves preparing the raw data for analysis. This may include:</a:t>
            </a:r>
          </a:p>
          <a:p>
            <a:pPr algn="just" fontAlgn="ctr"/>
            <a:r>
              <a:rPr lang="en-IN" sz="2800" b="1" dirty="0">
                <a:solidFill>
                  <a:schemeClr val="bg1"/>
                </a:solidFill>
                <a:latin typeface="Times New Roman" pitchFamily="18" charset="0"/>
                <a:cs typeface="Times New Roman" pitchFamily="18" charset="0"/>
              </a:rPr>
              <a:t>Editing:</a:t>
            </a:r>
            <a:r>
              <a:rPr lang="en-IN" sz="2800" dirty="0">
                <a:solidFill>
                  <a:schemeClr val="bg1"/>
                </a:solidFill>
                <a:latin typeface="Times New Roman" pitchFamily="18" charset="0"/>
                <a:cs typeface="Times New Roman" pitchFamily="18" charset="0"/>
              </a:rPr>
              <a:t> Correcting errors and inconsistencies in the data. </a:t>
            </a:r>
          </a:p>
          <a:p>
            <a:pPr algn="just" fontAlgn="ctr"/>
            <a:r>
              <a:rPr lang="en-IN" sz="2800" b="1" dirty="0">
                <a:solidFill>
                  <a:schemeClr val="bg1"/>
                </a:solidFill>
                <a:latin typeface="Times New Roman" pitchFamily="18" charset="0"/>
                <a:cs typeface="Times New Roman" pitchFamily="18" charset="0"/>
              </a:rPr>
              <a:t>Coding:</a:t>
            </a:r>
            <a:r>
              <a:rPr lang="en-IN" sz="2800" dirty="0">
                <a:solidFill>
                  <a:schemeClr val="bg1"/>
                </a:solidFill>
                <a:latin typeface="Times New Roman" pitchFamily="18" charset="0"/>
                <a:cs typeface="Times New Roman" pitchFamily="18" charset="0"/>
              </a:rPr>
              <a:t> Assigning numerical or categorical codes to the data, especially for qualitative data. </a:t>
            </a:r>
          </a:p>
          <a:p>
            <a:pPr algn="just" fontAlgn="ctr"/>
            <a:r>
              <a:rPr lang="en-IN" sz="2800" b="1" dirty="0">
                <a:solidFill>
                  <a:schemeClr val="bg1"/>
                </a:solidFill>
                <a:latin typeface="Times New Roman" pitchFamily="18" charset="0"/>
                <a:cs typeface="Times New Roman" pitchFamily="18" charset="0"/>
              </a:rPr>
              <a:t>Classifying:</a:t>
            </a:r>
            <a:r>
              <a:rPr lang="en-IN" sz="2800" dirty="0">
                <a:solidFill>
                  <a:schemeClr val="bg1"/>
                </a:solidFill>
                <a:latin typeface="Times New Roman" pitchFamily="18" charset="0"/>
                <a:cs typeface="Times New Roman" pitchFamily="18" charset="0"/>
              </a:rPr>
              <a:t> Grouping data into categories or classes. </a:t>
            </a:r>
          </a:p>
          <a:p>
            <a:pPr algn="just"/>
            <a:r>
              <a:rPr lang="en-IN" sz="2800" b="1" dirty="0">
                <a:solidFill>
                  <a:schemeClr val="bg1"/>
                </a:solidFill>
                <a:latin typeface="Times New Roman" pitchFamily="18" charset="0"/>
                <a:cs typeface="Times New Roman" pitchFamily="18" charset="0"/>
              </a:rPr>
              <a:t>Tabulation:</a:t>
            </a:r>
            <a:r>
              <a:rPr lang="en-IN" sz="2800" dirty="0">
                <a:solidFill>
                  <a:schemeClr val="bg1"/>
                </a:solidFill>
                <a:latin typeface="Times New Roman" pitchFamily="18" charset="0"/>
                <a:cs typeface="Times New Roman" pitchFamily="18" charset="0"/>
              </a:rPr>
              <a:t> Organizing data into tables for easier analysis. </a:t>
            </a:r>
          </a:p>
          <a:p>
            <a:pPr algn="just" fontAlgn="base">
              <a:buFont typeface="Arial" pitchFamily="34" charset="0"/>
              <a:buChar char="•"/>
            </a:pPr>
            <a:r>
              <a:rPr lang="en-IN" sz="2800" dirty="0">
                <a:solidFill>
                  <a:schemeClr val="bg1"/>
                </a:solidFill>
                <a:latin typeface="Times New Roman" pitchFamily="18" charset="0"/>
                <a:cs typeface="Times New Roman" pitchFamily="18"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26096" y="-1"/>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457200" y="1239900"/>
            <a:ext cx="10345766" cy="566181"/>
          </a:xfrm>
          <a:prstGeom prst="rect">
            <a:avLst/>
          </a:prstGeom>
        </p:spPr>
        <p:txBody>
          <a:bodyPr vert="horz" wrap="square" lIns="0" tIns="12065" rIns="0" bIns="0" rtlCol="0">
            <a:spAutoFit/>
          </a:bodyPr>
          <a:lstStyle/>
          <a:p>
            <a:pPr marL="12700" marR="5080">
              <a:lnSpc>
                <a:spcPct val="100000"/>
              </a:lnSpc>
              <a:spcBef>
                <a:spcPts val="95"/>
              </a:spcBef>
            </a:pPr>
            <a:r>
              <a:rPr sz="3600" b="1" spc="-225" dirty="0">
                <a:solidFill>
                  <a:schemeClr val="bg1"/>
                </a:solidFill>
                <a:latin typeface="Tahoma"/>
                <a:cs typeface="Tahoma"/>
              </a:rPr>
              <a:t>Business</a:t>
            </a:r>
            <a:r>
              <a:rPr sz="3600" b="1" spc="-65" dirty="0">
                <a:solidFill>
                  <a:schemeClr val="bg1"/>
                </a:solidFill>
                <a:latin typeface="Tahoma"/>
                <a:cs typeface="Tahoma"/>
              </a:rPr>
              <a:t> </a:t>
            </a:r>
            <a:r>
              <a:rPr sz="3600" b="1" spc="-40" dirty="0">
                <a:solidFill>
                  <a:schemeClr val="bg1"/>
                </a:solidFill>
                <a:latin typeface="Tahoma"/>
                <a:cs typeface="Tahoma"/>
              </a:rPr>
              <a:t>Research</a:t>
            </a:r>
            <a:r>
              <a:rPr sz="3600" b="1" spc="-200" dirty="0">
                <a:solidFill>
                  <a:schemeClr val="bg1"/>
                </a:solidFill>
                <a:latin typeface="Tahoma"/>
                <a:cs typeface="Tahoma"/>
              </a:rPr>
              <a:t> </a:t>
            </a:r>
            <a:r>
              <a:rPr sz="3600" b="1" spc="-75" dirty="0">
                <a:solidFill>
                  <a:schemeClr val="bg1"/>
                </a:solidFill>
                <a:latin typeface="Tahoma"/>
                <a:cs typeface="Tahoma"/>
              </a:rPr>
              <a:t>Design </a:t>
            </a:r>
            <a:r>
              <a:rPr sz="3600" b="1" spc="-10" dirty="0">
                <a:solidFill>
                  <a:schemeClr val="bg1"/>
                </a:solidFill>
                <a:latin typeface="Tahoma"/>
                <a:cs typeface="Tahoma"/>
              </a:rPr>
              <a:t>Meaning</a:t>
            </a:r>
            <a:endParaRPr sz="3600" dirty="0">
              <a:solidFill>
                <a:schemeClr val="bg1"/>
              </a:solidFill>
              <a:latin typeface="Tahoma"/>
              <a:cs typeface="Tahoma"/>
            </a:endParaRPr>
          </a:p>
        </p:txBody>
      </p:sp>
      <p:sp>
        <p:nvSpPr>
          <p:cNvPr id="12" name="object 12"/>
          <p:cNvSpPr txBox="1"/>
          <p:nvPr/>
        </p:nvSpPr>
        <p:spPr>
          <a:xfrm>
            <a:off x="228600" y="2133600"/>
            <a:ext cx="11370310" cy="4074192"/>
          </a:xfrm>
          <a:prstGeom prst="rect">
            <a:avLst/>
          </a:prstGeom>
        </p:spPr>
        <p:txBody>
          <a:bodyPr vert="horz" wrap="square" lIns="0" tIns="11430" rIns="0" bIns="0" rtlCol="0">
            <a:spAutoFit/>
          </a:bodyPr>
          <a:lstStyle/>
          <a:p>
            <a:pPr algn="just">
              <a:buFont typeface="Arial" pitchFamily="34" charset="0"/>
              <a:buChar char="•"/>
            </a:pPr>
            <a:r>
              <a:rPr lang="en-IN" sz="2400" dirty="0">
                <a:solidFill>
                  <a:schemeClr val="bg1"/>
                </a:solidFill>
                <a:latin typeface="Times New Roman" pitchFamily="18" charset="0"/>
                <a:cs typeface="Times New Roman" pitchFamily="18" charset="0"/>
              </a:rPr>
              <a:t>The research design is the blueprint for the entire study. </a:t>
            </a:r>
          </a:p>
          <a:p>
            <a:pPr algn="just">
              <a:buFont typeface="Arial" pitchFamily="34" charset="0"/>
              <a:buChar char="•"/>
            </a:pPr>
            <a:r>
              <a:rPr lang="en-IN" sz="2400" dirty="0">
                <a:solidFill>
                  <a:schemeClr val="bg1"/>
                </a:solidFill>
                <a:latin typeface="Times New Roman" pitchFamily="18" charset="0"/>
                <a:cs typeface="Times New Roman" pitchFamily="18" charset="0"/>
              </a:rPr>
              <a:t>It outlines the methods and procedures that the researcher will use to collect, analyze, and interpret data. </a:t>
            </a:r>
          </a:p>
          <a:p>
            <a:pPr algn="just">
              <a:buFont typeface="Arial" pitchFamily="34" charset="0"/>
              <a:buChar char="•"/>
            </a:pPr>
            <a:r>
              <a:rPr lang="en-US" sz="2400" dirty="0">
                <a:solidFill>
                  <a:schemeClr val="bg1"/>
                </a:solidFill>
                <a:latin typeface="Times New Roman" pitchFamily="18" charset="0"/>
                <a:cs typeface="Times New Roman" pitchFamily="18" charset="0"/>
              </a:rPr>
              <a:t>Research Design Clearly states:</a:t>
            </a:r>
            <a:endParaRPr lang="en-IN" sz="2400" dirty="0">
              <a:solidFill>
                <a:schemeClr val="bg1"/>
              </a:solidFill>
              <a:latin typeface="Times New Roman" pitchFamily="18" charset="0"/>
              <a:cs typeface="Times New Roman" pitchFamily="18" charset="0"/>
            </a:endParaRPr>
          </a:p>
          <a:p>
            <a:pPr algn="just">
              <a:buFont typeface="Arial" pitchFamily="34" charset="0"/>
              <a:buChar char="•"/>
            </a:pPr>
            <a:r>
              <a:rPr lang="en-IN" sz="2400" b="1" dirty="0">
                <a:solidFill>
                  <a:schemeClr val="bg1"/>
                </a:solidFill>
                <a:latin typeface="Times New Roman" pitchFamily="18" charset="0"/>
                <a:cs typeface="Times New Roman" pitchFamily="18" charset="0"/>
              </a:rPr>
              <a:t>Purpose:</a:t>
            </a:r>
            <a:r>
              <a:rPr lang="en-IN" sz="2400" dirty="0">
                <a:solidFill>
                  <a:schemeClr val="bg1"/>
                </a:solidFill>
                <a:latin typeface="Times New Roman" pitchFamily="18" charset="0"/>
                <a:cs typeface="Times New Roman" pitchFamily="18" charset="0"/>
              </a:rPr>
              <a:t> Clearly defines the objectives of the research.</a:t>
            </a:r>
          </a:p>
          <a:p>
            <a:pPr algn="just">
              <a:buFont typeface="Arial" pitchFamily="34" charset="0"/>
              <a:buChar char="•"/>
            </a:pPr>
            <a:r>
              <a:rPr lang="en-IN" sz="2400" b="1" dirty="0">
                <a:solidFill>
                  <a:schemeClr val="bg1"/>
                </a:solidFill>
                <a:latin typeface="Times New Roman" pitchFamily="18" charset="0"/>
                <a:cs typeface="Times New Roman" pitchFamily="18" charset="0"/>
              </a:rPr>
              <a:t>Type of Research: </a:t>
            </a:r>
            <a:r>
              <a:rPr lang="en-IN" sz="2400" dirty="0">
                <a:solidFill>
                  <a:schemeClr val="bg1"/>
                </a:solidFill>
                <a:latin typeface="Times New Roman" pitchFamily="18" charset="0"/>
                <a:cs typeface="Times New Roman" pitchFamily="18" charset="0"/>
              </a:rPr>
              <a:t>Specifies whether it is qualitative, quantitative, or mixed-methods.</a:t>
            </a:r>
          </a:p>
          <a:p>
            <a:pPr algn="just">
              <a:buFont typeface="Arial" pitchFamily="34" charset="0"/>
              <a:buChar char="•"/>
            </a:pPr>
            <a:r>
              <a:rPr lang="en-IN" sz="2400" b="1" dirty="0">
                <a:solidFill>
                  <a:schemeClr val="bg1"/>
                </a:solidFill>
                <a:latin typeface="Times New Roman" pitchFamily="18" charset="0"/>
                <a:cs typeface="Times New Roman" pitchFamily="18" charset="0"/>
              </a:rPr>
              <a:t>Data Collection Methods: </a:t>
            </a:r>
            <a:r>
              <a:rPr lang="en-IN" sz="2400" dirty="0">
                <a:solidFill>
                  <a:schemeClr val="bg1"/>
                </a:solidFill>
                <a:latin typeface="Times New Roman" pitchFamily="18" charset="0"/>
                <a:cs typeface="Times New Roman" pitchFamily="18" charset="0"/>
              </a:rPr>
              <a:t>Describes how data will be gathered (e.g., surveys, interviews, experiments).</a:t>
            </a:r>
          </a:p>
          <a:p>
            <a:pPr algn="just">
              <a:buFont typeface="Arial" pitchFamily="34" charset="0"/>
              <a:buChar char="•"/>
            </a:pPr>
            <a:r>
              <a:rPr lang="en-IN" sz="2400" b="1" dirty="0">
                <a:solidFill>
                  <a:schemeClr val="bg1"/>
                </a:solidFill>
                <a:latin typeface="Times New Roman" pitchFamily="18" charset="0"/>
                <a:cs typeface="Times New Roman" pitchFamily="18" charset="0"/>
              </a:rPr>
              <a:t>Sampling:</a:t>
            </a:r>
            <a:r>
              <a:rPr lang="en-IN" sz="2400" dirty="0">
                <a:solidFill>
                  <a:schemeClr val="bg1"/>
                </a:solidFill>
                <a:latin typeface="Times New Roman" pitchFamily="18" charset="0"/>
                <a:cs typeface="Times New Roman" pitchFamily="18" charset="0"/>
              </a:rPr>
              <a:t> Explains who will be studied and how they will be selected.</a:t>
            </a:r>
          </a:p>
          <a:p>
            <a:pPr algn="just">
              <a:buFont typeface="Arial" pitchFamily="34" charset="0"/>
              <a:buChar char="•"/>
            </a:pPr>
            <a:r>
              <a:rPr lang="en-IN" sz="2400" b="1" dirty="0">
                <a:solidFill>
                  <a:schemeClr val="bg1"/>
                </a:solidFill>
                <a:latin typeface="Times New Roman" pitchFamily="18" charset="0"/>
                <a:cs typeface="Times New Roman" pitchFamily="18" charset="0"/>
              </a:rPr>
              <a:t>Data Analysis: </a:t>
            </a:r>
            <a:r>
              <a:rPr lang="en-IN" sz="2400" dirty="0">
                <a:solidFill>
                  <a:schemeClr val="bg1"/>
                </a:solidFill>
                <a:latin typeface="Times New Roman" pitchFamily="18" charset="0"/>
                <a:cs typeface="Times New Roman" pitchFamily="18" charset="0"/>
              </a:rPr>
              <a:t>Details how the data will be interpreted and what statistical or thematic techniques will be used.</a:t>
            </a:r>
          </a:p>
        </p:txBody>
      </p:sp>
      <p:pic>
        <p:nvPicPr>
          <p:cNvPr id="3074"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8347" y="0"/>
            <a:ext cx="9668922" cy="9905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60475" y="843015"/>
            <a:ext cx="8576310" cy="566822"/>
          </a:xfrm>
          <a:prstGeom prst="rect">
            <a:avLst/>
          </a:prstGeom>
        </p:spPr>
        <p:txBody>
          <a:bodyPr vert="horz" wrap="square" lIns="0" tIns="12700" rIns="0" bIns="0" rtlCol="0">
            <a:spAutoFit/>
          </a:bodyPr>
          <a:lstStyle/>
          <a:p>
            <a:pPr marL="12700">
              <a:lnSpc>
                <a:spcPct val="100000"/>
              </a:lnSpc>
              <a:spcBef>
                <a:spcPts val="100"/>
              </a:spcBef>
            </a:pPr>
            <a:r>
              <a:rPr sz="3600" b="1" spc="-365" dirty="0">
                <a:solidFill>
                  <a:schemeClr val="bg1"/>
                </a:solidFill>
                <a:latin typeface="Tahoma"/>
                <a:cs typeface="Tahoma"/>
              </a:rPr>
              <a:t>Errors</a:t>
            </a:r>
            <a:r>
              <a:rPr sz="3600" b="1" spc="-85" dirty="0">
                <a:solidFill>
                  <a:schemeClr val="bg1"/>
                </a:solidFill>
                <a:latin typeface="Tahoma"/>
                <a:cs typeface="Tahoma"/>
              </a:rPr>
              <a:t> </a:t>
            </a:r>
            <a:r>
              <a:rPr sz="3600" b="1" spc="-65" dirty="0">
                <a:solidFill>
                  <a:schemeClr val="bg1"/>
                </a:solidFill>
                <a:latin typeface="Tahoma"/>
                <a:cs typeface="Tahoma"/>
              </a:rPr>
              <a:t>Affecting</a:t>
            </a:r>
            <a:r>
              <a:rPr sz="3600" b="1" spc="-245" dirty="0">
                <a:solidFill>
                  <a:schemeClr val="bg1"/>
                </a:solidFill>
                <a:latin typeface="Tahoma"/>
                <a:cs typeface="Tahoma"/>
              </a:rPr>
              <a:t> </a:t>
            </a:r>
            <a:r>
              <a:rPr sz="3600" b="1" spc="-55" dirty="0">
                <a:solidFill>
                  <a:schemeClr val="bg1"/>
                </a:solidFill>
                <a:latin typeface="Tahoma"/>
                <a:cs typeface="Tahoma"/>
              </a:rPr>
              <a:t>Research</a:t>
            </a:r>
            <a:r>
              <a:rPr sz="3600" b="1" spc="-215" dirty="0">
                <a:solidFill>
                  <a:schemeClr val="bg1"/>
                </a:solidFill>
                <a:latin typeface="Tahoma"/>
                <a:cs typeface="Tahoma"/>
              </a:rPr>
              <a:t> </a:t>
            </a:r>
            <a:r>
              <a:rPr sz="3600" b="1" spc="-80" dirty="0">
                <a:solidFill>
                  <a:schemeClr val="bg1"/>
                </a:solidFill>
                <a:latin typeface="Tahoma"/>
                <a:cs typeface="Tahoma"/>
              </a:rPr>
              <a:t>Designs</a:t>
            </a:r>
            <a:endParaRPr sz="3600" dirty="0">
              <a:solidFill>
                <a:schemeClr val="bg1"/>
              </a:solidFill>
              <a:latin typeface="Tahoma"/>
              <a:cs typeface="Tahoma"/>
            </a:endParaRPr>
          </a:p>
        </p:txBody>
      </p:sp>
      <p:sp>
        <p:nvSpPr>
          <p:cNvPr id="12" name="object 12"/>
          <p:cNvSpPr txBox="1"/>
          <p:nvPr/>
        </p:nvSpPr>
        <p:spPr>
          <a:xfrm>
            <a:off x="914400" y="1459484"/>
            <a:ext cx="9677400" cy="4700270"/>
          </a:xfrm>
          <a:prstGeom prst="rect">
            <a:avLst/>
          </a:prstGeom>
        </p:spPr>
        <p:txBody>
          <a:bodyPr vert="horz" wrap="square" lIns="0" tIns="12700" rIns="0" bIns="0" rtlCol="0">
            <a:spAutoFit/>
          </a:bodyPr>
          <a:lstStyle/>
          <a:p>
            <a:pPr marL="12700" marR="5080">
              <a:lnSpc>
                <a:spcPct val="100000"/>
              </a:lnSpc>
              <a:spcBef>
                <a:spcPts val="100"/>
              </a:spcBef>
            </a:pPr>
            <a:r>
              <a:rPr sz="2400" spc="-145" dirty="0">
                <a:solidFill>
                  <a:srgbClr val="FFFFFF"/>
                </a:solidFill>
                <a:latin typeface="Verdana"/>
                <a:cs typeface="Verdana"/>
              </a:rPr>
              <a:t>The</a:t>
            </a:r>
            <a:r>
              <a:rPr sz="2400" spc="-175" dirty="0">
                <a:solidFill>
                  <a:srgbClr val="FFFFFF"/>
                </a:solidFill>
                <a:latin typeface="Verdana"/>
                <a:cs typeface="Verdana"/>
              </a:rPr>
              <a:t> </a:t>
            </a:r>
            <a:r>
              <a:rPr sz="2400" spc="-35" dirty="0">
                <a:solidFill>
                  <a:srgbClr val="FFFFFF"/>
                </a:solidFill>
                <a:latin typeface="Verdana"/>
                <a:cs typeface="Verdana"/>
              </a:rPr>
              <a:t>research</a:t>
            </a:r>
            <a:r>
              <a:rPr sz="2400" spc="-180" dirty="0">
                <a:solidFill>
                  <a:srgbClr val="FFFFFF"/>
                </a:solidFill>
                <a:latin typeface="Verdana"/>
                <a:cs typeface="Verdana"/>
              </a:rPr>
              <a:t> </a:t>
            </a:r>
            <a:r>
              <a:rPr sz="2400" spc="-30" dirty="0">
                <a:solidFill>
                  <a:srgbClr val="FFFFFF"/>
                </a:solidFill>
                <a:latin typeface="Verdana"/>
                <a:cs typeface="Verdana"/>
              </a:rPr>
              <a:t>design</a:t>
            </a:r>
            <a:r>
              <a:rPr sz="2400" spc="-185" dirty="0">
                <a:solidFill>
                  <a:srgbClr val="FFFFFF"/>
                </a:solidFill>
                <a:latin typeface="Verdana"/>
                <a:cs typeface="Verdana"/>
              </a:rPr>
              <a:t> </a:t>
            </a:r>
            <a:r>
              <a:rPr sz="2400" spc="-155" dirty="0">
                <a:solidFill>
                  <a:srgbClr val="FFFFFF"/>
                </a:solidFill>
                <a:latin typeface="Verdana"/>
                <a:cs typeface="Verdana"/>
              </a:rPr>
              <a:t>must</a:t>
            </a:r>
            <a:r>
              <a:rPr sz="2400" spc="-225" dirty="0">
                <a:solidFill>
                  <a:srgbClr val="FFFFFF"/>
                </a:solidFill>
                <a:latin typeface="Verdana"/>
                <a:cs typeface="Verdana"/>
              </a:rPr>
              <a:t> </a:t>
            </a:r>
            <a:r>
              <a:rPr sz="2400" spc="-10" dirty="0">
                <a:solidFill>
                  <a:srgbClr val="FFFFFF"/>
                </a:solidFill>
                <a:latin typeface="Verdana"/>
                <a:cs typeface="Verdana"/>
              </a:rPr>
              <a:t>attempt</a:t>
            </a:r>
            <a:r>
              <a:rPr sz="2400" spc="-140" dirty="0">
                <a:solidFill>
                  <a:srgbClr val="FFFFFF"/>
                </a:solidFill>
                <a:latin typeface="Verdana"/>
                <a:cs typeface="Verdana"/>
              </a:rPr>
              <a:t> </a:t>
            </a:r>
            <a:r>
              <a:rPr sz="2400" spc="-20" dirty="0">
                <a:solidFill>
                  <a:srgbClr val="FFFFFF"/>
                </a:solidFill>
                <a:latin typeface="Verdana"/>
                <a:cs typeface="Verdana"/>
              </a:rPr>
              <a:t>to</a:t>
            </a:r>
            <a:r>
              <a:rPr sz="2400" spc="-145" dirty="0">
                <a:solidFill>
                  <a:srgbClr val="FFFFFF"/>
                </a:solidFill>
                <a:latin typeface="Verdana"/>
                <a:cs typeface="Verdana"/>
              </a:rPr>
              <a:t> </a:t>
            </a:r>
            <a:r>
              <a:rPr sz="2400" spc="50" dirty="0">
                <a:solidFill>
                  <a:srgbClr val="FFFFFF"/>
                </a:solidFill>
                <a:latin typeface="Verdana"/>
                <a:cs typeface="Verdana"/>
              </a:rPr>
              <a:t>reduce</a:t>
            </a:r>
            <a:r>
              <a:rPr sz="2400" spc="-210" dirty="0">
                <a:solidFill>
                  <a:srgbClr val="FFFFFF"/>
                </a:solidFill>
                <a:latin typeface="Verdana"/>
                <a:cs typeface="Verdana"/>
              </a:rPr>
              <a:t> </a:t>
            </a:r>
            <a:r>
              <a:rPr sz="2400" spc="-20" dirty="0">
                <a:solidFill>
                  <a:srgbClr val="FFFFFF"/>
                </a:solidFill>
                <a:latin typeface="Verdana"/>
                <a:cs typeface="Verdana"/>
              </a:rPr>
              <a:t>the</a:t>
            </a:r>
            <a:r>
              <a:rPr sz="2400" spc="-120" dirty="0">
                <a:solidFill>
                  <a:srgbClr val="FFFFFF"/>
                </a:solidFill>
                <a:latin typeface="Verdana"/>
                <a:cs typeface="Verdana"/>
              </a:rPr>
              <a:t> </a:t>
            </a:r>
            <a:r>
              <a:rPr sz="2400" spc="-204" dirty="0">
                <a:solidFill>
                  <a:srgbClr val="FFFFFF"/>
                </a:solidFill>
                <a:latin typeface="Verdana"/>
                <a:cs typeface="Verdana"/>
              </a:rPr>
              <a:t>8</a:t>
            </a:r>
            <a:r>
              <a:rPr sz="2400" spc="-185" dirty="0">
                <a:solidFill>
                  <a:srgbClr val="FFFFFF"/>
                </a:solidFill>
                <a:latin typeface="Verdana"/>
                <a:cs typeface="Verdana"/>
              </a:rPr>
              <a:t> </a:t>
            </a:r>
            <a:r>
              <a:rPr sz="2400" spc="-90" dirty="0">
                <a:solidFill>
                  <a:srgbClr val="FFFFFF"/>
                </a:solidFill>
                <a:latin typeface="Verdana"/>
                <a:cs typeface="Verdana"/>
              </a:rPr>
              <a:t>types</a:t>
            </a:r>
            <a:r>
              <a:rPr sz="2400" spc="-110" dirty="0">
                <a:solidFill>
                  <a:srgbClr val="FFFFFF"/>
                </a:solidFill>
                <a:latin typeface="Verdana"/>
                <a:cs typeface="Verdana"/>
              </a:rPr>
              <a:t> </a:t>
            </a:r>
            <a:r>
              <a:rPr sz="2400" spc="-25" dirty="0">
                <a:solidFill>
                  <a:srgbClr val="FFFFFF"/>
                </a:solidFill>
                <a:latin typeface="Verdana"/>
                <a:cs typeface="Verdana"/>
              </a:rPr>
              <a:t>of potential</a:t>
            </a:r>
            <a:r>
              <a:rPr sz="2400" spc="-65" dirty="0">
                <a:solidFill>
                  <a:srgbClr val="FFFFFF"/>
                </a:solidFill>
                <a:latin typeface="Verdana"/>
                <a:cs typeface="Verdana"/>
              </a:rPr>
              <a:t> </a:t>
            </a:r>
            <a:r>
              <a:rPr sz="2400" spc="-185" dirty="0">
                <a:solidFill>
                  <a:srgbClr val="FFFFFF"/>
                </a:solidFill>
                <a:latin typeface="Verdana"/>
                <a:cs typeface="Verdana"/>
              </a:rPr>
              <a:t>errors</a:t>
            </a:r>
            <a:r>
              <a:rPr sz="2400" spc="-130" dirty="0">
                <a:solidFill>
                  <a:srgbClr val="FFFFFF"/>
                </a:solidFill>
                <a:latin typeface="Verdana"/>
                <a:cs typeface="Verdana"/>
              </a:rPr>
              <a:t> </a:t>
            </a:r>
            <a:r>
              <a:rPr sz="2400" spc="-55" dirty="0">
                <a:solidFill>
                  <a:srgbClr val="FFFFFF"/>
                </a:solidFill>
                <a:latin typeface="Verdana"/>
                <a:cs typeface="Verdana"/>
              </a:rPr>
              <a:t>that</a:t>
            </a:r>
            <a:r>
              <a:rPr sz="2400" spc="-100" dirty="0">
                <a:solidFill>
                  <a:srgbClr val="FFFFFF"/>
                </a:solidFill>
                <a:latin typeface="Verdana"/>
                <a:cs typeface="Verdana"/>
              </a:rPr>
              <a:t> </a:t>
            </a:r>
            <a:r>
              <a:rPr sz="2400" spc="140" dirty="0">
                <a:solidFill>
                  <a:srgbClr val="FFFFFF"/>
                </a:solidFill>
                <a:latin typeface="Verdana"/>
                <a:cs typeface="Verdana"/>
              </a:rPr>
              <a:t>can</a:t>
            </a:r>
            <a:r>
              <a:rPr sz="2400" spc="-185" dirty="0">
                <a:solidFill>
                  <a:srgbClr val="FFFFFF"/>
                </a:solidFill>
                <a:latin typeface="Verdana"/>
                <a:cs typeface="Verdana"/>
              </a:rPr>
              <a:t> </a:t>
            </a:r>
            <a:r>
              <a:rPr sz="2400" spc="-20" dirty="0">
                <a:solidFill>
                  <a:srgbClr val="FFFFFF"/>
                </a:solidFill>
                <a:latin typeface="Verdana"/>
                <a:cs typeface="Verdana"/>
              </a:rPr>
              <a:t>influence</a:t>
            </a:r>
            <a:r>
              <a:rPr sz="2400" spc="-220" dirty="0">
                <a:solidFill>
                  <a:srgbClr val="FFFFFF"/>
                </a:solidFill>
                <a:latin typeface="Verdana"/>
                <a:cs typeface="Verdana"/>
              </a:rPr>
              <a:t> </a:t>
            </a:r>
            <a:r>
              <a:rPr sz="2400" spc="-40" dirty="0">
                <a:solidFill>
                  <a:srgbClr val="FFFFFF"/>
                </a:solidFill>
                <a:latin typeface="Verdana"/>
                <a:cs typeface="Verdana"/>
              </a:rPr>
              <a:t>research</a:t>
            </a:r>
            <a:r>
              <a:rPr sz="2400" spc="-155" dirty="0">
                <a:solidFill>
                  <a:srgbClr val="FFFFFF"/>
                </a:solidFill>
                <a:latin typeface="Verdana"/>
                <a:cs typeface="Verdana"/>
              </a:rPr>
              <a:t> </a:t>
            </a:r>
            <a:r>
              <a:rPr sz="2400" spc="-190" dirty="0">
                <a:solidFill>
                  <a:srgbClr val="FFFFFF"/>
                </a:solidFill>
                <a:latin typeface="Verdana"/>
                <a:cs typeface="Verdana"/>
              </a:rPr>
              <a:t>results,</a:t>
            </a:r>
            <a:r>
              <a:rPr sz="2400" spc="-175" dirty="0">
                <a:solidFill>
                  <a:srgbClr val="FFFFFF"/>
                </a:solidFill>
                <a:latin typeface="Verdana"/>
                <a:cs typeface="Verdana"/>
              </a:rPr>
              <a:t> </a:t>
            </a:r>
            <a:r>
              <a:rPr sz="2400" spc="-20" dirty="0">
                <a:solidFill>
                  <a:srgbClr val="FFFFFF"/>
                </a:solidFill>
                <a:latin typeface="Verdana"/>
                <a:cs typeface="Verdana"/>
              </a:rPr>
              <a:t>viz.</a:t>
            </a:r>
            <a:endParaRPr sz="2400" dirty="0">
              <a:latin typeface="Verdana"/>
              <a:cs typeface="Verdana"/>
            </a:endParaRPr>
          </a:p>
          <a:p>
            <a:pPr marL="260985" indent="-260350">
              <a:lnSpc>
                <a:spcPct val="100000"/>
              </a:lnSpc>
              <a:spcBef>
                <a:spcPts val="985"/>
              </a:spcBef>
              <a:buSzPct val="81250"/>
              <a:buAutoNum type="arabicPeriod"/>
              <a:tabLst>
                <a:tab pos="260985" algn="l"/>
              </a:tabLst>
            </a:pPr>
            <a:r>
              <a:rPr sz="2400" spc="-100" dirty="0">
                <a:solidFill>
                  <a:srgbClr val="FFFFFF"/>
                </a:solidFill>
                <a:latin typeface="Verdana"/>
                <a:cs typeface="Verdana"/>
              </a:rPr>
              <a:t>Surrogate</a:t>
            </a:r>
            <a:r>
              <a:rPr sz="2400" spc="-20" dirty="0">
                <a:solidFill>
                  <a:srgbClr val="FFFFFF"/>
                </a:solidFill>
                <a:latin typeface="Verdana"/>
                <a:cs typeface="Verdana"/>
              </a:rPr>
              <a:t> </a:t>
            </a:r>
            <a:r>
              <a:rPr sz="2400" spc="-105" dirty="0">
                <a:solidFill>
                  <a:srgbClr val="FFFFFF"/>
                </a:solidFill>
                <a:latin typeface="Verdana"/>
                <a:cs typeface="Verdana"/>
              </a:rPr>
              <a:t>Information</a:t>
            </a:r>
            <a:r>
              <a:rPr sz="2400" spc="-150" dirty="0">
                <a:solidFill>
                  <a:srgbClr val="FFFFFF"/>
                </a:solidFill>
                <a:latin typeface="Verdana"/>
                <a:cs typeface="Verdana"/>
              </a:rPr>
              <a:t> </a:t>
            </a:r>
            <a:r>
              <a:rPr sz="2400" spc="-10" dirty="0">
                <a:solidFill>
                  <a:srgbClr val="FFFFFF"/>
                </a:solidFill>
                <a:latin typeface="Verdana"/>
                <a:cs typeface="Verdana"/>
              </a:rPr>
              <a:t>error</a:t>
            </a:r>
            <a:endParaRPr sz="2400" dirty="0">
              <a:latin typeface="Verdana"/>
              <a:cs typeface="Verdana"/>
            </a:endParaRPr>
          </a:p>
          <a:p>
            <a:pPr marL="346075" indent="-333375">
              <a:lnSpc>
                <a:spcPct val="100000"/>
              </a:lnSpc>
              <a:spcBef>
                <a:spcPts val="1010"/>
              </a:spcBef>
              <a:buSzPct val="81250"/>
              <a:buAutoNum type="arabicPeriod"/>
              <a:tabLst>
                <a:tab pos="346075" algn="l"/>
              </a:tabLst>
            </a:pPr>
            <a:r>
              <a:rPr sz="2400" spc="-25" dirty="0">
                <a:solidFill>
                  <a:srgbClr val="FFFFFF"/>
                </a:solidFill>
                <a:latin typeface="Verdana"/>
                <a:cs typeface="Verdana"/>
              </a:rPr>
              <a:t>Measurement</a:t>
            </a:r>
            <a:r>
              <a:rPr sz="2400" spc="-125" dirty="0">
                <a:solidFill>
                  <a:srgbClr val="FFFFFF"/>
                </a:solidFill>
                <a:latin typeface="Verdana"/>
                <a:cs typeface="Verdana"/>
              </a:rPr>
              <a:t> </a:t>
            </a:r>
            <a:r>
              <a:rPr sz="2400" spc="-10" dirty="0">
                <a:solidFill>
                  <a:srgbClr val="FFFFFF"/>
                </a:solidFill>
                <a:latin typeface="Verdana"/>
                <a:cs typeface="Verdana"/>
              </a:rPr>
              <a:t>error.</a:t>
            </a:r>
            <a:endParaRPr sz="2400" dirty="0">
              <a:latin typeface="Verdana"/>
              <a:cs typeface="Verdana"/>
            </a:endParaRPr>
          </a:p>
          <a:p>
            <a:pPr marL="347345" indent="-334645">
              <a:lnSpc>
                <a:spcPct val="100000"/>
              </a:lnSpc>
              <a:spcBef>
                <a:spcPts val="1010"/>
              </a:spcBef>
              <a:buSzPct val="81250"/>
              <a:buAutoNum type="arabicPeriod"/>
              <a:tabLst>
                <a:tab pos="347345" algn="l"/>
              </a:tabLst>
            </a:pPr>
            <a:r>
              <a:rPr sz="2400" spc="-80" dirty="0">
                <a:solidFill>
                  <a:srgbClr val="FFFFFF"/>
                </a:solidFill>
                <a:latin typeface="Verdana"/>
                <a:cs typeface="Verdana"/>
              </a:rPr>
              <a:t>Experimental</a:t>
            </a:r>
            <a:r>
              <a:rPr sz="2400" spc="-120" dirty="0">
                <a:solidFill>
                  <a:srgbClr val="FFFFFF"/>
                </a:solidFill>
                <a:latin typeface="Verdana"/>
                <a:cs typeface="Verdana"/>
              </a:rPr>
              <a:t> </a:t>
            </a:r>
            <a:r>
              <a:rPr sz="2400" spc="-10" dirty="0">
                <a:solidFill>
                  <a:srgbClr val="FFFFFF"/>
                </a:solidFill>
                <a:latin typeface="Verdana"/>
                <a:cs typeface="Verdana"/>
              </a:rPr>
              <a:t>error.</a:t>
            </a:r>
            <a:endParaRPr sz="2400" dirty="0">
              <a:latin typeface="Verdana"/>
              <a:cs typeface="Verdana"/>
            </a:endParaRPr>
          </a:p>
          <a:p>
            <a:pPr marL="347345" indent="-334645">
              <a:lnSpc>
                <a:spcPct val="100000"/>
              </a:lnSpc>
              <a:spcBef>
                <a:spcPts val="985"/>
              </a:spcBef>
              <a:buSzPct val="81250"/>
              <a:buAutoNum type="arabicPeriod"/>
              <a:tabLst>
                <a:tab pos="347345" algn="l"/>
              </a:tabLst>
            </a:pPr>
            <a:r>
              <a:rPr sz="2400" spc="-20" dirty="0">
                <a:solidFill>
                  <a:srgbClr val="FFFFFF"/>
                </a:solidFill>
                <a:latin typeface="Verdana"/>
                <a:cs typeface="Verdana"/>
              </a:rPr>
              <a:t>Population</a:t>
            </a:r>
            <a:r>
              <a:rPr sz="2400" spc="-190" dirty="0">
                <a:solidFill>
                  <a:srgbClr val="FFFFFF"/>
                </a:solidFill>
                <a:latin typeface="Verdana"/>
                <a:cs typeface="Verdana"/>
              </a:rPr>
              <a:t> </a:t>
            </a:r>
            <a:r>
              <a:rPr sz="2400" spc="-10" dirty="0">
                <a:solidFill>
                  <a:srgbClr val="FFFFFF"/>
                </a:solidFill>
                <a:latin typeface="Verdana"/>
                <a:cs typeface="Verdana"/>
              </a:rPr>
              <a:t>Specification</a:t>
            </a:r>
            <a:r>
              <a:rPr sz="2400" spc="-170" dirty="0">
                <a:solidFill>
                  <a:srgbClr val="FFFFFF"/>
                </a:solidFill>
                <a:latin typeface="Verdana"/>
                <a:cs typeface="Verdana"/>
              </a:rPr>
              <a:t> </a:t>
            </a:r>
            <a:r>
              <a:rPr sz="2400" spc="-10" dirty="0">
                <a:solidFill>
                  <a:srgbClr val="FFFFFF"/>
                </a:solidFill>
                <a:latin typeface="Verdana"/>
                <a:cs typeface="Verdana"/>
              </a:rPr>
              <a:t>error.</a:t>
            </a:r>
            <a:endParaRPr sz="2400" dirty="0">
              <a:latin typeface="Verdana"/>
              <a:cs typeface="Verdana"/>
            </a:endParaRPr>
          </a:p>
          <a:p>
            <a:pPr marL="346075" indent="-333375">
              <a:lnSpc>
                <a:spcPct val="100000"/>
              </a:lnSpc>
              <a:spcBef>
                <a:spcPts val="1010"/>
              </a:spcBef>
              <a:buSzPct val="81250"/>
              <a:buAutoNum type="arabicPeriod"/>
              <a:tabLst>
                <a:tab pos="346075" algn="l"/>
              </a:tabLst>
            </a:pPr>
            <a:r>
              <a:rPr sz="2400" spc="-65" dirty="0">
                <a:solidFill>
                  <a:srgbClr val="FFFFFF"/>
                </a:solidFill>
                <a:latin typeface="Verdana"/>
                <a:cs typeface="Verdana"/>
              </a:rPr>
              <a:t>Frame</a:t>
            </a:r>
            <a:r>
              <a:rPr sz="2400" spc="-140" dirty="0">
                <a:solidFill>
                  <a:srgbClr val="FFFFFF"/>
                </a:solidFill>
                <a:latin typeface="Verdana"/>
                <a:cs typeface="Verdana"/>
              </a:rPr>
              <a:t> </a:t>
            </a:r>
            <a:r>
              <a:rPr sz="2400" spc="-55" dirty="0">
                <a:solidFill>
                  <a:srgbClr val="FFFFFF"/>
                </a:solidFill>
                <a:latin typeface="Verdana"/>
                <a:cs typeface="Verdana"/>
              </a:rPr>
              <a:t>Error.</a:t>
            </a:r>
            <a:endParaRPr sz="2400" dirty="0">
              <a:latin typeface="Verdana"/>
              <a:cs typeface="Verdana"/>
            </a:endParaRPr>
          </a:p>
          <a:p>
            <a:pPr marL="346075" indent="-333375">
              <a:lnSpc>
                <a:spcPct val="100000"/>
              </a:lnSpc>
              <a:spcBef>
                <a:spcPts val="1010"/>
              </a:spcBef>
              <a:buSzPct val="81250"/>
              <a:buAutoNum type="arabicPeriod"/>
              <a:tabLst>
                <a:tab pos="346075" algn="l"/>
              </a:tabLst>
            </a:pPr>
            <a:r>
              <a:rPr sz="2400" spc="-70" dirty="0">
                <a:solidFill>
                  <a:srgbClr val="FFFFFF"/>
                </a:solidFill>
                <a:latin typeface="Verdana"/>
                <a:cs typeface="Verdana"/>
              </a:rPr>
              <a:t>Sampling</a:t>
            </a:r>
            <a:r>
              <a:rPr sz="2400" spc="-204" dirty="0">
                <a:solidFill>
                  <a:srgbClr val="FFFFFF"/>
                </a:solidFill>
                <a:latin typeface="Verdana"/>
                <a:cs typeface="Verdana"/>
              </a:rPr>
              <a:t> </a:t>
            </a:r>
            <a:r>
              <a:rPr sz="2400" spc="-10" dirty="0">
                <a:solidFill>
                  <a:srgbClr val="FFFFFF"/>
                </a:solidFill>
                <a:latin typeface="Verdana"/>
                <a:cs typeface="Verdana"/>
              </a:rPr>
              <a:t>error.</a:t>
            </a:r>
            <a:endParaRPr sz="2400" dirty="0">
              <a:latin typeface="Verdana"/>
              <a:cs typeface="Verdana"/>
            </a:endParaRPr>
          </a:p>
          <a:p>
            <a:pPr marL="347345" indent="-334645">
              <a:lnSpc>
                <a:spcPct val="100000"/>
              </a:lnSpc>
              <a:spcBef>
                <a:spcPts val="985"/>
              </a:spcBef>
              <a:buSzPct val="81250"/>
              <a:buAutoNum type="arabicPeriod"/>
              <a:tabLst>
                <a:tab pos="347345" algn="l"/>
              </a:tabLst>
            </a:pPr>
            <a:r>
              <a:rPr sz="2400" spc="-45" dirty="0">
                <a:solidFill>
                  <a:srgbClr val="FFFFFF"/>
                </a:solidFill>
                <a:latin typeface="Verdana"/>
                <a:cs typeface="Verdana"/>
              </a:rPr>
              <a:t>Selection</a:t>
            </a:r>
            <a:r>
              <a:rPr sz="2400" spc="-160" dirty="0">
                <a:solidFill>
                  <a:srgbClr val="FFFFFF"/>
                </a:solidFill>
                <a:latin typeface="Verdana"/>
                <a:cs typeface="Verdana"/>
              </a:rPr>
              <a:t> </a:t>
            </a:r>
            <a:r>
              <a:rPr sz="2400" spc="-10" dirty="0">
                <a:solidFill>
                  <a:srgbClr val="FFFFFF"/>
                </a:solidFill>
                <a:latin typeface="Verdana"/>
                <a:cs typeface="Verdana"/>
              </a:rPr>
              <a:t>error.</a:t>
            </a:r>
            <a:endParaRPr sz="2400" dirty="0">
              <a:latin typeface="Verdana"/>
              <a:cs typeface="Verdana"/>
            </a:endParaRPr>
          </a:p>
          <a:p>
            <a:pPr marL="347345" indent="-334645">
              <a:lnSpc>
                <a:spcPct val="100000"/>
              </a:lnSpc>
              <a:spcBef>
                <a:spcPts val="1010"/>
              </a:spcBef>
              <a:buSzPct val="81250"/>
              <a:buAutoNum type="arabicPeriod"/>
              <a:tabLst>
                <a:tab pos="347345" algn="l"/>
              </a:tabLst>
            </a:pPr>
            <a:r>
              <a:rPr sz="2400" dirty="0">
                <a:solidFill>
                  <a:srgbClr val="FFFFFF"/>
                </a:solidFill>
                <a:latin typeface="Verdana"/>
                <a:cs typeface="Verdana"/>
              </a:rPr>
              <a:t>Non</a:t>
            </a:r>
            <a:r>
              <a:rPr sz="2400" spc="-140" dirty="0">
                <a:solidFill>
                  <a:srgbClr val="FFFFFF"/>
                </a:solidFill>
                <a:latin typeface="Verdana"/>
                <a:cs typeface="Verdana"/>
              </a:rPr>
              <a:t> </a:t>
            </a:r>
            <a:r>
              <a:rPr sz="2400" spc="-65" dirty="0">
                <a:solidFill>
                  <a:srgbClr val="FFFFFF"/>
                </a:solidFill>
                <a:latin typeface="Verdana"/>
                <a:cs typeface="Verdana"/>
              </a:rPr>
              <a:t>Response</a:t>
            </a:r>
            <a:r>
              <a:rPr sz="2400" spc="-160" dirty="0">
                <a:solidFill>
                  <a:srgbClr val="FFFFFF"/>
                </a:solidFill>
                <a:latin typeface="Verdana"/>
                <a:cs typeface="Verdana"/>
              </a:rPr>
              <a:t> </a:t>
            </a:r>
            <a:r>
              <a:rPr sz="2400" spc="-10" dirty="0">
                <a:solidFill>
                  <a:srgbClr val="FFFFFF"/>
                </a:solidFill>
                <a:latin typeface="Verdana"/>
                <a:cs typeface="Verdana"/>
              </a:rPr>
              <a:t>error.</a:t>
            </a:r>
            <a:endParaRPr sz="2400" dirty="0">
              <a:latin typeface="Verdana"/>
              <a:cs typeface="Verdana"/>
            </a:endParaRPr>
          </a:p>
        </p:txBody>
      </p:sp>
      <p:pic>
        <p:nvPicPr>
          <p:cNvPr id="11266"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07948" y="0"/>
            <a:ext cx="8909304" cy="7767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4615"/>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609600" y="228600"/>
            <a:ext cx="8576310" cy="505267"/>
          </a:xfrm>
          <a:prstGeom prst="rect">
            <a:avLst/>
          </a:prstGeom>
        </p:spPr>
        <p:txBody>
          <a:bodyPr vert="horz" wrap="square" lIns="0" tIns="12700" rIns="0" bIns="0" rtlCol="0">
            <a:spAutoFit/>
          </a:bodyPr>
          <a:lstStyle/>
          <a:p>
            <a:pPr marL="12700">
              <a:lnSpc>
                <a:spcPct val="100000"/>
              </a:lnSpc>
              <a:spcBef>
                <a:spcPts val="100"/>
              </a:spcBef>
            </a:pPr>
            <a:r>
              <a:rPr sz="3200" b="1" spc="-365" dirty="0">
                <a:solidFill>
                  <a:schemeClr val="bg1"/>
                </a:solidFill>
                <a:latin typeface="Tahoma"/>
                <a:cs typeface="Tahoma"/>
              </a:rPr>
              <a:t>Errors</a:t>
            </a:r>
            <a:r>
              <a:rPr sz="3200" b="1" spc="-85" dirty="0">
                <a:solidFill>
                  <a:schemeClr val="bg1"/>
                </a:solidFill>
                <a:latin typeface="Tahoma"/>
                <a:cs typeface="Tahoma"/>
              </a:rPr>
              <a:t> </a:t>
            </a:r>
            <a:r>
              <a:rPr sz="3200" b="1" spc="-65" dirty="0">
                <a:solidFill>
                  <a:schemeClr val="bg1"/>
                </a:solidFill>
                <a:latin typeface="Tahoma"/>
                <a:cs typeface="Tahoma"/>
              </a:rPr>
              <a:t>Affecting</a:t>
            </a:r>
            <a:r>
              <a:rPr sz="3200" b="1" spc="-245" dirty="0">
                <a:solidFill>
                  <a:schemeClr val="bg1"/>
                </a:solidFill>
                <a:latin typeface="Tahoma"/>
                <a:cs typeface="Tahoma"/>
              </a:rPr>
              <a:t> </a:t>
            </a:r>
            <a:r>
              <a:rPr sz="3200" b="1" spc="-55" dirty="0">
                <a:solidFill>
                  <a:schemeClr val="bg1"/>
                </a:solidFill>
                <a:latin typeface="Tahoma"/>
                <a:cs typeface="Tahoma"/>
              </a:rPr>
              <a:t>Research</a:t>
            </a:r>
            <a:r>
              <a:rPr sz="3200" b="1" spc="-215" dirty="0">
                <a:solidFill>
                  <a:schemeClr val="bg1"/>
                </a:solidFill>
                <a:latin typeface="Tahoma"/>
                <a:cs typeface="Tahoma"/>
              </a:rPr>
              <a:t> </a:t>
            </a:r>
            <a:r>
              <a:rPr sz="3200" b="1" spc="-80" dirty="0">
                <a:solidFill>
                  <a:schemeClr val="bg1"/>
                </a:solidFill>
                <a:latin typeface="Tahoma"/>
                <a:cs typeface="Tahoma"/>
              </a:rPr>
              <a:t>Designs</a:t>
            </a:r>
            <a:endParaRPr sz="3200" dirty="0">
              <a:solidFill>
                <a:schemeClr val="bg1"/>
              </a:solidFill>
              <a:latin typeface="Tahoma"/>
              <a:cs typeface="Tahoma"/>
            </a:endParaRPr>
          </a:p>
        </p:txBody>
      </p:sp>
      <p:sp>
        <p:nvSpPr>
          <p:cNvPr id="12" name="object 12"/>
          <p:cNvSpPr txBox="1"/>
          <p:nvPr/>
        </p:nvSpPr>
        <p:spPr>
          <a:xfrm>
            <a:off x="457200" y="914400"/>
            <a:ext cx="11277600" cy="5670783"/>
          </a:xfrm>
          <a:prstGeom prst="rect">
            <a:avLst/>
          </a:prstGeom>
        </p:spPr>
        <p:txBody>
          <a:bodyPr vert="horz" wrap="square" lIns="0" tIns="12700" rIns="0" bIns="0" rtlCol="0">
            <a:spAutoFit/>
          </a:bodyPr>
          <a:lstStyle/>
          <a:p>
            <a:pPr marL="12700" marR="5080">
              <a:lnSpc>
                <a:spcPct val="100000"/>
              </a:lnSpc>
              <a:spcBef>
                <a:spcPts val="100"/>
              </a:spcBef>
            </a:pPr>
            <a:r>
              <a:rPr sz="2000" spc="-20" dirty="0">
                <a:solidFill>
                  <a:srgbClr val="FFFFFF"/>
                </a:solidFill>
                <a:latin typeface="Times New Roman" pitchFamily="18" charset="0"/>
                <a:cs typeface="Times New Roman" pitchFamily="18" charset="0"/>
              </a:rPr>
              <a:t>.</a:t>
            </a:r>
            <a:r>
              <a:rPr lang="en-US" sz="2800" b="1" spc="-105" dirty="0">
                <a:solidFill>
                  <a:srgbClr val="FFFFFF"/>
                </a:solidFill>
                <a:latin typeface="Times New Roman" pitchFamily="18" charset="0"/>
                <a:cs typeface="Times New Roman" pitchFamily="18" charset="0"/>
              </a:rPr>
              <a:t>1. </a:t>
            </a:r>
            <a:r>
              <a:rPr sz="2800" b="1" spc="-105" dirty="0">
                <a:solidFill>
                  <a:srgbClr val="FFFFFF"/>
                </a:solidFill>
                <a:latin typeface="Times New Roman" pitchFamily="18" charset="0"/>
                <a:cs typeface="Times New Roman" pitchFamily="18" charset="0"/>
              </a:rPr>
              <a:t>Surrogate Information</a:t>
            </a:r>
            <a:r>
              <a:rPr sz="2800" b="1" spc="-150" dirty="0">
                <a:solidFill>
                  <a:srgbClr val="FFFFFF"/>
                </a:solidFill>
                <a:latin typeface="Times New Roman" pitchFamily="18" charset="0"/>
                <a:cs typeface="Times New Roman" pitchFamily="18" charset="0"/>
              </a:rPr>
              <a:t> </a:t>
            </a:r>
            <a:r>
              <a:rPr sz="2800" b="1" spc="-10" dirty="0">
                <a:solidFill>
                  <a:srgbClr val="FFFFFF"/>
                </a:solidFill>
                <a:latin typeface="Times New Roman" pitchFamily="18" charset="0"/>
                <a:cs typeface="Times New Roman" pitchFamily="18" charset="0"/>
              </a:rPr>
              <a:t>error</a:t>
            </a:r>
            <a:r>
              <a:rPr lang="en-US" sz="2800" b="1" spc="-10" dirty="0">
                <a:solidFill>
                  <a:srgbClr val="FFFFFF"/>
                </a:solidFill>
                <a:latin typeface="Times New Roman" pitchFamily="18" charset="0"/>
                <a:cs typeface="Times New Roman" pitchFamily="18" charset="0"/>
              </a:rPr>
              <a:t>: </a:t>
            </a:r>
          </a:p>
          <a:p>
            <a:pPr marL="260985" indent="-260350" algn="just">
              <a:spcBef>
                <a:spcPts val="985"/>
              </a:spcBef>
              <a:buSzPct val="81250"/>
              <a:buFont typeface="Arial" pitchFamily="34" charset="0"/>
              <a:buChar char="•"/>
              <a:tabLst>
                <a:tab pos="260985" algn="l"/>
              </a:tabLst>
            </a:pPr>
            <a:r>
              <a:rPr lang="en-IN" sz="2300" b="1" dirty="0">
                <a:solidFill>
                  <a:schemeClr val="bg1"/>
                </a:solidFill>
                <a:latin typeface="Times New Roman" pitchFamily="18" charset="0"/>
                <a:cs typeface="Times New Roman" pitchFamily="18" charset="0"/>
              </a:rPr>
              <a:t>Surrogate Information Error</a:t>
            </a:r>
            <a:r>
              <a:rPr lang="en-IN" sz="2300" dirty="0">
                <a:solidFill>
                  <a:schemeClr val="bg1"/>
                </a:solidFill>
                <a:latin typeface="Times New Roman" pitchFamily="18" charset="0"/>
                <a:cs typeface="Times New Roman" pitchFamily="18" charset="0"/>
              </a:rPr>
              <a:t> occurs in research when </a:t>
            </a:r>
            <a:r>
              <a:rPr lang="en-IN" sz="2300" b="1" dirty="0">
                <a:solidFill>
                  <a:schemeClr val="bg1"/>
                </a:solidFill>
                <a:latin typeface="Times New Roman" pitchFamily="18" charset="0"/>
                <a:cs typeface="Times New Roman" pitchFamily="18" charset="0"/>
              </a:rPr>
              <a:t>the information collected does not directly address the actual problem being investigated</a:t>
            </a:r>
            <a:r>
              <a:rPr lang="en-IN" sz="2300" dirty="0">
                <a:solidFill>
                  <a:schemeClr val="bg1"/>
                </a:solidFill>
                <a:latin typeface="Times New Roman" pitchFamily="18" charset="0"/>
                <a:cs typeface="Times New Roman" pitchFamily="18" charset="0"/>
              </a:rPr>
              <a:t>, but instead captures data that acts as a substitute (or "surrogate") for the real information needed. </a:t>
            </a:r>
          </a:p>
          <a:p>
            <a:pPr marL="260985" indent="-260350" algn="just">
              <a:spcBef>
                <a:spcPts val="985"/>
              </a:spcBef>
              <a:buSzPct val="81250"/>
              <a:buFont typeface="Arial" pitchFamily="34" charset="0"/>
              <a:buChar char="•"/>
              <a:tabLst>
                <a:tab pos="260985" algn="l"/>
              </a:tabLst>
            </a:pPr>
            <a:r>
              <a:rPr lang="en-IN" sz="2300" dirty="0">
                <a:solidFill>
                  <a:schemeClr val="bg1"/>
                </a:solidFill>
                <a:latin typeface="Times New Roman" pitchFamily="18" charset="0"/>
                <a:cs typeface="Times New Roman" pitchFamily="18" charset="0"/>
              </a:rPr>
              <a:t>This leads to incorrect conclusions and ineffective decisions.</a:t>
            </a:r>
          </a:p>
          <a:p>
            <a:pPr marL="260985" indent="-260350" algn="just">
              <a:spcBef>
                <a:spcPts val="985"/>
              </a:spcBef>
              <a:buSzPct val="81250"/>
              <a:buFont typeface="Arial" pitchFamily="34" charset="0"/>
              <a:buChar char="•"/>
              <a:tabLst>
                <a:tab pos="260985" algn="l"/>
              </a:tabLst>
            </a:pPr>
            <a:r>
              <a:rPr lang="en-IN" sz="2300" dirty="0">
                <a:solidFill>
                  <a:schemeClr val="bg1"/>
                </a:solidFill>
                <a:latin typeface="Times New Roman" pitchFamily="18" charset="0"/>
                <a:cs typeface="Times New Roman" pitchFamily="18" charset="0"/>
              </a:rPr>
              <a:t>Researchers sometimes use easily measurable indicators (surrogates)</a:t>
            </a:r>
          </a:p>
          <a:p>
            <a:pPr marL="260985" indent="-260350" algn="just">
              <a:spcBef>
                <a:spcPts val="985"/>
              </a:spcBef>
              <a:buSzPct val="81250"/>
              <a:buFont typeface="Arial" pitchFamily="34" charset="0"/>
              <a:buChar char="•"/>
              <a:tabLst>
                <a:tab pos="260985" algn="l"/>
              </a:tabLst>
            </a:pPr>
            <a:r>
              <a:rPr lang="en-IN" sz="2300" dirty="0">
                <a:solidFill>
                  <a:schemeClr val="bg1"/>
                </a:solidFill>
                <a:latin typeface="Times New Roman" pitchFamily="18" charset="0"/>
                <a:cs typeface="Times New Roman" pitchFamily="18" charset="0"/>
              </a:rPr>
              <a:t>instead of the actual variables that matter, especially when the real variables are hard to measure. </a:t>
            </a:r>
          </a:p>
          <a:p>
            <a:pPr marL="260985" indent="-260350" algn="just">
              <a:spcBef>
                <a:spcPts val="985"/>
              </a:spcBef>
              <a:buSzPct val="81250"/>
              <a:buFont typeface="Arial" pitchFamily="34" charset="0"/>
              <a:buChar char="•"/>
              <a:tabLst>
                <a:tab pos="260985" algn="l"/>
              </a:tabLst>
            </a:pPr>
            <a:r>
              <a:rPr lang="en-IN" sz="2300" dirty="0">
                <a:solidFill>
                  <a:schemeClr val="bg1"/>
                </a:solidFill>
                <a:latin typeface="Times New Roman" pitchFamily="18" charset="0"/>
                <a:cs typeface="Times New Roman" pitchFamily="18" charset="0"/>
              </a:rPr>
              <a:t>However, if the surrogate is a poor substitute, it results in </a:t>
            </a:r>
            <a:r>
              <a:rPr lang="en-IN" sz="2300" b="1" dirty="0">
                <a:solidFill>
                  <a:schemeClr val="bg1"/>
                </a:solidFill>
                <a:latin typeface="Times New Roman" pitchFamily="18" charset="0"/>
                <a:cs typeface="Times New Roman" pitchFamily="18" charset="0"/>
              </a:rPr>
              <a:t>misleading or irrelevant findings</a:t>
            </a:r>
            <a:r>
              <a:rPr lang="en-IN" sz="2300" dirty="0">
                <a:solidFill>
                  <a:schemeClr val="bg1"/>
                </a:solidFill>
                <a:latin typeface="Times New Roman" pitchFamily="18" charset="0"/>
                <a:cs typeface="Times New Roman" pitchFamily="18" charset="0"/>
              </a:rPr>
              <a:t>.</a:t>
            </a:r>
          </a:p>
          <a:p>
            <a:pPr marL="260985" indent="-260350" algn="just">
              <a:spcBef>
                <a:spcPts val="985"/>
              </a:spcBef>
              <a:buSzPct val="81250"/>
              <a:buFont typeface="Arial" pitchFamily="34" charset="0"/>
              <a:buChar char="•"/>
              <a:tabLst>
                <a:tab pos="260985" algn="l"/>
              </a:tabLst>
            </a:pPr>
            <a:r>
              <a:rPr lang="en-IN" sz="2300" b="1" dirty="0">
                <a:solidFill>
                  <a:schemeClr val="bg1"/>
                </a:solidFill>
                <a:latin typeface="Times New Roman" pitchFamily="18" charset="0"/>
                <a:cs typeface="Times New Roman" pitchFamily="18" charset="0"/>
              </a:rPr>
              <a:t>Example : A company wants to study customer satisfaction with their product.</a:t>
            </a:r>
          </a:p>
          <a:p>
            <a:pPr marL="260985" indent="-260350" algn="just">
              <a:spcBef>
                <a:spcPts val="985"/>
              </a:spcBef>
              <a:buSzPct val="81250"/>
              <a:buFont typeface="Arial" pitchFamily="34" charset="0"/>
              <a:buChar char="•"/>
              <a:tabLst>
                <a:tab pos="260985" algn="l"/>
              </a:tabLst>
            </a:pPr>
            <a:r>
              <a:rPr lang="en-IN" sz="2300" b="1" dirty="0">
                <a:solidFill>
                  <a:schemeClr val="bg1"/>
                </a:solidFill>
                <a:latin typeface="Times New Roman" pitchFamily="18" charset="0"/>
                <a:cs typeface="Times New Roman" pitchFamily="18" charset="0"/>
              </a:rPr>
              <a:t>Instead of asking customers directly about their satisfaction, the researcher measures the number of customer complaints.</a:t>
            </a:r>
          </a:p>
          <a:p>
            <a:pPr marL="260985" indent="-260350">
              <a:lnSpc>
                <a:spcPct val="100000"/>
              </a:lnSpc>
              <a:spcBef>
                <a:spcPts val="985"/>
              </a:spcBef>
              <a:buSzPct val="81250"/>
              <a:tabLst>
                <a:tab pos="260985" algn="l"/>
              </a:tabLst>
            </a:pPr>
            <a:endParaRPr sz="20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9223375" cy="553998"/>
          </a:xfrm>
        </p:spPr>
        <p:txBody>
          <a:bodyPr>
            <a:normAutofit fontScale="90000"/>
          </a:bodyPr>
          <a:lstStyle/>
          <a:p>
            <a:r>
              <a:rPr lang="en-IN" b="1" spc="-365" dirty="0">
                <a:solidFill>
                  <a:schemeClr val="tx2"/>
                </a:solidFill>
                <a:latin typeface="Tahoma"/>
                <a:cs typeface="Tahoma"/>
              </a:rPr>
              <a:t>Errors</a:t>
            </a:r>
            <a:r>
              <a:rPr lang="en-IN" b="1" spc="-85" dirty="0">
                <a:solidFill>
                  <a:schemeClr val="tx2"/>
                </a:solidFill>
                <a:latin typeface="Tahoma"/>
                <a:cs typeface="Tahoma"/>
              </a:rPr>
              <a:t> </a:t>
            </a:r>
            <a:r>
              <a:rPr lang="en-IN" b="1" spc="-65" dirty="0">
                <a:solidFill>
                  <a:schemeClr val="tx2"/>
                </a:solidFill>
                <a:latin typeface="Tahoma"/>
                <a:cs typeface="Tahoma"/>
              </a:rPr>
              <a:t>Affecting</a:t>
            </a:r>
            <a:r>
              <a:rPr lang="en-IN" b="1" spc="-245" dirty="0">
                <a:solidFill>
                  <a:schemeClr val="tx2"/>
                </a:solidFill>
                <a:latin typeface="Tahoma"/>
                <a:cs typeface="Tahoma"/>
              </a:rPr>
              <a:t> </a:t>
            </a:r>
            <a:r>
              <a:rPr lang="en-IN" b="1" spc="-55" dirty="0">
                <a:solidFill>
                  <a:schemeClr val="tx2"/>
                </a:solidFill>
                <a:latin typeface="Tahoma"/>
                <a:cs typeface="Tahoma"/>
              </a:rPr>
              <a:t>Research</a:t>
            </a:r>
            <a:r>
              <a:rPr lang="en-IN" b="1" spc="-215" dirty="0">
                <a:solidFill>
                  <a:schemeClr val="tx2"/>
                </a:solidFill>
                <a:latin typeface="Tahoma"/>
                <a:cs typeface="Tahoma"/>
              </a:rPr>
              <a:t> </a:t>
            </a:r>
            <a:r>
              <a:rPr lang="en-IN" b="1" spc="-80" dirty="0">
                <a:solidFill>
                  <a:schemeClr val="tx2"/>
                </a:solidFill>
                <a:latin typeface="Tahoma"/>
                <a:cs typeface="Tahoma"/>
              </a:rPr>
              <a:t>Designs</a:t>
            </a:r>
            <a:endParaRPr lang="en-IN" dirty="0">
              <a:solidFill>
                <a:schemeClr val="tx2"/>
              </a:solidFill>
            </a:endParaRPr>
          </a:p>
        </p:txBody>
      </p:sp>
      <p:sp>
        <p:nvSpPr>
          <p:cNvPr id="3" name="Text Placeholder 2"/>
          <p:cNvSpPr>
            <a:spLocks noGrp="1"/>
          </p:cNvSpPr>
          <p:nvPr>
            <p:ph idx="1"/>
          </p:nvPr>
        </p:nvSpPr>
        <p:spPr>
          <a:xfrm>
            <a:off x="304800" y="762000"/>
            <a:ext cx="11582400" cy="6186309"/>
          </a:xfrm>
        </p:spPr>
        <p:txBody>
          <a:bodyPr>
            <a:normAutofit fontScale="92500"/>
          </a:bodyPr>
          <a:lstStyle/>
          <a:p>
            <a:pPr marL="457200" indent="-457200">
              <a:buAutoNum type="arabicPeriod" startAt="2"/>
            </a:pPr>
            <a:r>
              <a:rPr lang="en-IN" sz="2800" b="1" dirty="0">
                <a:latin typeface="Times New Roman" pitchFamily="18" charset="0"/>
                <a:cs typeface="Times New Roman" pitchFamily="18" charset="0"/>
              </a:rPr>
              <a:t>Measurement Error</a:t>
            </a:r>
            <a:r>
              <a:rPr lang="en-IN" sz="2800" dirty="0">
                <a:latin typeface="Times New Roman" pitchFamily="18" charset="0"/>
                <a:cs typeface="Times New Roman" pitchFamily="18" charset="0"/>
              </a:rPr>
              <a:t> </a:t>
            </a:r>
          </a:p>
          <a:p>
            <a:pPr marL="457200" indent="-457200" algn="just">
              <a:buFont typeface="Arial" pitchFamily="34" charset="0"/>
              <a:buChar char="•"/>
            </a:pPr>
            <a:r>
              <a:rPr lang="en-IN" sz="2200" dirty="0">
                <a:latin typeface="Times New Roman" pitchFamily="18" charset="0"/>
                <a:cs typeface="Times New Roman" pitchFamily="18" charset="0"/>
              </a:rPr>
              <a:t>This occurs when there is a difference between the actual value of a variable and the value obtained through the measurement process. </a:t>
            </a:r>
          </a:p>
          <a:p>
            <a:pPr marL="457200" indent="-457200" algn="just">
              <a:buFont typeface="Arial" pitchFamily="34" charset="0"/>
              <a:buChar char="•"/>
            </a:pPr>
            <a:r>
              <a:rPr lang="en-IN" sz="2200" dirty="0">
                <a:latin typeface="Times New Roman" pitchFamily="18" charset="0"/>
                <a:cs typeface="Times New Roman" pitchFamily="18" charset="0"/>
              </a:rPr>
              <a:t>It can arise due to flaws in instruments, methods, respondents, or researchers.</a:t>
            </a:r>
          </a:p>
          <a:p>
            <a:pPr marL="457200" indent="-457200" algn="just">
              <a:buFont typeface="Arial" pitchFamily="34" charset="0"/>
              <a:buChar char="•"/>
            </a:pPr>
            <a:r>
              <a:rPr lang="en-IN" sz="2200" dirty="0">
                <a:latin typeface="Times New Roman" pitchFamily="18" charset="0"/>
                <a:cs typeface="Times New Roman" pitchFamily="18" charset="0"/>
              </a:rPr>
              <a:t>Measurement error affects the accuracy and reliability of research results. It is broadly classified into two types</a:t>
            </a:r>
          </a:p>
          <a:p>
            <a:pPr marL="457200" indent="-457200" algn="just">
              <a:buFont typeface="Arial" pitchFamily="34" charset="0"/>
              <a:buChar char="•"/>
            </a:pPr>
            <a:r>
              <a:rPr lang="en-IN" sz="2200" b="1" dirty="0">
                <a:latin typeface="Times New Roman" pitchFamily="18" charset="0"/>
                <a:cs typeface="Times New Roman" pitchFamily="18" charset="0"/>
              </a:rPr>
              <a:t>Systematic Error</a:t>
            </a:r>
            <a:r>
              <a:rPr lang="en-IN" sz="2200" dirty="0">
                <a:latin typeface="Times New Roman" pitchFamily="18" charset="0"/>
                <a:cs typeface="Times New Roman" pitchFamily="18" charset="0"/>
              </a:rPr>
              <a:t> – Consistent, repeatable errors caused by faulty equipment or biased procedures. </a:t>
            </a:r>
          </a:p>
          <a:p>
            <a:pPr algn="just">
              <a:buFont typeface="Arial" pitchFamily="34" charset="0"/>
              <a:buChar char="•"/>
            </a:pPr>
            <a:r>
              <a:rPr lang="en-IN" sz="2200" dirty="0">
                <a:latin typeface="Times New Roman" pitchFamily="18" charset="0"/>
                <a:cs typeface="Times New Roman" pitchFamily="18" charset="0"/>
              </a:rPr>
              <a:t> It skews results in a specific direction.</a:t>
            </a:r>
          </a:p>
          <a:p>
            <a:pPr algn="just">
              <a:buFont typeface="Arial" pitchFamily="34" charset="0"/>
              <a:buChar char="•"/>
            </a:pPr>
            <a:r>
              <a:rPr lang="en-IN" sz="2200" b="1" dirty="0">
                <a:latin typeface="Times New Roman" pitchFamily="18" charset="0"/>
                <a:cs typeface="Times New Roman" pitchFamily="18" charset="0"/>
              </a:rPr>
              <a:t> Random Error</a:t>
            </a:r>
            <a:r>
              <a:rPr lang="en-IN" sz="2200" dirty="0">
                <a:latin typeface="Times New Roman" pitchFamily="18" charset="0"/>
                <a:cs typeface="Times New Roman" pitchFamily="18" charset="0"/>
              </a:rPr>
              <a:t> – Unpredictable variations due to temporary factors like mood, misunderstanding, or environmental conditions. It causes inconsistency.</a:t>
            </a:r>
          </a:p>
          <a:p>
            <a:pPr algn="just"/>
            <a:endParaRPr lang="en-IN" sz="2200" dirty="0">
              <a:latin typeface="Times New Roman" pitchFamily="18" charset="0"/>
              <a:cs typeface="Times New Roman" pitchFamily="18" charset="0"/>
            </a:endParaRPr>
          </a:p>
          <a:p>
            <a:pPr algn="just">
              <a:buFont typeface="Arial" pitchFamily="34" charset="0"/>
              <a:buChar char="•"/>
            </a:pPr>
            <a:r>
              <a:rPr lang="en-US" sz="2200" b="1" dirty="0">
                <a:latin typeface="Times New Roman" pitchFamily="18" charset="0"/>
                <a:cs typeface="Times New Roman" pitchFamily="18" charset="0"/>
              </a:rPr>
              <a:t> Example: </a:t>
            </a:r>
            <a:r>
              <a:rPr lang="en-IN" sz="2200" dirty="0">
                <a:latin typeface="Times New Roman" pitchFamily="18" charset="0"/>
                <a:cs typeface="Times New Roman" pitchFamily="18" charset="0"/>
              </a:rPr>
              <a:t>Suppose a researcher is conducting a survey on </a:t>
            </a:r>
            <a:r>
              <a:rPr lang="en-IN" sz="2200" b="1" dirty="0">
                <a:latin typeface="Times New Roman" pitchFamily="18" charset="0"/>
                <a:cs typeface="Times New Roman" pitchFamily="18" charset="0"/>
              </a:rPr>
              <a:t>customer satisfaction</a:t>
            </a:r>
            <a:r>
              <a:rPr lang="en-IN" sz="2200" dirty="0">
                <a:latin typeface="Times New Roman" pitchFamily="18" charset="0"/>
                <a:cs typeface="Times New Roman" pitchFamily="18" charset="0"/>
              </a:rPr>
              <a:t> using a 5-point scale (1 = very dissatisfied, 5 = very satisfied). A measurement error might occur if:</a:t>
            </a:r>
          </a:p>
          <a:p>
            <a:pPr algn="just"/>
            <a:r>
              <a:rPr lang="en-IN" sz="2200" b="1" dirty="0">
                <a:latin typeface="Times New Roman" pitchFamily="18" charset="0"/>
                <a:cs typeface="Times New Roman" pitchFamily="18" charset="0"/>
              </a:rPr>
              <a:t>Systematic Error:</a:t>
            </a:r>
            <a:r>
              <a:rPr lang="en-IN" sz="2200" dirty="0">
                <a:latin typeface="Times New Roman" pitchFamily="18" charset="0"/>
                <a:cs typeface="Times New Roman" pitchFamily="18" charset="0"/>
              </a:rPr>
              <a:t> The scale is misinterpreted by many respondents because the wording is unclear (e.g., "How fast was our service?" might confuse people about whether "fast" is good or bad).</a:t>
            </a:r>
          </a:p>
          <a:p>
            <a:pPr algn="just"/>
            <a:r>
              <a:rPr lang="en-IN" sz="2200" b="1" dirty="0">
                <a:latin typeface="Times New Roman" pitchFamily="18" charset="0"/>
                <a:cs typeface="Times New Roman" pitchFamily="18" charset="0"/>
              </a:rPr>
              <a:t>Random Error:</a:t>
            </a:r>
            <a:r>
              <a:rPr lang="en-IN" sz="2200" dirty="0">
                <a:latin typeface="Times New Roman" pitchFamily="18" charset="0"/>
                <a:cs typeface="Times New Roman" pitchFamily="18" charset="0"/>
              </a:rPr>
              <a:t> One respondent was in a hurry and randomly clicked answers without reading the questions carefully.</a:t>
            </a:r>
          </a:p>
          <a:p>
            <a:endParaRPr lang="en-IN" sz="22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609600" y="228600"/>
            <a:ext cx="8576310" cy="505267"/>
          </a:xfrm>
          <a:prstGeom prst="rect">
            <a:avLst/>
          </a:prstGeom>
        </p:spPr>
        <p:txBody>
          <a:bodyPr vert="horz" wrap="square" lIns="0" tIns="12700" rIns="0" bIns="0" rtlCol="0">
            <a:spAutoFit/>
          </a:bodyPr>
          <a:lstStyle/>
          <a:p>
            <a:pPr marL="12700">
              <a:lnSpc>
                <a:spcPct val="100000"/>
              </a:lnSpc>
              <a:spcBef>
                <a:spcPts val="100"/>
              </a:spcBef>
            </a:pPr>
            <a:r>
              <a:rPr sz="3200" b="1" spc="-365" dirty="0">
                <a:latin typeface="Tahoma"/>
                <a:cs typeface="Tahoma"/>
              </a:rPr>
              <a:t>Errors</a:t>
            </a:r>
            <a:r>
              <a:rPr sz="3200" b="1" spc="-85" dirty="0">
                <a:latin typeface="Tahoma"/>
                <a:cs typeface="Tahoma"/>
              </a:rPr>
              <a:t> </a:t>
            </a:r>
            <a:r>
              <a:rPr sz="3200" b="1" spc="-65" dirty="0">
                <a:latin typeface="Tahoma"/>
                <a:cs typeface="Tahoma"/>
              </a:rPr>
              <a:t>Affecting</a:t>
            </a:r>
            <a:r>
              <a:rPr sz="3200" b="1" spc="-245" dirty="0">
                <a:latin typeface="Tahoma"/>
                <a:cs typeface="Tahoma"/>
              </a:rPr>
              <a:t> </a:t>
            </a:r>
            <a:r>
              <a:rPr sz="3200" b="1" spc="-55" dirty="0">
                <a:latin typeface="Tahoma"/>
                <a:cs typeface="Tahoma"/>
              </a:rPr>
              <a:t>Research</a:t>
            </a:r>
            <a:r>
              <a:rPr sz="3200" b="1" spc="-215" dirty="0">
                <a:latin typeface="Tahoma"/>
                <a:cs typeface="Tahoma"/>
              </a:rPr>
              <a:t> </a:t>
            </a:r>
            <a:r>
              <a:rPr sz="3200" b="1" spc="-80" dirty="0">
                <a:latin typeface="Tahoma"/>
                <a:cs typeface="Tahoma"/>
              </a:rPr>
              <a:t>Designs</a:t>
            </a:r>
            <a:endParaRPr sz="3200">
              <a:latin typeface="Tahoma"/>
              <a:cs typeface="Tahoma"/>
            </a:endParaRPr>
          </a:p>
        </p:txBody>
      </p:sp>
      <p:sp>
        <p:nvSpPr>
          <p:cNvPr id="12" name="object 12"/>
          <p:cNvSpPr txBox="1"/>
          <p:nvPr/>
        </p:nvSpPr>
        <p:spPr>
          <a:xfrm>
            <a:off x="381000" y="990601"/>
            <a:ext cx="11353800" cy="6173485"/>
          </a:xfrm>
          <a:prstGeom prst="rect">
            <a:avLst/>
          </a:prstGeom>
        </p:spPr>
        <p:txBody>
          <a:bodyPr vert="horz" wrap="square" lIns="0" tIns="12700" rIns="0" bIns="0" rtlCol="0">
            <a:spAutoFit/>
          </a:bodyPr>
          <a:lstStyle/>
          <a:p>
            <a:r>
              <a:rPr lang="en-IN" sz="2800" b="1" dirty="0">
                <a:solidFill>
                  <a:schemeClr val="bg1"/>
                </a:solidFill>
                <a:latin typeface="Times New Roman" pitchFamily="18" charset="0"/>
                <a:cs typeface="Times New Roman" pitchFamily="18" charset="0"/>
              </a:rPr>
              <a:t>3. Experimental Error</a:t>
            </a:r>
            <a:r>
              <a:rPr lang="en-IN" sz="2800" dirty="0">
                <a:solidFill>
                  <a:schemeClr val="bg1"/>
                </a:solidFill>
                <a:latin typeface="Times New Roman" pitchFamily="18" charset="0"/>
                <a:cs typeface="Times New Roman" pitchFamily="18" charset="0"/>
              </a:rPr>
              <a:t/>
            </a:r>
            <a:br>
              <a:rPr lang="en-IN" sz="2800" dirty="0">
                <a:solidFill>
                  <a:schemeClr val="bg1"/>
                </a:solidFill>
                <a:latin typeface="Times New Roman" pitchFamily="18" charset="0"/>
                <a:cs typeface="Times New Roman" pitchFamily="18" charset="0"/>
              </a:rPr>
            </a:br>
            <a:r>
              <a:rPr lang="en-IN" sz="2800" dirty="0">
                <a:solidFill>
                  <a:schemeClr val="bg1"/>
                </a:solidFill>
                <a:latin typeface="Times New Roman" pitchFamily="18" charset="0"/>
                <a:cs typeface="Times New Roman" pitchFamily="18" charset="0"/>
              </a:rPr>
              <a:t>Happens during experiments due to uncontrolled factors or variability that can influence the outcome. It may include environmental conditions, researcher influence, or participant </a:t>
            </a:r>
            <a:r>
              <a:rPr lang="en-IN" sz="2800" dirty="0" err="1">
                <a:solidFill>
                  <a:schemeClr val="bg1"/>
                </a:solidFill>
                <a:latin typeface="Times New Roman" pitchFamily="18" charset="0"/>
                <a:cs typeface="Times New Roman" pitchFamily="18" charset="0"/>
              </a:rPr>
              <a:t>behavior</a:t>
            </a:r>
            <a:r>
              <a:rPr lang="en-IN" sz="2800" dirty="0">
                <a:solidFill>
                  <a:schemeClr val="bg1"/>
                </a:solidFill>
                <a:latin typeface="Times New Roman" pitchFamily="18" charset="0"/>
                <a:cs typeface="Times New Roman" pitchFamily="18" charset="0"/>
              </a:rPr>
              <a:t>.</a:t>
            </a:r>
          </a:p>
          <a:p>
            <a:endParaRPr lang="en-IN" sz="2800" dirty="0">
              <a:solidFill>
                <a:schemeClr val="bg1"/>
              </a:solidFill>
              <a:latin typeface="Times New Roman" pitchFamily="18" charset="0"/>
              <a:cs typeface="Times New Roman" pitchFamily="18" charset="0"/>
            </a:endParaRPr>
          </a:p>
          <a:p>
            <a:r>
              <a:rPr lang="en-IN" sz="2800" b="1" dirty="0">
                <a:solidFill>
                  <a:schemeClr val="bg1"/>
                </a:solidFill>
                <a:latin typeface="Times New Roman" pitchFamily="18" charset="0"/>
                <a:cs typeface="Times New Roman" pitchFamily="18" charset="0"/>
              </a:rPr>
              <a:t>4. Population Specification Error</a:t>
            </a:r>
            <a:r>
              <a:rPr lang="en-IN" sz="2800" dirty="0">
                <a:solidFill>
                  <a:schemeClr val="bg1"/>
                </a:solidFill>
                <a:latin typeface="Times New Roman" pitchFamily="18" charset="0"/>
                <a:cs typeface="Times New Roman" pitchFamily="18" charset="0"/>
              </a:rPr>
              <a:t/>
            </a:r>
            <a:br>
              <a:rPr lang="en-IN" sz="2800" dirty="0">
                <a:solidFill>
                  <a:schemeClr val="bg1"/>
                </a:solidFill>
                <a:latin typeface="Times New Roman" pitchFamily="18" charset="0"/>
                <a:cs typeface="Times New Roman" pitchFamily="18" charset="0"/>
              </a:rPr>
            </a:br>
            <a:r>
              <a:rPr lang="en-IN" sz="2800" dirty="0">
                <a:solidFill>
                  <a:schemeClr val="bg1"/>
                </a:solidFill>
                <a:latin typeface="Times New Roman" pitchFamily="18" charset="0"/>
                <a:cs typeface="Times New Roman" pitchFamily="18" charset="0"/>
              </a:rPr>
              <a:t>Occurs when the researcher incorrectly defines the population of interest. For example, surveying only urban customers for a product that is also used widely in rural areas.</a:t>
            </a:r>
          </a:p>
          <a:p>
            <a:endParaRPr lang="en-IN" sz="2800" dirty="0">
              <a:solidFill>
                <a:schemeClr val="bg1"/>
              </a:solidFill>
              <a:latin typeface="Times New Roman" pitchFamily="18" charset="0"/>
              <a:cs typeface="Times New Roman" pitchFamily="18" charset="0"/>
            </a:endParaRPr>
          </a:p>
          <a:p>
            <a:r>
              <a:rPr lang="en-IN" sz="2800" b="1" dirty="0">
                <a:solidFill>
                  <a:schemeClr val="bg1"/>
                </a:solidFill>
                <a:latin typeface="Times New Roman" pitchFamily="18" charset="0"/>
                <a:cs typeface="Times New Roman" pitchFamily="18" charset="0"/>
              </a:rPr>
              <a:t>5. Selection Error</a:t>
            </a:r>
            <a:r>
              <a:rPr lang="en-IN" sz="2800" dirty="0">
                <a:solidFill>
                  <a:schemeClr val="bg1"/>
                </a:solidFill>
                <a:latin typeface="Times New Roman" pitchFamily="18" charset="0"/>
                <a:cs typeface="Times New Roman" pitchFamily="18" charset="0"/>
              </a:rPr>
              <a:t/>
            </a:r>
            <a:br>
              <a:rPr lang="en-IN" sz="2800" dirty="0">
                <a:solidFill>
                  <a:schemeClr val="bg1"/>
                </a:solidFill>
                <a:latin typeface="Times New Roman" pitchFamily="18" charset="0"/>
                <a:cs typeface="Times New Roman" pitchFamily="18" charset="0"/>
              </a:rPr>
            </a:br>
            <a:r>
              <a:rPr lang="en-IN" sz="2800" dirty="0">
                <a:solidFill>
                  <a:schemeClr val="bg1"/>
                </a:solidFill>
                <a:latin typeface="Times New Roman" pitchFamily="18" charset="0"/>
                <a:cs typeface="Times New Roman" pitchFamily="18" charset="0"/>
              </a:rPr>
              <a:t>Happens when the selection process for the sample is biased or flawed, leading to non-representative samples (e.g., self-selection, convenience sampling).</a:t>
            </a:r>
          </a:p>
          <a:p>
            <a:pPr marL="260985" indent="-260350">
              <a:lnSpc>
                <a:spcPct val="100000"/>
              </a:lnSpc>
              <a:spcBef>
                <a:spcPts val="985"/>
              </a:spcBef>
              <a:buSzPct val="81250"/>
              <a:tabLst>
                <a:tab pos="260985" algn="l"/>
              </a:tabLst>
            </a:pPr>
            <a:endParaRPr sz="2800">
              <a:solidFill>
                <a:schemeClr val="bg1"/>
              </a:solidFill>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62406" y="23825"/>
            <a:ext cx="9223375" cy="492443"/>
          </a:xfrm>
        </p:spPr>
        <p:txBody>
          <a:bodyPr>
            <a:normAutofit fontScale="90000"/>
          </a:bodyPr>
          <a:lstStyle/>
          <a:p>
            <a:r>
              <a:rPr lang="en-IN" sz="3200" b="1" spc="-365" dirty="0">
                <a:solidFill>
                  <a:schemeClr val="tx1"/>
                </a:solidFill>
                <a:latin typeface="Tahoma"/>
                <a:cs typeface="Tahoma"/>
              </a:rPr>
              <a:t>Errors</a:t>
            </a:r>
            <a:r>
              <a:rPr lang="en-IN" sz="3200" b="1" spc="-85" dirty="0">
                <a:solidFill>
                  <a:schemeClr val="tx1"/>
                </a:solidFill>
                <a:latin typeface="Tahoma"/>
                <a:cs typeface="Tahoma"/>
              </a:rPr>
              <a:t> </a:t>
            </a:r>
            <a:r>
              <a:rPr lang="en-IN" sz="3200" b="1" spc="-65" dirty="0">
                <a:solidFill>
                  <a:schemeClr val="tx1"/>
                </a:solidFill>
                <a:latin typeface="Tahoma"/>
                <a:cs typeface="Tahoma"/>
              </a:rPr>
              <a:t>Affecting</a:t>
            </a:r>
            <a:r>
              <a:rPr lang="en-IN" sz="3200" b="1" spc="-245" dirty="0">
                <a:solidFill>
                  <a:schemeClr val="tx1"/>
                </a:solidFill>
                <a:latin typeface="Tahoma"/>
                <a:cs typeface="Tahoma"/>
              </a:rPr>
              <a:t> </a:t>
            </a:r>
            <a:r>
              <a:rPr lang="en-IN" sz="3200" b="1" spc="-55" dirty="0">
                <a:solidFill>
                  <a:schemeClr val="tx1"/>
                </a:solidFill>
                <a:latin typeface="Tahoma"/>
                <a:cs typeface="Tahoma"/>
              </a:rPr>
              <a:t>Research</a:t>
            </a:r>
            <a:r>
              <a:rPr lang="en-IN" sz="3200" b="1" spc="-215" dirty="0">
                <a:solidFill>
                  <a:schemeClr val="tx1"/>
                </a:solidFill>
                <a:latin typeface="Tahoma"/>
                <a:cs typeface="Tahoma"/>
              </a:rPr>
              <a:t> </a:t>
            </a:r>
            <a:r>
              <a:rPr lang="en-IN" sz="3200" b="1" spc="-80" dirty="0">
                <a:solidFill>
                  <a:schemeClr val="tx1"/>
                </a:solidFill>
                <a:latin typeface="Tahoma"/>
                <a:cs typeface="Tahoma"/>
              </a:rPr>
              <a:t>Designs</a:t>
            </a:r>
            <a:endParaRPr lang="en-IN" sz="3200" dirty="0">
              <a:solidFill>
                <a:schemeClr val="tx1"/>
              </a:solidFill>
            </a:endParaRPr>
          </a:p>
        </p:txBody>
      </p:sp>
      <p:sp>
        <p:nvSpPr>
          <p:cNvPr id="3" name="Text Placeholder 2"/>
          <p:cNvSpPr>
            <a:spLocks noGrp="1"/>
          </p:cNvSpPr>
          <p:nvPr>
            <p:ph idx="1"/>
          </p:nvPr>
        </p:nvSpPr>
        <p:spPr>
          <a:xfrm>
            <a:off x="381000" y="685800"/>
            <a:ext cx="11201400" cy="6093976"/>
          </a:xfrm>
        </p:spPr>
        <p:txBody>
          <a:bodyPr/>
          <a:lstStyle/>
          <a:p>
            <a:pPr algn="just"/>
            <a:r>
              <a:rPr lang="en-US" sz="3200" b="1" dirty="0">
                <a:solidFill>
                  <a:schemeClr val="tx1"/>
                </a:solidFill>
                <a:latin typeface="Times New Roman" pitchFamily="18" charset="0"/>
                <a:cs typeface="Times New Roman" pitchFamily="18" charset="0"/>
              </a:rPr>
              <a:t>6</a:t>
            </a:r>
            <a:r>
              <a:rPr lang="en-US" sz="3200" b="1">
                <a:solidFill>
                  <a:schemeClr val="tx1"/>
                </a:solidFill>
                <a:latin typeface="Times New Roman" pitchFamily="18" charset="0"/>
                <a:cs typeface="Times New Roman" pitchFamily="18" charset="0"/>
              </a:rPr>
              <a:t>. </a:t>
            </a:r>
            <a:r>
              <a:rPr lang="en-US" sz="3200" b="1" dirty="0">
                <a:solidFill>
                  <a:schemeClr val="tx1"/>
                </a:solidFill>
                <a:latin typeface="Times New Roman" pitchFamily="18" charset="0"/>
                <a:cs typeface="Times New Roman" pitchFamily="18" charset="0"/>
              </a:rPr>
              <a:t>Frame Error:</a:t>
            </a:r>
            <a:endParaRPr lang="en-IN" sz="3200" b="1" dirty="0">
              <a:solidFill>
                <a:schemeClr val="tx1"/>
              </a:solidFill>
              <a:latin typeface="Times New Roman" pitchFamily="18" charset="0"/>
              <a:cs typeface="Times New Roman" pitchFamily="18" charset="0"/>
            </a:endParaRPr>
          </a:p>
          <a:p>
            <a:pPr algn="just">
              <a:buFont typeface="Arial" pitchFamily="34" charset="0"/>
              <a:buChar char="•"/>
            </a:pPr>
            <a:r>
              <a:rPr lang="en-IN" sz="2800" dirty="0">
                <a:solidFill>
                  <a:schemeClr val="tx1"/>
                </a:solidFill>
                <a:latin typeface="Times New Roman" pitchFamily="18" charset="0"/>
                <a:cs typeface="Times New Roman" pitchFamily="18" charset="0"/>
              </a:rPr>
              <a:t> A </a:t>
            </a:r>
            <a:r>
              <a:rPr lang="en-IN" sz="2800" i="1" dirty="0">
                <a:solidFill>
                  <a:schemeClr val="tx1"/>
                </a:solidFill>
                <a:latin typeface="Times New Roman" pitchFamily="18" charset="0"/>
                <a:cs typeface="Times New Roman" pitchFamily="18" charset="0"/>
              </a:rPr>
              <a:t>frame error</a:t>
            </a:r>
            <a:r>
              <a:rPr lang="en-IN" sz="2800" dirty="0">
                <a:solidFill>
                  <a:schemeClr val="tx1"/>
                </a:solidFill>
                <a:latin typeface="Times New Roman" pitchFamily="18" charset="0"/>
                <a:cs typeface="Times New Roman" pitchFamily="18" charset="0"/>
              </a:rPr>
              <a:t> occurs in research when the list or source (called the </a:t>
            </a:r>
            <a:r>
              <a:rPr lang="en-IN" sz="2800" b="1" dirty="0">
                <a:solidFill>
                  <a:schemeClr val="tx1"/>
                </a:solidFill>
                <a:latin typeface="Times New Roman" pitchFamily="18" charset="0"/>
                <a:cs typeface="Times New Roman" pitchFamily="18" charset="0"/>
              </a:rPr>
              <a:t>sampling frame</a:t>
            </a:r>
            <a:r>
              <a:rPr lang="en-IN" sz="2800" dirty="0">
                <a:solidFill>
                  <a:schemeClr val="tx1"/>
                </a:solidFill>
                <a:latin typeface="Times New Roman" pitchFamily="18" charset="0"/>
                <a:cs typeface="Times New Roman" pitchFamily="18" charset="0"/>
              </a:rPr>
              <a:t>) used to select participants </a:t>
            </a:r>
            <a:r>
              <a:rPr lang="en-IN" sz="2800" b="1" dirty="0">
                <a:solidFill>
                  <a:schemeClr val="tx1"/>
                </a:solidFill>
                <a:latin typeface="Times New Roman" pitchFamily="18" charset="0"/>
                <a:cs typeface="Times New Roman" pitchFamily="18" charset="0"/>
              </a:rPr>
              <a:t>does not accurately represent the entire population</a:t>
            </a:r>
            <a:r>
              <a:rPr lang="en-IN" sz="2800" dirty="0">
                <a:solidFill>
                  <a:schemeClr val="tx1"/>
                </a:solidFill>
                <a:latin typeface="Times New Roman" pitchFamily="18" charset="0"/>
                <a:cs typeface="Times New Roman" pitchFamily="18" charset="0"/>
              </a:rPr>
              <a:t>. </a:t>
            </a:r>
          </a:p>
          <a:p>
            <a:pPr algn="just">
              <a:buFont typeface="Arial" pitchFamily="34" charset="0"/>
              <a:buChar char="•"/>
            </a:pPr>
            <a:r>
              <a:rPr lang="en-IN" sz="2800" dirty="0">
                <a:solidFill>
                  <a:schemeClr val="tx1"/>
                </a:solidFill>
                <a:latin typeface="Times New Roman" pitchFamily="18" charset="0"/>
                <a:cs typeface="Times New Roman" pitchFamily="18" charset="0"/>
              </a:rPr>
              <a:t> This leads to some members of the population being either </a:t>
            </a:r>
            <a:r>
              <a:rPr lang="en-IN" sz="2800" b="1" dirty="0">
                <a:solidFill>
                  <a:schemeClr val="tx1"/>
                </a:solidFill>
                <a:latin typeface="Times New Roman" pitchFamily="18" charset="0"/>
                <a:cs typeface="Times New Roman" pitchFamily="18" charset="0"/>
              </a:rPr>
              <a:t>excluded</a:t>
            </a:r>
            <a:r>
              <a:rPr lang="en-IN" sz="2800" dirty="0">
                <a:solidFill>
                  <a:schemeClr val="tx1"/>
                </a:solidFill>
                <a:latin typeface="Times New Roman" pitchFamily="18" charset="0"/>
                <a:cs typeface="Times New Roman" pitchFamily="18" charset="0"/>
              </a:rPr>
              <a:t> or </a:t>
            </a:r>
            <a:r>
              <a:rPr lang="en-IN" sz="2800" b="1" dirty="0">
                <a:solidFill>
                  <a:schemeClr val="tx1"/>
                </a:solidFill>
                <a:latin typeface="Times New Roman" pitchFamily="18" charset="0"/>
                <a:cs typeface="Times New Roman" pitchFamily="18" charset="0"/>
              </a:rPr>
              <a:t>included wrongly</a:t>
            </a:r>
            <a:r>
              <a:rPr lang="en-IN" sz="2800" dirty="0">
                <a:solidFill>
                  <a:schemeClr val="tx1"/>
                </a:solidFill>
                <a:latin typeface="Times New Roman" pitchFamily="18" charset="0"/>
                <a:cs typeface="Times New Roman" pitchFamily="18" charset="0"/>
              </a:rPr>
              <a:t>, resulting in biased findings.</a:t>
            </a:r>
          </a:p>
          <a:p>
            <a:pPr algn="just">
              <a:buFont typeface="Arial" pitchFamily="34" charset="0"/>
              <a:buChar char="•"/>
            </a:pPr>
            <a:r>
              <a:rPr lang="en-IN" sz="2800" dirty="0">
                <a:solidFill>
                  <a:schemeClr val="tx1"/>
                </a:solidFill>
                <a:latin typeface="Times New Roman" pitchFamily="18" charset="0"/>
                <a:cs typeface="Times New Roman" pitchFamily="18" charset="0"/>
              </a:rPr>
              <a:t> Suppose a researcher wants to study the shopping habits of all adults in a city.</a:t>
            </a:r>
          </a:p>
          <a:p>
            <a:pPr algn="just">
              <a:buFont typeface="Arial" pitchFamily="34" charset="0"/>
              <a:buChar char="•"/>
            </a:pPr>
            <a:r>
              <a:rPr lang="en-IN" sz="2800" dirty="0">
                <a:solidFill>
                  <a:schemeClr val="tx1"/>
                </a:solidFill>
                <a:latin typeface="Times New Roman" pitchFamily="18" charset="0"/>
                <a:cs typeface="Times New Roman" pitchFamily="18" charset="0"/>
              </a:rPr>
              <a:t> They use a </a:t>
            </a:r>
            <a:r>
              <a:rPr lang="en-IN" sz="2800" b="1" dirty="0">
                <a:solidFill>
                  <a:schemeClr val="tx1"/>
                </a:solidFill>
                <a:latin typeface="Times New Roman" pitchFamily="18" charset="0"/>
                <a:cs typeface="Times New Roman" pitchFamily="18" charset="0"/>
              </a:rPr>
              <a:t>telephone directory</a:t>
            </a:r>
            <a:r>
              <a:rPr lang="en-IN" sz="2800" dirty="0">
                <a:solidFill>
                  <a:schemeClr val="tx1"/>
                </a:solidFill>
                <a:latin typeface="Times New Roman" pitchFamily="18" charset="0"/>
                <a:cs typeface="Times New Roman" pitchFamily="18" charset="0"/>
              </a:rPr>
              <a:t> as their sampling frame.</a:t>
            </a:r>
          </a:p>
          <a:p>
            <a:pPr algn="just">
              <a:buFont typeface="Arial" pitchFamily="34" charset="0"/>
              <a:buChar char="•"/>
            </a:pPr>
            <a:r>
              <a:rPr lang="en-IN" sz="2800" dirty="0">
                <a:solidFill>
                  <a:schemeClr val="tx1"/>
                </a:solidFill>
                <a:latin typeface="Times New Roman" pitchFamily="18" charset="0"/>
                <a:cs typeface="Times New Roman" pitchFamily="18" charset="0"/>
              </a:rPr>
              <a:t> But many adults today </a:t>
            </a:r>
            <a:r>
              <a:rPr lang="en-IN" sz="2800" b="1" dirty="0">
                <a:solidFill>
                  <a:schemeClr val="tx1"/>
                </a:solidFill>
                <a:latin typeface="Times New Roman" pitchFamily="18" charset="0"/>
                <a:cs typeface="Times New Roman" pitchFamily="18" charset="0"/>
              </a:rPr>
              <a:t>use only mobile phones</a:t>
            </a:r>
            <a:r>
              <a:rPr lang="en-IN" sz="2800" dirty="0">
                <a:solidFill>
                  <a:schemeClr val="tx1"/>
                </a:solidFill>
                <a:latin typeface="Times New Roman" pitchFamily="18" charset="0"/>
                <a:cs typeface="Times New Roman" pitchFamily="18" charset="0"/>
              </a:rPr>
              <a:t> and </a:t>
            </a:r>
            <a:r>
              <a:rPr lang="en-IN" sz="2800" b="1" dirty="0">
                <a:solidFill>
                  <a:schemeClr val="tx1"/>
                </a:solidFill>
                <a:latin typeface="Times New Roman" pitchFamily="18" charset="0"/>
                <a:cs typeface="Times New Roman" pitchFamily="18" charset="0"/>
              </a:rPr>
              <a:t>are not listed</a:t>
            </a:r>
            <a:r>
              <a:rPr lang="en-IN" sz="2800" dirty="0">
                <a:solidFill>
                  <a:schemeClr val="tx1"/>
                </a:solidFill>
                <a:latin typeface="Times New Roman" pitchFamily="18" charset="0"/>
                <a:cs typeface="Times New Roman" pitchFamily="18" charset="0"/>
              </a:rPr>
              <a:t> in telephone directories.</a:t>
            </a:r>
          </a:p>
          <a:p>
            <a:pPr algn="just">
              <a:buFont typeface="Arial" pitchFamily="34" charset="0"/>
              <a:buChar char="•"/>
            </a:pPr>
            <a:r>
              <a:rPr lang="en-IN" sz="2800" dirty="0">
                <a:solidFill>
                  <a:schemeClr val="tx1"/>
                </a:solidFill>
                <a:latin typeface="Times New Roman" pitchFamily="18" charset="0"/>
                <a:cs typeface="Times New Roman" pitchFamily="18" charset="0"/>
              </a:rPr>
              <a:t> Also, some entries in the directory may belong to </a:t>
            </a:r>
            <a:r>
              <a:rPr lang="en-IN" sz="2800" b="1" dirty="0">
                <a:solidFill>
                  <a:schemeClr val="tx1"/>
                </a:solidFill>
                <a:latin typeface="Times New Roman" pitchFamily="18" charset="0"/>
                <a:cs typeface="Times New Roman" pitchFamily="18" charset="0"/>
              </a:rPr>
              <a:t>businesses or outdated listings</a:t>
            </a:r>
            <a:r>
              <a:rPr lang="en-IN" sz="2800" dirty="0">
                <a:solidFill>
                  <a:schemeClr val="tx1"/>
                </a:solidFill>
                <a:latin typeface="Times New Roman" pitchFamily="18" charset="0"/>
                <a:cs typeface="Times New Roman" pitchFamily="18" charset="0"/>
              </a:rPr>
              <a:t>, not actual residents.</a:t>
            </a:r>
          </a:p>
          <a:p>
            <a:pPr algn="just"/>
            <a:endParaRPr lang="en-IN" sz="2800" dirty="0">
              <a:solidFill>
                <a:schemeClr val="tx1"/>
              </a:solidFill>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825"/>
            <a:ext cx="9604781" cy="369332"/>
          </a:xfrm>
        </p:spPr>
        <p:txBody>
          <a:bodyPr>
            <a:normAutofit fontScale="90000"/>
          </a:bodyPr>
          <a:lstStyle/>
          <a:p>
            <a:r>
              <a:rPr lang="en-IN" sz="2400" b="1" spc="-365" dirty="0">
                <a:solidFill>
                  <a:schemeClr val="tx1"/>
                </a:solidFill>
                <a:latin typeface="Tahoma"/>
                <a:cs typeface="Tahoma"/>
              </a:rPr>
              <a:t>Errors</a:t>
            </a:r>
            <a:r>
              <a:rPr lang="en-IN" sz="2400" b="1" spc="-85" dirty="0">
                <a:solidFill>
                  <a:schemeClr val="tx1"/>
                </a:solidFill>
                <a:latin typeface="Tahoma"/>
                <a:cs typeface="Tahoma"/>
              </a:rPr>
              <a:t> </a:t>
            </a:r>
            <a:r>
              <a:rPr lang="en-IN" sz="2400" b="1" spc="-65" dirty="0">
                <a:solidFill>
                  <a:schemeClr val="tx1"/>
                </a:solidFill>
                <a:latin typeface="Tahoma"/>
                <a:cs typeface="Tahoma"/>
              </a:rPr>
              <a:t>Affecting</a:t>
            </a:r>
            <a:r>
              <a:rPr lang="en-IN" sz="2400" b="1" spc="-245" dirty="0">
                <a:solidFill>
                  <a:schemeClr val="tx1"/>
                </a:solidFill>
                <a:latin typeface="Tahoma"/>
                <a:cs typeface="Tahoma"/>
              </a:rPr>
              <a:t> </a:t>
            </a:r>
            <a:r>
              <a:rPr lang="en-IN" sz="2400" b="1" spc="-55" dirty="0">
                <a:solidFill>
                  <a:schemeClr val="tx1"/>
                </a:solidFill>
                <a:latin typeface="Tahoma"/>
                <a:cs typeface="Tahoma"/>
              </a:rPr>
              <a:t>Research</a:t>
            </a:r>
            <a:r>
              <a:rPr lang="en-IN" sz="2400" b="1" spc="-215" dirty="0">
                <a:solidFill>
                  <a:schemeClr val="tx1"/>
                </a:solidFill>
                <a:latin typeface="Tahoma"/>
                <a:cs typeface="Tahoma"/>
              </a:rPr>
              <a:t> </a:t>
            </a:r>
            <a:r>
              <a:rPr lang="en-IN" sz="2400" b="1" spc="-80" dirty="0">
                <a:solidFill>
                  <a:schemeClr val="tx1"/>
                </a:solidFill>
                <a:latin typeface="Tahoma"/>
                <a:cs typeface="Tahoma"/>
              </a:rPr>
              <a:t>Designs</a:t>
            </a:r>
            <a:endParaRPr lang="en-IN" sz="2400" dirty="0"/>
          </a:p>
        </p:txBody>
      </p:sp>
      <p:sp>
        <p:nvSpPr>
          <p:cNvPr id="3" name="Text Placeholder 2"/>
          <p:cNvSpPr>
            <a:spLocks noGrp="1"/>
          </p:cNvSpPr>
          <p:nvPr>
            <p:ph idx="1"/>
          </p:nvPr>
        </p:nvSpPr>
        <p:spPr>
          <a:xfrm>
            <a:off x="304800" y="457200"/>
            <a:ext cx="11582400" cy="7463582"/>
          </a:xfrm>
        </p:spPr>
        <p:txBody>
          <a:bodyPr/>
          <a:lstStyle/>
          <a:p>
            <a:pPr algn="just"/>
            <a:r>
              <a:rPr lang="en-IN" sz="2800" b="1" dirty="0">
                <a:solidFill>
                  <a:schemeClr val="tx1"/>
                </a:solidFill>
                <a:latin typeface="Times New Roman" pitchFamily="18" charset="0"/>
                <a:cs typeface="Times New Roman" pitchFamily="18" charset="0"/>
              </a:rPr>
              <a:t>7. Sampling error:</a:t>
            </a:r>
          </a:p>
          <a:p>
            <a:pPr algn="just">
              <a:buFont typeface="Arial" pitchFamily="34" charset="0"/>
              <a:buChar char="•"/>
            </a:pPr>
            <a:r>
              <a:rPr lang="en-IN" sz="2200" b="1" dirty="0">
                <a:solidFill>
                  <a:schemeClr val="tx1"/>
                </a:solidFill>
                <a:latin typeface="Times New Roman" pitchFamily="18" charset="0"/>
                <a:cs typeface="Times New Roman" pitchFamily="18" charset="0"/>
              </a:rPr>
              <a:t> </a:t>
            </a:r>
            <a:r>
              <a:rPr lang="en-IN" sz="2300" b="1" dirty="0">
                <a:solidFill>
                  <a:schemeClr val="tx1"/>
                </a:solidFill>
                <a:latin typeface="Times New Roman" pitchFamily="18" charset="0"/>
                <a:cs typeface="Times New Roman" pitchFamily="18" charset="0"/>
              </a:rPr>
              <a:t>It </a:t>
            </a:r>
            <a:r>
              <a:rPr lang="en-IN" sz="2300" dirty="0">
                <a:solidFill>
                  <a:schemeClr val="tx1"/>
                </a:solidFill>
                <a:latin typeface="Times New Roman" pitchFamily="18" charset="0"/>
                <a:cs typeface="Times New Roman" pitchFamily="18" charset="0"/>
              </a:rPr>
              <a:t>is the difference between the results obtained from a sample and the actual values that would be obtained if the entire population were surveyed. </a:t>
            </a:r>
          </a:p>
          <a:p>
            <a:pPr algn="just">
              <a:buFont typeface="Arial" pitchFamily="34" charset="0"/>
              <a:buChar char="•"/>
            </a:pPr>
            <a:r>
              <a:rPr lang="en-IN" sz="2300" dirty="0">
                <a:solidFill>
                  <a:schemeClr val="tx1"/>
                </a:solidFill>
                <a:latin typeface="Times New Roman" pitchFamily="18" charset="0"/>
                <a:cs typeface="Times New Roman" pitchFamily="18" charset="0"/>
              </a:rPr>
              <a:t> It arises because only a part (sample) of the population is studied, not the whole.</a:t>
            </a:r>
          </a:p>
          <a:p>
            <a:pPr algn="just">
              <a:buFont typeface="Arial" pitchFamily="34" charset="0"/>
              <a:buChar char="•"/>
            </a:pPr>
            <a:r>
              <a:rPr lang="en-IN" sz="2300" dirty="0">
                <a:solidFill>
                  <a:schemeClr val="tx1"/>
                </a:solidFill>
                <a:latin typeface="Times New Roman" pitchFamily="18" charset="0"/>
                <a:cs typeface="Times New Roman" pitchFamily="18" charset="0"/>
              </a:rPr>
              <a:t> It is a </a:t>
            </a:r>
            <a:r>
              <a:rPr lang="en-IN" sz="2300" b="1" dirty="0">
                <a:solidFill>
                  <a:schemeClr val="tx1"/>
                </a:solidFill>
                <a:latin typeface="Times New Roman" pitchFamily="18" charset="0"/>
                <a:cs typeface="Times New Roman" pitchFamily="18" charset="0"/>
              </a:rPr>
              <a:t>natural and unavoidable error</a:t>
            </a:r>
            <a:r>
              <a:rPr lang="en-IN" sz="2300" dirty="0">
                <a:solidFill>
                  <a:schemeClr val="tx1"/>
                </a:solidFill>
                <a:latin typeface="Times New Roman" pitchFamily="18" charset="0"/>
                <a:cs typeface="Times New Roman" pitchFamily="18" charset="0"/>
              </a:rPr>
              <a:t> that occurs even when the sample is selected randomly and correctly. </a:t>
            </a:r>
          </a:p>
          <a:p>
            <a:pPr algn="just">
              <a:buFont typeface="Arial" pitchFamily="34" charset="0"/>
              <a:buChar char="•"/>
            </a:pPr>
            <a:r>
              <a:rPr lang="en-IN" sz="2300" dirty="0">
                <a:solidFill>
                  <a:schemeClr val="tx1"/>
                </a:solidFill>
                <a:latin typeface="Times New Roman" pitchFamily="18" charset="0"/>
                <a:cs typeface="Times New Roman" pitchFamily="18" charset="0"/>
              </a:rPr>
              <a:t> Suppose a university has </a:t>
            </a:r>
            <a:r>
              <a:rPr lang="en-IN" sz="2300" b="1" dirty="0">
                <a:solidFill>
                  <a:schemeClr val="tx1"/>
                </a:solidFill>
                <a:latin typeface="Times New Roman" pitchFamily="18" charset="0"/>
                <a:cs typeface="Times New Roman" pitchFamily="18" charset="0"/>
              </a:rPr>
              <a:t>10,000 students</a:t>
            </a:r>
            <a:r>
              <a:rPr lang="en-IN" sz="2300" dirty="0">
                <a:solidFill>
                  <a:schemeClr val="tx1"/>
                </a:solidFill>
                <a:latin typeface="Times New Roman" pitchFamily="18" charset="0"/>
                <a:cs typeface="Times New Roman" pitchFamily="18" charset="0"/>
              </a:rPr>
              <a:t>, and you want to know the </a:t>
            </a:r>
            <a:r>
              <a:rPr lang="en-IN" sz="2300" b="1" dirty="0">
                <a:solidFill>
                  <a:schemeClr val="tx1"/>
                </a:solidFill>
                <a:latin typeface="Times New Roman" pitchFamily="18" charset="0"/>
                <a:cs typeface="Times New Roman" pitchFamily="18" charset="0"/>
              </a:rPr>
              <a:t>average monthly mobile data usage</a:t>
            </a:r>
            <a:r>
              <a:rPr lang="en-IN" sz="2300" dirty="0">
                <a:solidFill>
                  <a:schemeClr val="tx1"/>
                </a:solidFill>
                <a:latin typeface="Times New Roman" pitchFamily="18" charset="0"/>
                <a:cs typeface="Times New Roman" pitchFamily="18" charset="0"/>
              </a:rPr>
              <a:t> of all students. Instead of surveying all 10,000 students (which is time-consuming and costly), you select a </a:t>
            </a:r>
            <a:r>
              <a:rPr lang="en-IN" sz="2300" b="1" dirty="0">
                <a:solidFill>
                  <a:schemeClr val="tx1"/>
                </a:solidFill>
                <a:latin typeface="Times New Roman" pitchFamily="18" charset="0"/>
                <a:cs typeface="Times New Roman" pitchFamily="18" charset="0"/>
              </a:rPr>
              <a:t>random sample of 200 students</a:t>
            </a:r>
            <a:r>
              <a:rPr lang="en-IN" sz="2300" dirty="0">
                <a:solidFill>
                  <a:schemeClr val="tx1"/>
                </a:solidFill>
                <a:latin typeface="Times New Roman" pitchFamily="18" charset="0"/>
                <a:cs typeface="Times New Roman" pitchFamily="18" charset="0"/>
              </a:rPr>
              <a:t> and find the average usage to be </a:t>
            </a:r>
            <a:r>
              <a:rPr lang="en-IN" sz="2300" b="1" dirty="0">
                <a:solidFill>
                  <a:schemeClr val="tx1"/>
                </a:solidFill>
                <a:latin typeface="Times New Roman" pitchFamily="18" charset="0"/>
                <a:cs typeface="Times New Roman" pitchFamily="18" charset="0"/>
              </a:rPr>
              <a:t>3.2 GB/month</a:t>
            </a:r>
            <a:r>
              <a:rPr lang="en-IN" sz="2300" dirty="0">
                <a:solidFill>
                  <a:schemeClr val="tx1"/>
                </a:solidFill>
                <a:latin typeface="Times New Roman" pitchFamily="18" charset="0"/>
                <a:cs typeface="Times New Roman" pitchFamily="18" charset="0"/>
              </a:rPr>
              <a:t>.</a:t>
            </a:r>
          </a:p>
          <a:p>
            <a:pPr algn="just">
              <a:buFont typeface="Arial" pitchFamily="34" charset="0"/>
              <a:buChar char="•"/>
            </a:pPr>
            <a:r>
              <a:rPr lang="en-IN" sz="2300" dirty="0">
                <a:solidFill>
                  <a:schemeClr val="tx1"/>
                </a:solidFill>
                <a:latin typeface="Times New Roman" pitchFamily="18" charset="0"/>
                <a:cs typeface="Times New Roman" pitchFamily="18" charset="0"/>
              </a:rPr>
              <a:t> However, the actual average for all 10,000 students is </a:t>
            </a:r>
            <a:r>
              <a:rPr lang="en-IN" sz="2300" b="1" dirty="0">
                <a:solidFill>
                  <a:schemeClr val="tx1"/>
                </a:solidFill>
                <a:latin typeface="Times New Roman" pitchFamily="18" charset="0"/>
                <a:cs typeface="Times New Roman" pitchFamily="18" charset="0"/>
              </a:rPr>
              <a:t>3.5 GB/month</a:t>
            </a:r>
            <a:r>
              <a:rPr lang="en-IN" sz="2300" dirty="0">
                <a:solidFill>
                  <a:schemeClr val="tx1"/>
                </a:solidFill>
                <a:latin typeface="Times New Roman" pitchFamily="18" charset="0"/>
                <a:cs typeface="Times New Roman" pitchFamily="18" charset="0"/>
              </a:rPr>
              <a:t>.</a:t>
            </a:r>
          </a:p>
          <a:p>
            <a:pPr algn="just"/>
            <a:r>
              <a:rPr lang="en-IN" sz="2300" dirty="0">
                <a:solidFill>
                  <a:schemeClr val="tx1"/>
                </a:solidFill>
                <a:latin typeface="Times New Roman" pitchFamily="18" charset="0"/>
                <a:cs typeface="Times New Roman" pitchFamily="18" charset="0"/>
              </a:rPr>
              <a:t>The </a:t>
            </a:r>
            <a:r>
              <a:rPr lang="en-IN" sz="2300" b="1" dirty="0">
                <a:solidFill>
                  <a:schemeClr val="tx1"/>
                </a:solidFill>
                <a:latin typeface="Times New Roman" pitchFamily="18" charset="0"/>
                <a:cs typeface="Times New Roman" pitchFamily="18" charset="0"/>
              </a:rPr>
              <a:t>difference (0.3 GB)</a:t>
            </a:r>
            <a:r>
              <a:rPr lang="en-IN" sz="2300" dirty="0">
                <a:solidFill>
                  <a:schemeClr val="tx1"/>
                </a:solidFill>
                <a:latin typeface="Times New Roman" pitchFamily="18" charset="0"/>
                <a:cs typeface="Times New Roman" pitchFamily="18" charset="0"/>
              </a:rPr>
              <a:t> between the sample average (3.2 GB) and the true population average (3.5 GB) is the </a:t>
            </a:r>
            <a:r>
              <a:rPr lang="en-IN" sz="2300" b="1" dirty="0">
                <a:solidFill>
                  <a:schemeClr val="tx1"/>
                </a:solidFill>
                <a:latin typeface="Times New Roman" pitchFamily="18" charset="0"/>
                <a:cs typeface="Times New Roman" pitchFamily="18" charset="0"/>
              </a:rPr>
              <a:t>sampling error</a:t>
            </a:r>
            <a:r>
              <a:rPr lang="en-IN" sz="2300" dirty="0">
                <a:solidFill>
                  <a:schemeClr val="tx1"/>
                </a:solidFill>
                <a:latin typeface="Times New Roman" pitchFamily="18" charset="0"/>
                <a:cs typeface="Times New Roman" pitchFamily="18" charset="0"/>
              </a:rPr>
              <a:t>. </a:t>
            </a:r>
          </a:p>
          <a:p>
            <a:pPr algn="just"/>
            <a:endParaRPr lang="en-IN" sz="2300" dirty="0">
              <a:solidFill>
                <a:schemeClr val="tx1"/>
              </a:solidFill>
              <a:latin typeface="Times New Roman" pitchFamily="18" charset="0"/>
              <a:cs typeface="Times New Roman" pitchFamily="18" charset="0"/>
            </a:endParaRPr>
          </a:p>
          <a:p>
            <a:pPr algn="just"/>
            <a:r>
              <a:rPr lang="en-IN" sz="2300" b="1" dirty="0">
                <a:solidFill>
                  <a:schemeClr val="tx1"/>
                </a:solidFill>
                <a:latin typeface="Times New Roman" pitchFamily="18" charset="0"/>
                <a:cs typeface="Times New Roman" pitchFamily="18" charset="0"/>
              </a:rPr>
              <a:t>Causes of Sampling Error:</a:t>
            </a:r>
            <a:endParaRPr lang="en-IN" sz="2300" dirty="0">
              <a:solidFill>
                <a:schemeClr val="tx1"/>
              </a:solidFill>
              <a:latin typeface="Times New Roman" pitchFamily="18" charset="0"/>
              <a:cs typeface="Times New Roman" pitchFamily="18" charset="0"/>
            </a:endParaRPr>
          </a:p>
          <a:p>
            <a:pPr algn="just"/>
            <a:r>
              <a:rPr lang="en-IN" sz="2300" dirty="0">
                <a:solidFill>
                  <a:schemeClr val="tx1"/>
                </a:solidFill>
                <a:latin typeface="Times New Roman" pitchFamily="18" charset="0"/>
                <a:cs typeface="Times New Roman" pitchFamily="18" charset="0"/>
              </a:rPr>
              <a:t>Sample size too small</a:t>
            </a:r>
          </a:p>
          <a:p>
            <a:pPr algn="just"/>
            <a:r>
              <a:rPr lang="en-IN" sz="2300" dirty="0">
                <a:solidFill>
                  <a:schemeClr val="tx1"/>
                </a:solidFill>
                <a:latin typeface="Times New Roman" pitchFamily="18" charset="0"/>
                <a:cs typeface="Times New Roman" pitchFamily="18" charset="0"/>
              </a:rPr>
              <a:t>Poor representativeness</a:t>
            </a:r>
          </a:p>
          <a:p>
            <a:pPr algn="just"/>
            <a:r>
              <a:rPr lang="en-IN" sz="2300" dirty="0">
                <a:solidFill>
                  <a:schemeClr val="tx1"/>
                </a:solidFill>
                <a:latin typeface="Times New Roman" pitchFamily="18" charset="0"/>
                <a:cs typeface="Times New Roman" pitchFamily="18" charset="0"/>
              </a:rPr>
              <a:t>Random chance (even with a good method)</a:t>
            </a:r>
          </a:p>
          <a:p>
            <a:pPr algn="just"/>
            <a:endParaRPr lang="en-IN" sz="2200" dirty="0">
              <a:solidFill>
                <a:schemeClr val="tx1"/>
              </a:solidFill>
              <a:latin typeface="Times New Roman" pitchFamily="18" charset="0"/>
              <a:cs typeface="Times New Roman" pitchFamily="18" charset="0"/>
            </a:endParaRPr>
          </a:p>
          <a:p>
            <a:pPr algn="just"/>
            <a:endParaRPr lang="en-IN" sz="2200" dirty="0">
              <a:solidFill>
                <a:schemeClr val="tx1"/>
              </a:solidFill>
              <a:latin typeface="Times New Roman" pitchFamily="18" charset="0"/>
              <a:cs typeface="Times New Roman" pitchFamily="18" charset="0"/>
            </a:endParaRPr>
          </a:p>
          <a:p>
            <a:pPr algn="just"/>
            <a:endParaRPr lang="en-IN" sz="2200" dirty="0">
              <a:solidFill>
                <a:schemeClr val="tx1"/>
              </a:solidFill>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1068705" y="921946"/>
            <a:ext cx="8037195" cy="566822"/>
          </a:xfrm>
          <a:prstGeom prst="rect">
            <a:avLst/>
          </a:prstGeom>
        </p:spPr>
        <p:txBody>
          <a:bodyPr vert="horz" wrap="square" lIns="0" tIns="12700" rIns="0" bIns="0" rtlCol="0">
            <a:spAutoFit/>
          </a:bodyPr>
          <a:lstStyle/>
          <a:p>
            <a:pPr marL="12700">
              <a:lnSpc>
                <a:spcPct val="100000"/>
              </a:lnSpc>
              <a:spcBef>
                <a:spcPts val="100"/>
              </a:spcBef>
            </a:pPr>
            <a:r>
              <a:rPr sz="3600" b="1" spc="-165" dirty="0">
                <a:solidFill>
                  <a:schemeClr val="bg1"/>
                </a:solidFill>
                <a:latin typeface="Tahoma"/>
                <a:cs typeface="Tahoma"/>
              </a:rPr>
              <a:t>Exploratory</a:t>
            </a:r>
            <a:r>
              <a:rPr sz="3600" b="1" spc="-145" dirty="0">
                <a:solidFill>
                  <a:schemeClr val="bg1"/>
                </a:solidFill>
                <a:latin typeface="Tahoma"/>
                <a:cs typeface="Tahoma"/>
              </a:rPr>
              <a:t> </a:t>
            </a:r>
            <a:r>
              <a:rPr sz="3600" b="1" spc="-75" dirty="0">
                <a:solidFill>
                  <a:schemeClr val="bg1"/>
                </a:solidFill>
                <a:latin typeface="Tahoma"/>
                <a:cs typeface="Tahoma"/>
              </a:rPr>
              <a:t>research:</a:t>
            </a:r>
            <a:r>
              <a:rPr sz="3600" b="1" spc="-130" dirty="0">
                <a:solidFill>
                  <a:schemeClr val="bg1"/>
                </a:solidFill>
                <a:latin typeface="Tahoma"/>
                <a:cs typeface="Tahoma"/>
              </a:rPr>
              <a:t> </a:t>
            </a:r>
            <a:r>
              <a:rPr sz="3600" b="1" spc="-170" dirty="0">
                <a:solidFill>
                  <a:schemeClr val="bg1"/>
                </a:solidFill>
                <a:latin typeface="Tahoma"/>
                <a:cs typeface="Tahoma"/>
              </a:rPr>
              <a:t>Definition</a:t>
            </a:r>
            <a:endParaRPr sz="3600" dirty="0">
              <a:solidFill>
                <a:schemeClr val="bg1"/>
              </a:solidFill>
              <a:latin typeface="Tahoma"/>
              <a:cs typeface="Tahoma"/>
            </a:endParaRPr>
          </a:p>
        </p:txBody>
      </p:sp>
      <p:sp>
        <p:nvSpPr>
          <p:cNvPr id="12" name="object 12"/>
          <p:cNvSpPr txBox="1"/>
          <p:nvPr/>
        </p:nvSpPr>
        <p:spPr>
          <a:xfrm>
            <a:off x="5039105" y="1634997"/>
            <a:ext cx="5936615" cy="391160"/>
          </a:xfrm>
          <a:prstGeom prst="rect">
            <a:avLst/>
          </a:prstGeom>
        </p:spPr>
        <p:txBody>
          <a:bodyPr vert="horz" wrap="square" lIns="0" tIns="12700" rIns="0" bIns="0" rtlCol="0">
            <a:spAutoFit/>
          </a:bodyPr>
          <a:lstStyle/>
          <a:p>
            <a:pPr marL="12700">
              <a:lnSpc>
                <a:spcPct val="100000"/>
              </a:lnSpc>
              <a:spcBef>
                <a:spcPts val="100"/>
              </a:spcBef>
              <a:tabLst>
                <a:tab pos="481965" algn="l"/>
                <a:tab pos="1929764" algn="l"/>
                <a:tab pos="2542540" algn="l"/>
                <a:tab pos="3042285" algn="l"/>
                <a:tab pos="4625340" algn="l"/>
                <a:tab pos="5624830" algn="l"/>
              </a:tabLst>
            </a:pPr>
            <a:r>
              <a:rPr sz="2400" spc="-290" dirty="0">
                <a:solidFill>
                  <a:srgbClr val="FFFFFF"/>
                </a:solidFill>
                <a:latin typeface="Times New Roman" pitchFamily="18" charset="0"/>
                <a:cs typeface="Times New Roman" pitchFamily="18" charset="0"/>
              </a:rPr>
              <a:t>is</a:t>
            </a:r>
            <a:r>
              <a:rPr sz="24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defined</a:t>
            </a:r>
            <a:r>
              <a:rPr sz="240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as</a:t>
            </a:r>
            <a:r>
              <a:rPr sz="2400" dirty="0">
                <a:solidFill>
                  <a:srgbClr val="FFFFFF"/>
                </a:solidFill>
                <a:latin typeface="Times New Roman" pitchFamily="18" charset="0"/>
                <a:cs typeface="Times New Roman" pitchFamily="18" charset="0"/>
              </a:rPr>
              <a:t>	</a:t>
            </a:r>
            <a:r>
              <a:rPr sz="2400" spc="150" dirty="0">
                <a:solidFill>
                  <a:srgbClr val="FFFFFF"/>
                </a:solidFill>
                <a:latin typeface="Times New Roman" pitchFamily="18" charset="0"/>
                <a:cs typeface="Times New Roman" pitchFamily="18" charset="0"/>
              </a:rPr>
              <a:t>a</a:t>
            </a:r>
            <a:r>
              <a:rPr sz="24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research</a:t>
            </a:r>
            <a:r>
              <a:rPr sz="240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used</a:t>
            </a:r>
            <a:r>
              <a:rPr sz="240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to</a:t>
            </a:r>
            <a:endParaRPr sz="2400">
              <a:latin typeface="Times New Roman" pitchFamily="18" charset="0"/>
              <a:cs typeface="Times New Roman" pitchFamily="18" charset="0"/>
            </a:endParaRPr>
          </a:p>
        </p:txBody>
      </p:sp>
      <p:sp>
        <p:nvSpPr>
          <p:cNvPr id="13" name="object 13"/>
          <p:cNvSpPr txBox="1"/>
          <p:nvPr/>
        </p:nvSpPr>
        <p:spPr>
          <a:xfrm>
            <a:off x="1182420" y="1634997"/>
            <a:ext cx="3589654" cy="757555"/>
          </a:xfrm>
          <a:prstGeom prst="rect">
            <a:avLst/>
          </a:prstGeom>
        </p:spPr>
        <p:txBody>
          <a:bodyPr vert="horz" wrap="square" lIns="0" tIns="12700" rIns="0" bIns="0" rtlCol="0">
            <a:spAutoFit/>
          </a:bodyPr>
          <a:lstStyle/>
          <a:p>
            <a:pPr marL="356870" marR="5080" indent="-344805">
              <a:lnSpc>
                <a:spcPct val="100000"/>
              </a:lnSpc>
              <a:spcBef>
                <a:spcPts val="100"/>
              </a:spcBef>
              <a:tabLst>
                <a:tab pos="356870" algn="l"/>
                <a:tab pos="2283460" algn="l"/>
              </a:tabLst>
            </a:pPr>
            <a:r>
              <a:rPr sz="1900" spc="114" dirty="0">
                <a:solidFill>
                  <a:srgbClr val="EE52A4"/>
                </a:solidFill>
                <a:latin typeface="Lucida Sans Unicode"/>
                <a:cs typeface="Lucida Sans Unicode"/>
              </a:rPr>
              <a:t>▶</a:t>
            </a:r>
            <a:r>
              <a:rPr sz="1900" dirty="0">
                <a:solidFill>
                  <a:srgbClr val="EE52A4"/>
                </a:solidFill>
                <a:latin typeface="Lucida Sans Unicode"/>
                <a:cs typeface="Lucida Sans Unicode"/>
              </a:rPr>
              <a:t>	</a:t>
            </a:r>
            <a:r>
              <a:rPr sz="2400" spc="-10" dirty="0">
                <a:solidFill>
                  <a:srgbClr val="FFFFFF"/>
                </a:solidFill>
                <a:latin typeface="Times New Roman" pitchFamily="18" charset="0"/>
                <a:cs typeface="Times New Roman" pitchFamily="18" charset="0"/>
              </a:rPr>
              <a:t>Exploratory</a:t>
            </a:r>
            <a:r>
              <a:rPr sz="2400"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research </a:t>
            </a:r>
            <a:r>
              <a:rPr sz="2400" spc="-10" dirty="0">
                <a:solidFill>
                  <a:srgbClr val="FFFFFF"/>
                </a:solidFill>
                <a:latin typeface="Times New Roman" pitchFamily="18" charset="0"/>
                <a:cs typeface="Times New Roman" pitchFamily="18" charset="0"/>
              </a:rPr>
              <a:t>investigate</a:t>
            </a:r>
            <a:endParaRPr sz="2400">
              <a:latin typeface="Times New Roman" pitchFamily="18" charset="0"/>
              <a:cs typeface="Times New Roman" pitchFamily="18" charset="0"/>
            </a:endParaRPr>
          </a:p>
        </p:txBody>
      </p:sp>
      <p:sp>
        <p:nvSpPr>
          <p:cNvPr id="14" name="object 14"/>
          <p:cNvSpPr txBox="1"/>
          <p:nvPr/>
        </p:nvSpPr>
        <p:spPr>
          <a:xfrm>
            <a:off x="3383660" y="2000453"/>
            <a:ext cx="7598409" cy="382156"/>
          </a:xfrm>
          <a:prstGeom prst="rect">
            <a:avLst/>
          </a:prstGeom>
        </p:spPr>
        <p:txBody>
          <a:bodyPr vert="horz" wrap="square" lIns="0" tIns="12700" rIns="0" bIns="0" rtlCol="0">
            <a:spAutoFit/>
          </a:bodyPr>
          <a:lstStyle/>
          <a:p>
            <a:pPr marL="12700">
              <a:lnSpc>
                <a:spcPct val="100000"/>
              </a:lnSpc>
              <a:spcBef>
                <a:spcPts val="100"/>
              </a:spcBef>
              <a:tabLst>
                <a:tab pos="469265" algn="l"/>
                <a:tab pos="1972310" algn="l"/>
                <a:tab pos="3103880" algn="l"/>
                <a:tab pos="3530600" algn="l"/>
                <a:tab pos="4265295" algn="l"/>
                <a:tab pos="5494020" algn="l"/>
                <a:tab pos="6981825" algn="l"/>
                <a:tab pos="7405370" algn="l"/>
              </a:tabLst>
            </a:pPr>
            <a:r>
              <a:rPr sz="2400" spc="150" dirty="0">
                <a:solidFill>
                  <a:srgbClr val="FFFFFF"/>
                </a:solidFill>
                <a:latin typeface="Times New Roman" pitchFamily="18" charset="0"/>
                <a:cs typeface="Times New Roman" pitchFamily="18" charset="0"/>
              </a:rPr>
              <a:t>a</a:t>
            </a:r>
            <a:r>
              <a:rPr sz="24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problem</a:t>
            </a:r>
            <a:r>
              <a:rPr sz="24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which</a:t>
            </a:r>
            <a:r>
              <a:rPr sz="2400" dirty="0">
                <a:solidFill>
                  <a:srgbClr val="FFFFFF"/>
                </a:solidFill>
                <a:latin typeface="Times New Roman" pitchFamily="18" charset="0"/>
                <a:cs typeface="Times New Roman" pitchFamily="18" charset="0"/>
              </a:rPr>
              <a:t>	</a:t>
            </a:r>
            <a:r>
              <a:rPr sz="2400" spc="-290" dirty="0">
                <a:solidFill>
                  <a:srgbClr val="FFFFFF"/>
                </a:solidFill>
                <a:latin typeface="Times New Roman" pitchFamily="18" charset="0"/>
                <a:cs typeface="Times New Roman" pitchFamily="18" charset="0"/>
              </a:rPr>
              <a:t>is</a:t>
            </a:r>
            <a:r>
              <a:rPr sz="240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not</a:t>
            </a:r>
            <a:r>
              <a:rPr sz="24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clearly</a:t>
            </a:r>
            <a:r>
              <a:rPr sz="24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defined.</a:t>
            </a:r>
            <a:r>
              <a:rPr sz="2400">
                <a:solidFill>
                  <a:srgbClr val="FFFFFF"/>
                </a:solidFill>
                <a:latin typeface="Times New Roman" pitchFamily="18" charset="0"/>
                <a:cs typeface="Times New Roman" pitchFamily="18" charset="0"/>
              </a:rPr>
              <a:t>	</a:t>
            </a:r>
            <a:r>
              <a:rPr sz="2400" spc="-305">
                <a:solidFill>
                  <a:srgbClr val="FFFFFF"/>
                </a:solidFill>
                <a:latin typeface="Times New Roman" pitchFamily="18" charset="0"/>
                <a:cs typeface="Times New Roman" pitchFamily="18" charset="0"/>
              </a:rPr>
              <a:t>It</a:t>
            </a:r>
            <a:r>
              <a:rPr sz="2400" dirty="0">
                <a:solidFill>
                  <a:srgbClr val="FFFFFF"/>
                </a:solidFill>
                <a:latin typeface="Times New Roman" pitchFamily="18" charset="0"/>
                <a:cs typeface="Times New Roman" pitchFamily="18" charset="0"/>
              </a:rPr>
              <a:t>	</a:t>
            </a:r>
            <a:r>
              <a:rPr sz="2400" spc="-290" dirty="0">
                <a:solidFill>
                  <a:srgbClr val="FFFFFF"/>
                </a:solidFill>
                <a:latin typeface="Times New Roman" pitchFamily="18" charset="0"/>
                <a:cs typeface="Times New Roman" pitchFamily="18" charset="0"/>
              </a:rPr>
              <a:t>is</a:t>
            </a:r>
            <a:endParaRPr sz="2400">
              <a:latin typeface="Times New Roman" pitchFamily="18" charset="0"/>
              <a:cs typeface="Times New Roman" pitchFamily="18" charset="0"/>
            </a:endParaRPr>
          </a:p>
        </p:txBody>
      </p:sp>
      <p:sp>
        <p:nvSpPr>
          <p:cNvPr id="15" name="object 15"/>
          <p:cNvSpPr txBox="1"/>
          <p:nvPr/>
        </p:nvSpPr>
        <p:spPr>
          <a:xfrm>
            <a:off x="1219200" y="2590800"/>
            <a:ext cx="10363200" cy="2967479"/>
          </a:xfrm>
          <a:prstGeom prst="rect">
            <a:avLst/>
          </a:prstGeom>
        </p:spPr>
        <p:txBody>
          <a:bodyPr vert="horz" wrap="square" lIns="0" tIns="12700" rIns="0" bIns="0" rtlCol="0">
            <a:spAutoFit/>
          </a:bodyPr>
          <a:lstStyle/>
          <a:p>
            <a:pPr marL="12700" marR="5080" algn="just">
              <a:lnSpc>
                <a:spcPct val="100000"/>
              </a:lnSpc>
              <a:spcBef>
                <a:spcPts val="100"/>
              </a:spcBef>
            </a:pPr>
            <a:r>
              <a:rPr sz="2400" spc="80" dirty="0">
                <a:solidFill>
                  <a:srgbClr val="FFFFFF"/>
                </a:solidFill>
                <a:latin typeface="Times New Roman" pitchFamily="18" charset="0"/>
                <a:cs typeface="Times New Roman" pitchFamily="18" charset="0"/>
              </a:rPr>
              <a:t>conducted</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59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have</a:t>
            </a:r>
            <a:r>
              <a:rPr sz="2400" spc="595" dirty="0">
                <a:solidFill>
                  <a:srgbClr val="FFFFFF"/>
                </a:solidFill>
                <a:latin typeface="Times New Roman" pitchFamily="18" charset="0"/>
                <a:cs typeface="Times New Roman" pitchFamily="18" charset="0"/>
              </a:rPr>
              <a:t>  </a:t>
            </a:r>
            <a:r>
              <a:rPr sz="2400" spc="200" dirty="0">
                <a:solidFill>
                  <a:srgbClr val="FFFFFF"/>
                </a:solidFill>
                <a:latin typeface="Times New Roman" pitchFamily="18" charset="0"/>
                <a:cs typeface="Times New Roman" pitchFamily="18" charset="0"/>
              </a:rPr>
              <a:t>a</a:t>
            </a:r>
            <a:r>
              <a:rPr sz="2400" spc="59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better</a:t>
            </a:r>
            <a:r>
              <a:rPr sz="2400" spc="59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understanding</a:t>
            </a:r>
            <a:r>
              <a:rPr sz="2400" spc="59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12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the </a:t>
            </a:r>
            <a:r>
              <a:rPr sz="2400" dirty="0">
                <a:solidFill>
                  <a:srgbClr val="FFFFFF"/>
                </a:solidFill>
                <a:latin typeface="Times New Roman" pitchFamily="18" charset="0"/>
                <a:cs typeface="Times New Roman" pitchFamily="18" charset="0"/>
              </a:rPr>
              <a:t>existing</a:t>
            </a:r>
            <a:r>
              <a:rPr sz="2400" spc="-125" dirty="0">
                <a:solidFill>
                  <a:srgbClr val="FFFFFF"/>
                </a:solidFill>
                <a:latin typeface="Times New Roman" pitchFamily="18" charset="0"/>
                <a:cs typeface="Times New Roman" pitchFamily="18" charset="0"/>
              </a:rPr>
              <a:t>  </a:t>
            </a:r>
            <a:r>
              <a:rPr sz="2400" u="sng">
                <a:solidFill>
                  <a:srgbClr val="EB76B5"/>
                </a:solidFill>
                <a:uFill>
                  <a:solidFill>
                    <a:srgbClr val="EB76B5"/>
                  </a:solidFill>
                </a:uFill>
                <a:latin typeface="Times New Roman" pitchFamily="18" charset="0"/>
                <a:cs typeface="Times New Roman" pitchFamily="18" charset="0"/>
              </a:rPr>
              <a:t>research</a:t>
            </a:r>
            <a:r>
              <a:rPr sz="2400" u="sng" spc="-120">
                <a:solidFill>
                  <a:srgbClr val="EB76B5"/>
                </a:solidFill>
                <a:uFill>
                  <a:solidFill>
                    <a:srgbClr val="EB76B5"/>
                  </a:solidFill>
                </a:uFill>
                <a:latin typeface="Times New Roman" pitchFamily="18" charset="0"/>
                <a:cs typeface="Times New Roman" pitchFamily="18" charset="0"/>
              </a:rPr>
              <a:t>  </a:t>
            </a:r>
            <a:r>
              <a:rPr sz="2400" u="sng">
                <a:solidFill>
                  <a:srgbClr val="EB76B5"/>
                </a:solidFill>
                <a:uFill>
                  <a:solidFill>
                    <a:srgbClr val="EB76B5"/>
                  </a:solidFill>
                </a:uFill>
                <a:latin typeface="Times New Roman" pitchFamily="18" charset="0"/>
                <a:cs typeface="Times New Roman" pitchFamily="18" charset="0"/>
              </a:rPr>
              <a:t>proble</a:t>
            </a:r>
            <a:r>
              <a:rPr lang="en-US" sz="2400" u="sng" dirty="0">
                <a:solidFill>
                  <a:srgbClr val="EB76B5"/>
                </a:solidFill>
                <a:uFill>
                  <a:solidFill>
                    <a:srgbClr val="EB76B5"/>
                  </a:solidFill>
                </a:uFill>
                <a:latin typeface="Times New Roman" pitchFamily="18" charset="0"/>
                <a:cs typeface="Times New Roman" pitchFamily="18" charset="0"/>
              </a:rPr>
              <a:t>m</a:t>
            </a:r>
            <a:r>
              <a:rPr sz="2400">
                <a:solidFill>
                  <a:srgbClr val="FFFFFF"/>
                </a:solidFill>
                <a:latin typeface="Times New Roman" pitchFamily="18" charset="0"/>
                <a:cs typeface="Times New Roman" pitchFamily="18" charset="0"/>
              </a:rPr>
              <a:t>,</a:t>
            </a:r>
            <a:r>
              <a:rPr sz="2400" spc="-125">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but</a:t>
            </a:r>
            <a:r>
              <a:rPr sz="2400" spc="5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will</a:t>
            </a:r>
            <a:r>
              <a:rPr sz="2400" spc="-11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not</a:t>
            </a:r>
            <a:r>
              <a:rPr sz="2400" spc="5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provide</a:t>
            </a:r>
            <a:r>
              <a:rPr sz="2400" spc="-12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conclusive </a:t>
            </a:r>
            <a:r>
              <a:rPr sz="2400" spc="-160" dirty="0">
                <a:solidFill>
                  <a:srgbClr val="FFFFFF"/>
                </a:solidFill>
                <a:latin typeface="Times New Roman" pitchFamily="18" charset="0"/>
                <a:cs typeface="Times New Roman" pitchFamily="18" charset="0"/>
              </a:rPr>
              <a:t>results.</a:t>
            </a:r>
            <a:r>
              <a:rPr sz="2400" spc="-35"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For</a:t>
            </a:r>
            <a:r>
              <a:rPr sz="2400" spc="-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such</a:t>
            </a:r>
            <a:r>
              <a:rPr sz="2400" spc="-20" dirty="0">
                <a:solidFill>
                  <a:srgbClr val="FFFFFF"/>
                </a:solidFill>
                <a:latin typeface="Times New Roman" pitchFamily="18" charset="0"/>
                <a:cs typeface="Times New Roman" pitchFamily="18" charset="0"/>
              </a:rPr>
              <a:t> </a:t>
            </a:r>
            <a:r>
              <a:rPr sz="2400" spc="200" dirty="0">
                <a:solidFill>
                  <a:srgbClr val="FFFFFF"/>
                </a:solidFill>
                <a:latin typeface="Times New Roman" pitchFamily="18" charset="0"/>
                <a:cs typeface="Times New Roman" pitchFamily="18" charset="0"/>
              </a:rPr>
              <a:t>a</a:t>
            </a:r>
            <a:r>
              <a:rPr sz="2400" spc="-2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research,</a:t>
            </a:r>
            <a:r>
              <a:rPr sz="2400" spc="-35" dirty="0">
                <a:solidFill>
                  <a:srgbClr val="FFFFFF"/>
                </a:solidFill>
                <a:latin typeface="Times New Roman" pitchFamily="18" charset="0"/>
                <a:cs typeface="Times New Roman" pitchFamily="18" charset="0"/>
              </a:rPr>
              <a:t> </a:t>
            </a:r>
            <a:r>
              <a:rPr sz="2400" spc="200" dirty="0">
                <a:solidFill>
                  <a:srgbClr val="FFFFFF"/>
                </a:solidFill>
                <a:latin typeface="Times New Roman" pitchFamily="18" charset="0"/>
                <a:cs typeface="Times New Roman" pitchFamily="18" charset="0"/>
              </a:rPr>
              <a:t>a</a:t>
            </a:r>
            <a:r>
              <a:rPr sz="2400" spc="-2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researcher</a:t>
            </a:r>
            <a:r>
              <a:rPr sz="2400" spc="-20" dirty="0">
                <a:solidFill>
                  <a:srgbClr val="FFFFFF"/>
                </a:solidFill>
                <a:latin typeface="Times New Roman" pitchFamily="18" charset="0"/>
                <a:cs typeface="Times New Roman" pitchFamily="18" charset="0"/>
              </a:rPr>
              <a:t> </a:t>
            </a:r>
            <a:r>
              <a:rPr sz="2400" spc="-140" dirty="0">
                <a:solidFill>
                  <a:srgbClr val="FFFFFF"/>
                </a:solidFill>
                <a:latin typeface="Times New Roman" pitchFamily="18" charset="0"/>
                <a:cs typeface="Times New Roman" pitchFamily="18" charset="0"/>
              </a:rPr>
              <a:t>starts</a:t>
            </a:r>
            <a:r>
              <a:rPr sz="2400" spc="-1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with </a:t>
            </a:r>
            <a:r>
              <a:rPr sz="2400" spc="200" dirty="0">
                <a:solidFill>
                  <a:srgbClr val="FFFFFF"/>
                </a:solidFill>
                <a:latin typeface="Times New Roman" pitchFamily="18" charset="0"/>
                <a:cs typeface="Times New Roman" pitchFamily="18" charset="0"/>
              </a:rPr>
              <a:t>a</a:t>
            </a:r>
            <a:r>
              <a:rPr sz="2400" spc="-2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general </a:t>
            </a:r>
            <a:r>
              <a:rPr sz="2400" spc="65" dirty="0">
                <a:solidFill>
                  <a:srgbClr val="FFFFFF"/>
                </a:solidFill>
                <a:latin typeface="Times New Roman" pitchFamily="18" charset="0"/>
                <a:cs typeface="Times New Roman" pitchFamily="18" charset="0"/>
              </a:rPr>
              <a:t>idea</a:t>
            </a:r>
            <a:r>
              <a:rPr sz="2400" spc="-215"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and</a:t>
            </a:r>
            <a:r>
              <a:rPr sz="2400" spc="-120" dirty="0">
                <a:solidFill>
                  <a:srgbClr val="FFFFFF"/>
                </a:solidFill>
                <a:latin typeface="Times New Roman" pitchFamily="18" charset="0"/>
                <a:cs typeface="Times New Roman" pitchFamily="18" charset="0"/>
              </a:rPr>
              <a:t> </a:t>
            </a:r>
            <a:r>
              <a:rPr sz="2400" spc="-125" dirty="0">
                <a:solidFill>
                  <a:srgbClr val="FFFFFF"/>
                </a:solidFill>
                <a:latin typeface="Times New Roman" pitchFamily="18" charset="0"/>
                <a:cs typeface="Times New Roman" pitchFamily="18" charset="0"/>
              </a:rPr>
              <a:t>uses</a:t>
            </a:r>
            <a:r>
              <a:rPr sz="2400" spc="-65" dirty="0">
                <a:solidFill>
                  <a:srgbClr val="FFFFFF"/>
                </a:solidFill>
                <a:latin typeface="Times New Roman" pitchFamily="18" charset="0"/>
                <a:cs typeface="Times New Roman" pitchFamily="18" charset="0"/>
              </a:rPr>
              <a:t> </a:t>
            </a:r>
            <a:r>
              <a:rPr sz="2400" spc="-204" dirty="0">
                <a:solidFill>
                  <a:srgbClr val="FFFFFF"/>
                </a:solidFill>
                <a:latin typeface="Times New Roman" pitchFamily="18" charset="0"/>
                <a:cs typeface="Times New Roman" pitchFamily="18" charset="0"/>
              </a:rPr>
              <a:t>this</a:t>
            </a:r>
            <a:r>
              <a:rPr sz="2400" spc="-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research</a:t>
            </a:r>
            <a:r>
              <a:rPr sz="2400" spc="-10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as</a:t>
            </a:r>
            <a:r>
              <a:rPr sz="2400" spc="-90" dirty="0">
                <a:solidFill>
                  <a:srgbClr val="FFFFFF"/>
                </a:solidFill>
                <a:latin typeface="Times New Roman" pitchFamily="18" charset="0"/>
                <a:cs typeface="Times New Roman" pitchFamily="18" charset="0"/>
              </a:rPr>
              <a:t> </a:t>
            </a:r>
            <a:r>
              <a:rPr sz="2400" spc="200" dirty="0">
                <a:solidFill>
                  <a:srgbClr val="FFFFFF"/>
                </a:solidFill>
                <a:latin typeface="Times New Roman" pitchFamily="18" charset="0"/>
                <a:cs typeface="Times New Roman" pitchFamily="18" charset="0"/>
              </a:rPr>
              <a:t>a</a:t>
            </a:r>
            <a:r>
              <a:rPr sz="2400" spc="-10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medium</a:t>
            </a:r>
            <a:r>
              <a:rPr sz="2400" spc="-6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105"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identify</a:t>
            </a:r>
            <a:r>
              <a:rPr sz="2400" spc="-120" dirty="0">
                <a:solidFill>
                  <a:srgbClr val="FFFFFF"/>
                </a:solidFill>
                <a:latin typeface="Times New Roman" pitchFamily="18" charset="0"/>
                <a:cs typeface="Times New Roman" pitchFamily="18" charset="0"/>
              </a:rPr>
              <a:t> </a:t>
            </a:r>
            <a:r>
              <a:rPr sz="2400" spc="-190" dirty="0">
                <a:solidFill>
                  <a:srgbClr val="FFFFFF"/>
                </a:solidFill>
                <a:latin typeface="Times New Roman" pitchFamily="18" charset="0"/>
                <a:cs typeface="Times New Roman" pitchFamily="18" charset="0"/>
              </a:rPr>
              <a:t>issues,</a:t>
            </a:r>
            <a:r>
              <a:rPr sz="2400" spc="-20" dirty="0">
                <a:solidFill>
                  <a:srgbClr val="FFFFFF"/>
                </a:solidFill>
                <a:latin typeface="Times New Roman" pitchFamily="18" charset="0"/>
                <a:cs typeface="Times New Roman" pitchFamily="18" charset="0"/>
              </a:rPr>
              <a:t> that </a:t>
            </a:r>
            <a:r>
              <a:rPr sz="2400" spc="135" dirty="0">
                <a:solidFill>
                  <a:srgbClr val="FFFFFF"/>
                </a:solidFill>
                <a:latin typeface="Times New Roman" pitchFamily="18" charset="0"/>
                <a:cs typeface="Times New Roman" pitchFamily="18" charset="0"/>
              </a:rPr>
              <a:t>can</a:t>
            </a:r>
            <a:r>
              <a:rPr sz="2400" spc="-100" dirty="0">
                <a:solidFill>
                  <a:srgbClr val="FFFFFF"/>
                </a:solidFill>
                <a:latin typeface="Times New Roman" pitchFamily="18" charset="0"/>
                <a:cs typeface="Times New Roman" pitchFamily="18" charset="0"/>
              </a:rPr>
              <a:t> </a:t>
            </a:r>
            <a:r>
              <a:rPr sz="2400" spc="125" dirty="0">
                <a:solidFill>
                  <a:srgbClr val="FFFFFF"/>
                </a:solidFill>
                <a:latin typeface="Times New Roman" pitchFamily="18" charset="0"/>
                <a:cs typeface="Times New Roman" pitchFamily="18" charset="0"/>
              </a:rPr>
              <a:t>be</a:t>
            </a:r>
            <a:r>
              <a:rPr sz="2400" spc="-10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10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focus</a:t>
            </a:r>
            <a:r>
              <a:rPr sz="2400" spc="-90" dirty="0">
                <a:solidFill>
                  <a:srgbClr val="FFFFFF"/>
                </a:solidFill>
                <a:latin typeface="Times New Roman" pitchFamily="18" charset="0"/>
                <a:cs typeface="Times New Roman" pitchFamily="18" charset="0"/>
              </a:rPr>
              <a:t> </a:t>
            </a:r>
            <a:r>
              <a:rPr sz="2400" spc="-95" dirty="0">
                <a:solidFill>
                  <a:srgbClr val="FFFFFF"/>
                </a:solidFill>
                <a:latin typeface="Times New Roman" pitchFamily="18" charset="0"/>
                <a:cs typeface="Times New Roman" pitchFamily="18" charset="0"/>
              </a:rPr>
              <a:t>for</a:t>
            </a:r>
            <a:r>
              <a:rPr sz="2400" spc="-85"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future</a:t>
            </a:r>
            <a:r>
              <a:rPr sz="2400" spc="-105" dirty="0">
                <a:solidFill>
                  <a:srgbClr val="FFFFFF"/>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research.</a:t>
            </a:r>
            <a:r>
              <a:rPr sz="2400" spc="-1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a:t>
            </a:r>
            <a:r>
              <a:rPr sz="2400" spc="-105"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important</a:t>
            </a:r>
            <a:r>
              <a:rPr sz="2400" spc="-140" dirty="0">
                <a:solidFill>
                  <a:srgbClr val="FFFFFF"/>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aspect</a:t>
            </a:r>
            <a:r>
              <a:rPr sz="2400" spc="-14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here </a:t>
            </a:r>
            <a:r>
              <a:rPr sz="2400" spc="-265" dirty="0">
                <a:solidFill>
                  <a:srgbClr val="FFFFFF"/>
                </a:solidFill>
                <a:latin typeface="Times New Roman" pitchFamily="18" charset="0"/>
                <a:cs typeface="Times New Roman" pitchFamily="18" charset="0"/>
              </a:rPr>
              <a:t>is</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that</a:t>
            </a:r>
            <a:r>
              <a:rPr sz="2400" spc="5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5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researcher</a:t>
            </a:r>
            <a:r>
              <a:rPr sz="2400" spc="58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should</a:t>
            </a:r>
            <a:r>
              <a:rPr sz="2400" spc="595" dirty="0">
                <a:solidFill>
                  <a:srgbClr val="FFFFFF"/>
                </a:solidFill>
                <a:latin typeface="Times New Roman" pitchFamily="18" charset="0"/>
                <a:cs typeface="Times New Roman" pitchFamily="18" charset="0"/>
              </a:rPr>
              <a:t> </a:t>
            </a:r>
            <a:r>
              <a:rPr sz="2400" spc="125" dirty="0">
                <a:solidFill>
                  <a:srgbClr val="FFFFFF"/>
                </a:solidFill>
                <a:latin typeface="Times New Roman" pitchFamily="18" charset="0"/>
                <a:cs typeface="Times New Roman" pitchFamily="18" charset="0"/>
              </a:rPr>
              <a:t>be</a:t>
            </a:r>
            <a:r>
              <a:rPr sz="2400" spc="5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willing</a:t>
            </a:r>
            <a:r>
              <a:rPr sz="2400" spc="58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575" dirty="0">
                <a:solidFill>
                  <a:srgbClr val="FFFFFF"/>
                </a:solidFill>
                <a:latin typeface="Times New Roman" pitchFamily="18" charset="0"/>
                <a:cs typeface="Times New Roman" pitchFamily="18" charset="0"/>
              </a:rPr>
              <a:t> </a:t>
            </a:r>
            <a:r>
              <a:rPr sz="2400" spc="90" dirty="0">
                <a:solidFill>
                  <a:srgbClr val="FFFFFF"/>
                </a:solidFill>
                <a:latin typeface="Times New Roman" pitchFamily="18" charset="0"/>
                <a:cs typeface="Times New Roman" pitchFamily="18" charset="0"/>
              </a:rPr>
              <a:t>change</a:t>
            </a:r>
            <a:r>
              <a:rPr sz="2400" spc="580"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his/her </a:t>
            </a:r>
            <a:r>
              <a:rPr sz="2400" dirty="0">
                <a:solidFill>
                  <a:srgbClr val="FFFFFF"/>
                </a:solidFill>
                <a:latin typeface="Times New Roman" pitchFamily="18" charset="0"/>
                <a:cs typeface="Times New Roman" pitchFamily="18" charset="0"/>
              </a:rPr>
              <a:t>direction</a:t>
            </a:r>
            <a:r>
              <a:rPr sz="2400" spc="-5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subject</a:t>
            </a:r>
            <a:r>
              <a:rPr sz="2400" spc="-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60"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revelation</a:t>
            </a:r>
            <a:r>
              <a:rPr sz="2400" spc="-6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new</a:t>
            </a:r>
            <a:r>
              <a:rPr sz="2400" spc="-60" dirty="0">
                <a:solidFill>
                  <a:srgbClr val="FFFFFF"/>
                </a:solidFill>
                <a:latin typeface="Times New Roman" pitchFamily="18" charset="0"/>
                <a:cs typeface="Times New Roman" pitchFamily="18" charset="0"/>
              </a:rPr>
              <a:t> </a:t>
            </a:r>
            <a:r>
              <a:rPr sz="2400" spc="90" dirty="0">
                <a:solidFill>
                  <a:srgbClr val="FFFFFF"/>
                </a:solidFill>
                <a:latin typeface="Times New Roman" pitchFamily="18" charset="0"/>
                <a:cs typeface="Times New Roman" pitchFamily="18" charset="0"/>
              </a:rPr>
              <a:t>data</a:t>
            </a:r>
            <a:r>
              <a:rPr sz="2400" spc="-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or</a:t>
            </a:r>
            <a:r>
              <a:rPr sz="2400" spc="-60" dirty="0">
                <a:solidFill>
                  <a:srgbClr val="FFFFFF"/>
                </a:solidFill>
                <a:latin typeface="Times New Roman" pitchFamily="18" charset="0"/>
                <a:cs typeface="Times New Roman" pitchFamily="18" charset="0"/>
              </a:rPr>
              <a:t> </a:t>
            </a:r>
            <a:r>
              <a:rPr sz="2400" spc="-130" dirty="0">
                <a:solidFill>
                  <a:srgbClr val="FFFFFF"/>
                </a:solidFill>
                <a:latin typeface="Times New Roman" pitchFamily="18" charset="0"/>
                <a:cs typeface="Times New Roman" pitchFamily="18" charset="0"/>
              </a:rPr>
              <a:t>insight.</a:t>
            </a:r>
            <a:r>
              <a:rPr sz="2400" spc="-7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Such </a:t>
            </a:r>
            <a:r>
              <a:rPr sz="2400" spc="200" dirty="0">
                <a:solidFill>
                  <a:srgbClr val="FFFFFF"/>
                </a:solidFill>
                <a:latin typeface="Times New Roman" pitchFamily="18" charset="0"/>
                <a:cs typeface="Times New Roman" pitchFamily="18" charset="0"/>
              </a:rPr>
              <a:t>a</a:t>
            </a:r>
            <a:r>
              <a:rPr sz="2400" spc="4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450" dirty="0">
                <a:solidFill>
                  <a:srgbClr val="FFFFFF"/>
                </a:solidFill>
                <a:latin typeface="Times New Roman" pitchFamily="18" charset="0"/>
                <a:cs typeface="Times New Roman" pitchFamily="18" charset="0"/>
              </a:rPr>
              <a:t> </a:t>
            </a:r>
            <a:r>
              <a:rPr sz="2400" spc="-265" dirty="0">
                <a:solidFill>
                  <a:srgbClr val="FFFFFF"/>
                </a:solidFill>
                <a:latin typeface="Times New Roman" pitchFamily="18" charset="0"/>
                <a:cs typeface="Times New Roman" pitchFamily="18" charset="0"/>
              </a:rPr>
              <a:t>is</a:t>
            </a:r>
            <a:r>
              <a:rPr sz="2400" spc="43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usually</a:t>
            </a:r>
            <a:r>
              <a:rPr sz="2400" spc="4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carried</a:t>
            </a:r>
            <a:r>
              <a:rPr sz="2400" spc="4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out</a:t>
            </a:r>
            <a:r>
              <a:rPr sz="2400" spc="409"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when</a:t>
            </a:r>
            <a:r>
              <a:rPr sz="2400" spc="434"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4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problem</a:t>
            </a:r>
            <a:r>
              <a:rPr sz="2400" spc="455" dirty="0">
                <a:solidFill>
                  <a:srgbClr val="FFFFFF"/>
                </a:solidFill>
                <a:latin typeface="Times New Roman" pitchFamily="18" charset="0"/>
                <a:cs typeface="Times New Roman" pitchFamily="18" charset="0"/>
              </a:rPr>
              <a:t> </a:t>
            </a:r>
            <a:r>
              <a:rPr sz="2400" spc="-265" dirty="0">
                <a:solidFill>
                  <a:srgbClr val="FFFFFF"/>
                </a:solidFill>
                <a:latin typeface="Times New Roman" pitchFamily="18" charset="0"/>
                <a:cs typeface="Times New Roman" pitchFamily="18" charset="0"/>
              </a:rPr>
              <a:t>is</a:t>
            </a:r>
            <a:r>
              <a:rPr sz="2400" spc="434"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at</a:t>
            </a:r>
            <a:r>
              <a:rPr sz="2400" spc="415" dirty="0">
                <a:solidFill>
                  <a:srgbClr val="FFFFFF"/>
                </a:solidFill>
                <a:latin typeface="Times New Roman" pitchFamily="18" charset="0"/>
                <a:cs typeface="Times New Roman" pitchFamily="18" charset="0"/>
              </a:rPr>
              <a:t> </a:t>
            </a:r>
            <a:r>
              <a:rPr sz="2400" spc="150" dirty="0">
                <a:solidFill>
                  <a:srgbClr val="FFFFFF"/>
                </a:solidFill>
                <a:latin typeface="Times New Roman" pitchFamily="18" charset="0"/>
                <a:cs typeface="Times New Roman" pitchFamily="18" charset="0"/>
              </a:rPr>
              <a:t>a </a:t>
            </a:r>
            <a:r>
              <a:rPr sz="2400" spc="-40" dirty="0">
                <a:solidFill>
                  <a:srgbClr val="FFFFFF"/>
                </a:solidFill>
                <a:latin typeface="Times New Roman" pitchFamily="18" charset="0"/>
                <a:cs typeface="Times New Roman" pitchFamily="18" charset="0"/>
              </a:rPr>
              <a:t>preliminary</a:t>
            </a:r>
            <a:r>
              <a:rPr sz="2400" spc="31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stage.</a:t>
            </a:r>
            <a:r>
              <a:rPr sz="2400" spc="285" dirty="0">
                <a:solidFill>
                  <a:srgbClr val="FFFFFF"/>
                </a:solidFill>
                <a:latin typeface="Times New Roman" pitchFamily="18" charset="0"/>
                <a:cs typeface="Times New Roman" pitchFamily="18" charset="0"/>
              </a:rPr>
              <a:t> </a:t>
            </a:r>
            <a:r>
              <a:rPr sz="2400" spc="-280" dirty="0">
                <a:solidFill>
                  <a:srgbClr val="FFFFFF"/>
                </a:solidFill>
                <a:latin typeface="Times New Roman" pitchFamily="18" charset="0"/>
                <a:cs typeface="Times New Roman" pitchFamily="18" charset="0"/>
              </a:rPr>
              <a:t>It</a:t>
            </a:r>
            <a:r>
              <a:rPr sz="2400" spc="310" dirty="0">
                <a:solidFill>
                  <a:srgbClr val="FFFFFF"/>
                </a:solidFill>
                <a:latin typeface="Times New Roman" pitchFamily="18" charset="0"/>
                <a:cs typeface="Times New Roman" pitchFamily="18" charset="0"/>
              </a:rPr>
              <a:t> </a:t>
            </a:r>
            <a:r>
              <a:rPr sz="2400" spc="-265" dirty="0">
                <a:solidFill>
                  <a:srgbClr val="FFFFFF"/>
                </a:solidFill>
                <a:latin typeface="Times New Roman" pitchFamily="18" charset="0"/>
                <a:cs typeface="Times New Roman" pitchFamily="18" charset="0"/>
              </a:rPr>
              <a:t>is</a:t>
            </a:r>
            <a:r>
              <a:rPr sz="2400" spc="3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often</a:t>
            </a:r>
            <a:r>
              <a:rPr sz="2400" spc="3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referred</a:t>
            </a:r>
            <a:r>
              <a:rPr sz="2400" spc="3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3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as</a:t>
            </a:r>
            <a:r>
              <a:rPr sz="2400" spc="3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grounded</a:t>
            </a:r>
            <a:r>
              <a:rPr sz="2400" spc="335" dirty="0">
                <a:solidFill>
                  <a:srgbClr val="FFFFFF"/>
                </a:solidFill>
                <a:latin typeface="Times New Roman" pitchFamily="18" charset="0"/>
                <a:cs typeface="Times New Roman" pitchFamily="18" charset="0"/>
              </a:rPr>
              <a:t> </a:t>
            </a:r>
            <a:r>
              <a:rPr sz="2400" spc="-15" dirty="0">
                <a:solidFill>
                  <a:srgbClr val="FFFFFF"/>
                </a:solidFill>
                <a:latin typeface="Times New Roman" pitchFamily="18" charset="0"/>
                <a:cs typeface="Times New Roman" pitchFamily="18" charset="0"/>
              </a:rPr>
              <a:t>theory </a:t>
            </a:r>
            <a:r>
              <a:rPr sz="2400" spc="80" dirty="0">
                <a:solidFill>
                  <a:srgbClr val="FFFFFF"/>
                </a:solidFill>
                <a:latin typeface="Times New Roman" pitchFamily="18" charset="0"/>
                <a:cs typeface="Times New Roman" pitchFamily="18" charset="0"/>
              </a:rPr>
              <a:t>approach</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or</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interpretive</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as</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it</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used</a:t>
            </a:r>
            <a:r>
              <a:rPr sz="2400" spc="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65"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answer </a:t>
            </a:r>
            <a:r>
              <a:rPr sz="2400" spc="-95" dirty="0">
                <a:solidFill>
                  <a:srgbClr val="FFFFFF"/>
                </a:solidFill>
                <a:latin typeface="Times New Roman" pitchFamily="18" charset="0"/>
                <a:cs typeface="Times New Roman" pitchFamily="18" charset="0"/>
              </a:rPr>
              <a:t>questions </a:t>
            </a:r>
            <a:r>
              <a:rPr sz="2400" spc="-114" dirty="0">
                <a:solidFill>
                  <a:srgbClr val="FFFFFF"/>
                </a:solidFill>
                <a:latin typeface="Times New Roman" pitchFamily="18" charset="0"/>
                <a:cs typeface="Times New Roman" pitchFamily="18" charset="0"/>
              </a:rPr>
              <a:t>like</a:t>
            </a:r>
            <a:r>
              <a:rPr sz="2400" spc="-200"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what,</a:t>
            </a:r>
            <a:r>
              <a:rPr sz="2400" spc="-140"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why</a:t>
            </a:r>
            <a:r>
              <a:rPr sz="2400" spc="-165"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and</a:t>
            </a:r>
            <a:r>
              <a:rPr sz="2400" spc="-16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how.</a:t>
            </a:r>
            <a:endParaRPr sz="2400">
              <a:latin typeface="Times New Roman" pitchFamily="18" charset="0"/>
              <a:cs typeface="Times New Roman" pitchFamily="18" charset="0"/>
            </a:endParaRPr>
          </a:p>
        </p:txBody>
      </p:sp>
      <p:pic>
        <p:nvPicPr>
          <p:cNvPr id="12290"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76694" y="0"/>
            <a:ext cx="8840558" cy="8615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554863" y="1139952"/>
            <a:ext cx="9049385" cy="443070"/>
          </a:xfrm>
          <a:prstGeom prst="rect">
            <a:avLst/>
          </a:prstGeom>
        </p:spPr>
        <p:txBody>
          <a:bodyPr vert="horz" wrap="square" lIns="0" tIns="12065" rIns="0" bIns="0" rtlCol="0">
            <a:spAutoFit/>
          </a:bodyPr>
          <a:lstStyle/>
          <a:p>
            <a:pPr marL="12700">
              <a:lnSpc>
                <a:spcPct val="100000"/>
              </a:lnSpc>
              <a:spcBef>
                <a:spcPts val="95"/>
              </a:spcBef>
            </a:pPr>
            <a:r>
              <a:rPr sz="2800" b="1" spc="-65" dirty="0">
                <a:solidFill>
                  <a:schemeClr val="bg1"/>
                </a:solidFill>
                <a:latin typeface="Tahoma"/>
                <a:cs typeface="Tahoma"/>
              </a:rPr>
              <a:t>Characteristics</a:t>
            </a:r>
            <a:r>
              <a:rPr sz="2800" b="1" spc="-125" dirty="0">
                <a:solidFill>
                  <a:schemeClr val="bg1"/>
                </a:solidFill>
                <a:latin typeface="Tahoma"/>
                <a:cs typeface="Tahoma"/>
              </a:rPr>
              <a:t> </a:t>
            </a:r>
            <a:r>
              <a:rPr sz="2800" b="1" spc="-105" dirty="0">
                <a:solidFill>
                  <a:schemeClr val="bg1"/>
                </a:solidFill>
                <a:latin typeface="Tahoma"/>
                <a:cs typeface="Tahoma"/>
              </a:rPr>
              <a:t>of</a:t>
            </a:r>
            <a:r>
              <a:rPr sz="2800" b="1" spc="-175" dirty="0">
                <a:solidFill>
                  <a:schemeClr val="bg1"/>
                </a:solidFill>
                <a:latin typeface="Tahoma"/>
                <a:cs typeface="Tahoma"/>
              </a:rPr>
              <a:t> </a:t>
            </a:r>
            <a:r>
              <a:rPr sz="2800" b="1" spc="-145" dirty="0">
                <a:solidFill>
                  <a:schemeClr val="bg1"/>
                </a:solidFill>
                <a:latin typeface="Tahoma"/>
                <a:cs typeface="Tahoma"/>
              </a:rPr>
              <a:t>Exploratory</a:t>
            </a:r>
            <a:r>
              <a:rPr sz="2800" b="1" spc="-114" dirty="0">
                <a:solidFill>
                  <a:schemeClr val="bg1"/>
                </a:solidFill>
                <a:latin typeface="Tahoma"/>
                <a:cs typeface="Tahoma"/>
              </a:rPr>
              <a:t> </a:t>
            </a:r>
            <a:r>
              <a:rPr sz="2800" b="1" spc="-10" dirty="0">
                <a:solidFill>
                  <a:schemeClr val="bg1"/>
                </a:solidFill>
                <a:latin typeface="Tahoma"/>
                <a:cs typeface="Tahoma"/>
              </a:rPr>
              <a:t>research</a:t>
            </a:r>
            <a:endParaRPr sz="2800" dirty="0">
              <a:solidFill>
                <a:schemeClr val="bg1"/>
              </a:solidFill>
              <a:latin typeface="Tahoma"/>
              <a:cs typeface="Tahoma"/>
            </a:endParaRPr>
          </a:p>
        </p:txBody>
      </p:sp>
      <p:sp>
        <p:nvSpPr>
          <p:cNvPr id="12" name="object 12"/>
          <p:cNvSpPr txBox="1"/>
          <p:nvPr/>
        </p:nvSpPr>
        <p:spPr>
          <a:xfrm>
            <a:off x="376555" y="1872407"/>
            <a:ext cx="11438890" cy="4223592"/>
          </a:xfrm>
          <a:prstGeom prst="rect">
            <a:avLst/>
          </a:prstGeom>
        </p:spPr>
        <p:txBody>
          <a:bodyPr vert="horz" wrap="square" lIns="0" tIns="12065" rIns="0" bIns="0" rtlCol="0">
            <a:spAutoFit/>
          </a:bodyPr>
          <a:lstStyle/>
          <a:p>
            <a:pPr marL="356870" indent="-344170" algn="just">
              <a:lnSpc>
                <a:spcPct val="100000"/>
              </a:lnSpc>
              <a:spcBef>
                <a:spcPts val="95"/>
              </a:spcBef>
              <a:buClr>
                <a:srgbClr val="EE52A4"/>
              </a:buClr>
              <a:buSzPct val="78571"/>
              <a:buFont typeface="Wingdings"/>
              <a:buChar char=""/>
              <a:tabLst>
                <a:tab pos="356870" algn="l"/>
              </a:tabLst>
            </a:pPr>
            <a:r>
              <a:rPr sz="2400" spc="-100" dirty="0">
                <a:solidFill>
                  <a:srgbClr val="FFFFFF"/>
                </a:solidFill>
                <a:latin typeface="Times New Roman" pitchFamily="18" charset="0"/>
                <a:cs typeface="Times New Roman" pitchFamily="18" charset="0"/>
              </a:rPr>
              <a:t>They</a:t>
            </a:r>
            <a:r>
              <a:rPr sz="2400" spc="-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are</a:t>
            </a:r>
            <a:r>
              <a:rPr sz="2400" spc="-90" dirty="0">
                <a:solidFill>
                  <a:srgbClr val="FFFFFF"/>
                </a:solidFill>
                <a:latin typeface="Times New Roman" pitchFamily="18" charset="0"/>
                <a:cs typeface="Times New Roman" pitchFamily="18" charset="0"/>
              </a:rPr>
              <a:t> </a:t>
            </a:r>
            <a:r>
              <a:rPr sz="2800" b="1" spc="-30" dirty="0">
                <a:solidFill>
                  <a:srgbClr val="FFFFFF"/>
                </a:solidFill>
                <a:latin typeface="Times New Roman" pitchFamily="18" charset="0"/>
                <a:cs typeface="Times New Roman" pitchFamily="18" charset="0"/>
              </a:rPr>
              <a:t>not</a:t>
            </a:r>
            <a:r>
              <a:rPr sz="2800" b="1" spc="-105" dirty="0">
                <a:solidFill>
                  <a:srgbClr val="FFFFFF"/>
                </a:solidFill>
                <a:latin typeface="Times New Roman" pitchFamily="18" charset="0"/>
                <a:cs typeface="Times New Roman" pitchFamily="18" charset="0"/>
              </a:rPr>
              <a:t> </a:t>
            </a:r>
            <a:r>
              <a:rPr sz="2800" b="1" spc="-55" dirty="0">
                <a:solidFill>
                  <a:srgbClr val="FFFFFF"/>
                </a:solidFill>
                <a:latin typeface="Times New Roman" pitchFamily="18" charset="0"/>
                <a:cs typeface="Times New Roman" pitchFamily="18" charset="0"/>
              </a:rPr>
              <a:t>structured</a:t>
            </a:r>
            <a:r>
              <a:rPr sz="2800" b="1" spc="-3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studies</a:t>
            </a:r>
            <a:endParaRPr sz="2400" dirty="0">
              <a:latin typeface="Times New Roman" pitchFamily="18" charset="0"/>
              <a:cs typeface="Times New Roman" pitchFamily="18" charset="0"/>
            </a:endParaRPr>
          </a:p>
          <a:p>
            <a:pPr marL="356870" indent="-344170" algn="just">
              <a:lnSpc>
                <a:spcPct val="100000"/>
              </a:lnSpc>
              <a:spcBef>
                <a:spcPts val="1010"/>
              </a:spcBef>
              <a:buClr>
                <a:srgbClr val="EE52A4"/>
              </a:buClr>
              <a:buSzPct val="78571"/>
              <a:buFont typeface="Wingdings"/>
              <a:buChar char=""/>
              <a:tabLst>
                <a:tab pos="356870" algn="l"/>
              </a:tabLst>
            </a:pPr>
            <a:r>
              <a:rPr sz="2400" spc="-175" dirty="0">
                <a:solidFill>
                  <a:srgbClr val="FFFFFF"/>
                </a:solidFill>
                <a:latin typeface="Times New Roman" pitchFamily="18" charset="0"/>
                <a:cs typeface="Times New Roman" pitchFamily="18" charset="0"/>
              </a:rPr>
              <a:t>It</a:t>
            </a:r>
            <a:r>
              <a:rPr sz="2400" spc="-85" dirty="0">
                <a:solidFill>
                  <a:srgbClr val="FFFFFF"/>
                </a:solidFill>
                <a:latin typeface="Times New Roman" pitchFamily="18" charset="0"/>
                <a:cs typeface="Times New Roman" pitchFamily="18" charset="0"/>
              </a:rPr>
              <a:t> </a:t>
            </a:r>
            <a:r>
              <a:rPr sz="2400" spc="-165" dirty="0">
                <a:solidFill>
                  <a:srgbClr val="FFFFFF"/>
                </a:solidFill>
                <a:latin typeface="Times New Roman" pitchFamily="18" charset="0"/>
                <a:cs typeface="Times New Roman" pitchFamily="18" charset="0"/>
              </a:rPr>
              <a:t>is</a:t>
            </a:r>
            <a:r>
              <a:rPr sz="2400" spc="-55" dirty="0">
                <a:solidFill>
                  <a:srgbClr val="FFFFFF"/>
                </a:solidFill>
                <a:latin typeface="Times New Roman" pitchFamily="18" charset="0"/>
                <a:cs typeface="Times New Roman" pitchFamily="18" charset="0"/>
              </a:rPr>
              <a:t> </a:t>
            </a:r>
            <a:r>
              <a:rPr sz="2800" b="1" spc="-70" dirty="0">
                <a:solidFill>
                  <a:srgbClr val="FFFFFF"/>
                </a:solidFill>
                <a:latin typeface="Times New Roman" pitchFamily="18" charset="0"/>
                <a:cs typeface="Times New Roman" pitchFamily="18" charset="0"/>
              </a:rPr>
              <a:t>usually</a:t>
            </a:r>
            <a:r>
              <a:rPr sz="2800" b="1" spc="-65" dirty="0">
                <a:solidFill>
                  <a:srgbClr val="FFFFFF"/>
                </a:solidFill>
                <a:latin typeface="Times New Roman" pitchFamily="18" charset="0"/>
                <a:cs typeface="Times New Roman" pitchFamily="18" charset="0"/>
              </a:rPr>
              <a:t> </a:t>
            </a:r>
            <a:r>
              <a:rPr sz="2800" b="1" spc="-25" dirty="0">
                <a:solidFill>
                  <a:srgbClr val="FFFFFF"/>
                </a:solidFill>
                <a:latin typeface="Times New Roman" pitchFamily="18" charset="0"/>
                <a:cs typeface="Times New Roman" pitchFamily="18" charset="0"/>
              </a:rPr>
              <a:t>low</a:t>
            </a:r>
            <a:r>
              <a:rPr sz="2800" b="1" spc="-70" dirty="0">
                <a:solidFill>
                  <a:srgbClr val="FFFFFF"/>
                </a:solidFill>
                <a:latin typeface="Times New Roman" pitchFamily="18" charset="0"/>
                <a:cs typeface="Times New Roman" pitchFamily="18" charset="0"/>
              </a:rPr>
              <a:t> </a:t>
            </a:r>
            <a:r>
              <a:rPr sz="2800" b="1" spc="-40" dirty="0">
                <a:solidFill>
                  <a:srgbClr val="FFFFFF"/>
                </a:solidFill>
                <a:latin typeface="Times New Roman" pitchFamily="18" charset="0"/>
                <a:cs typeface="Times New Roman" pitchFamily="18" charset="0"/>
              </a:rPr>
              <a:t>cost</a:t>
            </a:r>
            <a:r>
              <a:rPr sz="2400" spc="-40" dirty="0">
                <a:solidFill>
                  <a:srgbClr val="FFFFFF"/>
                </a:solidFill>
                <a:latin typeface="Times New Roman" pitchFamily="18" charset="0"/>
                <a:cs typeface="Times New Roman" pitchFamily="18" charset="0"/>
              </a:rPr>
              <a:t>,</a:t>
            </a:r>
            <a:r>
              <a:rPr sz="2400" spc="-60"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interactive</a:t>
            </a:r>
            <a:r>
              <a:rPr sz="2400" spc="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and</a:t>
            </a:r>
            <a:r>
              <a:rPr sz="2400" spc="-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open</a:t>
            </a:r>
            <a:r>
              <a:rPr sz="2400" spc="-7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ended.</a:t>
            </a:r>
            <a:endParaRPr sz="2400" dirty="0">
              <a:latin typeface="Times New Roman" pitchFamily="18" charset="0"/>
              <a:cs typeface="Times New Roman" pitchFamily="18" charset="0"/>
            </a:endParaRPr>
          </a:p>
          <a:p>
            <a:pPr marL="356870" indent="-344170" algn="just">
              <a:lnSpc>
                <a:spcPct val="100000"/>
              </a:lnSpc>
              <a:spcBef>
                <a:spcPts val="980"/>
              </a:spcBef>
              <a:buClr>
                <a:srgbClr val="EE52A4"/>
              </a:buClr>
              <a:buSzPct val="78571"/>
              <a:buFont typeface="Wingdings"/>
              <a:buChar char=""/>
              <a:tabLst>
                <a:tab pos="356870" algn="l"/>
              </a:tabLst>
            </a:pPr>
            <a:r>
              <a:rPr sz="2400" spc="-175" dirty="0">
                <a:solidFill>
                  <a:srgbClr val="FFFFFF"/>
                </a:solidFill>
                <a:latin typeface="Times New Roman" pitchFamily="18" charset="0"/>
                <a:cs typeface="Times New Roman" pitchFamily="18" charset="0"/>
              </a:rPr>
              <a:t>It</a:t>
            </a:r>
            <a:r>
              <a:rPr sz="2400" spc="-30"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will</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enable</a:t>
            </a:r>
            <a:r>
              <a:rPr sz="2400" spc="-114"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a</a:t>
            </a:r>
            <a:r>
              <a:rPr sz="2400" spc="-30" dirty="0">
                <a:solidFill>
                  <a:srgbClr val="FFFFFF"/>
                </a:solidFill>
                <a:latin typeface="Times New Roman" pitchFamily="18" charset="0"/>
                <a:cs typeface="Times New Roman" pitchFamily="18" charset="0"/>
              </a:rPr>
              <a:t> researcher</a:t>
            </a:r>
            <a:r>
              <a:rPr sz="2400" spc="-40"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answer</a:t>
            </a:r>
            <a:r>
              <a:rPr sz="2400" spc="-45" dirty="0">
                <a:solidFill>
                  <a:srgbClr val="FFFFFF"/>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questions</a:t>
            </a:r>
            <a:r>
              <a:rPr sz="2400" spc="-20"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like</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what</a:t>
            </a:r>
            <a:r>
              <a:rPr sz="2400" spc="-55" dirty="0">
                <a:solidFill>
                  <a:srgbClr val="FFFFFF"/>
                </a:solidFill>
                <a:latin typeface="Times New Roman" pitchFamily="18" charset="0"/>
                <a:cs typeface="Times New Roman" pitchFamily="18" charset="0"/>
              </a:rPr>
              <a:t> </a:t>
            </a:r>
            <a:r>
              <a:rPr sz="2400" spc="-170" dirty="0">
                <a:solidFill>
                  <a:srgbClr val="FFFFFF"/>
                </a:solidFill>
                <a:latin typeface="Times New Roman" pitchFamily="18" charset="0"/>
                <a:cs typeface="Times New Roman" pitchFamily="18" charset="0"/>
              </a:rPr>
              <a:t>is</a:t>
            </a:r>
            <a:r>
              <a:rPr sz="2400" spc="-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problem?</a:t>
            </a:r>
            <a:r>
              <a:rPr sz="2400" spc="-1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What</a:t>
            </a:r>
            <a:r>
              <a:rPr sz="2400" spc="-55" dirty="0">
                <a:solidFill>
                  <a:srgbClr val="FFFFFF"/>
                </a:solidFill>
                <a:latin typeface="Times New Roman" pitchFamily="18" charset="0"/>
                <a:cs typeface="Times New Roman" pitchFamily="18" charset="0"/>
              </a:rPr>
              <a:t> </a:t>
            </a:r>
            <a:r>
              <a:rPr sz="2400" spc="-170" dirty="0">
                <a:solidFill>
                  <a:srgbClr val="FFFFFF"/>
                </a:solidFill>
                <a:latin typeface="Times New Roman" pitchFamily="18" charset="0"/>
                <a:cs typeface="Times New Roman" pitchFamily="18" charset="0"/>
              </a:rPr>
              <a:t>is</a:t>
            </a:r>
            <a:r>
              <a:rPr sz="2400" dirty="0">
                <a:solidFill>
                  <a:srgbClr val="FFFFFF"/>
                </a:solidFill>
                <a:latin typeface="Times New Roman" pitchFamily="18" charset="0"/>
                <a:cs typeface="Times New Roman" pitchFamily="18" charset="0"/>
              </a:rPr>
              <a:t> the</a:t>
            </a:r>
            <a:r>
              <a:rPr sz="2400" spc="-3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purpose</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35" dirty="0">
                <a:solidFill>
                  <a:srgbClr val="FFFFFF"/>
                </a:solidFill>
                <a:latin typeface="Times New Roman" pitchFamily="18" charset="0"/>
                <a:cs typeface="Times New Roman" pitchFamily="18" charset="0"/>
              </a:rPr>
              <a:t> study?</a:t>
            </a:r>
            <a:r>
              <a:rPr sz="2400" spc="-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And</a:t>
            </a:r>
            <a:r>
              <a:rPr sz="2400" spc="-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what</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topics</a:t>
            </a:r>
            <a:r>
              <a:rPr sz="2400" spc="-2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could</a:t>
            </a:r>
            <a:r>
              <a:rPr lang="en-US" sz="2400" dirty="0">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be</a:t>
            </a:r>
            <a:r>
              <a:rPr sz="2400" spc="-1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studied?</a:t>
            </a:r>
            <a:endParaRPr sz="2400" dirty="0">
              <a:latin typeface="Times New Roman" pitchFamily="18" charset="0"/>
              <a:cs typeface="Times New Roman" pitchFamily="18" charset="0"/>
            </a:endParaRPr>
          </a:p>
          <a:p>
            <a:pPr marL="356870" marR="5080" indent="-344805" algn="just">
              <a:lnSpc>
                <a:spcPct val="100000"/>
              </a:lnSpc>
              <a:spcBef>
                <a:spcPts val="1010"/>
              </a:spcBef>
              <a:buClr>
                <a:srgbClr val="EE52A4"/>
              </a:buClr>
              <a:buSzPct val="78571"/>
              <a:buFont typeface="Wingdings"/>
              <a:buChar char=""/>
              <a:tabLst>
                <a:tab pos="356870" algn="l"/>
              </a:tabLst>
            </a:pPr>
            <a:r>
              <a:rPr sz="2400" spc="-20" dirty="0">
                <a:solidFill>
                  <a:srgbClr val="FFFFFF"/>
                </a:solidFill>
                <a:latin typeface="Times New Roman" pitchFamily="18" charset="0"/>
                <a:cs typeface="Times New Roman" pitchFamily="18" charset="0"/>
              </a:rPr>
              <a:t>To</a:t>
            </a:r>
            <a:r>
              <a:rPr sz="2400" spc="1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carry</a:t>
            </a:r>
            <a:r>
              <a:rPr sz="2400" spc="1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out</a:t>
            </a:r>
            <a:r>
              <a:rPr sz="2400" spc="-15"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exploratory</a:t>
            </a:r>
            <a:r>
              <a:rPr sz="2400" spc="2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research,</a:t>
            </a:r>
            <a:r>
              <a:rPr sz="2400" spc="2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generally</a:t>
            </a:r>
            <a:r>
              <a:rPr sz="2400" spc="15"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there</a:t>
            </a:r>
            <a:r>
              <a:rPr sz="2800" b="1" spc="25" dirty="0">
                <a:solidFill>
                  <a:srgbClr val="FFFFFF"/>
                </a:solidFill>
                <a:latin typeface="Times New Roman" pitchFamily="18" charset="0"/>
                <a:cs typeface="Times New Roman" pitchFamily="18" charset="0"/>
              </a:rPr>
              <a:t> </a:t>
            </a:r>
            <a:r>
              <a:rPr sz="2800" b="1" spc="-80" dirty="0">
                <a:solidFill>
                  <a:srgbClr val="FFFFFF"/>
                </a:solidFill>
                <a:latin typeface="Times New Roman" pitchFamily="18" charset="0"/>
                <a:cs typeface="Times New Roman" pitchFamily="18" charset="0"/>
              </a:rPr>
              <a:t>is</a:t>
            </a:r>
            <a:r>
              <a:rPr sz="2800" b="1" spc="5"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no</a:t>
            </a:r>
            <a:r>
              <a:rPr sz="2800" b="1" spc="15" dirty="0">
                <a:solidFill>
                  <a:srgbClr val="FFFFFF"/>
                </a:solidFill>
                <a:latin typeface="Times New Roman" pitchFamily="18" charset="0"/>
                <a:cs typeface="Times New Roman" pitchFamily="18" charset="0"/>
              </a:rPr>
              <a:t> </a:t>
            </a:r>
            <a:r>
              <a:rPr sz="2800" b="1" spc="-35" dirty="0">
                <a:solidFill>
                  <a:srgbClr val="FFFFFF"/>
                </a:solidFill>
                <a:latin typeface="Times New Roman" pitchFamily="18" charset="0"/>
                <a:cs typeface="Times New Roman" pitchFamily="18" charset="0"/>
              </a:rPr>
              <a:t>prior</a:t>
            </a:r>
            <a:r>
              <a:rPr sz="2800" b="1" spc="25"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research</a:t>
            </a:r>
            <a:r>
              <a:rPr sz="2800" b="1" spc="15"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done</a:t>
            </a:r>
            <a:r>
              <a:rPr sz="2800" b="1" spc="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or</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20"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existing</a:t>
            </a:r>
            <a:r>
              <a:rPr sz="2400" spc="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ones</a:t>
            </a:r>
            <a:r>
              <a:rPr sz="2400" spc="5"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do</a:t>
            </a:r>
            <a:r>
              <a:rPr sz="2400" spc="-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not</a:t>
            </a:r>
            <a:r>
              <a:rPr sz="2400" spc="2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answer</a:t>
            </a:r>
            <a:r>
              <a:rPr sz="2400" spc="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problem </a:t>
            </a:r>
            <a:r>
              <a:rPr sz="2400" spc="-40" dirty="0">
                <a:solidFill>
                  <a:srgbClr val="FFFFFF"/>
                </a:solidFill>
                <a:latin typeface="Times New Roman" pitchFamily="18" charset="0"/>
                <a:cs typeface="Times New Roman" pitchFamily="18" charset="0"/>
              </a:rPr>
              <a:t>precisely</a:t>
            </a:r>
            <a:r>
              <a:rPr sz="2400" spc="-4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enough.</a:t>
            </a:r>
            <a:endParaRPr sz="2400" dirty="0">
              <a:latin typeface="Times New Roman" pitchFamily="18" charset="0"/>
              <a:cs typeface="Times New Roman" pitchFamily="18" charset="0"/>
            </a:endParaRPr>
          </a:p>
          <a:p>
            <a:pPr marL="356870" indent="-344170" algn="just">
              <a:lnSpc>
                <a:spcPct val="100000"/>
              </a:lnSpc>
              <a:spcBef>
                <a:spcPts val="1010"/>
              </a:spcBef>
              <a:buClr>
                <a:srgbClr val="EE52A4"/>
              </a:buClr>
              <a:buSzPct val="78571"/>
              <a:buFont typeface="Wingdings"/>
              <a:buChar char=""/>
              <a:tabLst>
                <a:tab pos="356870" algn="l"/>
              </a:tabLst>
            </a:pPr>
            <a:r>
              <a:rPr sz="2400" spc="-175" dirty="0">
                <a:solidFill>
                  <a:srgbClr val="FFFFFF"/>
                </a:solidFill>
                <a:latin typeface="Times New Roman" pitchFamily="18" charset="0"/>
                <a:cs typeface="Times New Roman" pitchFamily="18" charset="0"/>
              </a:rPr>
              <a:t>It</a:t>
            </a:r>
            <a:r>
              <a:rPr sz="2400" spc="-90" dirty="0">
                <a:solidFill>
                  <a:srgbClr val="FFFFFF"/>
                </a:solidFill>
                <a:latin typeface="Times New Roman" pitchFamily="18" charset="0"/>
                <a:cs typeface="Times New Roman" pitchFamily="18" charset="0"/>
              </a:rPr>
              <a:t> </a:t>
            </a:r>
            <a:r>
              <a:rPr sz="2400" spc="-165" dirty="0">
                <a:solidFill>
                  <a:srgbClr val="FFFFFF"/>
                </a:solidFill>
                <a:latin typeface="Times New Roman" pitchFamily="18" charset="0"/>
                <a:cs typeface="Times New Roman" pitchFamily="18" charset="0"/>
              </a:rPr>
              <a:t>is</a:t>
            </a:r>
            <a:r>
              <a:rPr sz="2400" spc="-60"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a</a:t>
            </a:r>
            <a:r>
              <a:rPr sz="2400" spc="-60" dirty="0">
                <a:solidFill>
                  <a:srgbClr val="FFFFFF"/>
                </a:solidFill>
                <a:latin typeface="Times New Roman" pitchFamily="18" charset="0"/>
                <a:cs typeface="Times New Roman" pitchFamily="18" charset="0"/>
              </a:rPr>
              <a:t> </a:t>
            </a:r>
            <a:r>
              <a:rPr sz="2800" b="1" spc="-60" dirty="0">
                <a:solidFill>
                  <a:srgbClr val="FFFFFF"/>
                </a:solidFill>
                <a:latin typeface="Times New Roman" pitchFamily="18" charset="0"/>
                <a:cs typeface="Times New Roman" pitchFamily="18" charset="0"/>
              </a:rPr>
              <a:t>time</a:t>
            </a:r>
            <a:r>
              <a:rPr sz="2800" b="1" spc="-10" dirty="0">
                <a:solidFill>
                  <a:srgbClr val="FFFFFF"/>
                </a:solidFill>
                <a:latin typeface="Times New Roman" pitchFamily="18" charset="0"/>
                <a:cs typeface="Times New Roman" pitchFamily="18" charset="0"/>
              </a:rPr>
              <a:t> </a:t>
            </a:r>
            <a:r>
              <a:rPr sz="2800" b="1" spc="-30" dirty="0">
                <a:solidFill>
                  <a:srgbClr val="FFFFFF"/>
                </a:solidFill>
                <a:latin typeface="Times New Roman" pitchFamily="18" charset="0"/>
                <a:cs typeface="Times New Roman" pitchFamily="18" charset="0"/>
              </a:rPr>
              <a:t>consuming</a:t>
            </a:r>
            <a:r>
              <a:rPr sz="2800" b="1" spc="-2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research</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and</a:t>
            </a:r>
            <a:r>
              <a:rPr sz="2400" spc="-35" dirty="0">
                <a:solidFill>
                  <a:srgbClr val="FFFFFF"/>
                </a:solidFill>
                <a:latin typeface="Times New Roman" pitchFamily="18" charset="0"/>
                <a:cs typeface="Times New Roman" pitchFamily="18" charset="0"/>
              </a:rPr>
              <a:t> </a:t>
            </a:r>
            <a:r>
              <a:rPr sz="2400" spc="-110" dirty="0">
                <a:solidFill>
                  <a:srgbClr val="FFFFFF"/>
                </a:solidFill>
                <a:latin typeface="Times New Roman" pitchFamily="18" charset="0"/>
                <a:cs typeface="Times New Roman" pitchFamily="18" charset="0"/>
              </a:rPr>
              <a:t>it</a:t>
            </a:r>
            <a:r>
              <a:rPr sz="2400" spc="-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needs</a:t>
            </a:r>
            <a:r>
              <a:rPr sz="2400" spc="-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patience</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and</a:t>
            </a:r>
            <a:r>
              <a:rPr sz="2400" spc="-35" dirty="0">
                <a:solidFill>
                  <a:srgbClr val="FFFFFF"/>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has</a:t>
            </a:r>
            <a:r>
              <a:rPr sz="2400" spc="-55" dirty="0">
                <a:solidFill>
                  <a:srgbClr val="FFFFFF"/>
                </a:solidFill>
                <a:latin typeface="Times New Roman" pitchFamily="18" charset="0"/>
                <a:cs typeface="Times New Roman" pitchFamily="18" charset="0"/>
              </a:rPr>
              <a:t> </a:t>
            </a:r>
            <a:r>
              <a:rPr sz="2400" spc="-170" dirty="0">
                <a:solidFill>
                  <a:srgbClr val="FFFFFF"/>
                </a:solidFill>
                <a:latin typeface="Times New Roman" pitchFamily="18" charset="0"/>
                <a:cs typeface="Times New Roman" pitchFamily="18" charset="0"/>
              </a:rPr>
              <a:t>risks</a:t>
            </a:r>
            <a:r>
              <a:rPr sz="2400" spc="-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associated</a:t>
            </a:r>
            <a:r>
              <a:rPr sz="2400" spc="-55" dirty="0">
                <a:solidFill>
                  <a:srgbClr val="FFFFFF"/>
                </a:solidFill>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with</a:t>
            </a:r>
            <a:r>
              <a:rPr sz="2400" spc="-5"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it.</a:t>
            </a:r>
            <a:endParaRPr sz="2400" dirty="0">
              <a:latin typeface="Times New Roman" pitchFamily="18" charset="0"/>
              <a:cs typeface="Times New Roman" pitchFamily="18" charset="0"/>
            </a:endParaRPr>
          </a:p>
          <a:p>
            <a:pPr marL="356870" indent="-344170" algn="just">
              <a:lnSpc>
                <a:spcPct val="100000"/>
              </a:lnSpc>
              <a:spcBef>
                <a:spcPts val="985"/>
              </a:spcBef>
              <a:buClr>
                <a:srgbClr val="EE52A4"/>
              </a:buClr>
              <a:buSzPct val="78571"/>
              <a:buFont typeface="Wingdings"/>
              <a:buChar char=""/>
              <a:tabLst>
                <a:tab pos="356870" algn="l"/>
              </a:tabLst>
            </a:pPr>
            <a:r>
              <a:rPr sz="2400" spc="-100" dirty="0">
                <a:solidFill>
                  <a:srgbClr val="FFFFFF"/>
                </a:solidFill>
                <a:latin typeface="Times New Roman" pitchFamily="18" charset="0"/>
                <a:cs typeface="Times New Roman" pitchFamily="18" charset="0"/>
              </a:rPr>
              <a:t>The</a:t>
            </a:r>
            <a:r>
              <a:rPr sz="2400" spc="-50"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researcher</a:t>
            </a:r>
            <a:r>
              <a:rPr sz="2400" spc="-75" dirty="0">
                <a:solidFill>
                  <a:srgbClr val="FFFFFF"/>
                </a:solidFill>
                <a:latin typeface="Times New Roman" pitchFamily="18" charset="0"/>
                <a:cs typeface="Times New Roman" pitchFamily="18" charset="0"/>
              </a:rPr>
              <a:t> </a:t>
            </a:r>
            <a:r>
              <a:rPr sz="2400" spc="-90" dirty="0">
                <a:solidFill>
                  <a:srgbClr val="FFFFFF"/>
                </a:solidFill>
                <a:latin typeface="Times New Roman" pitchFamily="18" charset="0"/>
                <a:cs typeface="Times New Roman" pitchFamily="18" charset="0"/>
              </a:rPr>
              <a:t>will </a:t>
            </a:r>
            <a:r>
              <a:rPr sz="2400" dirty="0">
                <a:solidFill>
                  <a:srgbClr val="FFFFFF"/>
                </a:solidFill>
                <a:latin typeface="Times New Roman" pitchFamily="18" charset="0"/>
                <a:cs typeface="Times New Roman" pitchFamily="18" charset="0"/>
              </a:rPr>
              <a:t>have</a:t>
            </a:r>
            <a:r>
              <a:rPr sz="2400" spc="-7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to</a:t>
            </a:r>
            <a:r>
              <a:rPr sz="2400" spc="-75" dirty="0">
                <a:solidFill>
                  <a:srgbClr val="FFFFFF"/>
                </a:solidFill>
                <a:latin typeface="Times New Roman" pitchFamily="18" charset="0"/>
                <a:cs typeface="Times New Roman" pitchFamily="18" charset="0"/>
              </a:rPr>
              <a:t> </a:t>
            </a:r>
            <a:r>
              <a:rPr sz="2400" b="1" spc="55" dirty="0">
                <a:solidFill>
                  <a:srgbClr val="FFFFFF"/>
                </a:solidFill>
                <a:latin typeface="Times New Roman" pitchFamily="18" charset="0"/>
                <a:cs typeface="Times New Roman" pitchFamily="18" charset="0"/>
              </a:rPr>
              <a:t>go</a:t>
            </a:r>
            <a:r>
              <a:rPr sz="2400" b="1" spc="-100" dirty="0">
                <a:solidFill>
                  <a:srgbClr val="FFFFFF"/>
                </a:solidFill>
                <a:latin typeface="Times New Roman" pitchFamily="18" charset="0"/>
                <a:cs typeface="Times New Roman" pitchFamily="18" charset="0"/>
              </a:rPr>
              <a:t> </a:t>
            </a:r>
            <a:r>
              <a:rPr sz="2400" b="1" spc="-45" dirty="0">
                <a:solidFill>
                  <a:srgbClr val="FFFFFF"/>
                </a:solidFill>
                <a:latin typeface="Times New Roman" pitchFamily="18" charset="0"/>
                <a:cs typeface="Times New Roman" pitchFamily="18" charset="0"/>
              </a:rPr>
              <a:t>through</a:t>
            </a:r>
            <a:r>
              <a:rPr sz="2400" b="1" spc="-35" dirty="0">
                <a:solidFill>
                  <a:srgbClr val="FFFFFF"/>
                </a:solidFill>
                <a:latin typeface="Times New Roman" pitchFamily="18" charset="0"/>
                <a:cs typeface="Times New Roman" pitchFamily="18" charset="0"/>
              </a:rPr>
              <a:t> all</a:t>
            </a:r>
            <a:r>
              <a:rPr sz="2400" b="1" spc="-95" dirty="0">
                <a:solidFill>
                  <a:srgbClr val="FFFFFF"/>
                </a:solidFill>
                <a:latin typeface="Times New Roman" pitchFamily="18" charset="0"/>
                <a:cs typeface="Times New Roman" pitchFamily="18" charset="0"/>
              </a:rPr>
              <a:t> </a:t>
            </a:r>
            <a:r>
              <a:rPr sz="2400" b="1" spc="-25" dirty="0">
                <a:solidFill>
                  <a:srgbClr val="FFFFFF"/>
                </a:solidFill>
                <a:latin typeface="Times New Roman" pitchFamily="18" charset="0"/>
                <a:cs typeface="Times New Roman" pitchFamily="18" charset="0"/>
              </a:rPr>
              <a:t>the</a:t>
            </a:r>
            <a:r>
              <a:rPr sz="2400" b="1" spc="-70" dirty="0">
                <a:solidFill>
                  <a:srgbClr val="FFFFFF"/>
                </a:solidFill>
                <a:latin typeface="Times New Roman" pitchFamily="18" charset="0"/>
                <a:cs typeface="Times New Roman" pitchFamily="18" charset="0"/>
              </a:rPr>
              <a:t> </a:t>
            </a:r>
            <a:r>
              <a:rPr sz="2400" b="1" spc="-50" dirty="0">
                <a:solidFill>
                  <a:srgbClr val="FFFFFF"/>
                </a:solidFill>
                <a:latin typeface="Times New Roman" pitchFamily="18" charset="0"/>
                <a:cs typeface="Times New Roman" pitchFamily="18" charset="0"/>
              </a:rPr>
              <a:t>information</a:t>
            </a:r>
            <a:r>
              <a:rPr sz="2400" b="1" spc="-1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available</a:t>
            </a:r>
            <a:r>
              <a:rPr sz="2400" spc="-85"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for</a:t>
            </a:r>
            <a:r>
              <a:rPr sz="2400" spc="-9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the</a:t>
            </a:r>
            <a:r>
              <a:rPr sz="2400" spc="-45"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particular</a:t>
            </a:r>
            <a:r>
              <a:rPr sz="2400" spc="-55" dirty="0">
                <a:solidFill>
                  <a:srgbClr val="FFFFFF"/>
                </a:solidFill>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study</a:t>
            </a:r>
            <a:r>
              <a:rPr sz="2400" spc="-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he</a:t>
            </a:r>
            <a:r>
              <a:rPr sz="2400" spc="-95" dirty="0">
                <a:solidFill>
                  <a:srgbClr val="FFFFFF"/>
                </a:solidFill>
                <a:latin typeface="Times New Roman" pitchFamily="18" charset="0"/>
                <a:cs typeface="Times New Roman" pitchFamily="18" charset="0"/>
              </a:rPr>
              <a:t> </a:t>
            </a:r>
            <a:r>
              <a:rPr sz="2400" spc="-165" dirty="0">
                <a:solidFill>
                  <a:srgbClr val="FFFFFF"/>
                </a:solidFill>
                <a:latin typeface="Times New Roman" pitchFamily="18" charset="0"/>
                <a:cs typeface="Times New Roman" pitchFamily="18" charset="0"/>
              </a:rPr>
              <a:t>is</a:t>
            </a:r>
            <a:r>
              <a:rPr sz="2400" spc="-9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doing.</a:t>
            </a:r>
          </a:p>
        </p:txBody>
      </p:sp>
      <p:pic>
        <p:nvPicPr>
          <p:cNvPr id="13314"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20474" y="76201"/>
            <a:ext cx="9315878"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6926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589310" y="1160745"/>
            <a:ext cx="9049385" cy="443070"/>
          </a:xfrm>
          <a:prstGeom prst="rect">
            <a:avLst/>
          </a:prstGeom>
        </p:spPr>
        <p:txBody>
          <a:bodyPr vert="horz" wrap="square" lIns="0" tIns="12065" rIns="0" bIns="0" rtlCol="0">
            <a:spAutoFit/>
          </a:bodyPr>
          <a:lstStyle/>
          <a:p>
            <a:pPr marL="12700">
              <a:lnSpc>
                <a:spcPct val="100000"/>
              </a:lnSpc>
              <a:spcBef>
                <a:spcPts val="95"/>
              </a:spcBef>
            </a:pPr>
            <a:r>
              <a:rPr sz="2800" b="1" spc="-65" dirty="0">
                <a:solidFill>
                  <a:schemeClr val="bg1"/>
                </a:solidFill>
                <a:latin typeface="Tahoma"/>
                <a:cs typeface="Tahoma"/>
              </a:rPr>
              <a:t>Characteristics</a:t>
            </a:r>
            <a:r>
              <a:rPr sz="2800" b="1" spc="-125" dirty="0">
                <a:solidFill>
                  <a:schemeClr val="bg1"/>
                </a:solidFill>
                <a:latin typeface="Tahoma"/>
                <a:cs typeface="Tahoma"/>
              </a:rPr>
              <a:t> </a:t>
            </a:r>
            <a:r>
              <a:rPr sz="2800" b="1" spc="-105" dirty="0">
                <a:solidFill>
                  <a:schemeClr val="bg1"/>
                </a:solidFill>
                <a:latin typeface="Tahoma"/>
                <a:cs typeface="Tahoma"/>
              </a:rPr>
              <a:t>of</a:t>
            </a:r>
            <a:r>
              <a:rPr sz="2800" b="1" spc="-175" dirty="0">
                <a:solidFill>
                  <a:schemeClr val="bg1"/>
                </a:solidFill>
                <a:latin typeface="Tahoma"/>
                <a:cs typeface="Tahoma"/>
              </a:rPr>
              <a:t> </a:t>
            </a:r>
            <a:r>
              <a:rPr sz="2800" b="1" spc="-145" dirty="0">
                <a:solidFill>
                  <a:schemeClr val="bg1"/>
                </a:solidFill>
                <a:latin typeface="Tahoma"/>
                <a:cs typeface="Tahoma"/>
              </a:rPr>
              <a:t>Exploratory</a:t>
            </a:r>
            <a:r>
              <a:rPr sz="2800" b="1" spc="-114" dirty="0">
                <a:solidFill>
                  <a:schemeClr val="bg1"/>
                </a:solidFill>
                <a:latin typeface="Tahoma"/>
                <a:cs typeface="Tahoma"/>
              </a:rPr>
              <a:t> </a:t>
            </a:r>
            <a:r>
              <a:rPr sz="2800" b="1" spc="-10" dirty="0">
                <a:solidFill>
                  <a:schemeClr val="bg1"/>
                </a:solidFill>
                <a:latin typeface="Tahoma"/>
                <a:cs typeface="Tahoma"/>
              </a:rPr>
              <a:t>research</a:t>
            </a:r>
            <a:endParaRPr sz="2800" dirty="0">
              <a:solidFill>
                <a:schemeClr val="bg1"/>
              </a:solidFill>
              <a:latin typeface="Tahoma"/>
              <a:cs typeface="Tahoma"/>
            </a:endParaRPr>
          </a:p>
        </p:txBody>
      </p:sp>
      <p:sp>
        <p:nvSpPr>
          <p:cNvPr id="12" name="object 12"/>
          <p:cNvSpPr txBox="1"/>
          <p:nvPr/>
        </p:nvSpPr>
        <p:spPr>
          <a:xfrm>
            <a:off x="457606" y="2133600"/>
            <a:ext cx="11438890" cy="3351559"/>
          </a:xfrm>
          <a:prstGeom prst="rect">
            <a:avLst/>
          </a:prstGeom>
        </p:spPr>
        <p:txBody>
          <a:bodyPr vert="horz" wrap="square" lIns="0" tIns="12065" rIns="0" bIns="0" rtlCol="0">
            <a:spAutoFit/>
          </a:bodyPr>
          <a:lstStyle/>
          <a:p>
            <a:pPr marL="356870" marR="10160" indent="-344805" algn="just">
              <a:lnSpc>
                <a:spcPct val="100000"/>
              </a:lnSpc>
              <a:spcBef>
                <a:spcPts val="1010"/>
              </a:spcBef>
              <a:buClr>
                <a:srgbClr val="EE52A4"/>
              </a:buClr>
              <a:buSzPct val="78571"/>
              <a:buFont typeface="Wingdings"/>
              <a:buChar char=""/>
              <a:tabLst>
                <a:tab pos="356870" algn="l"/>
              </a:tabLst>
            </a:pPr>
            <a:r>
              <a:rPr sz="2400" spc="-25" dirty="0">
                <a:solidFill>
                  <a:srgbClr val="FFFFFF"/>
                </a:solidFill>
                <a:latin typeface="Times New Roman" pitchFamily="18" charset="0"/>
                <a:cs typeface="Times New Roman" pitchFamily="18" charset="0"/>
              </a:rPr>
              <a:t>The</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45"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needs</a:t>
            </a:r>
            <a:r>
              <a:rPr sz="2400" b="1" spc="40"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to</a:t>
            </a:r>
            <a:r>
              <a:rPr sz="2400" b="1" spc="50"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have</a:t>
            </a:r>
            <a:r>
              <a:rPr sz="2400" b="1" spc="50"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importance</a:t>
            </a:r>
            <a:r>
              <a:rPr sz="2400" b="1" spc="35"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or</a:t>
            </a:r>
            <a:r>
              <a:rPr sz="2400" b="1" spc="40"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value</a:t>
            </a:r>
            <a:r>
              <a:rPr sz="2400" dirty="0">
                <a:solidFill>
                  <a:srgbClr val="FFFFFF"/>
                </a:solidFill>
                <a:latin typeface="Times New Roman" pitchFamily="18" charset="0"/>
                <a:cs typeface="Times New Roman" pitchFamily="18" charset="0"/>
              </a:rPr>
              <a:t>.</a:t>
            </a:r>
            <a:r>
              <a:rPr sz="2400" spc="25"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If</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problem</a:t>
            </a:r>
            <a:r>
              <a:rPr sz="2400" spc="40"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is</a:t>
            </a:r>
            <a:r>
              <a:rPr sz="2400" spc="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not</a:t>
            </a:r>
            <a:r>
              <a:rPr sz="2400" spc="3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important</a:t>
            </a:r>
            <a:r>
              <a:rPr sz="2400" spc="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in</a:t>
            </a:r>
            <a:r>
              <a:rPr sz="2400" spc="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55"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industry</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1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carried</a:t>
            </a:r>
            <a:r>
              <a:rPr sz="2400" spc="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out</a:t>
            </a:r>
            <a:r>
              <a:rPr sz="2400" spc="35"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is </a:t>
            </a:r>
            <a:r>
              <a:rPr sz="2400" spc="-10" dirty="0">
                <a:solidFill>
                  <a:srgbClr val="FFFFFF"/>
                </a:solidFill>
                <a:latin typeface="Times New Roman" pitchFamily="18" charset="0"/>
                <a:cs typeface="Times New Roman" pitchFamily="18" charset="0"/>
              </a:rPr>
              <a:t>ineffective.</a:t>
            </a:r>
            <a:endParaRPr lang="en-US" sz="2400" spc="-10" dirty="0">
              <a:solidFill>
                <a:srgbClr val="FFFFFF"/>
              </a:solidFill>
              <a:latin typeface="Times New Roman" pitchFamily="18" charset="0"/>
              <a:cs typeface="Times New Roman" pitchFamily="18" charset="0"/>
            </a:endParaRPr>
          </a:p>
          <a:p>
            <a:pPr marL="356870" marR="10160" indent="-344805" algn="just">
              <a:spcBef>
                <a:spcPts val="1010"/>
              </a:spcBef>
              <a:buClr>
                <a:srgbClr val="EE52A4"/>
              </a:buClr>
              <a:buSzPct val="78571"/>
              <a:buFont typeface="Wingdings"/>
              <a:buChar char=""/>
              <a:tabLst>
                <a:tab pos="356870" algn="l"/>
              </a:tabLst>
            </a:pPr>
            <a:r>
              <a:rPr lang="en-US" sz="2400" spc="-90" dirty="0">
                <a:solidFill>
                  <a:srgbClr val="FFFFFF"/>
                </a:solidFill>
                <a:latin typeface="Times New Roman" pitchFamily="18" charset="0"/>
                <a:cs typeface="Times New Roman" pitchFamily="18" charset="0"/>
              </a:rPr>
              <a:t>There</a:t>
            </a:r>
            <a:r>
              <a:rPr lang="en-US" sz="2400" spc="-30" dirty="0">
                <a:solidFill>
                  <a:srgbClr val="FFFFFF"/>
                </a:solidFill>
                <a:latin typeface="Times New Roman" pitchFamily="18" charset="0"/>
                <a:cs typeface="Times New Roman" pitchFamily="18" charset="0"/>
              </a:rPr>
              <a:t> </a:t>
            </a:r>
            <a:r>
              <a:rPr lang="en-US" sz="2400" dirty="0">
                <a:solidFill>
                  <a:srgbClr val="FFFFFF"/>
                </a:solidFill>
                <a:latin typeface="Times New Roman" pitchFamily="18" charset="0"/>
                <a:cs typeface="Times New Roman" pitchFamily="18" charset="0"/>
              </a:rPr>
              <a:t>are</a:t>
            </a:r>
            <a:r>
              <a:rPr lang="en-US" sz="2400" spc="-55" dirty="0">
                <a:solidFill>
                  <a:srgbClr val="FFFFFF"/>
                </a:solidFill>
                <a:latin typeface="Times New Roman" pitchFamily="18" charset="0"/>
                <a:cs typeface="Times New Roman" pitchFamily="18" charset="0"/>
              </a:rPr>
              <a:t> </a:t>
            </a:r>
            <a:r>
              <a:rPr lang="en-US" sz="2400" b="1" dirty="0">
                <a:solidFill>
                  <a:srgbClr val="FFFFFF"/>
                </a:solidFill>
                <a:latin typeface="Times New Roman" pitchFamily="18" charset="0"/>
                <a:cs typeface="Times New Roman" pitchFamily="18" charset="0"/>
              </a:rPr>
              <a:t>no</a:t>
            </a:r>
            <a:r>
              <a:rPr lang="en-US" sz="2400" b="1" spc="-65" dirty="0">
                <a:solidFill>
                  <a:srgbClr val="FFFFFF"/>
                </a:solidFill>
                <a:latin typeface="Times New Roman" pitchFamily="18" charset="0"/>
                <a:cs typeface="Times New Roman" pitchFamily="18" charset="0"/>
              </a:rPr>
              <a:t> </a:t>
            </a:r>
            <a:r>
              <a:rPr lang="en-US" sz="2400" b="1" spc="-70" dirty="0">
                <a:solidFill>
                  <a:srgbClr val="FFFFFF"/>
                </a:solidFill>
                <a:latin typeface="Times New Roman" pitchFamily="18" charset="0"/>
                <a:cs typeface="Times New Roman" pitchFamily="18" charset="0"/>
              </a:rPr>
              <a:t>set</a:t>
            </a:r>
            <a:r>
              <a:rPr lang="en-US" sz="2400" b="1" spc="-105" dirty="0">
                <a:solidFill>
                  <a:srgbClr val="FFFFFF"/>
                </a:solidFill>
                <a:latin typeface="Times New Roman" pitchFamily="18" charset="0"/>
                <a:cs typeface="Times New Roman" pitchFamily="18" charset="0"/>
              </a:rPr>
              <a:t> </a:t>
            </a:r>
            <a:r>
              <a:rPr lang="en-US" sz="2400" b="1" dirty="0">
                <a:solidFill>
                  <a:srgbClr val="FFFFFF"/>
                </a:solidFill>
                <a:latin typeface="Times New Roman" pitchFamily="18" charset="0"/>
                <a:cs typeface="Times New Roman" pitchFamily="18" charset="0"/>
              </a:rPr>
              <a:t>of</a:t>
            </a:r>
            <a:r>
              <a:rPr lang="en-US" sz="2400" b="1" spc="-70" dirty="0">
                <a:solidFill>
                  <a:srgbClr val="FFFFFF"/>
                </a:solidFill>
                <a:latin typeface="Times New Roman" pitchFamily="18" charset="0"/>
                <a:cs typeface="Times New Roman" pitchFamily="18" charset="0"/>
              </a:rPr>
              <a:t> </a:t>
            </a:r>
            <a:r>
              <a:rPr lang="en-US" sz="2400" b="1" spc="-95" dirty="0">
                <a:solidFill>
                  <a:srgbClr val="FFFFFF"/>
                </a:solidFill>
                <a:latin typeface="Times New Roman" pitchFamily="18" charset="0"/>
                <a:cs typeface="Times New Roman" pitchFamily="18" charset="0"/>
              </a:rPr>
              <a:t>rules</a:t>
            </a:r>
            <a:r>
              <a:rPr lang="en-US" sz="2400" b="1" spc="-75" dirty="0">
                <a:solidFill>
                  <a:srgbClr val="FFFFFF"/>
                </a:solidFill>
                <a:latin typeface="Times New Roman" pitchFamily="18" charset="0"/>
                <a:cs typeface="Times New Roman" pitchFamily="18" charset="0"/>
              </a:rPr>
              <a:t> </a:t>
            </a:r>
            <a:r>
              <a:rPr lang="en-US" sz="2400" b="1" spc="-20" dirty="0">
                <a:solidFill>
                  <a:srgbClr val="FFFFFF"/>
                </a:solidFill>
                <a:latin typeface="Times New Roman" pitchFamily="18" charset="0"/>
                <a:cs typeface="Times New Roman" pitchFamily="18" charset="0"/>
              </a:rPr>
              <a:t>to</a:t>
            </a:r>
            <a:r>
              <a:rPr lang="en-US" sz="2400" b="1" spc="-65" dirty="0">
                <a:solidFill>
                  <a:srgbClr val="FFFFFF"/>
                </a:solidFill>
                <a:latin typeface="Times New Roman" pitchFamily="18" charset="0"/>
                <a:cs typeface="Times New Roman" pitchFamily="18" charset="0"/>
              </a:rPr>
              <a:t> </a:t>
            </a:r>
            <a:r>
              <a:rPr lang="en-US" sz="2400" b="1" spc="-40" dirty="0">
                <a:solidFill>
                  <a:srgbClr val="FFFFFF"/>
                </a:solidFill>
                <a:latin typeface="Times New Roman" pitchFamily="18" charset="0"/>
                <a:cs typeface="Times New Roman" pitchFamily="18" charset="0"/>
              </a:rPr>
              <a:t>carry</a:t>
            </a:r>
            <a:r>
              <a:rPr lang="en-US" sz="2400" b="1" spc="-65" dirty="0">
                <a:solidFill>
                  <a:srgbClr val="FFFFFF"/>
                </a:solidFill>
                <a:latin typeface="Times New Roman" pitchFamily="18" charset="0"/>
                <a:cs typeface="Times New Roman" pitchFamily="18" charset="0"/>
              </a:rPr>
              <a:t> </a:t>
            </a:r>
            <a:r>
              <a:rPr lang="en-US" sz="2400" b="1" spc="-20" dirty="0">
                <a:solidFill>
                  <a:srgbClr val="FFFFFF"/>
                </a:solidFill>
                <a:latin typeface="Times New Roman" pitchFamily="18" charset="0"/>
                <a:cs typeface="Times New Roman" pitchFamily="18" charset="0"/>
              </a:rPr>
              <a:t>out</a:t>
            </a:r>
            <a:r>
              <a:rPr lang="en-US" sz="2400" spc="-50" dirty="0">
                <a:solidFill>
                  <a:srgbClr val="FFFFFF"/>
                </a:solidFill>
                <a:latin typeface="Times New Roman" pitchFamily="18" charset="0"/>
                <a:cs typeface="Times New Roman" pitchFamily="18" charset="0"/>
              </a:rPr>
              <a:t> </a:t>
            </a:r>
            <a:r>
              <a:rPr lang="en-US" sz="2400" spc="-25" dirty="0">
                <a:solidFill>
                  <a:srgbClr val="FFFFFF"/>
                </a:solidFill>
                <a:latin typeface="Times New Roman" pitchFamily="18" charset="0"/>
                <a:cs typeface="Times New Roman" pitchFamily="18" charset="0"/>
              </a:rPr>
              <a:t>the</a:t>
            </a:r>
            <a:r>
              <a:rPr lang="en-US" sz="2400" spc="-60" dirty="0">
                <a:solidFill>
                  <a:srgbClr val="FFFFFF"/>
                </a:solidFill>
                <a:latin typeface="Times New Roman" pitchFamily="18" charset="0"/>
                <a:cs typeface="Times New Roman" pitchFamily="18" charset="0"/>
              </a:rPr>
              <a:t> </a:t>
            </a:r>
            <a:r>
              <a:rPr lang="en-US" sz="2400" spc="-25" dirty="0">
                <a:solidFill>
                  <a:srgbClr val="FFFFFF"/>
                </a:solidFill>
                <a:latin typeface="Times New Roman" pitchFamily="18" charset="0"/>
                <a:cs typeface="Times New Roman" pitchFamily="18" charset="0"/>
              </a:rPr>
              <a:t>research</a:t>
            </a:r>
            <a:r>
              <a:rPr lang="en-US" sz="2400" spc="-60" dirty="0">
                <a:solidFill>
                  <a:srgbClr val="FFFFFF"/>
                </a:solidFill>
                <a:latin typeface="Times New Roman" pitchFamily="18" charset="0"/>
                <a:cs typeface="Times New Roman" pitchFamily="18" charset="0"/>
              </a:rPr>
              <a:t> </a:t>
            </a:r>
            <a:r>
              <a:rPr lang="en-US" sz="2400" spc="-20" dirty="0">
                <a:solidFill>
                  <a:srgbClr val="FFFFFF"/>
                </a:solidFill>
                <a:latin typeface="Times New Roman" pitchFamily="18" charset="0"/>
                <a:cs typeface="Times New Roman" pitchFamily="18" charset="0"/>
              </a:rPr>
              <a:t>per</a:t>
            </a:r>
            <a:r>
              <a:rPr lang="en-US" sz="2400" spc="-100" dirty="0">
                <a:solidFill>
                  <a:srgbClr val="FFFFFF"/>
                </a:solidFill>
                <a:latin typeface="Times New Roman" pitchFamily="18" charset="0"/>
                <a:cs typeface="Times New Roman" pitchFamily="18" charset="0"/>
              </a:rPr>
              <a:t> </a:t>
            </a:r>
            <a:r>
              <a:rPr lang="en-US" sz="2400" spc="-80" dirty="0">
                <a:solidFill>
                  <a:srgbClr val="FFFFFF"/>
                </a:solidFill>
                <a:latin typeface="Times New Roman" pitchFamily="18" charset="0"/>
                <a:cs typeface="Times New Roman" pitchFamily="18" charset="0"/>
              </a:rPr>
              <a:t>se,</a:t>
            </a:r>
            <a:r>
              <a:rPr lang="en-US" sz="2400" spc="-90" dirty="0">
                <a:solidFill>
                  <a:srgbClr val="FFFFFF"/>
                </a:solidFill>
                <a:latin typeface="Times New Roman" pitchFamily="18" charset="0"/>
                <a:cs typeface="Times New Roman" pitchFamily="18" charset="0"/>
              </a:rPr>
              <a:t> </a:t>
            </a:r>
            <a:r>
              <a:rPr lang="en-US" sz="2400" spc="-45" dirty="0">
                <a:solidFill>
                  <a:srgbClr val="FFFFFF"/>
                </a:solidFill>
                <a:latin typeface="Times New Roman" pitchFamily="18" charset="0"/>
                <a:cs typeface="Times New Roman" pitchFamily="18" charset="0"/>
              </a:rPr>
              <a:t>as</a:t>
            </a:r>
            <a:r>
              <a:rPr lang="en-US" sz="2400" spc="-80" dirty="0">
                <a:solidFill>
                  <a:srgbClr val="FFFFFF"/>
                </a:solidFill>
                <a:latin typeface="Times New Roman" pitchFamily="18" charset="0"/>
                <a:cs typeface="Times New Roman" pitchFamily="18" charset="0"/>
              </a:rPr>
              <a:t> </a:t>
            </a:r>
            <a:r>
              <a:rPr lang="en-US" sz="2400" spc="-50" dirty="0">
                <a:solidFill>
                  <a:srgbClr val="FFFFFF"/>
                </a:solidFill>
                <a:latin typeface="Times New Roman" pitchFamily="18" charset="0"/>
                <a:cs typeface="Times New Roman" pitchFamily="18" charset="0"/>
              </a:rPr>
              <a:t>they</a:t>
            </a:r>
            <a:r>
              <a:rPr lang="en-US" sz="2400" spc="-60" dirty="0">
                <a:solidFill>
                  <a:srgbClr val="FFFFFF"/>
                </a:solidFill>
                <a:latin typeface="Times New Roman" pitchFamily="18" charset="0"/>
                <a:cs typeface="Times New Roman" pitchFamily="18" charset="0"/>
              </a:rPr>
              <a:t> </a:t>
            </a:r>
            <a:r>
              <a:rPr lang="en-US" sz="2400" dirty="0">
                <a:solidFill>
                  <a:srgbClr val="FFFFFF"/>
                </a:solidFill>
                <a:latin typeface="Times New Roman" pitchFamily="18" charset="0"/>
                <a:cs typeface="Times New Roman" pitchFamily="18" charset="0"/>
              </a:rPr>
              <a:t>are</a:t>
            </a:r>
            <a:r>
              <a:rPr lang="en-US" sz="2400" spc="-60" dirty="0">
                <a:solidFill>
                  <a:srgbClr val="FFFFFF"/>
                </a:solidFill>
                <a:latin typeface="Times New Roman" pitchFamily="18" charset="0"/>
                <a:cs typeface="Times New Roman" pitchFamily="18" charset="0"/>
              </a:rPr>
              <a:t> flexible,</a:t>
            </a:r>
            <a:r>
              <a:rPr lang="en-US" sz="2400" spc="-85" dirty="0">
                <a:solidFill>
                  <a:srgbClr val="FFFFFF"/>
                </a:solidFill>
                <a:latin typeface="Times New Roman" pitchFamily="18" charset="0"/>
                <a:cs typeface="Times New Roman" pitchFamily="18" charset="0"/>
              </a:rPr>
              <a:t> </a:t>
            </a:r>
            <a:r>
              <a:rPr lang="en-US" sz="2400" dirty="0">
                <a:solidFill>
                  <a:srgbClr val="FFFFFF"/>
                </a:solidFill>
                <a:latin typeface="Times New Roman" pitchFamily="18" charset="0"/>
                <a:cs typeface="Times New Roman" pitchFamily="18" charset="0"/>
              </a:rPr>
              <a:t>broad</a:t>
            </a:r>
            <a:r>
              <a:rPr lang="en-US" sz="2400" spc="-60" dirty="0">
                <a:solidFill>
                  <a:srgbClr val="FFFFFF"/>
                </a:solidFill>
                <a:latin typeface="Times New Roman" pitchFamily="18" charset="0"/>
                <a:cs typeface="Times New Roman" pitchFamily="18" charset="0"/>
              </a:rPr>
              <a:t> </a:t>
            </a:r>
            <a:r>
              <a:rPr lang="en-US" sz="2400" dirty="0">
                <a:solidFill>
                  <a:srgbClr val="FFFFFF"/>
                </a:solidFill>
                <a:latin typeface="Times New Roman" pitchFamily="18" charset="0"/>
                <a:cs typeface="Times New Roman" pitchFamily="18" charset="0"/>
              </a:rPr>
              <a:t>and</a:t>
            </a:r>
            <a:r>
              <a:rPr lang="en-US" sz="2400" spc="-85" dirty="0">
                <a:solidFill>
                  <a:srgbClr val="FFFFFF"/>
                </a:solidFill>
                <a:latin typeface="Times New Roman" pitchFamily="18" charset="0"/>
                <a:cs typeface="Times New Roman" pitchFamily="18" charset="0"/>
              </a:rPr>
              <a:t> </a:t>
            </a:r>
            <a:r>
              <a:rPr lang="en-US" sz="2400" spc="-10" dirty="0">
                <a:solidFill>
                  <a:srgbClr val="FFFFFF"/>
                </a:solidFill>
                <a:latin typeface="Times New Roman" pitchFamily="18" charset="0"/>
                <a:cs typeface="Times New Roman" pitchFamily="18" charset="0"/>
              </a:rPr>
              <a:t>scattered.</a:t>
            </a:r>
            <a:endParaRPr sz="2400" dirty="0">
              <a:latin typeface="Times New Roman" pitchFamily="18" charset="0"/>
              <a:cs typeface="Times New Roman" pitchFamily="18" charset="0"/>
            </a:endParaRPr>
          </a:p>
          <a:p>
            <a:pPr marL="356870" indent="-344170" algn="just">
              <a:lnSpc>
                <a:spcPct val="100000"/>
              </a:lnSpc>
              <a:spcBef>
                <a:spcPts val="980"/>
              </a:spcBef>
              <a:buClr>
                <a:srgbClr val="EE52A4"/>
              </a:buClr>
              <a:buSzPct val="78571"/>
              <a:buFont typeface="Wingdings"/>
              <a:buChar char=""/>
              <a:tabLst>
                <a:tab pos="356870" algn="l"/>
              </a:tabLst>
            </a:pPr>
            <a:r>
              <a:rPr sz="2400" spc="-105" dirty="0">
                <a:solidFill>
                  <a:srgbClr val="FFFFFF"/>
                </a:solidFill>
                <a:latin typeface="Times New Roman" pitchFamily="18" charset="0"/>
                <a:cs typeface="Times New Roman" pitchFamily="18" charset="0"/>
              </a:rPr>
              <a:t>The</a:t>
            </a:r>
            <a:r>
              <a:rPr sz="2400" spc="-25"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research</a:t>
            </a:r>
            <a:r>
              <a:rPr sz="2400" spc="-85"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should</a:t>
            </a:r>
            <a:r>
              <a:rPr sz="2400" spc="-45"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also</a:t>
            </a:r>
            <a:r>
              <a:rPr sz="2400" spc="-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have</a:t>
            </a:r>
            <a:r>
              <a:rPr sz="2400" spc="-75"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a</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few</a:t>
            </a:r>
            <a:r>
              <a:rPr sz="2400" spc="-65" dirty="0">
                <a:solidFill>
                  <a:srgbClr val="FFFFFF"/>
                </a:solidFill>
                <a:latin typeface="Times New Roman" pitchFamily="18" charset="0"/>
                <a:cs typeface="Times New Roman" pitchFamily="18" charset="0"/>
              </a:rPr>
              <a:t> theories</a:t>
            </a:r>
            <a:r>
              <a:rPr sz="2400" spc="-3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which</a:t>
            </a:r>
            <a:r>
              <a:rPr sz="2400" spc="-60"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can</a:t>
            </a:r>
            <a:r>
              <a:rPr sz="2400" spc="-90"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support</a:t>
            </a:r>
            <a:r>
              <a:rPr sz="2400" spc="-60" dirty="0">
                <a:solidFill>
                  <a:srgbClr val="FFFFFF"/>
                </a:solidFill>
                <a:latin typeface="Times New Roman" pitchFamily="18" charset="0"/>
                <a:cs typeface="Times New Roman" pitchFamily="18" charset="0"/>
              </a:rPr>
              <a:t> </a:t>
            </a:r>
            <a:r>
              <a:rPr sz="2400" spc="-145" dirty="0">
                <a:solidFill>
                  <a:srgbClr val="FFFFFF"/>
                </a:solidFill>
                <a:latin typeface="Times New Roman" pitchFamily="18" charset="0"/>
                <a:cs typeface="Times New Roman" pitchFamily="18" charset="0"/>
              </a:rPr>
              <a:t>its</a:t>
            </a:r>
            <a:r>
              <a:rPr sz="2400" spc="-45"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findings</a:t>
            </a:r>
            <a:r>
              <a:rPr sz="2400" spc="-7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as</a:t>
            </a:r>
            <a:r>
              <a:rPr sz="2400" spc="-4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that</a:t>
            </a:r>
            <a:r>
              <a:rPr sz="2400" spc="-75" dirty="0">
                <a:solidFill>
                  <a:srgbClr val="FFFFFF"/>
                </a:solidFill>
                <a:latin typeface="Times New Roman" pitchFamily="18" charset="0"/>
                <a:cs typeface="Times New Roman" pitchFamily="18" charset="0"/>
              </a:rPr>
              <a:t> </a:t>
            </a:r>
            <a:r>
              <a:rPr sz="2400" spc="-95" dirty="0">
                <a:solidFill>
                  <a:srgbClr val="FFFFFF"/>
                </a:solidFill>
                <a:latin typeface="Times New Roman" pitchFamily="18" charset="0"/>
                <a:cs typeface="Times New Roman" pitchFamily="18" charset="0"/>
              </a:rPr>
              <a:t>will</a:t>
            </a:r>
            <a:r>
              <a:rPr sz="2400" spc="-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make</a:t>
            </a:r>
            <a:r>
              <a:rPr sz="2400" spc="-75"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it</a:t>
            </a:r>
            <a:r>
              <a:rPr sz="2400" spc="-75"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easier</a:t>
            </a:r>
            <a:r>
              <a:rPr sz="2400" spc="-55"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for</a:t>
            </a:r>
            <a:r>
              <a:rPr sz="2400" spc="-7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the</a:t>
            </a:r>
            <a:r>
              <a:rPr sz="2400" spc="-50"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researcher</a:t>
            </a:r>
            <a:r>
              <a:rPr sz="2400" spc="-3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to</a:t>
            </a:r>
            <a:r>
              <a:rPr sz="2400" spc="-8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assess</a:t>
            </a:r>
            <a:r>
              <a:rPr lang="en-US" sz="2400" dirty="0">
                <a:latin typeface="Times New Roman" pitchFamily="18" charset="0"/>
                <a:cs typeface="Times New Roman" pitchFamily="18" charset="0"/>
              </a:rPr>
              <a:t> </a:t>
            </a:r>
            <a:r>
              <a:rPr sz="2400" spc="-110" dirty="0">
                <a:solidFill>
                  <a:srgbClr val="FFFFFF"/>
                </a:solidFill>
                <a:latin typeface="Times New Roman" pitchFamily="18" charset="0"/>
                <a:cs typeface="Times New Roman" pitchFamily="18" charset="0"/>
              </a:rPr>
              <a:t>it</a:t>
            </a:r>
            <a:r>
              <a:rPr sz="2400" spc="-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and</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move</a:t>
            </a:r>
            <a:r>
              <a:rPr sz="2400" spc="-50"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ahead</a:t>
            </a:r>
            <a:r>
              <a:rPr sz="2400" spc="-45" dirty="0">
                <a:solidFill>
                  <a:srgbClr val="FFFFFF"/>
                </a:solidFill>
                <a:latin typeface="Times New Roman" pitchFamily="18" charset="0"/>
                <a:cs typeface="Times New Roman" pitchFamily="18" charset="0"/>
              </a:rPr>
              <a:t> </a:t>
            </a:r>
            <a:r>
              <a:rPr sz="2400" spc="-90" dirty="0">
                <a:solidFill>
                  <a:srgbClr val="FFFFFF"/>
                </a:solidFill>
                <a:latin typeface="Times New Roman" pitchFamily="18" charset="0"/>
                <a:cs typeface="Times New Roman" pitchFamily="18" charset="0"/>
              </a:rPr>
              <a:t>in</a:t>
            </a:r>
            <a:r>
              <a:rPr sz="2400" spc="-70" dirty="0">
                <a:solidFill>
                  <a:srgbClr val="FFFFFF"/>
                </a:solidFill>
                <a:latin typeface="Times New Roman" pitchFamily="18" charset="0"/>
                <a:cs typeface="Times New Roman" pitchFamily="18" charset="0"/>
              </a:rPr>
              <a:t> </a:t>
            </a:r>
            <a:r>
              <a:rPr sz="2400" spc="-130" dirty="0">
                <a:solidFill>
                  <a:srgbClr val="FFFFFF"/>
                </a:solidFill>
                <a:latin typeface="Times New Roman" pitchFamily="18" charset="0"/>
                <a:cs typeface="Times New Roman" pitchFamily="18" charset="0"/>
              </a:rPr>
              <a:t>his</a:t>
            </a:r>
            <a:r>
              <a:rPr sz="2400" spc="-4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study</a:t>
            </a:r>
            <a:endParaRPr sz="2400" dirty="0">
              <a:latin typeface="Times New Roman" pitchFamily="18" charset="0"/>
              <a:cs typeface="Times New Roman" pitchFamily="18" charset="0"/>
            </a:endParaRPr>
          </a:p>
          <a:p>
            <a:pPr marL="356870" indent="-344170" algn="just">
              <a:lnSpc>
                <a:spcPct val="100000"/>
              </a:lnSpc>
              <a:spcBef>
                <a:spcPts val="1005"/>
              </a:spcBef>
              <a:buClr>
                <a:srgbClr val="EE52A4"/>
              </a:buClr>
              <a:buSzPct val="78571"/>
              <a:buFont typeface="Wingdings"/>
              <a:buChar char=""/>
              <a:tabLst>
                <a:tab pos="356870" algn="l"/>
              </a:tabLst>
            </a:pPr>
            <a:r>
              <a:rPr sz="2400" spc="-45" dirty="0">
                <a:solidFill>
                  <a:srgbClr val="FFFFFF"/>
                </a:solidFill>
                <a:latin typeface="Times New Roman" pitchFamily="18" charset="0"/>
                <a:cs typeface="Times New Roman" pitchFamily="18" charset="0"/>
              </a:rPr>
              <a:t>Such</a:t>
            </a:r>
            <a:r>
              <a:rPr sz="2400" spc="-75"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a</a:t>
            </a:r>
            <a:r>
              <a:rPr sz="2400" spc="-1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research</a:t>
            </a:r>
            <a:r>
              <a:rPr sz="2400" spc="-30" dirty="0">
                <a:solidFill>
                  <a:srgbClr val="FFFFFF"/>
                </a:solidFill>
                <a:latin typeface="Times New Roman" pitchFamily="18" charset="0"/>
                <a:cs typeface="Times New Roman" pitchFamily="18" charset="0"/>
              </a:rPr>
              <a:t> </a:t>
            </a:r>
            <a:r>
              <a:rPr sz="2400" b="1" spc="-60" dirty="0">
                <a:solidFill>
                  <a:srgbClr val="FFFFFF"/>
                </a:solidFill>
                <a:latin typeface="Times New Roman" pitchFamily="18" charset="0"/>
                <a:cs typeface="Times New Roman" pitchFamily="18" charset="0"/>
              </a:rPr>
              <a:t>usually</a:t>
            </a:r>
            <a:r>
              <a:rPr sz="2400" b="1" spc="-20"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produces</a:t>
            </a:r>
            <a:r>
              <a:rPr sz="2400" b="1" spc="-30" dirty="0">
                <a:solidFill>
                  <a:srgbClr val="FFFFFF"/>
                </a:solidFill>
                <a:latin typeface="Times New Roman" pitchFamily="18" charset="0"/>
                <a:cs typeface="Times New Roman" pitchFamily="18" charset="0"/>
              </a:rPr>
              <a:t> </a:t>
            </a:r>
            <a:r>
              <a:rPr sz="2400" b="1" spc="-25" dirty="0">
                <a:solidFill>
                  <a:srgbClr val="FFFFFF"/>
                </a:solidFill>
                <a:latin typeface="Times New Roman" pitchFamily="18" charset="0"/>
                <a:cs typeface="Times New Roman" pitchFamily="18" charset="0"/>
              </a:rPr>
              <a:t>qualitative</a:t>
            </a:r>
            <a:r>
              <a:rPr sz="2400" b="1" spc="-15"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data</a:t>
            </a:r>
            <a:r>
              <a:rPr sz="2400" dirty="0">
                <a:solidFill>
                  <a:srgbClr val="FFFFFF"/>
                </a:solidFill>
                <a:latin typeface="Times New Roman" pitchFamily="18" charset="0"/>
                <a:cs typeface="Times New Roman" pitchFamily="18" charset="0"/>
              </a:rPr>
              <a:t>,</a:t>
            </a:r>
            <a:r>
              <a:rPr sz="2400" spc="-1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however</a:t>
            </a:r>
            <a:r>
              <a:rPr sz="2400" spc="-30"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in</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certain</a:t>
            </a:r>
            <a:r>
              <a:rPr sz="2400" spc="-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cases</a:t>
            </a:r>
            <a:r>
              <a:rPr sz="2400" spc="-3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quantitative</a:t>
            </a:r>
            <a:r>
              <a:rPr sz="2400" spc="-5"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data</a:t>
            </a:r>
            <a:r>
              <a:rPr sz="2400" spc="-45"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can</a:t>
            </a:r>
            <a:r>
              <a:rPr sz="2400" spc="-30" dirty="0">
                <a:solidFill>
                  <a:srgbClr val="FFFFFF"/>
                </a:solidFill>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be</a:t>
            </a:r>
            <a:r>
              <a:rPr sz="2400" spc="-4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generalized</a:t>
            </a:r>
            <a:r>
              <a:rPr sz="2400" spc="-15" dirty="0">
                <a:solidFill>
                  <a:srgbClr val="FFFFFF"/>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for</a:t>
            </a:r>
            <a:r>
              <a:rPr sz="2400" spc="-55"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a</a:t>
            </a:r>
            <a:r>
              <a:rPr sz="2400" spc="-2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larger</a:t>
            </a:r>
            <a:r>
              <a:rPr lang="en-US" sz="2400" dirty="0">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sample</a:t>
            </a:r>
            <a:r>
              <a:rPr sz="2400" spc="-85"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through</a:t>
            </a:r>
            <a:r>
              <a:rPr sz="2400" spc="-10"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use</a:t>
            </a:r>
            <a:r>
              <a:rPr sz="2400" spc="-6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55"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surveys</a:t>
            </a:r>
            <a:r>
              <a:rPr sz="2400" spc="-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and</a:t>
            </a:r>
            <a:r>
              <a:rPr sz="2400" spc="-3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experiments.</a:t>
            </a:r>
            <a:endParaRPr sz="2400" dirty="0">
              <a:latin typeface="Times New Roman" pitchFamily="18" charset="0"/>
              <a:cs typeface="Times New Roman" pitchFamily="18" charset="0"/>
            </a:endParaRPr>
          </a:p>
        </p:txBody>
      </p:sp>
      <p:pic>
        <p:nvPicPr>
          <p:cNvPr id="14338"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76200"/>
            <a:ext cx="9144000"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44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672605" y="1162053"/>
            <a:ext cx="9181084" cy="381515"/>
          </a:xfrm>
          <a:prstGeom prst="rect">
            <a:avLst/>
          </a:prstGeom>
        </p:spPr>
        <p:txBody>
          <a:bodyPr vert="horz" wrap="square" lIns="0" tIns="12065" rIns="0" bIns="0" rtlCol="0">
            <a:spAutoFit/>
          </a:bodyPr>
          <a:lstStyle/>
          <a:p>
            <a:pPr marL="12700" marR="5080">
              <a:lnSpc>
                <a:spcPct val="100000"/>
              </a:lnSpc>
              <a:spcBef>
                <a:spcPts val="95"/>
              </a:spcBef>
            </a:pPr>
            <a:r>
              <a:rPr sz="2400" b="1" spc="-130" dirty="0">
                <a:solidFill>
                  <a:schemeClr val="bg1"/>
                </a:solidFill>
                <a:latin typeface="Tahoma"/>
                <a:cs typeface="Tahoma"/>
              </a:rPr>
              <a:t>Types</a:t>
            </a:r>
            <a:r>
              <a:rPr sz="2400" b="1" spc="-90" dirty="0">
                <a:solidFill>
                  <a:schemeClr val="bg1"/>
                </a:solidFill>
                <a:latin typeface="Tahoma"/>
                <a:cs typeface="Tahoma"/>
              </a:rPr>
              <a:t> </a:t>
            </a:r>
            <a:r>
              <a:rPr sz="2400" b="1" dirty="0">
                <a:solidFill>
                  <a:schemeClr val="bg1"/>
                </a:solidFill>
                <a:latin typeface="Tahoma"/>
                <a:cs typeface="Tahoma"/>
              </a:rPr>
              <a:t>and</a:t>
            </a:r>
            <a:r>
              <a:rPr sz="2400" b="1" spc="-125" dirty="0">
                <a:solidFill>
                  <a:schemeClr val="bg1"/>
                </a:solidFill>
                <a:latin typeface="Tahoma"/>
                <a:cs typeface="Tahoma"/>
              </a:rPr>
              <a:t> </a:t>
            </a:r>
            <a:r>
              <a:rPr sz="2400" b="1" spc="-45" dirty="0">
                <a:solidFill>
                  <a:schemeClr val="bg1"/>
                </a:solidFill>
                <a:latin typeface="Tahoma"/>
                <a:cs typeface="Tahoma"/>
              </a:rPr>
              <a:t>methodologies</a:t>
            </a:r>
            <a:r>
              <a:rPr sz="2400" b="1" spc="-25" dirty="0">
                <a:solidFill>
                  <a:schemeClr val="bg1"/>
                </a:solidFill>
                <a:latin typeface="Tahoma"/>
                <a:cs typeface="Tahoma"/>
              </a:rPr>
              <a:t> of </a:t>
            </a:r>
            <a:r>
              <a:rPr sz="2400" b="1" spc="-150" dirty="0">
                <a:solidFill>
                  <a:schemeClr val="bg1"/>
                </a:solidFill>
                <a:latin typeface="Tahoma"/>
                <a:cs typeface="Tahoma"/>
              </a:rPr>
              <a:t>Exploratory</a:t>
            </a:r>
            <a:r>
              <a:rPr sz="2400" b="1" spc="-65" dirty="0">
                <a:solidFill>
                  <a:schemeClr val="bg1"/>
                </a:solidFill>
                <a:latin typeface="Tahoma"/>
                <a:cs typeface="Tahoma"/>
              </a:rPr>
              <a:t> </a:t>
            </a:r>
            <a:r>
              <a:rPr sz="2400" b="1" spc="-10" dirty="0">
                <a:solidFill>
                  <a:schemeClr val="bg1"/>
                </a:solidFill>
                <a:latin typeface="Tahoma"/>
                <a:cs typeface="Tahoma"/>
              </a:rPr>
              <a:t>research</a:t>
            </a:r>
            <a:endParaRPr sz="2400" dirty="0">
              <a:solidFill>
                <a:schemeClr val="bg1"/>
              </a:solidFill>
              <a:latin typeface="Tahoma"/>
              <a:cs typeface="Tahoma"/>
            </a:endParaRPr>
          </a:p>
        </p:txBody>
      </p:sp>
      <p:pic>
        <p:nvPicPr>
          <p:cNvPr id="12" name="object 12"/>
          <p:cNvPicPr/>
          <p:nvPr/>
        </p:nvPicPr>
        <p:blipFill>
          <a:blip r:embed="rId9" cstate="print"/>
          <a:stretch>
            <a:fillRect/>
          </a:stretch>
        </p:blipFill>
        <p:spPr>
          <a:xfrm>
            <a:off x="710183" y="2014727"/>
            <a:ext cx="10991088" cy="3998976"/>
          </a:xfrm>
          <a:prstGeom prst="rect">
            <a:avLst/>
          </a:prstGeom>
        </p:spPr>
      </p:pic>
      <p:pic>
        <p:nvPicPr>
          <p:cNvPr id="15362" name="Picture 2" descr="C:\Users\User\Downloads\ATME Letterhead Imag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07948" y="9395"/>
            <a:ext cx="9102852" cy="9812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221995" y="1251523"/>
            <a:ext cx="11360405" cy="504625"/>
          </a:xfrm>
          <a:prstGeom prst="rect">
            <a:avLst/>
          </a:prstGeom>
        </p:spPr>
        <p:txBody>
          <a:bodyPr vert="horz" wrap="square" lIns="0" tIns="12065" rIns="0" bIns="0" rtlCol="0">
            <a:spAutoFit/>
          </a:bodyPr>
          <a:lstStyle/>
          <a:p>
            <a:pPr marL="12700" marR="5080">
              <a:lnSpc>
                <a:spcPct val="100000"/>
              </a:lnSpc>
              <a:spcBef>
                <a:spcPts val="95"/>
              </a:spcBef>
            </a:pPr>
            <a:r>
              <a:rPr sz="3200" b="1" spc="-225" dirty="0">
                <a:solidFill>
                  <a:schemeClr val="bg1"/>
                </a:solidFill>
                <a:latin typeface="Tahoma"/>
                <a:cs typeface="Tahoma"/>
              </a:rPr>
              <a:t>Business</a:t>
            </a:r>
            <a:r>
              <a:rPr sz="3200" b="1" spc="-65" dirty="0">
                <a:solidFill>
                  <a:schemeClr val="bg1"/>
                </a:solidFill>
                <a:latin typeface="Tahoma"/>
                <a:cs typeface="Tahoma"/>
              </a:rPr>
              <a:t> </a:t>
            </a:r>
            <a:r>
              <a:rPr sz="3200" b="1" spc="-40" dirty="0">
                <a:solidFill>
                  <a:schemeClr val="bg1"/>
                </a:solidFill>
                <a:latin typeface="Tahoma"/>
                <a:cs typeface="Tahoma"/>
              </a:rPr>
              <a:t>Research</a:t>
            </a:r>
            <a:r>
              <a:rPr sz="3200" b="1" spc="-200" dirty="0">
                <a:solidFill>
                  <a:schemeClr val="bg1"/>
                </a:solidFill>
                <a:latin typeface="Tahoma"/>
                <a:cs typeface="Tahoma"/>
              </a:rPr>
              <a:t> </a:t>
            </a:r>
            <a:r>
              <a:rPr sz="3200" b="1" spc="-75" dirty="0">
                <a:solidFill>
                  <a:schemeClr val="bg1"/>
                </a:solidFill>
                <a:latin typeface="Tahoma"/>
                <a:cs typeface="Tahoma"/>
              </a:rPr>
              <a:t>Design </a:t>
            </a:r>
            <a:r>
              <a:rPr sz="3200" b="1" spc="-10" dirty="0">
                <a:solidFill>
                  <a:schemeClr val="bg1"/>
                </a:solidFill>
                <a:latin typeface="Tahoma"/>
                <a:cs typeface="Tahoma"/>
              </a:rPr>
              <a:t>Meaning</a:t>
            </a:r>
            <a:endParaRPr sz="3200" dirty="0">
              <a:solidFill>
                <a:schemeClr val="bg1"/>
              </a:solidFill>
              <a:latin typeface="Tahoma"/>
              <a:cs typeface="Tahoma"/>
            </a:endParaRPr>
          </a:p>
        </p:txBody>
      </p:sp>
      <p:sp>
        <p:nvSpPr>
          <p:cNvPr id="12" name="object 12"/>
          <p:cNvSpPr txBox="1"/>
          <p:nvPr/>
        </p:nvSpPr>
        <p:spPr>
          <a:xfrm>
            <a:off x="288290" y="1981200"/>
            <a:ext cx="11294110" cy="4602542"/>
          </a:xfrm>
          <a:prstGeom prst="rect">
            <a:avLst/>
          </a:prstGeom>
        </p:spPr>
        <p:txBody>
          <a:bodyPr vert="horz" wrap="square" lIns="0" tIns="11430" rIns="0" bIns="0" rtlCol="0">
            <a:spAutoFit/>
          </a:bodyPr>
          <a:lstStyle/>
          <a:p>
            <a:pPr marL="165100" algn="just">
              <a:lnSpc>
                <a:spcPct val="100000"/>
              </a:lnSpc>
              <a:spcBef>
                <a:spcPts val="985"/>
              </a:spcBef>
              <a:buFont typeface="Arial" pitchFamily="34" charset="0"/>
              <a:buChar char="•"/>
              <a:tabLst>
                <a:tab pos="509270" algn="l"/>
              </a:tabLst>
            </a:pPr>
            <a:r>
              <a:rPr lang="en-IN" sz="2400" dirty="0">
                <a:solidFill>
                  <a:schemeClr val="bg1"/>
                </a:solidFill>
                <a:latin typeface="Times New Roman" pitchFamily="18" charset="0"/>
                <a:cs typeface="Times New Roman" pitchFamily="18" charset="0"/>
              </a:rPr>
              <a:t> Why</a:t>
            </a:r>
            <a:r>
              <a:rPr lang="en-IN" sz="2400" spc="-2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is</a:t>
            </a:r>
            <a:r>
              <a:rPr lang="en-IN" sz="2400" spc="-2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the</a:t>
            </a:r>
            <a:r>
              <a:rPr lang="en-IN" sz="2400" spc="-2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study</a:t>
            </a:r>
            <a:r>
              <a:rPr lang="en-IN" sz="2400" spc="-3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being </a:t>
            </a:r>
            <a:r>
              <a:rPr lang="en-IN" sz="2400" spc="-20" dirty="0">
                <a:solidFill>
                  <a:schemeClr val="bg1"/>
                </a:solidFill>
                <a:latin typeface="Times New Roman" pitchFamily="18" charset="0"/>
                <a:cs typeface="Times New Roman" pitchFamily="18" charset="0"/>
              </a:rPr>
              <a:t>made?</a:t>
            </a:r>
            <a:endParaRPr lang="en-IN" sz="2400" dirty="0">
              <a:solidFill>
                <a:schemeClr val="bg1"/>
              </a:solidFill>
              <a:latin typeface="Times New Roman" pitchFamily="18" charset="0"/>
              <a:cs typeface="Times New Roman" pitchFamily="18" charset="0"/>
            </a:endParaRPr>
          </a:p>
          <a:p>
            <a:pPr marL="165100" algn="just">
              <a:lnSpc>
                <a:spcPct val="100000"/>
              </a:lnSpc>
              <a:spcBef>
                <a:spcPts val="1010"/>
              </a:spcBef>
              <a:tabLst>
                <a:tab pos="509270" algn="l"/>
              </a:tabLst>
            </a:pPr>
            <a:r>
              <a:rPr lang="en-IN" spc="60" dirty="0">
                <a:solidFill>
                  <a:schemeClr val="bg1"/>
                </a:solidFill>
                <a:latin typeface="Times New Roman" pitchFamily="18" charset="0"/>
                <a:cs typeface="Times New Roman" pitchFamily="18" charset="0"/>
              </a:rPr>
              <a:t>▶</a:t>
            </a:r>
            <a:r>
              <a:rPr lang="en-IN"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Where</a:t>
            </a:r>
            <a:r>
              <a:rPr lang="en-IN" sz="2400" spc="-2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will</a:t>
            </a:r>
            <a:r>
              <a:rPr lang="en-IN" sz="2400" spc="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the</a:t>
            </a:r>
            <a:r>
              <a:rPr lang="en-IN" sz="2400" spc="-4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study</a:t>
            </a:r>
            <a:r>
              <a:rPr lang="en-IN" sz="2400" spc="-1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be</a:t>
            </a:r>
            <a:r>
              <a:rPr lang="en-IN" sz="2400" spc="-6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carried</a:t>
            </a:r>
            <a:r>
              <a:rPr lang="en-IN" sz="2400" spc="-5" dirty="0">
                <a:solidFill>
                  <a:schemeClr val="bg1"/>
                </a:solidFill>
                <a:latin typeface="Times New Roman" pitchFamily="18" charset="0"/>
                <a:cs typeface="Times New Roman" pitchFamily="18" charset="0"/>
              </a:rPr>
              <a:t> </a:t>
            </a:r>
            <a:r>
              <a:rPr lang="en-IN" sz="2400" spc="-20" dirty="0">
                <a:solidFill>
                  <a:schemeClr val="bg1"/>
                </a:solidFill>
                <a:latin typeface="Times New Roman" pitchFamily="18" charset="0"/>
                <a:cs typeface="Times New Roman" pitchFamily="18" charset="0"/>
              </a:rPr>
              <a:t>out?</a:t>
            </a:r>
            <a:endParaRPr lang="en-IN" sz="2400" dirty="0">
              <a:solidFill>
                <a:schemeClr val="bg1"/>
              </a:solidFill>
              <a:latin typeface="Times New Roman" pitchFamily="18" charset="0"/>
              <a:cs typeface="Times New Roman" pitchFamily="18" charset="0"/>
            </a:endParaRPr>
          </a:p>
          <a:p>
            <a:pPr marL="165100" algn="just">
              <a:lnSpc>
                <a:spcPct val="100000"/>
              </a:lnSpc>
              <a:spcBef>
                <a:spcPts val="1010"/>
              </a:spcBef>
              <a:tabLst>
                <a:tab pos="509270" algn="l"/>
              </a:tabLst>
            </a:pPr>
            <a:r>
              <a:rPr lang="en-IN" spc="60" dirty="0">
                <a:solidFill>
                  <a:schemeClr val="bg1"/>
                </a:solidFill>
                <a:latin typeface="Times New Roman" pitchFamily="18" charset="0"/>
                <a:cs typeface="Times New Roman" pitchFamily="18" charset="0"/>
              </a:rPr>
              <a:t>▶</a:t>
            </a:r>
            <a:r>
              <a:rPr lang="en-IN"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What</a:t>
            </a:r>
            <a:r>
              <a:rPr lang="en-IN" sz="2400" spc="-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type</a:t>
            </a:r>
            <a:r>
              <a:rPr lang="en-IN" sz="2400" spc="-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of</a:t>
            </a:r>
            <a:r>
              <a:rPr lang="en-IN" sz="2400" spc="-3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data</a:t>
            </a:r>
            <a:r>
              <a:rPr lang="en-IN" sz="2400" spc="-2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is</a:t>
            </a:r>
            <a:r>
              <a:rPr lang="en-IN" sz="2400" spc="5" dirty="0">
                <a:solidFill>
                  <a:schemeClr val="bg1"/>
                </a:solidFill>
                <a:latin typeface="Times New Roman" pitchFamily="18" charset="0"/>
                <a:cs typeface="Times New Roman" pitchFamily="18" charset="0"/>
              </a:rPr>
              <a:t> </a:t>
            </a:r>
            <a:r>
              <a:rPr lang="en-IN" sz="2400" spc="-10" dirty="0">
                <a:solidFill>
                  <a:schemeClr val="bg1"/>
                </a:solidFill>
                <a:latin typeface="Times New Roman" pitchFamily="18" charset="0"/>
                <a:cs typeface="Times New Roman" pitchFamily="18" charset="0"/>
              </a:rPr>
              <a:t>required?</a:t>
            </a:r>
            <a:endParaRPr lang="en-IN" sz="2400" dirty="0">
              <a:solidFill>
                <a:schemeClr val="bg1"/>
              </a:solidFill>
              <a:latin typeface="Times New Roman" pitchFamily="18" charset="0"/>
              <a:cs typeface="Times New Roman" pitchFamily="18" charset="0"/>
            </a:endParaRPr>
          </a:p>
          <a:p>
            <a:pPr marL="165100" algn="just">
              <a:lnSpc>
                <a:spcPct val="100000"/>
              </a:lnSpc>
              <a:spcBef>
                <a:spcPts val="980"/>
              </a:spcBef>
              <a:tabLst>
                <a:tab pos="509270" algn="l"/>
              </a:tabLst>
            </a:pPr>
            <a:r>
              <a:rPr lang="en-IN" spc="60" dirty="0">
                <a:solidFill>
                  <a:schemeClr val="bg1"/>
                </a:solidFill>
                <a:latin typeface="Times New Roman" pitchFamily="18" charset="0"/>
                <a:cs typeface="Times New Roman" pitchFamily="18" charset="0"/>
              </a:rPr>
              <a:t>▶</a:t>
            </a:r>
            <a:r>
              <a:rPr lang="en-IN"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Where</a:t>
            </a:r>
            <a:r>
              <a:rPr lang="en-IN" sz="2400" spc="-1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can</a:t>
            </a:r>
            <a:r>
              <a:rPr lang="en-IN" sz="2400" spc="-3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the</a:t>
            </a:r>
            <a:r>
              <a:rPr lang="en-IN" sz="2400" spc="-2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required</a:t>
            </a:r>
            <a:r>
              <a:rPr lang="en-IN" sz="2400" spc="3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data</a:t>
            </a:r>
            <a:r>
              <a:rPr lang="en-IN" sz="2400" spc="-3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be</a:t>
            </a:r>
            <a:r>
              <a:rPr lang="en-IN" sz="2400" spc="-30" dirty="0">
                <a:solidFill>
                  <a:schemeClr val="bg1"/>
                </a:solidFill>
                <a:latin typeface="Times New Roman" pitchFamily="18" charset="0"/>
                <a:cs typeface="Times New Roman" pitchFamily="18" charset="0"/>
              </a:rPr>
              <a:t> </a:t>
            </a:r>
            <a:r>
              <a:rPr lang="en-IN" sz="2400" spc="-10" dirty="0">
                <a:solidFill>
                  <a:schemeClr val="bg1"/>
                </a:solidFill>
                <a:latin typeface="Times New Roman" pitchFamily="18" charset="0"/>
                <a:cs typeface="Times New Roman" pitchFamily="18" charset="0"/>
              </a:rPr>
              <a:t>found?</a:t>
            </a:r>
            <a:endParaRPr lang="en-IN" sz="2400" dirty="0">
              <a:solidFill>
                <a:schemeClr val="bg1"/>
              </a:solidFill>
              <a:latin typeface="Times New Roman" pitchFamily="18" charset="0"/>
              <a:cs typeface="Times New Roman" pitchFamily="18" charset="0"/>
            </a:endParaRPr>
          </a:p>
          <a:p>
            <a:pPr marL="165100" algn="just">
              <a:lnSpc>
                <a:spcPct val="100000"/>
              </a:lnSpc>
              <a:spcBef>
                <a:spcPts val="1015"/>
              </a:spcBef>
              <a:tabLst>
                <a:tab pos="509270" algn="l"/>
              </a:tabLst>
            </a:pPr>
            <a:r>
              <a:rPr lang="en-IN" spc="60" dirty="0">
                <a:solidFill>
                  <a:schemeClr val="bg1"/>
                </a:solidFill>
                <a:latin typeface="Times New Roman" pitchFamily="18" charset="0"/>
                <a:cs typeface="Times New Roman" pitchFamily="18" charset="0"/>
              </a:rPr>
              <a:t>▶</a:t>
            </a:r>
            <a:r>
              <a:rPr lang="en-IN"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What</a:t>
            </a:r>
            <a:r>
              <a:rPr lang="en-IN" sz="2400" spc="-3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periods</a:t>
            </a:r>
            <a:r>
              <a:rPr lang="en-IN" sz="2400" spc="-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of</a:t>
            </a:r>
            <a:r>
              <a:rPr lang="en-IN" sz="2400" spc="-6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time</a:t>
            </a:r>
            <a:r>
              <a:rPr lang="en-IN" sz="2400" spc="1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will</a:t>
            </a:r>
            <a:r>
              <a:rPr lang="en-IN" sz="2400" spc="-1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the</a:t>
            </a:r>
            <a:r>
              <a:rPr lang="en-IN" sz="2400" spc="-3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study</a:t>
            </a:r>
            <a:r>
              <a:rPr lang="en-IN" sz="2400" spc="-35" dirty="0">
                <a:solidFill>
                  <a:schemeClr val="bg1"/>
                </a:solidFill>
                <a:latin typeface="Times New Roman" pitchFamily="18" charset="0"/>
                <a:cs typeface="Times New Roman" pitchFamily="18" charset="0"/>
              </a:rPr>
              <a:t> </a:t>
            </a:r>
            <a:r>
              <a:rPr lang="en-IN" sz="2400" spc="-10" dirty="0">
                <a:solidFill>
                  <a:schemeClr val="bg1"/>
                </a:solidFill>
                <a:latin typeface="Times New Roman" pitchFamily="18" charset="0"/>
                <a:cs typeface="Times New Roman" pitchFamily="18" charset="0"/>
              </a:rPr>
              <a:t>include?</a:t>
            </a:r>
            <a:endParaRPr lang="en-IN" sz="2400" dirty="0">
              <a:solidFill>
                <a:schemeClr val="bg1"/>
              </a:solidFill>
              <a:latin typeface="Times New Roman" pitchFamily="18" charset="0"/>
              <a:cs typeface="Times New Roman" pitchFamily="18" charset="0"/>
            </a:endParaRPr>
          </a:p>
          <a:p>
            <a:pPr marL="165100" algn="just">
              <a:lnSpc>
                <a:spcPct val="100000"/>
              </a:lnSpc>
              <a:spcBef>
                <a:spcPts val="1005"/>
              </a:spcBef>
              <a:tabLst>
                <a:tab pos="509270" algn="l"/>
              </a:tabLst>
            </a:pPr>
            <a:r>
              <a:rPr lang="en-IN" spc="60" dirty="0">
                <a:solidFill>
                  <a:schemeClr val="bg1"/>
                </a:solidFill>
                <a:latin typeface="Times New Roman" pitchFamily="18" charset="0"/>
                <a:cs typeface="Times New Roman" pitchFamily="18" charset="0"/>
              </a:rPr>
              <a:t>▶</a:t>
            </a:r>
            <a:r>
              <a:rPr lang="en-IN"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What</a:t>
            </a:r>
            <a:r>
              <a:rPr lang="en-IN" sz="2400" spc="-3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will</a:t>
            </a:r>
            <a:r>
              <a:rPr lang="en-IN" sz="2400" spc="-2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be</a:t>
            </a:r>
            <a:r>
              <a:rPr lang="en-IN" sz="2400" spc="-4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the</a:t>
            </a:r>
            <a:r>
              <a:rPr lang="en-IN" sz="2400" spc="-3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sample</a:t>
            </a:r>
            <a:r>
              <a:rPr lang="en-IN" sz="2400" spc="15" dirty="0">
                <a:solidFill>
                  <a:schemeClr val="bg1"/>
                </a:solidFill>
                <a:latin typeface="Times New Roman" pitchFamily="18" charset="0"/>
                <a:cs typeface="Times New Roman" pitchFamily="18" charset="0"/>
              </a:rPr>
              <a:t> </a:t>
            </a:r>
            <a:r>
              <a:rPr lang="en-IN" sz="2400" spc="-10" dirty="0">
                <a:solidFill>
                  <a:schemeClr val="bg1"/>
                </a:solidFill>
                <a:latin typeface="Times New Roman" pitchFamily="18" charset="0"/>
                <a:cs typeface="Times New Roman" pitchFamily="18" charset="0"/>
              </a:rPr>
              <a:t>design?</a:t>
            </a:r>
            <a:endParaRPr lang="en-IN" sz="2400" dirty="0">
              <a:solidFill>
                <a:schemeClr val="bg1"/>
              </a:solidFill>
              <a:latin typeface="Times New Roman" pitchFamily="18" charset="0"/>
              <a:cs typeface="Times New Roman" pitchFamily="18" charset="0"/>
            </a:endParaRPr>
          </a:p>
          <a:p>
            <a:pPr marL="165100" algn="just">
              <a:lnSpc>
                <a:spcPct val="100000"/>
              </a:lnSpc>
              <a:spcBef>
                <a:spcPts val="985"/>
              </a:spcBef>
              <a:tabLst>
                <a:tab pos="509270" algn="l"/>
              </a:tabLst>
            </a:pPr>
            <a:r>
              <a:rPr lang="en-IN" spc="60" dirty="0">
                <a:solidFill>
                  <a:schemeClr val="bg1"/>
                </a:solidFill>
                <a:latin typeface="Times New Roman" pitchFamily="18" charset="0"/>
                <a:cs typeface="Times New Roman" pitchFamily="18" charset="0"/>
              </a:rPr>
              <a:t>▶</a:t>
            </a:r>
            <a:r>
              <a:rPr lang="en-IN"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What</a:t>
            </a:r>
            <a:r>
              <a:rPr lang="en-IN" sz="2400" spc="-10" dirty="0">
                <a:solidFill>
                  <a:schemeClr val="bg1"/>
                </a:solidFill>
                <a:latin typeface="Times New Roman" pitchFamily="18" charset="0"/>
                <a:cs typeface="Times New Roman" pitchFamily="18" charset="0"/>
              </a:rPr>
              <a:t> techniques</a:t>
            </a:r>
            <a:r>
              <a:rPr lang="en-IN" sz="2400" spc="8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of</a:t>
            </a:r>
            <a:r>
              <a:rPr lang="en-IN" sz="2400" spc="-4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data</a:t>
            </a:r>
            <a:r>
              <a:rPr lang="en-IN" sz="2400" spc="-30" dirty="0">
                <a:solidFill>
                  <a:schemeClr val="bg1"/>
                </a:solidFill>
                <a:latin typeface="Times New Roman" pitchFamily="18" charset="0"/>
                <a:cs typeface="Times New Roman" pitchFamily="18" charset="0"/>
              </a:rPr>
              <a:t> </a:t>
            </a:r>
            <a:r>
              <a:rPr lang="en-IN" sz="2400" spc="-10" dirty="0">
                <a:solidFill>
                  <a:schemeClr val="bg1"/>
                </a:solidFill>
                <a:latin typeface="Times New Roman" pitchFamily="18" charset="0"/>
                <a:cs typeface="Times New Roman" pitchFamily="18" charset="0"/>
              </a:rPr>
              <a:t>collection</a:t>
            </a:r>
            <a:r>
              <a:rPr lang="en-IN" sz="2400" spc="6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will</a:t>
            </a:r>
            <a:r>
              <a:rPr lang="en-IN" sz="2400" spc="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be</a:t>
            </a:r>
            <a:r>
              <a:rPr lang="en-IN" sz="2400" spc="-25" dirty="0">
                <a:solidFill>
                  <a:schemeClr val="bg1"/>
                </a:solidFill>
                <a:latin typeface="Times New Roman" pitchFamily="18" charset="0"/>
                <a:cs typeface="Times New Roman" pitchFamily="18" charset="0"/>
              </a:rPr>
              <a:t> </a:t>
            </a:r>
            <a:r>
              <a:rPr lang="en-IN" sz="2400" spc="-10" dirty="0">
                <a:solidFill>
                  <a:schemeClr val="bg1"/>
                </a:solidFill>
                <a:latin typeface="Times New Roman" pitchFamily="18" charset="0"/>
                <a:cs typeface="Times New Roman" pitchFamily="18" charset="0"/>
              </a:rPr>
              <a:t>used?</a:t>
            </a:r>
            <a:endParaRPr lang="en-IN" sz="2400" dirty="0">
              <a:solidFill>
                <a:schemeClr val="bg1"/>
              </a:solidFill>
              <a:latin typeface="Times New Roman" pitchFamily="18" charset="0"/>
              <a:cs typeface="Times New Roman" pitchFamily="18" charset="0"/>
            </a:endParaRPr>
          </a:p>
          <a:p>
            <a:pPr marL="165100" algn="just">
              <a:lnSpc>
                <a:spcPct val="100000"/>
              </a:lnSpc>
              <a:spcBef>
                <a:spcPts val="1010"/>
              </a:spcBef>
              <a:tabLst>
                <a:tab pos="509270" algn="l"/>
              </a:tabLst>
            </a:pPr>
            <a:r>
              <a:rPr lang="en-IN" spc="60" dirty="0">
                <a:solidFill>
                  <a:schemeClr val="bg1"/>
                </a:solidFill>
                <a:latin typeface="Times New Roman" pitchFamily="18" charset="0"/>
                <a:cs typeface="Times New Roman" pitchFamily="18" charset="0"/>
              </a:rPr>
              <a:t>▶</a:t>
            </a:r>
            <a:r>
              <a:rPr lang="en-IN"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How</a:t>
            </a:r>
            <a:r>
              <a:rPr lang="en-IN" sz="2400" spc="-1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will the</a:t>
            </a:r>
            <a:r>
              <a:rPr lang="en-IN" sz="2400" spc="-5"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data</a:t>
            </a:r>
            <a:r>
              <a:rPr lang="en-IN" sz="2400" spc="-30" dirty="0">
                <a:solidFill>
                  <a:schemeClr val="bg1"/>
                </a:solidFill>
                <a:latin typeface="Times New Roman" pitchFamily="18" charset="0"/>
                <a:cs typeface="Times New Roman" pitchFamily="18" charset="0"/>
              </a:rPr>
              <a:t> </a:t>
            </a:r>
            <a:r>
              <a:rPr lang="en-IN" sz="2400" dirty="0">
                <a:solidFill>
                  <a:schemeClr val="bg1"/>
                </a:solidFill>
                <a:latin typeface="Times New Roman" pitchFamily="18" charset="0"/>
                <a:cs typeface="Times New Roman" pitchFamily="18" charset="0"/>
              </a:rPr>
              <a:t>be</a:t>
            </a:r>
            <a:r>
              <a:rPr lang="en-IN" sz="2400" spc="-25" dirty="0">
                <a:solidFill>
                  <a:schemeClr val="bg1"/>
                </a:solidFill>
                <a:latin typeface="Times New Roman" pitchFamily="18" charset="0"/>
                <a:cs typeface="Times New Roman" pitchFamily="18" charset="0"/>
              </a:rPr>
              <a:t> </a:t>
            </a:r>
            <a:r>
              <a:rPr lang="en-IN" sz="2400" spc="-10" dirty="0">
                <a:solidFill>
                  <a:schemeClr val="bg1"/>
                </a:solidFill>
                <a:latin typeface="Times New Roman" pitchFamily="18" charset="0"/>
                <a:cs typeface="Times New Roman" pitchFamily="18" charset="0"/>
              </a:rPr>
              <a:t>analysed?</a:t>
            </a:r>
            <a:endParaRPr lang="en-IN" sz="2400" dirty="0">
              <a:solidFill>
                <a:schemeClr val="bg1"/>
              </a:solidFill>
              <a:latin typeface="Times New Roman" pitchFamily="18" charset="0"/>
              <a:cs typeface="Times New Roman" pitchFamily="18" charset="0"/>
            </a:endParaRPr>
          </a:p>
          <a:p>
            <a:pPr algn="just"/>
            <a:endParaRPr lang="en-IN" sz="2400" dirty="0">
              <a:latin typeface="Times New Roman" pitchFamily="18" charset="0"/>
              <a:cs typeface="Times New Roman" pitchFamily="18" charset="0"/>
            </a:endParaRPr>
          </a:p>
          <a:p>
            <a:pPr algn="just">
              <a:buFont typeface="Arial" pitchFamily="34" charset="0"/>
              <a:buChar char="•"/>
            </a:pPr>
            <a:endParaRPr lang="en-IN" sz="2400" dirty="0">
              <a:solidFill>
                <a:schemeClr val="bg1"/>
              </a:solidFill>
              <a:latin typeface="Times New Roman" pitchFamily="18" charset="0"/>
              <a:cs typeface="Times New Roman" pitchFamily="18" charset="0"/>
            </a:endParaRPr>
          </a:p>
        </p:txBody>
      </p:sp>
      <p:pic>
        <p:nvPicPr>
          <p:cNvPr id="4099" name="Picture 3"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1600" y="76200"/>
            <a:ext cx="8915400" cy="1066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1447800"/>
            <a:ext cx="9223375" cy="553998"/>
          </a:xfrm>
        </p:spPr>
        <p:txBody>
          <a:bodyPr>
            <a:noAutofit/>
          </a:bodyPr>
          <a:lstStyle/>
          <a:p>
            <a:r>
              <a:rPr lang="en-US" sz="2800" b="1" dirty="0">
                <a:solidFill>
                  <a:schemeClr val="tx1"/>
                </a:solidFill>
                <a:latin typeface="Times New Roman" pitchFamily="18" charset="0"/>
                <a:cs typeface="Times New Roman" pitchFamily="18" charset="0"/>
              </a:rPr>
              <a:t>Types of Exploratory Research Design</a:t>
            </a:r>
            <a:endParaRPr lang="en-IN" sz="2800" b="1" dirty="0">
              <a:solidFill>
                <a:schemeClr val="tx1"/>
              </a:solidFill>
              <a:latin typeface="Times New Roman" pitchFamily="18" charset="0"/>
              <a:cs typeface="Times New Roman" pitchFamily="18" charset="0"/>
            </a:endParaRPr>
          </a:p>
        </p:txBody>
      </p:sp>
      <p:sp>
        <p:nvSpPr>
          <p:cNvPr id="3" name="Rectangle 2"/>
          <p:cNvSpPr/>
          <p:nvPr/>
        </p:nvSpPr>
        <p:spPr>
          <a:xfrm>
            <a:off x="292084" y="1981200"/>
            <a:ext cx="11582400" cy="4493538"/>
          </a:xfrm>
          <a:prstGeom prst="rect">
            <a:avLst/>
          </a:prstGeom>
        </p:spPr>
        <p:txBody>
          <a:bodyPr wrap="square">
            <a:spAutoFit/>
          </a:bodyPr>
          <a:lstStyle/>
          <a:p>
            <a:pPr algn="just"/>
            <a:r>
              <a:rPr lang="en-US" sz="2200" dirty="0">
                <a:latin typeface="Times New Roman" pitchFamily="18" charset="0"/>
                <a:cs typeface="Times New Roman" pitchFamily="18" charset="0"/>
              </a:rPr>
              <a:t>Some of the primary research methods used in exploratory research include:</a:t>
            </a:r>
          </a:p>
          <a:p>
            <a:pPr algn="just"/>
            <a:r>
              <a:rPr lang="en-US" sz="2200" b="1" dirty="0">
                <a:latin typeface="Times New Roman" pitchFamily="18" charset="0"/>
                <a:cs typeface="Times New Roman" pitchFamily="18" charset="0"/>
              </a:rPr>
              <a:t>a. Observations</a:t>
            </a:r>
            <a:endParaRPr lang="en-US" sz="2200" dirty="0">
              <a:latin typeface="Times New Roman" pitchFamily="18" charset="0"/>
              <a:cs typeface="Times New Roman" pitchFamily="18" charset="0"/>
            </a:endParaRPr>
          </a:p>
          <a:p>
            <a:pPr marL="342900" indent="-342900" algn="just">
              <a:buFont typeface="Arial" pitchFamily="34" charset="0"/>
              <a:buChar char="•"/>
            </a:pPr>
            <a:r>
              <a:rPr lang="en-US" sz="2200" dirty="0">
                <a:latin typeface="Times New Roman" pitchFamily="18" charset="0"/>
                <a:cs typeface="Times New Roman" pitchFamily="18" charset="0"/>
              </a:rPr>
              <a:t>In this primary research method, the researcher does not come in close contact with the subject. Rather, the subject is being watched from afar. Subject observation can be done in two ways.</a:t>
            </a:r>
          </a:p>
          <a:p>
            <a:pPr marL="342900" indent="-342900" algn="just">
              <a:buFont typeface="Arial" pitchFamily="34" charset="0"/>
              <a:buChar char="•"/>
            </a:pPr>
            <a:r>
              <a:rPr lang="en-US" sz="2200" dirty="0">
                <a:latin typeface="Times New Roman" pitchFamily="18" charset="0"/>
                <a:cs typeface="Times New Roman" pitchFamily="18" charset="0"/>
              </a:rPr>
              <a:t>The first is that the subject is aware that he/she is being observed while the second way is that the subject is not aware of it. </a:t>
            </a:r>
          </a:p>
          <a:p>
            <a:pPr marL="342900" indent="-342900" algn="just">
              <a:buFont typeface="Arial" pitchFamily="34" charset="0"/>
              <a:buChar char="•"/>
            </a:pPr>
            <a:r>
              <a:rPr lang="en-US" sz="2200" dirty="0">
                <a:latin typeface="Times New Roman" pitchFamily="18" charset="0"/>
                <a:cs typeface="Times New Roman" pitchFamily="18" charset="0"/>
              </a:rPr>
              <a:t>The latter method is said to gather fairer data because the subject may behave differently when he/she is aware that (s)he is being watched. </a:t>
            </a:r>
          </a:p>
          <a:p>
            <a:pPr algn="just"/>
            <a:r>
              <a:rPr lang="en-US" sz="2200" b="1" dirty="0">
                <a:latin typeface="Times New Roman" pitchFamily="18" charset="0"/>
                <a:cs typeface="Times New Roman" pitchFamily="18" charset="0"/>
              </a:rPr>
              <a:t>b. Surveys</a:t>
            </a:r>
            <a:endParaRPr lang="en-US" sz="2200" dirty="0">
              <a:latin typeface="Times New Roman" pitchFamily="18" charset="0"/>
              <a:cs typeface="Times New Roman" pitchFamily="18" charset="0"/>
            </a:endParaRPr>
          </a:p>
          <a:p>
            <a:pPr marL="342900" indent="-342900" algn="just">
              <a:buFont typeface="Arial" pitchFamily="34" charset="0"/>
              <a:buChar char="•"/>
            </a:pPr>
            <a:r>
              <a:rPr lang="en-US" sz="2200" dirty="0">
                <a:latin typeface="Times New Roman" pitchFamily="18" charset="0"/>
                <a:cs typeface="Times New Roman" pitchFamily="18" charset="0"/>
              </a:rPr>
              <a:t>Surveys are used to collect data from a predefined subject(s).</a:t>
            </a:r>
          </a:p>
          <a:p>
            <a:pPr marL="342900" indent="-342900" algn="just">
              <a:buFont typeface="Arial" pitchFamily="34" charset="0"/>
              <a:buChar char="•"/>
            </a:pPr>
            <a:r>
              <a:rPr lang="en-US" sz="2200" dirty="0">
                <a:latin typeface="Times New Roman" pitchFamily="18" charset="0"/>
                <a:cs typeface="Times New Roman" pitchFamily="18" charset="0"/>
              </a:rPr>
              <a:t>It can be used collected to study trends, opinions, and </a:t>
            </a:r>
            <a:r>
              <a:rPr lang="en-US" sz="2200" dirty="0" err="1">
                <a:latin typeface="Times New Roman" pitchFamily="18" charset="0"/>
                <a:cs typeface="Times New Roman" pitchFamily="18" charset="0"/>
              </a:rPr>
              <a:t>behaviour</a:t>
            </a:r>
            <a:r>
              <a:rPr lang="en-US" sz="2200" dirty="0">
                <a:latin typeface="Times New Roman" pitchFamily="18" charset="0"/>
                <a:cs typeface="Times New Roman" pitchFamily="18" charset="0"/>
              </a:rPr>
              <a:t> of a group of people.</a:t>
            </a:r>
          </a:p>
          <a:p>
            <a:pPr marL="342900" indent="-342900" algn="just">
              <a:buFont typeface="Arial" pitchFamily="34" charset="0"/>
              <a:buChar char="•"/>
            </a:pPr>
            <a:r>
              <a:rPr lang="en-US" sz="2200" dirty="0">
                <a:latin typeface="Times New Roman" pitchFamily="18" charset="0"/>
                <a:cs typeface="Times New Roman" pitchFamily="18" charset="0"/>
              </a:rPr>
              <a:t>Surveys can be conducted both offline through distribution of structured questionnaires or online via email, and other social media platforms.</a:t>
            </a:r>
          </a:p>
        </p:txBody>
      </p:sp>
    </p:spTree>
    <p:extLst>
      <p:ext uri="{BB962C8B-B14F-4D97-AF65-F5344CB8AC3E}">
        <p14:creationId xmlns:p14="http://schemas.microsoft.com/office/powerpoint/2010/main" val="20128339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388487"/>
            <a:ext cx="9223375" cy="369332"/>
          </a:xfrm>
        </p:spPr>
        <p:txBody>
          <a:bodyPr>
            <a:normAutofit/>
          </a:bodyPr>
          <a:lstStyle/>
          <a:p>
            <a:r>
              <a:rPr lang="en-US" sz="2000" b="1" dirty="0">
                <a:solidFill>
                  <a:schemeClr val="tx1"/>
                </a:solidFill>
                <a:latin typeface="Times New Roman" pitchFamily="18" charset="0"/>
                <a:cs typeface="Times New Roman" pitchFamily="18" charset="0"/>
              </a:rPr>
              <a:t>Types of Exploratory Research Design</a:t>
            </a:r>
            <a:endParaRPr lang="en-IN" sz="2000" b="1" dirty="0">
              <a:solidFill>
                <a:schemeClr val="tx1"/>
              </a:solidFill>
              <a:latin typeface="Times New Roman" pitchFamily="18" charset="0"/>
              <a:cs typeface="Times New Roman" pitchFamily="18" charset="0"/>
            </a:endParaRPr>
          </a:p>
        </p:txBody>
      </p:sp>
      <p:sp>
        <p:nvSpPr>
          <p:cNvPr id="3" name="Rectangle 2"/>
          <p:cNvSpPr/>
          <p:nvPr/>
        </p:nvSpPr>
        <p:spPr>
          <a:xfrm>
            <a:off x="152400" y="1752600"/>
            <a:ext cx="11963400" cy="5262979"/>
          </a:xfrm>
          <a:prstGeom prst="rect">
            <a:avLst/>
          </a:prstGeom>
        </p:spPr>
        <p:txBody>
          <a:bodyPr wrap="square">
            <a:spAutoFit/>
          </a:bodyPr>
          <a:lstStyle/>
          <a:p>
            <a:pPr algn="just"/>
            <a:r>
              <a:rPr lang="en-US" sz="1600" b="1" dirty="0">
                <a:latin typeface="Times New Roman" pitchFamily="18" charset="0"/>
                <a:cs typeface="Times New Roman" pitchFamily="18" charset="0"/>
              </a:rPr>
              <a:t>Advantages:</a:t>
            </a:r>
          </a:p>
          <a:p>
            <a:pPr algn="just"/>
            <a:r>
              <a:rPr lang="en-US" sz="1600" b="1" dirty="0">
                <a:latin typeface="Times New Roman" pitchFamily="18" charset="0"/>
                <a:cs typeface="Times New Roman" pitchFamily="18" charset="0"/>
              </a:rPr>
              <a:t>1. Direct access to behavior:</a:t>
            </a:r>
            <a:endParaRPr lang="en-US" sz="1600" dirty="0">
              <a:latin typeface="Times New Roman" pitchFamily="18" charset="0"/>
              <a:cs typeface="Times New Roman" pitchFamily="18" charset="0"/>
            </a:endParaRPr>
          </a:p>
          <a:p>
            <a:pPr algn="just" fontAlgn="ctr"/>
            <a:r>
              <a:rPr lang="en-US" sz="1600" dirty="0">
                <a:latin typeface="Times New Roman" pitchFamily="18" charset="0"/>
                <a:cs typeface="Times New Roman" pitchFamily="18" charset="0"/>
              </a:rPr>
              <a:t>Observation allows researchers to witness events and behaviors firsthand, providing a more realistic understanding than relying solely on reports. </a:t>
            </a:r>
          </a:p>
          <a:p>
            <a:pPr algn="just"/>
            <a:r>
              <a:rPr lang="en-US" sz="1600" b="1" dirty="0">
                <a:latin typeface="Times New Roman" pitchFamily="18" charset="0"/>
                <a:cs typeface="Times New Roman" pitchFamily="18" charset="0"/>
              </a:rPr>
              <a:t>2. Natural setting:</a:t>
            </a:r>
            <a:endParaRPr lang="en-US" sz="1600" dirty="0">
              <a:latin typeface="Times New Roman" pitchFamily="18" charset="0"/>
              <a:cs typeface="Times New Roman" pitchFamily="18" charset="0"/>
            </a:endParaRPr>
          </a:p>
          <a:p>
            <a:pPr algn="just" fontAlgn="ctr"/>
            <a:r>
              <a:rPr lang="en-US" sz="1600" dirty="0">
                <a:latin typeface="Times New Roman" pitchFamily="18" charset="0"/>
                <a:cs typeface="Times New Roman" pitchFamily="18" charset="0"/>
              </a:rPr>
              <a:t>It can be conducted in natural environments, minimizing artificiality and potentially increasing the validity of findings. </a:t>
            </a:r>
          </a:p>
          <a:p>
            <a:pPr algn="just"/>
            <a:r>
              <a:rPr lang="en-US" sz="1600" b="1" dirty="0">
                <a:latin typeface="Times New Roman" pitchFamily="18" charset="0"/>
                <a:cs typeface="Times New Roman" pitchFamily="18" charset="0"/>
              </a:rPr>
              <a:t>3. Flexibility:</a:t>
            </a:r>
            <a:endParaRPr lang="en-US" sz="1600" dirty="0">
              <a:latin typeface="Times New Roman" pitchFamily="18" charset="0"/>
              <a:cs typeface="Times New Roman" pitchFamily="18" charset="0"/>
            </a:endParaRPr>
          </a:p>
          <a:p>
            <a:pPr algn="just" fontAlgn="ctr"/>
            <a:r>
              <a:rPr lang="en-US" sz="1600" dirty="0">
                <a:latin typeface="Times New Roman" pitchFamily="18" charset="0"/>
                <a:cs typeface="Times New Roman" pitchFamily="18" charset="0"/>
              </a:rPr>
              <a:t>Observation can be adapted to various situations and can be used to study a wide range of phenomena. </a:t>
            </a:r>
          </a:p>
          <a:p>
            <a:pPr algn="just"/>
            <a:r>
              <a:rPr lang="en-US" sz="1600" b="1" dirty="0">
                <a:latin typeface="Times New Roman" pitchFamily="18" charset="0"/>
                <a:cs typeface="Times New Roman" pitchFamily="18" charset="0"/>
              </a:rPr>
              <a:t>4. Rich data:</a:t>
            </a:r>
            <a:endParaRPr lang="en-US" sz="1600" dirty="0">
              <a:latin typeface="Times New Roman" pitchFamily="18" charset="0"/>
              <a:cs typeface="Times New Roman" pitchFamily="18" charset="0"/>
            </a:endParaRPr>
          </a:p>
          <a:p>
            <a:pPr algn="just"/>
            <a:r>
              <a:rPr lang="en-US" sz="1600" dirty="0">
                <a:latin typeface="Times New Roman" pitchFamily="18" charset="0"/>
                <a:cs typeface="Times New Roman" pitchFamily="18" charset="0"/>
              </a:rPr>
              <a:t>Observation can generate rich, detailed data, especially when using techniques like video recording. </a:t>
            </a:r>
          </a:p>
          <a:p>
            <a:pPr algn="just"/>
            <a:endParaRPr lang="en-US" sz="1600" dirty="0">
              <a:latin typeface="Times New Roman" pitchFamily="18" charset="0"/>
              <a:cs typeface="Times New Roman" pitchFamily="18" charset="0"/>
            </a:endParaRPr>
          </a:p>
          <a:p>
            <a:pPr algn="just"/>
            <a:r>
              <a:rPr lang="en-US" sz="1600" b="1" dirty="0">
                <a:latin typeface="Times New Roman" pitchFamily="18" charset="0"/>
                <a:cs typeface="Times New Roman" pitchFamily="18" charset="0"/>
              </a:rPr>
              <a:t>Disadvantages:</a:t>
            </a:r>
          </a:p>
          <a:p>
            <a:pPr algn="just"/>
            <a:r>
              <a:rPr lang="en-US" sz="1600" b="1" dirty="0">
                <a:latin typeface="Times New Roman" pitchFamily="18" charset="0"/>
                <a:cs typeface="Times New Roman" pitchFamily="18" charset="0"/>
              </a:rPr>
              <a:t>1. Observer bias:</a:t>
            </a:r>
            <a:endParaRPr lang="en-US" sz="1600" dirty="0">
              <a:latin typeface="Times New Roman" pitchFamily="18" charset="0"/>
              <a:cs typeface="Times New Roman" pitchFamily="18" charset="0"/>
            </a:endParaRPr>
          </a:p>
          <a:p>
            <a:pPr algn="just" fontAlgn="ctr"/>
            <a:r>
              <a:rPr lang="en-US" sz="1600" dirty="0">
                <a:latin typeface="Times New Roman" pitchFamily="18" charset="0"/>
                <a:cs typeface="Times New Roman" pitchFamily="18" charset="0"/>
              </a:rPr>
              <a:t>Researchers' perspectives and biases can influence their observations and interpretations. </a:t>
            </a:r>
          </a:p>
          <a:p>
            <a:pPr algn="just"/>
            <a:r>
              <a:rPr lang="en-US" sz="1600" b="1" dirty="0">
                <a:latin typeface="Times New Roman" pitchFamily="18" charset="0"/>
                <a:cs typeface="Times New Roman" pitchFamily="18" charset="0"/>
              </a:rPr>
              <a:t>2. Time-consuming:</a:t>
            </a:r>
            <a:endParaRPr lang="en-US" sz="1600" dirty="0">
              <a:latin typeface="Times New Roman" pitchFamily="18" charset="0"/>
              <a:cs typeface="Times New Roman" pitchFamily="18" charset="0"/>
            </a:endParaRPr>
          </a:p>
          <a:p>
            <a:pPr algn="just" fontAlgn="ctr"/>
            <a:r>
              <a:rPr lang="en-US" sz="1600" dirty="0">
                <a:latin typeface="Times New Roman" pitchFamily="18" charset="0"/>
                <a:cs typeface="Times New Roman" pitchFamily="18" charset="0"/>
              </a:rPr>
              <a:t>Observation can require significant time, especially for events that occur infrequently. </a:t>
            </a:r>
          </a:p>
          <a:p>
            <a:pPr algn="just"/>
            <a:r>
              <a:rPr lang="en-US" sz="1600" b="1" dirty="0">
                <a:latin typeface="Times New Roman" pitchFamily="18" charset="0"/>
                <a:cs typeface="Times New Roman" pitchFamily="18" charset="0"/>
              </a:rPr>
              <a:t>3. Lack of control:</a:t>
            </a:r>
            <a:endParaRPr lang="en-US" sz="1600" dirty="0">
              <a:latin typeface="Times New Roman" pitchFamily="18" charset="0"/>
              <a:cs typeface="Times New Roman" pitchFamily="18" charset="0"/>
            </a:endParaRPr>
          </a:p>
          <a:p>
            <a:pPr algn="just"/>
            <a:r>
              <a:rPr lang="en-US" sz="1600" dirty="0">
                <a:latin typeface="Times New Roman" pitchFamily="18" charset="0"/>
                <a:cs typeface="Times New Roman" pitchFamily="18" charset="0"/>
              </a:rPr>
              <a:t>Researchers have limited control over the environment and the variables being observed. </a:t>
            </a:r>
          </a:p>
          <a:p>
            <a:r>
              <a:rPr lang="en-US" sz="1600" b="1" dirty="0"/>
              <a:t>4. Ethical concerns:</a:t>
            </a:r>
            <a:endParaRPr lang="en-US" sz="1600" dirty="0"/>
          </a:p>
          <a:p>
            <a:r>
              <a:rPr lang="en-US" sz="1600" dirty="0">
                <a:latin typeface="Times New Roman" pitchFamily="18" charset="0"/>
                <a:cs typeface="Times New Roman" pitchFamily="18" charset="0"/>
              </a:rPr>
              <a:t>Observing individuals without their knowledge can raise ethical issues, particularly if privacy is violated</a:t>
            </a:r>
          </a:p>
          <a:p>
            <a:pPr algn="just"/>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19517975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1741" y="1295400"/>
            <a:ext cx="9223375" cy="307777"/>
          </a:xfrm>
        </p:spPr>
        <p:txBody>
          <a:bodyPr>
            <a:normAutofit fontScale="90000"/>
          </a:bodyPr>
          <a:lstStyle/>
          <a:p>
            <a:r>
              <a:rPr lang="en-US" sz="2000" b="1" dirty="0">
                <a:solidFill>
                  <a:schemeClr val="tx1"/>
                </a:solidFill>
                <a:latin typeface="Times New Roman" pitchFamily="18" charset="0"/>
                <a:cs typeface="Times New Roman" pitchFamily="18" charset="0"/>
              </a:rPr>
              <a:t>Types of Exploratory Research Design</a:t>
            </a:r>
            <a:endParaRPr lang="en-IN" sz="2000" b="1" dirty="0">
              <a:solidFill>
                <a:schemeClr val="tx1"/>
              </a:solidFill>
              <a:latin typeface="Times New Roman" pitchFamily="18" charset="0"/>
              <a:cs typeface="Times New Roman" pitchFamily="18" charset="0"/>
            </a:endParaRPr>
          </a:p>
        </p:txBody>
      </p:sp>
      <p:sp>
        <p:nvSpPr>
          <p:cNvPr id="3" name="Rectangle 2"/>
          <p:cNvSpPr/>
          <p:nvPr/>
        </p:nvSpPr>
        <p:spPr>
          <a:xfrm>
            <a:off x="76200" y="1600200"/>
            <a:ext cx="11963399" cy="5401479"/>
          </a:xfrm>
          <a:prstGeom prst="rect">
            <a:avLst/>
          </a:prstGeom>
        </p:spPr>
        <p:txBody>
          <a:bodyPr wrap="square">
            <a:spAutoFit/>
          </a:bodyPr>
          <a:lstStyle/>
          <a:p>
            <a:r>
              <a:rPr lang="en-US" sz="1500" b="1" dirty="0">
                <a:latin typeface="Times New Roman" pitchFamily="18" charset="0"/>
                <a:cs typeface="Times New Roman" pitchFamily="18" charset="0"/>
              </a:rPr>
              <a:t>Advantages of Survey Research:</a:t>
            </a:r>
          </a:p>
          <a:p>
            <a:pPr algn="just"/>
            <a:r>
              <a:rPr lang="en-US" sz="1500" b="1" dirty="0">
                <a:latin typeface="Times New Roman" pitchFamily="18" charset="0"/>
                <a:cs typeface="Times New Roman" pitchFamily="18" charset="0"/>
              </a:rPr>
              <a:t>Cost-Effective:</a:t>
            </a:r>
            <a:endParaRPr lang="en-US" sz="1500" dirty="0">
              <a:latin typeface="Times New Roman" pitchFamily="18" charset="0"/>
              <a:cs typeface="Times New Roman" pitchFamily="18" charset="0"/>
            </a:endParaRPr>
          </a:p>
          <a:p>
            <a:pPr algn="just" fontAlgn="ctr"/>
            <a:r>
              <a:rPr lang="en-US" sz="1500" dirty="0">
                <a:latin typeface="Times New Roman" pitchFamily="18" charset="0"/>
                <a:cs typeface="Times New Roman" pitchFamily="18" charset="0"/>
              </a:rPr>
              <a:t>Surveys are generally less expensive than other research methods like in-depth interviews or experiments, especially when conducted online. </a:t>
            </a:r>
          </a:p>
          <a:p>
            <a:pPr algn="just"/>
            <a:r>
              <a:rPr lang="en-US" sz="1500" b="1" dirty="0">
                <a:latin typeface="Times New Roman" pitchFamily="18" charset="0"/>
                <a:cs typeface="Times New Roman" pitchFamily="18" charset="0"/>
              </a:rPr>
              <a:t>Large Sample Sizes:</a:t>
            </a:r>
            <a:endParaRPr lang="en-US" sz="1500" dirty="0">
              <a:latin typeface="Times New Roman" pitchFamily="18" charset="0"/>
              <a:cs typeface="Times New Roman" pitchFamily="18" charset="0"/>
            </a:endParaRPr>
          </a:p>
          <a:p>
            <a:pPr algn="just" fontAlgn="ctr"/>
            <a:r>
              <a:rPr lang="en-US" sz="1500" dirty="0">
                <a:latin typeface="Times New Roman" pitchFamily="18" charset="0"/>
                <a:cs typeface="Times New Roman" pitchFamily="18" charset="0"/>
              </a:rPr>
              <a:t>Surveys allow researchers to collect data from a large number of participants, increasing the generalizability of the findings. </a:t>
            </a:r>
          </a:p>
          <a:p>
            <a:pPr algn="just"/>
            <a:r>
              <a:rPr lang="en-US" sz="1500" b="1" dirty="0">
                <a:latin typeface="Times New Roman" pitchFamily="18" charset="0"/>
                <a:cs typeface="Times New Roman" pitchFamily="18" charset="0"/>
              </a:rPr>
              <a:t>Ease of Data Collection:</a:t>
            </a:r>
            <a:endParaRPr lang="en-US" sz="1500" dirty="0">
              <a:latin typeface="Times New Roman" pitchFamily="18" charset="0"/>
              <a:cs typeface="Times New Roman" pitchFamily="18" charset="0"/>
            </a:endParaRPr>
          </a:p>
          <a:p>
            <a:pPr algn="just" fontAlgn="ctr"/>
            <a:r>
              <a:rPr lang="en-US" sz="1500" dirty="0">
                <a:latin typeface="Times New Roman" pitchFamily="18" charset="0"/>
                <a:cs typeface="Times New Roman" pitchFamily="18" charset="0"/>
              </a:rPr>
              <a:t>Surveys can be administered relatively easily through various methods, such as online platforms, mail, or phone. </a:t>
            </a:r>
          </a:p>
          <a:p>
            <a:pPr algn="just"/>
            <a:r>
              <a:rPr lang="en-US" sz="1500" b="1" dirty="0">
                <a:latin typeface="Times New Roman" pitchFamily="18" charset="0"/>
                <a:cs typeface="Times New Roman" pitchFamily="18" charset="0"/>
              </a:rPr>
              <a:t>Quick Data Collection:</a:t>
            </a:r>
            <a:endParaRPr lang="en-US" sz="1500" dirty="0">
              <a:latin typeface="Times New Roman" pitchFamily="18" charset="0"/>
              <a:cs typeface="Times New Roman" pitchFamily="18" charset="0"/>
            </a:endParaRPr>
          </a:p>
          <a:p>
            <a:pPr algn="just" fontAlgn="ctr"/>
            <a:r>
              <a:rPr lang="en-US" sz="1500" dirty="0">
                <a:latin typeface="Times New Roman" pitchFamily="18" charset="0"/>
                <a:cs typeface="Times New Roman" pitchFamily="18" charset="0"/>
              </a:rPr>
              <a:t>Data can be collected relatively quickly, especially with online surveys, allowing for faster turnaround times. </a:t>
            </a:r>
          </a:p>
          <a:p>
            <a:pPr algn="just"/>
            <a:r>
              <a:rPr lang="en-US" sz="1500" b="1" dirty="0">
                <a:latin typeface="Times New Roman" pitchFamily="18" charset="0"/>
                <a:cs typeface="Times New Roman" pitchFamily="18" charset="0"/>
              </a:rPr>
              <a:t>Structured Data:</a:t>
            </a:r>
            <a:endParaRPr lang="en-US" sz="1500" dirty="0">
              <a:latin typeface="Times New Roman" pitchFamily="18" charset="0"/>
              <a:cs typeface="Times New Roman" pitchFamily="18" charset="0"/>
            </a:endParaRPr>
          </a:p>
          <a:p>
            <a:pPr algn="just"/>
            <a:r>
              <a:rPr lang="en-US" sz="1500" dirty="0">
                <a:latin typeface="Times New Roman" pitchFamily="18" charset="0"/>
                <a:cs typeface="Times New Roman" pitchFamily="18" charset="0"/>
              </a:rPr>
              <a:t>Surveys provide structured data that is easier to analyze and quantify compared to qualitative methods. </a:t>
            </a:r>
          </a:p>
          <a:p>
            <a:endParaRPr lang="en-US" sz="1500" dirty="0">
              <a:latin typeface="Times New Roman" pitchFamily="18" charset="0"/>
              <a:cs typeface="Times New Roman" pitchFamily="18" charset="0"/>
            </a:endParaRPr>
          </a:p>
          <a:p>
            <a:r>
              <a:rPr lang="en-US" sz="1500" b="1" dirty="0">
                <a:latin typeface="Times New Roman" pitchFamily="18" charset="0"/>
                <a:cs typeface="Times New Roman" pitchFamily="18" charset="0"/>
              </a:rPr>
              <a:t>Disadvantages of Survey Research:</a:t>
            </a:r>
          </a:p>
          <a:p>
            <a:r>
              <a:rPr lang="en-US" sz="1500" b="1" dirty="0">
                <a:latin typeface="Times New Roman" pitchFamily="18" charset="0"/>
                <a:cs typeface="Times New Roman" pitchFamily="18" charset="0"/>
              </a:rPr>
              <a:t>Low Response Rates:</a:t>
            </a:r>
            <a:endParaRPr lang="en-US" sz="1500" dirty="0">
              <a:latin typeface="Times New Roman" pitchFamily="18" charset="0"/>
              <a:cs typeface="Times New Roman" pitchFamily="18" charset="0"/>
            </a:endParaRPr>
          </a:p>
          <a:p>
            <a:pPr fontAlgn="ctr"/>
            <a:r>
              <a:rPr lang="en-US" sz="1500" dirty="0">
                <a:latin typeface="Times New Roman" pitchFamily="18" charset="0"/>
                <a:cs typeface="Times New Roman" pitchFamily="18" charset="0"/>
              </a:rPr>
              <a:t>Survey participation can be low, leading to a potential bias in the results as those who respond may not be representative of the entire population. </a:t>
            </a:r>
          </a:p>
          <a:p>
            <a:r>
              <a:rPr lang="en-US" sz="1500" b="1" dirty="0">
                <a:latin typeface="Times New Roman" pitchFamily="18" charset="0"/>
                <a:cs typeface="Times New Roman" pitchFamily="18" charset="0"/>
              </a:rPr>
              <a:t>Response Bias:</a:t>
            </a:r>
            <a:endParaRPr lang="en-US" sz="1500" dirty="0">
              <a:latin typeface="Times New Roman" pitchFamily="18" charset="0"/>
              <a:cs typeface="Times New Roman" pitchFamily="18" charset="0"/>
            </a:endParaRPr>
          </a:p>
          <a:p>
            <a:pPr fontAlgn="ctr"/>
            <a:r>
              <a:rPr lang="en-US" sz="1500" dirty="0">
                <a:latin typeface="Times New Roman" pitchFamily="18" charset="0"/>
                <a:cs typeface="Times New Roman" pitchFamily="18" charset="0"/>
              </a:rPr>
              <a:t>Participants may provide socially desirable answers or misinterpret questions, leading to inaccurate data. </a:t>
            </a:r>
          </a:p>
          <a:p>
            <a:r>
              <a:rPr lang="en-US" sz="1500" b="1" dirty="0">
                <a:latin typeface="Times New Roman" pitchFamily="18" charset="0"/>
                <a:cs typeface="Times New Roman" pitchFamily="18" charset="0"/>
              </a:rPr>
              <a:t>Lack of Depth:</a:t>
            </a:r>
            <a:endParaRPr lang="en-US" sz="1500" dirty="0">
              <a:latin typeface="Times New Roman" pitchFamily="18" charset="0"/>
              <a:cs typeface="Times New Roman" pitchFamily="18" charset="0"/>
            </a:endParaRPr>
          </a:p>
          <a:p>
            <a:pPr fontAlgn="ctr"/>
            <a:r>
              <a:rPr lang="en-US" sz="1500" dirty="0">
                <a:latin typeface="Times New Roman" pitchFamily="18" charset="0"/>
                <a:cs typeface="Times New Roman" pitchFamily="18" charset="0"/>
              </a:rPr>
              <a:t>Surveys may not be able to capture the complexity or nuances of individual experiences or opinions, especially when using closed-ended questions. </a:t>
            </a:r>
          </a:p>
          <a:p>
            <a:r>
              <a:rPr lang="en-US" sz="1500" b="1" dirty="0">
                <a:latin typeface="Times New Roman" pitchFamily="18" charset="0"/>
                <a:cs typeface="Times New Roman" pitchFamily="18" charset="0"/>
              </a:rPr>
              <a:t>Inflexibility:</a:t>
            </a:r>
            <a:endParaRPr lang="en-US" sz="1500" dirty="0">
              <a:latin typeface="Times New Roman" pitchFamily="18" charset="0"/>
              <a:cs typeface="Times New Roman" pitchFamily="18" charset="0"/>
            </a:endParaRPr>
          </a:p>
          <a:p>
            <a:r>
              <a:rPr lang="en-US" sz="1500" dirty="0">
                <a:latin typeface="Times New Roman" pitchFamily="18" charset="0"/>
                <a:cs typeface="Times New Roman" pitchFamily="18" charset="0"/>
              </a:rPr>
              <a:t>Surveys can be inflexible, as researchers must adhere to pre-determined questions and response options. </a:t>
            </a:r>
          </a:p>
          <a:p>
            <a:endParaRPr lang="en-US" sz="1500" dirty="0">
              <a:latin typeface="Times New Roman" pitchFamily="18" charset="0"/>
              <a:cs typeface="Times New Roman" pitchFamily="18" charset="0"/>
            </a:endParaRPr>
          </a:p>
          <a:p>
            <a:pPr algn="just"/>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28428421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9223375" cy="430887"/>
          </a:xfrm>
        </p:spPr>
        <p:txBody>
          <a:bodyPr>
            <a:normAutofit/>
          </a:bodyPr>
          <a:lstStyle/>
          <a:p>
            <a:r>
              <a:rPr lang="en-US" sz="2400" b="1" dirty="0">
                <a:solidFill>
                  <a:schemeClr val="tx1"/>
                </a:solidFill>
                <a:latin typeface="Times New Roman" pitchFamily="18" charset="0"/>
                <a:cs typeface="Times New Roman" pitchFamily="18" charset="0"/>
              </a:rPr>
              <a:t>Types of Exploratory Research Design</a:t>
            </a:r>
            <a:endParaRPr lang="en-IN" sz="2400" b="1" dirty="0">
              <a:solidFill>
                <a:schemeClr val="tx1"/>
              </a:solidFill>
              <a:latin typeface="Times New Roman" pitchFamily="18" charset="0"/>
              <a:cs typeface="Times New Roman" pitchFamily="18" charset="0"/>
            </a:endParaRPr>
          </a:p>
        </p:txBody>
      </p:sp>
      <p:sp>
        <p:nvSpPr>
          <p:cNvPr id="3" name="Rectangle 2"/>
          <p:cNvSpPr/>
          <p:nvPr/>
        </p:nvSpPr>
        <p:spPr>
          <a:xfrm>
            <a:off x="152400" y="1828800"/>
            <a:ext cx="11693236" cy="4524315"/>
          </a:xfrm>
          <a:prstGeom prst="rect">
            <a:avLst/>
          </a:prstGeom>
        </p:spPr>
        <p:txBody>
          <a:bodyPr wrap="square">
            <a:spAutoFit/>
          </a:bodyPr>
          <a:lstStyle/>
          <a:p>
            <a:pPr algn="just"/>
            <a:r>
              <a:rPr lang="en-US" b="1" dirty="0">
                <a:latin typeface="Times New Roman" pitchFamily="18" charset="0"/>
                <a:cs typeface="Times New Roman" pitchFamily="18" charset="0"/>
              </a:rPr>
              <a:t>c) Interviews:</a:t>
            </a:r>
            <a:r>
              <a:rPr lang="en-US" dirty="0">
                <a:latin typeface="Times New Roman" pitchFamily="18" charset="0"/>
                <a:cs typeface="Times New Roman" pitchFamily="18" charset="0"/>
              </a:rPr>
              <a:t> </a:t>
            </a:r>
          </a:p>
          <a:p>
            <a:pPr marL="342900" indent="-342900" algn="just">
              <a:buFont typeface="Arial" pitchFamily="34" charset="0"/>
              <a:buChar char="•"/>
            </a:pPr>
            <a:r>
              <a:rPr lang="en-US" dirty="0">
                <a:latin typeface="Times New Roman" pitchFamily="18" charset="0"/>
                <a:cs typeface="Times New Roman" pitchFamily="18" charset="0"/>
              </a:rPr>
              <a:t>In person interview can give in-depth information on the subject being studied. </a:t>
            </a:r>
          </a:p>
          <a:p>
            <a:pPr marL="342900" indent="-342900" algn="just">
              <a:buFont typeface="Arial" pitchFamily="34" charset="0"/>
              <a:buChar char="•"/>
            </a:pPr>
            <a:r>
              <a:rPr lang="en-US" dirty="0">
                <a:latin typeface="Times New Roman" pitchFamily="18" charset="0"/>
                <a:cs typeface="Times New Roman" pitchFamily="18" charset="0"/>
              </a:rPr>
              <a:t>Such a research is a qualitative research method. An interview with a subject matter expert can give  meaningful insights that a generalized public source won’t be able to provide. </a:t>
            </a:r>
          </a:p>
          <a:p>
            <a:pPr marL="342900" indent="-342900" algn="just">
              <a:buFont typeface="Arial" pitchFamily="34" charset="0"/>
              <a:buChar char="•"/>
            </a:pPr>
            <a:r>
              <a:rPr lang="en-US" dirty="0">
                <a:latin typeface="Times New Roman" pitchFamily="18" charset="0"/>
                <a:cs typeface="Times New Roman" pitchFamily="18" charset="0"/>
              </a:rPr>
              <a:t>Interviews are carried out in person or on telephone which have open-ended questions to get meaningful information about the topic.</a:t>
            </a:r>
          </a:p>
          <a:p>
            <a:pPr algn="just"/>
            <a:r>
              <a:rPr lang="en-US" dirty="0">
                <a:latin typeface="Times New Roman" pitchFamily="18" charset="0"/>
                <a:cs typeface="Times New Roman" pitchFamily="18" charset="0"/>
              </a:rPr>
              <a:t>For example: An interview with an employee can give a researcher more insights to find out the degree of job satisfaction, or an interview with a subject matter expert of quantum theory can give you in-depth information on that topic.</a:t>
            </a:r>
          </a:p>
          <a:p>
            <a:pPr algn="just"/>
            <a:endParaRPr lang="en-US" dirty="0">
              <a:latin typeface="Times New Roman" pitchFamily="18" charset="0"/>
              <a:cs typeface="Times New Roman" pitchFamily="18" charset="0"/>
            </a:endParaRPr>
          </a:p>
          <a:p>
            <a:pPr algn="just"/>
            <a:r>
              <a:rPr lang="en-US" b="1" dirty="0">
                <a:latin typeface="Times New Roman" pitchFamily="18" charset="0"/>
                <a:cs typeface="Times New Roman" pitchFamily="18" charset="0"/>
              </a:rPr>
              <a:t>d) Focus groups:</a:t>
            </a:r>
            <a:r>
              <a:rPr lang="en-US" dirty="0">
                <a:latin typeface="Times New Roman" pitchFamily="18" charset="0"/>
                <a:cs typeface="Times New Roman" pitchFamily="18" charset="0"/>
              </a:rPr>
              <a:t> </a:t>
            </a:r>
          </a:p>
          <a:p>
            <a:pPr marL="342900" indent="-342900" algn="just">
              <a:buFont typeface="Arial" pitchFamily="34" charset="0"/>
              <a:buChar char="•"/>
            </a:pPr>
            <a:r>
              <a:rPr lang="en-US" dirty="0">
                <a:latin typeface="Times New Roman" pitchFamily="18" charset="0"/>
                <a:cs typeface="Times New Roman" pitchFamily="18" charset="0"/>
              </a:rPr>
              <a:t>Focus group is yet another widely used method in exploratory research. </a:t>
            </a:r>
          </a:p>
          <a:p>
            <a:pPr marL="342900" indent="-342900" algn="just">
              <a:buFont typeface="Arial" pitchFamily="34" charset="0"/>
              <a:buChar char="•"/>
            </a:pPr>
            <a:r>
              <a:rPr lang="en-US" dirty="0">
                <a:latin typeface="Times New Roman" pitchFamily="18" charset="0"/>
                <a:cs typeface="Times New Roman" pitchFamily="18" charset="0"/>
              </a:rPr>
              <a:t>In such a method a group of people is chosen and are allowed to express their insights on the topic that is being studied. </a:t>
            </a:r>
          </a:p>
          <a:p>
            <a:pPr marL="342900" indent="-342900" algn="just">
              <a:buFont typeface="Arial" pitchFamily="34" charset="0"/>
              <a:buChar char="•"/>
            </a:pPr>
            <a:r>
              <a:rPr lang="en-US" dirty="0">
                <a:latin typeface="Times New Roman" pitchFamily="18" charset="0"/>
                <a:cs typeface="Times New Roman" pitchFamily="18" charset="0"/>
              </a:rPr>
              <a:t>The moderator, or facilitator, guides the discussion, encourages interaction among participants, and takes notes of their perspectives and opinions. </a:t>
            </a:r>
          </a:p>
          <a:p>
            <a:pPr marL="342900" indent="-342900" algn="just">
              <a:buFont typeface="Arial" pitchFamily="34" charset="0"/>
              <a:buChar char="•"/>
            </a:pPr>
            <a:r>
              <a:rPr lang="en-US" dirty="0">
                <a:latin typeface="Times New Roman" pitchFamily="18" charset="0"/>
                <a:cs typeface="Times New Roman" pitchFamily="18" charset="0"/>
              </a:rPr>
              <a:t>They are used to explore perceptions, attitudes, and experiences related to a particular issue or product, often providing in-depth insights that may not be captured through individual interviews or surveys. </a:t>
            </a:r>
          </a:p>
        </p:txBody>
      </p:sp>
    </p:spTree>
    <p:extLst>
      <p:ext uri="{BB962C8B-B14F-4D97-AF65-F5344CB8AC3E}">
        <p14:creationId xmlns:p14="http://schemas.microsoft.com/office/powerpoint/2010/main" val="28984136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5550" y="1346734"/>
            <a:ext cx="9223375" cy="369332"/>
          </a:xfrm>
        </p:spPr>
        <p:txBody>
          <a:bodyPr>
            <a:normAutofit/>
          </a:bodyPr>
          <a:lstStyle/>
          <a:p>
            <a:r>
              <a:rPr lang="en-US" sz="2000" b="1" dirty="0">
                <a:solidFill>
                  <a:schemeClr val="tx1"/>
                </a:solidFill>
                <a:latin typeface="Times New Roman" pitchFamily="18" charset="0"/>
                <a:cs typeface="Times New Roman" pitchFamily="18" charset="0"/>
              </a:rPr>
              <a:t>Types of Exploratory Research Design</a:t>
            </a:r>
            <a:endParaRPr lang="en-IN" sz="2000" b="1" dirty="0">
              <a:solidFill>
                <a:schemeClr val="tx1"/>
              </a:solidFill>
              <a:latin typeface="Times New Roman" pitchFamily="18" charset="0"/>
              <a:cs typeface="Times New Roman" pitchFamily="18" charset="0"/>
            </a:endParaRPr>
          </a:p>
        </p:txBody>
      </p:sp>
      <p:sp>
        <p:nvSpPr>
          <p:cNvPr id="3" name="Rectangle 2"/>
          <p:cNvSpPr/>
          <p:nvPr/>
        </p:nvSpPr>
        <p:spPr>
          <a:xfrm>
            <a:off x="264945" y="1752600"/>
            <a:ext cx="11582400" cy="5062924"/>
          </a:xfrm>
          <a:prstGeom prst="rect">
            <a:avLst/>
          </a:prstGeom>
        </p:spPr>
        <p:txBody>
          <a:bodyPr wrap="square">
            <a:spAutoFit/>
          </a:bodyPr>
          <a:lstStyle/>
          <a:p>
            <a:r>
              <a:rPr lang="en-US" sz="1700" b="1" dirty="0">
                <a:latin typeface="Times New Roman" pitchFamily="18" charset="0"/>
                <a:cs typeface="Times New Roman" pitchFamily="18" charset="0"/>
              </a:rPr>
              <a:t>Interview Method:</a:t>
            </a:r>
          </a:p>
          <a:p>
            <a:r>
              <a:rPr lang="en-US" sz="1700" b="1" dirty="0">
                <a:latin typeface="Times New Roman" pitchFamily="18" charset="0"/>
                <a:cs typeface="Times New Roman" pitchFamily="18" charset="0"/>
              </a:rPr>
              <a:t>Advantages:</a:t>
            </a:r>
          </a:p>
          <a:p>
            <a:r>
              <a:rPr lang="en-US" sz="1700" b="1" dirty="0">
                <a:latin typeface="Times New Roman" pitchFamily="18" charset="0"/>
                <a:cs typeface="Times New Roman" pitchFamily="18" charset="0"/>
              </a:rPr>
              <a:t>In-depth information:</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Interviews allow for detailed exploration of individuals' experiences, perspectives, and motivations. </a:t>
            </a:r>
          </a:p>
          <a:p>
            <a:r>
              <a:rPr lang="en-US" sz="1700" b="1" dirty="0">
                <a:latin typeface="Times New Roman" pitchFamily="18" charset="0"/>
                <a:cs typeface="Times New Roman" pitchFamily="18" charset="0"/>
              </a:rPr>
              <a:t>Flexibility:</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Interviews can be adapted to different situations and can be tailored to specific research questions. </a:t>
            </a:r>
          </a:p>
          <a:p>
            <a:r>
              <a:rPr lang="en-US" sz="1700" b="1" dirty="0">
                <a:latin typeface="Times New Roman" pitchFamily="18" charset="0"/>
                <a:cs typeface="Times New Roman" pitchFamily="18" charset="0"/>
              </a:rPr>
              <a:t>Rapport building:</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Interviews can foster rapport between the researcher and participant, potentially leading to more open and honest responses. </a:t>
            </a:r>
          </a:p>
          <a:p>
            <a:r>
              <a:rPr lang="en-US" sz="1700" b="1" dirty="0">
                <a:latin typeface="Times New Roman" pitchFamily="18" charset="0"/>
                <a:cs typeface="Times New Roman" pitchFamily="18" charset="0"/>
              </a:rPr>
              <a:t>Opportunity for clarification:</a:t>
            </a:r>
            <a:endParaRPr lang="en-US" sz="1700" dirty="0">
              <a:latin typeface="Times New Roman" pitchFamily="18" charset="0"/>
              <a:cs typeface="Times New Roman" pitchFamily="18" charset="0"/>
            </a:endParaRPr>
          </a:p>
          <a:p>
            <a:r>
              <a:rPr lang="en-US" sz="1700" dirty="0">
                <a:latin typeface="Times New Roman" pitchFamily="18" charset="0"/>
                <a:cs typeface="Times New Roman" pitchFamily="18" charset="0"/>
              </a:rPr>
              <a:t>Researchers can clarify ambiguous answers and probe deeper into interesting responses. </a:t>
            </a:r>
          </a:p>
          <a:p>
            <a:pPr algn="just"/>
            <a:endParaRPr lang="en-US" sz="1700" dirty="0">
              <a:latin typeface="Times New Roman" pitchFamily="18" charset="0"/>
              <a:cs typeface="Times New Roman" pitchFamily="18" charset="0"/>
            </a:endParaRPr>
          </a:p>
          <a:p>
            <a:r>
              <a:rPr lang="en-US" sz="1700" b="1" dirty="0">
                <a:latin typeface="Times New Roman" pitchFamily="18" charset="0"/>
                <a:cs typeface="Times New Roman" pitchFamily="18" charset="0"/>
              </a:rPr>
              <a:t>Disadvantages:</a:t>
            </a:r>
          </a:p>
          <a:p>
            <a:r>
              <a:rPr lang="en-US" sz="1700" b="1" dirty="0">
                <a:latin typeface="Times New Roman" pitchFamily="18" charset="0"/>
                <a:cs typeface="Times New Roman" pitchFamily="18" charset="0"/>
              </a:rPr>
              <a:t>Time-consuming:</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Interviews can be very time-consuming, both in terms of scheduling and conducting the interviews. </a:t>
            </a:r>
          </a:p>
          <a:p>
            <a:r>
              <a:rPr lang="en-US" sz="1700" b="1" dirty="0">
                <a:latin typeface="Times New Roman" pitchFamily="18" charset="0"/>
                <a:cs typeface="Times New Roman" pitchFamily="18" charset="0"/>
              </a:rPr>
              <a:t>Costly:</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Interviewing can be expensive, particularly when using professional interviewers or covering travel expenses. </a:t>
            </a:r>
          </a:p>
          <a:p>
            <a:r>
              <a:rPr lang="en-US" sz="1700" b="1" dirty="0">
                <a:latin typeface="Times New Roman" pitchFamily="18" charset="0"/>
                <a:cs typeface="Times New Roman" pitchFamily="18" charset="0"/>
              </a:rPr>
              <a:t>Potential for bias:</a:t>
            </a:r>
            <a:endParaRPr lang="en-US" sz="1700" dirty="0">
              <a:latin typeface="Times New Roman" pitchFamily="18" charset="0"/>
              <a:cs typeface="Times New Roman" pitchFamily="18" charset="0"/>
            </a:endParaRPr>
          </a:p>
          <a:p>
            <a:r>
              <a:rPr lang="en-US" sz="1700" dirty="0">
                <a:latin typeface="Times New Roman" pitchFamily="18" charset="0"/>
                <a:cs typeface="Times New Roman" pitchFamily="18" charset="0"/>
              </a:rPr>
              <a:t>Interviewers can introduce bias through their questions, body language, or interpretations of responses. </a:t>
            </a:r>
          </a:p>
          <a:p>
            <a:pPr algn="just"/>
            <a:endParaRPr lang="en-US" sz="1700" dirty="0">
              <a:latin typeface="Times New Roman" pitchFamily="18" charset="0"/>
              <a:cs typeface="Times New Roman" pitchFamily="18" charset="0"/>
            </a:endParaRPr>
          </a:p>
        </p:txBody>
      </p:sp>
    </p:spTree>
    <p:extLst>
      <p:ext uri="{BB962C8B-B14F-4D97-AF65-F5344CB8AC3E}">
        <p14:creationId xmlns:p14="http://schemas.microsoft.com/office/powerpoint/2010/main" val="20485772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5300" y="1371600"/>
            <a:ext cx="11125200" cy="457200"/>
          </a:xfrm>
        </p:spPr>
        <p:txBody>
          <a:bodyPr>
            <a:noAutofit/>
          </a:bodyPr>
          <a:lstStyle/>
          <a:p>
            <a:r>
              <a:rPr lang="en-US" sz="2400" b="1" dirty="0">
                <a:solidFill>
                  <a:schemeClr val="tx1"/>
                </a:solidFill>
              </a:rPr>
              <a:t>Significance of Focus Groups</a:t>
            </a:r>
            <a:br>
              <a:rPr lang="en-US" sz="2400" b="1" dirty="0">
                <a:solidFill>
                  <a:schemeClr val="tx1"/>
                </a:solidFill>
              </a:rPr>
            </a:br>
            <a:endParaRPr lang="en-IN" sz="2400" b="1" dirty="0">
              <a:solidFill>
                <a:schemeClr val="tx1"/>
              </a:solidFill>
              <a:latin typeface="Times New Roman" pitchFamily="18" charset="0"/>
              <a:cs typeface="Times New Roman" pitchFamily="18" charset="0"/>
            </a:endParaRPr>
          </a:p>
        </p:txBody>
      </p:sp>
      <p:sp>
        <p:nvSpPr>
          <p:cNvPr id="4" name="Rectangle 3"/>
          <p:cNvSpPr/>
          <p:nvPr/>
        </p:nvSpPr>
        <p:spPr>
          <a:xfrm>
            <a:off x="394570" y="1828800"/>
            <a:ext cx="11811000" cy="4555093"/>
          </a:xfrm>
          <a:prstGeom prst="rect">
            <a:avLst/>
          </a:prstGeom>
        </p:spPr>
        <p:txBody>
          <a:bodyPr wrap="square">
            <a:spAutoFit/>
          </a:bodyPr>
          <a:lstStyle/>
          <a:p>
            <a:pPr algn="just">
              <a:spcBef>
                <a:spcPts val="1200"/>
              </a:spcBef>
            </a:pPr>
            <a:r>
              <a:rPr lang="en-US" sz="2000" b="1" dirty="0">
                <a:latin typeface="Times New Roman" pitchFamily="18" charset="0"/>
                <a:cs typeface="Times New Roman" pitchFamily="18" charset="0"/>
              </a:rPr>
              <a:t>1) Cost-effective: </a:t>
            </a:r>
            <a:r>
              <a:rPr lang="en-US" sz="2000" dirty="0">
                <a:latin typeface="Times New Roman" pitchFamily="18" charset="0"/>
                <a:cs typeface="Times New Roman" pitchFamily="18" charset="0"/>
              </a:rPr>
              <a:t>As generally six to twelve respondents are interviewed collectively in a focus group method, it is the most cost-effective method of exploratory research collecting significant information.</a:t>
            </a:r>
          </a:p>
          <a:p>
            <a:pPr algn="just">
              <a:spcBef>
                <a:spcPts val="1200"/>
              </a:spcBef>
            </a:pPr>
            <a:r>
              <a:rPr lang="en-US" sz="2000" b="1" dirty="0">
                <a:latin typeface="Times New Roman" pitchFamily="18" charset="0"/>
                <a:cs typeface="Times New Roman" pitchFamily="18" charset="0"/>
              </a:rPr>
              <a:t>2) Time Saving</a:t>
            </a:r>
            <a:r>
              <a:rPr lang="en-US" sz="2000" dirty="0">
                <a:latin typeface="Times New Roman" pitchFamily="18" charset="0"/>
                <a:cs typeface="Times New Roman" pitchFamily="18" charset="0"/>
              </a:rPr>
              <a:t>: Another point proving the</a:t>
            </a:r>
          </a:p>
          <a:p>
            <a:pPr algn="just">
              <a:spcBef>
                <a:spcPts val="1200"/>
              </a:spcBef>
            </a:pPr>
            <a:r>
              <a:rPr lang="en-US" sz="2000" dirty="0">
                <a:latin typeface="Times New Roman" pitchFamily="18" charset="0"/>
                <a:cs typeface="Times New Roman" pitchFamily="18" charset="0"/>
              </a:rPr>
              <a:t>significance of the focus group method is that it is time saving. Group of respondents is interviewed in one attempt, thus, lot of time is saved.</a:t>
            </a:r>
          </a:p>
          <a:p>
            <a:pPr algn="just">
              <a:spcBef>
                <a:spcPts val="1200"/>
              </a:spcBef>
            </a:pPr>
            <a:r>
              <a:rPr lang="en-US" sz="2000" b="1" dirty="0">
                <a:latin typeface="Times New Roman" pitchFamily="18" charset="0"/>
                <a:cs typeface="Times New Roman" pitchFamily="18" charset="0"/>
              </a:rPr>
              <a:t>3) Recording of Session: </a:t>
            </a:r>
            <a:r>
              <a:rPr lang="en-US" sz="2000" dirty="0">
                <a:latin typeface="Times New Roman" pitchFamily="18" charset="0"/>
                <a:cs typeface="Times New Roman" pitchFamily="18" charset="0"/>
              </a:rPr>
              <a:t>The whole interview session is recorded in focus group method so as to observe the behavioral or verbal responses of the respondents at later stages of the research.</a:t>
            </a:r>
          </a:p>
          <a:p>
            <a:pPr algn="just">
              <a:spcBef>
                <a:spcPts val="1200"/>
              </a:spcBef>
            </a:pPr>
            <a:r>
              <a:rPr lang="en-US" sz="2000" b="1" dirty="0">
                <a:latin typeface="Times New Roman" pitchFamily="18" charset="0"/>
                <a:cs typeface="Times New Roman" pitchFamily="18" charset="0"/>
              </a:rPr>
              <a:t>4) Group Interaction: </a:t>
            </a:r>
            <a:r>
              <a:rPr lang="en-US" sz="2000" dirty="0">
                <a:latin typeface="Times New Roman" pitchFamily="18" charset="0"/>
                <a:cs typeface="Times New Roman" pitchFamily="18" charset="0"/>
              </a:rPr>
              <a:t>Focus group method is also significant because different respondents in the group interact with each other and it helps in generating useful information and ideas.</a:t>
            </a:r>
          </a:p>
          <a:p>
            <a:pPr algn="just">
              <a:spcBef>
                <a:spcPts val="1200"/>
              </a:spcBef>
            </a:pPr>
            <a:r>
              <a:rPr lang="en-US" sz="2000" b="1" dirty="0">
                <a:latin typeface="Times New Roman" pitchFamily="18" charset="0"/>
                <a:cs typeface="Times New Roman" pitchFamily="18" charset="0"/>
              </a:rPr>
              <a:t>5) Controllable</a:t>
            </a:r>
            <a:r>
              <a:rPr lang="en-US" sz="2000" dirty="0">
                <a:latin typeface="Times New Roman" pitchFamily="18" charset="0"/>
                <a:cs typeface="Times New Roman" pitchFamily="18" charset="0"/>
              </a:rPr>
              <a:t>: Focus group is also useful because it is controllable. The flow of the interaction can be directed by the moderator so as to maintain the discussion in the right direction. It is the duty of the moderator that required topics are covered in the session so as to explore useful information.</a:t>
            </a:r>
            <a:endParaRPr lang="en-IN" sz="2000" dirty="0">
              <a:latin typeface="Times New Roman" pitchFamily="18" charset="0"/>
              <a:cs typeface="Times New Roman" pitchFamily="18" charset="0"/>
            </a:endParaRPr>
          </a:p>
        </p:txBody>
      </p:sp>
    </p:spTree>
    <p:extLst>
      <p:ext uri="{BB962C8B-B14F-4D97-AF65-F5344CB8AC3E}">
        <p14:creationId xmlns:p14="http://schemas.microsoft.com/office/powerpoint/2010/main" val="5827777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9223375" cy="556974"/>
          </a:xfrm>
        </p:spPr>
        <p:txBody>
          <a:bodyPr>
            <a:normAutofit fontScale="90000"/>
          </a:bodyPr>
          <a:lstStyle/>
          <a:p>
            <a:r>
              <a:rPr lang="en-US" sz="2400" b="1" dirty="0">
                <a:solidFill>
                  <a:schemeClr val="tx1"/>
                </a:solidFill>
                <a:latin typeface="Times New Roman" pitchFamily="18" charset="0"/>
                <a:cs typeface="Times New Roman" pitchFamily="18" charset="0"/>
              </a:rPr>
              <a:t>Limitations of Focus Groups</a:t>
            </a:r>
            <a:br>
              <a:rPr lang="en-US" sz="2400" b="1" dirty="0">
                <a:solidFill>
                  <a:schemeClr val="tx1"/>
                </a:solidFill>
                <a:latin typeface="Times New Roman" pitchFamily="18" charset="0"/>
                <a:cs typeface="Times New Roman" pitchFamily="18" charset="0"/>
              </a:rPr>
            </a:br>
            <a:endParaRPr lang="en-IN" sz="2400" b="1" dirty="0">
              <a:solidFill>
                <a:schemeClr val="tx1"/>
              </a:solidFill>
              <a:latin typeface="Times New Roman" pitchFamily="18" charset="0"/>
              <a:cs typeface="Times New Roman" pitchFamily="18" charset="0"/>
            </a:endParaRPr>
          </a:p>
        </p:txBody>
      </p:sp>
      <p:sp>
        <p:nvSpPr>
          <p:cNvPr id="4" name="Rectangle 3"/>
          <p:cNvSpPr/>
          <p:nvPr/>
        </p:nvSpPr>
        <p:spPr>
          <a:xfrm>
            <a:off x="304800" y="1905000"/>
            <a:ext cx="11506200" cy="4555093"/>
          </a:xfrm>
          <a:prstGeom prst="rect">
            <a:avLst/>
          </a:prstGeom>
        </p:spPr>
        <p:txBody>
          <a:bodyPr wrap="square">
            <a:spAutoFit/>
          </a:bodyPr>
          <a:lstStyle/>
          <a:p>
            <a:pPr algn="just">
              <a:spcBef>
                <a:spcPts val="1200"/>
              </a:spcBef>
            </a:pPr>
            <a:r>
              <a:rPr lang="en-US" sz="2000" b="1" dirty="0">
                <a:solidFill>
                  <a:schemeClr val="tx1"/>
                </a:solidFill>
                <a:latin typeface="Times New Roman" pitchFamily="18" charset="0"/>
                <a:cs typeface="Times New Roman" pitchFamily="18" charset="0"/>
              </a:rPr>
              <a:t>1) Non-representative Sample: </a:t>
            </a:r>
            <a:r>
              <a:rPr lang="en-US" sz="2000" dirty="0">
                <a:solidFill>
                  <a:schemeClr val="tx1"/>
                </a:solidFill>
                <a:latin typeface="Times New Roman" pitchFamily="18" charset="0"/>
                <a:cs typeface="Times New Roman" pitchFamily="18" charset="0"/>
              </a:rPr>
              <a:t>Generally few individuals are selected for the process and they may argue over a particular issue. Thus, they are not the true representative of the population.</a:t>
            </a:r>
          </a:p>
          <a:p>
            <a:pPr algn="just">
              <a:spcBef>
                <a:spcPts val="1200"/>
              </a:spcBef>
            </a:pPr>
            <a:r>
              <a:rPr lang="en-US" sz="2000" b="1" dirty="0">
                <a:solidFill>
                  <a:schemeClr val="tx1"/>
                </a:solidFill>
                <a:latin typeface="Times New Roman" pitchFamily="18" charset="0"/>
                <a:cs typeface="Times New Roman" pitchFamily="18" charset="0"/>
              </a:rPr>
              <a:t>2) Embarrassment Factor: </a:t>
            </a:r>
            <a:r>
              <a:rPr lang="en-US" sz="2000" dirty="0">
                <a:solidFill>
                  <a:schemeClr val="tx1"/>
                </a:solidFill>
                <a:latin typeface="Times New Roman" pitchFamily="18" charset="0"/>
                <a:cs typeface="Times New Roman" pitchFamily="18" charset="0"/>
              </a:rPr>
              <a:t>In a focus group 2 method, embarrassment factor is very much active. Respondents may hesitate to express their true thoughts over a particular issue due to fear of embarrassment or rejection from peer members. This affects the reliability of the collected information.</a:t>
            </a:r>
          </a:p>
          <a:p>
            <a:pPr algn="just">
              <a:spcBef>
                <a:spcPts val="1200"/>
              </a:spcBef>
            </a:pPr>
            <a:r>
              <a:rPr lang="en-US" sz="2000" b="1" dirty="0">
                <a:solidFill>
                  <a:schemeClr val="tx1"/>
                </a:solidFill>
                <a:latin typeface="Times New Roman" pitchFamily="18" charset="0"/>
                <a:cs typeface="Times New Roman" pitchFamily="18" charset="0"/>
              </a:rPr>
              <a:t>3) Effect of Dominance: </a:t>
            </a:r>
            <a:r>
              <a:rPr lang="en-US" sz="2000" dirty="0">
                <a:solidFill>
                  <a:schemeClr val="tx1"/>
                </a:solidFill>
                <a:latin typeface="Times New Roman" pitchFamily="18" charset="0"/>
                <a:cs typeface="Times New Roman" pitchFamily="18" charset="0"/>
              </a:rPr>
              <a:t>Dominance factor is also active in few focus group sessions. Few dominant respondents rule over introvert and affect their opinion or response. It leads to poor quality of information.</a:t>
            </a:r>
          </a:p>
          <a:p>
            <a:pPr algn="just">
              <a:spcBef>
                <a:spcPts val="1200"/>
              </a:spcBef>
            </a:pPr>
            <a:r>
              <a:rPr lang="en-US" sz="2000" b="1" dirty="0">
                <a:solidFill>
                  <a:schemeClr val="tx1"/>
                </a:solidFill>
                <a:latin typeface="Times New Roman" pitchFamily="18" charset="0"/>
                <a:cs typeface="Times New Roman" pitchFamily="18" charset="0"/>
              </a:rPr>
              <a:t>4) Moderator Effect</a:t>
            </a:r>
            <a:r>
              <a:rPr lang="en-US" sz="2000" dirty="0">
                <a:solidFill>
                  <a:schemeClr val="tx1"/>
                </a:solidFill>
                <a:latin typeface="Times New Roman" pitchFamily="18" charset="0"/>
                <a:cs typeface="Times New Roman" pitchFamily="18" charset="0"/>
              </a:rPr>
              <a:t>: Sometimes, moderators spoil the flow of the interaction due to poor management. It leads to loss of quality information from the respondents.</a:t>
            </a:r>
          </a:p>
          <a:p>
            <a:pPr algn="just">
              <a:spcBef>
                <a:spcPts val="1200"/>
              </a:spcBef>
            </a:pPr>
            <a:r>
              <a:rPr lang="en-US" sz="2000" b="1" dirty="0">
                <a:solidFill>
                  <a:schemeClr val="tx1"/>
                </a:solidFill>
                <a:latin typeface="Times New Roman" pitchFamily="18" charset="0"/>
                <a:cs typeface="Times New Roman" pitchFamily="18" charset="0"/>
              </a:rPr>
              <a:t>5) Inconclusive Results: </a:t>
            </a:r>
            <a:r>
              <a:rPr lang="en-US" sz="2000" dirty="0">
                <a:solidFill>
                  <a:schemeClr val="tx1"/>
                </a:solidFill>
                <a:latin typeface="Times New Roman" pitchFamily="18" charset="0"/>
                <a:cs typeface="Times New Roman" pitchFamily="18" charset="0"/>
              </a:rPr>
              <a:t>The information collected from such focus group methods needs to be processed and </a:t>
            </a:r>
            <a:r>
              <a:rPr lang="en-US" sz="2000" dirty="0" err="1">
                <a:solidFill>
                  <a:schemeClr val="tx1"/>
                </a:solidFill>
                <a:latin typeface="Times New Roman" pitchFamily="18" charset="0"/>
                <a:cs typeface="Times New Roman" pitchFamily="18" charset="0"/>
              </a:rPr>
              <a:t>analysed</a:t>
            </a:r>
            <a:r>
              <a:rPr lang="en-US" sz="2000" dirty="0">
                <a:solidFill>
                  <a:schemeClr val="tx1"/>
                </a:solidFill>
                <a:latin typeface="Times New Roman" pitchFamily="18" charset="0"/>
                <a:cs typeface="Times New Roman" pitchFamily="18" charset="0"/>
              </a:rPr>
              <a:t> in order to be effective. The information collected cannot be used at it is.</a:t>
            </a:r>
          </a:p>
          <a:p>
            <a:pPr algn="just">
              <a:spcBef>
                <a:spcPts val="1200"/>
              </a:spcBef>
            </a:pPr>
            <a:endParaRPr lang="en-IN" sz="2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56147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9223375" cy="461665"/>
          </a:xfrm>
        </p:spPr>
        <p:txBody>
          <a:bodyPr>
            <a:normAutofit/>
          </a:bodyPr>
          <a:lstStyle/>
          <a:p>
            <a:r>
              <a:rPr lang="en-US" sz="2400" b="1" dirty="0">
                <a:solidFill>
                  <a:schemeClr val="tx1"/>
                </a:solidFill>
                <a:latin typeface="Times New Roman" pitchFamily="18" charset="0"/>
                <a:cs typeface="Times New Roman" pitchFamily="18" charset="0"/>
              </a:rPr>
              <a:t>Types of Exploratory Research Design</a:t>
            </a:r>
            <a:endParaRPr lang="en-IN" sz="2400" b="1" dirty="0">
              <a:solidFill>
                <a:schemeClr val="tx1"/>
              </a:solidFill>
              <a:latin typeface="Times New Roman" pitchFamily="18" charset="0"/>
              <a:cs typeface="Times New Roman" pitchFamily="18" charset="0"/>
            </a:endParaRPr>
          </a:p>
        </p:txBody>
      </p:sp>
      <p:sp>
        <p:nvSpPr>
          <p:cNvPr id="3" name="Rectangle 2"/>
          <p:cNvSpPr/>
          <p:nvPr/>
        </p:nvSpPr>
        <p:spPr>
          <a:xfrm>
            <a:off x="285822" y="2133600"/>
            <a:ext cx="11693236" cy="4401205"/>
          </a:xfrm>
          <a:prstGeom prst="rect">
            <a:avLst/>
          </a:prstGeom>
        </p:spPr>
        <p:txBody>
          <a:bodyPr wrap="square">
            <a:spAutoFit/>
          </a:bodyPr>
          <a:lstStyle/>
          <a:p>
            <a:pPr algn="just"/>
            <a:r>
              <a:rPr lang="en-IN" sz="2000" b="1" dirty="0">
                <a:latin typeface="Times New Roman" pitchFamily="18" charset="0"/>
                <a:cs typeface="Times New Roman" pitchFamily="18" charset="0"/>
              </a:rPr>
              <a:t>Secondary research methods</a:t>
            </a:r>
            <a:endParaRPr lang="en-IN" sz="2000" dirty="0">
              <a:latin typeface="Times New Roman" pitchFamily="18" charset="0"/>
              <a:cs typeface="Times New Roman" pitchFamily="18" charset="0"/>
            </a:endParaRPr>
          </a:p>
          <a:p>
            <a:pPr marL="457200" indent="-457200" algn="just">
              <a:buAutoNum type="alphaLcParenR"/>
            </a:pPr>
            <a:r>
              <a:rPr lang="en-US" sz="2000" b="1" dirty="0">
                <a:latin typeface="Times New Roman" pitchFamily="18" charset="0"/>
                <a:cs typeface="Times New Roman" pitchFamily="18" charset="0"/>
              </a:rPr>
              <a:t>Online research: </a:t>
            </a:r>
          </a:p>
          <a:p>
            <a:pPr marL="342900" indent="-342900" algn="just">
              <a:buFont typeface="Arial" pitchFamily="34" charset="0"/>
              <a:buChar char="•"/>
            </a:pPr>
            <a:r>
              <a:rPr lang="en-US" sz="2000" dirty="0">
                <a:latin typeface="Times New Roman" pitchFamily="18" charset="0"/>
                <a:cs typeface="Times New Roman" pitchFamily="18" charset="0"/>
              </a:rPr>
              <a:t>In today’s world, this is one of the fastest way to gather information on any topic. </a:t>
            </a:r>
          </a:p>
          <a:p>
            <a:pPr marL="342900" indent="-342900" algn="just">
              <a:buFont typeface="Arial" pitchFamily="34" charset="0"/>
              <a:buChar char="•"/>
            </a:pPr>
            <a:r>
              <a:rPr lang="en-US" sz="2000" dirty="0">
                <a:latin typeface="Times New Roman" pitchFamily="18" charset="0"/>
                <a:cs typeface="Times New Roman" pitchFamily="18" charset="0"/>
              </a:rPr>
              <a:t>A lot of data is readily available on the internet and the researcher can download it whenever he needs it. </a:t>
            </a:r>
          </a:p>
          <a:p>
            <a:pPr marL="342900" indent="-342900" algn="just">
              <a:buFont typeface="Arial" pitchFamily="34" charset="0"/>
              <a:buChar char="•"/>
            </a:pPr>
            <a:r>
              <a:rPr lang="en-US" sz="2000" dirty="0">
                <a:latin typeface="Times New Roman" pitchFamily="18" charset="0"/>
                <a:cs typeface="Times New Roman" pitchFamily="18" charset="0"/>
              </a:rPr>
              <a:t>An important aspect to be noted for such a research is the genuineness and authenticity of the source websites that the researcher is gathering the information from.</a:t>
            </a:r>
          </a:p>
          <a:p>
            <a:pPr algn="just"/>
            <a:r>
              <a:rPr lang="en-US" sz="2000" b="1" dirty="0">
                <a:latin typeface="Times New Roman" pitchFamily="18" charset="0"/>
                <a:cs typeface="Times New Roman" pitchFamily="18" charset="0"/>
              </a:rPr>
              <a:t>b) Literature research</a:t>
            </a:r>
            <a:r>
              <a:rPr lang="en-US" sz="2000" dirty="0">
                <a:latin typeface="Times New Roman" pitchFamily="18" charset="0"/>
                <a:cs typeface="Times New Roman" pitchFamily="18" charset="0"/>
              </a:rPr>
              <a:t>: </a:t>
            </a:r>
          </a:p>
          <a:p>
            <a:pPr marL="342900" indent="-342900" algn="just">
              <a:buFont typeface="Arial" pitchFamily="34" charset="0"/>
              <a:buChar char="•"/>
            </a:pPr>
            <a:r>
              <a:rPr lang="en-US" sz="2000" dirty="0">
                <a:latin typeface="Times New Roman" pitchFamily="18" charset="0"/>
                <a:cs typeface="Times New Roman" pitchFamily="18" charset="0"/>
              </a:rPr>
              <a:t>Literature research is one of the most inexpensive method used for discovering a hypothesis. </a:t>
            </a:r>
          </a:p>
          <a:p>
            <a:pPr marL="342900" indent="-342900" algn="just">
              <a:buFont typeface="Arial" pitchFamily="34" charset="0"/>
              <a:buChar char="•"/>
            </a:pPr>
            <a:r>
              <a:rPr lang="en-US" sz="2000" dirty="0">
                <a:latin typeface="Times New Roman" pitchFamily="18" charset="0"/>
                <a:cs typeface="Times New Roman" pitchFamily="18" charset="0"/>
              </a:rPr>
              <a:t>There is tremendous amount of information available in libraries, online sources, or even commercial databases. </a:t>
            </a:r>
          </a:p>
          <a:p>
            <a:pPr marL="342900" indent="-342900" algn="just">
              <a:buFont typeface="Arial" pitchFamily="34" charset="0"/>
              <a:buChar char="•"/>
            </a:pPr>
            <a:r>
              <a:rPr lang="en-US" sz="2000" dirty="0">
                <a:latin typeface="Times New Roman" pitchFamily="18" charset="0"/>
                <a:cs typeface="Times New Roman" pitchFamily="18" charset="0"/>
              </a:rPr>
              <a:t>Sources can include newspapers, magazines, books from library, documents from government agencies, specific topic related articles, literature, Annual reports, published statistics from research organizations and so on.</a:t>
            </a:r>
          </a:p>
          <a:p>
            <a:pPr algn="just"/>
            <a:endParaRPr lang="en-US"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35734529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1222" y="1284104"/>
            <a:ext cx="9223375" cy="369332"/>
          </a:xfrm>
        </p:spPr>
        <p:txBody>
          <a:bodyPr>
            <a:normAutofit fontScale="90000"/>
          </a:bodyPr>
          <a:lstStyle/>
          <a:p>
            <a:r>
              <a:rPr lang="en-US" sz="2400" b="1" dirty="0">
                <a:solidFill>
                  <a:schemeClr val="tx1"/>
                </a:solidFill>
                <a:latin typeface="Times New Roman" pitchFamily="18" charset="0"/>
                <a:cs typeface="Times New Roman" pitchFamily="18" charset="0"/>
              </a:rPr>
              <a:t>Types of Exploratory Research Design</a:t>
            </a:r>
            <a:endParaRPr lang="en-IN" sz="2400" b="1" dirty="0">
              <a:solidFill>
                <a:schemeClr val="tx1"/>
              </a:solidFill>
              <a:latin typeface="Times New Roman" pitchFamily="18" charset="0"/>
              <a:cs typeface="Times New Roman" pitchFamily="18" charset="0"/>
            </a:endParaRPr>
          </a:p>
        </p:txBody>
      </p:sp>
      <p:sp>
        <p:nvSpPr>
          <p:cNvPr id="3" name="Rectangle 2"/>
          <p:cNvSpPr/>
          <p:nvPr/>
        </p:nvSpPr>
        <p:spPr>
          <a:xfrm>
            <a:off x="207819" y="1676400"/>
            <a:ext cx="11693236" cy="5062924"/>
          </a:xfrm>
          <a:prstGeom prst="rect">
            <a:avLst/>
          </a:prstGeom>
        </p:spPr>
        <p:txBody>
          <a:bodyPr wrap="square">
            <a:spAutoFit/>
          </a:bodyPr>
          <a:lstStyle/>
          <a:p>
            <a:r>
              <a:rPr lang="en-US" sz="1700" b="1" dirty="0">
                <a:latin typeface="Times New Roman" pitchFamily="18" charset="0"/>
                <a:cs typeface="Times New Roman" pitchFamily="18" charset="0"/>
              </a:rPr>
              <a:t>Advantages of Literature Search</a:t>
            </a:r>
          </a:p>
          <a:p>
            <a:r>
              <a:rPr lang="en-US" sz="1700" b="1" dirty="0">
                <a:latin typeface="Times New Roman" pitchFamily="18" charset="0"/>
                <a:cs typeface="Times New Roman" pitchFamily="18" charset="0"/>
              </a:rPr>
              <a:t>Gaining Initial Insights:</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Exploratory research, particularly when involving a literature review, helps researchers gain a foundational understanding of a topic, especially if it's novel or complex. </a:t>
            </a:r>
          </a:p>
          <a:p>
            <a:r>
              <a:rPr lang="en-US" sz="1700" b="1" dirty="0">
                <a:latin typeface="Times New Roman" pitchFamily="18" charset="0"/>
                <a:cs typeface="Times New Roman" pitchFamily="18" charset="0"/>
              </a:rPr>
              <a:t>Identifying Research Gaps:</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By analyzing existing literature, researchers can pinpoint areas where knowledge is lacking or where further investigation is needed. </a:t>
            </a:r>
          </a:p>
          <a:p>
            <a:r>
              <a:rPr lang="en-US" sz="1700" b="1" dirty="0">
                <a:latin typeface="Times New Roman" pitchFamily="18" charset="0"/>
                <a:cs typeface="Times New Roman" pitchFamily="18" charset="0"/>
              </a:rPr>
              <a:t>Generating Hypotheses:</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The insights gained from a literature review can be used to formulate testable hypotheses for future research. </a:t>
            </a:r>
          </a:p>
          <a:p>
            <a:r>
              <a:rPr lang="en-US" sz="1700" b="1" dirty="0">
                <a:latin typeface="Times New Roman" pitchFamily="18" charset="0"/>
                <a:cs typeface="Times New Roman" pitchFamily="18" charset="0"/>
              </a:rPr>
              <a:t>Cost-Effective:</a:t>
            </a:r>
            <a:endParaRPr lang="en-US" sz="1700" dirty="0">
              <a:latin typeface="Times New Roman" pitchFamily="18" charset="0"/>
              <a:cs typeface="Times New Roman" pitchFamily="18" charset="0"/>
            </a:endParaRPr>
          </a:p>
          <a:p>
            <a:r>
              <a:rPr lang="en-US" sz="1700" dirty="0">
                <a:latin typeface="Times New Roman" pitchFamily="18" charset="0"/>
                <a:cs typeface="Times New Roman" pitchFamily="18" charset="0"/>
              </a:rPr>
              <a:t>Literature reviews, as a form of secondary research, can be less expensive than primary data collection methods. </a:t>
            </a:r>
          </a:p>
          <a:p>
            <a:r>
              <a:rPr lang="en-US" sz="1700" b="1" dirty="0">
                <a:solidFill>
                  <a:schemeClr val="tx1"/>
                </a:solidFill>
                <a:latin typeface="Times New Roman" pitchFamily="18" charset="0"/>
                <a:cs typeface="Times New Roman" pitchFamily="18" charset="0"/>
              </a:rPr>
              <a:t>Disadvantages of Literature Search</a:t>
            </a:r>
          </a:p>
          <a:p>
            <a:r>
              <a:rPr lang="en-US" sz="1700" b="1" dirty="0">
                <a:latin typeface="Times New Roman" pitchFamily="18" charset="0"/>
                <a:cs typeface="Times New Roman" pitchFamily="18" charset="0"/>
              </a:rPr>
              <a:t>Potential for Bias:</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Literature reviews can be influenced by the researcher's own biases or by the biases inherent in the selected literature. </a:t>
            </a:r>
          </a:p>
          <a:p>
            <a:r>
              <a:rPr lang="en-US" sz="1700" b="1" dirty="0">
                <a:latin typeface="Times New Roman" pitchFamily="18" charset="0"/>
                <a:cs typeface="Times New Roman" pitchFamily="18" charset="0"/>
              </a:rPr>
              <a:t>Information Overload:</a:t>
            </a:r>
            <a:endParaRPr lang="en-US" sz="1700" dirty="0">
              <a:latin typeface="Times New Roman" pitchFamily="18" charset="0"/>
              <a:cs typeface="Times New Roman" pitchFamily="18" charset="0"/>
            </a:endParaRPr>
          </a:p>
          <a:p>
            <a:pPr fontAlgn="ctr"/>
            <a:r>
              <a:rPr lang="en-US" sz="1700" dirty="0">
                <a:latin typeface="Times New Roman" pitchFamily="18" charset="0"/>
                <a:cs typeface="Times New Roman" pitchFamily="18" charset="0"/>
              </a:rPr>
              <a:t>Researchers may encounter a vast amount of information, making it challenging to synthesize and extract relevant insights. </a:t>
            </a:r>
          </a:p>
          <a:p>
            <a:r>
              <a:rPr lang="en-US" sz="1700" b="1" dirty="0">
                <a:latin typeface="Times New Roman" pitchFamily="18" charset="0"/>
                <a:cs typeface="Times New Roman" pitchFamily="18" charset="0"/>
              </a:rPr>
              <a:t>Time-Consuming:</a:t>
            </a:r>
            <a:endParaRPr lang="en-US" sz="1700" dirty="0">
              <a:latin typeface="Times New Roman" pitchFamily="18" charset="0"/>
              <a:cs typeface="Times New Roman" pitchFamily="18" charset="0"/>
            </a:endParaRPr>
          </a:p>
          <a:p>
            <a:r>
              <a:rPr lang="en-US" sz="1700" dirty="0">
                <a:latin typeface="Times New Roman" pitchFamily="18" charset="0"/>
                <a:cs typeface="Times New Roman" pitchFamily="18" charset="0"/>
              </a:rPr>
              <a:t>While generally faster than primary data collection, literature reviews can still be time-consuming, especially for complex topics. </a:t>
            </a:r>
          </a:p>
          <a:p>
            <a:endParaRPr lang="en-US" sz="1700" dirty="0">
              <a:latin typeface="Times New Roman" pitchFamily="18" charset="0"/>
              <a:cs typeface="Times New Roman" pitchFamily="18" charset="0"/>
            </a:endParaRPr>
          </a:p>
          <a:p>
            <a:pPr algn="just"/>
            <a:endParaRPr lang="en-US" sz="1700" b="1" dirty="0">
              <a:latin typeface="Times New Roman" pitchFamily="18" charset="0"/>
              <a:cs typeface="Times New Roman" pitchFamily="18" charset="0"/>
            </a:endParaRPr>
          </a:p>
        </p:txBody>
      </p:sp>
    </p:spTree>
    <p:extLst>
      <p:ext uri="{BB962C8B-B14F-4D97-AF65-F5344CB8AC3E}">
        <p14:creationId xmlns:p14="http://schemas.microsoft.com/office/powerpoint/2010/main" val="39881520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9223375" cy="369332"/>
          </a:xfrm>
        </p:spPr>
        <p:txBody>
          <a:bodyPr>
            <a:normAutofit fontScale="90000"/>
          </a:bodyPr>
          <a:lstStyle/>
          <a:p>
            <a:r>
              <a:rPr lang="en-US" sz="2400" b="1" dirty="0">
                <a:solidFill>
                  <a:schemeClr val="tx1"/>
                </a:solidFill>
                <a:latin typeface="Times New Roman" pitchFamily="18" charset="0"/>
                <a:cs typeface="Times New Roman" pitchFamily="18" charset="0"/>
              </a:rPr>
              <a:t>Types of Exploratory Research Design</a:t>
            </a:r>
            <a:endParaRPr lang="en-IN" sz="2400" b="1" dirty="0">
              <a:solidFill>
                <a:schemeClr val="tx1"/>
              </a:solidFill>
              <a:latin typeface="Times New Roman" pitchFamily="18" charset="0"/>
              <a:cs typeface="Times New Roman" pitchFamily="18" charset="0"/>
            </a:endParaRPr>
          </a:p>
        </p:txBody>
      </p:sp>
      <p:sp>
        <p:nvSpPr>
          <p:cNvPr id="3" name="Rectangle 2"/>
          <p:cNvSpPr/>
          <p:nvPr/>
        </p:nvSpPr>
        <p:spPr>
          <a:xfrm>
            <a:off x="286391" y="1905000"/>
            <a:ext cx="11693236" cy="4970591"/>
          </a:xfrm>
          <a:prstGeom prst="rect">
            <a:avLst/>
          </a:prstGeom>
        </p:spPr>
        <p:txBody>
          <a:bodyPr wrap="square">
            <a:spAutoFit/>
          </a:bodyPr>
          <a:lstStyle/>
          <a:p>
            <a:pPr algn="just">
              <a:spcBef>
                <a:spcPts val="1200"/>
              </a:spcBef>
            </a:pPr>
            <a:r>
              <a:rPr lang="en-US" sz="1900" b="1" dirty="0">
                <a:latin typeface="Times New Roman" pitchFamily="18" charset="0"/>
                <a:cs typeface="Times New Roman" pitchFamily="18" charset="0"/>
              </a:rPr>
              <a:t>Comprehensive Case method (Case study) :</a:t>
            </a:r>
            <a:r>
              <a:rPr lang="en-US" sz="1900" dirty="0">
                <a:latin typeface="Times New Roman" pitchFamily="18" charset="0"/>
                <a:cs typeface="Times New Roman" pitchFamily="18" charset="0"/>
              </a:rPr>
              <a:t> </a:t>
            </a:r>
          </a:p>
          <a:p>
            <a:pPr marL="457200" indent="-457200" algn="just">
              <a:spcBef>
                <a:spcPts val="1200"/>
              </a:spcBef>
              <a:buFont typeface="Arial" pitchFamily="34" charset="0"/>
              <a:buChar char="•"/>
            </a:pPr>
            <a:r>
              <a:rPr lang="en-US" sz="1900" dirty="0">
                <a:latin typeface="Times New Roman" pitchFamily="18" charset="0"/>
                <a:cs typeface="Times New Roman" pitchFamily="18" charset="0"/>
              </a:rPr>
              <a:t>A comprehensive case method in exploratory research involves an in-depth, multi-faceted investigation of a specific case to gain a better understanding of a complex phenomenon. </a:t>
            </a:r>
          </a:p>
          <a:p>
            <a:pPr marL="457200" indent="-457200" algn="just">
              <a:spcBef>
                <a:spcPts val="1200"/>
              </a:spcBef>
              <a:buFont typeface="Arial" pitchFamily="34" charset="0"/>
              <a:buChar char="•"/>
            </a:pPr>
            <a:r>
              <a:rPr lang="en-US" sz="1900" dirty="0">
                <a:latin typeface="Times New Roman" pitchFamily="18" charset="0"/>
                <a:cs typeface="Times New Roman" pitchFamily="18" charset="0"/>
              </a:rPr>
              <a:t>It's particularly useful when there's limited prior research on a topic or when the research questions are not yet clearly defined. </a:t>
            </a:r>
          </a:p>
          <a:p>
            <a:pPr marL="457200" indent="-457200" algn="just">
              <a:spcBef>
                <a:spcPts val="1200"/>
              </a:spcBef>
              <a:buFont typeface="Arial" pitchFamily="34" charset="0"/>
              <a:buChar char="•"/>
            </a:pPr>
            <a:r>
              <a:rPr lang="en-US" sz="1900" dirty="0">
                <a:latin typeface="Times New Roman" pitchFamily="18" charset="0"/>
                <a:cs typeface="Times New Roman" pitchFamily="18" charset="0"/>
              </a:rPr>
              <a:t>This approach relies on gathering rich, diverse data through various qualitative methods like interviews, observations, and document analysis to explore the case's context, complexities, and potential implications. </a:t>
            </a:r>
          </a:p>
          <a:p>
            <a:pPr marL="457200" indent="-457200" algn="just">
              <a:spcBef>
                <a:spcPts val="1200"/>
              </a:spcBef>
              <a:buFont typeface="Arial" pitchFamily="34" charset="0"/>
              <a:buChar char="•"/>
            </a:pPr>
            <a:r>
              <a:rPr lang="en-US" sz="1900" dirty="0">
                <a:latin typeface="Times New Roman" pitchFamily="18" charset="0"/>
                <a:cs typeface="Times New Roman" pitchFamily="18" charset="0"/>
              </a:rPr>
              <a:t>Case study research can help a researcher with finding more information through carefully analyzing existing cases which have gone through a similar problem. </a:t>
            </a:r>
          </a:p>
          <a:p>
            <a:pPr marL="457200" indent="-457200" algn="just">
              <a:spcBef>
                <a:spcPts val="1200"/>
              </a:spcBef>
              <a:buFont typeface="Arial" pitchFamily="34" charset="0"/>
              <a:buChar char="•"/>
            </a:pPr>
            <a:r>
              <a:rPr lang="en-US" sz="1900" dirty="0">
                <a:latin typeface="Times New Roman" pitchFamily="18" charset="0"/>
                <a:cs typeface="Times New Roman" pitchFamily="18" charset="0"/>
              </a:rPr>
              <a:t>The researcher just needs to make sure he analyses the case carefully in regards to all the variables present in the previous case against his own case. </a:t>
            </a:r>
          </a:p>
          <a:p>
            <a:pPr marL="457200" indent="-457200" algn="just">
              <a:spcBef>
                <a:spcPts val="1200"/>
              </a:spcBef>
              <a:buFont typeface="Arial" pitchFamily="34" charset="0"/>
              <a:buChar char="•"/>
            </a:pPr>
            <a:r>
              <a:rPr lang="en-US" sz="1900" dirty="0">
                <a:latin typeface="Times New Roman" pitchFamily="18" charset="0"/>
                <a:cs typeface="Times New Roman" pitchFamily="18" charset="0"/>
              </a:rPr>
              <a:t>It is very commonly used by business organizations or social sciences sector or even in the health sector.</a:t>
            </a:r>
          </a:p>
          <a:p>
            <a:pPr algn="just">
              <a:spcBef>
                <a:spcPts val="1200"/>
              </a:spcBef>
            </a:pPr>
            <a:endParaRPr lang="en-US" sz="1900" b="1" dirty="0">
              <a:latin typeface="Times New Roman" pitchFamily="18" charset="0"/>
              <a:cs typeface="Times New Roman" pitchFamily="18" charset="0"/>
            </a:endParaRPr>
          </a:p>
        </p:txBody>
      </p:sp>
    </p:spTree>
    <p:extLst>
      <p:ext uri="{BB962C8B-B14F-4D97-AF65-F5344CB8AC3E}">
        <p14:creationId xmlns:p14="http://schemas.microsoft.com/office/powerpoint/2010/main" val="8035851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1"/>
              <a:ext cx="12192000" cy="6857999"/>
            </a:xfrm>
            <a:prstGeom prst="rect">
              <a:avLst/>
            </a:prstGeom>
          </p:spPr>
        </p:pic>
        <p:pic>
          <p:nvPicPr>
            <p:cNvPr id="4" name="object 4"/>
            <p:cNvPicPr/>
            <p:nvPr/>
          </p:nvPicPr>
          <p:blipFill>
            <a:blip r:embed="rId3" cstate="print"/>
            <a:stretch>
              <a:fillRect/>
            </a:stretch>
          </p:blipFill>
          <p:spPr>
            <a:xfrm>
              <a:off x="1143000" y="1828800"/>
              <a:ext cx="8915400"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p:nvPr/>
        </p:nvSpPr>
        <p:spPr>
          <a:xfrm>
            <a:off x="642315" y="452158"/>
            <a:ext cx="10940085" cy="542455"/>
          </a:xfrm>
          <a:prstGeom prst="rect">
            <a:avLst/>
          </a:prstGeom>
        </p:spPr>
        <p:txBody>
          <a:bodyPr vert="horz" wrap="square" lIns="0" tIns="110489" rIns="0" bIns="0" rtlCol="0">
            <a:spAutoFit/>
          </a:bodyPr>
          <a:lstStyle/>
          <a:p>
            <a:pPr marL="12700">
              <a:spcBef>
                <a:spcPts val="869"/>
              </a:spcBef>
              <a:tabLst>
                <a:tab pos="356870" algn="l"/>
              </a:tabLst>
            </a:pPr>
            <a:r>
              <a:rPr sz="2000" spc="90" dirty="0">
                <a:solidFill>
                  <a:srgbClr val="EE52A4"/>
                </a:solidFill>
                <a:latin typeface="Times New Roman" pitchFamily="18" charset="0"/>
                <a:cs typeface="Times New Roman" pitchFamily="18" charset="0"/>
              </a:rPr>
              <a:t>▶</a:t>
            </a:r>
            <a:r>
              <a:rPr sz="2000">
                <a:solidFill>
                  <a:srgbClr val="EE52A4"/>
                </a:solidFill>
                <a:latin typeface="Times New Roman" pitchFamily="18" charset="0"/>
                <a:cs typeface="Times New Roman" pitchFamily="18" charset="0"/>
              </a:rPr>
              <a:t>	</a:t>
            </a:r>
            <a:r>
              <a:rPr sz="2800" spc="-10">
                <a:solidFill>
                  <a:srgbClr val="FFFFFF"/>
                </a:solidFill>
                <a:latin typeface="Times New Roman" pitchFamily="18" charset="0"/>
                <a:cs typeface="Times New Roman" pitchFamily="18" charset="0"/>
              </a:rPr>
              <a:t>.</a:t>
            </a:r>
            <a:endParaRPr sz="2800">
              <a:latin typeface="Times New Roman" pitchFamily="18" charset="0"/>
              <a:cs typeface="Times New Roman" pitchFamily="18" charset="0"/>
            </a:endParaRPr>
          </a:p>
        </p:txBody>
      </p:sp>
      <p:sp>
        <p:nvSpPr>
          <p:cNvPr id="12" name="Rectangle 11"/>
          <p:cNvSpPr/>
          <p:nvPr/>
        </p:nvSpPr>
        <p:spPr>
          <a:xfrm>
            <a:off x="304800" y="765138"/>
            <a:ext cx="10744200" cy="523220"/>
          </a:xfrm>
          <a:prstGeom prst="rect">
            <a:avLst/>
          </a:prstGeom>
        </p:spPr>
        <p:txBody>
          <a:bodyPr wrap="square">
            <a:spAutoFit/>
          </a:bodyPr>
          <a:lstStyle/>
          <a:p>
            <a:r>
              <a:rPr lang="en-IN" sz="2800" b="1" dirty="0">
                <a:solidFill>
                  <a:schemeClr val="bg1"/>
                </a:solidFill>
              </a:rPr>
              <a:t>Characteristics of Research Design</a:t>
            </a:r>
          </a:p>
        </p:txBody>
      </p:sp>
      <p:sp>
        <p:nvSpPr>
          <p:cNvPr id="13" name="Rectangle 12"/>
          <p:cNvSpPr/>
          <p:nvPr/>
        </p:nvSpPr>
        <p:spPr>
          <a:xfrm>
            <a:off x="304800" y="1225689"/>
            <a:ext cx="11658600" cy="5632311"/>
          </a:xfrm>
          <a:prstGeom prst="rect">
            <a:avLst/>
          </a:prstGeom>
        </p:spPr>
        <p:txBody>
          <a:bodyPr wrap="square">
            <a:spAutoFit/>
          </a:bodyPr>
          <a:lstStyle/>
          <a:p>
            <a:pPr marL="457200" indent="-457200" algn="just">
              <a:buAutoNum type="arabicPeriod"/>
            </a:pPr>
            <a:r>
              <a:rPr lang="en-IN" sz="2400" b="1" dirty="0">
                <a:solidFill>
                  <a:schemeClr val="bg1"/>
                </a:solidFill>
                <a:latin typeface="Times New Roman" pitchFamily="18" charset="0"/>
                <a:cs typeface="Times New Roman" pitchFamily="18" charset="0"/>
              </a:rPr>
              <a:t>Reliability:</a:t>
            </a:r>
            <a:r>
              <a:rPr lang="en-IN" sz="2400" dirty="0">
                <a:solidFill>
                  <a:schemeClr val="bg1"/>
                </a:solidFill>
                <a:latin typeface="Times New Roman" pitchFamily="18" charset="0"/>
                <a:cs typeface="Times New Roman" pitchFamily="18" charset="0"/>
              </a:rPr>
              <a:t> A good research design enables the results to be obtained in a way that can be repeated if similar conditions are applied. </a:t>
            </a:r>
          </a:p>
          <a:p>
            <a:pPr marL="457200" indent="-457200" algn="just">
              <a:buFont typeface="Arial" pitchFamily="34" charset="0"/>
              <a:buChar char="•"/>
            </a:pPr>
            <a:r>
              <a:rPr lang="en-IN" sz="2400" dirty="0">
                <a:solidFill>
                  <a:schemeClr val="bg1"/>
                </a:solidFill>
                <a:latin typeface="Times New Roman" pitchFamily="18" charset="0"/>
                <a:cs typeface="Times New Roman" pitchFamily="18" charset="0"/>
              </a:rPr>
              <a:t>This means that if a study is repeated, say several times, the results produced should be close or even the same. </a:t>
            </a:r>
          </a:p>
          <a:p>
            <a:pPr marL="457200" indent="-457200" algn="just">
              <a:buFont typeface="Arial" pitchFamily="34" charset="0"/>
              <a:buChar char="•"/>
            </a:pPr>
            <a:r>
              <a:rPr lang="en-IN" sz="2400" dirty="0">
                <a:solidFill>
                  <a:schemeClr val="bg1"/>
                </a:solidFill>
                <a:latin typeface="Times New Roman" pitchFamily="18" charset="0"/>
                <a:cs typeface="Times New Roman" pitchFamily="18" charset="0"/>
              </a:rPr>
              <a:t>Reliability is therefore achieved by asking the right questions and using recognised procedures to produce consistent and reliable results.</a:t>
            </a:r>
          </a:p>
          <a:p>
            <a:pPr marL="457200" indent="-457200" algn="just"/>
            <a:endParaRPr lang="en-IN" sz="2400" dirty="0">
              <a:solidFill>
                <a:schemeClr val="bg1"/>
              </a:solidFill>
              <a:latin typeface="Times New Roman" pitchFamily="18" charset="0"/>
              <a:cs typeface="Times New Roman" pitchFamily="18" charset="0"/>
            </a:endParaRPr>
          </a:p>
          <a:p>
            <a:pPr algn="just"/>
            <a:r>
              <a:rPr lang="en-IN" sz="2400" b="1" dirty="0">
                <a:solidFill>
                  <a:schemeClr val="bg1"/>
                </a:solidFill>
                <a:latin typeface="Times New Roman" pitchFamily="18" charset="0"/>
                <a:cs typeface="Times New Roman" pitchFamily="18" charset="0"/>
              </a:rPr>
              <a:t>2.  Neutrality: </a:t>
            </a:r>
            <a:r>
              <a:rPr lang="en-IN" sz="2400" dirty="0">
                <a:solidFill>
                  <a:schemeClr val="bg1"/>
                </a:solidFill>
                <a:latin typeface="Times New Roman" pitchFamily="18" charset="0"/>
                <a:cs typeface="Times New Roman" pitchFamily="18" charset="0"/>
              </a:rPr>
              <a:t>The ability to observe neutrality in the research is a critical factor in ensuring the reduction of bias while conducting the research. </a:t>
            </a:r>
          </a:p>
          <a:p>
            <a:pPr algn="just">
              <a:buFont typeface="Arial" pitchFamily="34" charset="0"/>
              <a:buChar char="•"/>
            </a:pPr>
            <a:r>
              <a:rPr lang="en-IN" sz="2400" dirty="0">
                <a:solidFill>
                  <a:schemeClr val="bg1"/>
                </a:solidFill>
                <a:latin typeface="Times New Roman" pitchFamily="18" charset="0"/>
                <a:cs typeface="Times New Roman" pitchFamily="18" charset="0"/>
              </a:rPr>
              <a:t> Reducing bias makes the results as accurate as possible, and therefore, any conclusions drawn are relevant. </a:t>
            </a:r>
          </a:p>
          <a:p>
            <a:pPr algn="just">
              <a:buFont typeface="Arial" pitchFamily="34" charset="0"/>
              <a:buChar char="•"/>
            </a:pPr>
            <a:r>
              <a:rPr lang="en-IN" sz="2400" dirty="0">
                <a:solidFill>
                  <a:schemeClr val="bg1"/>
                </a:solidFill>
                <a:latin typeface="Times New Roman" pitchFamily="18" charset="0"/>
                <a:cs typeface="Times New Roman" pitchFamily="18" charset="0"/>
              </a:rPr>
              <a:t> However, even in cases when researchers make assumptions, a good study minimises the impact of the assumptions, which, in turn, enhances the credibility of the study.</a:t>
            </a:r>
          </a:p>
          <a:p>
            <a:pPr algn="just"/>
            <a:endParaRPr lang="en-IN" sz="2400" dirty="0">
              <a:solidFill>
                <a:schemeClr val="bg1"/>
              </a:solidFill>
              <a:latin typeface="Times New Roman" pitchFamily="18" charset="0"/>
              <a:cs typeface="Times New Roman" pitchFamily="18" charset="0"/>
            </a:endParaRPr>
          </a:p>
          <a:p>
            <a:pPr algn="just"/>
            <a:endParaRPr lang="en-IN" sz="2400" dirty="0">
              <a:solidFill>
                <a:schemeClr val="bg1"/>
              </a:solidFill>
              <a:latin typeface="Times New Roman" pitchFamily="18" charset="0"/>
              <a:cs typeface="Times New Roman" pitchFamily="18" charset="0"/>
            </a:endParaRPr>
          </a:p>
        </p:txBody>
      </p:sp>
      <p:pic>
        <p:nvPicPr>
          <p:cNvPr id="5122"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475" y="0"/>
            <a:ext cx="9681096" cy="7651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100000">
              <a:srgbClr val="8488C4"/>
            </a:gs>
            <a:gs pos="100000">
              <a:srgbClr val="D4DEFF"/>
            </a:gs>
            <a:gs pos="99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1219200"/>
            <a:ext cx="9223375" cy="307777"/>
          </a:xfrm>
        </p:spPr>
        <p:txBody>
          <a:bodyPr>
            <a:normAutofit fontScale="90000"/>
          </a:bodyPr>
          <a:lstStyle/>
          <a:p>
            <a:r>
              <a:rPr lang="en-US" sz="2000" b="1" dirty="0">
                <a:solidFill>
                  <a:schemeClr val="tx1"/>
                </a:solidFill>
                <a:latin typeface="Times New Roman" pitchFamily="18" charset="0"/>
                <a:cs typeface="Times New Roman" pitchFamily="18" charset="0"/>
              </a:rPr>
              <a:t>Types of Exploratory Research Design</a:t>
            </a:r>
            <a:endParaRPr lang="en-IN" sz="2000" b="1" dirty="0">
              <a:solidFill>
                <a:schemeClr val="tx1"/>
              </a:solidFill>
              <a:latin typeface="Times New Roman" pitchFamily="18" charset="0"/>
              <a:cs typeface="Times New Roman" pitchFamily="18" charset="0"/>
            </a:endParaRPr>
          </a:p>
        </p:txBody>
      </p:sp>
      <p:sp>
        <p:nvSpPr>
          <p:cNvPr id="3" name="Rectangle 2"/>
          <p:cNvSpPr/>
          <p:nvPr/>
        </p:nvSpPr>
        <p:spPr>
          <a:xfrm>
            <a:off x="228600" y="1524000"/>
            <a:ext cx="11277600" cy="5847755"/>
          </a:xfrm>
          <a:prstGeom prst="rect">
            <a:avLst/>
          </a:prstGeom>
        </p:spPr>
        <p:txBody>
          <a:bodyPr wrap="square">
            <a:spAutoFit/>
          </a:bodyPr>
          <a:lstStyle/>
          <a:p>
            <a:pPr algn="just"/>
            <a:r>
              <a:rPr lang="en-US" sz="1700" b="1" dirty="0">
                <a:solidFill>
                  <a:schemeClr val="tx1"/>
                </a:solidFill>
                <a:latin typeface="Times New Roman" pitchFamily="18" charset="0"/>
                <a:cs typeface="Times New Roman" pitchFamily="18" charset="0"/>
              </a:rPr>
              <a:t>Case Study Method- Advantages:</a:t>
            </a:r>
          </a:p>
          <a:p>
            <a:pPr algn="just"/>
            <a:r>
              <a:rPr lang="en-US" sz="1700" b="1" dirty="0">
                <a:latin typeface="Times New Roman" pitchFamily="18" charset="0"/>
                <a:cs typeface="Times New Roman" pitchFamily="18" charset="0"/>
              </a:rPr>
              <a:t>In-depth understanding:</a:t>
            </a:r>
            <a:endParaRPr lang="en-US" sz="1700" dirty="0">
              <a:latin typeface="Times New Roman" pitchFamily="18" charset="0"/>
              <a:cs typeface="Times New Roman" pitchFamily="18" charset="0"/>
            </a:endParaRPr>
          </a:p>
          <a:p>
            <a:pPr algn="just" fontAlgn="ctr"/>
            <a:r>
              <a:rPr lang="en-US" sz="1700" dirty="0">
                <a:latin typeface="Times New Roman" pitchFamily="18" charset="0"/>
                <a:cs typeface="Times New Roman" pitchFamily="18" charset="0"/>
              </a:rPr>
              <a:t>Case studies allow for detailed exploration of a phenomenon, individual, or event, providing rich, contextualized information. </a:t>
            </a:r>
          </a:p>
          <a:p>
            <a:pPr algn="just"/>
            <a:r>
              <a:rPr lang="en-US" sz="1700" b="1" dirty="0">
                <a:latin typeface="Times New Roman" pitchFamily="18" charset="0"/>
                <a:cs typeface="Times New Roman" pitchFamily="18" charset="0"/>
              </a:rPr>
              <a:t>Study of rare situations:</a:t>
            </a:r>
            <a:endParaRPr lang="en-US" sz="1700" dirty="0">
              <a:latin typeface="Times New Roman" pitchFamily="18" charset="0"/>
              <a:cs typeface="Times New Roman" pitchFamily="18" charset="0"/>
            </a:endParaRPr>
          </a:p>
          <a:p>
            <a:pPr algn="just" fontAlgn="ctr"/>
            <a:r>
              <a:rPr lang="en-US" sz="1700" dirty="0">
                <a:latin typeface="Times New Roman" pitchFamily="18" charset="0"/>
                <a:cs typeface="Times New Roman" pitchFamily="18" charset="0"/>
              </a:rPr>
              <a:t>They are useful for investigating unusual or rare occurrences that might be difficult to replicate in a larger study. </a:t>
            </a:r>
          </a:p>
          <a:p>
            <a:pPr algn="just"/>
            <a:r>
              <a:rPr lang="en-US" sz="1700" b="1" dirty="0">
                <a:latin typeface="Times New Roman" pitchFamily="18" charset="0"/>
                <a:cs typeface="Times New Roman" pitchFamily="18" charset="0"/>
              </a:rPr>
              <a:t>Flexibility:</a:t>
            </a:r>
            <a:endParaRPr lang="en-US" sz="1700" dirty="0">
              <a:latin typeface="Times New Roman" pitchFamily="18" charset="0"/>
              <a:cs typeface="Times New Roman" pitchFamily="18" charset="0"/>
            </a:endParaRPr>
          </a:p>
          <a:p>
            <a:pPr algn="just" fontAlgn="ctr"/>
            <a:r>
              <a:rPr lang="en-US" sz="1700" dirty="0">
                <a:latin typeface="Times New Roman" pitchFamily="18" charset="0"/>
                <a:cs typeface="Times New Roman" pitchFamily="18" charset="0"/>
              </a:rPr>
              <a:t>Case studies can employ various data collection methods, adapting to the specific research context. </a:t>
            </a:r>
          </a:p>
          <a:p>
            <a:pPr algn="just"/>
            <a:r>
              <a:rPr lang="en-US" sz="1700" b="1" dirty="0">
                <a:latin typeface="Times New Roman" pitchFamily="18" charset="0"/>
                <a:cs typeface="Times New Roman" pitchFamily="18" charset="0"/>
              </a:rPr>
              <a:t>Theory development:</a:t>
            </a:r>
            <a:endParaRPr lang="en-US" sz="1700" dirty="0">
              <a:latin typeface="Times New Roman" pitchFamily="18" charset="0"/>
              <a:cs typeface="Times New Roman" pitchFamily="18" charset="0"/>
            </a:endParaRPr>
          </a:p>
          <a:p>
            <a:pPr algn="just"/>
            <a:r>
              <a:rPr lang="en-US" sz="1700" dirty="0">
                <a:latin typeface="Times New Roman" pitchFamily="18" charset="0"/>
                <a:cs typeface="Times New Roman" pitchFamily="18" charset="0"/>
              </a:rPr>
              <a:t>Findings from case studies can contribute to the development or refinement of existing theories. </a:t>
            </a:r>
          </a:p>
          <a:p>
            <a:pPr algn="just"/>
            <a:r>
              <a:rPr lang="en-US" sz="1700" b="1" dirty="0">
                <a:latin typeface="Times New Roman" pitchFamily="18" charset="0"/>
                <a:cs typeface="Times New Roman" pitchFamily="18" charset="0"/>
              </a:rPr>
              <a:t>Generating hypotheses:</a:t>
            </a:r>
            <a:endParaRPr lang="en-US" sz="1700" dirty="0">
              <a:latin typeface="Times New Roman" pitchFamily="18" charset="0"/>
              <a:cs typeface="Times New Roman" pitchFamily="18" charset="0"/>
            </a:endParaRPr>
          </a:p>
          <a:p>
            <a:pPr algn="just"/>
            <a:r>
              <a:rPr lang="en-US" sz="1700" dirty="0">
                <a:latin typeface="Times New Roman" pitchFamily="18" charset="0"/>
                <a:cs typeface="Times New Roman" pitchFamily="18" charset="0"/>
              </a:rPr>
              <a:t>The detailed information from case studies can be used to formulate hypotheses for further research. </a:t>
            </a:r>
          </a:p>
          <a:p>
            <a:pPr algn="just"/>
            <a:r>
              <a:rPr lang="en-US" sz="1700" b="1" dirty="0">
                <a:solidFill>
                  <a:schemeClr val="tx1"/>
                </a:solidFill>
                <a:latin typeface="Times New Roman" pitchFamily="18" charset="0"/>
                <a:cs typeface="Times New Roman" pitchFamily="18" charset="0"/>
              </a:rPr>
              <a:t>Disadvantages:</a:t>
            </a:r>
          </a:p>
          <a:p>
            <a:pPr algn="just"/>
            <a:r>
              <a:rPr lang="en-US" sz="1700" b="1" dirty="0">
                <a:latin typeface="Times New Roman" pitchFamily="18" charset="0"/>
                <a:cs typeface="Times New Roman" pitchFamily="18" charset="0"/>
              </a:rPr>
              <a:t>Limited generalizability:</a:t>
            </a:r>
            <a:endParaRPr lang="en-US" sz="1700" dirty="0">
              <a:latin typeface="Times New Roman" pitchFamily="18" charset="0"/>
              <a:cs typeface="Times New Roman" pitchFamily="18" charset="0"/>
            </a:endParaRPr>
          </a:p>
          <a:p>
            <a:pPr algn="just" fontAlgn="ctr"/>
            <a:r>
              <a:rPr lang="en-US" sz="1700" dirty="0">
                <a:latin typeface="Times New Roman" pitchFamily="18" charset="0"/>
                <a:cs typeface="Times New Roman" pitchFamily="18" charset="0"/>
              </a:rPr>
              <a:t>Findings from a single case study may not be representative of a larger population, making it difficult to generalize the results. </a:t>
            </a:r>
          </a:p>
          <a:p>
            <a:pPr algn="just"/>
            <a:r>
              <a:rPr lang="en-US" sz="1700" b="1" dirty="0">
                <a:latin typeface="Times New Roman" pitchFamily="18" charset="0"/>
                <a:cs typeface="Times New Roman" pitchFamily="18" charset="0"/>
              </a:rPr>
              <a:t>Potential for bias:</a:t>
            </a:r>
            <a:endParaRPr lang="en-US" sz="1700" dirty="0">
              <a:latin typeface="Times New Roman" pitchFamily="18" charset="0"/>
              <a:cs typeface="Times New Roman" pitchFamily="18" charset="0"/>
            </a:endParaRPr>
          </a:p>
          <a:p>
            <a:pPr algn="just" fontAlgn="ctr"/>
            <a:r>
              <a:rPr lang="en-US" sz="1700" dirty="0">
                <a:latin typeface="Times New Roman" pitchFamily="18" charset="0"/>
                <a:cs typeface="Times New Roman" pitchFamily="18" charset="0"/>
              </a:rPr>
              <a:t>The researcher's interpretations and perspectives can influence the data collection and analysis, leading to bias. </a:t>
            </a:r>
          </a:p>
          <a:p>
            <a:pPr algn="just"/>
            <a:r>
              <a:rPr lang="en-US" sz="1700" b="1" dirty="0">
                <a:latin typeface="Times New Roman" pitchFamily="18" charset="0"/>
                <a:cs typeface="Times New Roman" pitchFamily="18" charset="0"/>
              </a:rPr>
              <a:t>Time-consuming and resource-intensive:</a:t>
            </a:r>
            <a:endParaRPr lang="en-US" sz="1700" dirty="0">
              <a:latin typeface="Times New Roman" pitchFamily="18" charset="0"/>
              <a:cs typeface="Times New Roman" pitchFamily="18" charset="0"/>
            </a:endParaRPr>
          </a:p>
          <a:p>
            <a:pPr algn="just" fontAlgn="ctr"/>
            <a:r>
              <a:rPr lang="en-US" sz="1700" dirty="0">
                <a:latin typeface="Times New Roman" pitchFamily="18" charset="0"/>
                <a:cs typeface="Times New Roman" pitchFamily="18" charset="0"/>
              </a:rPr>
              <a:t>In-depth data collection and analysis can be time-consuming and require significant resources. </a:t>
            </a:r>
          </a:p>
          <a:p>
            <a:pPr algn="just"/>
            <a:r>
              <a:rPr lang="en-US" sz="1700" b="1" dirty="0">
                <a:latin typeface="Times New Roman" pitchFamily="18" charset="0"/>
                <a:cs typeface="Times New Roman" pitchFamily="18" charset="0"/>
              </a:rPr>
              <a:t>Subjectivity:</a:t>
            </a:r>
            <a:endParaRPr lang="en-US" sz="1700" dirty="0">
              <a:latin typeface="Times New Roman" pitchFamily="18" charset="0"/>
              <a:cs typeface="Times New Roman" pitchFamily="18" charset="0"/>
            </a:endParaRPr>
          </a:p>
          <a:p>
            <a:pPr algn="just"/>
            <a:r>
              <a:rPr lang="en-US" sz="1700" dirty="0">
                <a:latin typeface="Times New Roman" pitchFamily="18" charset="0"/>
                <a:cs typeface="Times New Roman" pitchFamily="18" charset="0"/>
              </a:rPr>
              <a:t>The qualitative nature of case studies can make it challenging to establish objective findings. </a:t>
            </a:r>
          </a:p>
          <a:p>
            <a:pPr algn="just"/>
            <a:endParaRPr lang="en-US" sz="1700" dirty="0">
              <a:latin typeface="Times New Roman" pitchFamily="18" charset="0"/>
              <a:cs typeface="Times New Roman" pitchFamily="18" charset="0"/>
            </a:endParaRPr>
          </a:p>
          <a:p>
            <a:pPr algn="just"/>
            <a:endParaRPr lang="en-US" sz="1700" b="1" dirty="0">
              <a:latin typeface="Times New Roman" pitchFamily="18" charset="0"/>
              <a:cs typeface="Times New Roman" pitchFamily="18" charset="0"/>
            </a:endParaRPr>
          </a:p>
        </p:txBody>
      </p:sp>
    </p:spTree>
    <p:extLst>
      <p:ext uri="{BB962C8B-B14F-4D97-AF65-F5344CB8AC3E}">
        <p14:creationId xmlns:p14="http://schemas.microsoft.com/office/powerpoint/2010/main" val="13606760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644461" y="990600"/>
            <a:ext cx="10515600" cy="900502"/>
          </a:xfrm>
          <a:prstGeom prst="rect">
            <a:avLst/>
          </a:prstGeom>
        </p:spPr>
        <p:txBody>
          <a:bodyPr vert="horz" wrap="square" lIns="0" tIns="465073" rIns="0" bIns="0" rtlCol="0">
            <a:spAutoFit/>
          </a:bodyPr>
          <a:lstStyle/>
          <a:p>
            <a:pPr marR="5080">
              <a:lnSpc>
                <a:spcPct val="100000"/>
              </a:lnSpc>
              <a:spcBef>
                <a:spcPts val="95"/>
              </a:spcBef>
            </a:pPr>
            <a:r>
              <a:rPr sz="2800" b="1" spc="-145" dirty="0">
                <a:solidFill>
                  <a:schemeClr val="bg1"/>
                </a:solidFill>
                <a:latin typeface="Tahoma"/>
                <a:cs typeface="Tahoma"/>
              </a:rPr>
              <a:t>Exploratory</a:t>
            </a:r>
            <a:r>
              <a:rPr sz="2800" b="1" spc="-85" dirty="0">
                <a:solidFill>
                  <a:schemeClr val="bg1"/>
                </a:solidFill>
                <a:latin typeface="Tahoma"/>
                <a:cs typeface="Tahoma"/>
              </a:rPr>
              <a:t> </a:t>
            </a:r>
            <a:r>
              <a:rPr sz="2800" b="1" spc="-60" dirty="0">
                <a:solidFill>
                  <a:schemeClr val="bg1"/>
                </a:solidFill>
                <a:latin typeface="Tahoma"/>
                <a:cs typeface="Tahoma"/>
              </a:rPr>
              <a:t>research:</a:t>
            </a:r>
            <a:r>
              <a:rPr sz="2800" b="1" spc="-130" dirty="0">
                <a:solidFill>
                  <a:schemeClr val="bg1"/>
                </a:solidFill>
                <a:latin typeface="Tahoma"/>
                <a:cs typeface="Tahoma"/>
              </a:rPr>
              <a:t> </a:t>
            </a:r>
            <a:r>
              <a:rPr sz="2800" b="1" spc="-180" dirty="0">
                <a:solidFill>
                  <a:schemeClr val="bg1"/>
                </a:solidFill>
                <a:latin typeface="Tahoma"/>
                <a:cs typeface="Tahoma"/>
              </a:rPr>
              <a:t>Steps</a:t>
            </a:r>
            <a:r>
              <a:rPr sz="2800" b="1" spc="-95" dirty="0">
                <a:solidFill>
                  <a:schemeClr val="bg1"/>
                </a:solidFill>
                <a:latin typeface="Tahoma"/>
                <a:cs typeface="Tahoma"/>
              </a:rPr>
              <a:t> </a:t>
            </a:r>
            <a:r>
              <a:rPr sz="2800" b="1" spc="-150" dirty="0">
                <a:solidFill>
                  <a:schemeClr val="bg1"/>
                </a:solidFill>
                <a:latin typeface="Tahoma"/>
                <a:cs typeface="Tahoma"/>
              </a:rPr>
              <a:t>to</a:t>
            </a:r>
            <a:r>
              <a:rPr sz="2800" b="1" spc="-120" dirty="0">
                <a:solidFill>
                  <a:schemeClr val="bg1"/>
                </a:solidFill>
                <a:latin typeface="Tahoma"/>
                <a:cs typeface="Tahoma"/>
              </a:rPr>
              <a:t> </a:t>
            </a:r>
            <a:r>
              <a:rPr sz="2800" b="1" spc="-10" dirty="0">
                <a:solidFill>
                  <a:schemeClr val="bg1"/>
                </a:solidFill>
                <a:latin typeface="Tahoma"/>
                <a:cs typeface="Tahoma"/>
              </a:rPr>
              <a:t>conduct </a:t>
            </a:r>
            <a:r>
              <a:rPr sz="2800" b="1" spc="225" dirty="0">
                <a:solidFill>
                  <a:schemeClr val="bg1"/>
                </a:solidFill>
                <a:latin typeface="Tahoma"/>
                <a:cs typeface="Tahoma"/>
              </a:rPr>
              <a:t>a</a:t>
            </a:r>
            <a:r>
              <a:rPr sz="2800" b="1" spc="-45" dirty="0">
                <a:solidFill>
                  <a:schemeClr val="bg1"/>
                </a:solidFill>
                <a:latin typeface="Tahoma"/>
                <a:cs typeface="Tahoma"/>
              </a:rPr>
              <a:t> </a:t>
            </a:r>
            <a:r>
              <a:rPr sz="2800" b="1" spc="-10" dirty="0">
                <a:solidFill>
                  <a:schemeClr val="bg1"/>
                </a:solidFill>
                <a:latin typeface="Tahoma"/>
                <a:cs typeface="Tahoma"/>
              </a:rPr>
              <a:t>research</a:t>
            </a:r>
            <a:endParaRPr sz="2800" dirty="0">
              <a:solidFill>
                <a:schemeClr val="bg1"/>
              </a:solidFill>
              <a:latin typeface="Tahoma"/>
              <a:cs typeface="Tahoma"/>
            </a:endParaRPr>
          </a:p>
        </p:txBody>
      </p:sp>
      <p:sp>
        <p:nvSpPr>
          <p:cNvPr id="12" name="object 12"/>
          <p:cNvSpPr txBox="1"/>
          <p:nvPr/>
        </p:nvSpPr>
        <p:spPr>
          <a:xfrm>
            <a:off x="1182420" y="2084069"/>
            <a:ext cx="9839960" cy="4833374"/>
          </a:xfrm>
          <a:prstGeom prst="rect">
            <a:avLst/>
          </a:prstGeom>
        </p:spPr>
        <p:txBody>
          <a:bodyPr vert="horz" wrap="square" lIns="0" tIns="11430" rIns="0" bIns="0" rtlCol="0">
            <a:spAutoFit/>
          </a:bodyPr>
          <a:lstStyle/>
          <a:p>
            <a:pPr marL="356870" marR="186690" indent="-344805">
              <a:lnSpc>
                <a:spcPct val="100000"/>
              </a:lnSpc>
              <a:spcBef>
                <a:spcPts val="90"/>
              </a:spcBef>
              <a:tabLst>
                <a:tab pos="356870" algn="l"/>
              </a:tabLst>
            </a:pPr>
            <a:r>
              <a:rPr sz="1600" spc="75" dirty="0">
                <a:solidFill>
                  <a:schemeClr val="bg1"/>
                </a:solidFill>
                <a:latin typeface="Lucida Sans Unicode"/>
                <a:cs typeface="Lucida Sans Unicode"/>
              </a:rPr>
              <a:t>▶</a:t>
            </a:r>
            <a:r>
              <a:rPr sz="1600" dirty="0">
                <a:solidFill>
                  <a:schemeClr val="bg1"/>
                </a:solidFill>
                <a:latin typeface="Lucida Sans Unicode"/>
                <a:cs typeface="Lucida Sans Unicode"/>
              </a:rPr>
              <a:t>	</a:t>
            </a:r>
            <a:r>
              <a:rPr sz="2000" b="1" spc="-125" dirty="0">
                <a:solidFill>
                  <a:schemeClr val="bg1"/>
                </a:solidFill>
                <a:latin typeface="Tahoma"/>
                <a:cs typeface="Tahoma"/>
              </a:rPr>
              <a:t>Identify</a:t>
            </a:r>
            <a:r>
              <a:rPr sz="2000" b="1" spc="20" dirty="0">
                <a:solidFill>
                  <a:schemeClr val="bg1"/>
                </a:solidFill>
                <a:latin typeface="Tahoma"/>
                <a:cs typeface="Tahoma"/>
              </a:rPr>
              <a:t> </a:t>
            </a:r>
            <a:r>
              <a:rPr sz="2000" b="1" spc="-65" dirty="0">
                <a:solidFill>
                  <a:schemeClr val="bg1"/>
                </a:solidFill>
                <a:latin typeface="Tahoma"/>
                <a:cs typeface="Tahoma"/>
              </a:rPr>
              <a:t>the</a:t>
            </a:r>
            <a:r>
              <a:rPr sz="2000" b="1" spc="-25" dirty="0">
                <a:solidFill>
                  <a:schemeClr val="bg1"/>
                </a:solidFill>
                <a:latin typeface="Tahoma"/>
                <a:cs typeface="Tahoma"/>
              </a:rPr>
              <a:t> </a:t>
            </a:r>
            <a:r>
              <a:rPr sz="2000" b="1" spc="-70" dirty="0">
                <a:solidFill>
                  <a:schemeClr val="bg1"/>
                </a:solidFill>
                <a:latin typeface="Tahoma"/>
                <a:cs typeface="Tahoma"/>
              </a:rPr>
              <a:t>problem</a:t>
            </a:r>
            <a:r>
              <a:rPr sz="2000" spc="-70" dirty="0">
                <a:solidFill>
                  <a:schemeClr val="bg1"/>
                </a:solidFill>
                <a:latin typeface="Verdana"/>
                <a:cs typeface="Verdana"/>
              </a:rPr>
              <a:t>:</a:t>
            </a:r>
            <a:r>
              <a:rPr sz="2000" spc="-135" dirty="0">
                <a:solidFill>
                  <a:schemeClr val="bg1"/>
                </a:solidFill>
                <a:latin typeface="Verdana"/>
                <a:cs typeface="Verdana"/>
              </a:rPr>
              <a:t> </a:t>
            </a:r>
            <a:r>
              <a:rPr sz="2000" spc="105" dirty="0">
                <a:solidFill>
                  <a:schemeClr val="bg1"/>
                </a:solidFill>
                <a:latin typeface="Verdana"/>
                <a:cs typeface="Verdana"/>
              </a:rPr>
              <a:t>A</a:t>
            </a:r>
            <a:r>
              <a:rPr sz="2000" spc="-125" dirty="0">
                <a:solidFill>
                  <a:schemeClr val="bg1"/>
                </a:solidFill>
                <a:latin typeface="Verdana"/>
                <a:cs typeface="Verdana"/>
              </a:rPr>
              <a:t> </a:t>
            </a:r>
            <a:r>
              <a:rPr sz="2000" spc="-40" dirty="0">
                <a:solidFill>
                  <a:schemeClr val="bg1"/>
                </a:solidFill>
                <a:latin typeface="Verdana"/>
                <a:cs typeface="Verdana"/>
              </a:rPr>
              <a:t>researcher</a:t>
            </a:r>
            <a:r>
              <a:rPr sz="2000" spc="-140" dirty="0">
                <a:solidFill>
                  <a:schemeClr val="bg1"/>
                </a:solidFill>
                <a:latin typeface="Verdana"/>
                <a:cs typeface="Verdana"/>
              </a:rPr>
              <a:t> </a:t>
            </a:r>
            <a:r>
              <a:rPr sz="2000" spc="-70" dirty="0">
                <a:solidFill>
                  <a:schemeClr val="bg1"/>
                </a:solidFill>
                <a:latin typeface="Verdana"/>
                <a:cs typeface="Verdana"/>
              </a:rPr>
              <a:t>identifies</a:t>
            </a:r>
            <a:r>
              <a:rPr sz="2000" spc="-135" dirty="0">
                <a:solidFill>
                  <a:schemeClr val="bg1"/>
                </a:solidFill>
                <a:latin typeface="Verdana"/>
                <a:cs typeface="Verdana"/>
              </a:rPr>
              <a:t> </a:t>
            </a:r>
            <a:r>
              <a:rPr sz="2000" spc="-20" dirty="0">
                <a:solidFill>
                  <a:schemeClr val="bg1"/>
                </a:solidFill>
                <a:latin typeface="Verdana"/>
                <a:cs typeface="Verdana"/>
              </a:rPr>
              <a:t>the</a:t>
            </a:r>
            <a:r>
              <a:rPr sz="2000" spc="-160" dirty="0">
                <a:solidFill>
                  <a:schemeClr val="bg1"/>
                </a:solidFill>
                <a:latin typeface="Verdana"/>
                <a:cs typeface="Verdana"/>
              </a:rPr>
              <a:t> </a:t>
            </a:r>
            <a:r>
              <a:rPr sz="2000" spc="-45" dirty="0">
                <a:solidFill>
                  <a:schemeClr val="bg1"/>
                </a:solidFill>
                <a:latin typeface="Verdana"/>
                <a:cs typeface="Verdana"/>
              </a:rPr>
              <a:t>subject</a:t>
            </a:r>
            <a:r>
              <a:rPr sz="2000" spc="-120" dirty="0">
                <a:solidFill>
                  <a:schemeClr val="bg1"/>
                </a:solidFill>
                <a:latin typeface="Verdana"/>
                <a:cs typeface="Verdana"/>
              </a:rPr>
              <a:t> </a:t>
            </a:r>
            <a:r>
              <a:rPr sz="2000" dirty="0">
                <a:solidFill>
                  <a:schemeClr val="bg1"/>
                </a:solidFill>
                <a:latin typeface="Verdana"/>
                <a:cs typeface="Verdana"/>
              </a:rPr>
              <a:t>of</a:t>
            </a:r>
            <a:r>
              <a:rPr sz="2000" spc="-114" dirty="0">
                <a:solidFill>
                  <a:schemeClr val="bg1"/>
                </a:solidFill>
                <a:latin typeface="Verdana"/>
                <a:cs typeface="Verdana"/>
              </a:rPr>
              <a:t> </a:t>
            </a:r>
            <a:r>
              <a:rPr sz="2000" spc="-30" dirty="0">
                <a:solidFill>
                  <a:schemeClr val="bg1"/>
                </a:solidFill>
                <a:latin typeface="Verdana"/>
                <a:cs typeface="Verdana"/>
              </a:rPr>
              <a:t>research</a:t>
            </a:r>
            <a:r>
              <a:rPr sz="2000" spc="-135" dirty="0">
                <a:solidFill>
                  <a:schemeClr val="bg1"/>
                </a:solidFill>
                <a:latin typeface="Verdana"/>
                <a:cs typeface="Verdana"/>
              </a:rPr>
              <a:t> </a:t>
            </a:r>
            <a:r>
              <a:rPr sz="2000" spc="75" dirty="0">
                <a:solidFill>
                  <a:schemeClr val="bg1"/>
                </a:solidFill>
                <a:latin typeface="Verdana"/>
                <a:cs typeface="Verdana"/>
              </a:rPr>
              <a:t>and</a:t>
            </a:r>
            <a:r>
              <a:rPr sz="2000" spc="-140" dirty="0">
                <a:solidFill>
                  <a:schemeClr val="bg1"/>
                </a:solidFill>
                <a:latin typeface="Verdana"/>
                <a:cs typeface="Verdana"/>
              </a:rPr>
              <a:t> </a:t>
            </a:r>
            <a:r>
              <a:rPr sz="2000" spc="-25" dirty="0">
                <a:solidFill>
                  <a:schemeClr val="bg1"/>
                </a:solidFill>
                <a:latin typeface="Verdana"/>
                <a:cs typeface="Verdana"/>
              </a:rPr>
              <a:t>the </a:t>
            </a:r>
            <a:r>
              <a:rPr sz="2000" spc="-20" dirty="0">
                <a:solidFill>
                  <a:schemeClr val="bg1"/>
                </a:solidFill>
                <a:latin typeface="Verdana"/>
                <a:cs typeface="Verdana"/>
              </a:rPr>
              <a:t>problem</a:t>
            </a:r>
            <a:r>
              <a:rPr sz="2000" spc="-135" dirty="0">
                <a:solidFill>
                  <a:schemeClr val="bg1"/>
                </a:solidFill>
                <a:latin typeface="Verdana"/>
                <a:cs typeface="Verdana"/>
              </a:rPr>
              <a:t> </a:t>
            </a:r>
            <a:r>
              <a:rPr sz="2000" spc="-210" dirty="0">
                <a:solidFill>
                  <a:schemeClr val="bg1"/>
                </a:solidFill>
                <a:latin typeface="Verdana"/>
                <a:cs typeface="Verdana"/>
              </a:rPr>
              <a:t>is</a:t>
            </a:r>
            <a:r>
              <a:rPr sz="2000" spc="-135" dirty="0">
                <a:solidFill>
                  <a:schemeClr val="bg1"/>
                </a:solidFill>
                <a:latin typeface="Verdana"/>
                <a:cs typeface="Verdana"/>
              </a:rPr>
              <a:t> </a:t>
            </a:r>
            <a:r>
              <a:rPr sz="2000" spc="-20" dirty="0">
                <a:solidFill>
                  <a:schemeClr val="bg1"/>
                </a:solidFill>
                <a:latin typeface="Verdana"/>
                <a:cs typeface="Verdana"/>
              </a:rPr>
              <a:t>addressed</a:t>
            </a:r>
            <a:r>
              <a:rPr sz="2000" spc="-110" dirty="0">
                <a:solidFill>
                  <a:schemeClr val="bg1"/>
                </a:solidFill>
                <a:latin typeface="Verdana"/>
                <a:cs typeface="Verdana"/>
              </a:rPr>
              <a:t> </a:t>
            </a:r>
            <a:r>
              <a:rPr sz="2000" dirty="0">
                <a:solidFill>
                  <a:schemeClr val="bg1"/>
                </a:solidFill>
                <a:latin typeface="Verdana"/>
                <a:cs typeface="Verdana"/>
              </a:rPr>
              <a:t>by</a:t>
            </a:r>
            <a:r>
              <a:rPr sz="2000" spc="-120" dirty="0">
                <a:solidFill>
                  <a:schemeClr val="bg1"/>
                </a:solidFill>
                <a:latin typeface="Verdana"/>
                <a:cs typeface="Verdana"/>
              </a:rPr>
              <a:t> </a:t>
            </a:r>
            <a:r>
              <a:rPr sz="2000" spc="-55" dirty="0">
                <a:solidFill>
                  <a:schemeClr val="bg1"/>
                </a:solidFill>
                <a:latin typeface="Verdana"/>
                <a:cs typeface="Verdana"/>
              </a:rPr>
              <a:t>carrying</a:t>
            </a:r>
            <a:r>
              <a:rPr sz="2000" spc="-105" dirty="0">
                <a:solidFill>
                  <a:schemeClr val="bg1"/>
                </a:solidFill>
                <a:latin typeface="Verdana"/>
                <a:cs typeface="Verdana"/>
              </a:rPr>
              <a:t> </a:t>
            </a:r>
            <a:r>
              <a:rPr sz="2000" spc="-40" dirty="0">
                <a:solidFill>
                  <a:schemeClr val="bg1"/>
                </a:solidFill>
                <a:latin typeface="Verdana"/>
                <a:cs typeface="Verdana"/>
              </a:rPr>
              <a:t>out</a:t>
            </a:r>
            <a:r>
              <a:rPr sz="2000" spc="-114" dirty="0">
                <a:solidFill>
                  <a:schemeClr val="bg1"/>
                </a:solidFill>
                <a:latin typeface="Verdana"/>
                <a:cs typeface="Verdana"/>
              </a:rPr>
              <a:t> </a:t>
            </a:r>
            <a:r>
              <a:rPr sz="2000" spc="-70" dirty="0">
                <a:solidFill>
                  <a:schemeClr val="bg1"/>
                </a:solidFill>
                <a:latin typeface="Verdana"/>
                <a:cs typeface="Verdana"/>
              </a:rPr>
              <a:t>multiple</a:t>
            </a:r>
            <a:r>
              <a:rPr sz="2000" spc="-180" dirty="0">
                <a:solidFill>
                  <a:schemeClr val="bg1"/>
                </a:solidFill>
                <a:latin typeface="Verdana"/>
                <a:cs typeface="Verdana"/>
              </a:rPr>
              <a:t> </a:t>
            </a:r>
            <a:r>
              <a:rPr sz="2000" spc="-35" dirty="0">
                <a:solidFill>
                  <a:schemeClr val="bg1"/>
                </a:solidFill>
                <a:latin typeface="Verdana"/>
                <a:cs typeface="Verdana"/>
              </a:rPr>
              <a:t>methods</a:t>
            </a:r>
            <a:r>
              <a:rPr sz="2000" spc="-110" dirty="0">
                <a:solidFill>
                  <a:schemeClr val="bg1"/>
                </a:solidFill>
                <a:latin typeface="Verdana"/>
                <a:cs typeface="Verdana"/>
              </a:rPr>
              <a:t> </a:t>
            </a:r>
            <a:r>
              <a:rPr sz="2000" spc="-10" dirty="0">
                <a:solidFill>
                  <a:schemeClr val="bg1"/>
                </a:solidFill>
                <a:latin typeface="Verdana"/>
                <a:cs typeface="Verdana"/>
              </a:rPr>
              <a:t>to</a:t>
            </a:r>
            <a:r>
              <a:rPr sz="2000" spc="-140" dirty="0">
                <a:solidFill>
                  <a:schemeClr val="bg1"/>
                </a:solidFill>
                <a:latin typeface="Verdana"/>
                <a:cs typeface="Verdana"/>
              </a:rPr>
              <a:t> </a:t>
            </a:r>
            <a:r>
              <a:rPr sz="2000" spc="-55" dirty="0">
                <a:solidFill>
                  <a:schemeClr val="bg1"/>
                </a:solidFill>
                <a:latin typeface="Verdana"/>
                <a:cs typeface="Verdana"/>
              </a:rPr>
              <a:t>answer</a:t>
            </a:r>
            <a:r>
              <a:rPr sz="2000" spc="-160" dirty="0">
                <a:solidFill>
                  <a:schemeClr val="bg1"/>
                </a:solidFill>
                <a:latin typeface="Verdana"/>
                <a:cs typeface="Verdana"/>
              </a:rPr>
              <a:t> </a:t>
            </a:r>
            <a:r>
              <a:rPr sz="2000" spc="-25" dirty="0">
                <a:solidFill>
                  <a:schemeClr val="bg1"/>
                </a:solidFill>
                <a:latin typeface="Verdana"/>
                <a:cs typeface="Verdana"/>
              </a:rPr>
              <a:t>the </a:t>
            </a:r>
            <a:r>
              <a:rPr sz="2000" spc="-10" dirty="0">
                <a:solidFill>
                  <a:schemeClr val="bg1"/>
                </a:solidFill>
                <a:latin typeface="Verdana"/>
                <a:cs typeface="Verdana"/>
              </a:rPr>
              <a:t>questions.</a:t>
            </a:r>
            <a:endParaRPr sz="2000" dirty="0">
              <a:solidFill>
                <a:schemeClr val="bg1"/>
              </a:solidFill>
              <a:latin typeface="Verdana"/>
              <a:cs typeface="Verdana"/>
            </a:endParaRPr>
          </a:p>
          <a:p>
            <a:pPr marL="356870" marR="134620" indent="-344805">
              <a:lnSpc>
                <a:spcPct val="100000"/>
              </a:lnSpc>
              <a:spcBef>
                <a:spcPts val="985"/>
              </a:spcBef>
              <a:tabLst>
                <a:tab pos="356870" algn="l"/>
              </a:tabLst>
            </a:pPr>
            <a:r>
              <a:rPr sz="1600" spc="90" dirty="0">
                <a:solidFill>
                  <a:schemeClr val="bg1"/>
                </a:solidFill>
                <a:latin typeface="Lucida Sans Unicode"/>
                <a:cs typeface="Lucida Sans Unicode"/>
              </a:rPr>
              <a:t>▶</a:t>
            </a:r>
            <a:r>
              <a:rPr sz="1600" dirty="0">
                <a:solidFill>
                  <a:schemeClr val="bg1"/>
                </a:solidFill>
                <a:latin typeface="Lucida Sans Unicode"/>
                <a:cs typeface="Lucida Sans Unicode"/>
              </a:rPr>
              <a:t>	</a:t>
            </a:r>
            <a:r>
              <a:rPr sz="2000" b="1" dirty="0">
                <a:solidFill>
                  <a:schemeClr val="bg1"/>
                </a:solidFill>
                <a:latin typeface="Tahoma"/>
                <a:cs typeface="Tahoma"/>
              </a:rPr>
              <a:t>Create</a:t>
            </a:r>
            <a:r>
              <a:rPr sz="2000" b="1" spc="-10" dirty="0">
                <a:solidFill>
                  <a:schemeClr val="bg1"/>
                </a:solidFill>
                <a:latin typeface="Tahoma"/>
                <a:cs typeface="Tahoma"/>
              </a:rPr>
              <a:t> </a:t>
            </a:r>
            <a:r>
              <a:rPr sz="2000" b="1" spc="-70" dirty="0">
                <a:solidFill>
                  <a:schemeClr val="bg1"/>
                </a:solidFill>
                <a:latin typeface="Tahoma"/>
                <a:cs typeface="Tahoma"/>
              </a:rPr>
              <a:t>the</a:t>
            </a:r>
            <a:r>
              <a:rPr sz="2000" b="1" spc="-15" dirty="0">
                <a:solidFill>
                  <a:schemeClr val="bg1"/>
                </a:solidFill>
                <a:latin typeface="Tahoma"/>
                <a:cs typeface="Tahoma"/>
              </a:rPr>
              <a:t> </a:t>
            </a:r>
            <a:r>
              <a:rPr sz="2000" b="1" spc="-95" dirty="0">
                <a:solidFill>
                  <a:schemeClr val="bg1"/>
                </a:solidFill>
                <a:latin typeface="Tahoma"/>
                <a:cs typeface="Tahoma"/>
              </a:rPr>
              <a:t>hypothesis</a:t>
            </a:r>
            <a:r>
              <a:rPr sz="2000" spc="-95" dirty="0">
                <a:solidFill>
                  <a:schemeClr val="bg1"/>
                </a:solidFill>
                <a:latin typeface="Verdana"/>
                <a:cs typeface="Verdana"/>
              </a:rPr>
              <a:t>:</a:t>
            </a:r>
            <a:r>
              <a:rPr sz="2000" spc="-145" dirty="0">
                <a:solidFill>
                  <a:schemeClr val="bg1"/>
                </a:solidFill>
                <a:latin typeface="Verdana"/>
                <a:cs typeface="Verdana"/>
              </a:rPr>
              <a:t> </a:t>
            </a:r>
            <a:r>
              <a:rPr sz="2000" spc="-20" dirty="0">
                <a:solidFill>
                  <a:schemeClr val="bg1"/>
                </a:solidFill>
                <a:latin typeface="Verdana"/>
                <a:cs typeface="Verdana"/>
              </a:rPr>
              <a:t>When</a:t>
            </a:r>
            <a:r>
              <a:rPr sz="2000" spc="-130" dirty="0">
                <a:solidFill>
                  <a:schemeClr val="bg1"/>
                </a:solidFill>
                <a:latin typeface="Verdana"/>
                <a:cs typeface="Verdana"/>
              </a:rPr>
              <a:t> </a:t>
            </a:r>
            <a:r>
              <a:rPr sz="2000" spc="-20" dirty="0">
                <a:solidFill>
                  <a:schemeClr val="bg1"/>
                </a:solidFill>
                <a:latin typeface="Verdana"/>
                <a:cs typeface="Verdana"/>
              </a:rPr>
              <a:t>the</a:t>
            </a:r>
            <a:r>
              <a:rPr sz="2000" spc="-165" dirty="0">
                <a:solidFill>
                  <a:schemeClr val="bg1"/>
                </a:solidFill>
                <a:latin typeface="Verdana"/>
                <a:cs typeface="Verdana"/>
              </a:rPr>
              <a:t> </a:t>
            </a:r>
            <a:r>
              <a:rPr sz="2000" spc="-40" dirty="0">
                <a:solidFill>
                  <a:schemeClr val="bg1"/>
                </a:solidFill>
                <a:latin typeface="Verdana"/>
                <a:cs typeface="Verdana"/>
              </a:rPr>
              <a:t>researcher</a:t>
            </a:r>
            <a:r>
              <a:rPr sz="2000" spc="-120" dirty="0">
                <a:solidFill>
                  <a:schemeClr val="bg1"/>
                </a:solidFill>
                <a:latin typeface="Verdana"/>
                <a:cs typeface="Verdana"/>
              </a:rPr>
              <a:t> </a:t>
            </a:r>
            <a:r>
              <a:rPr sz="2000" spc="-55" dirty="0">
                <a:solidFill>
                  <a:schemeClr val="bg1"/>
                </a:solidFill>
                <a:latin typeface="Verdana"/>
                <a:cs typeface="Verdana"/>
              </a:rPr>
              <a:t>has</a:t>
            </a:r>
            <a:r>
              <a:rPr sz="2000" spc="-145" dirty="0">
                <a:solidFill>
                  <a:schemeClr val="bg1"/>
                </a:solidFill>
                <a:latin typeface="Verdana"/>
                <a:cs typeface="Verdana"/>
              </a:rPr>
              <a:t> </a:t>
            </a:r>
            <a:r>
              <a:rPr sz="2000" dirty="0">
                <a:solidFill>
                  <a:schemeClr val="bg1"/>
                </a:solidFill>
                <a:latin typeface="Verdana"/>
                <a:cs typeface="Verdana"/>
              </a:rPr>
              <a:t>found</a:t>
            </a:r>
            <a:r>
              <a:rPr sz="2000" spc="-114" dirty="0">
                <a:solidFill>
                  <a:schemeClr val="bg1"/>
                </a:solidFill>
                <a:latin typeface="Verdana"/>
                <a:cs typeface="Verdana"/>
              </a:rPr>
              <a:t> </a:t>
            </a:r>
            <a:r>
              <a:rPr sz="2000" spc="-25" dirty="0">
                <a:solidFill>
                  <a:schemeClr val="bg1"/>
                </a:solidFill>
                <a:latin typeface="Verdana"/>
                <a:cs typeface="Verdana"/>
              </a:rPr>
              <a:t>out</a:t>
            </a:r>
            <a:r>
              <a:rPr sz="2000" spc="-100" dirty="0">
                <a:solidFill>
                  <a:schemeClr val="bg1"/>
                </a:solidFill>
                <a:latin typeface="Verdana"/>
                <a:cs typeface="Verdana"/>
              </a:rPr>
              <a:t> </a:t>
            </a:r>
            <a:r>
              <a:rPr sz="2000" spc="-35" dirty="0">
                <a:solidFill>
                  <a:schemeClr val="bg1"/>
                </a:solidFill>
                <a:latin typeface="Verdana"/>
                <a:cs typeface="Verdana"/>
              </a:rPr>
              <a:t>that</a:t>
            </a:r>
            <a:r>
              <a:rPr sz="2000" spc="-165" dirty="0">
                <a:solidFill>
                  <a:schemeClr val="bg1"/>
                </a:solidFill>
                <a:latin typeface="Verdana"/>
                <a:cs typeface="Verdana"/>
              </a:rPr>
              <a:t> </a:t>
            </a:r>
            <a:r>
              <a:rPr sz="2000" spc="-50" dirty="0">
                <a:solidFill>
                  <a:schemeClr val="bg1"/>
                </a:solidFill>
                <a:latin typeface="Verdana"/>
                <a:cs typeface="Verdana"/>
              </a:rPr>
              <a:t>there</a:t>
            </a:r>
            <a:r>
              <a:rPr sz="2000" spc="-165" dirty="0">
                <a:solidFill>
                  <a:schemeClr val="bg1"/>
                </a:solidFill>
                <a:latin typeface="Verdana"/>
                <a:cs typeface="Verdana"/>
              </a:rPr>
              <a:t> </a:t>
            </a:r>
            <a:r>
              <a:rPr sz="2000" dirty="0">
                <a:solidFill>
                  <a:schemeClr val="bg1"/>
                </a:solidFill>
                <a:latin typeface="Verdana"/>
                <a:cs typeface="Verdana"/>
              </a:rPr>
              <a:t>are</a:t>
            </a:r>
            <a:r>
              <a:rPr sz="2000" spc="-145" dirty="0">
                <a:solidFill>
                  <a:schemeClr val="bg1"/>
                </a:solidFill>
                <a:latin typeface="Verdana"/>
                <a:cs typeface="Verdana"/>
              </a:rPr>
              <a:t> </a:t>
            </a:r>
            <a:r>
              <a:rPr sz="2000" spc="-25" dirty="0">
                <a:solidFill>
                  <a:schemeClr val="bg1"/>
                </a:solidFill>
                <a:latin typeface="Verdana"/>
                <a:cs typeface="Verdana"/>
              </a:rPr>
              <a:t>no </a:t>
            </a:r>
            <a:r>
              <a:rPr sz="2000" spc="-100" dirty="0">
                <a:solidFill>
                  <a:schemeClr val="bg1"/>
                </a:solidFill>
                <a:latin typeface="Verdana"/>
                <a:cs typeface="Verdana"/>
              </a:rPr>
              <a:t>prior</a:t>
            </a:r>
            <a:r>
              <a:rPr sz="2000" spc="-135" dirty="0">
                <a:solidFill>
                  <a:schemeClr val="bg1"/>
                </a:solidFill>
                <a:latin typeface="Verdana"/>
                <a:cs typeface="Verdana"/>
              </a:rPr>
              <a:t> </a:t>
            </a:r>
            <a:r>
              <a:rPr sz="2000" spc="-100" dirty="0">
                <a:solidFill>
                  <a:schemeClr val="bg1"/>
                </a:solidFill>
                <a:latin typeface="Verdana"/>
                <a:cs typeface="Verdana"/>
              </a:rPr>
              <a:t>studies</a:t>
            </a:r>
            <a:r>
              <a:rPr sz="2000" spc="-130" dirty="0">
                <a:solidFill>
                  <a:schemeClr val="bg1"/>
                </a:solidFill>
                <a:latin typeface="Verdana"/>
                <a:cs typeface="Verdana"/>
              </a:rPr>
              <a:t> </a:t>
            </a:r>
            <a:r>
              <a:rPr sz="2000" spc="70" dirty="0">
                <a:solidFill>
                  <a:schemeClr val="bg1"/>
                </a:solidFill>
                <a:latin typeface="Verdana"/>
                <a:cs typeface="Verdana"/>
              </a:rPr>
              <a:t>and</a:t>
            </a:r>
            <a:r>
              <a:rPr sz="2000" spc="-135" dirty="0">
                <a:solidFill>
                  <a:schemeClr val="bg1"/>
                </a:solidFill>
                <a:latin typeface="Verdana"/>
                <a:cs typeface="Verdana"/>
              </a:rPr>
              <a:t> </a:t>
            </a:r>
            <a:r>
              <a:rPr sz="2000" spc="-10" dirty="0">
                <a:solidFill>
                  <a:schemeClr val="bg1"/>
                </a:solidFill>
                <a:latin typeface="Verdana"/>
                <a:cs typeface="Verdana"/>
              </a:rPr>
              <a:t>the</a:t>
            </a:r>
            <a:r>
              <a:rPr sz="2000" spc="-130" dirty="0">
                <a:solidFill>
                  <a:schemeClr val="bg1"/>
                </a:solidFill>
                <a:latin typeface="Verdana"/>
                <a:cs typeface="Verdana"/>
              </a:rPr>
              <a:t> </a:t>
            </a:r>
            <a:r>
              <a:rPr sz="2000" spc="-20" dirty="0">
                <a:solidFill>
                  <a:schemeClr val="bg1"/>
                </a:solidFill>
                <a:latin typeface="Verdana"/>
                <a:cs typeface="Verdana"/>
              </a:rPr>
              <a:t>problem</a:t>
            </a:r>
            <a:r>
              <a:rPr sz="2000" spc="-130" dirty="0">
                <a:solidFill>
                  <a:schemeClr val="bg1"/>
                </a:solidFill>
                <a:latin typeface="Verdana"/>
                <a:cs typeface="Verdana"/>
              </a:rPr>
              <a:t> </a:t>
            </a:r>
            <a:r>
              <a:rPr sz="2000" spc="-215" dirty="0">
                <a:solidFill>
                  <a:schemeClr val="bg1"/>
                </a:solidFill>
                <a:latin typeface="Verdana"/>
                <a:cs typeface="Verdana"/>
              </a:rPr>
              <a:t>is</a:t>
            </a:r>
            <a:r>
              <a:rPr sz="2000" spc="-135" dirty="0">
                <a:solidFill>
                  <a:schemeClr val="bg1"/>
                </a:solidFill>
                <a:latin typeface="Verdana"/>
                <a:cs typeface="Verdana"/>
              </a:rPr>
              <a:t> </a:t>
            </a:r>
            <a:r>
              <a:rPr sz="2000" spc="-35" dirty="0">
                <a:solidFill>
                  <a:schemeClr val="bg1"/>
                </a:solidFill>
                <a:latin typeface="Verdana"/>
                <a:cs typeface="Verdana"/>
              </a:rPr>
              <a:t>not</a:t>
            </a:r>
            <a:r>
              <a:rPr sz="2000" spc="-140" dirty="0">
                <a:solidFill>
                  <a:schemeClr val="bg1"/>
                </a:solidFill>
                <a:latin typeface="Verdana"/>
                <a:cs typeface="Verdana"/>
              </a:rPr>
              <a:t> </a:t>
            </a:r>
            <a:r>
              <a:rPr sz="2000" spc="-50" dirty="0">
                <a:solidFill>
                  <a:schemeClr val="bg1"/>
                </a:solidFill>
                <a:latin typeface="Verdana"/>
                <a:cs typeface="Verdana"/>
              </a:rPr>
              <a:t>precisely</a:t>
            </a:r>
            <a:r>
              <a:rPr sz="2000" spc="-114" dirty="0">
                <a:solidFill>
                  <a:schemeClr val="bg1"/>
                </a:solidFill>
                <a:latin typeface="Verdana"/>
                <a:cs typeface="Verdana"/>
              </a:rPr>
              <a:t> </a:t>
            </a:r>
            <a:r>
              <a:rPr sz="2000" spc="-65" dirty="0">
                <a:solidFill>
                  <a:schemeClr val="bg1"/>
                </a:solidFill>
                <a:latin typeface="Verdana"/>
                <a:cs typeface="Verdana"/>
              </a:rPr>
              <a:t>resolved,</a:t>
            </a:r>
            <a:r>
              <a:rPr sz="2000" spc="-100" dirty="0">
                <a:solidFill>
                  <a:schemeClr val="bg1"/>
                </a:solidFill>
                <a:latin typeface="Verdana"/>
                <a:cs typeface="Verdana"/>
              </a:rPr>
              <a:t> </a:t>
            </a:r>
            <a:r>
              <a:rPr sz="2000" spc="-20" dirty="0">
                <a:solidFill>
                  <a:schemeClr val="bg1"/>
                </a:solidFill>
                <a:latin typeface="Verdana"/>
                <a:cs typeface="Verdana"/>
              </a:rPr>
              <a:t>the</a:t>
            </a:r>
            <a:r>
              <a:rPr sz="2000" spc="-135" dirty="0">
                <a:solidFill>
                  <a:schemeClr val="bg1"/>
                </a:solidFill>
                <a:latin typeface="Verdana"/>
                <a:cs typeface="Verdana"/>
              </a:rPr>
              <a:t> </a:t>
            </a:r>
            <a:r>
              <a:rPr sz="2000" spc="-45" dirty="0">
                <a:solidFill>
                  <a:schemeClr val="bg1"/>
                </a:solidFill>
                <a:latin typeface="Verdana"/>
                <a:cs typeface="Verdana"/>
              </a:rPr>
              <a:t>researcher</a:t>
            </a:r>
            <a:r>
              <a:rPr sz="2000" spc="-130" dirty="0">
                <a:solidFill>
                  <a:schemeClr val="bg1"/>
                </a:solidFill>
                <a:latin typeface="Verdana"/>
                <a:cs typeface="Verdana"/>
              </a:rPr>
              <a:t> </a:t>
            </a:r>
            <a:r>
              <a:rPr sz="2000" spc="-20" dirty="0">
                <a:solidFill>
                  <a:schemeClr val="bg1"/>
                </a:solidFill>
                <a:latin typeface="Verdana"/>
                <a:cs typeface="Verdana"/>
              </a:rPr>
              <a:t>will </a:t>
            </a:r>
            <a:r>
              <a:rPr sz="2000" dirty="0">
                <a:solidFill>
                  <a:schemeClr val="bg1"/>
                </a:solidFill>
                <a:latin typeface="Verdana"/>
                <a:cs typeface="Verdana"/>
              </a:rPr>
              <a:t>create</a:t>
            </a:r>
            <a:r>
              <a:rPr sz="2000" spc="-90" dirty="0">
                <a:solidFill>
                  <a:schemeClr val="bg1"/>
                </a:solidFill>
                <a:latin typeface="Verdana"/>
                <a:cs typeface="Verdana"/>
              </a:rPr>
              <a:t> </a:t>
            </a:r>
            <a:r>
              <a:rPr sz="2000" spc="155" dirty="0">
                <a:solidFill>
                  <a:schemeClr val="bg1"/>
                </a:solidFill>
                <a:latin typeface="Verdana"/>
                <a:cs typeface="Verdana"/>
              </a:rPr>
              <a:t>a</a:t>
            </a:r>
            <a:r>
              <a:rPr sz="2000" spc="-60" dirty="0">
                <a:solidFill>
                  <a:schemeClr val="bg1"/>
                </a:solidFill>
                <a:latin typeface="Verdana"/>
                <a:cs typeface="Verdana"/>
              </a:rPr>
              <a:t> </a:t>
            </a:r>
            <a:r>
              <a:rPr sz="2000" spc="-75" dirty="0">
                <a:solidFill>
                  <a:schemeClr val="bg1"/>
                </a:solidFill>
                <a:latin typeface="Verdana"/>
                <a:cs typeface="Verdana"/>
              </a:rPr>
              <a:t>hypothesis</a:t>
            </a:r>
            <a:r>
              <a:rPr sz="2000" spc="-45" dirty="0">
                <a:solidFill>
                  <a:schemeClr val="bg1"/>
                </a:solidFill>
                <a:latin typeface="Verdana"/>
                <a:cs typeface="Verdana"/>
              </a:rPr>
              <a:t> </a:t>
            </a:r>
            <a:r>
              <a:rPr sz="2000" dirty="0">
                <a:solidFill>
                  <a:schemeClr val="bg1"/>
                </a:solidFill>
                <a:latin typeface="Verdana"/>
                <a:cs typeface="Verdana"/>
              </a:rPr>
              <a:t>based</a:t>
            </a:r>
            <a:r>
              <a:rPr sz="2000" spc="-65" dirty="0">
                <a:solidFill>
                  <a:schemeClr val="bg1"/>
                </a:solidFill>
                <a:latin typeface="Verdana"/>
                <a:cs typeface="Verdana"/>
              </a:rPr>
              <a:t> </a:t>
            </a:r>
            <a:r>
              <a:rPr sz="2000" dirty="0">
                <a:solidFill>
                  <a:schemeClr val="bg1"/>
                </a:solidFill>
                <a:latin typeface="Verdana"/>
                <a:cs typeface="Verdana"/>
              </a:rPr>
              <a:t>on</a:t>
            </a:r>
            <a:r>
              <a:rPr sz="2000" spc="-25" dirty="0">
                <a:solidFill>
                  <a:schemeClr val="bg1"/>
                </a:solidFill>
                <a:latin typeface="Verdana"/>
                <a:cs typeface="Verdana"/>
              </a:rPr>
              <a:t> </a:t>
            </a:r>
            <a:r>
              <a:rPr sz="2000" spc="-20" dirty="0">
                <a:solidFill>
                  <a:schemeClr val="bg1"/>
                </a:solidFill>
                <a:latin typeface="Verdana"/>
                <a:cs typeface="Verdana"/>
              </a:rPr>
              <a:t>the</a:t>
            </a:r>
            <a:r>
              <a:rPr sz="2000" spc="-85" dirty="0">
                <a:solidFill>
                  <a:schemeClr val="bg1"/>
                </a:solidFill>
                <a:latin typeface="Verdana"/>
                <a:cs typeface="Verdana"/>
              </a:rPr>
              <a:t> </a:t>
            </a:r>
            <a:r>
              <a:rPr sz="2000" spc="-75" dirty="0">
                <a:solidFill>
                  <a:schemeClr val="bg1"/>
                </a:solidFill>
                <a:latin typeface="Verdana"/>
                <a:cs typeface="Verdana"/>
              </a:rPr>
              <a:t>questions</a:t>
            </a:r>
            <a:r>
              <a:rPr sz="2000" spc="-70" dirty="0">
                <a:solidFill>
                  <a:schemeClr val="bg1"/>
                </a:solidFill>
                <a:latin typeface="Verdana"/>
                <a:cs typeface="Verdana"/>
              </a:rPr>
              <a:t> </a:t>
            </a:r>
            <a:r>
              <a:rPr sz="2000" dirty="0">
                <a:solidFill>
                  <a:schemeClr val="bg1"/>
                </a:solidFill>
                <a:latin typeface="Verdana"/>
                <a:cs typeface="Verdana"/>
              </a:rPr>
              <a:t>obtained</a:t>
            </a:r>
            <a:r>
              <a:rPr sz="2000" spc="-60" dirty="0">
                <a:solidFill>
                  <a:schemeClr val="bg1"/>
                </a:solidFill>
                <a:latin typeface="Verdana"/>
                <a:cs typeface="Verdana"/>
              </a:rPr>
              <a:t> </a:t>
            </a:r>
            <a:r>
              <a:rPr sz="2000" spc="-50" dirty="0">
                <a:solidFill>
                  <a:schemeClr val="bg1"/>
                </a:solidFill>
                <a:latin typeface="Verdana"/>
                <a:cs typeface="Verdana"/>
              </a:rPr>
              <a:t>while</a:t>
            </a:r>
            <a:r>
              <a:rPr sz="2000" spc="-90" dirty="0">
                <a:solidFill>
                  <a:schemeClr val="bg1"/>
                </a:solidFill>
                <a:latin typeface="Verdana"/>
                <a:cs typeface="Verdana"/>
              </a:rPr>
              <a:t> </a:t>
            </a:r>
            <a:r>
              <a:rPr sz="2000" spc="-60" dirty="0">
                <a:solidFill>
                  <a:schemeClr val="bg1"/>
                </a:solidFill>
                <a:latin typeface="Verdana"/>
                <a:cs typeface="Verdana"/>
              </a:rPr>
              <a:t>identifying</a:t>
            </a:r>
            <a:r>
              <a:rPr sz="2000" spc="-85" dirty="0">
                <a:solidFill>
                  <a:schemeClr val="bg1"/>
                </a:solidFill>
                <a:latin typeface="Verdana"/>
                <a:cs typeface="Verdana"/>
              </a:rPr>
              <a:t> </a:t>
            </a:r>
            <a:r>
              <a:rPr sz="2000" spc="-25" dirty="0">
                <a:solidFill>
                  <a:schemeClr val="bg1"/>
                </a:solidFill>
                <a:latin typeface="Verdana"/>
                <a:cs typeface="Verdana"/>
              </a:rPr>
              <a:t>the </a:t>
            </a:r>
            <a:r>
              <a:rPr sz="2000" spc="-10" dirty="0">
                <a:solidFill>
                  <a:schemeClr val="bg1"/>
                </a:solidFill>
                <a:latin typeface="Verdana"/>
                <a:cs typeface="Verdana"/>
              </a:rPr>
              <a:t>problem.</a:t>
            </a:r>
            <a:endParaRPr sz="2000" dirty="0">
              <a:solidFill>
                <a:schemeClr val="bg1"/>
              </a:solidFill>
              <a:latin typeface="Verdana"/>
              <a:cs typeface="Verdana"/>
            </a:endParaRPr>
          </a:p>
          <a:p>
            <a:pPr marL="356870" marR="5080" indent="-344805">
              <a:lnSpc>
                <a:spcPct val="100000"/>
              </a:lnSpc>
              <a:spcBef>
                <a:spcPts val="1015"/>
              </a:spcBef>
              <a:tabLst>
                <a:tab pos="356870" algn="l"/>
              </a:tabLst>
            </a:pPr>
            <a:r>
              <a:rPr sz="1600" spc="90" dirty="0">
                <a:solidFill>
                  <a:schemeClr val="bg1"/>
                </a:solidFill>
                <a:latin typeface="Lucida Sans Unicode"/>
                <a:cs typeface="Lucida Sans Unicode"/>
              </a:rPr>
              <a:t>▶</a:t>
            </a:r>
            <a:r>
              <a:rPr sz="1600" dirty="0">
                <a:solidFill>
                  <a:schemeClr val="bg1"/>
                </a:solidFill>
                <a:latin typeface="Lucida Sans Unicode"/>
                <a:cs typeface="Lucida Sans Unicode"/>
              </a:rPr>
              <a:t>	</a:t>
            </a:r>
            <a:r>
              <a:rPr sz="2000" b="1" spc="-150" dirty="0">
                <a:solidFill>
                  <a:schemeClr val="bg1"/>
                </a:solidFill>
                <a:latin typeface="Tahoma"/>
                <a:cs typeface="Tahoma"/>
              </a:rPr>
              <a:t>Further</a:t>
            </a:r>
            <a:r>
              <a:rPr sz="2000" b="1" dirty="0">
                <a:solidFill>
                  <a:schemeClr val="bg1"/>
                </a:solidFill>
                <a:latin typeface="Tahoma"/>
                <a:cs typeface="Tahoma"/>
              </a:rPr>
              <a:t> </a:t>
            </a:r>
            <a:r>
              <a:rPr sz="2000" b="1" spc="-70" dirty="0">
                <a:solidFill>
                  <a:schemeClr val="bg1"/>
                </a:solidFill>
                <a:latin typeface="Tahoma"/>
                <a:cs typeface="Tahoma"/>
              </a:rPr>
              <a:t>research</a:t>
            </a:r>
            <a:r>
              <a:rPr sz="2000" spc="-70" dirty="0">
                <a:solidFill>
                  <a:schemeClr val="bg1"/>
                </a:solidFill>
                <a:latin typeface="Verdana"/>
                <a:cs typeface="Verdana"/>
              </a:rPr>
              <a:t>:</a:t>
            </a:r>
            <a:r>
              <a:rPr sz="2000" spc="-145" dirty="0">
                <a:solidFill>
                  <a:schemeClr val="bg1"/>
                </a:solidFill>
                <a:latin typeface="Verdana"/>
                <a:cs typeface="Verdana"/>
              </a:rPr>
              <a:t> </a:t>
            </a:r>
            <a:r>
              <a:rPr sz="2000" spc="114" dirty="0">
                <a:solidFill>
                  <a:schemeClr val="bg1"/>
                </a:solidFill>
                <a:latin typeface="Verdana"/>
                <a:cs typeface="Verdana"/>
              </a:rPr>
              <a:t>Once</a:t>
            </a:r>
            <a:r>
              <a:rPr sz="2000" spc="-125" dirty="0">
                <a:solidFill>
                  <a:schemeClr val="bg1"/>
                </a:solidFill>
                <a:latin typeface="Verdana"/>
                <a:cs typeface="Verdana"/>
              </a:rPr>
              <a:t> </a:t>
            </a:r>
            <a:r>
              <a:rPr sz="2000" spc="-20" dirty="0">
                <a:solidFill>
                  <a:schemeClr val="bg1"/>
                </a:solidFill>
                <a:latin typeface="Verdana"/>
                <a:cs typeface="Verdana"/>
              </a:rPr>
              <a:t>the</a:t>
            </a:r>
            <a:r>
              <a:rPr sz="2000" spc="-120" dirty="0">
                <a:solidFill>
                  <a:schemeClr val="bg1"/>
                </a:solidFill>
                <a:latin typeface="Verdana"/>
                <a:cs typeface="Verdana"/>
              </a:rPr>
              <a:t> </a:t>
            </a:r>
            <a:r>
              <a:rPr sz="2000" spc="75" dirty="0">
                <a:solidFill>
                  <a:schemeClr val="bg1"/>
                </a:solidFill>
                <a:latin typeface="Verdana"/>
                <a:cs typeface="Verdana"/>
              </a:rPr>
              <a:t>data</a:t>
            </a:r>
            <a:r>
              <a:rPr sz="2000" spc="-140" dirty="0">
                <a:solidFill>
                  <a:schemeClr val="bg1"/>
                </a:solidFill>
                <a:latin typeface="Verdana"/>
                <a:cs typeface="Verdana"/>
              </a:rPr>
              <a:t> </a:t>
            </a:r>
            <a:r>
              <a:rPr sz="2000" spc="-55" dirty="0">
                <a:solidFill>
                  <a:schemeClr val="bg1"/>
                </a:solidFill>
                <a:latin typeface="Verdana"/>
                <a:cs typeface="Verdana"/>
              </a:rPr>
              <a:t>has</a:t>
            </a:r>
            <a:r>
              <a:rPr sz="2000" spc="-125" dirty="0">
                <a:solidFill>
                  <a:schemeClr val="bg1"/>
                </a:solidFill>
                <a:latin typeface="Verdana"/>
                <a:cs typeface="Verdana"/>
              </a:rPr>
              <a:t> </a:t>
            </a:r>
            <a:r>
              <a:rPr sz="2000" spc="60" dirty="0">
                <a:solidFill>
                  <a:schemeClr val="bg1"/>
                </a:solidFill>
                <a:latin typeface="Verdana"/>
                <a:cs typeface="Verdana"/>
              </a:rPr>
              <a:t>been</a:t>
            </a:r>
            <a:r>
              <a:rPr sz="2000" spc="-114" dirty="0">
                <a:solidFill>
                  <a:schemeClr val="bg1"/>
                </a:solidFill>
                <a:latin typeface="Verdana"/>
                <a:cs typeface="Verdana"/>
              </a:rPr>
              <a:t> </a:t>
            </a:r>
            <a:r>
              <a:rPr sz="2000" dirty="0">
                <a:solidFill>
                  <a:schemeClr val="bg1"/>
                </a:solidFill>
                <a:latin typeface="Verdana"/>
                <a:cs typeface="Verdana"/>
              </a:rPr>
              <a:t>obtained,</a:t>
            </a:r>
            <a:r>
              <a:rPr sz="2000" spc="-145" dirty="0">
                <a:solidFill>
                  <a:schemeClr val="bg1"/>
                </a:solidFill>
                <a:latin typeface="Verdana"/>
                <a:cs typeface="Verdana"/>
              </a:rPr>
              <a:t> </a:t>
            </a:r>
            <a:r>
              <a:rPr sz="2000" spc="-20" dirty="0">
                <a:solidFill>
                  <a:schemeClr val="bg1"/>
                </a:solidFill>
                <a:latin typeface="Verdana"/>
                <a:cs typeface="Verdana"/>
              </a:rPr>
              <a:t>the</a:t>
            </a:r>
            <a:r>
              <a:rPr sz="2000" spc="-145" dirty="0">
                <a:solidFill>
                  <a:schemeClr val="bg1"/>
                </a:solidFill>
                <a:latin typeface="Verdana"/>
                <a:cs typeface="Verdana"/>
              </a:rPr>
              <a:t> </a:t>
            </a:r>
            <a:r>
              <a:rPr sz="2000" spc="-40" dirty="0">
                <a:solidFill>
                  <a:schemeClr val="bg1"/>
                </a:solidFill>
                <a:latin typeface="Verdana"/>
                <a:cs typeface="Verdana"/>
              </a:rPr>
              <a:t>researcher</a:t>
            </a:r>
            <a:r>
              <a:rPr sz="2000" spc="-105" dirty="0">
                <a:solidFill>
                  <a:schemeClr val="bg1"/>
                </a:solidFill>
                <a:latin typeface="Verdana"/>
                <a:cs typeface="Verdana"/>
              </a:rPr>
              <a:t> </a:t>
            </a:r>
            <a:r>
              <a:rPr sz="2000" spc="-20" dirty="0">
                <a:solidFill>
                  <a:schemeClr val="bg1"/>
                </a:solidFill>
                <a:latin typeface="Verdana"/>
                <a:cs typeface="Verdana"/>
              </a:rPr>
              <a:t>will </a:t>
            </a:r>
            <a:r>
              <a:rPr sz="2000" dirty="0">
                <a:solidFill>
                  <a:schemeClr val="bg1"/>
                </a:solidFill>
                <a:latin typeface="Verdana"/>
                <a:cs typeface="Verdana"/>
              </a:rPr>
              <a:t>continue</a:t>
            </a:r>
            <a:r>
              <a:rPr sz="2000" spc="-120" dirty="0">
                <a:solidFill>
                  <a:schemeClr val="bg1"/>
                </a:solidFill>
                <a:latin typeface="Verdana"/>
                <a:cs typeface="Verdana"/>
              </a:rPr>
              <a:t> </a:t>
            </a:r>
            <a:r>
              <a:rPr sz="2000" spc="-155" dirty="0">
                <a:solidFill>
                  <a:schemeClr val="bg1"/>
                </a:solidFill>
                <a:latin typeface="Verdana"/>
                <a:cs typeface="Verdana"/>
              </a:rPr>
              <a:t>his</a:t>
            </a:r>
            <a:r>
              <a:rPr sz="2000" spc="-120" dirty="0">
                <a:solidFill>
                  <a:schemeClr val="bg1"/>
                </a:solidFill>
                <a:latin typeface="Verdana"/>
                <a:cs typeface="Verdana"/>
              </a:rPr>
              <a:t> </a:t>
            </a:r>
            <a:r>
              <a:rPr sz="2000" spc="-100" dirty="0">
                <a:solidFill>
                  <a:schemeClr val="bg1"/>
                </a:solidFill>
                <a:latin typeface="Verdana"/>
                <a:cs typeface="Verdana"/>
              </a:rPr>
              <a:t>study </a:t>
            </a:r>
            <a:r>
              <a:rPr sz="2000" spc="-55" dirty="0">
                <a:solidFill>
                  <a:schemeClr val="bg1"/>
                </a:solidFill>
                <a:latin typeface="Verdana"/>
                <a:cs typeface="Verdana"/>
              </a:rPr>
              <a:t>through</a:t>
            </a:r>
            <a:r>
              <a:rPr sz="2000" spc="-80" dirty="0">
                <a:solidFill>
                  <a:schemeClr val="bg1"/>
                </a:solidFill>
                <a:latin typeface="Verdana"/>
                <a:cs typeface="Verdana"/>
              </a:rPr>
              <a:t> </a:t>
            </a:r>
            <a:r>
              <a:rPr sz="2000" spc="-40" dirty="0">
                <a:solidFill>
                  <a:schemeClr val="bg1"/>
                </a:solidFill>
                <a:latin typeface="Verdana"/>
                <a:cs typeface="Verdana"/>
              </a:rPr>
              <a:t>descriptive</a:t>
            </a:r>
            <a:r>
              <a:rPr sz="2000" spc="-140" dirty="0">
                <a:solidFill>
                  <a:schemeClr val="bg1"/>
                </a:solidFill>
                <a:latin typeface="Verdana"/>
                <a:cs typeface="Verdana"/>
              </a:rPr>
              <a:t> </a:t>
            </a:r>
            <a:r>
              <a:rPr sz="2000" spc="-70" dirty="0">
                <a:solidFill>
                  <a:schemeClr val="bg1"/>
                </a:solidFill>
                <a:latin typeface="Verdana"/>
                <a:cs typeface="Verdana"/>
              </a:rPr>
              <a:t>investigation.</a:t>
            </a:r>
            <a:r>
              <a:rPr sz="2000" spc="-140" dirty="0">
                <a:solidFill>
                  <a:schemeClr val="bg1"/>
                </a:solidFill>
                <a:latin typeface="Verdana"/>
                <a:cs typeface="Verdana"/>
              </a:rPr>
              <a:t> </a:t>
            </a:r>
            <a:r>
              <a:rPr sz="2000" spc="-30" dirty="0">
                <a:solidFill>
                  <a:schemeClr val="bg1"/>
                </a:solidFill>
                <a:latin typeface="Verdana"/>
                <a:cs typeface="Verdana"/>
              </a:rPr>
              <a:t>Qualitative</a:t>
            </a:r>
            <a:r>
              <a:rPr sz="2000" spc="-165" dirty="0">
                <a:solidFill>
                  <a:schemeClr val="bg1"/>
                </a:solidFill>
                <a:latin typeface="Verdana"/>
                <a:cs typeface="Verdana"/>
              </a:rPr>
              <a:t> </a:t>
            </a:r>
            <a:r>
              <a:rPr sz="2000" spc="-35" dirty="0">
                <a:solidFill>
                  <a:schemeClr val="bg1"/>
                </a:solidFill>
                <a:latin typeface="Verdana"/>
                <a:cs typeface="Verdana"/>
              </a:rPr>
              <a:t>methods</a:t>
            </a:r>
            <a:r>
              <a:rPr sz="2000" spc="-95" dirty="0">
                <a:solidFill>
                  <a:schemeClr val="bg1"/>
                </a:solidFill>
                <a:latin typeface="Verdana"/>
                <a:cs typeface="Verdana"/>
              </a:rPr>
              <a:t> </a:t>
            </a:r>
            <a:r>
              <a:rPr sz="2000" spc="-25" dirty="0">
                <a:solidFill>
                  <a:schemeClr val="bg1"/>
                </a:solidFill>
                <a:latin typeface="Verdana"/>
                <a:cs typeface="Verdana"/>
              </a:rPr>
              <a:t>are used</a:t>
            </a:r>
            <a:r>
              <a:rPr sz="2000" spc="-120" dirty="0">
                <a:solidFill>
                  <a:schemeClr val="bg1"/>
                </a:solidFill>
                <a:latin typeface="Verdana"/>
                <a:cs typeface="Verdana"/>
              </a:rPr>
              <a:t> </a:t>
            </a:r>
            <a:r>
              <a:rPr sz="2000" spc="-10" dirty="0">
                <a:solidFill>
                  <a:schemeClr val="bg1"/>
                </a:solidFill>
                <a:latin typeface="Verdana"/>
                <a:cs typeface="Verdana"/>
              </a:rPr>
              <a:t>to</a:t>
            </a:r>
            <a:r>
              <a:rPr sz="2000" spc="-155" dirty="0">
                <a:solidFill>
                  <a:schemeClr val="bg1"/>
                </a:solidFill>
                <a:latin typeface="Verdana"/>
                <a:cs typeface="Verdana"/>
              </a:rPr>
              <a:t> </a:t>
            </a:r>
            <a:r>
              <a:rPr sz="2000" spc="-105" dirty="0">
                <a:solidFill>
                  <a:schemeClr val="bg1"/>
                </a:solidFill>
                <a:latin typeface="Verdana"/>
                <a:cs typeface="Verdana"/>
              </a:rPr>
              <a:t>further</a:t>
            </a:r>
            <a:r>
              <a:rPr sz="2000" spc="-140" dirty="0">
                <a:solidFill>
                  <a:schemeClr val="bg1"/>
                </a:solidFill>
                <a:latin typeface="Verdana"/>
                <a:cs typeface="Verdana"/>
              </a:rPr>
              <a:t> </a:t>
            </a:r>
            <a:r>
              <a:rPr sz="2000" spc="-105" dirty="0">
                <a:solidFill>
                  <a:schemeClr val="bg1"/>
                </a:solidFill>
                <a:latin typeface="Verdana"/>
                <a:cs typeface="Verdana"/>
              </a:rPr>
              <a:t>study</a:t>
            </a:r>
            <a:r>
              <a:rPr sz="2000" spc="-135" dirty="0">
                <a:solidFill>
                  <a:schemeClr val="bg1"/>
                </a:solidFill>
                <a:latin typeface="Verdana"/>
                <a:cs typeface="Verdana"/>
              </a:rPr>
              <a:t> </a:t>
            </a:r>
            <a:r>
              <a:rPr sz="2000" spc="-20" dirty="0">
                <a:solidFill>
                  <a:schemeClr val="bg1"/>
                </a:solidFill>
                <a:latin typeface="Verdana"/>
                <a:cs typeface="Verdana"/>
              </a:rPr>
              <a:t>the</a:t>
            </a:r>
            <a:r>
              <a:rPr sz="2000" spc="-165" dirty="0">
                <a:solidFill>
                  <a:schemeClr val="bg1"/>
                </a:solidFill>
                <a:latin typeface="Verdana"/>
                <a:cs typeface="Verdana"/>
              </a:rPr>
              <a:t> </a:t>
            </a:r>
            <a:r>
              <a:rPr sz="2000" spc="-45" dirty="0">
                <a:solidFill>
                  <a:schemeClr val="bg1"/>
                </a:solidFill>
                <a:latin typeface="Verdana"/>
                <a:cs typeface="Verdana"/>
              </a:rPr>
              <a:t>subject</a:t>
            </a:r>
            <a:r>
              <a:rPr sz="2000" spc="-120" dirty="0">
                <a:solidFill>
                  <a:schemeClr val="bg1"/>
                </a:solidFill>
                <a:latin typeface="Verdana"/>
                <a:cs typeface="Verdana"/>
              </a:rPr>
              <a:t> </a:t>
            </a:r>
            <a:r>
              <a:rPr sz="2000" spc="-105" dirty="0">
                <a:solidFill>
                  <a:schemeClr val="bg1"/>
                </a:solidFill>
                <a:latin typeface="Verdana"/>
                <a:cs typeface="Verdana"/>
              </a:rPr>
              <a:t>in</a:t>
            </a:r>
            <a:r>
              <a:rPr sz="2000" spc="-135" dirty="0">
                <a:solidFill>
                  <a:schemeClr val="bg1"/>
                </a:solidFill>
                <a:latin typeface="Verdana"/>
                <a:cs typeface="Verdana"/>
              </a:rPr>
              <a:t> </a:t>
            </a:r>
            <a:r>
              <a:rPr sz="2000" spc="-10" dirty="0">
                <a:solidFill>
                  <a:schemeClr val="bg1"/>
                </a:solidFill>
                <a:latin typeface="Verdana"/>
                <a:cs typeface="Verdana"/>
              </a:rPr>
              <a:t>detail</a:t>
            </a:r>
            <a:r>
              <a:rPr sz="2000" spc="-185" dirty="0">
                <a:solidFill>
                  <a:schemeClr val="bg1"/>
                </a:solidFill>
                <a:latin typeface="Verdana"/>
                <a:cs typeface="Verdana"/>
              </a:rPr>
              <a:t> </a:t>
            </a:r>
            <a:r>
              <a:rPr sz="2000" spc="70" dirty="0">
                <a:solidFill>
                  <a:schemeClr val="bg1"/>
                </a:solidFill>
                <a:latin typeface="Verdana"/>
                <a:cs typeface="Verdana"/>
              </a:rPr>
              <a:t>and</a:t>
            </a:r>
            <a:r>
              <a:rPr sz="2000" spc="-140" dirty="0">
                <a:solidFill>
                  <a:schemeClr val="bg1"/>
                </a:solidFill>
                <a:latin typeface="Verdana"/>
                <a:cs typeface="Verdana"/>
              </a:rPr>
              <a:t> </a:t>
            </a:r>
            <a:r>
              <a:rPr sz="2000" spc="-40" dirty="0">
                <a:solidFill>
                  <a:schemeClr val="bg1"/>
                </a:solidFill>
                <a:latin typeface="Verdana"/>
                <a:cs typeface="Verdana"/>
              </a:rPr>
              <a:t>find</a:t>
            </a:r>
            <a:r>
              <a:rPr sz="2000" spc="-145" dirty="0">
                <a:solidFill>
                  <a:schemeClr val="bg1"/>
                </a:solidFill>
                <a:latin typeface="Verdana"/>
                <a:cs typeface="Verdana"/>
              </a:rPr>
              <a:t> </a:t>
            </a:r>
            <a:r>
              <a:rPr sz="2000" spc="-25" dirty="0">
                <a:solidFill>
                  <a:schemeClr val="bg1"/>
                </a:solidFill>
                <a:latin typeface="Verdana"/>
                <a:cs typeface="Verdana"/>
              </a:rPr>
              <a:t>out</a:t>
            </a:r>
            <a:r>
              <a:rPr sz="2000" spc="-100" dirty="0">
                <a:solidFill>
                  <a:schemeClr val="bg1"/>
                </a:solidFill>
                <a:latin typeface="Verdana"/>
                <a:cs typeface="Verdana"/>
              </a:rPr>
              <a:t> </a:t>
            </a:r>
            <a:r>
              <a:rPr sz="2000" spc="-120" dirty="0">
                <a:solidFill>
                  <a:schemeClr val="bg1"/>
                </a:solidFill>
                <a:latin typeface="Verdana"/>
                <a:cs typeface="Verdana"/>
              </a:rPr>
              <a:t>if</a:t>
            </a:r>
            <a:r>
              <a:rPr sz="2000" spc="-170" dirty="0">
                <a:solidFill>
                  <a:schemeClr val="bg1"/>
                </a:solidFill>
                <a:latin typeface="Verdana"/>
                <a:cs typeface="Verdana"/>
              </a:rPr>
              <a:t> </a:t>
            </a:r>
            <a:r>
              <a:rPr sz="2000" spc="-20" dirty="0">
                <a:solidFill>
                  <a:schemeClr val="bg1"/>
                </a:solidFill>
                <a:latin typeface="Verdana"/>
                <a:cs typeface="Verdana"/>
              </a:rPr>
              <a:t>the</a:t>
            </a:r>
            <a:r>
              <a:rPr sz="2000" spc="-165" dirty="0">
                <a:solidFill>
                  <a:schemeClr val="bg1"/>
                </a:solidFill>
                <a:latin typeface="Verdana"/>
                <a:cs typeface="Verdana"/>
              </a:rPr>
              <a:t> </a:t>
            </a:r>
            <a:r>
              <a:rPr sz="2000" spc="-60" dirty="0">
                <a:solidFill>
                  <a:schemeClr val="bg1"/>
                </a:solidFill>
                <a:latin typeface="Verdana"/>
                <a:cs typeface="Verdana"/>
              </a:rPr>
              <a:t>information</a:t>
            </a:r>
            <a:r>
              <a:rPr sz="2000" spc="-130" dirty="0">
                <a:solidFill>
                  <a:schemeClr val="bg1"/>
                </a:solidFill>
                <a:latin typeface="Verdana"/>
                <a:cs typeface="Verdana"/>
              </a:rPr>
              <a:t> </a:t>
            </a:r>
            <a:r>
              <a:rPr sz="2000" spc="-210" dirty="0">
                <a:solidFill>
                  <a:schemeClr val="bg1"/>
                </a:solidFill>
                <a:latin typeface="Verdana"/>
                <a:cs typeface="Verdana"/>
              </a:rPr>
              <a:t>is</a:t>
            </a:r>
            <a:r>
              <a:rPr sz="2000" spc="-150" dirty="0">
                <a:solidFill>
                  <a:schemeClr val="bg1"/>
                </a:solidFill>
                <a:latin typeface="Verdana"/>
                <a:cs typeface="Verdana"/>
              </a:rPr>
              <a:t> </a:t>
            </a:r>
            <a:r>
              <a:rPr sz="2000" spc="-20" dirty="0">
                <a:solidFill>
                  <a:schemeClr val="bg1"/>
                </a:solidFill>
                <a:latin typeface="Verdana"/>
                <a:cs typeface="Verdana"/>
              </a:rPr>
              <a:t>true </a:t>
            </a:r>
            <a:r>
              <a:rPr sz="2000" spc="-100" dirty="0">
                <a:solidFill>
                  <a:schemeClr val="bg1"/>
                </a:solidFill>
                <a:latin typeface="Verdana"/>
                <a:cs typeface="Verdana"/>
              </a:rPr>
              <a:t>or</a:t>
            </a:r>
            <a:r>
              <a:rPr sz="2000" spc="-114" dirty="0">
                <a:solidFill>
                  <a:schemeClr val="bg1"/>
                </a:solidFill>
                <a:latin typeface="Verdana"/>
                <a:cs typeface="Verdana"/>
              </a:rPr>
              <a:t> </a:t>
            </a:r>
            <a:r>
              <a:rPr sz="2000" spc="-20" dirty="0">
                <a:solidFill>
                  <a:schemeClr val="bg1"/>
                </a:solidFill>
                <a:latin typeface="Verdana"/>
                <a:cs typeface="Verdana"/>
              </a:rPr>
              <a:t>not.</a:t>
            </a:r>
            <a:endParaRPr lang="en-US" sz="2000" spc="-20" dirty="0">
              <a:solidFill>
                <a:schemeClr val="bg1"/>
              </a:solidFill>
              <a:latin typeface="Verdana"/>
              <a:cs typeface="Verdana"/>
            </a:endParaRPr>
          </a:p>
          <a:p>
            <a:pPr marL="356870" marR="5080" indent="-344805">
              <a:lnSpc>
                <a:spcPct val="100000"/>
              </a:lnSpc>
              <a:spcBef>
                <a:spcPts val="1015"/>
              </a:spcBef>
              <a:tabLst>
                <a:tab pos="356870" algn="l"/>
              </a:tabLst>
            </a:pPr>
            <a:r>
              <a:rPr lang="en-US" sz="2000" spc="-20" dirty="0">
                <a:solidFill>
                  <a:schemeClr val="bg1"/>
                </a:solidFill>
                <a:latin typeface="Verdana"/>
                <a:cs typeface="Verdana"/>
              </a:rPr>
              <a:t>Hypothesis Example:</a:t>
            </a:r>
          </a:p>
          <a:p>
            <a:pPr marL="356870" marR="5080" indent="-344805">
              <a:lnSpc>
                <a:spcPct val="100000"/>
              </a:lnSpc>
              <a:spcBef>
                <a:spcPts val="1015"/>
              </a:spcBef>
              <a:tabLst>
                <a:tab pos="356870" algn="l"/>
              </a:tabLst>
            </a:pPr>
            <a:r>
              <a:rPr lang="en-US" sz="2000" dirty="0">
                <a:solidFill>
                  <a:schemeClr val="bg1"/>
                </a:solidFill>
              </a:rPr>
              <a:t>"There may be a relationship between social media usage and feelings of loneliness, but the nature of this relationship is not yet understood." </a:t>
            </a:r>
            <a:endParaRPr sz="2000" dirty="0">
              <a:solidFill>
                <a:schemeClr val="bg1"/>
              </a:solidFill>
              <a:latin typeface="Verdana"/>
              <a:cs typeface="Verdana"/>
            </a:endParaRPr>
          </a:p>
        </p:txBody>
      </p:sp>
      <p:pic>
        <p:nvPicPr>
          <p:cNvPr id="16386"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1"/>
            <a:ext cx="9524999" cy="114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33335" y="1677444"/>
            <a:ext cx="9104884" cy="593368"/>
          </a:xfrm>
          <a:prstGeom prst="rect">
            <a:avLst/>
          </a:prstGeom>
        </p:spPr>
        <p:txBody>
          <a:bodyPr vert="horz" wrap="square" lIns="0" tIns="27940" rIns="0" bIns="0" rtlCol="0">
            <a:spAutoFit/>
          </a:bodyPr>
          <a:lstStyle/>
          <a:p>
            <a:pPr marL="12700" marR="5080">
              <a:lnSpc>
                <a:spcPts val="5020"/>
              </a:lnSpc>
              <a:spcBef>
                <a:spcPts val="220"/>
              </a:spcBef>
            </a:pPr>
            <a:r>
              <a:rPr sz="2400" b="1" dirty="0">
                <a:solidFill>
                  <a:schemeClr val="bg1"/>
                </a:solidFill>
                <a:latin typeface="Tahoma"/>
                <a:cs typeface="Tahoma"/>
              </a:rPr>
              <a:t>Advantages</a:t>
            </a:r>
            <a:r>
              <a:rPr sz="2400" b="1" spc="-90" dirty="0">
                <a:solidFill>
                  <a:schemeClr val="bg1"/>
                </a:solidFill>
                <a:latin typeface="Tahoma"/>
                <a:cs typeface="Tahoma"/>
              </a:rPr>
              <a:t> of </a:t>
            </a:r>
            <a:r>
              <a:rPr sz="2400" b="1" spc="-145" dirty="0">
                <a:solidFill>
                  <a:schemeClr val="bg1"/>
                </a:solidFill>
                <a:latin typeface="Tahoma"/>
                <a:cs typeface="Tahoma"/>
              </a:rPr>
              <a:t>Exploratory </a:t>
            </a:r>
            <a:r>
              <a:rPr sz="2400" b="1" spc="-10" dirty="0">
                <a:solidFill>
                  <a:schemeClr val="bg1"/>
                </a:solidFill>
                <a:latin typeface="Tahoma"/>
                <a:cs typeface="Tahoma"/>
              </a:rPr>
              <a:t>research</a:t>
            </a:r>
            <a:endParaRPr sz="2400" dirty="0">
              <a:solidFill>
                <a:schemeClr val="bg1"/>
              </a:solidFill>
              <a:latin typeface="Tahoma"/>
              <a:cs typeface="Tahoma"/>
            </a:endParaRPr>
          </a:p>
        </p:txBody>
      </p:sp>
      <p:sp>
        <p:nvSpPr>
          <p:cNvPr id="12" name="object 12"/>
          <p:cNvSpPr txBox="1"/>
          <p:nvPr/>
        </p:nvSpPr>
        <p:spPr>
          <a:xfrm>
            <a:off x="698970" y="2514600"/>
            <a:ext cx="10745725" cy="3479158"/>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400" spc="75" dirty="0">
                <a:solidFill>
                  <a:srgbClr val="EE52A4"/>
                </a:solidFill>
                <a:latin typeface="Times New Roman" pitchFamily="18" charset="0"/>
                <a:cs typeface="Times New Roman" pitchFamily="18" charset="0"/>
              </a:rPr>
              <a:t>▶</a:t>
            </a:r>
            <a:r>
              <a:rPr sz="2400" dirty="0">
                <a:solidFill>
                  <a:srgbClr val="EE52A4"/>
                </a:solidFill>
                <a:latin typeface="Times New Roman" pitchFamily="18" charset="0"/>
                <a:cs typeface="Times New Roman" pitchFamily="18" charset="0"/>
              </a:rPr>
              <a:t>	</a:t>
            </a:r>
            <a:r>
              <a:rPr sz="2400" spc="-120" dirty="0">
                <a:solidFill>
                  <a:srgbClr val="FFFFFF"/>
                </a:solidFill>
                <a:latin typeface="Times New Roman" pitchFamily="18" charset="0"/>
                <a:cs typeface="Times New Roman" pitchFamily="18" charset="0"/>
              </a:rPr>
              <a:t>The</a:t>
            </a:r>
            <a:r>
              <a:rPr sz="2400" spc="-95"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researcher</a:t>
            </a:r>
            <a:r>
              <a:rPr sz="2400" spc="-114"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has</a:t>
            </a:r>
            <a:r>
              <a:rPr sz="2400" spc="-120" dirty="0">
                <a:solidFill>
                  <a:srgbClr val="FFFFFF"/>
                </a:solidFill>
                <a:latin typeface="Times New Roman" pitchFamily="18" charset="0"/>
                <a:cs typeface="Times New Roman" pitchFamily="18" charset="0"/>
              </a:rPr>
              <a:t> </a:t>
            </a:r>
            <a:r>
              <a:rPr sz="2400" spc="155" dirty="0">
                <a:solidFill>
                  <a:srgbClr val="FFFFFF"/>
                </a:solidFill>
                <a:latin typeface="Times New Roman" pitchFamily="18" charset="0"/>
                <a:cs typeface="Times New Roman" pitchFamily="18" charset="0"/>
              </a:rPr>
              <a:t>a</a:t>
            </a:r>
            <a:r>
              <a:rPr sz="2400" spc="-114"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lot</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95" dirty="0">
                <a:solidFill>
                  <a:srgbClr val="FFFFFF"/>
                </a:solidFill>
                <a:latin typeface="Times New Roman" pitchFamily="18" charset="0"/>
                <a:cs typeface="Times New Roman" pitchFamily="18" charset="0"/>
              </a:rPr>
              <a:t> </a:t>
            </a:r>
            <a:r>
              <a:rPr sz="2400" spc="-110" dirty="0">
                <a:solidFill>
                  <a:srgbClr val="FFFFFF"/>
                </a:solidFill>
                <a:latin typeface="Times New Roman" pitchFamily="18" charset="0"/>
                <a:cs typeface="Times New Roman" pitchFamily="18" charset="0"/>
              </a:rPr>
              <a:t>flexibility</a:t>
            </a:r>
            <a:r>
              <a:rPr sz="2400" spc="-185"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and</a:t>
            </a:r>
            <a:r>
              <a:rPr sz="2400" spc="-114" dirty="0">
                <a:solidFill>
                  <a:srgbClr val="FFFFFF"/>
                </a:solidFill>
                <a:latin typeface="Times New Roman" pitchFamily="18" charset="0"/>
                <a:cs typeface="Times New Roman" pitchFamily="18" charset="0"/>
              </a:rPr>
              <a:t> </a:t>
            </a:r>
            <a:r>
              <a:rPr sz="2400" spc="120" dirty="0">
                <a:solidFill>
                  <a:srgbClr val="FFFFFF"/>
                </a:solidFill>
                <a:latin typeface="Times New Roman" pitchFamily="18" charset="0"/>
                <a:cs typeface="Times New Roman" pitchFamily="18" charset="0"/>
              </a:rPr>
              <a:t>can</a:t>
            </a:r>
            <a:r>
              <a:rPr sz="2400" spc="-114"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adapt</a:t>
            </a:r>
            <a:r>
              <a:rPr sz="2400" spc="-12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to</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changes</a:t>
            </a:r>
            <a:r>
              <a:rPr sz="2400" spc="-120"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as</a:t>
            </a:r>
            <a:r>
              <a:rPr sz="2400" spc="-114"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the</a:t>
            </a:r>
            <a:r>
              <a:rPr sz="2400" spc="-14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research</a:t>
            </a:r>
            <a:endParaRPr sz="2400" dirty="0">
              <a:latin typeface="Times New Roman" pitchFamily="18" charset="0"/>
              <a:cs typeface="Times New Roman" pitchFamily="18" charset="0"/>
            </a:endParaRPr>
          </a:p>
          <a:p>
            <a:pPr marL="356870">
              <a:lnSpc>
                <a:spcPct val="100000"/>
              </a:lnSpc>
            </a:pPr>
            <a:r>
              <a:rPr sz="2400" spc="-10" dirty="0">
                <a:solidFill>
                  <a:srgbClr val="FFFFFF"/>
                </a:solidFill>
                <a:latin typeface="Times New Roman" pitchFamily="18" charset="0"/>
                <a:cs typeface="Times New Roman" pitchFamily="18" charset="0"/>
              </a:rPr>
              <a:t>progresses.</a:t>
            </a:r>
            <a:endParaRPr sz="2400" dirty="0">
              <a:latin typeface="Times New Roman" pitchFamily="18" charset="0"/>
              <a:cs typeface="Times New Roman" pitchFamily="18" charset="0"/>
            </a:endParaRPr>
          </a:p>
          <a:p>
            <a:pPr marL="12700">
              <a:lnSpc>
                <a:spcPct val="100000"/>
              </a:lnSpc>
              <a:spcBef>
                <a:spcPts val="985"/>
              </a:spcBef>
              <a:tabLst>
                <a:tab pos="356870" algn="l"/>
              </a:tabLst>
            </a:pPr>
            <a:r>
              <a:rPr sz="2400" spc="75" dirty="0">
                <a:solidFill>
                  <a:srgbClr val="EE52A4"/>
                </a:solidFill>
                <a:latin typeface="Times New Roman" pitchFamily="18" charset="0"/>
                <a:cs typeface="Times New Roman" pitchFamily="18" charset="0"/>
              </a:rPr>
              <a:t>▶</a:t>
            </a:r>
            <a:r>
              <a:rPr sz="2400" dirty="0">
                <a:solidFill>
                  <a:srgbClr val="EE52A4"/>
                </a:solidFill>
                <a:latin typeface="Times New Roman" pitchFamily="18" charset="0"/>
                <a:cs typeface="Times New Roman" pitchFamily="18" charset="0"/>
              </a:rPr>
              <a:t>	</a:t>
            </a:r>
            <a:r>
              <a:rPr sz="2400" spc="-250" dirty="0">
                <a:solidFill>
                  <a:srgbClr val="FFFFFF"/>
                </a:solidFill>
                <a:latin typeface="Times New Roman" pitchFamily="18" charset="0"/>
                <a:cs typeface="Times New Roman" pitchFamily="18" charset="0"/>
              </a:rPr>
              <a:t>It</a:t>
            </a:r>
            <a:r>
              <a:rPr sz="2400" spc="-175" dirty="0">
                <a:solidFill>
                  <a:srgbClr val="FFFFFF"/>
                </a:solidFill>
                <a:latin typeface="Times New Roman" pitchFamily="18" charset="0"/>
                <a:cs typeface="Times New Roman" pitchFamily="18" charset="0"/>
              </a:rPr>
              <a:t> </a:t>
            </a:r>
            <a:r>
              <a:rPr sz="2400" spc="-215" dirty="0">
                <a:solidFill>
                  <a:srgbClr val="FFFFFF"/>
                </a:solidFill>
                <a:latin typeface="Times New Roman" pitchFamily="18" charset="0"/>
                <a:cs typeface="Times New Roman" pitchFamily="18" charset="0"/>
              </a:rPr>
              <a:t>is</a:t>
            </a:r>
            <a:r>
              <a:rPr sz="2400" spc="-145"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usually</a:t>
            </a:r>
            <a:r>
              <a:rPr sz="2400" spc="-13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low</a:t>
            </a:r>
            <a:r>
              <a:rPr sz="2400" spc="-14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cost.</a:t>
            </a:r>
            <a:endParaRPr sz="2400" dirty="0">
              <a:latin typeface="Times New Roman" pitchFamily="18" charset="0"/>
              <a:cs typeface="Times New Roman" pitchFamily="18" charset="0"/>
            </a:endParaRPr>
          </a:p>
          <a:p>
            <a:pPr marL="12700">
              <a:lnSpc>
                <a:spcPct val="100000"/>
              </a:lnSpc>
              <a:spcBef>
                <a:spcPts val="1015"/>
              </a:spcBef>
              <a:tabLst>
                <a:tab pos="356870" algn="l"/>
              </a:tabLst>
            </a:pPr>
            <a:r>
              <a:rPr sz="2400" spc="75" dirty="0">
                <a:solidFill>
                  <a:srgbClr val="EE52A4"/>
                </a:solidFill>
                <a:latin typeface="Times New Roman" pitchFamily="18" charset="0"/>
                <a:cs typeface="Times New Roman" pitchFamily="18" charset="0"/>
              </a:rPr>
              <a:t>▶</a:t>
            </a:r>
            <a:r>
              <a:rPr sz="2400" dirty="0">
                <a:solidFill>
                  <a:srgbClr val="EE52A4"/>
                </a:solidFill>
                <a:latin typeface="Times New Roman" pitchFamily="18" charset="0"/>
                <a:cs typeface="Times New Roman" pitchFamily="18" charset="0"/>
              </a:rPr>
              <a:t>	</a:t>
            </a:r>
            <a:r>
              <a:rPr sz="2400" spc="-250" dirty="0">
                <a:solidFill>
                  <a:srgbClr val="FFFFFF"/>
                </a:solidFill>
                <a:latin typeface="Times New Roman" pitchFamily="18" charset="0"/>
                <a:cs typeface="Times New Roman" pitchFamily="18" charset="0"/>
              </a:rPr>
              <a:t>It</a:t>
            </a:r>
            <a:r>
              <a:rPr sz="2400" spc="-170"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helps</a:t>
            </a:r>
            <a:r>
              <a:rPr sz="2400" spc="-140"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lay</a:t>
            </a:r>
            <a:r>
              <a:rPr sz="2400" spc="-15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the</a:t>
            </a:r>
            <a:r>
              <a:rPr sz="2400" spc="-16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foundation</a:t>
            </a:r>
            <a:r>
              <a:rPr sz="2400" spc="-10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140" dirty="0">
                <a:solidFill>
                  <a:srgbClr val="FFFFFF"/>
                </a:solidFill>
                <a:latin typeface="Times New Roman" pitchFamily="18" charset="0"/>
                <a:cs typeface="Times New Roman" pitchFamily="18" charset="0"/>
              </a:rPr>
              <a:t> </a:t>
            </a:r>
            <a:r>
              <a:rPr sz="2400" spc="155" dirty="0">
                <a:solidFill>
                  <a:srgbClr val="FFFFFF"/>
                </a:solidFill>
                <a:latin typeface="Times New Roman" pitchFamily="18" charset="0"/>
                <a:cs typeface="Times New Roman" pitchFamily="18" charset="0"/>
              </a:rPr>
              <a:t>a</a:t>
            </a:r>
            <a:r>
              <a:rPr sz="2400" spc="-135"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research,</a:t>
            </a:r>
            <a:r>
              <a:rPr sz="2400" spc="-11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which</a:t>
            </a:r>
            <a:r>
              <a:rPr sz="2400" spc="-150" dirty="0">
                <a:solidFill>
                  <a:srgbClr val="FFFFFF"/>
                </a:solidFill>
                <a:latin typeface="Times New Roman" pitchFamily="18" charset="0"/>
                <a:cs typeface="Times New Roman" pitchFamily="18" charset="0"/>
              </a:rPr>
              <a:t> </a:t>
            </a:r>
            <a:r>
              <a:rPr sz="2400" spc="120" dirty="0">
                <a:solidFill>
                  <a:srgbClr val="FFFFFF"/>
                </a:solidFill>
                <a:latin typeface="Times New Roman" pitchFamily="18" charset="0"/>
                <a:cs typeface="Times New Roman" pitchFamily="18" charset="0"/>
              </a:rPr>
              <a:t>can</a:t>
            </a:r>
            <a:r>
              <a:rPr sz="2400" spc="-130"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lead</a:t>
            </a:r>
            <a:r>
              <a:rPr sz="2400" spc="-15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to</a:t>
            </a:r>
            <a:r>
              <a:rPr sz="2400" spc="-140"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further</a:t>
            </a:r>
            <a:r>
              <a:rPr sz="2400" spc="-14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research.</a:t>
            </a:r>
            <a:endParaRPr sz="2400" dirty="0">
              <a:latin typeface="Times New Roman" pitchFamily="18" charset="0"/>
              <a:cs typeface="Times New Roman" pitchFamily="18" charset="0"/>
            </a:endParaRPr>
          </a:p>
          <a:p>
            <a:pPr marL="12700">
              <a:lnSpc>
                <a:spcPct val="100000"/>
              </a:lnSpc>
              <a:spcBef>
                <a:spcPts val="1005"/>
              </a:spcBef>
              <a:tabLst>
                <a:tab pos="356870" algn="l"/>
              </a:tabLst>
            </a:pPr>
            <a:r>
              <a:rPr sz="2400" spc="90" dirty="0">
                <a:solidFill>
                  <a:srgbClr val="EE52A4"/>
                </a:solidFill>
                <a:latin typeface="Times New Roman" pitchFamily="18" charset="0"/>
                <a:cs typeface="Times New Roman" pitchFamily="18" charset="0"/>
              </a:rPr>
              <a:t>▶</a:t>
            </a:r>
            <a:r>
              <a:rPr sz="2400" dirty="0">
                <a:solidFill>
                  <a:srgbClr val="EE52A4"/>
                </a:solidFill>
                <a:latin typeface="Times New Roman" pitchFamily="18" charset="0"/>
                <a:cs typeface="Times New Roman" pitchFamily="18" charset="0"/>
              </a:rPr>
              <a:t>	</a:t>
            </a:r>
            <a:r>
              <a:rPr sz="2400" spc="-250" dirty="0">
                <a:solidFill>
                  <a:srgbClr val="FFFFFF"/>
                </a:solidFill>
                <a:latin typeface="Times New Roman" pitchFamily="18" charset="0"/>
                <a:cs typeface="Times New Roman" pitchFamily="18" charset="0"/>
              </a:rPr>
              <a:t>It</a:t>
            </a:r>
            <a:r>
              <a:rPr sz="2400" spc="-1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enables</a:t>
            </a:r>
            <a:r>
              <a:rPr sz="2400" spc="-114"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the</a:t>
            </a:r>
            <a:r>
              <a:rPr sz="2400" spc="-140"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researcher</a:t>
            </a:r>
            <a:r>
              <a:rPr sz="2400" spc="-95"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understand</a:t>
            </a:r>
            <a:r>
              <a:rPr sz="2400" spc="-1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at</a:t>
            </a:r>
            <a:r>
              <a:rPr sz="2400" spc="-120"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an</a:t>
            </a:r>
            <a:r>
              <a:rPr sz="2400" spc="-110"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early</a:t>
            </a:r>
            <a:r>
              <a:rPr sz="2400" spc="-130"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stage,</a:t>
            </a:r>
            <a:r>
              <a:rPr sz="2400" spc="-140" dirty="0">
                <a:solidFill>
                  <a:srgbClr val="FFFFFF"/>
                </a:solidFill>
                <a:latin typeface="Times New Roman" pitchFamily="18" charset="0"/>
                <a:cs typeface="Times New Roman" pitchFamily="18" charset="0"/>
              </a:rPr>
              <a:t> </a:t>
            </a:r>
            <a:r>
              <a:rPr sz="2400" spc="-120" dirty="0">
                <a:solidFill>
                  <a:srgbClr val="FFFFFF"/>
                </a:solidFill>
                <a:latin typeface="Times New Roman" pitchFamily="18" charset="0"/>
                <a:cs typeface="Times New Roman" pitchFamily="18" charset="0"/>
              </a:rPr>
              <a:t>if </a:t>
            </a:r>
            <a:r>
              <a:rPr sz="2400" spc="-20" dirty="0">
                <a:solidFill>
                  <a:srgbClr val="FFFFFF"/>
                </a:solidFill>
                <a:latin typeface="Times New Roman" pitchFamily="18" charset="0"/>
                <a:cs typeface="Times New Roman" pitchFamily="18" charset="0"/>
              </a:rPr>
              <a:t>the</a:t>
            </a:r>
            <a:r>
              <a:rPr sz="2400" spc="-1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topic</a:t>
            </a:r>
            <a:r>
              <a:rPr sz="2400" spc="-135" dirty="0">
                <a:solidFill>
                  <a:srgbClr val="FFFFFF"/>
                </a:solidFill>
                <a:latin typeface="Times New Roman" pitchFamily="18" charset="0"/>
                <a:cs typeface="Times New Roman" pitchFamily="18" charset="0"/>
              </a:rPr>
              <a:t> </a:t>
            </a:r>
            <a:r>
              <a:rPr sz="2400" spc="-210" dirty="0">
                <a:solidFill>
                  <a:srgbClr val="FFFFFF"/>
                </a:solidFill>
                <a:latin typeface="Times New Roman" pitchFamily="18" charset="0"/>
                <a:cs typeface="Times New Roman" pitchFamily="18" charset="0"/>
              </a:rPr>
              <a:t>is</a:t>
            </a:r>
            <a:r>
              <a:rPr sz="2400" spc="-12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worth</a:t>
            </a:r>
            <a:endParaRPr sz="2400" dirty="0">
              <a:latin typeface="Times New Roman" pitchFamily="18" charset="0"/>
              <a:cs typeface="Times New Roman" pitchFamily="18" charset="0"/>
            </a:endParaRPr>
          </a:p>
          <a:p>
            <a:pPr marL="356870">
              <a:lnSpc>
                <a:spcPct val="100000"/>
              </a:lnSpc>
              <a:spcBef>
                <a:spcPts val="5"/>
              </a:spcBef>
              <a:tabLst>
                <a:tab pos="4466590" algn="l"/>
              </a:tabLst>
            </a:pPr>
            <a:r>
              <a:rPr sz="2400" spc="-80" dirty="0">
                <a:solidFill>
                  <a:srgbClr val="FFFFFF"/>
                </a:solidFill>
                <a:latin typeface="Times New Roman" pitchFamily="18" charset="0"/>
                <a:cs typeface="Times New Roman" pitchFamily="18" charset="0"/>
              </a:rPr>
              <a:t>investing</a:t>
            </a:r>
            <a:r>
              <a:rPr sz="2400" spc="-12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the</a:t>
            </a:r>
            <a:r>
              <a:rPr sz="2400" spc="-145" dirty="0">
                <a:solidFill>
                  <a:srgbClr val="FFFFFF"/>
                </a:solidFill>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time</a:t>
            </a:r>
            <a:r>
              <a:rPr sz="2400" spc="-14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and</a:t>
            </a:r>
            <a:r>
              <a:rPr sz="2400" spc="-12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resources</a:t>
            </a:r>
            <a:r>
              <a:rPr sz="240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and</a:t>
            </a:r>
            <a:r>
              <a:rPr sz="2400" spc="-145" dirty="0">
                <a:solidFill>
                  <a:srgbClr val="FFFFFF"/>
                </a:solidFill>
                <a:latin typeface="Times New Roman" pitchFamily="18" charset="0"/>
                <a:cs typeface="Times New Roman" pitchFamily="18" charset="0"/>
              </a:rPr>
              <a:t> </a:t>
            </a:r>
            <a:r>
              <a:rPr sz="2400" spc="-120" dirty="0">
                <a:solidFill>
                  <a:srgbClr val="FFFFFF"/>
                </a:solidFill>
                <a:latin typeface="Times New Roman" pitchFamily="18" charset="0"/>
                <a:cs typeface="Times New Roman" pitchFamily="18" charset="0"/>
              </a:rPr>
              <a:t>if</a:t>
            </a:r>
            <a:r>
              <a:rPr sz="2400" spc="-140" dirty="0">
                <a:solidFill>
                  <a:srgbClr val="FFFFFF"/>
                </a:solidFill>
                <a:latin typeface="Times New Roman" pitchFamily="18" charset="0"/>
                <a:cs typeface="Times New Roman" pitchFamily="18" charset="0"/>
              </a:rPr>
              <a:t> it</a:t>
            </a:r>
            <a:r>
              <a:rPr sz="2400" spc="-170" dirty="0">
                <a:solidFill>
                  <a:srgbClr val="FFFFFF"/>
                </a:solidFill>
                <a:latin typeface="Times New Roman" pitchFamily="18" charset="0"/>
                <a:cs typeface="Times New Roman" pitchFamily="18" charset="0"/>
              </a:rPr>
              <a:t> </a:t>
            </a:r>
            <a:r>
              <a:rPr sz="2400" spc="-215" dirty="0">
                <a:solidFill>
                  <a:srgbClr val="FFFFFF"/>
                </a:solidFill>
                <a:latin typeface="Times New Roman" pitchFamily="18" charset="0"/>
                <a:cs typeface="Times New Roman" pitchFamily="18" charset="0"/>
              </a:rPr>
              <a:t>is</a:t>
            </a:r>
            <a:r>
              <a:rPr sz="2400" spc="-140"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worth</a:t>
            </a:r>
            <a:r>
              <a:rPr sz="2400" spc="-15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pursuing.</a:t>
            </a:r>
            <a:endParaRPr sz="2400" dirty="0">
              <a:latin typeface="Times New Roman" pitchFamily="18" charset="0"/>
              <a:cs typeface="Times New Roman" pitchFamily="18" charset="0"/>
            </a:endParaRPr>
          </a:p>
          <a:p>
            <a:pPr marL="356870" marR="5080" indent="-344805">
              <a:lnSpc>
                <a:spcPct val="100000"/>
              </a:lnSpc>
              <a:spcBef>
                <a:spcPts val="980"/>
              </a:spcBef>
              <a:tabLst>
                <a:tab pos="356870" algn="l"/>
              </a:tabLst>
            </a:pPr>
            <a:r>
              <a:rPr sz="2400" spc="90" dirty="0">
                <a:solidFill>
                  <a:srgbClr val="EE52A4"/>
                </a:solidFill>
                <a:latin typeface="Times New Roman" pitchFamily="18" charset="0"/>
                <a:cs typeface="Times New Roman" pitchFamily="18" charset="0"/>
              </a:rPr>
              <a:t>▶</a:t>
            </a:r>
            <a:r>
              <a:rPr sz="2400" dirty="0">
                <a:solidFill>
                  <a:srgbClr val="EE52A4"/>
                </a:solidFill>
                <a:latin typeface="Times New Roman" pitchFamily="18" charset="0"/>
                <a:cs typeface="Times New Roman" pitchFamily="18" charset="0"/>
              </a:rPr>
              <a:t>	</a:t>
            </a:r>
            <a:r>
              <a:rPr sz="2400" spc="-250" dirty="0">
                <a:solidFill>
                  <a:srgbClr val="FFFFFF"/>
                </a:solidFill>
                <a:latin typeface="Times New Roman" pitchFamily="18" charset="0"/>
                <a:cs typeface="Times New Roman" pitchFamily="18" charset="0"/>
              </a:rPr>
              <a:t>It</a:t>
            </a:r>
            <a:r>
              <a:rPr sz="2400" spc="-170" dirty="0">
                <a:solidFill>
                  <a:srgbClr val="FFFFFF"/>
                </a:solidFill>
                <a:latin typeface="Times New Roman" pitchFamily="18" charset="0"/>
                <a:cs typeface="Times New Roman" pitchFamily="18" charset="0"/>
              </a:rPr>
              <a:t> </a:t>
            </a:r>
            <a:r>
              <a:rPr sz="2400" spc="120" dirty="0">
                <a:solidFill>
                  <a:srgbClr val="FFFFFF"/>
                </a:solidFill>
                <a:latin typeface="Times New Roman" pitchFamily="18" charset="0"/>
                <a:cs typeface="Times New Roman" pitchFamily="18" charset="0"/>
              </a:rPr>
              <a:t>can</a:t>
            </a:r>
            <a:r>
              <a:rPr sz="2400" spc="-120" dirty="0">
                <a:solidFill>
                  <a:srgbClr val="FFFFFF"/>
                </a:solidFill>
                <a:latin typeface="Times New Roman" pitchFamily="18" charset="0"/>
                <a:cs typeface="Times New Roman" pitchFamily="18" charset="0"/>
              </a:rPr>
              <a:t> </a:t>
            </a:r>
            <a:r>
              <a:rPr sz="2400" spc="-160" dirty="0">
                <a:solidFill>
                  <a:srgbClr val="FFFFFF"/>
                </a:solidFill>
                <a:latin typeface="Times New Roman" pitchFamily="18" charset="0"/>
                <a:cs typeface="Times New Roman" pitchFamily="18" charset="0"/>
              </a:rPr>
              <a:t>assist</a:t>
            </a:r>
            <a:r>
              <a:rPr sz="2400" spc="-145"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other</a:t>
            </a:r>
            <a:r>
              <a:rPr sz="2400" spc="-135"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researchers</a:t>
            </a:r>
            <a:r>
              <a:rPr sz="2400" spc="-114"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to</a:t>
            </a:r>
            <a:r>
              <a:rPr sz="2400" spc="-140"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find</a:t>
            </a:r>
            <a:r>
              <a:rPr sz="2400" spc="-135"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out</a:t>
            </a:r>
            <a:r>
              <a:rPr sz="2400" spc="-110"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possible</a:t>
            </a:r>
            <a:r>
              <a:rPr sz="2400" spc="-13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causes</a:t>
            </a:r>
            <a:r>
              <a:rPr sz="2400" spc="-120" dirty="0">
                <a:solidFill>
                  <a:srgbClr val="FFFFFF"/>
                </a:solidFill>
                <a:latin typeface="Times New Roman" pitchFamily="18" charset="0"/>
                <a:cs typeface="Times New Roman" pitchFamily="18" charset="0"/>
              </a:rPr>
              <a:t> </a:t>
            </a:r>
            <a:r>
              <a:rPr sz="2400" spc="-90" dirty="0">
                <a:solidFill>
                  <a:srgbClr val="FFFFFF"/>
                </a:solidFill>
                <a:latin typeface="Times New Roman" pitchFamily="18" charset="0"/>
                <a:cs typeface="Times New Roman" pitchFamily="18" charset="0"/>
              </a:rPr>
              <a:t>for</a:t>
            </a:r>
            <a:r>
              <a:rPr sz="2400" spc="-11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the</a:t>
            </a:r>
            <a:r>
              <a:rPr sz="2400" spc="-155"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problem,</a:t>
            </a:r>
            <a:r>
              <a:rPr sz="2400" spc="-13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which </a:t>
            </a:r>
            <a:r>
              <a:rPr sz="2400" spc="120" dirty="0">
                <a:solidFill>
                  <a:srgbClr val="FFFFFF"/>
                </a:solidFill>
                <a:latin typeface="Times New Roman" pitchFamily="18" charset="0"/>
                <a:cs typeface="Times New Roman" pitchFamily="18" charset="0"/>
              </a:rPr>
              <a:t>can</a:t>
            </a:r>
            <a:r>
              <a:rPr sz="2400" spc="-130"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be</a:t>
            </a:r>
            <a:r>
              <a:rPr sz="2400" spc="-140"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further</a:t>
            </a:r>
            <a:r>
              <a:rPr sz="2400" spc="-140"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studied</a:t>
            </a:r>
            <a:r>
              <a:rPr sz="2400" spc="-125"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in</a:t>
            </a:r>
            <a:r>
              <a:rPr sz="2400" spc="-15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detail</a:t>
            </a:r>
            <a:r>
              <a:rPr sz="2400" spc="-15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to</a:t>
            </a:r>
            <a:r>
              <a:rPr sz="2400" spc="-140"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find</a:t>
            </a:r>
            <a:r>
              <a:rPr sz="2400" spc="-135" dirty="0">
                <a:solidFill>
                  <a:srgbClr val="FFFFFF"/>
                </a:solidFill>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out,</a:t>
            </a:r>
            <a:r>
              <a:rPr sz="2400" spc="-1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which</a:t>
            </a:r>
            <a:r>
              <a:rPr sz="2400" spc="-1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114"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them</a:t>
            </a:r>
            <a:r>
              <a:rPr sz="2400" spc="-155" dirty="0">
                <a:solidFill>
                  <a:srgbClr val="FFFFFF"/>
                </a:solidFill>
                <a:latin typeface="Times New Roman" pitchFamily="18" charset="0"/>
                <a:cs typeface="Times New Roman" pitchFamily="18" charset="0"/>
              </a:rPr>
              <a:t> </a:t>
            </a:r>
            <a:r>
              <a:rPr sz="2400" spc="-215" dirty="0">
                <a:solidFill>
                  <a:srgbClr val="FFFFFF"/>
                </a:solidFill>
                <a:latin typeface="Times New Roman" pitchFamily="18" charset="0"/>
                <a:cs typeface="Times New Roman" pitchFamily="18" charset="0"/>
              </a:rPr>
              <a:t>is</a:t>
            </a:r>
            <a:r>
              <a:rPr sz="2400" spc="-14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the</a:t>
            </a:r>
            <a:r>
              <a:rPr sz="2400" spc="-160"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most</a:t>
            </a:r>
            <a:r>
              <a:rPr sz="2400" spc="-120" dirty="0">
                <a:solidFill>
                  <a:srgbClr val="FFFFFF"/>
                </a:solidFill>
                <a:latin typeface="Times New Roman" pitchFamily="18" charset="0"/>
                <a:cs typeface="Times New Roman" pitchFamily="18" charset="0"/>
              </a:rPr>
              <a:t> </a:t>
            </a:r>
            <a:r>
              <a:rPr sz="2400" spc="-114" dirty="0">
                <a:solidFill>
                  <a:srgbClr val="FFFFFF"/>
                </a:solidFill>
                <a:latin typeface="Times New Roman" pitchFamily="18" charset="0"/>
                <a:cs typeface="Times New Roman" pitchFamily="18" charset="0"/>
              </a:rPr>
              <a:t>likely</a:t>
            </a:r>
            <a:r>
              <a:rPr sz="2400" spc="-15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cause </a:t>
            </a:r>
            <a:r>
              <a:rPr sz="2400" spc="-90" dirty="0">
                <a:solidFill>
                  <a:srgbClr val="FFFFFF"/>
                </a:solidFill>
                <a:latin typeface="Times New Roman" pitchFamily="18" charset="0"/>
                <a:cs typeface="Times New Roman" pitchFamily="18" charset="0"/>
              </a:rPr>
              <a:t>for</a:t>
            </a:r>
            <a:r>
              <a:rPr sz="2400" spc="-11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the</a:t>
            </a:r>
            <a:r>
              <a:rPr sz="2400" spc="-15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problem.</a:t>
            </a:r>
            <a:endParaRPr sz="2400" dirty="0">
              <a:latin typeface="Times New Roman" pitchFamily="18" charset="0"/>
              <a:cs typeface="Times New Roman" pitchFamily="18" charset="0"/>
            </a:endParaRPr>
          </a:p>
        </p:txBody>
      </p:sp>
      <p:pic>
        <p:nvPicPr>
          <p:cNvPr id="17410"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475" y="228601"/>
            <a:ext cx="9526525" cy="114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93877" y="1151000"/>
            <a:ext cx="9223375" cy="1050800"/>
          </a:xfrm>
          <a:prstGeom prst="rect">
            <a:avLst/>
          </a:prstGeom>
        </p:spPr>
        <p:txBody>
          <a:bodyPr vert="horz" wrap="square" lIns="0" tIns="480949" rIns="0" bIns="0" rtlCol="0">
            <a:spAutoFit/>
          </a:bodyPr>
          <a:lstStyle/>
          <a:p>
            <a:pPr marR="5080">
              <a:lnSpc>
                <a:spcPts val="5020"/>
              </a:lnSpc>
              <a:spcBef>
                <a:spcPts val="220"/>
              </a:spcBef>
            </a:pPr>
            <a:r>
              <a:rPr sz="2400" b="1" spc="-50" dirty="0">
                <a:solidFill>
                  <a:schemeClr val="bg1"/>
                </a:solidFill>
                <a:latin typeface="Tahoma"/>
                <a:cs typeface="Tahoma"/>
              </a:rPr>
              <a:t>Disadvantages</a:t>
            </a:r>
            <a:r>
              <a:rPr sz="2400" b="1" spc="-190" dirty="0">
                <a:solidFill>
                  <a:schemeClr val="bg1"/>
                </a:solidFill>
                <a:latin typeface="Tahoma"/>
                <a:cs typeface="Tahoma"/>
              </a:rPr>
              <a:t> </a:t>
            </a:r>
            <a:r>
              <a:rPr sz="2400" b="1" spc="-105" dirty="0">
                <a:solidFill>
                  <a:schemeClr val="bg1"/>
                </a:solidFill>
                <a:latin typeface="Tahoma"/>
                <a:cs typeface="Tahoma"/>
              </a:rPr>
              <a:t>of</a:t>
            </a:r>
            <a:r>
              <a:rPr sz="2400" b="1" spc="-190" dirty="0">
                <a:solidFill>
                  <a:schemeClr val="bg1"/>
                </a:solidFill>
                <a:latin typeface="Tahoma"/>
                <a:cs typeface="Tahoma"/>
              </a:rPr>
              <a:t> </a:t>
            </a:r>
            <a:r>
              <a:rPr sz="2400" b="1" spc="-140" dirty="0">
                <a:solidFill>
                  <a:schemeClr val="bg1"/>
                </a:solidFill>
                <a:latin typeface="Tahoma"/>
                <a:cs typeface="Tahoma"/>
              </a:rPr>
              <a:t>Exploratory </a:t>
            </a:r>
            <a:r>
              <a:rPr sz="2400" b="1" spc="-10" dirty="0">
                <a:solidFill>
                  <a:schemeClr val="bg1"/>
                </a:solidFill>
                <a:latin typeface="Tahoma"/>
                <a:cs typeface="Tahoma"/>
              </a:rPr>
              <a:t>research</a:t>
            </a:r>
            <a:endParaRPr sz="2400" dirty="0">
              <a:solidFill>
                <a:schemeClr val="bg1"/>
              </a:solidFill>
              <a:latin typeface="Tahoma"/>
              <a:cs typeface="Tahoma"/>
            </a:endParaRPr>
          </a:p>
        </p:txBody>
      </p:sp>
      <p:sp>
        <p:nvSpPr>
          <p:cNvPr id="12" name="object 12"/>
          <p:cNvSpPr txBox="1"/>
          <p:nvPr/>
        </p:nvSpPr>
        <p:spPr>
          <a:xfrm>
            <a:off x="549058" y="2514600"/>
            <a:ext cx="10243469" cy="3350917"/>
          </a:xfrm>
          <a:prstGeom prst="rect">
            <a:avLst/>
          </a:prstGeom>
        </p:spPr>
        <p:txBody>
          <a:bodyPr vert="horz" wrap="square" lIns="0" tIns="11430" rIns="0" bIns="0" rtlCol="0">
            <a:spAutoFit/>
          </a:bodyPr>
          <a:lstStyle/>
          <a:p>
            <a:pPr marL="12700" algn="just">
              <a:lnSpc>
                <a:spcPct val="100000"/>
              </a:lnSpc>
              <a:spcBef>
                <a:spcPts val="90"/>
              </a:spcBef>
            </a:pPr>
            <a:r>
              <a:rPr sz="2400" spc="125" dirty="0">
                <a:solidFill>
                  <a:schemeClr val="bg1"/>
                </a:solidFill>
                <a:latin typeface="Times New Roman" pitchFamily="18" charset="0"/>
                <a:cs typeface="Times New Roman" pitchFamily="18" charset="0"/>
              </a:rPr>
              <a:t>▶</a:t>
            </a:r>
            <a:r>
              <a:rPr sz="2400" spc="3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Even</a:t>
            </a:r>
            <a:r>
              <a:rPr sz="2400" spc="-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though</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it</a:t>
            </a:r>
            <a:r>
              <a:rPr sz="2400" spc="-20" dirty="0">
                <a:solidFill>
                  <a:schemeClr val="bg1"/>
                </a:solidFill>
                <a:latin typeface="Times New Roman" pitchFamily="18" charset="0"/>
                <a:cs typeface="Times New Roman" pitchFamily="18" charset="0"/>
              </a:rPr>
              <a:t> </a:t>
            </a:r>
            <a:r>
              <a:rPr sz="2400" spc="120" dirty="0">
                <a:solidFill>
                  <a:schemeClr val="bg1"/>
                </a:solidFill>
                <a:latin typeface="Times New Roman" pitchFamily="18" charset="0"/>
                <a:cs typeface="Times New Roman" pitchFamily="18" charset="0"/>
              </a:rPr>
              <a:t>can</a:t>
            </a:r>
            <a:r>
              <a:rPr sz="2400" spc="-3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point</a:t>
            </a:r>
            <a:r>
              <a:rPr sz="2400" spc="-1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you</a:t>
            </a:r>
            <a:r>
              <a:rPr sz="2400" spc="-5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in</a:t>
            </a:r>
            <a:r>
              <a:rPr sz="2400" spc="-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40" dirty="0">
                <a:solidFill>
                  <a:schemeClr val="bg1"/>
                </a:solidFill>
                <a:latin typeface="Times New Roman" pitchFamily="18" charset="0"/>
                <a:cs typeface="Times New Roman" pitchFamily="18" charset="0"/>
              </a:rPr>
              <a:t> </a:t>
            </a:r>
            <a:r>
              <a:rPr sz="2400" spc="-50" dirty="0">
                <a:solidFill>
                  <a:schemeClr val="bg1"/>
                </a:solidFill>
                <a:latin typeface="Times New Roman" pitchFamily="18" charset="0"/>
                <a:cs typeface="Times New Roman" pitchFamily="18" charset="0"/>
              </a:rPr>
              <a:t>right</a:t>
            </a:r>
            <a:r>
              <a:rPr sz="2400" spc="-1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direction</a:t>
            </a:r>
            <a:r>
              <a:rPr sz="2400" spc="-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towards</a:t>
            </a:r>
            <a:r>
              <a:rPr sz="2400" spc="-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what</a:t>
            </a:r>
            <a:r>
              <a:rPr sz="2400" spc="-35" dirty="0">
                <a:solidFill>
                  <a:schemeClr val="bg1"/>
                </a:solidFill>
                <a:latin typeface="Times New Roman" pitchFamily="18" charset="0"/>
                <a:cs typeface="Times New Roman" pitchFamily="18" charset="0"/>
              </a:rPr>
              <a:t> </a:t>
            </a:r>
            <a:r>
              <a:rPr sz="2400" spc="-25" dirty="0">
                <a:solidFill>
                  <a:schemeClr val="bg1"/>
                </a:solidFill>
                <a:latin typeface="Times New Roman" pitchFamily="18" charset="0"/>
                <a:cs typeface="Times New Roman" pitchFamily="18" charset="0"/>
              </a:rPr>
              <a:t>is</a:t>
            </a:r>
            <a:endParaRPr sz="2400" dirty="0">
              <a:solidFill>
                <a:schemeClr val="bg1"/>
              </a:solidFill>
              <a:latin typeface="Times New Roman" pitchFamily="18" charset="0"/>
              <a:cs typeface="Times New Roman" pitchFamily="18" charset="0"/>
            </a:endParaRPr>
          </a:p>
          <a:p>
            <a:pPr marL="356870" algn="just">
              <a:lnSpc>
                <a:spcPct val="100000"/>
              </a:lnSpc>
            </a:pPr>
            <a:r>
              <a:rPr sz="2400" spc="-20" dirty="0">
                <a:solidFill>
                  <a:schemeClr val="bg1"/>
                </a:solidFill>
                <a:latin typeface="Times New Roman" pitchFamily="18" charset="0"/>
                <a:cs typeface="Times New Roman" pitchFamily="18" charset="0"/>
              </a:rPr>
              <a:t>the</a:t>
            </a:r>
            <a:r>
              <a:rPr sz="2400" spc="-160" dirty="0">
                <a:solidFill>
                  <a:schemeClr val="bg1"/>
                </a:solidFill>
                <a:latin typeface="Times New Roman" pitchFamily="18" charset="0"/>
                <a:cs typeface="Times New Roman" pitchFamily="18" charset="0"/>
              </a:rPr>
              <a:t> </a:t>
            </a:r>
            <a:r>
              <a:rPr sz="2400" spc="-70" dirty="0">
                <a:solidFill>
                  <a:schemeClr val="bg1"/>
                </a:solidFill>
                <a:latin typeface="Times New Roman" pitchFamily="18" charset="0"/>
                <a:cs typeface="Times New Roman" pitchFamily="18" charset="0"/>
              </a:rPr>
              <a:t>answer,</a:t>
            </a:r>
            <a:r>
              <a:rPr sz="2400" spc="-140" dirty="0">
                <a:solidFill>
                  <a:schemeClr val="bg1"/>
                </a:solidFill>
                <a:latin typeface="Times New Roman" pitchFamily="18" charset="0"/>
                <a:cs typeface="Times New Roman" pitchFamily="18" charset="0"/>
              </a:rPr>
              <a:t> it</a:t>
            </a:r>
            <a:r>
              <a:rPr sz="2400" spc="-165" dirty="0">
                <a:solidFill>
                  <a:schemeClr val="bg1"/>
                </a:solidFill>
                <a:latin typeface="Times New Roman" pitchFamily="18" charset="0"/>
                <a:cs typeface="Times New Roman" pitchFamily="18" charset="0"/>
              </a:rPr>
              <a:t> </a:t>
            </a:r>
            <a:r>
              <a:rPr sz="2400" spc="-210" dirty="0">
                <a:solidFill>
                  <a:schemeClr val="bg1"/>
                </a:solidFill>
                <a:latin typeface="Times New Roman" pitchFamily="18" charset="0"/>
                <a:cs typeface="Times New Roman" pitchFamily="18" charset="0"/>
              </a:rPr>
              <a:t>is</a:t>
            </a:r>
            <a:r>
              <a:rPr sz="2400" spc="-140" dirty="0">
                <a:solidFill>
                  <a:schemeClr val="bg1"/>
                </a:solidFill>
                <a:latin typeface="Times New Roman" pitchFamily="18" charset="0"/>
                <a:cs typeface="Times New Roman" pitchFamily="18" charset="0"/>
              </a:rPr>
              <a:t> </a:t>
            </a:r>
            <a:r>
              <a:rPr sz="2400" spc="-100" dirty="0">
                <a:solidFill>
                  <a:schemeClr val="bg1"/>
                </a:solidFill>
                <a:latin typeface="Times New Roman" pitchFamily="18" charset="0"/>
                <a:cs typeface="Times New Roman" pitchFamily="18" charset="0"/>
              </a:rPr>
              <a:t>usually</a:t>
            </a:r>
            <a:r>
              <a:rPr sz="2400" spc="-125"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inconclusive.</a:t>
            </a:r>
            <a:endParaRPr sz="2400" dirty="0">
              <a:solidFill>
                <a:schemeClr val="bg1"/>
              </a:solidFill>
              <a:latin typeface="Times New Roman" pitchFamily="18" charset="0"/>
              <a:cs typeface="Times New Roman" pitchFamily="18" charset="0"/>
            </a:endParaRPr>
          </a:p>
          <a:p>
            <a:pPr marL="356870" marR="7620" indent="-344805" algn="just">
              <a:lnSpc>
                <a:spcPct val="100000"/>
              </a:lnSpc>
              <a:spcBef>
                <a:spcPts val="985"/>
              </a:spcBef>
            </a:pPr>
            <a:r>
              <a:rPr sz="2400" spc="125" dirty="0">
                <a:solidFill>
                  <a:schemeClr val="bg1"/>
                </a:solidFill>
                <a:latin typeface="Times New Roman" pitchFamily="18" charset="0"/>
                <a:cs typeface="Times New Roman" pitchFamily="18" charset="0"/>
              </a:rPr>
              <a:t>▶</a:t>
            </a:r>
            <a:r>
              <a:rPr sz="2400" spc="55" dirty="0">
                <a:solidFill>
                  <a:schemeClr val="bg1"/>
                </a:solidFill>
                <a:latin typeface="Times New Roman" pitchFamily="18" charset="0"/>
                <a:cs typeface="Times New Roman" pitchFamily="18" charset="0"/>
              </a:rPr>
              <a:t>  </a:t>
            </a:r>
            <a:r>
              <a:rPr sz="2400" spc="-95" dirty="0">
                <a:solidFill>
                  <a:schemeClr val="bg1"/>
                </a:solidFill>
                <a:latin typeface="Times New Roman" pitchFamily="18" charset="0"/>
                <a:cs typeface="Times New Roman" pitchFamily="18" charset="0"/>
              </a:rPr>
              <a:t>The</a:t>
            </a:r>
            <a:r>
              <a:rPr sz="2400" spc="-3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main</a:t>
            </a:r>
            <a:r>
              <a:rPr sz="2400" spc="-3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disadvantage</a:t>
            </a:r>
            <a:r>
              <a:rPr sz="2400" spc="-4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of</a:t>
            </a:r>
            <a:r>
              <a:rPr sz="2400" spc="-40" dirty="0">
                <a:solidFill>
                  <a:schemeClr val="bg1"/>
                </a:solidFill>
                <a:latin typeface="Times New Roman" pitchFamily="18" charset="0"/>
                <a:cs typeface="Times New Roman" pitchFamily="18" charset="0"/>
              </a:rPr>
              <a:t> </a:t>
            </a:r>
            <a:r>
              <a:rPr sz="2400" spc="-50" dirty="0">
                <a:solidFill>
                  <a:schemeClr val="bg1"/>
                </a:solidFill>
                <a:latin typeface="Times New Roman" pitchFamily="18" charset="0"/>
                <a:cs typeface="Times New Roman" pitchFamily="18" charset="0"/>
              </a:rPr>
              <a:t>exploratory</a:t>
            </a:r>
            <a:r>
              <a:rPr sz="2400" spc="-45"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research</a:t>
            </a:r>
            <a:r>
              <a:rPr sz="2400" spc="-25" dirty="0">
                <a:solidFill>
                  <a:schemeClr val="bg1"/>
                </a:solidFill>
                <a:latin typeface="Times New Roman" pitchFamily="18" charset="0"/>
                <a:cs typeface="Times New Roman" pitchFamily="18" charset="0"/>
              </a:rPr>
              <a:t> </a:t>
            </a:r>
            <a:r>
              <a:rPr sz="2400" spc="-240" dirty="0">
                <a:solidFill>
                  <a:schemeClr val="bg1"/>
                </a:solidFill>
                <a:latin typeface="Times New Roman" pitchFamily="18" charset="0"/>
                <a:cs typeface="Times New Roman" pitchFamily="18" charset="0"/>
              </a:rPr>
              <a:t>is</a:t>
            </a:r>
            <a:r>
              <a:rPr sz="2400" spc="6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that</a:t>
            </a:r>
            <a:r>
              <a:rPr sz="2400" spc="-40"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they</a:t>
            </a:r>
            <a:r>
              <a:rPr sz="2400" spc="-45"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provide </a:t>
            </a:r>
            <a:r>
              <a:rPr sz="2400" dirty="0">
                <a:solidFill>
                  <a:schemeClr val="bg1"/>
                </a:solidFill>
                <a:latin typeface="Times New Roman" pitchFamily="18" charset="0"/>
                <a:cs typeface="Times New Roman" pitchFamily="18" charset="0"/>
              </a:rPr>
              <a:t>qualitative</a:t>
            </a:r>
            <a:r>
              <a:rPr sz="2400" spc="1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data.</a:t>
            </a:r>
            <a:r>
              <a:rPr sz="2400" spc="114"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Interpretation</a:t>
            </a:r>
            <a:r>
              <a:rPr sz="2400" spc="14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of</a:t>
            </a:r>
            <a:r>
              <a:rPr sz="2400" spc="1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such</a:t>
            </a:r>
            <a:r>
              <a:rPr sz="2400" spc="13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information</a:t>
            </a:r>
            <a:r>
              <a:rPr sz="2400" spc="140" dirty="0">
                <a:solidFill>
                  <a:schemeClr val="bg1"/>
                </a:solidFill>
                <a:latin typeface="Times New Roman" pitchFamily="18" charset="0"/>
                <a:cs typeface="Times New Roman" pitchFamily="18" charset="0"/>
              </a:rPr>
              <a:t>  </a:t>
            </a:r>
            <a:r>
              <a:rPr sz="2400" spc="120" dirty="0">
                <a:solidFill>
                  <a:schemeClr val="bg1"/>
                </a:solidFill>
                <a:latin typeface="Times New Roman" pitchFamily="18" charset="0"/>
                <a:cs typeface="Times New Roman" pitchFamily="18" charset="0"/>
              </a:rPr>
              <a:t>can</a:t>
            </a:r>
            <a:r>
              <a:rPr sz="2400" spc="135" dirty="0">
                <a:solidFill>
                  <a:schemeClr val="bg1"/>
                </a:solidFill>
                <a:latin typeface="Times New Roman" pitchFamily="18" charset="0"/>
                <a:cs typeface="Times New Roman" pitchFamily="18" charset="0"/>
              </a:rPr>
              <a:t>  </a:t>
            </a:r>
            <a:r>
              <a:rPr sz="2400" spc="50" dirty="0">
                <a:solidFill>
                  <a:schemeClr val="bg1"/>
                </a:solidFill>
                <a:latin typeface="Times New Roman" pitchFamily="18" charset="0"/>
                <a:cs typeface="Times New Roman" pitchFamily="18" charset="0"/>
              </a:rPr>
              <a:t>be </a:t>
            </a:r>
            <a:r>
              <a:rPr sz="2400" spc="-35" dirty="0">
                <a:solidFill>
                  <a:schemeClr val="bg1"/>
                </a:solidFill>
                <a:latin typeface="Times New Roman" pitchFamily="18" charset="0"/>
                <a:cs typeface="Times New Roman" pitchFamily="18" charset="0"/>
              </a:rPr>
              <a:t>judgmental</a:t>
            </a:r>
            <a:r>
              <a:rPr sz="2400" spc="-105" dirty="0">
                <a:solidFill>
                  <a:schemeClr val="bg1"/>
                </a:solidFill>
                <a:latin typeface="Times New Roman" pitchFamily="18" charset="0"/>
                <a:cs typeface="Times New Roman" pitchFamily="18" charset="0"/>
              </a:rPr>
              <a:t> </a:t>
            </a:r>
            <a:r>
              <a:rPr sz="2400" spc="75" dirty="0">
                <a:solidFill>
                  <a:schemeClr val="bg1"/>
                </a:solidFill>
                <a:latin typeface="Times New Roman" pitchFamily="18" charset="0"/>
                <a:cs typeface="Times New Roman" pitchFamily="18" charset="0"/>
              </a:rPr>
              <a:t>and</a:t>
            </a:r>
            <a:r>
              <a:rPr sz="2400" spc="-114"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biased.</a:t>
            </a:r>
            <a:endParaRPr sz="2400" dirty="0">
              <a:solidFill>
                <a:schemeClr val="bg1"/>
              </a:solidFill>
              <a:latin typeface="Times New Roman" pitchFamily="18" charset="0"/>
              <a:cs typeface="Times New Roman" pitchFamily="18" charset="0"/>
            </a:endParaRPr>
          </a:p>
          <a:p>
            <a:pPr marL="356870" marR="6985" indent="-344805" algn="just">
              <a:lnSpc>
                <a:spcPct val="100000"/>
              </a:lnSpc>
              <a:spcBef>
                <a:spcPts val="1015"/>
              </a:spcBef>
            </a:pPr>
            <a:r>
              <a:rPr sz="2400" spc="125" dirty="0">
                <a:solidFill>
                  <a:schemeClr val="bg1"/>
                </a:solidFill>
                <a:latin typeface="Times New Roman" pitchFamily="18" charset="0"/>
                <a:cs typeface="Times New Roman" pitchFamily="18" charset="0"/>
              </a:rPr>
              <a:t>▶</a:t>
            </a:r>
            <a:r>
              <a:rPr sz="2400" spc="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Most</a:t>
            </a:r>
            <a:r>
              <a:rPr sz="2400" spc="7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of</a:t>
            </a:r>
            <a:r>
              <a:rPr sz="2400" spc="5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60" dirty="0">
                <a:solidFill>
                  <a:schemeClr val="bg1"/>
                </a:solidFill>
                <a:latin typeface="Times New Roman" pitchFamily="18" charset="0"/>
                <a:cs typeface="Times New Roman" pitchFamily="18" charset="0"/>
              </a:rPr>
              <a:t> </a:t>
            </a:r>
            <a:r>
              <a:rPr sz="2400" spc="-75" dirty="0">
                <a:solidFill>
                  <a:schemeClr val="bg1"/>
                </a:solidFill>
                <a:latin typeface="Times New Roman" pitchFamily="18" charset="0"/>
                <a:cs typeface="Times New Roman" pitchFamily="18" charset="0"/>
              </a:rPr>
              <a:t>times,</a:t>
            </a:r>
            <a:r>
              <a:rPr sz="2400" spc="35" dirty="0">
                <a:solidFill>
                  <a:schemeClr val="bg1"/>
                </a:solidFill>
                <a:latin typeface="Times New Roman" pitchFamily="18" charset="0"/>
                <a:cs typeface="Times New Roman" pitchFamily="18" charset="0"/>
              </a:rPr>
              <a:t> </a:t>
            </a:r>
            <a:r>
              <a:rPr sz="2400" spc="-30" dirty="0">
                <a:solidFill>
                  <a:schemeClr val="bg1"/>
                </a:solidFill>
                <a:latin typeface="Times New Roman" pitchFamily="18" charset="0"/>
                <a:cs typeface="Times New Roman" pitchFamily="18" charset="0"/>
              </a:rPr>
              <a:t>exploratory</a:t>
            </a:r>
            <a:r>
              <a:rPr sz="2400" spc="5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research</a:t>
            </a:r>
            <a:r>
              <a:rPr sz="2400" spc="65" dirty="0">
                <a:solidFill>
                  <a:schemeClr val="bg1"/>
                </a:solidFill>
                <a:latin typeface="Times New Roman" pitchFamily="18" charset="0"/>
                <a:cs typeface="Times New Roman" pitchFamily="18" charset="0"/>
              </a:rPr>
              <a:t> </a:t>
            </a:r>
            <a:r>
              <a:rPr sz="2400" spc="-35" dirty="0">
                <a:solidFill>
                  <a:schemeClr val="bg1"/>
                </a:solidFill>
                <a:latin typeface="Times New Roman" pitchFamily="18" charset="0"/>
                <a:cs typeface="Times New Roman" pitchFamily="18" charset="0"/>
              </a:rPr>
              <a:t>involves</a:t>
            </a:r>
            <a:r>
              <a:rPr sz="2400" spc="80" dirty="0">
                <a:solidFill>
                  <a:schemeClr val="bg1"/>
                </a:solidFill>
                <a:latin typeface="Times New Roman" pitchFamily="18" charset="0"/>
                <a:cs typeface="Times New Roman" pitchFamily="18" charset="0"/>
              </a:rPr>
              <a:t> </a:t>
            </a:r>
            <a:r>
              <a:rPr sz="2400" spc="155" dirty="0">
                <a:solidFill>
                  <a:schemeClr val="bg1"/>
                </a:solidFill>
                <a:latin typeface="Times New Roman" pitchFamily="18" charset="0"/>
                <a:cs typeface="Times New Roman" pitchFamily="18" charset="0"/>
              </a:rPr>
              <a:t>a</a:t>
            </a:r>
            <a:r>
              <a:rPr sz="2400" spc="60" dirty="0">
                <a:solidFill>
                  <a:schemeClr val="bg1"/>
                </a:solidFill>
                <a:latin typeface="Times New Roman" pitchFamily="18" charset="0"/>
                <a:cs typeface="Times New Roman" pitchFamily="18" charset="0"/>
              </a:rPr>
              <a:t> </a:t>
            </a:r>
            <a:r>
              <a:rPr sz="2400" spc="-50" dirty="0">
                <a:solidFill>
                  <a:schemeClr val="bg1"/>
                </a:solidFill>
                <a:latin typeface="Times New Roman" pitchFamily="18" charset="0"/>
                <a:cs typeface="Times New Roman" pitchFamily="18" charset="0"/>
              </a:rPr>
              <a:t>smaller</a:t>
            </a:r>
            <a:r>
              <a:rPr sz="2400" u="sng" spc="70" dirty="0">
                <a:solidFill>
                  <a:schemeClr val="bg1"/>
                </a:solidFill>
                <a:uFill>
                  <a:solidFill>
                    <a:srgbClr val="EB76B5"/>
                  </a:solidFill>
                </a:uFill>
                <a:latin typeface="Times New Roman" pitchFamily="18" charset="0"/>
                <a:cs typeface="Times New Roman" pitchFamily="18" charset="0"/>
              </a:rPr>
              <a:t> </a:t>
            </a:r>
            <a:r>
              <a:rPr sz="2400" u="sng" spc="-10" dirty="0">
                <a:solidFill>
                  <a:schemeClr val="bg1"/>
                </a:solidFill>
                <a:uFill>
                  <a:solidFill>
                    <a:srgbClr val="EB76B5"/>
                  </a:solidFill>
                </a:uFill>
                <a:latin typeface="Times New Roman" pitchFamily="18" charset="0"/>
                <a:cs typeface="Times New Roman" pitchFamily="18" charset="0"/>
              </a:rPr>
              <a:t>sample</a:t>
            </a:r>
            <a:r>
              <a:rPr sz="2400" spc="-10" dirty="0">
                <a:solidFill>
                  <a:schemeClr val="bg1"/>
                </a:solidFill>
                <a:latin typeface="Times New Roman" pitchFamily="18" charset="0"/>
                <a:cs typeface="Times New Roman" pitchFamily="18" charset="0"/>
              </a:rPr>
              <a:t>, </a:t>
            </a:r>
            <a:r>
              <a:rPr sz="2400" spc="70" dirty="0">
                <a:solidFill>
                  <a:schemeClr val="bg1"/>
                </a:solidFill>
                <a:latin typeface="Times New Roman" pitchFamily="18" charset="0"/>
                <a:cs typeface="Times New Roman" pitchFamily="18" charset="0"/>
              </a:rPr>
              <a:t>hence</a:t>
            </a:r>
            <a:r>
              <a:rPr sz="2400" spc="21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21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results</a:t>
            </a:r>
            <a:r>
              <a:rPr sz="2400" spc="21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cannot</a:t>
            </a:r>
            <a:r>
              <a:rPr sz="2400" spc="225" dirty="0">
                <a:solidFill>
                  <a:schemeClr val="bg1"/>
                </a:solidFill>
                <a:latin typeface="Times New Roman" pitchFamily="18" charset="0"/>
                <a:cs typeface="Times New Roman" pitchFamily="18" charset="0"/>
              </a:rPr>
              <a:t>  </a:t>
            </a:r>
            <a:r>
              <a:rPr sz="2400" spc="100" dirty="0">
                <a:solidFill>
                  <a:schemeClr val="bg1"/>
                </a:solidFill>
                <a:latin typeface="Times New Roman" pitchFamily="18" charset="0"/>
                <a:cs typeface="Times New Roman" pitchFamily="18" charset="0"/>
              </a:rPr>
              <a:t>be</a:t>
            </a:r>
            <a:r>
              <a:rPr sz="2400" spc="21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accurately</a:t>
            </a:r>
            <a:r>
              <a:rPr sz="2400" spc="21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interpreted</a:t>
            </a:r>
            <a:r>
              <a:rPr sz="2400" spc="22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for</a:t>
            </a:r>
            <a:r>
              <a:rPr sz="2400" spc="210" dirty="0">
                <a:solidFill>
                  <a:schemeClr val="bg1"/>
                </a:solidFill>
                <a:latin typeface="Times New Roman" pitchFamily="18" charset="0"/>
                <a:cs typeface="Times New Roman" pitchFamily="18" charset="0"/>
              </a:rPr>
              <a:t>  </a:t>
            </a:r>
            <a:r>
              <a:rPr sz="2400" spc="105" dirty="0">
                <a:solidFill>
                  <a:schemeClr val="bg1"/>
                </a:solidFill>
                <a:latin typeface="Times New Roman" pitchFamily="18" charset="0"/>
                <a:cs typeface="Times New Roman" pitchFamily="18" charset="0"/>
              </a:rPr>
              <a:t>a </a:t>
            </a:r>
            <a:r>
              <a:rPr sz="2400" spc="-10" dirty="0">
                <a:solidFill>
                  <a:schemeClr val="bg1"/>
                </a:solidFill>
                <a:latin typeface="Times New Roman" pitchFamily="18" charset="0"/>
                <a:cs typeface="Times New Roman" pitchFamily="18" charset="0"/>
              </a:rPr>
              <a:t>generalized</a:t>
            </a:r>
            <a:r>
              <a:rPr sz="2400" spc="-165"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population.</a:t>
            </a:r>
            <a:endParaRPr sz="2400" dirty="0">
              <a:solidFill>
                <a:schemeClr val="bg1"/>
              </a:solidFill>
              <a:latin typeface="Times New Roman" pitchFamily="18" charset="0"/>
              <a:cs typeface="Times New Roman" pitchFamily="18" charset="0"/>
            </a:endParaRPr>
          </a:p>
          <a:p>
            <a:pPr marL="356870" marR="9525" indent="-344805" algn="just">
              <a:lnSpc>
                <a:spcPct val="100000"/>
              </a:lnSpc>
              <a:spcBef>
                <a:spcPts val="1010"/>
              </a:spcBef>
            </a:pPr>
            <a:r>
              <a:rPr sz="2400" spc="125" dirty="0">
                <a:solidFill>
                  <a:schemeClr val="bg1"/>
                </a:solidFill>
                <a:latin typeface="Times New Roman" pitchFamily="18" charset="0"/>
                <a:cs typeface="Times New Roman" pitchFamily="18" charset="0"/>
              </a:rPr>
              <a:t>▶</a:t>
            </a:r>
            <a:r>
              <a:rPr sz="2400" spc="7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Many</a:t>
            </a:r>
            <a:r>
              <a:rPr sz="2400" spc="254" dirty="0">
                <a:solidFill>
                  <a:schemeClr val="bg1"/>
                </a:solidFill>
                <a:latin typeface="Times New Roman" pitchFamily="18" charset="0"/>
                <a:cs typeface="Times New Roman" pitchFamily="18" charset="0"/>
              </a:rPr>
              <a:t> </a:t>
            </a:r>
            <a:r>
              <a:rPr sz="2400" spc="155" dirty="0">
                <a:solidFill>
                  <a:schemeClr val="bg1"/>
                </a:solidFill>
                <a:latin typeface="Times New Roman" pitchFamily="18" charset="0"/>
                <a:cs typeface="Times New Roman" pitchFamily="18" charset="0"/>
              </a:rPr>
              <a:t>a</a:t>
            </a:r>
            <a:r>
              <a:rPr sz="2400" spc="260" dirty="0">
                <a:solidFill>
                  <a:schemeClr val="bg1"/>
                </a:solidFill>
                <a:latin typeface="Times New Roman" pitchFamily="18" charset="0"/>
                <a:cs typeface="Times New Roman" pitchFamily="18" charset="0"/>
              </a:rPr>
              <a:t> </a:t>
            </a:r>
            <a:r>
              <a:rPr sz="2400" spc="-40" dirty="0">
                <a:solidFill>
                  <a:schemeClr val="bg1"/>
                </a:solidFill>
                <a:latin typeface="Times New Roman" pitchFamily="18" charset="0"/>
                <a:cs typeface="Times New Roman" pitchFamily="18" charset="0"/>
              </a:rPr>
              <a:t>times,</a:t>
            </a:r>
            <a:r>
              <a:rPr sz="2400" spc="23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if</a:t>
            </a:r>
            <a:r>
              <a:rPr sz="2400" spc="254"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260" dirty="0">
                <a:solidFill>
                  <a:schemeClr val="bg1"/>
                </a:solidFill>
                <a:latin typeface="Times New Roman" pitchFamily="18" charset="0"/>
                <a:cs typeface="Times New Roman" pitchFamily="18" charset="0"/>
              </a:rPr>
              <a:t> </a:t>
            </a:r>
            <a:r>
              <a:rPr sz="2400" spc="80" dirty="0">
                <a:solidFill>
                  <a:schemeClr val="bg1"/>
                </a:solidFill>
                <a:latin typeface="Times New Roman" pitchFamily="18" charset="0"/>
                <a:cs typeface="Times New Roman" pitchFamily="18" charset="0"/>
              </a:rPr>
              <a:t>data</a:t>
            </a:r>
            <a:r>
              <a:rPr sz="2400" spc="25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is</a:t>
            </a:r>
            <a:r>
              <a:rPr sz="2400" spc="25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being</a:t>
            </a:r>
            <a:r>
              <a:rPr sz="2400" spc="265" dirty="0">
                <a:solidFill>
                  <a:schemeClr val="bg1"/>
                </a:solidFill>
                <a:latin typeface="Times New Roman" pitchFamily="18" charset="0"/>
                <a:cs typeface="Times New Roman" pitchFamily="18" charset="0"/>
              </a:rPr>
              <a:t> </a:t>
            </a:r>
            <a:r>
              <a:rPr sz="2400" spc="55" dirty="0">
                <a:solidFill>
                  <a:schemeClr val="bg1"/>
                </a:solidFill>
                <a:latin typeface="Times New Roman" pitchFamily="18" charset="0"/>
                <a:cs typeface="Times New Roman" pitchFamily="18" charset="0"/>
              </a:rPr>
              <a:t>collected</a:t>
            </a:r>
            <a:r>
              <a:rPr sz="2400" spc="25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through</a:t>
            </a:r>
            <a:r>
              <a:rPr sz="2400" spc="270"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secondary </a:t>
            </a:r>
            <a:r>
              <a:rPr sz="2400" spc="-25" dirty="0">
                <a:solidFill>
                  <a:schemeClr val="bg1"/>
                </a:solidFill>
                <a:latin typeface="Times New Roman" pitchFamily="18" charset="0"/>
                <a:cs typeface="Times New Roman" pitchFamily="18" charset="0"/>
              </a:rPr>
              <a:t>research,</a:t>
            </a:r>
            <a:r>
              <a:rPr sz="2400" spc="-7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then</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there</a:t>
            </a:r>
            <a:r>
              <a:rPr sz="2400" spc="15" dirty="0">
                <a:solidFill>
                  <a:schemeClr val="bg1"/>
                </a:solidFill>
                <a:latin typeface="Times New Roman" pitchFamily="18" charset="0"/>
                <a:cs typeface="Times New Roman" pitchFamily="18" charset="0"/>
              </a:rPr>
              <a:t> </a:t>
            </a:r>
            <a:r>
              <a:rPr sz="2400" spc="-215" dirty="0">
                <a:solidFill>
                  <a:schemeClr val="bg1"/>
                </a:solidFill>
                <a:latin typeface="Times New Roman" pitchFamily="18" charset="0"/>
                <a:cs typeface="Times New Roman" pitchFamily="18" charset="0"/>
              </a:rPr>
              <a:t>is</a:t>
            </a:r>
            <a:r>
              <a:rPr sz="2400" spc="40" dirty="0">
                <a:solidFill>
                  <a:schemeClr val="bg1"/>
                </a:solidFill>
                <a:latin typeface="Times New Roman" pitchFamily="18" charset="0"/>
                <a:cs typeface="Times New Roman" pitchFamily="18" charset="0"/>
              </a:rPr>
              <a:t> </a:t>
            </a:r>
            <a:r>
              <a:rPr sz="2400" spc="155" dirty="0">
                <a:solidFill>
                  <a:schemeClr val="bg1"/>
                </a:solidFill>
                <a:latin typeface="Times New Roman" pitchFamily="18" charset="0"/>
                <a:cs typeface="Times New Roman" pitchFamily="18" charset="0"/>
              </a:rPr>
              <a:t>a</a:t>
            </a:r>
            <a:r>
              <a:rPr sz="2400" spc="45" dirty="0">
                <a:solidFill>
                  <a:schemeClr val="bg1"/>
                </a:solidFill>
                <a:latin typeface="Times New Roman" pitchFamily="18" charset="0"/>
                <a:cs typeface="Times New Roman" pitchFamily="18" charset="0"/>
              </a:rPr>
              <a:t> </a:t>
            </a:r>
            <a:r>
              <a:rPr sz="2400" spc="110" dirty="0">
                <a:solidFill>
                  <a:schemeClr val="bg1"/>
                </a:solidFill>
                <a:latin typeface="Times New Roman" pitchFamily="18" charset="0"/>
                <a:cs typeface="Times New Roman" pitchFamily="18" charset="0"/>
              </a:rPr>
              <a:t>chance</a:t>
            </a:r>
            <a:r>
              <a:rPr sz="2400" spc="4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of</a:t>
            </a:r>
            <a:r>
              <a:rPr sz="2400" spc="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that</a:t>
            </a:r>
            <a:r>
              <a:rPr sz="2400" spc="35" dirty="0">
                <a:solidFill>
                  <a:schemeClr val="bg1"/>
                </a:solidFill>
                <a:latin typeface="Times New Roman" pitchFamily="18" charset="0"/>
                <a:cs typeface="Times New Roman" pitchFamily="18" charset="0"/>
              </a:rPr>
              <a:t> </a:t>
            </a:r>
            <a:r>
              <a:rPr sz="2400" spc="80" dirty="0">
                <a:solidFill>
                  <a:schemeClr val="bg1"/>
                </a:solidFill>
                <a:latin typeface="Times New Roman" pitchFamily="18" charset="0"/>
                <a:cs typeface="Times New Roman" pitchFamily="18" charset="0"/>
              </a:rPr>
              <a:t>data</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being</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old</a:t>
            </a:r>
            <a:r>
              <a:rPr sz="2400" spc="35" dirty="0">
                <a:solidFill>
                  <a:schemeClr val="bg1"/>
                </a:solidFill>
                <a:latin typeface="Times New Roman" pitchFamily="18" charset="0"/>
                <a:cs typeface="Times New Roman" pitchFamily="18" charset="0"/>
              </a:rPr>
              <a:t> </a:t>
            </a:r>
            <a:r>
              <a:rPr sz="2400" spc="75" dirty="0">
                <a:solidFill>
                  <a:schemeClr val="bg1"/>
                </a:solidFill>
                <a:latin typeface="Times New Roman" pitchFamily="18" charset="0"/>
                <a:cs typeface="Times New Roman" pitchFamily="18" charset="0"/>
              </a:rPr>
              <a:t>and</a:t>
            </a:r>
            <a:r>
              <a:rPr sz="2400" spc="15" dirty="0">
                <a:solidFill>
                  <a:schemeClr val="bg1"/>
                </a:solidFill>
                <a:latin typeface="Times New Roman" pitchFamily="18" charset="0"/>
                <a:cs typeface="Times New Roman" pitchFamily="18" charset="0"/>
              </a:rPr>
              <a:t> </a:t>
            </a:r>
            <a:r>
              <a:rPr sz="2400" spc="-215" dirty="0">
                <a:solidFill>
                  <a:schemeClr val="bg1"/>
                </a:solidFill>
                <a:latin typeface="Times New Roman" pitchFamily="18" charset="0"/>
                <a:cs typeface="Times New Roman" pitchFamily="18" charset="0"/>
              </a:rPr>
              <a:t>is</a:t>
            </a:r>
            <a:r>
              <a:rPr sz="2400" spc="40" dirty="0">
                <a:solidFill>
                  <a:schemeClr val="bg1"/>
                </a:solidFill>
                <a:latin typeface="Times New Roman" pitchFamily="18" charset="0"/>
                <a:cs typeface="Times New Roman" pitchFamily="18" charset="0"/>
              </a:rPr>
              <a:t> </a:t>
            </a:r>
            <a:r>
              <a:rPr sz="2400" spc="-25" dirty="0">
                <a:solidFill>
                  <a:schemeClr val="bg1"/>
                </a:solidFill>
                <a:latin typeface="Times New Roman" pitchFamily="18" charset="0"/>
                <a:cs typeface="Times New Roman" pitchFamily="18" charset="0"/>
              </a:rPr>
              <a:t>not </a:t>
            </a:r>
            <a:r>
              <a:rPr sz="2400" spc="-10" dirty="0">
                <a:solidFill>
                  <a:schemeClr val="bg1"/>
                </a:solidFill>
                <a:latin typeface="Times New Roman" pitchFamily="18" charset="0"/>
                <a:cs typeface="Times New Roman" pitchFamily="18" charset="0"/>
              </a:rPr>
              <a:t>updated.</a:t>
            </a:r>
            <a:endParaRPr sz="2400" dirty="0">
              <a:solidFill>
                <a:schemeClr val="bg1"/>
              </a:solidFill>
              <a:latin typeface="Times New Roman" pitchFamily="18" charset="0"/>
              <a:cs typeface="Times New Roman" pitchFamily="18" charset="0"/>
            </a:endParaRPr>
          </a:p>
        </p:txBody>
      </p:sp>
      <p:pic>
        <p:nvPicPr>
          <p:cNvPr id="18434"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475" y="152400"/>
            <a:ext cx="9633205" cy="1304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60475" y="1524000"/>
            <a:ext cx="9170670" cy="505267"/>
          </a:xfrm>
          <a:prstGeom prst="rect">
            <a:avLst/>
          </a:prstGeom>
        </p:spPr>
        <p:txBody>
          <a:bodyPr vert="horz" wrap="square" lIns="0" tIns="12700" rIns="0" bIns="0" rtlCol="0">
            <a:spAutoFit/>
          </a:bodyPr>
          <a:lstStyle/>
          <a:p>
            <a:pPr marL="12700">
              <a:lnSpc>
                <a:spcPct val="100000"/>
              </a:lnSpc>
              <a:spcBef>
                <a:spcPts val="100"/>
              </a:spcBef>
            </a:pPr>
            <a:r>
              <a:rPr sz="3200" b="1" spc="-95" dirty="0">
                <a:solidFill>
                  <a:schemeClr val="bg1"/>
                </a:solidFill>
                <a:latin typeface="Tahoma"/>
                <a:cs typeface="Tahoma"/>
              </a:rPr>
              <a:t>Importance</a:t>
            </a:r>
            <a:r>
              <a:rPr sz="3200" b="1" spc="-155" dirty="0">
                <a:solidFill>
                  <a:schemeClr val="bg1"/>
                </a:solidFill>
                <a:latin typeface="Tahoma"/>
                <a:cs typeface="Tahoma"/>
              </a:rPr>
              <a:t> </a:t>
            </a:r>
            <a:r>
              <a:rPr sz="3200" b="1" spc="-100" dirty="0">
                <a:solidFill>
                  <a:schemeClr val="bg1"/>
                </a:solidFill>
                <a:latin typeface="Tahoma"/>
                <a:cs typeface="Tahoma"/>
              </a:rPr>
              <a:t>of</a:t>
            </a:r>
            <a:r>
              <a:rPr sz="3200" b="1" spc="-135" dirty="0">
                <a:solidFill>
                  <a:schemeClr val="bg1"/>
                </a:solidFill>
                <a:latin typeface="Tahoma"/>
                <a:cs typeface="Tahoma"/>
              </a:rPr>
              <a:t> </a:t>
            </a:r>
            <a:r>
              <a:rPr sz="3200" b="1" spc="-160" dirty="0">
                <a:solidFill>
                  <a:schemeClr val="bg1"/>
                </a:solidFill>
                <a:latin typeface="Tahoma"/>
                <a:cs typeface="Tahoma"/>
              </a:rPr>
              <a:t>Exploratory</a:t>
            </a:r>
            <a:r>
              <a:rPr sz="3200" b="1" spc="-145" dirty="0">
                <a:solidFill>
                  <a:schemeClr val="bg1"/>
                </a:solidFill>
                <a:latin typeface="Tahoma"/>
                <a:cs typeface="Tahoma"/>
              </a:rPr>
              <a:t> </a:t>
            </a:r>
            <a:r>
              <a:rPr sz="3200" b="1" spc="-10" dirty="0">
                <a:solidFill>
                  <a:schemeClr val="bg1"/>
                </a:solidFill>
                <a:latin typeface="Tahoma"/>
                <a:cs typeface="Tahoma"/>
              </a:rPr>
              <a:t>research</a:t>
            </a:r>
            <a:endParaRPr sz="3200" dirty="0">
              <a:solidFill>
                <a:schemeClr val="bg1"/>
              </a:solidFill>
              <a:latin typeface="Tahoma"/>
              <a:cs typeface="Tahoma"/>
            </a:endParaRPr>
          </a:p>
        </p:txBody>
      </p:sp>
      <p:sp>
        <p:nvSpPr>
          <p:cNvPr id="12" name="object 12"/>
          <p:cNvSpPr txBox="1"/>
          <p:nvPr/>
        </p:nvSpPr>
        <p:spPr>
          <a:xfrm>
            <a:off x="1049321" y="2474986"/>
            <a:ext cx="9717405" cy="3398366"/>
          </a:xfrm>
          <a:prstGeom prst="rect">
            <a:avLst/>
          </a:prstGeom>
        </p:spPr>
        <p:txBody>
          <a:bodyPr vert="horz" wrap="square" lIns="0" tIns="12700" rIns="0" bIns="0" rtlCol="0">
            <a:spAutoFit/>
          </a:bodyPr>
          <a:lstStyle/>
          <a:p>
            <a:pPr marL="356870" marR="5080" indent="-344805" algn="just">
              <a:lnSpc>
                <a:spcPct val="100000"/>
              </a:lnSpc>
              <a:spcBef>
                <a:spcPts val="100"/>
              </a:spcBef>
            </a:pPr>
            <a:r>
              <a:rPr sz="2200" spc="165" dirty="0">
                <a:solidFill>
                  <a:srgbClr val="EE52A4"/>
                </a:solidFill>
                <a:latin typeface="Lucida Sans Unicode"/>
                <a:cs typeface="Lucida Sans Unicode"/>
              </a:rPr>
              <a:t>▶</a:t>
            </a:r>
            <a:r>
              <a:rPr sz="2200" spc="365" dirty="0">
                <a:solidFill>
                  <a:srgbClr val="EE52A4"/>
                </a:solidFill>
                <a:latin typeface="Lucida Sans Unicode"/>
                <a:cs typeface="Lucida Sans Unicode"/>
              </a:rPr>
              <a:t> </a:t>
            </a:r>
            <a:r>
              <a:rPr sz="2200" spc="-85" dirty="0">
                <a:solidFill>
                  <a:srgbClr val="FFFFFF"/>
                </a:solidFill>
                <a:latin typeface="Verdana"/>
                <a:cs typeface="Verdana"/>
              </a:rPr>
              <a:t>Exploratory</a:t>
            </a:r>
            <a:r>
              <a:rPr sz="2200" spc="110" dirty="0">
                <a:solidFill>
                  <a:srgbClr val="FFFFFF"/>
                </a:solidFill>
                <a:latin typeface="Verdana"/>
                <a:cs typeface="Verdana"/>
              </a:rPr>
              <a:t> </a:t>
            </a:r>
            <a:r>
              <a:rPr sz="2200" dirty="0">
                <a:solidFill>
                  <a:srgbClr val="FFFFFF"/>
                </a:solidFill>
                <a:latin typeface="Verdana"/>
                <a:cs typeface="Verdana"/>
              </a:rPr>
              <a:t>research</a:t>
            </a:r>
            <a:r>
              <a:rPr sz="2200" spc="105" dirty="0">
                <a:solidFill>
                  <a:srgbClr val="FFFFFF"/>
                </a:solidFill>
                <a:latin typeface="Verdana"/>
                <a:cs typeface="Verdana"/>
              </a:rPr>
              <a:t> </a:t>
            </a:r>
            <a:r>
              <a:rPr sz="2200" spc="-265" dirty="0">
                <a:solidFill>
                  <a:srgbClr val="FFFFFF"/>
                </a:solidFill>
                <a:latin typeface="Verdana"/>
                <a:cs typeface="Verdana"/>
              </a:rPr>
              <a:t>is</a:t>
            </a:r>
            <a:r>
              <a:rPr sz="2200" spc="114" dirty="0">
                <a:solidFill>
                  <a:srgbClr val="FFFFFF"/>
                </a:solidFill>
                <a:latin typeface="Verdana"/>
                <a:cs typeface="Verdana"/>
              </a:rPr>
              <a:t> </a:t>
            </a:r>
            <a:r>
              <a:rPr sz="2200" dirty="0">
                <a:solidFill>
                  <a:srgbClr val="FFFFFF"/>
                </a:solidFill>
                <a:latin typeface="Verdana"/>
                <a:cs typeface="Verdana"/>
              </a:rPr>
              <a:t>carried</a:t>
            </a:r>
            <a:r>
              <a:rPr sz="2200" spc="125" dirty="0">
                <a:solidFill>
                  <a:srgbClr val="FFFFFF"/>
                </a:solidFill>
                <a:latin typeface="Verdana"/>
                <a:cs typeface="Verdana"/>
              </a:rPr>
              <a:t> </a:t>
            </a:r>
            <a:r>
              <a:rPr sz="2200" dirty="0">
                <a:solidFill>
                  <a:srgbClr val="FFFFFF"/>
                </a:solidFill>
                <a:latin typeface="Verdana"/>
                <a:cs typeface="Verdana"/>
              </a:rPr>
              <a:t>out</a:t>
            </a:r>
            <a:r>
              <a:rPr sz="2200" spc="70" dirty="0">
                <a:solidFill>
                  <a:srgbClr val="FFFFFF"/>
                </a:solidFill>
                <a:latin typeface="Verdana"/>
                <a:cs typeface="Verdana"/>
              </a:rPr>
              <a:t> </a:t>
            </a:r>
            <a:r>
              <a:rPr sz="2200" dirty="0">
                <a:solidFill>
                  <a:srgbClr val="FFFFFF"/>
                </a:solidFill>
                <a:latin typeface="Verdana"/>
                <a:cs typeface="Verdana"/>
              </a:rPr>
              <a:t>when</a:t>
            </a:r>
            <a:r>
              <a:rPr sz="2200" spc="110" dirty="0">
                <a:solidFill>
                  <a:srgbClr val="FFFFFF"/>
                </a:solidFill>
                <a:latin typeface="Verdana"/>
                <a:cs typeface="Verdana"/>
              </a:rPr>
              <a:t> </a:t>
            </a:r>
            <a:r>
              <a:rPr sz="2200" spc="200" dirty="0">
                <a:solidFill>
                  <a:srgbClr val="FFFFFF"/>
                </a:solidFill>
                <a:latin typeface="Verdana"/>
                <a:cs typeface="Verdana"/>
              </a:rPr>
              <a:t>a</a:t>
            </a:r>
            <a:r>
              <a:rPr sz="2200" spc="110" dirty="0">
                <a:solidFill>
                  <a:srgbClr val="FFFFFF"/>
                </a:solidFill>
                <a:latin typeface="Verdana"/>
                <a:cs typeface="Verdana"/>
              </a:rPr>
              <a:t> </a:t>
            </a:r>
            <a:r>
              <a:rPr sz="2200" dirty="0">
                <a:solidFill>
                  <a:srgbClr val="FFFFFF"/>
                </a:solidFill>
                <a:latin typeface="Verdana"/>
                <a:cs typeface="Verdana"/>
              </a:rPr>
              <a:t>topic</a:t>
            </a:r>
            <a:r>
              <a:rPr sz="2200" spc="110" dirty="0">
                <a:solidFill>
                  <a:srgbClr val="FFFFFF"/>
                </a:solidFill>
                <a:latin typeface="Verdana"/>
                <a:cs typeface="Verdana"/>
              </a:rPr>
              <a:t> </a:t>
            </a:r>
            <a:r>
              <a:rPr sz="2200" dirty="0">
                <a:solidFill>
                  <a:srgbClr val="FFFFFF"/>
                </a:solidFill>
                <a:latin typeface="Verdana"/>
                <a:cs typeface="Verdana"/>
              </a:rPr>
              <a:t>needs</a:t>
            </a:r>
            <a:r>
              <a:rPr sz="2200" spc="150" dirty="0">
                <a:solidFill>
                  <a:srgbClr val="FFFFFF"/>
                </a:solidFill>
                <a:latin typeface="Verdana"/>
                <a:cs typeface="Verdana"/>
              </a:rPr>
              <a:t> </a:t>
            </a:r>
            <a:r>
              <a:rPr sz="2200" dirty="0">
                <a:solidFill>
                  <a:srgbClr val="FFFFFF"/>
                </a:solidFill>
                <a:latin typeface="Verdana"/>
                <a:cs typeface="Verdana"/>
              </a:rPr>
              <a:t>to</a:t>
            </a:r>
            <a:r>
              <a:rPr sz="2200" spc="100" dirty="0">
                <a:solidFill>
                  <a:srgbClr val="FFFFFF"/>
                </a:solidFill>
                <a:latin typeface="Verdana"/>
                <a:cs typeface="Verdana"/>
              </a:rPr>
              <a:t> </a:t>
            </a:r>
            <a:r>
              <a:rPr sz="2200" spc="120" dirty="0">
                <a:solidFill>
                  <a:srgbClr val="FFFFFF"/>
                </a:solidFill>
                <a:latin typeface="Verdana"/>
                <a:cs typeface="Verdana"/>
              </a:rPr>
              <a:t>be </a:t>
            </a:r>
            <a:r>
              <a:rPr sz="2200" spc="-10" dirty="0">
                <a:solidFill>
                  <a:srgbClr val="FFFFFF"/>
                </a:solidFill>
                <a:latin typeface="Verdana"/>
                <a:cs typeface="Verdana"/>
              </a:rPr>
              <a:t>understood</a:t>
            </a:r>
            <a:r>
              <a:rPr sz="2200" spc="-60" dirty="0">
                <a:solidFill>
                  <a:srgbClr val="FFFFFF"/>
                </a:solidFill>
                <a:latin typeface="Verdana"/>
                <a:cs typeface="Verdana"/>
              </a:rPr>
              <a:t> </a:t>
            </a:r>
            <a:r>
              <a:rPr sz="2200" dirty="0">
                <a:solidFill>
                  <a:srgbClr val="FFFFFF"/>
                </a:solidFill>
                <a:latin typeface="Verdana"/>
                <a:cs typeface="Verdana"/>
              </a:rPr>
              <a:t>in</a:t>
            </a:r>
            <a:r>
              <a:rPr sz="2200" spc="-75" dirty="0">
                <a:solidFill>
                  <a:srgbClr val="FFFFFF"/>
                </a:solidFill>
                <a:latin typeface="Verdana"/>
                <a:cs typeface="Verdana"/>
              </a:rPr>
              <a:t> </a:t>
            </a:r>
            <a:r>
              <a:rPr sz="2200" dirty="0">
                <a:solidFill>
                  <a:srgbClr val="FFFFFF"/>
                </a:solidFill>
                <a:latin typeface="Verdana"/>
                <a:cs typeface="Verdana"/>
              </a:rPr>
              <a:t>depth,</a:t>
            </a:r>
            <a:r>
              <a:rPr sz="2200" spc="-80" dirty="0">
                <a:solidFill>
                  <a:srgbClr val="FFFFFF"/>
                </a:solidFill>
                <a:latin typeface="Verdana"/>
                <a:cs typeface="Verdana"/>
              </a:rPr>
              <a:t> </a:t>
            </a:r>
            <a:r>
              <a:rPr sz="2200" dirty="0">
                <a:solidFill>
                  <a:srgbClr val="FFFFFF"/>
                </a:solidFill>
                <a:latin typeface="Verdana"/>
                <a:cs typeface="Verdana"/>
              </a:rPr>
              <a:t>especially</a:t>
            </a:r>
            <a:r>
              <a:rPr sz="2200" spc="-85" dirty="0">
                <a:solidFill>
                  <a:srgbClr val="FFFFFF"/>
                </a:solidFill>
                <a:latin typeface="Verdana"/>
                <a:cs typeface="Verdana"/>
              </a:rPr>
              <a:t> </a:t>
            </a:r>
            <a:r>
              <a:rPr sz="2200" spc="-20" dirty="0">
                <a:solidFill>
                  <a:srgbClr val="FFFFFF"/>
                </a:solidFill>
                <a:latin typeface="Verdana"/>
                <a:cs typeface="Verdana"/>
              </a:rPr>
              <a:t>if</a:t>
            </a:r>
            <a:r>
              <a:rPr sz="2200" spc="-85" dirty="0">
                <a:solidFill>
                  <a:srgbClr val="FFFFFF"/>
                </a:solidFill>
                <a:latin typeface="Verdana"/>
                <a:cs typeface="Verdana"/>
              </a:rPr>
              <a:t> </a:t>
            </a:r>
            <a:r>
              <a:rPr sz="2200" spc="-95" dirty="0">
                <a:solidFill>
                  <a:srgbClr val="FFFFFF"/>
                </a:solidFill>
                <a:latin typeface="Verdana"/>
                <a:cs typeface="Verdana"/>
              </a:rPr>
              <a:t>it</a:t>
            </a:r>
            <a:r>
              <a:rPr sz="2200" spc="-114" dirty="0">
                <a:solidFill>
                  <a:srgbClr val="FFFFFF"/>
                </a:solidFill>
                <a:latin typeface="Verdana"/>
                <a:cs typeface="Verdana"/>
              </a:rPr>
              <a:t> </a:t>
            </a:r>
            <a:r>
              <a:rPr sz="2200" dirty="0">
                <a:solidFill>
                  <a:srgbClr val="FFFFFF"/>
                </a:solidFill>
                <a:latin typeface="Verdana"/>
                <a:cs typeface="Verdana"/>
              </a:rPr>
              <a:t>hasn’t</a:t>
            </a:r>
            <a:r>
              <a:rPr sz="2200" spc="-114" dirty="0">
                <a:solidFill>
                  <a:srgbClr val="FFFFFF"/>
                </a:solidFill>
                <a:latin typeface="Verdana"/>
                <a:cs typeface="Verdana"/>
              </a:rPr>
              <a:t> </a:t>
            </a:r>
            <a:r>
              <a:rPr sz="2200" spc="70" dirty="0">
                <a:solidFill>
                  <a:srgbClr val="FFFFFF"/>
                </a:solidFill>
                <a:latin typeface="Verdana"/>
                <a:cs typeface="Verdana"/>
              </a:rPr>
              <a:t>been</a:t>
            </a:r>
            <a:r>
              <a:rPr sz="2200" spc="-75" dirty="0">
                <a:solidFill>
                  <a:srgbClr val="FFFFFF"/>
                </a:solidFill>
                <a:latin typeface="Verdana"/>
                <a:cs typeface="Verdana"/>
              </a:rPr>
              <a:t> </a:t>
            </a:r>
            <a:r>
              <a:rPr sz="2200" spc="75" dirty="0">
                <a:solidFill>
                  <a:srgbClr val="FFFFFF"/>
                </a:solidFill>
                <a:latin typeface="Verdana"/>
                <a:cs typeface="Verdana"/>
              </a:rPr>
              <a:t>done</a:t>
            </a:r>
            <a:r>
              <a:rPr sz="2200" spc="-70" dirty="0">
                <a:solidFill>
                  <a:srgbClr val="FFFFFF"/>
                </a:solidFill>
                <a:latin typeface="Verdana"/>
                <a:cs typeface="Verdana"/>
              </a:rPr>
              <a:t> </a:t>
            </a:r>
            <a:r>
              <a:rPr sz="2200" spc="-10" dirty="0">
                <a:solidFill>
                  <a:srgbClr val="FFFFFF"/>
                </a:solidFill>
                <a:latin typeface="Verdana"/>
                <a:cs typeface="Verdana"/>
              </a:rPr>
              <a:t>before. </a:t>
            </a:r>
            <a:r>
              <a:rPr sz="2200" dirty="0">
                <a:solidFill>
                  <a:srgbClr val="FFFFFF"/>
                </a:solidFill>
                <a:latin typeface="Verdana"/>
                <a:cs typeface="Verdana"/>
              </a:rPr>
              <a:t>The</a:t>
            </a:r>
            <a:r>
              <a:rPr sz="2200" spc="270" dirty="0">
                <a:solidFill>
                  <a:srgbClr val="FFFFFF"/>
                </a:solidFill>
                <a:latin typeface="Verdana"/>
                <a:cs typeface="Verdana"/>
              </a:rPr>
              <a:t> </a:t>
            </a:r>
            <a:r>
              <a:rPr sz="2200" spc="50" dirty="0">
                <a:solidFill>
                  <a:srgbClr val="FFFFFF"/>
                </a:solidFill>
                <a:latin typeface="Verdana"/>
                <a:cs typeface="Verdana"/>
              </a:rPr>
              <a:t>goal</a:t>
            </a:r>
            <a:r>
              <a:rPr sz="2200" spc="325" dirty="0">
                <a:solidFill>
                  <a:srgbClr val="FFFFFF"/>
                </a:solidFill>
                <a:latin typeface="Verdana"/>
                <a:cs typeface="Verdana"/>
              </a:rPr>
              <a:t> </a:t>
            </a:r>
            <a:r>
              <a:rPr sz="2200" dirty="0">
                <a:solidFill>
                  <a:srgbClr val="FFFFFF"/>
                </a:solidFill>
                <a:latin typeface="Verdana"/>
                <a:cs typeface="Verdana"/>
              </a:rPr>
              <a:t>of</a:t>
            </a:r>
            <a:r>
              <a:rPr sz="2200" spc="265" dirty="0">
                <a:solidFill>
                  <a:srgbClr val="FFFFFF"/>
                </a:solidFill>
                <a:latin typeface="Verdana"/>
                <a:cs typeface="Verdana"/>
              </a:rPr>
              <a:t> </a:t>
            </a:r>
            <a:r>
              <a:rPr sz="2200" dirty="0">
                <a:solidFill>
                  <a:srgbClr val="FFFFFF"/>
                </a:solidFill>
                <a:latin typeface="Verdana"/>
                <a:cs typeface="Verdana"/>
              </a:rPr>
              <a:t>such</a:t>
            </a:r>
            <a:r>
              <a:rPr sz="2200" spc="285" dirty="0">
                <a:solidFill>
                  <a:srgbClr val="FFFFFF"/>
                </a:solidFill>
                <a:latin typeface="Verdana"/>
                <a:cs typeface="Verdana"/>
              </a:rPr>
              <a:t> </a:t>
            </a:r>
            <a:r>
              <a:rPr sz="2200" spc="200" dirty="0">
                <a:solidFill>
                  <a:srgbClr val="FFFFFF"/>
                </a:solidFill>
                <a:latin typeface="Verdana"/>
                <a:cs typeface="Verdana"/>
              </a:rPr>
              <a:t>a</a:t>
            </a:r>
            <a:r>
              <a:rPr sz="2200" spc="245" dirty="0">
                <a:solidFill>
                  <a:srgbClr val="FFFFFF"/>
                </a:solidFill>
                <a:latin typeface="Verdana"/>
                <a:cs typeface="Verdana"/>
              </a:rPr>
              <a:t> </a:t>
            </a:r>
            <a:r>
              <a:rPr sz="2200" dirty="0">
                <a:solidFill>
                  <a:srgbClr val="FFFFFF"/>
                </a:solidFill>
                <a:latin typeface="Verdana"/>
                <a:cs typeface="Verdana"/>
              </a:rPr>
              <a:t>research</a:t>
            </a:r>
            <a:r>
              <a:rPr sz="2200" spc="275" dirty="0">
                <a:solidFill>
                  <a:srgbClr val="FFFFFF"/>
                </a:solidFill>
                <a:latin typeface="Verdana"/>
                <a:cs typeface="Verdana"/>
              </a:rPr>
              <a:t> </a:t>
            </a:r>
            <a:r>
              <a:rPr sz="2200" spc="-265" dirty="0">
                <a:solidFill>
                  <a:srgbClr val="FFFFFF"/>
                </a:solidFill>
                <a:latin typeface="Verdana"/>
                <a:cs typeface="Verdana"/>
              </a:rPr>
              <a:t>is</a:t>
            </a:r>
            <a:r>
              <a:rPr sz="2200" spc="300" dirty="0">
                <a:solidFill>
                  <a:srgbClr val="FFFFFF"/>
                </a:solidFill>
                <a:latin typeface="Verdana"/>
                <a:cs typeface="Verdana"/>
              </a:rPr>
              <a:t> </a:t>
            </a:r>
            <a:r>
              <a:rPr sz="2200" dirty="0">
                <a:solidFill>
                  <a:srgbClr val="FFFFFF"/>
                </a:solidFill>
                <a:latin typeface="Verdana"/>
                <a:cs typeface="Verdana"/>
              </a:rPr>
              <a:t>to</a:t>
            </a:r>
            <a:r>
              <a:rPr sz="2200" spc="265" dirty="0">
                <a:solidFill>
                  <a:srgbClr val="FFFFFF"/>
                </a:solidFill>
                <a:latin typeface="Verdana"/>
                <a:cs typeface="Verdana"/>
              </a:rPr>
              <a:t> </a:t>
            </a:r>
            <a:r>
              <a:rPr sz="2200" dirty="0">
                <a:solidFill>
                  <a:srgbClr val="FFFFFF"/>
                </a:solidFill>
                <a:latin typeface="Verdana"/>
                <a:cs typeface="Verdana"/>
              </a:rPr>
              <a:t>explore</a:t>
            </a:r>
            <a:r>
              <a:rPr sz="2200" spc="285" dirty="0">
                <a:solidFill>
                  <a:srgbClr val="FFFFFF"/>
                </a:solidFill>
                <a:latin typeface="Verdana"/>
                <a:cs typeface="Verdana"/>
              </a:rPr>
              <a:t> </a:t>
            </a:r>
            <a:r>
              <a:rPr sz="2200" dirty="0">
                <a:solidFill>
                  <a:srgbClr val="FFFFFF"/>
                </a:solidFill>
                <a:latin typeface="Verdana"/>
                <a:cs typeface="Verdana"/>
              </a:rPr>
              <a:t>the</a:t>
            </a:r>
            <a:r>
              <a:rPr sz="2200" spc="270" dirty="0">
                <a:solidFill>
                  <a:srgbClr val="FFFFFF"/>
                </a:solidFill>
                <a:latin typeface="Verdana"/>
                <a:cs typeface="Verdana"/>
              </a:rPr>
              <a:t> </a:t>
            </a:r>
            <a:r>
              <a:rPr sz="2200" dirty="0">
                <a:solidFill>
                  <a:srgbClr val="FFFFFF"/>
                </a:solidFill>
                <a:latin typeface="Verdana"/>
                <a:cs typeface="Verdana"/>
              </a:rPr>
              <a:t>problem</a:t>
            </a:r>
            <a:r>
              <a:rPr sz="2200" spc="315" dirty="0">
                <a:solidFill>
                  <a:srgbClr val="FFFFFF"/>
                </a:solidFill>
                <a:latin typeface="Verdana"/>
                <a:cs typeface="Verdana"/>
              </a:rPr>
              <a:t> </a:t>
            </a:r>
            <a:r>
              <a:rPr sz="2200" spc="50" dirty="0">
                <a:solidFill>
                  <a:srgbClr val="FFFFFF"/>
                </a:solidFill>
                <a:latin typeface="Verdana"/>
                <a:cs typeface="Verdana"/>
              </a:rPr>
              <a:t>and </a:t>
            </a:r>
            <a:r>
              <a:rPr sz="2200" dirty="0">
                <a:solidFill>
                  <a:srgbClr val="FFFFFF"/>
                </a:solidFill>
                <a:latin typeface="Verdana"/>
                <a:cs typeface="Verdana"/>
              </a:rPr>
              <a:t>around</a:t>
            </a:r>
            <a:r>
              <a:rPr sz="2200" spc="150" dirty="0">
                <a:solidFill>
                  <a:srgbClr val="FFFFFF"/>
                </a:solidFill>
                <a:latin typeface="Verdana"/>
                <a:cs typeface="Verdana"/>
              </a:rPr>
              <a:t> </a:t>
            </a:r>
            <a:r>
              <a:rPr sz="2200" dirty="0">
                <a:solidFill>
                  <a:srgbClr val="FFFFFF"/>
                </a:solidFill>
                <a:latin typeface="Verdana"/>
                <a:cs typeface="Verdana"/>
              </a:rPr>
              <a:t>it</a:t>
            </a:r>
            <a:r>
              <a:rPr sz="2200" spc="100" dirty="0">
                <a:solidFill>
                  <a:srgbClr val="FFFFFF"/>
                </a:solidFill>
                <a:latin typeface="Verdana"/>
                <a:cs typeface="Verdana"/>
              </a:rPr>
              <a:t> </a:t>
            </a:r>
            <a:r>
              <a:rPr sz="2200" spc="80" dirty="0">
                <a:solidFill>
                  <a:srgbClr val="FFFFFF"/>
                </a:solidFill>
                <a:latin typeface="Verdana"/>
                <a:cs typeface="Verdana"/>
              </a:rPr>
              <a:t>and</a:t>
            </a:r>
            <a:r>
              <a:rPr sz="2200" spc="145" dirty="0">
                <a:solidFill>
                  <a:srgbClr val="FFFFFF"/>
                </a:solidFill>
                <a:latin typeface="Verdana"/>
                <a:cs typeface="Verdana"/>
              </a:rPr>
              <a:t> </a:t>
            </a:r>
            <a:r>
              <a:rPr sz="2200" dirty="0">
                <a:solidFill>
                  <a:srgbClr val="FFFFFF"/>
                </a:solidFill>
                <a:latin typeface="Verdana"/>
                <a:cs typeface="Verdana"/>
              </a:rPr>
              <a:t>not</a:t>
            </a:r>
            <a:r>
              <a:rPr sz="2200" spc="120" dirty="0">
                <a:solidFill>
                  <a:srgbClr val="FFFFFF"/>
                </a:solidFill>
                <a:latin typeface="Verdana"/>
                <a:cs typeface="Verdana"/>
              </a:rPr>
              <a:t> </a:t>
            </a:r>
            <a:r>
              <a:rPr sz="2200" dirty="0">
                <a:solidFill>
                  <a:srgbClr val="FFFFFF"/>
                </a:solidFill>
                <a:latin typeface="Verdana"/>
                <a:cs typeface="Verdana"/>
              </a:rPr>
              <a:t>actually</a:t>
            </a:r>
            <a:r>
              <a:rPr sz="2200" spc="110" dirty="0">
                <a:solidFill>
                  <a:srgbClr val="FFFFFF"/>
                </a:solidFill>
                <a:latin typeface="Verdana"/>
                <a:cs typeface="Verdana"/>
              </a:rPr>
              <a:t> </a:t>
            </a:r>
            <a:r>
              <a:rPr sz="2200" dirty="0">
                <a:solidFill>
                  <a:srgbClr val="FFFFFF"/>
                </a:solidFill>
                <a:latin typeface="Verdana"/>
                <a:cs typeface="Verdana"/>
              </a:rPr>
              <a:t>derive</a:t>
            </a:r>
            <a:r>
              <a:rPr sz="2200" spc="140" dirty="0">
                <a:solidFill>
                  <a:srgbClr val="FFFFFF"/>
                </a:solidFill>
                <a:latin typeface="Verdana"/>
                <a:cs typeface="Verdana"/>
              </a:rPr>
              <a:t> </a:t>
            </a:r>
            <a:r>
              <a:rPr sz="2200" spc="200" dirty="0">
                <a:solidFill>
                  <a:srgbClr val="FFFFFF"/>
                </a:solidFill>
                <a:latin typeface="Verdana"/>
                <a:cs typeface="Verdana"/>
              </a:rPr>
              <a:t>a</a:t>
            </a:r>
            <a:r>
              <a:rPr sz="2200" spc="130" dirty="0">
                <a:solidFill>
                  <a:srgbClr val="FFFFFF"/>
                </a:solidFill>
                <a:latin typeface="Verdana"/>
                <a:cs typeface="Verdana"/>
              </a:rPr>
              <a:t> </a:t>
            </a:r>
            <a:r>
              <a:rPr sz="2200" dirty="0">
                <a:solidFill>
                  <a:srgbClr val="FFFFFF"/>
                </a:solidFill>
                <a:latin typeface="Verdana"/>
                <a:cs typeface="Verdana"/>
              </a:rPr>
              <a:t>conclusion</a:t>
            </a:r>
            <a:r>
              <a:rPr sz="2200" spc="145" dirty="0">
                <a:solidFill>
                  <a:srgbClr val="FFFFFF"/>
                </a:solidFill>
                <a:latin typeface="Verdana"/>
                <a:cs typeface="Verdana"/>
              </a:rPr>
              <a:t> </a:t>
            </a:r>
            <a:r>
              <a:rPr sz="2200" dirty="0">
                <a:solidFill>
                  <a:srgbClr val="FFFFFF"/>
                </a:solidFill>
                <a:latin typeface="Verdana"/>
                <a:cs typeface="Verdana"/>
              </a:rPr>
              <a:t>from</a:t>
            </a:r>
            <a:r>
              <a:rPr sz="2200" spc="145" dirty="0">
                <a:solidFill>
                  <a:srgbClr val="FFFFFF"/>
                </a:solidFill>
                <a:latin typeface="Verdana"/>
                <a:cs typeface="Verdana"/>
              </a:rPr>
              <a:t> </a:t>
            </a:r>
            <a:r>
              <a:rPr sz="2200" spc="-40" dirty="0">
                <a:solidFill>
                  <a:srgbClr val="FFFFFF"/>
                </a:solidFill>
                <a:latin typeface="Verdana"/>
                <a:cs typeface="Verdana"/>
              </a:rPr>
              <a:t>it.</a:t>
            </a:r>
            <a:r>
              <a:rPr sz="2200" spc="120" dirty="0">
                <a:solidFill>
                  <a:srgbClr val="FFFFFF"/>
                </a:solidFill>
                <a:latin typeface="Verdana"/>
                <a:cs typeface="Verdana"/>
              </a:rPr>
              <a:t> </a:t>
            </a:r>
            <a:r>
              <a:rPr sz="2200" spc="-20" dirty="0">
                <a:solidFill>
                  <a:srgbClr val="FFFFFF"/>
                </a:solidFill>
                <a:latin typeface="Verdana"/>
                <a:cs typeface="Verdana"/>
              </a:rPr>
              <a:t>Such </a:t>
            </a:r>
            <a:r>
              <a:rPr sz="2200" dirty="0">
                <a:solidFill>
                  <a:srgbClr val="FFFFFF"/>
                </a:solidFill>
                <a:latin typeface="Verdana"/>
                <a:cs typeface="Verdana"/>
              </a:rPr>
              <a:t>kind</a:t>
            </a:r>
            <a:r>
              <a:rPr sz="2200" spc="440" dirty="0">
                <a:solidFill>
                  <a:srgbClr val="FFFFFF"/>
                </a:solidFill>
                <a:latin typeface="Verdana"/>
                <a:cs typeface="Verdana"/>
              </a:rPr>
              <a:t> </a:t>
            </a:r>
            <a:r>
              <a:rPr sz="2200" dirty="0">
                <a:solidFill>
                  <a:srgbClr val="FFFFFF"/>
                </a:solidFill>
                <a:latin typeface="Verdana"/>
                <a:cs typeface="Verdana"/>
              </a:rPr>
              <a:t>of</a:t>
            </a:r>
            <a:r>
              <a:rPr sz="2200" spc="420" dirty="0">
                <a:solidFill>
                  <a:srgbClr val="FFFFFF"/>
                </a:solidFill>
                <a:latin typeface="Verdana"/>
                <a:cs typeface="Verdana"/>
              </a:rPr>
              <a:t> </a:t>
            </a:r>
            <a:r>
              <a:rPr sz="2200" dirty="0">
                <a:solidFill>
                  <a:srgbClr val="FFFFFF"/>
                </a:solidFill>
                <a:latin typeface="Verdana"/>
                <a:cs typeface="Verdana"/>
              </a:rPr>
              <a:t>research</a:t>
            </a:r>
            <a:r>
              <a:rPr sz="2200" spc="440" dirty="0">
                <a:solidFill>
                  <a:srgbClr val="FFFFFF"/>
                </a:solidFill>
                <a:latin typeface="Verdana"/>
                <a:cs typeface="Verdana"/>
              </a:rPr>
              <a:t> </a:t>
            </a:r>
            <a:r>
              <a:rPr sz="2200" dirty="0">
                <a:solidFill>
                  <a:srgbClr val="FFFFFF"/>
                </a:solidFill>
                <a:latin typeface="Verdana"/>
                <a:cs typeface="Verdana"/>
              </a:rPr>
              <a:t>will</a:t>
            </a:r>
            <a:r>
              <a:rPr sz="2200" spc="430" dirty="0">
                <a:solidFill>
                  <a:srgbClr val="FFFFFF"/>
                </a:solidFill>
                <a:latin typeface="Verdana"/>
                <a:cs typeface="Verdana"/>
              </a:rPr>
              <a:t> </a:t>
            </a:r>
            <a:r>
              <a:rPr sz="2200" spc="50" dirty="0">
                <a:solidFill>
                  <a:srgbClr val="FFFFFF"/>
                </a:solidFill>
                <a:latin typeface="Verdana"/>
                <a:cs typeface="Verdana"/>
              </a:rPr>
              <a:t>enable</a:t>
            </a:r>
            <a:r>
              <a:rPr sz="2200" spc="415" dirty="0">
                <a:solidFill>
                  <a:srgbClr val="FFFFFF"/>
                </a:solidFill>
                <a:latin typeface="Verdana"/>
                <a:cs typeface="Verdana"/>
              </a:rPr>
              <a:t> </a:t>
            </a:r>
            <a:r>
              <a:rPr sz="2200" spc="200" dirty="0">
                <a:solidFill>
                  <a:srgbClr val="FFFFFF"/>
                </a:solidFill>
                <a:latin typeface="Verdana"/>
                <a:cs typeface="Verdana"/>
              </a:rPr>
              <a:t>a</a:t>
            </a:r>
            <a:r>
              <a:rPr sz="2200" spc="425" dirty="0">
                <a:solidFill>
                  <a:srgbClr val="FFFFFF"/>
                </a:solidFill>
                <a:latin typeface="Verdana"/>
                <a:cs typeface="Verdana"/>
              </a:rPr>
              <a:t> </a:t>
            </a:r>
            <a:r>
              <a:rPr sz="2200" dirty="0">
                <a:solidFill>
                  <a:srgbClr val="FFFFFF"/>
                </a:solidFill>
                <a:latin typeface="Verdana"/>
                <a:cs typeface="Verdana"/>
              </a:rPr>
              <a:t>researcher</a:t>
            </a:r>
            <a:r>
              <a:rPr sz="2200" spc="455" dirty="0">
                <a:solidFill>
                  <a:srgbClr val="FFFFFF"/>
                </a:solidFill>
                <a:latin typeface="Verdana"/>
                <a:cs typeface="Verdana"/>
              </a:rPr>
              <a:t> </a:t>
            </a:r>
            <a:r>
              <a:rPr sz="2200" dirty="0">
                <a:solidFill>
                  <a:srgbClr val="FFFFFF"/>
                </a:solidFill>
                <a:latin typeface="Verdana"/>
                <a:cs typeface="Verdana"/>
              </a:rPr>
              <a:t>to</a:t>
            </a:r>
            <a:r>
              <a:rPr sz="2200" spc="420" dirty="0">
                <a:solidFill>
                  <a:srgbClr val="FFFFFF"/>
                </a:solidFill>
                <a:latin typeface="Verdana"/>
                <a:cs typeface="Verdana"/>
              </a:rPr>
              <a:t>  </a:t>
            </a:r>
            <a:r>
              <a:rPr sz="2200" dirty="0">
                <a:solidFill>
                  <a:srgbClr val="FFFFFF"/>
                </a:solidFill>
                <a:latin typeface="Verdana"/>
                <a:cs typeface="Verdana"/>
              </a:rPr>
              <a:t>set</a:t>
            </a:r>
            <a:r>
              <a:rPr sz="2200" spc="400" dirty="0">
                <a:solidFill>
                  <a:srgbClr val="FFFFFF"/>
                </a:solidFill>
                <a:latin typeface="Verdana"/>
                <a:cs typeface="Verdana"/>
              </a:rPr>
              <a:t> </a:t>
            </a:r>
            <a:r>
              <a:rPr sz="2200" spc="200" dirty="0">
                <a:solidFill>
                  <a:srgbClr val="FFFFFF"/>
                </a:solidFill>
                <a:latin typeface="Verdana"/>
                <a:cs typeface="Verdana"/>
              </a:rPr>
              <a:t>a</a:t>
            </a:r>
            <a:r>
              <a:rPr sz="2200" spc="420" dirty="0">
                <a:solidFill>
                  <a:srgbClr val="FFFFFF"/>
                </a:solidFill>
                <a:latin typeface="Verdana"/>
                <a:cs typeface="Verdana"/>
              </a:rPr>
              <a:t> </a:t>
            </a:r>
            <a:r>
              <a:rPr sz="2200" spc="-60" dirty="0">
                <a:solidFill>
                  <a:srgbClr val="FFFFFF"/>
                </a:solidFill>
                <a:latin typeface="Verdana"/>
                <a:cs typeface="Verdana"/>
              </a:rPr>
              <a:t>strong </a:t>
            </a:r>
            <a:r>
              <a:rPr sz="2200" dirty="0">
                <a:solidFill>
                  <a:srgbClr val="FFFFFF"/>
                </a:solidFill>
                <a:latin typeface="Verdana"/>
                <a:cs typeface="Verdana"/>
                <a:hlinkClick r:id="rId9"/>
              </a:rPr>
              <a:t>foundation</a:t>
            </a:r>
            <a:r>
              <a:rPr sz="2200" spc="-114" dirty="0">
                <a:solidFill>
                  <a:srgbClr val="FFFFFF"/>
                </a:solidFill>
                <a:latin typeface="Verdana"/>
                <a:cs typeface="Verdana"/>
                <a:hlinkClick r:id="rId9"/>
              </a:rPr>
              <a:t> </a:t>
            </a:r>
            <a:r>
              <a:rPr sz="2200" spc="-10" dirty="0">
                <a:solidFill>
                  <a:srgbClr val="FFFFFF"/>
                </a:solidFill>
                <a:latin typeface="Verdana"/>
                <a:cs typeface="Verdana"/>
                <a:hlinkClick r:id="rId9"/>
              </a:rPr>
              <a:t>for</a:t>
            </a:r>
            <a:r>
              <a:rPr sz="2200" spc="-95" dirty="0">
                <a:solidFill>
                  <a:srgbClr val="FFFFFF"/>
                </a:solidFill>
                <a:latin typeface="Verdana"/>
                <a:cs typeface="Verdana"/>
                <a:hlinkClick r:id="rId9"/>
              </a:rPr>
              <a:t> </a:t>
            </a:r>
            <a:r>
              <a:rPr sz="2200" spc="-40" dirty="0">
                <a:solidFill>
                  <a:srgbClr val="FFFFFF"/>
                </a:solidFill>
                <a:latin typeface="Verdana"/>
                <a:cs typeface="Verdana"/>
                <a:hlinkClick r:id="rId9"/>
              </a:rPr>
              <a:t>exploring</a:t>
            </a:r>
            <a:r>
              <a:rPr sz="2200" spc="-95" dirty="0">
                <a:solidFill>
                  <a:srgbClr val="FFFFFF"/>
                </a:solidFill>
                <a:latin typeface="Verdana"/>
                <a:cs typeface="Verdana"/>
                <a:hlinkClick r:id="rId9"/>
              </a:rPr>
              <a:t> </a:t>
            </a:r>
            <a:r>
              <a:rPr sz="2200" spc="-145" dirty="0">
                <a:solidFill>
                  <a:srgbClr val="FFFFFF"/>
                </a:solidFill>
                <a:latin typeface="Verdana"/>
                <a:cs typeface="Verdana"/>
                <a:hlinkClick r:id="rId9"/>
              </a:rPr>
              <a:t>his</a:t>
            </a:r>
            <a:r>
              <a:rPr sz="2200" spc="-70" dirty="0">
                <a:solidFill>
                  <a:srgbClr val="FFFFFF"/>
                </a:solidFill>
                <a:latin typeface="Verdana"/>
                <a:cs typeface="Verdana"/>
                <a:hlinkClick r:id="rId9"/>
              </a:rPr>
              <a:t> </a:t>
            </a:r>
            <a:r>
              <a:rPr sz="2200" dirty="0">
                <a:solidFill>
                  <a:srgbClr val="FFFFFF"/>
                </a:solidFill>
                <a:latin typeface="Verdana"/>
                <a:cs typeface="Verdana"/>
                <a:hlinkClick r:id="rId9"/>
              </a:rPr>
              <a:t>ideas,</a:t>
            </a:r>
            <a:r>
              <a:rPr sz="2200" spc="-110" dirty="0">
                <a:solidFill>
                  <a:srgbClr val="FFFFFF"/>
                </a:solidFill>
                <a:latin typeface="Verdana"/>
                <a:cs typeface="Verdana"/>
                <a:hlinkClick r:id="rId9"/>
              </a:rPr>
              <a:t> </a:t>
            </a:r>
            <a:r>
              <a:rPr sz="2200" dirty="0">
                <a:solidFill>
                  <a:srgbClr val="FFFFFF"/>
                </a:solidFill>
                <a:latin typeface="Verdana"/>
                <a:cs typeface="Verdana"/>
                <a:hlinkClick r:id="rId9"/>
              </a:rPr>
              <a:t>choosing</a:t>
            </a:r>
            <a:r>
              <a:rPr sz="2200" spc="-75" dirty="0">
                <a:solidFill>
                  <a:srgbClr val="FFFFFF"/>
                </a:solidFill>
                <a:latin typeface="Verdana"/>
                <a:cs typeface="Verdana"/>
                <a:hlinkClick r:id="rId9"/>
              </a:rPr>
              <a:t> </a:t>
            </a:r>
            <a:r>
              <a:rPr sz="2200" dirty="0">
                <a:solidFill>
                  <a:srgbClr val="FFFFFF"/>
                </a:solidFill>
                <a:latin typeface="Verdana"/>
                <a:cs typeface="Verdana"/>
                <a:hlinkClick r:id="rId9"/>
              </a:rPr>
              <a:t>the</a:t>
            </a:r>
            <a:r>
              <a:rPr sz="2200" spc="-95" dirty="0">
                <a:solidFill>
                  <a:srgbClr val="FFFFFF"/>
                </a:solidFill>
                <a:latin typeface="Verdana"/>
                <a:cs typeface="Verdana"/>
                <a:hlinkClick r:id="rId9"/>
              </a:rPr>
              <a:t> </a:t>
            </a:r>
            <a:r>
              <a:rPr sz="2200" spc="-90" dirty="0">
                <a:solidFill>
                  <a:srgbClr val="FFFFFF"/>
                </a:solidFill>
                <a:latin typeface="Verdana"/>
                <a:cs typeface="Verdana"/>
                <a:hlinkClick r:id="rId9"/>
              </a:rPr>
              <a:t>right</a:t>
            </a:r>
            <a:r>
              <a:rPr sz="2200" u="sng" spc="-85" dirty="0">
                <a:solidFill>
                  <a:srgbClr val="EB76B5"/>
                </a:solidFill>
                <a:uFill>
                  <a:solidFill>
                    <a:srgbClr val="EB76B5"/>
                  </a:solidFill>
                </a:uFill>
                <a:latin typeface="Verdana"/>
                <a:cs typeface="Verdana"/>
                <a:hlinkClick r:id="rId9"/>
              </a:rPr>
              <a:t> </a:t>
            </a:r>
            <a:r>
              <a:rPr sz="2200" u="sng" spc="-10" dirty="0">
                <a:solidFill>
                  <a:srgbClr val="EB76B5"/>
                </a:solidFill>
                <a:uFill>
                  <a:solidFill>
                    <a:srgbClr val="EB76B5"/>
                  </a:solidFill>
                </a:uFill>
                <a:latin typeface="Verdana"/>
                <a:cs typeface="Verdana"/>
                <a:hlinkClick r:id="rId9"/>
              </a:rPr>
              <a:t>research</a:t>
            </a:r>
            <a:r>
              <a:rPr sz="2200" spc="-10" dirty="0">
                <a:solidFill>
                  <a:srgbClr val="EB76B5"/>
                </a:solidFill>
                <a:latin typeface="Verdana"/>
                <a:cs typeface="Verdana"/>
                <a:hlinkClick r:id="rId9"/>
              </a:rPr>
              <a:t> </a:t>
            </a:r>
            <a:r>
              <a:rPr sz="2200" u="sng" spc="-20" dirty="0">
                <a:solidFill>
                  <a:srgbClr val="EB76B5"/>
                </a:solidFill>
                <a:uFill>
                  <a:solidFill>
                    <a:srgbClr val="EB76B5"/>
                  </a:solidFill>
                </a:uFill>
                <a:latin typeface="Verdana"/>
                <a:cs typeface="Verdana"/>
                <a:hlinkClick r:id="rId9"/>
              </a:rPr>
              <a:t>design</a:t>
            </a:r>
            <a:r>
              <a:rPr sz="2200" spc="-135" dirty="0">
                <a:solidFill>
                  <a:srgbClr val="EB76B5"/>
                </a:solidFill>
                <a:latin typeface="Verdana"/>
                <a:cs typeface="Verdana"/>
                <a:hlinkClick r:id="rId9"/>
              </a:rPr>
              <a:t> </a:t>
            </a:r>
            <a:r>
              <a:rPr sz="2200" spc="80" dirty="0">
                <a:solidFill>
                  <a:srgbClr val="FFFFFF"/>
                </a:solidFill>
                <a:latin typeface="Verdana"/>
                <a:cs typeface="Verdana"/>
                <a:hlinkClick r:id="rId9"/>
              </a:rPr>
              <a:t>and</a:t>
            </a:r>
            <a:r>
              <a:rPr sz="2200" spc="-135" dirty="0">
                <a:solidFill>
                  <a:srgbClr val="FFFFFF"/>
                </a:solidFill>
                <a:latin typeface="Verdana"/>
                <a:cs typeface="Verdana"/>
                <a:hlinkClick r:id="rId9"/>
              </a:rPr>
              <a:t> </a:t>
            </a:r>
            <a:r>
              <a:rPr sz="2200" spc="-50" dirty="0">
                <a:solidFill>
                  <a:srgbClr val="FFFFFF"/>
                </a:solidFill>
                <a:latin typeface="Verdana"/>
                <a:cs typeface="Verdana"/>
                <a:hlinkClick r:id="rId9"/>
              </a:rPr>
              <a:t>finding</a:t>
            </a:r>
            <a:r>
              <a:rPr sz="2200" u="sng" spc="-125" dirty="0">
                <a:solidFill>
                  <a:srgbClr val="EB76B5"/>
                </a:solidFill>
                <a:uFill>
                  <a:solidFill>
                    <a:srgbClr val="EB76B5"/>
                  </a:solidFill>
                </a:uFill>
                <a:latin typeface="Verdana"/>
                <a:cs typeface="Verdana"/>
                <a:hlinkClick r:id="rId10"/>
              </a:rPr>
              <a:t> </a:t>
            </a:r>
            <a:r>
              <a:rPr sz="2200" u="sng" spc="-50" dirty="0">
                <a:solidFill>
                  <a:srgbClr val="EB76B5"/>
                </a:solidFill>
                <a:uFill>
                  <a:solidFill>
                    <a:srgbClr val="EB76B5"/>
                  </a:solidFill>
                </a:uFill>
                <a:latin typeface="Verdana"/>
                <a:cs typeface="Verdana"/>
                <a:hlinkClick r:id="rId10"/>
              </a:rPr>
              <a:t>variables</a:t>
            </a:r>
            <a:r>
              <a:rPr sz="2200" spc="-120" dirty="0">
                <a:solidFill>
                  <a:srgbClr val="EB76B5"/>
                </a:solidFill>
                <a:latin typeface="Verdana"/>
                <a:cs typeface="Verdana"/>
              </a:rPr>
              <a:t> </a:t>
            </a:r>
            <a:r>
              <a:rPr sz="2200" spc="-55" dirty="0">
                <a:solidFill>
                  <a:srgbClr val="FFFFFF"/>
                </a:solidFill>
                <a:latin typeface="Verdana"/>
                <a:cs typeface="Verdana"/>
                <a:hlinkClick r:id="rId9"/>
              </a:rPr>
              <a:t>that</a:t>
            </a:r>
            <a:r>
              <a:rPr sz="2200" spc="-160" dirty="0">
                <a:solidFill>
                  <a:srgbClr val="FFFFFF"/>
                </a:solidFill>
                <a:latin typeface="Verdana"/>
                <a:cs typeface="Verdana"/>
                <a:hlinkClick r:id="rId9"/>
              </a:rPr>
              <a:t> </a:t>
            </a:r>
            <a:r>
              <a:rPr sz="2200" dirty="0">
                <a:solidFill>
                  <a:srgbClr val="FFFFFF"/>
                </a:solidFill>
                <a:latin typeface="Verdana"/>
                <a:cs typeface="Verdana"/>
                <a:hlinkClick r:id="rId9"/>
              </a:rPr>
              <a:t>actually</a:t>
            </a:r>
            <a:r>
              <a:rPr sz="2200" spc="-130" dirty="0">
                <a:solidFill>
                  <a:srgbClr val="FFFFFF"/>
                </a:solidFill>
                <a:latin typeface="Verdana"/>
                <a:cs typeface="Verdana"/>
                <a:hlinkClick r:id="rId9"/>
              </a:rPr>
              <a:t> </a:t>
            </a:r>
            <a:r>
              <a:rPr sz="2200" dirty="0">
                <a:solidFill>
                  <a:srgbClr val="FFFFFF"/>
                </a:solidFill>
                <a:latin typeface="Verdana"/>
                <a:cs typeface="Verdana"/>
                <a:hlinkClick r:id="rId9"/>
              </a:rPr>
              <a:t>are</a:t>
            </a:r>
            <a:r>
              <a:rPr sz="2200" spc="-120" dirty="0">
                <a:solidFill>
                  <a:srgbClr val="FFFFFF"/>
                </a:solidFill>
                <a:latin typeface="Verdana"/>
                <a:cs typeface="Verdana"/>
                <a:hlinkClick r:id="rId9"/>
              </a:rPr>
              <a:t> </a:t>
            </a:r>
            <a:r>
              <a:rPr sz="2200" spc="-60" dirty="0">
                <a:solidFill>
                  <a:srgbClr val="FFFFFF"/>
                </a:solidFill>
                <a:latin typeface="Verdana"/>
                <a:cs typeface="Verdana"/>
                <a:hlinkClick r:id="rId9"/>
              </a:rPr>
              <a:t>important</a:t>
            </a:r>
            <a:r>
              <a:rPr sz="2200" spc="-155" dirty="0">
                <a:solidFill>
                  <a:srgbClr val="FFFFFF"/>
                </a:solidFill>
                <a:latin typeface="Verdana"/>
                <a:cs typeface="Verdana"/>
                <a:hlinkClick r:id="rId9"/>
              </a:rPr>
              <a:t> </a:t>
            </a:r>
            <a:r>
              <a:rPr sz="2200" spc="-95" dirty="0">
                <a:solidFill>
                  <a:srgbClr val="FFFFFF"/>
                </a:solidFill>
                <a:latin typeface="Verdana"/>
                <a:cs typeface="Verdana"/>
                <a:hlinkClick r:id="rId9"/>
              </a:rPr>
              <a:t>for</a:t>
            </a:r>
            <a:r>
              <a:rPr sz="2200" spc="-100" dirty="0">
                <a:solidFill>
                  <a:srgbClr val="FFFFFF"/>
                </a:solidFill>
                <a:latin typeface="Verdana"/>
                <a:cs typeface="Verdana"/>
                <a:hlinkClick r:id="rId9"/>
              </a:rPr>
              <a:t> </a:t>
            </a:r>
            <a:r>
              <a:rPr sz="2200" spc="-25" dirty="0">
                <a:solidFill>
                  <a:srgbClr val="FFFFFF"/>
                </a:solidFill>
                <a:latin typeface="Verdana"/>
                <a:cs typeface="Verdana"/>
                <a:hlinkClick r:id="rId9"/>
              </a:rPr>
              <a:t>the</a:t>
            </a:r>
            <a:r>
              <a:rPr sz="2200" spc="-25" dirty="0">
                <a:solidFill>
                  <a:srgbClr val="FFFFFF"/>
                </a:solidFill>
                <a:latin typeface="Verdana"/>
                <a:cs typeface="Verdana"/>
              </a:rPr>
              <a:t> </a:t>
            </a:r>
            <a:r>
              <a:rPr sz="2200" dirty="0">
                <a:solidFill>
                  <a:srgbClr val="FFFFFF"/>
                </a:solidFill>
                <a:latin typeface="Verdana"/>
                <a:cs typeface="Verdana"/>
              </a:rPr>
              <a:t>analysis.</a:t>
            </a:r>
            <a:r>
              <a:rPr sz="2200" spc="215" dirty="0">
                <a:solidFill>
                  <a:srgbClr val="FFFFFF"/>
                </a:solidFill>
                <a:latin typeface="Verdana"/>
                <a:cs typeface="Verdana"/>
              </a:rPr>
              <a:t>  </a:t>
            </a:r>
            <a:r>
              <a:rPr sz="2200" dirty="0">
                <a:solidFill>
                  <a:srgbClr val="FFFFFF"/>
                </a:solidFill>
                <a:latin typeface="Verdana"/>
                <a:cs typeface="Verdana"/>
              </a:rPr>
              <a:t>Most</a:t>
            </a:r>
            <a:r>
              <a:rPr sz="2200" spc="215" dirty="0">
                <a:solidFill>
                  <a:srgbClr val="FFFFFF"/>
                </a:solidFill>
                <a:latin typeface="Verdana"/>
                <a:cs typeface="Verdana"/>
              </a:rPr>
              <a:t>  </a:t>
            </a:r>
            <a:r>
              <a:rPr sz="2200" dirty="0">
                <a:solidFill>
                  <a:srgbClr val="FFFFFF"/>
                </a:solidFill>
                <a:latin typeface="Verdana"/>
                <a:cs typeface="Verdana"/>
              </a:rPr>
              <a:t>importantly,</a:t>
            </a:r>
            <a:r>
              <a:rPr sz="2200" spc="229" dirty="0">
                <a:solidFill>
                  <a:srgbClr val="FFFFFF"/>
                </a:solidFill>
                <a:latin typeface="Verdana"/>
                <a:cs typeface="Verdana"/>
              </a:rPr>
              <a:t>  </a:t>
            </a:r>
            <a:r>
              <a:rPr sz="2200" dirty="0">
                <a:solidFill>
                  <a:srgbClr val="FFFFFF"/>
                </a:solidFill>
                <a:latin typeface="Verdana"/>
                <a:cs typeface="Verdana"/>
              </a:rPr>
              <a:t>such</a:t>
            </a:r>
            <a:r>
              <a:rPr sz="2200" spc="235" dirty="0">
                <a:solidFill>
                  <a:srgbClr val="FFFFFF"/>
                </a:solidFill>
                <a:latin typeface="Verdana"/>
                <a:cs typeface="Verdana"/>
              </a:rPr>
              <a:t>  </a:t>
            </a:r>
            <a:r>
              <a:rPr sz="2200" spc="200" dirty="0">
                <a:solidFill>
                  <a:srgbClr val="FFFFFF"/>
                </a:solidFill>
                <a:latin typeface="Verdana"/>
                <a:cs typeface="Verdana"/>
              </a:rPr>
              <a:t>a</a:t>
            </a:r>
            <a:r>
              <a:rPr sz="2200" spc="220" dirty="0">
                <a:solidFill>
                  <a:srgbClr val="FFFFFF"/>
                </a:solidFill>
                <a:latin typeface="Verdana"/>
                <a:cs typeface="Verdana"/>
              </a:rPr>
              <a:t>  </a:t>
            </a:r>
            <a:r>
              <a:rPr sz="2200" dirty="0">
                <a:solidFill>
                  <a:srgbClr val="FFFFFF"/>
                </a:solidFill>
                <a:latin typeface="Verdana"/>
                <a:cs typeface="Verdana"/>
              </a:rPr>
              <a:t>research</a:t>
            </a:r>
            <a:r>
              <a:rPr sz="2200" spc="229" dirty="0">
                <a:solidFill>
                  <a:srgbClr val="FFFFFF"/>
                </a:solidFill>
                <a:latin typeface="Verdana"/>
                <a:cs typeface="Verdana"/>
              </a:rPr>
              <a:t>  </a:t>
            </a:r>
            <a:r>
              <a:rPr sz="2200" spc="135" dirty="0">
                <a:solidFill>
                  <a:srgbClr val="FFFFFF"/>
                </a:solidFill>
                <a:latin typeface="Verdana"/>
                <a:cs typeface="Verdana"/>
              </a:rPr>
              <a:t>can</a:t>
            </a:r>
            <a:r>
              <a:rPr sz="2200" spc="229" dirty="0">
                <a:solidFill>
                  <a:srgbClr val="FFFFFF"/>
                </a:solidFill>
                <a:latin typeface="Verdana"/>
                <a:cs typeface="Verdana"/>
              </a:rPr>
              <a:t>  </a:t>
            </a:r>
            <a:r>
              <a:rPr sz="2200" spc="-20" dirty="0">
                <a:solidFill>
                  <a:srgbClr val="FFFFFF"/>
                </a:solidFill>
                <a:latin typeface="Verdana"/>
                <a:cs typeface="Verdana"/>
              </a:rPr>
              <a:t>help </a:t>
            </a:r>
            <a:r>
              <a:rPr sz="2200" dirty="0">
                <a:solidFill>
                  <a:srgbClr val="FFFFFF"/>
                </a:solidFill>
                <a:latin typeface="Verdana"/>
                <a:cs typeface="Verdana"/>
              </a:rPr>
              <a:t>organizations</a:t>
            </a:r>
            <a:r>
              <a:rPr sz="2200" spc="-5" dirty="0">
                <a:solidFill>
                  <a:srgbClr val="FFFFFF"/>
                </a:solidFill>
                <a:latin typeface="Verdana"/>
                <a:cs typeface="Verdana"/>
              </a:rPr>
              <a:t>  </a:t>
            </a:r>
            <a:r>
              <a:rPr sz="2200" dirty="0">
                <a:solidFill>
                  <a:srgbClr val="FFFFFF"/>
                </a:solidFill>
                <a:latin typeface="Verdana"/>
                <a:cs typeface="Verdana"/>
              </a:rPr>
              <a:t>or</a:t>
            </a:r>
            <a:r>
              <a:rPr sz="2200" spc="-25" dirty="0">
                <a:solidFill>
                  <a:srgbClr val="FFFFFF"/>
                </a:solidFill>
                <a:latin typeface="Verdana"/>
                <a:cs typeface="Verdana"/>
              </a:rPr>
              <a:t>  </a:t>
            </a:r>
            <a:r>
              <a:rPr sz="2200" dirty="0">
                <a:solidFill>
                  <a:srgbClr val="FFFFFF"/>
                </a:solidFill>
                <a:latin typeface="Verdana"/>
                <a:cs typeface="Verdana"/>
              </a:rPr>
              <a:t>researchers</a:t>
            </a:r>
            <a:r>
              <a:rPr sz="2200" spc="-15" dirty="0">
                <a:solidFill>
                  <a:srgbClr val="FFFFFF"/>
                </a:solidFill>
                <a:latin typeface="Verdana"/>
                <a:cs typeface="Verdana"/>
              </a:rPr>
              <a:t>  </a:t>
            </a:r>
            <a:r>
              <a:rPr sz="2200" dirty="0">
                <a:solidFill>
                  <a:srgbClr val="FFFFFF"/>
                </a:solidFill>
                <a:latin typeface="Verdana"/>
                <a:cs typeface="Verdana"/>
              </a:rPr>
              <a:t>save</a:t>
            </a:r>
            <a:r>
              <a:rPr sz="2200" spc="-20" dirty="0">
                <a:solidFill>
                  <a:srgbClr val="FFFFFF"/>
                </a:solidFill>
                <a:latin typeface="Verdana"/>
                <a:cs typeface="Verdana"/>
              </a:rPr>
              <a:t>  </a:t>
            </a:r>
            <a:r>
              <a:rPr sz="2200" dirty="0">
                <a:solidFill>
                  <a:srgbClr val="FFFFFF"/>
                </a:solidFill>
                <a:latin typeface="Verdana"/>
                <a:cs typeface="Verdana"/>
              </a:rPr>
              <a:t>up</a:t>
            </a:r>
            <a:r>
              <a:rPr sz="2200" spc="-10" dirty="0">
                <a:solidFill>
                  <a:srgbClr val="FFFFFF"/>
                </a:solidFill>
                <a:latin typeface="Verdana"/>
                <a:cs typeface="Verdana"/>
              </a:rPr>
              <a:t>  </a:t>
            </a:r>
            <a:r>
              <a:rPr sz="2200" spc="200" dirty="0">
                <a:solidFill>
                  <a:srgbClr val="FFFFFF"/>
                </a:solidFill>
                <a:latin typeface="Verdana"/>
                <a:cs typeface="Verdana"/>
              </a:rPr>
              <a:t>a</a:t>
            </a:r>
            <a:r>
              <a:rPr sz="2200" spc="-35" dirty="0">
                <a:solidFill>
                  <a:srgbClr val="FFFFFF"/>
                </a:solidFill>
                <a:latin typeface="Verdana"/>
                <a:cs typeface="Verdana"/>
              </a:rPr>
              <a:t>  </a:t>
            </a:r>
            <a:r>
              <a:rPr sz="2200" dirty="0">
                <a:solidFill>
                  <a:srgbClr val="FFFFFF"/>
                </a:solidFill>
                <a:latin typeface="Verdana"/>
                <a:cs typeface="Verdana"/>
              </a:rPr>
              <a:t>lot</a:t>
            </a:r>
            <a:r>
              <a:rPr sz="2200" spc="-40" dirty="0">
                <a:solidFill>
                  <a:srgbClr val="FFFFFF"/>
                </a:solidFill>
                <a:latin typeface="Verdana"/>
                <a:cs typeface="Verdana"/>
              </a:rPr>
              <a:t>  </a:t>
            </a:r>
            <a:r>
              <a:rPr sz="2200" dirty="0">
                <a:solidFill>
                  <a:srgbClr val="FFFFFF"/>
                </a:solidFill>
                <a:latin typeface="Verdana"/>
                <a:cs typeface="Verdana"/>
              </a:rPr>
              <a:t>of</a:t>
            </a:r>
            <a:r>
              <a:rPr sz="2200" spc="-15" dirty="0">
                <a:solidFill>
                  <a:srgbClr val="FFFFFF"/>
                </a:solidFill>
                <a:latin typeface="Verdana"/>
                <a:cs typeface="Verdana"/>
              </a:rPr>
              <a:t>  </a:t>
            </a:r>
            <a:r>
              <a:rPr sz="2200" dirty="0">
                <a:solidFill>
                  <a:srgbClr val="FFFFFF"/>
                </a:solidFill>
                <a:latin typeface="Verdana"/>
                <a:cs typeface="Verdana"/>
              </a:rPr>
              <a:t>time</a:t>
            </a:r>
            <a:r>
              <a:rPr sz="2200" spc="-25" dirty="0">
                <a:solidFill>
                  <a:srgbClr val="FFFFFF"/>
                </a:solidFill>
                <a:latin typeface="Verdana"/>
                <a:cs typeface="Verdana"/>
              </a:rPr>
              <a:t>  </a:t>
            </a:r>
            <a:r>
              <a:rPr sz="2200" spc="55" dirty="0">
                <a:solidFill>
                  <a:srgbClr val="FFFFFF"/>
                </a:solidFill>
                <a:latin typeface="Verdana"/>
                <a:cs typeface="Verdana"/>
              </a:rPr>
              <a:t>and </a:t>
            </a:r>
            <a:r>
              <a:rPr sz="2200" spc="-50" dirty="0">
                <a:solidFill>
                  <a:srgbClr val="FFFFFF"/>
                </a:solidFill>
                <a:latin typeface="Verdana"/>
                <a:cs typeface="Verdana"/>
              </a:rPr>
              <a:t>resources,</a:t>
            </a:r>
            <a:r>
              <a:rPr sz="2200" spc="15" dirty="0">
                <a:solidFill>
                  <a:srgbClr val="FFFFFF"/>
                </a:solidFill>
                <a:latin typeface="Verdana"/>
                <a:cs typeface="Verdana"/>
              </a:rPr>
              <a:t> </a:t>
            </a:r>
            <a:r>
              <a:rPr sz="2200" dirty="0">
                <a:solidFill>
                  <a:srgbClr val="FFFFFF"/>
                </a:solidFill>
                <a:latin typeface="Verdana"/>
                <a:cs typeface="Verdana"/>
              </a:rPr>
              <a:t>as</a:t>
            </a:r>
            <a:r>
              <a:rPr sz="2200" spc="25" dirty="0">
                <a:solidFill>
                  <a:srgbClr val="FFFFFF"/>
                </a:solidFill>
                <a:latin typeface="Verdana"/>
                <a:cs typeface="Verdana"/>
              </a:rPr>
              <a:t> </a:t>
            </a:r>
            <a:r>
              <a:rPr sz="2200" dirty="0">
                <a:solidFill>
                  <a:srgbClr val="FFFFFF"/>
                </a:solidFill>
                <a:latin typeface="Verdana"/>
                <a:cs typeface="Verdana"/>
              </a:rPr>
              <a:t>it</a:t>
            </a:r>
            <a:r>
              <a:rPr sz="2200" spc="-15" dirty="0">
                <a:solidFill>
                  <a:srgbClr val="FFFFFF"/>
                </a:solidFill>
                <a:latin typeface="Verdana"/>
                <a:cs typeface="Verdana"/>
              </a:rPr>
              <a:t> </a:t>
            </a:r>
            <a:r>
              <a:rPr sz="2200" spc="-20" dirty="0">
                <a:solidFill>
                  <a:srgbClr val="FFFFFF"/>
                </a:solidFill>
                <a:latin typeface="Verdana"/>
                <a:cs typeface="Verdana"/>
              </a:rPr>
              <a:t>will</a:t>
            </a:r>
            <a:r>
              <a:rPr sz="2200" spc="25" dirty="0">
                <a:solidFill>
                  <a:srgbClr val="FFFFFF"/>
                </a:solidFill>
                <a:latin typeface="Verdana"/>
                <a:cs typeface="Verdana"/>
              </a:rPr>
              <a:t> </a:t>
            </a:r>
            <a:r>
              <a:rPr sz="2200" spc="55" dirty="0">
                <a:solidFill>
                  <a:srgbClr val="FFFFFF"/>
                </a:solidFill>
                <a:latin typeface="Verdana"/>
                <a:cs typeface="Verdana"/>
              </a:rPr>
              <a:t>enable</a:t>
            </a:r>
            <a:r>
              <a:rPr sz="2200" spc="15" dirty="0">
                <a:solidFill>
                  <a:srgbClr val="FFFFFF"/>
                </a:solidFill>
                <a:latin typeface="Verdana"/>
                <a:cs typeface="Verdana"/>
              </a:rPr>
              <a:t> </a:t>
            </a:r>
            <a:r>
              <a:rPr sz="2200" dirty="0">
                <a:solidFill>
                  <a:srgbClr val="FFFFFF"/>
                </a:solidFill>
                <a:latin typeface="Verdana"/>
                <a:cs typeface="Verdana"/>
              </a:rPr>
              <a:t>the</a:t>
            </a:r>
            <a:r>
              <a:rPr sz="2200" spc="20" dirty="0">
                <a:solidFill>
                  <a:srgbClr val="FFFFFF"/>
                </a:solidFill>
                <a:latin typeface="Verdana"/>
                <a:cs typeface="Verdana"/>
              </a:rPr>
              <a:t> </a:t>
            </a:r>
            <a:r>
              <a:rPr sz="2200" dirty="0">
                <a:solidFill>
                  <a:srgbClr val="FFFFFF"/>
                </a:solidFill>
                <a:latin typeface="Verdana"/>
                <a:cs typeface="Verdana"/>
              </a:rPr>
              <a:t>researcher</a:t>
            </a:r>
            <a:r>
              <a:rPr sz="2200" spc="40" dirty="0">
                <a:solidFill>
                  <a:srgbClr val="FFFFFF"/>
                </a:solidFill>
                <a:latin typeface="Verdana"/>
                <a:cs typeface="Verdana"/>
              </a:rPr>
              <a:t> </a:t>
            </a:r>
            <a:r>
              <a:rPr sz="2200" dirty="0">
                <a:solidFill>
                  <a:srgbClr val="FFFFFF"/>
                </a:solidFill>
                <a:latin typeface="Verdana"/>
                <a:cs typeface="Verdana"/>
              </a:rPr>
              <a:t>to</a:t>
            </a:r>
            <a:r>
              <a:rPr sz="2200" spc="15" dirty="0">
                <a:solidFill>
                  <a:srgbClr val="FFFFFF"/>
                </a:solidFill>
                <a:latin typeface="Verdana"/>
                <a:cs typeface="Verdana"/>
              </a:rPr>
              <a:t> </a:t>
            </a:r>
            <a:r>
              <a:rPr sz="2200" dirty="0">
                <a:solidFill>
                  <a:srgbClr val="FFFFFF"/>
                </a:solidFill>
                <a:latin typeface="Verdana"/>
                <a:cs typeface="Verdana"/>
              </a:rPr>
              <a:t>know</a:t>
            </a:r>
            <a:r>
              <a:rPr sz="2200" spc="35" dirty="0">
                <a:solidFill>
                  <a:srgbClr val="FFFFFF"/>
                </a:solidFill>
                <a:latin typeface="Verdana"/>
                <a:cs typeface="Verdana"/>
              </a:rPr>
              <a:t> </a:t>
            </a:r>
            <a:r>
              <a:rPr sz="2200" dirty="0">
                <a:solidFill>
                  <a:srgbClr val="FFFFFF"/>
                </a:solidFill>
                <a:latin typeface="Verdana"/>
                <a:cs typeface="Verdana"/>
              </a:rPr>
              <a:t>if</a:t>
            </a:r>
            <a:r>
              <a:rPr sz="2200" spc="15" dirty="0">
                <a:solidFill>
                  <a:srgbClr val="FFFFFF"/>
                </a:solidFill>
                <a:latin typeface="Verdana"/>
                <a:cs typeface="Verdana"/>
              </a:rPr>
              <a:t> </a:t>
            </a:r>
            <a:r>
              <a:rPr sz="2200" dirty="0">
                <a:solidFill>
                  <a:srgbClr val="FFFFFF"/>
                </a:solidFill>
                <a:latin typeface="Verdana"/>
                <a:cs typeface="Verdana"/>
              </a:rPr>
              <a:t>it</a:t>
            </a:r>
            <a:r>
              <a:rPr sz="2200" spc="-15" dirty="0">
                <a:solidFill>
                  <a:srgbClr val="FFFFFF"/>
                </a:solidFill>
                <a:latin typeface="Verdana"/>
                <a:cs typeface="Verdana"/>
              </a:rPr>
              <a:t> </a:t>
            </a:r>
            <a:r>
              <a:rPr sz="2200" spc="-10" dirty="0">
                <a:solidFill>
                  <a:srgbClr val="FFFFFF"/>
                </a:solidFill>
                <a:latin typeface="Verdana"/>
                <a:cs typeface="Verdana"/>
              </a:rPr>
              <a:t>worth pursuing.</a:t>
            </a:r>
            <a:endParaRPr sz="2200" dirty="0">
              <a:latin typeface="Verdana"/>
              <a:cs typeface="Verdana"/>
            </a:endParaRPr>
          </a:p>
        </p:txBody>
      </p:sp>
      <p:pic>
        <p:nvPicPr>
          <p:cNvPr id="19458" name="Picture 2" descr="C:\Users\User\Downloads\ATME Letterhead Image.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14400" y="152400"/>
            <a:ext cx="9296400" cy="10529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609600" y="838200"/>
            <a:ext cx="9223375" cy="1253855"/>
          </a:xfrm>
          <a:prstGeom prst="rect">
            <a:avLst/>
          </a:prstGeom>
        </p:spPr>
        <p:txBody>
          <a:bodyPr vert="horz" wrap="square" lIns="0" tIns="815009" rIns="0" bIns="0" rtlCol="0">
            <a:spAutoFit/>
          </a:bodyPr>
          <a:lstStyle/>
          <a:p>
            <a:pPr marL="781050">
              <a:lnSpc>
                <a:spcPct val="100000"/>
              </a:lnSpc>
              <a:spcBef>
                <a:spcPts val="100"/>
              </a:spcBef>
            </a:pPr>
            <a:r>
              <a:rPr sz="2800" b="1" dirty="0">
                <a:solidFill>
                  <a:schemeClr val="bg1"/>
                </a:solidFill>
                <a:latin typeface="Tahoma"/>
                <a:cs typeface="Tahoma"/>
              </a:rPr>
              <a:t>Conclusive</a:t>
            </a:r>
            <a:r>
              <a:rPr sz="2800" b="1" spc="-145" dirty="0">
                <a:solidFill>
                  <a:schemeClr val="bg1"/>
                </a:solidFill>
                <a:latin typeface="Tahoma"/>
                <a:cs typeface="Tahoma"/>
              </a:rPr>
              <a:t> </a:t>
            </a:r>
            <a:r>
              <a:rPr sz="2800" b="1" spc="-65" dirty="0">
                <a:solidFill>
                  <a:schemeClr val="bg1"/>
                </a:solidFill>
                <a:latin typeface="Tahoma"/>
                <a:cs typeface="Tahoma"/>
              </a:rPr>
              <a:t>Research</a:t>
            </a:r>
            <a:r>
              <a:rPr sz="2800" b="1" spc="-145" dirty="0">
                <a:solidFill>
                  <a:schemeClr val="bg1"/>
                </a:solidFill>
                <a:latin typeface="Tahoma"/>
                <a:cs typeface="Tahoma"/>
              </a:rPr>
              <a:t> </a:t>
            </a:r>
            <a:r>
              <a:rPr sz="2800" b="1" spc="-65" dirty="0">
                <a:solidFill>
                  <a:schemeClr val="bg1"/>
                </a:solidFill>
                <a:latin typeface="Tahoma"/>
                <a:cs typeface="Tahoma"/>
              </a:rPr>
              <a:t>Design</a:t>
            </a:r>
            <a:endParaRPr sz="2800" dirty="0">
              <a:solidFill>
                <a:schemeClr val="bg1"/>
              </a:solidFill>
              <a:latin typeface="Tahoma"/>
              <a:cs typeface="Tahoma"/>
            </a:endParaRPr>
          </a:p>
        </p:txBody>
      </p:sp>
      <p:sp>
        <p:nvSpPr>
          <p:cNvPr id="12" name="object 12"/>
          <p:cNvSpPr txBox="1"/>
          <p:nvPr/>
        </p:nvSpPr>
        <p:spPr>
          <a:xfrm>
            <a:off x="929014" y="2209800"/>
            <a:ext cx="10497938" cy="3786934"/>
          </a:xfrm>
          <a:prstGeom prst="rect">
            <a:avLst/>
          </a:prstGeom>
        </p:spPr>
        <p:txBody>
          <a:bodyPr vert="horz" wrap="square" lIns="0" tIns="11430" rIns="0" bIns="0" rtlCol="0">
            <a:spAutoFit/>
          </a:bodyPr>
          <a:lstStyle/>
          <a:p>
            <a:pPr marL="356870" marR="5080" indent="-344805" algn="just">
              <a:lnSpc>
                <a:spcPct val="100000"/>
              </a:lnSpc>
              <a:spcBef>
                <a:spcPts val="90"/>
              </a:spcBef>
            </a:pPr>
            <a:r>
              <a:rPr sz="2200" spc="125" dirty="0">
                <a:solidFill>
                  <a:schemeClr val="bg1"/>
                </a:solidFill>
                <a:latin typeface="Times New Roman" panose="02020603050405020304" pitchFamily="18" charset="0"/>
                <a:cs typeface="Times New Roman" panose="02020603050405020304" pitchFamily="18" charset="0"/>
              </a:rPr>
              <a:t>▶</a:t>
            </a:r>
            <a:r>
              <a:rPr sz="2200" spc="7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Conclusive</a:t>
            </a:r>
            <a:r>
              <a:rPr sz="2200" spc="39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research</a:t>
            </a:r>
            <a:r>
              <a:rPr sz="2200" spc="40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design,</a:t>
            </a:r>
            <a:r>
              <a:rPr sz="2200" spc="37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as</a:t>
            </a:r>
            <a:r>
              <a:rPr sz="2200" spc="36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the</a:t>
            </a:r>
            <a:r>
              <a:rPr sz="2200" spc="36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name</a:t>
            </a:r>
            <a:r>
              <a:rPr sz="2200" spc="375" dirty="0">
                <a:solidFill>
                  <a:schemeClr val="bg1"/>
                </a:solidFill>
                <a:latin typeface="Times New Roman" panose="02020603050405020304" pitchFamily="18" charset="0"/>
                <a:cs typeface="Times New Roman" panose="02020603050405020304" pitchFamily="18" charset="0"/>
              </a:rPr>
              <a:t> </a:t>
            </a:r>
            <a:r>
              <a:rPr sz="2200" spc="-25" dirty="0">
                <a:solidFill>
                  <a:schemeClr val="bg1"/>
                </a:solidFill>
                <a:latin typeface="Times New Roman" panose="02020603050405020304" pitchFamily="18" charset="0"/>
                <a:cs typeface="Times New Roman" panose="02020603050405020304" pitchFamily="18" charset="0"/>
              </a:rPr>
              <a:t>implies,</a:t>
            </a:r>
            <a:r>
              <a:rPr sz="2200" spc="35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is</a:t>
            </a:r>
            <a:r>
              <a:rPr sz="2200" spc="38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applied</a:t>
            </a:r>
            <a:r>
              <a:rPr sz="2200" spc="37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to</a:t>
            </a:r>
            <a:r>
              <a:rPr sz="2200" spc="365" dirty="0">
                <a:solidFill>
                  <a:schemeClr val="bg1"/>
                </a:solidFill>
                <a:latin typeface="Times New Roman" panose="02020603050405020304" pitchFamily="18" charset="0"/>
                <a:cs typeface="Times New Roman" panose="02020603050405020304" pitchFamily="18" charset="0"/>
              </a:rPr>
              <a:t> </a:t>
            </a:r>
            <a:r>
              <a:rPr sz="2200" spc="-10" dirty="0">
                <a:solidFill>
                  <a:schemeClr val="bg1"/>
                </a:solidFill>
                <a:latin typeface="Times New Roman" panose="02020603050405020304" pitchFamily="18" charset="0"/>
                <a:cs typeface="Times New Roman" panose="02020603050405020304" pitchFamily="18" charset="0"/>
              </a:rPr>
              <a:t>generate </a:t>
            </a:r>
            <a:r>
              <a:rPr sz="2200" spc="-60" dirty="0">
                <a:solidFill>
                  <a:schemeClr val="bg1"/>
                </a:solidFill>
                <a:latin typeface="Times New Roman" panose="02020603050405020304" pitchFamily="18" charset="0"/>
                <a:cs typeface="Times New Roman" panose="02020603050405020304" pitchFamily="18" charset="0"/>
              </a:rPr>
              <a:t>findings</a:t>
            </a:r>
            <a:r>
              <a:rPr sz="2200" spc="-7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that</a:t>
            </a:r>
            <a:r>
              <a:rPr sz="2200" spc="-6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are</a:t>
            </a:r>
            <a:r>
              <a:rPr sz="2200" spc="-7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practically</a:t>
            </a:r>
            <a:r>
              <a:rPr sz="2200" spc="-80" dirty="0">
                <a:solidFill>
                  <a:schemeClr val="bg1"/>
                </a:solidFill>
                <a:latin typeface="Times New Roman" panose="02020603050405020304" pitchFamily="18" charset="0"/>
                <a:cs typeface="Times New Roman" panose="02020603050405020304" pitchFamily="18" charset="0"/>
              </a:rPr>
              <a:t> </a:t>
            </a:r>
            <a:r>
              <a:rPr sz="2200" spc="-85" dirty="0">
                <a:solidFill>
                  <a:schemeClr val="bg1"/>
                </a:solidFill>
                <a:latin typeface="Times New Roman" panose="02020603050405020304" pitchFamily="18" charset="0"/>
                <a:cs typeface="Times New Roman" panose="02020603050405020304" pitchFamily="18" charset="0"/>
              </a:rPr>
              <a:t>useful</a:t>
            </a:r>
            <a:r>
              <a:rPr sz="2200" spc="-75" dirty="0">
                <a:solidFill>
                  <a:schemeClr val="bg1"/>
                </a:solidFill>
                <a:latin typeface="Times New Roman" panose="02020603050405020304" pitchFamily="18" charset="0"/>
                <a:cs typeface="Times New Roman" panose="02020603050405020304" pitchFamily="18" charset="0"/>
              </a:rPr>
              <a:t> in </a:t>
            </a:r>
            <a:r>
              <a:rPr sz="2200" dirty="0">
                <a:solidFill>
                  <a:schemeClr val="bg1"/>
                </a:solidFill>
                <a:latin typeface="Times New Roman" panose="02020603050405020304" pitchFamily="18" charset="0"/>
                <a:cs typeface="Times New Roman" panose="02020603050405020304" pitchFamily="18" charset="0"/>
              </a:rPr>
              <a:t>reaching</a:t>
            </a:r>
            <a:r>
              <a:rPr sz="2200" spc="-70" dirty="0">
                <a:solidFill>
                  <a:schemeClr val="bg1"/>
                </a:solidFill>
                <a:latin typeface="Times New Roman" panose="02020603050405020304" pitchFamily="18" charset="0"/>
                <a:cs typeface="Times New Roman" panose="02020603050405020304" pitchFamily="18" charset="0"/>
              </a:rPr>
              <a:t> </a:t>
            </a:r>
            <a:r>
              <a:rPr sz="2200" spc="-25" dirty="0">
                <a:solidFill>
                  <a:schemeClr val="bg1"/>
                </a:solidFill>
                <a:latin typeface="Times New Roman" panose="02020603050405020304" pitchFamily="18" charset="0"/>
                <a:cs typeface="Times New Roman" panose="02020603050405020304" pitchFamily="18" charset="0"/>
              </a:rPr>
              <a:t>conclusions</a:t>
            </a:r>
            <a:r>
              <a:rPr sz="2200" spc="-55" dirty="0">
                <a:solidFill>
                  <a:schemeClr val="bg1"/>
                </a:solidFill>
                <a:latin typeface="Times New Roman" panose="02020603050405020304" pitchFamily="18" charset="0"/>
                <a:cs typeface="Times New Roman" panose="02020603050405020304" pitchFamily="18" charset="0"/>
              </a:rPr>
              <a:t> </a:t>
            </a:r>
            <a:r>
              <a:rPr sz="2200" spc="-60" dirty="0">
                <a:solidFill>
                  <a:schemeClr val="bg1"/>
                </a:solidFill>
                <a:latin typeface="Times New Roman" panose="02020603050405020304" pitchFamily="18" charset="0"/>
                <a:cs typeface="Times New Roman" panose="02020603050405020304" pitchFamily="18" charset="0"/>
              </a:rPr>
              <a:t>or</a:t>
            </a:r>
            <a:r>
              <a:rPr sz="2200" spc="-75" dirty="0">
                <a:solidFill>
                  <a:schemeClr val="bg1"/>
                </a:solidFill>
                <a:latin typeface="Times New Roman" panose="02020603050405020304" pitchFamily="18" charset="0"/>
                <a:cs typeface="Times New Roman" panose="02020603050405020304" pitchFamily="18" charset="0"/>
              </a:rPr>
              <a:t> </a:t>
            </a:r>
            <a:r>
              <a:rPr sz="2200" spc="-45" dirty="0">
                <a:solidFill>
                  <a:schemeClr val="bg1"/>
                </a:solidFill>
                <a:latin typeface="Times New Roman" panose="02020603050405020304" pitchFamily="18" charset="0"/>
                <a:cs typeface="Times New Roman" panose="02020603050405020304" pitchFamily="18" charset="0"/>
              </a:rPr>
              <a:t>decision-</a:t>
            </a:r>
            <a:r>
              <a:rPr sz="2200" spc="-10" dirty="0">
                <a:solidFill>
                  <a:schemeClr val="bg1"/>
                </a:solidFill>
                <a:latin typeface="Times New Roman" panose="02020603050405020304" pitchFamily="18" charset="0"/>
                <a:cs typeface="Times New Roman" panose="02020603050405020304" pitchFamily="18" charset="0"/>
              </a:rPr>
              <a:t>making.</a:t>
            </a:r>
            <a:endParaRPr lang="en-US" sz="2200" spc="-70" dirty="0">
              <a:solidFill>
                <a:schemeClr val="bg1"/>
              </a:solidFill>
              <a:latin typeface="Times New Roman" panose="02020603050405020304" pitchFamily="18" charset="0"/>
              <a:cs typeface="Times New Roman" panose="02020603050405020304" pitchFamily="18" charset="0"/>
            </a:endParaRPr>
          </a:p>
          <a:p>
            <a:pPr marL="356870" marR="5080" indent="-344805" algn="just">
              <a:lnSpc>
                <a:spcPct val="100000"/>
              </a:lnSpc>
              <a:spcBef>
                <a:spcPts val="90"/>
              </a:spcBef>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Conclusive research design is a type of research that aims to provide definitive answers or solutions to specific research questions. </a:t>
            </a:r>
          </a:p>
          <a:p>
            <a:pPr marL="356870" marR="5080" indent="-344805" algn="just">
              <a:lnSpc>
                <a:spcPct val="100000"/>
              </a:lnSpc>
              <a:spcBef>
                <a:spcPts val="90"/>
              </a:spcBef>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It's characterized by its focus on providing reliable and representative data that can be used for decision-making or drawing conclusions. </a:t>
            </a:r>
          </a:p>
          <a:p>
            <a:pPr marL="356870" marR="5080" indent="-344805" algn="just">
              <a:lnSpc>
                <a:spcPct val="100000"/>
              </a:lnSpc>
              <a:spcBef>
                <a:spcPts val="90"/>
              </a:spcBef>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This design typically employs quantitative methods and aims to test specific hypotheses or examine relationships between variables. </a:t>
            </a:r>
            <a:r>
              <a:rPr sz="2200" spc="-70" dirty="0">
                <a:solidFill>
                  <a:schemeClr val="bg1"/>
                </a:solidFill>
                <a:latin typeface="Times New Roman" panose="02020603050405020304" pitchFamily="18" charset="0"/>
                <a:cs typeface="Times New Roman" panose="02020603050405020304" pitchFamily="18" charset="0"/>
              </a:rPr>
              <a:t> </a:t>
            </a:r>
            <a:endParaRPr lang="en-IN" sz="2200" spc="-70" dirty="0">
              <a:solidFill>
                <a:schemeClr val="bg1"/>
              </a:solidFill>
              <a:latin typeface="Times New Roman" panose="02020603050405020304" pitchFamily="18" charset="0"/>
              <a:cs typeface="Times New Roman" panose="02020603050405020304" pitchFamily="18" charset="0"/>
            </a:endParaRPr>
          </a:p>
          <a:p>
            <a:pPr marL="356870" marR="5080" indent="-344805" algn="just">
              <a:lnSpc>
                <a:spcPct val="100000"/>
              </a:lnSpc>
              <a:spcBef>
                <a:spcPts val="90"/>
              </a:spcBef>
            </a:pPr>
            <a:r>
              <a:rPr sz="2200" spc="125" dirty="0">
                <a:solidFill>
                  <a:schemeClr val="bg1"/>
                </a:solidFill>
                <a:latin typeface="Times New Roman" panose="02020603050405020304" pitchFamily="18" charset="0"/>
                <a:cs typeface="Times New Roman" panose="02020603050405020304" pitchFamily="18" charset="0"/>
              </a:rPr>
              <a:t>▶</a:t>
            </a:r>
            <a:r>
              <a:rPr sz="2200" spc="9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Conclusive</a:t>
            </a:r>
            <a:r>
              <a:rPr sz="2200" spc="-20" dirty="0">
                <a:solidFill>
                  <a:schemeClr val="bg1"/>
                </a:solidFill>
                <a:latin typeface="Times New Roman" panose="02020603050405020304" pitchFamily="18" charset="0"/>
                <a:cs typeface="Times New Roman" panose="02020603050405020304" pitchFamily="18" charset="0"/>
              </a:rPr>
              <a:t> </a:t>
            </a:r>
            <a:r>
              <a:rPr sz="2200" spc="-65" dirty="0">
                <a:solidFill>
                  <a:schemeClr val="bg1"/>
                </a:solidFill>
                <a:latin typeface="Times New Roman" panose="02020603050405020304" pitchFamily="18" charset="0"/>
                <a:cs typeface="Times New Roman" panose="02020603050405020304" pitchFamily="18" charset="0"/>
              </a:rPr>
              <a:t>research</a:t>
            </a:r>
            <a:r>
              <a:rPr sz="2200" spc="-180" dirty="0">
                <a:solidFill>
                  <a:schemeClr val="bg1"/>
                </a:solidFill>
                <a:latin typeface="Times New Roman" panose="02020603050405020304" pitchFamily="18" charset="0"/>
                <a:cs typeface="Times New Roman" panose="02020603050405020304" pitchFamily="18" charset="0"/>
              </a:rPr>
              <a:t> </a:t>
            </a:r>
            <a:r>
              <a:rPr sz="2200" spc="-20" dirty="0">
                <a:solidFill>
                  <a:schemeClr val="bg1"/>
                </a:solidFill>
                <a:latin typeface="Times New Roman" panose="02020603050405020304" pitchFamily="18" charset="0"/>
                <a:cs typeface="Times New Roman" panose="02020603050405020304" pitchFamily="18" charset="0"/>
              </a:rPr>
              <a:t>desig</a:t>
            </a:r>
            <a:r>
              <a:rPr lang="en-US" sz="2200" spc="-20" dirty="0">
                <a:solidFill>
                  <a:schemeClr val="bg1"/>
                </a:solidFill>
                <a:latin typeface="Times New Roman" panose="02020603050405020304" pitchFamily="18" charset="0"/>
                <a:cs typeface="Times New Roman" panose="02020603050405020304" pitchFamily="18" charset="0"/>
              </a:rPr>
              <a:t>n</a:t>
            </a:r>
            <a:r>
              <a:rPr sz="2200" spc="-2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spc="-100" dirty="0">
                <a:solidFill>
                  <a:schemeClr val="bg1"/>
                </a:solidFill>
                <a:latin typeface="Times New Roman" panose="02020603050405020304" pitchFamily="18" charset="0"/>
                <a:cs typeface="Times New Roman" panose="02020603050405020304" pitchFamily="18" charset="0"/>
              </a:rPr>
              <a:t>usually</a:t>
            </a:r>
            <a:r>
              <a:rPr sz="2200" spc="-4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spc="-80" dirty="0">
                <a:solidFill>
                  <a:schemeClr val="bg1"/>
                </a:solidFill>
                <a:latin typeface="Times New Roman" panose="02020603050405020304" pitchFamily="18" charset="0"/>
                <a:cs typeface="Times New Roman" panose="02020603050405020304" pitchFamily="18" charset="0"/>
              </a:rPr>
              <a:t>involves</a:t>
            </a:r>
            <a:r>
              <a:rPr sz="2200" spc="-3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dirty="0">
                <a:solidFill>
                  <a:schemeClr val="bg1"/>
                </a:solidFill>
                <a:latin typeface="Times New Roman" panose="02020603050405020304" pitchFamily="18" charset="0"/>
                <a:cs typeface="Times New Roman" panose="02020603050405020304" pitchFamily="18" charset="0"/>
              </a:rPr>
              <a:t>the</a:t>
            </a:r>
            <a:r>
              <a:rPr sz="2200" spc="-25"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dirty="0">
                <a:solidFill>
                  <a:schemeClr val="bg1"/>
                </a:solidFill>
                <a:latin typeface="Times New Roman" panose="02020603050405020304" pitchFamily="18" charset="0"/>
                <a:cs typeface="Times New Roman" panose="02020603050405020304" pitchFamily="18" charset="0"/>
              </a:rPr>
              <a:t>application</a:t>
            </a:r>
            <a:r>
              <a:rPr sz="2200" spc="-15"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dirty="0">
                <a:solidFill>
                  <a:schemeClr val="bg1"/>
                </a:solidFill>
                <a:latin typeface="Times New Roman" panose="02020603050405020304" pitchFamily="18" charset="0"/>
                <a:cs typeface="Times New Roman" panose="02020603050405020304" pitchFamily="18" charset="0"/>
              </a:rPr>
              <a:t>of</a:t>
            </a:r>
            <a:r>
              <a:rPr sz="2200" spc="-35"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u="sng" spc="-10" dirty="0">
                <a:solidFill>
                  <a:schemeClr val="bg1"/>
                </a:solidFill>
                <a:uFill>
                  <a:solidFill>
                    <a:srgbClr val="EB76B5"/>
                  </a:solidFill>
                </a:uFill>
                <a:latin typeface="Times New Roman" panose="02020603050405020304" pitchFamily="18" charset="0"/>
                <a:cs typeface="Times New Roman" panose="02020603050405020304" pitchFamily="18" charset="0"/>
              </a:rPr>
              <a:t>quantitative</a:t>
            </a:r>
            <a:r>
              <a:rPr sz="2200" spc="-1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u="sng" dirty="0">
                <a:solidFill>
                  <a:schemeClr val="bg1"/>
                </a:solidFill>
                <a:uFill>
                  <a:solidFill>
                    <a:srgbClr val="EB76B5"/>
                  </a:solidFill>
                </a:uFill>
                <a:latin typeface="Times New Roman" panose="02020603050405020304" pitchFamily="18" charset="0"/>
                <a:cs typeface="Times New Roman" panose="02020603050405020304" pitchFamily="18" charset="0"/>
              </a:rPr>
              <a:t>methods</a:t>
            </a:r>
            <a:r>
              <a:rPr sz="2200" spc="114"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dirty="0">
                <a:solidFill>
                  <a:schemeClr val="bg1"/>
                </a:solidFill>
                <a:latin typeface="Times New Roman" panose="02020603050405020304" pitchFamily="18" charset="0"/>
                <a:cs typeface="Times New Roman" panose="02020603050405020304" pitchFamily="18" charset="0"/>
              </a:rPr>
              <a:t>of</a:t>
            </a:r>
            <a:r>
              <a:rPr sz="2200" spc="11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spc="80" dirty="0">
                <a:solidFill>
                  <a:schemeClr val="bg1"/>
                </a:solidFill>
                <a:latin typeface="Times New Roman" panose="02020603050405020304" pitchFamily="18" charset="0"/>
                <a:cs typeface="Times New Roman" panose="02020603050405020304" pitchFamily="18" charset="0"/>
              </a:rPr>
              <a:t>data</a:t>
            </a:r>
            <a:r>
              <a:rPr sz="2200" spc="13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dirty="0">
                <a:solidFill>
                  <a:schemeClr val="bg1"/>
                </a:solidFill>
                <a:latin typeface="Times New Roman" panose="02020603050405020304" pitchFamily="18" charset="0"/>
                <a:cs typeface="Times New Roman" panose="02020603050405020304" pitchFamily="18" charset="0"/>
              </a:rPr>
              <a:t>collection</a:t>
            </a:r>
            <a:r>
              <a:rPr sz="2200" spc="12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spc="70" dirty="0">
                <a:solidFill>
                  <a:schemeClr val="bg1"/>
                </a:solidFill>
                <a:latin typeface="Times New Roman" panose="02020603050405020304" pitchFamily="18" charset="0"/>
                <a:cs typeface="Times New Roman" panose="02020603050405020304" pitchFamily="18" charset="0"/>
              </a:rPr>
              <a:t>and</a:t>
            </a:r>
            <a:r>
              <a:rPr sz="2200" spc="114"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spc="75" dirty="0">
                <a:solidFill>
                  <a:schemeClr val="bg1"/>
                </a:solidFill>
                <a:latin typeface="Times New Roman" panose="02020603050405020304" pitchFamily="18" charset="0"/>
                <a:cs typeface="Times New Roman" panose="02020603050405020304" pitchFamily="18" charset="0"/>
              </a:rPr>
              <a:t>data</a:t>
            </a:r>
            <a:r>
              <a:rPr sz="2200" spc="12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spc="-70" dirty="0">
                <a:solidFill>
                  <a:schemeClr val="bg1"/>
                </a:solidFill>
                <a:latin typeface="Times New Roman" panose="02020603050405020304" pitchFamily="18" charset="0"/>
                <a:cs typeface="Times New Roman" panose="02020603050405020304" pitchFamily="18" charset="0"/>
              </a:rPr>
              <a:t>analysis.</a:t>
            </a:r>
            <a:r>
              <a:rPr sz="2200" spc="110" dirty="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dirty="0" smtClean="0">
                <a:solidFill>
                  <a:schemeClr val="bg1"/>
                </a:solidFill>
                <a:latin typeface="Times New Roman" panose="02020603050405020304" pitchFamily="18" charset="0"/>
                <a:cs typeface="Times New Roman" panose="02020603050405020304" pitchFamily="18" charset="0"/>
              </a:rPr>
              <a:t>Moreover</a:t>
            </a:r>
            <a:r>
              <a:rPr lang="en-US" sz="2200" dirty="0" smtClean="0">
                <a:solidFill>
                  <a:schemeClr val="bg1"/>
                </a:solidFill>
                <a:latin typeface="Times New Roman" panose="02020603050405020304" pitchFamily="18" charset="0"/>
                <a:cs typeface="Times New Roman" panose="02020603050405020304" pitchFamily="18" charset="0"/>
              </a:rPr>
              <a:t>,</a:t>
            </a:r>
            <a:r>
              <a:rPr sz="2200" spc="100" dirty="0" smtClean="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dirty="0" smtClean="0">
                <a:solidFill>
                  <a:schemeClr val="bg1"/>
                </a:solidFill>
                <a:latin typeface="Times New Roman" panose="02020603050405020304" pitchFamily="18" charset="0"/>
                <a:cs typeface="Times New Roman" panose="02020603050405020304" pitchFamily="18" charset="0"/>
              </a:rPr>
              <a:t>conclusiv</a:t>
            </a:r>
            <a:r>
              <a:rPr lang="en-US" sz="2200" dirty="0" smtClean="0">
                <a:solidFill>
                  <a:schemeClr val="bg1"/>
                </a:solidFill>
                <a:latin typeface="Times New Roman" panose="02020603050405020304" pitchFamily="18" charset="0"/>
                <a:cs typeface="Times New Roman" panose="02020603050405020304" pitchFamily="18" charset="0"/>
              </a:rPr>
              <a:t>e</a:t>
            </a:r>
            <a:r>
              <a:rPr sz="2200" spc="120" dirty="0" smtClean="0">
                <a:solidFill>
                  <a:schemeClr val="bg1"/>
                </a:solidFill>
                <a:latin typeface="Times New Roman" panose="02020603050405020304" pitchFamily="18" charset="0"/>
                <a:cs typeface="Times New Roman" panose="02020603050405020304" pitchFamily="18" charset="0"/>
                <a:hlinkClick r:id="rId9">
                  <a:extLst>
                    <a:ext uri="{A12FA001-AC4F-418D-AE19-62706E023703}">
                      <ahyp:hlinkClr xmlns="" xmlns:ahyp="http://schemas.microsoft.com/office/drawing/2018/hyperlinkcolor" val="tx"/>
                    </a:ext>
                  </a:extLst>
                </a:hlinkClick>
              </a:rPr>
              <a:t> </a:t>
            </a:r>
            <a:r>
              <a:rPr sz="2200" spc="-40" dirty="0">
                <a:solidFill>
                  <a:schemeClr val="bg1"/>
                </a:solidFill>
                <a:latin typeface="Times New Roman" panose="02020603050405020304" pitchFamily="18" charset="0"/>
                <a:cs typeface="Times New Roman" panose="02020603050405020304" pitchFamily="18" charset="0"/>
              </a:rPr>
              <a:t>studies </a:t>
            </a:r>
            <a:r>
              <a:rPr sz="2200" dirty="0">
                <a:solidFill>
                  <a:schemeClr val="bg1"/>
                </a:solidFill>
                <a:latin typeface="Times New Roman" panose="02020603050405020304" pitchFamily="18" charset="0"/>
                <a:cs typeface="Times New Roman" panose="02020603050405020304" pitchFamily="18" charset="0"/>
              </a:rPr>
              <a:t>tend</a:t>
            </a:r>
            <a:r>
              <a:rPr sz="2200" spc="22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to</a:t>
            </a:r>
            <a:r>
              <a:rPr sz="2200" spc="225" dirty="0">
                <a:solidFill>
                  <a:schemeClr val="bg1"/>
                </a:solidFill>
                <a:latin typeface="Times New Roman" panose="02020603050405020304" pitchFamily="18" charset="0"/>
                <a:cs typeface="Times New Roman" panose="02020603050405020304" pitchFamily="18" charset="0"/>
              </a:rPr>
              <a:t> </a:t>
            </a:r>
            <a:r>
              <a:rPr sz="2200" spc="100" dirty="0">
                <a:solidFill>
                  <a:schemeClr val="bg1"/>
                </a:solidFill>
                <a:latin typeface="Times New Roman" panose="02020603050405020304" pitchFamily="18" charset="0"/>
                <a:cs typeface="Times New Roman" panose="02020603050405020304" pitchFamily="18" charset="0"/>
              </a:rPr>
              <a:t>be</a:t>
            </a:r>
            <a:r>
              <a:rPr sz="2200" spc="235" dirty="0">
                <a:solidFill>
                  <a:schemeClr val="bg1"/>
                </a:solidFill>
                <a:latin typeface="Times New Roman" panose="02020603050405020304" pitchFamily="18" charset="0"/>
                <a:cs typeface="Times New Roman" panose="02020603050405020304" pitchFamily="18" charset="0"/>
              </a:rPr>
              <a:t> </a:t>
            </a:r>
            <a:r>
              <a:rPr sz="2200" u="sng" dirty="0">
                <a:solidFill>
                  <a:schemeClr val="bg1"/>
                </a:solidFill>
                <a:uFill>
                  <a:solidFill>
                    <a:srgbClr val="EB76B5"/>
                  </a:solidFill>
                </a:uFill>
                <a:latin typeface="Times New Roman" panose="02020603050405020304" pitchFamily="18" charset="0"/>
                <a:cs typeface="Times New Roman" panose="02020603050405020304" pitchFamily="18" charset="0"/>
              </a:rPr>
              <a:t>deductive</a:t>
            </a:r>
            <a:r>
              <a:rPr lang="en-US" sz="2200" spc="24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in</a:t>
            </a:r>
            <a:r>
              <a:rPr sz="2200" spc="24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nature</a:t>
            </a:r>
            <a:r>
              <a:rPr sz="2200" spc="240" dirty="0">
                <a:solidFill>
                  <a:schemeClr val="bg1"/>
                </a:solidFill>
                <a:latin typeface="Times New Roman" panose="02020603050405020304" pitchFamily="18" charset="0"/>
                <a:cs typeface="Times New Roman" panose="02020603050405020304" pitchFamily="18" charset="0"/>
              </a:rPr>
              <a:t> </a:t>
            </a:r>
            <a:r>
              <a:rPr sz="2200" spc="75" dirty="0">
                <a:solidFill>
                  <a:schemeClr val="bg1"/>
                </a:solidFill>
                <a:latin typeface="Times New Roman" panose="02020603050405020304" pitchFamily="18" charset="0"/>
                <a:cs typeface="Times New Roman" panose="02020603050405020304" pitchFamily="18" charset="0"/>
              </a:rPr>
              <a:t>and</a:t>
            </a:r>
            <a:r>
              <a:rPr sz="2200" spc="24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research</a:t>
            </a:r>
            <a:r>
              <a:rPr sz="2200" spc="22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objectives</a:t>
            </a:r>
            <a:r>
              <a:rPr sz="2200" spc="24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in</a:t>
            </a:r>
            <a:r>
              <a:rPr sz="2200" spc="220"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these</a:t>
            </a:r>
            <a:r>
              <a:rPr sz="2200" spc="23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types</a:t>
            </a:r>
            <a:r>
              <a:rPr sz="2200" spc="235" dirty="0">
                <a:solidFill>
                  <a:schemeClr val="bg1"/>
                </a:solidFill>
                <a:latin typeface="Times New Roman" panose="02020603050405020304" pitchFamily="18" charset="0"/>
                <a:cs typeface="Times New Roman" panose="02020603050405020304" pitchFamily="18" charset="0"/>
              </a:rPr>
              <a:t> </a:t>
            </a:r>
            <a:r>
              <a:rPr sz="2200" spc="-25" dirty="0">
                <a:solidFill>
                  <a:schemeClr val="bg1"/>
                </a:solidFill>
                <a:latin typeface="Times New Roman" panose="02020603050405020304" pitchFamily="18" charset="0"/>
                <a:cs typeface="Times New Roman" panose="02020603050405020304" pitchFamily="18" charset="0"/>
              </a:rPr>
              <a:t>of </a:t>
            </a:r>
            <a:r>
              <a:rPr sz="2200" spc="-95" dirty="0">
                <a:solidFill>
                  <a:schemeClr val="bg1"/>
                </a:solidFill>
                <a:latin typeface="Times New Roman" panose="02020603050405020304" pitchFamily="18" charset="0"/>
                <a:cs typeface="Times New Roman" panose="02020603050405020304" pitchFamily="18" charset="0"/>
              </a:rPr>
              <a:t>studies</a:t>
            </a:r>
            <a:r>
              <a:rPr sz="2200" spc="-135" dirty="0">
                <a:solidFill>
                  <a:schemeClr val="bg1"/>
                </a:solidFill>
                <a:latin typeface="Times New Roman" panose="02020603050405020304" pitchFamily="18" charset="0"/>
                <a:cs typeface="Times New Roman" panose="02020603050405020304" pitchFamily="18" charset="0"/>
              </a:rPr>
              <a:t> </a:t>
            </a:r>
            <a:r>
              <a:rPr sz="2200" dirty="0">
                <a:solidFill>
                  <a:schemeClr val="bg1"/>
                </a:solidFill>
                <a:latin typeface="Times New Roman" panose="02020603050405020304" pitchFamily="18" charset="0"/>
                <a:cs typeface="Times New Roman" panose="02020603050405020304" pitchFamily="18" charset="0"/>
              </a:rPr>
              <a:t>are</a:t>
            </a:r>
            <a:r>
              <a:rPr sz="2200" spc="-130" dirty="0">
                <a:solidFill>
                  <a:schemeClr val="bg1"/>
                </a:solidFill>
                <a:latin typeface="Times New Roman" panose="02020603050405020304" pitchFamily="18" charset="0"/>
                <a:cs typeface="Times New Roman" panose="02020603050405020304" pitchFamily="18" charset="0"/>
              </a:rPr>
              <a:t> </a:t>
            </a:r>
            <a:r>
              <a:rPr sz="2200" spc="55" dirty="0">
                <a:solidFill>
                  <a:schemeClr val="bg1"/>
                </a:solidFill>
                <a:latin typeface="Times New Roman" panose="02020603050405020304" pitchFamily="18" charset="0"/>
                <a:cs typeface="Times New Roman" panose="02020603050405020304" pitchFamily="18" charset="0"/>
              </a:rPr>
              <a:t>achieved</a:t>
            </a:r>
            <a:r>
              <a:rPr sz="2200" spc="-105" dirty="0">
                <a:solidFill>
                  <a:schemeClr val="bg1"/>
                </a:solidFill>
                <a:latin typeface="Times New Roman" panose="02020603050405020304" pitchFamily="18" charset="0"/>
                <a:cs typeface="Times New Roman" panose="02020603050405020304" pitchFamily="18" charset="0"/>
              </a:rPr>
              <a:t> </a:t>
            </a:r>
            <a:r>
              <a:rPr sz="2200" spc="-35" dirty="0">
                <a:solidFill>
                  <a:schemeClr val="bg1"/>
                </a:solidFill>
                <a:latin typeface="Times New Roman" panose="02020603050405020304" pitchFamily="18" charset="0"/>
                <a:cs typeface="Times New Roman" panose="02020603050405020304" pitchFamily="18" charset="0"/>
              </a:rPr>
              <a:t>via</a:t>
            </a:r>
            <a:r>
              <a:rPr sz="2200" spc="-150" dirty="0">
                <a:solidFill>
                  <a:schemeClr val="bg1"/>
                </a:solidFill>
                <a:latin typeface="Times New Roman" panose="02020603050405020304" pitchFamily="18" charset="0"/>
                <a:cs typeface="Times New Roman" panose="02020603050405020304" pitchFamily="18" charset="0"/>
              </a:rPr>
              <a:t> </a:t>
            </a:r>
            <a:r>
              <a:rPr sz="2200" spc="-75" dirty="0">
                <a:solidFill>
                  <a:schemeClr val="bg1"/>
                </a:solidFill>
                <a:latin typeface="Times New Roman" panose="02020603050405020304" pitchFamily="18" charset="0"/>
                <a:cs typeface="Times New Roman" panose="02020603050405020304" pitchFamily="18" charset="0"/>
              </a:rPr>
              <a:t>testing</a:t>
            </a:r>
            <a:r>
              <a:rPr sz="2200" spc="-150" dirty="0">
                <a:solidFill>
                  <a:schemeClr val="bg1"/>
                </a:solidFill>
                <a:latin typeface="Times New Roman" panose="02020603050405020304" pitchFamily="18" charset="0"/>
                <a:cs typeface="Times New Roman" panose="02020603050405020304" pitchFamily="18" charset="0"/>
              </a:rPr>
              <a:t> </a:t>
            </a:r>
            <a:r>
              <a:rPr sz="2200" spc="-10" dirty="0">
                <a:solidFill>
                  <a:schemeClr val="bg1"/>
                </a:solidFill>
                <a:latin typeface="Times New Roman" panose="02020603050405020304" pitchFamily="18" charset="0"/>
                <a:cs typeface="Times New Roman" panose="02020603050405020304" pitchFamily="18" charset="0"/>
              </a:rPr>
              <a:t>hypotheses.</a:t>
            </a:r>
            <a:endParaRPr sz="2200" dirty="0">
              <a:solidFill>
                <a:schemeClr val="bg1"/>
              </a:solidFill>
              <a:latin typeface="Times New Roman" panose="02020603050405020304" pitchFamily="18" charset="0"/>
              <a:cs typeface="Times New Roman" panose="02020603050405020304" pitchFamily="18" charset="0"/>
            </a:endParaRPr>
          </a:p>
        </p:txBody>
      </p:sp>
      <p:pic>
        <p:nvPicPr>
          <p:cNvPr id="20482" name="Picture 2" descr="C:\Users\User\Downloads\ATME Letterhead Imag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98552" y="152400"/>
            <a:ext cx="9680699" cy="10529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7997952" y="0"/>
              <a:ext cx="1606296" cy="1139952"/>
            </a:xfrm>
            <a:prstGeom prst="rect">
              <a:avLst/>
            </a:prstGeom>
          </p:spPr>
        </p:pic>
        <p:pic>
          <p:nvPicPr>
            <p:cNvPr id="7" name="object 7"/>
            <p:cNvPicPr/>
            <p:nvPr/>
          </p:nvPicPr>
          <p:blipFill>
            <a:blip r:embed="rId6" cstate="print"/>
            <a:stretch>
              <a:fillRect/>
            </a:stretch>
          </p:blipFill>
          <p:spPr>
            <a:xfrm>
              <a:off x="8607552" y="6095999"/>
              <a:ext cx="996696" cy="762000"/>
            </a:xfrm>
            <a:prstGeom prst="rect">
              <a:avLst/>
            </a:prstGeom>
          </p:spPr>
        </p:pic>
        <p:pic>
          <p:nvPicPr>
            <p:cNvPr id="8" name="object 8"/>
            <p:cNvPicPr/>
            <p:nvPr/>
          </p:nvPicPr>
          <p:blipFill>
            <a:blip r:embed="rId7" cstate="print"/>
            <a:stretch>
              <a:fillRect/>
            </a:stretch>
          </p:blipFill>
          <p:spPr>
            <a:xfrm>
              <a:off x="10393680" y="0"/>
              <a:ext cx="766381" cy="1205357"/>
            </a:xfrm>
            <a:prstGeom prst="rect">
              <a:avLst/>
            </a:prstGeom>
          </p:spPr>
        </p:pic>
        <p:sp>
          <p:nvSpPr>
            <p:cNvPr id="9" name="object 9"/>
            <p:cNvSpPr/>
            <p:nvPr/>
          </p:nvSpPr>
          <p:spPr>
            <a:xfrm>
              <a:off x="10436352" y="0"/>
              <a:ext cx="685800" cy="1071880"/>
            </a:xfrm>
            <a:custGeom>
              <a:avLst/>
              <a:gdLst/>
              <a:ahLst/>
              <a:cxnLst/>
              <a:rect l="l" t="t" r="r" b="b"/>
              <a:pathLst>
                <a:path w="685800" h="1071880">
                  <a:moveTo>
                    <a:pt x="0" y="1071841"/>
                  </a:moveTo>
                  <a:lnTo>
                    <a:pt x="685800" y="1071841"/>
                  </a:lnTo>
                  <a:lnTo>
                    <a:pt x="685800" y="0"/>
                  </a:lnTo>
                  <a:lnTo>
                    <a:pt x="0" y="0"/>
                  </a:lnTo>
                  <a:lnTo>
                    <a:pt x="0" y="1071841"/>
                  </a:lnTo>
                  <a:close/>
                </a:path>
              </a:pathLst>
            </a:custGeom>
            <a:solidFill>
              <a:srgbClr val="B31166"/>
            </a:solidFill>
          </p:spPr>
          <p:txBody>
            <a:bodyPr wrap="square" lIns="0" tIns="0" rIns="0" bIns="0" rtlCol="0"/>
            <a:lstStyle/>
            <a:p>
              <a:endParaRPr/>
            </a:p>
          </p:txBody>
        </p:sp>
      </p:grpSp>
      <p:pic>
        <p:nvPicPr>
          <p:cNvPr id="10" name="object 10"/>
          <p:cNvPicPr/>
          <p:nvPr/>
        </p:nvPicPr>
        <p:blipFill>
          <a:blip r:embed="rId8" cstate="print"/>
          <a:stretch>
            <a:fillRect/>
          </a:stretch>
        </p:blipFill>
        <p:spPr>
          <a:xfrm>
            <a:off x="8607552" y="1676400"/>
            <a:ext cx="2819400" cy="2819400"/>
          </a:xfrm>
          <a:prstGeom prst="rect">
            <a:avLst/>
          </a:prstGeom>
        </p:spPr>
      </p:pic>
      <p:graphicFrame>
        <p:nvGraphicFramePr>
          <p:cNvPr id="11" name="object 11"/>
          <p:cNvGraphicFramePr>
            <a:graphicFrameLocks noGrp="1"/>
          </p:cNvGraphicFramePr>
          <p:nvPr/>
        </p:nvGraphicFramePr>
        <p:xfrm>
          <a:off x="372338" y="252222"/>
          <a:ext cx="11619229" cy="6315710"/>
        </p:xfrm>
        <a:graphic>
          <a:graphicData uri="http://schemas.openxmlformats.org/drawingml/2006/table">
            <a:tbl>
              <a:tblPr firstRow="1" bandRow="1">
                <a:tableStyleId>{2D5ABB26-0587-4C30-8999-92F81FD0307C}</a:tableStyleId>
              </a:tblPr>
              <a:tblGrid>
                <a:gridCol w="2655570">
                  <a:extLst>
                    <a:ext uri="{9D8B030D-6E8A-4147-A177-3AD203B41FA5}">
                      <a16:colId xmlns="" xmlns:a16="http://schemas.microsoft.com/office/drawing/2014/main" val="20000"/>
                    </a:ext>
                  </a:extLst>
                </a:gridCol>
                <a:gridCol w="4648834">
                  <a:extLst>
                    <a:ext uri="{9D8B030D-6E8A-4147-A177-3AD203B41FA5}">
                      <a16:colId xmlns="" xmlns:a16="http://schemas.microsoft.com/office/drawing/2014/main" val="20001"/>
                    </a:ext>
                  </a:extLst>
                </a:gridCol>
                <a:gridCol w="4314825">
                  <a:extLst>
                    <a:ext uri="{9D8B030D-6E8A-4147-A177-3AD203B41FA5}">
                      <a16:colId xmlns="" xmlns:a16="http://schemas.microsoft.com/office/drawing/2014/main" val="20002"/>
                    </a:ext>
                  </a:extLst>
                </a:gridCol>
              </a:tblGrid>
              <a:tr h="812800">
                <a:tc>
                  <a:txBody>
                    <a:bodyPr/>
                    <a:lstStyle/>
                    <a:p>
                      <a:pPr marL="635" algn="ctr">
                        <a:lnSpc>
                          <a:spcPts val="2400"/>
                        </a:lnSpc>
                      </a:pPr>
                      <a:r>
                        <a:rPr sz="2000" b="1" spc="-10" dirty="0">
                          <a:solidFill>
                            <a:srgbClr val="FFFFFF"/>
                          </a:solidFill>
                          <a:latin typeface="Tahoma"/>
                          <a:cs typeface="Tahoma"/>
                        </a:rPr>
                        <a:t>Factor</a:t>
                      </a:r>
                      <a:endParaRPr sz="2000">
                        <a:latin typeface="Tahoma"/>
                        <a:cs typeface="Tahoma"/>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B31166"/>
                    </a:solidFill>
                  </a:tcPr>
                </a:tc>
                <a:tc>
                  <a:txBody>
                    <a:bodyPr/>
                    <a:lstStyle/>
                    <a:p>
                      <a:pPr marR="62230" algn="ctr">
                        <a:lnSpc>
                          <a:spcPts val="2400"/>
                        </a:lnSpc>
                      </a:pPr>
                      <a:r>
                        <a:rPr sz="2000" b="1" spc="-10" dirty="0">
                          <a:solidFill>
                            <a:srgbClr val="FFFFFF"/>
                          </a:solidFill>
                          <a:latin typeface="Tahoma"/>
                          <a:cs typeface="Tahoma"/>
                        </a:rPr>
                        <a:t>Conclusive</a:t>
                      </a:r>
                      <a:endParaRPr sz="2000">
                        <a:latin typeface="Tahoma"/>
                        <a:cs typeface="Tahoma"/>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B31166"/>
                    </a:solidFill>
                  </a:tcPr>
                </a:tc>
                <a:tc>
                  <a:txBody>
                    <a:bodyPr/>
                    <a:lstStyle/>
                    <a:p>
                      <a:pPr marL="1905" algn="ctr">
                        <a:lnSpc>
                          <a:spcPts val="2400"/>
                        </a:lnSpc>
                      </a:pPr>
                      <a:r>
                        <a:rPr sz="2000" b="1" spc="-10" dirty="0">
                          <a:solidFill>
                            <a:srgbClr val="FFFFFF"/>
                          </a:solidFill>
                          <a:latin typeface="Tahoma"/>
                          <a:cs typeface="Tahoma"/>
                        </a:rPr>
                        <a:t>Exploratory</a:t>
                      </a:r>
                      <a:endParaRPr sz="2000">
                        <a:latin typeface="Tahoma"/>
                        <a:cs typeface="Tahoma"/>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B31166"/>
                    </a:solidFill>
                  </a:tcPr>
                </a:tc>
                <a:extLst>
                  <a:ext uri="{0D108BD9-81ED-4DB2-BD59-A6C34878D82A}">
                    <a16:rowId xmlns="" xmlns:a16="http://schemas.microsoft.com/office/drawing/2014/main" val="10000"/>
                  </a:ext>
                </a:extLst>
              </a:tr>
              <a:tr h="812800">
                <a:tc>
                  <a:txBody>
                    <a:bodyPr/>
                    <a:lstStyle/>
                    <a:p>
                      <a:pPr algn="ctr">
                        <a:lnSpc>
                          <a:spcPct val="100000"/>
                        </a:lnSpc>
                      </a:pPr>
                      <a:r>
                        <a:rPr sz="2000" b="1" spc="-10" dirty="0">
                          <a:solidFill>
                            <a:srgbClr val="FFFFFF"/>
                          </a:solidFill>
                          <a:latin typeface="Tahoma"/>
                          <a:cs typeface="Tahoma"/>
                        </a:rPr>
                        <a:t>Objectives</a:t>
                      </a:r>
                      <a:endParaRPr sz="2000">
                        <a:latin typeface="Tahoma"/>
                        <a:cs typeface="Tahoma"/>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B31166"/>
                    </a:solidFill>
                  </a:tcPr>
                </a:tc>
                <a:tc>
                  <a:txBody>
                    <a:bodyPr/>
                    <a:lstStyle/>
                    <a:p>
                      <a:pPr marL="10160">
                        <a:lnSpc>
                          <a:spcPct val="100000"/>
                        </a:lnSpc>
                      </a:pPr>
                      <a:r>
                        <a:rPr sz="2000" spc="-170" dirty="0">
                          <a:latin typeface="Verdana"/>
                          <a:cs typeface="Verdana"/>
                        </a:rPr>
                        <a:t>To</a:t>
                      </a:r>
                      <a:r>
                        <a:rPr sz="2000" spc="-120" dirty="0">
                          <a:latin typeface="Verdana"/>
                          <a:cs typeface="Verdana"/>
                        </a:rPr>
                        <a:t> </a:t>
                      </a:r>
                      <a:r>
                        <a:rPr sz="2000" spc="-95" dirty="0">
                          <a:latin typeface="Verdana"/>
                          <a:cs typeface="Verdana"/>
                        </a:rPr>
                        <a:t>test</a:t>
                      </a:r>
                      <a:r>
                        <a:rPr sz="2000" spc="-140" dirty="0">
                          <a:latin typeface="Verdana"/>
                          <a:cs typeface="Verdana"/>
                        </a:rPr>
                        <a:t> </a:t>
                      </a:r>
                      <a:r>
                        <a:rPr sz="2000" spc="-85" dirty="0">
                          <a:latin typeface="Verdana"/>
                          <a:cs typeface="Verdana"/>
                        </a:rPr>
                        <a:t>hypothesis</a:t>
                      </a:r>
                      <a:r>
                        <a:rPr sz="2000" spc="-120" dirty="0">
                          <a:latin typeface="Verdana"/>
                          <a:cs typeface="Verdana"/>
                        </a:rPr>
                        <a:t> </a:t>
                      </a:r>
                      <a:r>
                        <a:rPr sz="2000" spc="75" dirty="0">
                          <a:latin typeface="Verdana"/>
                          <a:cs typeface="Verdana"/>
                        </a:rPr>
                        <a:t>and</a:t>
                      </a:r>
                      <a:r>
                        <a:rPr sz="2000" spc="-120" dirty="0">
                          <a:latin typeface="Verdana"/>
                          <a:cs typeface="Verdana"/>
                        </a:rPr>
                        <a:t> </a:t>
                      </a:r>
                      <a:r>
                        <a:rPr sz="2000" spc="-10" dirty="0">
                          <a:latin typeface="Verdana"/>
                          <a:cs typeface="Verdana"/>
                        </a:rPr>
                        <a:t>relationships</a:t>
                      </a:r>
                      <a:endParaRPr sz="2000">
                        <a:latin typeface="Verdana"/>
                        <a:cs typeface="Verdana"/>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4CCD2"/>
                    </a:solidFill>
                  </a:tcPr>
                </a:tc>
                <a:tc>
                  <a:txBody>
                    <a:bodyPr/>
                    <a:lstStyle/>
                    <a:p>
                      <a:pPr marL="10795">
                        <a:lnSpc>
                          <a:spcPct val="100000"/>
                        </a:lnSpc>
                      </a:pPr>
                      <a:r>
                        <a:rPr sz="2000" spc="-170" dirty="0">
                          <a:latin typeface="Verdana"/>
                          <a:cs typeface="Verdana"/>
                        </a:rPr>
                        <a:t>To</a:t>
                      </a:r>
                      <a:r>
                        <a:rPr sz="2000" spc="-114" dirty="0">
                          <a:latin typeface="Verdana"/>
                          <a:cs typeface="Verdana"/>
                        </a:rPr>
                        <a:t> </a:t>
                      </a:r>
                      <a:r>
                        <a:rPr sz="2000" dirty="0">
                          <a:latin typeface="Verdana"/>
                          <a:cs typeface="Verdana"/>
                        </a:rPr>
                        <a:t>get</a:t>
                      </a:r>
                      <a:r>
                        <a:rPr sz="2000" spc="-125" dirty="0">
                          <a:latin typeface="Verdana"/>
                          <a:cs typeface="Verdana"/>
                        </a:rPr>
                        <a:t> </a:t>
                      </a:r>
                      <a:r>
                        <a:rPr sz="2000" spc="-120" dirty="0">
                          <a:latin typeface="Verdana"/>
                          <a:cs typeface="Verdana"/>
                        </a:rPr>
                        <a:t>insights</a:t>
                      </a:r>
                      <a:r>
                        <a:rPr sz="2000" spc="-125" dirty="0">
                          <a:latin typeface="Verdana"/>
                          <a:cs typeface="Verdana"/>
                        </a:rPr>
                        <a:t> </a:t>
                      </a:r>
                      <a:r>
                        <a:rPr sz="2000" spc="75" dirty="0">
                          <a:latin typeface="Verdana"/>
                          <a:cs typeface="Verdana"/>
                        </a:rPr>
                        <a:t>and</a:t>
                      </a:r>
                      <a:r>
                        <a:rPr sz="2000" spc="-120" dirty="0">
                          <a:latin typeface="Verdana"/>
                          <a:cs typeface="Verdana"/>
                        </a:rPr>
                        <a:t> </a:t>
                      </a:r>
                      <a:r>
                        <a:rPr sz="2000" spc="-10" dirty="0">
                          <a:latin typeface="Verdana"/>
                          <a:cs typeface="Verdana"/>
                        </a:rPr>
                        <a:t>understanding</a:t>
                      </a:r>
                      <a:endParaRPr sz="2000">
                        <a:latin typeface="Verdana"/>
                        <a:cs typeface="Verdana"/>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4CCD2"/>
                    </a:solidFill>
                  </a:tcPr>
                </a:tc>
                <a:extLst>
                  <a:ext uri="{0D108BD9-81ED-4DB2-BD59-A6C34878D82A}">
                    <a16:rowId xmlns="" xmlns:a16="http://schemas.microsoft.com/office/drawing/2014/main" val="10001"/>
                  </a:ext>
                </a:extLst>
              </a:tr>
              <a:tr h="2289175">
                <a:tc>
                  <a:txBody>
                    <a:bodyPr/>
                    <a:lstStyle/>
                    <a:p>
                      <a:pPr>
                        <a:lnSpc>
                          <a:spcPct val="100000"/>
                        </a:lnSpc>
                      </a:pPr>
                      <a:endParaRPr sz="2000">
                        <a:latin typeface="Times New Roman"/>
                        <a:cs typeface="Times New Roman"/>
                      </a:endParaRPr>
                    </a:p>
                    <a:p>
                      <a:pPr>
                        <a:lnSpc>
                          <a:spcPct val="100000"/>
                        </a:lnSpc>
                        <a:spcBef>
                          <a:spcPts val="1355"/>
                        </a:spcBef>
                      </a:pPr>
                      <a:endParaRPr sz="2000">
                        <a:latin typeface="Times New Roman"/>
                        <a:cs typeface="Times New Roman"/>
                      </a:endParaRPr>
                    </a:p>
                    <a:p>
                      <a:pPr algn="ctr">
                        <a:lnSpc>
                          <a:spcPct val="100000"/>
                        </a:lnSpc>
                      </a:pPr>
                      <a:r>
                        <a:rPr sz="2000" b="1" spc="-10" dirty="0">
                          <a:solidFill>
                            <a:srgbClr val="FFFFFF"/>
                          </a:solidFill>
                          <a:latin typeface="Tahoma"/>
                          <a:cs typeface="Tahoma"/>
                        </a:rPr>
                        <a:t>Characteristics</a:t>
                      </a:r>
                      <a:endParaRPr sz="2000">
                        <a:latin typeface="Tahoma"/>
                        <a:cs typeface="Tahoma"/>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31166"/>
                    </a:solidFill>
                  </a:tcPr>
                </a:tc>
                <a:tc>
                  <a:txBody>
                    <a:bodyPr/>
                    <a:lstStyle/>
                    <a:p>
                      <a:pPr marL="10160">
                        <a:lnSpc>
                          <a:spcPct val="100000"/>
                        </a:lnSpc>
                      </a:pPr>
                      <a:r>
                        <a:rPr sz="2000" spc="-55" dirty="0">
                          <a:latin typeface="Verdana"/>
                          <a:cs typeface="Verdana"/>
                        </a:rPr>
                        <a:t>Information</a:t>
                      </a:r>
                      <a:r>
                        <a:rPr sz="2000" spc="204" dirty="0">
                          <a:latin typeface="Verdana"/>
                          <a:cs typeface="Verdana"/>
                        </a:rPr>
                        <a:t> </a:t>
                      </a:r>
                      <a:r>
                        <a:rPr sz="2000" dirty="0">
                          <a:latin typeface="Verdana"/>
                          <a:cs typeface="Verdana"/>
                        </a:rPr>
                        <a:t>needs</a:t>
                      </a:r>
                      <a:r>
                        <a:rPr sz="2000" spc="195" dirty="0">
                          <a:latin typeface="Verdana"/>
                          <a:cs typeface="Verdana"/>
                        </a:rPr>
                        <a:t> </a:t>
                      </a:r>
                      <a:r>
                        <a:rPr sz="2000" spc="155" dirty="0">
                          <a:latin typeface="Verdana"/>
                          <a:cs typeface="Verdana"/>
                        </a:rPr>
                        <a:t>a</a:t>
                      </a:r>
                      <a:r>
                        <a:rPr sz="2000" spc="195" dirty="0">
                          <a:latin typeface="Verdana"/>
                          <a:cs typeface="Verdana"/>
                        </a:rPr>
                        <a:t> </a:t>
                      </a:r>
                      <a:r>
                        <a:rPr sz="2000" dirty="0">
                          <a:latin typeface="Verdana"/>
                          <a:cs typeface="Verdana"/>
                        </a:rPr>
                        <a:t>clearly</a:t>
                      </a:r>
                      <a:r>
                        <a:rPr sz="2000" spc="190" dirty="0">
                          <a:latin typeface="Verdana"/>
                          <a:cs typeface="Verdana"/>
                        </a:rPr>
                        <a:t> </a:t>
                      </a:r>
                      <a:r>
                        <a:rPr sz="2000" spc="-10" dirty="0">
                          <a:latin typeface="Verdana"/>
                          <a:cs typeface="Verdana"/>
                        </a:rPr>
                        <a:t>defined</a:t>
                      </a:r>
                      <a:endParaRPr sz="2000">
                        <a:latin typeface="Verdana"/>
                        <a:cs typeface="Verdana"/>
                      </a:endParaRPr>
                    </a:p>
                    <a:p>
                      <a:pPr marL="10160" marR="3810">
                        <a:lnSpc>
                          <a:spcPct val="107000"/>
                        </a:lnSpc>
                        <a:spcBef>
                          <a:spcPts val="5"/>
                        </a:spcBef>
                        <a:tabLst>
                          <a:tab pos="1433830" algn="l"/>
                          <a:tab pos="2650490" algn="l"/>
                          <a:tab pos="3077210" algn="l"/>
                          <a:tab pos="4135120" algn="l"/>
                        </a:tabLst>
                      </a:pPr>
                      <a:r>
                        <a:rPr sz="2000" spc="-10" dirty="0">
                          <a:latin typeface="Verdana"/>
                          <a:cs typeface="Verdana"/>
                        </a:rPr>
                        <a:t>Research</a:t>
                      </a:r>
                      <a:r>
                        <a:rPr sz="2000" dirty="0">
                          <a:latin typeface="Verdana"/>
                          <a:cs typeface="Verdana"/>
                        </a:rPr>
                        <a:t>	</a:t>
                      </a:r>
                      <a:r>
                        <a:rPr sz="2000" spc="-10" dirty="0">
                          <a:latin typeface="Verdana"/>
                          <a:cs typeface="Verdana"/>
                        </a:rPr>
                        <a:t>process</a:t>
                      </a:r>
                      <a:r>
                        <a:rPr sz="2000" dirty="0">
                          <a:latin typeface="Verdana"/>
                          <a:cs typeface="Verdana"/>
                        </a:rPr>
                        <a:t>	</a:t>
                      </a:r>
                      <a:r>
                        <a:rPr sz="2000" spc="-25" dirty="0">
                          <a:latin typeface="Verdana"/>
                          <a:cs typeface="Verdana"/>
                        </a:rPr>
                        <a:t>is</a:t>
                      </a:r>
                      <a:r>
                        <a:rPr sz="2000" dirty="0">
                          <a:latin typeface="Verdana"/>
                          <a:cs typeface="Verdana"/>
                        </a:rPr>
                        <a:t>	</a:t>
                      </a:r>
                      <a:r>
                        <a:rPr sz="2000" spc="-10" dirty="0">
                          <a:latin typeface="Verdana"/>
                          <a:cs typeface="Verdana"/>
                        </a:rPr>
                        <a:t>formal</a:t>
                      </a:r>
                      <a:r>
                        <a:rPr sz="2000" dirty="0">
                          <a:latin typeface="Verdana"/>
                          <a:cs typeface="Verdana"/>
                        </a:rPr>
                        <a:t>	</a:t>
                      </a:r>
                      <a:r>
                        <a:rPr sz="2000" spc="50" dirty="0">
                          <a:latin typeface="Verdana"/>
                          <a:cs typeface="Verdana"/>
                        </a:rPr>
                        <a:t>and </a:t>
                      </a:r>
                      <a:r>
                        <a:rPr sz="2000" spc="-10" dirty="0">
                          <a:latin typeface="Verdana"/>
                          <a:cs typeface="Verdana"/>
                        </a:rPr>
                        <a:t>structured</a:t>
                      </a:r>
                      <a:endParaRPr sz="2000">
                        <a:latin typeface="Verdana"/>
                        <a:cs typeface="Verdana"/>
                      </a:endParaRPr>
                    </a:p>
                    <a:p>
                      <a:pPr marL="10160">
                        <a:lnSpc>
                          <a:spcPct val="100000"/>
                        </a:lnSpc>
                        <a:spcBef>
                          <a:spcPts val="170"/>
                        </a:spcBef>
                      </a:pPr>
                      <a:r>
                        <a:rPr sz="2000" spc="-20" dirty="0">
                          <a:latin typeface="Verdana"/>
                          <a:cs typeface="Verdana"/>
                        </a:rPr>
                        <a:t>Large</a:t>
                      </a:r>
                      <a:r>
                        <a:rPr sz="2000" spc="-75" dirty="0">
                          <a:latin typeface="Verdana"/>
                          <a:cs typeface="Verdana"/>
                        </a:rPr>
                        <a:t> </a:t>
                      </a:r>
                      <a:r>
                        <a:rPr sz="2000" spc="-55" dirty="0">
                          <a:latin typeface="Verdana"/>
                          <a:cs typeface="Verdana"/>
                        </a:rPr>
                        <a:t>representative</a:t>
                      </a:r>
                      <a:r>
                        <a:rPr sz="2000" spc="-130" dirty="0">
                          <a:latin typeface="Verdana"/>
                          <a:cs typeface="Verdana"/>
                        </a:rPr>
                        <a:t> </a:t>
                      </a:r>
                      <a:r>
                        <a:rPr sz="2000" spc="-10" dirty="0">
                          <a:latin typeface="Verdana"/>
                          <a:cs typeface="Verdana"/>
                        </a:rPr>
                        <a:t>sample</a:t>
                      </a:r>
                      <a:endParaRPr sz="2000">
                        <a:latin typeface="Verdana"/>
                        <a:cs typeface="Verdana"/>
                      </a:endParaRPr>
                    </a:p>
                    <a:p>
                      <a:pPr marL="10160">
                        <a:lnSpc>
                          <a:spcPct val="100000"/>
                        </a:lnSpc>
                        <a:spcBef>
                          <a:spcPts val="985"/>
                        </a:spcBef>
                      </a:pPr>
                      <a:r>
                        <a:rPr sz="2000" dirty="0">
                          <a:latin typeface="Verdana"/>
                          <a:cs typeface="Verdana"/>
                        </a:rPr>
                        <a:t>Data</a:t>
                      </a:r>
                      <a:r>
                        <a:rPr sz="2000" spc="-105" dirty="0">
                          <a:latin typeface="Verdana"/>
                          <a:cs typeface="Verdana"/>
                        </a:rPr>
                        <a:t> </a:t>
                      </a:r>
                      <a:r>
                        <a:rPr sz="2000" spc="-95" dirty="0">
                          <a:latin typeface="Verdana"/>
                          <a:cs typeface="Verdana"/>
                        </a:rPr>
                        <a:t>analysis</a:t>
                      </a:r>
                      <a:r>
                        <a:rPr sz="2000" spc="-85" dirty="0">
                          <a:latin typeface="Verdana"/>
                          <a:cs typeface="Verdana"/>
                        </a:rPr>
                        <a:t> </a:t>
                      </a:r>
                      <a:r>
                        <a:rPr sz="2000" spc="-220" dirty="0">
                          <a:latin typeface="Verdana"/>
                          <a:cs typeface="Verdana"/>
                        </a:rPr>
                        <a:t>is</a:t>
                      </a:r>
                      <a:r>
                        <a:rPr sz="2000" spc="-95" dirty="0">
                          <a:latin typeface="Verdana"/>
                          <a:cs typeface="Verdana"/>
                        </a:rPr>
                        <a:t> </a:t>
                      </a:r>
                      <a:r>
                        <a:rPr sz="2000" spc="-10" dirty="0">
                          <a:latin typeface="Verdana"/>
                          <a:cs typeface="Verdana"/>
                        </a:rPr>
                        <a:t>quantitative</a:t>
                      </a:r>
                      <a:endParaRPr sz="2000">
                        <a:latin typeface="Verdana"/>
                        <a:cs typeface="Verdana"/>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1E7EA"/>
                    </a:solidFill>
                  </a:tcPr>
                </a:tc>
                <a:tc>
                  <a:txBody>
                    <a:bodyPr/>
                    <a:lstStyle/>
                    <a:p>
                      <a:pPr marL="10795">
                        <a:lnSpc>
                          <a:spcPct val="100000"/>
                        </a:lnSpc>
                        <a:tabLst>
                          <a:tab pos="1709420" algn="l"/>
                          <a:tab pos="2760980" algn="l"/>
                          <a:tab pos="3468370" algn="l"/>
                        </a:tabLst>
                      </a:pPr>
                      <a:r>
                        <a:rPr sz="2000" spc="-10" dirty="0">
                          <a:latin typeface="Verdana"/>
                          <a:cs typeface="Verdana"/>
                        </a:rPr>
                        <a:t>Information</a:t>
                      </a:r>
                      <a:r>
                        <a:rPr sz="2000" dirty="0">
                          <a:latin typeface="Verdana"/>
                          <a:cs typeface="Verdana"/>
                        </a:rPr>
                        <a:t>	</a:t>
                      </a:r>
                      <a:r>
                        <a:rPr sz="2000" spc="-20" dirty="0">
                          <a:latin typeface="Verdana"/>
                          <a:cs typeface="Verdana"/>
                        </a:rPr>
                        <a:t>needs</a:t>
                      </a:r>
                      <a:r>
                        <a:rPr sz="2000" dirty="0">
                          <a:latin typeface="Verdana"/>
                          <a:cs typeface="Verdana"/>
                        </a:rPr>
                        <a:t>	</a:t>
                      </a:r>
                      <a:r>
                        <a:rPr sz="2000" spc="-25" dirty="0">
                          <a:latin typeface="Verdana"/>
                          <a:cs typeface="Verdana"/>
                        </a:rPr>
                        <a:t>are</a:t>
                      </a:r>
                      <a:r>
                        <a:rPr sz="2000" dirty="0">
                          <a:latin typeface="Verdana"/>
                          <a:cs typeface="Verdana"/>
                        </a:rPr>
                        <a:t>	</a:t>
                      </a:r>
                      <a:r>
                        <a:rPr sz="2000" spc="-55" dirty="0">
                          <a:latin typeface="Verdana"/>
                          <a:cs typeface="Verdana"/>
                        </a:rPr>
                        <a:t>loosely</a:t>
                      </a:r>
                      <a:endParaRPr sz="2000">
                        <a:latin typeface="Verdana"/>
                        <a:cs typeface="Verdana"/>
                      </a:endParaRPr>
                    </a:p>
                    <a:p>
                      <a:pPr marL="10795">
                        <a:lnSpc>
                          <a:spcPct val="100000"/>
                        </a:lnSpc>
                        <a:spcBef>
                          <a:spcPts val="170"/>
                        </a:spcBef>
                      </a:pPr>
                      <a:r>
                        <a:rPr sz="2000" spc="-10" dirty="0">
                          <a:latin typeface="Verdana"/>
                          <a:cs typeface="Verdana"/>
                        </a:rPr>
                        <a:t>defined</a:t>
                      </a:r>
                      <a:endParaRPr sz="2000">
                        <a:latin typeface="Verdana"/>
                        <a:cs typeface="Verdana"/>
                      </a:endParaRPr>
                    </a:p>
                    <a:p>
                      <a:pPr marL="10795" marR="1905">
                        <a:lnSpc>
                          <a:spcPts val="2570"/>
                        </a:lnSpc>
                        <a:spcBef>
                          <a:spcPts val="115"/>
                        </a:spcBef>
                        <a:tabLst>
                          <a:tab pos="1327785" algn="l"/>
                          <a:tab pos="2440940" algn="l"/>
                          <a:tab pos="2760980" algn="l"/>
                        </a:tabLst>
                      </a:pPr>
                      <a:r>
                        <a:rPr sz="2000" spc="-10" dirty="0">
                          <a:latin typeface="Verdana"/>
                          <a:cs typeface="Verdana"/>
                        </a:rPr>
                        <a:t>Research</a:t>
                      </a:r>
                      <a:r>
                        <a:rPr sz="2000" dirty="0">
                          <a:latin typeface="Verdana"/>
                          <a:cs typeface="Verdana"/>
                        </a:rPr>
                        <a:t>	</a:t>
                      </a:r>
                      <a:r>
                        <a:rPr sz="2000" spc="-10" dirty="0">
                          <a:latin typeface="Verdana"/>
                          <a:cs typeface="Verdana"/>
                        </a:rPr>
                        <a:t>process</a:t>
                      </a:r>
                      <a:r>
                        <a:rPr sz="2000" dirty="0">
                          <a:latin typeface="Verdana"/>
                          <a:cs typeface="Verdana"/>
                        </a:rPr>
                        <a:t>	</a:t>
                      </a:r>
                      <a:r>
                        <a:rPr sz="2000" spc="-25" dirty="0">
                          <a:latin typeface="Verdana"/>
                          <a:cs typeface="Verdana"/>
                        </a:rPr>
                        <a:t>is</a:t>
                      </a:r>
                      <a:r>
                        <a:rPr sz="2000" dirty="0">
                          <a:latin typeface="Verdana"/>
                          <a:cs typeface="Verdana"/>
                        </a:rPr>
                        <a:t>	</a:t>
                      </a:r>
                      <a:r>
                        <a:rPr sz="2000" spc="-65" dirty="0">
                          <a:latin typeface="Verdana"/>
                          <a:cs typeface="Verdana"/>
                        </a:rPr>
                        <a:t>unstructured </a:t>
                      </a:r>
                      <a:r>
                        <a:rPr sz="2000" spc="75" dirty="0">
                          <a:latin typeface="Verdana"/>
                          <a:cs typeface="Verdana"/>
                        </a:rPr>
                        <a:t>and</a:t>
                      </a:r>
                      <a:r>
                        <a:rPr sz="2000" spc="-145" dirty="0">
                          <a:latin typeface="Verdana"/>
                          <a:cs typeface="Verdana"/>
                        </a:rPr>
                        <a:t> </a:t>
                      </a:r>
                      <a:r>
                        <a:rPr sz="2000" spc="-10" dirty="0">
                          <a:latin typeface="Verdana"/>
                          <a:cs typeface="Verdana"/>
                        </a:rPr>
                        <a:t>flexible</a:t>
                      </a:r>
                      <a:endParaRPr sz="2000">
                        <a:latin typeface="Verdana"/>
                        <a:cs typeface="Verdana"/>
                      </a:endParaRPr>
                    </a:p>
                    <a:p>
                      <a:pPr marL="10795">
                        <a:lnSpc>
                          <a:spcPct val="100000"/>
                        </a:lnSpc>
                        <a:spcBef>
                          <a:spcPts val="869"/>
                        </a:spcBef>
                      </a:pPr>
                      <a:r>
                        <a:rPr sz="2000" spc="-140" dirty="0">
                          <a:latin typeface="Verdana"/>
                          <a:cs typeface="Verdana"/>
                        </a:rPr>
                        <a:t>Small,</a:t>
                      </a:r>
                      <a:r>
                        <a:rPr sz="2000" spc="-55" dirty="0">
                          <a:latin typeface="Verdana"/>
                          <a:cs typeface="Verdana"/>
                        </a:rPr>
                        <a:t> </a:t>
                      </a:r>
                      <a:r>
                        <a:rPr sz="2000" spc="-75" dirty="0">
                          <a:latin typeface="Verdana"/>
                          <a:cs typeface="Verdana"/>
                        </a:rPr>
                        <a:t>non-</a:t>
                      </a:r>
                      <a:r>
                        <a:rPr sz="2000" spc="-50" dirty="0">
                          <a:latin typeface="Verdana"/>
                          <a:cs typeface="Verdana"/>
                        </a:rPr>
                        <a:t>representative</a:t>
                      </a:r>
                      <a:r>
                        <a:rPr sz="2000" spc="-90" dirty="0">
                          <a:latin typeface="Verdana"/>
                          <a:cs typeface="Verdana"/>
                        </a:rPr>
                        <a:t> </a:t>
                      </a:r>
                      <a:r>
                        <a:rPr sz="2000" spc="-10" dirty="0">
                          <a:latin typeface="Verdana"/>
                          <a:cs typeface="Verdana"/>
                        </a:rPr>
                        <a:t>sample</a:t>
                      </a:r>
                      <a:endParaRPr sz="2000">
                        <a:latin typeface="Verdana"/>
                        <a:cs typeface="Verdana"/>
                      </a:endParaRPr>
                    </a:p>
                    <a:p>
                      <a:pPr marL="10795">
                        <a:lnSpc>
                          <a:spcPct val="100000"/>
                        </a:lnSpc>
                        <a:spcBef>
                          <a:spcPts val="960"/>
                        </a:spcBef>
                      </a:pPr>
                      <a:r>
                        <a:rPr sz="2000" spc="-114" dirty="0">
                          <a:latin typeface="Verdana"/>
                          <a:cs typeface="Verdana"/>
                        </a:rPr>
                        <a:t>Primary </a:t>
                      </a:r>
                      <a:r>
                        <a:rPr sz="2000" spc="80" dirty="0">
                          <a:latin typeface="Verdana"/>
                          <a:cs typeface="Verdana"/>
                        </a:rPr>
                        <a:t>data</a:t>
                      </a:r>
                      <a:r>
                        <a:rPr sz="2000" spc="-135" dirty="0">
                          <a:latin typeface="Verdana"/>
                          <a:cs typeface="Verdana"/>
                        </a:rPr>
                        <a:t> </a:t>
                      </a:r>
                      <a:r>
                        <a:rPr sz="2000" spc="-95" dirty="0">
                          <a:latin typeface="Verdana"/>
                          <a:cs typeface="Verdana"/>
                        </a:rPr>
                        <a:t>analysis</a:t>
                      </a:r>
                      <a:r>
                        <a:rPr sz="2000" spc="-120" dirty="0">
                          <a:latin typeface="Verdana"/>
                          <a:cs typeface="Verdana"/>
                        </a:rPr>
                        <a:t> </a:t>
                      </a:r>
                      <a:r>
                        <a:rPr sz="2000" spc="-220" dirty="0">
                          <a:latin typeface="Verdana"/>
                          <a:cs typeface="Verdana"/>
                        </a:rPr>
                        <a:t>is</a:t>
                      </a:r>
                      <a:r>
                        <a:rPr sz="2000" spc="-135" dirty="0">
                          <a:latin typeface="Verdana"/>
                          <a:cs typeface="Verdana"/>
                        </a:rPr>
                        <a:t> </a:t>
                      </a:r>
                      <a:r>
                        <a:rPr sz="2000" spc="-10" dirty="0">
                          <a:latin typeface="Verdana"/>
                          <a:cs typeface="Verdana"/>
                        </a:rPr>
                        <a:t>qualitative</a:t>
                      </a:r>
                      <a:endParaRPr sz="2000">
                        <a:latin typeface="Verdana"/>
                        <a:cs typeface="Verdana"/>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1E7EA"/>
                    </a:solidFill>
                  </a:tcPr>
                </a:tc>
                <a:extLst>
                  <a:ext uri="{0D108BD9-81ED-4DB2-BD59-A6C34878D82A}">
                    <a16:rowId xmlns="" xmlns:a16="http://schemas.microsoft.com/office/drawing/2014/main" val="10002"/>
                  </a:ext>
                </a:extLst>
              </a:tr>
              <a:tr h="812800">
                <a:tc>
                  <a:txBody>
                    <a:bodyPr/>
                    <a:lstStyle/>
                    <a:p>
                      <a:pPr algn="ctr">
                        <a:lnSpc>
                          <a:spcPct val="100000"/>
                        </a:lnSpc>
                        <a:spcBef>
                          <a:spcPts val="10"/>
                        </a:spcBef>
                      </a:pPr>
                      <a:r>
                        <a:rPr sz="2000" b="1" spc="-10" dirty="0">
                          <a:solidFill>
                            <a:srgbClr val="FFFFFF"/>
                          </a:solidFill>
                          <a:latin typeface="Tahoma"/>
                          <a:cs typeface="Tahoma"/>
                        </a:rPr>
                        <a:t>Findings</a:t>
                      </a:r>
                      <a:endParaRPr sz="2000">
                        <a:latin typeface="Tahoma"/>
                        <a:cs typeface="Tahoma"/>
                      </a:endParaRPr>
                    </a:p>
                  </a:txBody>
                  <a:tcPr marL="0" marR="0" marT="12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31166"/>
                    </a:solidFill>
                  </a:tcPr>
                </a:tc>
                <a:tc>
                  <a:txBody>
                    <a:bodyPr/>
                    <a:lstStyle/>
                    <a:p>
                      <a:pPr marL="10160">
                        <a:lnSpc>
                          <a:spcPct val="100000"/>
                        </a:lnSpc>
                        <a:spcBef>
                          <a:spcPts val="10"/>
                        </a:spcBef>
                      </a:pPr>
                      <a:r>
                        <a:rPr sz="2000" spc="-10" dirty="0">
                          <a:latin typeface="Verdana"/>
                          <a:cs typeface="Verdana"/>
                        </a:rPr>
                        <a:t>Conclusive</a:t>
                      </a:r>
                      <a:endParaRPr sz="2000">
                        <a:latin typeface="Verdana"/>
                        <a:cs typeface="Verdana"/>
                      </a:endParaRPr>
                    </a:p>
                  </a:txBody>
                  <a:tcPr marL="0" marR="0" marT="12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4CCD2"/>
                    </a:solidFill>
                  </a:tcPr>
                </a:tc>
                <a:tc>
                  <a:txBody>
                    <a:bodyPr/>
                    <a:lstStyle/>
                    <a:p>
                      <a:pPr marL="10795">
                        <a:lnSpc>
                          <a:spcPct val="100000"/>
                        </a:lnSpc>
                        <a:spcBef>
                          <a:spcPts val="10"/>
                        </a:spcBef>
                      </a:pPr>
                      <a:r>
                        <a:rPr sz="2000" spc="-45" dirty="0">
                          <a:latin typeface="Verdana"/>
                          <a:cs typeface="Verdana"/>
                        </a:rPr>
                        <a:t>Only</a:t>
                      </a:r>
                      <a:r>
                        <a:rPr sz="2000" spc="-145" dirty="0">
                          <a:latin typeface="Verdana"/>
                          <a:cs typeface="Verdana"/>
                        </a:rPr>
                        <a:t> </a:t>
                      </a:r>
                      <a:r>
                        <a:rPr sz="2000" spc="-10" dirty="0">
                          <a:latin typeface="Verdana"/>
                          <a:cs typeface="Verdana"/>
                        </a:rPr>
                        <a:t>tentative</a:t>
                      </a:r>
                      <a:endParaRPr sz="2000">
                        <a:latin typeface="Verdana"/>
                        <a:cs typeface="Verdana"/>
                      </a:endParaRPr>
                    </a:p>
                  </a:txBody>
                  <a:tcPr marL="0" marR="0" marT="12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4CCD2"/>
                    </a:solidFill>
                  </a:tcPr>
                </a:tc>
                <a:extLst>
                  <a:ext uri="{0D108BD9-81ED-4DB2-BD59-A6C34878D82A}">
                    <a16:rowId xmlns="" xmlns:a16="http://schemas.microsoft.com/office/drawing/2014/main" val="10003"/>
                  </a:ext>
                </a:extLst>
              </a:tr>
              <a:tr h="1588135">
                <a:tc>
                  <a:txBody>
                    <a:bodyPr/>
                    <a:lstStyle/>
                    <a:p>
                      <a:pPr algn="ctr">
                        <a:lnSpc>
                          <a:spcPct val="100000"/>
                        </a:lnSpc>
                        <a:spcBef>
                          <a:spcPts val="10"/>
                        </a:spcBef>
                      </a:pPr>
                      <a:r>
                        <a:rPr sz="2000" b="1" spc="-10" dirty="0">
                          <a:solidFill>
                            <a:srgbClr val="FFFFFF"/>
                          </a:solidFill>
                          <a:latin typeface="Tahoma"/>
                          <a:cs typeface="Tahoma"/>
                        </a:rPr>
                        <a:t>Outcome</a:t>
                      </a:r>
                      <a:endParaRPr sz="2000">
                        <a:latin typeface="Tahoma"/>
                        <a:cs typeface="Tahoma"/>
                      </a:endParaRPr>
                    </a:p>
                  </a:txBody>
                  <a:tcPr marL="0" marR="0" marT="12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31166"/>
                    </a:solidFill>
                  </a:tcPr>
                </a:tc>
                <a:tc>
                  <a:txBody>
                    <a:bodyPr/>
                    <a:lstStyle/>
                    <a:p>
                      <a:pPr marL="10160">
                        <a:lnSpc>
                          <a:spcPct val="100000"/>
                        </a:lnSpc>
                        <a:spcBef>
                          <a:spcPts val="10"/>
                        </a:spcBef>
                        <a:tabLst>
                          <a:tab pos="1168400" algn="l"/>
                          <a:tab pos="1933575" algn="l"/>
                          <a:tab pos="2385060" algn="l"/>
                          <a:tab pos="3183890" algn="l"/>
                          <a:tab pos="3613785" algn="l"/>
                        </a:tabLst>
                      </a:pPr>
                      <a:r>
                        <a:rPr sz="2000" spc="-10" dirty="0">
                          <a:latin typeface="Verdana"/>
                          <a:cs typeface="Verdana"/>
                        </a:rPr>
                        <a:t>Findings</a:t>
                      </a:r>
                      <a:r>
                        <a:rPr sz="2000" dirty="0">
                          <a:latin typeface="Verdana"/>
                          <a:cs typeface="Verdana"/>
                        </a:rPr>
                        <a:t>	</a:t>
                      </a:r>
                      <a:r>
                        <a:rPr sz="2000" spc="-20" dirty="0">
                          <a:latin typeface="Verdana"/>
                          <a:cs typeface="Verdana"/>
                        </a:rPr>
                        <a:t>used</a:t>
                      </a:r>
                      <a:r>
                        <a:rPr sz="2000" dirty="0">
                          <a:latin typeface="Verdana"/>
                          <a:cs typeface="Verdana"/>
                        </a:rPr>
                        <a:t>	</a:t>
                      </a:r>
                      <a:r>
                        <a:rPr sz="2000" spc="-25" dirty="0">
                          <a:latin typeface="Verdana"/>
                          <a:cs typeface="Verdana"/>
                        </a:rPr>
                        <a:t>as</a:t>
                      </a:r>
                      <a:r>
                        <a:rPr sz="2000" dirty="0">
                          <a:latin typeface="Verdana"/>
                          <a:cs typeface="Verdana"/>
                        </a:rPr>
                        <a:t>	</a:t>
                      </a:r>
                      <a:r>
                        <a:rPr sz="2000" spc="-20" dirty="0">
                          <a:latin typeface="Verdana"/>
                          <a:cs typeface="Verdana"/>
                        </a:rPr>
                        <a:t>input</a:t>
                      </a:r>
                      <a:r>
                        <a:rPr sz="2000" dirty="0">
                          <a:latin typeface="Verdana"/>
                          <a:cs typeface="Verdana"/>
                        </a:rPr>
                        <a:t>	</a:t>
                      </a:r>
                      <a:r>
                        <a:rPr sz="2000" spc="-25" dirty="0">
                          <a:latin typeface="Verdana"/>
                          <a:cs typeface="Verdana"/>
                        </a:rPr>
                        <a:t>to</a:t>
                      </a:r>
                      <a:r>
                        <a:rPr sz="2000" dirty="0">
                          <a:latin typeface="Verdana"/>
                          <a:cs typeface="Verdana"/>
                        </a:rPr>
                        <a:t>	</a:t>
                      </a:r>
                      <a:r>
                        <a:rPr sz="2000" spc="-10" dirty="0">
                          <a:latin typeface="Verdana"/>
                          <a:cs typeface="Verdana"/>
                        </a:rPr>
                        <a:t>decision</a:t>
                      </a:r>
                      <a:endParaRPr sz="2000">
                        <a:latin typeface="Verdana"/>
                        <a:cs typeface="Verdana"/>
                      </a:endParaRPr>
                    </a:p>
                    <a:p>
                      <a:pPr marL="10160">
                        <a:lnSpc>
                          <a:spcPct val="100000"/>
                        </a:lnSpc>
                        <a:spcBef>
                          <a:spcPts val="175"/>
                        </a:spcBef>
                      </a:pPr>
                      <a:r>
                        <a:rPr sz="2000" spc="-10" dirty="0">
                          <a:latin typeface="Verdana"/>
                          <a:cs typeface="Verdana"/>
                        </a:rPr>
                        <a:t>making</a:t>
                      </a:r>
                      <a:endParaRPr sz="2000">
                        <a:latin typeface="Verdana"/>
                        <a:cs typeface="Verdana"/>
                      </a:endParaRPr>
                    </a:p>
                  </a:txBody>
                  <a:tcPr marL="0" marR="0" marT="12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1E7EA"/>
                    </a:solidFill>
                  </a:tcPr>
                </a:tc>
                <a:tc>
                  <a:txBody>
                    <a:bodyPr/>
                    <a:lstStyle/>
                    <a:p>
                      <a:pPr marL="10795">
                        <a:lnSpc>
                          <a:spcPct val="100000"/>
                        </a:lnSpc>
                        <a:spcBef>
                          <a:spcPts val="10"/>
                        </a:spcBef>
                        <a:tabLst>
                          <a:tab pos="1514475" algn="l"/>
                          <a:tab pos="2892425" algn="l"/>
                          <a:tab pos="3510915" algn="l"/>
                        </a:tabLst>
                      </a:pPr>
                      <a:r>
                        <a:rPr sz="2000" spc="-10" dirty="0">
                          <a:latin typeface="Verdana"/>
                          <a:cs typeface="Verdana"/>
                        </a:rPr>
                        <a:t>Generally</a:t>
                      </a:r>
                      <a:r>
                        <a:rPr sz="2000" dirty="0">
                          <a:latin typeface="Verdana"/>
                          <a:cs typeface="Verdana"/>
                        </a:rPr>
                        <a:t>	</a:t>
                      </a:r>
                      <a:r>
                        <a:rPr sz="2000" spc="-10" dirty="0">
                          <a:latin typeface="Verdana"/>
                          <a:cs typeface="Verdana"/>
                        </a:rPr>
                        <a:t>followed</a:t>
                      </a:r>
                      <a:r>
                        <a:rPr sz="2000" dirty="0">
                          <a:latin typeface="Verdana"/>
                          <a:cs typeface="Verdana"/>
                        </a:rPr>
                        <a:t>	</a:t>
                      </a:r>
                      <a:r>
                        <a:rPr sz="2000" spc="-25" dirty="0">
                          <a:latin typeface="Verdana"/>
                          <a:cs typeface="Verdana"/>
                        </a:rPr>
                        <a:t>by</a:t>
                      </a:r>
                      <a:r>
                        <a:rPr sz="2000" dirty="0">
                          <a:latin typeface="Verdana"/>
                          <a:cs typeface="Verdana"/>
                        </a:rPr>
                        <a:t>	</a:t>
                      </a:r>
                      <a:r>
                        <a:rPr sz="2000" spc="-95" dirty="0">
                          <a:latin typeface="Verdana"/>
                          <a:cs typeface="Verdana"/>
                        </a:rPr>
                        <a:t>further</a:t>
                      </a:r>
                      <a:endParaRPr sz="2000">
                        <a:latin typeface="Verdana"/>
                        <a:cs typeface="Verdana"/>
                      </a:endParaRPr>
                    </a:p>
                    <a:p>
                      <a:pPr marL="10795">
                        <a:lnSpc>
                          <a:spcPct val="100000"/>
                        </a:lnSpc>
                        <a:spcBef>
                          <a:spcPts val="175"/>
                        </a:spcBef>
                      </a:pPr>
                      <a:r>
                        <a:rPr sz="2000" spc="-60" dirty="0">
                          <a:latin typeface="Verdana"/>
                          <a:cs typeface="Verdana"/>
                        </a:rPr>
                        <a:t>exploratory</a:t>
                      </a:r>
                      <a:r>
                        <a:rPr sz="2000" spc="-120" dirty="0">
                          <a:latin typeface="Verdana"/>
                          <a:cs typeface="Verdana"/>
                        </a:rPr>
                        <a:t> </a:t>
                      </a:r>
                      <a:r>
                        <a:rPr sz="2000" spc="-10" dirty="0">
                          <a:latin typeface="Verdana"/>
                          <a:cs typeface="Verdana"/>
                        </a:rPr>
                        <a:t>conclusive</a:t>
                      </a:r>
                      <a:r>
                        <a:rPr sz="2000" spc="-95" dirty="0">
                          <a:latin typeface="Verdana"/>
                          <a:cs typeface="Verdana"/>
                        </a:rPr>
                        <a:t> </a:t>
                      </a:r>
                      <a:r>
                        <a:rPr sz="2000" spc="-10" dirty="0">
                          <a:latin typeface="Verdana"/>
                          <a:cs typeface="Verdana"/>
                        </a:rPr>
                        <a:t>research</a:t>
                      </a:r>
                      <a:endParaRPr sz="2000">
                        <a:latin typeface="Verdana"/>
                        <a:cs typeface="Verdana"/>
                      </a:endParaRPr>
                    </a:p>
                  </a:txBody>
                  <a:tcPr marL="0" marR="0" marT="12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1E7EA"/>
                    </a:solidFill>
                  </a:tcPr>
                </a:tc>
                <a:extLst>
                  <a:ext uri="{0D108BD9-81ED-4DB2-BD59-A6C34878D82A}">
                    <a16:rowId xmlns=""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55386"/>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p:nvPr/>
        </p:nvSpPr>
        <p:spPr>
          <a:xfrm>
            <a:off x="609600" y="1344423"/>
            <a:ext cx="5167630" cy="505908"/>
          </a:xfrm>
          <a:prstGeom prst="rect">
            <a:avLst/>
          </a:prstGeom>
        </p:spPr>
        <p:txBody>
          <a:bodyPr vert="horz" wrap="square" lIns="0" tIns="13335" rIns="0" bIns="0" rtlCol="0">
            <a:spAutoFit/>
          </a:bodyPr>
          <a:lstStyle/>
          <a:p>
            <a:pPr marL="12700">
              <a:lnSpc>
                <a:spcPct val="100000"/>
              </a:lnSpc>
              <a:spcBef>
                <a:spcPts val="105"/>
              </a:spcBef>
            </a:pPr>
            <a:r>
              <a:rPr sz="3200" b="1" spc="-75" dirty="0">
                <a:solidFill>
                  <a:srgbClr val="EBEBEB"/>
                </a:solidFill>
                <a:latin typeface="Times New Roman" pitchFamily="18" charset="0"/>
                <a:cs typeface="Times New Roman" pitchFamily="18" charset="0"/>
              </a:rPr>
              <a:t>Descriptive</a:t>
            </a:r>
            <a:r>
              <a:rPr sz="3200" b="1" spc="-135" dirty="0">
                <a:solidFill>
                  <a:srgbClr val="EBEBEB"/>
                </a:solidFill>
                <a:latin typeface="Times New Roman" pitchFamily="18" charset="0"/>
                <a:cs typeface="Times New Roman" pitchFamily="18" charset="0"/>
              </a:rPr>
              <a:t> </a:t>
            </a:r>
            <a:r>
              <a:rPr sz="2800" b="1" spc="-20" dirty="0">
                <a:solidFill>
                  <a:srgbClr val="EBEBEB"/>
                </a:solidFill>
                <a:latin typeface="Times New Roman" pitchFamily="18" charset="0"/>
                <a:cs typeface="Times New Roman" pitchFamily="18" charset="0"/>
              </a:rPr>
              <a:t>Research</a:t>
            </a:r>
            <a:r>
              <a:rPr sz="2800" b="1" spc="-90" dirty="0">
                <a:solidFill>
                  <a:srgbClr val="EBEBEB"/>
                </a:solidFill>
                <a:latin typeface="Times New Roman" pitchFamily="18" charset="0"/>
                <a:cs typeface="Times New Roman" pitchFamily="18" charset="0"/>
              </a:rPr>
              <a:t> </a:t>
            </a:r>
            <a:r>
              <a:rPr sz="3200" spc="-345" dirty="0">
                <a:solidFill>
                  <a:srgbClr val="EBEBEB"/>
                </a:solidFill>
                <a:latin typeface="Times New Roman" pitchFamily="18" charset="0"/>
                <a:cs typeface="Times New Roman" pitchFamily="18" charset="0"/>
              </a:rPr>
              <a:t>-</a:t>
            </a:r>
            <a:r>
              <a:rPr sz="3200" b="1" spc="-10" dirty="0">
                <a:solidFill>
                  <a:srgbClr val="EBEBEB"/>
                </a:solidFill>
                <a:latin typeface="Times New Roman" pitchFamily="18" charset="0"/>
                <a:cs typeface="Times New Roman" pitchFamily="18" charset="0"/>
              </a:rPr>
              <a:t>Meaning</a:t>
            </a:r>
            <a:endParaRPr sz="3200" dirty="0">
              <a:latin typeface="Times New Roman" pitchFamily="18" charset="0"/>
              <a:cs typeface="Times New Roman" pitchFamily="18" charset="0"/>
            </a:endParaRPr>
          </a:p>
        </p:txBody>
      </p:sp>
      <p:sp>
        <p:nvSpPr>
          <p:cNvPr id="12" name="object 12"/>
          <p:cNvSpPr txBox="1"/>
          <p:nvPr/>
        </p:nvSpPr>
        <p:spPr>
          <a:xfrm>
            <a:off x="365252" y="1105280"/>
            <a:ext cx="6480175" cy="444352"/>
          </a:xfrm>
          <a:prstGeom prst="rect">
            <a:avLst/>
          </a:prstGeom>
        </p:spPr>
        <p:txBody>
          <a:bodyPr vert="horz" wrap="square" lIns="0" tIns="13335" rIns="0" bIns="0" rtlCol="0">
            <a:spAutoFit/>
          </a:bodyPr>
          <a:lstStyle/>
          <a:p>
            <a:pPr marL="469900" indent="-457200">
              <a:lnSpc>
                <a:spcPct val="100000"/>
              </a:lnSpc>
              <a:spcBef>
                <a:spcPts val="105"/>
              </a:spcBef>
              <a:buFont typeface="Arial" pitchFamily="34" charset="0"/>
              <a:buChar char="•"/>
              <a:tabLst>
                <a:tab pos="1283335" algn="l"/>
                <a:tab pos="3493770" algn="l"/>
                <a:tab pos="5326380" algn="l"/>
              </a:tabLst>
            </a:pPr>
            <a:endParaRPr sz="2800" dirty="0">
              <a:latin typeface="Times New Roman" pitchFamily="18" charset="0"/>
              <a:cs typeface="Times New Roman" pitchFamily="18" charset="0"/>
            </a:endParaRPr>
          </a:p>
        </p:txBody>
      </p:sp>
      <p:sp>
        <p:nvSpPr>
          <p:cNvPr id="13" name="object 13"/>
          <p:cNvSpPr txBox="1"/>
          <p:nvPr/>
        </p:nvSpPr>
        <p:spPr>
          <a:xfrm>
            <a:off x="7145528" y="1105280"/>
            <a:ext cx="4419600" cy="453390"/>
          </a:xfrm>
          <a:prstGeom prst="rect">
            <a:avLst/>
          </a:prstGeom>
        </p:spPr>
        <p:txBody>
          <a:bodyPr vert="horz" wrap="square" lIns="0" tIns="13335" rIns="0" bIns="0" rtlCol="0">
            <a:spAutoFit/>
          </a:bodyPr>
          <a:lstStyle/>
          <a:p>
            <a:pPr marL="12700">
              <a:lnSpc>
                <a:spcPct val="100000"/>
              </a:lnSpc>
              <a:spcBef>
                <a:spcPts val="105"/>
              </a:spcBef>
              <a:tabLst>
                <a:tab pos="1698625" algn="l"/>
                <a:tab pos="3704590" algn="l"/>
              </a:tabLst>
            </a:pPr>
            <a:endParaRPr sz="2800" dirty="0">
              <a:latin typeface="Times New Roman" pitchFamily="18" charset="0"/>
              <a:cs typeface="Times New Roman" pitchFamily="18" charset="0"/>
            </a:endParaRPr>
          </a:p>
        </p:txBody>
      </p:sp>
      <p:sp>
        <p:nvSpPr>
          <p:cNvPr id="14" name="object 14"/>
          <p:cNvSpPr txBox="1"/>
          <p:nvPr/>
        </p:nvSpPr>
        <p:spPr>
          <a:xfrm>
            <a:off x="365252" y="2442278"/>
            <a:ext cx="11445748" cy="3376565"/>
          </a:xfrm>
          <a:prstGeom prst="rect">
            <a:avLst/>
          </a:prstGeom>
        </p:spPr>
        <p:txBody>
          <a:bodyPr vert="horz" wrap="square" lIns="0" tIns="13970" rIns="0" bIns="0" rtlCol="0">
            <a:spAutoFit/>
          </a:bodyPr>
          <a:lstStyle/>
          <a:p>
            <a:pPr marL="814070" marR="6350" indent="-457200" algn="just">
              <a:spcBef>
                <a:spcPts val="110"/>
              </a:spcBef>
              <a:buFont typeface="Arial" pitchFamily="34" charset="0"/>
              <a:buChar char="•"/>
            </a:pPr>
            <a:r>
              <a:rPr lang="en-IN" sz="2400" spc="-25" dirty="0">
                <a:solidFill>
                  <a:srgbClr val="FFFFFF"/>
                </a:solidFill>
                <a:latin typeface="Times New Roman" pitchFamily="18" charset="0"/>
                <a:cs typeface="Times New Roman" pitchFamily="18" charset="0"/>
              </a:rPr>
              <a:t>The</a:t>
            </a:r>
            <a:r>
              <a:rPr lang="en-IN" sz="2400" dirty="0">
                <a:solidFill>
                  <a:srgbClr val="FFFFFF"/>
                </a:solidFill>
                <a:latin typeface="Times New Roman" pitchFamily="18" charset="0"/>
                <a:cs typeface="Times New Roman" pitchFamily="18" charset="0"/>
              </a:rPr>
              <a:t>	</a:t>
            </a:r>
            <a:r>
              <a:rPr lang="en-IN" sz="2400" spc="-10" dirty="0">
                <a:solidFill>
                  <a:srgbClr val="FFFFFF"/>
                </a:solidFill>
                <a:latin typeface="Times New Roman" pitchFamily="18" charset="0"/>
                <a:cs typeface="Times New Roman" pitchFamily="18" charset="0"/>
              </a:rPr>
              <a:t>descriptive</a:t>
            </a:r>
            <a:r>
              <a:rPr lang="en-IN" sz="2400" dirty="0">
                <a:solidFill>
                  <a:srgbClr val="FFFFFF"/>
                </a:solidFill>
                <a:latin typeface="Times New Roman" pitchFamily="18" charset="0"/>
                <a:cs typeface="Times New Roman" pitchFamily="18" charset="0"/>
              </a:rPr>
              <a:t>	</a:t>
            </a:r>
            <a:r>
              <a:rPr lang="en-IN" sz="2400" spc="-10" dirty="0">
                <a:solidFill>
                  <a:srgbClr val="FFFFFF"/>
                </a:solidFill>
                <a:latin typeface="Times New Roman" pitchFamily="18" charset="0"/>
                <a:cs typeface="Times New Roman" pitchFamily="18" charset="0"/>
              </a:rPr>
              <a:t>research</a:t>
            </a:r>
            <a:r>
              <a:rPr lang="en-IN" sz="2400" dirty="0">
                <a:solidFill>
                  <a:srgbClr val="FFFFFF"/>
                </a:solidFill>
                <a:latin typeface="Times New Roman" pitchFamily="18" charset="0"/>
                <a:cs typeface="Times New Roman" pitchFamily="18" charset="0"/>
              </a:rPr>
              <a:t> </a:t>
            </a:r>
            <a:r>
              <a:rPr lang="en-IN" sz="2400" spc="-30" dirty="0">
                <a:solidFill>
                  <a:srgbClr val="FFFFFF"/>
                </a:solidFill>
                <a:latin typeface="Times New Roman" pitchFamily="18" charset="0"/>
                <a:cs typeface="Times New Roman" pitchFamily="18" charset="0"/>
              </a:rPr>
              <a:t>design </a:t>
            </a:r>
            <a:r>
              <a:rPr lang="en-IN" sz="2400" spc="-10" dirty="0">
                <a:solidFill>
                  <a:srgbClr val="FFFFFF"/>
                </a:solidFill>
                <a:latin typeface="Times New Roman" pitchFamily="18" charset="0"/>
                <a:cs typeface="Times New Roman" pitchFamily="18" charset="0"/>
              </a:rPr>
              <a:t>involves</a:t>
            </a:r>
            <a:r>
              <a:rPr lang="en-IN" sz="2400" dirty="0">
                <a:solidFill>
                  <a:srgbClr val="FFFFFF"/>
                </a:solidFill>
                <a:latin typeface="Times New Roman" pitchFamily="18" charset="0"/>
                <a:cs typeface="Times New Roman" pitchFamily="18" charset="0"/>
              </a:rPr>
              <a:t>	</a:t>
            </a:r>
            <a:r>
              <a:rPr lang="en-IN" sz="2400" spc="-10" dirty="0">
                <a:solidFill>
                  <a:srgbClr val="FFFFFF"/>
                </a:solidFill>
                <a:latin typeface="Times New Roman" pitchFamily="18" charset="0"/>
                <a:cs typeface="Times New Roman" pitchFamily="18" charset="0"/>
              </a:rPr>
              <a:t>observing</a:t>
            </a:r>
            <a:r>
              <a:rPr lang="en-IN" sz="2400" dirty="0">
                <a:solidFill>
                  <a:srgbClr val="FFFFFF"/>
                </a:solidFill>
                <a:latin typeface="Times New Roman" pitchFamily="18" charset="0"/>
                <a:cs typeface="Times New Roman" pitchFamily="18" charset="0"/>
              </a:rPr>
              <a:t>	</a:t>
            </a:r>
            <a:r>
              <a:rPr lang="en-IN" sz="2400" spc="60" dirty="0">
                <a:solidFill>
                  <a:srgbClr val="FFFFFF"/>
                </a:solidFill>
                <a:latin typeface="Times New Roman" pitchFamily="18" charset="0"/>
                <a:cs typeface="Times New Roman" pitchFamily="18" charset="0"/>
              </a:rPr>
              <a:t>and </a:t>
            </a:r>
            <a:r>
              <a:rPr lang="en-US" sz="2400" dirty="0">
                <a:solidFill>
                  <a:schemeClr val="bg1"/>
                </a:solidFill>
                <a:latin typeface="Times New Roman" pitchFamily="18" charset="0"/>
                <a:cs typeface="Times New Roman" pitchFamily="18" charset="0"/>
              </a:rPr>
              <a:t>collecting</a:t>
            </a:r>
            <a:r>
              <a:rPr lang="en-US" sz="2400" spc="200" dirty="0">
                <a:solidFill>
                  <a:schemeClr val="bg1"/>
                </a:solidFill>
                <a:latin typeface="Times New Roman" pitchFamily="18" charset="0"/>
                <a:cs typeface="Times New Roman" pitchFamily="18" charset="0"/>
              </a:rPr>
              <a:t> </a:t>
            </a:r>
            <a:r>
              <a:rPr lang="en-US" sz="2400" spc="105" dirty="0">
                <a:solidFill>
                  <a:schemeClr val="bg1"/>
                </a:solidFill>
                <a:latin typeface="Times New Roman" pitchFamily="18" charset="0"/>
                <a:cs typeface="Times New Roman" pitchFamily="18" charset="0"/>
              </a:rPr>
              <a:t>data</a:t>
            </a:r>
            <a:r>
              <a:rPr lang="en-US" sz="2400" spc="210" dirty="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on</a:t>
            </a:r>
            <a:r>
              <a:rPr lang="en-US" sz="2400" spc="195" dirty="0">
                <a:solidFill>
                  <a:schemeClr val="bg1"/>
                </a:solidFill>
                <a:latin typeface="Times New Roman" pitchFamily="18" charset="0"/>
                <a:cs typeface="Times New Roman" pitchFamily="18" charset="0"/>
              </a:rPr>
              <a:t> </a:t>
            </a:r>
            <a:r>
              <a:rPr lang="en-US" sz="2400" spc="215" dirty="0">
                <a:solidFill>
                  <a:schemeClr val="bg1"/>
                </a:solidFill>
                <a:latin typeface="Times New Roman" pitchFamily="18" charset="0"/>
                <a:cs typeface="Times New Roman" pitchFamily="18" charset="0"/>
              </a:rPr>
              <a:t>a</a:t>
            </a:r>
            <a:r>
              <a:rPr lang="en-US" sz="2400" spc="210" dirty="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given</a:t>
            </a:r>
            <a:r>
              <a:rPr lang="en-US" sz="2400" spc="200" dirty="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topic</a:t>
            </a:r>
            <a:r>
              <a:rPr lang="en-US" sz="2400" spc="200" dirty="0">
                <a:solidFill>
                  <a:schemeClr val="bg1"/>
                </a:solidFill>
                <a:latin typeface="Times New Roman" pitchFamily="18" charset="0"/>
                <a:cs typeface="Times New Roman" pitchFamily="18" charset="0"/>
              </a:rPr>
              <a:t> </a:t>
            </a:r>
            <a:r>
              <a:rPr lang="en-US" sz="2400" spc="-10" dirty="0">
                <a:solidFill>
                  <a:schemeClr val="bg1"/>
                </a:solidFill>
                <a:latin typeface="Times New Roman" pitchFamily="18" charset="0"/>
                <a:cs typeface="Times New Roman" pitchFamily="18" charset="0"/>
              </a:rPr>
              <a:t>without</a:t>
            </a:r>
            <a:r>
              <a:rPr lang="en-US" sz="2400" spc="204" dirty="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attempting</a:t>
            </a:r>
            <a:r>
              <a:rPr lang="en-US" sz="2400" spc="220" dirty="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to</a:t>
            </a:r>
            <a:r>
              <a:rPr lang="en-US" sz="2400" spc="220" dirty="0">
                <a:solidFill>
                  <a:schemeClr val="bg1"/>
                </a:solidFill>
                <a:latin typeface="Times New Roman" pitchFamily="18" charset="0"/>
                <a:cs typeface="Times New Roman" pitchFamily="18" charset="0"/>
              </a:rPr>
              <a:t> </a:t>
            </a:r>
            <a:r>
              <a:rPr lang="en-US" sz="2400" spc="-40" dirty="0">
                <a:solidFill>
                  <a:schemeClr val="bg1"/>
                </a:solidFill>
                <a:latin typeface="Times New Roman" pitchFamily="18" charset="0"/>
                <a:cs typeface="Times New Roman" pitchFamily="18" charset="0"/>
              </a:rPr>
              <a:t>infer </a:t>
            </a:r>
            <a:r>
              <a:rPr lang="en-US" sz="2400" spc="-25" dirty="0">
                <a:solidFill>
                  <a:schemeClr val="bg1"/>
                </a:solidFill>
                <a:latin typeface="Times New Roman" pitchFamily="18" charset="0"/>
                <a:cs typeface="Times New Roman" pitchFamily="18" charset="0"/>
              </a:rPr>
              <a:t>cause-and-</a:t>
            </a:r>
            <a:r>
              <a:rPr lang="en-US" sz="2400" dirty="0">
                <a:solidFill>
                  <a:schemeClr val="bg1"/>
                </a:solidFill>
                <a:latin typeface="Times New Roman" pitchFamily="18" charset="0"/>
                <a:cs typeface="Times New Roman" pitchFamily="18" charset="0"/>
              </a:rPr>
              <a:t>effect</a:t>
            </a:r>
            <a:r>
              <a:rPr lang="en-US" sz="2400" spc="375" dirty="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relationships.</a:t>
            </a:r>
            <a:r>
              <a:rPr lang="en-US" sz="2400" spc="395" dirty="0">
                <a:solidFill>
                  <a:schemeClr val="bg1"/>
                </a:solidFill>
                <a:latin typeface="Times New Roman" pitchFamily="18" charset="0"/>
                <a:cs typeface="Times New Roman" pitchFamily="18" charset="0"/>
              </a:rPr>
              <a:t> </a:t>
            </a:r>
            <a:endParaRPr lang="en-US" sz="2400" dirty="0">
              <a:solidFill>
                <a:schemeClr val="bg1"/>
              </a:solidFill>
              <a:latin typeface="Times New Roman" pitchFamily="18" charset="0"/>
              <a:cs typeface="Times New Roman" pitchFamily="18" charset="0"/>
            </a:endParaRPr>
          </a:p>
          <a:p>
            <a:pPr marL="814070" marR="6350" indent="-457200" algn="just">
              <a:lnSpc>
                <a:spcPct val="100000"/>
              </a:lnSpc>
              <a:spcBef>
                <a:spcPts val="110"/>
              </a:spcBef>
              <a:buFont typeface="Arial" pitchFamily="34" charset="0"/>
              <a:buChar char="•"/>
            </a:pPr>
            <a:r>
              <a:rPr sz="2400" dirty="0">
                <a:solidFill>
                  <a:schemeClr val="bg1"/>
                </a:solidFill>
                <a:latin typeface="Times New Roman" pitchFamily="18" charset="0"/>
                <a:cs typeface="Times New Roman" pitchFamily="18" charset="0"/>
              </a:rPr>
              <a:t>The</a:t>
            </a:r>
            <a:r>
              <a:rPr sz="2400" spc="390" dirty="0">
                <a:solidFill>
                  <a:schemeClr val="bg1"/>
                </a:solidFill>
                <a:latin typeface="Times New Roman" pitchFamily="18" charset="0"/>
                <a:cs typeface="Times New Roman" pitchFamily="18" charset="0"/>
              </a:rPr>
              <a:t>  </a:t>
            </a:r>
            <a:r>
              <a:rPr sz="2400" spc="65" dirty="0">
                <a:solidFill>
                  <a:schemeClr val="bg1"/>
                </a:solidFill>
                <a:latin typeface="Times New Roman" pitchFamily="18" charset="0"/>
                <a:cs typeface="Times New Roman" pitchFamily="18" charset="0"/>
              </a:rPr>
              <a:t>goal</a:t>
            </a:r>
            <a:r>
              <a:rPr sz="2400" spc="41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of</a:t>
            </a:r>
            <a:r>
              <a:rPr sz="2400" spc="400" dirty="0">
                <a:solidFill>
                  <a:schemeClr val="bg1"/>
                </a:solidFill>
                <a:latin typeface="Times New Roman" pitchFamily="18" charset="0"/>
                <a:cs typeface="Times New Roman" pitchFamily="18" charset="0"/>
              </a:rPr>
              <a:t>  </a:t>
            </a:r>
            <a:r>
              <a:rPr sz="2400" spc="-20" dirty="0">
                <a:solidFill>
                  <a:schemeClr val="bg1"/>
                </a:solidFill>
                <a:latin typeface="Times New Roman" pitchFamily="18" charset="0"/>
                <a:cs typeface="Times New Roman" pitchFamily="18" charset="0"/>
              </a:rPr>
              <a:t>descriptive </a:t>
            </a:r>
            <a:r>
              <a:rPr sz="2400" spc="-25" dirty="0">
                <a:solidFill>
                  <a:schemeClr val="bg1"/>
                </a:solidFill>
                <a:latin typeface="Times New Roman" pitchFamily="18" charset="0"/>
                <a:cs typeface="Times New Roman" pitchFamily="18" charset="0"/>
              </a:rPr>
              <a:t>research</a:t>
            </a:r>
            <a:r>
              <a:rPr sz="2400" spc="-225" dirty="0">
                <a:solidFill>
                  <a:schemeClr val="bg1"/>
                </a:solidFill>
                <a:latin typeface="Times New Roman" pitchFamily="18" charset="0"/>
                <a:cs typeface="Times New Roman" pitchFamily="18" charset="0"/>
              </a:rPr>
              <a:t> </a:t>
            </a:r>
            <a:r>
              <a:rPr sz="2400" spc="-365" dirty="0">
                <a:solidFill>
                  <a:schemeClr val="bg1"/>
                </a:solidFill>
                <a:latin typeface="Times New Roman" pitchFamily="18" charset="0"/>
                <a:cs typeface="Times New Roman" pitchFamily="18" charset="0"/>
              </a:rPr>
              <a:t>is</a:t>
            </a:r>
            <a:r>
              <a:rPr sz="2400" spc="12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to</a:t>
            </a:r>
            <a:r>
              <a:rPr sz="2400" spc="-14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provide</a:t>
            </a:r>
            <a:r>
              <a:rPr sz="2400" spc="-85" dirty="0">
                <a:solidFill>
                  <a:schemeClr val="bg1"/>
                </a:solidFill>
                <a:latin typeface="Times New Roman" pitchFamily="18" charset="0"/>
                <a:cs typeface="Times New Roman" pitchFamily="18" charset="0"/>
              </a:rPr>
              <a:t> </a:t>
            </a:r>
            <a:r>
              <a:rPr sz="2400" spc="215" dirty="0">
                <a:solidFill>
                  <a:schemeClr val="bg1"/>
                </a:solidFill>
                <a:latin typeface="Times New Roman" pitchFamily="18" charset="0"/>
                <a:cs typeface="Times New Roman" pitchFamily="18" charset="0"/>
              </a:rPr>
              <a:t>a</a:t>
            </a:r>
            <a:r>
              <a:rPr sz="2400" spc="-8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comprehensive</a:t>
            </a:r>
            <a:r>
              <a:rPr sz="2400" spc="-90" dirty="0">
                <a:solidFill>
                  <a:schemeClr val="bg1"/>
                </a:solidFill>
                <a:latin typeface="Times New Roman" pitchFamily="18" charset="0"/>
                <a:cs typeface="Times New Roman" pitchFamily="18" charset="0"/>
              </a:rPr>
              <a:t> </a:t>
            </a:r>
            <a:r>
              <a:rPr sz="2400" spc="100" dirty="0">
                <a:solidFill>
                  <a:schemeClr val="bg1"/>
                </a:solidFill>
                <a:latin typeface="Times New Roman" pitchFamily="18" charset="0"/>
                <a:cs typeface="Times New Roman" pitchFamily="18" charset="0"/>
              </a:rPr>
              <a:t>and</a:t>
            </a:r>
            <a:r>
              <a:rPr sz="2400" spc="-95" dirty="0">
                <a:solidFill>
                  <a:schemeClr val="bg1"/>
                </a:solidFill>
                <a:latin typeface="Times New Roman" pitchFamily="18" charset="0"/>
                <a:cs typeface="Times New Roman" pitchFamily="18" charset="0"/>
              </a:rPr>
              <a:t> </a:t>
            </a:r>
            <a:r>
              <a:rPr sz="2400" spc="75" dirty="0">
                <a:solidFill>
                  <a:schemeClr val="bg1"/>
                </a:solidFill>
                <a:latin typeface="Times New Roman" pitchFamily="18" charset="0"/>
                <a:cs typeface="Times New Roman" pitchFamily="18" charset="0"/>
              </a:rPr>
              <a:t>accurate</a:t>
            </a:r>
            <a:r>
              <a:rPr sz="2400" spc="-85"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picture </a:t>
            </a:r>
            <a:r>
              <a:rPr sz="2400" dirty="0">
                <a:solidFill>
                  <a:schemeClr val="bg1"/>
                </a:solidFill>
                <a:latin typeface="Times New Roman" pitchFamily="18" charset="0"/>
                <a:cs typeface="Times New Roman" pitchFamily="18" charset="0"/>
              </a:rPr>
              <a:t>of</a:t>
            </a:r>
            <a:r>
              <a:rPr sz="2400" spc="-2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population</a:t>
            </a:r>
            <a:r>
              <a:rPr sz="2400" spc="-2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or</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phenomenon</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being</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studied</a:t>
            </a:r>
            <a:r>
              <a:rPr sz="2400" spc="-25" dirty="0">
                <a:solidFill>
                  <a:schemeClr val="bg1"/>
                </a:solidFill>
                <a:latin typeface="Times New Roman" pitchFamily="18" charset="0"/>
                <a:cs typeface="Times New Roman" pitchFamily="18" charset="0"/>
              </a:rPr>
              <a:t>  </a:t>
            </a:r>
            <a:r>
              <a:rPr sz="2400" spc="95" dirty="0">
                <a:solidFill>
                  <a:schemeClr val="bg1"/>
                </a:solidFill>
                <a:latin typeface="Times New Roman" pitchFamily="18" charset="0"/>
                <a:cs typeface="Times New Roman" pitchFamily="18" charset="0"/>
              </a:rPr>
              <a:t>and</a:t>
            </a:r>
            <a:r>
              <a:rPr sz="2400" spc="-25" dirty="0">
                <a:solidFill>
                  <a:schemeClr val="bg1"/>
                </a:solidFill>
                <a:latin typeface="Times New Roman" pitchFamily="18" charset="0"/>
                <a:cs typeface="Times New Roman" pitchFamily="18" charset="0"/>
              </a:rPr>
              <a:t>  to </a:t>
            </a:r>
            <a:r>
              <a:rPr sz="2400" dirty="0">
                <a:solidFill>
                  <a:schemeClr val="bg1"/>
                </a:solidFill>
                <a:latin typeface="Times New Roman" pitchFamily="18" charset="0"/>
                <a:cs typeface="Times New Roman" pitchFamily="18" charset="0"/>
              </a:rPr>
              <a:t>describe</a:t>
            </a:r>
            <a:r>
              <a:rPr sz="2400" spc="-229"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the</a:t>
            </a:r>
            <a:r>
              <a:rPr sz="2400" spc="-100" dirty="0">
                <a:solidFill>
                  <a:schemeClr val="bg1"/>
                </a:solidFill>
                <a:latin typeface="Times New Roman" pitchFamily="18" charset="0"/>
                <a:cs typeface="Times New Roman" pitchFamily="18" charset="0"/>
              </a:rPr>
              <a:t> </a:t>
            </a:r>
            <a:r>
              <a:rPr sz="2400" spc="-130" dirty="0">
                <a:solidFill>
                  <a:schemeClr val="bg1"/>
                </a:solidFill>
                <a:latin typeface="Times New Roman" pitchFamily="18" charset="0"/>
                <a:cs typeface="Times New Roman" pitchFamily="18" charset="0"/>
              </a:rPr>
              <a:t>relationships,</a:t>
            </a:r>
            <a:r>
              <a:rPr sz="2400" spc="-114" dirty="0">
                <a:solidFill>
                  <a:schemeClr val="bg1"/>
                </a:solidFill>
                <a:latin typeface="Times New Roman" pitchFamily="18" charset="0"/>
                <a:cs typeface="Times New Roman" pitchFamily="18" charset="0"/>
              </a:rPr>
              <a:t> </a:t>
            </a:r>
            <a:r>
              <a:rPr sz="2400" spc="-100" dirty="0">
                <a:solidFill>
                  <a:schemeClr val="bg1"/>
                </a:solidFill>
                <a:latin typeface="Times New Roman" pitchFamily="18" charset="0"/>
                <a:cs typeface="Times New Roman" pitchFamily="18" charset="0"/>
              </a:rPr>
              <a:t>patterns,</a:t>
            </a:r>
            <a:r>
              <a:rPr sz="2400" spc="-105" dirty="0">
                <a:solidFill>
                  <a:schemeClr val="bg1"/>
                </a:solidFill>
                <a:latin typeface="Times New Roman" pitchFamily="18" charset="0"/>
                <a:cs typeface="Times New Roman" pitchFamily="18" charset="0"/>
              </a:rPr>
              <a:t> </a:t>
            </a:r>
            <a:r>
              <a:rPr sz="2400" spc="100" dirty="0">
                <a:solidFill>
                  <a:schemeClr val="bg1"/>
                </a:solidFill>
                <a:latin typeface="Times New Roman" pitchFamily="18" charset="0"/>
                <a:cs typeface="Times New Roman" pitchFamily="18" charset="0"/>
              </a:rPr>
              <a:t>and</a:t>
            </a:r>
            <a:r>
              <a:rPr sz="2400" spc="-110" dirty="0">
                <a:solidFill>
                  <a:schemeClr val="bg1"/>
                </a:solidFill>
                <a:latin typeface="Times New Roman" pitchFamily="18" charset="0"/>
                <a:cs typeface="Times New Roman" pitchFamily="18" charset="0"/>
              </a:rPr>
              <a:t> </a:t>
            </a:r>
            <a:r>
              <a:rPr sz="2400" spc="-125" dirty="0">
                <a:solidFill>
                  <a:schemeClr val="bg1"/>
                </a:solidFill>
                <a:latin typeface="Times New Roman" pitchFamily="18" charset="0"/>
                <a:cs typeface="Times New Roman" pitchFamily="18" charset="0"/>
              </a:rPr>
              <a:t>trends</a:t>
            </a:r>
            <a:r>
              <a:rPr sz="2400" spc="-105" dirty="0">
                <a:solidFill>
                  <a:schemeClr val="bg1"/>
                </a:solidFill>
                <a:latin typeface="Times New Roman" pitchFamily="18" charset="0"/>
                <a:cs typeface="Times New Roman" pitchFamily="18" charset="0"/>
              </a:rPr>
              <a:t> </a:t>
            </a:r>
            <a:r>
              <a:rPr sz="2400" spc="-45" dirty="0">
                <a:solidFill>
                  <a:schemeClr val="bg1"/>
                </a:solidFill>
                <a:latin typeface="Times New Roman" pitchFamily="18" charset="0"/>
                <a:cs typeface="Times New Roman" pitchFamily="18" charset="0"/>
              </a:rPr>
              <a:t>that</a:t>
            </a:r>
            <a:r>
              <a:rPr sz="2400" spc="-114" dirty="0">
                <a:solidFill>
                  <a:schemeClr val="bg1"/>
                </a:solidFill>
                <a:latin typeface="Times New Roman" pitchFamily="18" charset="0"/>
                <a:cs typeface="Times New Roman" pitchFamily="18" charset="0"/>
              </a:rPr>
              <a:t> </a:t>
            </a:r>
            <a:r>
              <a:rPr sz="2400" spc="-215" dirty="0">
                <a:solidFill>
                  <a:schemeClr val="bg1"/>
                </a:solidFill>
                <a:latin typeface="Times New Roman" pitchFamily="18" charset="0"/>
                <a:cs typeface="Times New Roman" pitchFamily="18" charset="0"/>
              </a:rPr>
              <a:t>exist</a:t>
            </a:r>
            <a:r>
              <a:rPr sz="2400" spc="-30" dirty="0">
                <a:solidFill>
                  <a:schemeClr val="bg1"/>
                </a:solidFill>
                <a:latin typeface="Times New Roman" pitchFamily="18" charset="0"/>
                <a:cs typeface="Times New Roman" pitchFamily="18" charset="0"/>
              </a:rPr>
              <a:t> </a:t>
            </a:r>
            <a:r>
              <a:rPr sz="2400" spc="-25" dirty="0">
                <a:solidFill>
                  <a:schemeClr val="bg1"/>
                </a:solidFill>
                <a:latin typeface="Times New Roman" pitchFamily="18" charset="0"/>
                <a:cs typeface="Times New Roman" pitchFamily="18" charset="0"/>
              </a:rPr>
              <a:t>within </a:t>
            </a:r>
            <a:r>
              <a:rPr sz="2400" spc="-35" dirty="0">
                <a:solidFill>
                  <a:schemeClr val="bg1"/>
                </a:solidFill>
                <a:latin typeface="Times New Roman" pitchFamily="18" charset="0"/>
                <a:cs typeface="Times New Roman" pitchFamily="18" charset="0"/>
              </a:rPr>
              <a:t>the</a:t>
            </a:r>
            <a:r>
              <a:rPr sz="2400" spc="-200" dirty="0">
                <a:solidFill>
                  <a:schemeClr val="bg1"/>
                </a:solidFill>
                <a:latin typeface="Times New Roman" pitchFamily="18" charset="0"/>
                <a:cs typeface="Times New Roman" pitchFamily="18" charset="0"/>
              </a:rPr>
              <a:t> </a:t>
            </a:r>
            <a:r>
              <a:rPr sz="2400" spc="-20" dirty="0">
                <a:solidFill>
                  <a:schemeClr val="bg1"/>
                </a:solidFill>
                <a:latin typeface="Times New Roman" pitchFamily="18" charset="0"/>
                <a:cs typeface="Times New Roman" pitchFamily="18" charset="0"/>
              </a:rPr>
              <a:t>data.</a:t>
            </a:r>
            <a:endParaRPr lang="en-US" sz="2400" dirty="0">
              <a:solidFill>
                <a:schemeClr val="bg1"/>
              </a:solidFill>
              <a:latin typeface="Times New Roman" pitchFamily="18" charset="0"/>
              <a:cs typeface="Times New Roman" pitchFamily="18" charset="0"/>
            </a:endParaRPr>
          </a:p>
          <a:p>
            <a:pPr marL="814070" marR="6350" indent="-457200" algn="just">
              <a:lnSpc>
                <a:spcPct val="100000"/>
              </a:lnSpc>
              <a:spcBef>
                <a:spcPts val="110"/>
              </a:spcBef>
              <a:buFont typeface="Arial" pitchFamily="34" charset="0"/>
              <a:buChar char="•"/>
            </a:pPr>
            <a:r>
              <a:rPr sz="2400" dirty="0">
                <a:solidFill>
                  <a:schemeClr val="bg1"/>
                </a:solidFill>
                <a:latin typeface="Times New Roman" pitchFamily="18" charset="0"/>
                <a:cs typeface="Times New Roman" pitchFamily="18" charset="0"/>
              </a:rPr>
              <a:t>Descriptive</a:t>
            </a:r>
            <a:r>
              <a:rPr sz="2400" spc="49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research</a:t>
            </a:r>
            <a:r>
              <a:rPr sz="2400" spc="49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methods</a:t>
            </a:r>
            <a:r>
              <a:rPr sz="2400" spc="495" dirty="0">
                <a:solidFill>
                  <a:schemeClr val="bg1"/>
                </a:solidFill>
                <a:latin typeface="Times New Roman" pitchFamily="18" charset="0"/>
                <a:cs typeface="Times New Roman" pitchFamily="18" charset="0"/>
              </a:rPr>
              <a:t>     </a:t>
            </a:r>
            <a:r>
              <a:rPr sz="2400" spc="165" dirty="0">
                <a:solidFill>
                  <a:schemeClr val="bg1"/>
                </a:solidFill>
                <a:latin typeface="Times New Roman" pitchFamily="18" charset="0"/>
                <a:cs typeface="Times New Roman" pitchFamily="18" charset="0"/>
              </a:rPr>
              <a:t>can</a:t>
            </a:r>
            <a:r>
              <a:rPr sz="2400" spc="484"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include </a:t>
            </a:r>
            <a:r>
              <a:rPr sz="2400" spc="-210" dirty="0">
                <a:solidFill>
                  <a:schemeClr val="bg1"/>
                </a:solidFill>
                <a:latin typeface="Times New Roman" pitchFamily="18" charset="0"/>
                <a:cs typeface="Times New Roman" pitchFamily="18" charset="0"/>
              </a:rPr>
              <a:t>surveys,</a:t>
            </a:r>
            <a:r>
              <a:rPr sz="2400" spc="-40" dirty="0">
                <a:solidFill>
                  <a:schemeClr val="bg1"/>
                </a:solidFill>
                <a:latin typeface="Times New Roman" pitchFamily="18" charset="0"/>
                <a:cs typeface="Times New Roman" pitchFamily="18" charset="0"/>
              </a:rPr>
              <a:t> </a:t>
            </a:r>
            <a:r>
              <a:rPr sz="2400" u="sng" spc="-25" dirty="0">
                <a:solidFill>
                  <a:schemeClr val="bg1"/>
                </a:solidFill>
                <a:uFill>
                  <a:solidFill>
                    <a:srgbClr val="EB76B5"/>
                  </a:solidFill>
                </a:uFill>
                <a:latin typeface="Times New Roman" pitchFamily="18" charset="0"/>
                <a:cs typeface="Times New Roman" pitchFamily="18" charset="0"/>
              </a:rPr>
              <a:t>observational</a:t>
            </a:r>
            <a:r>
              <a:rPr sz="2400" u="sng" spc="-50" dirty="0">
                <a:solidFill>
                  <a:schemeClr val="bg1"/>
                </a:solidFill>
                <a:uFill>
                  <a:solidFill>
                    <a:srgbClr val="EB76B5"/>
                  </a:solidFill>
                </a:uFill>
                <a:latin typeface="Times New Roman" pitchFamily="18" charset="0"/>
                <a:cs typeface="Times New Roman" pitchFamily="18" charset="0"/>
              </a:rPr>
              <a:t> </a:t>
            </a:r>
            <a:r>
              <a:rPr sz="2400" u="sng" spc="-145" dirty="0">
                <a:solidFill>
                  <a:schemeClr val="bg1"/>
                </a:solidFill>
                <a:uFill>
                  <a:solidFill>
                    <a:srgbClr val="EB76B5"/>
                  </a:solidFill>
                </a:uFill>
                <a:latin typeface="Times New Roman" pitchFamily="18" charset="0"/>
                <a:cs typeface="Times New Roman" pitchFamily="18" charset="0"/>
              </a:rPr>
              <a:t>studies</a:t>
            </a:r>
            <a:r>
              <a:rPr sz="2400" spc="-145" dirty="0">
                <a:solidFill>
                  <a:schemeClr val="bg1"/>
                </a:solidFill>
                <a:latin typeface="Times New Roman" pitchFamily="18" charset="0"/>
                <a:cs typeface="Times New Roman" pitchFamily="18" charset="0"/>
              </a:rPr>
              <a:t>,</a:t>
            </a:r>
            <a:r>
              <a:rPr sz="2400" spc="-85" dirty="0">
                <a:solidFill>
                  <a:schemeClr val="bg1"/>
                </a:solidFill>
                <a:latin typeface="Times New Roman" pitchFamily="18" charset="0"/>
                <a:cs typeface="Times New Roman" pitchFamily="18" charset="0"/>
              </a:rPr>
              <a:t> </a:t>
            </a:r>
            <a:r>
              <a:rPr sz="2400" spc="95" dirty="0">
                <a:solidFill>
                  <a:schemeClr val="bg1"/>
                </a:solidFill>
                <a:latin typeface="Times New Roman" pitchFamily="18" charset="0"/>
                <a:cs typeface="Times New Roman" pitchFamily="18" charset="0"/>
              </a:rPr>
              <a:t>and</a:t>
            </a:r>
            <a:r>
              <a:rPr sz="2400" spc="-50" dirty="0">
                <a:solidFill>
                  <a:schemeClr val="bg1"/>
                </a:solidFill>
                <a:latin typeface="Times New Roman" pitchFamily="18" charset="0"/>
                <a:cs typeface="Times New Roman" pitchFamily="18" charset="0"/>
              </a:rPr>
              <a:t> </a:t>
            </a:r>
            <a:r>
              <a:rPr sz="2400" spc="90" dirty="0">
                <a:solidFill>
                  <a:schemeClr val="bg1"/>
                </a:solidFill>
                <a:latin typeface="Times New Roman" pitchFamily="18" charset="0"/>
                <a:cs typeface="Times New Roman" pitchFamily="18" charset="0"/>
              </a:rPr>
              <a:t>case</a:t>
            </a:r>
            <a:r>
              <a:rPr sz="2400" spc="-60" dirty="0">
                <a:solidFill>
                  <a:schemeClr val="bg1"/>
                </a:solidFill>
                <a:latin typeface="Times New Roman" pitchFamily="18" charset="0"/>
                <a:cs typeface="Times New Roman" pitchFamily="18" charset="0"/>
              </a:rPr>
              <a:t> </a:t>
            </a:r>
            <a:r>
              <a:rPr sz="2400" spc="-145" dirty="0">
                <a:solidFill>
                  <a:schemeClr val="bg1"/>
                </a:solidFill>
                <a:latin typeface="Times New Roman" pitchFamily="18" charset="0"/>
                <a:cs typeface="Times New Roman" pitchFamily="18" charset="0"/>
              </a:rPr>
              <a:t>studies,</a:t>
            </a:r>
            <a:r>
              <a:rPr sz="2400" spc="-75" dirty="0">
                <a:solidFill>
                  <a:schemeClr val="bg1"/>
                </a:solidFill>
                <a:latin typeface="Times New Roman" pitchFamily="18" charset="0"/>
                <a:cs typeface="Times New Roman" pitchFamily="18" charset="0"/>
              </a:rPr>
              <a:t> </a:t>
            </a:r>
            <a:r>
              <a:rPr sz="2400" spc="95" dirty="0">
                <a:solidFill>
                  <a:schemeClr val="bg1"/>
                </a:solidFill>
                <a:latin typeface="Times New Roman" pitchFamily="18" charset="0"/>
                <a:cs typeface="Times New Roman" pitchFamily="18" charset="0"/>
              </a:rPr>
              <a:t>and</a:t>
            </a:r>
            <a:r>
              <a:rPr sz="2400" spc="-2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55" dirty="0">
                <a:solidFill>
                  <a:schemeClr val="bg1"/>
                </a:solidFill>
                <a:latin typeface="Times New Roman" pitchFamily="18" charset="0"/>
                <a:cs typeface="Times New Roman" pitchFamily="18" charset="0"/>
              </a:rPr>
              <a:t> </a:t>
            </a:r>
            <a:r>
              <a:rPr sz="2400" spc="85" dirty="0">
                <a:solidFill>
                  <a:schemeClr val="bg1"/>
                </a:solidFill>
                <a:latin typeface="Times New Roman" pitchFamily="18" charset="0"/>
                <a:cs typeface="Times New Roman" pitchFamily="18" charset="0"/>
              </a:rPr>
              <a:t>data </a:t>
            </a:r>
            <a:r>
              <a:rPr sz="2400" spc="70" dirty="0">
                <a:solidFill>
                  <a:schemeClr val="bg1"/>
                </a:solidFill>
                <a:latin typeface="Times New Roman" pitchFamily="18" charset="0"/>
                <a:cs typeface="Times New Roman" pitchFamily="18" charset="0"/>
              </a:rPr>
              <a:t>collected</a:t>
            </a:r>
            <a:r>
              <a:rPr sz="2400" spc="-120" dirty="0">
                <a:solidFill>
                  <a:schemeClr val="bg1"/>
                </a:solidFill>
                <a:latin typeface="Times New Roman" pitchFamily="18" charset="0"/>
                <a:cs typeface="Times New Roman" pitchFamily="18" charset="0"/>
              </a:rPr>
              <a:t> </a:t>
            </a:r>
            <a:r>
              <a:rPr sz="2400" spc="160" dirty="0">
                <a:solidFill>
                  <a:schemeClr val="bg1"/>
                </a:solidFill>
                <a:latin typeface="Times New Roman" pitchFamily="18" charset="0"/>
                <a:cs typeface="Times New Roman" pitchFamily="18" charset="0"/>
              </a:rPr>
              <a:t>can</a:t>
            </a:r>
            <a:r>
              <a:rPr sz="2400" spc="-110" dirty="0">
                <a:solidFill>
                  <a:schemeClr val="bg1"/>
                </a:solidFill>
                <a:latin typeface="Times New Roman" pitchFamily="18" charset="0"/>
                <a:cs typeface="Times New Roman" pitchFamily="18" charset="0"/>
              </a:rPr>
              <a:t> </a:t>
            </a:r>
            <a:r>
              <a:rPr sz="2400" spc="155" dirty="0">
                <a:solidFill>
                  <a:schemeClr val="bg1"/>
                </a:solidFill>
                <a:latin typeface="Times New Roman" pitchFamily="18" charset="0"/>
                <a:cs typeface="Times New Roman" pitchFamily="18" charset="0"/>
              </a:rPr>
              <a:t>be</a:t>
            </a:r>
            <a:r>
              <a:rPr sz="2400" spc="-130" dirty="0">
                <a:solidFill>
                  <a:schemeClr val="bg1"/>
                </a:solidFill>
                <a:latin typeface="Times New Roman" pitchFamily="18" charset="0"/>
                <a:cs typeface="Times New Roman" pitchFamily="18" charset="0"/>
              </a:rPr>
              <a:t> </a:t>
            </a:r>
            <a:r>
              <a:rPr sz="2400" u="sng" spc="-25" dirty="0">
                <a:solidFill>
                  <a:schemeClr val="bg1"/>
                </a:solidFill>
                <a:uFill>
                  <a:solidFill>
                    <a:srgbClr val="EB76B5"/>
                  </a:solidFill>
                </a:uFill>
                <a:latin typeface="Times New Roman" pitchFamily="18" charset="0"/>
                <a:cs typeface="Times New Roman" pitchFamily="18" charset="0"/>
              </a:rPr>
              <a:t>qualitative</a:t>
            </a:r>
            <a:r>
              <a:rPr sz="2400" u="sng" spc="-95" dirty="0">
                <a:solidFill>
                  <a:schemeClr val="bg1"/>
                </a:solidFill>
                <a:uFill>
                  <a:solidFill>
                    <a:srgbClr val="EB76B5"/>
                  </a:solidFill>
                </a:uFill>
                <a:latin typeface="Times New Roman" pitchFamily="18" charset="0"/>
                <a:cs typeface="Times New Roman" pitchFamily="18" charset="0"/>
              </a:rPr>
              <a:t> </a:t>
            </a:r>
            <a:r>
              <a:rPr sz="2400" u="sng" spc="-50" dirty="0">
                <a:solidFill>
                  <a:schemeClr val="bg1"/>
                </a:solidFill>
                <a:uFill>
                  <a:solidFill>
                    <a:srgbClr val="EB76B5"/>
                  </a:solidFill>
                </a:uFill>
                <a:latin typeface="Times New Roman" pitchFamily="18" charset="0"/>
                <a:cs typeface="Times New Roman" pitchFamily="18" charset="0"/>
              </a:rPr>
              <a:t>or</a:t>
            </a:r>
            <a:r>
              <a:rPr sz="2400" u="sng" spc="-105" dirty="0">
                <a:solidFill>
                  <a:schemeClr val="bg1"/>
                </a:solidFill>
                <a:uFill>
                  <a:solidFill>
                    <a:srgbClr val="EB76B5"/>
                  </a:solidFill>
                </a:uFill>
                <a:latin typeface="Times New Roman" pitchFamily="18" charset="0"/>
                <a:cs typeface="Times New Roman" pitchFamily="18" charset="0"/>
              </a:rPr>
              <a:t> </a:t>
            </a:r>
            <a:r>
              <a:rPr sz="2400" u="sng" spc="-50" dirty="0">
                <a:solidFill>
                  <a:schemeClr val="bg1"/>
                </a:solidFill>
                <a:uFill>
                  <a:solidFill>
                    <a:srgbClr val="EB76B5"/>
                  </a:solidFill>
                </a:uFill>
                <a:latin typeface="Times New Roman" pitchFamily="18" charset="0"/>
                <a:cs typeface="Times New Roman" pitchFamily="18" charset="0"/>
              </a:rPr>
              <a:t>quantitative</a:t>
            </a:r>
            <a:r>
              <a:rPr sz="2400" spc="-50" dirty="0">
                <a:solidFill>
                  <a:schemeClr val="bg1"/>
                </a:solidFill>
                <a:latin typeface="Times New Roman" pitchFamily="18" charset="0"/>
                <a:cs typeface="Times New Roman" pitchFamily="18" charset="0"/>
              </a:rPr>
              <a:t>.</a:t>
            </a:r>
            <a:r>
              <a:rPr sz="2400" spc="-145" dirty="0">
                <a:solidFill>
                  <a:schemeClr val="bg1"/>
                </a:solidFill>
                <a:latin typeface="Times New Roman" pitchFamily="18" charset="0"/>
                <a:cs typeface="Times New Roman" pitchFamily="18" charset="0"/>
              </a:rPr>
              <a:t> </a:t>
            </a:r>
            <a:endParaRPr lang="en-US" sz="2400" spc="-145" dirty="0">
              <a:solidFill>
                <a:schemeClr val="bg1"/>
              </a:solidFill>
              <a:latin typeface="Times New Roman" pitchFamily="18" charset="0"/>
              <a:cs typeface="Times New Roman" pitchFamily="18" charset="0"/>
            </a:endParaRPr>
          </a:p>
          <a:p>
            <a:pPr marL="814070" marR="6350" indent="-457200" algn="just">
              <a:lnSpc>
                <a:spcPct val="100000"/>
              </a:lnSpc>
              <a:spcBef>
                <a:spcPts val="110"/>
              </a:spcBef>
              <a:buFont typeface="Arial" pitchFamily="34" charset="0"/>
              <a:buChar char="•"/>
            </a:pPr>
            <a:r>
              <a:rPr sz="2400" spc="-155" dirty="0">
                <a:solidFill>
                  <a:schemeClr val="bg1"/>
                </a:solidFill>
                <a:latin typeface="Times New Roman" pitchFamily="18" charset="0"/>
                <a:cs typeface="Times New Roman" pitchFamily="18" charset="0"/>
              </a:rPr>
              <a:t>The</a:t>
            </a:r>
            <a:r>
              <a:rPr sz="2400" spc="-90" dirty="0">
                <a:solidFill>
                  <a:schemeClr val="bg1"/>
                </a:solidFill>
                <a:latin typeface="Times New Roman" pitchFamily="18" charset="0"/>
                <a:cs typeface="Times New Roman" pitchFamily="18" charset="0"/>
              </a:rPr>
              <a:t> findings</a:t>
            </a:r>
            <a:r>
              <a:rPr sz="2400" spc="-105" dirty="0">
                <a:solidFill>
                  <a:schemeClr val="bg1"/>
                </a:solidFill>
                <a:latin typeface="Times New Roman" pitchFamily="18" charset="0"/>
                <a:cs typeface="Times New Roman" pitchFamily="18" charset="0"/>
              </a:rPr>
              <a:t> </a:t>
            </a:r>
            <a:r>
              <a:rPr sz="2400" spc="-20" dirty="0">
                <a:solidFill>
                  <a:schemeClr val="bg1"/>
                </a:solidFill>
                <a:latin typeface="Times New Roman" pitchFamily="18" charset="0"/>
                <a:cs typeface="Times New Roman" pitchFamily="18" charset="0"/>
              </a:rPr>
              <a:t>from </a:t>
            </a:r>
            <a:r>
              <a:rPr sz="2400" dirty="0">
                <a:solidFill>
                  <a:schemeClr val="bg1"/>
                </a:solidFill>
                <a:latin typeface="Times New Roman" pitchFamily="18" charset="0"/>
                <a:cs typeface="Times New Roman" pitchFamily="18" charset="0"/>
              </a:rPr>
              <a:t>descriptive</a:t>
            </a:r>
            <a:r>
              <a:rPr sz="2400" spc="-11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research</a:t>
            </a:r>
            <a:r>
              <a:rPr sz="2400" spc="-114"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provide</a:t>
            </a:r>
            <a:r>
              <a:rPr sz="2400" spc="-11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valuable</a:t>
            </a:r>
            <a:r>
              <a:rPr sz="2400" spc="-125"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insights</a:t>
            </a:r>
            <a:r>
              <a:rPr sz="2400" spc="-110" dirty="0">
                <a:solidFill>
                  <a:schemeClr val="bg1"/>
                </a:solidFill>
                <a:latin typeface="Times New Roman" pitchFamily="18" charset="0"/>
                <a:cs typeface="Times New Roman" pitchFamily="18" charset="0"/>
              </a:rPr>
              <a:t>  </a:t>
            </a:r>
            <a:r>
              <a:rPr sz="2400" spc="95" dirty="0">
                <a:solidFill>
                  <a:schemeClr val="bg1"/>
                </a:solidFill>
                <a:latin typeface="Times New Roman" pitchFamily="18" charset="0"/>
                <a:cs typeface="Times New Roman" pitchFamily="18" charset="0"/>
              </a:rPr>
              <a:t>and</a:t>
            </a:r>
            <a:r>
              <a:rPr sz="2400" spc="-114" dirty="0">
                <a:solidFill>
                  <a:schemeClr val="bg1"/>
                </a:solidFill>
                <a:latin typeface="Times New Roman" pitchFamily="18" charset="0"/>
                <a:cs typeface="Times New Roman" pitchFamily="18" charset="0"/>
              </a:rPr>
              <a:t>  </a:t>
            </a:r>
            <a:r>
              <a:rPr sz="2400" spc="-50" dirty="0">
                <a:solidFill>
                  <a:schemeClr val="bg1"/>
                </a:solidFill>
                <a:latin typeface="Times New Roman" pitchFamily="18" charset="0"/>
                <a:cs typeface="Times New Roman" pitchFamily="18" charset="0"/>
              </a:rPr>
              <a:t>inform </a:t>
            </a:r>
            <a:r>
              <a:rPr sz="2400" dirty="0">
                <a:solidFill>
                  <a:schemeClr val="bg1"/>
                </a:solidFill>
                <a:latin typeface="Times New Roman" pitchFamily="18" charset="0"/>
                <a:cs typeface="Times New Roman" pitchFamily="18" charset="0"/>
              </a:rPr>
              <a:t>future</a:t>
            </a:r>
            <a:r>
              <a:rPr sz="2400" spc="19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research,</a:t>
            </a:r>
            <a:r>
              <a:rPr sz="2400" spc="19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but</a:t>
            </a:r>
            <a:r>
              <a:rPr sz="2400" spc="185" dirty="0">
                <a:solidFill>
                  <a:schemeClr val="bg1"/>
                </a:solidFill>
                <a:latin typeface="Times New Roman" pitchFamily="18" charset="0"/>
                <a:cs typeface="Times New Roman" pitchFamily="18" charset="0"/>
              </a:rPr>
              <a:t>  </a:t>
            </a:r>
            <a:r>
              <a:rPr sz="2400" spc="150" dirty="0">
                <a:solidFill>
                  <a:schemeClr val="bg1"/>
                </a:solidFill>
                <a:latin typeface="Times New Roman" pitchFamily="18" charset="0"/>
                <a:cs typeface="Times New Roman" pitchFamily="18" charset="0"/>
              </a:rPr>
              <a:t>do</a:t>
            </a:r>
            <a:r>
              <a:rPr sz="2400" spc="20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not</a:t>
            </a:r>
            <a:r>
              <a:rPr sz="2400" spc="19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establish</a:t>
            </a:r>
            <a:r>
              <a:rPr sz="2400" spc="190" dirty="0">
                <a:solidFill>
                  <a:schemeClr val="bg1"/>
                </a:solidFill>
                <a:latin typeface="Times New Roman" pitchFamily="18" charset="0"/>
                <a:cs typeface="Times New Roman" pitchFamily="18" charset="0"/>
              </a:rPr>
              <a:t>  </a:t>
            </a:r>
            <a:r>
              <a:rPr sz="2400" spc="-30" dirty="0">
                <a:solidFill>
                  <a:schemeClr val="bg1"/>
                </a:solidFill>
                <a:latin typeface="Times New Roman" pitchFamily="18" charset="0"/>
                <a:cs typeface="Times New Roman" pitchFamily="18" charset="0"/>
              </a:rPr>
              <a:t>cause-</a:t>
            </a:r>
            <a:r>
              <a:rPr sz="2400" spc="-20" dirty="0">
                <a:solidFill>
                  <a:schemeClr val="bg1"/>
                </a:solidFill>
                <a:latin typeface="Times New Roman" pitchFamily="18" charset="0"/>
                <a:cs typeface="Times New Roman" pitchFamily="18" charset="0"/>
              </a:rPr>
              <a:t>and-</a:t>
            </a:r>
            <a:r>
              <a:rPr sz="2400" spc="-10" dirty="0">
                <a:solidFill>
                  <a:schemeClr val="bg1"/>
                </a:solidFill>
                <a:latin typeface="Times New Roman" pitchFamily="18" charset="0"/>
                <a:cs typeface="Times New Roman" pitchFamily="18" charset="0"/>
              </a:rPr>
              <a:t>effect </a:t>
            </a:r>
            <a:r>
              <a:rPr sz="2400" spc="-45" dirty="0">
                <a:solidFill>
                  <a:schemeClr val="bg1"/>
                </a:solidFill>
                <a:latin typeface="Times New Roman" pitchFamily="18" charset="0"/>
                <a:cs typeface="Times New Roman" pitchFamily="18" charset="0"/>
              </a:rPr>
              <a:t>relationships.</a:t>
            </a:r>
            <a:endParaRPr sz="2400" dirty="0">
              <a:solidFill>
                <a:schemeClr val="bg1"/>
              </a:solidFill>
              <a:latin typeface="Times New Roman" pitchFamily="18" charset="0"/>
              <a:cs typeface="Times New Roman" pitchFamily="18" charset="0"/>
            </a:endParaRPr>
          </a:p>
        </p:txBody>
      </p:sp>
      <p:pic>
        <p:nvPicPr>
          <p:cNvPr id="21506"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4400" y="64781"/>
            <a:ext cx="9479280" cy="11336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289687" y="237236"/>
            <a:ext cx="7708265" cy="505267"/>
          </a:xfrm>
          <a:prstGeom prst="rect">
            <a:avLst/>
          </a:prstGeom>
        </p:spPr>
        <p:txBody>
          <a:bodyPr vert="horz" wrap="square" lIns="0" tIns="12700" rIns="0" bIns="0" rtlCol="0">
            <a:spAutoFit/>
          </a:bodyPr>
          <a:lstStyle/>
          <a:p>
            <a:pPr marL="12700">
              <a:lnSpc>
                <a:spcPct val="100000"/>
              </a:lnSpc>
              <a:spcBef>
                <a:spcPts val="100"/>
              </a:spcBef>
            </a:pPr>
            <a:r>
              <a:rPr sz="3200" b="1" spc="-155" dirty="0">
                <a:solidFill>
                  <a:schemeClr val="bg1"/>
                </a:solidFill>
                <a:latin typeface="Times New Roman" pitchFamily="18" charset="0"/>
                <a:cs typeface="Times New Roman" pitchFamily="18" charset="0"/>
              </a:rPr>
              <a:t>Types</a:t>
            </a:r>
            <a:r>
              <a:rPr sz="3200" b="1" spc="-150" dirty="0">
                <a:solidFill>
                  <a:schemeClr val="bg1"/>
                </a:solidFill>
                <a:latin typeface="Times New Roman" pitchFamily="18" charset="0"/>
                <a:cs typeface="Times New Roman" pitchFamily="18" charset="0"/>
              </a:rPr>
              <a:t> </a:t>
            </a:r>
            <a:r>
              <a:rPr sz="3200" b="1" spc="-90" dirty="0">
                <a:solidFill>
                  <a:schemeClr val="bg1"/>
                </a:solidFill>
                <a:latin typeface="Times New Roman" pitchFamily="18" charset="0"/>
                <a:cs typeface="Times New Roman" pitchFamily="18" charset="0"/>
              </a:rPr>
              <a:t>of</a:t>
            </a:r>
            <a:r>
              <a:rPr sz="3200" b="1" spc="-150" dirty="0">
                <a:solidFill>
                  <a:schemeClr val="bg1"/>
                </a:solidFill>
                <a:latin typeface="Times New Roman" pitchFamily="18" charset="0"/>
                <a:cs typeface="Times New Roman" pitchFamily="18" charset="0"/>
              </a:rPr>
              <a:t> </a:t>
            </a:r>
            <a:r>
              <a:rPr sz="3200" b="1" spc="-114" dirty="0">
                <a:solidFill>
                  <a:schemeClr val="bg1"/>
                </a:solidFill>
                <a:latin typeface="Times New Roman" pitchFamily="18" charset="0"/>
                <a:cs typeface="Times New Roman" pitchFamily="18" charset="0"/>
              </a:rPr>
              <a:t>Descriptive</a:t>
            </a:r>
            <a:r>
              <a:rPr sz="3200" b="1" spc="-180" dirty="0">
                <a:solidFill>
                  <a:schemeClr val="bg1"/>
                </a:solidFill>
                <a:latin typeface="Times New Roman" pitchFamily="18" charset="0"/>
                <a:cs typeface="Times New Roman" pitchFamily="18" charset="0"/>
              </a:rPr>
              <a:t> </a:t>
            </a:r>
            <a:r>
              <a:rPr sz="3200" b="1" spc="-10" dirty="0">
                <a:solidFill>
                  <a:schemeClr val="bg1"/>
                </a:solidFill>
                <a:latin typeface="Times New Roman" pitchFamily="18" charset="0"/>
                <a:cs typeface="Times New Roman" pitchFamily="18" charset="0"/>
              </a:rPr>
              <a:t>Research</a:t>
            </a:r>
            <a:endParaRPr sz="3200" dirty="0">
              <a:solidFill>
                <a:schemeClr val="bg1"/>
              </a:solidFill>
              <a:latin typeface="Times New Roman" pitchFamily="18" charset="0"/>
              <a:cs typeface="Times New Roman" pitchFamily="18" charset="0"/>
            </a:endParaRPr>
          </a:p>
        </p:txBody>
      </p:sp>
      <p:sp>
        <p:nvSpPr>
          <p:cNvPr id="12" name="object 12"/>
          <p:cNvSpPr txBox="1"/>
          <p:nvPr/>
        </p:nvSpPr>
        <p:spPr>
          <a:xfrm>
            <a:off x="228601" y="571500"/>
            <a:ext cx="11658600" cy="6204904"/>
          </a:xfrm>
          <a:prstGeom prst="rect">
            <a:avLst/>
          </a:prstGeom>
        </p:spPr>
        <p:txBody>
          <a:bodyPr vert="horz" wrap="square" lIns="0" tIns="15875" rIns="0" bIns="0" rtlCol="0">
            <a:spAutoFit/>
          </a:bodyPr>
          <a:lstStyle/>
          <a:p>
            <a:pPr marL="12700" algn="just">
              <a:lnSpc>
                <a:spcPct val="100000"/>
              </a:lnSpc>
              <a:spcBef>
                <a:spcPts val="125"/>
              </a:spcBef>
            </a:pPr>
            <a:endParaRPr dirty="0">
              <a:latin typeface="Times New Roman" pitchFamily="18" charset="0"/>
              <a:cs typeface="Times New Roman" pitchFamily="18" charset="0"/>
            </a:endParaRPr>
          </a:p>
          <a:p>
            <a:pPr marL="12700" algn="just">
              <a:lnSpc>
                <a:spcPct val="100000"/>
              </a:lnSpc>
              <a:spcBef>
                <a:spcPts val="107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b="1" spc="-90" dirty="0">
                <a:solidFill>
                  <a:srgbClr val="FFFFFF"/>
                </a:solidFill>
                <a:latin typeface="Times New Roman" pitchFamily="18" charset="0"/>
                <a:cs typeface="Times New Roman" pitchFamily="18" charset="0"/>
              </a:rPr>
              <a:t>1.</a:t>
            </a:r>
            <a:r>
              <a:rPr b="1" spc="-5" dirty="0">
                <a:solidFill>
                  <a:srgbClr val="FFFFFF"/>
                </a:solidFill>
                <a:latin typeface="Times New Roman" pitchFamily="18" charset="0"/>
                <a:cs typeface="Times New Roman" pitchFamily="18" charset="0"/>
              </a:rPr>
              <a:t> </a:t>
            </a:r>
            <a:r>
              <a:rPr b="1" spc="-70" dirty="0">
                <a:solidFill>
                  <a:srgbClr val="FFFFFF"/>
                </a:solidFill>
                <a:latin typeface="Times New Roman" pitchFamily="18" charset="0"/>
                <a:cs typeface="Times New Roman" pitchFamily="18" charset="0"/>
              </a:rPr>
              <a:t>Survey</a:t>
            </a:r>
            <a:r>
              <a:rPr b="1" spc="5" dirty="0">
                <a:solidFill>
                  <a:srgbClr val="FFFFFF"/>
                </a:solidFill>
                <a:latin typeface="Times New Roman" pitchFamily="18" charset="0"/>
                <a:cs typeface="Times New Roman" pitchFamily="18" charset="0"/>
              </a:rPr>
              <a:t> </a:t>
            </a:r>
            <a:r>
              <a:rPr b="1" spc="-10" dirty="0">
                <a:solidFill>
                  <a:srgbClr val="FFFFFF"/>
                </a:solidFill>
                <a:latin typeface="Times New Roman" pitchFamily="18" charset="0"/>
                <a:cs typeface="Times New Roman" pitchFamily="18" charset="0"/>
              </a:rPr>
              <a:t>Research</a:t>
            </a:r>
            <a:endParaRPr dirty="0">
              <a:latin typeface="Times New Roman" pitchFamily="18" charset="0"/>
              <a:cs typeface="Times New Roman" pitchFamily="18" charset="0"/>
            </a:endParaRPr>
          </a:p>
          <a:p>
            <a:pPr marL="356870" marR="313055" indent="-344805" algn="just">
              <a:lnSpc>
                <a:spcPct val="100000"/>
              </a:lnSpc>
              <a:spcBef>
                <a:spcPts val="985"/>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spc="-114" dirty="0">
                <a:solidFill>
                  <a:srgbClr val="FFFFFF"/>
                </a:solidFill>
                <a:latin typeface="Times New Roman" pitchFamily="18" charset="0"/>
                <a:cs typeface="Times New Roman" pitchFamily="18" charset="0"/>
              </a:rPr>
              <a:t>Surveys</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are</a:t>
            </a:r>
            <a:r>
              <a:rPr spc="-45"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4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type</a:t>
            </a:r>
            <a:r>
              <a:rPr spc="-1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55"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descriptive</a:t>
            </a:r>
            <a:r>
              <a:rPr spc="-50"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research</a:t>
            </a:r>
            <a:r>
              <a:rPr spc="-70"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that</a:t>
            </a:r>
            <a:r>
              <a:rPr spc="-15"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involves </a:t>
            </a:r>
            <a:r>
              <a:rPr dirty="0">
                <a:solidFill>
                  <a:srgbClr val="FFFFFF"/>
                </a:solidFill>
                <a:latin typeface="Times New Roman" pitchFamily="18" charset="0"/>
                <a:cs typeface="Times New Roman" pitchFamily="18" charset="0"/>
              </a:rPr>
              <a:t>collecting</a:t>
            </a:r>
            <a:r>
              <a:rPr spc="-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data</a:t>
            </a:r>
            <a:r>
              <a:rPr spc="-45" dirty="0">
                <a:solidFill>
                  <a:srgbClr val="FFFFFF"/>
                </a:solidFill>
                <a:latin typeface="Times New Roman" pitchFamily="18" charset="0"/>
                <a:cs typeface="Times New Roman" pitchFamily="18" charset="0"/>
              </a:rPr>
              <a:t> through</a:t>
            </a:r>
            <a:r>
              <a:rPr spc="-15" dirty="0">
                <a:solidFill>
                  <a:srgbClr val="FFFFFF"/>
                </a:solidFill>
                <a:latin typeface="Times New Roman" pitchFamily="18" charset="0"/>
                <a:cs typeface="Times New Roman" pitchFamily="18" charset="0"/>
              </a:rPr>
              <a:t> </a:t>
            </a:r>
            <a:r>
              <a:rPr spc="-90" dirty="0">
                <a:solidFill>
                  <a:srgbClr val="FFFFFF"/>
                </a:solidFill>
                <a:latin typeface="Times New Roman" pitchFamily="18" charset="0"/>
                <a:cs typeface="Times New Roman" pitchFamily="18" charset="0"/>
              </a:rPr>
              <a:t>self-</a:t>
            </a:r>
            <a:r>
              <a:rPr spc="-40" dirty="0">
                <a:solidFill>
                  <a:srgbClr val="FFFFFF"/>
                </a:solidFill>
                <a:latin typeface="Times New Roman" pitchFamily="18" charset="0"/>
                <a:cs typeface="Times New Roman" pitchFamily="18" charset="0"/>
              </a:rPr>
              <a:t>administered</a:t>
            </a:r>
            <a:r>
              <a:rPr spc="5"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or</a:t>
            </a:r>
            <a:r>
              <a:rPr spc="-70"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interviewer-</a:t>
            </a:r>
            <a:r>
              <a:rPr spc="-10" dirty="0">
                <a:solidFill>
                  <a:srgbClr val="FFFFFF"/>
                </a:solidFill>
                <a:latin typeface="Times New Roman" pitchFamily="18" charset="0"/>
                <a:cs typeface="Times New Roman" pitchFamily="18" charset="0"/>
              </a:rPr>
              <a:t>administered </a:t>
            </a:r>
            <a:r>
              <a:rPr spc="-55" dirty="0">
                <a:solidFill>
                  <a:srgbClr val="FFFFFF"/>
                </a:solidFill>
                <a:latin typeface="Times New Roman" pitchFamily="18" charset="0"/>
                <a:cs typeface="Times New Roman" pitchFamily="18" charset="0"/>
              </a:rPr>
              <a:t>questionnaires.</a:t>
            </a:r>
            <a:r>
              <a:rPr spc="-5" dirty="0">
                <a:solidFill>
                  <a:srgbClr val="FFFFFF"/>
                </a:solidFill>
                <a:latin typeface="Times New Roman" pitchFamily="18" charset="0"/>
                <a:cs typeface="Times New Roman" pitchFamily="18" charset="0"/>
              </a:rPr>
              <a:t> </a:t>
            </a:r>
            <a:r>
              <a:rPr spc="-40" dirty="0">
                <a:solidFill>
                  <a:srgbClr val="FFFFFF"/>
                </a:solidFill>
                <a:latin typeface="Times New Roman" pitchFamily="18" charset="0"/>
                <a:cs typeface="Times New Roman" pitchFamily="18" charset="0"/>
              </a:rPr>
              <a:t>Additionally,</a:t>
            </a:r>
            <a:r>
              <a:rPr spc="-5"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they</a:t>
            </a:r>
            <a:r>
              <a:rPr spc="-60" dirty="0">
                <a:solidFill>
                  <a:srgbClr val="FFFFFF"/>
                </a:solidFill>
                <a:latin typeface="Times New Roman" pitchFamily="18" charset="0"/>
                <a:cs typeface="Times New Roman" pitchFamily="18" charset="0"/>
              </a:rPr>
              <a:t> </a:t>
            </a:r>
            <a:r>
              <a:rPr spc="80" dirty="0">
                <a:solidFill>
                  <a:srgbClr val="FFFFFF"/>
                </a:solidFill>
                <a:latin typeface="Times New Roman" pitchFamily="18" charset="0"/>
                <a:cs typeface="Times New Roman" pitchFamily="18" charset="0"/>
              </a:rPr>
              <a:t>can</a:t>
            </a:r>
            <a:r>
              <a:rPr spc="-90" dirty="0">
                <a:solidFill>
                  <a:srgbClr val="FFFFFF"/>
                </a:solidFill>
                <a:latin typeface="Times New Roman" pitchFamily="18" charset="0"/>
                <a:cs typeface="Times New Roman" pitchFamily="18" charset="0"/>
              </a:rPr>
              <a:t> </a:t>
            </a:r>
            <a:r>
              <a:rPr spc="70" dirty="0">
                <a:solidFill>
                  <a:srgbClr val="FFFFFF"/>
                </a:solidFill>
                <a:latin typeface="Times New Roman" pitchFamily="18" charset="0"/>
                <a:cs typeface="Times New Roman" pitchFamily="18" charset="0"/>
              </a:rPr>
              <a:t>be</a:t>
            </a:r>
            <a:r>
              <a:rPr spc="-75"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administered</a:t>
            </a:r>
            <a:r>
              <a:rPr spc="30" dirty="0">
                <a:solidFill>
                  <a:srgbClr val="FFFFFF"/>
                </a:solidFill>
                <a:latin typeface="Times New Roman" pitchFamily="18" charset="0"/>
                <a:cs typeface="Times New Roman" pitchFamily="18" charset="0"/>
              </a:rPr>
              <a:t> </a:t>
            </a:r>
            <a:r>
              <a:rPr spc="-120" dirty="0">
                <a:solidFill>
                  <a:srgbClr val="FFFFFF"/>
                </a:solidFill>
                <a:latin typeface="Times New Roman" pitchFamily="18" charset="0"/>
                <a:cs typeface="Times New Roman" pitchFamily="18" charset="0"/>
              </a:rPr>
              <a:t>in-</a:t>
            </a:r>
            <a:r>
              <a:rPr spc="-55" dirty="0">
                <a:solidFill>
                  <a:srgbClr val="FFFFFF"/>
                </a:solidFill>
                <a:latin typeface="Times New Roman" pitchFamily="18" charset="0"/>
                <a:cs typeface="Times New Roman" pitchFamily="18" charset="0"/>
              </a:rPr>
              <a:t>person, </a:t>
            </a:r>
            <a:r>
              <a:rPr spc="-10" dirty="0">
                <a:solidFill>
                  <a:srgbClr val="FFFFFF"/>
                </a:solidFill>
                <a:latin typeface="Times New Roman" pitchFamily="18" charset="0"/>
                <a:cs typeface="Times New Roman" pitchFamily="18" charset="0"/>
              </a:rPr>
              <a:t>by</a:t>
            </a:r>
            <a:r>
              <a:rPr spc="-85"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mail,</a:t>
            </a:r>
            <a:r>
              <a:rPr spc="-60"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or</a:t>
            </a:r>
            <a:r>
              <a:rPr spc="-70"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online,</a:t>
            </a:r>
            <a:r>
              <a:rPr spc="-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55" dirty="0">
                <a:solidFill>
                  <a:srgbClr val="FFFFFF"/>
                </a:solidFill>
                <a:latin typeface="Times New Roman" pitchFamily="18" charset="0"/>
                <a:cs typeface="Times New Roman" pitchFamily="18" charset="0"/>
              </a:rPr>
              <a:t> </a:t>
            </a:r>
            <a:r>
              <a:rPr spc="80" dirty="0">
                <a:solidFill>
                  <a:srgbClr val="FFFFFF"/>
                </a:solidFill>
                <a:latin typeface="Times New Roman" pitchFamily="18" charset="0"/>
                <a:cs typeface="Times New Roman" pitchFamily="18" charset="0"/>
              </a:rPr>
              <a:t>can</a:t>
            </a:r>
            <a:r>
              <a:rPr spc="-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collect</a:t>
            </a:r>
            <a:r>
              <a:rPr spc="-1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both</a:t>
            </a:r>
            <a:r>
              <a:rPr spc="-65"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qualitative</a:t>
            </a:r>
            <a:r>
              <a:rPr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and </a:t>
            </a:r>
            <a:r>
              <a:rPr spc="-30" dirty="0">
                <a:solidFill>
                  <a:srgbClr val="FFFFFF"/>
                </a:solidFill>
                <a:latin typeface="Times New Roman" pitchFamily="18" charset="0"/>
                <a:cs typeface="Times New Roman" pitchFamily="18" charset="0"/>
              </a:rPr>
              <a:t>quantitative</a:t>
            </a:r>
            <a:r>
              <a:rPr spc="-25"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data.</a:t>
            </a:r>
            <a:endParaRPr dirty="0">
              <a:latin typeface="Times New Roman" pitchFamily="18" charset="0"/>
              <a:cs typeface="Times New Roman" pitchFamily="18" charset="0"/>
            </a:endParaRPr>
          </a:p>
          <a:p>
            <a:pPr marL="12700" algn="just">
              <a:lnSpc>
                <a:spcPct val="100000"/>
              </a:lnSpc>
              <a:spcBef>
                <a:spcPts val="101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b="1" spc="-90" dirty="0">
                <a:solidFill>
                  <a:srgbClr val="FFFFFF"/>
                </a:solidFill>
                <a:latin typeface="Times New Roman" pitchFamily="18" charset="0"/>
                <a:cs typeface="Times New Roman" pitchFamily="18" charset="0"/>
              </a:rPr>
              <a:t>2.</a:t>
            </a:r>
            <a:r>
              <a:rPr b="1" spc="-15" dirty="0">
                <a:solidFill>
                  <a:srgbClr val="FFFFFF"/>
                </a:solidFill>
                <a:latin typeface="Times New Roman" pitchFamily="18" charset="0"/>
                <a:cs typeface="Times New Roman" pitchFamily="18" charset="0"/>
              </a:rPr>
              <a:t> </a:t>
            </a:r>
            <a:r>
              <a:rPr b="1" spc="-25" dirty="0">
                <a:solidFill>
                  <a:srgbClr val="FFFFFF"/>
                </a:solidFill>
                <a:latin typeface="Times New Roman" pitchFamily="18" charset="0"/>
                <a:cs typeface="Times New Roman" pitchFamily="18" charset="0"/>
              </a:rPr>
              <a:t>Observational</a:t>
            </a:r>
            <a:r>
              <a:rPr b="1" spc="-30" dirty="0">
                <a:solidFill>
                  <a:srgbClr val="FFFFFF"/>
                </a:solidFill>
                <a:latin typeface="Times New Roman" pitchFamily="18" charset="0"/>
                <a:cs typeface="Times New Roman" pitchFamily="18" charset="0"/>
              </a:rPr>
              <a:t> </a:t>
            </a:r>
            <a:r>
              <a:rPr b="1" spc="-10" dirty="0">
                <a:solidFill>
                  <a:srgbClr val="FFFFFF"/>
                </a:solidFill>
                <a:latin typeface="Times New Roman" pitchFamily="18" charset="0"/>
                <a:cs typeface="Times New Roman" pitchFamily="18" charset="0"/>
              </a:rPr>
              <a:t>Research</a:t>
            </a:r>
            <a:endParaRPr dirty="0">
              <a:latin typeface="Times New Roman" pitchFamily="18" charset="0"/>
              <a:cs typeface="Times New Roman" pitchFamily="18" charset="0"/>
            </a:endParaRPr>
          </a:p>
          <a:p>
            <a:pPr marL="12700" algn="just">
              <a:lnSpc>
                <a:spcPct val="100000"/>
              </a:lnSpc>
              <a:spcBef>
                <a:spcPts val="101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Observational</a:t>
            </a:r>
            <a:r>
              <a:rPr spc="-10"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research</a:t>
            </a:r>
            <a:r>
              <a:rPr spc="-60"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involves</a:t>
            </a:r>
            <a:r>
              <a:rPr spc="-35" dirty="0">
                <a:solidFill>
                  <a:srgbClr val="FFFFFF"/>
                </a:solidFill>
                <a:latin typeface="Times New Roman" pitchFamily="18" charset="0"/>
                <a:cs typeface="Times New Roman" pitchFamily="18" charset="0"/>
              </a:rPr>
              <a:t> </a:t>
            </a:r>
            <a:r>
              <a:rPr spc="-45" dirty="0">
                <a:solidFill>
                  <a:srgbClr val="FFFFFF"/>
                </a:solidFill>
                <a:latin typeface="Times New Roman" pitchFamily="18" charset="0"/>
                <a:cs typeface="Times New Roman" pitchFamily="18" charset="0"/>
              </a:rPr>
              <a:t>observing</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6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collecting</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data</a:t>
            </a:r>
            <a:r>
              <a:rPr spc="-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on</a:t>
            </a:r>
            <a:r>
              <a:rPr spc="-85"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60"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particular</a:t>
            </a:r>
            <a:r>
              <a:rPr spc="-3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population</a:t>
            </a:r>
            <a:r>
              <a:rPr spc="-55"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or</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phenomenon</a:t>
            </a:r>
            <a:r>
              <a:rPr spc="-30"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without</a:t>
            </a:r>
            <a:r>
              <a:rPr spc="1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manipulating</a:t>
            </a:r>
            <a:endParaRPr dirty="0">
              <a:latin typeface="Times New Roman" pitchFamily="18" charset="0"/>
              <a:cs typeface="Times New Roman" pitchFamily="18" charset="0"/>
            </a:endParaRPr>
          </a:p>
          <a:p>
            <a:pPr marL="356870" algn="just">
              <a:lnSpc>
                <a:spcPct val="100000"/>
              </a:lnSpc>
            </a:pPr>
            <a:r>
              <a:rPr spc="-40" dirty="0">
                <a:solidFill>
                  <a:srgbClr val="FFFFFF"/>
                </a:solidFill>
                <a:latin typeface="Times New Roman" pitchFamily="18" charset="0"/>
                <a:cs typeface="Times New Roman" pitchFamily="18" charset="0"/>
              </a:rPr>
              <a:t>variables</a:t>
            </a:r>
            <a:r>
              <a:rPr spc="-75" dirty="0">
                <a:solidFill>
                  <a:srgbClr val="FFFFFF"/>
                </a:solidFill>
                <a:latin typeface="Times New Roman" pitchFamily="18" charset="0"/>
                <a:cs typeface="Times New Roman" pitchFamily="18" charset="0"/>
              </a:rPr>
              <a:t> or </a:t>
            </a:r>
            <a:r>
              <a:rPr spc="-40" dirty="0">
                <a:solidFill>
                  <a:srgbClr val="FFFFFF"/>
                </a:solidFill>
                <a:latin typeface="Times New Roman" pitchFamily="18" charset="0"/>
                <a:cs typeface="Times New Roman" pitchFamily="18" charset="0"/>
              </a:rPr>
              <a:t>controlling</a:t>
            </a:r>
            <a:r>
              <a:rPr spc="-35" dirty="0">
                <a:solidFill>
                  <a:srgbClr val="FFFFFF"/>
                </a:solidFill>
                <a:latin typeface="Times New Roman" pitchFamily="18" charset="0"/>
                <a:cs typeface="Times New Roman" pitchFamily="18" charset="0"/>
              </a:rPr>
              <a:t> </a:t>
            </a:r>
            <a:r>
              <a:rPr spc="-40" dirty="0">
                <a:solidFill>
                  <a:srgbClr val="FFFFFF"/>
                </a:solidFill>
                <a:latin typeface="Times New Roman" pitchFamily="18" charset="0"/>
                <a:cs typeface="Times New Roman" pitchFamily="18" charset="0"/>
              </a:rPr>
              <a:t>conditions.</a:t>
            </a:r>
            <a:r>
              <a:rPr spc="-65" dirty="0">
                <a:solidFill>
                  <a:srgbClr val="FFFFFF"/>
                </a:solidFill>
                <a:latin typeface="Times New Roman" pitchFamily="18" charset="0"/>
                <a:cs typeface="Times New Roman" pitchFamily="18" charset="0"/>
              </a:rPr>
              <a:t> </a:t>
            </a:r>
            <a:r>
              <a:rPr spc="-180" dirty="0">
                <a:solidFill>
                  <a:srgbClr val="FFFFFF"/>
                </a:solidFill>
                <a:latin typeface="Times New Roman" pitchFamily="18" charset="0"/>
                <a:cs typeface="Times New Roman" pitchFamily="18" charset="0"/>
              </a:rPr>
              <a:t>It</a:t>
            </a:r>
            <a:r>
              <a:rPr spc="-100" dirty="0">
                <a:solidFill>
                  <a:srgbClr val="FFFFFF"/>
                </a:solidFill>
                <a:latin typeface="Times New Roman" pitchFamily="18" charset="0"/>
                <a:cs typeface="Times New Roman" pitchFamily="18" charset="0"/>
              </a:rPr>
              <a:t> </a:t>
            </a:r>
            <a:r>
              <a:rPr spc="80" dirty="0">
                <a:solidFill>
                  <a:srgbClr val="FFFFFF"/>
                </a:solidFill>
                <a:latin typeface="Times New Roman" pitchFamily="18" charset="0"/>
                <a:cs typeface="Times New Roman" pitchFamily="18" charset="0"/>
              </a:rPr>
              <a:t>can</a:t>
            </a:r>
            <a:r>
              <a:rPr spc="-70" dirty="0">
                <a:solidFill>
                  <a:srgbClr val="FFFFFF"/>
                </a:solidFill>
                <a:latin typeface="Times New Roman" pitchFamily="18" charset="0"/>
                <a:cs typeface="Times New Roman" pitchFamily="18" charset="0"/>
              </a:rPr>
              <a:t> </a:t>
            </a:r>
            <a:r>
              <a:rPr spc="70" dirty="0">
                <a:solidFill>
                  <a:srgbClr val="FFFFFF"/>
                </a:solidFill>
                <a:latin typeface="Times New Roman" pitchFamily="18" charset="0"/>
                <a:cs typeface="Times New Roman" pitchFamily="18" charset="0"/>
              </a:rPr>
              <a:t>be</a:t>
            </a:r>
            <a:r>
              <a:rPr spc="-105" dirty="0">
                <a:solidFill>
                  <a:srgbClr val="FFFFFF"/>
                </a:solidFill>
                <a:latin typeface="Times New Roman" pitchFamily="18" charset="0"/>
                <a:cs typeface="Times New Roman" pitchFamily="18" charset="0"/>
              </a:rPr>
              <a:t> </a:t>
            </a:r>
            <a:r>
              <a:rPr spc="45" dirty="0">
                <a:solidFill>
                  <a:srgbClr val="FFFFFF"/>
                </a:solidFill>
                <a:latin typeface="Times New Roman" pitchFamily="18" charset="0"/>
                <a:cs typeface="Times New Roman" pitchFamily="18" charset="0"/>
              </a:rPr>
              <a:t>conducted</a:t>
            </a:r>
            <a:r>
              <a:rPr spc="-60" dirty="0">
                <a:solidFill>
                  <a:srgbClr val="FFFFFF"/>
                </a:solidFill>
                <a:latin typeface="Times New Roman" pitchFamily="18" charset="0"/>
                <a:cs typeface="Times New Roman" pitchFamily="18" charset="0"/>
              </a:rPr>
              <a:t> </a:t>
            </a:r>
            <a:r>
              <a:rPr spc="-95" dirty="0">
                <a:solidFill>
                  <a:srgbClr val="FFFFFF"/>
                </a:solidFill>
                <a:latin typeface="Times New Roman" pitchFamily="18" charset="0"/>
                <a:cs typeface="Times New Roman" pitchFamily="18" charset="0"/>
              </a:rPr>
              <a:t>in</a:t>
            </a:r>
            <a:r>
              <a:rPr spc="-70" dirty="0">
                <a:solidFill>
                  <a:srgbClr val="FFFFFF"/>
                </a:solidFill>
                <a:latin typeface="Times New Roman" pitchFamily="18" charset="0"/>
                <a:cs typeface="Times New Roman" pitchFamily="18" charset="0"/>
              </a:rPr>
              <a:t> </a:t>
            </a:r>
            <a:r>
              <a:rPr spc="-55" dirty="0">
                <a:solidFill>
                  <a:srgbClr val="FFFFFF"/>
                </a:solidFill>
                <a:latin typeface="Times New Roman" pitchFamily="18" charset="0"/>
                <a:cs typeface="Times New Roman" pitchFamily="18" charset="0"/>
              </a:rPr>
              <a:t>naturalistic</a:t>
            </a:r>
            <a:r>
              <a:rPr dirty="0">
                <a:solidFill>
                  <a:srgbClr val="FFFFFF"/>
                </a:solidFill>
                <a:latin typeface="Times New Roman" pitchFamily="18" charset="0"/>
                <a:cs typeface="Times New Roman" pitchFamily="18" charset="0"/>
              </a:rPr>
              <a:t> </a:t>
            </a:r>
            <a:r>
              <a:rPr spc="-85" dirty="0">
                <a:solidFill>
                  <a:srgbClr val="FFFFFF"/>
                </a:solidFill>
                <a:latin typeface="Times New Roman" pitchFamily="18" charset="0"/>
                <a:cs typeface="Times New Roman" pitchFamily="18" charset="0"/>
              </a:rPr>
              <a:t>settings</a:t>
            </a:r>
            <a:r>
              <a:rPr spc="-25"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or </a:t>
            </a:r>
            <a:r>
              <a:rPr spc="-20" dirty="0">
                <a:solidFill>
                  <a:srgbClr val="FFFFFF"/>
                </a:solidFill>
                <a:latin typeface="Times New Roman" pitchFamily="18" charset="0"/>
                <a:cs typeface="Times New Roman" pitchFamily="18" charset="0"/>
              </a:rPr>
              <a:t>controlled</a:t>
            </a:r>
            <a:r>
              <a:rPr spc="-80"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laboratory</a:t>
            </a:r>
            <a:r>
              <a:rPr spc="-3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settings.</a:t>
            </a:r>
            <a:endParaRPr dirty="0">
              <a:latin typeface="Times New Roman" pitchFamily="18" charset="0"/>
              <a:cs typeface="Times New Roman" pitchFamily="18" charset="0"/>
            </a:endParaRPr>
          </a:p>
          <a:p>
            <a:pPr marL="12700" algn="just">
              <a:lnSpc>
                <a:spcPct val="100000"/>
              </a:lnSpc>
              <a:spcBef>
                <a:spcPts val="101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b="1" spc="-90" dirty="0">
                <a:solidFill>
                  <a:srgbClr val="FFFFFF"/>
                </a:solidFill>
                <a:latin typeface="Times New Roman" pitchFamily="18" charset="0"/>
                <a:cs typeface="Times New Roman" pitchFamily="18" charset="0"/>
              </a:rPr>
              <a:t>3.</a:t>
            </a:r>
            <a:r>
              <a:rPr b="1" spc="25" dirty="0">
                <a:solidFill>
                  <a:srgbClr val="FFFFFF"/>
                </a:solidFill>
                <a:latin typeface="Times New Roman" pitchFamily="18" charset="0"/>
                <a:cs typeface="Times New Roman" pitchFamily="18" charset="0"/>
              </a:rPr>
              <a:t> </a:t>
            </a:r>
            <a:r>
              <a:rPr b="1" dirty="0">
                <a:solidFill>
                  <a:srgbClr val="FFFFFF"/>
                </a:solidFill>
                <a:latin typeface="Times New Roman" pitchFamily="18" charset="0"/>
                <a:cs typeface="Times New Roman" pitchFamily="18" charset="0"/>
              </a:rPr>
              <a:t>Case</a:t>
            </a:r>
            <a:r>
              <a:rPr b="1" spc="30" dirty="0">
                <a:solidFill>
                  <a:srgbClr val="FFFFFF"/>
                </a:solidFill>
                <a:latin typeface="Times New Roman" pitchFamily="18" charset="0"/>
                <a:cs typeface="Times New Roman" pitchFamily="18" charset="0"/>
              </a:rPr>
              <a:t> </a:t>
            </a:r>
            <a:r>
              <a:rPr b="1" spc="-75" dirty="0">
                <a:solidFill>
                  <a:srgbClr val="FFFFFF"/>
                </a:solidFill>
                <a:latin typeface="Times New Roman" pitchFamily="18" charset="0"/>
                <a:cs typeface="Times New Roman" pitchFamily="18" charset="0"/>
              </a:rPr>
              <a:t>Study</a:t>
            </a:r>
            <a:r>
              <a:rPr b="1" spc="40" dirty="0">
                <a:solidFill>
                  <a:srgbClr val="FFFFFF"/>
                </a:solidFill>
                <a:latin typeface="Times New Roman" pitchFamily="18" charset="0"/>
                <a:cs typeface="Times New Roman" pitchFamily="18" charset="0"/>
              </a:rPr>
              <a:t> </a:t>
            </a:r>
            <a:r>
              <a:rPr b="1" spc="-10" dirty="0">
                <a:solidFill>
                  <a:srgbClr val="FFFFFF"/>
                </a:solidFill>
                <a:latin typeface="Times New Roman" pitchFamily="18" charset="0"/>
                <a:cs typeface="Times New Roman" pitchFamily="18" charset="0"/>
              </a:rPr>
              <a:t>Research</a:t>
            </a:r>
            <a:endParaRPr dirty="0">
              <a:latin typeface="Times New Roman" pitchFamily="18" charset="0"/>
              <a:cs typeface="Times New Roman" pitchFamily="18" charset="0"/>
            </a:endParaRPr>
          </a:p>
          <a:p>
            <a:pPr marL="356870" marR="286385" indent="-344805" algn="just">
              <a:lnSpc>
                <a:spcPct val="100000"/>
              </a:lnSpc>
              <a:spcBef>
                <a:spcPts val="985"/>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Case</a:t>
            </a:r>
            <a:r>
              <a:rPr spc="-85" dirty="0">
                <a:solidFill>
                  <a:srgbClr val="FFFFFF"/>
                </a:solidFill>
                <a:latin typeface="Times New Roman" pitchFamily="18" charset="0"/>
                <a:cs typeface="Times New Roman" pitchFamily="18" charset="0"/>
              </a:rPr>
              <a:t> </a:t>
            </a:r>
            <a:r>
              <a:rPr spc="-70" dirty="0">
                <a:solidFill>
                  <a:srgbClr val="FFFFFF"/>
                </a:solidFill>
                <a:latin typeface="Times New Roman" pitchFamily="18" charset="0"/>
                <a:cs typeface="Times New Roman" pitchFamily="18" charset="0"/>
              </a:rPr>
              <a:t>study</a:t>
            </a:r>
            <a:r>
              <a:rPr spc="-65"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research</a:t>
            </a:r>
            <a:r>
              <a:rPr spc="-75" dirty="0">
                <a:solidFill>
                  <a:srgbClr val="FFFFFF"/>
                </a:solidFill>
                <a:latin typeface="Times New Roman" pitchFamily="18" charset="0"/>
                <a:cs typeface="Times New Roman" pitchFamily="18" charset="0"/>
              </a:rPr>
              <a:t> </a:t>
            </a:r>
            <a:r>
              <a:rPr spc="-165" dirty="0">
                <a:solidFill>
                  <a:srgbClr val="FFFFFF"/>
                </a:solidFill>
                <a:latin typeface="Times New Roman" pitchFamily="18" charset="0"/>
                <a:cs typeface="Times New Roman" pitchFamily="18" charset="0"/>
              </a:rPr>
              <a:t>is</a:t>
            </a:r>
            <a:r>
              <a:rPr spc="-75"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7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type</a:t>
            </a:r>
            <a:r>
              <a:rPr spc="-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70"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descriptive</a:t>
            </a:r>
            <a:r>
              <a:rPr spc="-60"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research</a:t>
            </a:r>
            <a:r>
              <a:rPr spc="-75"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that</a:t>
            </a:r>
            <a:r>
              <a:rPr spc="-55"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focuses</a:t>
            </a:r>
            <a:r>
              <a:rPr spc="-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on</a:t>
            </a:r>
            <a:r>
              <a:rPr spc="-95"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75"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single</a:t>
            </a:r>
            <a:r>
              <a:rPr spc="-80"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individual,</a:t>
            </a:r>
            <a:r>
              <a:rPr spc="-10"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group,</a:t>
            </a:r>
            <a:r>
              <a:rPr spc="-65"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or </a:t>
            </a:r>
            <a:r>
              <a:rPr spc="-30" dirty="0">
                <a:solidFill>
                  <a:srgbClr val="FFFFFF"/>
                </a:solidFill>
                <a:latin typeface="Times New Roman" pitchFamily="18" charset="0"/>
                <a:cs typeface="Times New Roman" pitchFamily="18" charset="0"/>
              </a:rPr>
              <a:t>event.</a:t>
            </a:r>
            <a:r>
              <a:rPr spc="-40" dirty="0">
                <a:solidFill>
                  <a:srgbClr val="FFFFFF"/>
                </a:solidFill>
                <a:latin typeface="Times New Roman" pitchFamily="18" charset="0"/>
                <a:cs typeface="Times New Roman" pitchFamily="18" charset="0"/>
              </a:rPr>
              <a:t> </a:t>
            </a:r>
            <a:r>
              <a:rPr spc="-180" dirty="0">
                <a:solidFill>
                  <a:srgbClr val="FFFFFF"/>
                </a:solidFill>
                <a:latin typeface="Times New Roman" pitchFamily="18" charset="0"/>
                <a:cs typeface="Times New Roman" pitchFamily="18" charset="0"/>
              </a:rPr>
              <a:t>It</a:t>
            </a:r>
            <a:r>
              <a:rPr spc="-100"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involves</a:t>
            </a:r>
            <a:r>
              <a:rPr spc="-7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collecting </a:t>
            </a:r>
            <a:r>
              <a:rPr dirty="0">
                <a:solidFill>
                  <a:srgbClr val="FFFFFF"/>
                </a:solidFill>
                <a:latin typeface="Times New Roman" pitchFamily="18" charset="0"/>
                <a:cs typeface="Times New Roman" pitchFamily="18" charset="0"/>
              </a:rPr>
              <a:t>detailed</a:t>
            </a:r>
            <a:r>
              <a:rPr spc="-60"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information</a:t>
            </a:r>
            <a:r>
              <a:rPr spc="3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on</a:t>
            </a:r>
            <a:r>
              <a:rPr spc="-90"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the</a:t>
            </a:r>
            <a:r>
              <a:rPr spc="-30" dirty="0">
                <a:solidFill>
                  <a:srgbClr val="FFFFFF"/>
                </a:solidFill>
                <a:latin typeface="Times New Roman" pitchFamily="18" charset="0"/>
                <a:cs typeface="Times New Roman" pitchFamily="18" charset="0"/>
              </a:rPr>
              <a:t> </a:t>
            </a:r>
            <a:r>
              <a:rPr spc="-40" dirty="0">
                <a:solidFill>
                  <a:srgbClr val="FFFFFF"/>
                </a:solidFill>
                <a:latin typeface="Times New Roman" pitchFamily="18" charset="0"/>
                <a:cs typeface="Times New Roman" pitchFamily="18" charset="0"/>
              </a:rPr>
              <a:t>subject</a:t>
            </a:r>
            <a:r>
              <a:rPr spc="-105" dirty="0">
                <a:solidFill>
                  <a:srgbClr val="FFFFFF"/>
                </a:solidFill>
                <a:latin typeface="Times New Roman" pitchFamily="18" charset="0"/>
                <a:cs typeface="Times New Roman" pitchFamily="18" charset="0"/>
              </a:rPr>
              <a:t> </a:t>
            </a:r>
            <a:r>
              <a:rPr spc="-45" dirty="0">
                <a:solidFill>
                  <a:srgbClr val="FFFFFF"/>
                </a:solidFill>
                <a:latin typeface="Times New Roman" pitchFamily="18" charset="0"/>
                <a:cs typeface="Times New Roman" pitchFamily="18" charset="0"/>
              </a:rPr>
              <a:t>through</a:t>
            </a:r>
            <a:r>
              <a:rPr spc="-20"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55"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variety</a:t>
            </a:r>
            <a:r>
              <a:rPr spc="-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65" dirty="0">
                <a:solidFill>
                  <a:srgbClr val="FFFFFF"/>
                </a:solidFill>
                <a:latin typeface="Times New Roman" pitchFamily="18" charset="0"/>
                <a:cs typeface="Times New Roman" pitchFamily="18" charset="0"/>
              </a:rPr>
              <a:t> </a:t>
            </a:r>
            <a:r>
              <a:rPr spc="-40" dirty="0">
                <a:solidFill>
                  <a:srgbClr val="FFFFFF"/>
                </a:solidFill>
                <a:latin typeface="Times New Roman" pitchFamily="18" charset="0"/>
                <a:cs typeface="Times New Roman" pitchFamily="18" charset="0"/>
              </a:rPr>
              <a:t>methods,</a:t>
            </a:r>
            <a:r>
              <a:rPr spc="-35"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including</a:t>
            </a:r>
            <a:r>
              <a:rPr spc="-65" dirty="0">
                <a:solidFill>
                  <a:srgbClr val="FFFFFF"/>
                </a:solidFill>
                <a:latin typeface="Times New Roman" pitchFamily="18" charset="0"/>
                <a:cs typeface="Times New Roman" pitchFamily="18" charset="0"/>
              </a:rPr>
              <a:t> </a:t>
            </a:r>
            <a:r>
              <a:rPr spc="-85" dirty="0">
                <a:solidFill>
                  <a:srgbClr val="FFFFFF"/>
                </a:solidFill>
                <a:latin typeface="Times New Roman" pitchFamily="18" charset="0"/>
                <a:cs typeface="Times New Roman" pitchFamily="18" charset="0"/>
              </a:rPr>
              <a:t>interviews,</a:t>
            </a:r>
            <a:r>
              <a:rPr spc="-10" dirty="0">
                <a:solidFill>
                  <a:srgbClr val="FFFFFF"/>
                </a:solidFill>
                <a:latin typeface="Times New Roman" pitchFamily="18" charset="0"/>
                <a:cs typeface="Times New Roman" pitchFamily="18" charset="0"/>
              </a:rPr>
              <a:t> </a:t>
            </a:r>
            <a:r>
              <a:rPr spc="-55" dirty="0">
                <a:solidFill>
                  <a:srgbClr val="FFFFFF"/>
                </a:solidFill>
                <a:latin typeface="Times New Roman" pitchFamily="18" charset="0"/>
                <a:cs typeface="Times New Roman" pitchFamily="18" charset="0"/>
              </a:rPr>
              <a:t>observations,</a:t>
            </a:r>
            <a:r>
              <a:rPr spc="-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55"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examination</a:t>
            </a:r>
            <a:r>
              <a:rPr spc="-25" dirty="0">
                <a:solidFill>
                  <a:srgbClr val="FFFFFF"/>
                </a:solidFill>
                <a:latin typeface="Times New Roman" pitchFamily="18" charset="0"/>
                <a:cs typeface="Times New Roman" pitchFamily="18" charset="0"/>
              </a:rPr>
              <a:t> of </a:t>
            </a:r>
            <a:r>
              <a:rPr spc="-10" dirty="0">
                <a:solidFill>
                  <a:srgbClr val="FFFFFF"/>
                </a:solidFill>
                <a:latin typeface="Times New Roman" pitchFamily="18" charset="0"/>
                <a:cs typeface="Times New Roman" pitchFamily="18" charset="0"/>
              </a:rPr>
              <a:t>documents.</a:t>
            </a:r>
            <a:endParaRPr dirty="0">
              <a:latin typeface="Times New Roman" pitchFamily="18" charset="0"/>
              <a:cs typeface="Times New Roman" pitchFamily="18" charset="0"/>
            </a:endParaRPr>
          </a:p>
          <a:p>
            <a:pPr marL="12700" algn="just">
              <a:lnSpc>
                <a:spcPct val="100000"/>
              </a:lnSpc>
              <a:spcBef>
                <a:spcPts val="101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b="1" spc="-90" dirty="0">
                <a:solidFill>
                  <a:srgbClr val="FFFFFF"/>
                </a:solidFill>
                <a:latin typeface="Times New Roman" pitchFamily="18" charset="0"/>
                <a:cs typeface="Times New Roman" pitchFamily="18" charset="0"/>
              </a:rPr>
              <a:t>4.</a:t>
            </a:r>
            <a:r>
              <a:rPr b="1" spc="-15" dirty="0">
                <a:solidFill>
                  <a:srgbClr val="FFFFFF"/>
                </a:solidFill>
                <a:latin typeface="Times New Roman" pitchFamily="18" charset="0"/>
                <a:cs typeface="Times New Roman" pitchFamily="18" charset="0"/>
              </a:rPr>
              <a:t> </a:t>
            </a:r>
            <a:r>
              <a:rPr b="1" spc="-20" dirty="0">
                <a:solidFill>
                  <a:srgbClr val="FFFFFF"/>
                </a:solidFill>
                <a:latin typeface="Times New Roman" pitchFamily="18" charset="0"/>
                <a:cs typeface="Times New Roman" pitchFamily="18" charset="0"/>
              </a:rPr>
              <a:t>Focus</a:t>
            </a:r>
            <a:r>
              <a:rPr b="1" spc="-60" dirty="0">
                <a:solidFill>
                  <a:srgbClr val="FFFFFF"/>
                </a:solidFill>
                <a:latin typeface="Times New Roman" pitchFamily="18" charset="0"/>
                <a:cs typeface="Times New Roman" pitchFamily="18" charset="0"/>
              </a:rPr>
              <a:t> </a:t>
            </a:r>
            <a:r>
              <a:rPr b="1" dirty="0">
                <a:solidFill>
                  <a:srgbClr val="FFFFFF"/>
                </a:solidFill>
                <a:latin typeface="Times New Roman" pitchFamily="18" charset="0"/>
                <a:cs typeface="Times New Roman" pitchFamily="18" charset="0"/>
              </a:rPr>
              <a:t>Group</a:t>
            </a:r>
            <a:r>
              <a:rPr b="1" spc="-45" dirty="0">
                <a:solidFill>
                  <a:srgbClr val="FFFFFF"/>
                </a:solidFill>
                <a:latin typeface="Times New Roman" pitchFamily="18" charset="0"/>
                <a:cs typeface="Times New Roman" pitchFamily="18" charset="0"/>
              </a:rPr>
              <a:t> </a:t>
            </a:r>
            <a:r>
              <a:rPr b="1" spc="-10" dirty="0">
                <a:solidFill>
                  <a:srgbClr val="FFFFFF"/>
                </a:solidFill>
                <a:latin typeface="Times New Roman" pitchFamily="18" charset="0"/>
                <a:cs typeface="Times New Roman" pitchFamily="18" charset="0"/>
              </a:rPr>
              <a:t>Research</a:t>
            </a:r>
            <a:endParaRPr dirty="0">
              <a:latin typeface="Times New Roman" pitchFamily="18" charset="0"/>
              <a:cs typeface="Times New Roman" pitchFamily="18" charset="0"/>
            </a:endParaRPr>
          </a:p>
          <a:p>
            <a:pPr marL="12700" algn="just">
              <a:lnSpc>
                <a:spcPts val="1914"/>
              </a:lnSpc>
              <a:spcBef>
                <a:spcPts val="100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Focus</a:t>
            </a:r>
            <a:r>
              <a:rPr spc="-7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group</a:t>
            </a:r>
            <a:r>
              <a:rPr spc="-50"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research</a:t>
            </a:r>
            <a:r>
              <a:rPr spc="-70"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involves</a:t>
            </a:r>
            <a:r>
              <a:rPr spc="-70"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bringing</a:t>
            </a:r>
            <a:r>
              <a:rPr spc="-35"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together</a:t>
            </a:r>
            <a:r>
              <a:rPr spc="-20"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50" dirty="0">
                <a:solidFill>
                  <a:srgbClr val="FFFFFF"/>
                </a:solidFill>
                <a:latin typeface="Times New Roman" pitchFamily="18" charset="0"/>
                <a:cs typeface="Times New Roman" pitchFamily="18" charset="0"/>
              </a:rPr>
              <a:t> </a:t>
            </a:r>
            <a:r>
              <a:rPr spc="-80" dirty="0">
                <a:solidFill>
                  <a:srgbClr val="FFFFFF"/>
                </a:solidFill>
                <a:latin typeface="Times New Roman" pitchFamily="18" charset="0"/>
                <a:cs typeface="Times New Roman" pitchFamily="18" charset="0"/>
              </a:rPr>
              <a:t>small</a:t>
            </a:r>
            <a:r>
              <a:rPr spc="-10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group</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8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people</a:t>
            </a:r>
            <a:r>
              <a:rPr spc="-105"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to</a:t>
            </a:r>
            <a:r>
              <a:rPr spc="-60"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discuss</a:t>
            </a:r>
            <a:r>
              <a:rPr spc="-100"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particular</a:t>
            </a:r>
            <a:r>
              <a:rPr spc="-22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topic</a:t>
            </a:r>
            <a:r>
              <a:rPr spc="-50" dirty="0">
                <a:solidFill>
                  <a:srgbClr val="FFFFFF"/>
                </a:solidFill>
                <a:latin typeface="Times New Roman" pitchFamily="18" charset="0"/>
                <a:cs typeface="Times New Roman" pitchFamily="18" charset="0"/>
              </a:rPr>
              <a:t> </a:t>
            </a:r>
            <a:r>
              <a:rPr spc="-70" dirty="0">
                <a:solidFill>
                  <a:srgbClr val="FFFFFF"/>
                </a:solidFill>
                <a:latin typeface="Times New Roman" pitchFamily="18" charset="0"/>
                <a:cs typeface="Times New Roman" pitchFamily="18" charset="0"/>
              </a:rPr>
              <a:t>or</a:t>
            </a:r>
            <a:r>
              <a:rPr spc="-9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product.</a:t>
            </a:r>
            <a:r>
              <a:rPr spc="-3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Furthermore,</a:t>
            </a:r>
            <a:endParaRPr dirty="0">
              <a:latin typeface="Times New Roman" pitchFamily="18" charset="0"/>
              <a:cs typeface="Times New Roman" pitchFamily="18" charset="0"/>
            </a:endParaRPr>
          </a:p>
          <a:p>
            <a:pPr marL="356870" algn="just">
              <a:lnSpc>
                <a:spcPts val="1675"/>
              </a:lnSpc>
            </a:pPr>
            <a:r>
              <a:rPr spc="-25" dirty="0">
                <a:solidFill>
                  <a:srgbClr val="FFFFFF"/>
                </a:solidFill>
                <a:latin typeface="Times New Roman" pitchFamily="18" charset="0"/>
                <a:cs typeface="Times New Roman" pitchFamily="18" charset="0"/>
              </a:rPr>
              <a:t>the</a:t>
            </a:r>
            <a:r>
              <a:rPr spc="-5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group</a:t>
            </a:r>
            <a:r>
              <a:rPr spc="-45" dirty="0">
                <a:solidFill>
                  <a:srgbClr val="FFFFFF"/>
                </a:solidFill>
                <a:latin typeface="Times New Roman" pitchFamily="18" charset="0"/>
                <a:cs typeface="Times New Roman" pitchFamily="18" charset="0"/>
              </a:rPr>
              <a:t> </a:t>
            </a:r>
            <a:r>
              <a:rPr spc="-165" dirty="0">
                <a:solidFill>
                  <a:srgbClr val="FFFFFF"/>
                </a:solidFill>
                <a:latin typeface="Times New Roman" pitchFamily="18" charset="0"/>
                <a:cs typeface="Times New Roman" pitchFamily="18" charset="0"/>
              </a:rPr>
              <a:t>is</a:t>
            </a:r>
            <a:r>
              <a:rPr spc="-65"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usually</a:t>
            </a:r>
            <a:r>
              <a:rPr spc="-8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moderated</a:t>
            </a:r>
            <a:r>
              <a:rPr spc="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by</a:t>
            </a:r>
            <a:r>
              <a:rPr spc="-85"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65"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researcher</a:t>
            </a:r>
            <a:r>
              <a:rPr spc="-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75"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the </a:t>
            </a:r>
            <a:r>
              <a:rPr spc="-65" dirty="0">
                <a:solidFill>
                  <a:srgbClr val="FFFFFF"/>
                </a:solidFill>
                <a:latin typeface="Times New Roman" pitchFamily="18" charset="0"/>
                <a:cs typeface="Times New Roman" pitchFamily="18" charset="0"/>
              </a:rPr>
              <a:t>discussion</a:t>
            </a:r>
            <a:r>
              <a:rPr spc="-85" dirty="0">
                <a:solidFill>
                  <a:srgbClr val="FFFFFF"/>
                </a:solidFill>
                <a:latin typeface="Times New Roman" pitchFamily="18" charset="0"/>
                <a:cs typeface="Times New Roman" pitchFamily="18" charset="0"/>
              </a:rPr>
              <a:t> </a:t>
            </a:r>
            <a:r>
              <a:rPr spc="-170" dirty="0">
                <a:solidFill>
                  <a:srgbClr val="FFFFFF"/>
                </a:solidFill>
                <a:latin typeface="Times New Roman" pitchFamily="18" charset="0"/>
                <a:cs typeface="Times New Roman" pitchFamily="18" charset="0"/>
              </a:rPr>
              <a:t>is</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recorded</a:t>
            </a:r>
            <a:r>
              <a:rPr spc="-50"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for </a:t>
            </a:r>
            <a:r>
              <a:rPr spc="-45" dirty="0">
                <a:solidFill>
                  <a:srgbClr val="FFFFFF"/>
                </a:solidFill>
                <a:latin typeface="Times New Roman" pitchFamily="18" charset="0"/>
                <a:cs typeface="Times New Roman" pitchFamily="18" charset="0"/>
              </a:rPr>
              <a:t>later</a:t>
            </a:r>
            <a:r>
              <a:rPr spc="-7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analysis.</a:t>
            </a:r>
            <a:endParaRPr dirty="0">
              <a:latin typeface="Times New Roman" pitchFamily="18" charset="0"/>
              <a:cs typeface="Times New Roman" pitchFamily="18" charset="0"/>
            </a:endParaRPr>
          </a:p>
          <a:p>
            <a:pPr marL="12700" algn="just">
              <a:lnSpc>
                <a:spcPct val="100000"/>
              </a:lnSpc>
              <a:spcBef>
                <a:spcPts val="101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b="1" spc="-90" dirty="0">
                <a:solidFill>
                  <a:srgbClr val="FFFFFF"/>
                </a:solidFill>
                <a:latin typeface="Times New Roman" pitchFamily="18" charset="0"/>
                <a:cs typeface="Times New Roman" pitchFamily="18" charset="0"/>
              </a:rPr>
              <a:t>5.</a:t>
            </a:r>
            <a:r>
              <a:rPr b="1" spc="-15" dirty="0">
                <a:solidFill>
                  <a:srgbClr val="FFFFFF"/>
                </a:solidFill>
                <a:latin typeface="Times New Roman" pitchFamily="18" charset="0"/>
                <a:cs typeface="Times New Roman" pitchFamily="18" charset="0"/>
              </a:rPr>
              <a:t> </a:t>
            </a:r>
            <a:r>
              <a:rPr b="1" spc="-40" dirty="0">
                <a:solidFill>
                  <a:srgbClr val="FFFFFF"/>
                </a:solidFill>
                <a:latin typeface="Times New Roman" pitchFamily="18" charset="0"/>
                <a:cs typeface="Times New Roman" pitchFamily="18" charset="0"/>
              </a:rPr>
              <a:t>Ethnographic</a:t>
            </a:r>
            <a:r>
              <a:rPr b="1" spc="20" dirty="0">
                <a:solidFill>
                  <a:srgbClr val="FFFFFF"/>
                </a:solidFill>
                <a:latin typeface="Times New Roman" pitchFamily="18" charset="0"/>
                <a:cs typeface="Times New Roman" pitchFamily="18" charset="0"/>
              </a:rPr>
              <a:t> </a:t>
            </a:r>
            <a:r>
              <a:rPr b="1" spc="-10" dirty="0">
                <a:solidFill>
                  <a:srgbClr val="FFFFFF"/>
                </a:solidFill>
                <a:latin typeface="Times New Roman" pitchFamily="18" charset="0"/>
                <a:cs typeface="Times New Roman" pitchFamily="18" charset="0"/>
              </a:rPr>
              <a:t>Research</a:t>
            </a:r>
            <a:endParaRPr dirty="0">
              <a:latin typeface="Times New Roman" pitchFamily="18" charset="0"/>
              <a:cs typeface="Times New Roman" pitchFamily="18" charset="0"/>
            </a:endParaRPr>
          </a:p>
          <a:p>
            <a:pPr marL="356870" marR="68580" indent="-344805" algn="just">
              <a:lnSpc>
                <a:spcPct val="100000"/>
              </a:lnSpc>
              <a:spcBef>
                <a:spcPts val="1010"/>
              </a:spcBef>
              <a:tabLst>
                <a:tab pos="356870" algn="l"/>
              </a:tabLst>
            </a:pPr>
            <a:r>
              <a:rPr spc="60" dirty="0">
                <a:solidFill>
                  <a:srgbClr val="EE52A4"/>
                </a:solidFill>
                <a:latin typeface="Times New Roman" pitchFamily="18" charset="0"/>
                <a:cs typeface="Times New Roman" pitchFamily="18" charset="0"/>
              </a:rPr>
              <a:t>▶</a:t>
            </a:r>
            <a:r>
              <a:rPr dirty="0">
                <a:solidFill>
                  <a:srgbClr val="EE52A4"/>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Ethnographic</a:t>
            </a:r>
            <a:r>
              <a:rPr dirty="0">
                <a:solidFill>
                  <a:srgbClr val="FFFFFF"/>
                </a:solidFill>
                <a:latin typeface="Times New Roman" pitchFamily="18" charset="0"/>
                <a:cs typeface="Times New Roman" pitchFamily="18" charset="0"/>
              </a:rPr>
              <a:t> </a:t>
            </a:r>
            <a:r>
              <a:rPr spc="-30" dirty="0">
                <a:solidFill>
                  <a:srgbClr val="FFFFFF"/>
                </a:solidFill>
                <a:latin typeface="Times New Roman" pitchFamily="18" charset="0"/>
                <a:cs typeface="Times New Roman" pitchFamily="18" charset="0"/>
              </a:rPr>
              <a:t>research</a:t>
            </a:r>
            <a:r>
              <a:rPr spc="-70" dirty="0">
                <a:solidFill>
                  <a:srgbClr val="FFFFFF"/>
                </a:solidFill>
                <a:latin typeface="Times New Roman" pitchFamily="18" charset="0"/>
                <a:cs typeface="Times New Roman" pitchFamily="18" charset="0"/>
              </a:rPr>
              <a:t> </a:t>
            </a:r>
            <a:r>
              <a:rPr spc="-65" dirty="0">
                <a:solidFill>
                  <a:srgbClr val="FFFFFF"/>
                </a:solidFill>
                <a:latin typeface="Times New Roman" pitchFamily="18" charset="0"/>
                <a:cs typeface="Times New Roman" pitchFamily="18" charset="0"/>
              </a:rPr>
              <a:t>involves </a:t>
            </a:r>
            <a:r>
              <a:rPr dirty="0">
                <a:solidFill>
                  <a:srgbClr val="FFFFFF"/>
                </a:solidFill>
                <a:latin typeface="Times New Roman" pitchFamily="18" charset="0"/>
                <a:cs typeface="Times New Roman" pitchFamily="18" charset="0"/>
              </a:rPr>
              <a:t>conducting</a:t>
            </a:r>
            <a:r>
              <a:rPr spc="-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detailed</a:t>
            </a:r>
            <a:r>
              <a:rPr spc="-55"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observations</a:t>
            </a:r>
            <a:r>
              <a:rPr spc="-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85"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75"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particular</a:t>
            </a:r>
            <a:r>
              <a:rPr spc="-45" dirty="0">
                <a:solidFill>
                  <a:srgbClr val="FFFFFF"/>
                </a:solidFill>
                <a:latin typeface="Times New Roman" pitchFamily="18" charset="0"/>
                <a:cs typeface="Times New Roman" pitchFamily="18" charset="0"/>
              </a:rPr>
              <a:t> </a:t>
            </a:r>
            <a:r>
              <a:rPr spc="-40" dirty="0">
                <a:solidFill>
                  <a:srgbClr val="FFFFFF"/>
                </a:solidFill>
                <a:latin typeface="Times New Roman" pitchFamily="18" charset="0"/>
                <a:cs typeface="Times New Roman" pitchFamily="18" charset="0"/>
              </a:rPr>
              <a:t>culture</a:t>
            </a:r>
            <a:r>
              <a:rPr spc="-25" dirty="0">
                <a:solidFill>
                  <a:srgbClr val="FFFFFF"/>
                </a:solidFill>
                <a:latin typeface="Times New Roman" pitchFamily="18" charset="0"/>
                <a:cs typeface="Times New Roman" pitchFamily="18" charset="0"/>
              </a:rPr>
              <a:t> </a:t>
            </a:r>
            <a:r>
              <a:rPr spc="-75" dirty="0">
                <a:solidFill>
                  <a:srgbClr val="FFFFFF"/>
                </a:solidFill>
                <a:latin typeface="Times New Roman" pitchFamily="18" charset="0"/>
                <a:cs typeface="Times New Roman" pitchFamily="18" charset="0"/>
              </a:rPr>
              <a:t>or </a:t>
            </a:r>
            <a:r>
              <a:rPr spc="-45" dirty="0">
                <a:solidFill>
                  <a:srgbClr val="FFFFFF"/>
                </a:solidFill>
                <a:latin typeface="Times New Roman" pitchFamily="18" charset="0"/>
                <a:cs typeface="Times New Roman" pitchFamily="18" charset="0"/>
              </a:rPr>
              <a:t>community.</a:t>
            </a:r>
            <a:r>
              <a:rPr spc="-35" dirty="0">
                <a:solidFill>
                  <a:srgbClr val="FFFFFF"/>
                </a:solidFill>
                <a:latin typeface="Times New Roman" pitchFamily="18" charset="0"/>
                <a:cs typeface="Times New Roman" pitchFamily="18" charset="0"/>
              </a:rPr>
              <a:t> </a:t>
            </a:r>
            <a:r>
              <a:rPr spc="-180" dirty="0">
                <a:solidFill>
                  <a:srgbClr val="FFFFFF"/>
                </a:solidFill>
                <a:latin typeface="Times New Roman" pitchFamily="18" charset="0"/>
                <a:cs typeface="Times New Roman" pitchFamily="18" charset="0"/>
              </a:rPr>
              <a:t>It</a:t>
            </a:r>
            <a:r>
              <a:rPr spc="-95" dirty="0">
                <a:solidFill>
                  <a:srgbClr val="FFFFFF"/>
                </a:solidFill>
                <a:latin typeface="Times New Roman" pitchFamily="18" charset="0"/>
                <a:cs typeface="Times New Roman" pitchFamily="18" charset="0"/>
              </a:rPr>
              <a:t> </a:t>
            </a:r>
            <a:r>
              <a:rPr spc="-170" dirty="0">
                <a:solidFill>
                  <a:srgbClr val="FFFFFF"/>
                </a:solidFill>
                <a:latin typeface="Times New Roman" pitchFamily="18" charset="0"/>
                <a:cs typeface="Times New Roman" pitchFamily="18" charset="0"/>
              </a:rPr>
              <a:t>is</a:t>
            </a:r>
            <a:r>
              <a:rPr spc="-7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often</a:t>
            </a:r>
            <a:r>
              <a:rPr spc="-45"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used</a:t>
            </a:r>
            <a:r>
              <a:rPr spc="-75"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to</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gain</a:t>
            </a:r>
            <a:r>
              <a:rPr spc="-70" dirty="0">
                <a:solidFill>
                  <a:srgbClr val="FFFFFF"/>
                </a:solidFill>
                <a:latin typeface="Times New Roman" pitchFamily="18" charset="0"/>
                <a:cs typeface="Times New Roman" pitchFamily="18" charset="0"/>
              </a:rPr>
              <a:t> </a:t>
            </a:r>
            <a:r>
              <a:rPr spc="55" dirty="0">
                <a:solidFill>
                  <a:srgbClr val="FFFFFF"/>
                </a:solidFill>
                <a:latin typeface="Times New Roman" pitchFamily="18" charset="0"/>
                <a:cs typeface="Times New Roman" pitchFamily="18" charset="0"/>
              </a:rPr>
              <a:t>a </a:t>
            </a:r>
            <a:r>
              <a:rPr spc="70" dirty="0">
                <a:solidFill>
                  <a:srgbClr val="FFFFFF"/>
                </a:solidFill>
                <a:latin typeface="Times New Roman" pitchFamily="18" charset="0"/>
                <a:cs typeface="Times New Roman" pitchFamily="18" charset="0"/>
              </a:rPr>
              <a:t>deep</a:t>
            </a:r>
            <a:r>
              <a:rPr spc="-75"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understanding</a:t>
            </a:r>
            <a:r>
              <a:rPr spc="-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65"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the</a:t>
            </a:r>
            <a:r>
              <a:rPr spc="-50" dirty="0">
                <a:solidFill>
                  <a:srgbClr val="FFFFFF"/>
                </a:solidFill>
                <a:latin typeface="Times New Roman" pitchFamily="18" charset="0"/>
                <a:cs typeface="Times New Roman" pitchFamily="18" charset="0"/>
              </a:rPr>
              <a:t> </a:t>
            </a:r>
            <a:r>
              <a:rPr spc="-55" dirty="0">
                <a:solidFill>
                  <a:srgbClr val="FFFFFF"/>
                </a:solidFill>
                <a:latin typeface="Times New Roman" pitchFamily="18" charset="0"/>
                <a:cs typeface="Times New Roman" pitchFamily="18" charset="0"/>
              </a:rPr>
              <a:t>beliefs,</a:t>
            </a:r>
            <a:r>
              <a:rPr spc="-80"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behaviors,</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practices</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90" dirty="0">
                <a:solidFill>
                  <a:srgbClr val="FFFFFF"/>
                </a:solidFill>
                <a:latin typeface="Times New Roman" pitchFamily="18" charset="0"/>
                <a:cs typeface="Times New Roman" pitchFamily="18" charset="0"/>
              </a:rPr>
              <a:t> </a:t>
            </a:r>
            <a:r>
              <a:rPr spc="105" dirty="0">
                <a:solidFill>
                  <a:srgbClr val="FFFFFF"/>
                </a:solidFill>
                <a:latin typeface="Times New Roman" pitchFamily="18" charset="0"/>
                <a:cs typeface="Times New Roman" pitchFamily="18" charset="0"/>
              </a:rPr>
              <a:t>a</a:t>
            </a:r>
            <a:r>
              <a:rPr spc="-50" dirty="0">
                <a:solidFill>
                  <a:srgbClr val="FFFFFF"/>
                </a:solidFill>
                <a:latin typeface="Times New Roman" pitchFamily="18" charset="0"/>
                <a:cs typeface="Times New Roman" pitchFamily="18" charset="0"/>
              </a:rPr>
              <a:t> </a:t>
            </a:r>
            <a:r>
              <a:rPr spc="-35" dirty="0">
                <a:solidFill>
                  <a:srgbClr val="FFFFFF"/>
                </a:solidFill>
                <a:latin typeface="Times New Roman" pitchFamily="18" charset="0"/>
                <a:cs typeface="Times New Roman" pitchFamily="18" charset="0"/>
              </a:rPr>
              <a:t>particular</a:t>
            </a:r>
            <a:r>
              <a:rPr spc="-4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group.</a:t>
            </a:r>
            <a:endParaRPr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pattFill prst="dkUpDiag">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Text Placeholder 2"/>
          <p:cNvSpPr>
            <a:spLocks noGrp="1"/>
          </p:cNvSpPr>
          <p:nvPr>
            <p:ph idx="1"/>
          </p:nvPr>
        </p:nvSpPr>
        <p:spPr>
          <a:xfrm>
            <a:off x="1219200" y="1828800"/>
            <a:ext cx="9453245" cy="2769989"/>
          </a:xfrm>
        </p:spPr>
        <p:txBody>
          <a:bodyPr/>
          <a:lstStyle/>
          <a:p>
            <a:pPr algn="ctr"/>
            <a:r>
              <a:rPr lang="en-US" sz="6000" b="1" spc="-75" dirty="0">
                <a:latin typeface="Tahoma"/>
                <a:cs typeface="Tahoma"/>
              </a:rPr>
              <a:t>Cross</a:t>
            </a:r>
            <a:r>
              <a:rPr lang="en-US" sz="6000" b="1" spc="-114" dirty="0">
                <a:latin typeface="Tahoma"/>
                <a:cs typeface="Tahoma"/>
              </a:rPr>
              <a:t> </a:t>
            </a:r>
            <a:r>
              <a:rPr lang="en-US" sz="6000" b="1" spc="-35" dirty="0">
                <a:latin typeface="Tahoma"/>
                <a:cs typeface="Tahoma"/>
              </a:rPr>
              <a:t>sectional</a:t>
            </a:r>
            <a:r>
              <a:rPr lang="en-US" sz="6000" b="1" spc="-70" dirty="0">
                <a:latin typeface="Tahoma"/>
                <a:cs typeface="Tahoma"/>
              </a:rPr>
              <a:t> </a:t>
            </a:r>
            <a:r>
              <a:rPr lang="en-US" sz="6000" b="1" spc="-170" dirty="0">
                <a:latin typeface="Tahoma"/>
                <a:cs typeface="Tahoma"/>
              </a:rPr>
              <a:t>studies</a:t>
            </a:r>
            <a:r>
              <a:rPr lang="en-US" sz="6000" b="1" spc="-110" dirty="0">
                <a:latin typeface="Tahoma"/>
                <a:cs typeface="Tahoma"/>
              </a:rPr>
              <a:t> </a:t>
            </a:r>
            <a:r>
              <a:rPr lang="en-US" sz="6000" b="1" dirty="0">
                <a:latin typeface="Tahoma"/>
                <a:cs typeface="Tahoma"/>
              </a:rPr>
              <a:t>and</a:t>
            </a:r>
            <a:r>
              <a:rPr lang="en-US" sz="6000" b="1" spc="-95" dirty="0">
                <a:latin typeface="Tahoma"/>
                <a:cs typeface="Tahoma"/>
              </a:rPr>
              <a:t> </a:t>
            </a:r>
          </a:p>
          <a:p>
            <a:pPr algn="ctr"/>
            <a:r>
              <a:rPr lang="en-US" sz="6000" b="1" spc="-100" dirty="0">
                <a:latin typeface="Tahoma"/>
                <a:cs typeface="Tahoma"/>
              </a:rPr>
              <a:t>longitudinal </a:t>
            </a:r>
            <a:r>
              <a:rPr lang="en-US" sz="6000" b="1" spc="-50" dirty="0">
                <a:latin typeface="Tahoma"/>
                <a:cs typeface="Tahoma"/>
              </a:rPr>
              <a:t>studies.</a:t>
            </a:r>
            <a:endParaRPr lang="en-IN" sz="6000" dirty="0"/>
          </a:p>
        </p:txBody>
      </p:sp>
    </p:spTree>
    <p:extLst>
      <p:ext uri="{BB962C8B-B14F-4D97-AF65-F5344CB8AC3E}">
        <p14:creationId xmlns:p14="http://schemas.microsoft.com/office/powerpoint/2010/main" val="1025374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381000"/>
            <a:ext cx="12192000" cy="6858000"/>
            <a:chOff x="0" y="0"/>
            <a:chExt cx="12192000" cy="6858000"/>
          </a:xfrm>
        </p:grpSpPr>
        <p:pic>
          <p:nvPicPr>
            <p:cNvPr id="3" name="object 3"/>
            <p:cNvPicPr/>
            <p:nvPr/>
          </p:nvPicPr>
          <p:blipFill>
            <a:blip r:embed="rId2" cstate="print"/>
            <a:stretch>
              <a:fillRect/>
            </a:stretch>
          </p:blipFill>
          <p:spPr>
            <a:xfrm>
              <a:off x="0" y="1"/>
              <a:ext cx="12192000" cy="6857999"/>
            </a:xfrm>
            <a:prstGeom prst="rect">
              <a:avLst/>
            </a:prstGeom>
          </p:spPr>
        </p:pic>
        <p:pic>
          <p:nvPicPr>
            <p:cNvPr id="4" name="object 4"/>
            <p:cNvPicPr/>
            <p:nvPr/>
          </p:nvPicPr>
          <p:blipFill>
            <a:blip r:embed="rId3" cstate="print"/>
            <a:stretch>
              <a:fillRect/>
            </a:stretch>
          </p:blipFill>
          <p:spPr>
            <a:xfrm>
              <a:off x="1143000" y="1828800"/>
              <a:ext cx="8915400"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p:nvPr/>
        </p:nvSpPr>
        <p:spPr>
          <a:xfrm>
            <a:off x="642315" y="452158"/>
            <a:ext cx="10940085" cy="542455"/>
          </a:xfrm>
          <a:prstGeom prst="rect">
            <a:avLst/>
          </a:prstGeom>
        </p:spPr>
        <p:txBody>
          <a:bodyPr vert="horz" wrap="square" lIns="0" tIns="110489" rIns="0" bIns="0" rtlCol="0">
            <a:spAutoFit/>
          </a:bodyPr>
          <a:lstStyle/>
          <a:p>
            <a:pPr marL="12700">
              <a:spcBef>
                <a:spcPts val="869"/>
              </a:spcBef>
              <a:tabLst>
                <a:tab pos="356870" algn="l"/>
              </a:tabLst>
            </a:pPr>
            <a:r>
              <a:rPr sz="2000" spc="90" dirty="0">
                <a:solidFill>
                  <a:srgbClr val="EE52A4"/>
                </a:solidFill>
                <a:latin typeface="Times New Roman" pitchFamily="18" charset="0"/>
                <a:cs typeface="Times New Roman" pitchFamily="18" charset="0"/>
              </a:rPr>
              <a:t>▶</a:t>
            </a:r>
            <a:r>
              <a:rPr sz="2000">
                <a:solidFill>
                  <a:srgbClr val="EE52A4"/>
                </a:solidFill>
                <a:latin typeface="Times New Roman" pitchFamily="18" charset="0"/>
                <a:cs typeface="Times New Roman" pitchFamily="18" charset="0"/>
              </a:rPr>
              <a:t>	</a:t>
            </a:r>
            <a:r>
              <a:rPr sz="2800" spc="-10">
                <a:solidFill>
                  <a:srgbClr val="FFFFFF"/>
                </a:solidFill>
                <a:latin typeface="Times New Roman" pitchFamily="18" charset="0"/>
                <a:cs typeface="Times New Roman" pitchFamily="18" charset="0"/>
              </a:rPr>
              <a:t>.</a:t>
            </a:r>
            <a:endParaRPr sz="2800">
              <a:latin typeface="Times New Roman" pitchFamily="18" charset="0"/>
              <a:cs typeface="Times New Roman" pitchFamily="18" charset="0"/>
            </a:endParaRPr>
          </a:p>
        </p:txBody>
      </p:sp>
      <p:sp>
        <p:nvSpPr>
          <p:cNvPr id="12" name="Rectangle 11"/>
          <p:cNvSpPr/>
          <p:nvPr/>
        </p:nvSpPr>
        <p:spPr>
          <a:xfrm>
            <a:off x="381000" y="490210"/>
            <a:ext cx="8382000" cy="523220"/>
          </a:xfrm>
          <a:prstGeom prst="rect">
            <a:avLst/>
          </a:prstGeom>
        </p:spPr>
        <p:txBody>
          <a:bodyPr wrap="square">
            <a:spAutoFit/>
          </a:bodyPr>
          <a:lstStyle/>
          <a:p>
            <a:r>
              <a:rPr lang="en-IN" sz="2800" b="1" dirty="0">
                <a:solidFill>
                  <a:schemeClr val="bg1"/>
                </a:solidFill>
                <a:latin typeface="Times New Roman" pitchFamily="18" charset="0"/>
                <a:cs typeface="Times New Roman" pitchFamily="18" charset="0"/>
              </a:rPr>
              <a:t>Characteristics of Research Design</a:t>
            </a:r>
          </a:p>
        </p:txBody>
      </p:sp>
      <p:sp>
        <p:nvSpPr>
          <p:cNvPr id="14" name="Rectangle 13"/>
          <p:cNvSpPr/>
          <p:nvPr/>
        </p:nvSpPr>
        <p:spPr>
          <a:xfrm>
            <a:off x="381000" y="1066801"/>
            <a:ext cx="11353800" cy="6001643"/>
          </a:xfrm>
          <a:prstGeom prst="rect">
            <a:avLst/>
          </a:prstGeom>
        </p:spPr>
        <p:txBody>
          <a:bodyPr wrap="square">
            <a:spAutoFit/>
          </a:bodyPr>
          <a:lstStyle/>
          <a:p>
            <a:pPr algn="just"/>
            <a:r>
              <a:rPr lang="en-IN" sz="2400" b="1" dirty="0">
                <a:solidFill>
                  <a:schemeClr val="bg1"/>
                </a:solidFill>
                <a:latin typeface="Times New Roman" pitchFamily="18" charset="0"/>
                <a:cs typeface="Times New Roman" pitchFamily="18" charset="0"/>
              </a:rPr>
              <a:t>3. Validity:</a:t>
            </a:r>
            <a:r>
              <a:rPr lang="en-IN" sz="2400" dirty="0">
                <a:solidFill>
                  <a:schemeClr val="bg1"/>
                </a:solidFill>
                <a:latin typeface="Times New Roman" pitchFamily="18" charset="0"/>
                <a:cs typeface="Times New Roman" pitchFamily="18" charset="0"/>
              </a:rPr>
              <a:t> Validity is the use of the right instruments to quantify the intended goals properly. </a:t>
            </a:r>
          </a:p>
          <a:p>
            <a:pPr algn="just">
              <a:buFont typeface="Arial" pitchFamily="34" charset="0"/>
              <a:buChar char="•"/>
            </a:pPr>
            <a:r>
              <a:rPr lang="en-IN" sz="2400" dirty="0">
                <a:solidFill>
                  <a:schemeClr val="bg1"/>
                </a:solidFill>
                <a:latin typeface="Times New Roman" pitchFamily="18" charset="0"/>
                <a:cs typeface="Times New Roman" pitchFamily="18" charset="0"/>
              </a:rPr>
              <a:t> The stated or implied objectives of a piece of research must be met through a valid design of the research. </a:t>
            </a:r>
          </a:p>
          <a:p>
            <a:pPr algn="just">
              <a:buFont typeface="Arial" pitchFamily="34" charset="0"/>
              <a:buChar char="•"/>
            </a:pPr>
            <a:r>
              <a:rPr lang="en-IN" sz="2400" dirty="0">
                <a:solidFill>
                  <a:schemeClr val="bg1"/>
                </a:solidFill>
                <a:latin typeface="Times New Roman" pitchFamily="18" charset="0"/>
                <a:cs typeface="Times New Roman" pitchFamily="18" charset="0"/>
              </a:rPr>
              <a:t> For example, the application of questions when developing the initial study structure helps in the exclusion of invalidity and ensures that the results are relevant and align with the overall goal of the research study.</a:t>
            </a:r>
          </a:p>
          <a:p>
            <a:pPr algn="just"/>
            <a:endParaRPr lang="en-IN" sz="2400" b="1" dirty="0">
              <a:solidFill>
                <a:schemeClr val="bg1"/>
              </a:solidFill>
              <a:latin typeface="Times New Roman" pitchFamily="18" charset="0"/>
              <a:cs typeface="Times New Roman" pitchFamily="18" charset="0"/>
            </a:endParaRPr>
          </a:p>
          <a:p>
            <a:pPr algn="just"/>
            <a:r>
              <a:rPr lang="en-IN" sz="2400" b="1" dirty="0">
                <a:solidFill>
                  <a:schemeClr val="bg1"/>
                </a:solidFill>
                <a:latin typeface="Times New Roman" pitchFamily="18" charset="0"/>
                <a:cs typeface="Times New Roman" pitchFamily="18" charset="0"/>
              </a:rPr>
              <a:t>4. Generalisation: </a:t>
            </a:r>
            <a:r>
              <a:rPr lang="en-IN" sz="2400" dirty="0">
                <a:solidFill>
                  <a:schemeClr val="bg1"/>
                </a:solidFill>
                <a:latin typeface="Times New Roman" pitchFamily="18" charset="0"/>
                <a:cs typeface="Times New Roman" pitchFamily="18" charset="0"/>
              </a:rPr>
              <a:t>A good research design also makes it possible to generalise results to the wider population, even beyond the test group. </a:t>
            </a:r>
          </a:p>
          <a:p>
            <a:pPr algn="just">
              <a:buFont typeface="Arial" pitchFamily="34" charset="0"/>
              <a:buChar char="•"/>
            </a:pPr>
            <a:r>
              <a:rPr lang="en-IN" sz="2400" dirty="0">
                <a:solidFill>
                  <a:schemeClr val="bg1"/>
                </a:solidFill>
                <a:latin typeface="Times New Roman" pitchFamily="18" charset="0"/>
                <a:cs typeface="Times New Roman" pitchFamily="18" charset="0"/>
              </a:rPr>
              <a:t> This indicates that while using the results, the moderator can apply them in other settings/contexts or with other subjects and still get statistical validity. </a:t>
            </a:r>
          </a:p>
          <a:p>
            <a:pPr algn="just">
              <a:buFont typeface="Arial" pitchFamily="34" charset="0"/>
              <a:buChar char="•"/>
            </a:pPr>
            <a:r>
              <a:rPr lang="en-IN" sz="2400" dirty="0">
                <a:solidFill>
                  <a:schemeClr val="bg1"/>
                </a:solidFill>
                <a:latin typeface="Times New Roman" pitchFamily="18" charset="0"/>
                <a:cs typeface="Times New Roman" pitchFamily="18" charset="0"/>
              </a:rPr>
              <a:t> The generalisations of the research design are a gain to the study as they can be of relevance to many areas and can therefore impact society.</a:t>
            </a:r>
          </a:p>
          <a:p>
            <a:pPr algn="just">
              <a:buFont typeface="Arial" pitchFamily="34" charset="0"/>
              <a:buChar char="•"/>
            </a:pPr>
            <a:endParaRPr lang="en-US" sz="2400" dirty="0">
              <a:solidFill>
                <a:schemeClr val="bg1"/>
              </a:solidFill>
              <a:latin typeface="Times New Roman" pitchFamily="18" charset="0"/>
              <a:cs typeface="Times New Roman" pitchFamily="18" charset="0"/>
            </a:endParaRPr>
          </a:p>
          <a:p>
            <a:pPr algn="just">
              <a:buFont typeface="Arial" pitchFamily="34" charset="0"/>
              <a:buChar char="•"/>
            </a:pPr>
            <a:endParaRPr lang="en-IN" sz="2400" dirty="0">
              <a:solidFill>
                <a:schemeClr val="bg1"/>
              </a:solidFill>
              <a:latin typeface="Times New Roman" pitchFamily="18" charset="0"/>
              <a:cs typeface="Times New Roman" pitchFamily="18" charset="0"/>
            </a:endParaRPr>
          </a:p>
        </p:txBody>
      </p:sp>
      <p:pic>
        <p:nvPicPr>
          <p:cNvPr id="6146"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475" y="-104553"/>
            <a:ext cx="9755125" cy="6524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pattFill prst="pct5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9982200" cy="304800"/>
          </a:xfrm>
        </p:spPr>
        <p:txBody>
          <a:bodyPr>
            <a:noAutofit/>
          </a:bodyPr>
          <a:lstStyle/>
          <a:p>
            <a:r>
              <a:rPr lang="en-IN" sz="3200" b="1" spc="-105" dirty="0">
                <a:solidFill>
                  <a:schemeClr val="tx1"/>
                </a:solidFill>
                <a:latin typeface="Times New Roman" pitchFamily="18" charset="0"/>
                <a:cs typeface="Times New Roman" pitchFamily="18" charset="0"/>
              </a:rPr>
              <a:t>Cross-</a:t>
            </a:r>
            <a:r>
              <a:rPr lang="en-IN" sz="3200" b="1" spc="-45" dirty="0">
                <a:solidFill>
                  <a:schemeClr val="tx1"/>
                </a:solidFill>
                <a:latin typeface="Times New Roman" pitchFamily="18" charset="0"/>
                <a:cs typeface="Times New Roman" pitchFamily="18" charset="0"/>
              </a:rPr>
              <a:t>sectional</a:t>
            </a:r>
            <a:r>
              <a:rPr lang="en-IN" sz="3200" b="1" spc="-145" dirty="0">
                <a:solidFill>
                  <a:schemeClr val="tx1"/>
                </a:solidFill>
                <a:latin typeface="Times New Roman" pitchFamily="18" charset="0"/>
                <a:cs typeface="Times New Roman" pitchFamily="18" charset="0"/>
              </a:rPr>
              <a:t> </a:t>
            </a:r>
            <a:r>
              <a:rPr lang="en-IN" sz="3200" b="1" spc="-10" dirty="0">
                <a:solidFill>
                  <a:schemeClr val="tx1"/>
                </a:solidFill>
                <a:latin typeface="Times New Roman" pitchFamily="18" charset="0"/>
                <a:cs typeface="Times New Roman" pitchFamily="18" charset="0"/>
              </a:rPr>
              <a:t>study</a:t>
            </a:r>
            <a:endParaRPr lang="en-IN" sz="3200" dirty="0">
              <a:solidFill>
                <a:schemeClr val="tx1"/>
              </a:solidFill>
              <a:latin typeface="Times New Roman" pitchFamily="18" charset="0"/>
              <a:cs typeface="Times New Roman" pitchFamily="18" charset="0"/>
            </a:endParaRPr>
          </a:p>
        </p:txBody>
      </p:sp>
      <p:sp>
        <p:nvSpPr>
          <p:cNvPr id="3" name="Text Placeholder 2"/>
          <p:cNvSpPr>
            <a:spLocks noGrp="1"/>
          </p:cNvSpPr>
          <p:nvPr>
            <p:ph idx="1"/>
          </p:nvPr>
        </p:nvSpPr>
        <p:spPr>
          <a:xfrm>
            <a:off x="381000" y="1752600"/>
            <a:ext cx="11277600" cy="5714999"/>
          </a:xfrm>
        </p:spPr>
        <p:txBody>
          <a:bodyPr>
            <a:normAutofit/>
          </a:bodyPr>
          <a:lstStyle/>
          <a:p>
            <a:pPr marL="356870" marR="6350" indent="-344805" algn="just">
              <a:lnSpc>
                <a:spcPct val="80000"/>
              </a:lnSpc>
              <a:spcBef>
                <a:spcPts val="509"/>
              </a:spcBef>
              <a:buFont typeface="Arial" pitchFamily="34" charset="0"/>
              <a:buChar char="•"/>
            </a:pPr>
            <a:r>
              <a:rPr lang="en-US" sz="2200" spc="-65" dirty="0">
                <a:solidFill>
                  <a:schemeClr val="tx1"/>
                </a:solidFill>
                <a:latin typeface="Times New Roman" pitchFamily="18" charset="0"/>
                <a:cs typeface="Times New Roman" pitchFamily="18" charset="0"/>
              </a:rPr>
              <a:t>Both</a:t>
            </a:r>
            <a:r>
              <a:rPr lang="en-US" sz="2200" spc="-7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the</a:t>
            </a:r>
            <a:r>
              <a:rPr lang="en-US" sz="2200" spc="-75" dirty="0">
                <a:solidFill>
                  <a:schemeClr val="tx1"/>
                </a:solidFill>
                <a:latin typeface="Times New Roman" pitchFamily="18" charset="0"/>
                <a:cs typeface="Times New Roman" pitchFamily="18" charset="0"/>
              </a:rPr>
              <a:t> </a:t>
            </a:r>
            <a:r>
              <a:rPr lang="en-US" sz="2200" spc="-105" dirty="0">
                <a:solidFill>
                  <a:schemeClr val="tx1"/>
                </a:solidFill>
                <a:latin typeface="Times New Roman" pitchFamily="18" charset="0"/>
                <a:cs typeface="Times New Roman" pitchFamily="18" charset="0"/>
              </a:rPr>
              <a:t>cross-</a:t>
            </a:r>
            <a:r>
              <a:rPr lang="en-US" sz="2200" spc="-20" dirty="0">
                <a:solidFill>
                  <a:schemeClr val="tx1"/>
                </a:solidFill>
                <a:latin typeface="Times New Roman" pitchFamily="18" charset="0"/>
                <a:cs typeface="Times New Roman" pitchFamily="18" charset="0"/>
              </a:rPr>
              <a:t>sectional</a:t>
            </a:r>
            <a:r>
              <a:rPr lang="en-US" sz="2200" spc="-75" dirty="0">
                <a:solidFill>
                  <a:schemeClr val="tx1"/>
                </a:solidFill>
                <a:latin typeface="Times New Roman" pitchFamily="18" charset="0"/>
                <a:cs typeface="Times New Roman" pitchFamily="18" charset="0"/>
              </a:rPr>
              <a:t> </a:t>
            </a:r>
            <a:r>
              <a:rPr lang="en-US" sz="2200" spc="65" dirty="0">
                <a:solidFill>
                  <a:schemeClr val="tx1"/>
                </a:solidFill>
                <a:latin typeface="Times New Roman" pitchFamily="18" charset="0"/>
                <a:cs typeface="Times New Roman" pitchFamily="18" charset="0"/>
              </a:rPr>
              <a:t>and</a:t>
            </a:r>
            <a:r>
              <a:rPr lang="en-US" sz="2200" spc="-7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the</a:t>
            </a:r>
            <a:r>
              <a:rPr lang="en-US" sz="2200" spc="-75" dirty="0">
                <a:solidFill>
                  <a:schemeClr val="tx1"/>
                </a:solidFill>
                <a:latin typeface="Times New Roman" pitchFamily="18" charset="0"/>
                <a:cs typeface="Times New Roman" pitchFamily="18" charset="0"/>
              </a:rPr>
              <a:t> </a:t>
            </a:r>
            <a:r>
              <a:rPr lang="en-US" sz="2200" spc="-30" dirty="0">
                <a:solidFill>
                  <a:schemeClr val="tx1"/>
                </a:solidFill>
                <a:latin typeface="Times New Roman" pitchFamily="18" charset="0"/>
                <a:cs typeface="Times New Roman" pitchFamily="18" charset="0"/>
              </a:rPr>
              <a:t>longitudinal</a:t>
            </a:r>
            <a:r>
              <a:rPr lang="en-US" sz="2200" spc="-45" dirty="0">
                <a:solidFill>
                  <a:schemeClr val="tx1"/>
                </a:solidFill>
                <a:latin typeface="Times New Roman" pitchFamily="18" charset="0"/>
                <a:cs typeface="Times New Roman" pitchFamily="18" charset="0"/>
              </a:rPr>
              <a:t> </a:t>
            </a:r>
            <a:r>
              <a:rPr lang="en-US" sz="2200" spc="-85" dirty="0">
                <a:solidFill>
                  <a:schemeClr val="tx1"/>
                </a:solidFill>
                <a:latin typeface="Times New Roman" pitchFamily="18" charset="0"/>
                <a:cs typeface="Times New Roman" pitchFamily="18" charset="0"/>
              </a:rPr>
              <a:t>studies</a:t>
            </a:r>
            <a:r>
              <a:rPr lang="en-US" sz="2200" spc="-6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are</a:t>
            </a:r>
            <a:r>
              <a:rPr lang="en-US" sz="2200" spc="-75" dirty="0">
                <a:solidFill>
                  <a:schemeClr val="tx1"/>
                </a:solidFill>
                <a:latin typeface="Times New Roman" pitchFamily="18" charset="0"/>
                <a:cs typeface="Times New Roman" pitchFamily="18" charset="0"/>
              </a:rPr>
              <a:t> </a:t>
            </a:r>
            <a:r>
              <a:rPr lang="en-US" sz="2200" spc="-30" dirty="0">
                <a:solidFill>
                  <a:schemeClr val="tx1"/>
                </a:solidFill>
                <a:latin typeface="Times New Roman" pitchFamily="18" charset="0"/>
                <a:cs typeface="Times New Roman" pitchFamily="18" charset="0"/>
              </a:rPr>
              <a:t>observational</a:t>
            </a:r>
            <a:r>
              <a:rPr lang="en-US" sz="2200" spc="-45" dirty="0">
                <a:solidFill>
                  <a:schemeClr val="tx1"/>
                </a:solidFill>
                <a:latin typeface="Times New Roman" pitchFamily="18" charset="0"/>
                <a:cs typeface="Times New Roman" pitchFamily="18" charset="0"/>
              </a:rPr>
              <a:t> </a:t>
            </a:r>
            <a:r>
              <a:rPr lang="en-US" sz="2200" spc="-95" dirty="0">
                <a:solidFill>
                  <a:schemeClr val="tx1"/>
                </a:solidFill>
                <a:latin typeface="Times New Roman" pitchFamily="18" charset="0"/>
                <a:cs typeface="Times New Roman" pitchFamily="18" charset="0"/>
              </a:rPr>
              <a:t>studies.</a:t>
            </a:r>
            <a:r>
              <a:rPr lang="en-US" sz="2200" spc="-55" dirty="0">
                <a:solidFill>
                  <a:schemeClr val="tx1"/>
                </a:solidFill>
                <a:latin typeface="Times New Roman" pitchFamily="18" charset="0"/>
                <a:cs typeface="Times New Roman" pitchFamily="18" charset="0"/>
              </a:rPr>
              <a:t> </a:t>
            </a:r>
            <a:r>
              <a:rPr lang="en-US" sz="2200" spc="-225" dirty="0">
                <a:solidFill>
                  <a:schemeClr val="tx1"/>
                </a:solidFill>
                <a:latin typeface="Times New Roman" pitchFamily="18" charset="0"/>
                <a:cs typeface="Times New Roman" pitchFamily="18" charset="0"/>
              </a:rPr>
              <a:t>This</a:t>
            </a:r>
            <a:r>
              <a:rPr lang="en-US" sz="2200" spc="7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means</a:t>
            </a:r>
            <a:r>
              <a:rPr lang="en-US" sz="2200" spc="-65"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that</a:t>
            </a:r>
            <a:r>
              <a:rPr lang="en-US" sz="2200" spc="-7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researchers </a:t>
            </a:r>
            <a:r>
              <a:rPr lang="en-US" sz="2200" dirty="0">
                <a:solidFill>
                  <a:schemeClr val="tx1"/>
                </a:solidFill>
                <a:latin typeface="Times New Roman" pitchFamily="18" charset="0"/>
                <a:cs typeface="Times New Roman" pitchFamily="18" charset="0"/>
              </a:rPr>
              <a:t>record</a:t>
            </a:r>
            <a:r>
              <a:rPr lang="en-US" sz="2200" spc="5"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information</a:t>
            </a:r>
            <a:r>
              <a:rPr lang="en-US" sz="2200" spc="2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about</a:t>
            </a:r>
            <a:r>
              <a:rPr lang="en-US" sz="2200" spc="2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their</a:t>
            </a:r>
            <a:r>
              <a:rPr lang="en-US" sz="2200" spc="10"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subjects</a:t>
            </a:r>
            <a:r>
              <a:rPr lang="en-US" sz="2200" spc="1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without</a:t>
            </a:r>
            <a:r>
              <a:rPr lang="en-US" sz="2200" spc="2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manipulating</a:t>
            </a:r>
            <a:r>
              <a:rPr lang="en-US" sz="2200" spc="3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the study</a:t>
            </a:r>
            <a:r>
              <a:rPr lang="en-US" sz="2200" spc="25" dirty="0">
                <a:solidFill>
                  <a:schemeClr val="tx1"/>
                </a:solidFill>
                <a:latin typeface="Times New Roman" pitchFamily="18" charset="0"/>
                <a:cs typeface="Times New Roman" pitchFamily="18" charset="0"/>
              </a:rPr>
              <a:t> </a:t>
            </a:r>
            <a:r>
              <a:rPr lang="en-US" sz="2200" spc="-30" dirty="0">
                <a:solidFill>
                  <a:schemeClr val="tx1"/>
                </a:solidFill>
                <a:latin typeface="Times New Roman" pitchFamily="18" charset="0"/>
                <a:cs typeface="Times New Roman" pitchFamily="18" charset="0"/>
              </a:rPr>
              <a:t>environment.</a:t>
            </a:r>
            <a:r>
              <a:rPr lang="en-US" sz="2200" spc="10" dirty="0">
                <a:solidFill>
                  <a:schemeClr val="tx1"/>
                </a:solidFill>
                <a:latin typeface="Times New Roman" pitchFamily="18" charset="0"/>
                <a:cs typeface="Times New Roman" pitchFamily="18" charset="0"/>
              </a:rPr>
              <a:t> </a:t>
            </a:r>
          </a:p>
          <a:p>
            <a:pPr marL="356870" marR="6350" indent="-344805" algn="just">
              <a:lnSpc>
                <a:spcPct val="80000"/>
              </a:lnSpc>
              <a:spcBef>
                <a:spcPts val="509"/>
              </a:spcBef>
              <a:buFont typeface="Arial" pitchFamily="34" charset="0"/>
              <a:buChar char="•"/>
            </a:pPr>
            <a:r>
              <a:rPr lang="en-US" sz="2200" dirty="0">
                <a:solidFill>
                  <a:schemeClr val="tx1"/>
                </a:solidFill>
                <a:latin typeface="Times New Roman" pitchFamily="18" charset="0"/>
                <a:cs typeface="Times New Roman" pitchFamily="18" charset="0"/>
              </a:rPr>
              <a:t>In</a:t>
            </a:r>
            <a:r>
              <a:rPr lang="en-US" sz="2200" spc="1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our</a:t>
            </a:r>
            <a:r>
              <a:rPr lang="en-US" sz="2200" spc="10" dirty="0">
                <a:solidFill>
                  <a:schemeClr val="tx1"/>
                </a:solidFill>
                <a:latin typeface="Times New Roman" pitchFamily="18" charset="0"/>
                <a:cs typeface="Times New Roman" pitchFamily="18" charset="0"/>
              </a:rPr>
              <a:t> </a:t>
            </a:r>
            <a:r>
              <a:rPr lang="en-US" sz="2200" spc="-30" dirty="0">
                <a:solidFill>
                  <a:schemeClr val="tx1"/>
                </a:solidFill>
                <a:latin typeface="Times New Roman" pitchFamily="18" charset="0"/>
                <a:cs typeface="Times New Roman" pitchFamily="18" charset="0"/>
              </a:rPr>
              <a:t>study,</a:t>
            </a:r>
            <a:r>
              <a:rPr lang="en-US" sz="2200" spc="-5" dirty="0">
                <a:solidFill>
                  <a:schemeClr val="tx1"/>
                </a:solidFill>
                <a:latin typeface="Times New Roman" pitchFamily="18" charset="0"/>
                <a:cs typeface="Times New Roman" pitchFamily="18" charset="0"/>
              </a:rPr>
              <a:t> </a:t>
            </a:r>
            <a:r>
              <a:rPr lang="en-US" sz="2200" spc="35" dirty="0">
                <a:solidFill>
                  <a:schemeClr val="tx1"/>
                </a:solidFill>
                <a:latin typeface="Times New Roman" pitchFamily="18" charset="0"/>
                <a:cs typeface="Times New Roman" pitchFamily="18" charset="0"/>
              </a:rPr>
              <a:t>we </a:t>
            </a:r>
            <a:r>
              <a:rPr lang="en-US" sz="2200" dirty="0">
                <a:solidFill>
                  <a:schemeClr val="tx1"/>
                </a:solidFill>
                <a:latin typeface="Times New Roman" pitchFamily="18" charset="0"/>
                <a:cs typeface="Times New Roman" pitchFamily="18" charset="0"/>
              </a:rPr>
              <a:t>would</a:t>
            </a:r>
            <a:r>
              <a:rPr lang="en-US" sz="2200" spc="20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simply</a:t>
            </a:r>
            <a:r>
              <a:rPr lang="en-US" sz="2200" spc="19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measure</a:t>
            </a:r>
            <a:r>
              <a:rPr lang="en-US" sz="2200" spc="21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the</a:t>
            </a:r>
            <a:r>
              <a:rPr lang="en-US" sz="2200" spc="19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cholesterol</a:t>
            </a:r>
            <a:r>
              <a:rPr lang="en-US" sz="2200" spc="21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levels</a:t>
            </a:r>
            <a:r>
              <a:rPr lang="en-US" sz="2200" spc="22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of</a:t>
            </a:r>
            <a:r>
              <a:rPr lang="en-US" sz="2200" spc="18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daily</a:t>
            </a:r>
            <a:r>
              <a:rPr lang="en-US" sz="2200" spc="18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walkers</a:t>
            </a:r>
            <a:r>
              <a:rPr lang="en-US" sz="2200" spc="204" dirty="0">
                <a:solidFill>
                  <a:schemeClr val="tx1"/>
                </a:solidFill>
                <a:latin typeface="Times New Roman" pitchFamily="18" charset="0"/>
                <a:cs typeface="Times New Roman" pitchFamily="18" charset="0"/>
              </a:rPr>
              <a:t> </a:t>
            </a:r>
            <a:r>
              <a:rPr lang="en-US" sz="2200" spc="55" dirty="0">
                <a:solidFill>
                  <a:schemeClr val="tx1"/>
                </a:solidFill>
                <a:latin typeface="Times New Roman" pitchFamily="18" charset="0"/>
                <a:cs typeface="Times New Roman" pitchFamily="18" charset="0"/>
              </a:rPr>
              <a:t>and</a:t>
            </a:r>
            <a:r>
              <a:rPr lang="en-US" sz="2200" spc="220" dirty="0">
                <a:solidFill>
                  <a:schemeClr val="tx1"/>
                </a:solidFill>
                <a:latin typeface="Times New Roman" pitchFamily="18" charset="0"/>
                <a:cs typeface="Times New Roman" pitchFamily="18" charset="0"/>
              </a:rPr>
              <a:t> </a:t>
            </a:r>
            <a:r>
              <a:rPr lang="en-US" sz="2200" spc="-75" dirty="0">
                <a:solidFill>
                  <a:schemeClr val="tx1"/>
                </a:solidFill>
                <a:latin typeface="Times New Roman" pitchFamily="18" charset="0"/>
                <a:cs typeface="Times New Roman" pitchFamily="18" charset="0"/>
              </a:rPr>
              <a:t>non-</a:t>
            </a:r>
            <a:r>
              <a:rPr lang="en-US" sz="2200" dirty="0">
                <a:solidFill>
                  <a:schemeClr val="tx1"/>
                </a:solidFill>
                <a:latin typeface="Times New Roman" pitchFamily="18" charset="0"/>
                <a:cs typeface="Times New Roman" pitchFamily="18" charset="0"/>
              </a:rPr>
              <a:t>walkers</a:t>
            </a:r>
            <a:r>
              <a:rPr lang="en-US" sz="2200" spc="18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along</a:t>
            </a:r>
            <a:r>
              <a:rPr lang="en-US" sz="2200" spc="19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with</a:t>
            </a:r>
            <a:r>
              <a:rPr lang="en-US" sz="2200" spc="19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any</a:t>
            </a:r>
            <a:r>
              <a:rPr lang="en-US" sz="2200" spc="21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other </a:t>
            </a:r>
            <a:r>
              <a:rPr lang="en-US" sz="2200" spc="-30" dirty="0">
                <a:solidFill>
                  <a:schemeClr val="tx1"/>
                </a:solidFill>
                <a:latin typeface="Times New Roman" pitchFamily="18" charset="0"/>
                <a:cs typeface="Times New Roman" pitchFamily="18" charset="0"/>
              </a:rPr>
              <a:t>characteristics</a:t>
            </a:r>
            <a:r>
              <a:rPr lang="en-US" sz="2200" spc="-120"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that</a:t>
            </a:r>
            <a:r>
              <a:rPr lang="en-US" sz="2200" spc="-90" dirty="0">
                <a:solidFill>
                  <a:schemeClr val="tx1"/>
                </a:solidFill>
                <a:latin typeface="Times New Roman" pitchFamily="18" charset="0"/>
                <a:cs typeface="Times New Roman" pitchFamily="18" charset="0"/>
              </a:rPr>
              <a:t> </a:t>
            </a:r>
            <a:r>
              <a:rPr lang="en-US" sz="2200" spc="-60" dirty="0">
                <a:solidFill>
                  <a:schemeClr val="tx1"/>
                </a:solidFill>
                <a:latin typeface="Times New Roman" pitchFamily="18" charset="0"/>
                <a:cs typeface="Times New Roman" pitchFamily="18" charset="0"/>
              </a:rPr>
              <a:t>might</a:t>
            </a:r>
            <a:r>
              <a:rPr lang="en-US" sz="2200" spc="-90" dirty="0">
                <a:solidFill>
                  <a:schemeClr val="tx1"/>
                </a:solidFill>
                <a:latin typeface="Times New Roman" pitchFamily="18" charset="0"/>
                <a:cs typeface="Times New Roman" pitchFamily="18" charset="0"/>
              </a:rPr>
              <a:t> </a:t>
            </a:r>
            <a:r>
              <a:rPr lang="en-US" sz="2200" spc="85" dirty="0">
                <a:solidFill>
                  <a:schemeClr val="tx1"/>
                </a:solidFill>
                <a:latin typeface="Times New Roman" pitchFamily="18" charset="0"/>
                <a:cs typeface="Times New Roman" pitchFamily="18" charset="0"/>
              </a:rPr>
              <a:t>be</a:t>
            </a:r>
            <a:r>
              <a:rPr lang="en-US" sz="2200" spc="-9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of</a:t>
            </a:r>
            <a:r>
              <a:rPr lang="en-US" sz="2200" spc="-105" dirty="0">
                <a:solidFill>
                  <a:schemeClr val="tx1"/>
                </a:solidFill>
                <a:latin typeface="Times New Roman" pitchFamily="18" charset="0"/>
                <a:cs typeface="Times New Roman" pitchFamily="18" charset="0"/>
              </a:rPr>
              <a:t> </a:t>
            </a:r>
            <a:r>
              <a:rPr lang="en-US" sz="2200" spc="-85" dirty="0">
                <a:solidFill>
                  <a:schemeClr val="tx1"/>
                </a:solidFill>
                <a:latin typeface="Times New Roman" pitchFamily="18" charset="0"/>
                <a:cs typeface="Times New Roman" pitchFamily="18" charset="0"/>
              </a:rPr>
              <a:t>interest</a:t>
            </a:r>
            <a:r>
              <a:rPr lang="en-US" sz="2200" spc="-6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to</a:t>
            </a:r>
            <a:r>
              <a:rPr lang="en-US" sz="2200" spc="-105" dirty="0">
                <a:solidFill>
                  <a:schemeClr val="tx1"/>
                </a:solidFill>
                <a:latin typeface="Times New Roman" pitchFamily="18" charset="0"/>
                <a:cs typeface="Times New Roman" pitchFamily="18" charset="0"/>
              </a:rPr>
              <a:t> </a:t>
            </a:r>
            <a:r>
              <a:rPr lang="en-US" sz="2200" spc="-165" dirty="0">
                <a:solidFill>
                  <a:schemeClr val="tx1"/>
                </a:solidFill>
                <a:latin typeface="Times New Roman" pitchFamily="18" charset="0"/>
                <a:cs typeface="Times New Roman" pitchFamily="18" charset="0"/>
              </a:rPr>
              <a:t>us.</a:t>
            </a:r>
            <a:endParaRPr lang="en-US" sz="2200" spc="15" dirty="0">
              <a:solidFill>
                <a:schemeClr val="tx1"/>
              </a:solidFill>
              <a:latin typeface="Times New Roman" pitchFamily="18" charset="0"/>
              <a:cs typeface="Times New Roman" pitchFamily="18" charset="0"/>
            </a:endParaRPr>
          </a:p>
          <a:p>
            <a:pPr marL="356870" marR="6350" indent="-344805" algn="just">
              <a:lnSpc>
                <a:spcPct val="80000"/>
              </a:lnSpc>
              <a:spcBef>
                <a:spcPts val="509"/>
              </a:spcBef>
              <a:buFont typeface="Arial" pitchFamily="34" charset="0"/>
              <a:buChar char="•"/>
            </a:pPr>
            <a:r>
              <a:rPr lang="en-US" sz="2200" dirty="0">
                <a:solidFill>
                  <a:schemeClr val="tx1"/>
                </a:solidFill>
                <a:latin typeface="Times New Roman" pitchFamily="18" charset="0"/>
                <a:cs typeface="Times New Roman" pitchFamily="18" charset="0"/>
              </a:rPr>
              <a:t>We</a:t>
            </a:r>
            <a:r>
              <a:rPr lang="en-US" sz="2200" spc="-9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would</a:t>
            </a:r>
            <a:r>
              <a:rPr lang="en-US" sz="2200" spc="-55" dirty="0">
                <a:solidFill>
                  <a:schemeClr val="tx1"/>
                </a:solidFill>
                <a:latin typeface="Times New Roman" pitchFamily="18" charset="0"/>
                <a:cs typeface="Times New Roman" pitchFamily="18" charset="0"/>
              </a:rPr>
              <a:t> </a:t>
            </a:r>
            <a:r>
              <a:rPr lang="en-US" sz="2200" spc="-40" dirty="0">
                <a:solidFill>
                  <a:schemeClr val="tx1"/>
                </a:solidFill>
                <a:latin typeface="Times New Roman" pitchFamily="18" charset="0"/>
                <a:cs typeface="Times New Roman" pitchFamily="18" charset="0"/>
              </a:rPr>
              <a:t>not</a:t>
            </a:r>
            <a:r>
              <a:rPr lang="en-US" sz="2200" spc="-10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influence</a:t>
            </a:r>
            <a:r>
              <a:rPr lang="en-US" sz="2200" spc="-80" dirty="0">
                <a:solidFill>
                  <a:schemeClr val="tx1"/>
                </a:solidFill>
                <a:latin typeface="Times New Roman" pitchFamily="18" charset="0"/>
                <a:cs typeface="Times New Roman" pitchFamily="18" charset="0"/>
              </a:rPr>
              <a:t> </a:t>
            </a:r>
            <a:r>
              <a:rPr lang="en-US" sz="2200" spc="-75" dirty="0">
                <a:solidFill>
                  <a:schemeClr val="tx1"/>
                </a:solidFill>
                <a:latin typeface="Times New Roman" pitchFamily="18" charset="0"/>
                <a:cs typeface="Times New Roman" pitchFamily="18" charset="0"/>
              </a:rPr>
              <a:t>non-</a:t>
            </a:r>
            <a:r>
              <a:rPr lang="en-US" sz="2200" spc="-80" dirty="0">
                <a:solidFill>
                  <a:schemeClr val="tx1"/>
                </a:solidFill>
                <a:latin typeface="Times New Roman" pitchFamily="18" charset="0"/>
                <a:cs typeface="Times New Roman" pitchFamily="18" charset="0"/>
              </a:rPr>
              <a:t>walkers</a:t>
            </a:r>
            <a:r>
              <a:rPr lang="en-US" sz="2200" spc="-7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to</a:t>
            </a:r>
            <a:r>
              <a:rPr lang="en-US" sz="2200" spc="-8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take</a:t>
            </a:r>
            <a:r>
              <a:rPr lang="en-US" sz="2200" spc="-7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up</a:t>
            </a:r>
            <a:r>
              <a:rPr lang="en-US" sz="2200" spc="-7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that</a:t>
            </a:r>
            <a:r>
              <a:rPr lang="en-US" sz="2200" spc="-95"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activity, </a:t>
            </a:r>
            <a:r>
              <a:rPr lang="en-US" sz="2200" spc="-85" dirty="0">
                <a:solidFill>
                  <a:schemeClr val="tx1"/>
                </a:solidFill>
                <a:latin typeface="Times New Roman" pitchFamily="18" charset="0"/>
                <a:cs typeface="Times New Roman" pitchFamily="18" charset="0"/>
              </a:rPr>
              <a:t>or</a:t>
            </a:r>
            <a:r>
              <a:rPr lang="en-US" sz="2200" spc="-6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advise</a:t>
            </a:r>
            <a:r>
              <a:rPr lang="en-US" sz="2200" spc="-16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daily</a:t>
            </a:r>
            <a:r>
              <a:rPr lang="en-US" sz="2200" spc="-160" dirty="0">
                <a:solidFill>
                  <a:schemeClr val="tx1"/>
                </a:solidFill>
                <a:latin typeface="Times New Roman" pitchFamily="18" charset="0"/>
                <a:cs typeface="Times New Roman" pitchFamily="18" charset="0"/>
              </a:rPr>
              <a:t> </a:t>
            </a:r>
            <a:r>
              <a:rPr lang="en-US" sz="2200" spc="-75" dirty="0">
                <a:solidFill>
                  <a:schemeClr val="tx1"/>
                </a:solidFill>
                <a:latin typeface="Times New Roman" pitchFamily="18" charset="0"/>
                <a:cs typeface="Times New Roman" pitchFamily="18" charset="0"/>
              </a:rPr>
              <a:t>walkers</a:t>
            </a:r>
            <a:r>
              <a:rPr lang="en-US" sz="2200" spc="-14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to</a:t>
            </a:r>
            <a:r>
              <a:rPr lang="en-US" sz="2200" spc="-95" dirty="0">
                <a:solidFill>
                  <a:schemeClr val="tx1"/>
                </a:solidFill>
                <a:latin typeface="Times New Roman" pitchFamily="18" charset="0"/>
                <a:cs typeface="Times New Roman" pitchFamily="18" charset="0"/>
              </a:rPr>
              <a:t> </a:t>
            </a:r>
            <a:r>
              <a:rPr lang="en-US" sz="2200" spc="-35" dirty="0">
                <a:solidFill>
                  <a:schemeClr val="tx1"/>
                </a:solidFill>
                <a:latin typeface="Times New Roman" pitchFamily="18" charset="0"/>
                <a:cs typeface="Times New Roman" pitchFamily="18" charset="0"/>
              </a:rPr>
              <a:t>modify</a:t>
            </a:r>
            <a:r>
              <a:rPr lang="en-US" sz="2200" spc="-135" dirty="0">
                <a:solidFill>
                  <a:schemeClr val="tx1"/>
                </a:solidFill>
                <a:latin typeface="Times New Roman" pitchFamily="18" charset="0"/>
                <a:cs typeface="Times New Roman" pitchFamily="18" charset="0"/>
              </a:rPr>
              <a:t> </a:t>
            </a:r>
            <a:r>
              <a:rPr lang="en-US" sz="2200" spc="-80" dirty="0">
                <a:solidFill>
                  <a:schemeClr val="tx1"/>
                </a:solidFill>
                <a:latin typeface="Times New Roman" pitchFamily="18" charset="0"/>
                <a:cs typeface="Times New Roman" pitchFamily="18" charset="0"/>
              </a:rPr>
              <a:t>their</a:t>
            </a:r>
            <a:r>
              <a:rPr lang="en-US" sz="2200" spc="-145" dirty="0">
                <a:solidFill>
                  <a:schemeClr val="tx1"/>
                </a:solidFill>
                <a:latin typeface="Times New Roman" pitchFamily="18" charset="0"/>
                <a:cs typeface="Times New Roman" pitchFamily="18" charset="0"/>
              </a:rPr>
              <a:t> </a:t>
            </a:r>
            <a:r>
              <a:rPr lang="en-US" sz="2200" spc="-30" dirty="0" err="1">
                <a:solidFill>
                  <a:schemeClr val="tx1"/>
                </a:solidFill>
                <a:latin typeface="Times New Roman" pitchFamily="18" charset="0"/>
                <a:cs typeface="Times New Roman" pitchFamily="18" charset="0"/>
              </a:rPr>
              <a:t>behaviour</a:t>
            </a:r>
            <a:r>
              <a:rPr lang="en-US" sz="2200" spc="-30" dirty="0">
                <a:solidFill>
                  <a:schemeClr val="tx1"/>
                </a:solidFill>
                <a:latin typeface="Times New Roman" pitchFamily="18" charset="0"/>
                <a:cs typeface="Times New Roman" pitchFamily="18" charset="0"/>
              </a:rPr>
              <a:t>.</a:t>
            </a:r>
            <a:r>
              <a:rPr lang="en-US" sz="2200" spc="-100" dirty="0">
                <a:solidFill>
                  <a:schemeClr val="tx1"/>
                </a:solidFill>
                <a:latin typeface="Times New Roman" pitchFamily="18" charset="0"/>
                <a:cs typeface="Times New Roman" pitchFamily="18" charset="0"/>
              </a:rPr>
              <a:t> </a:t>
            </a:r>
            <a:r>
              <a:rPr lang="en-US" sz="2200" spc="-160" dirty="0">
                <a:solidFill>
                  <a:schemeClr val="tx1"/>
                </a:solidFill>
                <a:latin typeface="Times New Roman" pitchFamily="18" charset="0"/>
                <a:cs typeface="Times New Roman" pitchFamily="18" charset="0"/>
              </a:rPr>
              <a:t>In</a:t>
            </a:r>
            <a:r>
              <a:rPr lang="en-US" sz="2200" spc="-170" dirty="0">
                <a:solidFill>
                  <a:schemeClr val="tx1"/>
                </a:solidFill>
                <a:latin typeface="Times New Roman" pitchFamily="18" charset="0"/>
                <a:cs typeface="Times New Roman" pitchFamily="18" charset="0"/>
              </a:rPr>
              <a:t> </a:t>
            </a:r>
            <a:r>
              <a:rPr lang="en-US" sz="2200" spc="-125" dirty="0">
                <a:solidFill>
                  <a:schemeClr val="tx1"/>
                </a:solidFill>
                <a:latin typeface="Times New Roman" pitchFamily="18" charset="0"/>
                <a:cs typeface="Times New Roman" pitchFamily="18" charset="0"/>
              </a:rPr>
              <a:t>short,</a:t>
            </a:r>
            <a:r>
              <a:rPr lang="en-US" sz="2200" spc="-75" dirty="0">
                <a:solidFill>
                  <a:schemeClr val="tx1"/>
                </a:solidFill>
                <a:latin typeface="Times New Roman" pitchFamily="18" charset="0"/>
                <a:cs typeface="Times New Roman" pitchFamily="18" charset="0"/>
              </a:rPr>
              <a:t> </a:t>
            </a:r>
            <a:r>
              <a:rPr lang="en-US" sz="2200" spc="90" dirty="0">
                <a:solidFill>
                  <a:schemeClr val="tx1"/>
                </a:solidFill>
                <a:latin typeface="Times New Roman" pitchFamily="18" charset="0"/>
                <a:cs typeface="Times New Roman" pitchFamily="18" charset="0"/>
              </a:rPr>
              <a:t>we’d</a:t>
            </a:r>
            <a:r>
              <a:rPr lang="en-US" sz="2200" spc="-125" dirty="0">
                <a:solidFill>
                  <a:schemeClr val="tx1"/>
                </a:solidFill>
                <a:latin typeface="Times New Roman" pitchFamily="18" charset="0"/>
                <a:cs typeface="Times New Roman" pitchFamily="18" charset="0"/>
              </a:rPr>
              <a:t> </a:t>
            </a:r>
            <a:r>
              <a:rPr lang="en-US" sz="2200" spc="-150" dirty="0">
                <a:solidFill>
                  <a:schemeClr val="tx1"/>
                </a:solidFill>
                <a:latin typeface="Times New Roman" pitchFamily="18" charset="0"/>
                <a:cs typeface="Times New Roman" pitchFamily="18" charset="0"/>
              </a:rPr>
              <a:t>try</a:t>
            </a:r>
            <a:r>
              <a:rPr lang="en-US" sz="2200" spc="-85" dirty="0">
                <a:solidFill>
                  <a:schemeClr val="tx1"/>
                </a:solidFill>
                <a:latin typeface="Times New Roman" pitchFamily="18" charset="0"/>
                <a:cs typeface="Times New Roman" pitchFamily="18" charset="0"/>
              </a:rPr>
              <a:t> </a:t>
            </a:r>
            <a:r>
              <a:rPr lang="en-US" sz="2200" spc="-40" dirty="0">
                <a:solidFill>
                  <a:schemeClr val="tx1"/>
                </a:solidFill>
                <a:latin typeface="Times New Roman" pitchFamily="18" charset="0"/>
                <a:cs typeface="Times New Roman" pitchFamily="18" charset="0"/>
              </a:rPr>
              <a:t>not</a:t>
            </a:r>
            <a:r>
              <a:rPr lang="en-US" sz="2200" spc="-8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to</a:t>
            </a:r>
            <a:r>
              <a:rPr lang="en-US" sz="2200" spc="-10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interfere.</a:t>
            </a:r>
            <a:endParaRPr lang="en-US" sz="2200" dirty="0">
              <a:solidFill>
                <a:schemeClr val="tx1"/>
              </a:solidFill>
              <a:latin typeface="Times New Roman" pitchFamily="18" charset="0"/>
              <a:cs typeface="Times New Roman" pitchFamily="18" charset="0"/>
            </a:endParaRPr>
          </a:p>
          <a:p>
            <a:pPr marL="356870" marR="6350" indent="-344805" algn="just">
              <a:lnSpc>
                <a:spcPct val="80000"/>
              </a:lnSpc>
              <a:spcBef>
                <a:spcPts val="509"/>
              </a:spcBef>
              <a:buFont typeface="Arial" pitchFamily="34" charset="0"/>
              <a:buChar char="•"/>
            </a:pPr>
            <a:r>
              <a:rPr lang="en-US" sz="2200" spc="-10" dirty="0">
                <a:solidFill>
                  <a:schemeClr val="tx1"/>
                </a:solidFill>
                <a:latin typeface="Times New Roman" pitchFamily="18" charset="0"/>
                <a:cs typeface="Times New Roman" pitchFamily="18" charset="0"/>
              </a:rPr>
              <a:t>The</a:t>
            </a:r>
            <a:r>
              <a:rPr lang="en-US" sz="2200" spc="6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defining</a:t>
            </a:r>
            <a:r>
              <a:rPr lang="en-US" sz="2200" spc="7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feature</a:t>
            </a:r>
            <a:r>
              <a:rPr lang="en-US" sz="2200" spc="5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of</a:t>
            </a:r>
            <a:r>
              <a:rPr lang="en-US" sz="2200" spc="55" dirty="0">
                <a:solidFill>
                  <a:schemeClr val="tx1"/>
                </a:solidFill>
                <a:latin typeface="Times New Roman" pitchFamily="18" charset="0"/>
                <a:cs typeface="Times New Roman" pitchFamily="18" charset="0"/>
              </a:rPr>
              <a:t> </a:t>
            </a:r>
            <a:r>
              <a:rPr lang="en-US" sz="2200" spc="130" dirty="0">
                <a:solidFill>
                  <a:schemeClr val="tx1"/>
                </a:solidFill>
                <a:latin typeface="Times New Roman" pitchFamily="18" charset="0"/>
                <a:cs typeface="Times New Roman" pitchFamily="18" charset="0"/>
              </a:rPr>
              <a:t>a</a:t>
            </a:r>
            <a:r>
              <a:rPr lang="en-US" sz="2200" spc="75" dirty="0">
                <a:solidFill>
                  <a:schemeClr val="tx1"/>
                </a:solidFill>
                <a:latin typeface="Times New Roman" pitchFamily="18" charset="0"/>
                <a:cs typeface="Times New Roman" pitchFamily="18" charset="0"/>
              </a:rPr>
              <a:t> </a:t>
            </a:r>
            <a:r>
              <a:rPr lang="en-US" sz="2200" spc="-110" dirty="0">
                <a:solidFill>
                  <a:schemeClr val="tx1"/>
                </a:solidFill>
                <a:latin typeface="Times New Roman" pitchFamily="18" charset="0"/>
                <a:cs typeface="Times New Roman" pitchFamily="18" charset="0"/>
              </a:rPr>
              <a:t>cross-</a:t>
            </a:r>
            <a:r>
              <a:rPr lang="en-US" sz="2200" dirty="0">
                <a:solidFill>
                  <a:schemeClr val="tx1"/>
                </a:solidFill>
                <a:latin typeface="Times New Roman" pitchFamily="18" charset="0"/>
                <a:cs typeface="Times New Roman" pitchFamily="18" charset="0"/>
              </a:rPr>
              <a:t>sectional</a:t>
            </a:r>
            <a:r>
              <a:rPr lang="en-US" sz="2200" spc="85"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study</a:t>
            </a:r>
            <a:r>
              <a:rPr lang="en-US" sz="2200" spc="40" dirty="0">
                <a:solidFill>
                  <a:schemeClr val="tx1"/>
                </a:solidFill>
                <a:latin typeface="Times New Roman" pitchFamily="18" charset="0"/>
                <a:cs typeface="Times New Roman" pitchFamily="18" charset="0"/>
              </a:rPr>
              <a:t> </a:t>
            </a:r>
            <a:r>
              <a:rPr lang="en-US" sz="2200" spc="-30" dirty="0">
                <a:solidFill>
                  <a:schemeClr val="tx1"/>
                </a:solidFill>
                <a:latin typeface="Times New Roman" pitchFamily="18" charset="0"/>
                <a:cs typeface="Times New Roman" pitchFamily="18" charset="0"/>
              </a:rPr>
              <a:t>is</a:t>
            </a:r>
            <a:r>
              <a:rPr lang="en-US" sz="2200" spc="5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that</a:t>
            </a:r>
            <a:r>
              <a:rPr lang="en-US" sz="2200" spc="2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it</a:t>
            </a:r>
            <a:r>
              <a:rPr lang="en-US" sz="2200" spc="40" dirty="0">
                <a:solidFill>
                  <a:schemeClr val="tx1"/>
                </a:solidFill>
                <a:latin typeface="Times New Roman" pitchFamily="18" charset="0"/>
                <a:cs typeface="Times New Roman" pitchFamily="18" charset="0"/>
              </a:rPr>
              <a:t> </a:t>
            </a:r>
            <a:r>
              <a:rPr lang="en-US" sz="2200" spc="100" dirty="0">
                <a:solidFill>
                  <a:schemeClr val="tx1"/>
                </a:solidFill>
                <a:latin typeface="Times New Roman" pitchFamily="18" charset="0"/>
                <a:cs typeface="Times New Roman" pitchFamily="18" charset="0"/>
              </a:rPr>
              <a:t>can</a:t>
            </a:r>
            <a:r>
              <a:rPr lang="en-US" sz="2200" spc="6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compare</a:t>
            </a:r>
            <a:r>
              <a:rPr lang="en-US" sz="2200" spc="4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different</a:t>
            </a:r>
            <a:r>
              <a:rPr lang="en-US" sz="2200" spc="6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population</a:t>
            </a:r>
            <a:r>
              <a:rPr lang="en-US" sz="2200" spc="6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groups</a:t>
            </a:r>
            <a:r>
              <a:rPr lang="en-US" sz="2200" spc="7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at</a:t>
            </a:r>
            <a:r>
              <a:rPr lang="en-US" sz="2200" spc="20" dirty="0">
                <a:solidFill>
                  <a:schemeClr val="tx1"/>
                </a:solidFill>
                <a:latin typeface="Times New Roman" pitchFamily="18" charset="0"/>
                <a:cs typeface="Times New Roman" pitchFamily="18" charset="0"/>
              </a:rPr>
              <a:t> </a:t>
            </a:r>
            <a:r>
              <a:rPr lang="en-US" sz="2200" spc="80" dirty="0">
                <a:solidFill>
                  <a:schemeClr val="tx1"/>
                </a:solidFill>
                <a:latin typeface="Times New Roman" pitchFamily="18" charset="0"/>
                <a:cs typeface="Times New Roman" pitchFamily="18" charset="0"/>
              </a:rPr>
              <a:t>a </a:t>
            </a:r>
            <a:r>
              <a:rPr lang="en-US" sz="2200" spc="-50" dirty="0">
                <a:solidFill>
                  <a:schemeClr val="tx1"/>
                </a:solidFill>
                <a:latin typeface="Times New Roman" pitchFamily="18" charset="0"/>
                <a:cs typeface="Times New Roman" pitchFamily="18" charset="0"/>
              </a:rPr>
              <a:t>single</a:t>
            </a:r>
            <a:r>
              <a:rPr lang="en-US" sz="2200" spc="-100"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point</a:t>
            </a:r>
            <a:r>
              <a:rPr lang="en-US" sz="2200" spc="-130" dirty="0">
                <a:solidFill>
                  <a:schemeClr val="tx1"/>
                </a:solidFill>
                <a:latin typeface="Times New Roman" pitchFamily="18" charset="0"/>
                <a:cs typeface="Times New Roman" pitchFamily="18" charset="0"/>
              </a:rPr>
              <a:t> </a:t>
            </a:r>
            <a:r>
              <a:rPr lang="en-US" sz="2200" spc="-60" dirty="0">
                <a:solidFill>
                  <a:schemeClr val="tx1"/>
                </a:solidFill>
                <a:latin typeface="Times New Roman" pitchFamily="18" charset="0"/>
                <a:cs typeface="Times New Roman" pitchFamily="18" charset="0"/>
              </a:rPr>
              <a:t>in</a:t>
            </a:r>
            <a:r>
              <a:rPr lang="en-US" sz="2200" spc="-90" dirty="0">
                <a:solidFill>
                  <a:schemeClr val="tx1"/>
                </a:solidFill>
                <a:latin typeface="Times New Roman" pitchFamily="18" charset="0"/>
                <a:cs typeface="Times New Roman" pitchFamily="18" charset="0"/>
              </a:rPr>
              <a:t> </a:t>
            </a:r>
            <a:r>
              <a:rPr lang="en-US" sz="2200" spc="-65" dirty="0">
                <a:solidFill>
                  <a:schemeClr val="tx1"/>
                </a:solidFill>
                <a:latin typeface="Times New Roman" pitchFamily="18" charset="0"/>
                <a:cs typeface="Times New Roman" pitchFamily="18" charset="0"/>
              </a:rPr>
              <a:t>time.</a:t>
            </a:r>
            <a:r>
              <a:rPr lang="en-US" sz="2200" spc="-85" dirty="0">
                <a:solidFill>
                  <a:schemeClr val="tx1"/>
                </a:solidFill>
                <a:latin typeface="Times New Roman" pitchFamily="18" charset="0"/>
                <a:cs typeface="Times New Roman" pitchFamily="18" charset="0"/>
              </a:rPr>
              <a:t> </a:t>
            </a:r>
          </a:p>
          <a:p>
            <a:pPr marL="356870" marR="7620" indent="-344805" algn="just">
              <a:lnSpc>
                <a:spcPct val="80000"/>
              </a:lnSpc>
              <a:spcBef>
                <a:spcPts val="1010"/>
              </a:spcBef>
              <a:buFont typeface="Arial" pitchFamily="34" charset="0"/>
              <a:buChar char="•"/>
            </a:pPr>
            <a:r>
              <a:rPr lang="en-US" sz="2200" spc="-155" dirty="0">
                <a:solidFill>
                  <a:schemeClr val="tx1"/>
                </a:solidFill>
                <a:latin typeface="Times New Roman" pitchFamily="18" charset="0"/>
                <a:cs typeface="Times New Roman" pitchFamily="18" charset="0"/>
              </a:rPr>
              <a:t>Think</a:t>
            </a:r>
            <a:r>
              <a:rPr lang="en-US" sz="2200" spc="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of</a:t>
            </a:r>
            <a:r>
              <a:rPr lang="en-US" sz="2200" spc="-150" dirty="0">
                <a:solidFill>
                  <a:schemeClr val="tx1"/>
                </a:solidFill>
                <a:latin typeface="Times New Roman" pitchFamily="18" charset="0"/>
                <a:cs typeface="Times New Roman" pitchFamily="18" charset="0"/>
              </a:rPr>
              <a:t> </a:t>
            </a:r>
            <a:r>
              <a:rPr lang="en-US" sz="2200" spc="-145" dirty="0">
                <a:solidFill>
                  <a:schemeClr val="tx1"/>
                </a:solidFill>
                <a:latin typeface="Times New Roman" pitchFamily="18" charset="0"/>
                <a:cs typeface="Times New Roman" pitchFamily="18" charset="0"/>
              </a:rPr>
              <a:t>it</a:t>
            </a:r>
            <a:r>
              <a:rPr lang="en-US" sz="2200" spc="-5" dirty="0">
                <a:solidFill>
                  <a:schemeClr val="tx1"/>
                </a:solidFill>
                <a:latin typeface="Times New Roman" pitchFamily="18" charset="0"/>
                <a:cs typeface="Times New Roman" pitchFamily="18" charset="0"/>
              </a:rPr>
              <a:t> </a:t>
            </a:r>
            <a:r>
              <a:rPr lang="en-US" sz="2200" spc="-35" dirty="0">
                <a:solidFill>
                  <a:schemeClr val="tx1"/>
                </a:solidFill>
                <a:latin typeface="Times New Roman" pitchFamily="18" charset="0"/>
                <a:cs typeface="Times New Roman" pitchFamily="18" charset="0"/>
              </a:rPr>
              <a:t>in</a:t>
            </a:r>
            <a:r>
              <a:rPr lang="en-US" sz="2200" spc="-65" dirty="0">
                <a:solidFill>
                  <a:schemeClr val="tx1"/>
                </a:solidFill>
                <a:latin typeface="Times New Roman" pitchFamily="18" charset="0"/>
                <a:cs typeface="Times New Roman" pitchFamily="18" charset="0"/>
              </a:rPr>
              <a:t> </a:t>
            </a:r>
            <a:r>
              <a:rPr lang="en-US" sz="2200" spc="-110" dirty="0">
                <a:solidFill>
                  <a:schemeClr val="tx1"/>
                </a:solidFill>
                <a:latin typeface="Times New Roman" pitchFamily="18" charset="0"/>
                <a:cs typeface="Times New Roman" pitchFamily="18" charset="0"/>
              </a:rPr>
              <a:t>terms</a:t>
            </a:r>
            <a:r>
              <a:rPr lang="en-US" sz="2200" spc="-4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of</a:t>
            </a:r>
            <a:r>
              <a:rPr lang="en-US" sz="2200" spc="-65"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taking</a:t>
            </a:r>
            <a:r>
              <a:rPr lang="en-US" sz="2200" spc="-45" dirty="0">
                <a:solidFill>
                  <a:schemeClr val="tx1"/>
                </a:solidFill>
                <a:latin typeface="Times New Roman" pitchFamily="18" charset="0"/>
                <a:cs typeface="Times New Roman" pitchFamily="18" charset="0"/>
              </a:rPr>
              <a:t> </a:t>
            </a:r>
            <a:r>
              <a:rPr lang="en-US" sz="2200" spc="130" dirty="0">
                <a:solidFill>
                  <a:schemeClr val="tx1"/>
                </a:solidFill>
                <a:latin typeface="Times New Roman" pitchFamily="18" charset="0"/>
                <a:cs typeface="Times New Roman" pitchFamily="18" charset="0"/>
              </a:rPr>
              <a:t>a</a:t>
            </a:r>
            <a:r>
              <a:rPr lang="en-US" sz="2200" spc="-65" dirty="0">
                <a:solidFill>
                  <a:schemeClr val="tx1"/>
                </a:solidFill>
                <a:latin typeface="Times New Roman" pitchFamily="18" charset="0"/>
                <a:cs typeface="Times New Roman" pitchFamily="18" charset="0"/>
              </a:rPr>
              <a:t> </a:t>
            </a:r>
            <a:r>
              <a:rPr lang="en-US" sz="2200" spc="-55" dirty="0">
                <a:solidFill>
                  <a:schemeClr val="tx1"/>
                </a:solidFill>
                <a:latin typeface="Times New Roman" pitchFamily="18" charset="0"/>
                <a:cs typeface="Times New Roman" pitchFamily="18" charset="0"/>
              </a:rPr>
              <a:t>snapshot.</a:t>
            </a:r>
            <a:r>
              <a:rPr lang="en-US" sz="2200" spc="-45" dirty="0">
                <a:solidFill>
                  <a:schemeClr val="tx1"/>
                </a:solidFill>
                <a:latin typeface="Times New Roman" pitchFamily="18" charset="0"/>
                <a:cs typeface="Times New Roman" pitchFamily="18" charset="0"/>
              </a:rPr>
              <a:t> </a:t>
            </a:r>
            <a:r>
              <a:rPr lang="en-US" sz="2200" spc="-65" dirty="0">
                <a:solidFill>
                  <a:schemeClr val="tx1"/>
                </a:solidFill>
                <a:latin typeface="Times New Roman" pitchFamily="18" charset="0"/>
                <a:cs typeface="Times New Roman" pitchFamily="18" charset="0"/>
              </a:rPr>
              <a:t>Findings</a:t>
            </a:r>
            <a:r>
              <a:rPr lang="en-US" sz="2200" spc="-8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are</a:t>
            </a:r>
            <a:r>
              <a:rPr lang="en-US" sz="2200" spc="-6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drawn</a:t>
            </a:r>
            <a:r>
              <a:rPr lang="en-US" sz="2200" spc="-55" dirty="0">
                <a:solidFill>
                  <a:schemeClr val="tx1"/>
                </a:solidFill>
                <a:latin typeface="Times New Roman" pitchFamily="18" charset="0"/>
                <a:cs typeface="Times New Roman" pitchFamily="18" charset="0"/>
              </a:rPr>
              <a:t> </a:t>
            </a:r>
            <a:r>
              <a:rPr lang="en-US" sz="2200" spc="-70" dirty="0">
                <a:solidFill>
                  <a:schemeClr val="tx1"/>
                </a:solidFill>
                <a:latin typeface="Times New Roman" pitchFamily="18" charset="0"/>
                <a:cs typeface="Times New Roman" pitchFamily="18" charset="0"/>
              </a:rPr>
              <a:t>from</a:t>
            </a:r>
            <a:r>
              <a:rPr lang="en-US" sz="2200" spc="-45"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whatever</a:t>
            </a:r>
            <a:r>
              <a:rPr lang="en-US" sz="2200" spc="-60" dirty="0">
                <a:solidFill>
                  <a:schemeClr val="tx1"/>
                </a:solidFill>
                <a:latin typeface="Times New Roman" pitchFamily="18" charset="0"/>
                <a:cs typeface="Times New Roman" pitchFamily="18" charset="0"/>
              </a:rPr>
              <a:t> </a:t>
            </a:r>
            <a:r>
              <a:rPr lang="en-US" sz="2200" spc="-150" dirty="0">
                <a:solidFill>
                  <a:schemeClr val="tx1"/>
                </a:solidFill>
                <a:latin typeface="Times New Roman" pitchFamily="18" charset="0"/>
                <a:cs typeface="Times New Roman" pitchFamily="18" charset="0"/>
              </a:rPr>
              <a:t>fits</a:t>
            </a:r>
            <a:r>
              <a:rPr lang="en-US" sz="2200" dirty="0">
                <a:solidFill>
                  <a:schemeClr val="tx1"/>
                </a:solidFill>
                <a:latin typeface="Times New Roman" pitchFamily="18" charset="0"/>
                <a:cs typeface="Times New Roman" pitchFamily="18" charset="0"/>
              </a:rPr>
              <a:t> </a:t>
            </a:r>
            <a:r>
              <a:rPr lang="en-US" sz="2200" spc="-45" dirty="0">
                <a:solidFill>
                  <a:schemeClr val="tx1"/>
                </a:solidFill>
                <a:latin typeface="Times New Roman" pitchFamily="18" charset="0"/>
                <a:cs typeface="Times New Roman" pitchFamily="18" charset="0"/>
              </a:rPr>
              <a:t>into</a:t>
            </a:r>
            <a:r>
              <a:rPr lang="en-US" sz="2200" spc="-70"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the </a:t>
            </a:r>
            <a:r>
              <a:rPr lang="en-US" sz="2200" spc="-10" dirty="0">
                <a:solidFill>
                  <a:schemeClr val="tx1"/>
                </a:solidFill>
                <a:latin typeface="Times New Roman" pitchFamily="18" charset="0"/>
                <a:cs typeface="Times New Roman" pitchFamily="18" charset="0"/>
              </a:rPr>
              <a:t>frame.</a:t>
            </a:r>
            <a:endParaRPr lang="en-US" sz="2200" dirty="0">
              <a:solidFill>
                <a:schemeClr val="tx1"/>
              </a:solidFill>
              <a:latin typeface="Times New Roman" pitchFamily="18" charset="0"/>
              <a:cs typeface="Times New Roman" pitchFamily="18" charset="0"/>
            </a:endParaRPr>
          </a:p>
          <a:p>
            <a:pPr marL="356870" marR="7620" indent="-344805" algn="just">
              <a:lnSpc>
                <a:spcPct val="80000"/>
              </a:lnSpc>
              <a:spcBef>
                <a:spcPts val="1010"/>
              </a:spcBef>
              <a:buFont typeface="Arial" pitchFamily="34" charset="0"/>
              <a:buChar char="•"/>
            </a:pPr>
            <a:r>
              <a:rPr lang="en-US" sz="2200" spc="-125" dirty="0">
                <a:solidFill>
                  <a:schemeClr val="tx1"/>
                </a:solidFill>
                <a:latin typeface="Times New Roman" pitchFamily="18" charset="0"/>
                <a:cs typeface="Times New Roman" pitchFamily="18" charset="0"/>
              </a:rPr>
              <a:t>To</a:t>
            </a:r>
            <a:r>
              <a:rPr lang="en-US" sz="2200" spc="-25" dirty="0">
                <a:solidFill>
                  <a:schemeClr val="tx1"/>
                </a:solidFill>
                <a:latin typeface="Times New Roman" pitchFamily="18" charset="0"/>
                <a:cs typeface="Times New Roman" pitchFamily="18" charset="0"/>
              </a:rPr>
              <a:t> </a:t>
            </a:r>
            <a:r>
              <a:rPr lang="en-US" sz="2200" spc="-85" dirty="0">
                <a:solidFill>
                  <a:schemeClr val="tx1"/>
                </a:solidFill>
                <a:latin typeface="Times New Roman" pitchFamily="18" charset="0"/>
                <a:cs typeface="Times New Roman" pitchFamily="18" charset="0"/>
              </a:rPr>
              <a:t>return</a:t>
            </a:r>
            <a:r>
              <a:rPr lang="en-US" sz="2200" spc="-5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to</a:t>
            </a:r>
            <a:r>
              <a:rPr lang="en-US" sz="2200" spc="-3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our</a:t>
            </a:r>
            <a:r>
              <a:rPr lang="en-US" sz="2200" spc="-3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example,</a:t>
            </a:r>
            <a:r>
              <a:rPr lang="en-US" sz="2200" spc="-80" dirty="0">
                <a:solidFill>
                  <a:schemeClr val="tx1"/>
                </a:solidFill>
                <a:latin typeface="Times New Roman" pitchFamily="18" charset="0"/>
                <a:cs typeface="Times New Roman" pitchFamily="18" charset="0"/>
              </a:rPr>
              <a:t> </a:t>
            </a:r>
            <a:r>
              <a:rPr lang="en-US" sz="2200" spc="70" dirty="0">
                <a:solidFill>
                  <a:schemeClr val="tx1"/>
                </a:solidFill>
                <a:latin typeface="Times New Roman" pitchFamily="18" charset="0"/>
                <a:cs typeface="Times New Roman" pitchFamily="18" charset="0"/>
              </a:rPr>
              <a:t>we</a:t>
            </a:r>
            <a:r>
              <a:rPr lang="en-US" sz="2200" spc="-75"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might</a:t>
            </a:r>
            <a:r>
              <a:rPr lang="en-US" sz="2200" spc="-4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choose</a:t>
            </a:r>
            <a:r>
              <a:rPr lang="en-US" sz="2200" spc="-6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to</a:t>
            </a:r>
            <a:r>
              <a:rPr lang="en-US" sz="2200" spc="-5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measure</a:t>
            </a:r>
            <a:r>
              <a:rPr lang="en-US" sz="2200" spc="-50" dirty="0">
                <a:solidFill>
                  <a:schemeClr val="tx1"/>
                </a:solidFill>
                <a:latin typeface="Times New Roman" pitchFamily="18" charset="0"/>
                <a:cs typeface="Times New Roman" pitchFamily="18" charset="0"/>
              </a:rPr>
              <a:t> </a:t>
            </a:r>
            <a:r>
              <a:rPr lang="en-US" sz="2200" spc="-30" dirty="0">
                <a:solidFill>
                  <a:schemeClr val="tx1"/>
                </a:solidFill>
                <a:latin typeface="Times New Roman" pitchFamily="18" charset="0"/>
                <a:cs typeface="Times New Roman" pitchFamily="18" charset="0"/>
              </a:rPr>
              <a:t>cholesterol</a:t>
            </a:r>
            <a:r>
              <a:rPr lang="en-US" sz="2200" spc="-45" dirty="0">
                <a:solidFill>
                  <a:schemeClr val="tx1"/>
                </a:solidFill>
                <a:latin typeface="Times New Roman" pitchFamily="18" charset="0"/>
                <a:cs typeface="Times New Roman" pitchFamily="18" charset="0"/>
              </a:rPr>
              <a:t> </a:t>
            </a:r>
            <a:r>
              <a:rPr lang="en-US" sz="2200" spc="-60" dirty="0">
                <a:solidFill>
                  <a:schemeClr val="tx1"/>
                </a:solidFill>
                <a:latin typeface="Times New Roman" pitchFamily="18" charset="0"/>
                <a:cs typeface="Times New Roman" pitchFamily="18" charset="0"/>
              </a:rPr>
              <a:t>levels </a:t>
            </a:r>
            <a:r>
              <a:rPr lang="en-US" sz="2200" spc="-10" dirty="0">
                <a:solidFill>
                  <a:schemeClr val="tx1"/>
                </a:solidFill>
                <a:latin typeface="Times New Roman" pitchFamily="18" charset="0"/>
                <a:cs typeface="Times New Roman" pitchFamily="18" charset="0"/>
              </a:rPr>
              <a:t>in</a:t>
            </a:r>
            <a:r>
              <a:rPr lang="en-US" sz="2200" spc="-7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daily</a:t>
            </a:r>
            <a:r>
              <a:rPr lang="en-US" sz="2200" spc="-70" dirty="0">
                <a:solidFill>
                  <a:schemeClr val="tx1"/>
                </a:solidFill>
                <a:latin typeface="Times New Roman" pitchFamily="18" charset="0"/>
                <a:cs typeface="Times New Roman" pitchFamily="18" charset="0"/>
              </a:rPr>
              <a:t> </a:t>
            </a:r>
            <a:r>
              <a:rPr lang="en-US" sz="2200" spc="-65" dirty="0">
                <a:solidFill>
                  <a:schemeClr val="tx1"/>
                </a:solidFill>
                <a:latin typeface="Times New Roman" pitchFamily="18" charset="0"/>
                <a:cs typeface="Times New Roman" pitchFamily="18" charset="0"/>
              </a:rPr>
              <a:t>walkers</a:t>
            </a:r>
            <a:r>
              <a:rPr lang="en-US" sz="2200" spc="-30"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across</a:t>
            </a:r>
            <a:r>
              <a:rPr lang="en-US" sz="2200" spc="-3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two</a:t>
            </a:r>
            <a:r>
              <a:rPr lang="en-US" sz="2200" spc="-55" dirty="0">
                <a:solidFill>
                  <a:schemeClr val="tx1"/>
                </a:solidFill>
                <a:latin typeface="Times New Roman" pitchFamily="18" charset="0"/>
                <a:cs typeface="Times New Roman" pitchFamily="18" charset="0"/>
              </a:rPr>
              <a:t> </a:t>
            </a:r>
            <a:r>
              <a:rPr lang="en-US" sz="2200" spc="75" dirty="0">
                <a:solidFill>
                  <a:schemeClr val="tx1"/>
                </a:solidFill>
                <a:latin typeface="Times New Roman" pitchFamily="18" charset="0"/>
                <a:cs typeface="Times New Roman" pitchFamily="18" charset="0"/>
              </a:rPr>
              <a:t>age </a:t>
            </a:r>
            <a:r>
              <a:rPr lang="en-US" sz="2200" spc="-40" dirty="0">
                <a:solidFill>
                  <a:schemeClr val="tx1"/>
                </a:solidFill>
                <a:latin typeface="Times New Roman" pitchFamily="18" charset="0"/>
                <a:cs typeface="Times New Roman" pitchFamily="18" charset="0"/>
              </a:rPr>
              <a:t>groups,</a:t>
            </a:r>
            <a:r>
              <a:rPr lang="en-US" sz="2200" spc="-7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over</a:t>
            </a:r>
            <a:r>
              <a:rPr lang="en-US" sz="2200" spc="-35" dirty="0">
                <a:solidFill>
                  <a:schemeClr val="tx1"/>
                </a:solidFill>
                <a:latin typeface="Times New Roman" pitchFamily="18" charset="0"/>
                <a:cs typeface="Times New Roman" pitchFamily="18" charset="0"/>
              </a:rPr>
              <a:t> </a:t>
            </a:r>
            <a:r>
              <a:rPr lang="en-US" sz="2200" spc="-100" dirty="0">
                <a:solidFill>
                  <a:schemeClr val="tx1"/>
                </a:solidFill>
                <a:latin typeface="Times New Roman" pitchFamily="18" charset="0"/>
                <a:cs typeface="Times New Roman" pitchFamily="18" charset="0"/>
              </a:rPr>
              <a:t>40</a:t>
            </a:r>
            <a:r>
              <a:rPr lang="en-US" sz="2200" spc="-30" dirty="0">
                <a:solidFill>
                  <a:schemeClr val="tx1"/>
                </a:solidFill>
                <a:latin typeface="Times New Roman" pitchFamily="18" charset="0"/>
                <a:cs typeface="Times New Roman" pitchFamily="18" charset="0"/>
              </a:rPr>
              <a:t> </a:t>
            </a:r>
            <a:r>
              <a:rPr lang="en-US" sz="2200" spc="60" dirty="0">
                <a:solidFill>
                  <a:schemeClr val="tx1"/>
                </a:solidFill>
                <a:latin typeface="Times New Roman" pitchFamily="18" charset="0"/>
                <a:cs typeface="Times New Roman" pitchFamily="18" charset="0"/>
              </a:rPr>
              <a:t>and</a:t>
            </a:r>
            <a:r>
              <a:rPr lang="en-US" sz="2200" spc="-1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under</a:t>
            </a:r>
            <a:r>
              <a:rPr lang="en-US" sz="2200" spc="-30" dirty="0">
                <a:solidFill>
                  <a:schemeClr val="tx1"/>
                </a:solidFill>
                <a:latin typeface="Times New Roman" pitchFamily="18" charset="0"/>
                <a:cs typeface="Times New Roman" pitchFamily="18" charset="0"/>
              </a:rPr>
              <a:t> </a:t>
            </a:r>
            <a:r>
              <a:rPr lang="en-US" sz="2200" spc="-130" dirty="0">
                <a:solidFill>
                  <a:schemeClr val="tx1"/>
                </a:solidFill>
                <a:latin typeface="Times New Roman" pitchFamily="18" charset="0"/>
                <a:cs typeface="Times New Roman" pitchFamily="18" charset="0"/>
              </a:rPr>
              <a:t>40,</a:t>
            </a:r>
            <a:r>
              <a:rPr lang="en-US" sz="2200" spc="-20" dirty="0">
                <a:solidFill>
                  <a:schemeClr val="tx1"/>
                </a:solidFill>
                <a:latin typeface="Times New Roman" pitchFamily="18" charset="0"/>
                <a:cs typeface="Times New Roman" pitchFamily="18" charset="0"/>
              </a:rPr>
              <a:t> </a:t>
            </a:r>
            <a:r>
              <a:rPr lang="en-US" sz="2200" spc="60" dirty="0">
                <a:solidFill>
                  <a:schemeClr val="tx1"/>
                </a:solidFill>
                <a:latin typeface="Times New Roman" pitchFamily="18" charset="0"/>
                <a:cs typeface="Times New Roman" pitchFamily="18" charset="0"/>
              </a:rPr>
              <a:t>and</a:t>
            </a:r>
            <a:r>
              <a:rPr lang="en-US" sz="2200" spc="-15" dirty="0">
                <a:solidFill>
                  <a:schemeClr val="tx1"/>
                </a:solidFill>
                <a:latin typeface="Times New Roman" pitchFamily="18" charset="0"/>
                <a:cs typeface="Times New Roman" pitchFamily="18" charset="0"/>
              </a:rPr>
              <a:t> </a:t>
            </a:r>
            <a:r>
              <a:rPr lang="en-US" sz="2200" spc="45" dirty="0">
                <a:solidFill>
                  <a:schemeClr val="tx1"/>
                </a:solidFill>
                <a:latin typeface="Times New Roman" pitchFamily="18" charset="0"/>
                <a:cs typeface="Times New Roman" pitchFamily="18" charset="0"/>
              </a:rPr>
              <a:t>compare</a:t>
            </a:r>
            <a:r>
              <a:rPr lang="en-US" sz="2200" spc="-3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these</a:t>
            </a:r>
            <a:r>
              <a:rPr lang="en-US" sz="2200" spc="-2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to</a:t>
            </a:r>
            <a:r>
              <a:rPr lang="en-US" sz="2200" spc="-35"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cholesterol </a:t>
            </a:r>
            <a:r>
              <a:rPr lang="en-US" sz="2200" spc="-40" dirty="0">
                <a:solidFill>
                  <a:schemeClr val="tx1"/>
                </a:solidFill>
                <a:latin typeface="Times New Roman" pitchFamily="18" charset="0"/>
                <a:cs typeface="Times New Roman" pitchFamily="18" charset="0"/>
              </a:rPr>
              <a:t>levels</a:t>
            </a:r>
            <a:r>
              <a:rPr lang="en-US" sz="2200" spc="-3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among</a:t>
            </a:r>
            <a:r>
              <a:rPr lang="en-US" sz="2200" spc="-15" dirty="0">
                <a:solidFill>
                  <a:schemeClr val="tx1"/>
                </a:solidFill>
                <a:latin typeface="Times New Roman" pitchFamily="18" charset="0"/>
                <a:cs typeface="Times New Roman" pitchFamily="18" charset="0"/>
              </a:rPr>
              <a:t> </a:t>
            </a:r>
            <a:r>
              <a:rPr lang="en-US" sz="2200" spc="-75" dirty="0">
                <a:solidFill>
                  <a:schemeClr val="tx1"/>
                </a:solidFill>
                <a:latin typeface="Times New Roman" pitchFamily="18" charset="0"/>
                <a:cs typeface="Times New Roman" pitchFamily="18" charset="0"/>
              </a:rPr>
              <a:t>non-</a:t>
            </a:r>
            <a:r>
              <a:rPr lang="en-US" sz="2200" spc="-50" dirty="0">
                <a:solidFill>
                  <a:schemeClr val="tx1"/>
                </a:solidFill>
                <a:latin typeface="Times New Roman" pitchFamily="18" charset="0"/>
                <a:cs typeface="Times New Roman" pitchFamily="18" charset="0"/>
              </a:rPr>
              <a:t>walkers</a:t>
            </a:r>
            <a:r>
              <a:rPr lang="en-US" sz="2200" spc="-3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in</a:t>
            </a:r>
            <a:r>
              <a:rPr lang="en-US" sz="2200" spc="-3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the</a:t>
            </a:r>
            <a:r>
              <a:rPr lang="en-US" sz="2200" spc="-50"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same </a:t>
            </a:r>
            <a:r>
              <a:rPr lang="en-US" sz="2200" spc="100" dirty="0">
                <a:solidFill>
                  <a:schemeClr val="tx1"/>
                </a:solidFill>
                <a:latin typeface="Times New Roman" pitchFamily="18" charset="0"/>
                <a:cs typeface="Times New Roman" pitchFamily="18" charset="0"/>
              </a:rPr>
              <a:t>age</a:t>
            </a:r>
            <a:r>
              <a:rPr lang="en-US" sz="2200" spc="-50" dirty="0">
                <a:solidFill>
                  <a:schemeClr val="tx1"/>
                </a:solidFill>
                <a:latin typeface="Times New Roman" pitchFamily="18" charset="0"/>
                <a:cs typeface="Times New Roman" pitchFamily="18" charset="0"/>
              </a:rPr>
              <a:t> </a:t>
            </a:r>
            <a:r>
              <a:rPr lang="en-US" sz="2200" spc="-60" dirty="0">
                <a:solidFill>
                  <a:schemeClr val="tx1"/>
                </a:solidFill>
                <a:latin typeface="Times New Roman" pitchFamily="18" charset="0"/>
                <a:cs typeface="Times New Roman" pitchFamily="18" charset="0"/>
              </a:rPr>
              <a:t>groups.</a:t>
            </a:r>
            <a:r>
              <a:rPr lang="en-US" sz="2200" spc="-45" dirty="0">
                <a:solidFill>
                  <a:schemeClr val="tx1"/>
                </a:solidFill>
                <a:latin typeface="Times New Roman" pitchFamily="18" charset="0"/>
                <a:cs typeface="Times New Roman" pitchFamily="18" charset="0"/>
              </a:rPr>
              <a:t> </a:t>
            </a:r>
          </a:p>
          <a:p>
            <a:pPr marL="356870" marR="7620" indent="-344805" algn="just">
              <a:lnSpc>
                <a:spcPct val="80000"/>
              </a:lnSpc>
              <a:spcBef>
                <a:spcPts val="1010"/>
              </a:spcBef>
              <a:buFont typeface="Arial" pitchFamily="34" charset="0"/>
              <a:buChar char="•"/>
            </a:pPr>
            <a:r>
              <a:rPr lang="en-US" sz="2200" dirty="0">
                <a:solidFill>
                  <a:schemeClr val="tx1"/>
                </a:solidFill>
                <a:latin typeface="Times New Roman" pitchFamily="18" charset="0"/>
                <a:cs typeface="Times New Roman" pitchFamily="18" charset="0"/>
              </a:rPr>
              <a:t>We</a:t>
            </a:r>
            <a:r>
              <a:rPr lang="en-US" sz="2200" spc="-60" dirty="0">
                <a:solidFill>
                  <a:schemeClr val="tx1"/>
                </a:solidFill>
                <a:latin typeface="Times New Roman" pitchFamily="18" charset="0"/>
                <a:cs typeface="Times New Roman" pitchFamily="18" charset="0"/>
              </a:rPr>
              <a:t> </a:t>
            </a:r>
            <a:r>
              <a:rPr lang="en-US" sz="2200" spc="-35" dirty="0">
                <a:solidFill>
                  <a:schemeClr val="tx1"/>
                </a:solidFill>
                <a:latin typeface="Times New Roman" pitchFamily="18" charset="0"/>
                <a:cs typeface="Times New Roman" pitchFamily="18" charset="0"/>
              </a:rPr>
              <a:t>might</a:t>
            </a:r>
            <a:r>
              <a:rPr lang="en-US" sz="2200" spc="-7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even</a:t>
            </a:r>
            <a:r>
              <a:rPr lang="en-US" sz="2200" spc="-8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create</a:t>
            </a:r>
            <a:r>
              <a:rPr lang="en-US" sz="2200" spc="-60" dirty="0">
                <a:solidFill>
                  <a:schemeClr val="tx1"/>
                </a:solidFill>
                <a:latin typeface="Times New Roman" pitchFamily="18" charset="0"/>
                <a:cs typeface="Times New Roman" pitchFamily="18" charset="0"/>
              </a:rPr>
              <a:t> </a:t>
            </a:r>
            <a:r>
              <a:rPr lang="en-US" sz="2200" spc="-50" dirty="0">
                <a:solidFill>
                  <a:schemeClr val="tx1"/>
                </a:solidFill>
                <a:latin typeface="Times New Roman" pitchFamily="18" charset="0"/>
                <a:cs typeface="Times New Roman" pitchFamily="18" charset="0"/>
              </a:rPr>
              <a:t>subgroups </a:t>
            </a:r>
            <a:r>
              <a:rPr lang="en-US" sz="2200" spc="-80" dirty="0">
                <a:solidFill>
                  <a:schemeClr val="tx1"/>
                </a:solidFill>
                <a:latin typeface="Times New Roman" pitchFamily="18" charset="0"/>
                <a:cs typeface="Times New Roman" pitchFamily="18" charset="0"/>
              </a:rPr>
              <a:t>for</a:t>
            </a:r>
            <a:r>
              <a:rPr lang="en-US" sz="2200" spc="-6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gender.</a:t>
            </a:r>
            <a:r>
              <a:rPr lang="en-US" sz="2200" spc="-45" dirty="0">
                <a:solidFill>
                  <a:schemeClr val="tx1"/>
                </a:solidFill>
                <a:latin typeface="Times New Roman" pitchFamily="18" charset="0"/>
                <a:cs typeface="Times New Roman" pitchFamily="18" charset="0"/>
              </a:rPr>
              <a:t> </a:t>
            </a:r>
            <a:r>
              <a:rPr lang="en-US" sz="2200" spc="-35" dirty="0">
                <a:solidFill>
                  <a:schemeClr val="tx1"/>
                </a:solidFill>
                <a:latin typeface="Times New Roman" pitchFamily="18" charset="0"/>
                <a:cs typeface="Times New Roman" pitchFamily="18" charset="0"/>
              </a:rPr>
              <a:t>However,</a:t>
            </a:r>
            <a:r>
              <a:rPr lang="en-US" sz="2200" spc="-90" dirty="0">
                <a:solidFill>
                  <a:schemeClr val="tx1"/>
                </a:solidFill>
                <a:latin typeface="Times New Roman" pitchFamily="18" charset="0"/>
                <a:cs typeface="Times New Roman" pitchFamily="18" charset="0"/>
              </a:rPr>
              <a:t> </a:t>
            </a:r>
            <a:r>
              <a:rPr lang="en-US" sz="2200" spc="70" dirty="0">
                <a:solidFill>
                  <a:schemeClr val="tx1"/>
                </a:solidFill>
                <a:latin typeface="Times New Roman" pitchFamily="18" charset="0"/>
                <a:cs typeface="Times New Roman" pitchFamily="18" charset="0"/>
              </a:rPr>
              <a:t>we</a:t>
            </a:r>
            <a:r>
              <a:rPr lang="en-US" sz="2200" spc="-7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would</a:t>
            </a:r>
            <a:r>
              <a:rPr lang="en-US" sz="2200" spc="-4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not</a:t>
            </a:r>
            <a:r>
              <a:rPr lang="en-US" sz="2200" spc="-5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consider</a:t>
            </a:r>
            <a:r>
              <a:rPr lang="en-US" sz="2200" spc="-7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past</a:t>
            </a:r>
            <a:r>
              <a:rPr lang="en-US" sz="2200" spc="-50" dirty="0">
                <a:solidFill>
                  <a:schemeClr val="tx1"/>
                </a:solidFill>
                <a:latin typeface="Times New Roman" pitchFamily="18" charset="0"/>
                <a:cs typeface="Times New Roman" pitchFamily="18" charset="0"/>
              </a:rPr>
              <a:t> </a:t>
            </a:r>
            <a:r>
              <a:rPr lang="en-US" sz="2200" spc="-65" dirty="0">
                <a:solidFill>
                  <a:schemeClr val="tx1"/>
                </a:solidFill>
                <a:latin typeface="Times New Roman" pitchFamily="18" charset="0"/>
                <a:cs typeface="Times New Roman" pitchFamily="18" charset="0"/>
              </a:rPr>
              <a:t>or</a:t>
            </a:r>
            <a:r>
              <a:rPr lang="en-US" sz="2200" spc="-6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future </a:t>
            </a:r>
            <a:r>
              <a:rPr lang="en-US" sz="2200" spc="-20" dirty="0">
                <a:solidFill>
                  <a:schemeClr val="tx1"/>
                </a:solidFill>
                <a:latin typeface="Times New Roman" pitchFamily="18" charset="0"/>
                <a:cs typeface="Times New Roman" pitchFamily="18" charset="0"/>
              </a:rPr>
              <a:t>cholesterol</a:t>
            </a:r>
            <a:r>
              <a:rPr lang="en-US" sz="2200" spc="-30" dirty="0">
                <a:solidFill>
                  <a:schemeClr val="tx1"/>
                </a:solidFill>
                <a:latin typeface="Times New Roman" pitchFamily="18" charset="0"/>
                <a:cs typeface="Times New Roman" pitchFamily="18" charset="0"/>
              </a:rPr>
              <a:t> </a:t>
            </a:r>
            <a:r>
              <a:rPr lang="en-US" sz="2200" spc="-70" dirty="0">
                <a:solidFill>
                  <a:schemeClr val="tx1"/>
                </a:solidFill>
                <a:latin typeface="Times New Roman" pitchFamily="18" charset="0"/>
                <a:cs typeface="Times New Roman" pitchFamily="18" charset="0"/>
              </a:rPr>
              <a:t>levels,</a:t>
            </a:r>
            <a:r>
              <a:rPr lang="en-US" sz="2200" spc="-6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for</a:t>
            </a:r>
            <a:r>
              <a:rPr lang="en-US" sz="2200" spc="-35"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these</a:t>
            </a:r>
            <a:r>
              <a:rPr lang="en-US" sz="2200" spc="-5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would</a:t>
            </a:r>
            <a:r>
              <a:rPr lang="en-US" sz="2200" spc="-20"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fall</a:t>
            </a:r>
            <a:r>
              <a:rPr lang="en-US" sz="2200" spc="-35" dirty="0">
                <a:solidFill>
                  <a:schemeClr val="tx1"/>
                </a:solidFill>
                <a:latin typeface="Times New Roman" pitchFamily="18" charset="0"/>
                <a:cs typeface="Times New Roman" pitchFamily="18" charset="0"/>
              </a:rPr>
              <a:t> </a:t>
            </a:r>
            <a:r>
              <a:rPr lang="en-US" sz="2200" spc="-20" dirty="0">
                <a:solidFill>
                  <a:schemeClr val="tx1"/>
                </a:solidFill>
                <a:latin typeface="Times New Roman" pitchFamily="18" charset="0"/>
                <a:cs typeface="Times New Roman" pitchFamily="18" charset="0"/>
              </a:rPr>
              <a:t>outside</a:t>
            </a:r>
            <a:r>
              <a:rPr lang="en-US" sz="2200" spc="-5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the</a:t>
            </a:r>
            <a:r>
              <a:rPr lang="en-US" sz="2200" spc="-35" dirty="0">
                <a:solidFill>
                  <a:schemeClr val="tx1"/>
                </a:solidFill>
                <a:latin typeface="Times New Roman" pitchFamily="18" charset="0"/>
                <a:cs typeface="Times New Roman" pitchFamily="18" charset="0"/>
              </a:rPr>
              <a:t> </a:t>
            </a:r>
            <a:r>
              <a:rPr lang="en-US" sz="2200" spc="-30" dirty="0">
                <a:solidFill>
                  <a:schemeClr val="tx1"/>
                </a:solidFill>
                <a:latin typeface="Times New Roman" pitchFamily="18" charset="0"/>
                <a:cs typeface="Times New Roman" pitchFamily="18" charset="0"/>
              </a:rPr>
              <a:t>frame.</a:t>
            </a:r>
            <a:r>
              <a:rPr lang="en-US" sz="2200" spc="-5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We</a:t>
            </a:r>
            <a:r>
              <a:rPr lang="en-US" sz="2200" spc="-3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would</a:t>
            </a:r>
            <a:r>
              <a:rPr lang="en-US" sz="2200" spc="-65"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look</a:t>
            </a:r>
            <a:r>
              <a:rPr lang="en-US" sz="2200" spc="-20" dirty="0">
                <a:solidFill>
                  <a:schemeClr val="tx1"/>
                </a:solidFill>
                <a:latin typeface="Times New Roman" pitchFamily="18" charset="0"/>
                <a:cs typeface="Times New Roman" pitchFamily="18" charset="0"/>
              </a:rPr>
              <a:t> only</a:t>
            </a:r>
            <a:r>
              <a:rPr lang="en-US" sz="2200" spc="-5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at</a:t>
            </a:r>
            <a:r>
              <a:rPr lang="en-US" sz="2200" spc="-35"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cholesterol</a:t>
            </a:r>
            <a:r>
              <a:rPr lang="en-US" sz="2200" spc="-30" dirty="0">
                <a:solidFill>
                  <a:schemeClr val="tx1"/>
                </a:solidFill>
                <a:latin typeface="Times New Roman" pitchFamily="18" charset="0"/>
                <a:cs typeface="Times New Roman" pitchFamily="18" charset="0"/>
              </a:rPr>
              <a:t> </a:t>
            </a:r>
            <a:r>
              <a:rPr lang="en-US" sz="2200" spc="-45" dirty="0">
                <a:solidFill>
                  <a:schemeClr val="tx1"/>
                </a:solidFill>
                <a:latin typeface="Times New Roman" pitchFamily="18" charset="0"/>
                <a:cs typeface="Times New Roman" pitchFamily="18" charset="0"/>
              </a:rPr>
              <a:t>levels</a:t>
            </a:r>
            <a:r>
              <a:rPr lang="en-US" sz="2200" spc="-40" dirty="0">
                <a:solidFill>
                  <a:schemeClr val="tx1"/>
                </a:solidFill>
                <a:latin typeface="Times New Roman" pitchFamily="18" charset="0"/>
                <a:cs typeface="Times New Roman" pitchFamily="18" charset="0"/>
              </a:rPr>
              <a:t> </a:t>
            </a:r>
            <a:r>
              <a:rPr lang="en-US" sz="2200" dirty="0">
                <a:solidFill>
                  <a:schemeClr val="tx1"/>
                </a:solidFill>
                <a:latin typeface="Times New Roman" pitchFamily="18" charset="0"/>
                <a:cs typeface="Times New Roman" pitchFamily="18" charset="0"/>
              </a:rPr>
              <a:t>at</a:t>
            </a:r>
            <a:r>
              <a:rPr lang="en-US" sz="2200" spc="-35" dirty="0">
                <a:solidFill>
                  <a:schemeClr val="tx1"/>
                </a:solidFill>
                <a:latin typeface="Times New Roman" pitchFamily="18" charset="0"/>
                <a:cs typeface="Times New Roman" pitchFamily="18" charset="0"/>
              </a:rPr>
              <a:t> </a:t>
            </a:r>
            <a:r>
              <a:rPr lang="en-US" sz="2200" spc="-25" dirty="0">
                <a:solidFill>
                  <a:schemeClr val="tx1"/>
                </a:solidFill>
                <a:latin typeface="Times New Roman" pitchFamily="18" charset="0"/>
                <a:cs typeface="Times New Roman" pitchFamily="18" charset="0"/>
              </a:rPr>
              <a:t>one point</a:t>
            </a:r>
            <a:r>
              <a:rPr lang="en-US" sz="2200" spc="-135" dirty="0">
                <a:solidFill>
                  <a:schemeClr val="tx1"/>
                </a:solidFill>
                <a:latin typeface="Times New Roman" pitchFamily="18" charset="0"/>
                <a:cs typeface="Times New Roman" pitchFamily="18" charset="0"/>
              </a:rPr>
              <a:t> </a:t>
            </a:r>
            <a:r>
              <a:rPr lang="en-US" sz="2200" spc="-70" dirty="0">
                <a:solidFill>
                  <a:schemeClr val="tx1"/>
                </a:solidFill>
                <a:latin typeface="Times New Roman" pitchFamily="18" charset="0"/>
                <a:cs typeface="Times New Roman" pitchFamily="18" charset="0"/>
              </a:rPr>
              <a:t>in</a:t>
            </a:r>
            <a:r>
              <a:rPr lang="en-US" sz="2200" spc="-155" dirty="0">
                <a:solidFill>
                  <a:schemeClr val="tx1"/>
                </a:solidFill>
                <a:latin typeface="Times New Roman" pitchFamily="18" charset="0"/>
                <a:cs typeface="Times New Roman" pitchFamily="18" charset="0"/>
              </a:rPr>
              <a:t> </a:t>
            </a:r>
            <a:r>
              <a:rPr lang="en-US" sz="2200" spc="-10" dirty="0">
                <a:solidFill>
                  <a:schemeClr val="tx1"/>
                </a:solidFill>
                <a:latin typeface="Times New Roman" pitchFamily="18" charset="0"/>
                <a:cs typeface="Times New Roman" pitchFamily="18" charset="0"/>
              </a:rPr>
              <a:t>time.</a:t>
            </a:r>
            <a:endParaRPr lang="en-US" sz="2200" dirty="0">
              <a:solidFill>
                <a:schemeClr val="tx1"/>
              </a:solidFill>
              <a:latin typeface="Times New Roman" pitchFamily="18" charset="0"/>
              <a:cs typeface="Times New Roman" pitchFamily="18" charset="0"/>
            </a:endParaRPr>
          </a:p>
          <a:p>
            <a:pPr marL="356870" marR="5080" indent="-344805" algn="just">
              <a:lnSpc>
                <a:spcPts val="1630"/>
              </a:lnSpc>
              <a:spcBef>
                <a:spcPts val="975"/>
              </a:spcBef>
            </a:pPr>
            <a:endParaRPr lang="en-US" sz="2200" dirty="0">
              <a:solidFill>
                <a:schemeClr val="tx1"/>
              </a:solidFill>
              <a:latin typeface="Times New Roman" pitchFamily="18" charset="0"/>
              <a:cs typeface="Times New Roman" pitchFamily="18" charset="0"/>
            </a:endParaRPr>
          </a:p>
          <a:p>
            <a:endParaRPr lang="en-IN" sz="2200" dirty="0">
              <a:solidFill>
                <a:schemeClr val="tx1"/>
              </a:solidFill>
            </a:endParaRPr>
          </a:p>
        </p:txBody>
      </p:sp>
    </p:spTree>
    <p:extLst>
      <p:ext uri="{BB962C8B-B14F-4D97-AF65-F5344CB8AC3E}">
        <p14:creationId xmlns:p14="http://schemas.microsoft.com/office/powerpoint/2010/main" val="32292613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pattFill prst="pct6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1371600"/>
            <a:ext cx="9223375" cy="553998"/>
          </a:xfrm>
        </p:spPr>
        <p:txBody>
          <a:bodyPr>
            <a:noAutofit/>
          </a:bodyPr>
          <a:lstStyle/>
          <a:p>
            <a:r>
              <a:rPr lang="en-IN" sz="3200" b="1" spc="-105" dirty="0">
                <a:solidFill>
                  <a:schemeClr val="tx1"/>
                </a:solidFill>
                <a:latin typeface="Times New Roman" pitchFamily="18" charset="0"/>
                <a:cs typeface="Times New Roman" pitchFamily="18" charset="0"/>
              </a:rPr>
              <a:t>Cross-</a:t>
            </a:r>
            <a:r>
              <a:rPr lang="en-IN" sz="3200" b="1" spc="-45" dirty="0">
                <a:solidFill>
                  <a:schemeClr val="tx1"/>
                </a:solidFill>
                <a:latin typeface="Times New Roman" pitchFamily="18" charset="0"/>
                <a:cs typeface="Times New Roman" pitchFamily="18" charset="0"/>
              </a:rPr>
              <a:t>sectional</a:t>
            </a:r>
            <a:r>
              <a:rPr lang="en-IN" sz="3200" b="1" spc="-145" dirty="0">
                <a:solidFill>
                  <a:schemeClr val="tx1"/>
                </a:solidFill>
                <a:latin typeface="Times New Roman" pitchFamily="18" charset="0"/>
                <a:cs typeface="Times New Roman" pitchFamily="18" charset="0"/>
              </a:rPr>
              <a:t> </a:t>
            </a:r>
            <a:r>
              <a:rPr lang="en-IN" sz="3200" b="1" spc="-10" dirty="0">
                <a:solidFill>
                  <a:schemeClr val="tx1"/>
                </a:solidFill>
                <a:latin typeface="Times New Roman" pitchFamily="18" charset="0"/>
                <a:cs typeface="Times New Roman" pitchFamily="18" charset="0"/>
              </a:rPr>
              <a:t>study</a:t>
            </a:r>
            <a:endParaRPr lang="en-IN" sz="3200" dirty="0"/>
          </a:p>
        </p:txBody>
      </p:sp>
      <p:sp>
        <p:nvSpPr>
          <p:cNvPr id="3" name="Text Placeholder 2"/>
          <p:cNvSpPr>
            <a:spLocks noGrp="1"/>
          </p:cNvSpPr>
          <p:nvPr>
            <p:ph idx="1"/>
          </p:nvPr>
        </p:nvSpPr>
        <p:spPr>
          <a:xfrm>
            <a:off x="685800" y="1981200"/>
            <a:ext cx="10896600" cy="5555367"/>
          </a:xfrm>
        </p:spPr>
        <p:txBody>
          <a:bodyPr>
            <a:normAutofit/>
          </a:bodyPr>
          <a:lstStyle/>
          <a:p>
            <a:pPr marL="356870" marR="5080" indent="-344805" algn="just">
              <a:spcBef>
                <a:spcPts val="975"/>
              </a:spcBef>
              <a:buFont typeface="Arial" pitchFamily="34" charset="0"/>
              <a:buChar char="•"/>
            </a:pPr>
            <a:r>
              <a:rPr lang="en-US" sz="2400" dirty="0">
                <a:solidFill>
                  <a:schemeClr val="tx1"/>
                </a:solidFill>
                <a:latin typeface="Times New Roman" pitchFamily="18" charset="0"/>
                <a:cs typeface="Times New Roman" pitchFamily="18" charset="0"/>
              </a:rPr>
              <a:t>The</a:t>
            </a:r>
            <a:r>
              <a:rPr lang="en-US" sz="2400" spc="19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benefit</a:t>
            </a:r>
            <a:r>
              <a:rPr lang="en-US" sz="2400" spc="16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of</a:t>
            </a:r>
            <a:r>
              <a:rPr lang="en-US" sz="2400" spc="175" dirty="0">
                <a:solidFill>
                  <a:schemeClr val="tx1"/>
                </a:solidFill>
                <a:latin typeface="Times New Roman" pitchFamily="18" charset="0"/>
                <a:cs typeface="Times New Roman" pitchFamily="18" charset="0"/>
              </a:rPr>
              <a:t> </a:t>
            </a:r>
            <a:r>
              <a:rPr lang="en-US" sz="2400" spc="130" dirty="0">
                <a:solidFill>
                  <a:schemeClr val="tx1"/>
                </a:solidFill>
                <a:latin typeface="Times New Roman" pitchFamily="18" charset="0"/>
                <a:cs typeface="Times New Roman" pitchFamily="18" charset="0"/>
              </a:rPr>
              <a:t>a</a:t>
            </a:r>
            <a:r>
              <a:rPr lang="en-US" sz="2400" spc="195" dirty="0">
                <a:solidFill>
                  <a:schemeClr val="tx1"/>
                </a:solidFill>
                <a:latin typeface="Times New Roman" pitchFamily="18" charset="0"/>
                <a:cs typeface="Times New Roman" pitchFamily="18" charset="0"/>
              </a:rPr>
              <a:t> </a:t>
            </a:r>
            <a:r>
              <a:rPr lang="en-US" sz="2400" spc="-110" dirty="0">
                <a:solidFill>
                  <a:schemeClr val="tx1"/>
                </a:solidFill>
                <a:latin typeface="Times New Roman" pitchFamily="18" charset="0"/>
                <a:cs typeface="Times New Roman" pitchFamily="18" charset="0"/>
              </a:rPr>
              <a:t>cross-</a:t>
            </a:r>
            <a:r>
              <a:rPr lang="en-US" sz="2400" dirty="0">
                <a:solidFill>
                  <a:schemeClr val="tx1"/>
                </a:solidFill>
                <a:latin typeface="Times New Roman" pitchFamily="18" charset="0"/>
                <a:cs typeface="Times New Roman" pitchFamily="18" charset="0"/>
              </a:rPr>
              <a:t>sectional</a:t>
            </a:r>
            <a:r>
              <a:rPr lang="en-US" sz="2400" spc="17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study</a:t>
            </a:r>
            <a:r>
              <a:rPr lang="en-US" sz="2400" spc="16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design</a:t>
            </a:r>
            <a:r>
              <a:rPr lang="en-US" sz="2400" spc="14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is</a:t>
            </a:r>
            <a:r>
              <a:rPr lang="en-US" sz="2400" spc="20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that</a:t>
            </a:r>
            <a:r>
              <a:rPr lang="en-US" sz="2400" spc="16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it</a:t>
            </a:r>
            <a:r>
              <a:rPr lang="en-US" sz="2400" spc="16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allows</a:t>
            </a:r>
            <a:r>
              <a:rPr lang="en-US" sz="2400" spc="195" dirty="0">
                <a:solidFill>
                  <a:schemeClr val="tx1"/>
                </a:solidFill>
                <a:latin typeface="Times New Roman" pitchFamily="18" charset="0"/>
                <a:cs typeface="Times New Roman" pitchFamily="18" charset="0"/>
              </a:rPr>
              <a:t> </a:t>
            </a:r>
            <a:r>
              <a:rPr lang="en-US" sz="2400" spc="-20" dirty="0">
                <a:solidFill>
                  <a:schemeClr val="tx1"/>
                </a:solidFill>
                <a:latin typeface="Times New Roman" pitchFamily="18" charset="0"/>
                <a:cs typeface="Times New Roman" pitchFamily="18" charset="0"/>
              </a:rPr>
              <a:t>researchers</a:t>
            </a:r>
            <a:r>
              <a:rPr lang="en-US" sz="2400" spc="20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to</a:t>
            </a:r>
            <a:r>
              <a:rPr lang="en-US" sz="2400" spc="17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compare</a:t>
            </a:r>
            <a:r>
              <a:rPr lang="en-US" sz="2400" spc="18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many</a:t>
            </a:r>
            <a:r>
              <a:rPr lang="en-US" sz="2400" spc="18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different </a:t>
            </a:r>
            <a:r>
              <a:rPr lang="en-US" sz="2400" spc="-40" dirty="0">
                <a:solidFill>
                  <a:schemeClr val="tx1"/>
                </a:solidFill>
                <a:latin typeface="Times New Roman" pitchFamily="18" charset="0"/>
                <a:cs typeface="Times New Roman" pitchFamily="18" charset="0"/>
              </a:rPr>
              <a:t>variables</a:t>
            </a:r>
            <a:r>
              <a:rPr lang="en-US" sz="2400" spc="-3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at</a:t>
            </a:r>
            <a:r>
              <a:rPr lang="en-US" sz="2400" spc="-3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the</a:t>
            </a:r>
            <a:r>
              <a:rPr lang="en-US" sz="2400" spc="-6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same</a:t>
            </a:r>
            <a:r>
              <a:rPr lang="en-US" sz="2400" spc="-25" dirty="0">
                <a:solidFill>
                  <a:schemeClr val="tx1"/>
                </a:solidFill>
                <a:latin typeface="Times New Roman" pitchFamily="18" charset="0"/>
                <a:cs typeface="Times New Roman" pitchFamily="18" charset="0"/>
              </a:rPr>
              <a:t> </a:t>
            </a:r>
            <a:r>
              <a:rPr lang="en-US" sz="2400" spc="-85" dirty="0">
                <a:solidFill>
                  <a:schemeClr val="tx1"/>
                </a:solidFill>
                <a:latin typeface="Times New Roman" pitchFamily="18" charset="0"/>
                <a:cs typeface="Times New Roman" pitchFamily="18" charset="0"/>
              </a:rPr>
              <a:t>time.</a:t>
            </a:r>
            <a:r>
              <a:rPr lang="en-US" sz="2400" spc="-5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We</a:t>
            </a:r>
            <a:r>
              <a:rPr lang="en-US" sz="2400" spc="-3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could,</a:t>
            </a:r>
            <a:r>
              <a:rPr lang="en-US" sz="2400" spc="-40" dirty="0">
                <a:solidFill>
                  <a:schemeClr val="tx1"/>
                </a:solidFill>
                <a:latin typeface="Times New Roman" pitchFamily="18" charset="0"/>
                <a:cs typeface="Times New Roman" pitchFamily="18" charset="0"/>
              </a:rPr>
              <a:t> </a:t>
            </a:r>
            <a:r>
              <a:rPr lang="en-US" sz="2400" spc="-90" dirty="0">
                <a:solidFill>
                  <a:schemeClr val="tx1"/>
                </a:solidFill>
                <a:latin typeface="Times New Roman" pitchFamily="18" charset="0"/>
                <a:cs typeface="Times New Roman" pitchFamily="18" charset="0"/>
              </a:rPr>
              <a:t>for</a:t>
            </a:r>
            <a:r>
              <a:rPr lang="en-US" sz="2400" spc="-40"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example,</a:t>
            </a:r>
            <a:r>
              <a:rPr lang="en-US" sz="2400" spc="-65" dirty="0">
                <a:solidFill>
                  <a:schemeClr val="tx1"/>
                </a:solidFill>
                <a:latin typeface="Times New Roman" pitchFamily="18" charset="0"/>
                <a:cs typeface="Times New Roman" pitchFamily="18" charset="0"/>
              </a:rPr>
              <a:t> </a:t>
            </a:r>
            <a:r>
              <a:rPr lang="en-US" sz="2400" spc="-20" dirty="0">
                <a:solidFill>
                  <a:schemeClr val="tx1"/>
                </a:solidFill>
                <a:latin typeface="Times New Roman" pitchFamily="18" charset="0"/>
                <a:cs typeface="Times New Roman" pitchFamily="18" charset="0"/>
              </a:rPr>
              <a:t>look</a:t>
            </a:r>
            <a:r>
              <a:rPr lang="en-US" sz="2400" spc="-1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at</a:t>
            </a:r>
            <a:r>
              <a:rPr lang="en-US" sz="2400" spc="-3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age,</a:t>
            </a:r>
            <a:r>
              <a:rPr lang="en-US" sz="2400" spc="-7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gender,</a:t>
            </a:r>
            <a:r>
              <a:rPr lang="en-US" sz="2400" spc="-6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income</a:t>
            </a:r>
            <a:r>
              <a:rPr lang="en-US" sz="2400" spc="-55" dirty="0">
                <a:solidFill>
                  <a:schemeClr val="tx1"/>
                </a:solidFill>
                <a:latin typeface="Times New Roman" pitchFamily="18" charset="0"/>
                <a:cs typeface="Times New Roman" pitchFamily="18" charset="0"/>
              </a:rPr>
              <a:t> </a:t>
            </a:r>
            <a:r>
              <a:rPr lang="en-US" sz="2400" spc="60" dirty="0">
                <a:solidFill>
                  <a:schemeClr val="tx1"/>
                </a:solidFill>
                <a:latin typeface="Times New Roman" pitchFamily="18" charset="0"/>
                <a:cs typeface="Times New Roman" pitchFamily="18" charset="0"/>
              </a:rPr>
              <a:t>and</a:t>
            </a:r>
            <a:r>
              <a:rPr lang="en-US" sz="2400" spc="-4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educational</a:t>
            </a:r>
            <a:r>
              <a:rPr lang="en-US" sz="2400" spc="-25" dirty="0">
                <a:solidFill>
                  <a:schemeClr val="tx1"/>
                </a:solidFill>
                <a:latin typeface="Times New Roman" pitchFamily="18" charset="0"/>
                <a:cs typeface="Times New Roman" pitchFamily="18" charset="0"/>
              </a:rPr>
              <a:t> </a:t>
            </a:r>
            <a:r>
              <a:rPr lang="en-US" sz="2400" spc="-45" dirty="0">
                <a:solidFill>
                  <a:schemeClr val="tx1"/>
                </a:solidFill>
                <a:latin typeface="Times New Roman" pitchFamily="18" charset="0"/>
                <a:cs typeface="Times New Roman" pitchFamily="18" charset="0"/>
              </a:rPr>
              <a:t>level</a:t>
            </a:r>
            <a:r>
              <a:rPr lang="en-US" sz="2400" spc="-60" dirty="0">
                <a:solidFill>
                  <a:schemeClr val="tx1"/>
                </a:solidFill>
                <a:latin typeface="Times New Roman" pitchFamily="18" charset="0"/>
                <a:cs typeface="Times New Roman" pitchFamily="18" charset="0"/>
              </a:rPr>
              <a:t> </a:t>
            </a:r>
            <a:r>
              <a:rPr lang="en-US" sz="2400" spc="-25" dirty="0">
                <a:solidFill>
                  <a:schemeClr val="tx1"/>
                </a:solidFill>
                <a:latin typeface="Times New Roman" pitchFamily="18" charset="0"/>
                <a:cs typeface="Times New Roman" pitchFamily="18" charset="0"/>
              </a:rPr>
              <a:t>in </a:t>
            </a:r>
            <a:r>
              <a:rPr lang="en-US" sz="2400" spc="-45" dirty="0">
                <a:solidFill>
                  <a:schemeClr val="tx1"/>
                </a:solidFill>
                <a:latin typeface="Times New Roman" pitchFamily="18" charset="0"/>
                <a:cs typeface="Times New Roman" pitchFamily="18" charset="0"/>
              </a:rPr>
              <a:t>relation</a:t>
            </a:r>
            <a:r>
              <a:rPr lang="en-US" sz="2400" spc="-160" dirty="0">
                <a:solidFill>
                  <a:schemeClr val="tx1"/>
                </a:solidFill>
                <a:latin typeface="Times New Roman" pitchFamily="18" charset="0"/>
                <a:cs typeface="Times New Roman" pitchFamily="18" charset="0"/>
              </a:rPr>
              <a:t> </a:t>
            </a:r>
            <a:r>
              <a:rPr lang="en-US" sz="2400" spc="-20" dirty="0">
                <a:solidFill>
                  <a:schemeClr val="tx1"/>
                </a:solidFill>
                <a:latin typeface="Times New Roman" pitchFamily="18" charset="0"/>
                <a:cs typeface="Times New Roman" pitchFamily="18" charset="0"/>
              </a:rPr>
              <a:t>to</a:t>
            </a:r>
            <a:r>
              <a:rPr lang="en-US" sz="2400" spc="-90" dirty="0">
                <a:solidFill>
                  <a:schemeClr val="tx1"/>
                </a:solidFill>
                <a:latin typeface="Times New Roman" pitchFamily="18" charset="0"/>
                <a:cs typeface="Times New Roman" pitchFamily="18" charset="0"/>
              </a:rPr>
              <a:t> </a:t>
            </a:r>
            <a:r>
              <a:rPr lang="en-US" sz="2400" spc="-35" dirty="0">
                <a:solidFill>
                  <a:schemeClr val="tx1"/>
                </a:solidFill>
                <a:latin typeface="Times New Roman" pitchFamily="18" charset="0"/>
                <a:cs typeface="Times New Roman" pitchFamily="18" charset="0"/>
              </a:rPr>
              <a:t>walking</a:t>
            </a:r>
            <a:r>
              <a:rPr lang="en-US" sz="2400" spc="-140" dirty="0">
                <a:solidFill>
                  <a:schemeClr val="tx1"/>
                </a:solidFill>
                <a:latin typeface="Times New Roman" pitchFamily="18" charset="0"/>
                <a:cs typeface="Times New Roman" pitchFamily="18" charset="0"/>
              </a:rPr>
              <a:t> </a:t>
            </a:r>
            <a:r>
              <a:rPr lang="en-US" sz="2400" spc="60" dirty="0">
                <a:solidFill>
                  <a:schemeClr val="tx1"/>
                </a:solidFill>
                <a:latin typeface="Times New Roman" pitchFamily="18" charset="0"/>
                <a:cs typeface="Times New Roman" pitchFamily="18" charset="0"/>
              </a:rPr>
              <a:t>and</a:t>
            </a:r>
            <a:r>
              <a:rPr lang="en-US" sz="2400" spc="-100" dirty="0">
                <a:solidFill>
                  <a:schemeClr val="tx1"/>
                </a:solidFill>
                <a:latin typeface="Times New Roman" pitchFamily="18" charset="0"/>
                <a:cs typeface="Times New Roman" pitchFamily="18" charset="0"/>
              </a:rPr>
              <a:t> </a:t>
            </a:r>
            <a:r>
              <a:rPr lang="en-US" sz="2400" spc="-40" dirty="0">
                <a:solidFill>
                  <a:schemeClr val="tx1"/>
                </a:solidFill>
                <a:latin typeface="Times New Roman" pitchFamily="18" charset="0"/>
                <a:cs typeface="Times New Roman" pitchFamily="18" charset="0"/>
              </a:rPr>
              <a:t>cholesterol</a:t>
            </a:r>
            <a:r>
              <a:rPr lang="en-US" sz="2400" spc="-105" dirty="0">
                <a:solidFill>
                  <a:schemeClr val="tx1"/>
                </a:solidFill>
                <a:latin typeface="Times New Roman" pitchFamily="18" charset="0"/>
                <a:cs typeface="Times New Roman" pitchFamily="18" charset="0"/>
              </a:rPr>
              <a:t> </a:t>
            </a:r>
            <a:r>
              <a:rPr lang="en-US" sz="2400" spc="-80" dirty="0">
                <a:solidFill>
                  <a:schemeClr val="tx1"/>
                </a:solidFill>
                <a:latin typeface="Times New Roman" pitchFamily="18" charset="0"/>
                <a:cs typeface="Times New Roman" pitchFamily="18" charset="0"/>
              </a:rPr>
              <a:t>levels,</a:t>
            </a:r>
            <a:r>
              <a:rPr lang="en-US" sz="2400" spc="-145" dirty="0">
                <a:solidFill>
                  <a:schemeClr val="tx1"/>
                </a:solidFill>
                <a:latin typeface="Times New Roman" pitchFamily="18" charset="0"/>
                <a:cs typeface="Times New Roman" pitchFamily="18" charset="0"/>
              </a:rPr>
              <a:t> </a:t>
            </a:r>
            <a:r>
              <a:rPr lang="en-US" sz="2400" spc="-50" dirty="0">
                <a:solidFill>
                  <a:schemeClr val="tx1"/>
                </a:solidFill>
                <a:latin typeface="Times New Roman" pitchFamily="18" charset="0"/>
                <a:cs typeface="Times New Roman" pitchFamily="18" charset="0"/>
              </a:rPr>
              <a:t>with</a:t>
            </a:r>
            <a:r>
              <a:rPr lang="en-US" sz="2400" spc="-160" dirty="0">
                <a:solidFill>
                  <a:schemeClr val="tx1"/>
                </a:solidFill>
                <a:latin typeface="Times New Roman" pitchFamily="18" charset="0"/>
                <a:cs typeface="Times New Roman" pitchFamily="18" charset="0"/>
              </a:rPr>
              <a:t> </a:t>
            </a:r>
            <a:r>
              <a:rPr lang="en-US" sz="2400" spc="-75" dirty="0">
                <a:solidFill>
                  <a:schemeClr val="tx1"/>
                </a:solidFill>
                <a:latin typeface="Times New Roman" pitchFamily="18" charset="0"/>
                <a:cs typeface="Times New Roman" pitchFamily="18" charset="0"/>
              </a:rPr>
              <a:t>little</a:t>
            </a:r>
            <a:r>
              <a:rPr lang="en-US" sz="2400" spc="-150" dirty="0">
                <a:solidFill>
                  <a:schemeClr val="tx1"/>
                </a:solidFill>
                <a:latin typeface="Times New Roman" pitchFamily="18" charset="0"/>
                <a:cs typeface="Times New Roman" pitchFamily="18" charset="0"/>
              </a:rPr>
              <a:t> </a:t>
            </a:r>
            <a:r>
              <a:rPr lang="en-US" sz="2400" spc="-85" dirty="0">
                <a:solidFill>
                  <a:schemeClr val="tx1"/>
                </a:solidFill>
                <a:latin typeface="Times New Roman" pitchFamily="18" charset="0"/>
                <a:cs typeface="Times New Roman" pitchFamily="18" charset="0"/>
              </a:rPr>
              <a:t>or</a:t>
            </a:r>
            <a:r>
              <a:rPr lang="en-US" sz="2400" spc="-9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no</a:t>
            </a:r>
            <a:r>
              <a:rPr lang="en-US" sz="2400" spc="-7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additional</a:t>
            </a:r>
            <a:r>
              <a:rPr lang="en-US" sz="2400" spc="-150"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cost.</a:t>
            </a:r>
            <a:endParaRPr lang="en-US" sz="2400" dirty="0">
              <a:solidFill>
                <a:schemeClr val="tx1"/>
              </a:solidFill>
              <a:latin typeface="Times New Roman" pitchFamily="18" charset="0"/>
              <a:cs typeface="Times New Roman" pitchFamily="18" charset="0"/>
            </a:endParaRPr>
          </a:p>
          <a:p>
            <a:pPr marL="356870" marR="5080" indent="-344805" algn="just">
              <a:spcBef>
                <a:spcPts val="975"/>
              </a:spcBef>
              <a:buFont typeface="Arial" pitchFamily="34" charset="0"/>
              <a:buChar char="•"/>
            </a:pPr>
            <a:r>
              <a:rPr lang="en-US" sz="2400" dirty="0">
                <a:solidFill>
                  <a:schemeClr val="tx1"/>
                </a:solidFill>
                <a:latin typeface="Times New Roman" pitchFamily="18" charset="0"/>
                <a:cs typeface="Times New Roman" pitchFamily="18" charset="0"/>
              </a:rPr>
              <a:t>However,</a:t>
            </a:r>
            <a:r>
              <a:rPr lang="en-US" sz="2400" spc="105" dirty="0">
                <a:solidFill>
                  <a:schemeClr val="tx1"/>
                </a:solidFill>
                <a:latin typeface="Times New Roman" pitchFamily="18" charset="0"/>
                <a:cs typeface="Times New Roman" pitchFamily="18" charset="0"/>
              </a:rPr>
              <a:t>  </a:t>
            </a:r>
            <a:r>
              <a:rPr lang="en-US" sz="2400" spc="-105" dirty="0">
                <a:solidFill>
                  <a:schemeClr val="tx1"/>
                </a:solidFill>
                <a:latin typeface="Times New Roman" pitchFamily="18" charset="0"/>
                <a:cs typeface="Times New Roman" pitchFamily="18" charset="0"/>
              </a:rPr>
              <a:t>cross-</a:t>
            </a:r>
            <a:r>
              <a:rPr lang="en-US" sz="2400" dirty="0">
                <a:solidFill>
                  <a:schemeClr val="tx1"/>
                </a:solidFill>
                <a:latin typeface="Times New Roman" pitchFamily="18" charset="0"/>
                <a:cs typeface="Times New Roman" pitchFamily="18" charset="0"/>
              </a:rPr>
              <a:t>sectional</a:t>
            </a:r>
            <a:r>
              <a:rPr lang="en-US" sz="2400" spc="13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studies</a:t>
            </a:r>
            <a:r>
              <a:rPr lang="en-US" sz="2400" spc="12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may</a:t>
            </a:r>
            <a:r>
              <a:rPr lang="en-US" sz="2400" spc="12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not</a:t>
            </a:r>
            <a:r>
              <a:rPr lang="en-US" sz="2400" spc="12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provide</a:t>
            </a:r>
            <a:r>
              <a:rPr lang="en-US" sz="2400" spc="10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definite</a:t>
            </a:r>
            <a:r>
              <a:rPr lang="en-US" sz="2400" spc="114"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information</a:t>
            </a:r>
            <a:r>
              <a:rPr lang="en-US" sz="2400" spc="12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about</a:t>
            </a:r>
            <a:r>
              <a:rPr lang="en-US" sz="2400" spc="120" dirty="0">
                <a:solidFill>
                  <a:schemeClr val="tx1"/>
                </a:solidFill>
                <a:latin typeface="Times New Roman" pitchFamily="18" charset="0"/>
                <a:cs typeface="Times New Roman" pitchFamily="18" charset="0"/>
              </a:rPr>
              <a:t>  </a:t>
            </a:r>
            <a:r>
              <a:rPr lang="en-US" sz="2400" spc="-20" dirty="0">
                <a:solidFill>
                  <a:schemeClr val="tx1"/>
                </a:solidFill>
                <a:latin typeface="Times New Roman" pitchFamily="18" charset="0"/>
                <a:cs typeface="Times New Roman" pitchFamily="18" charset="0"/>
              </a:rPr>
              <a:t>cause-</a:t>
            </a:r>
            <a:r>
              <a:rPr lang="en-US" sz="2400" spc="-10" dirty="0">
                <a:solidFill>
                  <a:schemeClr val="tx1"/>
                </a:solidFill>
                <a:latin typeface="Times New Roman" pitchFamily="18" charset="0"/>
                <a:cs typeface="Times New Roman" pitchFamily="18" charset="0"/>
              </a:rPr>
              <a:t>and-effect </a:t>
            </a:r>
            <a:r>
              <a:rPr lang="en-US" sz="2400" spc="-80" dirty="0">
                <a:solidFill>
                  <a:schemeClr val="tx1"/>
                </a:solidFill>
                <a:latin typeface="Times New Roman" pitchFamily="18" charset="0"/>
                <a:cs typeface="Times New Roman" pitchFamily="18" charset="0"/>
              </a:rPr>
              <a:t>relationships.</a:t>
            </a:r>
            <a:r>
              <a:rPr lang="en-US" sz="2400" spc="-70" dirty="0">
                <a:solidFill>
                  <a:schemeClr val="tx1"/>
                </a:solidFill>
                <a:latin typeface="Times New Roman" pitchFamily="18" charset="0"/>
                <a:cs typeface="Times New Roman" pitchFamily="18" charset="0"/>
              </a:rPr>
              <a:t> </a:t>
            </a:r>
          </a:p>
          <a:p>
            <a:pPr marL="356870" marR="6985" indent="-344805" algn="just">
              <a:spcBef>
                <a:spcPts val="1030"/>
              </a:spcBef>
              <a:buFont typeface="Arial" pitchFamily="34" charset="0"/>
              <a:buChar char="•"/>
            </a:pPr>
            <a:r>
              <a:rPr lang="en-US" sz="2400" spc="-240" dirty="0">
                <a:solidFill>
                  <a:schemeClr val="tx1"/>
                </a:solidFill>
                <a:latin typeface="Times New Roman" pitchFamily="18" charset="0"/>
                <a:cs typeface="Times New Roman" pitchFamily="18" charset="0"/>
              </a:rPr>
              <a:t>This</a:t>
            </a:r>
            <a:r>
              <a:rPr lang="en-US" sz="2400" spc="90" dirty="0">
                <a:solidFill>
                  <a:schemeClr val="tx1"/>
                </a:solidFill>
                <a:latin typeface="Times New Roman" pitchFamily="18" charset="0"/>
                <a:cs typeface="Times New Roman" pitchFamily="18" charset="0"/>
              </a:rPr>
              <a:t> </a:t>
            </a:r>
            <a:r>
              <a:rPr lang="en-US" sz="2400" spc="-305" dirty="0">
                <a:solidFill>
                  <a:schemeClr val="tx1"/>
                </a:solidFill>
                <a:latin typeface="Times New Roman" pitchFamily="18" charset="0"/>
                <a:cs typeface="Times New Roman" pitchFamily="18" charset="0"/>
              </a:rPr>
              <a:t>is</a:t>
            </a:r>
            <a:r>
              <a:rPr lang="en-US" sz="2400" spc="15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because</a:t>
            </a:r>
            <a:r>
              <a:rPr lang="en-US" sz="2400" spc="-150" dirty="0">
                <a:solidFill>
                  <a:schemeClr val="tx1"/>
                </a:solidFill>
                <a:latin typeface="Times New Roman" pitchFamily="18" charset="0"/>
                <a:cs typeface="Times New Roman" pitchFamily="18" charset="0"/>
              </a:rPr>
              <a:t> </a:t>
            </a:r>
            <a:r>
              <a:rPr lang="en-US" sz="2400" spc="-35" dirty="0">
                <a:solidFill>
                  <a:schemeClr val="tx1"/>
                </a:solidFill>
                <a:latin typeface="Times New Roman" pitchFamily="18" charset="0"/>
                <a:cs typeface="Times New Roman" pitchFamily="18" charset="0"/>
              </a:rPr>
              <a:t>such</a:t>
            </a:r>
            <a:r>
              <a:rPr lang="en-US" sz="2400" spc="-114" dirty="0">
                <a:solidFill>
                  <a:schemeClr val="tx1"/>
                </a:solidFill>
                <a:latin typeface="Times New Roman" pitchFamily="18" charset="0"/>
                <a:cs typeface="Times New Roman" pitchFamily="18" charset="0"/>
              </a:rPr>
              <a:t> </a:t>
            </a:r>
            <a:r>
              <a:rPr lang="en-US" sz="2400" spc="-90" dirty="0">
                <a:solidFill>
                  <a:schemeClr val="tx1"/>
                </a:solidFill>
                <a:latin typeface="Times New Roman" pitchFamily="18" charset="0"/>
                <a:cs typeface="Times New Roman" pitchFamily="18" charset="0"/>
              </a:rPr>
              <a:t>studies</a:t>
            </a:r>
            <a:r>
              <a:rPr lang="en-US" sz="2400" spc="-60" dirty="0">
                <a:solidFill>
                  <a:schemeClr val="tx1"/>
                </a:solidFill>
                <a:latin typeface="Times New Roman" pitchFamily="18" charset="0"/>
                <a:cs typeface="Times New Roman" pitchFamily="18" charset="0"/>
              </a:rPr>
              <a:t> </a:t>
            </a:r>
            <a:r>
              <a:rPr lang="en-US" sz="2400" spc="-45" dirty="0">
                <a:solidFill>
                  <a:schemeClr val="tx1"/>
                </a:solidFill>
                <a:latin typeface="Times New Roman" pitchFamily="18" charset="0"/>
                <a:cs typeface="Times New Roman" pitchFamily="18" charset="0"/>
              </a:rPr>
              <a:t>offer</a:t>
            </a:r>
            <a:r>
              <a:rPr lang="en-US" sz="2400" spc="-105" dirty="0">
                <a:solidFill>
                  <a:schemeClr val="tx1"/>
                </a:solidFill>
                <a:latin typeface="Times New Roman" pitchFamily="18" charset="0"/>
                <a:cs typeface="Times New Roman" pitchFamily="18" charset="0"/>
              </a:rPr>
              <a:t> </a:t>
            </a:r>
            <a:r>
              <a:rPr lang="en-US" sz="2400" spc="130" dirty="0">
                <a:solidFill>
                  <a:schemeClr val="tx1"/>
                </a:solidFill>
                <a:latin typeface="Times New Roman" pitchFamily="18" charset="0"/>
                <a:cs typeface="Times New Roman" pitchFamily="18" charset="0"/>
              </a:rPr>
              <a:t>a</a:t>
            </a:r>
            <a:r>
              <a:rPr lang="en-US" sz="2400" spc="-80" dirty="0">
                <a:solidFill>
                  <a:schemeClr val="tx1"/>
                </a:solidFill>
                <a:latin typeface="Times New Roman" pitchFamily="18" charset="0"/>
                <a:cs typeface="Times New Roman" pitchFamily="18" charset="0"/>
              </a:rPr>
              <a:t> </a:t>
            </a:r>
            <a:r>
              <a:rPr lang="en-US" sz="2400" spc="-50" dirty="0">
                <a:solidFill>
                  <a:schemeClr val="tx1"/>
                </a:solidFill>
                <a:latin typeface="Times New Roman" pitchFamily="18" charset="0"/>
                <a:cs typeface="Times New Roman" pitchFamily="18" charset="0"/>
              </a:rPr>
              <a:t>snapshot</a:t>
            </a:r>
            <a:r>
              <a:rPr lang="en-US" sz="2400" spc="-6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of</a:t>
            </a:r>
            <a:r>
              <a:rPr lang="en-US" sz="2400" spc="-35" dirty="0">
                <a:solidFill>
                  <a:schemeClr val="tx1"/>
                </a:solidFill>
                <a:latin typeface="Times New Roman" pitchFamily="18" charset="0"/>
                <a:cs typeface="Times New Roman" pitchFamily="18" charset="0"/>
              </a:rPr>
              <a:t> </a:t>
            </a:r>
            <a:r>
              <a:rPr lang="en-US" sz="2400" spc="130" dirty="0">
                <a:solidFill>
                  <a:schemeClr val="tx1"/>
                </a:solidFill>
                <a:latin typeface="Times New Roman" pitchFamily="18" charset="0"/>
                <a:cs typeface="Times New Roman" pitchFamily="18" charset="0"/>
              </a:rPr>
              <a:t>a</a:t>
            </a:r>
            <a:r>
              <a:rPr lang="en-US" sz="2400" spc="-30" dirty="0">
                <a:solidFill>
                  <a:schemeClr val="tx1"/>
                </a:solidFill>
                <a:latin typeface="Times New Roman" pitchFamily="18" charset="0"/>
                <a:cs typeface="Times New Roman" pitchFamily="18" charset="0"/>
              </a:rPr>
              <a:t> </a:t>
            </a:r>
            <a:r>
              <a:rPr lang="en-US" sz="2400" spc="-70" dirty="0">
                <a:solidFill>
                  <a:schemeClr val="tx1"/>
                </a:solidFill>
                <a:latin typeface="Times New Roman" pitchFamily="18" charset="0"/>
                <a:cs typeface="Times New Roman" pitchFamily="18" charset="0"/>
              </a:rPr>
              <a:t>single</a:t>
            </a:r>
            <a:r>
              <a:rPr lang="en-US" sz="2400" spc="-50" dirty="0">
                <a:solidFill>
                  <a:schemeClr val="tx1"/>
                </a:solidFill>
                <a:latin typeface="Times New Roman" pitchFamily="18" charset="0"/>
                <a:cs typeface="Times New Roman" pitchFamily="18" charset="0"/>
              </a:rPr>
              <a:t> </a:t>
            </a:r>
            <a:r>
              <a:rPr lang="en-US" sz="2400" spc="-30" dirty="0">
                <a:solidFill>
                  <a:schemeClr val="tx1"/>
                </a:solidFill>
                <a:latin typeface="Times New Roman" pitchFamily="18" charset="0"/>
                <a:cs typeface="Times New Roman" pitchFamily="18" charset="0"/>
              </a:rPr>
              <a:t>moment</a:t>
            </a:r>
            <a:r>
              <a:rPr lang="en-US" sz="2400" spc="-50" dirty="0">
                <a:solidFill>
                  <a:schemeClr val="tx1"/>
                </a:solidFill>
                <a:latin typeface="Times New Roman" pitchFamily="18" charset="0"/>
                <a:cs typeface="Times New Roman" pitchFamily="18" charset="0"/>
              </a:rPr>
              <a:t> </a:t>
            </a:r>
            <a:r>
              <a:rPr lang="en-US" sz="2400" spc="-110" dirty="0">
                <a:solidFill>
                  <a:schemeClr val="tx1"/>
                </a:solidFill>
                <a:latin typeface="Times New Roman" pitchFamily="18" charset="0"/>
                <a:cs typeface="Times New Roman" pitchFamily="18" charset="0"/>
              </a:rPr>
              <a:t>in</a:t>
            </a:r>
            <a:r>
              <a:rPr lang="en-US" sz="2400" spc="-35" dirty="0">
                <a:solidFill>
                  <a:schemeClr val="tx1"/>
                </a:solidFill>
                <a:latin typeface="Times New Roman" pitchFamily="18" charset="0"/>
                <a:cs typeface="Times New Roman" pitchFamily="18" charset="0"/>
              </a:rPr>
              <a:t> </a:t>
            </a:r>
            <a:r>
              <a:rPr lang="en-US" sz="2400" spc="-135" dirty="0">
                <a:solidFill>
                  <a:schemeClr val="tx1"/>
                </a:solidFill>
                <a:latin typeface="Times New Roman" pitchFamily="18" charset="0"/>
                <a:cs typeface="Times New Roman" pitchFamily="18" charset="0"/>
              </a:rPr>
              <a:t>time;</a:t>
            </a:r>
            <a:r>
              <a:rPr lang="en-US" sz="2400" spc="-15" dirty="0">
                <a:solidFill>
                  <a:schemeClr val="tx1"/>
                </a:solidFill>
                <a:latin typeface="Times New Roman" pitchFamily="18" charset="0"/>
                <a:cs typeface="Times New Roman" pitchFamily="18" charset="0"/>
              </a:rPr>
              <a:t> </a:t>
            </a:r>
            <a:r>
              <a:rPr lang="en-US" sz="2400" spc="-35" dirty="0">
                <a:solidFill>
                  <a:schemeClr val="tx1"/>
                </a:solidFill>
                <a:latin typeface="Times New Roman" pitchFamily="18" charset="0"/>
                <a:cs typeface="Times New Roman" pitchFamily="18" charset="0"/>
              </a:rPr>
              <a:t>they</a:t>
            </a:r>
            <a:r>
              <a:rPr lang="en-US" sz="2400" spc="-25" dirty="0">
                <a:solidFill>
                  <a:schemeClr val="tx1"/>
                </a:solidFill>
                <a:latin typeface="Times New Roman" pitchFamily="18" charset="0"/>
                <a:cs typeface="Times New Roman" pitchFamily="18" charset="0"/>
              </a:rPr>
              <a:t> </a:t>
            </a:r>
            <a:r>
              <a:rPr lang="en-US" sz="2400" spc="85" dirty="0">
                <a:solidFill>
                  <a:schemeClr val="tx1"/>
                </a:solidFill>
                <a:latin typeface="Times New Roman" pitchFamily="18" charset="0"/>
                <a:cs typeface="Times New Roman" pitchFamily="18" charset="0"/>
              </a:rPr>
              <a:t>do</a:t>
            </a:r>
            <a:r>
              <a:rPr lang="en-US" sz="2400" spc="-60" dirty="0">
                <a:solidFill>
                  <a:schemeClr val="tx1"/>
                </a:solidFill>
                <a:latin typeface="Times New Roman" pitchFamily="18" charset="0"/>
                <a:cs typeface="Times New Roman" pitchFamily="18" charset="0"/>
              </a:rPr>
              <a:t> </a:t>
            </a:r>
            <a:r>
              <a:rPr lang="en-US" sz="2400" spc="-30" dirty="0">
                <a:solidFill>
                  <a:schemeClr val="tx1"/>
                </a:solidFill>
                <a:latin typeface="Times New Roman" pitchFamily="18" charset="0"/>
                <a:cs typeface="Times New Roman" pitchFamily="18" charset="0"/>
              </a:rPr>
              <a:t>not</a:t>
            </a:r>
            <a:r>
              <a:rPr lang="en-US" sz="2400" spc="-2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consider </a:t>
            </a:r>
            <a:r>
              <a:rPr lang="en-US" sz="2400" dirty="0">
                <a:solidFill>
                  <a:schemeClr val="tx1"/>
                </a:solidFill>
                <a:latin typeface="Times New Roman" pitchFamily="18" charset="0"/>
                <a:cs typeface="Times New Roman" pitchFamily="18" charset="0"/>
              </a:rPr>
              <a:t>what</a:t>
            </a:r>
            <a:r>
              <a:rPr lang="en-US" sz="2400" spc="-15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happens</a:t>
            </a:r>
            <a:r>
              <a:rPr lang="en-US" sz="2400" spc="-7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before</a:t>
            </a:r>
            <a:r>
              <a:rPr lang="en-US" sz="2400" spc="-50" dirty="0">
                <a:solidFill>
                  <a:schemeClr val="tx1"/>
                </a:solidFill>
                <a:latin typeface="Times New Roman" pitchFamily="18" charset="0"/>
                <a:cs typeface="Times New Roman" pitchFamily="18" charset="0"/>
              </a:rPr>
              <a:t> </a:t>
            </a:r>
            <a:r>
              <a:rPr lang="en-US" sz="2400" spc="-45" dirty="0">
                <a:solidFill>
                  <a:schemeClr val="tx1"/>
                </a:solidFill>
                <a:latin typeface="Times New Roman" pitchFamily="18" charset="0"/>
                <a:cs typeface="Times New Roman" pitchFamily="18" charset="0"/>
              </a:rPr>
              <a:t>or</a:t>
            </a:r>
            <a:r>
              <a:rPr lang="en-US" sz="2400" spc="-55" dirty="0">
                <a:solidFill>
                  <a:schemeClr val="tx1"/>
                </a:solidFill>
                <a:latin typeface="Times New Roman" pitchFamily="18" charset="0"/>
                <a:cs typeface="Times New Roman" pitchFamily="18" charset="0"/>
              </a:rPr>
              <a:t> </a:t>
            </a:r>
            <a:r>
              <a:rPr lang="en-US" sz="2400" spc="-20" dirty="0">
                <a:solidFill>
                  <a:schemeClr val="tx1"/>
                </a:solidFill>
                <a:latin typeface="Times New Roman" pitchFamily="18" charset="0"/>
                <a:cs typeface="Times New Roman" pitchFamily="18" charset="0"/>
              </a:rPr>
              <a:t>after</a:t>
            </a:r>
            <a:r>
              <a:rPr lang="en-US" sz="2400" spc="-5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the</a:t>
            </a:r>
            <a:r>
              <a:rPr lang="en-US" sz="2400" spc="-55" dirty="0">
                <a:solidFill>
                  <a:schemeClr val="tx1"/>
                </a:solidFill>
                <a:latin typeface="Times New Roman" pitchFamily="18" charset="0"/>
                <a:cs typeface="Times New Roman" pitchFamily="18" charset="0"/>
              </a:rPr>
              <a:t> </a:t>
            </a:r>
            <a:r>
              <a:rPr lang="en-US" sz="2400" spc="-40" dirty="0">
                <a:solidFill>
                  <a:schemeClr val="tx1"/>
                </a:solidFill>
                <a:latin typeface="Times New Roman" pitchFamily="18" charset="0"/>
                <a:cs typeface="Times New Roman" pitchFamily="18" charset="0"/>
              </a:rPr>
              <a:t>snapshot</a:t>
            </a:r>
            <a:r>
              <a:rPr lang="en-US" sz="2400" spc="-65" dirty="0">
                <a:solidFill>
                  <a:schemeClr val="tx1"/>
                </a:solidFill>
                <a:latin typeface="Times New Roman" pitchFamily="18" charset="0"/>
                <a:cs typeface="Times New Roman" pitchFamily="18" charset="0"/>
              </a:rPr>
              <a:t> </a:t>
            </a:r>
            <a:r>
              <a:rPr lang="en-US" sz="2400" spc="-204" dirty="0">
                <a:solidFill>
                  <a:schemeClr val="tx1"/>
                </a:solidFill>
                <a:latin typeface="Times New Roman" pitchFamily="18" charset="0"/>
                <a:cs typeface="Times New Roman" pitchFamily="18" charset="0"/>
              </a:rPr>
              <a:t>is</a:t>
            </a:r>
            <a:r>
              <a:rPr lang="en-US" sz="2400" spc="55" dirty="0">
                <a:solidFill>
                  <a:schemeClr val="tx1"/>
                </a:solidFill>
                <a:latin typeface="Times New Roman" pitchFamily="18" charset="0"/>
                <a:cs typeface="Times New Roman" pitchFamily="18" charset="0"/>
              </a:rPr>
              <a:t> </a:t>
            </a:r>
            <a:r>
              <a:rPr lang="en-US" sz="2400" spc="-30" dirty="0">
                <a:solidFill>
                  <a:schemeClr val="tx1"/>
                </a:solidFill>
                <a:latin typeface="Times New Roman" pitchFamily="18" charset="0"/>
                <a:cs typeface="Times New Roman" pitchFamily="18" charset="0"/>
              </a:rPr>
              <a:t>taken.</a:t>
            </a:r>
            <a:r>
              <a:rPr lang="en-US" sz="2400" spc="-60" dirty="0">
                <a:solidFill>
                  <a:schemeClr val="tx1"/>
                </a:solidFill>
                <a:latin typeface="Times New Roman" pitchFamily="18" charset="0"/>
                <a:cs typeface="Times New Roman" pitchFamily="18" charset="0"/>
              </a:rPr>
              <a:t> </a:t>
            </a:r>
          </a:p>
          <a:p>
            <a:pPr marL="356870" marR="6985" indent="-344805" algn="just">
              <a:spcBef>
                <a:spcPts val="1030"/>
              </a:spcBef>
              <a:buFont typeface="Arial" pitchFamily="34" charset="0"/>
              <a:buChar char="•"/>
            </a:pPr>
            <a:r>
              <a:rPr lang="en-US" sz="2400" spc="-80" dirty="0">
                <a:solidFill>
                  <a:schemeClr val="tx1"/>
                </a:solidFill>
                <a:latin typeface="Times New Roman" pitchFamily="18" charset="0"/>
                <a:cs typeface="Times New Roman" pitchFamily="18" charset="0"/>
              </a:rPr>
              <a:t>Therefore,</a:t>
            </a:r>
            <a:r>
              <a:rPr lang="en-US" sz="2400" spc="-70" dirty="0">
                <a:solidFill>
                  <a:schemeClr val="tx1"/>
                </a:solidFill>
                <a:latin typeface="Times New Roman" pitchFamily="18" charset="0"/>
                <a:cs typeface="Times New Roman" pitchFamily="18" charset="0"/>
              </a:rPr>
              <a:t> </a:t>
            </a:r>
            <a:r>
              <a:rPr lang="en-US" sz="2400" spc="70" dirty="0">
                <a:solidFill>
                  <a:schemeClr val="tx1"/>
                </a:solidFill>
                <a:latin typeface="Times New Roman" pitchFamily="18" charset="0"/>
                <a:cs typeface="Times New Roman" pitchFamily="18" charset="0"/>
              </a:rPr>
              <a:t>we</a:t>
            </a:r>
            <a:r>
              <a:rPr lang="en-US" sz="2400" spc="-55" dirty="0">
                <a:solidFill>
                  <a:schemeClr val="tx1"/>
                </a:solidFill>
                <a:latin typeface="Times New Roman" pitchFamily="18" charset="0"/>
                <a:cs typeface="Times New Roman" pitchFamily="18" charset="0"/>
              </a:rPr>
              <a:t> </a:t>
            </a:r>
            <a:r>
              <a:rPr lang="en-US" sz="2400" spc="65" dirty="0">
                <a:solidFill>
                  <a:schemeClr val="tx1"/>
                </a:solidFill>
                <a:latin typeface="Times New Roman" pitchFamily="18" charset="0"/>
                <a:cs typeface="Times New Roman" pitchFamily="18" charset="0"/>
              </a:rPr>
              <a:t>can’t</a:t>
            </a:r>
            <a:r>
              <a:rPr lang="en-US" sz="2400" spc="-4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know</a:t>
            </a:r>
            <a:r>
              <a:rPr lang="en-US" sz="2400" spc="-25" dirty="0">
                <a:solidFill>
                  <a:schemeClr val="tx1"/>
                </a:solidFill>
                <a:latin typeface="Times New Roman" pitchFamily="18" charset="0"/>
                <a:cs typeface="Times New Roman" pitchFamily="18" charset="0"/>
              </a:rPr>
              <a:t> </a:t>
            </a:r>
            <a:r>
              <a:rPr lang="en-US" sz="2400" spc="-70" dirty="0">
                <a:solidFill>
                  <a:schemeClr val="tx1"/>
                </a:solidFill>
                <a:latin typeface="Times New Roman" pitchFamily="18" charset="0"/>
                <a:cs typeface="Times New Roman" pitchFamily="18" charset="0"/>
              </a:rPr>
              <a:t>for</a:t>
            </a:r>
            <a:r>
              <a:rPr lang="en-US" sz="2400" spc="-60" dirty="0">
                <a:solidFill>
                  <a:schemeClr val="tx1"/>
                </a:solidFill>
                <a:latin typeface="Times New Roman" pitchFamily="18" charset="0"/>
                <a:cs typeface="Times New Roman" pitchFamily="18" charset="0"/>
              </a:rPr>
              <a:t> </a:t>
            </a:r>
            <a:r>
              <a:rPr lang="en-US" sz="2400" spc="-110" dirty="0">
                <a:solidFill>
                  <a:schemeClr val="tx1"/>
                </a:solidFill>
                <a:latin typeface="Times New Roman" pitchFamily="18" charset="0"/>
                <a:cs typeface="Times New Roman" pitchFamily="18" charset="0"/>
              </a:rPr>
              <a:t>sure</a:t>
            </a:r>
            <a:r>
              <a:rPr lang="en-US" sz="2400" spc="-40" dirty="0">
                <a:solidFill>
                  <a:schemeClr val="tx1"/>
                </a:solidFill>
                <a:latin typeface="Times New Roman" pitchFamily="18" charset="0"/>
                <a:cs typeface="Times New Roman" pitchFamily="18" charset="0"/>
              </a:rPr>
              <a:t> </a:t>
            </a:r>
            <a:r>
              <a:rPr lang="en-US" sz="2400" spc="-90" dirty="0">
                <a:solidFill>
                  <a:schemeClr val="tx1"/>
                </a:solidFill>
                <a:latin typeface="Times New Roman" pitchFamily="18" charset="0"/>
                <a:cs typeface="Times New Roman" pitchFamily="18" charset="0"/>
              </a:rPr>
              <a:t>if</a:t>
            </a:r>
            <a:r>
              <a:rPr lang="en-US" sz="2400" spc="-50" dirty="0">
                <a:solidFill>
                  <a:schemeClr val="tx1"/>
                </a:solidFill>
                <a:latin typeface="Times New Roman" pitchFamily="18" charset="0"/>
                <a:cs typeface="Times New Roman" pitchFamily="18" charset="0"/>
              </a:rPr>
              <a:t> our</a:t>
            </a:r>
            <a:r>
              <a:rPr lang="en-US" sz="2400" spc="-6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daily</a:t>
            </a:r>
            <a:r>
              <a:rPr lang="en-US" sz="2400" spc="-6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walkers </a:t>
            </a:r>
            <a:r>
              <a:rPr lang="en-US" sz="2400" spc="60" dirty="0">
                <a:solidFill>
                  <a:schemeClr val="tx1"/>
                </a:solidFill>
                <a:latin typeface="Times New Roman" pitchFamily="18" charset="0"/>
                <a:cs typeface="Times New Roman" pitchFamily="18" charset="0"/>
              </a:rPr>
              <a:t>had</a:t>
            </a:r>
            <a:r>
              <a:rPr lang="en-US" sz="2400" spc="4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low</a:t>
            </a:r>
            <a:r>
              <a:rPr lang="en-US" sz="2400" spc="5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cholesterol</a:t>
            </a:r>
            <a:r>
              <a:rPr lang="en-US" sz="2400" spc="55" dirty="0">
                <a:solidFill>
                  <a:schemeClr val="tx1"/>
                </a:solidFill>
                <a:latin typeface="Times New Roman" pitchFamily="18" charset="0"/>
                <a:cs typeface="Times New Roman" pitchFamily="18" charset="0"/>
              </a:rPr>
              <a:t> </a:t>
            </a:r>
            <a:r>
              <a:rPr lang="en-US" sz="2400" spc="-20" dirty="0">
                <a:solidFill>
                  <a:schemeClr val="tx1"/>
                </a:solidFill>
                <a:latin typeface="Times New Roman" pitchFamily="18" charset="0"/>
                <a:cs typeface="Times New Roman" pitchFamily="18" charset="0"/>
              </a:rPr>
              <a:t>levels</a:t>
            </a:r>
            <a:r>
              <a:rPr lang="en-US" sz="2400" spc="4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before</a:t>
            </a:r>
            <a:r>
              <a:rPr lang="en-US" sz="2400" spc="5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taking</a:t>
            </a:r>
            <a:r>
              <a:rPr lang="en-US" sz="2400" spc="6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up</a:t>
            </a:r>
            <a:r>
              <a:rPr lang="en-US" sz="2400" spc="40" dirty="0">
                <a:solidFill>
                  <a:schemeClr val="tx1"/>
                </a:solidFill>
                <a:latin typeface="Times New Roman" pitchFamily="18" charset="0"/>
                <a:cs typeface="Times New Roman" pitchFamily="18" charset="0"/>
              </a:rPr>
              <a:t> </a:t>
            </a:r>
            <a:r>
              <a:rPr lang="en-US" sz="2400" spc="-25" dirty="0">
                <a:solidFill>
                  <a:schemeClr val="tx1"/>
                </a:solidFill>
                <a:latin typeface="Times New Roman" pitchFamily="18" charset="0"/>
                <a:cs typeface="Times New Roman" pitchFamily="18" charset="0"/>
              </a:rPr>
              <a:t>their</a:t>
            </a:r>
            <a:r>
              <a:rPr lang="en-US" sz="2400" spc="3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exercise</a:t>
            </a:r>
            <a:r>
              <a:rPr lang="en-US" sz="2400" spc="50" dirty="0">
                <a:solidFill>
                  <a:schemeClr val="tx1"/>
                </a:solidFill>
                <a:latin typeface="Times New Roman" pitchFamily="18" charset="0"/>
                <a:cs typeface="Times New Roman" pitchFamily="18" charset="0"/>
              </a:rPr>
              <a:t> </a:t>
            </a:r>
            <a:r>
              <a:rPr lang="en-US" sz="2400" spc="-35" dirty="0">
                <a:solidFill>
                  <a:schemeClr val="tx1"/>
                </a:solidFill>
                <a:latin typeface="Times New Roman" pitchFamily="18" charset="0"/>
                <a:cs typeface="Times New Roman" pitchFamily="18" charset="0"/>
              </a:rPr>
              <a:t>regimes,</a:t>
            </a:r>
            <a:r>
              <a:rPr lang="en-US" sz="2400" spc="1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or</a:t>
            </a:r>
            <a:r>
              <a:rPr lang="en-US" sz="2400" spc="2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if</a:t>
            </a:r>
            <a:r>
              <a:rPr lang="en-US" sz="2400" spc="5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the</a:t>
            </a:r>
            <a:r>
              <a:rPr lang="en-US" sz="2400" spc="5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behaviour</a:t>
            </a:r>
            <a:r>
              <a:rPr lang="en-US" sz="2400" spc="5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of</a:t>
            </a:r>
            <a:r>
              <a:rPr lang="en-US" sz="2400" spc="5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daily</a:t>
            </a:r>
            <a:r>
              <a:rPr lang="en-US" sz="2400" spc="35"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walking </a:t>
            </a:r>
            <a:r>
              <a:rPr lang="en-US" sz="2400" dirty="0">
                <a:solidFill>
                  <a:schemeClr val="tx1"/>
                </a:solidFill>
                <a:latin typeface="Times New Roman" pitchFamily="18" charset="0"/>
                <a:cs typeface="Times New Roman" pitchFamily="18" charset="0"/>
              </a:rPr>
              <a:t>helped</a:t>
            </a:r>
            <a:r>
              <a:rPr lang="en-US" sz="2400" spc="-50" dirty="0">
                <a:solidFill>
                  <a:schemeClr val="tx1"/>
                </a:solidFill>
                <a:latin typeface="Times New Roman" pitchFamily="18" charset="0"/>
                <a:cs typeface="Times New Roman" pitchFamily="18" charset="0"/>
              </a:rPr>
              <a:t> </a:t>
            </a:r>
            <a:r>
              <a:rPr lang="en-US" sz="2400" spc="-20" dirty="0">
                <a:solidFill>
                  <a:schemeClr val="tx1"/>
                </a:solidFill>
                <a:latin typeface="Times New Roman" pitchFamily="18" charset="0"/>
                <a:cs typeface="Times New Roman" pitchFamily="18" charset="0"/>
              </a:rPr>
              <a:t>to</a:t>
            </a:r>
            <a:r>
              <a:rPr lang="en-US" sz="2400" spc="-35"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reduce</a:t>
            </a:r>
            <a:r>
              <a:rPr lang="en-US" sz="2400" spc="-60" dirty="0">
                <a:solidFill>
                  <a:schemeClr val="tx1"/>
                </a:solidFill>
                <a:latin typeface="Times New Roman" pitchFamily="18" charset="0"/>
                <a:cs typeface="Times New Roman" pitchFamily="18" charset="0"/>
              </a:rPr>
              <a:t> </a:t>
            </a:r>
            <a:r>
              <a:rPr lang="en-US" sz="2400" spc="-40" dirty="0">
                <a:solidFill>
                  <a:schemeClr val="tx1"/>
                </a:solidFill>
                <a:latin typeface="Times New Roman" pitchFamily="18" charset="0"/>
                <a:cs typeface="Times New Roman" pitchFamily="18" charset="0"/>
              </a:rPr>
              <a:t>cholesterol</a:t>
            </a:r>
            <a:r>
              <a:rPr lang="en-US" sz="2400" spc="-55" dirty="0">
                <a:solidFill>
                  <a:schemeClr val="tx1"/>
                </a:solidFill>
                <a:latin typeface="Times New Roman" pitchFamily="18" charset="0"/>
                <a:cs typeface="Times New Roman" pitchFamily="18" charset="0"/>
              </a:rPr>
              <a:t> </a:t>
            </a:r>
            <a:r>
              <a:rPr lang="en-US" sz="2400" spc="-70" dirty="0">
                <a:solidFill>
                  <a:schemeClr val="tx1"/>
                </a:solidFill>
                <a:latin typeface="Times New Roman" pitchFamily="18" charset="0"/>
                <a:cs typeface="Times New Roman" pitchFamily="18" charset="0"/>
              </a:rPr>
              <a:t>levels</a:t>
            </a:r>
            <a:r>
              <a:rPr lang="en-US" sz="2400" spc="-65" dirty="0">
                <a:solidFill>
                  <a:schemeClr val="tx1"/>
                </a:solidFill>
                <a:latin typeface="Times New Roman" pitchFamily="18" charset="0"/>
                <a:cs typeface="Times New Roman" pitchFamily="18" charset="0"/>
              </a:rPr>
              <a:t> </a:t>
            </a:r>
            <a:r>
              <a:rPr lang="en-US" sz="2400" spc="-35" dirty="0">
                <a:solidFill>
                  <a:schemeClr val="tx1"/>
                </a:solidFill>
                <a:latin typeface="Times New Roman" pitchFamily="18" charset="0"/>
                <a:cs typeface="Times New Roman" pitchFamily="18" charset="0"/>
              </a:rPr>
              <a:t>that</a:t>
            </a:r>
            <a:r>
              <a:rPr lang="en-US" sz="2400" spc="-55" dirty="0">
                <a:solidFill>
                  <a:schemeClr val="tx1"/>
                </a:solidFill>
                <a:latin typeface="Times New Roman" pitchFamily="18" charset="0"/>
                <a:cs typeface="Times New Roman" pitchFamily="18" charset="0"/>
              </a:rPr>
              <a:t> </a:t>
            </a:r>
            <a:r>
              <a:rPr lang="en-US" sz="2400" spc="-75" dirty="0">
                <a:solidFill>
                  <a:schemeClr val="tx1"/>
                </a:solidFill>
                <a:latin typeface="Times New Roman" pitchFamily="18" charset="0"/>
                <a:cs typeface="Times New Roman" pitchFamily="18" charset="0"/>
              </a:rPr>
              <a:t>previously </a:t>
            </a:r>
            <a:r>
              <a:rPr lang="en-US" sz="2400" dirty="0">
                <a:solidFill>
                  <a:schemeClr val="tx1"/>
                </a:solidFill>
                <a:latin typeface="Times New Roman" pitchFamily="18" charset="0"/>
                <a:cs typeface="Times New Roman" pitchFamily="18" charset="0"/>
              </a:rPr>
              <a:t>were</a:t>
            </a:r>
            <a:r>
              <a:rPr lang="en-US" sz="2400" spc="-90" dirty="0">
                <a:solidFill>
                  <a:schemeClr val="tx1"/>
                </a:solidFill>
                <a:latin typeface="Times New Roman" pitchFamily="18" charset="0"/>
                <a:cs typeface="Times New Roman" pitchFamily="18" charset="0"/>
              </a:rPr>
              <a:t> </a:t>
            </a:r>
            <a:r>
              <a:rPr lang="en-US" sz="2400" spc="-10" dirty="0">
                <a:solidFill>
                  <a:schemeClr val="tx1"/>
                </a:solidFill>
                <a:latin typeface="Times New Roman" pitchFamily="18" charset="0"/>
                <a:cs typeface="Times New Roman" pitchFamily="18" charset="0"/>
              </a:rPr>
              <a:t>high.</a:t>
            </a:r>
            <a:endParaRPr lang="en-US" sz="2400" dirty="0">
              <a:solidFill>
                <a:schemeClr val="tx1"/>
              </a:solidFill>
              <a:latin typeface="Times New Roman" pitchFamily="18" charset="0"/>
              <a:cs typeface="Times New Roman" pitchFamily="18" charset="0"/>
            </a:endParaRPr>
          </a:p>
          <a:p>
            <a:endParaRPr lang="en-IN"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72159783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59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9223375" cy="492443"/>
          </a:xfrm>
        </p:spPr>
        <p:txBody>
          <a:bodyPr>
            <a:normAutofit/>
          </a:bodyPr>
          <a:lstStyle/>
          <a:p>
            <a:r>
              <a:rPr lang="en-US" sz="2000" dirty="0">
                <a:solidFill>
                  <a:srgbClr val="FF0000"/>
                </a:solidFill>
                <a:latin typeface="Times New Roman" pitchFamily="18" charset="0"/>
                <a:cs typeface="Times New Roman" pitchFamily="18" charset="0"/>
              </a:rPr>
              <a:t>Key Features of Cross-Sectional Research:</a:t>
            </a:r>
            <a:endParaRPr lang="en-IN" sz="2000" dirty="0">
              <a:solidFill>
                <a:srgbClr val="FF0000"/>
              </a:solidFill>
            </a:endParaRPr>
          </a:p>
        </p:txBody>
      </p:sp>
      <p:sp>
        <p:nvSpPr>
          <p:cNvPr id="3" name="Text Placeholder 2"/>
          <p:cNvSpPr>
            <a:spLocks noGrp="1"/>
          </p:cNvSpPr>
          <p:nvPr>
            <p:ph idx="1"/>
          </p:nvPr>
        </p:nvSpPr>
        <p:spPr>
          <a:xfrm>
            <a:off x="152400" y="1752600"/>
            <a:ext cx="11963400" cy="6463308"/>
          </a:xfrm>
        </p:spPr>
        <p:txBody>
          <a:bodyPr>
            <a:noAutofit/>
          </a:bodyPr>
          <a:lstStyle/>
          <a:p>
            <a:pPr algn="just"/>
            <a:r>
              <a:rPr lang="en-US" sz="1200" b="1" dirty="0" smtClean="0">
                <a:solidFill>
                  <a:srgbClr val="FF0000"/>
                </a:solidFill>
                <a:latin typeface="Times New Roman" pitchFamily="18" charset="0"/>
                <a:cs typeface="Times New Roman" pitchFamily="18" charset="0"/>
              </a:rPr>
              <a:t>Observational</a:t>
            </a:r>
            <a:r>
              <a:rPr lang="en-US" sz="1200" b="1" dirty="0">
                <a:solidFill>
                  <a:srgbClr val="FF0000"/>
                </a:solidFill>
                <a:latin typeface="Times New Roman" pitchFamily="18" charset="0"/>
                <a:cs typeface="Times New Roman" pitchFamily="18" charset="0"/>
              </a:rPr>
              <a:t>:</a:t>
            </a:r>
            <a:endParaRPr lang="en-US" sz="1200" dirty="0">
              <a:solidFill>
                <a:srgbClr val="FF0000"/>
              </a:solidFill>
              <a:latin typeface="Times New Roman" pitchFamily="18" charset="0"/>
              <a:cs typeface="Times New Roman" pitchFamily="18" charset="0"/>
            </a:endParaRPr>
          </a:p>
          <a:p>
            <a:pPr algn="just" fontAlgn="ctr"/>
            <a:r>
              <a:rPr lang="en-US" sz="1200" dirty="0">
                <a:solidFill>
                  <a:schemeClr val="tx1"/>
                </a:solidFill>
                <a:latin typeface="Times New Roman" pitchFamily="18" charset="0"/>
                <a:cs typeface="Times New Roman" pitchFamily="18" charset="0"/>
              </a:rPr>
              <a:t>Researchers observe and collect data without manipulating any variables.</a:t>
            </a:r>
            <a:r>
              <a:rPr lang="en-US" sz="1200" dirty="0">
                <a:latin typeface="Times New Roman" pitchFamily="18" charset="0"/>
                <a:cs typeface="Times New Roman" pitchFamily="18" charset="0"/>
              </a:rPr>
              <a:t> </a:t>
            </a:r>
          </a:p>
          <a:p>
            <a:pPr algn="just"/>
            <a:r>
              <a:rPr lang="en-US" sz="1200" b="1" dirty="0">
                <a:solidFill>
                  <a:srgbClr val="FF0000"/>
                </a:solidFill>
                <a:latin typeface="Times New Roman" pitchFamily="18" charset="0"/>
                <a:cs typeface="Times New Roman" pitchFamily="18" charset="0"/>
              </a:rPr>
              <a:t>Single Point in Time:</a:t>
            </a:r>
            <a:endParaRPr lang="en-US" sz="1200" dirty="0">
              <a:solidFill>
                <a:srgbClr val="FF0000"/>
              </a:solidFill>
              <a:latin typeface="Times New Roman" pitchFamily="18" charset="0"/>
              <a:cs typeface="Times New Roman" pitchFamily="18" charset="0"/>
            </a:endParaRPr>
          </a:p>
          <a:p>
            <a:pPr algn="just" fontAlgn="ctr"/>
            <a:r>
              <a:rPr lang="en-US" sz="1200" dirty="0">
                <a:solidFill>
                  <a:schemeClr val="tx1"/>
                </a:solidFill>
                <a:latin typeface="Times New Roman" pitchFamily="18" charset="0"/>
                <a:cs typeface="Times New Roman" pitchFamily="18" charset="0"/>
              </a:rPr>
              <a:t>Data is collected from participants at one specific time, providing a snapshot of the population. </a:t>
            </a:r>
          </a:p>
          <a:p>
            <a:pPr algn="just"/>
            <a:r>
              <a:rPr lang="en-US" sz="1200" b="1" dirty="0">
                <a:solidFill>
                  <a:srgbClr val="FF0000"/>
                </a:solidFill>
                <a:latin typeface="Times New Roman" pitchFamily="18" charset="0"/>
                <a:cs typeface="Times New Roman" pitchFamily="18" charset="0"/>
              </a:rPr>
              <a:t>Descriptive:</a:t>
            </a:r>
            <a:endParaRPr lang="en-US" sz="1200" dirty="0">
              <a:solidFill>
                <a:srgbClr val="FF0000"/>
              </a:solidFill>
              <a:latin typeface="Times New Roman" pitchFamily="18" charset="0"/>
              <a:cs typeface="Times New Roman" pitchFamily="18" charset="0"/>
            </a:endParaRPr>
          </a:p>
          <a:p>
            <a:pPr algn="just" fontAlgn="ctr"/>
            <a:r>
              <a:rPr lang="en-US" sz="1200" dirty="0">
                <a:solidFill>
                  <a:schemeClr val="tx1"/>
                </a:solidFill>
                <a:latin typeface="Times New Roman" pitchFamily="18" charset="0"/>
                <a:cs typeface="Times New Roman" pitchFamily="18" charset="0"/>
              </a:rPr>
              <a:t>Cross-sectional studies are often descriptive, aiming to describe the characteristics or prevalence of something within a population. </a:t>
            </a:r>
          </a:p>
          <a:p>
            <a:pPr algn="just"/>
            <a:r>
              <a:rPr lang="en-US" sz="1200" b="1" dirty="0">
                <a:solidFill>
                  <a:srgbClr val="FF0000"/>
                </a:solidFill>
                <a:latin typeface="Times New Roman" pitchFamily="18" charset="0"/>
                <a:cs typeface="Times New Roman" pitchFamily="18" charset="0"/>
              </a:rPr>
              <a:t>No Cause-and-Effect:</a:t>
            </a:r>
            <a:endParaRPr lang="en-US" sz="1200" dirty="0">
              <a:solidFill>
                <a:srgbClr val="FF0000"/>
              </a:solidFill>
              <a:latin typeface="Times New Roman" pitchFamily="18" charset="0"/>
              <a:cs typeface="Times New Roman" pitchFamily="18" charset="0"/>
            </a:endParaRPr>
          </a:p>
          <a:p>
            <a:pPr algn="just" fontAlgn="ctr"/>
            <a:r>
              <a:rPr lang="en-US" sz="1200" dirty="0">
                <a:solidFill>
                  <a:schemeClr val="tx1"/>
                </a:solidFill>
                <a:latin typeface="Times New Roman" pitchFamily="18" charset="0"/>
                <a:cs typeface="Times New Roman" pitchFamily="18" charset="0"/>
              </a:rPr>
              <a:t>While they can identify associations between variables, they cannot determine cause-and-effect relationships. </a:t>
            </a:r>
          </a:p>
          <a:p>
            <a:pPr algn="just"/>
            <a:r>
              <a:rPr lang="en-US" sz="1200" b="1" dirty="0">
                <a:solidFill>
                  <a:srgbClr val="FF0000"/>
                </a:solidFill>
                <a:latin typeface="Times New Roman" pitchFamily="18" charset="0"/>
                <a:cs typeface="Times New Roman" pitchFamily="18" charset="0"/>
              </a:rPr>
              <a:t>Relatively Quick and Cost-Effective:</a:t>
            </a:r>
            <a:endParaRPr lang="en-US" sz="1200" dirty="0">
              <a:solidFill>
                <a:srgbClr val="FF0000"/>
              </a:solidFill>
              <a:latin typeface="Times New Roman" pitchFamily="18" charset="0"/>
              <a:cs typeface="Times New Roman" pitchFamily="18" charset="0"/>
            </a:endParaRPr>
          </a:p>
          <a:p>
            <a:pPr algn="just" fontAlgn="ctr"/>
            <a:r>
              <a:rPr lang="en-US" sz="1200" dirty="0">
                <a:solidFill>
                  <a:schemeClr val="tx1"/>
                </a:solidFill>
                <a:latin typeface="Times New Roman" pitchFamily="18" charset="0"/>
                <a:cs typeface="Times New Roman" pitchFamily="18" charset="0"/>
              </a:rPr>
              <a:t>Compared to longitudinal studies, cross-sectional studies are generally faster and less expensive to conduct, especially when dealing with large populations. </a:t>
            </a:r>
          </a:p>
          <a:p>
            <a:pPr algn="just"/>
            <a:r>
              <a:rPr lang="en-US" sz="1200" b="1" dirty="0">
                <a:solidFill>
                  <a:srgbClr val="FF0000"/>
                </a:solidFill>
                <a:latin typeface="Times New Roman" pitchFamily="18" charset="0"/>
                <a:cs typeface="Times New Roman" pitchFamily="18" charset="0"/>
              </a:rPr>
              <a:t>Versatile:</a:t>
            </a:r>
            <a:endParaRPr lang="en-US" sz="1200" dirty="0">
              <a:solidFill>
                <a:srgbClr val="FF0000"/>
              </a:solidFill>
              <a:latin typeface="Times New Roman" pitchFamily="18" charset="0"/>
              <a:cs typeface="Times New Roman" pitchFamily="18" charset="0"/>
            </a:endParaRPr>
          </a:p>
          <a:p>
            <a:pPr algn="just" fontAlgn="ctr"/>
            <a:r>
              <a:rPr lang="en-US" sz="1200" dirty="0">
                <a:solidFill>
                  <a:schemeClr val="tx1"/>
                </a:solidFill>
                <a:latin typeface="Times New Roman" pitchFamily="18" charset="0"/>
                <a:cs typeface="Times New Roman" pitchFamily="18" charset="0"/>
              </a:rPr>
              <a:t>This design can be applied to various fields and research questions, making it a versatile research approach. </a:t>
            </a:r>
          </a:p>
          <a:p>
            <a:pPr algn="just"/>
            <a:r>
              <a:rPr lang="en-US" sz="1200" b="1" dirty="0">
                <a:solidFill>
                  <a:schemeClr val="tx1"/>
                </a:solidFill>
                <a:latin typeface="Times New Roman" pitchFamily="18" charset="0"/>
                <a:cs typeface="Times New Roman" pitchFamily="18" charset="0"/>
              </a:rPr>
              <a:t>Examples:</a:t>
            </a:r>
            <a:endParaRPr lang="en-US" sz="1200" dirty="0">
              <a:solidFill>
                <a:schemeClr val="tx1"/>
              </a:solidFill>
              <a:latin typeface="Times New Roman" pitchFamily="18" charset="0"/>
              <a:cs typeface="Times New Roman" pitchFamily="18" charset="0"/>
            </a:endParaRPr>
          </a:p>
          <a:p>
            <a:pPr algn="just" fontAlgn="ctr"/>
            <a:r>
              <a:rPr lang="en-US" sz="1200" dirty="0">
                <a:solidFill>
                  <a:schemeClr val="tx1"/>
                </a:solidFill>
                <a:latin typeface="Times New Roman" pitchFamily="18" charset="0"/>
                <a:cs typeface="Times New Roman" pitchFamily="18" charset="0"/>
              </a:rPr>
              <a:t>Determining the prevalence of a disease in a population. </a:t>
            </a:r>
          </a:p>
          <a:p>
            <a:pPr algn="just" fontAlgn="ctr"/>
            <a:r>
              <a:rPr lang="en-US" sz="1200" dirty="0">
                <a:solidFill>
                  <a:schemeClr val="tx1"/>
                </a:solidFill>
                <a:latin typeface="Times New Roman" pitchFamily="18" charset="0"/>
                <a:cs typeface="Times New Roman" pitchFamily="18" charset="0"/>
              </a:rPr>
              <a:t>Assessing public opinion on a new product. </a:t>
            </a:r>
          </a:p>
          <a:p>
            <a:pPr algn="just" fontAlgn="ctr"/>
            <a:r>
              <a:rPr lang="en-US" sz="1200" dirty="0">
                <a:solidFill>
                  <a:schemeClr val="tx1"/>
                </a:solidFill>
                <a:latin typeface="Times New Roman" pitchFamily="18" charset="0"/>
                <a:cs typeface="Times New Roman" pitchFamily="18" charset="0"/>
              </a:rPr>
              <a:t>Examining the relationship between income and education level within a community. </a:t>
            </a:r>
          </a:p>
          <a:p>
            <a:pPr algn="just"/>
            <a:r>
              <a:rPr lang="en-US" sz="1400" dirty="0">
                <a:latin typeface="Times New Roman" pitchFamily="18" charset="0"/>
                <a:cs typeface="Times New Roman" pitchFamily="18" charset="0"/>
              </a:rPr>
              <a:t/>
            </a:r>
            <a:br>
              <a:rPr lang="en-US" sz="1400" dirty="0">
                <a:latin typeface="Times New Roman" pitchFamily="18" charset="0"/>
                <a:cs typeface="Times New Roman" pitchFamily="18" charset="0"/>
              </a:rPr>
            </a:br>
            <a:endParaRPr lang="en-IN" sz="1400" dirty="0">
              <a:latin typeface="Times New Roman" pitchFamily="18" charset="0"/>
              <a:cs typeface="Times New Roman" pitchFamily="18" charset="0"/>
            </a:endParaRPr>
          </a:p>
        </p:txBody>
      </p:sp>
    </p:spTree>
    <p:extLst>
      <p:ext uri="{BB962C8B-B14F-4D97-AF65-F5344CB8AC3E}">
        <p14:creationId xmlns:p14="http://schemas.microsoft.com/office/powerpoint/2010/main" val="2764832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457200" y="1269192"/>
            <a:ext cx="4736465" cy="382156"/>
          </a:xfrm>
          <a:prstGeom prst="rect">
            <a:avLst/>
          </a:prstGeom>
        </p:spPr>
        <p:txBody>
          <a:bodyPr vert="horz" wrap="square" lIns="0" tIns="12700" rIns="0" bIns="0" rtlCol="0">
            <a:spAutoFit/>
          </a:bodyPr>
          <a:lstStyle/>
          <a:p>
            <a:pPr marL="12700">
              <a:lnSpc>
                <a:spcPct val="100000"/>
              </a:lnSpc>
              <a:spcBef>
                <a:spcPts val="100"/>
              </a:spcBef>
            </a:pPr>
            <a:r>
              <a:rPr sz="2400" b="1" spc="-150" dirty="0">
                <a:solidFill>
                  <a:schemeClr val="bg1"/>
                </a:solidFill>
                <a:latin typeface="Tahoma"/>
                <a:cs typeface="Tahoma"/>
              </a:rPr>
              <a:t>Longitudinal</a:t>
            </a:r>
            <a:r>
              <a:rPr sz="2400" b="1" spc="-80" dirty="0">
                <a:solidFill>
                  <a:schemeClr val="bg1"/>
                </a:solidFill>
                <a:latin typeface="Tahoma"/>
                <a:cs typeface="Tahoma"/>
              </a:rPr>
              <a:t> </a:t>
            </a:r>
            <a:r>
              <a:rPr sz="2400" b="1" spc="-155" dirty="0">
                <a:solidFill>
                  <a:schemeClr val="bg1"/>
                </a:solidFill>
                <a:latin typeface="Tahoma"/>
                <a:cs typeface="Tahoma"/>
              </a:rPr>
              <a:t>Study</a:t>
            </a:r>
            <a:endParaRPr sz="2400" dirty="0">
              <a:solidFill>
                <a:schemeClr val="bg1"/>
              </a:solidFill>
              <a:latin typeface="Tahoma"/>
              <a:cs typeface="Tahoma"/>
            </a:endParaRPr>
          </a:p>
        </p:txBody>
      </p:sp>
      <p:sp>
        <p:nvSpPr>
          <p:cNvPr id="12" name="object 12"/>
          <p:cNvSpPr txBox="1"/>
          <p:nvPr/>
        </p:nvSpPr>
        <p:spPr>
          <a:xfrm>
            <a:off x="304800" y="1905000"/>
            <a:ext cx="11582400" cy="3915944"/>
          </a:xfrm>
          <a:prstGeom prst="rect">
            <a:avLst/>
          </a:prstGeom>
        </p:spPr>
        <p:txBody>
          <a:bodyPr vert="horz" wrap="square" lIns="0" tIns="40640" rIns="0" bIns="0" rtlCol="0">
            <a:spAutoFit/>
          </a:bodyPr>
          <a:lstStyle/>
          <a:p>
            <a:pPr marL="356870" marR="11430" indent="-344805" algn="just">
              <a:lnSpc>
                <a:spcPct val="90100"/>
              </a:lnSpc>
              <a:spcBef>
                <a:spcPts val="320"/>
              </a:spcBef>
            </a:pPr>
            <a:r>
              <a:rPr spc="130" dirty="0">
                <a:solidFill>
                  <a:srgbClr val="EE52A4"/>
                </a:solidFill>
                <a:latin typeface="Times New Roman" pitchFamily="18" charset="0"/>
                <a:cs typeface="Times New Roman" pitchFamily="18" charset="0"/>
              </a:rPr>
              <a:t>▶</a:t>
            </a:r>
            <a:r>
              <a:rPr spc="185" dirty="0">
                <a:solidFill>
                  <a:srgbClr val="EE52A4"/>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3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longitudinal</a:t>
            </a:r>
            <a:r>
              <a:rPr spc="43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4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like</a:t>
            </a:r>
            <a:r>
              <a:rPr spc="4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434"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cross-</a:t>
            </a:r>
            <a:r>
              <a:rPr dirty="0">
                <a:solidFill>
                  <a:srgbClr val="FFFFFF"/>
                </a:solidFill>
                <a:latin typeface="Times New Roman" pitchFamily="18" charset="0"/>
                <a:cs typeface="Times New Roman" pitchFamily="18" charset="0"/>
              </a:rPr>
              <a:t>sectional</a:t>
            </a:r>
            <a:r>
              <a:rPr spc="43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one,</a:t>
            </a:r>
            <a:r>
              <a:rPr spc="43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is</a:t>
            </a:r>
            <a:r>
              <a:rPr spc="4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observational.</a:t>
            </a:r>
            <a:r>
              <a:rPr spc="4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So,</a:t>
            </a:r>
            <a:r>
              <a:rPr spc="4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once</a:t>
            </a:r>
            <a:r>
              <a:rPr spc="4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again,</a:t>
            </a:r>
            <a:r>
              <a:rPr spc="4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researchers</a:t>
            </a:r>
            <a:r>
              <a:rPr spc="4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do</a:t>
            </a:r>
            <a:r>
              <a:rPr spc="455"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not </a:t>
            </a:r>
            <a:r>
              <a:rPr dirty="0">
                <a:solidFill>
                  <a:srgbClr val="FFFFFF"/>
                </a:solidFill>
                <a:latin typeface="Times New Roman" pitchFamily="18" charset="0"/>
                <a:cs typeface="Times New Roman" pitchFamily="18" charset="0"/>
              </a:rPr>
              <a:t>interfere</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with</a:t>
            </a:r>
            <a:r>
              <a:rPr spc="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their</a:t>
            </a:r>
            <a:r>
              <a:rPr spc="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subjects.</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However,</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in</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longitudinal</a:t>
            </a:r>
            <a:r>
              <a:rPr spc="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researchers</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conduct</a:t>
            </a:r>
            <a:r>
              <a:rPr spc="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several</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observations</a:t>
            </a:r>
            <a:r>
              <a:rPr spc="55"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of </a:t>
            </a:r>
            <a:r>
              <a:rPr dirty="0">
                <a:solidFill>
                  <a:srgbClr val="FFFFFF"/>
                </a:solidFill>
                <a:latin typeface="Times New Roman" pitchFamily="18" charset="0"/>
                <a:cs typeface="Times New Roman" pitchFamily="18" charset="0"/>
              </a:rPr>
              <a:t>the</a:t>
            </a:r>
            <a:r>
              <a:rPr spc="-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same</a:t>
            </a:r>
            <a:r>
              <a:rPr spc="-1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subjects</a:t>
            </a:r>
            <a:r>
              <a:rPr spc="-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over</a:t>
            </a:r>
            <a:r>
              <a:rPr spc="-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period</a:t>
            </a:r>
            <a:r>
              <a:rPr spc="-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time,</a:t>
            </a:r>
            <a:r>
              <a:rPr spc="-3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sometimes</a:t>
            </a:r>
            <a:r>
              <a:rPr spc="-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lasting</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many</a:t>
            </a:r>
            <a:r>
              <a:rPr spc="-2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years.</a:t>
            </a:r>
            <a:endParaRPr dirty="0">
              <a:latin typeface="Times New Roman" pitchFamily="18" charset="0"/>
              <a:cs typeface="Times New Roman" pitchFamily="18" charset="0"/>
            </a:endParaRPr>
          </a:p>
          <a:p>
            <a:pPr marL="356870" marR="10795" indent="-344805" algn="just">
              <a:lnSpc>
                <a:spcPct val="90200"/>
              </a:lnSpc>
              <a:spcBef>
                <a:spcPts val="990"/>
              </a:spcBef>
            </a:pPr>
            <a:r>
              <a:rPr spc="140" dirty="0">
                <a:solidFill>
                  <a:srgbClr val="EE52A4"/>
                </a:solidFill>
                <a:latin typeface="Times New Roman" pitchFamily="18" charset="0"/>
                <a:cs typeface="Times New Roman" pitchFamily="18" charset="0"/>
              </a:rPr>
              <a:t>▶</a:t>
            </a:r>
            <a:r>
              <a:rPr spc="195" dirty="0">
                <a:solidFill>
                  <a:srgbClr val="EE52A4"/>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benefit</a:t>
            </a:r>
            <a:r>
              <a:rPr spc="18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21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1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longitudinal</a:t>
            </a:r>
            <a:r>
              <a:rPr spc="20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1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is</a:t>
            </a:r>
            <a:r>
              <a:rPr spc="20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that</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researchers</a:t>
            </a:r>
            <a:r>
              <a:rPr spc="2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are</a:t>
            </a:r>
            <a:r>
              <a:rPr spc="19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able</a:t>
            </a:r>
            <a:r>
              <a:rPr spc="1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a:t>
            </a:r>
            <a:r>
              <a:rPr spc="2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detect</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developments</a:t>
            </a:r>
            <a:r>
              <a:rPr spc="1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or</a:t>
            </a:r>
            <a:r>
              <a:rPr spc="19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changes</a:t>
            </a:r>
            <a:r>
              <a:rPr spc="2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in</a:t>
            </a:r>
            <a:r>
              <a:rPr spc="210"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the </a:t>
            </a:r>
            <a:r>
              <a:rPr dirty="0">
                <a:solidFill>
                  <a:srgbClr val="FFFFFF"/>
                </a:solidFill>
                <a:latin typeface="Times New Roman" pitchFamily="18" charset="0"/>
                <a:cs typeface="Times New Roman" pitchFamily="18" charset="0"/>
              </a:rPr>
              <a:t>characteristics</a:t>
            </a:r>
            <a:r>
              <a:rPr spc="26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2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target</a:t>
            </a:r>
            <a:r>
              <a:rPr spc="2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population</a:t>
            </a:r>
            <a:r>
              <a:rPr spc="2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at</a:t>
            </a:r>
            <a:r>
              <a:rPr spc="25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both</a:t>
            </a:r>
            <a:r>
              <a:rPr spc="2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5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group</a:t>
            </a:r>
            <a:r>
              <a:rPr spc="2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2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5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individual</a:t>
            </a:r>
            <a:r>
              <a:rPr spc="2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level.</a:t>
            </a:r>
            <a:r>
              <a:rPr spc="2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key</a:t>
            </a:r>
            <a:r>
              <a:rPr spc="2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here</a:t>
            </a:r>
            <a:r>
              <a:rPr spc="2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is</a:t>
            </a:r>
            <a:r>
              <a:rPr spc="260"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that </a:t>
            </a:r>
            <a:r>
              <a:rPr dirty="0">
                <a:solidFill>
                  <a:srgbClr val="FFFFFF"/>
                </a:solidFill>
                <a:latin typeface="Times New Roman" pitchFamily="18" charset="0"/>
                <a:cs typeface="Times New Roman" pitchFamily="18" charset="0"/>
              </a:rPr>
              <a:t>longitudinal</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studies</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extend</a:t>
            </a:r>
            <a:r>
              <a:rPr spc="1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beyond</a:t>
            </a:r>
            <a:r>
              <a:rPr spc="1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1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single</a:t>
            </a:r>
            <a:r>
              <a:rPr spc="1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moment</a:t>
            </a:r>
            <a:r>
              <a:rPr spc="1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in</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time.</a:t>
            </a:r>
            <a:r>
              <a:rPr spc="1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As</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1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result,</a:t>
            </a:r>
            <a:r>
              <a:rPr spc="1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they</a:t>
            </a:r>
            <a:r>
              <a:rPr spc="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can</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establish</a:t>
            </a:r>
            <a:r>
              <a:rPr spc="1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sequences</a:t>
            </a:r>
            <a:r>
              <a:rPr spc="140"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of </a:t>
            </a:r>
            <a:r>
              <a:rPr spc="-10" dirty="0">
                <a:solidFill>
                  <a:srgbClr val="FFFFFF"/>
                </a:solidFill>
                <a:latin typeface="Times New Roman" pitchFamily="18" charset="0"/>
                <a:cs typeface="Times New Roman" pitchFamily="18" charset="0"/>
              </a:rPr>
              <a:t>events.</a:t>
            </a:r>
            <a:endParaRPr dirty="0">
              <a:latin typeface="Times New Roman" pitchFamily="18" charset="0"/>
              <a:cs typeface="Times New Roman" pitchFamily="18" charset="0"/>
            </a:endParaRPr>
          </a:p>
          <a:p>
            <a:pPr marL="356870" marR="5080" indent="-344805" algn="just">
              <a:lnSpc>
                <a:spcPct val="90000"/>
              </a:lnSpc>
              <a:spcBef>
                <a:spcPts val="1000"/>
              </a:spcBef>
            </a:pPr>
            <a:r>
              <a:rPr spc="130" dirty="0">
                <a:solidFill>
                  <a:srgbClr val="EE52A4"/>
                </a:solidFill>
                <a:latin typeface="Times New Roman" pitchFamily="18" charset="0"/>
                <a:cs typeface="Times New Roman" pitchFamily="18" charset="0"/>
              </a:rPr>
              <a:t>▶</a:t>
            </a:r>
            <a:r>
              <a:rPr spc="170" dirty="0">
                <a:solidFill>
                  <a:srgbClr val="EE52A4"/>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a:t>
            </a:r>
            <a:r>
              <a:rPr spc="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return</a:t>
            </a:r>
            <a:r>
              <a:rPr spc="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our</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example,</a:t>
            </a:r>
            <a:r>
              <a:rPr spc="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we</a:t>
            </a:r>
            <a:r>
              <a:rPr spc="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might</a:t>
            </a:r>
            <a:r>
              <a:rPr spc="6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choose</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look</a:t>
            </a:r>
            <a:r>
              <a:rPr spc="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at</a:t>
            </a:r>
            <a:r>
              <a:rPr spc="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change</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in</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cholesterol</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levels</a:t>
            </a:r>
            <a:r>
              <a:rPr spc="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among</a:t>
            </a:r>
            <a:r>
              <a:rPr spc="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women</a:t>
            </a:r>
            <a:r>
              <a:rPr spc="80"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over </a:t>
            </a:r>
            <a:r>
              <a:rPr dirty="0">
                <a:solidFill>
                  <a:srgbClr val="FFFFFF"/>
                </a:solidFill>
                <a:latin typeface="Times New Roman" pitchFamily="18" charset="0"/>
                <a:cs typeface="Times New Roman" pitchFamily="18" charset="0"/>
              </a:rPr>
              <a:t>40</a:t>
            </a:r>
            <a:r>
              <a:rPr spc="1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who</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walk</a:t>
            </a:r>
            <a:r>
              <a:rPr spc="1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daily</a:t>
            </a:r>
            <a:r>
              <a:rPr spc="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for</a:t>
            </a:r>
            <a:r>
              <a:rPr spc="1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1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period</a:t>
            </a:r>
            <a:r>
              <a:rPr spc="1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1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20</a:t>
            </a:r>
            <a:r>
              <a:rPr spc="1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years.</a:t>
            </a:r>
            <a:r>
              <a:rPr spc="1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1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longitudinal</a:t>
            </a:r>
            <a:r>
              <a:rPr spc="10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design</a:t>
            </a:r>
            <a:r>
              <a:rPr spc="16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would</a:t>
            </a:r>
            <a:r>
              <a:rPr spc="13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account</a:t>
            </a:r>
            <a:r>
              <a:rPr spc="1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for</a:t>
            </a:r>
            <a:r>
              <a:rPr spc="114"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cholesterol </a:t>
            </a:r>
            <a:r>
              <a:rPr dirty="0">
                <a:solidFill>
                  <a:srgbClr val="FFFFFF"/>
                </a:solidFill>
                <a:latin typeface="Times New Roman" pitchFamily="18" charset="0"/>
                <a:cs typeface="Times New Roman" pitchFamily="18" charset="0"/>
              </a:rPr>
              <a:t>levels</a:t>
            </a:r>
            <a:r>
              <a:rPr spc="21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at</a:t>
            </a:r>
            <a:r>
              <a:rPr spc="2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1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onset</a:t>
            </a:r>
            <a:r>
              <a:rPr spc="1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21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walking</a:t>
            </a:r>
            <a:r>
              <a:rPr spc="19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regime</a:t>
            </a:r>
            <a:r>
              <a:rPr spc="2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20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as</a:t>
            </a:r>
            <a:r>
              <a:rPr spc="21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walking</a:t>
            </a:r>
            <a:r>
              <a:rPr spc="180" dirty="0">
                <a:solidFill>
                  <a:srgbClr val="FFFFFF"/>
                </a:solidFill>
                <a:latin typeface="Times New Roman" pitchFamily="18" charset="0"/>
                <a:cs typeface="Times New Roman" pitchFamily="18" charset="0"/>
              </a:rPr>
              <a:t> </a:t>
            </a:r>
            <a:r>
              <a:rPr dirty="0" err="1">
                <a:solidFill>
                  <a:srgbClr val="FFFFFF"/>
                </a:solidFill>
                <a:latin typeface="Times New Roman" pitchFamily="18" charset="0"/>
                <a:cs typeface="Times New Roman" pitchFamily="18" charset="0"/>
              </a:rPr>
              <a:t>behaviour</a:t>
            </a:r>
            <a:r>
              <a:rPr spc="20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continued</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over</a:t>
            </a:r>
            <a:r>
              <a:rPr spc="2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time.</a:t>
            </a:r>
            <a:r>
              <a:rPr spc="1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Therefore,</a:t>
            </a:r>
            <a:r>
              <a:rPr spc="225" dirty="0">
                <a:solidFill>
                  <a:srgbClr val="FFFFFF"/>
                </a:solidFill>
                <a:latin typeface="Times New Roman" pitchFamily="18" charset="0"/>
                <a:cs typeface="Times New Roman" pitchFamily="18" charset="0"/>
              </a:rPr>
              <a:t> </a:t>
            </a:r>
            <a:r>
              <a:rPr spc="-50" dirty="0">
                <a:solidFill>
                  <a:srgbClr val="FFFFFF"/>
                </a:solidFill>
                <a:latin typeface="Times New Roman" pitchFamily="18" charset="0"/>
                <a:cs typeface="Times New Roman" pitchFamily="18" charset="0"/>
              </a:rPr>
              <a:t>a </a:t>
            </a:r>
            <a:r>
              <a:rPr dirty="0">
                <a:solidFill>
                  <a:srgbClr val="FFFFFF"/>
                </a:solidFill>
                <a:latin typeface="Times New Roman" pitchFamily="18" charset="0"/>
                <a:cs typeface="Times New Roman" pitchFamily="18" charset="0"/>
              </a:rPr>
              <a:t>longitudinal</a:t>
            </a:r>
            <a:r>
              <a:rPr spc="1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9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is</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more</a:t>
            </a:r>
            <a:r>
              <a:rPr spc="1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likely</a:t>
            </a:r>
            <a:r>
              <a:rPr spc="11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a:t>
            </a:r>
            <a:r>
              <a:rPr spc="16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suggest</a:t>
            </a:r>
            <a:r>
              <a:rPr spc="15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cause-and-</a:t>
            </a:r>
            <a:r>
              <a:rPr dirty="0">
                <a:solidFill>
                  <a:srgbClr val="FFFFFF"/>
                </a:solidFill>
                <a:latin typeface="Times New Roman" pitchFamily="18" charset="0"/>
                <a:cs typeface="Times New Roman" pitchFamily="18" charset="0"/>
              </a:rPr>
              <a:t>effect</a:t>
            </a:r>
            <a:r>
              <a:rPr spc="1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relationships</a:t>
            </a:r>
            <a:r>
              <a:rPr spc="16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than</a:t>
            </a:r>
            <a:r>
              <a:rPr spc="1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150"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cross-</a:t>
            </a:r>
            <a:r>
              <a:rPr dirty="0">
                <a:solidFill>
                  <a:srgbClr val="FFFFFF"/>
                </a:solidFill>
                <a:latin typeface="Times New Roman" pitchFamily="18" charset="0"/>
                <a:cs typeface="Times New Roman" pitchFamily="18" charset="0"/>
              </a:rPr>
              <a:t>sectional</a:t>
            </a:r>
            <a:r>
              <a:rPr spc="1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95" dirty="0">
                <a:solidFill>
                  <a:srgbClr val="FFFFFF"/>
                </a:solidFill>
                <a:latin typeface="Times New Roman" pitchFamily="18" charset="0"/>
                <a:cs typeface="Times New Roman" pitchFamily="18" charset="0"/>
              </a:rPr>
              <a:t> </a:t>
            </a:r>
            <a:r>
              <a:rPr spc="-25" dirty="0">
                <a:solidFill>
                  <a:srgbClr val="FFFFFF"/>
                </a:solidFill>
                <a:latin typeface="Times New Roman" pitchFamily="18" charset="0"/>
                <a:cs typeface="Times New Roman" pitchFamily="18" charset="0"/>
              </a:rPr>
              <a:t>by </a:t>
            </a:r>
            <a:r>
              <a:rPr dirty="0">
                <a:solidFill>
                  <a:srgbClr val="FFFFFF"/>
                </a:solidFill>
                <a:latin typeface="Times New Roman" pitchFamily="18" charset="0"/>
                <a:cs typeface="Times New Roman" pitchFamily="18" charset="0"/>
              </a:rPr>
              <a:t>virtue</a:t>
            </a:r>
            <a:r>
              <a:rPr spc="-2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its</a:t>
            </a:r>
            <a:r>
              <a:rPr spc="-3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scope.</a:t>
            </a:r>
            <a:endParaRPr dirty="0">
              <a:latin typeface="Times New Roman" pitchFamily="18" charset="0"/>
              <a:cs typeface="Times New Roman" pitchFamily="18" charset="0"/>
            </a:endParaRPr>
          </a:p>
          <a:p>
            <a:pPr marL="356870" marR="12065" indent="-344805" algn="just">
              <a:lnSpc>
                <a:spcPct val="90100"/>
              </a:lnSpc>
              <a:spcBef>
                <a:spcPts val="990"/>
              </a:spcBef>
            </a:pPr>
            <a:r>
              <a:rPr spc="140" dirty="0">
                <a:solidFill>
                  <a:srgbClr val="EE52A4"/>
                </a:solidFill>
                <a:latin typeface="Times New Roman" pitchFamily="18" charset="0"/>
                <a:cs typeface="Times New Roman" pitchFamily="18" charset="0"/>
              </a:rPr>
              <a:t>▶</a:t>
            </a:r>
            <a:r>
              <a:rPr spc="185" dirty="0">
                <a:solidFill>
                  <a:srgbClr val="EE52A4"/>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In</a:t>
            </a:r>
            <a:r>
              <a:rPr spc="3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general,</a:t>
            </a:r>
            <a:r>
              <a:rPr spc="31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30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research</a:t>
            </a:r>
            <a:r>
              <a:rPr spc="32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should</a:t>
            </a:r>
            <a:r>
              <a:rPr spc="3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drive</a:t>
            </a:r>
            <a:r>
              <a:rPr spc="3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8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design.</a:t>
            </a:r>
            <a:r>
              <a:rPr spc="2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But</a:t>
            </a:r>
            <a:r>
              <a:rPr spc="3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sometimes,</a:t>
            </a:r>
            <a:r>
              <a:rPr spc="3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28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progression</a:t>
            </a:r>
            <a:r>
              <a:rPr spc="3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of</a:t>
            </a:r>
            <a:r>
              <a:rPr spc="32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a:t>
            </a:r>
            <a:r>
              <a:rPr spc="3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research</a:t>
            </a:r>
            <a:r>
              <a:rPr spc="32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helps </a:t>
            </a:r>
            <a:r>
              <a:rPr dirty="0">
                <a:solidFill>
                  <a:srgbClr val="FFFFFF"/>
                </a:solidFill>
                <a:latin typeface="Times New Roman" pitchFamily="18" charset="0"/>
                <a:cs typeface="Times New Roman" pitchFamily="18" charset="0"/>
              </a:rPr>
              <a:t>determine</a:t>
            </a:r>
            <a:r>
              <a:rPr spc="4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which</a:t>
            </a:r>
            <a:r>
              <a:rPr spc="459"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design</a:t>
            </a:r>
            <a:r>
              <a:rPr spc="459"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is</a:t>
            </a:r>
            <a:r>
              <a:rPr spc="48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most</a:t>
            </a:r>
            <a:r>
              <a:rPr spc="47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appropriate.</a:t>
            </a:r>
            <a:r>
              <a:rPr spc="45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Cross-</a:t>
            </a:r>
            <a:r>
              <a:rPr dirty="0">
                <a:solidFill>
                  <a:srgbClr val="FFFFFF"/>
                </a:solidFill>
                <a:latin typeface="Times New Roman" pitchFamily="18" charset="0"/>
                <a:cs typeface="Times New Roman" pitchFamily="18" charset="0"/>
              </a:rPr>
              <a:t>sectional</a:t>
            </a:r>
            <a:r>
              <a:rPr spc="48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studies</a:t>
            </a:r>
            <a:r>
              <a:rPr spc="45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can</a:t>
            </a:r>
            <a:r>
              <a:rPr spc="46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be</a:t>
            </a:r>
            <a:r>
              <a:rPr spc="4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done</a:t>
            </a:r>
            <a:r>
              <a:rPr spc="47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more</a:t>
            </a:r>
            <a:r>
              <a:rPr spc="4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quickly</a:t>
            </a:r>
            <a:r>
              <a:rPr spc="420" dirty="0">
                <a:solidFill>
                  <a:srgbClr val="FFFFFF"/>
                </a:solidFill>
                <a:latin typeface="Times New Roman" pitchFamily="18" charset="0"/>
                <a:cs typeface="Times New Roman" pitchFamily="18" charset="0"/>
              </a:rPr>
              <a:t> </a:t>
            </a:r>
            <a:r>
              <a:rPr spc="-20" dirty="0">
                <a:solidFill>
                  <a:srgbClr val="FFFFFF"/>
                </a:solidFill>
                <a:latin typeface="Times New Roman" pitchFamily="18" charset="0"/>
                <a:cs typeface="Times New Roman" pitchFamily="18" charset="0"/>
              </a:rPr>
              <a:t>than </a:t>
            </a:r>
            <a:r>
              <a:rPr dirty="0">
                <a:solidFill>
                  <a:srgbClr val="FFFFFF"/>
                </a:solidFill>
                <a:latin typeface="Times New Roman" pitchFamily="18" charset="0"/>
                <a:cs typeface="Times New Roman" pitchFamily="18" charset="0"/>
              </a:rPr>
              <a:t>longitudinal</a:t>
            </a:r>
            <a:r>
              <a:rPr spc="40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studies.</a:t>
            </a:r>
            <a:r>
              <a:rPr spc="40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That’s</a:t>
            </a:r>
            <a:r>
              <a:rPr spc="4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why</a:t>
            </a:r>
            <a:r>
              <a:rPr spc="36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researchers</a:t>
            </a:r>
            <a:r>
              <a:rPr spc="409"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might</a:t>
            </a:r>
            <a:r>
              <a:rPr spc="4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start</a:t>
            </a:r>
            <a:r>
              <a:rPr spc="40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with</a:t>
            </a:r>
            <a:r>
              <a:rPr spc="41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39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cross-</a:t>
            </a:r>
            <a:r>
              <a:rPr dirty="0">
                <a:solidFill>
                  <a:srgbClr val="FFFFFF"/>
                </a:solidFill>
                <a:latin typeface="Times New Roman" pitchFamily="18" charset="0"/>
                <a:cs typeface="Times New Roman" pitchFamily="18" charset="0"/>
              </a:rPr>
              <a:t>sectional</a:t>
            </a:r>
            <a:r>
              <a:rPr spc="3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34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a:t>
            </a:r>
            <a:r>
              <a:rPr spc="409"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first</a:t>
            </a:r>
            <a:r>
              <a:rPr spc="400"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establish </a:t>
            </a:r>
            <a:r>
              <a:rPr dirty="0">
                <a:solidFill>
                  <a:srgbClr val="FFFFFF"/>
                </a:solidFill>
                <a:latin typeface="Times New Roman" pitchFamily="18" charset="0"/>
                <a:cs typeface="Times New Roman" pitchFamily="18" charset="0"/>
              </a:rPr>
              <a:t>whether</a:t>
            </a:r>
            <a:r>
              <a:rPr spc="18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there</a:t>
            </a:r>
            <a:r>
              <a:rPr spc="1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are</a:t>
            </a:r>
            <a:r>
              <a:rPr spc="19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links</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or</a:t>
            </a:r>
            <a:r>
              <a:rPr spc="18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associations</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between</a:t>
            </a:r>
            <a:r>
              <a:rPr spc="20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certain</a:t>
            </a:r>
            <a:r>
              <a:rPr spc="20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variables.</a:t>
            </a:r>
            <a:r>
              <a:rPr spc="19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Then</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they</a:t>
            </a:r>
            <a:r>
              <a:rPr spc="135"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would</a:t>
            </a:r>
            <a:r>
              <a:rPr spc="204"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set</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up</a:t>
            </a:r>
            <a:r>
              <a:rPr spc="20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a:t>
            </a:r>
            <a:r>
              <a:rPr spc="16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longitudinal </a:t>
            </a:r>
            <a:r>
              <a:rPr dirty="0">
                <a:solidFill>
                  <a:srgbClr val="FFFFFF"/>
                </a:solidFill>
                <a:latin typeface="Times New Roman" pitchFamily="18" charset="0"/>
                <a:cs typeface="Times New Roman" pitchFamily="18" charset="0"/>
              </a:rPr>
              <a:t>study</a:t>
            </a:r>
            <a:r>
              <a:rPr spc="-4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to</a:t>
            </a:r>
            <a:r>
              <a:rPr spc="-2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study</a:t>
            </a:r>
            <a:r>
              <a:rPr spc="-1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cause</a:t>
            </a:r>
            <a:r>
              <a:rPr spc="-50" dirty="0">
                <a:solidFill>
                  <a:srgbClr val="FFFFFF"/>
                </a:solidFill>
                <a:latin typeface="Times New Roman" pitchFamily="18" charset="0"/>
                <a:cs typeface="Times New Roman" pitchFamily="18" charset="0"/>
              </a:rPr>
              <a:t> </a:t>
            </a:r>
            <a:r>
              <a:rPr dirty="0">
                <a:solidFill>
                  <a:srgbClr val="FFFFFF"/>
                </a:solidFill>
                <a:latin typeface="Times New Roman" pitchFamily="18" charset="0"/>
                <a:cs typeface="Times New Roman" pitchFamily="18" charset="0"/>
              </a:rPr>
              <a:t>and</a:t>
            </a:r>
            <a:r>
              <a:rPr spc="-15" dirty="0">
                <a:solidFill>
                  <a:srgbClr val="FFFFFF"/>
                </a:solidFill>
                <a:latin typeface="Times New Roman" pitchFamily="18" charset="0"/>
                <a:cs typeface="Times New Roman" pitchFamily="18" charset="0"/>
              </a:rPr>
              <a:t> </a:t>
            </a:r>
            <a:r>
              <a:rPr spc="-10" dirty="0">
                <a:solidFill>
                  <a:srgbClr val="FFFFFF"/>
                </a:solidFill>
                <a:latin typeface="Times New Roman" pitchFamily="18" charset="0"/>
                <a:cs typeface="Times New Roman" pitchFamily="18" charset="0"/>
              </a:rPr>
              <a:t>effect.</a:t>
            </a:r>
            <a:endParaRPr dirty="0">
              <a:latin typeface="Times New Roman" pitchFamily="18" charset="0"/>
              <a:cs typeface="Times New Roman" pitchFamily="18" charset="0"/>
            </a:endParaRPr>
          </a:p>
        </p:txBody>
      </p:sp>
      <p:pic>
        <p:nvPicPr>
          <p:cNvPr id="22530"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76201"/>
            <a:ext cx="9067800" cy="10637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9223375" cy="457200"/>
          </a:xfrm>
        </p:spPr>
        <p:txBody>
          <a:bodyPr>
            <a:normAutofit fontScale="90000"/>
          </a:bodyPr>
          <a:lstStyle/>
          <a:p>
            <a:r>
              <a:rPr lang="en-US" sz="2000" b="1" dirty="0">
                <a:solidFill>
                  <a:schemeClr val="tx1"/>
                </a:solidFill>
                <a:latin typeface="Times New Roman" pitchFamily="18" charset="0"/>
                <a:cs typeface="Times New Roman" pitchFamily="18" charset="0"/>
              </a:rPr>
              <a:t>Key Features of Longitudinal Research Design:</a:t>
            </a:r>
            <a:br>
              <a:rPr lang="en-US" sz="2000" b="1" dirty="0">
                <a:solidFill>
                  <a:schemeClr val="tx1"/>
                </a:solidFill>
                <a:latin typeface="Times New Roman" pitchFamily="18" charset="0"/>
                <a:cs typeface="Times New Roman" pitchFamily="18" charset="0"/>
              </a:rPr>
            </a:br>
            <a:endParaRPr lang="en-IN" sz="2000" b="1" dirty="0">
              <a:solidFill>
                <a:schemeClr val="tx1"/>
              </a:solidFill>
            </a:endParaRPr>
          </a:p>
        </p:txBody>
      </p:sp>
      <p:sp>
        <p:nvSpPr>
          <p:cNvPr id="3" name="Text Placeholder 2"/>
          <p:cNvSpPr>
            <a:spLocks noGrp="1"/>
          </p:cNvSpPr>
          <p:nvPr>
            <p:ph idx="1"/>
          </p:nvPr>
        </p:nvSpPr>
        <p:spPr>
          <a:xfrm>
            <a:off x="228600" y="1676400"/>
            <a:ext cx="11658600" cy="6093976"/>
          </a:xfrm>
        </p:spPr>
        <p:txBody>
          <a:bodyPr>
            <a:normAutofit/>
          </a:bodyPr>
          <a:lstStyle/>
          <a:p>
            <a:pPr algn="just"/>
            <a:r>
              <a:rPr lang="en-US" sz="1600" b="1" dirty="0">
                <a:solidFill>
                  <a:schemeClr val="tx1"/>
                </a:solidFill>
                <a:latin typeface="Times New Roman" pitchFamily="18" charset="0"/>
                <a:cs typeface="Times New Roman" pitchFamily="18" charset="0"/>
              </a:rPr>
              <a:t>Repeated Measurements:</a:t>
            </a:r>
            <a:endParaRPr lang="en-US" sz="1600" dirty="0">
              <a:solidFill>
                <a:schemeClr val="tx1"/>
              </a:solidFill>
              <a:latin typeface="Times New Roman" pitchFamily="18" charset="0"/>
              <a:cs typeface="Times New Roman" pitchFamily="18" charset="0"/>
            </a:endParaRPr>
          </a:p>
          <a:p>
            <a:pPr algn="just" fontAlgn="ctr"/>
            <a:r>
              <a:rPr lang="en-US" sz="1600" dirty="0">
                <a:solidFill>
                  <a:schemeClr val="tx1"/>
                </a:solidFill>
                <a:latin typeface="Times New Roman" pitchFamily="18" charset="0"/>
                <a:cs typeface="Times New Roman" pitchFamily="18" charset="0"/>
              </a:rPr>
              <a:t>Data is collected multiple times from the same individuals or subjects. </a:t>
            </a:r>
          </a:p>
          <a:p>
            <a:pPr algn="just"/>
            <a:r>
              <a:rPr lang="en-US" sz="1600" b="1" dirty="0">
                <a:solidFill>
                  <a:schemeClr val="tx1"/>
                </a:solidFill>
                <a:latin typeface="Times New Roman" pitchFamily="18" charset="0"/>
                <a:cs typeface="Times New Roman" pitchFamily="18" charset="0"/>
              </a:rPr>
              <a:t>Extended Timeframe:</a:t>
            </a:r>
            <a:endParaRPr lang="en-US" sz="1600" dirty="0">
              <a:solidFill>
                <a:schemeClr val="tx1"/>
              </a:solidFill>
              <a:latin typeface="Times New Roman" pitchFamily="18" charset="0"/>
              <a:cs typeface="Times New Roman" pitchFamily="18" charset="0"/>
            </a:endParaRPr>
          </a:p>
          <a:p>
            <a:pPr algn="just" fontAlgn="ctr"/>
            <a:r>
              <a:rPr lang="en-US" sz="1600" dirty="0">
                <a:solidFill>
                  <a:schemeClr val="tx1"/>
                </a:solidFill>
                <a:latin typeface="Times New Roman" pitchFamily="18" charset="0"/>
                <a:cs typeface="Times New Roman" pitchFamily="18" charset="0"/>
              </a:rPr>
              <a:t>Observations occur over a significant period, allowing for the study of change and development over time. </a:t>
            </a:r>
          </a:p>
          <a:p>
            <a:pPr algn="just"/>
            <a:r>
              <a:rPr lang="en-US" sz="1600" b="1" dirty="0">
                <a:solidFill>
                  <a:schemeClr val="tx1"/>
                </a:solidFill>
                <a:latin typeface="Times New Roman" pitchFamily="18" charset="0"/>
                <a:cs typeface="Times New Roman" pitchFamily="18" charset="0"/>
              </a:rPr>
              <a:t>Focus on Change:</a:t>
            </a:r>
            <a:endParaRPr lang="en-US" sz="1600" dirty="0">
              <a:solidFill>
                <a:schemeClr val="tx1"/>
              </a:solidFill>
              <a:latin typeface="Times New Roman" pitchFamily="18" charset="0"/>
              <a:cs typeface="Times New Roman" pitchFamily="18" charset="0"/>
            </a:endParaRPr>
          </a:p>
          <a:p>
            <a:pPr algn="just" fontAlgn="ctr"/>
            <a:r>
              <a:rPr lang="en-US" sz="1600" dirty="0">
                <a:solidFill>
                  <a:schemeClr val="tx1"/>
                </a:solidFill>
                <a:latin typeface="Times New Roman" pitchFamily="18" charset="0"/>
                <a:cs typeface="Times New Roman" pitchFamily="18" charset="0"/>
              </a:rPr>
              <a:t>The primary goal is to understand how variables change and evolve within the same group over time. </a:t>
            </a:r>
          </a:p>
          <a:p>
            <a:pPr algn="just"/>
            <a:r>
              <a:rPr lang="en-US" sz="1600" b="1" dirty="0">
                <a:solidFill>
                  <a:schemeClr val="tx1"/>
                </a:solidFill>
                <a:latin typeface="Times New Roman" pitchFamily="18" charset="0"/>
                <a:cs typeface="Times New Roman" pitchFamily="18" charset="0"/>
              </a:rPr>
              <a:t>Potential for Causal Inference:</a:t>
            </a:r>
            <a:endParaRPr lang="en-US" sz="1600" dirty="0">
              <a:solidFill>
                <a:schemeClr val="tx1"/>
              </a:solidFill>
              <a:latin typeface="Times New Roman" pitchFamily="18" charset="0"/>
              <a:cs typeface="Times New Roman" pitchFamily="18" charset="0"/>
            </a:endParaRPr>
          </a:p>
          <a:p>
            <a:pPr algn="just" fontAlgn="ctr"/>
            <a:r>
              <a:rPr lang="en-US" sz="1600" dirty="0">
                <a:solidFill>
                  <a:schemeClr val="tx1"/>
                </a:solidFill>
                <a:latin typeface="Times New Roman" pitchFamily="18" charset="0"/>
                <a:cs typeface="Times New Roman" pitchFamily="18" charset="0"/>
              </a:rPr>
              <a:t>By tracking changes, researchers can potentially identify cause-and-effect relationships, although this requires careful analysis. </a:t>
            </a:r>
          </a:p>
          <a:p>
            <a:pPr algn="just"/>
            <a:r>
              <a:rPr lang="en-US" sz="1600" b="1" dirty="0">
                <a:solidFill>
                  <a:schemeClr val="tx1"/>
                </a:solidFill>
                <a:latin typeface="Times New Roman" pitchFamily="18" charset="0"/>
                <a:cs typeface="Times New Roman" pitchFamily="18" charset="0"/>
              </a:rPr>
              <a:t>Observational:</a:t>
            </a:r>
            <a:endParaRPr lang="en-US" sz="1600" dirty="0">
              <a:solidFill>
                <a:schemeClr val="tx1"/>
              </a:solidFill>
              <a:latin typeface="Times New Roman" pitchFamily="18" charset="0"/>
              <a:cs typeface="Times New Roman" pitchFamily="18" charset="0"/>
            </a:endParaRPr>
          </a:p>
          <a:p>
            <a:pPr algn="just"/>
            <a:r>
              <a:rPr lang="en-US" sz="1600" dirty="0">
                <a:solidFill>
                  <a:schemeClr val="tx1"/>
                </a:solidFill>
                <a:latin typeface="Times New Roman" pitchFamily="18" charset="0"/>
                <a:cs typeface="Times New Roman" pitchFamily="18" charset="0"/>
              </a:rPr>
              <a:t>Longitudinal studies are typically observational, meaning researchers do not actively manipulate variables. </a:t>
            </a:r>
          </a:p>
          <a:p>
            <a:pPr algn="just"/>
            <a:endParaRPr lang="en-US" sz="1600" dirty="0">
              <a:solidFill>
                <a:schemeClr val="tx1"/>
              </a:solidFill>
              <a:latin typeface="Times New Roman" pitchFamily="18" charset="0"/>
              <a:cs typeface="Times New Roman" pitchFamily="18" charset="0"/>
            </a:endParaRPr>
          </a:p>
          <a:p>
            <a:pPr algn="just"/>
            <a:r>
              <a:rPr lang="en-US" sz="1600" b="1" dirty="0">
                <a:solidFill>
                  <a:schemeClr val="tx1"/>
                </a:solidFill>
                <a:latin typeface="Times New Roman" pitchFamily="18" charset="0"/>
                <a:cs typeface="Times New Roman" pitchFamily="18" charset="0"/>
              </a:rPr>
              <a:t>Few other examples:</a:t>
            </a:r>
          </a:p>
          <a:p>
            <a:r>
              <a:rPr lang="en-US" sz="1600" dirty="0">
                <a:solidFill>
                  <a:schemeClr val="tx1"/>
                </a:solidFill>
                <a:latin typeface="Times New Roman" pitchFamily="18" charset="0"/>
                <a:cs typeface="Times New Roman" pitchFamily="18" charset="0"/>
              </a:rPr>
              <a:t>Monitoring student performance and academic development over the course of their schooling. </a:t>
            </a:r>
          </a:p>
          <a:p>
            <a:pPr algn="just"/>
            <a:r>
              <a:rPr lang="en-US" sz="1600" dirty="0">
                <a:solidFill>
                  <a:schemeClr val="tx1"/>
                </a:solidFill>
                <a:latin typeface="Times New Roman" pitchFamily="18" charset="0"/>
                <a:cs typeface="Times New Roman" pitchFamily="18" charset="0"/>
              </a:rPr>
              <a:t>Studying personality development or the effects of life events on individuals over time. </a:t>
            </a:r>
          </a:p>
          <a:p>
            <a:pPr algn="just"/>
            <a:endParaRPr lang="en-IN" sz="16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5447675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60475" y="1676400"/>
            <a:ext cx="8138159" cy="505267"/>
          </a:xfrm>
          <a:prstGeom prst="rect">
            <a:avLst/>
          </a:prstGeom>
        </p:spPr>
        <p:txBody>
          <a:bodyPr vert="horz" wrap="square" lIns="0" tIns="12700" rIns="0" bIns="0" rtlCol="0">
            <a:spAutoFit/>
          </a:bodyPr>
          <a:lstStyle/>
          <a:p>
            <a:pPr marL="12700">
              <a:lnSpc>
                <a:spcPct val="100000"/>
              </a:lnSpc>
              <a:spcBef>
                <a:spcPts val="100"/>
              </a:spcBef>
            </a:pPr>
            <a:r>
              <a:rPr sz="3200" b="1" spc="-135" dirty="0">
                <a:solidFill>
                  <a:schemeClr val="bg1"/>
                </a:solidFill>
                <a:latin typeface="Tahoma"/>
                <a:cs typeface="Tahoma"/>
              </a:rPr>
              <a:t>Experimental</a:t>
            </a:r>
            <a:r>
              <a:rPr sz="3200" b="1" spc="-150" dirty="0">
                <a:solidFill>
                  <a:schemeClr val="bg1"/>
                </a:solidFill>
                <a:latin typeface="Tahoma"/>
                <a:cs typeface="Tahoma"/>
              </a:rPr>
              <a:t> </a:t>
            </a:r>
            <a:r>
              <a:rPr sz="3200" b="1" spc="-100" dirty="0">
                <a:solidFill>
                  <a:schemeClr val="bg1"/>
                </a:solidFill>
                <a:latin typeface="Tahoma"/>
                <a:cs typeface="Tahoma"/>
              </a:rPr>
              <a:t>Design</a:t>
            </a:r>
            <a:r>
              <a:rPr sz="3200" b="1" spc="-125" dirty="0">
                <a:solidFill>
                  <a:schemeClr val="bg1"/>
                </a:solidFill>
                <a:latin typeface="Tahoma"/>
                <a:cs typeface="Tahoma"/>
              </a:rPr>
              <a:t> </a:t>
            </a:r>
            <a:r>
              <a:rPr sz="3200" b="1" spc="-355" dirty="0">
                <a:solidFill>
                  <a:schemeClr val="bg1"/>
                </a:solidFill>
                <a:latin typeface="Tahoma"/>
                <a:cs typeface="Tahoma"/>
              </a:rPr>
              <a:t>:</a:t>
            </a:r>
            <a:r>
              <a:rPr sz="3200" b="1" spc="-55" dirty="0">
                <a:solidFill>
                  <a:schemeClr val="bg1"/>
                </a:solidFill>
                <a:latin typeface="Tahoma"/>
                <a:cs typeface="Tahoma"/>
              </a:rPr>
              <a:t> </a:t>
            </a:r>
            <a:r>
              <a:rPr sz="3200" b="1" spc="-170" dirty="0">
                <a:solidFill>
                  <a:schemeClr val="bg1"/>
                </a:solidFill>
                <a:latin typeface="Tahoma"/>
                <a:cs typeface="Tahoma"/>
              </a:rPr>
              <a:t>Definition</a:t>
            </a:r>
            <a:endParaRPr sz="3200" dirty="0">
              <a:solidFill>
                <a:schemeClr val="bg1"/>
              </a:solidFill>
              <a:latin typeface="Tahoma"/>
              <a:cs typeface="Tahoma"/>
            </a:endParaRPr>
          </a:p>
        </p:txBody>
      </p:sp>
      <p:sp>
        <p:nvSpPr>
          <p:cNvPr id="12" name="object 12"/>
          <p:cNvSpPr txBox="1"/>
          <p:nvPr/>
        </p:nvSpPr>
        <p:spPr>
          <a:xfrm>
            <a:off x="803148" y="2623172"/>
            <a:ext cx="8801100" cy="3745256"/>
          </a:xfrm>
          <a:prstGeom prst="rect">
            <a:avLst/>
          </a:prstGeom>
        </p:spPr>
        <p:txBody>
          <a:bodyPr vert="horz" wrap="square" lIns="0" tIns="13335" rIns="0" bIns="0" rtlCol="0">
            <a:spAutoFit/>
          </a:bodyPr>
          <a:lstStyle/>
          <a:p>
            <a:pPr marL="469265" marR="5080" indent="-457200" algn="just">
              <a:lnSpc>
                <a:spcPct val="100000"/>
              </a:lnSpc>
              <a:spcBef>
                <a:spcPts val="105"/>
              </a:spcBef>
              <a:buFont typeface="Arial" pitchFamily="34" charset="0"/>
              <a:buChar char="•"/>
            </a:pPr>
            <a:r>
              <a:rPr lang="en-US" sz="2400" dirty="0">
                <a:solidFill>
                  <a:schemeClr val="bg1"/>
                </a:solidFill>
              </a:rPr>
              <a:t>Experimental research is a systematic and scientific approach in which the researcher manipulates one or more independent variables and observes the effect on a dependent variable while controlling for extraneous variables. </a:t>
            </a:r>
          </a:p>
          <a:p>
            <a:pPr marL="469265" marR="5080" indent="-457200" algn="just">
              <a:lnSpc>
                <a:spcPct val="100000"/>
              </a:lnSpc>
              <a:spcBef>
                <a:spcPts val="105"/>
              </a:spcBef>
              <a:buFont typeface="Arial" pitchFamily="34" charset="0"/>
              <a:buChar char="•"/>
            </a:pPr>
            <a:r>
              <a:rPr lang="en-US" sz="2400" dirty="0">
                <a:solidFill>
                  <a:schemeClr val="bg1"/>
                </a:solidFill>
              </a:rPr>
              <a:t>This method allows for the establishment of cause-and-effect relationships between variables. </a:t>
            </a:r>
          </a:p>
          <a:p>
            <a:pPr marL="469265" marR="5080" indent="-457200" algn="just">
              <a:lnSpc>
                <a:spcPct val="100000"/>
              </a:lnSpc>
              <a:spcBef>
                <a:spcPts val="105"/>
              </a:spcBef>
              <a:buFont typeface="Arial" pitchFamily="34" charset="0"/>
              <a:buChar char="•"/>
            </a:pPr>
            <a:r>
              <a:rPr lang="en-US" sz="2400" dirty="0">
                <a:solidFill>
                  <a:schemeClr val="bg1"/>
                </a:solidFill>
              </a:rPr>
              <a:t>It is a core component of the scientific method, aiming to establish cause-and-effect relationships through controlled manipulation and observation. </a:t>
            </a:r>
          </a:p>
          <a:p>
            <a:pPr marL="469265" marR="5080" indent="-457200" algn="just">
              <a:lnSpc>
                <a:spcPct val="100000"/>
              </a:lnSpc>
              <a:spcBef>
                <a:spcPts val="105"/>
              </a:spcBef>
              <a:buFont typeface="Arial" pitchFamily="34" charset="0"/>
              <a:buChar char="•"/>
            </a:pPr>
            <a:endParaRPr sz="2400" dirty="0">
              <a:solidFill>
                <a:schemeClr val="bg1"/>
              </a:solidFill>
              <a:latin typeface="Verdana"/>
              <a:cs typeface="Verdana"/>
            </a:endParaRPr>
          </a:p>
        </p:txBody>
      </p:sp>
      <p:pic>
        <p:nvPicPr>
          <p:cNvPr id="23554"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3148" y="228601"/>
            <a:ext cx="9407652" cy="114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0"/>
            <a:ext cx="9223375" cy="381001"/>
          </a:xfrm>
        </p:spPr>
        <p:txBody>
          <a:bodyPr>
            <a:noAutofit/>
          </a:bodyPr>
          <a:lstStyle/>
          <a:p>
            <a:r>
              <a:rPr lang="en-US" sz="2400" dirty="0">
                <a:solidFill>
                  <a:schemeClr val="tx1"/>
                </a:solidFill>
                <a:latin typeface="Times New Roman" pitchFamily="18" charset="0"/>
                <a:cs typeface="Times New Roman" pitchFamily="18" charset="0"/>
              </a:rPr>
              <a:t>Key Features of Experimental Research Design:</a:t>
            </a:r>
            <a:br>
              <a:rPr lang="en-US" sz="2400" dirty="0">
                <a:solidFill>
                  <a:schemeClr val="tx1"/>
                </a:solidFill>
                <a:latin typeface="Times New Roman" pitchFamily="18" charset="0"/>
                <a:cs typeface="Times New Roman" pitchFamily="18" charset="0"/>
              </a:rPr>
            </a:br>
            <a:endParaRPr lang="en-IN" sz="2400" dirty="0">
              <a:solidFill>
                <a:schemeClr val="tx1"/>
              </a:solidFill>
            </a:endParaRPr>
          </a:p>
        </p:txBody>
      </p:sp>
      <p:sp>
        <p:nvSpPr>
          <p:cNvPr id="3" name="Text Placeholder 2"/>
          <p:cNvSpPr>
            <a:spLocks noGrp="1"/>
          </p:cNvSpPr>
          <p:nvPr>
            <p:ph idx="1"/>
          </p:nvPr>
        </p:nvSpPr>
        <p:spPr>
          <a:xfrm>
            <a:off x="228600" y="1905000"/>
            <a:ext cx="11582400" cy="6003131"/>
          </a:xfrm>
        </p:spPr>
        <p:txBody>
          <a:bodyPr>
            <a:noAutofit/>
          </a:bodyPr>
          <a:lstStyle/>
          <a:p>
            <a:pPr algn="just"/>
            <a:r>
              <a:rPr lang="en-US" sz="1500" b="1" dirty="0">
                <a:solidFill>
                  <a:schemeClr val="tx1"/>
                </a:solidFill>
                <a:latin typeface="Times New Roman" pitchFamily="18" charset="0"/>
                <a:cs typeface="Times New Roman" pitchFamily="18" charset="0"/>
              </a:rPr>
              <a:t>Manipulation:</a:t>
            </a:r>
            <a:endParaRPr lang="en-US" sz="1500" dirty="0">
              <a:solidFill>
                <a:schemeClr val="tx1"/>
              </a:solidFill>
              <a:latin typeface="Times New Roman" pitchFamily="18" charset="0"/>
              <a:cs typeface="Times New Roman" pitchFamily="18" charset="0"/>
            </a:endParaRPr>
          </a:p>
          <a:p>
            <a:pPr algn="just" fontAlgn="ctr"/>
            <a:r>
              <a:rPr lang="en-US" sz="1500" dirty="0">
                <a:solidFill>
                  <a:schemeClr val="tx1"/>
                </a:solidFill>
                <a:latin typeface="Times New Roman" pitchFamily="18" charset="0"/>
                <a:cs typeface="Times New Roman" pitchFamily="18" charset="0"/>
              </a:rPr>
              <a:t>Researchers intentionally change or vary the independent variable(s) to see if it causes a change in the dependent variable. </a:t>
            </a:r>
          </a:p>
          <a:p>
            <a:pPr algn="just"/>
            <a:r>
              <a:rPr lang="en-US" sz="1500" b="1" dirty="0">
                <a:solidFill>
                  <a:schemeClr val="tx1"/>
                </a:solidFill>
                <a:latin typeface="Times New Roman" pitchFamily="18" charset="0"/>
                <a:cs typeface="Times New Roman" pitchFamily="18" charset="0"/>
              </a:rPr>
              <a:t>Control:</a:t>
            </a:r>
            <a:endParaRPr lang="en-US" sz="1500" dirty="0">
              <a:solidFill>
                <a:schemeClr val="tx1"/>
              </a:solidFill>
              <a:latin typeface="Times New Roman" pitchFamily="18" charset="0"/>
              <a:cs typeface="Times New Roman" pitchFamily="18" charset="0"/>
            </a:endParaRPr>
          </a:p>
          <a:p>
            <a:pPr algn="just" fontAlgn="ctr"/>
            <a:r>
              <a:rPr lang="en-US" sz="1500" dirty="0">
                <a:solidFill>
                  <a:schemeClr val="tx1"/>
                </a:solidFill>
                <a:latin typeface="Times New Roman" pitchFamily="18" charset="0"/>
                <a:cs typeface="Times New Roman" pitchFamily="18" charset="0"/>
              </a:rPr>
              <a:t>Experimental designs incorporate control groups or conditions to minimize the influence of extraneous variables and isolate the effect of the independent variable. </a:t>
            </a:r>
          </a:p>
          <a:p>
            <a:pPr algn="just"/>
            <a:r>
              <a:rPr lang="en-US" sz="1500" b="1" dirty="0">
                <a:solidFill>
                  <a:schemeClr val="tx1"/>
                </a:solidFill>
                <a:latin typeface="Times New Roman" pitchFamily="18" charset="0"/>
                <a:cs typeface="Times New Roman" pitchFamily="18" charset="0"/>
              </a:rPr>
              <a:t>Randomization:</a:t>
            </a:r>
            <a:endParaRPr lang="en-US" sz="1500" dirty="0">
              <a:solidFill>
                <a:schemeClr val="tx1"/>
              </a:solidFill>
              <a:latin typeface="Times New Roman" pitchFamily="18" charset="0"/>
              <a:cs typeface="Times New Roman" pitchFamily="18" charset="0"/>
            </a:endParaRPr>
          </a:p>
          <a:p>
            <a:pPr algn="just" fontAlgn="ctr"/>
            <a:r>
              <a:rPr lang="en-US" sz="1500" dirty="0">
                <a:solidFill>
                  <a:schemeClr val="tx1"/>
                </a:solidFill>
                <a:latin typeface="Times New Roman" pitchFamily="18" charset="0"/>
                <a:cs typeface="Times New Roman" pitchFamily="18" charset="0"/>
              </a:rPr>
              <a:t>Random assignment of participants to different groups (experimental and control) helps ensure that the groups are equivalent at the start of the experiment, reducing bias and confounding factors. </a:t>
            </a:r>
          </a:p>
          <a:p>
            <a:pPr algn="just"/>
            <a:r>
              <a:rPr lang="en-US" sz="1500" b="1" dirty="0">
                <a:solidFill>
                  <a:schemeClr val="tx1"/>
                </a:solidFill>
                <a:latin typeface="Times New Roman" pitchFamily="18" charset="0"/>
                <a:cs typeface="Times New Roman" pitchFamily="18" charset="0"/>
              </a:rPr>
              <a:t>Observation:</a:t>
            </a:r>
            <a:endParaRPr lang="en-US" sz="1500" dirty="0">
              <a:solidFill>
                <a:schemeClr val="tx1"/>
              </a:solidFill>
              <a:latin typeface="Times New Roman" pitchFamily="18" charset="0"/>
              <a:cs typeface="Times New Roman" pitchFamily="18" charset="0"/>
            </a:endParaRPr>
          </a:p>
          <a:p>
            <a:pPr algn="just" fontAlgn="ctr"/>
            <a:r>
              <a:rPr lang="en-US" sz="1500" dirty="0">
                <a:solidFill>
                  <a:schemeClr val="tx1"/>
                </a:solidFill>
                <a:latin typeface="Times New Roman" pitchFamily="18" charset="0"/>
                <a:cs typeface="Times New Roman" pitchFamily="18" charset="0"/>
              </a:rPr>
              <a:t>Researchers carefully observe and measure the dependent variable(s) to assess the impact of the manipulated independent variable. </a:t>
            </a:r>
          </a:p>
          <a:p>
            <a:pPr algn="just"/>
            <a:r>
              <a:rPr lang="en-US" sz="1500" b="1" dirty="0">
                <a:solidFill>
                  <a:schemeClr val="tx1"/>
                </a:solidFill>
                <a:latin typeface="Times New Roman" pitchFamily="18" charset="0"/>
                <a:cs typeface="Times New Roman" pitchFamily="18" charset="0"/>
              </a:rPr>
              <a:t>Replication:</a:t>
            </a:r>
            <a:endParaRPr lang="en-US" sz="1500" dirty="0">
              <a:solidFill>
                <a:schemeClr val="tx1"/>
              </a:solidFill>
              <a:latin typeface="Times New Roman" pitchFamily="18" charset="0"/>
              <a:cs typeface="Times New Roman" pitchFamily="18" charset="0"/>
            </a:endParaRPr>
          </a:p>
          <a:p>
            <a:pPr algn="just" fontAlgn="ctr"/>
            <a:r>
              <a:rPr lang="en-US" sz="1500" dirty="0">
                <a:solidFill>
                  <a:schemeClr val="tx1"/>
                </a:solidFill>
                <a:latin typeface="Times New Roman" pitchFamily="18" charset="0"/>
                <a:cs typeface="Times New Roman" pitchFamily="18" charset="0"/>
              </a:rPr>
              <a:t>Repeating the experiment multiple times, or with different participants, helps to verify the reliability and generalizability of the findings. </a:t>
            </a:r>
          </a:p>
          <a:p>
            <a:pPr algn="just"/>
            <a:r>
              <a:rPr lang="en-US" sz="1500" b="1" dirty="0">
                <a:solidFill>
                  <a:schemeClr val="tx1"/>
                </a:solidFill>
                <a:latin typeface="Times New Roman" pitchFamily="18" charset="0"/>
                <a:cs typeface="Times New Roman" pitchFamily="18" charset="0"/>
              </a:rPr>
              <a:t>Causation:</a:t>
            </a:r>
            <a:endParaRPr lang="en-US" sz="1500" dirty="0">
              <a:solidFill>
                <a:schemeClr val="tx1"/>
              </a:solidFill>
              <a:latin typeface="Times New Roman" pitchFamily="18" charset="0"/>
              <a:cs typeface="Times New Roman" pitchFamily="18" charset="0"/>
            </a:endParaRPr>
          </a:p>
          <a:p>
            <a:pPr algn="just"/>
            <a:r>
              <a:rPr lang="en-US" sz="1500" dirty="0">
                <a:solidFill>
                  <a:schemeClr val="tx1"/>
                </a:solidFill>
                <a:latin typeface="Times New Roman" pitchFamily="18" charset="0"/>
                <a:cs typeface="Times New Roman" pitchFamily="18" charset="0"/>
              </a:rPr>
              <a:t>Experimental designs are specifically designed to establish cause-and-effect relationships between variables. By manipulating and controlling variables, researchers can infer whether changes in the independent variable directly lead to changes in the dependent variable. </a:t>
            </a:r>
          </a:p>
          <a:p>
            <a:pPr algn="just"/>
            <a:endParaRPr lang="en-IN" sz="15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86330081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665338" y="1226149"/>
            <a:ext cx="10515600" cy="900502"/>
          </a:xfrm>
          <a:prstGeom prst="rect">
            <a:avLst/>
          </a:prstGeom>
        </p:spPr>
        <p:txBody>
          <a:bodyPr vert="horz" wrap="square" lIns="0" tIns="465073" rIns="0" bIns="0" rtlCol="0">
            <a:spAutoFit/>
          </a:bodyPr>
          <a:lstStyle/>
          <a:p>
            <a:pPr marR="5080">
              <a:lnSpc>
                <a:spcPct val="100000"/>
              </a:lnSpc>
              <a:spcBef>
                <a:spcPts val="95"/>
              </a:spcBef>
            </a:pPr>
            <a:r>
              <a:rPr sz="2800" b="1" spc="-114" dirty="0">
                <a:solidFill>
                  <a:schemeClr val="bg1"/>
                </a:solidFill>
                <a:latin typeface="Tahoma"/>
                <a:cs typeface="Tahoma"/>
              </a:rPr>
              <a:t>Classification/Types</a:t>
            </a:r>
            <a:r>
              <a:rPr sz="2800" b="1" spc="-95" dirty="0">
                <a:solidFill>
                  <a:schemeClr val="bg1"/>
                </a:solidFill>
                <a:latin typeface="Tahoma"/>
                <a:cs typeface="Tahoma"/>
              </a:rPr>
              <a:t> </a:t>
            </a:r>
            <a:r>
              <a:rPr sz="2800" b="1" spc="-105" dirty="0">
                <a:solidFill>
                  <a:schemeClr val="bg1"/>
                </a:solidFill>
                <a:latin typeface="Tahoma"/>
                <a:cs typeface="Tahoma"/>
              </a:rPr>
              <a:t>of</a:t>
            </a:r>
            <a:r>
              <a:rPr sz="2800" b="1" spc="-175" dirty="0">
                <a:solidFill>
                  <a:schemeClr val="bg1"/>
                </a:solidFill>
                <a:latin typeface="Tahoma"/>
                <a:cs typeface="Tahoma"/>
              </a:rPr>
              <a:t> </a:t>
            </a:r>
            <a:r>
              <a:rPr sz="2800" b="1" spc="-110" dirty="0">
                <a:solidFill>
                  <a:schemeClr val="bg1"/>
                </a:solidFill>
                <a:latin typeface="Tahoma"/>
                <a:cs typeface="Tahoma"/>
              </a:rPr>
              <a:t>Experimental </a:t>
            </a:r>
            <a:r>
              <a:rPr sz="2800" b="1" spc="-10" dirty="0">
                <a:solidFill>
                  <a:schemeClr val="bg1"/>
                </a:solidFill>
                <a:latin typeface="Tahoma"/>
                <a:cs typeface="Tahoma"/>
              </a:rPr>
              <a:t>Designs</a:t>
            </a:r>
            <a:endParaRPr sz="2800" dirty="0">
              <a:solidFill>
                <a:schemeClr val="bg1"/>
              </a:solidFill>
              <a:latin typeface="Tahoma"/>
              <a:cs typeface="Tahoma"/>
            </a:endParaRPr>
          </a:p>
        </p:txBody>
      </p:sp>
      <p:sp>
        <p:nvSpPr>
          <p:cNvPr id="12" name="object 12"/>
          <p:cNvSpPr txBox="1"/>
          <p:nvPr/>
        </p:nvSpPr>
        <p:spPr>
          <a:xfrm>
            <a:off x="880618" y="2224963"/>
            <a:ext cx="8723630" cy="3047365"/>
          </a:xfrm>
          <a:prstGeom prst="rect">
            <a:avLst/>
          </a:prstGeom>
        </p:spPr>
        <p:txBody>
          <a:bodyPr vert="horz" wrap="square" lIns="0" tIns="137795" rIns="0" bIns="0" rtlCol="0">
            <a:spAutoFit/>
          </a:bodyPr>
          <a:lstStyle/>
          <a:p>
            <a:pPr marL="12700">
              <a:lnSpc>
                <a:spcPct val="100000"/>
              </a:lnSpc>
              <a:spcBef>
                <a:spcPts val="1085"/>
              </a:spcBef>
            </a:pPr>
            <a:r>
              <a:rPr sz="2000" spc="-110" dirty="0">
                <a:solidFill>
                  <a:srgbClr val="FFFFFF"/>
                </a:solidFill>
                <a:latin typeface="Verdana"/>
                <a:cs typeface="Verdana"/>
              </a:rPr>
              <a:t>There</a:t>
            </a:r>
            <a:r>
              <a:rPr sz="2000" spc="-90" dirty="0">
                <a:solidFill>
                  <a:srgbClr val="FFFFFF"/>
                </a:solidFill>
                <a:latin typeface="Verdana"/>
                <a:cs typeface="Verdana"/>
              </a:rPr>
              <a:t> </a:t>
            </a:r>
            <a:r>
              <a:rPr sz="2000" dirty="0">
                <a:solidFill>
                  <a:srgbClr val="FFFFFF"/>
                </a:solidFill>
                <a:latin typeface="Verdana"/>
                <a:cs typeface="Verdana"/>
              </a:rPr>
              <a:t>are</a:t>
            </a:r>
            <a:r>
              <a:rPr sz="2000" spc="-120" dirty="0">
                <a:solidFill>
                  <a:srgbClr val="FFFFFF"/>
                </a:solidFill>
                <a:latin typeface="Verdana"/>
                <a:cs typeface="Verdana"/>
              </a:rPr>
              <a:t> </a:t>
            </a:r>
            <a:r>
              <a:rPr sz="2000" spc="-50" dirty="0">
                <a:solidFill>
                  <a:srgbClr val="FFFFFF"/>
                </a:solidFill>
                <a:latin typeface="Verdana"/>
                <a:cs typeface="Verdana"/>
              </a:rPr>
              <a:t>different</a:t>
            </a:r>
            <a:r>
              <a:rPr sz="2000" spc="-130" dirty="0">
                <a:solidFill>
                  <a:srgbClr val="FFFFFF"/>
                </a:solidFill>
                <a:latin typeface="Verdana"/>
                <a:cs typeface="Verdana"/>
              </a:rPr>
              <a:t> </a:t>
            </a:r>
            <a:r>
              <a:rPr sz="2000" spc="-70" dirty="0">
                <a:solidFill>
                  <a:srgbClr val="FFFFFF"/>
                </a:solidFill>
                <a:latin typeface="Verdana"/>
                <a:cs typeface="Verdana"/>
              </a:rPr>
              <a:t>types</a:t>
            </a:r>
            <a:r>
              <a:rPr sz="2000" spc="-120" dirty="0">
                <a:solidFill>
                  <a:srgbClr val="FFFFFF"/>
                </a:solidFill>
                <a:latin typeface="Verdana"/>
                <a:cs typeface="Verdana"/>
              </a:rPr>
              <a:t> </a:t>
            </a:r>
            <a:r>
              <a:rPr sz="2000" dirty="0">
                <a:solidFill>
                  <a:srgbClr val="FFFFFF"/>
                </a:solidFill>
                <a:latin typeface="Verdana"/>
                <a:cs typeface="Verdana"/>
              </a:rPr>
              <a:t>of</a:t>
            </a:r>
            <a:r>
              <a:rPr sz="2000" spc="-100" dirty="0">
                <a:solidFill>
                  <a:srgbClr val="FFFFFF"/>
                </a:solidFill>
                <a:latin typeface="Verdana"/>
                <a:cs typeface="Verdana"/>
              </a:rPr>
              <a:t> </a:t>
            </a:r>
            <a:r>
              <a:rPr sz="2000" spc="-45" dirty="0">
                <a:solidFill>
                  <a:srgbClr val="FFFFFF"/>
                </a:solidFill>
                <a:latin typeface="Verdana"/>
                <a:cs typeface="Verdana"/>
              </a:rPr>
              <a:t>experimental</a:t>
            </a:r>
            <a:r>
              <a:rPr sz="2000" spc="-165" dirty="0">
                <a:solidFill>
                  <a:srgbClr val="FFFFFF"/>
                </a:solidFill>
                <a:latin typeface="Verdana"/>
                <a:cs typeface="Verdana"/>
              </a:rPr>
              <a:t> </a:t>
            </a:r>
            <a:r>
              <a:rPr sz="2000" spc="-70" dirty="0">
                <a:solidFill>
                  <a:srgbClr val="FFFFFF"/>
                </a:solidFill>
                <a:latin typeface="Verdana"/>
                <a:cs typeface="Verdana"/>
              </a:rPr>
              <a:t>designs</a:t>
            </a:r>
            <a:r>
              <a:rPr sz="2000" spc="-95" dirty="0">
                <a:solidFill>
                  <a:srgbClr val="FFFFFF"/>
                </a:solidFill>
                <a:latin typeface="Verdana"/>
                <a:cs typeface="Verdana"/>
              </a:rPr>
              <a:t> </a:t>
            </a:r>
            <a:r>
              <a:rPr sz="2000" dirty="0">
                <a:solidFill>
                  <a:srgbClr val="FFFFFF"/>
                </a:solidFill>
                <a:latin typeface="Verdana"/>
                <a:cs typeface="Verdana"/>
              </a:rPr>
              <a:t>of</a:t>
            </a:r>
            <a:r>
              <a:rPr sz="2000" spc="-100" dirty="0">
                <a:solidFill>
                  <a:srgbClr val="FFFFFF"/>
                </a:solidFill>
                <a:latin typeface="Verdana"/>
                <a:cs typeface="Verdana"/>
              </a:rPr>
              <a:t> </a:t>
            </a:r>
            <a:r>
              <a:rPr sz="2000" spc="-50" dirty="0">
                <a:solidFill>
                  <a:srgbClr val="FFFFFF"/>
                </a:solidFill>
                <a:latin typeface="Verdana"/>
                <a:cs typeface="Verdana"/>
              </a:rPr>
              <a:t>research.</a:t>
            </a:r>
            <a:r>
              <a:rPr sz="2000" spc="-125" dirty="0">
                <a:solidFill>
                  <a:srgbClr val="FFFFFF"/>
                </a:solidFill>
                <a:latin typeface="Verdana"/>
                <a:cs typeface="Verdana"/>
              </a:rPr>
              <a:t> They</a:t>
            </a:r>
            <a:r>
              <a:rPr sz="2000" spc="-75" dirty="0">
                <a:solidFill>
                  <a:srgbClr val="FFFFFF"/>
                </a:solidFill>
                <a:latin typeface="Verdana"/>
                <a:cs typeface="Verdana"/>
              </a:rPr>
              <a:t> </a:t>
            </a:r>
            <a:r>
              <a:rPr sz="2000" spc="-20" dirty="0">
                <a:solidFill>
                  <a:srgbClr val="FFFFFF"/>
                </a:solidFill>
                <a:latin typeface="Verdana"/>
                <a:cs typeface="Verdana"/>
              </a:rPr>
              <a:t>are:</a:t>
            </a:r>
            <a:endParaRPr sz="2000" dirty="0">
              <a:latin typeface="Verdana"/>
              <a:cs typeface="Verdana"/>
            </a:endParaRPr>
          </a:p>
          <a:p>
            <a:pPr marL="469265" indent="-456565">
              <a:lnSpc>
                <a:spcPct val="100000"/>
              </a:lnSpc>
              <a:spcBef>
                <a:spcPts val="985"/>
              </a:spcBef>
              <a:buClr>
                <a:srgbClr val="EE52A4"/>
              </a:buClr>
              <a:buSzPct val="80000"/>
              <a:buAutoNum type="arabicPeriod"/>
              <a:tabLst>
                <a:tab pos="469265" algn="l"/>
              </a:tabLst>
            </a:pPr>
            <a:r>
              <a:rPr sz="2000" spc="-90" dirty="0">
                <a:solidFill>
                  <a:srgbClr val="FFFFFF"/>
                </a:solidFill>
                <a:latin typeface="Verdana"/>
                <a:cs typeface="Verdana"/>
              </a:rPr>
              <a:t>Formal </a:t>
            </a:r>
            <a:r>
              <a:rPr sz="2000" dirty="0">
                <a:solidFill>
                  <a:srgbClr val="FFFFFF"/>
                </a:solidFill>
                <a:latin typeface="Verdana"/>
                <a:cs typeface="Verdana"/>
              </a:rPr>
              <a:t>&amp;</a:t>
            </a:r>
            <a:r>
              <a:rPr sz="2000" spc="-114" dirty="0">
                <a:solidFill>
                  <a:srgbClr val="FFFFFF"/>
                </a:solidFill>
                <a:latin typeface="Verdana"/>
                <a:cs typeface="Verdana"/>
              </a:rPr>
              <a:t> </a:t>
            </a:r>
            <a:r>
              <a:rPr sz="2000" spc="-105" dirty="0">
                <a:solidFill>
                  <a:srgbClr val="FFFFFF"/>
                </a:solidFill>
                <a:latin typeface="Verdana"/>
                <a:cs typeface="Verdana"/>
              </a:rPr>
              <a:t>Informal</a:t>
            </a:r>
            <a:r>
              <a:rPr sz="2000" spc="-135" dirty="0">
                <a:solidFill>
                  <a:srgbClr val="FFFFFF"/>
                </a:solidFill>
                <a:latin typeface="Verdana"/>
                <a:cs typeface="Verdana"/>
              </a:rPr>
              <a:t> </a:t>
            </a:r>
            <a:r>
              <a:rPr sz="2000" spc="-20" dirty="0">
                <a:solidFill>
                  <a:srgbClr val="FFFFFF"/>
                </a:solidFill>
                <a:latin typeface="Verdana"/>
                <a:cs typeface="Verdana"/>
              </a:rPr>
              <a:t>Research</a:t>
            </a:r>
            <a:r>
              <a:rPr sz="2000" spc="-90" dirty="0">
                <a:solidFill>
                  <a:srgbClr val="FFFFFF"/>
                </a:solidFill>
                <a:latin typeface="Verdana"/>
                <a:cs typeface="Verdana"/>
              </a:rPr>
              <a:t> </a:t>
            </a:r>
            <a:r>
              <a:rPr sz="2000" spc="-10" dirty="0">
                <a:solidFill>
                  <a:srgbClr val="FFFFFF"/>
                </a:solidFill>
                <a:latin typeface="Verdana"/>
                <a:cs typeface="Verdana"/>
              </a:rPr>
              <a:t>Design</a:t>
            </a:r>
            <a:endParaRPr sz="2000" dirty="0">
              <a:latin typeface="Verdana"/>
              <a:cs typeface="Verdana"/>
            </a:endParaRPr>
          </a:p>
          <a:p>
            <a:pPr marL="469265" indent="-456565">
              <a:lnSpc>
                <a:spcPct val="100000"/>
              </a:lnSpc>
              <a:spcBef>
                <a:spcPts val="1010"/>
              </a:spcBef>
              <a:buClr>
                <a:srgbClr val="EE52A4"/>
              </a:buClr>
              <a:buSzPct val="80000"/>
              <a:buAutoNum type="arabicPeriod"/>
              <a:tabLst>
                <a:tab pos="469265" algn="l"/>
              </a:tabLst>
            </a:pPr>
            <a:r>
              <a:rPr sz="2000" spc="-110" dirty="0">
                <a:solidFill>
                  <a:srgbClr val="FFFFFF"/>
                </a:solidFill>
                <a:latin typeface="Verdana"/>
                <a:cs typeface="Verdana"/>
              </a:rPr>
              <a:t>Pre-</a:t>
            </a:r>
            <a:r>
              <a:rPr sz="2000" spc="-50" dirty="0">
                <a:solidFill>
                  <a:srgbClr val="FFFFFF"/>
                </a:solidFill>
                <a:latin typeface="Verdana"/>
                <a:cs typeface="Verdana"/>
              </a:rPr>
              <a:t>experimental</a:t>
            </a:r>
            <a:r>
              <a:rPr sz="2000" spc="-105" dirty="0">
                <a:solidFill>
                  <a:srgbClr val="FFFFFF"/>
                </a:solidFill>
                <a:latin typeface="Verdana"/>
                <a:cs typeface="Verdana"/>
              </a:rPr>
              <a:t> </a:t>
            </a:r>
            <a:r>
              <a:rPr sz="2000" spc="-20" dirty="0">
                <a:solidFill>
                  <a:srgbClr val="FFFFFF"/>
                </a:solidFill>
                <a:latin typeface="Verdana"/>
                <a:cs typeface="Verdana"/>
              </a:rPr>
              <a:t>Research</a:t>
            </a:r>
            <a:r>
              <a:rPr sz="2000" spc="-55" dirty="0">
                <a:solidFill>
                  <a:srgbClr val="FFFFFF"/>
                </a:solidFill>
                <a:latin typeface="Verdana"/>
                <a:cs typeface="Verdana"/>
              </a:rPr>
              <a:t> </a:t>
            </a:r>
            <a:r>
              <a:rPr sz="2000" spc="-10" dirty="0">
                <a:solidFill>
                  <a:srgbClr val="FFFFFF"/>
                </a:solidFill>
                <a:latin typeface="Verdana"/>
                <a:cs typeface="Verdana"/>
              </a:rPr>
              <a:t>Design</a:t>
            </a:r>
            <a:endParaRPr sz="2000" dirty="0">
              <a:latin typeface="Verdana"/>
              <a:cs typeface="Verdana"/>
            </a:endParaRPr>
          </a:p>
          <a:p>
            <a:pPr marL="469265" indent="-456565">
              <a:lnSpc>
                <a:spcPct val="100000"/>
              </a:lnSpc>
              <a:spcBef>
                <a:spcPts val="1010"/>
              </a:spcBef>
              <a:buClr>
                <a:srgbClr val="EE52A4"/>
              </a:buClr>
              <a:buSzPct val="80000"/>
              <a:buAutoNum type="arabicPeriod"/>
              <a:tabLst>
                <a:tab pos="469265" algn="l"/>
              </a:tabLst>
            </a:pPr>
            <a:r>
              <a:rPr sz="2000" spc="-180" dirty="0">
                <a:solidFill>
                  <a:srgbClr val="FFFFFF"/>
                </a:solidFill>
                <a:latin typeface="Verdana"/>
                <a:cs typeface="Verdana"/>
              </a:rPr>
              <a:t>True-</a:t>
            </a:r>
            <a:r>
              <a:rPr sz="2000" spc="-45" dirty="0">
                <a:solidFill>
                  <a:srgbClr val="FFFFFF"/>
                </a:solidFill>
                <a:latin typeface="Verdana"/>
                <a:cs typeface="Verdana"/>
              </a:rPr>
              <a:t>experimental</a:t>
            </a:r>
            <a:r>
              <a:rPr sz="2000" spc="-135" dirty="0">
                <a:solidFill>
                  <a:srgbClr val="FFFFFF"/>
                </a:solidFill>
                <a:latin typeface="Verdana"/>
                <a:cs typeface="Verdana"/>
              </a:rPr>
              <a:t> </a:t>
            </a:r>
            <a:r>
              <a:rPr sz="2000" spc="-20" dirty="0">
                <a:solidFill>
                  <a:srgbClr val="FFFFFF"/>
                </a:solidFill>
                <a:latin typeface="Verdana"/>
                <a:cs typeface="Verdana"/>
              </a:rPr>
              <a:t>Research</a:t>
            </a:r>
            <a:r>
              <a:rPr sz="2000" spc="-80" dirty="0">
                <a:solidFill>
                  <a:srgbClr val="FFFFFF"/>
                </a:solidFill>
                <a:latin typeface="Verdana"/>
                <a:cs typeface="Verdana"/>
              </a:rPr>
              <a:t> </a:t>
            </a:r>
            <a:r>
              <a:rPr sz="2000" spc="-10" dirty="0">
                <a:solidFill>
                  <a:srgbClr val="FFFFFF"/>
                </a:solidFill>
                <a:latin typeface="Verdana"/>
                <a:cs typeface="Verdana"/>
              </a:rPr>
              <a:t>Design</a:t>
            </a:r>
            <a:endParaRPr sz="2000" dirty="0">
              <a:latin typeface="Verdana"/>
              <a:cs typeface="Verdana"/>
            </a:endParaRPr>
          </a:p>
          <a:p>
            <a:pPr marL="469265" indent="-456565">
              <a:lnSpc>
                <a:spcPct val="100000"/>
              </a:lnSpc>
              <a:spcBef>
                <a:spcPts val="985"/>
              </a:spcBef>
              <a:buClr>
                <a:srgbClr val="EE52A4"/>
              </a:buClr>
              <a:buSzPct val="80000"/>
              <a:buAutoNum type="arabicPeriod"/>
              <a:tabLst>
                <a:tab pos="469265" algn="l"/>
              </a:tabLst>
            </a:pPr>
            <a:r>
              <a:rPr sz="2000" spc="-85" dirty="0">
                <a:solidFill>
                  <a:srgbClr val="FFFFFF"/>
                </a:solidFill>
                <a:latin typeface="Verdana"/>
                <a:cs typeface="Verdana"/>
              </a:rPr>
              <a:t>Quasi-</a:t>
            </a:r>
            <a:r>
              <a:rPr sz="2000" spc="-70" dirty="0">
                <a:solidFill>
                  <a:srgbClr val="FFFFFF"/>
                </a:solidFill>
                <a:latin typeface="Verdana"/>
                <a:cs typeface="Verdana"/>
              </a:rPr>
              <a:t>Experimental</a:t>
            </a:r>
            <a:r>
              <a:rPr sz="2000" spc="-105" dirty="0">
                <a:solidFill>
                  <a:srgbClr val="FFFFFF"/>
                </a:solidFill>
                <a:latin typeface="Verdana"/>
                <a:cs typeface="Verdana"/>
              </a:rPr>
              <a:t> </a:t>
            </a:r>
            <a:r>
              <a:rPr sz="2000" spc="-20" dirty="0">
                <a:solidFill>
                  <a:srgbClr val="FFFFFF"/>
                </a:solidFill>
                <a:latin typeface="Verdana"/>
                <a:cs typeface="Verdana"/>
              </a:rPr>
              <a:t>Research</a:t>
            </a:r>
            <a:r>
              <a:rPr sz="2000" spc="-60" dirty="0">
                <a:solidFill>
                  <a:srgbClr val="FFFFFF"/>
                </a:solidFill>
                <a:latin typeface="Verdana"/>
                <a:cs typeface="Verdana"/>
              </a:rPr>
              <a:t> </a:t>
            </a:r>
            <a:r>
              <a:rPr sz="2000" spc="-10" dirty="0">
                <a:solidFill>
                  <a:srgbClr val="FFFFFF"/>
                </a:solidFill>
                <a:latin typeface="Verdana"/>
                <a:cs typeface="Verdana"/>
              </a:rPr>
              <a:t>Design</a:t>
            </a:r>
            <a:endParaRPr sz="2000" dirty="0">
              <a:latin typeface="Verdana"/>
              <a:cs typeface="Verdana"/>
            </a:endParaRPr>
          </a:p>
          <a:p>
            <a:pPr marL="469265" indent="-456565">
              <a:lnSpc>
                <a:spcPct val="100000"/>
              </a:lnSpc>
              <a:spcBef>
                <a:spcPts val="1010"/>
              </a:spcBef>
              <a:buClr>
                <a:srgbClr val="EE52A4"/>
              </a:buClr>
              <a:buSzPct val="80000"/>
              <a:buAutoNum type="arabicPeriod"/>
              <a:tabLst>
                <a:tab pos="469265" algn="l"/>
              </a:tabLst>
            </a:pPr>
            <a:r>
              <a:rPr sz="2000" spc="-85" dirty="0">
                <a:solidFill>
                  <a:srgbClr val="FFFFFF"/>
                </a:solidFill>
                <a:latin typeface="Verdana"/>
                <a:cs typeface="Verdana"/>
              </a:rPr>
              <a:t>Statistical</a:t>
            </a:r>
            <a:r>
              <a:rPr sz="2000" spc="-155" dirty="0">
                <a:solidFill>
                  <a:srgbClr val="FFFFFF"/>
                </a:solidFill>
                <a:latin typeface="Verdana"/>
                <a:cs typeface="Verdana"/>
              </a:rPr>
              <a:t> </a:t>
            </a:r>
            <a:r>
              <a:rPr sz="2000" spc="-45" dirty="0">
                <a:solidFill>
                  <a:srgbClr val="FFFFFF"/>
                </a:solidFill>
                <a:latin typeface="Verdana"/>
                <a:cs typeface="Verdana"/>
              </a:rPr>
              <a:t>experimental</a:t>
            </a:r>
            <a:r>
              <a:rPr sz="2000" spc="-90" dirty="0">
                <a:solidFill>
                  <a:srgbClr val="FFFFFF"/>
                </a:solidFill>
                <a:latin typeface="Verdana"/>
                <a:cs typeface="Verdana"/>
              </a:rPr>
              <a:t> </a:t>
            </a:r>
            <a:r>
              <a:rPr sz="2000" spc="-10" dirty="0">
                <a:solidFill>
                  <a:srgbClr val="FFFFFF"/>
                </a:solidFill>
                <a:latin typeface="Verdana"/>
                <a:cs typeface="Verdana"/>
              </a:rPr>
              <a:t>design.</a:t>
            </a:r>
            <a:endParaRPr sz="2000" dirty="0">
              <a:latin typeface="Verdana"/>
              <a:cs typeface="Verdana"/>
            </a:endParaRPr>
          </a:p>
          <a:p>
            <a:pPr marL="469265" indent="-456565">
              <a:lnSpc>
                <a:spcPct val="100000"/>
              </a:lnSpc>
              <a:spcBef>
                <a:spcPts val="1010"/>
              </a:spcBef>
              <a:buClr>
                <a:srgbClr val="EE52A4"/>
              </a:buClr>
              <a:buSzPct val="80000"/>
              <a:buAutoNum type="arabicPeriod"/>
              <a:tabLst>
                <a:tab pos="469265" algn="l"/>
              </a:tabLst>
            </a:pPr>
            <a:r>
              <a:rPr sz="2000" spc="-20" dirty="0">
                <a:solidFill>
                  <a:srgbClr val="FFFFFF"/>
                </a:solidFill>
                <a:latin typeface="Verdana"/>
                <a:cs typeface="Verdana"/>
              </a:rPr>
              <a:t>Randomised</a:t>
            </a:r>
            <a:r>
              <a:rPr sz="2000" spc="-100" dirty="0">
                <a:solidFill>
                  <a:srgbClr val="FFFFFF"/>
                </a:solidFill>
                <a:latin typeface="Verdana"/>
                <a:cs typeface="Verdana"/>
              </a:rPr>
              <a:t> </a:t>
            </a:r>
            <a:r>
              <a:rPr sz="2000" spc="-50" dirty="0">
                <a:solidFill>
                  <a:srgbClr val="FFFFFF"/>
                </a:solidFill>
                <a:latin typeface="Verdana"/>
                <a:cs typeface="Verdana"/>
              </a:rPr>
              <a:t>Block</a:t>
            </a:r>
            <a:r>
              <a:rPr sz="2000" spc="-145" dirty="0">
                <a:solidFill>
                  <a:srgbClr val="FFFFFF"/>
                </a:solidFill>
                <a:latin typeface="Verdana"/>
                <a:cs typeface="Verdana"/>
              </a:rPr>
              <a:t> </a:t>
            </a:r>
            <a:r>
              <a:rPr sz="2000" spc="-10" dirty="0">
                <a:solidFill>
                  <a:srgbClr val="FFFFFF"/>
                </a:solidFill>
                <a:latin typeface="Verdana"/>
                <a:cs typeface="Verdana"/>
              </a:rPr>
              <a:t>Design</a:t>
            </a:r>
            <a:endParaRPr sz="2000" dirty="0">
              <a:latin typeface="Verdana"/>
              <a:cs typeface="Verdana"/>
            </a:endParaRPr>
          </a:p>
        </p:txBody>
      </p:sp>
      <p:pic>
        <p:nvPicPr>
          <p:cNvPr id="24578"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475" y="76200"/>
            <a:ext cx="9675877" cy="11291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60543" y="-21924"/>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546415" y="914400"/>
            <a:ext cx="10515194" cy="836510"/>
          </a:xfrm>
          <a:prstGeom prst="rect">
            <a:avLst/>
          </a:prstGeom>
        </p:spPr>
        <p:txBody>
          <a:bodyPr vert="horz" wrap="square" lIns="0" tIns="462660" rIns="0" bIns="0" rtlCol="0">
            <a:spAutoFit/>
          </a:bodyPr>
          <a:lstStyle/>
          <a:p>
            <a:pPr>
              <a:lnSpc>
                <a:spcPct val="100000"/>
              </a:lnSpc>
              <a:spcBef>
                <a:spcPts val="100"/>
              </a:spcBef>
            </a:pPr>
            <a:r>
              <a:rPr lang="en-US" sz="2400" b="1" spc="-130" dirty="0">
                <a:solidFill>
                  <a:schemeClr val="bg1"/>
                </a:solidFill>
                <a:latin typeface="Tahoma"/>
                <a:cs typeface="Tahoma"/>
              </a:rPr>
              <a:t>1. </a:t>
            </a:r>
            <a:r>
              <a:rPr sz="2400" b="1" spc="-130" dirty="0">
                <a:solidFill>
                  <a:schemeClr val="bg1"/>
                </a:solidFill>
                <a:latin typeface="Tahoma"/>
                <a:cs typeface="Tahoma"/>
              </a:rPr>
              <a:t>Formal</a:t>
            </a:r>
            <a:r>
              <a:rPr sz="2400" b="1" spc="-165" dirty="0">
                <a:solidFill>
                  <a:schemeClr val="bg1"/>
                </a:solidFill>
                <a:latin typeface="Tahoma"/>
                <a:cs typeface="Tahoma"/>
              </a:rPr>
              <a:t> </a:t>
            </a:r>
            <a:r>
              <a:rPr sz="2400" b="1" spc="-50" dirty="0">
                <a:solidFill>
                  <a:schemeClr val="bg1"/>
                </a:solidFill>
                <a:latin typeface="Tahoma"/>
                <a:cs typeface="Tahoma"/>
              </a:rPr>
              <a:t>Research</a:t>
            </a:r>
            <a:endParaRPr sz="2400" dirty="0">
              <a:solidFill>
                <a:schemeClr val="bg1"/>
              </a:solidFill>
              <a:latin typeface="Tahoma"/>
              <a:cs typeface="Tahoma"/>
            </a:endParaRPr>
          </a:p>
        </p:txBody>
      </p:sp>
      <p:sp>
        <p:nvSpPr>
          <p:cNvPr id="12" name="object 12"/>
          <p:cNvSpPr txBox="1"/>
          <p:nvPr/>
        </p:nvSpPr>
        <p:spPr>
          <a:xfrm>
            <a:off x="183193" y="2093740"/>
            <a:ext cx="11658600" cy="4257576"/>
          </a:xfrm>
          <a:prstGeom prst="rect">
            <a:avLst/>
          </a:prstGeom>
        </p:spPr>
        <p:txBody>
          <a:bodyPr vert="horz" wrap="square" lIns="0" tIns="12700" rIns="0" bIns="0" rtlCol="0">
            <a:spAutoFit/>
          </a:bodyPr>
          <a:lstStyle/>
          <a:p>
            <a:pPr marL="356870" marR="5080" indent="-344805" algn="just">
              <a:lnSpc>
                <a:spcPct val="100000"/>
              </a:lnSpc>
              <a:spcBef>
                <a:spcPts val="100"/>
              </a:spcBef>
            </a:pPr>
            <a:r>
              <a:rPr sz="2000" spc="114" dirty="0">
                <a:solidFill>
                  <a:schemeClr val="bg1"/>
                </a:solidFill>
                <a:latin typeface="Times New Roman" pitchFamily="18" charset="0"/>
                <a:cs typeface="Times New Roman" pitchFamily="18" charset="0"/>
              </a:rPr>
              <a:t>▶</a:t>
            </a:r>
            <a:r>
              <a:rPr sz="2000" spc="165" dirty="0">
                <a:solidFill>
                  <a:schemeClr val="bg1"/>
                </a:solidFill>
                <a:latin typeface="Times New Roman" pitchFamily="18" charset="0"/>
                <a:cs typeface="Times New Roman" pitchFamily="18" charset="0"/>
              </a:rPr>
              <a:t>  </a:t>
            </a:r>
            <a:r>
              <a:rPr sz="2000" spc="-70" dirty="0">
                <a:solidFill>
                  <a:schemeClr val="bg1"/>
                </a:solidFill>
                <a:latin typeface="Times New Roman" pitchFamily="18" charset="0"/>
                <a:cs typeface="Times New Roman" pitchFamily="18" charset="0"/>
              </a:rPr>
              <a:t>Formal</a:t>
            </a:r>
            <a:r>
              <a:rPr sz="2000" spc="-45" dirty="0">
                <a:solidFill>
                  <a:schemeClr val="bg1"/>
                </a:solidFill>
                <a:latin typeface="Times New Roman" pitchFamily="18" charset="0"/>
                <a:cs typeface="Times New Roman" pitchFamily="18" charset="0"/>
              </a:rPr>
              <a:t> </a:t>
            </a:r>
            <a:r>
              <a:rPr sz="2000" spc="-20" dirty="0">
                <a:solidFill>
                  <a:schemeClr val="bg1"/>
                </a:solidFill>
                <a:latin typeface="Times New Roman" pitchFamily="18" charset="0"/>
                <a:cs typeface="Times New Roman" pitchFamily="18" charset="0"/>
              </a:rPr>
              <a:t>research</a:t>
            </a:r>
            <a:r>
              <a:rPr sz="2000" spc="-60" dirty="0">
                <a:solidFill>
                  <a:schemeClr val="bg1"/>
                </a:solidFill>
                <a:latin typeface="Times New Roman" pitchFamily="18" charset="0"/>
                <a:cs typeface="Times New Roman" pitchFamily="18" charset="0"/>
              </a:rPr>
              <a:t> </a:t>
            </a:r>
            <a:r>
              <a:rPr sz="2000" spc="-300" dirty="0">
                <a:solidFill>
                  <a:schemeClr val="bg1"/>
                </a:solidFill>
                <a:latin typeface="Times New Roman" pitchFamily="18" charset="0"/>
                <a:cs typeface="Times New Roman" pitchFamily="18" charset="0"/>
              </a:rPr>
              <a:t>is</a:t>
            </a:r>
            <a:r>
              <a:rPr sz="2000" spc="140" dirty="0">
                <a:solidFill>
                  <a:schemeClr val="bg1"/>
                </a:solidFill>
                <a:latin typeface="Times New Roman" pitchFamily="18" charset="0"/>
                <a:cs typeface="Times New Roman" pitchFamily="18" charset="0"/>
              </a:rPr>
              <a:t> </a:t>
            </a:r>
            <a:r>
              <a:rPr sz="2000" spc="150" dirty="0">
                <a:solidFill>
                  <a:schemeClr val="bg1"/>
                </a:solidFill>
                <a:latin typeface="Times New Roman" pitchFamily="18" charset="0"/>
                <a:cs typeface="Times New Roman" pitchFamily="18" charset="0"/>
              </a:rPr>
              <a:t>a</a:t>
            </a:r>
            <a:r>
              <a:rPr sz="2000" spc="-5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type</a:t>
            </a:r>
            <a:r>
              <a:rPr sz="2000" spc="-5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of</a:t>
            </a:r>
            <a:r>
              <a:rPr sz="2000" spc="-60" dirty="0">
                <a:solidFill>
                  <a:schemeClr val="bg1"/>
                </a:solidFill>
                <a:latin typeface="Times New Roman" pitchFamily="18" charset="0"/>
                <a:cs typeface="Times New Roman" pitchFamily="18" charset="0"/>
              </a:rPr>
              <a:t> </a:t>
            </a:r>
            <a:r>
              <a:rPr sz="2000" spc="-20" dirty="0">
                <a:solidFill>
                  <a:schemeClr val="bg1"/>
                </a:solidFill>
                <a:latin typeface="Times New Roman" pitchFamily="18" charset="0"/>
                <a:cs typeface="Times New Roman" pitchFamily="18" charset="0"/>
              </a:rPr>
              <a:t>research</a:t>
            </a:r>
            <a:r>
              <a:rPr sz="2000" spc="-55" dirty="0">
                <a:solidFill>
                  <a:schemeClr val="bg1"/>
                </a:solidFill>
                <a:latin typeface="Times New Roman" pitchFamily="18" charset="0"/>
                <a:cs typeface="Times New Roman" pitchFamily="18" charset="0"/>
              </a:rPr>
              <a:t> </a:t>
            </a:r>
            <a:r>
              <a:rPr sz="2000" spc="-85" dirty="0">
                <a:solidFill>
                  <a:schemeClr val="bg1"/>
                </a:solidFill>
                <a:latin typeface="Times New Roman" pitchFamily="18" charset="0"/>
                <a:cs typeface="Times New Roman" pitchFamily="18" charset="0"/>
              </a:rPr>
              <a:t>study</a:t>
            </a:r>
            <a:r>
              <a:rPr sz="2000" spc="-50" dirty="0">
                <a:solidFill>
                  <a:schemeClr val="bg1"/>
                </a:solidFill>
                <a:latin typeface="Times New Roman" pitchFamily="18" charset="0"/>
                <a:cs typeface="Times New Roman" pitchFamily="18" charset="0"/>
              </a:rPr>
              <a:t> </a:t>
            </a:r>
            <a:r>
              <a:rPr sz="2000" spc="65" dirty="0">
                <a:solidFill>
                  <a:schemeClr val="bg1"/>
                </a:solidFill>
                <a:latin typeface="Times New Roman" pitchFamily="18" charset="0"/>
                <a:cs typeface="Times New Roman" pitchFamily="18" charset="0"/>
              </a:rPr>
              <a:t>conducted</a:t>
            </a:r>
            <a:r>
              <a:rPr sz="2000" spc="-50" dirty="0">
                <a:solidFill>
                  <a:schemeClr val="bg1"/>
                </a:solidFill>
                <a:latin typeface="Times New Roman" pitchFamily="18" charset="0"/>
                <a:cs typeface="Times New Roman" pitchFamily="18" charset="0"/>
              </a:rPr>
              <a:t> </a:t>
            </a:r>
            <a:r>
              <a:rPr sz="2000" spc="-75" dirty="0">
                <a:solidFill>
                  <a:schemeClr val="bg1"/>
                </a:solidFill>
                <a:latin typeface="Times New Roman" pitchFamily="18" charset="0"/>
                <a:cs typeface="Times New Roman" pitchFamily="18" charset="0"/>
              </a:rPr>
              <a:t>using</a:t>
            </a:r>
            <a:r>
              <a:rPr sz="2000" spc="-55" dirty="0">
                <a:solidFill>
                  <a:schemeClr val="bg1"/>
                </a:solidFill>
                <a:latin typeface="Times New Roman" pitchFamily="18" charset="0"/>
                <a:cs typeface="Times New Roman" pitchFamily="18" charset="0"/>
              </a:rPr>
              <a:t> </a:t>
            </a:r>
            <a:r>
              <a:rPr sz="2000" spc="150" dirty="0">
                <a:solidFill>
                  <a:schemeClr val="bg1"/>
                </a:solidFill>
                <a:latin typeface="Times New Roman" pitchFamily="18" charset="0"/>
                <a:cs typeface="Times New Roman" pitchFamily="18" charset="0"/>
              </a:rPr>
              <a:t>a</a:t>
            </a:r>
            <a:r>
              <a:rPr sz="2000" spc="-55" dirty="0">
                <a:solidFill>
                  <a:schemeClr val="bg1"/>
                </a:solidFill>
                <a:latin typeface="Times New Roman" pitchFamily="18" charset="0"/>
                <a:cs typeface="Times New Roman" pitchFamily="18" charset="0"/>
              </a:rPr>
              <a:t> systematic</a:t>
            </a:r>
            <a:r>
              <a:rPr sz="2000" spc="-30" dirty="0">
                <a:solidFill>
                  <a:schemeClr val="bg1"/>
                </a:solidFill>
                <a:latin typeface="Times New Roman" pitchFamily="18" charset="0"/>
                <a:cs typeface="Times New Roman" pitchFamily="18" charset="0"/>
              </a:rPr>
              <a:t> </a:t>
            </a:r>
            <a:r>
              <a:rPr sz="2000" spc="55" dirty="0">
                <a:solidFill>
                  <a:schemeClr val="bg1"/>
                </a:solidFill>
                <a:latin typeface="Times New Roman" pitchFamily="18" charset="0"/>
                <a:cs typeface="Times New Roman" pitchFamily="18" charset="0"/>
              </a:rPr>
              <a:t>approach</a:t>
            </a:r>
            <a:r>
              <a:rPr sz="2000" spc="-40" dirty="0">
                <a:solidFill>
                  <a:schemeClr val="bg1"/>
                </a:solidFill>
                <a:latin typeface="Times New Roman" pitchFamily="18" charset="0"/>
                <a:cs typeface="Times New Roman" pitchFamily="18" charset="0"/>
              </a:rPr>
              <a:t> </a:t>
            </a:r>
            <a:r>
              <a:rPr sz="2000" spc="65" dirty="0">
                <a:solidFill>
                  <a:schemeClr val="bg1"/>
                </a:solidFill>
                <a:latin typeface="Times New Roman" pitchFamily="18" charset="0"/>
                <a:cs typeface="Times New Roman" pitchFamily="18" charset="0"/>
              </a:rPr>
              <a:t>and</a:t>
            </a:r>
            <a:r>
              <a:rPr sz="2000" spc="-55" dirty="0">
                <a:solidFill>
                  <a:schemeClr val="bg1"/>
                </a:solidFill>
                <a:latin typeface="Times New Roman" pitchFamily="18" charset="0"/>
                <a:cs typeface="Times New Roman" pitchFamily="18" charset="0"/>
              </a:rPr>
              <a:t> </a:t>
            </a:r>
            <a:r>
              <a:rPr sz="2000" spc="-10" dirty="0">
                <a:solidFill>
                  <a:schemeClr val="bg1"/>
                </a:solidFill>
                <a:latin typeface="Times New Roman" pitchFamily="18" charset="0"/>
                <a:cs typeface="Times New Roman" pitchFamily="18" charset="0"/>
              </a:rPr>
              <a:t>scientific </a:t>
            </a:r>
            <a:r>
              <a:rPr sz="2000" dirty="0">
                <a:solidFill>
                  <a:schemeClr val="bg1"/>
                </a:solidFill>
                <a:latin typeface="Times New Roman" pitchFamily="18" charset="0"/>
                <a:cs typeface="Times New Roman" pitchFamily="18" charset="0"/>
              </a:rPr>
              <a:t>methods.</a:t>
            </a:r>
            <a:r>
              <a:rPr sz="2000" spc="315" dirty="0">
                <a:solidFill>
                  <a:schemeClr val="bg1"/>
                </a:solidFill>
                <a:latin typeface="Times New Roman" pitchFamily="18" charset="0"/>
                <a:cs typeface="Times New Roman" pitchFamily="18" charset="0"/>
              </a:rPr>
              <a:t>  </a:t>
            </a:r>
            <a:endParaRPr lang="en-US" sz="2000" spc="315"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sz="2000" spc="95" dirty="0">
                <a:solidFill>
                  <a:schemeClr val="bg1"/>
                </a:solidFill>
                <a:latin typeface="Times New Roman" pitchFamily="18" charset="0"/>
                <a:cs typeface="Times New Roman" pitchFamily="18" charset="0"/>
              </a:rPr>
              <a:t>A</a:t>
            </a:r>
            <a:r>
              <a:rPr sz="2000" spc="27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formal</a:t>
            </a:r>
            <a:r>
              <a:rPr sz="2000" spc="30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research</a:t>
            </a:r>
            <a:r>
              <a:rPr sz="2000" spc="30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study</a:t>
            </a:r>
            <a:r>
              <a:rPr sz="2000" spc="29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typically</a:t>
            </a:r>
            <a:r>
              <a:rPr sz="2000" spc="29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involves</a:t>
            </a:r>
            <a:r>
              <a:rPr sz="2000" spc="30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several</a:t>
            </a:r>
            <a:r>
              <a:rPr sz="2000" spc="29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components:</a:t>
            </a:r>
            <a:r>
              <a:rPr sz="2000" spc="295" dirty="0">
                <a:solidFill>
                  <a:schemeClr val="bg1"/>
                </a:solidFill>
                <a:latin typeface="Times New Roman" pitchFamily="18" charset="0"/>
                <a:cs typeface="Times New Roman" pitchFamily="18" charset="0"/>
              </a:rPr>
              <a:t>  </a:t>
            </a:r>
            <a:endParaRPr lang="en-US" sz="2000" spc="295"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lang="en-US" sz="2000" u="sng" spc="-10" dirty="0">
                <a:solidFill>
                  <a:schemeClr val="bg1"/>
                </a:solidFill>
                <a:uFill>
                  <a:solidFill>
                    <a:srgbClr val="EB76B5"/>
                  </a:solidFill>
                </a:uFill>
                <a:latin typeface="Times New Roman" pitchFamily="18" charset="0"/>
                <a:cs typeface="Times New Roman" pitchFamily="18" charset="0"/>
              </a:rPr>
              <a:t>A. A</a:t>
            </a:r>
            <a:r>
              <a:rPr sz="2000" u="sng" spc="-10" dirty="0">
                <a:solidFill>
                  <a:schemeClr val="bg1"/>
                </a:solidFill>
                <a:uFill>
                  <a:solidFill>
                    <a:srgbClr val="EB76B5"/>
                  </a:solidFill>
                </a:uFill>
                <a:latin typeface="Times New Roman" pitchFamily="18" charset="0"/>
                <a:cs typeface="Times New Roman" pitchFamily="18" charset="0"/>
              </a:rPr>
              <a:t>bstract,</a:t>
            </a:r>
            <a:r>
              <a:rPr sz="2000" spc="-10" dirty="0">
                <a:solidFill>
                  <a:schemeClr val="bg1"/>
                </a:solidFill>
                <a:latin typeface="Times New Roman" pitchFamily="18" charset="0"/>
                <a:cs typeface="Times New Roman" pitchFamily="18" charset="0"/>
              </a:rPr>
              <a:t> </a:t>
            </a:r>
            <a:endParaRPr lang="en-US" sz="2000" spc="-10"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lang="en-US" sz="2000" u="sng" dirty="0">
                <a:solidFill>
                  <a:schemeClr val="bg1"/>
                </a:solidFill>
                <a:uFill>
                  <a:solidFill>
                    <a:srgbClr val="EB76B5"/>
                  </a:solidFill>
                </a:uFill>
                <a:latin typeface="Times New Roman" pitchFamily="18" charset="0"/>
                <a:cs typeface="Times New Roman" pitchFamily="18" charset="0"/>
              </a:rPr>
              <a:t>B. I</a:t>
            </a:r>
            <a:r>
              <a:rPr sz="2000" u="sng" dirty="0">
                <a:solidFill>
                  <a:schemeClr val="bg1"/>
                </a:solidFill>
                <a:uFill>
                  <a:solidFill>
                    <a:srgbClr val="EB76B5"/>
                  </a:solidFill>
                </a:uFill>
                <a:latin typeface="Times New Roman" pitchFamily="18" charset="0"/>
                <a:cs typeface="Times New Roman" pitchFamily="18" charset="0"/>
              </a:rPr>
              <a:t>ntroduction</a:t>
            </a:r>
            <a:r>
              <a:rPr sz="2000" dirty="0">
                <a:solidFill>
                  <a:schemeClr val="bg1"/>
                </a:solidFill>
                <a:latin typeface="Times New Roman" pitchFamily="18" charset="0"/>
                <a:cs typeface="Times New Roman" pitchFamily="18" charset="0"/>
              </a:rPr>
              <a:t>,</a:t>
            </a:r>
            <a:r>
              <a:rPr sz="2000" spc="370" dirty="0">
                <a:solidFill>
                  <a:schemeClr val="bg1"/>
                </a:solidFill>
                <a:latin typeface="Times New Roman" pitchFamily="18" charset="0"/>
                <a:cs typeface="Times New Roman" pitchFamily="18" charset="0"/>
              </a:rPr>
              <a:t>  </a:t>
            </a:r>
            <a:endParaRPr lang="en-US" sz="2000" spc="370"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lang="en-US" sz="2000" u="sng" spc="370" dirty="0" err="1">
                <a:solidFill>
                  <a:schemeClr val="bg1"/>
                </a:solidFill>
                <a:uFill>
                  <a:solidFill>
                    <a:srgbClr val="EB76B5"/>
                  </a:solidFill>
                </a:uFill>
                <a:latin typeface="Times New Roman" pitchFamily="18" charset="0"/>
                <a:cs typeface="Times New Roman" pitchFamily="18" charset="0"/>
              </a:rPr>
              <a:t>C.</a:t>
            </a:r>
            <a:r>
              <a:rPr lang="en-US" sz="2000" u="sng" dirty="0" err="1">
                <a:solidFill>
                  <a:schemeClr val="bg1"/>
                </a:solidFill>
                <a:uFill>
                  <a:solidFill>
                    <a:srgbClr val="EB76B5"/>
                  </a:solidFill>
                </a:uFill>
                <a:latin typeface="Times New Roman" pitchFamily="18" charset="0"/>
                <a:cs typeface="Times New Roman" pitchFamily="18" charset="0"/>
              </a:rPr>
              <a:t>L</a:t>
            </a:r>
            <a:r>
              <a:rPr sz="2000" u="sng" dirty="0" err="1">
                <a:solidFill>
                  <a:schemeClr val="bg1"/>
                </a:solidFill>
                <a:uFill>
                  <a:solidFill>
                    <a:srgbClr val="EB76B5"/>
                  </a:solidFill>
                </a:uFill>
                <a:latin typeface="Times New Roman" pitchFamily="18" charset="0"/>
                <a:cs typeface="Times New Roman" pitchFamily="18" charset="0"/>
              </a:rPr>
              <a:t>iterature</a:t>
            </a:r>
            <a:r>
              <a:rPr sz="2000" u="sng" spc="380" dirty="0">
                <a:solidFill>
                  <a:schemeClr val="bg1"/>
                </a:solidFill>
                <a:uFill>
                  <a:solidFill>
                    <a:srgbClr val="EB76B5"/>
                  </a:solidFill>
                </a:uFill>
                <a:latin typeface="Times New Roman" pitchFamily="18" charset="0"/>
                <a:cs typeface="Times New Roman" pitchFamily="18" charset="0"/>
              </a:rPr>
              <a:t> </a:t>
            </a:r>
            <a:r>
              <a:rPr sz="2000" u="sng" dirty="0">
                <a:solidFill>
                  <a:schemeClr val="bg1"/>
                </a:solidFill>
                <a:uFill>
                  <a:solidFill>
                    <a:srgbClr val="EB76B5"/>
                  </a:solidFill>
                </a:uFill>
                <a:latin typeface="Times New Roman" pitchFamily="18" charset="0"/>
                <a:cs typeface="Times New Roman" pitchFamily="18" charset="0"/>
              </a:rPr>
              <a:t>review</a:t>
            </a:r>
            <a:r>
              <a:rPr lang="en-US" sz="2000" dirty="0">
                <a:solidFill>
                  <a:schemeClr val="bg1"/>
                </a:solidFill>
                <a:latin typeface="Times New Roman" pitchFamily="18" charset="0"/>
                <a:cs typeface="Times New Roman" pitchFamily="18" charset="0"/>
              </a:rPr>
              <a:t>,</a:t>
            </a:r>
            <a:r>
              <a:rPr sz="2000" spc="370" dirty="0">
                <a:solidFill>
                  <a:schemeClr val="bg1"/>
                </a:solidFill>
                <a:latin typeface="Times New Roman" pitchFamily="18" charset="0"/>
                <a:cs typeface="Times New Roman" pitchFamily="18" charset="0"/>
              </a:rPr>
              <a:t>  </a:t>
            </a:r>
            <a:endParaRPr lang="en-US" sz="2000" spc="370"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lang="en-US" sz="2000" u="sng" spc="370" dirty="0" err="1">
                <a:solidFill>
                  <a:schemeClr val="bg1"/>
                </a:solidFill>
                <a:uFill>
                  <a:solidFill>
                    <a:srgbClr val="EB76B5"/>
                  </a:solidFill>
                </a:uFill>
                <a:latin typeface="Times New Roman" pitchFamily="18" charset="0"/>
                <a:cs typeface="Times New Roman" pitchFamily="18" charset="0"/>
              </a:rPr>
              <a:t>D.</a:t>
            </a:r>
            <a:r>
              <a:rPr lang="en-US" sz="2000" u="sng" dirty="0" err="1">
                <a:solidFill>
                  <a:schemeClr val="bg1"/>
                </a:solidFill>
                <a:uFill>
                  <a:solidFill>
                    <a:srgbClr val="EB76B5"/>
                  </a:solidFill>
                </a:uFill>
                <a:latin typeface="Times New Roman" pitchFamily="18" charset="0"/>
                <a:cs typeface="Times New Roman" pitchFamily="18" charset="0"/>
              </a:rPr>
              <a:t>R</a:t>
            </a:r>
            <a:r>
              <a:rPr sz="2000" u="sng" dirty="0" err="1">
                <a:solidFill>
                  <a:schemeClr val="bg1"/>
                </a:solidFill>
                <a:uFill>
                  <a:solidFill>
                    <a:srgbClr val="EB76B5"/>
                  </a:solidFill>
                </a:uFill>
                <a:latin typeface="Times New Roman" pitchFamily="18" charset="0"/>
                <a:cs typeface="Times New Roman" pitchFamily="18" charset="0"/>
              </a:rPr>
              <a:t>esearch</a:t>
            </a:r>
            <a:r>
              <a:rPr sz="2000" u="sng" spc="385" dirty="0">
                <a:solidFill>
                  <a:schemeClr val="bg1"/>
                </a:solidFill>
                <a:uFill>
                  <a:solidFill>
                    <a:srgbClr val="EB76B5"/>
                  </a:solidFill>
                </a:uFill>
                <a:latin typeface="Times New Roman" pitchFamily="18" charset="0"/>
                <a:cs typeface="Times New Roman" pitchFamily="18" charset="0"/>
              </a:rPr>
              <a:t>  </a:t>
            </a:r>
            <a:r>
              <a:rPr sz="2000" u="sng" dirty="0">
                <a:solidFill>
                  <a:schemeClr val="bg1"/>
                </a:solidFill>
                <a:uFill>
                  <a:solidFill>
                    <a:srgbClr val="EB76B5"/>
                  </a:solidFill>
                </a:uFill>
                <a:latin typeface="Times New Roman" pitchFamily="18" charset="0"/>
                <a:cs typeface="Times New Roman" pitchFamily="18" charset="0"/>
              </a:rPr>
              <a:t>design</a:t>
            </a:r>
            <a:r>
              <a:rPr sz="2000" u="sng" spc="375" dirty="0">
                <a:solidFill>
                  <a:schemeClr val="bg1"/>
                </a:solidFill>
                <a:uFill>
                  <a:solidFill>
                    <a:srgbClr val="EB76B5"/>
                  </a:solidFill>
                </a:uFill>
                <a:latin typeface="Times New Roman" pitchFamily="18" charset="0"/>
                <a:cs typeface="Times New Roman" pitchFamily="18" charset="0"/>
              </a:rPr>
              <a:t>  </a:t>
            </a:r>
            <a:r>
              <a:rPr sz="2000" u="sng" spc="65" dirty="0">
                <a:solidFill>
                  <a:schemeClr val="bg1"/>
                </a:solidFill>
                <a:uFill>
                  <a:solidFill>
                    <a:srgbClr val="EB76B5"/>
                  </a:solidFill>
                </a:uFill>
                <a:latin typeface="Times New Roman" pitchFamily="18" charset="0"/>
                <a:cs typeface="Times New Roman" pitchFamily="18" charset="0"/>
              </a:rPr>
              <a:t>and</a:t>
            </a:r>
            <a:r>
              <a:rPr sz="2000" u="sng" spc="385" dirty="0">
                <a:solidFill>
                  <a:schemeClr val="bg1"/>
                </a:solidFill>
                <a:uFill>
                  <a:solidFill>
                    <a:srgbClr val="EB76B5"/>
                  </a:solidFill>
                </a:uFill>
                <a:latin typeface="Times New Roman" pitchFamily="18" charset="0"/>
                <a:cs typeface="Times New Roman" pitchFamily="18" charset="0"/>
              </a:rPr>
              <a:t>  </a:t>
            </a:r>
            <a:r>
              <a:rPr sz="2000" u="sng" dirty="0">
                <a:solidFill>
                  <a:schemeClr val="bg1"/>
                </a:solidFill>
                <a:uFill>
                  <a:solidFill>
                    <a:srgbClr val="EB76B5"/>
                  </a:solidFill>
                </a:uFill>
                <a:latin typeface="Times New Roman" pitchFamily="18" charset="0"/>
                <a:cs typeface="Times New Roman" pitchFamily="18" charset="0"/>
              </a:rPr>
              <a:t>method</a:t>
            </a:r>
            <a:r>
              <a:rPr lang="en-US" sz="2000" dirty="0">
                <a:solidFill>
                  <a:schemeClr val="bg1"/>
                </a:solidFill>
                <a:latin typeface="Times New Roman" pitchFamily="18" charset="0"/>
                <a:cs typeface="Times New Roman" pitchFamily="18" charset="0"/>
              </a:rPr>
              <a:t>,</a:t>
            </a:r>
            <a:r>
              <a:rPr sz="2000" spc="375" dirty="0">
                <a:solidFill>
                  <a:schemeClr val="bg1"/>
                </a:solidFill>
                <a:latin typeface="Times New Roman" pitchFamily="18" charset="0"/>
                <a:cs typeface="Times New Roman" pitchFamily="18" charset="0"/>
              </a:rPr>
              <a:t>  </a:t>
            </a:r>
            <a:endParaRPr lang="en-US" sz="2000" spc="375"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lang="en-US" sz="2000" spc="375" dirty="0" err="1">
                <a:solidFill>
                  <a:schemeClr val="bg1"/>
                </a:solidFill>
                <a:latin typeface="Times New Roman" pitchFamily="18" charset="0"/>
                <a:cs typeface="Times New Roman" pitchFamily="18" charset="0"/>
              </a:rPr>
              <a:t>E.</a:t>
            </a:r>
            <a:r>
              <a:rPr lang="en-US" sz="2000" dirty="0" err="1">
                <a:solidFill>
                  <a:schemeClr val="bg1"/>
                </a:solidFill>
                <a:latin typeface="Times New Roman" pitchFamily="18" charset="0"/>
                <a:cs typeface="Times New Roman" pitchFamily="18" charset="0"/>
              </a:rPr>
              <a:t>R</a:t>
            </a:r>
            <a:r>
              <a:rPr sz="2000" dirty="0" err="1">
                <a:solidFill>
                  <a:schemeClr val="bg1"/>
                </a:solidFill>
                <a:latin typeface="Times New Roman" pitchFamily="18" charset="0"/>
                <a:cs typeface="Times New Roman" pitchFamily="18" charset="0"/>
              </a:rPr>
              <a:t>esults</a:t>
            </a:r>
            <a:r>
              <a:rPr sz="2000" spc="390" dirty="0">
                <a:solidFill>
                  <a:schemeClr val="bg1"/>
                </a:solidFill>
                <a:latin typeface="Times New Roman" pitchFamily="18" charset="0"/>
                <a:cs typeface="Times New Roman" pitchFamily="18" charset="0"/>
              </a:rPr>
              <a:t>  </a:t>
            </a:r>
            <a:r>
              <a:rPr sz="2000" spc="65" dirty="0">
                <a:solidFill>
                  <a:schemeClr val="bg1"/>
                </a:solidFill>
                <a:latin typeface="Times New Roman" pitchFamily="18" charset="0"/>
                <a:cs typeface="Times New Roman" pitchFamily="18" charset="0"/>
              </a:rPr>
              <a:t>and</a:t>
            </a:r>
            <a:r>
              <a:rPr sz="2000" spc="380" dirty="0">
                <a:solidFill>
                  <a:schemeClr val="bg1"/>
                </a:solidFill>
                <a:latin typeface="Times New Roman" pitchFamily="18" charset="0"/>
                <a:cs typeface="Times New Roman" pitchFamily="18" charset="0"/>
              </a:rPr>
              <a:t>  </a:t>
            </a:r>
            <a:r>
              <a:rPr sz="2000" spc="-55" dirty="0">
                <a:solidFill>
                  <a:schemeClr val="bg1"/>
                </a:solidFill>
                <a:latin typeface="Times New Roman" pitchFamily="18" charset="0"/>
                <a:cs typeface="Times New Roman" pitchFamily="18" charset="0"/>
              </a:rPr>
              <a:t>analysis, </a:t>
            </a:r>
            <a:endParaRPr lang="en-US" sz="2000" spc="-55"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lang="en-US" sz="2000" spc="-55" dirty="0">
                <a:solidFill>
                  <a:schemeClr val="bg1"/>
                </a:solidFill>
                <a:latin typeface="Times New Roman" pitchFamily="18" charset="0"/>
                <a:cs typeface="Times New Roman" pitchFamily="18" charset="0"/>
              </a:rPr>
              <a:t>F.  </a:t>
            </a:r>
            <a:r>
              <a:rPr lang="en-US" sz="2000" dirty="0">
                <a:solidFill>
                  <a:schemeClr val="bg1"/>
                </a:solidFill>
                <a:latin typeface="Times New Roman" pitchFamily="18" charset="0"/>
                <a:cs typeface="Times New Roman" pitchFamily="18" charset="0"/>
              </a:rPr>
              <a:t>C</a:t>
            </a:r>
            <a:r>
              <a:rPr sz="2000" dirty="0">
                <a:solidFill>
                  <a:schemeClr val="bg1"/>
                </a:solidFill>
                <a:latin typeface="Times New Roman" pitchFamily="18" charset="0"/>
                <a:cs typeface="Times New Roman" pitchFamily="18" charset="0"/>
              </a:rPr>
              <a:t>onclusion,</a:t>
            </a:r>
            <a:r>
              <a:rPr sz="2000" spc="245" dirty="0">
                <a:solidFill>
                  <a:schemeClr val="bg1"/>
                </a:solidFill>
                <a:latin typeface="Times New Roman" pitchFamily="18" charset="0"/>
                <a:cs typeface="Times New Roman" pitchFamily="18" charset="0"/>
              </a:rPr>
              <a:t> </a:t>
            </a:r>
            <a:r>
              <a:rPr lang="en-US" sz="2000" spc="245" dirty="0">
                <a:solidFill>
                  <a:schemeClr val="bg1"/>
                </a:solidFill>
                <a:latin typeface="Times New Roman" pitchFamily="18" charset="0"/>
                <a:cs typeface="Times New Roman" pitchFamily="18" charset="0"/>
              </a:rPr>
              <a:t>&amp; </a:t>
            </a:r>
            <a:r>
              <a:rPr lang="en-US" sz="2000" u="sng" dirty="0">
                <a:solidFill>
                  <a:schemeClr val="bg1"/>
                </a:solidFill>
                <a:uFill>
                  <a:solidFill>
                    <a:srgbClr val="EB76B5"/>
                  </a:solidFill>
                </a:uFill>
                <a:latin typeface="Times New Roman" pitchFamily="18" charset="0"/>
                <a:cs typeface="Times New Roman" pitchFamily="18" charset="0"/>
              </a:rPr>
              <a:t>B</a:t>
            </a:r>
            <a:r>
              <a:rPr sz="2000" u="sng" dirty="0">
                <a:solidFill>
                  <a:schemeClr val="bg1"/>
                </a:solidFill>
                <a:uFill>
                  <a:solidFill>
                    <a:srgbClr val="EB76B5"/>
                  </a:solidFill>
                </a:uFill>
                <a:latin typeface="Times New Roman" pitchFamily="18" charset="0"/>
                <a:cs typeface="Times New Roman" pitchFamily="18" charset="0"/>
              </a:rPr>
              <a:t>ibliography</a:t>
            </a:r>
            <a:r>
              <a:rPr sz="2000" dirty="0">
                <a:solidFill>
                  <a:schemeClr val="bg1"/>
                </a:solidFill>
                <a:latin typeface="Times New Roman" pitchFamily="18" charset="0"/>
                <a:cs typeface="Times New Roman" pitchFamily="18" charset="0"/>
              </a:rPr>
              <a:t>.</a:t>
            </a:r>
            <a:endParaRPr lang="en-US" sz="2000"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sz="2000" spc="23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All</a:t>
            </a:r>
            <a:r>
              <a:rPr sz="2000" spc="254"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in</a:t>
            </a:r>
            <a:r>
              <a:rPr sz="2000" spc="26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all,</a:t>
            </a:r>
            <a:r>
              <a:rPr sz="2000" spc="23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formal</a:t>
            </a:r>
            <a:r>
              <a:rPr sz="2000" spc="26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research</a:t>
            </a:r>
            <a:r>
              <a:rPr sz="2000" spc="24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is</a:t>
            </a:r>
            <a:r>
              <a:rPr sz="2000" spc="23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more</a:t>
            </a:r>
            <a:r>
              <a:rPr sz="2000" spc="260" dirty="0">
                <a:solidFill>
                  <a:schemeClr val="bg1"/>
                </a:solidFill>
                <a:latin typeface="Times New Roman" pitchFamily="18" charset="0"/>
                <a:cs typeface="Times New Roman" pitchFamily="18" charset="0"/>
              </a:rPr>
              <a:t> </a:t>
            </a:r>
            <a:r>
              <a:rPr sz="2000" b="1" dirty="0">
                <a:solidFill>
                  <a:schemeClr val="bg1"/>
                </a:solidFill>
                <a:latin typeface="Times New Roman" pitchFamily="18" charset="0"/>
                <a:cs typeface="Times New Roman" pitchFamily="18" charset="0"/>
              </a:rPr>
              <a:t>scientific</a:t>
            </a:r>
            <a:r>
              <a:rPr sz="2000" b="1" spc="245" dirty="0">
                <a:solidFill>
                  <a:schemeClr val="bg1"/>
                </a:solidFill>
                <a:latin typeface="Times New Roman" pitchFamily="18" charset="0"/>
                <a:cs typeface="Times New Roman" pitchFamily="18" charset="0"/>
              </a:rPr>
              <a:t> </a:t>
            </a:r>
            <a:r>
              <a:rPr sz="2000" b="1" dirty="0">
                <a:solidFill>
                  <a:schemeClr val="bg1"/>
                </a:solidFill>
                <a:latin typeface="Times New Roman" pitchFamily="18" charset="0"/>
                <a:cs typeface="Times New Roman" pitchFamily="18" charset="0"/>
              </a:rPr>
              <a:t>in</a:t>
            </a:r>
            <a:r>
              <a:rPr sz="2000" b="1" spc="240" dirty="0">
                <a:solidFill>
                  <a:schemeClr val="bg1"/>
                </a:solidFill>
                <a:latin typeface="Times New Roman" pitchFamily="18" charset="0"/>
                <a:cs typeface="Times New Roman" pitchFamily="18" charset="0"/>
              </a:rPr>
              <a:t> </a:t>
            </a:r>
            <a:r>
              <a:rPr sz="2000" b="1" dirty="0">
                <a:solidFill>
                  <a:schemeClr val="bg1"/>
                </a:solidFill>
                <a:latin typeface="Times New Roman" pitchFamily="18" charset="0"/>
                <a:cs typeface="Times New Roman" pitchFamily="18" charset="0"/>
              </a:rPr>
              <a:t>nature</a:t>
            </a:r>
            <a:r>
              <a:rPr sz="2000" b="1" spc="26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than</a:t>
            </a:r>
            <a:r>
              <a:rPr sz="2000" spc="245" dirty="0">
                <a:solidFill>
                  <a:schemeClr val="bg1"/>
                </a:solidFill>
                <a:latin typeface="Times New Roman" pitchFamily="18" charset="0"/>
                <a:cs typeface="Times New Roman" pitchFamily="18" charset="0"/>
              </a:rPr>
              <a:t> </a:t>
            </a:r>
            <a:r>
              <a:rPr sz="2000" spc="-10" dirty="0">
                <a:solidFill>
                  <a:schemeClr val="bg1"/>
                </a:solidFill>
                <a:latin typeface="Times New Roman" pitchFamily="18" charset="0"/>
                <a:cs typeface="Times New Roman" pitchFamily="18" charset="0"/>
              </a:rPr>
              <a:t>informal </a:t>
            </a:r>
            <a:r>
              <a:rPr sz="2000" dirty="0">
                <a:solidFill>
                  <a:schemeClr val="bg1"/>
                </a:solidFill>
                <a:latin typeface="Times New Roman" pitchFamily="18" charset="0"/>
                <a:cs typeface="Times New Roman" pitchFamily="18" charset="0"/>
              </a:rPr>
              <a:t>research</a:t>
            </a:r>
            <a:r>
              <a:rPr sz="2000" spc="70" dirty="0">
                <a:solidFill>
                  <a:schemeClr val="bg1"/>
                </a:solidFill>
                <a:latin typeface="Times New Roman" pitchFamily="18" charset="0"/>
                <a:cs typeface="Times New Roman" pitchFamily="18" charset="0"/>
              </a:rPr>
              <a:t> </a:t>
            </a:r>
            <a:r>
              <a:rPr sz="2000" spc="60" dirty="0">
                <a:solidFill>
                  <a:schemeClr val="bg1"/>
                </a:solidFill>
                <a:latin typeface="Times New Roman" pitchFamily="18" charset="0"/>
                <a:cs typeface="Times New Roman" pitchFamily="18" charset="0"/>
              </a:rPr>
              <a:t>and</a:t>
            </a:r>
            <a:r>
              <a:rPr sz="2000" spc="5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aims</a:t>
            </a:r>
            <a:r>
              <a:rPr sz="2000" spc="6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to</a:t>
            </a:r>
            <a:r>
              <a:rPr sz="2000" spc="6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discover</a:t>
            </a:r>
            <a:r>
              <a:rPr sz="2000" spc="8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new</a:t>
            </a:r>
            <a:r>
              <a:rPr sz="2000" spc="55" dirty="0">
                <a:solidFill>
                  <a:schemeClr val="bg1"/>
                </a:solidFill>
                <a:latin typeface="Times New Roman" pitchFamily="18" charset="0"/>
                <a:cs typeface="Times New Roman" pitchFamily="18" charset="0"/>
              </a:rPr>
              <a:t> </a:t>
            </a:r>
            <a:r>
              <a:rPr sz="2000" spc="-25" dirty="0">
                <a:solidFill>
                  <a:schemeClr val="bg1"/>
                </a:solidFill>
                <a:latin typeface="Times New Roman" pitchFamily="18" charset="0"/>
                <a:cs typeface="Times New Roman" pitchFamily="18" charset="0"/>
              </a:rPr>
              <a:t>information</a:t>
            </a:r>
            <a:r>
              <a:rPr sz="2000" spc="7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or</a:t>
            </a:r>
            <a:r>
              <a:rPr sz="2000" spc="7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solve</a:t>
            </a:r>
            <a:r>
              <a:rPr sz="2000" spc="65" dirty="0">
                <a:solidFill>
                  <a:schemeClr val="bg1"/>
                </a:solidFill>
                <a:latin typeface="Times New Roman" pitchFamily="18" charset="0"/>
                <a:cs typeface="Times New Roman" pitchFamily="18" charset="0"/>
              </a:rPr>
              <a:t> </a:t>
            </a:r>
            <a:r>
              <a:rPr sz="2000" spc="150" dirty="0">
                <a:solidFill>
                  <a:schemeClr val="bg1"/>
                </a:solidFill>
                <a:latin typeface="Times New Roman" pitchFamily="18" charset="0"/>
                <a:cs typeface="Times New Roman" pitchFamily="18" charset="0"/>
              </a:rPr>
              <a:t>a</a:t>
            </a:r>
            <a:r>
              <a:rPr sz="2000" spc="5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problem.</a:t>
            </a:r>
            <a:r>
              <a:rPr sz="2000" spc="50" dirty="0">
                <a:solidFill>
                  <a:schemeClr val="bg1"/>
                </a:solidFill>
                <a:latin typeface="Times New Roman" pitchFamily="18" charset="0"/>
                <a:cs typeface="Times New Roman" pitchFamily="18" charset="0"/>
              </a:rPr>
              <a:t> </a:t>
            </a:r>
            <a:endParaRPr lang="en-US" sz="2000" spc="50" dirty="0">
              <a:solidFill>
                <a:schemeClr val="bg1"/>
              </a:solidFill>
              <a:latin typeface="Times New Roman" pitchFamily="18" charset="0"/>
              <a:cs typeface="Times New Roman" pitchFamily="18" charset="0"/>
            </a:endParaRPr>
          </a:p>
          <a:p>
            <a:pPr marL="356870" marR="5080" indent="-344805" algn="just">
              <a:lnSpc>
                <a:spcPct val="100000"/>
              </a:lnSpc>
              <a:spcBef>
                <a:spcPts val="100"/>
              </a:spcBef>
              <a:buFont typeface="Arial" pitchFamily="34" charset="0"/>
              <a:buChar char="•"/>
            </a:pPr>
            <a:r>
              <a:rPr sz="2000" spc="-35" dirty="0">
                <a:solidFill>
                  <a:schemeClr val="bg1"/>
                </a:solidFill>
                <a:latin typeface="Times New Roman" pitchFamily="18" charset="0"/>
                <a:cs typeface="Times New Roman" pitchFamily="18" charset="0"/>
              </a:rPr>
              <a:t>It</a:t>
            </a:r>
            <a:r>
              <a:rPr sz="2000" spc="5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always</a:t>
            </a:r>
            <a:r>
              <a:rPr sz="2000" spc="60" dirty="0">
                <a:solidFill>
                  <a:schemeClr val="bg1"/>
                </a:solidFill>
                <a:latin typeface="Times New Roman" pitchFamily="18" charset="0"/>
                <a:cs typeface="Times New Roman" pitchFamily="18" charset="0"/>
              </a:rPr>
              <a:t> </a:t>
            </a:r>
            <a:r>
              <a:rPr sz="2000" spc="-20" dirty="0">
                <a:solidFill>
                  <a:schemeClr val="bg1"/>
                </a:solidFill>
                <a:latin typeface="Times New Roman" pitchFamily="18" charset="0"/>
                <a:cs typeface="Times New Roman" pitchFamily="18" charset="0"/>
              </a:rPr>
              <a:t>uses</a:t>
            </a:r>
            <a:r>
              <a:rPr sz="2000" spc="6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up</a:t>
            </a:r>
            <a:r>
              <a:rPr sz="2000" spc="6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to</a:t>
            </a:r>
            <a:r>
              <a:rPr sz="2000" spc="65" dirty="0">
                <a:solidFill>
                  <a:schemeClr val="bg1"/>
                </a:solidFill>
                <a:latin typeface="Times New Roman" pitchFamily="18" charset="0"/>
                <a:cs typeface="Times New Roman" pitchFamily="18" charset="0"/>
              </a:rPr>
              <a:t> </a:t>
            </a:r>
            <a:r>
              <a:rPr sz="2000" spc="-10" dirty="0">
                <a:solidFill>
                  <a:schemeClr val="bg1"/>
                </a:solidFill>
                <a:latin typeface="Times New Roman" pitchFamily="18" charset="0"/>
                <a:cs typeface="Times New Roman" pitchFamily="18" charset="0"/>
              </a:rPr>
              <a:t>date, reliable</a:t>
            </a:r>
            <a:r>
              <a:rPr sz="2000" spc="-60" dirty="0">
                <a:solidFill>
                  <a:schemeClr val="bg1"/>
                </a:solidFill>
                <a:latin typeface="Times New Roman" pitchFamily="18" charset="0"/>
                <a:cs typeface="Times New Roman" pitchFamily="18" charset="0"/>
              </a:rPr>
              <a:t> </a:t>
            </a:r>
            <a:r>
              <a:rPr sz="2000" spc="-50" dirty="0">
                <a:solidFill>
                  <a:schemeClr val="bg1"/>
                </a:solidFill>
                <a:latin typeface="Times New Roman" pitchFamily="18" charset="0"/>
                <a:cs typeface="Times New Roman" pitchFamily="18" charset="0"/>
              </a:rPr>
              <a:t>sources.</a:t>
            </a:r>
            <a:r>
              <a:rPr sz="2000" spc="-55" dirty="0">
                <a:solidFill>
                  <a:schemeClr val="bg1"/>
                </a:solidFill>
                <a:latin typeface="Times New Roman" pitchFamily="18" charset="0"/>
                <a:cs typeface="Times New Roman" pitchFamily="18" charset="0"/>
              </a:rPr>
              <a:t> </a:t>
            </a:r>
            <a:r>
              <a:rPr sz="2000" spc="-10" dirty="0">
                <a:solidFill>
                  <a:schemeClr val="bg1"/>
                </a:solidFill>
                <a:latin typeface="Times New Roman" pitchFamily="18" charset="0"/>
                <a:cs typeface="Times New Roman" pitchFamily="18" charset="0"/>
              </a:rPr>
              <a:t>Moreover,</a:t>
            </a:r>
            <a:r>
              <a:rPr sz="2000" spc="-5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the</a:t>
            </a:r>
            <a:r>
              <a:rPr sz="2000" spc="-30" dirty="0">
                <a:solidFill>
                  <a:schemeClr val="bg1"/>
                </a:solidFill>
                <a:latin typeface="Times New Roman" pitchFamily="18" charset="0"/>
                <a:cs typeface="Times New Roman" pitchFamily="18" charset="0"/>
              </a:rPr>
              <a:t> </a:t>
            </a:r>
            <a:r>
              <a:rPr sz="2000" spc="-35" dirty="0">
                <a:solidFill>
                  <a:schemeClr val="bg1"/>
                </a:solidFill>
                <a:latin typeface="Times New Roman" pitchFamily="18" charset="0"/>
                <a:cs typeface="Times New Roman" pitchFamily="18" charset="0"/>
              </a:rPr>
              <a:t>sources</a:t>
            </a:r>
            <a:r>
              <a:rPr sz="2000" spc="-7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of</a:t>
            </a:r>
            <a:r>
              <a:rPr sz="2000" spc="-75" dirty="0">
                <a:solidFill>
                  <a:schemeClr val="bg1"/>
                </a:solidFill>
                <a:latin typeface="Times New Roman" pitchFamily="18" charset="0"/>
                <a:cs typeface="Times New Roman" pitchFamily="18" charset="0"/>
              </a:rPr>
              <a:t> </a:t>
            </a:r>
            <a:r>
              <a:rPr sz="2000" spc="-45" dirty="0">
                <a:solidFill>
                  <a:schemeClr val="bg1"/>
                </a:solidFill>
                <a:latin typeface="Times New Roman" pitchFamily="18" charset="0"/>
                <a:cs typeface="Times New Roman" pitchFamily="18" charset="0"/>
              </a:rPr>
              <a:t>information</a:t>
            </a:r>
            <a:r>
              <a:rPr sz="2000" spc="-7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used</a:t>
            </a:r>
            <a:r>
              <a:rPr sz="2000" spc="-4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in</a:t>
            </a:r>
            <a:r>
              <a:rPr sz="2000" spc="-55" dirty="0">
                <a:solidFill>
                  <a:schemeClr val="bg1"/>
                </a:solidFill>
                <a:latin typeface="Times New Roman" pitchFamily="18" charset="0"/>
                <a:cs typeface="Times New Roman" pitchFamily="18" charset="0"/>
              </a:rPr>
              <a:t> </a:t>
            </a:r>
            <a:r>
              <a:rPr sz="2000" spc="-10" dirty="0">
                <a:solidFill>
                  <a:schemeClr val="bg1"/>
                </a:solidFill>
                <a:latin typeface="Times New Roman" pitchFamily="18" charset="0"/>
                <a:cs typeface="Times New Roman" pitchFamily="18" charset="0"/>
              </a:rPr>
              <a:t>research</a:t>
            </a:r>
            <a:r>
              <a:rPr sz="2000" spc="-4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are</a:t>
            </a:r>
            <a:r>
              <a:rPr sz="2000" spc="-3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also</a:t>
            </a:r>
            <a:r>
              <a:rPr sz="2000" spc="-75"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complied</a:t>
            </a:r>
            <a:r>
              <a:rPr sz="2000" spc="-45" dirty="0">
                <a:solidFill>
                  <a:schemeClr val="bg1"/>
                </a:solidFill>
                <a:latin typeface="Times New Roman" pitchFamily="18" charset="0"/>
                <a:cs typeface="Times New Roman" pitchFamily="18" charset="0"/>
              </a:rPr>
              <a:t> </a:t>
            </a:r>
            <a:r>
              <a:rPr sz="2000" spc="-55" dirty="0">
                <a:solidFill>
                  <a:schemeClr val="bg1"/>
                </a:solidFill>
                <a:latin typeface="Times New Roman" pitchFamily="18" charset="0"/>
                <a:cs typeface="Times New Roman" pitchFamily="18" charset="0"/>
              </a:rPr>
              <a:t>using</a:t>
            </a:r>
            <a:r>
              <a:rPr sz="2000" spc="-45" dirty="0">
                <a:solidFill>
                  <a:schemeClr val="bg1"/>
                </a:solidFill>
                <a:latin typeface="Times New Roman" pitchFamily="18" charset="0"/>
                <a:cs typeface="Times New Roman" pitchFamily="18" charset="0"/>
              </a:rPr>
              <a:t> </a:t>
            </a:r>
            <a:r>
              <a:rPr sz="2000" spc="100" dirty="0">
                <a:solidFill>
                  <a:schemeClr val="bg1"/>
                </a:solidFill>
                <a:latin typeface="Times New Roman" pitchFamily="18" charset="0"/>
                <a:cs typeface="Times New Roman" pitchFamily="18" charset="0"/>
              </a:rPr>
              <a:t>a </a:t>
            </a:r>
            <a:r>
              <a:rPr sz="2000" dirty="0">
                <a:solidFill>
                  <a:schemeClr val="bg1"/>
                </a:solidFill>
                <a:latin typeface="Times New Roman" pitchFamily="18" charset="0"/>
                <a:cs typeface="Times New Roman" pitchFamily="18" charset="0"/>
              </a:rPr>
              <a:t>reference</a:t>
            </a:r>
            <a:r>
              <a:rPr sz="2000" spc="-130" dirty="0">
                <a:solidFill>
                  <a:schemeClr val="bg1"/>
                </a:solidFill>
                <a:latin typeface="Times New Roman" pitchFamily="18" charset="0"/>
                <a:cs typeface="Times New Roman" pitchFamily="18" charset="0"/>
              </a:rPr>
              <a:t> </a:t>
            </a:r>
            <a:r>
              <a:rPr sz="2000" spc="-10" dirty="0">
                <a:solidFill>
                  <a:schemeClr val="bg1"/>
                </a:solidFill>
                <a:latin typeface="Times New Roman" pitchFamily="18" charset="0"/>
                <a:cs typeface="Times New Roman" pitchFamily="18" charset="0"/>
              </a:rPr>
              <a:t>system.</a:t>
            </a:r>
            <a:endParaRPr sz="2000" dirty="0">
              <a:solidFill>
                <a:schemeClr val="bg1"/>
              </a:solidFill>
              <a:latin typeface="Times New Roman" pitchFamily="18" charset="0"/>
              <a:cs typeface="Times New Roman" pitchFamily="18" charset="0"/>
            </a:endParaRPr>
          </a:p>
          <a:p>
            <a:pPr marL="356870" marR="6350" indent="-344805" algn="just">
              <a:lnSpc>
                <a:spcPct val="100000"/>
              </a:lnSpc>
              <a:spcBef>
                <a:spcPts val="1015"/>
              </a:spcBef>
            </a:pPr>
            <a:r>
              <a:rPr sz="2000" spc="114" dirty="0">
                <a:solidFill>
                  <a:schemeClr val="bg1"/>
                </a:solidFill>
                <a:latin typeface="Times New Roman" pitchFamily="18" charset="0"/>
                <a:cs typeface="Times New Roman" pitchFamily="18" charset="0"/>
              </a:rPr>
              <a:t>▶</a:t>
            </a:r>
            <a:r>
              <a:rPr sz="2000" spc="229" dirty="0">
                <a:solidFill>
                  <a:schemeClr val="bg1"/>
                </a:solidFill>
                <a:latin typeface="Times New Roman" pitchFamily="18" charset="0"/>
                <a:cs typeface="Times New Roman" pitchFamily="18" charset="0"/>
              </a:rPr>
              <a:t>  </a:t>
            </a:r>
            <a:r>
              <a:rPr sz="2000" spc="-45" dirty="0">
                <a:solidFill>
                  <a:schemeClr val="bg1"/>
                </a:solidFill>
                <a:latin typeface="Times New Roman" pitchFamily="18" charset="0"/>
                <a:cs typeface="Times New Roman" pitchFamily="18" charset="0"/>
              </a:rPr>
              <a:t>Researchers </a:t>
            </a:r>
            <a:r>
              <a:rPr sz="2000" spc="-85" dirty="0">
                <a:solidFill>
                  <a:schemeClr val="bg1"/>
                </a:solidFill>
                <a:latin typeface="Times New Roman" pitchFamily="18" charset="0"/>
                <a:cs typeface="Times New Roman" pitchFamily="18" charset="0"/>
              </a:rPr>
              <a:t>usually</a:t>
            </a:r>
            <a:r>
              <a:rPr sz="2000" spc="-5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begin</a:t>
            </a:r>
            <a:r>
              <a:rPr sz="2000" spc="-75" dirty="0">
                <a:solidFill>
                  <a:schemeClr val="bg1"/>
                </a:solidFill>
                <a:latin typeface="Times New Roman" pitchFamily="18" charset="0"/>
                <a:cs typeface="Times New Roman" pitchFamily="18" charset="0"/>
              </a:rPr>
              <a:t> </a:t>
            </a:r>
            <a:r>
              <a:rPr sz="2000" spc="150" dirty="0">
                <a:solidFill>
                  <a:schemeClr val="bg1"/>
                </a:solidFill>
                <a:latin typeface="Times New Roman" pitchFamily="18" charset="0"/>
                <a:cs typeface="Times New Roman" pitchFamily="18" charset="0"/>
              </a:rPr>
              <a:t>a</a:t>
            </a:r>
            <a:r>
              <a:rPr sz="2000" spc="-80" dirty="0">
                <a:solidFill>
                  <a:schemeClr val="bg1"/>
                </a:solidFill>
                <a:latin typeface="Times New Roman" pitchFamily="18" charset="0"/>
                <a:cs typeface="Times New Roman" pitchFamily="18" charset="0"/>
              </a:rPr>
              <a:t> </a:t>
            </a:r>
            <a:r>
              <a:rPr sz="2000" spc="-50" dirty="0">
                <a:solidFill>
                  <a:schemeClr val="bg1"/>
                </a:solidFill>
                <a:latin typeface="Times New Roman" pitchFamily="18" charset="0"/>
                <a:cs typeface="Times New Roman" pitchFamily="18" charset="0"/>
              </a:rPr>
              <a:t>formal </a:t>
            </a:r>
            <a:r>
              <a:rPr sz="2000" spc="-10" dirty="0">
                <a:solidFill>
                  <a:schemeClr val="bg1"/>
                </a:solidFill>
                <a:latin typeface="Times New Roman" pitchFamily="18" charset="0"/>
                <a:cs typeface="Times New Roman" pitchFamily="18" charset="0"/>
              </a:rPr>
              <a:t>research</a:t>
            </a:r>
            <a:r>
              <a:rPr sz="2000" spc="-60" dirty="0">
                <a:solidFill>
                  <a:schemeClr val="bg1"/>
                </a:solidFill>
                <a:latin typeface="Times New Roman" pitchFamily="18" charset="0"/>
                <a:cs typeface="Times New Roman" pitchFamily="18" charset="0"/>
              </a:rPr>
              <a:t> </a:t>
            </a:r>
            <a:r>
              <a:rPr sz="2000" spc="-80" dirty="0">
                <a:solidFill>
                  <a:schemeClr val="bg1"/>
                </a:solidFill>
                <a:latin typeface="Times New Roman" pitchFamily="18" charset="0"/>
                <a:cs typeface="Times New Roman" pitchFamily="18" charset="0"/>
              </a:rPr>
              <a:t>study</a:t>
            </a:r>
            <a:r>
              <a:rPr sz="2000" spc="-60" dirty="0">
                <a:solidFill>
                  <a:schemeClr val="bg1"/>
                </a:solidFill>
                <a:latin typeface="Times New Roman" pitchFamily="18" charset="0"/>
                <a:cs typeface="Times New Roman" pitchFamily="18" charset="0"/>
              </a:rPr>
              <a:t> </a:t>
            </a:r>
            <a:r>
              <a:rPr sz="2000" spc="-55" dirty="0">
                <a:solidFill>
                  <a:schemeClr val="bg1"/>
                </a:solidFill>
                <a:latin typeface="Times New Roman" pitchFamily="18" charset="0"/>
                <a:cs typeface="Times New Roman" pitchFamily="18" charset="0"/>
              </a:rPr>
              <a:t>with</a:t>
            </a:r>
            <a:r>
              <a:rPr sz="2000" spc="-40" dirty="0">
                <a:solidFill>
                  <a:schemeClr val="bg1"/>
                </a:solidFill>
                <a:latin typeface="Times New Roman" pitchFamily="18" charset="0"/>
                <a:cs typeface="Times New Roman" pitchFamily="18" charset="0"/>
              </a:rPr>
              <a:t> </a:t>
            </a:r>
            <a:r>
              <a:rPr sz="2000" spc="150" dirty="0">
                <a:solidFill>
                  <a:schemeClr val="bg1"/>
                </a:solidFill>
                <a:latin typeface="Times New Roman" pitchFamily="18" charset="0"/>
                <a:cs typeface="Times New Roman" pitchFamily="18" charset="0"/>
              </a:rPr>
              <a:t>a</a:t>
            </a:r>
            <a:r>
              <a:rPr sz="2000" spc="-60" dirty="0">
                <a:solidFill>
                  <a:schemeClr val="bg1"/>
                </a:solidFill>
                <a:latin typeface="Times New Roman" pitchFamily="18" charset="0"/>
                <a:cs typeface="Times New Roman" pitchFamily="18" charset="0"/>
              </a:rPr>
              <a:t> </a:t>
            </a:r>
            <a:r>
              <a:rPr sz="2000" b="1" u="sng" spc="-90" dirty="0">
                <a:solidFill>
                  <a:schemeClr val="bg1"/>
                </a:solidFill>
                <a:uFill>
                  <a:solidFill>
                    <a:srgbClr val="EB76B5"/>
                  </a:solidFill>
                </a:uFill>
                <a:latin typeface="Times New Roman" pitchFamily="18" charset="0"/>
                <a:cs typeface="Times New Roman" pitchFamily="18" charset="0"/>
              </a:rPr>
              <a:t>hypothesis</a:t>
            </a:r>
            <a:r>
              <a:rPr lang="en-US" sz="2000" spc="-90" dirty="0">
                <a:solidFill>
                  <a:schemeClr val="bg1"/>
                </a:solidFill>
                <a:latin typeface="Times New Roman" pitchFamily="18" charset="0"/>
                <a:cs typeface="Times New Roman" pitchFamily="18" charset="0"/>
              </a:rPr>
              <a:t>:</a:t>
            </a:r>
            <a:r>
              <a:rPr sz="2000" spc="-70" dirty="0">
                <a:solidFill>
                  <a:schemeClr val="bg1"/>
                </a:solidFill>
                <a:latin typeface="Times New Roman" pitchFamily="18" charset="0"/>
                <a:cs typeface="Times New Roman" pitchFamily="18" charset="0"/>
              </a:rPr>
              <a:t> </a:t>
            </a:r>
            <a:r>
              <a:rPr sz="2000" spc="-50" dirty="0">
                <a:solidFill>
                  <a:schemeClr val="bg1"/>
                </a:solidFill>
                <a:latin typeface="Times New Roman" pitchFamily="18" charset="0"/>
                <a:cs typeface="Times New Roman" pitchFamily="18" charset="0"/>
              </a:rPr>
              <a:t>then,</a:t>
            </a:r>
            <a:r>
              <a:rPr sz="2000" spc="-60" dirty="0">
                <a:solidFill>
                  <a:schemeClr val="bg1"/>
                </a:solidFill>
                <a:latin typeface="Times New Roman" pitchFamily="18" charset="0"/>
                <a:cs typeface="Times New Roman" pitchFamily="18" charset="0"/>
              </a:rPr>
              <a:t> </a:t>
            </a:r>
            <a:r>
              <a:rPr sz="2000" spc="-25" dirty="0">
                <a:solidFill>
                  <a:schemeClr val="bg1"/>
                </a:solidFill>
                <a:latin typeface="Times New Roman" pitchFamily="18" charset="0"/>
                <a:cs typeface="Times New Roman" pitchFamily="18" charset="0"/>
              </a:rPr>
              <a:t>they</a:t>
            </a:r>
            <a:r>
              <a:rPr sz="2000" spc="-55" dirty="0">
                <a:solidFill>
                  <a:schemeClr val="bg1"/>
                </a:solidFill>
                <a:latin typeface="Times New Roman" pitchFamily="18" charset="0"/>
                <a:cs typeface="Times New Roman" pitchFamily="18" charset="0"/>
              </a:rPr>
              <a:t> </a:t>
            </a:r>
            <a:r>
              <a:rPr sz="2000" spc="-85" dirty="0">
                <a:solidFill>
                  <a:schemeClr val="bg1"/>
                </a:solidFill>
                <a:latin typeface="Times New Roman" pitchFamily="18" charset="0"/>
                <a:cs typeface="Times New Roman" pitchFamily="18" charset="0"/>
              </a:rPr>
              <a:t>test</a:t>
            </a:r>
            <a:r>
              <a:rPr sz="2000" spc="-55" dirty="0">
                <a:solidFill>
                  <a:schemeClr val="bg1"/>
                </a:solidFill>
                <a:latin typeface="Times New Roman" pitchFamily="18" charset="0"/>
                <a:cs typeface="Times New Roman" pitchFamily="18" charset="0"/>
              </a:rPr>
              <a:t> </a:t>
            </a:r>
            <a:r>
              <a:rPr sz="2000" spc="-135" dirty="0">
                <a:solidFill>
                  <a:schemeClr val="bg1"/>
                </a:solidFill>
                <a:latin typeface="Times New Roman" pitchFamily="18" charset="0"/>
                <a:cs typeface="Times New Roman" pitchFamily="18" charset="0"/>
              </a:rPr>
              <a:t>this</a:t>
            </a:r>
            <a:r>
              <a:rPr sz="2000" spc="-25" dirty="0">
                <a:solidFill>
                  <a:schemeClr val="bg1"/>
                </a:solidFill>
                <a:latin typeface="Times New Roman" pitchFamily="18" charset="0"/>
                <a:cs typeface="Times New Roman" pitchFamily="18" charset="0"/>
              </a:rPr>
              <a:t> </a:t>
            </a:r>
            <a:r>
              <a:rPr sz="2000" spc="-20" dirty="0">
                <a:solidFill>
                  <a:schemeClr val="bg1"/>
                </a:solidFill>
                <a:latin typeface="Times New Roman" pitchFamily="18" charset="0"/>
                <a:cs typeface="Times New Roman" pitchFamily="18" charset="0"/>
              </a:rPr>
              <a:t>hypothesis </a:t>
            </a:r>
            <a:r>
              <a:rPr sz="2000" spc="-95" dirty="0">
                <a:solidFill>
                  <a:schemeClr val="bg1"/>
                </a:solidFill>
                <a:latin typeface="Times New Roman" pitchFamily="18" charset="0"/>
                <a:cs typeface="Times New Roman" pitchFamily="18" charset="0"/>
              </a:rPr>
              <a:t>rigorously.</a:t>
            </a:r>
            <a:r>
              <a:rPr sz="2000" spc="-65" dirty="0">
                <a:solidFill>
                  <a:schemeClr val="bg1"/>
                </a:solidFill>
                <a:latin typeface="Times New Roman" pitchFamily="18" charset="0"/>
                <a:cs typeface="Times New Roman" pitchFamily="18" charset="0"/>
              </a:rPr>
              <a:t> </a:t>
            </a:r>
          </a:p>
        </p:txBody>
      </p:sp>
      <p:pic>
        <p:nvPicPr>
          <p:cNvPr id="25602"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668" y="228600"/>
            <a:ext cx="9440931" cy="9548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60543" y="-21924"/>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04800" y="-121421"/>
            <a:ext cx="10515194" cy="959621"/>
          </a:xfrm>
          <a:prstGeom prst="rect">
            <a:avLst/>
          </a:prstGeom>
        </p:spPr>
        <p:txBody>
          <a:bodyPr vert="horz" wrap="square" lIns="0" tIns="462660" rIns="0" bIns="0" rtlCol="0">
            <a:spAutoFit/>
          </a:bodyPr>
          <a:lstStyle/>
          <a:p>
            <a:pPr>
              <a:lnSpc>
                <a:spcPct val="100000"/>
              </a:lnSpc>
              <a:spcBef>
                <a:spcPts val="100"/>
              </a:spcBef>
            </a:pPr>
            <a:r>
              <a:rPr sz="3200" b="1" spc="-130" dirty="0">
                <a:solidFill>
                  <a:schemeClr val="bg1"/>
                </a:solidFill>
                <a:latin typeface="Tahoma"/>
                <a:cs typeface="Tahoma"/>
              </a:rPr>
              <a:t>Formal</a:t>
            </a:r>
            <a:r>
              <a:rPr sz="3200" b="1" spc="-165" dirty="0">
                <a:solidFill>
                  <a:schemeClr val="bg1"/>
                </a:solidFill>
                <a:latin typeface="Tahoma"/>
                <a:cs typeface="Tahoma"/>
              </a:rPr>
              <a:t> </a:t>
            </a:r>
            <a:r>
              <a:rPr sz="3200" b="1" spc="-50" dirty="0">
                <a:solidFill>
                  <a:schemeClr val="bg1"/>
                </a:solidFill>
                <a:latin typeface="Tahoma"/>
                <a:cs typeface="Tahoma"/>
              </a:rPr>
              <a:t>Research</a:t>
            </a:r>
            <a:endParaRPr sz="3200" dirty="0">
              <a:solidFill>
                <a:schemeClr val="bg1"/>
              </a:solidFill>
              <a:latin typeface="Tahoma"/>
              <a:cs typeface="Tahoma"/>
            </a:endParaRPr>
          </a:p>
        </p:txBody>
      </p:sp>
      <p:sp>
        <p:nvSpPr>
          <p:cNvPr id="12" name="object 12"/>
          <p:cNvSpPr txBox="1"/>
          <p:nvPr/>
        </p:nvSpPr>
        <p:spPr>
          <a:xfrm>
            <a:off x="228600" y="838200"/>
            <a:ext cx="11658600" cy="5814412"/>
          </a:xfrm>
          <a:prstGeom prst="rect">
            <a:avLst/>
          </a:prstGeom>
        </p:spPr>
        <p:txBody>
          <a:bodyPr vert="horz" wrap="square" lIns="0" tIns="12700" rIns="0" bIns="0" rtlCol="0">
            <a:spAutoFit/>
          </a:bodyPr>
          <a:lstStyle/>
          <a:p>
            <a:pPr marL="354965" marR="6350" indent="-342900" algn="just">
              <a:lnSpc>
                <a:spcPct val="100000"/>
              </a:lnSpc>
              <a:spcBef>
                <a:spcPts val="1015"/>
              </a:spcBef>
              <a:buFont typeface="Arial" pitchFamily="34" charset="0"/>
              <a:buChar char="•"/>
            </a:pPr>
            <a:r>
              <a:rPr sz="3200" spc="-114" dirty="0">
                <a:solidFill>
                  <a:schemeClr val="bg1"/>
                </a:solidFill>
                <a:latin typeface="Times New Roman" pitchFamily="18" charset="0"/>
                <a:cs typeface="Times New Roman" pitchFamily="18" charset="0"/>
              </a:rPr>
              <a:t>They</a:t>
            </a:r>
            <a:r>
              <a:rPr sz="3200" spc="-45"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also</a:t>
            </a:r>
            <a:r>
              <a:rPr sz="3200" spc="-95"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explore</a:t>
            </a:r>
            <a:r>
              <a:rPr sz="3200" spc="-65" dirty="0">
                <a:solidFill>
                  <a:schemeClr val="bg1"/>
                </a:solidFill>
                <a:latin typeface="Times New Roman" pitchFamily="18" charset="0"/>
                <a:cs typeface="Times New Roman" pitchFamily="18" charset="0"/>
              </a:rPr>
              <a:t> </a:t>
            </a:r>
            <a:r>
              <a:rPr sz="3200" spc="65" dirty="0">
                <a:solidFill>
                  <a:schemeClr val="bg1"/>
                </a:solidFill>
                <a:latin typeface="Times New Roman" pitchFamily="18" charset="0"/>
                <a:cs typeface="Times New Roman" pitchFamily="18" charset="0"/>
              </a:rPr>
              <a:t>and</a:t>
            </a:r>
            <a:r>
              <a:rPr sz="3200" spc="-65" dirty="0">
                <a:solidFill>
                  <a:schemeClr val="bg1"/>
                </a:solidFill>
                <a:latin typeface="Times New Roman" pitchFamily="18" charset="0"/>
                <a:cs typeface="Times New Roman" pitchFamily="18" charset="0"/>
              </a:rPr>
              <a:t> </a:t>
            </a:r>
            <a:r>
              <a:rPr sz="3200" spc="-10" dirty="0">
                <a:solidFill>
                  <a:schemeClr val="bg1"/>
                </a:solidFill>
                <a:latin typeface="Times New Roman" pitchFamily="18" charset="0"/>
                <a:cs typeface="Times New Roman" pitchFamily="18" charset="0"/>
              </a:rPr>
              <a:t>analyze</a:t>
            </a:r>
            <a:r>
              <a:rPr sz="3200" spc="-5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the</a:t>
            </a:r>
            <a:r>
              <a:rPr sz="3200" spc="-60" dirty="0">
                <a:solidFill>
                  <a:schemeClr val="bg1"/>
                </a:solidFill>
                <a:latin typeface="Times New Roman" pitchFamily="18" charset="0"/>
                <a:cs typeface="Times New Roman" pitchFamily="18" charset="0"/>
              </a:rPr>
              <a:t> </a:t>
            </a:r>
            <a:r>
              <a:rPr sz="3200" spc="-70" dirty="0">
                <a:solidFill>
                  <a:schemeClr val="bg1"/>
                </a:solidFill>
                <a:latin typeface="Times New Roman" pitchFamily="18" charset="0"/>
                <a:cs typeface="Times New Roman" pitchFamily="18" charset="0"/>
              </a:rPr>
              <a:t>literature</a:t>
            </a:r>
            <a:r>
              <a:rPr sz="3200" spc="-5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already</a:t>
            </a:r>
            <a:r>
              <a:rPr sz="3200" spc="-7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available</a:t>
            </a:r>
            <a:r>
              <a:rPr sz="3200" spc="-6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on</a:t>
            </a:r>
            <a:r>
              <a:rPr sz="3200" spc="-60" dirty="0">
                <a:solidFill>
                  <a:schemeClr val="bg1"/>
                </a:solidFill>
                <a:latin typeface="Times New Roman" pitchFamily="18" charset="0"/>
                <a:cs typeface="Times New Roman" pitchFamily="18" charset="0"/>
              </a:rPr>
              <a:t> </a:t>
            </a:r>
            <a:r>
              <a:rPr sz="3200" spc="-80" dirty="0">
                <a:solidFill>
                  <a:schemeClr val="bg1"/>
                </a:solidFill>
                <a:latin typeface="Times New Roman" pitchFamily="18" charset="0"/>
                <a:cs typeface="Times New Roman" pitchFamily="18" charset="0"/>
              </a:rPr>
              <a:t>their</a:t>
            </a:r>
            <a:r>
              <a:rPr sz="3200" spc="-55"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research</a:t>
            </a:r>
            <a:r>
              <a:rPr sz="3200" spc="-55" dirty="0">
                <a:solidFill>
                  <a:schemeClr val="bg1"/>
                </a:solidFill>
                <a:latin typeface="Times New Roman" pitchFamily="18" charset="0"/>
                <a:cs typeface="Times New Roman" pitchFamily="18" charset="0"/>
              </a:rPr>
              <a:t> </a:t>
            </a:r>
            <a:r>
              <a:rPr sz="3200" spc="-10" dirty="0">
                <a:solidFill>
                  <a:schemeClr val="bg1"/>
                </a:solidFill>
                <a:latin typeface="Times New Roman" pitchFamily="18" charset="0"/>
                <a:cs typeface="Times New Roman" pitchFamily="18" charset="0"/>
              </a:rPr>
              <a:t>subject. </a:t>
            </a:r>
            <a:r>
              <a:rPr sz="3200" spc="-229" dirty="0">
                <a:solidFill>
                  <a:schemeClr val="bg1"/>
                </a:solidFill>
                <a:latin typeface="Times New Roman" pitchFamily="18" charset="0"/>
                <a:cs typeface="Times New Roman" pitchFamily="18" charset="0"/>
              </a:rPr>
              <a:t>This</a:t>
            </a:r>
            <a:r>
              <a:rPr sz="3200" spc="70" dirty="0">
                <a:solidFill>
                  <a:schemeClr val="bg1"/>
                </a:solidFill>
                <a:latin typeface="Times New Roman" pitchFamily="18" charset="0"/>
                <a:cs typeface="Times New Roman" pitchFamily="18" charset="0"/>
              </a:rPr>
              <a:t> </a:t>
            </a:r>
            <a:r>
              <a:rPr sz="3200" spc="-40" dirty="0">
                <a:solidFill>
                  <a:schemeClr val="bg1"/>
                </a:solidFill>
                <a:latin typeface="Times New Roman" pitchFamily="18" charset="0"/>
                <a:cs typeface="Times New Roman" pitchFamily="18" charset="0"/>
              </a:rPr>
              <a:t>allows</a:t>
            </a:r>
            <a:r>
              <a:rPr sz="3200" spc="-120"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them</a:t>
            </a:r>
            <a:r>
              <a:rPr sz="3200" spc="-11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to</a:t>
            </a:r>
            <a:r>
              <a:rPr sz="3200" spc="-35" dirty="0">
                <a:solidFill>
                  <a:schemeClr val="bg1"/>
                </a:solidFill>
                <a:latin typeface="Times New Roman" pitchFamily="18" charset="0"/>
                <a:cs typeface="Times New Roman" pitchFamily="18" charset="0"/>
              </a:rPr>
              <a:t> </a:t>
            </a:r>
            <a:r>
              <a:rPr sz="3200" spc="-75" dirty="0">
                <a:solidFill>
                  <a:schemeClr val="bg1"/>
                </a:solidFill>
                <a:latin typeface="Times New Roman" pitchFamily="18" charset="0"/>
                <a:cs typeface="Times New Roman" pitchFamily="18" charset="0"/>
              </a:rPr>
              <a:t>study</a:t>
            </a:r>
            <a:r>
              <a:rPr sz="3200" spc="-5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the</a:t>
            </a:r>
            <a:r>
              <a:rPr sz="3200" spc="-40"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research</a:t>
            </a:r>
            <a:r>
              <a:rPr sz="3200" spc="-40" dirty="0">
                <a:solidFill>
                  <a:schemeClr val="bg1"/>
                </a:solidFill>
                <a:latin typeface="Times New Roman" pitchFamily="18" charset="0"/>
                <a:cs typeface="Times New Roman" pitchFamily="18" charset="0"/>
              </a:rPr>
              <a:t> </a:t>
            </a:r>
            <a:r>
              <a:rPr sz="3200" spc="-30" dirty="0">
                <a:solidFill>
                  <a:schemeClr val="bg1"/>
                </a:solidFill>
                <a:latin typeface="Times New Roman" pitchFamily="18" charset="0"/>
                <a:cs typeface="Times New Roman" pitchFamily="18" charset="0"/>
              </a:rPr>
              <a:t>subject</a:t>
            </a:r>
            <a:r>
              <a:rPr sz="3200" spc="-55" dirty="0">
                <a:solidFill>
                  <a:schemeClr val="bg1"/>
                </a:solidFill>
                <a:latin typeface="Times New Roman" pitchFamily="18" charset="0"/>
                <a:cs typeface="Times New Roman" pitchFamily="18" charset="0"/>
              </a:rPr>
              <a:t> </a:t>
            </a:r>
            <a:r>
              <a:rPr sz="3200" spc="-65" dirty="0">
                <a:solidFill>
                  <a:schemeClr val="bg1"/>
                </a:solidFill>
                <a:latin typeface="Times New Roman" pitchFamily="18" charset="0"/>
                <a:cs typeface="Times New Roman" pitchFamily="18" charset="0"/>
              </a:rPr>
              <a:t>from</a:t>
            </a:r>
            <a:r>
              <a:rPr sz="3200" spc="-85" dirty="0">
                <a:solidFill>
                  <a:schemeClr val="bg1"/>
                </a:solidFill>
                <a:latin typeface="Times New Roman" pitchFamily="18" charset="0"/>
                <a:cs typeface="Times New Roman" pitchFamily="18" charset="0"/>
              </a:rPr>
              <a:t> </a:t>
            </a:r>
            <a:r>
              <a:rPr sz="3200" spc="-50" dirty="0">
                <a:solidFill>
                  <a:schemeClr val="bg1"/>
                </a:solidFill>
                <a:latin typeface="Times New Roman" pitchFamily="18" charset="0"/>
                <a:cs typeface="Times New Roman" pitchFamily="18" charset="0"/>
              </a:rPr>
              <a:t>multiple</a:t>
            </a:r>
            <a:r>
              <a:rPr sz="3200" spc="-45" dirty="0">
                <a:solidFill>
                  <a:schemeClr val="bg1"/>
                </a:solidFill>
                <a:latin typeface="Times New Roman" pitchFamily="18" charset="0"/>
                <a:cs typeface="Times New Roman" pitchFamily="18" charset="0"/>
              </a:rPr>
              <a:t> </a:t>
            </a:r>
            <a:r>
              <a:rPr sz="3200" spc="-40" dirty="0">
                <a:solidFill>
                  <a:schemeClr val="bg1"/>
                </a:solidFill>
                <a:latin typeface="Times New Roman" pitchFamily="18" charset="0"/>
                <a:cs typeface="Times New Roman" pitchFamily="18" charset="0"/>
              </a:rPr>
              <a:t>perspectives,</a:t>
            </a:r>
            <a:r>
              <a:rPr sz="3200" spc="-6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acknowledging</a:t>
            </a:r>
            <a:r>
              <a:rPr sz="3200" spc="-50" dirty="0">
                <a:solidFill>
                  <a:schemeClr val="bg1"/>
                </a:solidFill>
                <a:latin typeface="Times New Roman" pitchFamily="18" charset="0"/>
                <a:cs typeface="Times New Roman" pitchFamily="18" charset="0"/>
              </a:rPr>
              <a:t> </a:t>
            </a:r>
            <a:r>
              <a:rPr sz="3200" spc="-10" dirty="0">
                <a:solidFill>
                  <a:schemeClr val="bg1"/>
                </a:solidFill>
                <a:latin typeface="Times New Roman" pitchFamily="18" charset="0"/>
                <a:cs typeface="Times New Roman" pitchFamily="18" charset="0"/>
              </a:rPr>
              <a:t>different </a:t>
            </a:r>
            <a:r>
              <a:rPr sz="3200" spc="-35" dirty="0">
                <a:solidFill>
                  <a:schemeClr val="bg1"/>
                </a:solidFill>
                <a:latin typeface="Times New Roman" pitchFamily="18" charset="0"/>
                <a:cs typeface="Times New Roman" pitchFamily="18" charset="0"/>
              </a:rPr>
              <a:t>problems</a:t>
            </a:r>
            <a:r>
              <a:rPr sz="3200" spc="-12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that</a:t>
            </a:r>
            <a:r>
              <a:rPr sz="3200" spc="-160"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need</a:t>
            </a:r>
            <a:r>
              <a:rPr sz="3200" spc="-14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to</a:t>
            </a:r>
            <a:r>
              <a:rPr sz="3200" spc="-75" dirty="0">
                <a:solidFill>
                  <a:schemeClr val="bg1"/>
                </a:solidFill>
                <a:latin typeface="Times New Roman" pitchFamily="18" charset="0"/>
                <a:cs typeface="Times New Roman" pitchFamily="18" charset="0"/>
              </a:rPr>
              <a:t> </a:t>
            </a:r>
            <a:r>
              <a:rPr sz="3200" spc="85" dirty="0">
                <a:solidFill>
                  <a:schemeClr val="bg1"/>
                </a:solidFill>
                <a:latin typeface="Times New Roman" pitchFamily="18" charset="0"/>
                <a:cs typeface="Times New Roman" pitchFamily="18" charset="0"/>
              </a:rPr>
              <a:t>be</a:t>
            </a:r>
            <a:r>
              <a:rPr sz="3200" spc="-70" dirty="0">
                <a:solidFill>
                  <a:schemeClr val="bg1"/>
                </a:solidFill>
                <a:latin typeface="Times New Roman" pitchFamily="18" charset="0"/>
                <a:cs typeface="Times New Roman" pitchFamily="18" charset="0"/>
              </a:rPr>
              <a:t> </a:t>
            </a:r>
            <a:r>
              <a:rPr sz="3200" spc="-45" dirty="0">
                <a:solidFill>
                  <a:schemeClr val="bg1"/>
                </a:solidFill>
                <a:latin typeface="Times New Roman" pitchFamily="18" charset="0"/>
                <a:cs typeface="Times New Roman" pitchFamily="18" charset="0"/>
              </a:rPr>
              <a:t>solved.</a:t>
            </a:r>
            <a:r>
              <a:rPr sz="3200" spc="-90" dirty="0">
                <a:solidFill>
                  <a:schemeClr val="bg1"/>
                </a:solidFill>
                <a:latin typeface="Times New Roman" pitchFamily="18" charset="0"/>
                <a:cs typeface="Times New Roman" pitchFamily="18" charset="0"/>
              </a:rPr>
              <a:t> </a:t>
            </a:r>
            <a:endParaRPr lang="en-US" sz="3200" spc="-90" dirty="0">
              <a:solidFill>
                <a:schemeClr val="bg1"/>
              </a:solidFill>
              <a:latin typeface="Times New Roman" pitchFamily="18" charset="0"/>
              <a:cs typeface="Times New Roman" pitchFamily="18" charset="0"/>
            </a:endParaRPr>
          </a:p>
          <a:p>
            <a:pPr marL="356870" marR="6350" indent="-344805" algn="just">
              <a:lnSpc>
                <a:spcPct val="100000"/>
              </a:lnSpc>
              <a:spcBef>
                <a:spcPts val="1015"/>
              </a:spcBef>
              <a:buFont typeface="Arial" pitchFamily="34" charset="0"/>
              <a:buChar char="•"/>
            </a:pPr>
            <a:r>
              <a:rPr sz="3200" spc="-254" dirty="0">
                <a:solidFill>
                  <a:schemeClr val="bg1"/>
                </a:solidFill>
                <a:latin typeface="Times New Roman" pitchFamily="18" charset="0"/>
                <a:cs typeface="Times New Roman" pitchFamily="18" charset="0"/>
              </a:rPr>
              <a:t>In</a:t>
            </a:r>
            <a:r>
              <a:rPr sz="3200" spc="10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comparison</a:t>
            </a:r>
            <a:r>
              <a:rPr sz="3200" spc="-8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to</a:t>
            </a:r>
            <a:r>
              <a:rPr sz="3200" spc="-95"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informal</a:t>
            </a:r>
            <a:r>
              <a:rPr sz="3200" spc="-65" dirty="0">
                <a:solidFill>
                  <a:schemeClr val="bg1"/>
                </a:solidFill>
                <a:latin typeface="Times New Roman" pitchFamily="18" charset="0"/>
                <a:cs typeface="Times New Roman" pitchFamily="18" charset="0"/>
              </a:rPr>
              <a:t> </a:t>
            </a:r>
            <a:r>
              <a:rPr sz="3200" spc="-30" dirty="0">
                <a:solidFill>
                  <a:schemeClr val="bg1"/>
                </a:solidFill>
                <a:latin typeface="Times New Roman" pitchFamily="18" charset="0"/>
                <a:cs typeface="Times New Roman" pitchFamily="18" charset="0"/>
              </a:rPr>
              <a:t>research,</a:t>
            </a:r>
            <a:r>
              <a:rPr sz="3200" spc="-80" dirty="0">
                <a:solidFill>
                  <a:schemeClr val="bg1"/>
                </a:solidFill>
                <a:latin typeface="Times New Roman" pitchFamily="18" charset="0"/>
                <a:cs typeface="Times New Roman" pitchFamily="18" charset="0"/>
              </a:rPr>
              <a:t> </a:t>
            </a:r>
            <a:r>
              <a:rPr sz="3200" spc="-50" dirty="0">
                <a:solidFill>
                  <a:schemeClr val="bg1"/>
                </a:solidFill>
                <a:latin typeface="Times New Roman" pitchFamily="18" charset="0"/>
                <a:cs typeface="Times New Roman" pitchFamily="18" charset="0"/>
              </a:rPr>
              <a:t>formal</a:t>
            </a:r>
            <a:r>
              <a:rPr sz="3200" spc="-65"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research</a:t>
            </a:r>
            <a:r>
              <a:rPr sz="3200" spc="-80" dirty="0">
                <a:solidFill>
                  <a:schemeClr val="bg1"/>
                </a:solidFill>
                <a:latin typeface="Times New Roman" pitchFamily="18" charset="0"/>
                <a:cs typeface="Times New Roman" pitchFamily="18" charset="0"/>
              </a:rPr>
              <a:t> </a:t>
            </a:r>
            <a:r>
              <a:rPr sz="3200" spc="-25" dirty="0">
                <a:solidFill>
                  <a:schemeClr val="bg1"/>
                </a:solidFill>
                <a:latin typeface="Times New Roman" pitchFamily="18" charset="0"/>
                <a:cs typeface="Times New Roman" pitchFamily="18" charset="0"/>
              </a:rPr>
              <a:t>tends</a:t>
            </a:r>
            <a:r>
              <a:rPr sz="3200" spc="-8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to</a:t>
            </a:r>
            <a:r>
              <a:rPr sz="3200" spc="-75"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be </a:t>
            </a:r>
            <a:r>
              <a:rPr sz="3200" dirty="0">
                <a:solidFill>
                  <a:schemeClr val="bg1"/>
                </a:solidFill>
                <a:latin typeface="Times New Roman" pitchFamily="18" charset="0"/>
                <a:cs typeface="Times New Roman" pitchFamily="18" charset="0"/>
              </a:rPr>
              <a:t>objective</a:t>
            </a:r>
            <a:r>
              <a:rPr sz="3200" spc="-160" dirty="0">
                <a:solidFill>
                  <a:schemeClr val="bg1"/>
                </a:solidFill>
                <a:latin typeface="Times New Roman" pitchFamily="18" charset="0"/>
                <a:cs typeface="Times New Roman" pitchFamily="18" charset="0"/>
              </a:rPr>
              <a:t> </a:t>
            </a:r>
            <a:r>
              <a:rPr sz="3200" spc="-95" dirty="0">
                <a:solidFill>
                  <a:schemeClr val="bg1"/>
                </a:solidFill>
                <a:latin typeface="Times New Roman" pitchFamily="18" charset="0"/>
                <a:cs typeface="Times New Roman" pitchFamily="18" charset="0"/>
              </a:rPr>
              <a:t>or</a:t>
            </a:r>
            <a:r>
              <a:rPr sz="3200" spc="-20" dirty="0">
                <a:solidFill>
                  <a:schemeClr val="bg1"/>
                </a:solidFill>
                <a:latin typeface="Times New Roman" pitchFamily="18" charset="0"/>
                <a:cs typeface="Times New Roman" pitchFamily="18" charset="0"/>
              </a:rPr>
              <a:t> </a:t>
            </a:r>
            <a:r>
              <a:rPr sz="3200" spc="-25" dirty="0">
                <a:solidFill>
                  <a:schemeClr val="bg1"/>
                </a:solidFill>
                <a:latin typeface="Times New Roman" pitchFamily="18" charset="0"/>
                <a:cs typeface="Times New Roman" pitchFamily="18" charset="0"/>
              </a:rPr>
              <a:t>unbiased.</a:t>
            </a:r>
            <a:r>
              <a:rPr sz="3200" spc="-40" dirty="0">
                <a:solidFill>
                  <a:schemeClr val="bg1"/>
                </a:solidFill>
                <a:latin typeface="Times New Roman" pitchFamily="18" charset="0"/>
                <a:cs typeface="Times New Roman" pitchFamily="18" charset="0"/>
              </a:rPr>
              <a:t> </a:t>
            </a:r>
            <a:r>
              <a:rPr sz="3200" spc="-250" dirty="0">
                <a:solidFill>
                  <a:schemeClr val="bg1"/>
                </a:solidFill>
                <a:latin typeface="Times New Roman" pitchFamily="18" charset="0"/>
                <a:cs typeface="Times New Roman" pitchFamily="18" charset="0"/>
              </a:rPr>
              <a:t>This</a:t>
            </a:r>
            <a:r>
              <a:rPr sz="3200" spc="90" dirty="0">
                <a:solidFill>
                  <a:schemeClr val="bg1"/>
                </a:solidFill>
                <a:latin typeface="Times New Roman" pitchFamily="18" charset="0"/>
                <a:cs typeface="Times New Roman" pitchFamily="18" charset="0"/>
              </a:rPr>
              <a:t> </a:t>
            </a:r>
            <a:r>
              <a:rPr sz="3200" spc="-70" dirty="0">
                <a:solidFill>
                  <a:schemeClr val="bg1"/>
                </a:solidFill>
                <a:latin typeface="Times New Roman" pitchFamily="18" charset="0"/>
                <a:cs typeface="Times New Roman" pitchFamily="18" charset="0"/>
              </a:rPr>
              <a:t>mainly</a:t>
            </a:r>
            <a:r>
              <a:rPr sz="3200" spc="-1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happens</a:t>
            </a:r>
            <a:r>
              <a:rPr sz="3200" spc="-1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because</a:t>
            </a:r>
            <a:r>
              <a:rPr sz="3200" spc="-40" dirty="0">
                <a:solidFill>
                  <a:schemeClr val="bg1"/>
                </a:solidFill>
                <a:latin typeface="Times New Roman" pitchFamily="18" charset="0"/>
                <a:cs typeface="Times New Roman" pitchFamily="18" charset="0"/>
              </a:rPr>
              <a:t> </a:t>
            </a:r>
            <a:r>
              <a:rPr sz="3200" spc="-60" dirty="0">
                <a:solidFill>
                  <a:schemeClr val="bg1"/>
                </a:solidFill>
                <a:latin typeface="Times New Roman" pitchFamily="18" charset="0"/>
                <a:cs typeface="Times New Roman" pitchFamily="18" charset="0"/>
              </a:rPr>
              <a:t>formal</a:t>
            </a:r>
            <a:r>
              <a:rPr sz="3200" spc="-25"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research</a:t>
            </a:r>
            <a:r>
              <a:rPr sz="3200" spc="-10" dirty="0">
                <a:solidFill>
                  <a:schemeClr val="bg1"/>
                </a:solidFill>
                <a:latin typeface="Times New Roman" pitchFamily="18" charset="0"/>
                <a:cs typeface="Times New Roman" pitchFamily="18" charset="0"/>
              </a:rPr>
              <a:t> </a:t>
            </a:r>
            <a:r>
              <a:rPr sz="3200" spc="-135" dirty="0">
                <a:solidFill>
                  <a:schemeClr val="bg1"/>
                </a:solidFill>
                <a:latin typeface="Times New Roman" pitchFamily="18" charset="0"/>
                <a:cs typeface="Times New Roman" pitchFamily="18" charset="0"/>
              </a:rPr>
              <a:t>uses</a:t>
            </a:r>
            <a:r>
              <a:rPr sz="3200" spc="-25" dirty="0">
                <a:solidFill>
                  <a:schemeClr val="bg1"/>
                </a:solidFill>
                <a:latin typeface="Times New Roman" pitchFamily="18" charset="0"/>
                <a:cs typeface="Times New Roman" pitchFamily="18" charset="0"/>
              </a:rPr>
              <a:t> </a:t>
            </a:r>
            <a:r>
              <a:rPr sz="3200" spc="-40" dirty="0">
                <a:solidFill>
                  <a:schemeClr val="bg1"/>
                </a:solidFill>
                <a:latin typeface="Times New Roman" pitchFamily="18" charset="0"/>
                <a:cs typeface="Times New Roman" pitchFamily="18" charset="0"/>
              </a:rPr>
              <a:t>scientific</a:t>
            </a:r>
            <a:r>
              <a:rPr sz="3200" spc="-20" dirty="0">
                <a:solidFill>
                  <a:schemeClr val="bg1"/>
                </a:solidFill>
                <a:latin typeface="Times New Roman" pitchFamily="18" charset="0"/>
                <a:cs typeface="Times New Roman" pitchFamily="18" charset="0"/>
              </a:rPr>
              <a:t> </a:t>
            </a:r>
            <a:r>
              <a:rPr sz="3200" spc="-30" dirty="0">
                <a:solidFill>
                  <a:schemeClr val="bg1"/>
                </a:solidFill>
                <a:latin typeface="Times New Roman" pitchFamily="18" charset="0"/>
                <a:cs typeface="Times New Roman" pitchFamily="18" charset="0"/>
              </a:rPr>
              <a:t>methods</a:t>
            </a:r>
            <a:r>
              <a:rPr sz="3200" spc="-15" dirty="0">
                <a:solidFill>
                  <a:schemeClr val="bg1"/>
                </a:solidFill>
                <a:latin typeface="Times New Roman" pitchFamily="18" charset="0"/>
                <a:cs typeface="Times New Roman" pitchFamily="18" charset="0"/>
              </a:rPr>
              <a:t> </a:t>
            </a:r>
            <a:r>
              <a:rPr sz="3200" spc="-10" dirty="0">
                <a:solidFill>
                  <a:schemeClr val="bg1"/>
                </a:solidFill>
                <a:latin typeface="Times New Roman" pitchFamily="18" charset="0"/>
                <a:cs typeface="Times New Roman" pitchFamily="18" charset="0"/>
              </a:rPr>
              <a:t>which </a:t>
            </a:r>
            <a:r>
              <a:rPr sz="3200" dirty="0">
                <a:solidFill>
                  <a:schemeClr val="bg1"/>
                </a:solidFill>
                <a:latin typeface="Times New Roman" pitchFamily="18" charset="0"/>
                <a:cs typeface="Times New Roman" pitchFamily="18" charset="0"/>
              </a:rPr>
              <a:t>involve</a:t>
            </a:r>
            <a:r>
              <a:rPr sz="3200" spc="12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objective</a:t>
            </a:r>
            <a:r>
              <a:rPr sz="3200" spc="130"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information.</a:t>
            </a:r>
            <a:r>
              <a:rPr sz="3200" spc="110" dirty="0">
                <a:solidFill>
                  <a:schemeClr val="bg1"/>
                </a:solidFill>
                <a:latin typeface="Times New Roman" pitchFamily="18" charset="0"/>
                <a:cs typeface="Times New Roman" pitchFamily="18" charset="0"/>
              </a:rPr>
              <a:t> </a:t>
            </a:r>
            <a:endParaRPr lang="en-US" sz="3200" spc="110" dirty="0">
              <a:solidFill>
                <a:schemeClr val="bg1"/>
              </a:solidFill>
              <a:latin typeface="Times New Roman" pitchFamily="18" charset="0"/>
              <a:cs typeface="Times New Roman" pitchFamily="18" charset="0"/>
            </a:endParaRPr>
          </a:p>
          <a:p>
            <a:pPr marL="356870" marR="6350" indent="-344805" algn="just">
              <a:lnSpc>
                <a:spcPct val="100000"/>
              </a:lnSpc>
              <a:spcBef>
                <a:spcPts val="1015"/>
              </a:spcBef>
              <a:buFont typeface="Arial" pitchFamily="34" charset="0"/>
              <a:buChar char="•"/>
            </a:pPr>
            <a:r>
              <a:rPr sz="3200" dirty="0">
                <a:solidFill>
                  <a:schemeClr val="bg1"/>
                </a:solidFill>
                <a:latin typeface="Times New Roman" pitchFamily="18" charset="0"/>
                <a:cs typeface="Times New Roman" pitchFamily="18" charset="0"/>
              </a:rPr>
              <a:t>If</a:t>
            </a:r>
            <a:r>
              <a:rPr sz="3200" spc="12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the</a:t>
            </a:r>
            <a:r>
              <a:rPr sz="3200" spc="11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research</a:t>
            </a:r>
            <a:r>
              <a:rPr sz="3200" spc="11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involves</a:t>
            </a:r>
            <a:r>
              <a:rPr sz="3200" spc="12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participants,</a:t>
            </a:r>
            <a:r>
              <a:rPr sz="3200" spc="114"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for</a:t>
            </a:r>
            <a:r>
              <a:rPr sz="3200" spc="12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example,</a:t>
            </a:r>
            <a:r>
              <a:rPr sz="3200" spc="11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in</a:t>
            </a:r>
            <a:r>
              <a:rPr sz="3200" spc="125"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surveys</a:t>
            </a:r>
            <a:r>
              <a:rPr sz="3200" spc="120" dirty="0">
                <a:solidFill>
                  <a:schemeClr val="bg1"/>
                </a:solidFill>
                <a:latin typeface="Times New Roman" pitchFamily="18" charset="0"/>
                <a:cs typeface="Times New Roman" pitchFamily="18" charset="0"/>
              </a:rPr>
              <a:t> </a:t>
            </a:r>
            <a:r>
              <a:rPr sz="3200" spc="-25" dirty="0">
                <a:solidFill>
                  <a:schemeClr val="bg1"/>
                </a:solidFill>
                <a:latin typeface="Times New Roman" pitchFamily="18" charset="0"/>
                <a:cs typeface="Times New Roman" pitchFamily="18" charset="0"/>
              </a:rPr>
              <a:t>or </a:t>
            </a:r>
            <a:r>
              <a:rPr sz="3200" spc="-80" dirty="0">
                <a:solidFill>
                  <a:schemeClr val="bg1"/>
                </a:solidFill>
                <a:latin typeface="Times New Roman" pitchFamily="18" charset="0"/>
                <a:cs typeface="Times New Roman" pitchFamily="18" charset="0"/>
              </a:rPr>
              <a:t>interviews,</a:t>
            </a:r>
            <a:r>
              <a:rPr sz="3200" spc="-1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the</a:t>
            </a:r>
            <a:r>
              <a:rPr sz="3200" spc="10" dirty="0">
                <a:solidFill>
                  <a:schemeClr val="bg1"/>
                </a:solidFill>
                <a:latin typeface="Times New Roman" pitchFamily="18" charset="0"/>
                <a:cs typeface="Times New Roman" pitchFamily="18" charset="0"/>
              </a:rPr>
              <a:t> </a:t>
            </a:r>
            <a:r>
              <a:rPr sz="3200" spc="-20" dirty="0">
                <a:solidFill>
                  <a:schemeClr val="bg1"/>
                </a:solidFill>
                <a:latin typeface="Times New Roman" pitchFamily="18" charset="0"/>
                <a:cs typeface="Times New Roman" pitchFamily="18" charset="0"/>
              </a:rPr>
              <a:t>researcher</a:t>
            </a:r>
            <a:r>
              <a:rPr sz="3200" spc="2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has</a:t>
            </a:r>
            <a:r>
              <a:rPr sz="3200" spc="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to</a:t>
            </a:r>
            <a:r>
              <a:rPr sz="3200" spc="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obtain</a:t>
            </a:r>
            <a:r>
              <a:rPr sz="3200" spc="5" dirty="0">
                <a:solidFill>
                  <a:schemeClr val="bg1"/>
                </a:solidFill>
                <a:latin typeface="Times New Roman" pitchFamily="18" charset="0"/>
                <a:cs typeface="Times New Roman" pitchFamily="18" charset="0"/>
              </a:rPr>
              <a:t> </a:t>
            </a:r>
            <a:r>
              <a:rPr sz="3200" spc="-60" dirty="0">
                <a:solidFill>
                  <a:schemeClr val="bg1"/>
                </a:solidFill>
                <a:latin typeface="Times New Roman" pitchFamily="18" charset="0"/>
                <a:cs typeface="Times New Roman" pitchFamily="18" charset="0"/>
              </a:rPr>
              <a:t>their</a:t>
            </a:r>
            <a:r>
              <a:rPr sz="3200" spc="20"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written</a:t>
            </a:r>
            <a:r>
              <a:rPr sz="3200" spc="15"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consent</a:t>
            </a:r>
            <a:r>
              <a:rPr sz="3200" spc="-10" dirty="0">
                <a:solidFill>
                  <a:schemeClr val="bg1"/>
                </a:solidFill>
                <a:latin typeface="Times New Roman" pitchFamily="18" charset="0"/>
                <a:cs typeface="Times New Roman" pitchFamily="18" charset="0"/>
              </a:rPr>
              <a:t> </a:t>
            </a:r>
            <a:r>
              <a:rPr sz="3200" spc="-150" dirty="0">
                <a:solidFill>
                  <a:schemeClr val="bg1"/>
                </a:solidFill>
                <a:latin typeface="Times New Roman" pitchFamily="18" charset="0"/>
                <a:cs typeface="Times New Roman" pitchFamily="18" charset="0"/>
              </a:rPr>
              <a:t>first.</a:t>
            </a:r>
            <a:r>
              <a:rPr sz="3200" spc="-10" dirty="0">
                <a:solidFill>
                  <a:schemeClr val="bg1"/>
                </a:solidFill>
                <a:latin typeface="Times New Roman" pitchFamily="18" charset="0"/>
                <a:cs typeface="Times New Roman" pitchFamily="18" charset="0"/>
              </a:rPr>
              <a:t> </a:t>
            </a:r>
            <a:endParaRPr lang="en-US" sz="3200" spc="-10" dirty="0">
              <a:solidFill>
                <a:schemeClr val="bg1"/>
              </a:solidFill>
              <a:latin typeface="Times New Roman" pitchFamily="18" charset="0"/>
              <a:cs typeface="Times New Roman" pitchFamily="18" charset="0"/>
            </a:endParaRPr>
          </a:p>
          <a:p>
            <a:pPr marL="356870" marR="6350" indent="-344805" algn="just">
              <a:lnSpc>
                <a:spcPct val="100000"/>
              </a:lnSpc>
              <a:spcBef>
                <a:spcPts val="1015"/>
              </a:spcBef>
              <a:buFont typeface="Arial" pitchFamily="34" charset="0"/>
              <a:buChar char="•"/>
            </a:pPr>
            <a:r>
              <a:rPr sz="3200" spc="-85" dirty="0">
                <a:solidFill>
                  <a:schemeClr val="bg1"/>
                </a:solidFill>
                <a:latin typeface="Times New Roman" pitchFamily="18" charset="0"/>
                <a:cs typeface="Times New Roman" pitchFamily="18" charset="0"/>
              </a:rPr>
              <a:t>Furthermore,</a:t>
            </a:r>
            <a:r>
              <a:rPr sz="3200"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we</a:t>
            </a:r>
            <a:r>
              <a:rPr sz="3200" spc="10" dirty="0">
                <a:solidFill>
                  <a:schemeClr val="bg1"/>
                </a:solidFill>
                <a:latin typeface="Times New Roman" pitchFamily="18" charset="0"/>
                <a:cs typeface="Times New Roman" pitchFamily="18" charset="0"/>
              </a:rPr>
              <a:t> </a:t>
            </a:r>
            <a:r>
              <a:rPr sz="3200" spc="105" dirty="0">
                <a:solidFill>
                  <a:schemeClr val="bg1"/>
                </a:solidFill>
                <a:latin typeface="Times New Roman" pitchFamily="18" charset="0"/>
                <a:cs typeface="Times New Roman" pitchFamily="18" charset="0"/>
              </a:rPr>
              <a:t>can</a:t>
            </a:r>
            <a:r>
              <a:rPr sz="3200" spc="1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apply </a:t>
            </a:r>
            <a:r>
              <a:rPr sz="3200" spc="-25" dirty="0">
                <a:solidFill>
                  <a:schemeClr val="bg1"/>
                </a:solidFill>
                <a:latin typeface="Times New Roman" pitchFamily="18" charset="0"/>
                <a:cs typeface="Times New Roman" pitchFamily="18" charset="0"/>
              </a:rPr>
              <a:t>the </a:t>
            </a:r>
            <a:r>
              <a:rPr sz="3200" spc="-70" dirty="0">
                <a:solidFill>
                  <a:schemeClr val="bg1"/>
                </a:solidFill>
                <a:latin typeface="Times New Roman" pitchFamily="18" charset="0"/>
                <a:cs typeface="Times New Roman" pitchFamily="18" charset="0"/>
              </a:rPr>
              <a:t>findings</a:t>
            </a:r>
            <a:r>
              <a:rPr sz="3200" spc="-150" dirty="0">
                <a:solidFill>
                  <a:schemeClr val="bg1"/>
                </a:solidFill>
                <a:latin typeface="Times New Roman" pitchFamily="18" charset="0"/>
                <a:cs typeface="Times New Roman" pitchFamily="18" charset="0"/>
              </a:rPr>
              <a:t> </a:t>
            </a:r>
            <a:r>
              <a:rPr sz="3200" spc="-70" dirty="0">
                <a:solidFill>
                  <a:schemeClr val="bg1"/>
                </a:solidFill>
                <a:latin typeface="Times New Roman" pitchFamily="18" charset="0"/>
                <a:cs typeface="Times New Roman" pitchFamily="18" charset="0"/>
              </a:rPr>
              <a:t>from</a:t>
            </a:r>
            <a:r>
              <a:rPr sz="3200" spc="-135"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formal</a:t>
            </a:r>
            <a:r>
              <a:rPr sz="3200" spc="-105" dirty="0">
                <a:solidFill>
                  <a:schemeClr val="bg1"/>
                </a:solidFill>
                <a:latin typeface="Times New Roman" pitchFamily="18" charset="0"/>
                <a:cs typeface="Times New Roman" pitchFamily="18" charset="0"/>
              </a:rPr>
              <a:t> </a:t>
            </a:r>
            <a:r>
              <a:rPr sz="3200" spc="-30" dirty="0">
                <a:solidFill>
                  <a:schemeClr val="bg1"/>
                </a:solidFill>
                <a:latin typeface="Times New Roman" pitchFamily="18" charset="0"/>
                <a:cs typeface="Times New Roman" pitchFamily="18" charset="0"/>
              </a:rPr>
              <a:t>research</a:t>
            </a:r>
            <a:r>
              <a:rPr sz="3200" spc="-150" dirty="0">
                <a:solidFill>
                  <a:schemeClr val="bg1"/>
                </a:solidFill>
                <a:latin typeface="Times New Roman" pitchFamily="18" charset="0"/>
                <a:cs typeface="Times New Roman" pitchFamily="18" charset="0"/>
              </a:rPr>
              <a:t> </a:t>
            </a:r>
            <a:r>
              <a:rPr sz="3200" dirty="0">
                <a:solidFill>
                  <a:schemeClr val="bg1"/>
                </a:solidFill>
                <a:latin typeface="Times New Roman" pitchFamily="18" charset="0"/>
                <a:cs typeface="Times New Roman" pitchFamily="18" charset="0"/>
              </a:rPr>
              <a:t>to</a:t>
            </a:r>
            <a:r>
              <a:rPr sz="3200" spc="-85" dirty="0">
                <a:solidFill>
                  <a:schemeClr val="bg1"/>
                </a:solidFill>
                <a:latin typeface="Times New Roman" pitchFamily="18" charset="0"/>
                <a:cs typeface="Times New Roman" pitchFamily="18" charset="0"/>
              </a:rPr>
              <a:t> </a:t>
            </a:r>
            <a:r>
              <a:rPr sz="3200" spc="150" dirty="0">
                <a:solidFill>
                  <a:schemeClr val="bg1"/>
                </a:solidFill>
                <a:latin typeface="Times New Roman" pitchFamily="18" charset="0"/>
                <a:cs typeface="Times New Roman" pitchFamily="18" charset="0"/>
              </a:rPr>
              <a:t>a</a:t>
            </a:r>
            <a:r>
              <a:rPr sz="3200" spc="-105" dirty="0">
                <a:solidFill>
                  <a:schemeClr val="bg1"/>
                </a:solidFill>
                <a:latin typeface="Times New Roman" pitchFamily="18" charset="0"/>
                <a:cs typeface="Times New Roman" pitchFamily="18" charset="0"/>
              </a:rPr>
              <a:t> </a:t>
            </a:r>
            <a:r>
              <a:rPr sz="3200" spc="-55" dirty="0">
                <a:solidFill>
                  <a:schemeClr val="bg1"/>
                </a:solidFill>
                <a:latin typeface="Times New Roman" pitchFamily="18" charset="0"/>
                <a:cs typeface="Times New Roman" pitchFamily="18" charset="0"/>
              </a:rPr>
              <a:t>larger</a:t>
            </a:r>
            <a:r>
              <a:rPr sz="3200" spc="-114" dirty="0">
                <a:solidFill>
                  <a:schemeClr val="bg1"/>
                </a:solidFill>
                <a:latin typeface="Times New Roman" pitchFamily="18" charset="0"/>
                <a:cs typeface="Times New Roman" pitchFamily="18" charset="0"/>
              </a:rPr>
              <a:t> </a:t>
            </a:r>
            <a:r>
              <a:rPr sz="3200" spc="-10" dirty="0">
                <a:solidFill>
                  <a:schemeClr val="bg1"/>
                </a:solidFill>
                <a:latin typeface="Times New Roman" pitchFamily="18" charset="0"/>
                <a:cs typeface="Times New Roman" pitchFamily="18" charset="0"/>
              </a:rPr>
              <a:t>audience.</a:t>
            </a:r>
            <a:endParaRPr sz="3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660181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493014" y="725546"/>
            <a:ext cx="10515600" cy="959621"/>
          </a:xfrm>
          <a:prstGeom prst="rect">
            <a:avLst/>
          </a:prstGeom>
        </p:spPr>
        <p:txBody>
          <a:bodyPr vert="horz" wrap="square" lIns="0" tIns="462660" rIns="0" bIns="0" rtlCol="0">
            <a:spAutoFit/>
          </a:bodyPr>
          <a:lstStyle/>
          <a:p>
            <a:pPr>
              <a:lnSpc>
                <a:spcPct val="100000"/>
              </a:lnSpc>
              <a:spcBef>
                <a:spcPts val="100"/>
              </a:spcBef>
            </a:pPr>
            <a:r>
              <a:rPr sz="3200" b="1" spc="-145" dirty="0">
                <a:solidFill>
                  <a:schemeClr val="bg1"/>
                </a:solidFill>
                <a:latin typeface="Tahoma"/>
                <a:cs typeface="Tahoma"/>
              </a:rPr>
              <a:t>Types</a:t>
            </a:r>
            <a:r>
              <a:rPr sz="3200" b="1" spc="-165" dirty="0">
                <a:solidFill>
                  <a:schemeClr val="bg1"/>
                </a:solidFill>
                <a:latin typeface="Tahoma"/>
                <a:cs typeface="Tahoma"/>
              </a:rPr>
              <a:t> </a:t>
            </a:r>
            <a:r>
              <a:rPr sz="3200" b="1" spc="-90" dirty="0">
                <a:solidFill>
                  <a:schemeClr val="bg1"/>
                </a:solidFill>
                <a:latin typeface="Tahoma"/>
                <a:cs typeface="Tahoma"/>
              </a:rPr>
              <a:t>of</a:t>
            </a:r>
            <a:r>
              <a:rPr sz="3200" b="1" spc="-215" dirty="0">
                <a:solidFill>
                  <a:schemeClr val="bg1"/>
                </a:solidFill>
                <a:latin typeface="Tahoma"/>
                <a:cs typeface="Tahoma"/>
              </a:rPr>
              <a:t> </a:t>
            </a:r>
            <a:r>
              <a:rPr sz="3200" b="1" spc="-50" dirty="0">
                <a:solidFill>
                  <a:schemeClr val="bg1"/>
                </a:solidFill>
                <a:latin typeface="Tahoma"/>
                <a:cs typeface="Tahoma"/>
              </a:rPr>
              <a:t>Research</a:t>
            </a:r>
            <a:r>
              <a:rPr sz="3200" b="1" spc="-215" dirty="0">
                <a:solidFill>
                  <a:schemeClr val="bg1"/>
                </a:solidFill>
                <a:latin typeface="Tahoma"/>
                <a:cs typeface="Tahoma"/>
              </a:rPr>
              <a:t> </a:t>
            </a:r>
            <a:r>
              <a:rPr sz="3200" b="1" spc="-65" dirty="0">
                <a:solidFill>
                  <a:schemeClr val="bg1"/>
                </a:solidFill>
                <a:latin typeface="Tahoma"/>
                <a:cs typeface="Tahoma"/>
              </a:rPr>
              <a:t>Design</a:t>
            </a:r>
            <a:endParaRPr sz="3200" dirty="0">
              <a:solidFill>
                <a:schemeClr val="bg1"/>
              </a:solidFill>
              <a:latin typeface="Tahoma"/>
              <a:cs typeface="Tahoma"/>
            </a:endParaRPr>
          </a:p>
        </p:txBody>
      </p:sp>
      <p:sp>
        <p:nvSpPr>
          <p:cNvPr id="12" name="object 12"/>
          <p:cNvSpPr txBox="1"/>
          <p:nvPr/>
        </p:nvSpPr>
        <p:spPr>
          <a:xfrm>
            <a:off x="609600" y="1828800"/>
            <a:ext cx="11125200" cy="4661533"/>
          </a:xfrm>
          <a:prstGeom prst="rect">
            <a:avLst/>
          </a:prstGeom>
        </p:spPr>
        <p:txBody>
          <a:bodyPr vert="horz" wrap="square" lIns="0" tIns="13970" rIns="0" bIns="0" rtlCol="0">
            <a:spAutoFit/>
          </a:bodyPr>
          <a:lstStyle/>
          <a:p>
            <a:pPr marL="12700" marR="5080" algn="just">
              <a:lnSpc>
                <a:spcPct val="100000"/>
              </a:lnSpc>
              <a:spcBef>
                <a:spcPts val="110"/>
              </a:spcBef>
            </a:pPr>
            <a:r>
              <a:rPr sz="2800" spc="-45" dirty="0">
                <a:solidFill>
                  <a:srgbClr val="FFFFFF"/>
                </a:solidFill>
                <a:latin typeface="Times New Roman" pitchFamily="18" charset="0"/>
                <a:cs typeface="Times New Roman" pitchFamily="18" charset="0"/>
              </a:rPr>
              <a:t>There</a:t>
            </a:r>
            <a:r>
              <a:rPr sz="2800" spc="6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are</a:t>
            </a:r>
            <a:r>
              <a:rPr sz="2800" spc="60" dirty="0">
                <a:solidFill>
                  <a:srgbClr val="FFFFFF"/>
                </a:solidFill>
                <a:latin typeface="Times New Roman" pitchFamily="18" charset="0"/>
                <a:cs typeface="Times New Roman" pitchFamily="18" charset="0"/>
              </a:rPr>
              <a:t> </a:t>
            </a:r>
            <a:r>
              <a:rPr sz="2800" spc="-20" dirty="0">
                <a:solidFill>
                  <a:srgbClr val="FFFFFF"/>
                </a:solidFill>
                <a:latin typeface="Times New Roman" pitchFamily="18" charset="0"/>
                <a:cs typeface="Times New Roman" pitchFamily="18" charset="0"/>
              </a:rPr>
              <a:t>different</a:t>
            </a:r>
            <a:r>
              <a:rPr sz="2800" spc="6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types</a:t>
            </a:r>
            <a:r>
              <a:rPr sz="2800" spc="6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of</a:t>
            </a:r>
            <a:r>
              <a:rPr sz="2800" spc="7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research</a:t>
            </a:r>
            <a:r>
              <a:rPr sz="2800" spc="6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design</a:t>
            </a:r>
            <a:r>
              <a:rPr sz="2800" spc="70" dirty="0">
                <a:solidFill>
                  <a:srgbClr val="FFFFFF"/>
                </a:solidFill>
                <a:latin typeface="Times New Roman" pitchFamily="18" charset="0"/>
                <a:cs typeface="Times New Roman" pitchFamily="18" charset="0"/>
              </a:rPr>
              <a:t> </a:t>
            </a:r>
            <a:r>
              <a:rPr sz="2800" spc="105" dirty="0">
                <a:solidFill>
                  <a:srgbClr val="FFFFFF"/>
                </a:solidFill>
                <a:latin typeface="Times New Roman" pitchFamily="18" charset="0"/>
                <a:cs typeface="Times New Roman" pitchFamily="18" charset="0"/>
              </a:rPr>
              <a:t>depend</a:t>
            </a:r>
            <a:r>
              <a:rPr sz="2800" spc="65"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on</a:t>
            </a:r>
            <a:r>
              <a:rPr sz="2800" spc="60" dirty="0">
                <a:solidFill>
                  <a:srgbClr val="FFFFFF"/>
                </a:solidFill>
                <a:latin typeface="Times New Roman" pitchFamily="18" charset="0"/>
                <a:cs typeface="Times New Roman" pitchFamily="18" charset="0"/>
              </a:rPr>
              <a:t> </a:t>
            </a:r>
            <a:r>
              <a:rPr sz="2800" spc="-25" dirty="0">
                <a:solidFill>
                  <a:srgbClr val="FFFFFF"/>
                </a:solidFill>
                <a:latin typeface="Times New Roman" pitchFamily="18" charset="0"/>
                <a:cs typeface="Times New Roman" pitchFamily="18" charset="0"/>
              </a:rPr>
              <a:t>the </a:t>
            </a:r>
            <a:r>
              <a:rPr sz="2800" spc="-10" dirty="0">
                <a:solidFill>
                  <a:srgbClr val="FFFFFF"/>
                </a:solidFill>
                <a:latin typeface="Times New Roman" pitchFamily="18" charset="0"/>
                <a:cs typeface="Times New Roman" pitchFamily="18" charset="0"/>
              </a:rPr>
              <a:t>nature</a:t>
            </a:r>
            <a:r>
              <a:rPr sz="2800" spc="-4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of</a:t>
            </a:r>
            <a:r>
              <a:rPr sz="2800" spc="-35"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the</a:t>
            </a:r>
            <a:r>
              <a:rPr sz="2800" spc="-15"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problem</a:t>
            </a:r>
            <a:r>
              <a:rPr sz="2800" spc="-30" dirty="0">
                <a:solidFill>
                  <a:srgbClr val="FFFFFF"/>
                </a:solidFill>
                <a:latin typeface="Times New Roman" pitchFamily="18" charset="0"/>
                <a:cs typeface="Times New Roman" pitchFamily="18" charset="0"/>
              </a:rPr>
              <a:t> </a:t>
            </a:r>
            <a:r>
              <a:rPr sz="2800" spc="100" dirty="0">
                <a:solidFill>
                  <a:srgbClr val="FFFFFF"/>
                </a:solidFill>
                <a:latin typeface="Times New Roman" pitchFamily="18" charset="0"/>
                <a:cs typeface="Times New Roman" pitchFamily="18" charset="0"/>
              </a:rPr>
              <a:t>and</a:t>
            </a:r>
            <a:r>
              <a:rPr sz="2800" spc="-50" dirty="0">
                <a:solidFill>
                  <a:srgbClr val="FFFFFF"/>
                </a:solidFill>
                <a:latin typeface="Times New Roman" pitchFamily="18" charset="0"/>
                <a:cs typeface="Times New Roman" pitchFamily="18" charset="0"/>
              </a:rPr>
              <a:t> </a:t>
            </a:r>
            <a:r>
              <a:rPr sz="2800" spc="-10" dirty="0">
                <a:solidFill>
                  <a:srgbClr val="FFFFFF"/>
                </a:solidFill>
                <a:latin typeface="Times New Roman" pitchFamily="18" charset="0"/>
                <a:cs typeface="Times New Roman" pitchFamily="18" charset="0"/>
              </a:rPr>
              <a:t>objectives</a:t>
            </a:r>
            <a:r>
              <a:rPr sz="2800" spc="-4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of</a:t>
            </a:r>
            <a:r>
              <a:rPr sz="2800" spc="-25"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the</a:t>
            </a:r>
            <a:r>
              <a:rPr sz="2800" spc="-40" dirty="0">
                <a:solidFill>
                  <a:srgbClr val="FFFFFF"/>
                </a:solidFill>
                <a:latin typeface="Times New Roman" pitchFamily="18" charset="0"/>
                <a:cs typeface="Times New Roman" pitchFamily="18" charset="0"/>
              </a:rPr>
              <a:t> </a:t>
            </a:r>
            <a:r>
              <a:rPr sz="2800" spc="-105" dirty="0">
                <a:solidFill>
                  <a:srgbClr val="FFFFFF"/>
                </a:solidFill>
                <a:latin typeface="Times New Roman" pitchFamily="18" charset="0"/>
                <a:cs typeface="Times New Roman" pitchFamily="18" charset="0"/>
              </a:rPr>
              <a:t>study.</a:t>
            </a:r>
            <a:r>
              <a:rPr sz="2800" spc="-25" dirty="0">
                <a:solidFill>
                  <a:srgbClr val="FFFFFF"/>
                </a:solidFill>
                <a:latin typeface="Times New Roman" pitchFamily="18" charset="0"/>
                <a:cs typeface="Times New Roman" pitchFamily="18" charset="0"/>
              </a:rPr>
              <a:t> </a:t>
            </a:r>
            <a:r>
              <a:rPr sz="2800" spc="-20" dirty="0">
                <a:solidFill>
                  <a:srgbClr val="FFFFFF"/>
                </a:solidFill>
                <a:latin typeface="Times New Roman" pitchFamily="18" charset="0"/>
                <a:cs typeface="Times New Roman" pitchFamily="18" charset="0"/>
              </a:rPr>
              <a:t>Following </a:t>
            </a:r>
            <a:r>
              <a:rPr sz="2800" dirty="0">
                <a:solidFill>
                  <a:srgbClr val="FFFFFF"/>
                </a:solidFill>
                <a:latin typeface="Times New Roman" pitchFamily="18" charset="0"/>
                <a:cs typeface="Times New Roman" pitchFamily="18" charset="0"/>
              </a:rPr>
              <a:t>are</a:t>
            </a:r>
            <a:r>
              <a:rPr sz="2800" spc="-210" dirty="0">
                <a:solidFill>
                  <a:srgbClr val="FFFFFF"/>
                </a:solidFill>
                <a:latin typeface="Times New Roman" pitchFamily="18" charset="0"/>
                <a:cs typeface="Times New Roman" pitchFamily="18" charset="0"/>
              </a:rPr>
              <a:t> </a:t>
            </a:r>
            <a:r>
              <a:rPr sz="2800" spc="-40" dirty="0">
                <a:solidFill>
                  <a:srgbClr val="FFFFFF"/>
                </a:solidFill>
                <a:latin typeface="Times New Roman" pitchFamily="18" charset="0"/>
                <a:cs typeface="Times New Roman" pitchFamily="18" charset="0"/>
              </a:rPr>
              <a:t>the</a:t>
            </a:r>
            <a:r>
              <a:rPr sz="2800" spc="-185" dirty="0">
                <a:solidFill>
                  <a:srgbClr val="FFFFFF"/>
                </a:solidFill>
                <a:latin typeface="Times New Roman" pitchFamily="18" charset="0"/>
                <a:cs typeface="Times New Roman" pitchFamily="18" charset="0"/>
              </a:rPr>
              <a:t> </a:t>
            </a:r>
            <a:r>
              <a:rPr sz="2800" spc="-110" dirty="0">
                <a:solidFill>
                  <a:srgbClr val="FFFFFF"/>
                </a:solidFill>
                <a:latin typeface="Times New Roman" pitchFamily="18" charset="0"/>
                <a:cs typeface="Times New Roman" pitchFamily="18" charset="0"/>
              </a:rPr>
              <a:t>four</a:t>
            </a:r>
            <a:r>
              <a:rPr sz="2800" spc="-229" dirty="0">
                <a:solidFill>
                  <a:srgbClr val="FFFFFF"/>
                </a:solidFill>
                <a:latin typeface="Times New Roman" pitchFamily="18" charset="0"/>
                <a:cs typeface="Times New Roman" pitchFamily="18" charset="0"/>
              </a:rPr>
              <a:t> </a:t>
            </a:r>
            <a:r>
              <a:rPr sz="2800" spc="-80" dirty="0">
                <a:solidFill>
                  <a:srgbClr val="FFFFFF"/>
                </a:solidFill>
                <a:latin typeface="Times New Roman" pitchFamily="18" charset="0"/>
                <a:cs typeface="Times New Roman" pitchFamily="18" charset="0"/>
              </a:rPr>
              <a:t>types</a:t>
            </a:r>
            <a:r>
              <a:rPr sz="2800" spc="-190" dirty="0">
                <a:solidFill>
                  <a:srgbClr val="FFFFFF"/>
                </a:solidFill>
                <a:latin typeface="Times New Roman" pitchFamily="18" charset="0"/>
                <a:cs typeface="Times New Roman" pitchFamily="18" charset="0"/>
              </a:rPr>
              <a:t> </a:t>
            </a:r>
            <a:r>
              <a:rPr sz="2800" dirty="0">
                <a:solidFill>
                  <a:srgbClr val="FFFFFF"/>
                </a:solidFill>
                <a:latin typeface="Times New Roman" pitchFamily="18" charset="0"/>
                <a:cs typeface="Times New Roman" pitchFamily="18" charset="0"/>
              </a:rPr>
              <a:t>of</a:t>
            </a:r>
            <a:r>
              <a:rPr sz="2800" spc="-215" dirty="0">
                <a:solidFill>
                  <a:srgbClr val="FFFFFF"/>
                </a:solidFill>
                <a:latin typeface="Times New Roman" pitchFamily="18" charset="0"/>
                <a:cs typeface="Times New Roman" pitchFamily="18" charset="0"/>
              </a:rPr>
              <a:t> </a:t>
            </a:r>
            <a:r>
              <a:rPr sz="2800" spc="-40" dirty="0">
                <a:solidFill>
                  <a:srgbClr val="FFFFFF"/>
                </a:solidFill>
                <a:latin typeface="Times New Roman" pitchFamily="18" charset="0"/>
                <a:cs typeface="Times New Roman" pitchFamily="18" charset="0"/>
              </a:rPr>
              <a:t>research</a:t>
            </a:r>
            <a:r>
              <a:rPr sz="2800" spc="-210" dirty="0">
                <a:solidFill>
                  <a:srgbClr val="FFFFFF"/>
                </a:solidFill>
                <a:latin typeface="Times New Roman" pitchFamily="18" charset="0"/>
                <a:cs typeface="Times New Roman" pitchFamily="18" charset="0"/>
              </a:rPr>
              <a:t> </a:t>
            </a:r>
            <a:r>
              <a:rPr sz="2800" spc="-10" dirty="0">
                <a:solidFill>
                  <a:srgbClr val="FFFFFF"/>
                </a:solidFill>
                <a:latin typeface="Times New Roman" pitchFamily="18" charset="0"/>
                <a:cs typeface="Times New Roman" pitchFamily="18" charset="0"/>
              </a:rPr>
              <a:t>design.</a:t>
            </a:r>
            <a:endParaRPr sz="2800" dirty="0">
              <a:latin typeface="Times New Roman" pitchFamily="18" charset="0"/>
              <a:cs typeface="Times New Roman" pitchFamily="18" charset="0"/>
            </a:endParaRPr>
          </a:p>
          <a:p>
            <a:pPr marL="12700" algn="just">
              <a:lnSpc>
                <a:spcPct val="100000"/>
              </a:lnSpc>
              <a:spcBef>
                <a:spcPts val="1010"/>
              </a:spcBef>
              <a:buFont typeface="Arial" pitchFamily="34" charset="0"/>
              <a:buChar char="•"/>
            </a:pPr>
            <a:r>
              <a:rPr lang="en-US" sz="2800" spc="-85" dirty="0">
                <a:solidFill>
                  <a:srgbClr val="FFFFFF"/>
                </a:solidFill>
                <a:latin typeface="Times New Roman" pitchFamily="18" charset="0"/>
                <a:cs typeface="Times New Roman" pitchFamily="18" charset="0"/>
              </a:rPr>
              <a:t> </a:t>
            </a:r>
            <a:r>
              <a:rPr sz="2800" spc="-85" dirty="0">
                <a:solidFill>
                  <a:srgbClr val="FFFFFF"/>
                </a:solidFill>
                <a:latin typeface="Times New Roman" pitchFamily="18" charset="0"/>
                <a:cs typeface="Times New Roman" pitchFamily="18" charset="0"/>
              </a:rPr>
              <a:t>Explanatory</a:t>
            </a:r>
            <a:r>
              <a:rPr sz="2800" spc="-254" dirty="0">
                <a:solidFill>
                  <a:srgbClr val="FFFFFF"/>
                </a:solidFill>
                <a:latin typeface="Times New Roman" pitchFamily="18" charset="0"/>
                <a:cs typeface="Times New Roman" pitchFamily="18" charset="0"/>
              </a:rPr>
              <a:t> </a:t>
            </a:r>
            <a:r>
              <a:rPr sz="2800" spc="-25" dirty="0">
                <a:solidFill>
                  <a:srgbClr val="FFFFFF"/>
                </a:solidFill>
                <a:latin typeface="Times New Roman" pitchFamily="18" charset="0"/>
                <a:cs typeface="Times New Roman" pitchFamily="18" charset="0"/>
              </a:rPr>
              <a:t>Research</a:t>
            </a:r>
            <a:r>
              <a:rPr sz="2800" spc="-200" dirty="0">
                <a:solidFill>
                  <a:srgbClr val="FFFFFF"/>
                </a:solidFill>
                <a:latin typeface="Times New Roman" pitchFamily="18" charset="0"/>
                <a:cs typeface="Times New Roman" pitchFamily="18" charset="0"/>
              </a:rPr>
              <a:t> </a:t>
            </a:r>
            <a:r>
              <a:rPr sz="2800" spc="-10" dirty="0">
                <a:solidFill>
                  <a:srgbClr val="FFFFFF"/>
                </a:solidFill>
                <a:latin typeface="Times New Roman" pitchFamily="18" charset="0"/>
                <a:cs typeface="Times New Roman" pitchFamily="18" charset="0"/>
              </a:rPr>
              <a:t>Design</a:t>
            </a:r>
            <a:endParaRPr lang="en-US" sz="2800" spc="-10" dirty="0">
              <a:solidFill>
                <a:srgbClr val="FFFFFF"/>
              </a:solidFill>
              <a:latin typeface="Times New Roman" pitchFamily="18" charset="0"/>
              <a:cs typeface="Times New Roman" pitchFamily="18" charset="0"/>
            </a:endParaRPr>
          </a:p>
          <a:p>
            <a:pPr marL="12700" algn="just">
              <a:lnSpc>
                <a:spcPct val="100000"/>
              </a:lnSpc>
              <a:spcBef>
                <a:spcPts val="1010"/>
              </a:spcBef>
              <a:buFont typeface="Arial" pitchFamily="34" charset="0"/>
              <a:buChar char="•"/>
            </a:pPr>
            <a:r>
              <a:rPr lang="en-US" sz="2800" spc="-10" dirty="0">
                <a:solidFill>
                  <a:srgbClr val="FFFFFF"/>
                </a:solidFill>
                <a:latin typeface="Times New Roman" pitchFamily="18" charset="0"/>
                <a:cs typeface="Times New Roman" pitchFamily="18" charset="0"/>
              </a:rPr>
              <a:t> </a:t>
            </a:r>
            <a:r>
              <a:rPr sz="2800" spc="-70" dirty="0">
                <a:solidFill>
                  <a:srgbClr val="FFFFFF"/>
                </a:solidFill>
                <a:latin typeface="Times New Roman" pitchFamily="18" charset="0"/>
                <a:cs typeface="Times New Roman" pitchFamily="18" charset="0"/>
              </a:rPr>
              <a:t>Descriptive</a:t>
            </a:r>
            <a:r>
              <a:rPr sz="2800" spc="-240" dirty="0">
                <a:solidFill>
                  <a:srgbClr val="FFFFFF"/>
                </a:solidFill>
                <a:latin typeface="Times New Roman" pitchFamily="18" charset="0"/>
                <a:cs typeface="Times New Roman" pitchFamily="18" charset="0"/>
              </a:rPr>
              <a:t> </a:t>
            </a:r>
            <a:r>
              <a:rPr sz="2800" spc="-25" dirty="0">
                <a:solidFill>
                  <a:srgbClr val="FFFFFF"/>
                </a:solidFill>
                <a:latin typeface="Times New Roman" pitchFamily="18" charset="0"/>
                <a:cs typeface="Times New Roman" pitchFamily="18" charset="0"/>
              </a:rPr>
              <a:t>Research</a:t>
            </a:r>
            <a:r>
              <a:rPr sz="2800" spc="-204" dirty="0">
                <a:solidFill>
                  <a:srgbClr val="FFFFFF"/>
                </a:solidFill>
                <a:latin typeface="Times New Roman" pitchFamily="18" charset="0"/>
                <a:cs typeface="Times New Roman" pitchFamily="18" charset="0"/>
              </a:rPr>
              <a:t> </a:t>
            </a:r>
            <a:r>
              <a:rPr sz="2800" spc="-10" dirty="0">
                <a:solidFill>
                  <a:srgbClr val="FFFFFF"/>
                </a:solidFill>
                <a:latin typeface="Times New Roman" pitchFamily="18" charset="0"/>
                <a:cs typeface="Times New Roman" pitchFamily="18" charset="0"/>
              </a:rPr>
              <a:t>Design</a:t>
            </a:r>
            <a:endParaRPr lang="en-US" sz="2800" spc="-10" dirty="0">
              <a:solidFill>
                <a:srgbClr val="FFFFFF"/>
              </a:solidFill>
              <a:latin typeface="Times New Roman" pitchFamily="18" charset="0"/>
              <a:cs typeface="Times New Roman" pitchFamily="18" charset="0"/>
            </a:endParaRPr>
          </a:p>
          <a:p>
            <a:pPr marL="12700" algn="just">
              <a:lnSpc>
                <a:spcPct val="100000"/>
              </a:lnSpc>
              <a:spcBef>
                <a:spcPts val="1010"/>
              </a:spcBef>
              <a:buFont typeface="Arial" pitchFamily="34" charset="0"/>
              <a:buChar char="•"/>
            </a:pPr>
            <a:r>
              <a:rPr lang="en-US" sz="2800" spc="-10" dirty="0">
                <a:solidFill>
                  <a:srgbClr val="FFFFFF"/>
                </a:solidFill>
                <a:latin typeface="Times New Roman" pitchFamily="18" charset="0"/>
                <a:cs typeface="Times New Roman" pitchFamily="18" charset="0"/>
              </a:rPr>
              <a:t>Exploratory Research Design</a:t>
            </a:r>
          </a:p>
          <a:p>
            <a:pPr marL="12700" algn="just">
              <a:lnSpc>
                <a:spcPct val="100000"/>
              </a:lnSpc>
              <a:spcBef>
                <a:spcPts val="1010"/>
              </a:spcBef>
              <a:buFont typeface="Arial" pitchFamily="34" charset="0"/>
              <a:buChar char="•"/>
            </a:pPr>
            <a:r>
              <a:rPr lang="en-US" sz="2800" spc="-10" dirty="0">
                <a:solidFill>
                  <a:srgbClr val="FFFFFF"/>
                </a:solidFill>
                <a:latin typeface="Times New Roman" pitchFamily="18" charset="0"/>
                <a:cs typeface="Times New Roman" pitchFamily="18" charset="0"/>
              </a:rPr>
              <a:t> </a:t>
            </a:r>
            <a:r>
              <a:rPr sz="2800" spc="-30" dirty="0">
                <a:solidFill>
                  <a:srgbClr val="FFFFFF"/>
                </a:solidFill>
                <a:latin typeface="Times New Roman" pitchFamily="18" charset="0"/>
                <a:cs typeface="Times New Roman" pitchFamily="18" charset="0"/>
              </a:rPr>
              <a:t>Diagnostic</a:t>
            </a:r>
            <a:r>
              <a:rPr sz="2800" spc="-245" dirty="0">
                <a:solidFill>
                  <a:srgbClr val="FFFFFF"/>
                </a:solidFill>
                <a:latin typeface="Times New Roman" pitchFamily="18" charset="0"/>
                <a:cs typeface="Times New Roman" pitchFamily="18" charset="0"/>
              </a:rPr>
              <a:t> </a:t>
            </a:r>
            <a:r>
              <a:rPr sz="2800" spc="-25" dirty="0">
                <a:solidFill>
                  <a:srgbClr val="FFFFFF"/>
                </a:solidFill>
                <a:latin typeface="Times New Roman" pitchFamily="18" charset="0"/>
                <a:cs typeface="Times New Roman" pitchFamily="18" charset="0"/>
              </a:rPr>
              <a:t>Research</a:t>
            </a:r>
            <a:r>
              <a:rPr sz="2800" spc="-180" dirty="0">
                <a:solidFill>
                  <a:srgbClr val="FFFFFF"/>
                </a:solidFill>
                <a:latin typeface="Times New Roman" pitchFamily="18" charset="0"/>
                <a:cs typeface="Times New Roman" pitchFamily="18" charset="0"/>
              </a:rPr>
              <a:t> </a:t>
            </a:r>
            <a:r>
              <a:rPr sz="2800" spc="-10" dirty="0">
                <a:solidFill>
                  <a:srgbClr val="FFFFFF"/>
                </a:solidFill>
                <a:latin typeface="Times New Roman" pitchFamily="18" charset="0"/>
                <a:cs typeface="Times New Roman" pitchFamily="18" charset="0"/>
              </a:rPr>
              <a:t>Design</a:t>
            </a:r>
            <a:r>
              <a:rPr lang="en-US" sz="2800" spc="-10" dirty="0">
                <a:solidFill>
                  <a:srgbClr val="FFFFFF"/>
                </a:solidFill>
                <a:latin typeface="Times New Roman" pitchFamily="18" charset="0"/>
                <a:cs typeface="Times New Roman" pitchFamily="18" charset="0"/>
              </a:rPr>
              <a:t> </a:t>
            </a:r>
          </a:p>
          <a:p>
            <a:pPr marL="12700" algn="just">
              <a:lnSpc>
                <a:spcPct val="100000"/>
              </a:lnSpc>
              <a:spcBef>
                <a:spcPts val="1010"/>
              </a:spcBef>
              <a:buFont typeface="Arial" pitchFamily="34" charset="0"/>
              <a:buChar char="•"/>
            </a:pPr>
            <a:r>
              <a:rPr lang="en-US" sz="2800" spc="-10" dirty="0">
                <a:solidFill>
                  <a:srgbClr val="FFFFFF"/>
                </a:solidFill>
                <a:latin typeface="Times New Roman" pitchFamily="18" charset="0"/>
                <a:cs typeface="Times New Roman" pitchFamily="18" charset="0"/>
              </a:rPr>
              <a:t> </a:t>
            </a:r>
            <a:r>
              <a:rPr sz="2800" spc="-90" dirty="0">
                <a:solidFill>
                  <a:srgbClr val="FFFFFF"/>
                </a:solidFill>
                <a:latin typeface="Times New Roman" pitchFamily="18" charset="0"/>
                <a:cs typeface="Times New Roman" pitchFamily="18" charset="0"/>
              </a:rPr>
              <a:t>Experimental</a:t>
            </a:r>
            <a:r>
              <a:rPr sz="2800" spc="-155" dirty="0">
                <a:solidFill>
                  <a:srgbClr val="FFFFFF"/>
                </a:solidFill>
                <a:latin typeface="Times New Roman" pitchFamily="18" charset="0"/>
                <a:cs typeface="Times New Roman" pitchFamily="18" charset="0"/>
              </a:rPr>
              <a:t> </a:t>
            </a:r>
            <a:r>
              <a:rPr sz="2800" spc="-30" dirty="0">
                <a:solidFill>
                  <a:srgbClr val="FFFFFF"/>
                </a:solidFill>
                <a:latin typeface="Times New Roman" pitchFamily="18" charset="0"/>
                <a:cs typeface="Times New Roman" pitchFamily="18" charset="0"/>
              </a:rPr>
              <a:t>Research</a:t>
            </a:r>
            <a:r>
              <a:rPr sz="2800" spc="-235" dirty="0">
                <a:solidFill>
                  <a:srgbClr val="FFFFFF"/>
                </a:solidFill>
                <a:latin typeface="Times New Roman" pitchFamily="18" charset="0"/>
                <a:cs typeface="Times New Roman" pitchFamily="18" charset="0"/>
              </a:rPr>
              <a:t> </a:t>
            </a:r>
            <a:r>
              <a:rPr sz="2800" spc="-10" dirty="0">
                <a:solidFill>
                  <a:srgbClr val="FFFFFF"/>
                </a:solidFill>
                <a:latin typeface="Times New Roman" pitchFamily="18" charset="0"/>
                <a:cs typeface="Times New Roman" pitchFamily="18" charset="0"/>
              </a:rPr>
              <a:t>Design</a:t>
            </a:r>
            <a:endParaRPr lang="en-US" sz="2800" spc="-10" dirty="0">
              <a:solidFill>
                <a:srgbClr val="FFFFFF"/>
              </a:solidFill>
              <a:latin typeface="Times New Roman" pitchFamily="18" charset="0"/>
              <a:cs typeface="Times New Roman" pitchFamily="18" charset="0"/>
            </a:endParaRPr>
          </a:p>
          <a:p>
            <a:pPr marL="12700" algn="just">
              <a:lnSpc>
                <a:spcPct val="100000"/>
              </a:lnSpc>
              <a:spcBef>
                <a:spcPts val="1010"/>
              </a:spcBef>
              <a:buFont typeface="Arial" pitchFamily="34" charset="0"/>
              <a:buChar char="•"/>
            </a:pPr>
            <a:r>
              <a:rPr lang="en-US" sz="2800" spc="-10" dirty="0">
                <a:solidFill>
                  <a:srgbClr val="FFFFFF"/>
                </a:solidFill>
                <a:latin typeface="Times New Roman" pitchFamily="18" charset="0"/>
                <a:cs typeface="Times New Roman" pitchFamily="18" charset="0"/>
              </a:rPr>
              <a:t> </a:t>
            </a:r>
            <a:r>
              <a:rPr lang="en-IN" sz="2800" dirty="0">
                <a:solidFill>
                  <a:schemeClr val="bg1"/>
                </a:solidFill>
                <a:latin typeface="Times New Roman" pitchFamily="18" charset="0"/>
                <a:cs typeface="Times New Roman" pitchFamily="18" charset="0"/>
              </a:rPr>
              <a:t>Correlation Research Design</a:t>
            </a:r>
            <a:endParaRPr sz="2800" dirty="0">
              <a:latin typeface="Times New Roman" pitchFamily="18" charset="0"/>
              <a:cs typeface="Times New Roman" pitchFamily="18" charset="0"/>
            </a:endParaRPr>
          </a:p>
        </p:txBody>
      </p:sp>
      <p:pic>
        <p:nvPicPr>
          <p:cNvPr id="7170"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07948" y="1"/>
            <a:ext cx="9285732" cy="9143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5219"/>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40642" y="189310"/>
            <a:ext cx="4702175" cy="505267"/>
          </a:xfrm>
          <a:prstGeom prst="rect">
            <a:avLst/>
          </a:prstGeom>
        </p:spPr>
        <p:txBody>
          <a:bodyPr vert="horz" wrap="square" lIns="0" tIns="12700" rIns="0" bIns="0" rtlCol="0">
            <a:spAutoFit/>
          </a:bodyPr>
          <a:lstStyle/>
          <a:p>
            <a:pPr marL="12700">
              <a:lnSpc>
                <a:spcPct val="100000"/>
              </a:lnSpc>
              <a:spcBef>
                <a:spcPts val="100"/>
              </a:spcBef>
            </a:pPr>
            <a:r>
              <a:rPr lang="en-US" sz="3200" b="1" spc="-254" dirty="0">
                <a:solidFill>
                  <a:schemeClr val="bg1"/>
                </a:solidFill>
                <a:latin typeface="Tahoma"/>
                <a:cs typeface="Tahoma"/>
              </a:rPr>
              <a:t>1. </a:t>
            </a:r>
            <a:r>
              <a:rPr sz="3200" b="1" spc="-254" dirty="0">
                <a:solidFill>
                  <a:schemeClr val="bg1"/>
                </a:solidFill>
                <a:latin typeface="Tahoma"/>
                <a:cs typeface="Tahoma"/>
              </a:rPr>
              <a:t>Informal</a:t>
            </a:r>
            <a:r>
              <a:rPr sz="3200" b="1" spc="-60" dirty="0">
                <a:solidFill>
                  <a:schemeClr val="bg1"/>
                </a:solidFill>
                <a:latin typeface="Tahoma"/>
                <a:cs typeface="Tahoma"/>
              </a:rPr>
              <a:t> </a:t>
            </a:r>
            <a:r>
              <a:rPr sz="3200" b="1" spc="-25" dirty="0">
                <a:solidFill>
                  <a:schemeClr val="bg1"/>
                </a:solidFill>
                <a:latin typeface="Tahoma"/>
                <a:cs typeface="Tahoma"/>
              </a:rPr>
              <a:t>Research</a:t>
            </a:r>
            <a:endParaRPr sz="3200" dirty="0">
              <a:solidFill>
                <a:schemeClr val="bg1"/>
              </a:solidFill>
              <a:latin typeface="Tahoma"/>
              <a:cs typeface="Tahoma"/>
            </a:endParaRPr>
          </a:p>
        </p:txBody>
      </p:sp>
      <p:sp>
        <p:nvSpPr>
          <p:cNvPr id="12" name="object 12"/>
          <p:cNvSpPr txBox="1"/>
          <p:nvPr/>
        </p:nvSpPr>
        <p:spPr>
          <a:xfrm>
            <a:off x="383786" y="838200"/>
            <a:ext cx="11424428" cy="5513048"/>
          </a:xfrm>
          <a:prstGeom prst="rect">
            <a:avLst/>
          </a:prstGeom>
        </p:spPr>
        <p:txBody>
          <a:bodyPr vert="horz" wrap="square" lIns="0" tIns="11430" rIns="0" bIns="0" rtlCol="0">
            <a:spAutoFit/>
          </a:bodyPr>
          <a:lstStyle/>
          <a:p>
            <a:pPr marL="356870" marR="5080" indent="-344805" algn="just">
              <a:lnSpc>
                <a:spcPct val="100000"/>
              </a:lnSpc>
              <a:spcBef>
                <a:spcPts val="90"/>
              </a:spcBef>
            </a:pPr>
            <a:r>
              <a:rPr sz="2400" spc="125" dirty="0">
                <a:solidFill>
                  <a:srgbClr val="EE52A4"/>
                </a:solidFill>
                <a:latin typeface="Times New Roman" pitchFamily="18" charset="0"/>
                <a:cs typeface="Times New Roman" pitchFamily="18" charset="0"/>
              </a:rPr>
              <a:t>▶</a:t>
            </a:r>
            <a:r>
              <a:rPr sz="2400" spc="35" dirty="0">
                <a:solidFill>
                  <a:srgbClr val="EE52A4"/>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Informal</a:t>
            </a:r>
            <a:r>
              <a:rPr sz="2400" spc="114"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110"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is</a:t>
            </a:r>
            <a:r>
              <a:rPr sz="2400" spc="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90"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use</a:t>
            </a:r>
            <a:r>
              <a:rPr sz="2800" b="1" spc="95"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of</a:t>
            </a:r>
            <a:r>
              <a:rPr sz="2800" b="1" spc="100"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nonscientific</a:t>
            </a:r>
            <a:r>
              <a:rPr sz="2800" b="1" spc="120" dirty="0">
                <a:solidFill>
                  <a:srgbClr val="FFFFFF"/>
                </a:solidFill>
                <a:latin typeface="Times New Roman" pitchFamily="18" charset="0"/>
                <a:cs typeface="Times New Roman" pitchFamily="18" charset="0"/>
              </a:rPr>
              <a:t> </a:t>
            </a:r>
            <a:r>
              <a:rPr sz="2800" b="1" dirty="0">
                <a:solidFill>
                  <a:srgbClr val="FFFFFF"/>
                </a:solidFill>
                <a:latin typeface="Times New Roman" pitchFamily="18" charset="0"/>
                <a:cs typeface="Times New Roman" pitchFamily="18" charset="0"/>
              </a:rPr>
              <a:t>methods</a:t>
            </a:r>
            <a:r>
              <a:rPr sz="2800" b="1" spc="10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9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gather</a:t>
            </a:r>
            <a:r>
              <a:rPr sz="2400" spc="11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and</a:t>
            </a:r>
            <a:r>
              <a:rPr sz="2400" spc="10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analyze</a:t>
            </a:r>
            <a:r>
              <a:rPr sz="2400" spc="11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data. </a:t>
            </a:r>
            <a:r>
              <a:rPr sz="2400" dirty="0">
                <a:solidFill>
                  <a:srgbClr val="FFFFFF"/>
                </a:solidFill>
                <a:latin typeface="Times New Roman" pitchFamily="18" charset="0"/>
                <a:cs typeface="Times New Roman" pitchFamily="18" charset="0"/>
              </a:rPr>
              <a:t>Since</a:t>
            </a:r>
            <a:r>
              <a:rPr sz="2400" spc="1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1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1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uses</a:t>
            </a:r>
            <a:r>
              <a:rPr sz="2400" spc="1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nonscientific</a:t>
            </a:r>
            <a:r>
              <a:rPr sz="2400" spc="16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methods,</a:t>
            </a:r>
            <a:r>
              <a:rPr sz="2400" spc="14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its</a:t>
            </a:r>
            <a:r>
              <a:rPr sz="2400" spc="1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finding</a:t>
            </a:r>
            <a:r>
              <a:rPr sz="2400" spc="1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cannot</a:t>
            </a:r>
            <a:r>
              <a:rPr sz="2400" spc="165"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be</a:t>
            </a:r>
            <a:r>
              <a:rPr sz="2400" spc="1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applied</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130" dirty="0">
                <a:solidFill>
                  <a:srgbClr val="FFFFFF"/>
                </a:solidFill>
                <a:latin typeface="Times New Roman" pitchFamily="18" charset="0"/>
                <a:cs typeface="Times New Roman" pitchFamily="18" charset="0"/>
              </a:rPr>
              <a:t> </a:t>
            </a:r>
            <a:r>
              <a:rPr sz="2400" spc="105" dirty="0">
                <a:solidFill>
                  <a:srgbClr val="FFFFFF"/>
                </a:solidFill>
                <a:latin typeface="Times New Roman" pitchFamily="18" charset="0"/>
                <a:cs typeface="Times New Roman" pitchFamily="18" charset="0"/>
              </a:rPr>
              <a:t>a </a:t>
            </a:r>
            <a:r>
              <a:rPr sz="2400" dirty="0">
                <a:solidFill>
                  <a:srgbClr val="FFFFFF"/>
                </a:solidFill>
                <a:latin typeface="Times New Roman" pitchFamily="18" charset="0"/>
                <a:cs typeface="Times New Roman" pitchFamily="18" charset="0"/>
              </a:rPr>
              <a:t>wider</a:t>
            </a:r>
            <a:r>
              <a:rPr sz="2400" spc="4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audience.</a:t>
            </a:r>
            <a:r>
              <a:rPr sz="2400" spc="440" dirty="0">
                <a:solidFill>
                  <a:srgbClr val="FFFFFF"/>
                </a:solidFill>
                <a:latin typeface="Times New Roman" pitchFamily="18" charset="0"/>
                <a:cs typeface="Times New Roman" pitchFamily="18" charset="0"/>
              </a:rPr>
              <a:t> </a:t>
            </a:r>
            <a:endParaRPr lang="en-US" sz="2400" spc="440" dirty="0">
              <a:solidFill>
                <a:srgbClr val="FFFFFF"/>
              </a:solidFill>
              <a:latin typeface="Times New Roman" pitchFamily="18" charset="0"/>
              <a:cs typeface="Times New Roman" pitchFamily="18" charset="0"/>
            </a:endParaRPr>
          </a:p>
          <a:p>
            <a:pPr marL="356870" marR="5080" indent="-344805" algn="just">
              <a:lnSpc>
                <a:spcPct val="100000"/>
              </a:lnSpc>
              <a:spcBef>
                <a:spcPts val="90"/>
              </a:spcBef>
              <a:buFont typeface="Arial" pitchFamily="34" charset="0"/>
              <a:buChar char="•"/>
            </a:pPr>
            <a:r>
              <a:rPr sz="2400" dirty="0">
                <a:solidFill>
                  <a:srgbClr val="FFFFFF"/>
                </a:solidFill>
                <a:latin typeface="Times New Roman" pitchFamily="18" charset="0"/>
                <a:cs typeface="Times New Roman" pitchFamily="18" charset="0"/>
              </a:rPr>
              <a:t>Most</a:t>
            </a:r>
            <a:r>
              <a:rPr sz="2400" spc="4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459"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us</a:t>
            </a:r>
            <a:r>
              <a:rPr sz="2400" spc="455" dirty="0">
                <a:solidFill>
                  <a:srgbClr val="FFFFFF"/>
                </a:solidFill>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conduct</a:t>
            </a:r>
            <a:r>
              <a:rPr sz="2400" spc="49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informal</a:t>
            </a:r>
            <a:r>
              <a:rPr sz="2400" spc="459"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4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on</a:t>
            </a:r>
            <a:r>
              <a:rPr sz="2400" spc="470" dirty="0">
                <a:solidFill>
                  <a:srgbClr val="FFFFFF"/>
                </a:solidFill>
                <a:latin typeface="Times New Roman" pitchFamily="18" charset="0"/>
                <a:cs typeface="Times New Roman" pitchFamily="18" charset="0"/>
              </a:rPr>
              <a:t> </a:t>
            </a:r>
            <a:r>
              <a:rPr sz="2400" spc="155" dirty="0">
                <a:solidFill>
                  <a:srgbClr val="FFFFFF"/>
                </a:solidFill>
                <a:latin typeface="Times New Roman" pitchFamily="18" charset="0"/>
                <a:cs typeface="Times New Roman" pitchFamily="18" charset="0"/>
              </a:rPr>
              <a:t>a</a:t>
            </a:r>
            <a:r>
              <a:rPr sz="2400" spc="4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regular</a:t>
            </a:r>
            <a:r>
              <a:rPr sz="2400" spc="4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basis.</a:t>
            </a:r>
            <a:r>
              <a:rPr sz="2400" spc="440" dirty="0">
                <a:solidFill>
                  <a:srgbClr val="FFFFFF"/>
                </a:solidFill>
                <a:latin typeface="Times New Roman" pitchFamily="18" charset="0"/>
                <a:cs typeface="Times New Roman" pitchFamily="18" charset="0"/>
              </a:rPr>
              <a:t> </a:t>
            </a:r>
            <a:r>
              <a:rPr sz="2400" b="1" spc="-25" dirty="0">
                <a:solidFill>
                  <a:srgbClr val="FFFFFF"/>
                </a:solidFill>
                <a:latin typeface="Times New Roman" pitchFamily="18" charset="0"/>
                <a:cs typeface="Times New Roman" pitchFamily="18" charset="0"/>
              </a:rPr>
              <a:t>For </a:t>
            </a:r>
            <a:r>
              <a:rPr sz="2400" b="1" dirty="0">
                <a:solidFill>
                  <a:srgbClr val="FFFFFF"/>
                </a:solidFill>
                <a:latin typeface="Times New Roman" pitchFamily="18" charset="0"/>
                <a:cs typeface="Times New Roman" pitchFamily="18" charset="0"/>
              </a:rPr>
              <a:t>example</a:t>
            </a:r>
            <a:r>
              <a:rPr sz="2400" dirty="0">
                <a:solidFill>
                  <a:srgbClr val="FFFFFF"/>
                </a:solidFill>
                <a:latin typeface="Times New Roman" pitchFamily="18" charset="0"/>
                <a:cs typeface="Times New Roman" pitchFamily="18" charset="0"/>
              </a:rPr>
              <a:t>,</a:t>
            </a:r>
            <a:r>
              <a:rPr sz="2400" spc="1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conducting</a:t>
            </a:r>
            <a:r>
              <a:rPr sz="2400" spc="140" dirty="0">
                <a:solidFill>
                  <a:srgbClr val="FFFFFF"/>
                </a:solidFill>
                <a:latin typeface="Times New Roman" pitchFamily="18" charset="0"/>
                <a:cs typeface="Times New Roman" pitchFamily="18" charset="0"/>
              </a:rPr>
              <a:t> </a:t>
            </a:r>
            <a:r>
              <a:rPr sz="2400" spc="155" dirty="0">
                <a:solidFill>
                  <a:srgbClr val="FFFFFF"/>
                </a:solidFill>
                <a:latin typeface="Times New Roman" pitchFamily="18" charset="0"/>
                <a:cs typeface="Times New Roman" pitchFamily="18" charset="0"/>
              </a:rPr>
              <a:t>a</a:t>
            </a:r>
            <a:r>
              <a:rPr sz="2400" spc="1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simple</a:t>
            </a:r>
            <a:r>
              <a:rPr sz="2400" spc="14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survey,</a:t>
            </a:r>
            <a:r>
              <a:rPr sz="2400" spc="114"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informal</a:t>
            </a:r>
            <a:r>
              <a:rPr sz="2400" spc="145"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interviews</a:t>
            </a:r>
            <a:r>
              <a:rPr sz="2400" spc="1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with</a:t>
            </a:r>
            <a:r>
              <a:rPr sz="2400" spc="145" dirty="0">
                <a:solidFill>
                  <a:srgbClr val="FFFFFF"/>
                </a:solidFill>
                <a:latin typeface="Times New Roman" pitchFamily="18" charset="0"/>
                <a:cs typeface="Times New Roman" pitchFamily="18" charset="0"/>
              </a:rPr>
              <a:t> </a:t>
            </a:r>
            <a:r>
              <a:rPr sz="2400" spc="155" dirty="0">
                <a:solidFill>
                  <a:srgbClr val="FFFFFF"/>
                </a:solidFill>
                <a:latin typeface="Times New Roman" pitchFamily="18" charset="0"/>
                <a:cs typeface="Times New Roman" pitchFamily="18" charset="0"/>
              </a:rPr>
              <a:t>a</a:t>
            </a:r>
            <a:r>
              <a:rPr sz="2400" spc="1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target</a:t>
            </a:r>
            <a:r>
              <a:rPr sz="2400" spc="15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audience, </a:t>
            </a:r>
            <a:r>
              <a:rPr sz="2400" dirty="0">
                <a:solidFill>
                  <a:srgbClr val="FFFFFF"/>
                </a:solidFill>
                <a:latin typeface="Times New Roman" pitchFamily="18" charset="0"/>
                <a:cs typeface="Times New Roman" pitchFamily="18" charset="0"/>
              </a:rPr>
              <a:t>seeking</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opinions</a:t>
            </a:r>
            <a:r>
              <a:rPr sz="2400" spc="-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colleagues,</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searching</a:t>
            </a:r>
            <a:r>
              <a:rPr sz="2400" spc="-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through</a:t>
            </a:r>
            <a:r>
              <a:rPr sz="2400" spc="-45"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company</a:t>
            </a:r>
            <a:r>
              <a:rPr sz="2400" spc="-5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files,</a:t>
            </a:r>
            <a:r>
              <a:rPr sz="2400" spc="-6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etc.</a:t>
            </a:r>
            <a:r>
              <a:rPr sz="2400" spc="-6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are</a:t>
            </a:r>
            <a:r>
              <a:rPr sz="2400" spc="-5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all </a:t>
            </a:r>
            <a:r>
              <a:rPr sz="2400" spc="-35" dirty="0">
                <a:solidFill>
                  <a:srgbClr val="FFFFFF"/>
                </a:solidFill>
                <a:latin typeface="Times New Roman" pitchFamily="18" charset="0"/>
                <a:cs typeface="Times New Roman" pitchFamily="18" charset="0"/>
              </a:rPr>
              <a:t>nonscientific</a:t>
            </a:r>
            <a:r>
              <a:rPr sz="2400" spc="-110"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methods</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11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gathering</a:t>
            </a:r>
            <a:r>
              <a:rPr sz="2400" spc="-155"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data</a:t>
            </a:r>
            <a:r>
              <a:rPr sz="2400" spc="-15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and</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are</a:t>
            </a:r>
            <a:r>
              <a:rPr sz="2400" spc="-125"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therefore</a:t>
            </a:r>
            <a:r>
              <a:rPr sz="2400" spc="-125" dirty="0">
                <a:solidFill>
                  <a:srgbClr val="FFFFFF"/>
                </a:solidFill>
                <a:latin typeface="Times New Roman" pitchFamily="18" charset="0"/>
                <a:cs typeface="Times New Roman" pitchFamily="18" charset="0"/>
              </a:rPr>
              <a:t> </a:t>
            </a:r>
            <a:r>
              <a:rPr sz="2400" spc="-135" dirty="0">
                <a:solidFill>
                  <a:srgbClr val="FFFFFF"/>
                </a:solidFill>
                <a:latin typeface="Times New Roman" pitchFamily="18" charset="0"/>
                <a:cs typeface="Times New Roman" pitchFamily="18" charset="0"/>
              </a:rPr>
              <a:t>forms</a:t>
            </a:r>
            <a:r>
              <a:rPr sz="2400" spc="-10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105"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informal</a:t>
            </a:r>
            <a:r>
              <a:rPr sz="2400" spc="-114"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research.</a:t>
            </a:r>
            <a:endParaRPr sz="2400" dirty="0">
              <a:latin typeface="Times New Roman" pitchFamily="18" charset="0"/>
              <a:cs typeface="Times New Roman" pitchFamily="18" charset="0"/>
            </a:endParaRPr>
          </a:p>
          <a:p>
            <a:pPr marL="356870" marR="5080" indent="-344805" algn="just">
              <a:lnSpc>
                <a:spcPct val="100000"/>
              </a:lnSpc>
              <a:spcBef>
                <a:spcPts val="990"/>
              </a:spcBef>
            </a:pPr>
            <a:r>
              <a:rPr sz="2400" spc="125" dirty="0">
                <a:solidFill>
                  <a:srgbClr val="EE52A4"/>
                </a:solidFill>
                <a:latin typeface="Times New Roman" pitchFamily="18" charset="0"/>
                <a:cs typeface="Times New Roman" pitchFamily="18" charset="0"/>
              </a:rPr>
              <a:t>▶</a:t>
            </a:r>
            <a:r>
              <a:rPr sz="2400" spc="35" dirty="0">
                <a:solidFill>
                  <a:srgbClr val="EE52A4"/>
                </a:solidFill>
                <a:latin typeface="Times New Roman" pitchFamily="18" charset="0"/>
                <a:cs typeface="Times New Roman" pitchFamily="18" charset="0"/>
              </a:rPr>
              <a:t>  </a:t>
            </a:r>
            <a:r>
              <a:rPr sz="2400" spc="-85" dirty="0">
                <a:solidFill>
                  <a:srgbClr val="FFFFFF"/>
                </a:solidFill>
                <a:latin typeface="Times New Roman" pitchFamily="18" charset="0"/>
                <a:cs typeface="Times New Roman" pitchFamily="18" charset="0"/>
              </a:rPr>
              <a:t>Informal</a:t>
            </a:r>
            <a:r>
              <a:rPr sz="2400" spc="-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research</a:t>
            </a:r>
            <a:r>
              <a:rPr sz="2400" spc="-1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does</a:t>
            </a:r>
            <a:r>
              <a:rPr sz="2400" spc="-1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not</a:t>
            </a:r>
            <a:r>
              <a:rPr sz="2400" spc="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take</a:t>
            </a:r>
            <a:r>
              <a:rPr sz="2400" spc="-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much</a:t>
            </a:r>
            <a:r>
              <a:rPr sz="2400" spc="-10" dirty="0">
                <a:solidFill>
                  <a:srgbClr val="FFFFFF"/>
                </a:solidFill>
                <a:latin typeface="Times New Roman" pitchFamily="18" charset="0"/>
                <a:cs typeface="Times New Roman" pitchFamily="18" charset="0"/>
              </a:rPr>
              <a:t> time</a:t>
            </a:r>
            <a:r>
              <a:rPr sz="2400" spc="-1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or</a:t>
            </a:r>
            <a:r>
              <a:rPr sz="2400" spc="-20"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effort.</a:t>
            </a:r>
            <a:r>
              <a:rPr sz="2400" spc="-45" dirty="0">
                <a:solidFill>
                  <a:srgbClr val="FFFFFF"/>
                </a:solidFill>
                <a:latin typeface="Times New Roman" pitchFamily="18" charset="0"/>
                <a:cs typeface="Times New Roman" pitchFamily="18" charset="0"/>
              </a:rPr>
              <a:t> </a:t>
            </a:r>
            <a:r>
              <a:rPr sz="2400" spc="-215" dirty="0">
                <a:solidFill>
                  <a:srgbClr val="FFFFFF"/>
                </a:solidFill>
                <a:latin typeface="Times New Roman" pitchFamily="18" charset="0"/>
                <a:cs typeface="Times New Roman" pitchFamily="18" charset="0"/>
              </a:rPr>
              <a:t>This</a:t>
            </a:r>
            <a:r>
              <a:rPr sz="2400" spc="40"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usually</a:t>
            </a:r>
            <a:r>
              <a:rPr sz="2400" spc="-25"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involves</a:t>
            </a:r>
            <a:r>
              <a:rPr sz="2400" spc="5" dirty="0">
                <a:solidFill>
                  <a:srgbClr val="FFFFFF"/>
                </a:solidFill>
                <a:latin typeface="Times New Roman" pitchFamily="18" charset="0"/>
                <a:cs typeface="Times New Roman" pitchFamily="18" charset="0"/>
              </a:rPr>
              <a:t> </a:t>
            </a:r>
            <a:r>
              <a:rPr sz="2400" spc="-175" dirty="0">
                <a:solidFill>
                  <a:srgbClr val="FFFFFF"/>
                </a:solidFill>
                <a:latin typeface="Times New Roman" pitchFamily="18" charset="0"/>
                <a:cs typeface="Times New Roman" pitchFamily="18" charset="0"/>
              </a:rPr>
              <a:t>just</a:t>
            </a:r>
            <a:r>
              <a:rPr sz="240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looking </a:t>
            </a:r>
            <a:r>
              <a:rPr sz="2400" dirty="0">
                <a:solidFill>
                  <a:srgbClr val="FFFFFF"/>
                </a:solidFill>
                <a:latin typeface="Times New Roman" pitchFamily="18" charset="0"/>
                <a:cs typeface="Times New Roman" pitchFamily="18" charset="0"/>
              </a:rPr>
              <a:t>through</a:t>
            </a:r>
            <a:r>
              <a:rPr sz="2400" spc="7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some</a:t>
            </a:r>
            <a:r>
              <a:rPr sz="2400" spc="6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information</a:t>
            </a:r>
            <a:r>
              <a:rPr sz="2400" spc="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or</a:t>
            </a:r>
            <a:r>
              <a:rPr sz="2400" spc="6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gathering</a:t>
            </a:r>
            <a:r>
              <a:rPr sz="2400" spc="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some</a:t>
            </a:r>
            <a:r>
              <a:rPr sz="2400" spc="8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data.</a:t>
            </a:r>
            <a:r>
              <a:rPr sz="2400" spc="45"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For</a:t>
            </a:r>
            <a:r>
              <a:rPr sz="2400" b="1" spc="60" dirty="0">
                <a:solidFill>
                  <a:srgbClr val="FFFFFF"/>
                </a:solidFill>
                <a:latin typeface="Times New Roman" pitchFamily="18" charset="0"/>
                <a:cs typeface="Times New Roman" pitchFamily="18" charset="0"/>
              </a:rPr>
              <a:t> </a:t>
            </a:r>
            <a:r>
              <a:rPr sz="2400" b="1" dirty="0">
                <a:solidFill>
                  <a:srgbClr val="FFFFFF"/>
                </a:solidFill>
                <a:latin typeface="Times New Roman" pitchFamily="18" charset="0"/>
                <a:cs typeface="Times New Roman" pitchFamily="18" charset="0"/>
              </a:rPr>
              <a:t>example</a:t>
            </a:r>
            <a:r>
              <a:rPr sz="2400" dirty="0">
                <a:solidFill>
                  <a:srgbClr val="FFFFFF"/>
                </a:solidFill>
                <a:latin typeface="Times New Roman" pitchFamily="18" charset="0"/>
                <a:cs typeface="Times New Roman" pitchFamily="18" charset="0"/>
              </a:rPr>
              <a:t>,</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suppose</a:t>
            </a:r>
            <a:r>
              <a:rPr sz="2400" spc="8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you</a:t>
            </a:r>
            <a:r>
              <a:rPr sz="2400" spc="5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are </a:t>
            </a:r>
            <a:r>
              <a:rPr sz="2400" dirty="0">
                <a:solidFill>
                  <a:srgbClr val="FFFFFF"/>
                </a:solidFill>
                <a:latin typeface="Times New Roman" pitchFamily="18" charset="0"/>
                <a:cs typeface="Times New Roman" pitchFamily="18" charset="0"/>
              </a:rPr>
              <a:t>going</a:t>
            </a:r>
            <a:r>
              <a:rPr sz="2400" spc="-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buy</a:t>
            </a:r>
            <a:r>
              <a:rPr sz="2400" spc="-35" dirty="0">
                <a:solidFill>
                  <a:srgbClr val="FFFFFF"/>
                </a:solidFill>
                <a:latin typeface="Times New Roman" pitchFamily="18" charset="0"/>
                <a:cs typeface="Times New Roman" pitchFamily="18" charset="0"/>
              </a:rPr>
              <a:t> </a:t>
            </a:r>
            <a:r>
              <a:rPr sz="2400" spc="155" dirty="0">
                <a:solidFill>
                  <a:srgbClr val="FFFFFF"/>
                </a:solidFill>
                <a:latin typeface="Times New Roman" pitchFamily="18" charset="0"/>
                <a:cs typeface="Times New Roman" pitchFamily="18" charset="0"/>
              </a:rPr>
              <a:t>a</a:t>
            </a:r>
            <a:r>
              <a:rPr sz="2400" spc="-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new laptop.</a:t>
            </a:r>
            <a:r>
              <a:rPr sz="2400" spc="-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You</a:t>
            </a:r>
            <a:r>
              <a:rPr sz="2400" spc="-35" dirty="0">
                <a:solidFill>
                  <a:srgbClr val="FFFFFF"/>
                </a:solidFill>
                <a:latin typeface="Times New Roman" pitchFamily="18" charset="0"/>
                <a:cs typeface="Times New Roman" pitchFamily="18" charset="0"/>
              </a:rPr>
              <a:t> </a:t>
            </a:r>
            <a:r>
              <a:rPr sz="2400" spc="-95" dirty="0">
                <a:solidFill>
                  <a:srgbClr val="FFFFFF"/>
                </a:solidFill>
                <a:latin typeface="Times New Roman" pitchFamily="18" charset="0"/>
                <a:cs typeface="Times New Roman" pitchFamily="18" charset="0"/>
              </a:rPr>
              <a:t>will</a:t>
            </a:r>
            <a:r>
              <a:rPr sz="2400" spc="-35" dirty="0">
                <a:solidFill>
                  <a:srgbClr val="FFFFFF"/>
                </a:solidFill>
                <a:latin typeface="Times New Roman" pitchFamily="18" charset="0"/>
                <a:cs typeface="Times New Roman" pitchFamily="18" charset="0"/>
              </a:rPr>
              <a:t> </a:t>
            </a:r>
            <a:r>
              <a:rPr sz="2400" spc="-90" dirty="0">
                <a:solidFill>
                  <a:srgbClr val="FFFFFF"/>
                </a:solidFill>
                <a:latin typeface="Times New Roman" pitchFamily="18" charset="0"/>
                <a:cs typeface="Times New Roman" pitchFamily="18" charset="0"/>
              </a:rPr>
              <a:t>ask</a:t>
            </a:r>
            <a:r>
              <a:rPr sz="2400" spc="-45" dirty="0">
                <a:solidFill>
                  <a:srgbClr val="FFFFFF"/>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for</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the</a:t>
            </a:r>
            <a:r>
              <a:rPr sz="2400" spc="-20" dirty="0">
                <a:solidFill>
                  <a:srgbClr val="FFFFFF"/>
                </a:solidFill>
                <a:latin typeface="Times New Roman" pitchFamily="18" charset="0"/>
                <a:cs typeface="Times New Roman" pitchFamily="18" charset="0"/>
              </a:rPr>
              <a:t> </a:t>
            </a:r>
            <a:r>
              <a:rPr sz="2400" spc="-40" dirty="0">
                <a:solidFill>
                  <a:srgbClr val="FFFFFF"/>
                </a:solidFill>
                <a:latin typeface="Times New Roman" pitchFamily="18" charset="0"/>
                <a:cs typeface="Times New Roman" pitchFamily="18" charset="0"/>
              </a:rPr>
              <a:t>opinions</a:t>
            </a:r>
            <a:r>
              <a:rPr sz="2400" spc="-2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3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your</a:t>
            </a:r>
            <a:r>
              <a:rPr sz="2400" spc="-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colleagues</a:t>
            </a:r>
            <a:r>
              <a:rPr sz="2400" spc="-3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and</a:t>
            </a:r>
            <a:r>
              <a:rPr sz="2400" spc="-2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may </a:t>
            </a:r>
            <a:r>
              <a:rPr sz="2400" dirty="0">
                <a:solidFill>
                  <a:srgbClr val="FFFFFF"/>
                </a:solidFill>
                <a:latin typeface="Times New Roman" pitchFamily="18" charset="0"/>
                <a:cs typeface="Times New Roman" pitchFamily="18" charset="0"/>
              </a:rPr>
              <a:t>look</a:t>
            </a:r>
            <a:r>
              <a:rPr sz="2400" spc="1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through</a:t>
            </a:r>
            <a:r>
              <a:rPr sz="2400" spc="1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some</a:t>
            </a:r>
            <a:r>
              <a:rPr sz="2400" spc="13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websites</a:t>
            </a:r>
            <a:r>
              <a:rPr sz="2400" spc="135" dirty="0">
                <a:solidFill>
                  <a:srgbClr val="FFFFFF"/>
                </a:solidFill>
                <a:latin typeface="Times New Roman" pitchFamily="18" charset="0"/>
                <a:cs typeface="Times New Roman" pitchFamily="18" charset="0"/>
              </a:rPr>
              <a:t> </a:t>
            </a:r>
            <a:r>
              <a:rPr sz="2400" spc="70" dirty="0">
                <a:solidFill>
                  <a:srgbClr val="FFFFFF"/>
                </a:solidFill>
                <a:latin typeface="Times New Roman" pitchFamily="18" charset="0"/>
                <a:cs typeface="Times New Roman" pitchFamily="18" charset="0"/>
              </a:rPr>
              <a:t>and</a:t>
            </a:r>
            <a:r>
              <a:rPr sz="2400" spc="13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reviews</a:t>
            </a:r>
            <a:r>
              <a:rPr sz="2400" spc="11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to</a:t>
            </a:r>
            <a:r>
              <a:rPr sz="2400" spc="1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know</a:t>
            </a:r>
            <a:r>
              <a:rPr sz="2400" spc="1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more</a:t>
            </a:r>
            <a:r>
              <a:rPr sz="2400" spc="135"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information</a:t>
            </a:r>
            <a:r>
              <a:rPr sz="2400" spc="15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about</a:t>
            </a:r>
            <a:r>
              <a:rPr sz="2400" spc="15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laptop </a:t>
            </a:r>
            <a:r>
              <a:rPr sz="2400" spc="-40" dirty="0">
                <a:solidFill>
                  <a:srgbClr val="FFFFFF"/>
                </a:solidFill>
                <a:latin typeface="Times New Roman" pitchFamily="18" charset="0"/>
                <a:cs typeface="Times New Roman" pitchFamily="18" charset="0"/>
              </a:rPr>
              <a:t>brands.</a:t>
            </a:r>
            <a:r>
              <a:rPr sz="2400" spc="-95"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Your</a:t>
            </a:r>
            <a:r>
              <a:rPr sz="2400" spc="-4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decision</a:t>
            </a:r>
            <a:r>
              <a:rPr sz="2400" spc="-30"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here</a:t>
            </a:r>
            <a:r>
              <a:rPr sz="2400" spc="-35"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will</a:t>
            </a:r>
            <a:r>
              <a:rPr sz="2400" spc="-30"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be</a:t>
            </a:r>
            <a:r>
              <a:rPr sz="2400" spc="-4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based</a:t>
            </a:r>
            <a:r>
              <a:rPr sz="2400" spc="-22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on</a:t>
            </a:r>
            <a:r>
              <a:rPr sz="2400" spc="-35"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informal</a:t>
            </a:r>
            <a:r>
              <a:rPr sz="2400" spc="-3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research.</a:t>
            </a:r>
            <a:r>
              <a:rPr sz="2400" spc="-65" dirty="0">
                <a:solidFill>
                  <a:srgbClr val="FFFFFF"/>
                </a:solidFill>
                <a:latin typeface="Times New Roman" pitchFamily="18" charset="0"/>
                <a:cs typeface="Times New Roman" pitchFamily="18" charset="0"/>
              </a:rPr>
              <a:t> </a:t>
            </a:r>
            <a:endParaRPr lang="en-US" sz="2400" spc="-65" dirty="0">
              <a:solidFill>
                <a:srgbClr val="FFFFFF"/>
              </a:solidFill>
              <a:latin typeface="Times New Roman" pitchFamily="18" charset="0"/>
              <a:cs typeface="Times New Roman" pitchFamily="18" charset="0"/>
            </a:endParaRPr>
          </a:p>
          <a:p>
            <a:pPr marL="356870" marR="5080" indent="-344805" algn="just">
              <a:lnSpc>
                <a:spcPct val="100000"/>
              </a:lnSpc>
              <a:spcBef>
                <a:spcPts val="990"/>
              </a:spcBef>
              <a:buFont typeface="Arial" pitchFamily="34" charset="0"/>
              <a:buChar char="•"/>
            </a:pPr>
            <a:r>
              <a:rPr sz="2400" spc="-110" dirty="0">
                <a:solidFill>
                  <a:srgbClr val="FFFFFF"/>
                </a:solidFill>
                <a:latin typeface="Times New Roman" pitchFamily="18" charset="0"/>
                <a:cs typeface="Times New Roman" pitchFamily="18" charset="0"/>
              </a:rPr>
              <a:t>But</a:t>
            </a:r>
            <a:r>
              <a:rPr sz="2400" spc="-20" dirty="0">
                <a:solidFill>
                  <a:srgbClr val="FFFFFF"/>
                </a:solidFill>
                <a:latin typeface="Times New Roman" pitchFamily="18" charset="0"/>
                <a:cs typeface="Times New Roman" pitchFamily="18" charset="0"/>
              </a:rPr>
              <a:t> </a:t>
            </a:r>
            <a:r>
              <a:rPr sz="2400" spc="-65" dirty="0">
                <a:solidFill>
                  <a:srgbClr val="FFFFFF"/>
                </a:solidFill>
                <a:latin typeface="Times New Roman" pitchFamily="18" charset="0"/>
                <a:cs typeface="Times New Roman" pitchFamily="18" charset="0"/>
              </a:rPr>
              <a:t>it’s</a:t>
            </a:r>
            <a:r>
              <a:rPr sz="2400" spc="-50" dirty="0">
                <a:solidFill>
                  <a:srgbClr val="FFFFFF"/>
                </a:solidFill>
                <a:latin typeface="Times New Roman" pitchFamily="18" charset="0"/>
                <a:cs typeface="Times New Roman" pitchFamily="18" charset="0"/>
              </a:rPr>
              <a:t> </a:t>
            </a:r>
            <a:r>
              <a:rPr sz="2400" spc="-35" dirty="0">
                <a:solidFill>
                  <a:srgbClr val="FFFFFF"/>
                </a:solidFill>
                <a:latin typeface="Times New Roman" pitchFamily="18" charset="0"/>
                <a:cs typeface="Times New Roman" pitchFamily="18" charset="0"/>
              </a:rPr>
              <a:t>important</a:t>
            </a:r>
            <a:r>
              <a:rPr sz="2400" spc="-40"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to know</a:t>
            </a:r>
            <a:r>
              <a:rPr sz="2400" spc="-150" dirty="0">
                <a:solidFill>
                  <a:srgbClr val="FFFFFF"/>
                </a:solidFill>
                <a:latin typeface="Times New Roman" pitchFamily="18" charset="0"/>
                <a:cs typeface="Times New Roman" pitchFamily="18" charset="0"/>
              </a:rPr>
              <a:t> </a:t>
            </a:r>
            <a:r>
              <a:rPr sz="2400" spc="-190" dirty="0">
                <a:solidFill>
                  <a:srgbClr val="FFFFFF"/>
                </a:solidFill>
                <a:latin typeface="Times New Roman" pitchFamily="18" charset="0"/>
                <a:cs typeface="Times New Roman" pitchFamily="18" charset="0"/>
              </a:rPr>
              <a:t>this</a:t>
            </a:r>
            <a:r>
              <a:rPr sz="2400" spc="15" dirty="0">
                <a:solidFill>
                  <a:srgbClr val="FFFFFF"/>
                </a:solidFill>
                <a:latin typeface="Times New Roman" pitchFamily="18" charset="0"/>
                <a:cs typeface="Times New Roman" pitchFamily="18" charset="0"/>
              </a:rPr>
              <a:t> </a:t>
            </a:r>
            <a:r>
              <a:rPr sz="2400" spc="-60" dirty="0">
                <a:solidFill>
                  <a:srgbClr val="FFFFFF"/>
                </a:solidFill>
                <a:latin typeface="Times New Roman" pitchFamily="18" charset="0"/>
                <a:cs typeface="Times New Roman" pitchFamily="18" charset="0"/>
              </a:rPr>
              <a:t>information</a:t>
            </a:r>
            <a:r>
              <a:rPr sz="2400" spc="-114"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may</a:t>
            </a:r>
            <a:r>
              <a:rPr sz="2400" spc="-150" dirty="0">
                <a:solidFill>
                  <a:srgbClr val="FFFFFF"/>
                </a:solidFill>
                <a:latin typeface="Times New Roman" pitchFamily="18" charset="0"/>
                <a:cs typeface="Times New Roman" pitchFamily="18" charset="0"/>
              </a:rPr>
              <a:t> </a:t>
            </a:r>
            <a:r>
              <a:rPr sz="2400" spc="100" dirty="0">
                <a:solidFill>
                  <a:srgbClr val="FFFFFF"/>
                </a:solidFill>
                <a:latin typeface="Times New Roman" pitchFamily="18" charset="0"/>
                <a:cs typeface="Times New Roman" pitchFamily="18" charset="0"/>
              </a:rPr>
              <a:t>be</a:t>
            </a:r>
            <a:r>
              <a:rPr sz="2400" spc="-175" dirty="0">
                <a:solidFill>
                  <a:srgbClr val="FFFFFF"/>
                </a:solidFill>
                <a:latin typeface="Times New Roman" pitchFamily="18" charset="0"/>
                <a:cs typeface="Times New Roman" pitchFamily="18" charset="0"/>
              </a:rPr>
              <a:t> </a:t>
            </a:r>
            <a:r>
              <a:rPr sz="2400" spc="-55" dirty="0">
                <a:solidFill>
                  <a:srgbClr val="FFFFFF"/>
                </a:solidFill>
                <a:latin typeface="Times New Roman" pitchFamily="18" charset="0"/>
                <a:cs typeface="Times New Roman" pitchFamily="18" charset="0"/>
              </a:rPr>
              <a:t>subjective.</a:t>
            </a:r>
            <a:r>
              <a:rPr sz="2400" spc="-120"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Moreover,</a:t>
            </a:r>
            <a:r>
              <a:rPr sz="2400" spc="-90" dirty="0">
                <a:solidFill>
                  <a:srgbClr val="FFFFFF"/>
                </a:solidFill>
                <a:latin typeface="Times New Roman" pitchFamily="18" charset="0"/>
                <a:cs typeface="Times New Roman" pitchFamily="18" charset="0"/>
              </a:rPr>
              <a:t> </a:t>
            </a:r>
            <a:r>
              <a:rPr sz="2400" spc="-75" dirty="0">
                <a:solidFill>
                  <a:srgbClr val="FFFFFF"/>
                </a:solidFill>
                <a:latin typeface="Times New Roman" pitchFamily="18" charset="0"/>
                <a:cs typeface="Times New Roman" pitchFamily="18" charset="0"/>
              </a:rPr>
              <a:t>as</a:t>
            </a:r>
            <a:r>
              <a:rPr sz="2400" spc="-65" dirty="0">
                <a:solidFill>
                  <a:srgbClr val="FFFFFF"/>
                </a:solidFill>
                <a:latin typeface="Times New Roman" pitchFamily="18" charset="0"/>
                <a:cs typeface="Times New Roman" pitchFamily="18" charset="0"/>
              </a:rPr>
              <a:t> </a:t>
            </a:r>
            <a:r>
              <a:rPr sz="2400" spc="-180" dirty="0">
                <a:solidFill>
                  <a:srgbClr val="FFFFFF"/>
                </a:solidFill>
                <a:latin typeface="Times New Roman" pitchFamily="18" charset="0"/>
                <a:cs typeface="Times New Roman" pitchFamily="18" charset="0"/>
              </a:rPr>
              <a:t>this</a:t>
            </a:r>
            <a:r>
              <a:rPr sz="2400" spc="5" dirty="0">
                <a:solidFill>
                  <a:srgbClr val="FFFFFF"/>
                </a:solidFill>
                <a:latin typeface="Times New Roman" pitchFamily="18" charset="0"/>
                <a:cs typeface="Times New Roman" pitchFamily="18" charset="0"/>
              </a:rPr>
              <a:t> </a:t>
            </a:r>
            <a:r>
              <a:rPr sz="2400" spc="-385" dirty="0">
                <a:solidFill>
                  <a:srgbClr val="FFFFFF"/>
                </a:solidFill>
                <a:latin typeface="Times New Roman" pitchFamily="18" charset="0"/>
                <a:cs typeface="Times New Roman" pitchFamily="18" charset="0"/>
              </a:rPr>
              <a:t>is</a:t>
            </a:r>
            <a:r>
              <a:rPr sz="2400" spc="210" dirty="0">
                <a:solidFill>
                  <a:srgbClr val="FFFFFF"/>
                </a:solidFill>
                <a:latin typeface="Times New Roman" pitchFamily="18" charset="0"/>
                <a:cs typeface="Times New Roman" pitchFamily="18" charset="0"/>
              </a:rPr>
              <a:t> </a:t>
            </a:r>
            <a:r>
              <a:rPr sz="2400" spc="50" dirty="0">
                <a:solidFill>
                  <a:srgbClr val="FFFFFF"/>
                </a:solidFill>
                <a:latin typeface="Times New Roman" pitchFamily="18" charset="0"/>
                <a:cs typeface="Times New Roman" pitchFamily="18" charset="0"/>
              </a:rPr>
              <a:t>an</a:t>
            </a:r>
            <a:r>
              <a:rPr sz="2400" spc="-50" dirty="0">
                <a:solidFill>
                  <a:srgbClr val="FFFFFF"/>
                </a:solidFill>
                <a:latin typeface="Times New Roman" pitchFamily="18" charset="0"/>
                <a:cs typeface="Times New Roman" pitchFamily="18" charset="0"/>
              </a:rPr>
              <a:t> </a:t>
            </a:r>
            <a:r>
              <a:rPr sz="2400" spc="-80" dirty="0">
                <a:solidFill>
                  <a:srgbClr val="FFFFFF"/>
                </a:solidFill>
                <a:latin typeface="Times New Roman" pitchFamily="18" charset="0"/>
                <a:cs typeface="Times New Roman" pitchFamily="18" charset="0"/>
              </a:rPr>
              <a:t>informal</a:t>
            </a:r>
            <a:r>
              <a:rPr sz="2400" spc="-45" dirty="0">
                <a:solidFill>
                  <a:srgbClr val="FFFFFF"/>
                </a:solidFill>
                <a:latin typeface="Times New Roman" pitchFamily="18" charset="0"/>
                <a:cs typeface="Times New Roman" pitchFamily="18" charset="0"/>
              </a:rPr>
              <a:t> research,</a:t>
            </a:r>
            <a:r>
              <a:rPr sz="2400" spc="-55" dirty="0">
                <a:solidFill>
                  <a:srgbClr val="FFFFFF"/>
                </a:solidFill>
                <a:latin typeface="Times New Roman" pitchFamily="18" charset="0"/>
                <a:cs typeface="Times New Roman" pitchFamily="18" charset="0"/>
              </a:rPr>
              <a:t> </a:t>
            </a:r>
            <a:r>
              <a:rPr sz="2400" spc="-25" dirty="0">
                <a:solidFill>
                  <a:srgbClr val="FFFFFF"/>
                </a:solidFill>
                <a:latin typeface="Times New Roman" pitchFamily="18" charset="0"/>
                <a:cs typeface="Times New Roman" pitchFamily="18" charset="0"/>
              </a:rPr>
              <a:t>you </a:t>
            </a:r>
            <a:r>
              <a:rPr sz="2400" spc="-70" dirty="0">
                <a:solidFill>
                  <a:srgbClr val="FFFFFF"/>
                </a:solidFill>
                <a:latin typeface="Times New Roman" pitchFamily="18" charset="0"/>
                <a:cs typeface="Times New Roman" pitchFamily="18" charset="0"/>
              </a:rPr>
              <a:t>might</a:t>
            </a:r>
            <a:r>
              <a:rPr sz="2400" spc="-130" dirty="0">
                <a:solidFill>
                  <a:srgbClr val="FFFFFF"/>
                </a:solidFill>
                <a:latin typeface="Times New Roman" pitchFamily="18" charset="0"/>
                <a:cs typeface="Times New Roman" pitchFamily="18" charset="0"/>
              </a:rPr>
              <a:t> </a:t>
            </a:r>
            <a:r>
              <a:rPr sz="2400" spc="-45" dirty="0">
                <a:solidFill>
                  <a:srgbClr val="FFFFFF"/>
                </a:solidFill>
                <a:latin typeface="Times New Roman" pitchFamily="18" charset="0"/>
                <a:cs typeface="Times New Roman" pitchFamily="18" charset="0"/>
              </a:rPr>
              <a:t>also</a:t>
            </a:r>
            <a:r>
              <a:rPr sz="2400" spc="-140" dirty="0">
                <a:solidFill>
                  <a:srgbClr val="FFFFFF"/>
                </a:solidFill>
                <a:latin typeface="Times New Roman" pitchFamily="18" charset="0"/>
                <a:cs typeface="Times New Roman" pitchFamily="18" charset="0"/>
              </a:rPr>
              <a:t> </a:t>
            </a:r>
            <a:r>
              <a:rPr sz="2400" spc="-30" dirty="0">
                <a:solidFill>
                  <a:srgbClr val="FFFFFF"/>
                </a:solidFill>
                <a:latin typeface="Times New Roman" pitchFamily="18" charset="0"/>
                <a:cs typeface="Times New Roman" pitchFamily="18" charset="0"/>
              </a:rPr>
              <a:t>not</a:t>
            </a:r>
            <a:r>
              <a:rPr sz="2400" spc="-105" dirty="0">
                <a:solidFill>
                  <a:srgbClr val="FFFFFF"/>
                </a:solidFill>
                <a:latin typeface="Times New Roman" pitchFamily="18" charset="0"/>
                <a:cs typeface="Times New Roman" pitchFamily="18" charset="0"/>
              </a:rPr>
              <a:t> </a:t>
            </a:r>
            <a:r>
              <a:rPr sz="2400" spc="-114" dirty="0">
                <a:solidFill>
                  <a:srgbClr val="FFFFFF"/>
                </a:solidFill>
                <a:latin typeface="Times New Roman" pitchFamily="18" charset="0"/>
                <a:cs typeface="Times New Roman" pitchFamily="18" charset="0"/>
              </a:rPr>
              <a:t>worry </a:t>
            </a:r>
            <a:r>
              <a:rPr sz="2400" dirty="0">
                <a:solidFill>
                  <a:srgbClr val="FFFFFF"/>
                </a:solidFill>
                <a:latin typeface="Times New Roman" pitchFamily="18" charset="0"/>
                <a:cs typeface="Times New Roman" pitchFamily="18" charset="0"/>
              </a:rPr>
              <a:t>about</a:t>
            </a:r>
            <a:r>
              <a:rPr sz="2400" spc="-105"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the</a:t>
            </a:r>
            <a:r>
              <a:rPr sz="2400" spc="-150" dirty="0">
                <a:solidFill>
                  <a:srgbClr val="FFFFFF"/>
                </a:solidFill>
                <a:latin typeface="Times New Roman" pitchFamily="18" charset="0"/>
                <a:cs typeface="Times New Roman" pitchFamily="18" charset="0"/>
              </a:rPr>
              <a:t> </a:t>
            </a:r>
            <a:r>
              <a:rPr sz="2400" spc="-20" dirty="0">
                <a:solidFill>
                  <a:srgbClr val="FFFFFF"/>
                </a:solidFill>
                <a:latin typeface="Times New Roman" pitchFamily="18" charset="0"/>
                <a:cs typeface="Times New Roman" pitchFamily="18" charset="0"/>
              </a:rPr>
              <a:t>source</a:t>
            </a:r>
            <a:r>
              <a:rPr sz="2400" spc="-75" dirty="0">
                <a:solidFill>
                  <a:srgbClr val="FFFFFF"/>
                </a:solidFill>
                <a:latin typeface="Times New Roman" pitchFamily="18" charset="0"/>
                <a:cs typeface="Times New Roman" pitchFamily="18" charset="0"/>
              </a:rPr>
              <a:t> </a:t>
            </a:r>
            <a:r>
              <a:rPr sz="2400" dirty="0">
                <a:solidFill>
                  <a:srgbClr val="FFFFFF"/>
                </a:solidFill>
                <a:latin typeface="Times New Roman" pitchFamily="18" charset="0"/>
                <a:cs typeface="Times New Roman" pitchFamily="18" charset="0"/>
              </a:rPr>
              <a:t>of</a:t>
            </a:r>
            <a:r>
              <a:rPr sz="2400" spc="-130" dirty="0">
                <a:solidFill>
                  <a:srgbClr val="FFFFFF"/>
                </a:solidFill>
                <a:latin typeface="Times New Roman" pitchFamily="18" charset="0"/>
                <a:cs typeface="Times New Roman" pitchFamily="18" charset="0"/>
              </a:rPr>
              <a:t> </a:t>
            </a:r>
            <a:r>
              <a:rPr sz="2400" spc="-10" dirty="0">
                <a:solidFill>
                  <a:srgbClr val="FFFFFF"/>
                </a:solidFill>
                <a:latin typeface="Times New Roman" pitchFamily="18" charset="0"/>
                <a:cs typeface="Times New Roman" pitchFamily="18" charset="0"/>
              </a:rPr>
              <a:t>information.</a:t>
            </a:r>
            <a:endParaRP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737512" y="1054827"/>
            <a:ext cx="9223375" cy="959621"/>
          </a:xfrm>
          <a:prstGeom prst="rect">
            <a:avLst/>
          </a:prstGeom>
        </p:spPr>
        <p:txBody>
          <a:bodyPr vert="horz" wrap="square" lIns="0" tIns="462660" rIns="0" bIns="0" rtlCol="0">
            <a:spAutoFit/>
          </a:bodyPr>
          <a:lstStyle/>
          <a:p>
            <a:pPr>
              <a:lnSpc>
                <a:spcPct val="100000"/>
              </a:lnSpc>
              <a:spcBef>
                <a:spcPts val="100"/>
              </a:spcBef>
            </a:pPr>
            <a:r>
              <a:rPr lang="en-US" sz="3200" b="1" spc="-204" dirty="0">
                <a:solidFill>
                  <a:schemeClr val="bg1"/>
                </a:solidFill>
                <a:latin typeface="Tahoma"/>
                <a:cs typeface="Tahoma"/>
              </a:rPr>
              <a:t>2. </a:t>
            </a:r>
            <a:r>
              <a:rPr sz="3200" b="1" spc="-204" dirty="0">
                <a:solidFill>
                  <a:schemeClr val="bg1"/>
                </a:solidFill>
                <a:latin typeface="Tahoma"/>
                <a:cs typeface="Tahoma"/>
              </a:rPr>
              <a:t>Pre-</a:t>
            </a:r>
            <a:r>
              <a:rPr sz="3200" b="1" spc="-80" dirty="0">
                <a:solidFill>
                  <a:schemeClr val="bg1"/>
                </a:solidFill>
                <a:latin typeface="Tahoma"/>
                <a:cs typeface="Tahoma"/>
              </a:rPr>
              <a:t>experimental</a:t>
            </a:r>
            <a:r>
              <a:rPr sz="3200" b="1" spc="-185" dirty="0">
                <a:solidFill>
                  <a:schemeClr val="bg1"/>
                </a:solidFill>
                <a:latin typeface="Tahoma"/>
                <a:cs typeface="Tahoma"/>
              </a:rPr>
              <a:t> </a:t>
            </a:r>
            <a:r>
              <a:rPr sz="3200" b="1" spc="-50" dirty="0">
                <a:solidFill>
                  <a:schemeClr val="bg1"/>
                </a:solidFill>
                <a:latin typeface="Tahoma"/>
                <a:cs typeface="Tahoma"/>
              </a:rPr>
              <a:t>Research</a:t>
            </a:r>
            <a:r>
              <a:rPr sz="3200" b="1" spc="-220" dirty="0">
                <a:solidFill>
                  <a:schemeClr val="bg1"/>
                </a:solidFill>
                <a:latin typeface="Tahoma"/>
                <a:cs typeface="Tahoma"/>
              </a:rPr>
              <a:t> </a:t>
            </a:r>
            <a:r>
              <a:rPr sz="3200" b="1" spc="-45" dirty="0">
                <a:solidFill>
                  <a:schemeClr val="bg1"/>
                </a:solidFill>
                <a:latin typeface="Tahoma"/>
                <a:cs typeface="Tahoma"/>
              </a:rPr>
              <a:t>Design</a:t>
            </a:r>
            <a:endParaRPr sz="3200" dirty="0">
              <a:solidFill>
                <a:schemeClr val="bg1"/>
              </a:solidFill>
              <a:latin typeface="Tahoma"/>
              <a:cs typeface="Tahoma"/>
            </a:endParaRPr>
          </a:p>
        </p:txBody>
      </p:sp>
      <p:sp>
        <p:nvSpPr>
          <p:cNvPr id="12" name="object 12"/>
          <p:cNvSpPr txBox="1"/>
          <p:nvPr/>
        </p:nvSpPr>
        <p:spPr>
          <a:xfrm>
            <a:off x="522962" y="2057400"/>
            <a:ext cx="11125200" cy="4653838"/>
          </a:xfrm>
          <a:prstGeom prst="rect">
            <a:avLst/>
          </a:prstGeom>
        </p:spPr>
        <p:txBody>
          <a:bodyPr vert="horz" wrap="square" lIns="0" tIns="11430" rIns="0" bIns="0" rtlCol="0">
            <a:spAutoFit/>
          </a:bodyPr>
          <a:lstStyle/>
          <a:p>
            <a:pPr marL="342900" indent="-342900" algn="just" rtl="0" fontAlgn="base">
              <a:buFont typeface="Arial" pitchFamily="34" charset="0"/>
              <a:buChar char="•"/>
            </a:pPr>
            <a:r>
              <a:rPr lang="en-US" sz="2000" dirty="0">
                <a:solidFill>
                  <a:schemeClr val="bg1"/>
                </a:solidFill>
                <a:latin typeface="Times New Roman" pitchFamily="18" charset="0"/>
                <a:cs typeface="Times New Roman" pitchFamily="18" charset="0"/>
              </a:rPr>
              <a:t>Pre-experimental design involves one or more experimental groups that are observed under certain treatments. </a:t>
            </a:r>
          </a:p>
          <a:p>
            <a:pPr marL="342900" indent="-342900" algn="just" rtl="0" fontAlgn="base">
              <a:buFont typeface="Arial" pitchFamily="34" charset="0"/>
              <a:buChar char="•"/>
            </a:pPr>
            <a:r>
              <a:rPr lang="en-US" sz="2000" dirty="0">
                <a:solidFill>
                  <a:schemeClr val="bg1"/>
                </a:solidFill>
                <a:latin typeface="Times New Roman" pitchFamily="18" charset="0"/>
                <a:cs typeface="Times New Roman" pitchFamily="18" charset="0"/>
              </a:rPr>
              <a:t>It's the simplest type of research design and follows the basic steps of an experiment.</a:t>
            </a:r>
          </a:p>
          <a:p>
            <a:pPr marL="342900" indent="-342900" algn="just" rtl="0" fontAlgn="base">
              <a:buFont typeface="Arial" pitchFamily="34" charset="0"/>
              <a:buChar char="•"/>
            </a:pPr>
            <a:r>
              <a:rPr lang="en-US" sz="2000" dirty="0">
                <a:solidFill>
                  <a:schemeClr val="bg1"/>
                </a:solidFill>
                <a:latin typeface="Times New Roman" pitchFamily="18" charset="0"/>
                <a:cs typeface="Times New Roman" pitchFamily="18" charset="0"/>
              </a:rPr>
              <a:t>However, pre-experimental design lacks a comparison group. This means researchers can say that participants who received a treatment showed some change, but they can't be sure that the treatment caused the change.</a:t>
            </a:r>
          </a:p>
          <a:p>
            <a:pPr marL="342900" indent="-342900" algn="just" rtl="0" fontAlgn="base">
              <a:buFont typeface="Arial" pitchFamily="34" charset="0"/>
              <a:buChar char="•"/>
            </a:pPr>
            <a:r>
              <a:rPr lang="en-US" sz="2000" dirty="0">
                <a:solidFill>
                  <a:schemeClr val="bg1"/>
                </a:solidFill>
                <a:latin typeface="Times New Roman" pitchFamily="18" charset="0"/>
                <a:cs typeface="Times New Roman" pitchFamily="18" charset="0"/>
              </a:rPr>
              <a:t>Despite this limitation, pre-experimental design can still be useful for exploratory research to see if further study is feasible.</a:t>
            </a:r>
          </a:p>
          <a:p>
            <a:pPr marL="356870" marR="5080" indent="-344805" algn="just">
              <a:lnSpc>
                <a:spcPct val="100000"/>
              </a:lnSpc>
              <a:spcBef>
                <a:spcPts val="90"/>
              </a:spcBef>
            </a:pPr>
            <a:endParaRPr lang="en-US" sz="2000" b="1" spc="484" dirty="0">
              <a:solidFill>
                <a:schemeClr val="bg1"/>
              </a:solidFill>
              <a:latin typeface="Times New Roman" pitchFamily="18" charset="0"/>
              <a:cs typeface="Times New Roman" pitchFamily="18" charset="0"/>
            </a:endParaRPr>
          </a:p>
          <a:p>
            <a:pPr fontAlgn="base"/>
            <a:r>
              <a:rPr lang="en-US" sz="2000" b="1" dirty="0">
                <a:solidFill>
                  <a:schemeClr val="bg1"/>
                </a:solidFill>
                <a:latin typeface="Times New Roman" pitchFamily="18" charset="0"/>
                <a:cs typeface="Times New Roman" pitchFamily="18" charset="0"/>
              </a:rPr>
              <a:t>Types of Pre-Experimental Designs</a:t>
            </a:r>
          </a:p>
          <a:p>
            <a:pPr rtl="0" fontAlgn="base"/>
            <a:r>
              <a:rPr lang="en-US" sz="2000" dirty="0">
                <a:solidFill>
                  <a:schemeClr val="bg1"/>
                </a:solidFill>
                <a:latin typeface="Times New Roman" pitchFamily="18" charset="0"/>
                <a:cs typeface="Times New Roman" pitchFamily="18" charset="0"/>
              </a:rPr>
              <a:t>There are 3 types of Pre-Experimental Designs:</a:t>
            </a:r>
          </a:p>
          <a:p>
            <a:pPr marL="342900" indent="-342900" fontAlgn="base">
              <a:buFont typeface="Arial" pitchFamily="34" charset="0"/>
              <a:buChar char="•"/>
            </a:pPr>
            <a:r>
              <a:rPr lang="en-US" sz="2000" dirty="0">
                <a:solidFill>
                  <a:schemeClr val="bg1"/>
                </a:solidFill>
                <a:latin typeface="Times New Roman" pitchFamily="18" charset="0"/>
                <a:cs typeface="Times New Roman" pitchFamily="18" charset="0"/>
              </a:rPr>
              <a:t>One-shot case study design</a:t>
            </a:r>
          </a:p>
          <a:p>
            <a:pPr marL="342900" indent="-342900" fontAlgn="base">
              <a:buFont typeface="Arial" pitchFamily="34" charset="0"/>
              <a:buChar char="•"/>
            </a:pPr>
            <a:r>
              <a:rPr lang="en-US" sz="2000" dirty="0">
                <a:solidFill>
                  <a:schemeClr val="bg1"/>
                </a:solidFill>
                <a:latin typeface="Times New Roman" pitchFamily="18" charset="0"/>
                <a:cs typeface="Times New Roman" pitchFamily="18" charset="0"/>
              </a:rPr>
              <a:t>One-group pretest-posttest design</a:t>
            </a:r>
          </a:p>
          <a:p>
            <a:pPr marL="342900" indent="-342900" fontAlgn="base">
              <a:buFont typeface="Arial" pitchFamily="34" charset="0"/>
              <a:buChar char="•"/>
            </a:pPr>
            <a:r>
              <a:rPr lang="en-US" sz="2000" dirty="0">
                <a:solidFill>
                  <a:schemeClr val="bg1"/>
                </a:solidFill>
                <a:latin typeface="Times New Roman" pitchFamily="18" charset="0"/>
                <a:cs typeface="Times New Roman" pitchFamily="18" charset="0"/>
              </a:rPr>
              <a:t>Static-group comparison</a:t>
            </a:r>
          </a:p>
          <a:p>
            <a:pPr marL="356870" marR="5080" indent="-344805" algn="just">
              <a:lnSpc>
                <a:spcPct val="100000"/>
              </a:lnSpc>
              <a:spcBef>
                <a:spcPts val="90"/>
              </a:spcBef>
            </a:pPr>
            <a:endParaRPr lang="en-US" sz="2000" spc="484" dirty="0">
              <a:solidFill>
                <a:schemeClr val="bg1"/>
              </a:solidFill>
              <a:latin typeface="Times New Roman" pitchFamily="18" charset="0"/>
              <a:cs typeface="Times New Roman" pitchFamily="18" charset="0"/>
            </a:endParaRPr>
          </a:p>
        </p:txBody>
      </p:sp>
      <p:pic>
        <p:nvPicPr>
          <p:cNvPr id="26626"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476" y="117125"/>
            <a:ext cx="9526524" cy="9711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9223375" cy="492443"/>
          </a:xfrm>
        </p:spPr>
        <p:txBody>
          <a:bodyPr>
            <a:normAutofit/>
          </a:bodyPr>
          <a:lstStyle/>
          <a:p>
            <a:r>
              <a:rPr lang="en-US" sz="2400" b="1" dirty="0">
                <a:solidFill>
                  <a:schemeClr val="tx2"/>
                </a:solidFill>
                <a:latin typeface="Times New Roman" pitchFamily="18" charset="0"/>
                <a:cs typeface="Times New Roman" pitchFamily="18" charset="0"/>
              </a:rPr>
              <a:t>Terms to Understand</a:t>
            </a:r>
            <a:endParaRPr lang="en-IN" sz="2400" b="1" dirty="0">
              <a:solidFill>
                <a:schemeClr val="tx2"/>
              </a:solidFill>
              <a:latin typeface="Times New Roman" pitchFamily="18" charset="0"/>
              <a:cs typeface="Times New Roman" pitchFamily="18" charset="0"/>
            </a:endParaRPr>
          </a:p>
        </p:txBody>
      </p:sp>
      <p:sp>
        <p:nvSpPr>
          <p:cNvPr id="3" name="Text Placeholder 2"/>
          <p:cNvSpPr>
            <a:spLocks noGrp="1"/>
          </p:cNvSpPr>
          <p:nvPr>
            <p:ph idx="1"/>
          </p:nvPr>
        </p:nvSpPr>
        <p:spPr>
          <a:xfrm>
            <a:off x="381000" y="2057400"/>
            <a:ext cx="11277600" cy="5616922"/>
          </a:xfrm>
        </p:spPr>
        <p:txBody>
          <a:bodyPr>
            <a:normAutofit/>
          </a:bodyPr>
          <a:lstStyle/>
          <a:p>
            <a:pPr algn="just">
              <a:spcBef>
                <a:spcPts val="600"/>
              </a:spcBef>
            </a:pPr>
            <a:r>
              <a:rPr lang="en-US" sz="2000" b="1" dirty="0">
                <a:latin typeface="Times New Roman" pitchFamily="18" charset="0"/>
                <a:cs typeface="Times New Roman" pitchFamily="18" charset="0"/>
              </a:rPr>
              <a:t>Independent Variable(s):</a:t>
            </a:r>
            <a:endParaRPr lang="en-US" sz="2000" dirty="0">
              <a:latin typeface="Times New Roman" pitchFamily="18" charset="0"/>
              <a:cs typeface="Times New Roman" pitchFamily="18" charset="0"/>
            </a:endParaRPr>
          </a:p>
          <a:p>
            <a:pPr algn="just">
              <a:spcBef>
                <a:spcPts val="600"/>
              </a:spcBef>
            </a:pPr>
            <a:r>
              <a:rPr lang="en-US" sz="2000" dirty="0">
                <a:latin typeface="Times New Roman" pitchFamily="18" charset="0"/>
                <a:cs typeface="Times New Roman" pitchFamily="18" charset="0"/>
              </a:rPr>
              <a:t>The factors that are manipulated or changed by the researcher (e.g., fertilizer type, teaching method, advertisement, training </a:t>
            </a:r>
            <a:r>
              <a:rPr lang="en-US" sz="2000" dirty="0" err="1">
                <a:latin typeface="Times New Roman" pitchFamily="18" charset="0"/>
                <a:cs typeface="Times New Roman" pitchFamily="18" charset="0"/>
              </a:rPr>
              <a:t>progarm</a:t>
            </a:r>
            <a:r>
              <a:rPr lang="en-US" sz="2000" dirty="0">
                <a:latin typeface="Times New Roman" pitchFamily="18" charset="0"/>
                <a:cs typeface="Times New Roman" pitchFamily="18" charset="0"/>
              </a:rPr>
              <a:t>).</a:t>
            </a:r>
          </a:p>
          <a:p>
            <a:pPr algn="just">
              <a:spcBef>
                <a:spcPts val="600"/>
              </a:spcBef>
            </a:pPr>
            <a:r>
              <a:rPr lang="en-US" sz="2000" b="1" dirty="0">
                <a:latin typeface="Times New Roman" pitchFamily="18" charset="0"/>
                <a:cs typeface="Times New Roman" pitchFamily="18" charset="0"/>
              </a:rPr>
              <a:t>Dependent Variable(s):</a:t>
            </a:r>
            <a:endParaRPr lang="en-US" sz="2000" dirty="0">
              <a:latin typeface="Times New Roman" pitchFamily="18" charset="0"/>
              <a:cs typeface="Times New Roman" pitchFamily="18" charset="0"/>
            </a:endParaRPr>
          </a:p>
          <a:p>
            <a:pPr algn="just">
              <a:spcBef>
                <a:spcPts val="600"/>
              </a:spcBef>
            </a:pPr>
            <a:r>
              <a:rPr lang="en-US" sz="2000" dirty="0">
                <a:latin typeface="Times New Roman" pitchFamily="18" charset="0"/>
                <a:cs typeface="Times New Roman" pitchFamily="18" charset="0"/>
              </a:rPr>
              <a:t>The outcome or response that is measured (e.g., plant height, test scores, product sales, employee performance).</a:t>
            </a:r>
          </a:p>
          <a:p>
            <a:pPr algn="just">
              <a:spcBef>
                <a:spcPts val="600"/>
              </a:spcBef>
            </a:pPr>
            <a:r>
              <a:rPr lang="en-US" sz="2000" b="1" dirty="0">
                <a:latin typeface="Times New Roman" pitchFamily="18" charset="0"/>
                <a:cs typeface="Times New Roman" pitchFamily="18" charset="0"/>
              </a:rPr>
              <a:t>Experimental Units:</a:t>
            </a:r>
            <a:endParaRPr lang="en-US" sz="2000" dirty="0">
              <a:latin typeface="Times New Roman" pitchFamily="18" charset="0"/>
              <a:cs typeface="Times New Roman" pitchFamily="18" charset="0"/>
            </a:endParaRPr>
          </a:p>
          <a:p>
            <a:pPr algn="just" fontAlgn="ctr">
              <a:spcBef>
                <a:spcPts val="600"/>
              </a:spcBef>
            </a:pPr>
            <a:r>
              <a:rPr lang="en-US" sz="2000" dirty="0">
                <a:latin typeface="Times New Roman" pitchFamily="18" charset="0"/>
                <a:cs typeface="Times New Roman" pitchFamily="18" charset="0"/>
              </a:rPr>
              <a:t>The individuals, objects, or entities to which the treatments are applied (e.g., plants, students, </a:t>
            </a:r>
            <a:r>
              <a:rPr lang="en-US" sz="2000" dirty="0" err="1">
                <a:latin typeface="Times New Roman" pitchFamily="18" charset="0"/>
                <a:cs typeface="Times New Roman" pitchFamily="18" charset="0"/>
              </a:rPr>
              <a:t>patients,employees</a:t>
            </a:r>
            <a:r>
              <a:rPr lang="en-US" sz="2000" dirty="0">
                <a:latin typeface="Times New Roman" pitchFamily="18" charset="0"/>
                <a:cs typeface="Times New Roman" pitchFamily="18" charset="0"/>
              </a:rPr>
              <a:t>). </a:t>
            </a:r>
          </a:p>
          <a:p>
            <a:pPr algn="just">
              <a:spcBef>
                <a:spcPts val="600"/>
              </a:spcBef>
            </a:pPr>
            <a:r>
              <a:rPr lang="en-US" sz="2000" b="1" dirty="0">
                <a:latin typeface="Times New Roman" pitchFamily="18" charset="0"/>
                <a:cs typeface="Times New Roman" pitchFamily="18" charset="0"/>
              </a:rPr>
              <a:t>Control Group:</a:t>
            </a:r>
            <a:endParaRPr lang="en-US" sz="2000" dirty="0">
              <a:latin typeface="Times New Roman" pitchFamily="18" charset="0"/>
              <a:cs typeface="Times New Roman" pitchFamily="18" charset="0"/>
            </a:endParaRPr>
          </a:p>
          <a:p>
            <a:pPr algn="just">
              <a:spcBef>
                <a:spcPts val="600"/>
              </a:spcBef>
            </a:pPr>
            <a:r>
              <a:rPr lang="en-US" sz="2000" dirty="0">
                <a:latin typeface="Times New Roman" pitchFamily="18" charset="0"/>
                <a:cs typeface="Times New Roman" pitchFamily="18" charset="0"/>
              </a:rPr>
              <a:t>A group that does not receive the treatment, serving as a baseline for comparison (e.g., a plot with no fertilizer, a group receiving standard teaching). </a:t>
            </a:r>
          </a:p>
          <a:p>
            <a:pPr algn="just">
              <a:spcBef>
                <a:spcPts val="600"/>
              </a:spcBef>
            </a:pPr>
            <a:endParaRPr lang="en-IN" sz="2000" dirty="0">
              <a:latin typeface="Times New Roman" pitchFamily="18" charset="0"/>
              <a:cs typeface="Times New Roman" pitchFamily="18" charset="0"/>
            </a:endParaRPr>
          </a:p>
        </p:txBody>
      </p:sp>
    </p:spTree>
    <p:extLst>
      <p:ext uri="{BB962C8B-B14F-4D97-AF65-F5344CB8AC3E}">
        <p14:creationId xmlns:p14="http://schemas.microsoft.com/office/powerpoint/2010/main" val="3361197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234863" y="814838"/>
            <a:ext cx="10359746" cy="836510"/>
          </a:xfrm>
          <a:prstGeom prst="rect">
            <a:avLst/>
          </a:prstGeom>
        </p:spPr>
        <p:txBody>
          <a:bodyPr vert="horz" wrap="square" lIns="0" tIns="462660" rIns="0" bIns="0" rtlCol="0">
            <a:spAutoFit/>
          </a:bodyPr>
          <a:lstStyle/>
          <a:p>
            <a:pPr>
              <a:lnSpc>
                <a:spcPct val="100000"/>
              </a:lnSpc>
              <a:spcBef>
                <a:spcPts val="100"/>
              </a:spcBef>
            </a:pPr>
            <a:r>
              <a:rPr lang="en-US" sz="2400" b="1" spc="-204" dirty="0">
                <a:solidFill>
                  <a:schemeClr val="bg1"/>
                </a:solidFill>
                <a:latin typeface="Tahoma"/>
                <a:cs typeface="Tahoma"/>
              </a:rPr>
              <a:t>Types of </a:t>
            </a:r>
            <a:r>
              <a:rPr sz="2400" b="1" spc="-204" dirty="0">
                <a:solidFill>
                  <a:schemeClr val="bg1"/>
                </a:solidFill>
                <a:latin typeface="Tahoma"/>
                <a:cs typeface="Tahoma"/>
              </a:rPr>
              <a:t>Pre-</a:t>
            </a:r>
            <a:r>
              <a:rPr sz="2400" b="1" spc="-80" dirty="0">
                <a:solidFill>
                  <a:schemeClr val="bg1"/>
                </a:solidFill>
                <a:latin typeface="Tahoma"/>
                <a:cs typeface="Tahoma"/>
              </a:rPr>
              <a:t>experimental</a:t>
            </a:r>
            <a:r>
              <a:rPr sz="2400" b="1" spc="-185" dirty="0">
                <a:solidFill>
                  <a:schemeClr val="bg1"/>
                </a:solidFill>
                <a:latin typeface="Tahoma"/>
                <a:cs typeface="Tahoma"/>
              </a:rPr>
              <a:t> </a:t>
            </a:r>
            <a:r>
              <a:rPr sz="2400" b="1" spc="-50" dirty="0">
                <a:solidFill>
                  <a:schemeClr val="bg1"/>
                </a:solidFill>
                <a:latin typeface="Tahoma"/>
                <a:cs typeface="Tahoma"/>
              </a:rPr>
              <a:t>Research</a:t>
            </a:r>
            <a:r>
              <a:rPr sz="2400" b="1" spc="-220" dirty="0">
                <a:solidFill>
                  <a:schemeClr val="bg1"/>
                </a:solidFill>
                <a:latin typeface="Tahoma"/>
                <a:cs typeface="Tahoma"/>
              </a:rPr>
              <a:t> </a:t>
            </a:r>
            <a:r>
              <a:rPr sz="2400" b="1" spc="-45" dirty="0">
                <a:solidFill>
                  <a:schemeClr val="bg1"/>
                </a:solidFill>
                <a:latin typeface="Tahoma"/>
                <a:cs typeface="Tahoma"/>
              </a:rPr>
              <a:t>Design</a:t>
            </a:r>
            <a:endParaRPr sz="2400" dirty="0">
              <a:solidFill>
                <a:schemeClr val="bg1"/>
              </a:solidFill>
              <a:latin typeface="Tahoma"/>
              <a:cs typeface="Tahoma"/>
            </a:endParaRPr>
          </a:p>
        </p:txBody>
      </p:sp>
      <p:sp>
        <p:nvSpPr>
          <p:cNvPr id="12" name="object 12"/>
          <p:cNvSpPr txBox="1"/>
          <p:nvPr/>
        </p:nvSpPr>
        <p:spPr>
          <a:xfrm>
            <a:off x="209811" y="1651348"/>
            <a:ext cx="11734800" cy="4782078"/>
          </a:xfrm>
          <a:prstGeom prst="rect">
            <a:avLst/>
          </a:prstGeom>
        </p:spPr>
        <p:txBody>
          <a:bodyPr vert="horz" wrap="square" lIns="0" tIns="11430" rIns="0" bIns="0" rtlCol="0">
            <a:spAutoFit/>
          </a:bodyPr>
          <a:lstStyle/>
          <a:p>
            <a:pPr fontAlgn="base"/>
            <a:r>
              <a:rPr lang="en-US" sz="2400" b="1" dirty="0">
                <a:solidFill>
                  <a:schemeClr val="bg1"/>
                </a:solidFill>
                <a:latin typeface="Times New Roman" pitchFamily="18" charset="0"/>
                <a:cs typeface="Times New Roman" pitchFamily="18" charset="0"/>
              </a:rPr>
              <a:t>1. One-Shot Case Study Design</a:t>
            </a:r>
          </a:p>
          <a:p>
            <a:pPr rtl="0" fontAlgn="base"/>
            <a:r>
              <a:rPr lang="en-US" sz="2000" dirty="0">
                <a:solidFill>
                  <a:schemeClr val="bg1"/>
                </a:solidFill>
                <a:latin typeface="Times New Roman" pitchFamily="18" charset="0"/>
                <a:cs typeface="Times New Roman" pitchFamily="18" charset="0"/>
              </a:rPr>
              <a:t>In this design, a single group is observed at one point in time after receiving some treatment. Researchers compare the outcomes to what they expect would have happened without the treatment and to other casually observed events. There is no control or comparison group.</a:t>
            </a:r>
          </a:p>
          <a:p>
            <a:pPr rtl="0" fontAlgn="base"/>
            <a:r>
              <a:rPr lang="en-US" sz="2000" b="1" dirty="0">
                <a:solidFill>
                  <a:schemeClr val="bg1"/>
                </a:solidFill>
                <a:effectLst/>
                <a:latin typeface="Times New Roman" pitchFamily="18" charset="0"/>
                <a:cs typeface="Times New Roman" pitchFamily="18" charset="0"/>
              </a:rPr>
              <a:t>For example:</a:t>
            </a:r>
            <a:r>
              <a:rPr lang="en-US" sz="2000" dirty="0">
                <a:solidFill>
                  <a:schemeClr val="bg1"/>
                </a:solidFill>
                <a:latin typeface="Times New Roman" pitchFamily="18" charset="0"/>
                <a:cs typeface="Times New Roman" pitchFamily="18" charset="0"/>
              </a:rPr>
              <a:t> a new teaching method is introduced in a classroom, and student performance is assessed at the end of the semester. </a:t>
            </a:r>
          </a:p>
          <a:p>
            <a:r>
              <a:rPr lang="en-US" sz="2400" b="1" dirty="0">
                <a:solidFill>
                  <a:schemeClr val="bg1"/>
                </a:solidFill>
                <a:latin typeface="Times New Roman" pitchFamily="18" charset="0"/>
                <a:cs typeface="Times New Roman" pitchFamily="18" charset="0"/>
              </a:rPr>
              <a:t>2. One-Group Pretest-Posttest Design:</a:t>
            </a:r>
            <a:endParaRPr lang="en-US" sz="2400" dirty="0">
              <a:solidFill>
                <a:schemeClr val="bg1"/>
              </a:solidFill>
              <a:latin typeface="Times New Roman" pitchFamily="18" charset="0"/>
              <a:cs typeface="Times New Roman" pitchFamily="18" charset="0"/>
            </a:endParaRPr>
          </a:p>
          <a:p>
            <a:pPr fontAlgn="ctr"/>
            <a:r>
              <a:rPr lang="en-US" sz="2000" dirty="0">
                <a:solidFill>
                  <a:schemeClr val="bg1"/>
                </a:solidFill>
                <a:latin typeface="Times New Roman" pitchFamily="18" charset="0"/>
                <a:cs typeface="Times New Roman" pitchFamily="18" charset="0"/>
              </a:rPr>
              <a:t>A single group is assessed before (pre-test) and after (post-test) the treatment. </a:t>
            </a:r>
          </a:p>
          <a:p>
            <a:pPr fontAlgn="ctr"/>
            <a:r>
              <a:rPr lang="en-US" sz="2000" b="1" dirty="0">
                <a:solidFill>
                  <a:schemeClr val="bg1"/>
                </a:solidFill>
                <a:latin typeface="Times New Roman" pitchFamily="18" charset="0"/>
                <a:cs typeface="Times New Roman" pitchFamily="18" charset="0"/>
              </a:rPr>
              <a:t>For example</a:t>
            </a:r>
            <a:r>
              <a:rPr lang="en-US" sz="2000" dirty="0">
                <a:solidFill>
                  <a:schemeClr val="bg1"/>
                </a:solidFill>
                <a:latin typeface="Times New Roman" pitchFamily="18" charset="0"/>
                <a:cs typeface="Times New Roman" pitchFamily="18" charset="0"/>
              </a:rPr>
              <a:t>, a company implements a new wellness program, and employee health is measured before and after the program. </a:t>
            </a:r>
          </a:p>
          <a:p>
            <a:r>
              <a:rPr lang="en-US" sz="2400" b="1" dirty="0">
                <a:solidFill>
                  <a:schemeClr val="bg1"/>
                </a:solidFill>
                <a:latin typeface="Times New Roman" pitchFamily="18" charset="0"/>
                <a:cs typeface="Times New Roman" pitchFamily="18" charset="0"/>
              </a:rPr>
              <a:t>3. Static Group Comparison:</a:t>
            </a:r>
            <a:endParaRPr lang="en-US" sz="2400" dirty="0">
              <a:solidFill>
                <a:schemeClr val="bg1"/>
              </a:solidFill>
              <a:latin typeface="Times New Roman" pitchFamily="18" charset="0"/>
              <a:cs typeface="Times New Roman" pitchFamily="18" charset="0"/>
            </a:endParaRPr>
          </a:p>
          <a:p>
            <a:r>
              <a:rPr lang="en-US" sz="2000" dirty="0">
                <a:solidFill>
                  <a:schemeClr val="bg1"/>
                </a:solidFill>
                <a:latin typeface="Times New Roman" pitchFamily="18" charset="0"/>
                <a:cs typeface="Times New Roman" pitchFamily="18" charset="0"/>
              </a:rPr>
              <a:t>Two groups are compared, but only one group receives the treatment, and both are assessed at the end. </a:t>
            </a:r>
          </a:p>
          <a:p>
            <a:r>
              <a:rPr lang="en-US" sz="2000" b="1" dirty="0">
                <a:solidFill>
                  <a:schemeClr val="bg1"/>
                </a:solidFill>
                <a:latin typeface="Times New Roman" pitchFamily="18" charset="0"/>
                <a:cs typeface="Times New Roman" pitchFamily="18" charset="0"/>
              </a:rPr>
              <a:t>For example, </a:t>
            </a:r>
            <a:r>
              <a:rPr lang="en-US" sz="2000" dirty="0">
                <a:solidFill>
                  <a:schemeClr val="bg1"/>
                </a:solidFill>
                <a:latin typeface="Times New Roman" pitchFamily="18" charset="0"/>
                <a:cs typeface="Times New Roman" pitchFamily="18" charset="0"/>
              </a:rPr>
              <a:t>a researcher compares the performance of students who used a study app with those who didn't, after a test. </a:t>
            </a:r>
          </a:p>
          <a:p>
            <a:pPr rtl="0" fontAlgn="base"/>
            <a:endParaRPr lang="en-US" sz="2000" spc="484" dirty="0">
              <a:solidFill>
                <a:schemeClr val="bg1"/>
              </a:solidFill>
              <a:latin typeface="Times New Roman" pitchFamily="18" charset="0"/>
              <a:cs typeface="Times New Roman" pitchFamily="18" charset="0"/>
            </a:endParaRPr>
          </a:p>
        </p:txBody>
      </p:sp>
      <p:pic>
        <p:nvPicPr>
          <p:cNvPr id="27650"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 y="1"/>
            <a:ext cx="9979152"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32477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838200" y="1447800"/>
            <a:ext cx="10515600" cy="959621"/>
          </a:xfrm>
          <a:prstGeom prst="rect">
            <a:avLst/>
          </a:prstGeom>
        </p:spPr>
        <p:txBody>
          <a:bodyPr vert="horz" wrap="square" lIns="0" tIns="462660" rIns="0" bIns="0" rtlCol="0">
            <a:spAutoFit/>
          </a:bodyPr>
          <a:lstStyle/>
          <a:p>
            <a:pPr>
              <a:lnSpc>
                <a:spcPct val="100000"/>
              </a:lnSpc>
              <a:spcBef>
                <a:spcPts val="100"/>
              </a:spcBef>
            </a:pPr>
            <a:r>
              <a:rPr sz="3200" b="1" spc="-290" dirty="0">
                <a:solidFill>
                  <a:schemeClr val="bg1"/>
                </a:solidFill>
                <a:latin typeface="Tahoma"/>
                <a:cs typeface="Tahoma"/>
              </a:rPr>
              <a:t>True-</a:t>
            </a:r>
            <a:r>
              <a:rPr sz="3200" b="1" spc="-85" dirty="0">
                <a:solidFill>
                  <a:schemeClr val="bg1"/>
                </a:solidFill>
                <a:latin typeface="Tahoma"/>
                <a:cs typeface="Tahoma"/>
              </a:rPr>
              <a:t>experimental</a:t>
            </a:r>
            <a:r>
              <a:rPr sz="3200" b="1" spc="-114" dirty="0">
                <a:solidFill>
                  <a:schemeClr val="bg1"/>
                </a:solidFill>
                <a:latin typeface="Tahoma"/>
                <a:cs typeface="Tahoma"/>
              </a:rPr>
              <a:t> </a:t>
            </a:r>
            <a:r>
              <a:rPr sz="3200" b="1" spc="-60" dirty="0">
                <a:solidFill>
                  <a:schemeClr val="bg1"/>
                </a:solidFill>
                <a:latin typeface="Tahoma"/>
                <a:cs typeface="Tahoma"/>
              </a:rPr>
              <a:t>Research</a:t>
            </a:r>
            <a:r>
              <a:rPr sz="3200" b="1" spc="-180" dirty="0">
                <a:solidFill>
                  <a:schemeClr val="bg1"/>
                </a:solidFill>
                <a:latin typeface="Tahoma"/>
                <a:cs typeface="Tahoma"/>
              </a:rPr>
              <a:t> </a:t>
            </a:r>
            <a:r>
              <a:rPr sz="3200" b="1" spc="-30" dirty="0">
                <a:solidFill>
                  <a:schemeClr val="bg1"/>
                </a:solidFill>
                <a:latin typeface="Tahoma"/>
                <a:cs typeface="Tahoma"/>
              </a:rPr>
              <a:t>Design</a:t>
            </a:r>
            <a:endParaRPr sz="3200" dirty="0">
              <a:solidFill>
                <a:schemeClr val="bg1"/>
              </a:solidFill>
              <a:latin typeface="Tahoma"/>
              <a:cs typeface="Tahoma"/>
            </a:endParaRPr>
          </a:p>
        </p:txBody>
      </p:sp>
      <p:sp>
        <p:nvSpPr>
          <p:cNvPr id="12" name="object 12"/>
          <p:cNvSpPr txBox="1"/>
          <p:nvPr/>
        </p:nvSpPr>
        <p:spPr>
          <a:xfrm>
            <a:off x="759431" y="2703450"/>
            <a:ext cx="10143052" cy="3149324"/>
          </a:xfrm>
          <a:prstGeom prst="rect">
            <a:avLst/>
          </a:prstGeom>
        </p:spPr>
        <p:txBody>
          <a:bodyPr vert="horz" wrap="square" lIns="0" tIns="41910" rIns="0" bIns="0" rtlCol="0">
            <a:spAutoFit/>
          </a:bodyPr>
          <a:lstStyle/>
          <a:p>
            <a:pPr marL="355600" marR="8255" indent="-342900" algn="just">
              <a:lnSpc>
                <a:spcPct val="90000"/>
              </a:lnSpc>
              <a:spcBef>
                <a:spcPts val="330"/>
              </a:spcBef>
              <a:buFont typeface="Arial" pitchFamily="34" charset="0"/>
              <a:buChar char="•"/>
            </a:pPr>
            <a:r>
              <a:rPr sz="2400" spc="-155" dirty="0">
                <a:solidFill>
                  <a:schemeClr val="bg1"/>
                </a:solidFill>
                <a:latin typeface="Times New Roman" pitchFamily="18" charset="0"/>
                <a:cs typeface="Times New Roman" pitchFamily="18" charset="0"/>
              </a:rPr>
              <a:t>This</a:t>
            </a:r>
            <a:r>
              <a:rPr sz="2400" spc="50" dirty="0">
                <a:solidFill>
                  <a:schemeClr val="bg1"/>
                </a:solidFill>
                <a:latin typeface="Times New Roman" pitchFamily="18" charset="0"/>
                <a:cs typeface="Times New Roman" pitchFamily="18" charset="0"/>
              </a:rPr>
              <a:t> </a:t>
            </a:r>
            <a:r>
              <a:rPr sz="2400" spc="-30" dirty="0">
                <a:solidFill>
                  <a:schemeClr val="bg1"/>
                </a:solidFill>
                <a:latin typeface="Times New Roman" pitchFamily="18" charset="0"/>
                <a:cs typeface="Times New Roman" pitchFamily="18" charset="0"/>
              </a:rPr>
              <a:t>is</a:t>
            </a:r>
            <a:r>
              <a:rPr sz="2400" spc="3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60"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most</a:t>
            </a:r>
            <a:r>
              <a:rPr sz="2400" spc="50" dirty="0">
                <a:solidFill>
                  <a:schemeClr val="bg1"/>
                </a:solidFill>
                <a:latin typeface="Times New Roman" pitchFamily="18" charset="0"/>
                <a:cs typeface="Times New Roman" pitchFamily="18" charset="0"/>
              </a:rPr>
              <a:t> </a:t>
            </a:r>
            <a:r>
              <a:rPr sz="2400" spc="55" dirty="0">
                <a:solidFill>
                  <a:schemeClr val="bg1"/>
                </a:solidFill>
                <a:latin typeface="Times New Roman" pitchFamily="18" charset="0"/>
                <a:cs typeface="Times New Roman" pitchFamily="18" charset="0"/>
              </a:rPr>
              <a:t>accurate</a:t>
            </a:r>
            <a:r>
              <a:rPr sz="2400" spc="5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form</a:t>
            </a:r>
            <a:r>
              <a:rPr sz="2400" spc="5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of</a:t>
            </a:r>
            <a:r>
              <a:rPr sz="2400" spc="55"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experimental</a:t>
            </a:r>
            <a:r>
              <a:rPr sz="2400" spc="3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research</a:t>
            </a:r>
            <a:r>
              <a:rPr sz="2400" spc="6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design</a:t>
            </a:r>
            <a:r>
              <a:rPr sz="2400" spc="6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as</a:t>
            </a:r>
            <a:r>
              <a:rPr sz="2400" spc="50" dirty="0">
                <a:solidFill>
                  <a:schemeClr val="bg1"/>
                </a:solidFill>
                <a:latin typeface="Times New Roman" pitchFamily="18" charset="0"/>
                <a:cs typeface="Times New Roman" pitchFamily="18" charset="0"/>
              </a:rPr>
              <a:t> </a:t>
            </a:r>
            <a:r>
              <a:rPr sz="2400" spc="-25" dirty="0">
                <a:solidFill>
                  <a:schemeClr val="bg1"/>
                </a:solidFill>
                <a:latin typeface="Times New Roman" pitchFamily="18" charset="0"/>
                <a:cs typeface="Times New Roman" pitchFamily="18" charset="0"/>
              </a:rPr>
              <a:t>it </a:t>
            </a:r>
            <a:r>
              <a:rPr sz="2400" spc="-80" dirty="0">
                <a:solidFill>
                  <a:schemeClr val="bg1"/>
                </a:solidFill>
                <a:latin typeface="Times New Roman" pitchFamily="18" charset="0"/>
                <a:cs typeface="Times New Roman" pitchFamily="18" charset="0"/>
              </a:rPr>
              <a:t>relies</a:t>
            </a:r>
            <a:r>
              <a:rPr sz="2400" spc="-1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on the</a:t>
            </a:r>
            <a:r>
              <a:rPr sz="2400" spc="-10" dirty="0">
                <a:solidFill>
                  <a:schemeClr val="bg1"/>
                </a:solidFill>
                <a:latin typeface="Times New Roman" pitchFamily="18" charset="0"/>
                <a:cs typeface="Times New Roman" pitchFamily="18" charset="0"/>
              </a:rPr>
              <a:t> </a:t>
            </a:r>
            <a:r>
              <a:rPr sz="2400" spc="-55" dirty="0">
                <a:solidFill>
                  <a:schemeClr val="bg1"/>
                </a:solidFill>
                <a:latin typeface="Times New Roman" pitchFamily="18" charset="0"/>
                <a:cs typeface="Times New Roman" pitchFamily="18" charset="0"/>
              </a:rPr>
              <a:t>statistical</a:t>
            </a:r>
            <a:r>
              <a:rPr sz="2400" spc="10" dirty="0">
                <a:solidFill>
                  <a:schemeClr val="bg1"/>
                </a:solidFill>
                <a:latin typeface="Times New Roman" pitchFamily="18" charset="0"/>
                <a:cs typeface="Times New Roman" pitchFamily="18" charset="0"/>
              </a:rPr>
              <a:t> </a:t>
            </a:r>
            <a:r>
              <a:rPr sz="2400" spc="-65" dirty="0">
                <a:solidFill>
                  <a:schemeClr val="bg1"/>
                </a:solidFill>
                <a:latin typeface="Times New Roman" pitchFamily="18" charset="0"/>
                <a:cs typeface="Times New Roman" pitchFamily="18" charset="0"/>
              </a:rPr>
              <a:t>hypothesis</a:t>
            </a:r>
            <a:r>
              <a:rPr sz="2400" spc="-1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to</a:t>
            </a:r>
            <a:r>
              <a:rPr sz="2400" spc="-1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prove</a:t>
            </a:r>
            <a:r>
              <a:rPr sz="2400" spc="1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or</a:t>
            </a:r>
            <a:r>
              <a:rPr sz="2400" spc="-10" dirty="0">
                <a:solidFill>
                  <a:schemeClr val="bg1"/>
                </a:solidFill>
                <a:latin typeface="Times New Roman" pitchFamily="18" charset="0"/>
                <a:cs typeface="Times New Roman" pitchFamily="18" charset="0"/>
              </a:rPr>
              <a:t> disprove</a:t>
            </a:r>
            <a:r>
              <a:rPr sz="2400" spc="-2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 </a:t>
            </a:r>
            <a:r>
              <a:rPr sz="2400" spc="-55" dirty="0">
                <a:solidFill>
                  <a:schemeClr val="bg1"/>
                </a:solidFill>
                <a:latin typeface="Times New Roman" pitchFamily="18" charset="0"/>
                <a:cs typeface="Times New Roman" pitchFamily="18" charset="0"/>
              </a:rPr>
              <a:t>hypothesis. </a:t>
            </a:r>
            <a:endParaRPr lang="en-US" sz="2400" spc="-55" dirty="0">
              <a:solidFill>
                <a:schemeClr val="bg1"/>
              </a:solidFill>
              <a:latin typeface="Times New Roman" pitchFamily="18" charset="0"/>
              <a:cs typeface="Times New Roman" pitchFamily="18" charset="0"/>
            </a:endParaRPr>
          </a:p>
          <a:p>
            <a:pPr marL="355600" marR="8255" indent="-342900" algn="just">
              <a:lnSpc>
                <a:spcPct val="90000"/>
              </a:lnSpc>
              <a:spcBef>
                <a:spcPts val="330"/>
              </a:spcBef>
              <a:buFont typeface="Arial" pitchFamily="34" charset="0"/>
              <a:buChar char="•"/>
            </a:pPr>
            <a:r>
              <a:rPr sz="2400" spc="-50" dirty="0">
                <a:solidFill>
                  <a:schemeClr val="bg1"/>
                </a:solidFill>
                <a:latin typeface="Times New Roman" pitchFamily="18" charset="0"/>
                <a:cs typeface="Times New Roman" pitchFamily="18" charset="0"/>
              </a:rPr>
              <a:t>This</a:t>
            </a:r>
            <a:r>
              <a:rPr sz="2400" spc="34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is</a:t>
            </a:r>
            <a:r>
              <a:rPr sz="2400" spc="34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the</a:t>
            </a:r>
            <a:r>
              <a:rPr sz="2400" spc="35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most</a:t>
            </a:r>
            <a:r>
              <a:rPr sz="2400" spc="365"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commonly</a:t>
            </a:r>
            <a:r>
              <a:rPr sz="2400" spc="36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used</a:t>
            </a:r>
            <a:r>
              <a:rPr sz="2400" spc="35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method</a:t>
            </a:r>
            <a:r>
              <a:rPr sz="2400" spc="37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implemented</a:t>
            </a:r>
            <a:r>
              <a:rPr sz="2400" spc="360" dirty="0">
                <a:solidFill>
                  <a:schemeClr val="bg1"/>
                </a:solidFill>
                <a:latin typeface="Times New Roman" pitchFamily="18" charset="0"/>
                <a:cs typeface="Times New Roman" pitchFamily="18" charset="0"/>
              </a:rPr>
              <a:t> </a:t>
            </a:r>
            <a:r>
              <a:rPr sz="2400" dirty="0">
                <a:solidFill>
                  <a:schemeClr val="bg1"/>
                </a:solidFill>
                <a:latin typeface="Times New Roman" pitchFamily="18" charset="0"/>
                <a:cs typeface="Times New Roman" pitchFamily="18" charset="0"/>
              </a:rPr>
              <a:t>in</a:t>
            </a:r>
            <a:r>
              <a:rPr sz="2400" spc="350" dirty="0">
                <a:solidFill>
                  <a:schemeClr val="bg1"/>
                </a:solidFill>
                <a:latin typeface="Times New Roman" pitchFamily="18" charset="0"/>
                <a:cs typeface="Times New Roman" pitchFamily="18" charset="0"/>
              </a:rPr>
              <a:t> </a:t>
            </a:r>
            <a:r>
              <a:rPr sz="2400" spc="-10" dirty="0">
                <a:solidFill>
                  <a:schemeClr val="bg1"/>
                </a:solidFill>
                <a:latin typeface="Times New Roman" pitchFamily="18" charset="0"/>
                <a:cs typeface="Times New Roman" pitchFamily="18" charset="0"/>
              </a:rPr>
              <a:t>Physical </a:t>
            </a:r>
            <a:r>
              <a:rPr sz="2400" dirty="0">
                <a:solidFill>
                  <a:schemeClr val="bg1"/>
                </a:solidFill>
                <a:latin typeface="Times New Roman" pitchFamily="18" charset="0"/>
                <a:cs typeface="Times New Roman" pitchFamily="18" charset="0"/>
              </a:rPr>
              <a:t>Science.</a:t>
            </a:r>
            <a:r>
              <a:rPr sz="2400" spc="70" dirty="0">
                <a:solidFill>
                  <a:schemeClr val="bg1"/>
                </a:solidFill>
                <a:latin typeface="Times New Roman" pitchFamily="18" charset="0"/>
                <a:cs typeface="Times New Roman" pitchFamily="18" charset="0"/>
              </a:rPr>
              <a:t> </a:t>
            </a:r>
            <a:r>
              <a:rPr sz="2400" spc="165" dirty="0">
                <a:solidFill>
                  <a:schemeClr val="bg1"/>
                </a:solidFill>
                <a:latin typeface="Times New Roman" pitchFamily="18" charset="0"/>
                <a:cs typeface="Times New Roman" pitchFamily="18" charset="0"/>
              </a:rPr>
              <a:t> </a:t>
            </a:r>
            <a:endParaRPr lang="en-US" sz="2400" spc="165" dirty="0">
              <a:solidFill>
                <a:schemeClr val="bg1"/>
              </a:solidFill>
              <a:latin typeface="Times New Roman" pitchFamily="18" charset="0"/>
              <a:cs typeface="Times New Roman" pitchFamily="18" charset="0"/>
            </a:endParaRPr>
          </a:p>
          <a:p>
            <a:pPr marL="355600" marR="8255" indent="-342900" algn="just">
              <a:lnSpc>
                <a:spcPct val="90000"/>
              </a:lnSpc>
              <a:spcBef>
                <a:spcPts val="330"/>
              </a:spcBef>
              <a:buFont typeface="Arial" pitchFamily="34" charset="0"/>
              <a:buChar char="•"/>
            </a:pPr>
            <a:r>
              <a:rPr lang="en-US" sz="2400" dirty="0">
                <a:solidFill>
                  <a:schemeClr val="bg1"/>
                </a:solidFill>
                <a:latin typeface="Times New Roman" pitchFamily="18" charset="0"/>
                <a:cs typeface="Times New Roman" pitchFamily="18" charset="0"/>
              </a:rPr>
              <a:t>A true-experimental research design is the only type of research design that aims to establish a cause-and-effect relationship between variables by manipulating an independent variable and randomly assigning participants to different groups (control and experimental). </a:t>
            </a:r>
          </a:p>
          <a:p>
            <a:pPr marL="355600" marR="8255" indent="-342900" algn="just">
              <a:lnSpc>
                <a:spcPct val="90000"/>
              </a:lnSpc>
              <a:spcBef>
                <a:spcPts val="330"/>
              </a:spcBef>
              <a:buFont typeface="Arial" pitchFamily="34" charset="0"/>
              <a:buChar char="•"/>
            </a:pPr>
            <a:r>
              <a:rPr lang="en-US" sz="2400" dirty="0">
                <a:solidFill>
                  <a:schemeClr val="bg1"/>
                </a:solidFill>
                <a:latin typeface="Times New Roman" pitchFamily="18" charset="0"/>
                <a:cs typeface="Times New Roman" pitchFamily="18" charset="0"/>
              </a:rPr>
              <a:t>It is characterized by random assignment, manipulation of the independent variable, and control over extraneous variables. </a:t>
            </a:r>
            <a:endParaRPr lang="en-US" sz="2400" spc="165" dirty="0">
              <a:solidFill>
                <a:schemeClr val="bg1"/>
              </a:solidFill>
              <a:latin typeface="Times New Roman" pitchFamily="18" charset="0"/>
              <a:cs typeface="Times New Roman" pitchFamily="18" charset="0"/>
            </a:endParaRPr>
          </a:p>
        </p:txBody>
      </p:sp>
      <p:pic>
        <p:nvPicPr>
          <p:cNvPr id="28674"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476" y="1"/>
            <a:ext cx="9633204" cy="12053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533400" y="1066800"/>
            <a:ext cx="9223375" cy="836510"/>
          </a:xfrm>
          <a:prstGeom prst="rect">
            <a:avLst/>
          </a:prstGeom>
        </p:spPr>
        <p:txBody>
          <a:bodyPr vert="horz" wrap="square" lIns="0" tIns="462660" rIns="0" bIns="0" rtlCol="0">
            <a:spAutoFit/>
          </a:bodyPr>
          <a:lstStyle/>
          <a:p>
            <a:pPr>
              <a:lnSpc>
                <a:spcPct val="100000"/>
              </a:lnSpc>
              <a:spcBef>
                <a:spcPts val="100"/>
              </a:spcBef>
            </a:pPr>
            <a:r>
              <a:rPr sz="2400" b="1" spc="-290" dirty="0">
                <a:solidFill>
                  <a:schemeClr val="bg1"/>
                </a:solidFill>
                <a:latin typeface="Tahoma"/>
                <a:cs typeface="Tahoma"/>
              </a:rPr>
              <a:t>True-</a:t>
            </a:r>
            <a:r>
              <a:rPr sz="2400" b="1" spc="-85" dirty="0">
                <a:solidFill>
                  <a:schemeClr val="bg1"/>
                </a:solidFill>
                <a:latin typeface="Tahoma"/>
                <a:cs typeface="Tahoma"/>
              </a:rPr>
              <a:t>experimental</a:t>
            </a:r>
            <a:r>
              <a:rPr sz="2400" b="1" spc="-114" dirty="0">
                <a:solidFill>
                  <a:schemeClr val="bg1"/>
                </a:solidFill>
                <a:latin typeface="Tahoma"/>
                <a:cs typeface="Tahoma"/>
              </a:rPr>
              <a:t> </a:t>
            </a:r>
            <a:r>
              <a:rPr sz="2400" b="1" spc="-60" dirty="0">
                <a:solidFill>
                  <a:schemeClr val="bg1"/>
                </a:solidFill>
                <a:latin typeface="Tahoma"/>
                <a:cs typeface="Tahoma"/>
              </a:rPr>
              <a:t>Research</a:t>
            </a:r>
            <a:r>
              <a:rPr sz="2400" b="1" spc="-180" dirty="0">
                <a:solidFill>
                  <a:schemeClr val="bg1"/>
                </a:solidFill>
                <a:latin typeface="Tahoma"/>
                <a:cs typeface="Tahoma"/>
              </a:rPr>
              <a:t> </a:t>
            </a:r>
            <a:r>
              <a:rPr sz="2400" b="1" spc="-30" dirty="0">
                <a:solidFill>
                  <a:schemeClr val="bg1"/>
                </a:solidFill>
                <a:latin typeface="Tahoma"/>
                <a:cs typeface="Tahoma"/>
              </a:rPr>
              <a:t>Design</a:t>
            </a:r>
            <a:endParaRPr sz="2400" dirty="0">
              <a:solidFill>
                <a:schemeClr val="bg1"/>
              </a:solidFill>
              <a:latin typeface="Tahoma"/>
              <a:cs typeface="Tahoma"/>
            </a:endParaRPr>
          </a:p>
        </p:txBody>
      </p:sp>
      <p:sp>
        <p:nvSpPr>
          <p:cNvPr id="12" name="object 12"/>
          <p:cNvSpPr txBox="1"/>
          <p:nvPr/>
        </p:nvSpPr>
        <p:spPr>
          <a:xfrm>
            <a:off x="419100" y="1981200"/>
            <a:ext cx="11353799" cy="4720523"/>
          </a:xfrm>
          <a:prstGeom prst="rect">
            <a:avLst/>
          </a:prstGeom>
        </p:spPr>
        <p:txBody>
          <a:bodyPr vert="horz" wrap="square" lIns="0" tIns="41910" rIns="0" bIns="0" rtlCol="0">
            <a:spAutoFit/>
          </a:bodyPr>
          <a:lstStyle/>
          <a:p>
            <a:r>
              <a:rPr lang="en-US" sz="2400" b="1" dirty="0">
                <a:solidFill>
                  <a:schemeClr val="bg1"/>
                </a:solidFill>
                <a:latin typeface="Times New Roman" pitchFamily="18" charset="0"/>
                <a:cs typeface="Times New Roman" pitchFamily="18" charset="0"/>
              </a:rPr>
              <a:t>Key features of a true-experimental design:</a:t>
            </a:r>
          </a:p>
          <a:p>
            <a:r>
              <a:rPr lang="en-US" sz="2000" b="1" dirty="0">
                <a:solidFill>
                  <a:schemeClr val="bg1"/>
                </a:solidFill>
                <a:latin typeface="Times New Roman" pitchFamily="18" charset="0"/>
                <a:cs typeface="Times New Roman" pitchFamily="18" charset="0"/>
              </a:rPr>
              <a:t>1. Random Assignment:</a:t>
            </a:r>
            <a:endParaRPr lang="en-US" sz="2000" dirty="0">
              <a:solidFill>
                <a:schemeClr val="bg1"/>
              </a:solidFill>
              <a:latin typeface="Times New Roman" pitchFamily="18" charset="0"/>
              <a:cs typeface="Times New Roman" pitchFamily="18" charset="0"/>
            </a:endParaRPr>
          </a:p>
          <a:p>
            <a:pPr fontAlgn="ctr"/>
            <a:r>
              <a:rPr lang="en-US" sz="2000" dirty="0">
                <a:solidFill>
                  <a:schemeClr val="bg1"/>
                </a:solidFill>
                <a:latin typeface="Times New Roman" pitchFamily="18" charset="0"/>
                <a:cs typeface="Times New Roman" pitchFamily="18" charset="0"/>
              </a:rPr>
              <a:t>Participants are randomly assigned to either the control group or the experimental group(s). This ensures that the groups are comparable at the start of the experiment, minimizing the impact of pre-existing differences. </a:t>
            </a:r>
          </a:p>
          <a:p>
            <a:r>
              <a:rPr lang="en-US" sz="2000" b="1" dirty="0">
                <a:solidFill>
                  <a:schemeClr val="bg1"/>
                </a:solidFill>
                <a:latin typeface="Times New Roman" pitchFamily="18" charset="0"/>
                <a:cs typeface="Times New Roman" pitchFamily="18" charset="0"/>
              </a:rPr>
              <a:t>2. Manipulation of Independent Variable:</a:t>
            </a:r>
            <a:endParaRPr lang="en-US" sz="2000" dirty="0">
              <a:solidFill>
                <a:schemeClr val="bg1"/>
              </a:solidFill>
              <a:latin typeface="Times New Roman" pitchFamily="18" charset="0"/>
              <a:cs typeface="Times New Roman" pitchFamily="18" charset="0"/>
            </a:endParaRPr>
          </a:p>
          <a:p>
            <a:pPr fontAlgn="ctr"/>
            <a:r>
              <a:rPr lang="en-US" sz="2000" dirty="0">
                <a:solidFill>
                  <a:schemeClr val="bg1"/>
                </a:solidFill>
                <a:latin typeface="Times New Roman" pitchFamily="18" charset="0"/>
                <a:cs typeface="Times New Roman" pitchFamily="18" charset="0"/>
              </a:rPr>
              <a:t>The researcher actively changes or manipulates the independent variable (the presumed cause) to observe its effect on the dependent variable (the presumed effect). </a:t>
            </a:r>
          </a:p>
          <a:p>
            <a:r>
              <a:rPr lang="en-US" sz="2000" b="1" dirty="0">
                <a:solidFill>
                  <a:schemeClr val="bg1"/>
                </a:solidFill>
                <a:latin typeface="Times New Roman" pitchFamily="18" charset="0"/>
                <a:cs typeface="Times New Roman" pitchFamily="18" charset="0"/>
              </a:rPr>
              <a:t>3. Control Group:</a:t>
            </a:r>
            <a:endParaRPr lang="en-US" sz="2000" dirty="0">
              <a:solidFill>
                <a:schemeClr val="bg1"/>
              </a:solidFill>
              <a:latin typeface="Times New Roman" pitchFamily="18" charset="0"/>
              <a:cs typeface="Times New Roman" pitchFamily="18" charset="0"/>
            </a:endParaRPr>
          </a:p>
          <a:p>
            <a:pPr fontAlgn="ctr"/>
            <a:r>
              <a:rPr lang="en-US" sz="2000" dirty="0">
                <a:solidFill>
                  <a:schemeClr val="bg1"/>
                </a:solidFill>
                <a:latin typeface="Times New Roman" pitchFamily="18" charset="0"/>
                <a:cs typeface="Times New Roman" pitchFamily="18" charset="0"/>
              </a:rPr>
              <a:t>A control group serves as a baseline for comparison. It does not receive the treatment or manipulation being tested. </a:t>
            </a:r>
          </a:p>
          <a:p>
            <a:r>
              <a:rPr lang="en-US" sz="2000" b="1" dirty="0">
                <a:solidFill>
                  <a:schemeClr val="bg1"/>
                </a:solidFill>
                <a:latin typeface="Times New Roman" pitchFamily="18" charset="0"/>
                <a:cs typeface="Times New Roman" pitchFamily="18" charset="0"/>
              </a:rPr>
              <a:t>4. Control of Extraneous Variables:</a:t>
            </a:r>
            <a:endParaRPr lang="en-US" sz="2000" dirty="0">
              <a:solidFill>
                <a:schemeClr val="bg1"/>
              </a:solidFill>
              <a:latin typeface="Times New Roman" pitchFamily="18" charset="0"/>
              <a:cs typeface="Times New Roman" pitchFamily="18" charset="0"/>
            </a:endParaRPr>
          </a:p>
          <a:p>
            <a:pPr fontAlgn="ctr"/>
            <a:r>
              <a:rPr lang="en-US" sz="2000" dirty="0">
                <a:solidFill>
                  <a:schemeClr val="bg1"/>
                </a:solidFill>
                <a:latin typeface="Times New Roman" pitchFamily="18" charset="0"/>
                <a:cs typeface="Times New Roman" pitchFamily="18" charset="0"/>
              </a:rPr>
              <a:t>Researchers actively work to minimize or eliminate the influence of other factors (extraneous variables) that might affect the outcome of the experiment. </a:t>
            </a:r>
          </a:p>
          <a:p>
            <a:r>
              <a:rPr lang="en-US" sz="2000" dirty="0">
                <a:solidFill>
                  <a:schemeClr val="bg1"/>
                </a:solidFill>
                <a:latin typeface="Times New Roman" pitchFamily="18" charset="0"/>
                <a:cs typeface="Times New Roman" pitchFamily="18" charset="0"/>
              </a:rPr>
              <a:t/>
            </a:r>
            <a:br>
              <a:rPr lang="en-US" sz="2000" dirty="0">
                <a:solidFill>
                  <a:schemeClr val="bg1"/>
                </a:solidFill>
                <a:latin typeface="Times New Roman" pitchFamily="18" charset="0"/>
                <a:cs typeface="Times New Roman" pitchFamily="18" charset="0"/>
              </a:rPr>
            </a:br>
            <a:endParaRPr lang="en-US" sz="2000" spc="165" dirty="0">
              <a:solidFill>
                <a:schemeClr val="bg1"/>
              </a:solidFill>
              <a:latin typeface="Times New Roman" pitchFamily="18" charset="0"/>
              <a:cs typeface="Times New Roman" pitchFamily="18" charset="0"/>
            </a:endParaRPr>
          </a:p>
        </p:txBody>
      </p:sp>
      <p:pic>
        <p:nvPicPr>
          <p:cNvPr id="29698"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76200"/>
            <a:ext cx="9601200" cy="1178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108288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533400" y="1139952"/>
            <a:ext cx="9223375" cy="836510"/>
          </a:xfrm>
          <a:prstGeom prst="rect">
            <a:avLst/>
          </a:prstGeom>
        </p:spPr>
        <p:txBody>
          <a:bodyPr vert="horz" wrap="square" lIns="0" tIns="462660" rIns="0" bIns="0" rtlCol="0">
            <a:spAutoFit/>
          </a:bodyPr>
          <a:lstStyle/>
          <a:p>
            <a:pPr>
              <a:lnSpc>
                <a:spcPct val="100000"/>
              </a:lnSpc>
              <a:spcBef>
                <a:spcPts val="100"/>
              </a:spcBef>
            </a:pPr>
            <a:r>
              <a:rPr sz="2400" b="1" spc="-60" dirty="0">
                <a:solidFill>
                  <a:schemeClr val="bg1"/>
                </a:solidFill>
                <a:latin typeface="Tahoma"/>
                <a:cs typeface="Tahoma"/>
              </a:rPr>
              <a:t>Quasi-</a:t>
            </a:r>
            <a:r>
              <a:rPr sz="2400" b="1" spc="-140" dirty="0">
                <a:solidFill>
                  <a:schemeClr val="bg1"/>
                </a:solidFill>
                <a:latin typeface="Tahoma"/>
                <a:cs typeface="Tahoma"/>
              </a:rPr>
              <a:t>Experimental</a:t>
            </a:r>
            <a:r>
              <a:rPr sz="2400" b="1" spc="-30" dirty="0">
                <a:solidFill>
                  <a:schemeClr val="bg1"/>
                </a:solidFill>
                <a:latin typeface="Tahoma"/>
                <a:cs typeface="Tahoma"/>
              </a:rPr>
              <a:t> </a:t>
            </a:r>
            <a:r>
              <a:rPr sz="2400" b="1" spc="-55" dirty="0">
                <a:solidFill>
                  <a:schemeClr val="bg1"/>
                </a:solidFill>
                <a:latin typeface="Tahoma"/>
                <a:cs typeface="Tahoma"/>
              </a:rPr>
              <a:t>Design</a:t>
            </a:r>
            <a:endParaRPr sz="2400" dirty="0">
              <a:solidFill>
                <a:schemeClr val="bg1"/>
              </a:solidFill>
              <a:latin typeface="Tahoma"/>
              <a:cs typeface="Tahoma"/>
            </a:endParaRPr>
          </a:p>
        </p:txBody>
      </p:sp>
      <p:sp>
        <p:nvSpPr>
          <p:cNvPr id="12" name="object 12"/>
          <p:cNvSpPr txBox="1"/>
          <p:nvPr/>
        </p:nvSpPr>
        <p:spPr>
          <a:xfrm>
            <a:off x="254174" y="2220706"/>
            <a:ext cx="11683652" cy="4256293"/>
          </a:xfrm>
          <a:prstGeom prst="rect">
            <a:avLst/>
          </a:prstGeom>
        </p:spPr>
        <p:txBody>
          <a:bodyPr vert="horz" wrap="square" lIns="0" tIns="11430" rIns="0" bIns="0" rtlCol="0">
            <a:spAutoFit/>
          </a:bodyPr>
          <a:lstStyle/>
          <a:p>
            <a:pPr marL="355600" indent="-342900" algn="just">
              <a:lnSpc>
                <a:spcPct val="100000"/>
              </a:lnSpc>
              <a:spcBef>
                <a:spcPts val="90"/>
              </a:spcBef>
              <a:buFont typeface="Arial" pitchFamily="34" charset="0"/>
              <a:buChar char="•"/>
            </a:pPr>
            <a:r>
              <a:rPr b="1" spc="105" dirty="0">
                <a:solidFill>
                  <a:schemeClr val="bg1"/>
                </a:solidFill>
                <a:latin typeface="Times New Roman" pitchFamily="18" charset="0"/>
                <a:cs typeface="Times New Roman" pitchFamily="18" charset="0"/>
              </a:rPr>
              <a:t>A</a:t>
            </a:r>
            <a:r>
              <a:rPr b="1" spc="-80" dirty="0">
                <a:solidFill>
                  <a:schemeClr val="bg1"/>
                </a:solidFill>
                <a:latin typeface="Times New Roman" pitchFamily="18" charset="0"/>
                <a:cs typeface="Times New Roman" pitchFamily="18" charset="0"/>
              </a:rPr>
              <a:t> </a:t>
            </a:r>
            <a:r>
              <a:rPr b="1" spc="-85" dirty="0">
                <a:solidFill>
                  <a:schemeClr val="bg1"/>
                </a:solidFill>
                <a:latin typeface="Times New Roman" pitchFamily="18" charset="0"/>
                <a:cs typeface="Times New Roman" pitchFamily="18" charset="0"/>
              </a:rPr>
              <a:t>quasi-</a:t>
            </a:r>
            <a:r>
              <a:rPr b="1" spc="-35" dirty="0">
                <a:solidFill>
                  <a:schemeClr val="bg1"/>
                </a:solidFill>
                <a:latin typeface="Times New Roman" pitchFamily="18" charset="0"/>
                <a:cs typeface="Times New Roman" pitchFamily="18" charset="0"/>
              </a:rPr>
              <a:t>experimental</a:t>
            </a:r>
            <a:r>
              <a:rPr b="1" spc="-60" dirty="0">
                <a:solidFill>
                  <a:schemeClr val="bg1"/>
                </a:solidFill>
                <a:latin typeface="Times New Roman" pitchFamily="18" charset="0"/>
                <a:cs typeface="Times New Roman" pitchFamily="18" charset="0"/>
              </a:rPr>
              <a:t> </a:t>
            </a:r>
            <a:r>
              <a:rPr b="1" spc="-10" dirty="0">
                <a:solidFill>
                  <a:schemeClr val="bg1"/>
                </a:solidFill>
                <a:latin typeface="Times New Roman" pitchFamily="18" charset="0"/>
                <a:cs typeface="Times New Roman" pitchFamily="18" charset="0"/>
              </a:rPr>
              <a:t>design</a:t>
            </a:r>
            <a:r>
              <a:rPr b="1" spc="-40" dirty="0">
                <a:solidFill>
                  <a:schemeClr val="bg1"/>
                </a:solidFill>
                <a:latin typeface="Times New Roman" pitchFamily="18" charset="0"/>
                <a:cs typeface="Times New Roman" pitchFamily="18" charset="0"/>
              </a:rPr>
              <a:t> </a:t>
            </a:r>
            <a:r>
              <a:rPr spc="-220" dirty="0">
                <a:solidFill>
                  <a:schemeClr val="bg1"/>
                </a:solidFill>
                <a:latin typeface="Times New Roman" pitchFamily="18" charset="0"/>
                <a:cs typeface="Times New Roman" pitchFamily="18" charset="0"/>
              </a:rPr>
              <a:t>is</a:t>
            </a:r>
            <a:r>
              <a:rPr spc="-40" dirty="0">
                <a:solidFill>
                  <a:schemeClr val="bg1"/>
                </a:solidFill>
                <a:latin typeface="Times New Roman" pitchFamily="18" charset="0"/>
                <a:cs typeface="Times New Roman" pitchFamily="18" charset="0"/>
              </a:rPr>
              <a:t> </a:t>
            </a:r>
            <a:r>
              <a:rPr spc="-135" dirty="0">
                <a:solidFill>
                  <a:schemeClr val="bg1"/>
                </a:solidFill>
                <a:latin typeface="Times New Roman" pitchFamily="18" charset="0"/>
                <a:cs typeface="Times New Roman" pitchFamily="18" charset="0"/>
              </a:rPr>
              <a:t>similar</a:t>
            </a:r>
            <a:r>
              <a:rPr spc="-5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to</a:t>
            </a:r>
            <a:r>
              <a:rPr spc="-60" dirty="0">
                <a:solidFill>
                  <a:schemeClr val="bg1"/>
                </a:solidFill>
                <a:latin typeface="Times New Roman" pitchFamily="18" charset="0"/>
                <a:cs typeface="Times New Roman" pitchFamily="18" charset="0"/>
              </a:rPr>
              <a:t> </a:t>
            </a:r>
            <a:r>
              <a:rPr spc="155" dirty="0">
                <a:solidFill>
                  <a:schemeClr val="bg1"/>
                </a:solidFill>
                <a:latin typeface="Times New Roman" pitchFamily="18" charset="0"/>
                <a:cs typeface="Times New Roman" pitchFamily="18" charset="0"/>
              </a:rPr>
              <a:t>a</a:t>
            </a:r>
            <a:r>
              <a:rPr spc="-70" dirty="0">
                <a:solidFill>
                  <a:schemeClr val="bg1"/>
                </a:solidFill>
                <a:latin typeface="Times New Roman" pitchFamily="18" charset="0"/>
                <a:cs typeface="Times New Roman" pitchFamily="18" charset="0"/>
              </a:rPr>
              <a:t> </a:t>
            </a:r>
            <a:r>
              <a:rPr spc="-60" dirty="0">
                <a:solidFill>
                  <a:schemeClr val="bg1"/>
                </a:solidFill>
                <a:latin typeface="Times New Roman" pitchFamily="18" charset="0"/>
                <a:cs typeface="Times New Roman" pitchFamily="18" charset="0"/>
              </a:rPr>
              <a:t>true</a:t>
            </a:r>
            <a:r>
              <a:rPr spc="-55"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experimental</a:t>
            </a:r>
            <a:r>
              <a:rPr spc="-60"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design, but</a:t>
            </a:r>
            <a:r>
              <a:rPr spc="-90"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there</a:t>
            </a:r>
            <a:r>
              <a:rPr spc="-85" dirty="0">
                <a:solidFill>
                  <a:schemeClr val="bg1"/>
                </a:solidFill>
                <a:latin typeface="Times New Roman" pitchFamily="18" charset="0"/>
                <a:cs typeface="Times New Roman" pitchFamily="18" charset="0"/>
              </a:rPr>
              <a:t> </a:t>
            </a:r>
            <a:r>
              <a:rPr spc="-220" dirty="0">
                <a:solidFill>
                  <a:schemeClr val="bg1"/>
                </a:solidFill>
                <a:latin typeface="Times New Roman" pitchFamily="18" charset="0"/>
                <a:cs typeface="Times New Roman" pitchFamily="18" charset="0"/>
              </a:rPr>
              <a:t>is</a:t>
            </a:r>
            <a:r>
              <a:rPr spc="-95" dirty="0">
                <a:solidFill>
                  <a:schemeClr val="bg1"/>
                </a:solidFill>
                <a:latin typeface="Times New Roman" pitchFamily="18" charset="0"/>
                <a:cs typeface="Times New Roman" pitchFamily="18" charset="0"/>
              </a:rPr>
              <a:t> </a:t>
            </a:r>
            <a:r>
              <a:rPr spc="155" dirty="0">
                <a:solidFill>
                  <a:schemeClr val="bg1"/>
                </a:solidFill>
                <a:latin typeface="Times New Roman" pitchFamily="18" charset="0"/>
                <a:cs typeface="Times New Roman" pitchFamily="18" charset="0"/>
              </a:rPr>
              <a:t>a</a:t>
            </a:r>
            <a:r>
              <a:rPr spc="-10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difference</a:t>
            </a:r>
            <a:r>
              <a:rPr spc="-6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between</a:t>
            </a:r>
            <a:r>
              <a:rPr spc="-10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11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two.</a:t>
            </a:r>
            <a:endParaRPr lang="en-US" spc="-20" dirty="0">
              <a:solidFill>
                <a:schemeClr val="bg1"/>
              </a:solidFill>
              <a:latin typeface="Times New Roman" pitchFamily="18" charset="0"/>
              <a:cs typeface="Times New Roman" pitchFamily="18" charset="0"/>
            </a:endParaRPr>
          </a:p>
          <a:p>
            <a:pPr marL="355600" indent="-342900" algn="just">
              <a:lnSpc>
                <a:spcPct val="100000"/>
              </a:lnSpc>
              <a:spcBef>
                <a:spcPts val="90"/>
              </a:spcBef>
              <a:buFont typeface="Arial" pitchFamily="34" charset="0"/>
              <a:buChar char="•"/>
            </a:pPr>
            <a:r>
              <a:rPr dirty="0">
                <a:solidFill>
                  <a:schemeClr val="bg1"/>
                </a:solidFill>
                <a:latin typeface="Times New Roman" pitchFamily="18" charset="0"/>
                <a:cs typeface="Times New Roman" pitchFamily="18" charset="0"/>
              </a:rPr>
              <a:t>In</a:t>
            </a:r>
            <a:r>
              <a:rPr spc="365" dirty="0">
                <a:solidFill>
                  <a:schemeClr val="bg1"/>
                </a:solidFill>
                <a:latin typeface="Times New Roman" pitchFamily="18" charset="0"/>
                <a:cs typeface="Times New Roman" pitchFamily="18" charset="0"/>
              </a:rPr>
              <a:t> </a:t>
            </a:r>
            <a:r>
              <a:rPr spc="155" dirty="0">
                <a:solidFill>
                  <a:schemeClr val="bg1"/>
                </a:solidFill>
                <a:latin typeface="Times New Roman" pitchFamily="18" charset="0"/>
                <a:cs typeface="Times New Roman" pitchFamily="18" charset="0"/>
              </a:rPr>
              <a:t>a</a:t>
            </a:r>
            <a:r>
              <a:rPr spc="34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true</a:t>
            </a:r>
            <a:r>
              <a:rPr spc="36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experiment</a:t>
            </a:r>
            <a:r>
              <a:rPr spc="38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design,</a:t>
            </a:r>
            <a:r>
              <a:rPr spc="35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the</a:t>
            </a:r>
            <a:r>
              <a:rPr spc="36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participants</a:t>
            </a:r>
            <a:r>
              <a:rPr spc="36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of</a:t>
            </a:r>
            <a:r>
              <a:rPr spc="35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the</a:t>
            </a:r>
            <a:r>
              <a:rPr spc="37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group</a:t>
            </a:r>
            <a:r>
              <a:rPr spc="365"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are </a:t>
            </a:r>
            <a:r>
              <a:rPr spc="-10" dirty="0">
                <a:solidFill>
                  <a:schemeClr val="bg1"/>
                </a:solidFill>
                <a:latin typeface="Times New Roman" pitchFamily="18" charset="0"/>
                <a:cs typeface="Times New Roman" pitchFamily="18" charset="0"/>
              </a:rPr>
              <a:t>randomly</a:t>
            </a:r>
            <a:r>
              <a:rPr spc="-5"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assigned.</a:t>
            </a:r>
            <a:r>
              <a:rPr spc="-20" dirty="0">
                <a:solidFill>
                  <a:schemeClr val="bg1"/>
                </a:solidFill>
                <a:latin typeface="Times New Roman" pitchFamily="18" charset="0"/>
                <a:cs typeface="Times New Roman" pitchFamily="18" charset="0"/>
              </a:rPr>
              <a:t> </a:t>
            </a:r>
            <a:endParaRPr lang="en-US" spc="-20" dirty="0">
              <a:solidFill>
                <a:schemeClr val="bg1"/>
              </a:solidFill>
              <a:latin typeface="Times New Roman" pitchFamily="18" charset="0"/>
              <a:cs typeface="Times New Roman" pitchFamily="18" charset="0"/>
            </a:endParaRPr>
          </a:p>
          <a:p>
            <a:pPr marL="355600" indent="-342900" algn="just">
              <a:lnSpc>
                <a:spcPct val="100000"/>
              </a:lnSpc>
              <a:spcBef>
                <a:spcPts val="90"/>
              </a:spcBef>
              <a:buFont typeface="Arial" pitchFamily="34" charset="0"/>
              <a:buChar char="•"/>
            </a:pPr>
            <a:r>
              <a:rPr spc="-100" dirty="0">
                <a:solidFill>
                  <a:schemeClr val="bg1"/>
                </a:solidFill>
                <a:latin typeface="Times New Roman" pitchFamily="18" charset="0"/>
                <a:cs typeface="Times New Roman" pitchFamily="18" charset="0"/>
              </a:rPr>
              <a:t>So,</a:t>
            </a:r>
            <a:r>
              <a:rPr spc="-1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every</a:t>
            </a:r>
            <a:r>
              <a:rPr spc="-15"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unit</a:t>
            </a:r>
            <a:r>
              <a:rPr spc="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has</a:t>
            </a:r>
            <a:r>
              <a:rPr spc="-15" dirty="0">
                <a:solidFill>
                  <a:schemeClr val="bg1"/>
                </a:solidFill>
                <a:latin typeface="Times New Roman" pitchFamily="18" charset="0"/>
                <a:cs typeface="Times New Roman" pitchFamily="18" charset="0"/>
              </a:rPr>
              <a:t> </a:t>
            </a:r>
            <a:r>
              <a:rPr spc="50" dirty="0">
                <a:solidFill>
                  <a:schemeClr val="bg1"/>
                </a:solidFill>
                <a:latin typeface="Times New Roman" pitchFamily="18" charset="0"/>
                <a:cs typeface="Times New Roman" pitchFamily="18" charset="0"/>
              </a:rPr>
              <a:t>an</a:t>
            </a:r>
            <a:r>
              <a:rPr spc="-1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equal</a:t>
            </a:r>
            <a:r>
              <a:rPr spc="20" dirty="0">
                <a:solidFill>
                  <a:schemeClr val="bg1"/>
                </a:solidFill>
                <a:latin typeface="Times New Roman" pitchFamily="18" charset="0"/>
                <a:cs typeface="Times New Roman" pitchFamily="18" charset="0"/>
              </a:rPr>
              <a:t> </a:t>
            </a:r>
            <a:r>
              <a:rPr spc="105" dirty="0">
                <a:solidFill>
                  <a:schemeClr val="bg1"/>
                </a:solidFill>
                <a:latin typeface="Times New Roman" pitchFamily="18" charset="0"/>
                <a:cs typeface="Times New Roman" pitchFamily="18" charset="0"/>
              </a:rPr>
              <a:t>chance</a:t>
            </a:r>
            <a:r>
              <a:rPr spc="-1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of</a:t>
            </a:r>
            <a:r>
              <a:rPr spc="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getting </a:t>
            </a:r>
            <a:r>
              <a:rPr spc="-60" dirty="0">
                <a:solidFill>
                  <a:schemeClr val="bg1"/>
                </a:solidFill>
                <a:latin typeface="Times New Roman" pitchFamily="18" charset="0"/>
                <a:cs typeface="Times New Roman" pitchFamily="18" charset="0"/>
              </a:rPr>
              <a:t>into</a:t>
            </a:r>
            <a:r>
              <a:rPr spc="-13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the</a:t>
            </a:r>
            <a:r>
              <a:rPr spc="-100" dirty="0">
                <a:solidFill>
                  <a:schemeClr val="bg1"/>
                </a:solidFill>
                <a:latin typeface="Times New Roman" pitchFamily="18" charset="0"/>
                <a:cs typeface="Times New Roman" pitchFamily="18" charset="0"/>
              </a:rPr>
              <a:t> </a:t>
            </a:r>
            <a:r>
              <a:rPr spc="-50" dirty="0">
                <a:solidFill>
                  <a:schemeClr val="bg1"/>
                </a:solidFill>
                <a:latin typeface="Times New Roman" pitchFamily="18" charset="0"/>
                <a:cs typeface="Times New Roman" pitchFamily="18" charset="0"/>
              </a:rPr>
              <a:t>experimental</a:t>
            </a:r>
            <a:r>
              <a:rPr spc="-13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group.</a:t>
            </a:r>
            <a:endParaRPr lang="en-US" dirty="0">
              <a:solidFill>
                <a:schemeClr val="bg1"/>
              </a:solidFill>
              <a:latin typeface="Times New Roman" pitchFamily="18" charset="0"/>
              <a:cs typeface="Times New Roman" pitchFamily="18" charset="0"/>
            </a:endParaRPr>
          </a:p>
          <a:p>
            <a:pPr marL="355600" indent="-342900" algn="just">
              <a:lnSpc>
                <a:spcPct val="100000"/>
              </a:lnSpc>
              <a:spcBef>
                <a:spcPts val="90"/>
              </a:spcBef>
              <a:buFont typeface="Arial" pitchFamily="34" charset="0"/>
              <a:buChar char="•"/>
            </a:pPr>
            <a:r>
              <a:rPr spc="-50" dirty="0">
                <a:solidFill>
                  <a:schemeClr val="bg1"/>
                </a:solidFill>
                <a:latin typeface="Times New Roman" pitchFamily="18" charset="0"/>
                <a:cs typeface="Times New Roman" pitchFamily="18" charset="0"/>
              </a:rPr>
              <a:t>In</a:t>
            </a:r>
            <a:r>
              <a:rPr spc="40" dirty="0">
                <a:solidFill>
                  <a:schemeClr val="bg1"/>
                </a:solidFill>
                <a:latin typeface="Times New Roman" pitchFamily="18" charset="0"/>
                <a:cs typeface="Times New Roman" pitchFamily="18" charset="0"/>
              </a:rPr>
              <a:t> </a:t>
            </a:r>
            <a:r>
              <a:rPr spc="155" dirty="0">
                <a:solidFill>
                  <a:schemeClr val="bg1"/>
                </a:solidFill>
                <a:latin typeface="Times New Roman" pitchFamily="18" charset="0"/>
                <a:cs typeface="Times New Roman" pitchFamily="18" charset="0"/>
              </a:rPr>
              <a:t>a</a:t>
            </a:r>
            <a:r>
              <a:rPr spc="40" dirty="0">
                <a:solidFill>
                  <a:schemeClr val="bg1"/>
                </a:solidFill>
                <a:latin typeface="Times New Roman" pitchFamily="18" charset="0"/>
                <a:cs typeface="Times New Roman" pitchFamily="18" charset="0"/>
              </a:rPr>
              <a:t> </a:t>
            </a:r>
            <a:r>
              <a:rPr spc="-90" dirty="0">
                <a:solidFill>
                  <a:schemeClr val="bg1"/>
                </a:solidFill>
                <a:latin typeface="Times New Roman" pitchFamily="18" charset="0"/>
                <a:cs typeface="Times New Roman" pitchFamily="18" charset="0"/>
              </a:rPr>
              <a:t>quasi-</a:t>
            </a:r>
            <a:r>
              <a:rPr spc="-20" dirty="0">
                <a:solidFill>
                  <a:schemeClr val="bg1"/>
                </a:solidFill>
                <a:latin typeface="Times New Roman" pitchFamily="18" charset="0"/>
                <a:cs typeface="Times New Roman" pitchFamily="18" charset="0"/>
              </a:rPr>
              <a:t>experimental</a:t>
            </a:r>
            <a:r>
              <a:rPr spc="4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design,</a:t>
            </a:r>
            <a:r>
              <a:rPr spc="1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the</a:t>
            </a:r>
            <a:r>
              <a:rPr spc="3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participants</a:t>
            </a:r>
            <a:r>
              <a:rPr spc="3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of</a:t>
            </a:r>
            <a:r>
              <a:rPr spc="2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the</a:t>
            </a:r>
            <a:r>
              <a:rPr spc="4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groups</a:t>
            </a:r>
            <a:r>
              <a:rPr spc="25"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are </a:t>
            </a:r>
            <a:r>
              <a:rPr dirty="0">
                <a:solidFill>
                  <a:schemeClr val="bg1"/>
                </a:solidFill>
                <a:latin typeface="Times New Roman" pitchFamily="18" charset="0"/>
                <a:cs typeface="Times New Roman" pitchFamily="18" charset="0"/>
              </a:rPr>
              <a:t>not</a:t>
            </a:r>
            <a:r>
              <a:rPr spc="-75"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randomly</a:t>
            </a:r>
            <a:r>
              <a:rPr spc="-45"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assigned.</a:t>
            </a:r>
            <a:r>
              <a:rPr spc="-55" dirty="0">
                <a:solidFill>
                  <a:schemeClr val="bg1"/>
                </a:solidFill>
                <a:latin typeface="Times New Roman" pitchFamily="18" charset="0"/>
                <a:cs typeface="Times New Roman" pitchFamily="18" charset="0"/>
              </a:rPr>
              <a:t> </a:t>
            </a:r>
            <a:endParaRPr lang="en-US" spc="-55" dirty="0">
              <a:solidFill>
                <a:schemeClr val="bg1"/>
              </a:solidFill>
              <a:latin typeface="Times New Roman" pitchFamily="18" charset="0"/>
              <a:cs typeface="Times New Roman" pitchFamily="18" charset="0"/>
            </a:endParaRPr>
          </a:p>
          <a:p>
            <a:pPr marL="355600" indent="-342900" algn="just">
              <a:lnSpc>
                <a:spcPct val="100000"/>
              </a:lnSpc>
              <a:spcBef>
                <a:spcPts val="90"/>
              </a:spcBef>
              <a:buFont typeface="Arial" pitchFamily="34" charset="0"/>
              <a:buChar char="•"/>
            </a:pPr>
            <a:r>
              <a:rPr spc="-180" dirty="0">
                <a:solidFill>
                  <a:schemeClr val="bg1"/>
                </a:solidFill>
                <a:latin typeface="Times New Roman" pitchFamily="18" charset="0"/>
                <a:cs typeface="Times New Roman" pitchFamily="18" charset="0"/>
              </a:rPr>
              <a:t>So,</a:t>
            </a:r>
            <a:r>
              <a:rPr spc="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the</a:t>
            </a:r>
            <a:r>
              <a:rPr spc="-25"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researcher</a:t>
            </a:r>
            <a:r>
              <a:rPr spc="-2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cannot</a:t>
            </a:r>
            <a:r>
              <a:rPr spc="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make</a:t>
            </a:r>
            <a:r>
              <a:rPr spc="-25" dirty="0">
                <a:solidFill>
                  <a:schemeClr val="bg1"/>
                </a:solidFill>
                <a:latin typeface="Times New Roman" pitchFamily="18" charset="0"/>
                <a:cs typeface="Times New Roman" pitchFamily="18" charset="0"/>
              </a:rPr>
              <a:t> </a:t>
            </a:r>
            <a:r>
              <a:rPr spc="155" dirty="0">
                <a:solidFill>
                  <a:schemeClr val="bg1"/>
                </a:solidFill>
                <a:latin typeface="Times New Roman" pitchFamily="18" charset="0"/>
                <a:cs typeface="Times New Roman" pitchFamily="18" charset="0"/>
              </a:rPr>
              <a:t>a</a:t>
            </a:r>
            <a:r>
              <a:rPr spc="-2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cause</a:t>
            </a:r>
            <a:r>
              <a:rPr spc="-3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or </a:t>
            </a:r>
            <a:r>
              <a:rPr dirty="0">
                <a:solidFill>
                  <a:schemeClr val="bg1"/>
                </a:solidFill>
                <a:latin typeface="Times New Roman" pitchFamily="18" charset="0"/>
                <a:cs typeface="Times New Roman" pitchFamily="18" charset="0"/>
              </a:rPr>
              <a:t>effect</a:t>
            </a:r>
            <a:r>
              <a:rPr spc="-17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conclusion.</a:t>
            </a:r>
            <a:r>
              <a:rPr spc="-165" dirty="0">
                <a:solidFill>
                  <a:schemeClr val="bg1"/>
                </a:solidFill>
                <a:latin typeface="Times New Roman" pitchFamily="18" charset="0"/>
                <a:cs typeface="Times New Roman" pitchFamily="18" charset="0"/>
              </a:rPr>
              <a:t> </a:t>
            </a:r>
            <a:r>
              <a:rPr spc="-215" dirty="0">
                <a:solidFill>
                  <a:schemeClr val="bg1"/>
                </a:solidFill>
                <a:latin typeface="Times New Roman" pitchFamily="18" charset="0"/>
                <a:cs typeface="Times New Roman" pitchFamily="18" charset="0"/>
              </a:rPr>
              <a:t>Thus,</a:t>
            </a:r>
            <a:r>
              <a:rPr spc="40" dirty="0">
                <a:solidFill>
                  <a:schemeClr val="bg1"/>
                </a:solidFill>
                <a:latin typeface="Times New Roman" pitchFamily="18" charset="0"/>
                <a:cs typeface="Times New Roman" pitchFamily="18" charset="0"/>
              </a:rPr>
              <a:t> </a:t>
            </a:r>
            <a:r>
              <a:rPr spc="-120" dirty="0">
                <a:solidFill>
                  <a:schemeClr val="bg1"/>
                </a:solidFill>
                <a:latin typeface="Times New Roman" pitchFamily="18" charset="0"/>
                <a:cs typeface="Times New Roman" pitchFamily="18" charset="0"/>
              </a:rPr>
              <a:t>it</a:t>
            </a:r>
            <a:r>
              <a:rPr spc="-55" dirty="0">
                <a:solidFill>
                  <a:schemeClr val="bg1"/>
                </a:solidFill>
                <a:latin typeface="Times New Roman" pitchFamily="18" charset="0"/>
                <a:cs typeface="Times New Roman" pitchFamily="18" charset="0"/>
              </a:rPr>
              <a:t> </a:t>
            </a:r>
            <a:r>
              <a:rPr spc="-320" dirty="0">
                <a:solidFill>
                  <a:schemeClr val="bg1"/>
                </a:solidFill>
                <a:latin typeface="Times New Roman" pitchFamily="18" charset="0"/>
                <a:cs typeface="Times New Roman" pitchFamily="18" charset="0"/>
              </a:rPr>
              <a:t>is</a:t>
            </a:r>
            <a:r>
              <a:rPr spc="14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not</a:t>
            </a:r>
            <a:r>
              <a:rPr spc="-20" dirty="0">
                <a:solidFill>
                  <a:schemeClr val="bg1"/>
                </a:solidFill>
                <a:latin typeface="Times New Roman" pitchFamily="18" charset="0"/>
                <a:cs typeface="Times New Roman" pitchFamily="18" charset="0"/>
              </a:rPr>
              <a:t> </a:t>
            </a:r>
            <a:r>
              <a:rPr spc="-50" dirty="0">
                <a:solidFill>
                  <a:schemeClr val="bg1"/>
                </a:solidFill>
                <a:latin typeface="Times New Roman" pitchFamily="18" charset="0"/>
                <a:cs typeface="Times New Roman" pitchFamily="18" charset="0"/>
              </a:rPr>
              <a:t>possible</a:t>
            </a:r>
            <a:r>
              <a:rPr spc="-3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to</a:t>
            </a:r>
            <a:r>
              <a:rPr spc="-55" dirty="0">
                <a:solidFill>
                  <a:schemeClr val="bg1"/>
                </a:solidFill>
                <a:latin typeface="Times New Roman" pitchFamily="18" charset="0"/>
                <a:cs typeface="Times New Roman" pitchFamily="18" charset="0"/>
              </a:rPr>
              <a:t> </a:t>
            </a:r>
            <a:r>
              <a:rPr spc="-80" dirty="0">
                <a:solidFill>
                  <a:schemeClr val="bg1"/>
                </a:solidFill>
                <a:latin typeface="Times New Roman" pitchFamily="18" charset="0"/>
                <a:cs typeface="Times New Roman" pitchFamily="18" charset="0"/>
              </a:rPr>
              <a:t>assign</a:t>
            </a:r>
            <a:r>
              <a:rPr spc="-2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the</a:t>
            </a:r>
            <a:r>
              <a:rPr spc="-4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participants</a:t>
            </a:r>
            <a:r>
              <a:rPr spc="-45"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to </a:t>
            </a:r>
            <a:r>
              <a:rPr spc="-20" dirty="0">
                <a:solidFill>
                  <a:schemeClr val="bg1"/>
                </a:solidFill>
                <a:latin typeface="Times New Roman" pitchFamily="18" charset="0"/>
                <a:cs typeface="Times New Roman" pitchFamily="18" charset="0"/>
              </a:rPr>
              <a:t>the</a:t>
            </a:r>
            <a:r>
              <a:rPr spc="-15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group.</a:t>
            </a:r>
            <a:endParaRPr lang="en-US" spc="-10" dirty="0">
              <a:solidFill>
                <a:schemeClr val="bg1"/>
              </a:solidFill>
              <a:latin typeface="Times New Roman" pitchFamily="18" charset="0"/>
              <a:cs typeface="Times New Roman" pitchFamily="18" charset="0"/>
            </a:endParaRPr>
          </a:p>
          <a:p>
            <a:pPr marL="355600" indent="-342900" algn="just">
              <a:lnSpc>
                <a:spcPct val="100000"/>
              </a:lnSpc>
              <a:spcBef>
                <a:spcPts val="90"/>
              </a:spcBef>
              <a:buFont typeface="Arial" pitchFamily="34" charset="0"/>
              <a:buChar char="•"/>
            </a:pPr>
            <a:r>
              <a:rPr lang="en-US" dirty="0">
                <a:solidFill>
                  <a:schemeClr val="bg1"/>
                </a:solidFill>
                <a:latin typeface="Times New Roman" pitchFamily="18" charset="0"/>
                <a:cs typeface="Times New Roman" pitchFamily="18" charset="0"/>
              </a:rPr>
              <a:t>A quasi-experimental research design is a method used to investigate </a:t>
            </a:r>
            <a:r>
              <a:rPr lang="en-US" b="1" dirty="0">
                <a:solidFill>
                  <a:schemeClr val="bg1"/>
                </a:solidFill>
                <a:latin typeface="Times New Roman" pitchFamily="18" charset="0"/>
                <a:cs typeface="Times New Roman" pitchFamily="18" charset="0"/>
              </a:rPr>
              <a:t>cause-and-effect relationships when true random assignment of participants to groups isn't possible. </a:t>
            </a:r>
          </a:p>
          <a:p>
            <a:pPr marL="355600" indent="-342900" algn="just">
              <a:lnSpc>
                <a:spcPct val="100000"/>
              </a:lnSpc>
              <a:spcBef>
                <a:spcPts val="90"/>
              </a:spcBef>
              <a:buFont typeface="Arial" pitchFamily="34" charset="0"/>
              <a:buChar char="•"/>
            </a:pPr>
            <a:r>
              <a:rPr lang="en-US" dirty="0">
                <a:solidFill>
                  <a:schemeClr val="bg1"/>
                </a:solidFill>
                <a:latin typeface="Times New Roman" pitchFamily="18" charset="0"/>
                <a:cs typeface="Times New Roman" pitchFamily="18" charset="0"/>
              </a:rPr>
              <a:t>It resembles experimental designs by manipulating an independent variable, but it differs by not using random assignment to groups. </a:t>
            </a:r>
          </a:p>
          <a:p>
            <a:pPr marL="355600" indent="-342900" algn="l">
              <a:lnSpc>
                <a:spcPct val="100000"/>
              </a:lnSpc>
              <a:spcBef>
                <a:spcPts val="90"/>
              </a:spcBef>
              <a:buFont typeface="Arial" pitchFamily="34" charset="0"/>
              <a:buChar char="•"/>
            </a:pPr>
            <a:r>
              <a:rPr lang="en-US" b="1" dirty="0">
                <a:solidFill>
                  <a:schemeClr val="bg1"/>
                </a:solidFill>
                <a:latin typeface="Times New Roman" pitchFamily="18" charset="0"/>
                <a:cs typeface="Times New Roman" pitchFamily="18" charset="0"/>
              </a:rPr>
              <a:t>Example: Imagine a researcher wants to study the impact of a new teaching method on student performance. In a true experiment, students would be randomly assigned to either the new method or the traditional method. However, in a quasi-experiment, the researcher might compare the performance of two existing classes, one using the new method and the other using the traditional method. The researcher cannot randomly assign students to the classes, as they are already formed. </a:t>
            </a:r>
            <a:br>
              <a:rPr lang="en-US" b="1" dirty="0">
                <a:solidFill>
                  <a:schemeClr val="bg1"/>
                </a:solidFill>
                <a:latin typeface="Times New Roman" pitchFamily="18" charset="0"/>
                <a:cs typeface="Times New Roman" pitchFamily="18" charset="0"/>
              </a:rPr>
            </a:br>
            <a:endParaRPr b="1" dirty="0">
              <a:solidFill>
                <a:schemeClr val="bg1"/>
              </a:solidFill>
              <a:latin typeface="Times New Roman" pitchFamily="18" charset="0"/>
              <a:cs typeface="Times New Roman" pitchFamily="18" charset="0"/>
            </a:endParaRPr>
          </a:p>
        </p:txBody>
      </p:sp>
      <p:pic>
        <p:nvPicPr>
          <p:cNvPr id="30722"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 y="0"/>
            <a:ext cx="9753600" cy="1304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536702" y="1053698"/>
            <a:ext cx="8070850" cy="443711"/>
          </a:xfrm>
          <a:prstGeom prst="rect">
            <a:avLst/>
          </a:prstGeom>
        </p:spPr>
        <p:txBody>
          <a:bodyPr vert="horz" wrap="square" lIns="0" tIns="12700" rIns="0" bIns="0" rtlCol="0">
            <a:spAutoFit/>
          </a:bodyPr>
          <a:lstStyle/>
          <a:p>
            <a:pPr marL="12700">
              <a:lnSpc>
                <a:spcPct val="100000"/>
              </a:lnSpc>
              <a:spcBef>
                <a:spcPts val="100"/>
              </a:spcBef>
            </a:pPr>
            <a:r>
              <a:rPr sz="2800" b="1" spc="-195" dirty="0">
                <a:solidFill>
                  <a:schemeClr val="bg1"/>
                </a:solidFill>
                <a:latin typeface="Tahoma"/>
                <a:cs typeface="Tahoma"/>
              </a:rPr>
              <a:t>Statistical</a:t>
            </a:r>
            <a:r>
              <a:rPr sz="2800" b="1" spc="-110" dirty="0">
                <a:solidFill>
                  <a:schemeClr val="bg1"/>
                </a:solidFill>
                <a:latin typeface="Tahoma"/>
                <a:cs typeface="Tahoma"/>
              </a:rPr>
              <a:t> </a:t>
            </a:r>
            <a:r>
              <a:rPr sz="2800" b="1" spc="-80" dirty="0">
                <a:solidFill>
                  <a:schemeClr val="bg1"/>
                </a:solidFill>
                <a:latin typeface="Tahoma"/>
                <a:cs typeface="Tahoma"/>
              </a:rPr>
              <a:t>experimental</a:t>
            </a:r>
            <a:r>
              <a:rPr sz="2800" b="1" spc="-130" dirty="0">
                <a:solidFill>
                  <a:schemeClr val="bg1"/>
                </a:solidFill>
                <a:latin typeface="Tahoma"/>
                <a:cs typeface="Tahoma"/>
              </a:rPr>
              <a:t> </a:t>
            </a:r>
            <a:r>
              <a:rPr sz="2800" b="1" spc="-10" dirty="0">
                <a:solidFill>
                  <a:schemeClr val="bg1"/>
                </a:solidFill>
                <a:latin typeface="Tahoma"/>
                <a:cs typeface="Tahoma"/>
              </a:rPr>
              <a:t>design.</a:t>
            </a:r>
            <a:endParaRPr sz="2800" dirty="0">
              <a:solidFill>
                <a:schemeClr val="bg1"/>
              </a:solidFill>
              <a:latin typeface="Tahoma"/>
              <a:cs typeface="Tahoma"/>
            </a:endParaRPr>
          </a:p>
        </p:txBody>
      </p:sp>
      <p:sp>
        <p:nvSpPr>
          <p:cNvPr id="12" name="object 12"/>
          <p:cNvSpPr txBox="1"/>
          <p:nvPr/>
        </p:nvSpPr>
        <p:spPr>
          <a:xfrm>
            <a:off x="180666" y="1828800"/>
            <a:ext cx="11658600" cy="4840428"/>
          </a:xfrm>
          <a:prstGeom prst="rect">
            <a:avLst/>
          </a:prstGeom>
        </p:spPr>
        <p:txBody>
          <a:bodyPr vert="horz" wrap="square" lIns="0" tIns="13335" rIns="0" bIns="0" rtlCol="0">
            <a:spAutoFit/>
          </a:bodyPr>
          <a:lstStyle/>
          <a:p>
            <a:pPr marL="298450" marR="5080" indent="-285750" algn="just">
              <a:lnSpc>
                <a:spcPct val="100000"/>
              </a:lnSpc>
              <a:spcBef>
                <a:spcPts val="105"/>
              </a:spcBef>
              <a:buFont typeface="Arial" pitchFamily="34" charset="0"/>
              <a:buChar char="•"/>
            </a:pPr>
            <a:r>
              <a:rPr lang="en-US" dirty="0">
                <a:solidFill>
                  <a:schemeClr val="bg1"/>
                </a:solidFill>
                <a:latin typeface="Times New Roman" pitchFamily="18" charset="0"/>
                <a:cs typeface="Times New Roman" pitchFamily="18" charset="0"/>
              </a:rPr>
              <a:t>Statistical experimental design, also known as </a:t>
            </a:r>
            <a:r>
              <a:rPr lang="en-US" b="1" dirty="0">
                <a:solidFill>
                  <a:schemeClr val="bg1"/>
                </a:solidFill>
                <a:latin typeface="Times New Roman" pitchFamily="18" charset="0"/>
                <a:cs typeface="Times New Roman" pitchFamily="18" charset="0"/>
              </a:rPr>
              <a:t>Design of Experiments (DOE), </a:t>
            </a:r>
            <a:r>
              <a:rPr lang="en-US" dirty="0">
                <a:solidFill>
                  <a:schemeClr val="bg1"/>
                </a:solidFill>
                <a:latin typeface="Times New Roman" pitchFamily="18" charset="0"/>
                <a:cs typeface="Times New Roman" pitchFamily="18" charset="0"/>
              </a:rPr>
              <a:t>is a branch of applied statistics </a:t>
            </a:r>
          </a:p>
          <a:p>
            <a:pPr marL="298450" marR="5080" indent="-285750" algn="just">
              <a:lnSpc>
                <a:spcPct val="100000"/>
              </a:lnSpc>
              <a:spcBef>
                <a:spcPts val="105"/>
              </a:spcBef>
              <a:buFont typeface="Arial" pitchFamily="34" charset="0"/>
              <a:buChar char="•"/>
            </a:pPr>
            <a:r>
              <a:rPr lang="en-US" dirty="0">
                <a:solidFill>
                  <a:schemeClr val="bg1"/>
                </a:solidFill>
                <a:latin typeface="Times New Roman" pitchFamily="18" charset="0"/>
                <a:cs typeface="Times New Roman" pitchFamily="18" charset="0"/>
              </a:rPr>
              <a:t>A statistical experimental design involves systematically manipulating independent variables to observe their effect on a dependent variable, while controlling for extraneous factors. </a:t>
            </a:r>
          </a:p>
          <a:p>
            <a:pPr marL="298450" marR="5080" indent="-285750" algn="just">
              <a:lnSpc>
                <a:spcPct val="100000"/>
              </a:lnSpc>
              <a:spcBef>
                <a:spcPts val="105"/>
              </a:spcBef>
              <a:buFont typeface="Arial" pitchFamily="34" charset="0"/>
              <a:buChar char="•"/>
            </a:pPr>
            <a:r>
              <a:rPr lang="en-US" dirty="0">
                <a:solidFill>
                  <a:schemeClr val="bg1"/>
                </a:solidFill>
                <a:latin typeface="Times New Roman" pitchFamily="18" charset="0"/>
                <a:cs typeface="Times New Roman" pitchFamily="18" charset="0"/>
              </a:rPr>
              <a:t>A common example is testing the effectiveness of different fertilizers on plant growth. </a:t>
            </a:r>
          </a:p>
          <a:p>
            <a:pPr marL="298450" marR="5080" indent="-285750" algn="just">
              <a:lnSpc>
                <a:spcPct val="100000"/>
              </a:lnSpc>
              <a:spcBef>
                <a:spcPts val="105"/>
              </a:spcBef>
              <a:buFont typeface="Arial" pitchFamily="34" charset="0"/>
              <a:buChar char="•"/>
            </a:pPr>
            <a:r>
              <a:rPr lang="en-US" dirty="0">
                <a:solidFill>
                  <a:schemeClr val="bg1"/>
                </a:solidFill>
                <a:latin typeface="Times New Roman" pitchFamily="18" charset="0"/>
                <a:cs typeface="Times New Roman" pitchFamily="18" charset="0"/>
              </a:rPr>
              <a:t>Researchers would divide a field into sections, apply different fertilizers (independent variables), and measure the resulting plant growth (dependent variable), while keeping other factors like soil type and sunlight exposure constant.</a:t>
            </a:r>
          </a:p>
          <a:p>
            <a:pPr marL="298450" marR="5080" indent="-285750" algn="just">
              <a:lnSpc>
                <a:spcPct val="100000"/>
              </a:lnSpc>
              <a:spcBef>
                <a:spcPts val="105"/>
              </a:spcBef>
              <a:buFont typeface="Arial" pitchFamily="34" charset="0"/>
              <a:buChar char="•"/>
            </a:pPr>
            <a:r>
              <a:rPr dirty="0">
                <a:solidFill>
                  <a:schemeClr val="bg1"/>
                </a:solidFill>
                <a:latin typeface="Times New Roman" pitchFamily="18" charset="0"/>
                <a:cs typeface="Times New Roman" pitchFamily="18" charset="0"/>
              </a:rPr>
              <a:t>DOE</a:t>
            </a:r>
            <a:r>
              <a:rPr spc="-3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begins</a:t>
            </a:r>
            <a:r>
              <a:rPr spc="-8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with</a:t>
            </a:r>
            <a:r>
              <a:rPr spc="-30" dirty="0">
                <a:solidFill>
                  <a:schemeClr val="bg1"/>
                </a:solidFill>
                <a:latin typeface="Times New Roman" pitchFamily="18" charset="0"/>
                <a:cs typeface="Times New Roman" pitchFamily="18" charset="0"/>
              </a:rPr>
              <a:t> determining</a:t>
            </a:r>
            <a:r>
              <a:rPr spc="-2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the</a:t>
            </a:r>
            <a:r>
              <a:rPr spc="-2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objectives</a:t>
            </a:r>
            <a:r>
              <a:rPr spc="-25" dirty="0">
                <a:solidFill>
                  <a:schemeClr val="bg1"/>
                </a:solidFill>
                <a:latin typeface="Times New Roman" pitchFamily="18" charset="0"/>
                <a:cs typeface="Times New Roman" pitchFamily="18" charset="0"/>
              </a:rPr>
              <a:t> of </a:t>
            </a:r>
            <a:r>
              <a:rPr spc="50" dirty="0">
                <a:solidFill>
                  <a:schemeClr val="bg1"/>
                </a:solidFill>
                <a:latin typeface="Times New Roman" pitchFamily="18" charset="0"/>
                <a:cs typeface="Times New Roman" pitchFamily="18" charset="0"/>
              </a:rPr>
              <a:t>an</a:t>
            </a:r>
            <a:r>
              <a:rPr spc="-120"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experiment</a:t>
            </a:r>
            <a:r>
              <a:rPr spc="-155" dirty="0">
                <a:solidFill>
                  <a:schemeClr val="bg1"/>
                </a:solidFill>
                <a:latin typeface="Times New Roman" pitchFamily="18" charset="0"/>
                <a:cs typeface="Times New Roman" pitchFamily="18" charset="0"/>
              </a:rPr>
              <a:t> </a:t>
            </a:r>
            <a:r>
              <a:rPr spc="60" dirty="0">
                <a:solidFill>
                  <a:schemeClr val="bg1"/>
                </a:solidFill>
                <a:latin typeface="Times New Roman" pitchFamily="18" charset="0"/>
                <a:cs typeface="Times New Roman" pitchFamily="18" charset="0"/>
              </a:rPr>
              <a:t>and</a:t>
            </a:r>
            <a:r>
              <a:rPr spc="-114"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selecting</a:t>
            </a:r>
            <a:r>
              <a:rPr spc="-16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85"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process</a:t>
            </a:r>
            <a:r>
              <a:rPr spc="-114"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factors</a:t>
            </a:r>
            <a:r>
              <a:rPr spc="-95"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for</a:t>
            </a:r>
            <a:r>
              <a:rPr spc="-9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80"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study.</a:t>
            </a:r>
            <a:endParaRPr dirty="0">
              <a:solidFill>
                <a:schemeClr val="bg1"/>
              </a:solidFill>
              <a:latin typeface="Times New Roman" pitchFamily="18" charset="0"/>
              <a:cs typeface="Times New Roman" pitchFamily="18" charset="0"/>
            </a:endParaRPr>
          </a:p>
          <a:p>
            <a:pPr marL="12700" algn="just">
              <a:lnSpc>
                <a:spcPct val="100000"/>
              </a:lnSpc>
              <a:spcBef>
                <a:spcPts val="1010"/>
              </a:spcBef>
            </a:pPr>
            <a:r>
              <a:rPr b="1" spc="-140" dirty="0">
                <a:solidFill>
                  <a:schemeClr val="bg1"/>
                </a:solidFill>
                <a:latin typeface="Times New Roman" pitchFamily="18" charset="0"/>
                <a:cs typeface="Times New Roman" pitchFamily="18" charset="0"/>
              </a:rPr>
              <a:t>4</a:t>
            </a:r>
            <a:r>
              <a:rPr b="1" spc="-25" dirty="0">
                <a:solidFill>
                  <a:schemeClr val="bg1"/>
                </a:solidFill>
                <a:latin typeface="Times New Roman" pitchFamily="18" charset="0"/>
                <a:cs typeface="Times New Roman" pitchFamily="18" charset="0"/>
              </a:rPr>
              <a:t> </a:t>
            </a:r>
            <a:r>
              <a:rPr b="1" spc="-35" dirty="0">
                <a:solidFill>
                  <a:schemeClr val="bg1"/>
                </a:solidFill>
                <a:latin typeface="Times New Roman" pitchFamily="18" charset="0"/>
                <a:cs typeface="Times New Roman" pitchFamily="18" charset="0"/>
              </a:rPr>
              <a:t>types</a:t>
            </a:r>
            <a:r>
              <a:rPr b="1" spc="-85" dirty="0">
                <a:solidFill>
                  <a:schemeClr val="bg1"/>
                </a:solidFill>
                <a:latin typeface="Times New Roman" pitchFamily="18" charset="0"/>
                <a:cs typeface="Times New Roman" pitchFamily="18" charset="0"/>
              </a:rPr>
              <a:t> </a:t>
            </a:r>
            <a:r>
              <a:rPr b="1" spc="-20" dirty="0">
                <a:solidFill>
                  <a:schemeClr val="bg1"/>
                </a:solidFill>
                <a:latin typeface="Times New Roman" pitchFamily="18" charset="0"/>
                <a:cs typeface="Times New Roman" pitchFamily="18" charset="0"/>
              </a:rPr>
              <a:t>of</a:t>
            </a:r>
            <a:r>
              <a:rPr b="1" spc="-75" dirty="0">
                <a:solidFill>
                  <a:schemeClr val="bg1"/>
                </a:solidFill>
                <a:latin typeface="Times New Roman" pitchFamily="18" charset="0"/>
                <a:cs typeface="Times New Roman" pitchFamily="18" charset="0"/>
              </a:rPr>
              <a:t> </a:t>
            </a:r>
            <a:r>
              <a:rPr b="1" spc="-35" dirty="0">
                <a:solidFill>
                  <a:schemeClr val="bg1"/>
                </a:solidFill>
                <a:latin typeface="Times New Roman" pitchFamily="18" charset="0"/>
                <a:cs typeface="Times New Roman" pitchFamily="18" charset="0"/>
              </a:rPr>
              <a:t>experimental</a:t>
            </a:r>
            <a:r>
              <a:rPr b="1" spc="-65" dirty="0">
                <a:solidFill>
                  <a:schemeClr val="bg1"/>
                </a:solidFill>
                <a:latin typeface="Times New Roman" pitchFamily="18" charset="0"/>
                <a:cs typeface="Times New Roman" pitchFamily="18" charset="0"/>
              </a:rPr>
              <a:t> </a:t>
            </a:r>
            <a:r>
              <a:rPr b="1" spc="-20" dirty="0">
                <a:solidFill>
                  <a:schemeClr val="bg1"/>
                </a:solidFill>
                <a:latin typeface="Times New Roman" pitchFamily="18" charset="0"/>
                <a:cs typeface="Times New Roman" pitchFamily="18" charset="0"/>
              </a:rPr>
              <a:t>design</a:t>
            </a:r>
            <a:r>
              <a:rPr b="1" spc="-55" dirty="0">
                <a:solidFill>
                  <a:schemeClr val="bg1"/>
                </a:solidFill>
                <a:latin typeface="Times New Roman" pitchFamily="18" charset="0"/>
                <a:cs typeface="Times New Roman" pitchFamily="18" charset="0"/>
              </a:rPr>
              <a:t> </a:t>
            </a:r>
            <a:r>
              <a:rPr b="1" spc="-10" dirty="0">
                <a:solidFill>
                  <a:schemeClr val="bg1"/>
                </a:solidFill>
                <a:latin typeface="Times New Roman" pitchFamily="18" charset="0"/>
                <a:cs typeface="Times New Roman" pitchFamily="18" charset="0"/>
              </a:rPr>
              <a:t>statistics</a:t>
            </a:r>
            <a:endParaRPr dirty="0">
              <a:solidFill>
                <a:schemeClr val="bg1"/>
              </a:solidFill>
              <a:latin typeface="Times New Roman" pitchFamily="18" charset="0"/>
              <a:cs typeface="Times New Roman" pitchFamily="18" charset="0"/>
            </a:endParaRPr>
          </a:p>
          <a:p>
            <a:pPr marL="12700" algn="just">
              <a:lnSpc>
                <a:spcPct val="100000"/>
              </a:lnSpc>
              <a:spcBef>
                <a:spcPts val="990"/>
              </a:spcBef>
            </a:pPr>
            <a:r>
              <a:rPr b="1" spc="-105" dirty="0">
                <a:solidFill>
                  <a:schemeClr val="bg1"/>
                </a:solidFill>
                <a:latin typeface="Times New Roman" pitchFamily="18" charset="0"/>
                <a:cs typeface="Times New Roman" pitchFamily="18" charset="0"/>
              </a:rPr>
              <a:t>The</a:t>
            </a:r>
            <a:r>
              <a:rPr b="1" spc="-15" dirty="0">
                <a:solidFill>
                  <a:schemeClr val="bg1"/>
                </a:solidFill>
                <a:latin typeface="Times New Roman" pitchFamily="18" charset="0"/>
                <a:cs typeface="Times New Roman" pitchFamily="18" charset="0"/>
              </a:rPr>
              <a:t> </a:t>
            </a:r>
            <a:r>
              <a:rPr b="1" spc="-75" dirty="0">
                <a:solidFill>
                  <a:schemeClr val="bg1"/>
                </a:solidFill>
                <a:latin typeface="Times New Roman" pitchFamily="18" charset="0"/>
                <a:cs typeface="Times New Roman" pitchFamily="18" charset="0"/>
              </a:rPr>
              <a:t>Statistical</a:t>
            </a:r>
            <a:r>
              <a:rPr b="1" spc="-45" dirty="0">
                <a:solidFill>
                  <a:schemeClr val="bg1"/>
                </a:solidFill>
                <a:latin typeface="Times New Roman" pitchFamily="18" charset="0"/>
                <a:cs typeface="Times New Roman" pitchFamily="18" charset="0"/>
              </a:rPr>
              <a:t> </a:t>
            </a:r>
            <a:r>
              <a:rPr b="1" spc="-50" dirty="0">
                <a:solidFill>
                  <a:schemeClr val="bg1"/>
                </a:solidFill>
                <a:latin typeface="Times New Roman" pitchFamily="18" charset="0"/>
                <a:cs typeface="Times New Roman" pitchFamily="18" charset="0"/>
              </a:rPr>
              <a:t>Process</a:t>
            </a:r>
            <a:r>
              <a:rPr b="1" spc="-65" dirty="0">
                <a:solidFill>
                  <a:schemeClr val="bg1"/>
                </a:solidFill>
                <a:latin typeface="Times New Roman" pitchFamily="18" charset="0"/>
                <a:cs typeface="Times New Roman" pitchFamily="18" charset="0"/>
              </a:rPr>
              <a:t> </a:t>
            </a:r>
            <a:r>
              <a:rPr b="1" spc="-10" dirty="0">
                <a:solidFill>
                  <a:schemeClr val="bg1"/>
                </a:solidFill>
                <a:latin typeface="Times New Roman" pitchFamily="18" charset="0"/>
                <a:cs typeface="Times New Roman" pitchFamily="18" charset="0"/>
              </a:rPr>
              <a:t>has</a:t>
            </a:r>
            <a:r>
              <a:rPr b="1" spc="-35" dirty="0">
                <a:solidFill>
                  <a:schemeClr val="bg1"/>
                </a:solidFill>
                <a:latin typeface="Times New Roman" pitchFamily="18" charset="0"/>
                <a:cs typeface="Times New Roman" pitchFamily="18" charset="0"/>
              </a:rPr>
              <a:t> </a:t>
            </a:r>
            <a:r>
              <a:rPr b="1" spc="-50" dirty="0">
                <a:solidFill>
                  <a:schemeClr val="bg1"/>
                </a:solidFill>
                <a:latin typeface="Times New Roman" pitchFamily="18" charset="0"/>
                <a:cs typeface="Times New Roman" pitchFamily="18" charset="0"/>
              </a:rPr>
              <a:t>five </a:t>
            </a:r>
            <a:r>
              <a:rPr b="1" spc="-10" dirty="0">
                <a:solidFill>
                  <a:schemeClr val="bg1"/>
                </a:solidFill>
                <a:latin typeface="Times New Roman" pitchFamily="18" charset="0"/>
                <a:cs typeface="Times New Roman" pitchFamily="18" charset="0"/>
              </a:rPr>
              <a:t>steps:</a:t>
            </a:r>
            <a:endParaRPr dirty="0">
              <a:solidFill>
                <a:schemeClr val="bg1"/>
              </a:solidFill>
              <a:latin typeface="Times New Roman" pitchFamily="18" charset="0"/>
              <a:cs typeface="Times New Roman" pitchFamily="18" charset="0"/>
            </a:endParaRPr>
          </a:p>
          <a:p>
            <a:pPr marL="356870" indent="-344170">
              <a:lnSpc>
                <a:spcPct val="100000"/>
              </a:lnSpc>
              <a:spcBef>
                <a:spcPts val="1010"/>
              </a:spcBef>
              <a:buClr>
                <a:srgbClr val="EE52A4"/>
              </a:buClr>
              <a:buSzPct val="78125"/>
              <a:buFont typeface="Wingdings"/>
              <a:buChar char=""/>
              <a:tabLst>
                <a:tab pos="356870" algn="l"/>
              </a:tabLst>
            </a:pPr>
            <a:r>
              <a:rPr spc="-40" dirty="0">
                <a:solidFill>
                  <a:schemeClr val="bg1"/>
                </a:solidFill>
                <a:latin typeface="Times New Roman" pitchFamily="18" charset="0"/>
                <a:cs typeface="Times New Roman" pitchFamily="18" charset="0"/>
              </a:rPr>
              <a:t>Design</a:t>
            </a:r>
            <a:r>
              <a:rPr spc="-18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11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study</a:t>
            </a:r>
            <a:endParaRPr dirty="0">
              <a:solidFill>
                <a:schemeClr val="bg1"/>
              </a:solidFill>
              <a:latin typeface="Times New Roman" pitchFamily="18" charset="0"/>
              <a:cs typeface="Times New Roman" pitchFamily="18" charset="0"/>
            </a:endParaRPr>
          </a:p>
          <a:p>
            <a:pPr marL="356870" indent="-344170">
              <a:lnSpc>
                <a:spcPct val="100000"/>
              </a:lnSpc>
              <a:spcBef>
                <a:spcPts val="1005"/>
              </a:spcBef>
              <a:buClr>
                <a:srgbClr val="EE52A4"/>
              </a:buClr>
              <a:buSzPct val="78125"/>
              <a:buFont typeface="Wingdings"/>
              <a:buChar char=""/>
              <a:tabLst>
                <a:tab pos="356870" algn="l"/>
              </a:tabLst>
            </a:pPr>
            <a:r>
              <a:rPr dirty="0">
                <a:solidFill>
                  <a:schemeClr val="bg1"/>
                </a:solidFill>
                <a:latin typeface="Times New Roman" pitchFamily="18" charset="0"/>
                <a:cs typeface="Times New Roman" pitchFamily="18" charset="0"/>
              </a:rPr>
              <a:t>Collect</a:t>
            </a:r>
            <a:r>
              <a:rPr spc="-7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40"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data</a:t>
            </a:r>
            <a:endParaRPr dirty="0">
              <a:solidFill>
                <a:schemeClr val="bg1"/>
              </a:solidFill>
              <a:latin typeface="Times New Roman" pitchFamily="18" charset="0"/>
              <a:cs typeface="Times New Roman" pitchFamily="18" charset="0"/>
            </a:endParaRPr>
          </a:p>
          <a:p>
            <a:pPr marL="356870" indent="-344170">
              <a:lnSpc>
                <a:spcPct val="100000"/>
              </a:lnSpc>
              <a:spcBef>
                <a:spcPts val="990"/>
              </a:spcBef>
              <a:buClr>
                <a:srgbClr val="EE52A4"/>
              </a:buClr>
              <a:buSzPct val="78125"/>
              <a:buFont typeface="Wingdings"/>
              <a:buChar char=""/>
              <a:tabLst>
                <a:tab pos="356870" algn="l"/>
              </a:tabLst>
            </a:pPr>
            <a:r>
              <a:rPr spc="-20" dirty="0">
                <a:solidFill>
                  <a:schemeClr val="bg1"/>
                </a:solidFill>
                <a:latin typeface="Times New Roman" pitchFamily="18" charset="0"/>
                <a:cs typeface="Times New Roman" pitchFamily="18" charset="0"/>
              </a:rPr>
              <a:t>Describe</a:t>
            </a:r>
            <a:r>
              <a:rPr spc="-15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5"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data</a:t>
            </a:r>
            <a:endParaRPr dirty="0">
              <a:solidFill>
                <a:schemeClr val="bg1"/>
              </a:solidFill>
              <a:latin typeface="Times New Roman" pitchFamily="18" charset="0"/>
              <a:cs typeface="Times New Roman" pitchFamily="18" charset="0"/>
            </a:endParaRPr>
          </a:p>
          <a:p>
            <a:pPr marL="356870" indent="-344170">
              <a:lnSpc>
                <a:spcPct val="100000"/>
              </a:lnSpc>
              <a:spcBef>
                <a:spcPts val="1010"/>
              </a:spcBef>
              <a:buClr>
                <a:srgbClr val="EE52A4"/>
              </a:buClr>
              <a:buSzPct val="78125"/>
              <a:buFont typeface="Wingdings"/>
              <a:buChar char=""/>
              <a:tabLst>
                <a:tab pos="356870" algn="l"/>
              </a:tabLst>
            </a:pPr>
            <a:r>
              <a:rPr spc="55" dirty="0">
                <a:solidFill>
                  <a:schemeClr val="bg1"/>
                </a:solidFill>
                <a:latin typeface="Times New Roman" pitchFamily="18" charset="0"/>
                <a:cs typeface="Times New Roman" pitchFamily="18" charset="0"/>
              </a:rPr>
              <a:t>Make</a:t>
            </a:r>
            <a:r>
              <a:rPr spc="-180"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inferences</a:t>
            </a:r>
            <a:endParaRPr dirty="0">
              <a:solidFill>
                <a:schemeClr val="bg1"/>
              </a:solidFill>
              <a:latin typeface="Times New Roman" pitchFamily="18" charset="0"/>
              <a:cs typeface="Times New Roman" pitchFamily="18" charset="0"/>
            </a:endParaRPr>
          </a:p>
          <a:p>
            <a:pPr marL="356870" indent="-344170">
              <a:lnSpc>
                <a:spcPct val="100000"/>
              </a:lnSpc>
              <a:spcBef>
                <a:spcPts val="1005"/>
              </a:spcBef>
              <a:buClr>
                <a:srgbClr val="EE52A4"/>
              </a:buClr>
              <a:buSzPct val="78125"/>
              <a:buFont typeface="Wingdings"/>
              <a:buChar char=""/>
              <a:tabLst>
                <a:tab pos="356870" algn="l"/>
              </a:tabLst>
            </a:pPr>
            <a:r>
              <a:rPr spc="-60" dirty="0">
                <a:solidFill>
                  <a:schemeClr val="bg1"/>
                </a:solidFill>
                <a:latin typeface="Times New Roman" pitchFamily="18" charset="0"/>
                <a:cs typeface="Times New Roman" pitchFamily="18" charset="0"/>
              </a:rPr>
              <a:t>Take</a:t>
            </a:r>
            <a:r>
              <a:rPr spc="-140"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action.</a:t>
            </a:r>
            <a:endParaRPr dirty="0">
              <a:solidFill>
                <a:schemeClr val="bg1"/>
              </a:solidFill>
              <a:latin typeface="Times New Roman" pitchFamily="18" charset="0"/>
              <a:cs typeface="Times New Roman" pitchFamily="18" charset="0"/>
            </a:endParaRPr>
          </a:p>
        </p:txBody>
      </p:sp>
      <p:pic>
        <p:nvPicPr>
          <p:cNvPr id="31746"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6097"/>
            <a:ext cx="9784080" cy="9645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371600"/>
            <a:ext cx="9223375" cy="492443"/>
          </a:xfrm>
        </p:spPr>
        <p:txBody>
          <a:bodyPr>
            <a:normAutofit/>
          </a:bodyPr>
          <a:lstStyle/>
          <a:p>
            <a:r>
              <a:rPr lang="en-IN" sz="2000" b="1" spc="-195" dirty="0">
                <a:solidFill>
                  <a:schemeClr val="tx2"/>
                </a:solidFill>
                <a:latin typeface="Tahoma"/>
                <a:cs typeface="Tahoma"/>
              </a:rPr>
              <a:t>Statistical</a:t>
            </a:r>
            <a:r>
              <a:rPr lang="en-IN" sz="2000" b="1" spc="-110" dirty="0">
                <a:solidFill>
                  <a:schemeClr val="tx2"/>
                </a:solidFill>
                <a:latin typeface="Tahoma"/>
                <a:cs typeface="Tahoma"/>
              </a:rPr>
              <a:t> </a:t>
            </a:r>
            <a:r>
              <a:rPr lang="en-IN" sz="2000" b="1" spc="-80" dirty="0">
                <a:solidFill>
                  <a:schemeClr val="tx2"/>
                </a:solidFill>
                <a:latin typeface="Tahoma"/>
                <a:cs typeface="Tahoma"/>
              </a:rPr>
              <a:t>experimental</a:t>
            </a:r>
            <a:r>
              <a:rPr lang="en-IN" sz="2000" b="1" spc="-130" dirty="0">
                <a:solidFill>
                  <a:schemeClr val="tx2"/>
                </a:solidFill>
                <a:latin typeface="Tahoma"/>
                <a:cs typeface="Tahoma"/>
              </a:rPr>
              <a:t> </a:t>
            </a:r>
            <a:r>
              <a:rPr lang="en-IN" sz="2000" b="1" spc="-10" dirty="0">
                <a:solidFill>
                  <a:schemeClr val="tx2"/>
                </a:solidFill>
                <a:latin typeface="Tahoma"/>
                <a:cs typeface="Tahoma"/>
              </a:rPr>
              <a:t>design.</a:t>
            </a:r>
            <a:endParaRPr lang="en-IN" sz="2000" dirty="0">
              <a:solidFill>
                <a:schemeClr val="tx2"/>
              </a:solidFill>
            </a:endParaRPr>
          </a:p>
        </p:txBody>
      </p:sp>
      <p:sp>
        <p:nvSpPr>
          <p:cNvPr id="3" name="Text Placeholder 2"/>
          <p:cNvSpPr>
            <a:spLocks noGrp="1"/>
          </p:cNvSpPr>
          <p:nvPr>
            <p:ph idx="1"/>
          </p:nvPr>
        </p:nvSpPr>
        <p:spPr>
          <a:xfrm>
            <a:off x="304800" y="1981200"/>
            <a:ext cx="11430000" cy="5909310"/>
          </a:xfrm>
        </p:spPr>
        <p:txBody>
          <a:bodyPr>
            <a:noAutofit/>
          </a:bodyPr>
          <a:lstStyle/>
          <a:p>
            <a:pPr algn="just"/>
            <a:r>
              <a:rPr lang="en-US" sz="1600" b="1" dirty="0">
                <a:latin typeface="Times New Roman" pitchFamily="18" charset="0"/>
                <a:cs typeface="Times New Roman" pitchFamily="18" charset="0"/>
              </a:rPr>
              <a:t> Example 1. Comparing the Effectiveness of Two Drugs:</a:t>
            </a:r>
            <a:endParaRPr lang="en-US" sz="1600" dirty="0">
              <a:latin typeface="Times New Roman" pitchFamily="18" charset="0"/>
              <a:cs typeface="Times New Roman" pitchFamily="18" charset="0"/>
            </a:endParaRPr>
          </a:p>
          <a:p>
            <a:pPr algn="just"/>
            <a:r>
              <a:rPr lang="en-US" sz="1600" b="1" dirty="0">
                <a:latin typeface="Times New Roman" pitchFamily="18" charset="0"/>
                <a:cs typeface="Times New Roman" pitchFamily="18" charset="0"/>
              </a:rPr>
              <a:t>Independent Variable:</a:t>
            </a:r>
            <a:r>
              <a:rPr lang="en-US" sz="1600" dirty="0">
                <a:latin typeface="Times New Roman" pitchFamily="18" charset="0"/>
                <a:cs typeface="Times New Roman" pitchFamily="18" charset="0"/>
              </a:rPr>
              <a:t> Type of drug (Drug A, Drug B, or placebo).</a:t>
            </a:r>
          </a:p>
          <a:p>
            <a:pPr algn="just"/>
            <a:r>
              <a:rPr lang="en-US" sz="1600" b="1" dirty="0">
                <a:latin typeface="Times New Roman" pitchFamily="18" charset="0"/>
                <a:cs typeface="Times New Roman" pitchFamily="18" charset="0"/>
              </a:rPr>
              <a:t>Dependent Variable:</a:t>
            </a:r>
            <a:r>
              <a:rPr lang="en-US" sz="1600" dirty="0">
                <a:latin typeface="Times New Roman" pitchFamily="18" charset="0"/>
                <a:cs typeface="Times New Roman" pitchFamily="18" charset="0"/>
              </a:rPr>
              <a:t> Improvement in a patient's condition (measured by a standardized test or a doctor's assessment).</a:t>
            </a:r>
          </a:p>
          <a:p>
            <a:pPr algn="just"/>
            <a:r>
              <a:rPr lang="en-US" sz="1600" b="1" dirty="0">
                <a:latin typeface="Times New Roman" pitchFamily="18" charset="0"/>
                <a:cs typeface="Times New Roman" pitchFamily="18" charset="0"/>
              </a:rPr>
              <a:t>Experimental Units:</a:t>
            </a:r>
            <a:r>
              <a:rPr lang="en-US" sz="1600" dirty="0">
                <a:latin typeface="Times New Roman" pitchFamily="18" charset="0"/>
                <a:cs typeface="Times New Roman" pitchFamily="18" charset="0"/>
              </a:rPr>
              <a:t> Patients with the condition being treated.</a:t>
            </a:r>
          </a:p>
          <a:p>
            <a:pPr algn="just"/>
            <a:r>
              <a:rPr lang="en-US" sz="1600" b="1" dirty="0">
                <a:latin typeface="Times New Roman" pitchFamily="18" charset="0"/>
                <a:cs typeface="Times New Roman" pitchFamily="18" charset="0"/>
              </a:rPr>
              <a:t>Control:</a:t>
            </a:r>
            <a:r>
              <a:rPr lang="en-US" sz="1600" dirty="0">
                <a:latin typeface="Times New Roman" pitchFamily="18" charset="0"/>
                <a:cs typeface="Times New Roman" pitchFamily="18" charset="0"/>
              </a:rPr>
              <a:t> Placebo group.</a:t>
            </a:r>
          </a:p>
          <a:p>
            <a:pPr algn="just" fontAlgn="ctr"/>
            <a:r>
              <a:rPr lang="en-US" sz="1600" b="1" dirty="0">
                <a:latin typeface="Times New Roman" pitchFamily="18" charset="0"/>
                <a:cs typeface="Times New Roman" pitchFamily="18" charset="0"/>
              </a:rPr>
              <a:t>Randomization:</a:t>
            </a:r>
            <a:r>
              <a:rPr lang="en-US" sz="1600" dirty="0">
                <a:latin typeface="Times New Roman" pitchFamily="18" charset="0"/>
                <a:cs typeface="Times New Roman" pitchFamily="18" charset="0"/>
              </a:rPr>
              <a:t> Randomly assign patients to each group. </a:t>
            </a:r>
          </a:p>
          <a:p>
            <a:pPr algn="just" fontAlgn="ctr"/>
            <a:endParaRPr lang="en-US" sz="1600" dirty="0">
              <a:latin typeface="Times New Roman" pitchFamily="18" charset="0"/>
              <a:cs typeface="Times New Roman" pitchFamily="18" charset="0"/>
            </a:endParaRPr>
          </a:p>
          <a:p>
            <a:pPr algn="just"/>
            <a:r>
              <a:rPr lang="en-US" sz="1600" b="1" dirty="0">
                <a:latin typeface="Times New Roman" pitchFamily="18" charset="0"/>
                <a:cs typeface="Times New Roman" pitchFamily="18" charset="0"/>
              </a:rPr>
              <a:t>Example 2. Evaluating Different Website Designs:</a:t>
            </a:r>
            <a:endParaRPr lang="en-US" sz="1600" dirty="0">
              <a:latin typeface="Times New Roman" pitchFamily="18" charset="0"/>
              <a:cs typeface="Times New Roman" pitchFamily="18" charset="0"/>
            </a:endParaRPr>
          </a:p>
          <a:p>
            <a:pPr algn="just"/>
            <a:r>
              <a:rPr lang="en-US" sz="1600" b="1" dirty="0">
                <a:latin typeface="Times New Roman" pitchFamily="18" charset="0"/>
                <a:cs typeface="Times New Roman" pitchFamily="18" charset="0"/>
              </a:rPr>
              <a:t>Independent Variable:</a:t>
            </a:r>
            <a:r>
              <a:rPr lang="en-US" sz="1600" dirty="0">
                <a:latin typeface="Times New Roman" pitchFamily="18" charset="0"/>
                <a:cs typeface="Times New Roman" pitchFamily="18" charset="0"/>
              </a:rPr>
              <a:t> Website design (Version A, Version B, Version C).</a:t>
            </a:r>
          </a:p>
          <a:p>
            <a:pPr algn="just"/>
            <a:r>
              <a:rPr lang="en-US" sz="1600" b="1" dirty="0">
                <a:latin typeface="Times New Roman" pitchFamily="18" charset="0"/>
                <a:cs typeface="Times New Roman" pitchFamily="18" charset="0"/>
              </a:rPr>
              <a:t>Dependent Variable:</a:t>
            </a:r>
            <a:r>
              <a:rPr lang="en-US" sz="1600" dirty="0">
                <a:latin typeface="Times New Roman" pitchFamily="18" charset="0"/>
                <a:cs typeface="Times New Roman" pitchFamily="18" charset="0"/>
              </a:rPr>
              <a:t> Time taken to complete a task on the website, number of clicks, or user satisfaction ratings.</a:t>
            </a:r>
          </a:p>
          <a:p>
            <a:pPr algn="just"/>
            <a:r>
              <a:rPr lang="en-US" sz="1600" b="1" dirty="0">
                <a:latin typeface="Times New Roman" pitchFamily="18" charset="0"/>
                <a:cs typeface="Times New Roman" pitchFamily="18" charset="0"/>
              </a:rPr>
              <a:t>Experimental Units:</a:t>
            </a:r>
            <a:r>
              <a:rPr lang="en-US" sz="1600" dirty="0">
                <a:latin typeface="Times New Roman" pitchFamily="18" charset="0"/>
                <a:cs typeface="Times New Roman" pitchFamily="18" charset="0"/>
              </a:rPr>
              <a:t> Users recruited for the study.</a:t>
            </a:r>
          </a:p>
          <a:p>
            <a:pPr algn="just"/>
            <a:r>
              <a:rPr lang="en-US" sz="1600" b="1" dirty="0">
                <a:latin typeface="Times New Roman" pitchFamily="18" charset="0"/>
                <a:cs typeface="Times New Roman" pitchFamily="18" charset="0"/>
              </a:rPr>
              <a:t>Randomization:</a:t>
            </a:r>
            <a:r>
              <a:rPr lang="en-US" sz="1600" dirty="0">
                <a:latin typeface="Times New Roman" pitchFamily="18" charset="0"/>
                <a:cs typeface="Times New Roman" pitchFamily="18" charset="0"/>
              </a:rPr>
              <a:t> Randomly assign users to different website designs.</a:t>
            </a:r>
          </a:p>
          <a:p>
            <a:pPr algn="just"/>
            <a:r>
              <a:rPr lang="en-US" sz="1600" b="1" dirty="0">
                <a:latin typeface="Times New Roman" pitchFamily="18" charset="0"/>
                <a:cs typeface="Times New Roman" pitchFamily="18" charset="0"/>
              </a:rPr>
              <a:t>Replication:</a:t>
            </a:r>
            <a:r>
              <a:rPr lang="en-US" sz="1600" dirty="0">
                <a:latin typeface="Times New Roman" pitchFamily="18" charset="0"/>
                <a:cs typeface="Times New Roman" pitchFamily="18" charset="0"/>
              </a:rPr>
              <a:t> Use multiple users for each design to ensure reliable results. </a:t>
            </a:r>
          </a:p>
          <a:p>
            <a:pPr algn="just"/>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26030550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1000" y="1235628"/>
            <a:ext cx="6744970" cy="382156"/>
          </a:xfrm>
          <a:prstGeom prst="rect">
            <a:avLst/>
          </a:prstGeom>
        </p:spPr>
        <p:txBody>
          <a:bodyPr vert="horz" wrap="square" lIns="0" tIns="12700" rIns="0" bIns="0" rtlCol="0">
            <a:spAutoFit/>
          </a:bodyPr>
          <a:lstStyle/>
          <a:p>
            <a:pPr marL="12700">
              <a:lnSpc>
                <a:spcPct val="100000"/>
              </a:lnSpc>
              <a:spcBef>
                <a:spcPts val="100"/>
              </a:spcBef>
            </a:pPr>
            <a:r>
              <a:rPr sz="2400" b="1" spc="-60" dirty="0">
                <a:solidFill>
                  <a:schemeClr val="bg1"/>
                </a:solidFill>
                <a:latin typeface="Tahoma"/>
                <a:cs typeface="Tahoma"/>
              </a:rPr>
              <a:t>Randomised</a:t>
            </a:r>
            <a:r>
              <a:rPr sz="2400" b="1" spc="-260" dirty="0">
                <a:solidFill>
                  <a:schemeClr val="bg1"/>
                </a:solidFill>
                <a:latin typeface="Tahoma"/>
                <a:cs typeface="Tahoma"/>
              </a:rPr>
              <a:t> </a:t>
            </a:r>
            <a:r>
              <a:rPr sz="2400" b="1" dirty="0">
                <a:solidFill>
                  <a:schemeClr val="bg1"/>
                </a:solidFill>
                <a:latin typeface="Tahoma"/>
                <a:cs typeface="Tahoma"/>
              </a:rPr>
              <a:t>Block</a:t>
            </a:r>
            <a:r>
              <a:rPr sz="2400" b="1" spc="-270" dirty="0">
                <a:solidFill>
                  <a:schemeClr val="bg1"/>
                </a:solidFill>
                <a:latin typeface="Tahoma"/>
                <a:cs typeface="Tahoma"/>
              </a:rPr>
              <a:t> </a:t>
            </a:r>
            <a:r>
              <a:rPr sz="2400" b="1" spc="-60" dirty="0">
                <a:solidFill>
                  <a:schemeClr val="bg1"/>
                </a:solidFill>
                <a:latin typeface="Tahoma"/>
                <a:cs typeface="Tahoma"/>
              </a:rPr>
              <a:t>Design</a:t>
            </a:r>
            <a:endParaRPr sz="2400" dirty="0">
              <a:solidFill>
                <a:schemeClr val="bg1"/>
              </a:solidFill>
              <a:latin typeface="Tahoma"/>
              <a:cs typeface="Tahoma"/>
            </a:endParaRPr>
          </a:p>
        </p:txBody>
      </p:sp>
      <p:sp>
        <p:nvSpPr>
          <p:cNvPr id="12" name="object 12"/>
          <p:cNvSpPr txBox="1"/>
          <p:nvPr/>
        </p:nvSpPr>
        <p:spPr>
          <a:xfrm>
            <a:off x="304800" y="2009880"/>
            <a:ext cx="11269345" cy="4467119"/>
          </a:xfrm>
          <a:prstGeom prst="rect">
            <a:avLst/>
          </a:prstGeom>
        </p:spPr>
        <p:txBody>
          <a:bodyPr vert="horz" wrap="square" lIns="0" tIns="64769" rIns="0" bIns="0" rtlCol="0">
            <a:spAutoFit/>
          </a:bodyPr>
          <a:lstStyle/>
          <a:p>
            <a:pPr marL="12700" marR="5080">
              <a:lnSpc>
                <a:spcPct val="80000"/>
              </a:lnSpc>
              <a:spcBef>
                <a:spcPts val="509"/>
              </a:spcBef>
            </a:pPr>
            <a:r>
              <a:rPr lang="en-US" b="1" dirty="0">
                <a:solidFill>
                  <a:schemeClr val="bg1"/>
                </a:solidFill>
                <a:latin typeface="Times New Roman" pitchFamily="18" charset="0"/>
                <a:cs typeface="Times New Roman" pitchFamily="18" charset="0"/>
              </a:rPr>
              <a:t>A Randomized Block Design (RBD) </a:t>
            </a:r>
            <a:r>
              <a:rPr lang="en-US" dirty="0">
                <a:solidFill>
                  <a:schemeClr val="bg1"/>
                </a:solidFill>
                <a:latin typeface="Times New Roman" pitchFamily="18" charset="0"/>
                <a:cs typeface="Times New Roman" pitchFamily="18" charset="0"/>
              </a:rPr>
              <a:t>is an experimental design where the experimental units are first grouped into </a:t>
            </a:r>
            <a:r>
              <a:rPr lang="en-US" b="1" dirty="0">
                <a:solidFill>
                  <a:schemeClr val="bg1"/>
                </a:solidFill>
                <a:latin typeface="Times New Roman" pitchFamily="18" charset="0"/>
                <a:cs typeface="Times New Roman" pitchFamily="18" charset="0"/>
              </a:rPr>
              <a:t>homogeneous blocks</a:t>
            </a:r>
            <a:r>
              <a:rPr lang="en-US" dirty="0">
                <a:solidFill>
                  <a:schemeClr val="bg1"/>
                </a:solidFill>
                <a:latin typeface="Times New Roman" pitchFamily="18" charset="0"/>
                <a:cs typeface="Times New Roman" pitchFamily="18" charset="0"/>
              </a:rPr>
              <a:t>, and then treatments are randomly assigned to the units within each block. </a:t>
            </a:r>
          </a:p>
          <a:p>
            <a:pPr marL="12700" marR="5080">
              <a:lnSpc>
                <a:spcPct val="80000"/>
              </a:lnSpc>
              <a:spcBef>
                <a:spcPts val="509"/>
              </a:spcBef>
            </a:pPr>
            <a:r>
              <a:rPr spc="-160" dirty="0">
                <a:solidFill>
                  <a:schemeClr val="bg1"/>
                </a:solidFill>
                <a:latin typeface="Times New Roman" pitchFamily="18" charset="0"/>
                <a:cs typeface="Times New Roman" pitchFamily="18" charset="0"/>
              </a:rPr>
              <a:t>In </a:t>
            </a:r>
            <a:r>
              <a:rPr spc="-125" dirty="0">
                <a:solidFill>
                  <a:schemeClr val="bg1"/>
                </a:solidFill>
                <a:latin typeface="Times New Roman" pitchFamily="18" charset="0"/>
                <a:cs typeface="Times New Roman" pitchFamily="18" charset="0"/>
              </a:rPr>
              <a:t>this</a:t>
            </a:r>
            <a:r>
              <a:rPr spc="-114"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design,</a:t>
            </a:r>
            <a:r>
              <a:rPr spc="-14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the</a:t>
            </a:r>
            <a:r>
              <a:rPr spc="-105"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experimental</a:t>
            </a:r>
            <a:r>
              <a:rPr spc="-130" dirty="0">
                <a:solidFill>
                  <a:schemeClr val="bg1"/>
                </a:solidFill>
                <a:latin typeface="Times New Roman" pitchFamily="18" charset="0"/>
                <a:cs typeface="Times New Roman" pitchFamily="18" charset="0"/>
              </a:rPr>
              <a:t> </a:t>
            </a:r>
            <a:r>
              <a:rPr spc="-110" dirty="0">
                <a:solidFill>
                  <a:schemeClr val="bg1"/>
                </a:solidFill>
                <a:latin typeface="Times New Roman" pitchFamily="18" charset="0"/>
                <a:cs typeface="Times New Roman" pitchFamily="18" charset="0"/>
              </a:rPr>
              <a:t>units</a:t>
            </a:r>
            <a:r>
              <a:rPr spc="-114"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are</a:t>
            </a:r>
            <a:r>
              <a:rPr spc="-105"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classified</a:t>
            </a:r>
            <a:r>
              <a:rPr spc="-170" dirty="0">
                <a:solidFill>
                  <a:schemeClr val="bg1"/>
                </a:solidFill>
                <a:latin typeface="Times New Roman" pitchFamily="18" charset="0"/>
                <a:cs typeface="Times New Roman" pitchFamily="18" charset="0"/>
              </a:rPr>
              <a:t> </a:t>
            </a:r>
            <a:r>
              <a:rPr spc="-50" dirty="0">
                <a:solidFill>
                  <a:schemeClr val="bg1"/>
                </a:solidFill>
                <a:latin typeface="Times New Roman" pitchFamily="18" charset="0"/>
                <a:cs typeface="Times New Roman" pitchFamily="18" charset="0"/>
              </a:rPr>
              <a:t>into</a:t>
            </a:r>
            <a:r>
              <a:rPr spc="-140" dirty="0">
                <a:solidFill>
                  <a:schemeClr val="bg1"/>
                </a:solidFill>
                <a:latin typeface="Times New Roman" pitchFamily="18" charset="0"/>
                <a:cs typeface="Times New Roman" pitchFamily="18" charset="0"/>
              </a:rPr>
              <a:t> </a:t>
            </a:r>
            <a:r>
              <a:rPr spc="-65" dirty="0">
                <a:solidFill>
                  <a:schemeClr val="bg1"/>
                </a:solidFill>
                <a:latin typeface="Times New Roman" pitchFamily="18" charset="0"/>
                <a:cs typeface="Times New Roman" pitchFamily="18" charset="0"/>
              </a:rPr>
              <a:t>subgroups</a:t>
            </a:r>
            <a:r>
              <a:rPr spc="-4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of </a:t>
            </a:r>
            <a:r>
              <a:rPr spc="-110" dirty="0">
                <a:solidFill>
                  <a:schemeClr val="bg1"/>
                </a:solidFill>
                <a:latin typeface="Times New Roman" pitchFamily="18" charset="0"/>
                <a:cs typeface="Times New Roman" pitchFamily="18" charset="0"/>
              </a:rPr>
              <a:t>similar</a:t>
            </a:r>
            <a:r>
              <a:rPr spc="-17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categories.</a:t>
            </a:r>
            <a:r>
              <a:rPr spc="-160" dirty="0">
                <a:solidFill>
                  <a:schemeClr val="bg1"/>
                </a:solidFill>
                <a:latin typeface="Times New Roman" pitchFamily="18" charset="0"/>
                <a:cs typeface="Times New Roman" pitchFamily="18" charset="0"/>
              </a:rPr>
              <a:t> </a:t>
            </a:r>
            <a:r>
              <a:rPr spc="-105" dirty="0">
                <a:solidFill>
                  <a:schemeClr val="bg1"/>
                </a:solidFill>
                <a:latin typeface="Times New Roman" pitchFamily="18" charset="0"/>
                <a:cs typeface="Times New Roman" pitchFamily="18" charset="0"/>
              </a:rPr>
              <a:t>Those</a:t>
            </a:r>
            <a:r>
              <a:rPr spc="-70" dirty="0">
                <a:solidFill>
                  <a:schemeClr val="bg1"/>
                </a:solidFill>
                <a:latin typeface="Times New Roman" pitchFamily="18" charset="0"/>
                <a:cs typeface="Times New Roman" pitchFamily="18" charset="0"/>
              </a:rPr>
              <a:t> </a:t>
            </a:r>
            <a:r>
              <a:rPr spc="-55" dirty="0">
                <a:solidFill>
                  <a:schemeClr val="bg1"/>
                </a:solidFill>
                <a:latin typeface="Times New Roman" pitchFamily="18" charset="0"/>
                <a:cs typeface="Times New Roman" pitchFamily="18" charset="0"/>
              </a:rPr>
              <a:t>groups </a:t>
            </a:r>
            <a:r>
              <a:rPr dirty="0">
                <a:solidFill>
                  <a:schemeClr val="bg1"/>
                </a:solidFill>
                <a:latin typeface="Times New Roman" pitchFamily="18" charset="0"/>
                <a:cs typeface="Times New Roman" pitchFamily="18" charset="0"/>
              </a:rPr>
              <a:t>are</a:t>
            </a:r>
            <a:r>
              <a:rPr spc="-120"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randomly</a:t>
            </a:r>
            <a:r>
              <a:rPr spc="-145"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assigned</a:t>
            </a:r>
            <a:r>
              <a:rPr spc="-18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to</a:t>
            </a:r>
            <a:r>
              <a:rPr spc="-10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group</a:t>
            </a:r>
            <a:r>
              <a:rPr spc="-8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of</a:t>
            </a:r>
            <a:r>
              <a:rPr spc="-70" dirty="0">
                <a:solidFill>
                  <a:schemeClr val="bg1"/>
                </a:solidFill>
                <a:latin typeface="Times New Roman" pitchFamily="18" charset="0"/>
                <a:cs typeface="Times New Roman" pitchFamily="18" charset="0"/>
              </a:rPr>
              <a:t> </a:t>
            </a:r>
            <a:r>
              <a:rPr spc="-50" dirty="0">
                <a:solidFill>
                  <a:schemeClr val="bg1"/>
                </a:solidFill>
                <a:latin typeface="Times New Roman" pitchFamily="18" charset="0"/>
                <a:cs typeface="Times New Roman" pitchFamily="18" charset="0"/>
              </a:rPr>
              <a:t>treatment.</a:t>
            </a:r>
            <a:r>
              <a:rPr spc="-110" dirty="0">
                <a:solidFill>
                  <a:schemeClr val="bg1"/>
                </a:solidFill>
                <a:latin typeface="Times New Roman" pitchFamily="18" charset="0"/>
                <a:cs typeface="Times New Roman" pitchFamily="18" charset="0"/>
              </a:rPr>
              <a:t> </a:t>
            </a:r>
            <a:endParaRPr lang="en-US" spc="-110" dirty="0">
              <a:solidFill>
                <a:schemeClr val="bg1"/>
              </a:solidFill>
              <a:latin typeface="Times New Roman" pitchFamily="18" charset="0"/>
              <a:cs typeface="Times New Roman" pitchFamily="18" charset="0"/>
            </a:endParaRPr>
          </a:p>
          <a:p>
            <a:pPr marL="12700" marR="5080">
              <a:lnSpc>
                <a:spcPct val="80000"/>
              </a:lnSpc>
              <a:spcBef>
                <a:spcPts val="509"/>
              </a:spcBef>
            </a:pPr>
            <a:r>
              <a:rPr spc="-114" dirty="0">
                <a:solidFill>
                  <a:schemeClr val="bg1"/>
                </a:solidFill>
                <a:latin typeface="Times New Roman" pitchFamily="18" charset="0"/>
                <a:cs typeface="Times New Roman" pitchFamily="18" charset="0"/>
              </a:rPr>
              <a:t>The</a:t>
            </a:r>
            <a:r>
              <a:rPr spc="-70"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blocks</a:t>
            </a:r>
            <a:r>
              <a:rPr spc="-13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are</a:t>
            </a:r>
            <a:r>
              <a:rPr spc="-90"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classified </a:t>
            </a:r>
            <a:r>
              <a:rPr spc="-70" dirty="0">
                <a:solidFill>
                  <a:schemeClr val="bg1"/>
                </a:solidFill>
                <a:latin typeface="Times New Roman" pitchFamily="18" charset="0"/>
                <a:cs typeface="Times New Roman" pitchFamily="18" charset="0"/>
              </a:rPr>
              <a:t>in</a:t>
            </a:r>
            <a:r>
              <a:rPr spc="-140"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such</a:t>
            </a:r>
            <a:r>
              <a:rPr spc="-85" dirty="0">
                <a:solidFill>
                  <a:schemeClr val="bg1"/>
                </a:solidFill>
                <a:latin typeface="Times New Roman" pitchFamily="18" charset="0"/>
                <a:cs typeface="Times New Roman" pitchFamily="18" charset="0"/>
              </a:rPr>
              <a:t> </a:t>
            </a:r>
            <a:r>
              <a:rPr spc="130" dirty="0">
                <a:solidFill>
                  <a:schemeClr val="bg1"/>
                </a:solidFill>
                <a:latin typeface="Times New Roman" pitchFamily="18" charset="0"/>
                <a:cs typeface="Times New Roman" pitchFamily="18" charset="0"/>
              </a:rPr>
              <a:t>a</a:t>
            </a:r>
            <a:r>
              <a:rPr spc="-9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way</a:t>
            </a:r>
            <a:r>
              <a:rPr spc="-130"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in</a:t>
            </a:r>
            <a:r>
              <a:rPr spc="-14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85" dirty="0">
                <a:solidFill>
                  <a:schemeClr val="bg1"/>
                </a:solidFill>
                <a:latin typeface="Times New Roman" pitchFamily="18" charset="0"/>
                <a:cs typeface="Times New Roman" pitchFamily="18" charset="0"/>
              </a:rPr>
              <a:t> </a:t>
            </a:r>
            <a:r>
              <a:rPr spc="-60" dirty="0">
                <a:solidFill>
                  <a:schemeClr val="bg1"/>
                </a:solidFill>
                <a:latin typeface="Times New Roman" pitchFamily="18" charset="0"/>
                <a:cs typeface="Times New Roman" pitchFamily="18" charset="0"/>
              </a:rPr>
              <a:t>variability</a:t>
            </a:r>
            <a:r>
              <a:rPr spc="-160"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within</a:t>
            </a:r>
            <a:r>
              <a:rPr spc="-165" dirty="0">
                <a:solidFill>
                  <a:schemeClr val="bg1"/>
                </a:solidFill>
                <a:latin typeface="Times New Roman" pitchFamily="18" charset="0"/>
                <a:cs typeface="Times New Roman" pitchFamily="18" charset="0"/>
              </a:rPr>
              <a:t> </a:t>
            </a:r>
            <a:r>
              <a:rPr spc="100" dirty="0">
                <a:solidFill>
                  <a:schemeClr val="bg1"/>
                </a:solidFill>
                <a:latin typeface="Times New Roman" pitchFamily="18" charset="0"/>
                <a:cs typeface="Times New Roman" pitchFamily="18" charset="0"/>
              </a:rPr>
              <a:t>each</a:t>
            </a:r>
            <a:r>
              <a:rPr spc="-11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block</a:t>
            </a:r>
            <a:r>
              <a:rPr spc="-95" dirty="0">
                <a:solidFill>
                  <a:schemeClr val="bg1"/>
                </a:solidFill>
                <a:latin typeface="Times New Roman" pitchFamily="18" charset="0"/>
                <a:cs typeface="Times New Roman" pitchFamily="18" charset="0"/>
              </a:rPr>
              <a:t> </a:t>
            </a:r>
            <a:r>
              <a:rPr spc="-55" dirty="0">
                <a:solidFill>
                  <a:schemeClr val="bg1"/>
                </a:solidFill>
                <a:latin typeface="Times New Roman" pitchFamily="18" charset="0"/>
                <a:cs typeface="Times New Roman" pitchFamily="18" charset="0"/>
              </a:rPr>
              <a:t>should</a:t>
            </a:r>
            <a:r>
              <a:rPr spc="-90" dirty="0">
                <a:solidFill>
                  <a:schemeClr val="bg1"/>
                </a:solidFill>
                <a:latin typeface="Times New Roman" pitchFamily="18" charset="0"/>
                <a:cs typeface="Times New Roman" pitchFamily="18" charset="0"/>
              </a:rPr>
              <a:t> </a:t>
            </a:r>
            <a:r>
              <a:rPr spc="85" dirty="0">
                <a:solidFill>
                  <a:schemeClr val="bg1"/>
                </a:solidFill>
                <a:latin typeface="Times New Roman" pitchFamily="18" charset="0"/>
                <a:cs typeface="Times New Roman" pitchFamily="18" charset="0"/>
              </a:rPr>
              <a:t>be</a:t>
            </a:r>
            <a:r>
              <a:rPr spc="-90" dirty="0">
                <a:solidFill>
                  <a:schemeClr val="bg1"/>
                </a:solidFill>
                <a:latin typeface="Times New Roman" pitchFamily="18" charset="0"/>
                <a:cs typeface="Times New Roman" pitchFamily="18" charset="0"/>
              </a:rPr>
              <a:t> </a:t>
            </a:r>
            <a:r>
              <a:rPr spc="-125" dirty="0">
                <a:solidFill>
                  <a:schemeClr val="bg1"/>
                </a:solidFill>
                <a:latin typeface="Times New Roman" pitchFamily="18" charset="0"/>
                <a:cs typeface="Times New Roman" pitchFamily="18" charset="0"/>
              </a:rPr>
              <a:t>less</a:t>
            </a:r>
            <a:r>
              <a:rPr spc="-12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than</a:t>
            </a:r>
            <a:r>
              <a:rPr spc="-11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85" dirty="0">
                <a:solidFill>
                  <a:schemeClr val="bg1"/>
                </a:solidFill>
                <a:latin typeface="Times New Roman" pitchFamily="18" charset="0"/>
                <a:cs typeface="Times New Roman" pitchFamily="18" charset="0"/>
              </a:rPr>
              <a:t> </a:t>
            </a:r>
            <a:r>
              <a:rPr spc="-60" dirty="0">
                <a:solidFill>
                  <a:schemeClr val="bg1"/>
                </a:solidFill>
                <a:latin typeface="Times New Roman" pitchFamily="18" charset="0"/>
                <a:cs typeface="Times New Roman" pitchFamily="18" charset="0"/>
              </a:rPr>
              <a:t>variability</a:t>
            </a:r>
            <a:r>
              <a:rPr spc="-16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among</a:t>
            </a:r>
            <a:r>
              <a:rPr spc="-10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0"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blocks.</a:t>
            </a:r>
            <a:r>
              <a:rPr spc="-120" dirty="0">
                <a:solidFill>
                  <a:schemeClr val="bg1"/>
                </a:solidFill>
                <a:latin typeface="Times New Roman" pitchFamily="18" charset="0"/>
                <a:cs typeface="Times New Roman" pitchFamily="18" charset="0"/>
              </a:rPr>
              <a:t> </a:t>
            </a:r>
            <a:endParaRPr lang="en-US" spc="-120" dirty="0">
              <a:solidFill>
                <a:schemeClr val="bg1"/>
              </a:solidFill>
              <a:latin typeface="Times New Roman" pitchFamily="18" charset="0"/>
              <a:cs typeface="Times New Roman" pitchFamily="18" charset="0"/>
            </a:endParaRPr>
          </a:p>
          <a:p>
            <a:pPr marL="12700" marR="5080">
              <a:lnSpc>
                <a:spcPct val="80000"/>
              </a:lnSpc>
              <a:spcBef>
                <a:spcPts val="509"/>
              </a:spcBef>
            </a:pPr>
            <a:r>
              <a:rPr spc="-20" dirty="0">
                <a:solidFill>
                  <a:schemeClr val="bg1"/>
                </a:solidFill>
                <a:latin typeface="Times New Roman" pitchFamily="18" charset="0"/>
                <a:cs typeface="Times New Roman" pitchFamily="18" charset="0"/>
              </a:rPr>
              <a:t>This </a:t>
            </a:r>
            <a:r>
              <a:rPr dirty="0">
                <a:solidFill>
                  <a:schemeClr val="bg1"/>
                </a:solidFill>
                <a:latin typeface="Times New Roman" pitchFamily="18" charset="0"/>
                <a:cs typeface="Times New Roman" pitchFamily="18" charset="0"/>
              </a:rPr>
              <a:t>block</a:t>
            </a:r>
            <a:r>
              <a:rPr spc="-10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design</a:t>
            </a:r>
            <a:r>
              <a:rPr spc="-165" dirty="0">
                <a:solidFill>
                  <a:schemeClr val="bg1"/>
                </a:solidFill>
                <a:latin typeface="Times New Roman" pitchFamily="18" charset="0"/>
                <a:cs typeface="Times New Roman" pitchFamily="18" charset="0"/>
              </a:rPr>
              <a:t> is</a:t>
            </a:r>
            <a:r>
              <a:rPr spc="-15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quite</a:t>
            </a:r>
            <a:r>
              <a:rPr spc="-11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efficient</a:t>
            </a:r>
            <a:r>
              <a:rPr spc="-160"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as</a:t>
            </a:r>
            <a:r>
              <a:rPr spc="-95" dirty="0">
                <a:solidFill>
                  <a:schemeClr val="bg1"/>
                </a:solidFill>
                <a:latin typeface="Times New Roman" pitchFamily="18" charset="0"/>
                <a:cs typeface="Times New Roman" pitchFamily="18" charset="0"/>
              </a:rPr>
              <a:t> </a:t>
            </a:r>
            <a:r>
              <a:rPr spc="-100" dirty="0">
                <a:solidFill>
                  <a:schemeClr val="bg1"/>
                </a:solidFill>
                <a:latin typeface="Times New Roman" pitchFamily="18" charset="0"/>
                <a:cs typeface="Times New Roman" pitchFamily="18" charset="0"/>
              </a:rPr>
              <a:t>it</a:t>
            </a:r>
            <a:r>
              <a:rPr spc="-13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reduces</a:t>
            </a:r>
            <a:r>
              <a:rPr spc="-95"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the</a:t>
            </a:r>
            <a:r>
              <a:rPr spc="-110" dirty="0">
                <a:solidFill>
                  <a:schemeClr val="bg1"/>
                </a:solidFill>
                <a:latin typeface="Times New Roman" pitchFamily="18" charset="0"/>
                <a:cs typeface="Times New Roman" pitchFamily="18" charset="0"/>
              </a:rPr>
              <a:t> </a:t>
            </a:r>
            <a:r>
              <a:rPr spc="-60" dirty="0">
                <a:solidFill>
                  <a:schemeClr val="bg1"/>
                </a:solidFill>
                <a:latin typeface="Times New Roman" pitchFamily="18" charset="0"/>
                <a:cs typeface="Times New Roman" pitchFamily="18" charset="0"/>
              </a:rPr>
              <a:t>variability</a:t>
            </a:r>
            <a:r>
              <a:rPr spc="-160" dirty="0">
                <a:solidFill>
                  <a:schemeClr val="bg1"/>
                </a:solidFill>
                <a:latin typeface="Times New Roman" pitchFamily="18" charset="0"/>
                <a:cs typeface="Times New Roman" pitchFamily="18" charset="0"/>
              </a:rPr>
              <a:t> </a:t>
            </a:r>
            <a:r>
              <a:rPr spc="60" dirty="0">
                <a:solidFill>
                  <a:schemeClr val="bg1"/>
                </a:solidFill>
                <a:latin typeface="Times New Roman" pitchFamily="18" charset="0"/>
                <a:cs typeface="Times New Roman" pitchFamily="18" charset="0"/>
              </a:rPr>
              <a:t>and</a:t>
            </a:r>
            <a:r>
              <a:rPr spc="-9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produces</a:t>
            </a:r>
            <a:r>
              <a:rPr spc="-75" dirty="0">
                <a:solidFill>
                  <a:schemeClr val="bg1"/>
                </a:solidFill>
                <a:latin typeface="Times New Roman" pitchFamily="18" charset="0"/>
                <a:cs typeface="Times New Roman" pitchFamily="18" charset="0"/>
              </a:rPr>
              <a:t> </a:t>
            </a:r>
            <a:r>
              <a:rPr spc="130" dirty="0">
                <a:solidFill>
                  <a:schemeClr val="bg1"/>
                </a:solidFill>
                <a:latin typeface="Times New Roman" pitchFamily="18" charset="0"/>
                <a:cs typeface="Times New Roman" pitchFamily="18" charset="0"/>
              </a:rPr>
              <a:t>a</a:t>
            </a:r>
            <a:r>
              <a:rPr spc="-95"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better</a:t>
            </a:r>
            <a:r>
              <a:rPr spc="-90"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estimation.</a:t>
            </a:r>
            <a:endParaRPr dirty="0">
              <a:solidFill>
                <a:schemeClr val="bg1"/>
              </a:solidFill>
              <a:latin typeface="Times New Roman" pitchFamily="18" charset="0"/>
              <a:cs typeface="Times New Roman" pitchFamily="18" charset="0"/>
            </a:endParaRPr>
          </a:p>
          <a:p>
            <a:pPr marL="12700">
              <a:lnSpc>
                <a:spcPct val="100000"/>
              </a:lnSpc>
              <a:spcBef>
                <a:spcPts val="605"/>
              </a:spcBef>
            </a:pPr>
            <a:r>
              <a:rPr b="1" spc="-10" dirty="0">
                <a:solidFill>
                  <a:schemeClr val="bg1"/>
                </a:solidFill>
                <a:latin typeface="Times New Roman" pitchFamily="18" charset="0"/>
                <a:cs typeface="Times New Roman" pitchFamily="18" charset="0"/>
              </a:rPr>
              <a:t>Example:</a:t>
            </a:r>
            <a:endParaRPr dirty="0">
              <a:solidFill>
                <a:schemeClr val="bg1"/>
              </a:solidFill>
              <a:latin typeface="Times New Roman" pitchFamily="18" charset="0"/>
              <a:cs typeface="Times New Roman" pitchFamily="18" charset="0"/>
            </a:endParaRPr>
          </a:p>
          <a:p>
            <a:pPr marL="12700">
              <a:lnSpc>
                <a:spcPts val="1835"/>
              </a:lnSpc>
              <a:spcBef>
                <a:spcPts val="600"/>
              </a:spcBef>
            </a:pPr>
            <a:r>
              <a:rPr spc="-160" dirty="0">
                <a:solidFill>
                  <a:schemeClr val="bg1"/>
                </a:solidFill>
                <a:latin typeface="Times New Roman" pitchFamily="18" charset="0"/>
                <a:cs typeface="Times New Roman" pitchFamily="18" charset="0"/>
              </a:rPr>
              <a:t>In</a:t>
            </a:r>
            <a:r>
              <a:rPr spc="-170" dirty="0">
                <a:solidFill>
                  <a:schemeClr val="bg1"/>
                </a:solidFill>
                <a:latin typeface="Times New Roman" pitchFamily="18" charset="0"/>
                <a:cs typeface="Times New Roman" pitchFamily="18" charset="0"/>
              </a:rPr>
              <a:t> </a:t>
            </a:r>
            <a:r>
              <a:rPr spc="130" dirty="0">
                <a:solidFill>
                  <a:schemeClr val="bg1"/>
                </a:solidFill>
                <a:latin typeface="Times New Roman" pitchFamily="18" charset="0"/>
                <a:cs typeface="Times New Roman" pitchFamily="18" charset="0"/>
              </a:rPr>
              <a:t>a</a:t>
            </a:r>
            <a:r>
              <a:rPr spc="-10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drug</a:t>
            </a:r>
            <a:r>
              <a:rPr spc="-85"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testing</a:t>
            </a:r>
            <a:r>
              <a:rPr spc="-155" dirty="0">
                <a:solidFill>
                  <a:schemeClr val="bg1"/>
                </a:solidFill>
                <a:latin typeface="Times New Roman" pitchFamily="18" charset="0"/>
                <a:cs typeface="Times New Roman" pitchFamily="18" charset="0"/>
              </a:rPr>
              <a:t> </a:t>
            </a:r>
            <a:r>
              <a:rPr spc="-55" dirty="0">
                <a:solidFill>
                  <a:schemeClr val="bg1"/>
                </a:solidFill>
                <a:latin typeface="Times New Roman" pitchFamily="18" charset="0"/>
                <a:cs typeface="Times New Roman" pitchFamily="18" charset="0"/>
              </a:rPr>
              <a:t>experiment,</a:t>
            </a:r>
            <a:r>
              <a:rPr spc="-12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5"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researcher</a:t>
            </a:r>
            <a:r>
              <a:rPr spc="-120"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believes</a:t>
            </a:r>
            <a:r>
              <a:rPr spc="-160"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that</a:t>
            </a:r>
            <a:r>
              <a:rPr spc="-110" dirty="0">
                <a:solidFill>
                  <a:schemeClr val="bg1"/>
                </a:solidFill>
                <a:latin typeface="Times New Roman" pitchFamily="18" charset="0"/>
                <a:cs typeface="Times New Roman" pitchFamily="18" charset="0"/>
              </a:rPr>
              <a:t> </a:t>
            </a:r>
            <a:r>
              <a:rPr spc="100" dirty="0">
                <a:solidFill>
                  <a:schemeClr val="bg1"/>
                </a:solidFill>
                <a:latin typeface="Times New Roman" pitchFamily="18" charset="0"/>
                <a:cs typeface="Times New Roman" pitchFamily="18" charset="0"/>
              </a:rPr>
              <a:t>age</a:t>
            </a:r>
            <a:r>
              <a:rPr spc="-114" dirty="0">
                <a:solidFill>
                  <a:schemeClr val="bg1"/>
                </a:solidFill>
                <a:latin typeface="Times New Roman" pitchFamily="18" charset="0"/>
                <a:cs typeface="Times New Roman" pitchFamily="18" charset="0"/>
              </a:rPr>
              <a:t> </a:t>
            </a:r>
            <a:r>
              <a:rPr spc="-165" dirty="0">
                <a:solidFill>
                  <a:schemeClr val="bg1"/>
                </a:solidFill>
                <a:latin typeface="Times New Roman" pitchFamily="18" charset="0"/>
                <a:cs typeface="Times New Roman" pitchFamily="18" charset="0"/>
              </a:rPr>
              <a:t>is</a:t>
            </a:r>
            <a:r>
              <a:rPr spc="-12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5" dirty="0">
                <a:solidFill>
                  <a:schemeClr val="bg1"/>
                </a:solidFill>
                <a:latin typeface="Times New Roman" pitchFamily="18" charset="0"/>
                <a:cs typeface="Times New Roman" pitchFamily="18" charset="0"/>
              </a:rPr>
              <a:t> </a:t>
            </a:r>
            <a:r>
              <a:rPr spc="-90" dirty="0">
                <a:solidFill>
                  <a:schemeClr val="bg1"/>
                </a:solidFill>
                <a:latin typeface="Times New Roman" pitchFamily="18" charset="0"/>
                <a:cs typeface="Times New Roman" pitchFamily="18" charset="0"/>
              </a:rPr>
              <a:t>most</a:t>
            </a:r>
            <a:r>
              <a:rPr spc="-110"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significant</a:t>
            </a:r>
            <a:r>
              <a:rPr spc="-16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factor.</a:t>
            </a:r>
            <a:r>
              <a:rPr spc="-100" dirty="0">
                <a:solidFill>
                  <a:schemeClr val="bg1"/>
                </a:solidFill>
                <a:latin typeface="Times New Roman" pitchFamily="18" charset="0"/>
                <a:cs typeface="Times New Roman" pitchFamily="18" charset="0"/>
              </a:rPr>
              <a:t> </a:t>
            </a:r>
            <a:r>
              <a:rPr spc="-135" dirty="0">
                <a:solidFill>
                  <a:schemeClr val="bg1"/>
                </a:solidFill>
                <a:latin typeface="Times New Roman" pitchFamily="18" charset="0"/>
                <a:cs typeface="Times New Roman" pitchFamily="18" charset="0"/>
              </a:rPr>
              <a:t>So</a:t>
            </a:r>
            <a:r>
              <a:rPr spc="-7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he</a:t>
            </a:r>
            <a:r>
              <a:rPr spc="-9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divides</a:t>
            </a:r>
            <a:endParaRPr dirty="0">
              <a:solidFill>
                <a:schemeClr val="bg1"/>
              </a:solidFill>
              <a:latin typeface="Times New Roman" pitchFamily="18" charset="0"/>
              <a:cs typeface="Times New Roman" pitchFamily="18" charset="0"/>
            </a:endParaRPr>
          </a:p>
          <a:p>
            <a:pPr marL="12700">
              <a:lnSpc>
                <a:spcPts val="1835"/>
              </a:lnSpc>
            </a:pPr>
            <a:r>
              <a:rPr spc="-20" dirty="0">
                <a:solidFill>
                  <a:schemeClr val="bg1"/>
                </a:solidFill>
                <a:latin typeface="Times New Roman" pitchFamily="18" charset="0"/>
                <a:cs typeface="Times New Roman" pitchFamily="18" charset="0"/>
              </a:rPr>
              <a:t>the</a:t>
            </a:r>
            <a:r>
              <a:rPr spc="-114" dirty="0">
                <a:solidFill>
                  <a:schemeClr val="bg1"/>
                </a:solidFill>
                <a:latin typeface="Times New Roman" pitchFamily="18" charset="0"/>
                <a:cs typeface="Times New Roman" pitchFamily="18" charset="0"/>
              </a:rPr>
              <a:t> </a:t>
            </a:r>
            <a:r>
              <a:rPr spc="-110" dirty="0">
                <a:solidFill>
                  <a:schemeClr val="bg1"/>
                </a:solidFill>
                <a:latin typeface="Times New Roman" pitchFamily="18" charset="0"/>
                <a:cs typeface="Times New Roman" pitchFamily="18" charset="0"/>
              </a:rPr>
              <a:t>units</a:t>
            </a:r>
            <a:r>
              <a:rPr spc="-155" dirty="0">
                <a:solidFill>
                  <a:schemeClr val="bg1"/>
                </a:solidFill>
                <a:latin typeface="Times New Roman" pitchFamily="18" charset="0"/>
                <a:cs typeface="Times New Roman" pitchFamily="18" charset="0"/>
              </a:rPr>
              <a:t> </a:t>
            </a:r>
            <a:r>
              <a:rPr spc="50" dirty="0">
                <a:solidFill>
                  <a:schemeClr val="bg1"/>
                </a:solidFill>
                <a:latin typeface="Times New Roman" pitchFamily="18" charset="0"/>
                <a:cs typeface="Times New Roman" pitchFamily="18" charset="0"/>
              </a:rPr>
              <a:t>according</a:t>
            </a:r>
            <a:r>
              <a:rPr spc="-175"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to</a:t>
            </a:r>
            <a:r>
              <a:rPr spc="-12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110" dirty="0">
                <a:solidFill>
                  <a:schemeClr val="bg1"/>
                </a:solidFill>
                <a:latin typeface="Times New Roman" pitchFamily="18" charset="0"/>
                <a:cs typeface="Times New Roman" pitchFamily="18" charset="0"/>
              </a:rPr>
              <a:t> </a:t>
            </a:r>
            <a:r>
              <a:rPr spc="100" dirty="0">
                <a:solidFill>
                  <a:schemeClr val="bg1"/>
                </a:solidFill>
                <a:latin typeface="Times New Roman" pitchFamily="18" charset="0"/>
                <a:cs typeface="Times New Roman" pitchFamily="18" charset="0"/>
              </a:rPr>
              <a:t>age</a:t>
            </a:r>
            <a:r>
              <a:rPr spc="-135" dirty="0">
                <a:solidFill>
                  <a:schemeClr val="bg1"/>
                </a:solidFill>
                <a:latin typeface="Times New Roman" pitchFamily="18" charset="0"/>
                <a:cs typeface="Times New Roman" pitchFamily="18" charset="0"/>
              </a:rPr>
              <a:t> </a:t>
            </a:r>
            <a:r>
              <a:rPr spc="-55" dirty="0">
                <a:solidFill>
                  <a:schemeClr val="bg1"/>
                </a:solidFill>
                <a:latin typeface="Times New Roman" pitchFamily="18" charset="0"/>
                <a:cs typeface="Times New Roman" pitchFamily="18" charset="0"/>
              </a:rPr>
              <a:t>groups</a:t>
            </a:r>
            <a:r>
              <a:rPr spc="-75"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such</a:t>
            </a:r>
            <a:r>
              <a:rPr spc="-14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as</a:t>
            </a:r>
            <a:endParaRPr dirty="0">
              <a:solidFill>
                <a:schemeClr val="bg1"/>
              </a:solidFill>
              <a:latin typeface="Times New Roman" pitchFamily="18" charset="0"/>
              <a:cs typeface="Times New Roman" pitchFamily="18" charset="0"/>
            </a:endParaRPr>
          </a:p>
          <a:p>
            <a:pPr marL="356870" indent="-344170">
              <a:lnSpc>
                <a:spcPct val="100000"/>
              </a:lnSpc>
              <a:spcBef>
                <a:spcPts val="575"/>
              </a:spcBef>
              <a:buClr>
                <a:srgbClr val="EE52A4"/>
              </a:buClr>
              <a:buSzPct val="79411"/>
              <a:buFont typeface="Wingdings"/>
              <a:buChar char=""/>
              <a:tabLst>
                <a:tab pos="356870" algn="l"/>
              </a:tabLst>
            </a:pPr>
            <a:r>
              <a:rPr spc="-45" dirty="0">
                <a:solidFill>
                  <a:schemeClr val="bg1"/>
                </a:solidFill>
                <a:latin typeface="Times New Roman" pitchFamily="18" charset="0"/>
                <a:cs typeface="Times New Roman" pitchFamily="18" charset="0"/>
              </a:rPr>
              <a:t>Under</a:t>
            </a:r>
            <a:r>
              <a:rPr spc="-155" dirty="0">
                <a:solidFill>
                  <a:schemeClr val="bg1"/>
                </a:solidFill>
                <a:latin typeface="Times New Roman" pitchFamily="18" charset="0"/>
                <a:cs typeface="Times New Roman" pitchFamily="18" charset="0"/>
              </a:rPr>
              <a:t> </a:t>
            </a:r>
            <a:r>
              <a:rPr spc="-150" dirty="0">
                <a:solidFill>
                  <a:schemeClr val="bg1"/>
                </a:solidFill>
                <a:latin typeface="Times New Roman" pitchFamily="18" charset="0"/>
                <a:cs typeface="Times New Roman" pitchFamily="18" charset="0"/>
              </a:rPr>
              <a:t>15</a:t>
            </a:r>
            <a:r>
              <a:rPr spc="-105" dirty="0">
                <a:solidFill>
                  <a:schemeClr val="bg1"/>
                </a:solidFill>
                <a:latin typeface="Times New Roman" pitchFamily="18" charset="0"/>
                <a:cs typeface="Times New Roman" pitchFamily="18" charset="0"/>
              </a:rPr>
              <a:t> </a:t>
            </a:r>
            <a:r>
              <a:rPr spc="-75" dirty="0">
                <a:solidFill>
                  <a:schemeClr val="bg1"/>
                </a:solidFill>
                <a:latin typeface="Times New Roman" pitchFamily="18" charset="0"/>
                <a:cs typeface="Times New Roman" pitchFamily="18" charset="0"/>
              </a:rPr>
              <a:t>years</a:t>
            </a:r>
            <a:r>
              <a:rPr spc="-105"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old</a:t>
            </a:r>
            <a:endParaRPr dirty="0">
              <a:solidFill>
                <a:schemeClr val="bg1"/>
              </a:solidFill>
              <a:latin typeface="Times New Roman" pitchFamily="18" charset="0"/>
              <a:cs typeface="Times New Roman" pitchFamily="18" charset="0"/>
            </a:endParaRPr>
          </a:p>
          <a:p>
            <a:pPr marL="356870" indent="-344170">
              <a:lnSpc>
                <a:spcPct val="100000"/>
              </a:lnSpc>
              <a:spcBef>
                <a:spcPts val="600"/>
              </a:spcBef>
              <a:buClr>
                <a:srgbClr val="EE52A4"/>
              </a:buClr>
              <a:buSzPct val="79411"/>
              <a:buFont typeface="Wingdings"/>
              <a:buChar char=""/>
              <a:tabLst>
                <a:tab pos="356870" algn="l"/>
              </a:tabLst>
            </a:pPr>
            <a:r>
              <a:rPr spc="-150" dirty="0">
                <a:solidFill>
                  <a:schemeClr val="bg1"/>
                </a:solidFill>
                <a:latin typeface="Times New Roman" pitchFamily="18" charset="0"/>
                <a:cs typeface="Times New Roman" pitchFamily="18" charset="0"/>
              </a:rPr>
              <a:t>15</a:t>
            </a:r>
            <a:r>
              <a:rPr spc="-120" dirty="0">
                <a:solidFill>
                  <a:schemeClr val="bg1"/>
                </a:solidFill>
                <a:latin typeface="Times New Roman" pitchFamily="18" charset="0"/>
                <a:cs typeface="Times New Roman" pitchFamily="18" charset="0"/>
              </a:rPr>
              <a:t> </a:t>
            </a:r>
            <a:r>
              <a:rPr spc="-235" dirty="0">
                <a:solidFill>
                  <a:schemeClr val="bg1"/>
                </a:solidFill>
                <a:latin typeface="Times New Roman" pitchFamily="18" charset="0"/>
                <a:cs typeface="Times New Roman" pitchFamily="18" charset="0"/>
              </a:rPr>
              <a:t>–</a:t>
            </a:r>
            <a:r>
              <a:rPr spc="-114" dirty="0">
                <a:solidFill>
                  <a:schemeClr val="bg1"/>
                </a:solidFill>
                <a:latin typeface="Times New Roman" pitchFamily="18" charset="0"/>
                <a:cs typeface="Times New Roman" pitchFamily="18" charset="0"/>
              </a:rPr>
              <a:t> </a:t>
            </a:r>
            <a:r>
              <a:rPr spc="-150" dirty="0">
                <a:solidFill>
                  <a:schemeClr val="bg1"/>
                </a:solidFill>
                <a:latin typeface="Times New Roman" pitchFamily="18" charset="0"/>
                <a:cs typeface="Times New Roman" pitchFamily="18" charset="0"/>
              </a:rPr>
              <a:t>35</a:t>
            </a:r>
            <a:r>
              <a:rPr spc="-120"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years</a:t>
            </a:r>
            <a:r>
              <a:rPr spc="-12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old</a:t>
            </a:r>
            <a:endParaRPr dirty="0">
              <a:solidFill>
                <a:schemeClr val="bg1"/>
              </a:solidFill>
              <a:latin typeface="Times New Roman" pitchFamily="18" charset="0"/>
              <a:cs typeface="Times New Roman" pitchFamily="18" charset="0"/>
            </a:endParaRPr>
          </a:p>
          <a:p>
            <a:pPr marL="356870" indent="-344170">
              <a:lnSpc>
                <a:spcPct val="100000"/>
              </a:lnSpc>
              <a:spcBef>
                <a:spcPts val="605"/>
              </a:spcBef>
              <a:buClr>
                <a:srgbClr val="EE52A4"/>
              </a:buClr>
              <a:buSzPct val="79411"/>
              <a:buFont typeface="Wingdings"/>
              <a:buChar char=""/>
              <a:tabLst>
                <a:tab pos="356870" algn="l"/>
              </a:tabLst>
            </a:pPr>
            <a:r>
              <a:rPr spc="-150" dirty="0">
                <a:solidFill>
                  <a:schemeClr val="bg1"/>
                </a:solidFill>
                <a:latin typeface="Times New Roman" pitchFamily="18" charset="0"/>
                <a:cs typeface="Times New Roman" pitchFamily="18" charset="0"/>
              </a:rPr>
              <a:t>36</a:t>
            </a:r>
            <a:r>
              <a:rPr spc="-120" dirty="0">
                <a:solidFill>
                  <a:schemeClr val="bg1"/>
                </a:solidFill>
                <a:latin typeface="Times New Roman" pitchFamily="18" charset="0"/>
                <a:cs typeface="Times New Roman" pitchFamily="18" charset="0"/>
              </a:rPr>
              <a:t> </a:t>
            </a:r>
            <a:r>
              <a:rPr spc="-235" dirty="0">
                <a:solidFill>
                  <a:schemeClr val="bg1"/>
                </a:solidFill>
                <a:latin typeface="Times New Roman" pitchFamily="18" charset="0"/>
                <a:cs typeface="Times New Roman" pitchFamily="18" charset="0"/>
              </a:rPr>
              <a:t>–</a:t>
            </a:r>
            <a:r>
              <a:rPr spc="-114" dirty="0">
                <a:solidFill>
                  <a:schemeClr val="bg1"/>
                </a:solidFill>
                <a:latin typeface="Times New Roman" pitchFamily="18" charset="0"/>
                <a:cs typeface="Times New Roman" pitchFamily="18" charset="0"/>
              </a:rPr>
              <a:t> </a:t>
            </a:r>
            <a:r>
              <a:rPr spc="-150" dirty="0">
                <a:solidFill>
                  <a:schemeClr val="bg1"/>
                </a:solidFill>
                <a:latin typeface="Times New Roman" pitchFamily="18" charset="0"/>
                <a:cs typeface="Times New Roman" pitchFamily="18" charset="0"/>
              </a:rPr>
              <a:t>55</a:t>
            </a:r>
            <a:r>
              <a:rPr spc="-114" dirty="0">
                <a:solidFill>
                  <a:schemeClr val="bg1"/>
                </a:solidFill>
                <a:latin typeface="Times New Roman" pitchFamily="18" charset="0"/>
                <a:cs typeface="Times New Roman" pitchFamily="18" charset="0"/>
              </a:rPr>
              <a:t> </a:t>
            </a:r>
            <a:r>
              <a:rPr spc="-75" dirty="0">
                <a:solidFill>
                  <a:schemeClr val="bg1"/>
                </a:solidFill>
                <a:latin typeface="Times New Roman" pitchFamily="18" charset="0"/>
                <a:cs typeface="Times New Roman" pitchFamily="18" charset="0"/>
              </a:rPr>
              <a:t>years</a:t>
            </a:r>
            <a:r>
              <a:rPr spc="-12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old</a:t>
            </a:r>
            <a:endParaRPr dirty="0">
              <a:solidFill>
                <a:schemeClr val="bg1"/>
              </a:solidFill>
              <a:latin typeface="Times New Roman" pitchFamily="18" charset="0"/>
              <a:cs typeface="Times New Roman" pitchFamily="18" charset="0"/>
            </a:endParaRPr>
          </a:p>
          <a:p>
            <a:pPr marL="356870" indent="-344170">
              <a:lnSpc>
                <a:spcPct val="100000"/>
              </a:lnSpc>
              <a:spcBef>
                <a:spcPts val="575"/>
              </a:spcBef>
              <a:buClr>
                <a:srgbClr val="EE52A4"/>
              </a:buClr>
              <a:buSzPct val="79411"/>
              <a:buFont typeface="Wingdings"/>
              <a:buChar char=""/>
              <a:tabLst>
                <a:tab pos="356870" algn="l"/>
              </a:tabLst>
            </a:pPr>
            <a:r>
              <a:rPr spc="-20" dirty="0">
                <a:solidFill>
                  <a:schemeClr val="bg1"/>
                </a:solidFill>
                <a:latin typeface="Times New Roman" pitchFamily="18" charset="0"/>
                <a:cs typeface="Times New Roman" pitchFamily="18" charset="0"/>
              </a:rPr>
              <a:t>Over</a:t>
            </a:r>
            <a:r>
              <a:rPr spc="-120" dirty="0">
                <a:solidFill>
                  <a:schemeClr val="bg1"/>
                </a:solidFill>
                <a:latin typeface="Times New Roman" pitchFamily="18" charset="0"/>
                <a:cs typeface="Times New Roman" pitchFamily="18" charset="0"/>
              </a:rPr>
              <a:t> </a:t>
            </a:r>
            <a:r>
              <a:rPr spc="-150" dirty="0">
                <a:solidFill>
                  <a:schemeClr val="bg1"/>
                </a:solidFill>
                <a:latin typeface="Times New Roman" pitchFamily="18" charset="0"/>
                <a:cs typeface="Times New Roman" pitchFamily="18" charset="0"/>
              </a:rPr>
              <a:t>55</a:t>
            </a:r>
            <a:r>
              <a:rPr spc="-140"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years</a:t>
            </a:r>
            <a:r>
              <a:rPr spc="-120"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old</a:t>
            </a:r>
            <a:endParaRPr dirty="0">
              <a:solidFill>
                <a:schemeClr val="bg1"/>
              </a:solidFill>
              <a:latin typeface="Times New Roman" pitchFamily="18" charset="0"/>
              <a:cs typeface="Times New Roman" pitchFamily="18" charset="0"/>
            </a:endParaRPr>
          </a:p>
          <a:p>
            <a:pPr marL="12700" marR="46355">
              <a:lnSpc>
                <a:spcPct val="80000"/>
              </a:lnSpc>
              <a:spcBef>
                <a:spcPts val="1010"/>
              </a:spcBef>
            </a:pPr>
            <a:r>
              <a:rPr dirty="0">
                <a:solidFill>
                  <a:schemeClr val="bg1"/>
                </a:solidFill>
                <a:latin typeface="Times New Roman" pitchFamily="18" charset="0"/>
                <a:cs typeface="Times New Roman" pitchFamily="18" charset="0"/>
              </a:rPr>
              <a:t>Of</a:t>
            </a:r>
            <a:r>
              <a:rPr spc="-100"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all</a:t>
            </a:r>
            <a:r>
              <a:rPr spc="-14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0"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types,</a:t>
            </a:r>
            <a:r>
              <a:rPr spc="-11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0" dirty="0">
                <a:solidFill>
                  <a:schemeClr val="bg1"/>
                </a:solidFill>
                <a:latin typeface="Times New Roman" pitchFamily="18" charset="0"/>
                <a:cs typeface="Times New Roman" pitchFamily="18" charset="0"/>
              </a:rPr>
              <a:t> simplest</a:t>
            </a:r>
            <a:r>
              <a:rPr spc="-16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type</a:t>
            </a:r>
            <a:r>
              <a:rPr spc="-9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of</a:t>
            </a:r>
            <a:r>
              <a:rPr spc="-70" dirty="0">
                <a:solidFill>
                  <a:schemeClr val="bg1"/>
                </a:solidFill>
                <a:latin typeface="Times New Roman" pitchFamily="18" charset="0"/>
                <a:cs typeface="Times New Roman" pitchFamily="18" charset="0"/>
              </a:rPr>
              <a:t> </a:t>
            </a:r>
            <a:r>
              <a:rPr spc="-35" dirty="0">
                <a:solidFill>
                  <a:schemeClr val="bg1"/>
                </a:solidFill>
                <a:latin typeface="Times New Roman" pitchFamily="18" charset="0"/>
                <a:cs typeface="Times New Roman" pitchFamily="18" charset="0"/>
              </a:rPr>
              <a:t>experimental</a:t>
            </a:r>
            <a:r>
              <a:rPr spc="-17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design</a:t>
            </a:r>
            <a:r>
              <a:rPr spc="-165" dirty="0">
                <a:solidFill>
                  <a:schemeClr val="bg1"/>
                </a:solidFill>
                <a:latin typeface="Times New Roman" pitchFamily="18" charset="0"/>
                <a:cs typeface="Times New Roman" pitchFamily="18" charset="0"/>
              </a:rPr>
              <a:t> is</a:t>
            </a:r>
            <a:r>
              <a:rPr spc="-160"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9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completely</a:t>
            </a:r>
            <a:r>
              <a:rPr spc="-140" dirty="0">
                <a:solidFill>
                  <a:schemeClr val="bg1"/>
                </a:solidFill>
                <a:latin typeface="Times New Roman" pitchFamily="18" charset="0"/>
                <a:cs typeface="Times New Roman" pitchFamily="18" charset="0"/>
              </a:rPr>
              <a:t> </a:t>
            </a:r>
            <a:r>
              <a:rPr spc="-10" dirty="0">
                <a:solidFill>
                  <a:schemeClr val="bg1"/>
                </a:solidFill>
                <a:latin typeface="Times New Roman" pitchFamily="18" charset="0"/>
                <a:cs typeface="Times New Roman" pitchFamily="18" charset="0"/>
              </a:rPr>
              <a:t>randomized</a:t>
            </a:r>
            <a:r>
              <a:rPr spc="-155" dirty="0">
                <a:solidFill>
                  <a:schemeClr val="bg1"/>
                </a:solidFill>
                <a:latin typeface="Times New Roman" pitchFamily="18" charset="0"/>
                <a:cs typeface="Times New Roman" pitchFamily="18" charset="0"/>
              </a:rPr>
              <a:t> </a:t>
            </a:r>
            <a:r>
              <a:rPr spc="-40" dirty="0">
                <a:solidFill>
                  <a:schemeClr val="bg1"/>
                </a:solidFill>
                <a:latin typeface="Times New Roman" pitchFamily="18" charset="0"/>
                <a:cs typeface="Times New Roman" pitchFamily="18" charset="0"/>
              </a:rPr>
              <a:t>design,</a:t>
            </a:r>
            <a:r>
              <a:rPr spc="-155"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in</a:t>
            </a:r>
            <a:r>
              <a:rPr spc="-145"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which</a:t>
            </a:r>
            <a:r>
              <a:rPr spc="-175" dirty="0">
                <a:solidFill>
                  <a:schemeClr val="bg1"/>
                </a:solidFill>
                <a:latin typeface="Times New Roman" pitchFamily="18" charset="0"/>
                <a:cs typeface="Times New Roman" pitchFamily="18" charset="0"/>
              </a:rPr>
              <a:t> </a:t>
            </a:r>
            <a:r>
              <a:rPr spc="-25" dirty="0">
                <a:solidFill>
                  <a:schemeClr val="bg1"/>
                </a:solidFill>
                <a:latin typeface="Times New Roman" pitchFamily="18" charset="0"/>
                <a:cs typeface="Times New Roman" pitchFamily="18" charset="0"/>
              </a:rPr>
              <a:t>the </a:t>
            </a:r>
            <a:r>
              <a:rPr spc="-30" dirty="0">
                <a:solidFill>
                  <a:schemeClr val="bg1"/>
                </a:solidFill>
                <a:latin typeface="Times New Roman" pitchFamily="18" charset="0"/>
                <a:cs typeface="Times New Roman" pitchFamily="18" charset="0"/>
              </a:rPr>
              <a:t>participants</a:t>
            </a:r>
            <a:r>
              <a:rPr spc="-160" dirty="0">
                <a:solidFill>
                  <a:schemeClr val="bg1"/>
                </a:solidFill>
                <a:latin typeface="Times New Roman" pitchFamily="18" charset="0"/>
                <a:cs typeface="Times New Roman" pitchFamily="18" charset="0"/>
              </a:rPr>
              <a:t> </a:t>
            </a:r>
            <a:r>
              <a:rPr dirty="0">
                <a:solidFill>
                  <a:schemeClr val="bg1"/>
                </a:solidFill>
                <a:latin typeface="Times New Roman" pitchFamily="18" charset="0"/>
                <a:cs typeface="Times New Roman" pitchFamily="18" charset="0"/>
              </a:rPr>
              <a:t>are</a:t>
            </a:r>
            <a:r>
              <a:rPr spc="-125"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randomly</a:t>
            </a:r>
            <a:r>
              <a:rPr spc="-140" dirty="0">
                <a:solidFill>
                  <a:schemeClr val="bg1"/>
                </a:solidFill>
                <a:latin typeface="Times New Roman" pitchFamily="18" charset="0"/>
                <a:cs typeface="Times New Roman" pitchFamily="18" charset="0"/>
              </a:rPr>
              <a:t> </a:t>
            </a:r>
            <a:r>
              <a:rPr spc="-30" dirty="0">
                <a:solidFill>
                  <a:schemeClr val="bg1"/>
                </a:solidFill>
                <a:latin typeface="Times New Roman" pitchFamily="18" charset="0"/>
                <a:cs typeface="Times New Roman" pitchFamily="18" charset="0"/>
              </a:rPr>
              <a:t>assigned</a:t>
            </a:r>
            <a:r>
              <a:rPr spc="-19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to</a:t>
            </a:r>
            <a:r>
              <a:rPr spc="-105" dirty="0">
                <a:solidFill>
                  <a:schemeClr val="bg1"/>
                </a:solidFill>
                <a:latin typeface="Times New Roman" pitchFamily="18" charset="0"/>
                <a:cs typeface="Times New Roman" pitchFamily="18" charset="0"/>
              </a:rPr>
              <a:t> </a:t>
            </a:r>
            <a:r>
              <a:rPr spc="-20" dirty="0">
                <a:solidFill>
                  <a:schemeClr val="bg1"/>
                </a:solidFill>
                <a:latin typeface="Times New Roman" pitchFamily="18" charset="0"/>
                <a:cs typeface="Times New Roman" pitchFamily="18" charset="0"/>
              </a:rPr>
              <a:t>the</a:t>
            </a:r>
            <a:r>
              <a:rPr spc="-100" dirty="0">
                <a:solidFill>
                  <a:schemeClr val="bg1"/>
                </a:solidFill>
                <a:latin typeface="Times New Roman" pitchFamily="18" charset="0"/>
                <a:cs typeface="Times New Roman" pitchFamily="18" charset="0"/>
              </a:rPr>
              <a:t> </a:t>
            </a:r>
            <a:r>
              <a:rPr spc="-45" dirty="0">
                <a:solidFill>
                  <a:schemeClr val="bg1"/>
                </a:solidFill>
                <a:latin typeface="Times New Roman" pitchFamily="18" charset="0"/>
                <a:cs typeface="Times New Roman" pitchFamily="18" charset="0"/>
              </a:rPr>
              <a:t>treatment</a:t>
            </a:r>
            <a:r>
              <a:rPr spc="-114" dirty="0">
                <a:solidFill>
                  <a:schemeClr val="bg1"/>
                </a:solidFill>
                <a:latin typeface="Times New Roman" pitchFamily="18" charset="0"/>
                <a:cs typeface="Times New Roman" pitchFamily="18" charset="0"/>
              </a:rPr>
              <a:t> </a:t>
            </a:r>
            <a:r>
              <a:rPr spc="-70" dirty="0">
                <a:solidFill>
                  <a:schemeClr val="bg1"/>
                </a:solidFill>
                <a:latin typeface="Times New Roman" pitchFamily="18" charset="0"/>
                <a:cs typeface="Times New Roman" pitchFamily="18" charset="0"/>
              </a:rPr>
              <a:t>groups.</a:t>
            </a:r>
            <a:r>
              <a:rPr spc="-60" dirty="0">
                <a:solidFill>
                  <a:schemeClr val="bg1"/>
                </a:solidFill>
                <a:latin typeface="Times New Roman" pitchFamily="18" charset="0"/>
                <a:cs typeface="Times New Roman" pitchFamily="18" charset="0"/>
              </a:rPr>
              <a:t> </a:t>
            </a:r>
            <a:endParaRPr dirty="0">
              <a:solidFill>
                <a:schemeClr val="bg1"/>
              </a:solidFill>
              <a:latin typeface="Times New Roman" pitchFamily="18" charset="0"/>
              <a:cs typeface="Times New Roman" pitchFamily="18" charset="0"/>
            </a:endParaRPr>
          </a:p>
        </p:txBody>
      </p:sp>
      <p:pic>
        <p:nvPicPr>
          <p:cNvPr id="32770" name="Picture 2" descr="C:\Users\User\Downloads\ATME Letterhead Imag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 y="72025"/>
            <a:ext cx="9902952" cy="10679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p:nvPr/>
        </p:nvSpPr>
        <p:spPr>
          <a:xfrm>
            <a:off x="609600" y="578408"/>
            <a:ext cx="10744200" cy="6084999"/>
          </a:xfrm>
          <a:prstGeom prst="rect">
            <a:avLst/>
          </a:prstGeom>
        </p:spPr>
        <p:txBody>
          <a:bodyPr vert="horz" wrap="square" lIns="0" tIns="140970" rIns="0" bIns="0" rtlCol="0">
            <a:spAutoFit/>
          </a:bodyPr>
          <a:lstStyle/>
          <a:p>
            <a:pPr marL="264795" indent="-252095" algn="just">
              <a:lnSpc>
                <a:spcPct val="100000"/>
              </a:lnSpc>
              <a:spcBef>
                <a:spcPts val="1110"/>
              </a:spcBef>
              <a:buAutoNum type="arabicPeriod"/>
              <a:tabLst>
                <a:tab pos="264795" algn="l"/>
              </a:tabLst>
            </a:pPr>
            <a:r>
              <a:rPr sz="2200" b="1" dirty="0">
                <a:solidFill>
                  <a:srgbClr val="FFFFFF"/>
                </a:solidFill>
                <a:latin typeface="Times New Roman"/>
                <a:cs typeface="Times New Roman"/>
              </a:rPr>
              <a:t>Explanatory</a:t>
            </a:r>
            <a:r>
              <a:rPr sz="2200" b="1" spc="-80" dirty="0">
                <a:solidFill>
                  <a:srgbClr val="FFFFFF"/>
                </a:solidFill>
                <a:latin typeface="Times New Roman"/>
                <a:cs typeface="Times New Roman"/>
              </a:rPr>
              <a:t> </a:t>
            </a:r>
            <a:r>
              <a:rPr sz="2200" b="1" dirty="0">
                <a:solidFill>
                  <a:srgbClr val="FFFFFF"/>
                </a:solidFill>
                <a:latin typeface="Times New Roman"/>
                <a:cs typeface="Times New Roman"/>
              </a:rPr>
              <a:t>Research</a:t>
            </a:r>
            <a:r>
              <a:rPr sz="2200" b="1" spc="-80" dirty="0">
                <a:solidFill>
                  <a:srgbClr val="FFFFFF"/>
                </a:solidFill>
                <a:latin typeface="Times New Roman"/>
                <a:cs typeface="Times New Roman"/>
              </a:rPr>
              <a:t> </a:t>
            </a:r>
            <a:r>
              <a:rPr sz="2200" b="1" spc="-10" dirty="0">
                <a:solidFill>
                  <a:srgbClr val="FFFFFF"/>
                </a:solidFill>
                <a:latin typeface="Times New Roman"/>
                <a:cs typeface="Times New Roman"/>
              </a:rPr>
              <a:t>Design</a:t>
            </a:r>
            <a:endParaRPr sz="2200">
              <a:latin typeface="Times New Roman"/>
              <a:cs typeface="Times New Roman"/>
            </a:endParaRPr>
          </a:p>
          <a:p>
            <a:pPr marL="356870" marR="5080" indent="-344805" algn="just">
              <a:lnSpc>
                <a:spcPct val="100000"/>
              </a:lnSpc>
              <a:spcBef>
                <a:spcPts val="1010"/>
              </a:spcBef>
            </a:pPr>
            <a:r>
              <a:rPr sz="2200" spc="125">
                <a:solidFill>
                  <a:srgbClr val="EE52A4"/>
                </a:solidFill>
                <a:latin typeface="Lucida Sans Unicode"/>
                <a:cs typeface="Lucida Sans Unicode"/>
              </a:rPr>
              <a:t>▶</a:t>
            </a:r>
            <a:r>
              <a:rPr lang="en-US" sz="2200" spc="125" dirty="0">
                <a:solidFill>
                  <a:srgbClr val="EE52A4"/>
                </a:solidFill>
                <a:latin typeface="Lucida Sans Unicode"/>
                <a:cs typeface="Lucida Sans Unicode"/>
              </a:rPr>
              <a:t> </a:t>
            </a:r>
            <a:r>
              <a:rPr lang="en-IN" sz="2200" dirty="0">
                <a:solidFill>
                  <a:schemeClr val="bg1"/>
                </a:solidFill>
                <a:latin typeface="Times New Roman" pitchFamily="18" charset="0"/>
                <a:cs typeface="Times New Roman" pitchFamily="18" charset="0"/>
              </a:rPr>
              <a:t>Explanatory research aims to understand the causes and effects of a phenomenon or the relationships between variables. It goes beyond simply describing a phenomenon; it seeks to explain why something happens or how variables influence each other. This type of research often involves testing hypotheses and establishing causal relationships, typically using quantitative methods like experiments or surveys. </a:t>
            </a:r>
            <a:endParaRPr sz="2200">
              <a:solidFill>
                <a:schemeClr val="bg1"/>
              </a:solidFill>
              <a:latin typeface="Times New Roman" pitchFamily="18" charset="0"/>
              <a:cs typeface="Times New Roman" pitchFamily="18" charset="0"/>
            </a:endParaRPr>
          </a:p>
          <a:p>
            <a:pPr>
              <a:lnSpc>
                <a:spcPct val="100000"/>
              </a:lnSpc>
              <a:spcBef>
                <a:spcPts val="2095"/>
              </a:spcBef>
            </a:pPr>
            <a:endParaRPr sz="2200">
              <a:latin typeface="Times New Roman"/>
              <a:cs typeface="Times New Roman"/>
            </a:endParaRPr>
          </a:p>
          <a:p>
            <a:pPr marL="265430" indent="-252729" algn="just">
              <a:lnSpc>
                <a:spcPct val="100000"/>
              </a:lnSpc>
              <a:buAutoNum type="arabicPeriod" startAt="2"/>
              <a:tabLst>
                <a:tab pos="265430" algn="l"/>
              </a:tabLst>
            </a:pPr>
            <a:r>
              <a:rPr sz="2200" b="1" dirty="0">
                <a:solidFill>
                  <a:srgbClr val="FFFFFF"/>
                </a:solidFill>
                <a:latin typeface="Times New Roman"/>
                <a:cs typeface="Times New Roman"/>
              </a:rPr>
              <a:t>Descriptive</a:t>
            </a:r>
            <a:r>
              <a:rPr sz="2200" b="1" spc="-85" dirty="0">
                <a:solidFill>
                  <a:srgbClr val="FFFFFF"/>
                </a:solidFill>
                <a:latin typeface="Times New Roman"/>
                <a:cs typeface="Times New Roman"/>
              </a:rPr>
              <a:t> </a:t>
            </a:r>
            <a:r>
              <a:rPr sz="2200" b="1" dirty="0">
                <a:solidFill>
                  <a:srgbClr val="FFFFFF"/>
                </a:solidFill>
                <a:latin typeface="Times New Roman"/>
                <a:cs typeface="Times New Roman"/>
              </a:rPr>
              <a:t>Research</a:t>
            </a:r>
            <a:r>
              <a:rPr sz="2200" b="1" spc="-70" dirty="0">
                <a:solidFill>
                  <a:srgbClr val="FFFFFF"/>
                </a:solidFill>
                <a:latin typeface="Times New Roman"/>
                <a:cs typeface="Times New Roman"/>
              </a:rPr>
              <a:t> </a:t>
            </a:r>
            <a:r>
              <a:rPr sz="2200" b="1" spc="-10" dirty="0">
                <a:solidFill>
                  <a:srgbClr val="FFFFFF"/>
                </a:solidFill>
                <a:latin typeface="Times New Roman"/>
                <a:cs typeface="Times New Roman"/>
              </a:rPr>
              <a:t>Design</a:t>
            </a:r>
            <a:endParaRPr sz="2200">
              <a:latin typeface="Times New Roman"/>
              <a:cs typeface="Times New Roman"/>
            </a:endParaRPr>
          </a:p>
          <a:p>
            <a:pPr marL="356870" marR="5080" indent="-344805" algn="just">
              <a:lnSpc>
                <a:spcPct val="100000"/>
              </a:lnSpc>
              <a:spcBef>
                <a:spcPts val="1010"/>
              </a:spcBef>
            </a:pPr>
            <a:r>
              <a:rPr sz="2200" spc="125" dirty="0">
                <a:solidFill>
                  <a:srgbClr val="EE52A4"/>
                </a:solidFill>
                <a:latin typeface="Lucida Sans Unicode"/>
                <a:cs typeface="Lucida Sans Unicode"/>
              </a:rPr>
              <a:t>▶</a:t>
            </a:r>
            <a:r>
              <a:rPr sz="2200" spc="120" dirty="0">
                <a:solidFill>
                  <a:srgbClr val="EE52A4"/>
                </a:solidFill>
                <a:latin typeface="Lucida Sans Unicode"/>
                <a:cs typeface="Lucida Sans Unicode"/>
              </a:rPr>
              <a:t>  </a:t>
            </a:r>
            <a:r>
              <a:rPr sz="2200" dirty="0">
                <a:solidFill>
                  <a:srgbClr val="FFFFFF"/>
                </a:solidFill>
                <a:latin typeface="Times New Roman"/>
                <a:cs typeface="Times New Roman"/>
              </a:rPr>
              <a:t>In</a:t>
            </a:r>
            <a:r>
              <a:rPr sz="2200" spc="10" dirty="0">
                <a:solidFill>
                  <a:srgbClr val="FFFFFF"/>
                </a:solidFill>
                <a:latin typeface="Times New Roman"/>
                <a:cs typeface="Times New Roman"/>
              </a:rPr>
              <a:t>  </a:t>
            </a:r>
            <a:r>
              <a:rPr sz="2200" dirty="0">
                <a:solidFill>
                  <a:srgbClr val="FFFFFF"/>
                </a:solidFill>
                <a:latin typeface="Times New Roman"/>
                <a:cs typeface="Times New Roman"/>
              </a:rPr>
              <a:t>descriptive</a:t>
            </a:r>
            <a:r>
              <a:rPr sz="2200" spc="30" dirty="0">
                <a:solidFill>
                  <a:srgbClr val="FFFFFF"/>
                </a:solidFill>
                <a:latin typeface="Times New Roman"/>
                <a:cs typeface="Times New Roman"/>
              </a:rPr>
              <a:t>  </a:t>
            </a:r>
            <a:r>
              <a:rPr sz="2200" dirty="0">
                <a:solidFill>
                  <a:srgbClr val="FFFFFF"/>
                </a:solidFill>
                <a:latin typeface="Times New Roman"/>
                <a:cs typeface="Times New Roman"/>
              </a:rPr>
              <a:t>research</a:t>
            </a:r>
            <a:r>
              <a:rPr sz="2200" spc="20" dirty="0">
                <a:solidFill>
                  <a:srgbClr val="FFFFFF"/>
                </a:solidFill>
                <a:latin typeface="Times New Roman"/>
                <a:cs typeface="Times New Roman"/>
              </a:rPr>
              <a:t>  </a:t>
            </a:r>
            <a:r>
              <a:rPr sz="2200" dirty="0">
                <a:solidFill>
                  <a:srgbClr val="FFFFFF"/>
                </a:solidFill>
                <a:latin typeface="Times New Roman"/>
                <a:cs typeface="Times New Roman"/>
              </a:rPr>
              <a:t>design</a:t>
            </a:r>
            <a:r>
              <a:rPr sz="2200" spc="15" dirty="0">
                <a:solidFill>
                  <a:srgbClr val="FFFFFF"/>
                </a:solidFill>
                <a:latin typeface="Times New Roman"/>
                <a:cs typeface="Times New Roman"/>
              </a:rPr>
              <a:t>  </a:t>
            </a:r>
            <a:r>
              <a:rPr sz="2200" dirty="0">
                <a:solidFill>
                  <a:srgbClr val="FFFFFF"/>
                </a:solidFill>
                <a:latin typeface="Times New Roman"/>
                <a:cs typeface="Times New Roman"/>
              </a:rPr>
              <a:t>a</a:t>
            </a:r>
            <a:r>
              <a:rPr sz="2200" spc="20" dirty="0">
                <a:solidFill>
                  <a:srgbClr val="FFFFFF"/>
                </a:solidFill>
                <a:latin typeface="Times New Roman"/>
                <a:cs typeface="Times New Roman"/>
              </a:rPr>
              <a:t>  </a:t>
            </a:r>
            <a:r>
              <a:rPr sz="2200" dirty="0">
                <a:solidFill>
                  <a:srgbClr val="FFFFFF"/>
                </a:solidFill>
                <a:latin typeface="Times New Roman"/>
                <a:cs typeface="Times New Roman"/>
              </a:rPr>
              <a:t>researcher</a:t>
            </a:r>
            <a:r>
              <a:rPr sz="2200" spc="35" dirty="0">
                <a:solidFill>
                  <a:srgbClr val="FFFFFF"/>
                </a:solidFill>
                <a:latin typeface="Times New Roman"/>
                <a:cs typeface="Times New Roman"/>
              </a:rPr>
              <a:t>  </a:t>
            </a:r>
            <a:r>
              <a:rPr sz="2200" dirty="0">
                <a:solidFill>
                  <a:srgbClr val="FFFFFF"/>
                </a:solidFill>
                <a:latin typeface="Times New Roman"/>
                <a:cs typeface="Times New Roman"/>
              </a:rPr>
              <a:t>is</a:t>
            </a:r>
            <a:r>
              <a:rPr sz="2200" spc="15" dirty="0">
                <a:solidFill>
                  <a:srgbClr val="FFFFFF"/>
                </a:solidFill>
                <a:latin typeface="Times New Roman"/>
                <a:cs typeface="Times New Roman"/>
              </a:rPr>
              <a:t>  </a:t>
            </a:r>
            <a:r>
              <a:rPr sz="2200" dirty="0">
                <a:solidFill>
                  <a:srgbClr val="FFFFFF"/>
                </a:solidFill>
                <a:latin typeface="Times New Roman"/>
                <a:cs typeface="Times New Roman"/>
              </a:rPr>
              <a:t>interested</a:t>
            </a:r>
            <a:r>
              <a:rPr sz="2200" spc="5" dirty="0">
                <a:solidFill>
                  <a:srgbClr val="FFFFFF"/>
                </a:solidFill>
                <a:latin typeface="Times New Roman"/>
                <a:cs typeface="Times New Roman"/>
              </a:rPr>
              <a:t>  </a:t>
            </a:r>
            <a:r>
              <a:rPr sz="2200" dirty="0">
                <a:solidFill>
                  <a:srgbClr val="FFFFFF"/>
                </a:solidFill>
                <a:latin typeface="Times New Roman"/>
                <a:cs typeface="Times New Roman"/>
              </a:rPr>
              <a:t>in</a:t>
            </a:r>
            <a:r>
              <a:rPr sz="2200" spc="10" dirty="0">
                <a:solidFill>
                  <a:srgbClr val="FFFFFF"/>
                </a:solidFill>
                <a:latin typeface="Times New Roman"/>
                <a:cs typeface="Times New Roman"/>
              </a:rPr>
              <a:t>  </a:t>
            </a:r>
            <a:r>
              <a:rPr sz="2200" dirty="0">
                <a:solidFill>
                  <a:srgbClr val="FFFFFF"/>
                </a:solidFill>
                <a:latin typeface="Times New Roman"/>
                <a:cs typeface="Times New Roman"/>
              </a:rPr>
              <a:t>describing</a:t>
            </a:r>
            <a:r>
              <a:rPr sz="2200" spc="20" dirty="0">
                <a:solidFill>
                  <a:srgbClr val="FFFFFF"/>
                </a:solidFill>
                <a:latin typeface="Times New Roman"/>
                <a:cs typeface="Times New Roman"/>
              </a:rPr>
              <a:t>  </a:t>
            </a:r>
            <a:r>
              <a:rPr sz="2200" dirty="0">
                <a:solidFill>
                  <a:srgbClr val="FFFFFF"/>
                </a:solidFill>
                <a:latin typeface="Times New Roman"/>
                <a:cs typeface="Times New Roman"/>
              </a:rPr>
              <a:t>a</a:t>
            </a:r>
            <a:r>
              <a:rPr sz="2200" spc="25" dirty="0">
                <a:solidFill>
                  <a:srgbClr val="FFFFFF"/>
                </a:solidFill>
                <a:latin typeface="Times New Roman"/>
                <a:cs typeface="Times New Roman"/>
              </a:rPr>
              <a:t>  </a:t>
            </a:r>
            <a:r>
              <a:rPr sz="2200" spc="-10" dirty="0">
                <a:solidFill>
                  <a:srgbClr val="FFFFFF"/>
                </a:solidFill>
                <a:latin typeface="Times New Roman"/>
                <a:cs typeface="Times New Roman"/>
              </a:rPr>
              <a:t>particular </a:t>
            </a:r>
            <a:r>
              <a:rPr sz="2200" dirty="0">
                <a:solidFill>
                  <a:srgbClr val="FFFFFF"/>
                </a:solidFill>
                <a:latin typeface="Times New Roman"/>
                <a:cs typeface="Times New Roman"/>
              </a:rPr>
              <a:t>situation</a:t>
            </a:r>
            <a:r>
              <a:rPr sz="2200" spc="285" dirty="0">
                <a:solidFill>
                  <a:srgbClr val="FFFFFF"/>
                </a:solidFill>
                <a:latin typeface="Times New Roman"/>
                <a:cs typeface="Times New Roman"/>
              </a:rPr>
              <a:t> </a:t>
            </a:r>
            <a:r>
              <a:rPr sz="2200" dirty="0">
                <a:solidFill>
                  <a:srgbClr val="FFFFFF"/>
                </a:solidFill>
                <a:latin typeface="Times New Roman"/>
                <a:cs typeface="Times New Roman"/>
              </a:rPr>
              <a:t>or</a:t>
            </a:r>
            <a:r>
              <a:rPr sz="2200" spc="305" dirty="0">
                <a:solidFill>
                  <a:srgbClr val="FFFFFF"/>
                </a:solidFill>
                <a:latin typeface="Times New Roman"/>
                <a:cs typeface="Times New Roman"/>
              </a:rPr>
              <a:t> </a:t>
            </a:r>
            <a:r>
              <a:rPr sz="2200" dirty="0">
                <a:solidFill>
                  <a:srgbClr val="FFFFFF"/>
                </a:solidFill>
                <a:latin typeface="Times New Roman"/>
                <a:cs typeface="Times New Roman"/>
              </a:rPr>
              <a:t>phenomena</a:t>
            </a:r>
            <a:r>
              <a:rPr sz="2200" spc="330" dirty="0">
                <a:solidFill>
                  <a:srgbClr val="FFFFFF"/>
                </a:solidFill>
                <a:latin typeface="Times New Roman"/>
                <a:cs typeface="Times New Roman"/>
              </a:rPr>
              <a:t> </a:t>
            </a:r>
            <a:r>
              <a:rPr sz="2200" dirty="0">
                <a:solidFill>
                  <a:srgbClr val="FFFFFF"/>
                </a:solidFill>
                <a:latin typeface="Times New Roman"/>
                <a:cs typeface="Times New Roman"/>
              </a:rPr>
              <a:t>under</a:t>
            </a:r>
            <a:r>
              <a:rPr sz="2200" spc="315" dirty="0">
                <a:solidFill>
                  <a:srgbClr val="FFFFFF"/>
                </a:solidFill>
                <a:latin typeface="Times New Roman"/>
                <a:cs typeface="Times New Roman"/>
              </a:rPr>
              <a:t> </a:t>
            </a:r>
            <a:r>
              <a:rPr sz="2200" dirty="0">
                <a:solidFill>
                  <a:srgbClr val="FFFFFF"/>
                </a:solidFill>
                <a:latin typeface="Times New Roman"/>
                <a:cs typeface="Times New Roman"/>
              </a:rPr>
              <a:t>his</a:t>
            </a:r>
            <a:r>
              <a:rPr sz="2200" spc="285" dirty="0">
                <a:solidFill>
                  <a:srgbClr val="FFFFFF"/>
                </a:solidFill>
                <a:latin typeface="Times New Roman"/>
                <a:cs typeface="Times New Roman"/>
              </a:rPr>
              <a:t> </a:t>
            </a:r>
            <a:r>
              <a:rPr sz="2200" dirty="0">
                <a:solidFill>
                  <a:srgbClr val="FFFFFF"/>
                </a:solidFill>
                <a:latin typeface="Times New Roman"/>
                <a:cs typeface="Times New Roman"/>
              </a:rPr>
              <a:t>study.</a:t>
            </a:r>
            <a:r>
              <a:rPr sz="2200" spc="305" dirty="0">
                <a:solidFill>
                  <a:srgbClr val="FFFFFF"/>
                </a:solidFill>
                <a:latin typeface="Times New Roman"/>
                <a:cs typeface="Times New Roman"/>
              </a:rPr>
              <a:t> </a:t>
            </a:r>
            <a:r>
              <a:rPr sz="2200" dirty="0">
                <a:solidFill>
                  <a:srgbClr val="FFFFFF"/>
                </a:solidFill>
                <a:latin typeface="Times New Roman"/>
                <a:cs typeface="Times New Roman"/>
              </a:rPr>
              <a:t>It</a:t>
            </a:r>
            <a:r>
              <a:rPr sz="2200" spc="295" dirty="0">
                <a:solidFill>
                  <a:srgbClr val="FFFFFF"/>
                </a:solidFill>
                <a:latin typeface="Times New Roman"/>
                <a:cs typeface="Times New Roman"/>
              </a:rPr>
              <a:t> </a:t>
            </a:r>
            <a:r>
              <a:rPr sz="2200" dirty="0">
                <a:solidFill>
                  <a:srgbClr val="FFFFFF"/>
                </a:solidFill>
                <a:latin typeface="Times New Roman"/>
                <a:cs typeface="Times New Roman"/>
              </a:rPr>
              <a:t>is</a:t>
            </a:r>
            <a:r>
              <a:rPr sz="2200" spc="285" dirty="0">
                <a:solidFill>
                  <a:srgbClr val="FFFFFF"/>
                </a:solidFill>
                <a:latin typeface="Times New Roman"/>
                <a:cs typeface="Times New Roman"/>
              </a:rPr>
              <a:t> </a:t>
            </a:r>
            <a:r>
              <a:rPr sz="2200" dirty="0">
                <a:solidFill>
                  <a:srgbClr val="FFFFFF"/>
                </a:solidFill>
                <a:latin typeface="Times New Roman"/>
                <a:cs typeface="Times New Roman"/>
              </a:rPr>
              <a:t>a</a:t>
            </a:r>
            <a:r>
              <a:rPr sz="2200" spc="300" dirty="0">
                <a:solidFill>
                  <a:srgbClr val="FFFFFF"/>
                </a:solidFill>
                <a:latin typeface="Times New Roman"/>
                <a:cs typeface="Times New Roman"/>
              </a:rPr>
              <a:t> </a:t>
            </a:r>
            <a:r>
              <a:rPr sz="2200" dirty="0">
                <a:solidFill>
                  <a:srgbClr val="FFFFFF"/>
                </a:solidFill>
                <a:latin typeface="Times New Roman"/>
                <a:cs typeface="Times New Roman"/>
              </a:rPr>
              <a:t>theoretical</a:t>
            </a:r>
            <a:r>
              <a:rPr sz="2200" spc="310" dirty="0">
                <a:solidFill>
                  <a:srgbClr val="FFFFFF"/>
                </a:solidFill>
                <a:latin typeface="Times New Roman"/>
                <a:cs typeface="Times New Roman"/>
              </a:rPr>
              <a:t> </a:t>
            </a:r>
            <a:r>
              <a:rPr sz="2200" dirty="0">
                <a:solidFill>
                  <a:srgbClr val="FFFFFF"/>
                </a:solidFill>
                <a:latin typeface="Times New Roman"/>
                <a:cs typeface="Times New Roman"/>
              </a:rPr>
              <a:t>type</a:t>
            </a:r>
            <a:r>
              <a:rPr sz="2200" spc="305" dirty="0">
                <a:solidFill>
                  <a:srgbClr val="FFFFFF"/>
                </a:solidFill>
                <a:latin typeface="Times New Roman"/>
                <a:cs typeface="Times New Roman"/>
              </a:rPr>
              <a:t> </a:t>
            </a:r>
            <a:r>
              <a:rPr sz="2200" dirty="0">
                <a:solidFill>
                  <a:srgbClr val="FFFFFF"/>
                </a:solidFill>
                <a:latin typeface="Times New Roman"/>
                <a:cs typeface="Times New Roman"/>
              </a:rPr>
              <a:t>of</a:t>
            </a:r>
            <a:r>
              <a:rPr sz="2200" spc="280" dirty="0">
                <a:solidFill>
                  <a:srgbClr val="FFFFFF"/>
                </a:solidFill>
                <a:latin typeface="Times New Roman"/>
                <a:cs typeface="Times New Roman"/>
              </a:rPr>
              <a:t> </a:t>
            </a:r>
            <a:r>
              <a:rPr sz="2200" dirty="0">
                <a:solidFill>
                  <a:srgbClr val="FFFFFF"/>
                </a:solidFill>
                <a:latin typeface="Times New Roman"/>
                <a:cs typeface="Times New Roman"/>
              </a:rPr>
              <a:t>researcher</a:t>
            </a:r>
            <a:r>
              <a:rPr sz="2200" spc="310" dirty="0">
                <a:solidFill>
                  <a:srgbClr val="FFFFFF"/>
                </a:solidFill>
                <a:latin typeface="Times New Roman"/>
                <a:cs typeface="Times New Roman"/>
              </a:rPr>
              <a:t> </a:t>
            </a:r>
            <a:r>
              <a:rPr sz="2200" spc="-10" dirty="0">
                <a:solidFill>
                  <a:srgbClr val="FFFFFF"/>
                </a:solidFill>
                <a:latin typeface="Times New Roman"/>
                <a:cs typeface="Times New Roman"/>
              </a:rPr>
              <a:t>design </a:t>
            </a:r>
            <a:r>
              <a:rPr sz="2200" dirty="0">
                <a:solidFill>
                  <a:srgbClr val="FFFFFF"/>
                </a:solidFill>
                <a:latin typeface="Times New Roman"/>
                <a:cs typeface="Times New Roman"/>
              </a:rPr>
              <a:t>based</a:t>
            </a:r>
            <a:r>
              <a:rPr sz="2200" spc="295" dirty="0">
                <a:solidFill>
                  <a:srgbClr val="FFFFFF"/>
                </a:solidFill>
                <a:latin typeface="Times New Roman"/>
                <a:cs typeface="Times New Roman"/>
              </a:rPr>
              <a:t> </a:t>
            </a:r>
            <a:r>
              <a:rPr sz="2200" dirty="0">
                <a:solidFill>
                  <a:srgbClr val="FFFFFF"/>
                </a:solidFill>
                <a:latin typeface="Times New Roman"/>
                <a:cs typeface="Times New Roman"/>
              </a:rPr>
              <a:t>on</a:t>
            </a:r>
            <a:r>
              <a:rPr sz="2200" spc="270" dirty="0">
                <a:solidFill>
                  <a:srgbClr val="FFFFFF"/>
                </a:solidFill>
                <a:latin typeface="Times New Roman"/>
                <a:cs typeface="Times New Roman"/>
              </a:rPr>
              <a:t> </a:t>
            </a:r>
            <a:r>
              <a:rPr sz="2200" dirty="0">
                <a:solidFill>
                  <a:srgbClr val="FFFFFF"/>
                </a:solidFill>
                <a:latin typeface="Times New Roman"/>
                <a:cs typeface="Times New Roman"/>
              </a:rPr>
              <a:t>the</a:t>
            </a:r>
            <a:r>
              <a:rPr sz="2200" spc="290" dirty="0">
                <a:solidFill>
                  <a:srgbClr val="FFFFFF"/>
                </a:solidFill>
                <a:latin typeface="Times New Roman"/>
                <a:cs typeface="Times New Roman"/>
              </a:rPr>
              <a:t> </a:t>
            </a:r>
            <a:r>
              <a:rPr sz="2200" dirty="0">
                <a:solidFill>
                  <a:srgbClr val="FFFFFF"/>
                </a:solidFill>
                <a:latin typeface="Times New Roman"/>
                <a:cs typeface="Times New Roman"/>
              </a:rPr>
              <a:t>collection</a:t>
            </a:r>
            <a:r>
              <a:rPr sz="2200" spc="280" dirty="0">
                <a:solidFill>
                  <a:srgbClr val="FFFFFF"/>
                </a:solidFill>
                <a:latin typeface="Times New Roman"/>
                <a:cs typeface="Times New Roman"/>
              </a:rPr>
              <a:t> </a:t>
            </a:r>
            <a:r>
              <a:rPr sz="2200" dirty="0">
                <a:solidFill>
                  <a:srgbClr val="FFFFFF"/>
                </a:solidFill>
                <a:latin typeface="Times New Roman"/>
                <a:cs typeface="Times New Roman"/>
              </a:rPr>
              <a:t>designing</a:t>
            </a:r>
            <a:r>
              <a:rPr sz="2200" spc="280" dirty="0">
                <a:solidFill>
                  <a:srgbClr val="FFFFFF"/>
                </a:solidFill>
                <a:latin typeface="Times New Roman"/>
                <a:cs typeface="Times New Roman"/>
              </a:rPr>
              <a:t> </a:t>
            </a:r>
            <a:r>
              <a:rPr sz="2200" dirty="0">
                <a:solidFill>
                  <a:srgbClr val="FFFFFF"/>
                </a:solidFill>
                <a:latin typeface="Times New Roman"/>
                <a:cs typeface="Times New Roman"/>
              </a:rPr>
              <a:t>and</a:t>
            </a:r>
            <a:r>
              <a:rPr sz="2200" spc="290" dirty="0">
                <a:solidFill>
                  <a:srgbClr val="FFFFFF"/>
                </a:solidFill>
                <a:latin typeface="Times New Roman"/>
                <a:cs typeface="Times New Roman"/>
              </a:rPr>
              <a:t> </a:t>
            </a:r>
            <a:r>
              <a:rPr sz="2200" dirty="0">
                <a:solidFill>
                  <a:srgbClr val="FFFFFF"/>
                </a:solidFill>
                <a:latin typeface="Times New Roman"/>
                <a:cs typeface="Times New Roman"/>
              </a:rPr>
              <a:t>presentation</a:t>
            </a:r>
            <a:r>
              <a:rPr sz="2200" spc="275" dirty="0">
                <a:solidFill>
                  <a:srgbClr val="FFFFFF"/>
                </a:solidFill>
                <a:latin typeface="Times New Roman"/>
                <a:cs typeface="Times New Roman"/>
              </a:rPr>
              <a:t> </a:t>
            </a:r>
            <a:r>
              <a:rPr sz="2200" dirty="0">
                <a:solidFill>
                  <a:srgbClr val="FFFFFF"/>
                </a:solidFill>
                <a:latin typeface="Times New Roman"/>
                <a:cs typeface="Times New Roman"/>
              </a:rPr>
              <a:t>of</a:t>
            </a:r>
            <a:r>
              <a:rPr sz="2200" spc="270" dirty="0">
                <a:solidFill>
                  <a:srgbClr val="FFFFFF"/>
                </a:solidFill>
                <a:latin typeface="Times New Roman"/>
                <a:cs typeface="Times New Roman"/>
              </a:rPr>
              <a:t> </a:t>
            </a:r>
            <a:r>
              <a:rPr sz="2200" dirty="0">
                <a:solidFill>
                  <a:srgbClr val="FFFFFF"/>
                </a:solidFill>
                <a:latin typeface="Times New Roman"/>
                <a:cs typeface="Times New Roman"/>
              </a:rPr>
              <a:t>the</a:t>
            </a:r>
            <a:r>
              <a:rPr sz="2200" spc="315" dirty="0">
                <a:solidFill>
                  <a:srgbClr val="FFFFFF"/>
                </a:solidFill>
                <a:latin typeface="Times New Roman"/>
                <a:cs typeface="Times New Roman"/>
              </a:rPr>
              <a:t> </a:t>
            </a:r>
            <a:r>
              <a:rPr sz="2200" dirty="0">
                <a:solidFill>
                  <a:srgbClr val="FFFFFF"/>
                </a:solidFill>
                <a:latin typeface="Times New Roman"/>
                <a:cs typeface="Times New Roman"/>
              </a:rPr>
              <a:t>collected</a:t>
            </a:r>
            <a:r>
              <a:rPr sz="2200" spc="305" dirty="0">
                <a:solidFill>
                  <a:srgbClr val="FFFFFF"/>
                </a:solidFill>
                <a:latin typeface="Times New Roman"/>
                <a:cs typeface="Times New Roman"/>
              </a:rPr>
              <a:t> </a:t>
            </a:r>
            <a:r>
              <a:rPr sz="2200" dirty="0">
                <a:solidFill>
                  <a:srgbClr val="FFFFFF"/>
                </a:solidFill>
                <a:latin typeface="Times New Roman"/>
                <a:cs typeface="Times New Roman"/>
              </a:rPr>
              <a:t>data.</a:t>
            </a:r>
            <a:r>
              <a:rPr sz="2200" spc="290" dirty="0">
                <a:solidFill>
                  <a:srgbClr val="FFFFFF"/>
                </a:solidFill>
                <a:latin typeface="Times New Roman"/>
                <a:cs typeface="Times New Roman"/>
              </a:rPr>
              <a:t> </a:t>
            </a:r>
            <a:r>
              <a:rPr sz="2200" spc="-10" dirty="0">
                <a:solidFill>
                  <a:srgbClr val="FFFFFF"/>
                </a:solidFill>
                <a:latin typeface="Times New Roman"/>
                <a:cs typeface="Times New Roman"/>
              </a:rPr>
              <a:t>Descriptive </a:t>
            </a:r>
            <a:r>
              <a:rPr sz="2200" dirty="0">
                <a:solidFill>
                  <a:srgbClr val="FFFFFF"/>
                </a:solidFill>
                <a:latin typeface="Times New Roman"/>
                <a:cs typeface="Times New Roman"/>
              </a:rPr>
              <a:t>research</a:t>
            </a:r>
            <a:r>
              <a:rPr sz="2200" spc="210" dirty="0">
                <a:solidFill>
                  <a:srgbClr val="FFFFFF"/>
                </a:solidFill>
                <a:latin typeface="Times New Roman"/>
                <a:cs typeface="Times New Roman"/>
              </a:rPr>
              <a:t>  </a:t>
            </a:r>
            <a:r>
              <a:rPr sz="2200" dirty="0">
                <a:solidFill>
                  <a:srgbClr val="FFFFFF"/>
                </a:solidFill>
                <a:latin typeface="Times New Roman"/>
                <a:cs typeface="Times New Roman"/>
              </a:rPr>
              <a:t>design</a:t>
            </a:r>
            <a:r>
              <a:rPr sz="2200" spc="204" dirty="0">
                <a:solidFill>
                  <a:srgbClr val="FFFFFF"/>
                </a:solidFill>
                <a:latin typeface="Times New Roman"/>
                <a:cs typeface="Times New Roman"/>
              </a:rPr>
              <a:t>  </a:t>
            </a:r>
            <a:r>
              <a:rPr sz="2200" dirty="0">
                <a:solidFill>
                  <a:srgbClr val="FFFFFF"/>
                </a:solidFill>
                <a:latin typeface="Times New Roman"/>
                <a:cs typeface="Times New Roman"/>
              </a:rPr>
              <a:t>covers</a:t>
            </a:r>
            <a:r>
              <a:rPr sz="2200" spc="215" dirty="0">
                <a:solidFill>
                  <a:srgbClr val="FFFFFF"/>
                </a:solidFill>
                <a:latin typeface="Times New Roman"/>
                <a:cs typeface="Times New Roman"/>
              </a:rPr>
              <a:t>  </a:t>
            </a:r>
            <a:r>
              <a:rPr sz="2200" dirty="0">
                <a:solidFill>
                  <a:srgbClr val="FFFFFF"/>
                </a:solidFill>
                <a:latin typeface="Times New Roman"/>
                <a:cs typeface="Times New Roman"/>
              </a:rPr>
              <a:t>the</a:t>
            </a:r>
            <a:r>
              <a:rPr sz="2200" spc="225" dirty="0">
                <a:solidFill>
                  <a:srgbClr val="FFFFFF"/>
                </a:solidFill>
                <a:latin typeface="Times New Roman"/>
                <a:cs typeface="Times New Roman"/>
              </a:rPr>
              <a:t>  </a:t>
            </a:r>
            <a:r>
              <a:rPr sz="2200" dirty="0">
                <a:solidFill>
                  <a:srgbClr val="FFFFFF"/>
                </a:solidFill>
                <a:latin typeface="Times New Roman"/>
                <a:cs typeface="Times New Roman"/>
              </a:rPr>
              <a:t>characteristics</a:t>
            </a:r>
            <a:r>
              <a:rPr sz="2200" spc="210" dirty="0">
                <a:solidFill>
                  <a:srgbClr val="FFFFFF"/>
                </a:solidFill>
                <a:latin typeface="Times New Roman"/>
                <a:cs typeface="Times New Roman"/>
              </a:rPr>
              <a:t>  </a:t>
            </a:r>
            <a:r>
              <a:rPr sz="2200" dirty="0">
                <a:solidFill>
                  <a:srgbClr val="FFFFFF"/>
                </a:solidFill>
                <a:latin typeface="Times New Roman"/>
                <a:cs typeface="Times New Roman"/>
              </a:rPr>
              <a:t>of</a:t>
            </a:r>
            <a:r>
              <a:rPr sz="2200" spc="200" dirty="0">
                <a:solidFill>
                  <a:srgbClr val="FFFFFF"/>
                </a:solidFill>
                <a:latin typeface="Times New Roman"/>
                <a:cs typeface="Times New Roman"/>
              </a:rPr>
              <a:t>  </a:t>
            </a:r>
            <a:r>
              <a:rPr sz="2200" dirty="0">
                <a:solidFill>
                  <a:srgbClr val="FFFFFF"/>
                </a:solidFill>
                <a:latin typeface="Times New Roman"/>
                <a:cs typeface="Times New Roman"/>
              </a:rPr>
              <a:t>people,</a:t>
            </a:r>
            <a:r>
              <a:rPr sz="2200" spc="210" dirty="0">
                <a:solidFill>
                  <a:srgbClr val="FFFFFF"/>
                </a:solidFill>
                <a:latin typeface="Times New Roman"/>
                <a:cs typeface="Times New Roman"/>
              </a:rPr>
              <a:t>  </a:t>
            </a:r>
            <a:r>
              <a:rPr sz="2200" dirty="0">
                <a:solidFill>
                  <a:srgbClr val="FFFFFF"/>
                </a:solidFill>
                <a:latin typeface="Times New Roman"/>
                <a:cs typeface="Times New Roman"/>
              </a:rPr>
              <a:t>materials,</a:t>
            </a:r>
            <a:r>
              <a:rPr sz="2200" spc="220" dirty="0">
                <a:solidFill>
                  <a:srgbClr val="FFFFFF"/>
                </a:solidFill>
                <a:latin typeface="Times New Roman"/>
                <a:cs typeface="Times New Roman"/>
              </a:rPr>
              <a:t>  </a:t>
            </a:r>
            <a:r>
              <a:rPr sz="2200" spc="-20" dirty="0">
                <a:solidFill>
                  <a:srgbClr val="FFFFFF"/>
                </a:solidFill>
                <a:latin typeface="Times New Roman"/>
                <a:cs typeface="Times New Roman"/>
              </a:rPr>
              <a:t>Scio-</a:t>
            </a:r>
            <a:r>
              <a:rPr sz="2200" spc="-10" dirty="0">
                <a:solidFill>
                  <a:srgbClr val="FFFFFF"/>
                </a:solidFill>
                <a:latin typeface="Times New Roman"/>
                <a:cs typeface="Times New Roman"/>
              </a:rPr>
              <a:t>economics </a:t>
            </a:r>
            <a:r>
              <a:rPr sz="2200" dirty="0">
                <a:solidFill>
                  <a:srgbClr val="FFFFFF"/>
                </a:solidFill>
                <a:latin typeface="Times New Roman"/>
                <a:cs typeface="Times New Roman"/>
              </a:rPr>
              <a:t>characteristics</a:t>
            </a:r>
            <a:r>
              <a:rPr sz="2200" spc="105" dirty="0">
                <a:solidFill>
                  <a:srgbClr val="FFFFFF"/>
                </a:solidFill>
                <a:latin typeface="Times New Roman"/>
                <a:cs typeface="Times New Roman"/>
              </a:rPr>
              <a:t>  </a:t>
            </a:r>
            <a:r>
              <a:rPr sz="2200" dirty="0">
                <a:solidFill>
                  <a:srgbClr val="FFFFFF"/>
                </a:solidFill>
                <a:latin typeface="Times New Roman"/>
                <a:cs typeface="Times New Roman"/>
              </a:rPr>
              <a:t>such</a:t>
            </a:r>
            <a:r>
              <a:rPr sz="2200" spc="100" dirty="0">
                <a:solidFill>
                  <a:srgbClr val="FFFFFF"/>
                </a:solidFill>
                <a:latin typeface="Times New Roman"/>
                <a:cs typeface="Times New Roman"/>
              </a:rPr>
              <a:t>  </a:t>
            </a:r>
            <a:r>
              <a:rPr sz="2200" dirty="0">
                <a:solidFill>
                  <a:srgbClr val="FFFFFF"/>
                </a:solidFill>
                <a:latin typeface="Times New Roman"/>
                <a:cs typeface="Times New Roman"/>
              </a:rPr>
              <a:t>as</a:t>
            </a:r>
            <a:r>
              <a:rPr sz="2200" spc="110" dirty="0">
                <a:solidFill>
                  <a:srgbClr val="FFFFFF"/>
                </a:solidFill>
                <a:latin typeface="Times New Roman"/>
                <a:cs typeface="Times New Roman"/>
              </a:rPr>
              <a:t>  </a:t>
            </a:r>
            <a:r>
              <a:rPr sz="2200" dirty="0">
                <a:solidFill>
                  <a:srgbClr val="FFFFFF"/>
                </a:solidFill>
                <a:latin typeface="Times New Roman"/>
                <a:cs typeface="Times New Roman"/>
              </a:rPr>
              <a:t>their</a:t>
            </a:r>
            <a:r>
              <a:rPr sz="2200" spc="125" dirty="0">
                <a:solidFill>
                  <a:srgbClr val="FFFFFF"/>
                </a:solidFill>
                <a:latin typeface="Times New Roman"/>
                <a:cs typeface="Times New Roman"/>
              </a:rPr>
              <a:t>  </a:t>
            </a:r>
            <a:r>
              <a:rPr sz="2200" dirty="0">
                <a:solidFill>
                  <a:srgbClr val="FFFFFF"/>
                </a:solidFill>
                <a:latin typeface="Times New Roman"/>
                <a:cs typeface="Times New Roman"/>
              </a:rPr>
              <a:t>age,</a:t>
            </a:r>
            <a:r>
              <a:rPr sz="2200" spc="110" dirty="0">
                <a:solidFill>
                  <a:srgbClr val="FFFFFF"/>
                </a:solidFill>
                <a:latin typeface="Times New Roman"/>
                <a:cs typeface="Times New Roman"/>
              </a:rPr>
              <a:t>  </a:t>
            </a:r>
            <a:r>
              <a:rPr sz="2200" dirty="0">
                <a:solidFill>
                  <a:srgbClr val="FFFFFF"/>
                </a:solidFill>
                <a:latin typeface="Times New Roman"/>
                <a:cs typeface="Times New Roman"/>
              </a:rPr>
              <a:t>education,</a:t>
            </a:r>
            <a:r>
              <a:rPr sz="2200" spc="135" dirty="0">
                <a:solidFill>
                  <a:srgbClr val="FFFFFF"/>
                </a:solidFill>
                <a:latin typeface="Times New Roman"/>
                <a:cs typeface="Times New Roman"/>
              </a:rPr>
              <a:t>  </a:t>
            </a:r>
            <a:r>
              <a:rPr sz="2200" dirty="0">
                <a:solidFill>
                  <a:srgbClr val="FFFFFF"/>
                </a:solidFill>
                <a:latin typeface="Times New Roman"/>
                <a:cs typeface="Times New Roman"/>
              </a:rPr>
              <a:t>marital</a:t>
            </a:r>
            <a:r>
              <a:rPr sz="2200" spc="105" dirty="0">
                <a:solidFill>
                  <a:srgbClr val="FFFFFF"/>
                </a:solidFill>
                <a:latin typeface="Times New Roman"/>
                <a:cs typeface="Times New Roman"/>
              </a:rPr>
              <a:t>  </a:t>
            </a:r>
            <a:r>
              <a:rPr sz="2200" dirty="0">
                <a:solidFill>
                  <a:srgbClr val="FFFFFF"/>
                </a:solidFill>
                <a:latin typeface="Times New Roman"/>
                <a:cs typeface="Times New Roman"/>
              </a:rPr>
              <a:t>status</a:t>
            </a:r>
            <a:r>
              <a:rPr sz="2200" spc="100" dirty="0">
                <a:solidFill>
                  <a:srgbClr val="FFFFFF"/>
                </a:solidFill>
                <a:latin typeface="Times New Roman"/>
                <a:cs typeface="Times New Roman"/>
              </a:rPr>
              <a:t>  </a:t>
            </a:r>
            <a:r>
              <a:rPr sz="2200" dirty="0">
                <a:solidFill>
                  <a:srgbClr val="FFFFFF"/>
                </a:solidFill>
                <a:latin typeface="Times New Roman"/>
                <a:cs typeface="Times New Roman"/>
              </a:rPr>
              <a:t>and</a:t>
            </a:r>
            <a:r>
              <a:rPr sz="2200" spc="114" dirty="0">
                <a:solidFill>
                  <a:srgbClr val="FFFFFF"/>
                </a:solidFill>
                <a:latin typeface="Times New Roman"/>
                <a:cs typeface="Times New Roman"/>
              </a:rPr>
              <a:t>  </a:t>
            </a:r>
            <a:r>
              <a:rPr sz="2200" dirty="0">
                <a:solidFill>
                  <a:srgbClr val="FFFFFF"/>
                </a:solidFill>
                <a:latin typeface="Times New Roman"/>
                <a:cs typeface="Times New Roman"/>
              </a:rPr>
              <a:t>income</a:t>
            </a:r>
            <a:r>
              <a:rPr sz="2200" spc="105" dirty="0">
                <a:solidFill>
                  <a:srgbClr val="FFFFFF"/>
                </a:solidFill>
                <a:latin typeface="Times New Roman"/>
                <a:cs typeface="Times New Roman"/>
              </a:rPr>
              <a:t>  </a:t>
            </a:r>
            <a:r>
              <a:rPr sz="2200" dirty="0">
                <a:solidFill>
                  <a:srgbClr val="FFFFFF"/>
                </a:solidFill>
                <a:latin typeface="Times New Roman"/>
                <a:cs typeface="Times New Roman"/>
              </a:rPr>
              <a:t>etc.</a:t>
            </a:r>
            <a:r>
              <a:rPr sz="2200" spc="110" dirty="0">
                <a:solidFill>
                  <a:srgbClr val="FFFFFF"/>
                </a:solidFill>
                <a:latin typeface="Times New Roman"/>
                <a:cs typeface="Times New Roman"/>
              </a:rPr>
              <a:t>  </a:t>
            </a:r>
            <a:r>
              <a:rPr sz="2200" spc="-25" dirty="0">
                <a:solidFill>
                  <a:srgbClr val="FFFFFF"/>
                </a:solidFill>
                <a:latin typeface="Times New Roman"/>
                <a:cs typeface="Times New Roman"/>
              </a:rPr>
              <a:t>The </a:t>
            </a:r>
            <a:r>
              <a:rPr sz="2200" dirty="0">
                <a:solidFill>
                  <a:srgbClr val="FFFFFF"/>
                </a:solidFill>
                <a:latin typeface="Times New Roman"/>
                <a:cs typeface="Times New Roman"/>
              </a:rPr>
              <a:t>qualitative</a:t>
            </a:r>
            <a:r>
              <a:rPr sz="2200" spc="95" dirty="0">
                <a:solidFill>
                  <a:srgbClr val="FFFFFF"/>
                </a:solidFill>
                <a:latin typeface="Times New Roman"/>
                <a:cs typeface="Times New Roman"/>
              </a:rPr>
              <a:t> </a:t>
            </a:r>
            <a:r>
              <a:rPr sz="2200" dirty="0">
                <a:solidFill>
                  <a:srgbClr val="FFFFFF"/>
                </a:solidFill>
                <a:latin typeface="Times New Roman"/>
                <a:cs typeface="Times New Roman"/>
              </a:rPr>
              <a:t>nature</a:t>
            </a:r>
            <a:r>
              <a:rPr sz="2200" spc="90" dirty="0">
                <a:solidFill>
                  <a:srgbClr val="FFFFFF"/>
                </a:solidFill>
                <a:latin typeface="Times New Roman"/>
                <a:cs typeface="Times New Roman"/>
              </a:rPr>
              <a:t> </a:t>
            </a:r>
            <a:r>
              <a:rPr sz="2200" dirty="0">
                <a:solidFill>
                  <a:srgbClr val="FFFFFF"/>
                </a:solidFill>
                <a:latin typeface="Times New Roman"/>
                <a:cs typeface="Times New Roman"/>
              </a:rPr>
              <a:t>data</a:t>
            </a:r>
            <a:r>
              <a:rPr sz="2200" spc="90" dirty="0">
                <a:solidFill>
                  <a:srgbClr val="FFFFFF"/>
                </a:solidFill>
                <a:latin typeface="Times New Roman"/>
                <a:cs typeface="Times New Roman"/>
              </a:rPr>
              <a:t> </a:t>
            </a:r>
            <a:r>
              <a:rPr sz="2200" dirty="0">
                <a:solidFill>
                  <a:srgbClr val="FFFFFF"/>
                </a:solidFill>
                <a:latin typeface="Times New Roman"/>
                <a:cs typeface="Times New Roman"/>
              </a:rPr>
              <a:t>is</a:t>
            </a:r>
            <a:r>
              <a:rPr sz="2200" spc="105" dirty="0">
                <a:solidFill>
                  <a:srgbClr val="FFFFFF"/>
                </a:solidFill>
                <a:latin typeface="Times New Roman"/>
                <a:cs typeface="Times New Roman"/>
              </a:rPr>
              <a:t> </a:t>
            </a:r>
            <a:r>
              <a:rPr sz="2200" dirty="0">
                <a:solidFill>
                  <a:srgbClr val="FFFFFF"/>
                </a:solidFill>
                <a:latin typeface="Times New Roman"/>
                <a:cs typeface="Times New Roman"/>
              </a:rPr>
              <a:t>mostly</a:t>
            </a:r>
            <a:r>
              <a:rPr sz="2200" spc="55" dirty="0">
                <a:solidFill>
                  <a:srgbClr val="FFFFFF"/>
                </a:solidFill>
                <a:latin typeface="Times New Roman"/>
                <a:cs typeface="Times New Roman"/>
              </a:rPr>
              <a:t> </a:t>
            </a:r>
            <a:r>
              <a:rPr sz="2200" dirty="0">
                <a:solidFill>
                  <a:srgbClr val="FFFFFF"/>
                </a:solidFill>
                <a:latin typeface="Times New Roman"/>
                <a:cs typeface="Times New Roman"/>
              </a:rPr>
              <a:t>collected</a:t>
            </a:r>
            <a:r>
              <a:rPr sz="2200" spc="100" dirty="0">
                <a:solidFill>
                  <a:srgbClr val="FFFFFF"/>
                </a:solidFill>
                <a:latin typeface="Times New Roman"/>
                <a:cs typeface="Times New Roman"/>
              </a:rPr>
              <a:t> </a:t>
            </a:r>
            <a:r>
              <a:rPr sz="2200" dirty="0">
                <a:solidFill>
                  <a:srgbClr val="FFFFFF"/>
                </a:solidFill>
                <a:latin typeface="Times New Roman"/>
                <a:cs typeface="Times New Roman"/>
              </a:rPr>
              <a:t>like</a:t>
            </a:r>
            <a:r>
              <a:rPr sz="2200" spc="90" dirty="0">
                <a:solidFill>
                  <a:srgbClr val="FFFFFF"/>
                </a:solidFill>
                <a:latin typeface="Times New Roman"/>
                <a:cs typeface="Times New Roman"/>
              </a:rPr>
              <a:t> </a:t>
            </a:r>
            <a:r>
              <a:rPr sz="2200" dirty="0">
                <a:solidFill>
                  <a:srgbClr val="FFFFFF"/>
                </a:solidFill>
                <a:latin typeface="Times New Roman"/>
                <a:cs typeface="Times New Roman"/>
              </a:rPr>
              <a:t>knowledge,</a:t>
            </a:r>
            <a:r>
              <a:rPr sz="2200" spc="100" dirty="0">
                <a:solidFill>
                  <a:srgbClr val="FFFFFF"/>
                </a:solidFill>
                <a:latin typeface="Times New Roman"/>
                <a:cs typeface="Times New Roman"/>
              </a:rPr>
              <a:t> </a:t>
            </a:r>
            <a:r>
              <a:rPr sz="2200" dirty="0">
                <a:solidFill>
                  <a:srgbClr val="FFFFFF"/>
                </a:solidFill>
                <a:latin typeface="Times New Roman"/>
                <a:cs typeface="Times New Roman"/>
              </a:rPr>
              <a:t>attitude,</a:t>
            </a:r>
            <a:r>
              <a:rPr sz="2200" spc="100" dirty="0">
                <a:solidFill>
                  <a:srgbClr val="FFFFFF"/>
                </a:solidFill>
                <a:latin typeface="Times New Roman"/>
                <a:cs typeface="Times New Roman"/>
              </a:rPr>
              <a:t> </a:t>
            </a:r>
            <a:r>
              <a:rPr sz="2200" dirty="0">
                <a:solidFill>
                  <a:srgbClr val="FFFFFF"/>
                </a:solidFill>
                <a:latin typeface="Times New Roman"/>
                <a:cs typeface="Times New Roman"/>
              </a:rPr>
              <a:t>beliefs</a:t>
            </a:r>
            <a:r>
              <a:rPr sz="2200" spc="80" dirty="0">
                <a:solidFill>
                  <a:srgbClr val="FFFFFF"/>
                </a:solidFill>
                <a:latin typeface="Times New Roman"/>
                <a:cs typeface="Times New Roman"/>
              </a:rPr>
              <a:t> </a:t>
            </a:r>
            <a:r>
              <a:rPr sz="2200" dirty="0">
                <a:solidFill>
                  <a:srgbClr val="FFFFFF"/>
                </a:solidFill>
                <a:latin typeface="Times New Roman"/>
                <a:cs typeface="Times New Roman"/>
              </a:rPr>
              <a:t>and</a:t>
            </a:r>
            <a:r>
              <a:rPr sz="2200" spc="95" dirty="0">
                <a:solidFill>
                  <a:srgbClr val="FFFFFF"/>
                </a:solidFill>
                <a:latin typeface="Times New Roman"/>
                <a:cs typeface="Times New Roman"/>
              </a:rPr>
              <a:t> </a:t>
            </a:r>
            <a:r>
              <a:rPr sz="2200" spc="-10" dirty="0">
                <a:solidFill>
                  <a:srgbClr val="FFFFFF"/>
                </a:solidFill>
                <a:latin typeface="Times New Roman"/>
                <a:cs typeface="Times New Roman"/>
              </a:rPr>
              <a:t>opinion </a:t>
            </a:r>
            <a:r>
              <a:rPr sz="2200" dirty="0">
                <a:solidFill>
                  <a:srgbClr val="FFFFFF"/>
                </a:solidFill>
                <a:latin typeface="Times New Roman"/>
                <a:cs typeface="Times New Roman"/>
              </a:rPr>
              <a:t>of</a:t>
            </a:r>
            <a:r>
              <a:rPr sz="2200" spc="65" dirty="0">
                <a:solidFill>
                  <a:srgbClr val="FFFFFF"/>
                </a:solidFill>
                <a:latin typeface="Times New Roman"/>
                <a:cs typeface="Times New Roman"/>
              </a:rPr>
              <a:t> </a:t>
            </a:r>
            <a:r>
              <a:rPr sz="2200" dirty="0">
                <a:solidFill>
                  <a:srgbClr val="FFFFFF"/>
                </a:solidFill>
                <a:latin typeface="Times New Roman"/>
                <a:cs typeface="Times New Roman"/>
              </a:rPr>
              <a:t>the</a:t>
            </a:r>
            <a:r>
              <a:rPr sz="2200" spc="95" dirty="0">
                <a:solidFill>
                  <a:srgbClr val="FFFFFF"/>
                </a:solidFill>
                <a:latin typeface="Times New Roman"/>
                <a:cs typeface="Times New Roman"/>
              </a:rPr>
              <a:t> </a:t>
            </a:r>
            <a:r>
              <a:rPr sz="2200" dirty="0">
                <a:solidFill>
                  <a:srgbClr val="FFFFFF"/>
                </a:solidFill>
                <a:latin typeface="Times New Roman"/>
                <a:cs typeface="Times New Roman"/>
              </a:rPr>
              <a:t>people.</a:t>
            </a:r>
            <a:r>
              <a:rPr sz="2200" spc="95" dirty="0">
                <a:solidFill>
                  <a:srgbClr val="FFFFFF"/>
                </a:solidFill>
                <a:latin typeface="Times New Roman"/>
                <a:cs typeface="Times New Roman"/>
              </a:rPr>
              <a:t> </a:t>
            </a:r>
            <a:r>
              <a:rPr sz="2200" dirty="0">
                <a:solidFill>
                  <a:srgbClr val="FFFFFF"/>
                </a:solidFill>
                <a:latin typeface="Times New Roman"/>
                <a:cs typeface="Times New Roman"/>
              </a:rPr>
              <a:t>Examples</a:t>
            </a:r>
            <a:r>
              <a:rPr sz="2200" spc="90" dirty="0">
                <a:solidFill>
                  <a:srgbClr val="FFFFFF"/>
                </a:solidFill>
                <a:latin typeface="Times New Roman"/>
                <a:cs typeface="Times New Roman"/>
              </a:rPr>
              <a:t> </a:t>
            </a:r>
            <a:r>
              <a:rPr sz="2200" dirty="0">
                <a:solidFill>
                  <a:srgbClr val="FFFFFF"/>
                </a:solidFill>
                <a:latin typeface="Times New Roman"/>
                <a:cs typeface="Times New Roman"/>
              </a:rPr>
              <a:t>of</a:t>
            </a:r>
            <a:r>
              <a:rPr sz="2200" spc="65" dirty="0">
                <a:solidFill>
                  <a:srgbClr val="FFFFFF"/>
                </a:solidFill>
                <a:latin typeface="Times New Roman"/>
                <a:cs typeface="Times New Roman"/>
              </a:rPr>
              <a:t> </a:t>
            </a:r>
            <a:r>
              <a:rPr sz="2200" dirty="0">
                <a:solidFill>
                  <a:srgbClr val="FFFFFF"/>
                </a:solidFill>
                <a:latin typeface="Times New Roman"/>
                <a:cs typeface="Times New Roman"/>
              </a:rPr>
              <a:t>such</a:t>
            </a:r>
            <a:r>
              <a:rPr sz="2200" spc="80" dirty="0">
                <a:solidFill>
                  <a:srgbClr val="FFFFFF"/>
                </a:solidFill>
                <a:latin typeface="Times New Roman"/>
                <a:cs typeface="Times New Roman"/>
              </a:rPr>
              <a:t> </a:t>
            </a:r>
            <a:r>
              <a:rPr sz="2200" dirty="0">
                <a:solidFill>
                  <a:srgbClr val="FFFFFF"/>
                </a:solidFill>
                <a:latin typeface="Times New Roman"/>
                <a:cs typeface="Times New Roman"/>
              </a:rPr>
              <a:t>designs</a:t>
            </a:r>
            <a:r>
              <a:rPr sz="2200" spc="85" dirty="0">
                <a:solidFill>
                  <a:srgbClr val="FFFFFF"/>
                </a:solidFill>
                <a:latin typeface="Times New Roman"/>
                <a:cs typeface="Times New Roman"/>
              </a:rPr>
              <a:t> </a:t>
            </a:r>
            <a:r>
              <a:rPr sz="2200" dirty="0">
                <a:solidFill>
                  <a:srgbClr val="FFFFFF"/>
                </a:solidFill>
                <a:latin typeface="Times New Roman"/>
                <a:cs typeface="Times New Roman"/>
              </a:rPr>
              <a:t>are</a:t>
            </a:r>
            <a:r>
              <a:rPr sz="2200" spc="95" dirty="0">
                <a:solidFill>
                  <a:srgbClr val="FFFFFF"/>
                </a:solidFill>
                <a:latin typeface="Times New Roman"/>
                <a:cs typeface="Times New Roman"/>
              </a:rPr>
              <a:t> </a:t>
            </a:r>
            <a:r>
              <a:rPr sz="2200" dirty="0">
                <a:solidFill>
                  <a:srgbClr val="FFFFFF"/>
                </a:solidFill>
                <a:latin typeface="Times New Roman"/>
                <a:cs typeface="Times New Roman"/>
              </a:rPr>
              <a:t>the</a:t>
            </a:r>
            <a:r>
              <a:rPr sz="2200" spc="90" dirty="0">
                <a:solidFill>
                  <a:srgbClr val="FFFFFF"/>
                </a:solidFill>
                <a:latin typeface="Times New Roman"/>
                <a:cs typeface="Times New Roman"/>
              </a:rPr>
              <a:t> </a:t>
            </a:r>
            <a:r>
              <a:rPr sz="2200" dirty="0">
                <a:solidFill>
                  <a:srgbClr val="FFFFFF"/>
                </a:solidFill>
                <a:latin typeface="Times New Roman"/>
                <a:cs typeface="Times New Roman"/>
              </a:rPr>
              <a:t>newspaper</a:t>
            </a:r>
            <a:r>
              <a:rPr sz="2200" spc="100" dirty="0">
                <a:solidFill>
                  <a:srgbClr val="FFFFFF"/>
                </a:solidFill>
                <a:latin typeface="Times New Roman"/>
                <a:cs typeface="Times New Roman"/>
              </a:rPr>
              <a:t> </a:t>
            </a:r>
            <a:r>
              <a:rPr sz="2200" dirty="0">
                <a:solidFill>
                  <a:srgbClr val="FFFFFF"/>
                </a:solidFill>
                <a:latin typeface="Times New Roman"/>
                <a:cs typeface="Times New Roman"/>
              </a:rPr>
              <a:t>articles,</a:t>
            </a:r>
            <a:r>
              <a:rPr sz="2200" spc="95" dirty="0">
                <a:solidFill>
                  <a:srgbClr val="FFFFFF"/>
                </a:solidFill>
                <a:latin typeface="Times New Roman"/>
                <a:cs typeface="Times New Roman"/>
              </a:rPr>
              <a:t> </a:t>
            </a:r>
            <a:r>
              <a:rPr sz="2200" dirty="0">
                <a:solidFill>
                  <a:srgbClr val="FFFFFF"/>
                </a:solidFill>
                <a:latin typeface="Times New Roman"/>
                <a:cs typeface="Times New Roman"/>
              </a:rPr>
              <a:t>films,</a:t>
            </a:r>
            <a:r>
              <a:rPr sz="2200" spc="90" dirty="0">
                <a:solidFill>
                  <a:srgbClr val="FFFFFF"/>
                </a:solidFill>
                <a:latin typeface="Times New Roman"/>
                <a:cs typeface="Times New Roman"/>
              </a:rPr>
              <a:t> </a:t>
            </a:r>
            <a:r>
              <a:rPr sz="2200" dirty="0">
                <a:solidFill>
                  <a:srgbClr val="FFFFFF"/>
                </a:solidFill>
                <a:latin typeface="Times New Roman"/>
                <a:cs typeface="Times New Roman"/>
              </a:rPr>
              <a:t>dramas,</a:t>
            </a:r>
            <a:r>
              <a:rPr sz="2200" spc="95" dirty="0">
                <a:solidFill>
                  <a:srgbClr val="FFFFFF"/>
                </a:solidFill>
                <a:latin typeface="Times New Roman"/>
                <a:cs typeface="Times New Roman"/>
              </a:rPr>
              <a:t> </a:t>
            </a:r>
            <a:r>
              <a:rPr sz="2200" spc="-25" dirty="0">
                <a:solidFill>
                  <a:srgbClr val="FFFFFF"/>
                </a:solidFill>
                <a:latin typeface="Times New Roman"/>
                <a:cs typeface="Times New Roman"/>
              </a:rPr>
              <a:t>and </a:t>
            </a:r>
            <a:r>
              <a:rPr sz="2200" dirty="0">
                <a:solidFill>
                  <a:srgbClr val="FFFFFF"/>
                </a:solidFill>
                <a:latin typeface="Times New Roman"/>
                <a:cs typeface="Times New Roman"/>
              </a:rPr>
              <a:t>documentary</a:t>
            </a:r>
            <a:r>
              <a:rPr sz="2200" spc="-70" dirty="0">
                <a:solidFill>
                  <a:srgbClr val="FFFFFF"/>
                </a:solidFill>
                <a:latin typeface="Times New Roman"/>
                <a:cs typeface="Times New Roman"/>
              </a:rPr>
              <a:t> </a:t>
            </a:r>
            <a:r>
              <a:rPr sz="2200" spc="-20" dirty="0">
                <a:solidFill>
                  <a:srgbClr val="FFFFFF"/>
                </a:solidFill>
                <a:latin typeface="Times New Roman"/>
                <a:cs typeface="Times New Roman"/>
              </a:rPr>
              <a:t>etc.</a:t>
            </a:r>
            <a:endParaRPr sz="2200">
              <a:latin typeface="Times New Roman"/>
              <a:cs typeface="Times New Roman"/>
            </a:endParaRPr>
          </a:p>
        </p:txBody>
      </p:sp>
      <p:sp>
        <p:nvSpPr>
          <p:cNvPr id="12" name="Rectangle 11"/>
          <p:cNvSpPr/>
          <p:nvPr/>
        </p:nvSpPr>
        <p:spPr>
          <a:xfrm>
            <a:off x="609600" y="152400"/>
            <a:ext cx="5867400" cy="400110"/>
          </a:xfrm>
          <a:prstGeom prst="rect">
            <a:avLst/>
          </a:prstGeom>
        </p:spPr>
        <p:txBody>
          <a:bodyPr wrap="square">
            <a:spAutoFit/>
          </a:bodyPr>
          <a:lstStyle/>
          <a:p>
            <a:r>
              <a:rPr lang="en-IN" sz="2000" b="1" spc="-145" dirty="0">
                <a:solidFill>
                  <a:schemeClr val="bg1"/>
                </a:solidFill>
                <a:latin typeface="Tahoma"/>
                <a:cs typeface="Tahoma"/>
              </a:rPr>
              <a:t>Types</a:t>
            </a:r>
            <a:r>
              <a:rPr lang="en-IN" sz="2000" b="1" spc="-165" dirty="0">
                <a:solidFill>
                  <a:schemeClr val="bg1"/>
                </a:solidFill>
                <a:latin typeface="Tahoma"/>
                <a:cs typeface="Tahoma"/>
              </a:rPr>
              <a:t> </a:t>
            </a:r>
            <a:r>
              <a:rPr lang="en-IN" sz="2000" b="1" spc="-90" dirty="0">
                <a:solidFill>
                  <a:schemeClr val="bg1"/>
                </a:solidFill>
                <a:latin typeface="Tahoma"/>
                <a:cs typeface="Tahoma"/>
              </a:rPr>
              <a:t>of</a:t>
            </a:r>
            <a:r>
              <a:rPr lang="en-IN" sz="2000" b="1" spc="-215" dirty="0">
                <a:solidFill>
                  <a:schemeClr val="bg1"/>
                </a:solidFill>
                <a:latin typeface="Tahoma"/>
                <a:cs typeface="Tahoma"/>
              </a:rPr>
              <a:t> </a:t>
            </a:r>
            <a:r>
              <a:rPr lang="en-IN" sz="2000" b="1" spc="-50" dirty="0">
                <a:solidFill>
                  <a:schemeClr val="bg1"/>
                </a:solidFill>
                <a:latin typeface="Tahoma"/>
                <a:cs typeface="Tahoma"/>
              </a:rPr>
              <a:t>Research</a:t>
            </a:r>
            <a:r>
              <a:rPr lang="en-IN" sz="2000" b="1" spc="-215" dirty="0">
                <a:solidFill>
                  <a:schemeClr val="bg1"/>
                </a:solidFill>
                <a:latin typeface="Tahoma"/>
                <a:cs typeface="Tahoma"/>
              </a:rPr>
              <a:t> </a:t>
            </a:r>
            <a:r>
              <a:rPr lang="en-IN" sz="2000" b="1" spc="-65" dirty="0">
                <a:solidFill>
                  <a:schemeClr val="bg1"/>
                </a:solidFill>
                <a:latin typeface="Tahoma"/>
                <a:cs typeface="Tahoma"/>
              </a:rPr>
              <a:t>Design</a:t>
            </a:r>
            <a:endParaRPr lang="en-IN" sz="2000" dirty="0">
              <a:solidFill>
                <a:schemeClr val="bg1"/>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71600"/>
            <a:ext cx="9223375" cy="533400"/>
          </a:xfrm>
        </p:spPr>
        <p:txBody>
          <a:bodyPr>
            <a:normAutofit fontScale="90000"/>
          </a:bodyPr>
          <a:lstStyle/>
          <a:p>
            <a:r>
              <a:rPr lang="en-US" sz="2400" b="1" dirty="0">
                <a:solidFill>
                  <a:schemeClr val="tx2"/>
                </a:solidFill>
                <a:latin typeface="Times New Roman" pitchFamily="18" charset="0"/>
                <a:cs typeface="Times New Roman" pitchFamily="18" charset="0"/>
              </a:rPr>
              <a:t>Key Concepts:</a:t>
            </a:r>
            <a:br>
              <a:rPr lang="en-US" sz="2400" b="1" dirty="0">
                <a:solidFill>
                  <a:schemeClr val="tx2"/>
                </a:solidFill>
                <a:latin typeface="Times New Roman" pitchFamily="18" charset="0"/>
                <a:cs typeface="Times New Roman" pitchFamily="18" charset="0"/>
              </a:rPr>
            </a:br>
            <a:endParaRPr lang="en-IN" sz="2400" b="1" dirty="0">
              <a:solidFill>
                <a:schemeClr val="tx2"/>
              </a:solidFill>
              <a:latin typeface="Times New Roman" pitchFamily="18" charset="0"/>
              <a:cs typeface="Times New Roman" pitchFamily="18" charset="0"/>
            </a:endParaRPr>
          </a:p>
        </p:txBody>
      </p:sp>
      <p:sp>
        <p:nvSpPr>
          <p:cNvPr id="3" name="Text Placeholder 2"/>
          <p:cNvSpPr>
            <a:spLocks noGrp="1"/>
          </p:cNvSpPr>
          <p:nvPr>
            <p:ph idx="1"/>
          </p:nvPr>
        </p:nvSpPr>
        <p:spPr>
          <a:xfrm>
            <a:off x="381000" y="1828800"/>
            <a:ext cx="11353800" cy="6032421"/>
          </a:xfrm>
        </p:spPr>
        <p:txBody>
          <a:bodyPr>
            <a:normAutofit/>
          </a:bodyPr>
          <a:lstStyle/>
          <a:p>
            <a:r>
              <a:rPr lang="en-US" sz="2000" b="1" dirty="0">
                <a:latin typeface="Times New Roman" pitchFamily="18" charset="0"/>
                <a:cs typeface="Times New Roman" pitchFamily="18" charset="0"/>
              </a:rPr>
              <a:t>Blocks:</a:t>
            </a:r>
            <a:endParaRPr lang="en-US" sz="2000" dirty="0">
              <a:latin typeface="Times New Roman" pitchFamily="18" charset="0"/>
              <a:cs typeface="Times New Roman" pitchFamily="18" charset="0"/>
            </a:endParaRPr>
          </a:p>
          <a:p>
            <a:pPr fontAlgn="ctr"/>
            <a:r>
              <a:rPr lang="en-US" sz="2000" dirty="0">
                <a:latin typeface="Times New Roman" pitchFamily="18" charset="0"/>
                <a:cs typeface="Times New Roman" pitchFamily="18" charset="0"/>
              </a:rPr>
              <a:t>Homogeneous groups of experimental units. For example, in a field experiment, blocks might be sections of land with similar soil conditions. </a:t>
            </a:r>
          </a:p>
          <a:p>
            <a:r>
              <a:rPr lang="en-US" sz="2000" b="1" dirty="0">
                <a:latin typeface="Times New Roman" pitchFamily="18" charset="0"/>
                <a:cs typeface="Times New Roman" pitchFamily="18" charset="0"/>
              </a:rPr>
              <a:t>Treatments:</a:t>
            </a:r>
            <a:endParaRPr lang="en-US" sz="2000" dirty="0">
              <a:latin typeface="Times New Roman" pitchFamily="18" charset="0"/>
              <a:cs typeface="Times New Roman" pitchFamily="18" charset="0"/>
            </a:endParaRPr>
          </a:p>
          <a:p>
            <a:pPr fontAlgn="ctr"/>
            <a:r>
              <a:rPr lang="en-US" sz="2000" dirty="0">
                <a:latin typeface="Times New Roman" pitchFamily="18" charset="0"/>
                <a:cs typeface="Times New Roman" pitchFamily="18" charset="0"/>
              </a:rPr>
              <a:t>The different conditions or interventions being compared in the experiment. </a:t>
            </a:r>
          </a:p>
          <a:p>
            <a:r>
              <a:rPr lang="en-US" sz="2000" b="1" dirty="0">
                <a:latin typeface="Times New Roman" pitchFamily="18" charset="0"/>
                <a:cs typeface="Times New Roman" pitchFamily="18" charset="0"/>
              </a:rPr>
              <a:t>Randomization:</a:t>
            </a:r>
            <a:endParaRPr lang="en-US" sz="2000" dirty="0">
              <a:latin typeface="Times New Roman" pitchFamily="18" charset="0"/>
              <a:cs typeface="Times New Roman" pitchFamily="18" charset="0"/>
            </a:endParaRPr>
          </a:p>
          <a:p>
            <a:pPr fontAlgn="ctr"/>
            <a:r>
              <a:rPr lang="en-US" sz="2000" dirty="0">
                <a:latin typeface="Times New Roman" pitchFamily="18" charset="0"/>
                <a:cs typeface="Times New Roman" pitchFamily="18" charset="0"/>
              </a:rPr>
              <a:t>Within each block, treatments are randomly assigned to the experimental units. This ensures that each treatment has an equal chance of being assigned to any unit within that block, minimizing bias. </a:t>
            </a:r>
          </a:p>
          <a:p>
            <a:r>
              <a:rPr lang="en-US" sz="2000" b="1" dirty="0">
                <a:latin typeface="Times New Roman" pitchFamily="18" charset="0"/>
                <a:cs typeface="Times New Roman" pitchFamily="18" charset="0"/>
              </a:rPr>
              <a:t>Purpose:</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To reduce the impact of variability between blocks on the treatment comparisons, leading to more precise results. </a:t>
            </a:r>
          </a:p>
          <a:p>
            <a:endParaRPr lang="en-IN" sz="2000" dirty="0">
              <a:latin typeface="Times New Roman" pitchFamily="18" charset="0"/>
              <a:cs typeface="Times New Roman" pitchFamily="18" charset="0"/>
            </a:endParaRPr>
          </a:p>
        </p:txBody>
      </p:sp>
    </p:spTree>
    <p:extLst>
      <p:ext uri="{BB962C8B-B14F-4D97-AF65-F5344CB8AC3E}">
        <p14:creationId xmlns:p14="http://schemas.microsoft.com/office/powerpoint/2010/main" val="378348142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a:spLocks noGrp="1"/>
          </p:cNvSpPr>
          <p:nvPr>
            <p:ph type="title"/>
          </p:nvPr>
        </p:nvSpPr>
        <p:spPr>
          <a:xfrm>
            <a:off x="380873" y="2002980"/>
            <a:ext cx="9223375" cy="1334134"/>
          </a:xfrm>
          <a:prstGeom prst="rect">
            <a:avLst/>
          </a:prstGeom>
        </p:spPr>
        <p:txBody>
          <a:bodyPr vert="horz" wrap="square" lIns="0" tIns="498271" rIns="0" bIns="0" rtlCol="0">
            <a:spAutoFit/>
          </a:bodyPr>
          <a:lstStyle/>
          <a:p>
            <a:pPr marL="4106545">
              <a:lnSpc>
                <a:spcPct val="100000"/>
              </a:lnSpc>
              <a:spcBef>
                <a:spcPts val="90"/>
              </a:spcBef>
            </a:pPr>
            <a:r>
              <a:rPr sz="5400" spc="-160" dirty="0">
                <a:solidFill>
                  <a:srgbClr val="FFFFFF"/>
                </a:solidFill>
                <a:latin typeface="Stencil" pitchFamily="82" charset="0"/>
              </a:rPr>
              <a:t>THANK</a:t>
            </a:r>
            <a:r>
              <a:rPr sz="5400" spc="-25" dirty="0">
                <a:solidFill>
                  <a:srgbClr val="FFFFFF"/>
                </a:solidFill>
                <a:latin typeface="Stencil" pitchFamily="82" charset="0"/>
              </a:rPr>
              <a:t> YOU</a:t>
            </a:r>
            <a:endParaRPr sz="5400" dirty="0">
              <a:latin typeface="Stencil" pitchFamily="82"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p:nvPr/>
        </p:nvSpPr>
        <p:spPr>
          <a:xfrm>
            <a:off x="381000" y="685801"/>
            <a:ext cx="11430000" cy="6161943"/>
          </a:xfrm>
          <a:prstGeom prst="rect">
            <a:avLst/>
          </a:prstGeom>
        </p:spPr>
        <p:txBody>
          <a:bodyPr vert="horz" wrap="square" lIns="0" tIns="140970" rIns="0" bIns="0" rtlCol="0">
            <a:spAutoFit/>
          </a:bodyPr>
          <a:lstStyle/>
          <a:p>
            <a:pPr marL="264795" indent="-252095" algn="just">
              <a:lnSpc>
                <a:spcPct val="100000"/>
              </a:lnSpc>
              <a:spcBef>
                <a:spcPts val="1110"/>
              </a:spcBef>
              <a:tabLst>
                <a:tab pos="264795" algn="l"/>
              </a:tabLst>
            </a:pPr>
            <a:r>
              <a:rPr lang="en-IN" sz="2300" b="1" dirty="0">
                <a:solidFill>
                  <a:schemeClr val="bg1"/>
                </a:solidFill>
                <a:latin typeface="Times New Roman" pitchFamily="18" charset="0"/>
                <a:cs typeface="Times New Roman" pitchFamily="18" charset="0"/>
              </a:rPr>
              <a:t>3. Exploratory research design </a:t>
            </a:r>
          </a:p>
          <a:p>
            <a:pPr marL="264795" indent="-252095" algn="just">
              <a:lnSpc>
                <a:spcPct val="100000"/>
              </a:lnSpc>
              <a:spcBef>
                <a:spcPts val="1110"/>
              </a:spcBef>
              <a:buFont typeface="Arial" pitchFamily="34" charset="0"/>
              <a:buChar char="•"/>
              <a:tabLst>
                <a:tab pos="264795" algn="l"/>
              </a:tabLst>
            </a:pPr>
            <a:r>
              <a:rPr lang="en-IN" sz="2300" dirty="0">
                <a:solidFill>
                  <a:schemeClr val="bg1"/>
                </a:solidFill>
                <a:latin typeface="Times New Roman" pitchFamily="18" charset="0"/>
                <a:cs typeface="Times New Roman" pitchFamily="18" charset="0"/>
              </a:rPr>
              <a:t>It is a research method used when little is known about a topic, or when the research problem is not well-defined. Its primary goal is to gain a deeper understanding of the subject, clarify concepts, and identify potential variables for further study. It's a flexible approach that allows for open-ended exploration and the generation of hypotheses rather than testing them</a:t>
            </a:r>
          </a:p>
          <a:p>
            <a:pPr marL="264795" indent="-252095" algn="just">
              <a:lnSpc>
                <a:spcPct val="100000"/>
              </a:lnSpc>
              <a:spcBef>
                <a:spcPts val="1105"/>
              </a:spcBef>
              <a:buAutoNum type="arabicPeriod" startAt="3"/>
              <a:tabLst>
                <a:tab pos="264795" algn="l"/>
              </a:tabLst>
            </a:pPr>
            <a:r>
              <a:rPr lang="en-IN" sz="2300" b="1" dirty="0">
                <a:solidFill>
                  <a:srgbClr val="FFFFFF"/>
                </a:solidFill>
                <a:latin typeface="Times New Roman"/>
                <a:cs typeface="Times New Roman"/>
              </a:rPr>
              <a:t>Diagnostic</a:t>
            </a:r>
            <a:r>
              <a:rPr lang="en-IN" sz="2300" b="1" spc="-65" dirty="0">
                <a:solidFill>
                  <a:srgbClr val="FFFFFF"/>
                </a:solidFill>
                <a:latin typeface="Times New Roman"/>
                <a:cs typeface="Times New Roman"/>
              </a:rPr>
              <a:t> </a:t>
            </a:r>
            <a:r>
              <a:rPr lang="en-IN" sz="2300" b="1" dirty="0">
                <a:solidFill>
                  <a:srgbClr val="FFFFFF"/>
                </a:solidFill>
                <a:latin typeface="Times New Roman"/>
                <a:cs typeface="Times New Roman"/>
              </a:rPr>
              <a:t>Research</a:t>
            </a:r>
            <a:r>
              <a:rPr lang="en-IN" sz="2300" b="1" spc="-45" dirty="0">
                <a:solidFill>
                  <a:srgbClr val="FFFFFF"/>
                </a:solidFill>
                <a:latin typeface="Times New Roman"/>
                <a:cs typeface="Times New Roman"/>
              </a:rPr>
              <a:t> </a:t>
            </a:r>
            <a:r>
              <a:rPr lang="en-IN" sz="2300" b="1" spc="-10" dirty="0">
                <a:solidFill>
                  <a:srgbClr val="FFFFFF"/>
                </a:solidFill>
                <a:latin typeface="Times New Roman"/>
                <a:cs typeface="Times New Roman"/>
              </a:rPr>
              <a:t>Design</a:t>
            </a:r>
            <a:endParaRPr lang="en-IN" sz="2300" dirty="0">
              <a:latin typeface="Times New Roman"/>
              <a:cs typeface="Times New Roman"/>
            </a:endParaRPr>
          </a:p>
          <a:p>
            <a:pPr marL="12700" marR="5080" algn="just">
              <a:lnSpc>
                <a:spcPct val="100000"/>
              </a:lnSpc>
              <a:spcBef>
                <a:spcPts val="1005"/>
              </a:spcBef>
            </a:pPr>
            <a:r>
              <a:rPr lang="en-IN" sz="2300" dirty="0">
                <a:solidFill>
                  <a:srgbClr val="FFFFFF"/>
                </a:solidFill>
                <a:latin typeface="Times New Roman"/>
                <a:cs typeface="Times New Roman"/>
              </a:rPr>
              <a:t>Here</a:t>
            </a:r>
            <a:r>
              <a:rPr lang="en-IN" sz="2300" spc="15" dirty="0">
                <a:solidFill>
                  <a:srgbClr val="FFFFFF"/>
                </a:solidFill>
                <a:latin typeface="Times New Roman"/>
                <a:cs typeface="Times New Roman"/>
              </a:rPr>
              <a:t> </a:t>
            </a:r>
            <a:r>
              <a:rPr lang="en-IN" sz="2300" dirty="0">
                <a:solidFill>
                  <a:srgbClr val="FFFFFF"/>
                </a:solidFill>
                <a:latin typeface="Times New Roman"/>
                <a:cs typeface="Times New Roman"/>
              </a:rPr>
              <a:t>researcher</a:t>
            </a:r>
            <a:r>
              <a:rPr lang="en-IN" sz="2300" spc="55" dirty="0">
                <a:solidFill>
                  <a:srgbClr val="FFFFFF"/>
                </a:solidFill>
                <a:latin typeface="Times New Roman"/>
                <a:cs typeface="Times New Roman"/>
              </a:rPr>
              <a:t> </a:t>
            </a:r>
            <a:r>
              <a:rPr lang="en-IN" sz="2300" dirty="0">
                <a:solidFill>
                  <a:srgbClr val="FFFFFF"/>
                </a:solidFill>
                <a:latin typeface="Times New Roman"/>
                <a:cs typeface="Times New Roman"/>
              </a:rPr>
              <a:t>wants</a:t>
            </a:r>
            <a:r>
              <a:rPr lang="en-IN" sz="2300" spc="5" dirty="0">
                <a:solidFill>
                  <a:srgbClr val="FFFFFF"/>
                </a:solidFill>
                <a:latin typeface="Times New Roman"/>
                <a:cs typeface="Times New Roman"/>
              </a:rPr>
              <a:t> </a:t>
            </a:r>
            <a:r>
              <a:rPr lang="en-IN" sz="2300" dirty="0">
                <a:solidFill>
                  <a:srgbClr val="FFFFFF"/>
                </a:solidFill>
                <a:latin typeface="Times New Roman"/>
                <a:cs typeface="Times New Roman"/>
              </a:rPr>
              <a:t>to</a:t>
            </a:r>
            <a:r>
              <a:rPr lang="en-IN" sz="2300" spc="30" dirty="0">
                <a:solidFill>
                  <a:srgbClr val="FFFFFF"/>
                </a:solidFill>
                <a:latin typeface="Times New Roman"/>
                <a:cs typeface="Times New Roman"/>
              </a:rPr>
              <a:t> </a:t>
            </a:r>
            <a:r>
              <a:rPr lang="en-IN" sz="2300" dirty="0">
                <a:solidFill>
                  <a:srgbClr val="FFFFFF"/>
                </a:solidFill>
                <a:latin typeface="Times New Roman"/>
                <a:cs typeface="Times New Roman"/>
              </a:rPr>
              <a:t>know</a:t>
            </a:r>
            <a:r>
              <a:rPr lang="en-IN" sz="2300" spc="-5" dirty="0">
                <a:solidFill>
                  <a:srgbClr val="FFFFFF"/>
                </a:solidFill>
                <a:latin typeface="Times New Roman"/>
                <a:cs typeface="Times New Roman"/>
              </a:rPr>
              <a:t> </a:t>
            </a:r>
            <a:r>
              <a:rPr lang="en-IN" sz="2300" dirty="0">
                <a:solidFill>
                  <a:srgbClr val="FFFFFF"/>
                </a:solidFill>
                <a:latin typeface="Times New Roman"/>
                <a:cs typeface="Times New Roman"/>
              </a:rPr>
              <a:t>about</a:t>
            </a:r>
            <a:r>
              <a:rPr lang="en-IN" sz="2300" spc="25" dirty="0">
                <a:solidFill>
                  <a:srgbClr val="FFFFFF"/>
                </a:solidFill>
                <a:latin typeface="Times New Roman"/>
                <a:cs typeface="Times New Roman"/>
              </a:rPr>
              <a:t> </a:t>
            </a:r>
            <a:r>
              <a:rPr lang="en-IN" sz="2300" dirty="0">
                <a:solidFill>
                  <a:srgbClr val="FFFFFF"/>
                </a:solidFill>
                <a:latin typeface="Times New Roman"/>
                <a:cs typeface="Times New Roman"/>
              </a:rPr>
              <a:t>the</a:t>
            </a:r>
            <a:r>
              <a:rPr lang="en-IN" sz="2300" spc="20" dirty="0">
                <a:solidFill>
                  <a:srgbClr val="FFFFFF"/>
                </a:solidFill>
                <a:latin typeface="Times New Roman"/>
                <a:cs typeface="Times New Roman"/>
              </a:rPr>
              <a:t> </a:t>
            </a:r>
            <a:r>
              <a:rPr lang="en-IN" sz="2300" dirty="0">
                <a:solidFill>
                  <a:srgbClr val="FFFFFF"/>
                </a:solidFill>
                <a:latin typeface="Times New Roman"/>
                <a:cs typeface="Times New Roman"/>
              </a:rPr>
              <a:t>root</a:t>
            </a:r>
            <a:r>
              <a:rPr lang="en-IN" sz="2300" spc="20" dirty="0">
                <a:solidFill>
                  <a:srgbClr val="FFFFFF"/>
                </a:solidFill>
                <a:latin typeface="Times New Roman"/>
                <a:cs typeface="Times New Roman"/>
              </a:rPr>
              <a:t> </a:t>
            </a:r>
            <a:r>
              <a:rPr lang="en-IN" sz="2300" dirty="0">
                <a:solidFill>
                  <a:srgbClr val="FFFFFF"/>
                </a:solidFill>
                <a:latin typeface="Times New Roman"/>
                <a:cs typeface="Times New Roman"/>
              </a:rPr>
              <a:t>causes</a:t>
            </a:r>
            <a:r>
              <a:rPr lang="en-IN" sz="2300" spc="10" dirty="0">
                <a:solidFill>
                  <a:srgbClr val="FFFFFF"/>
                </a:solidFill>
                <a:latin typeface="Times New Roman"/>
                <a:cs typeface="Times New Roman"/>
              </a:rPr>
              <a:t> </a:t>
            </a:r>
            <a:r>
              <a:rPr lang="en-IN" sz="2300" dirty="0">
                <a:solidFill>
                  <a:srgbClr val="FFFFFF"/>
                </a:solidFill>
                <a:latin typeface="Times New Roman"/>
                <a:cs typeface="Times New Roman"/>
              </a:rPr>
              <a:t>of</a:t>
            </a:r>
            <a:r>
              <a:rPr lang="en-IN" sz="2300" spc="5" dirty="0">
                <a:solidFill>
                  <a:srgbClr val="FFFFFF"/>
                </a:solidFill>
                <a:latin typeface="Times New Roman"/>
                <a:cs typeface="Times New Roman"/>
              </a:rPr>
              <a:t> </a:t>
            </a:r>
            <a:r>
              <a:rPr lang="en-IN" sz="2300" dirty="0">
                <a:solidFill>
                  <a:srgbClr val="FFFFFF"/>
                </a:solidFill>
                <a:latin typeface="Times New Roman"/>
                <a:cs typeface="Times New Roman"/>
              </a:rPr>
              <a:t>the</a:t>
            </a:r>
            <a:r>
              <a:rPr lang="en-IN" sz="2300" spc="45" dirty="0">
                <a:solidFill>
                  <a:srgbClr val="FFFFFF"/>
                </a:solidFill>
                <a:latin typeface="Times New Roman"/>
                <a:cs typeface="Times New Roman"/>
              </a:rPr>
              <a:t> </a:t>
            </a:r>
            <a:r>
              <a:rPr lang="en-IN" sz="2300" dirty="0">
                <a:solidFill>
                  <a:srgbClr val="FFFFFF"/>
                </a:solidFill>
                <a:latin typeface="Times New Roman"/>
                <a:cs typeface="Times New Roman"/>
              </a:rPr>
              <a:t>problem.</a:t>
            </a:r>
            <a:r>
              <a:rPr lang="en-IN" sz="2300" spc="20" dirty="0">
                <a:solidFill>
                  <a:srgbClr val="FFFFFF"/>
                </a:solidFill>
                <a:latin typeface="Times New Roman"/>
                <a:cs typeface="Times New Roman"/>
              </a:rPr>
              <a:t> </a:t>
            </a:r>
            <a:r>
              <a:rPr lang="en-IN" sz="2300" dirty="0">
                <a:solidFill>
                  <a:srgbClr val="FFFFFF"/>
                </a:solidFill>
                <a:latin typeface="Times New Roman"/>
                <a:cs typeface="Times New Roman"/>
              </a:rPr>
              <a:t>He</a:t>
            </a:r>
            <a:r>
              <a:rPr lang="en-IN" sz="2300" spc="20" dirty="0">
                <a:solidFill>
                  <a:srgbClr val="FFFFFF"/>
                </a:solidFill>
                <a:latin typeface="Times New Roman"/>
                <a:cs typeface="Times New Roman"/>
              </a:rPr>
              <a:t> </a:t>
            </a:r>
            <a:r>
              <a:rPr lang="en-IN" sz="2300" dirty="0">
                <a:solidFill>
                  <a:srgbClr val="FFFFFF"/>
                </a:solidFill>
                <a:latin typeface="Times New Roman"/>
                <a:cs typeface="Times New Roman"/>
              </a:rPr>
              <a:t>describes</a:t>
            </a:r>
            <a:r>
              <a:rPr lang="en-IN" sz="2300" spc="15" dirty="0">
                <a:solidFill>
                  <a:srgbClr val="FFFFFF"/>
                </a:solidFill>
                <a:latin typeface="Times New Roman"/>
                <a:cs typeface="Times New Roman"/>
              </a:rPr>
              <a:t> </a:t>
            </a:r>
            <a:r>
              <a:rPr lang="en-IN" sz="2300" dirty="0">
                <a:solidFill>
                  <a:srgbClr val="FFFFFF"/>
                </a:solidFill>
                <a:latin typeface="Times New Roman"/>
                <a:cs typeface="Times New Roman"/>
              </a:rPr>
              <a:t>the</a:t>
            </a:r>
            <a:r>
              <a:rPr lang="en-IN" sz="2300" spc="25" dirty="0">
                <a:solidFill>
                  <a:srgbClr val="FFFFFF"/>
                </a:solidFill>
                <a:latin typeface="Times New Roman"/>
                <a:cs typeface="Times New Roman"/>
              </a:rPr>
              <a:t> </a:t>
            </a:r>
            <a:r>
              <a:rPr lang="en-IN" sz="2300" spc="-10" dirty="0">
                <a:solidFill>
                  <a:srgbClr val="FFFFFF"/>
                </a:solidFill>
                <a:latin typeface="Times New Roman"/>
                <a:cs typeface="Times New Roman"/>
              </a:rPr>
              <a:t>factors </a:t>
            </a:r>
            <a:r>
              <a:rPr lang="en-IN" sz="2300" dirty="0">
                <a:solidFill>
                  <a:srgbClr val="FFFFFF"/>
                </a:solidFill>
                <a:latin typeface="Times New Roman"/>
                <a:cs typeface="Times New Roman"/>
              </a:rPr>
              <a:t>responsible</a:t>
            </a:r>
            <a:r>
              <a:rPr lang="en-IN" sz="2300" spc="25" dirty="0">
                <a:solidFill>
                  <a:srgbClr val="FFFFFF"/>
                </a:solidFill>
                <a:latin typeface="Times New Roman"/>
                <a:cs typeface="Times New Roman"/>
              </a:rPr>
              <a:t> </a:t>
            </a:r>
            <a:r>
              <a:rPr lang="en-IN" sz="2300" dirty="0">
                <a:solidFill>
                  <a:srgbClr val="FFFFFF"/>
                </a:solidFill>
                <a:latin typeface="Times New Roman"/>
                <a:cs typeface="Times New Roman"/>
              </a:rPr>
              <a:t>for</a:t>
            </a:r>
            <a:r>
              <a:rPr lang="en-IN" sz="2300" spc="40" dirty="0">
                <a:solidFill>
                  <a:srgbClr val="FFFFFF"/>
                </a:solidFill>
                <a:latin typeface="Times New Roman"/>
                <a:cs typeface="Times New Roman"/>
              </a:rPr>
              <a:t> </a:t>
            </a:r>
            <a:r>
              <a:rPr lang="en-IN" sz="2300" dirty="0">
                <a:solidFill>
                  <a:srgbClr val="FFFFFF"/>
                </a:solidFill>
                <a:latin typeface="Times New Roman"/>
                <a:cs typeface="Times New Roman"/>
              </a:rPr>
              <a:t>the</a:t>
            </a:r>
            <a:r>
              <a:rPr lang="en-IN" sz="2300" spc="40" dirty="0">
                <a:solidFill>
                  <a:srgbClr val="FFFFFF"/>
                </a:solidFill>
                <a:latin typeface="Times New Roman"/>
                <a:cs typeface="Times New Roman"/>
              </a:rPr>
              <a:t> </a:t>
            </a:r>
            <a:r>
              <a:rPr lang="en-IN" sz="2300" dirty="0">
                <a:solidFill>
                  <a:srgbClr val="FFFFFF"/>
                </a:solidFill>
                <a:latin typeface="Times New Roman"/>
                <a:cs typeface="Times New Roman"/>
              </a:rPr>
              <a:t>problematic</a:t>
            </a:r>
            <a:r>
              <a:rPr lang="en-IN" sz="2300" spc="55" dirty="0">
                <a:solidFill>
                  <a:srgbClr val="FFFFFF"/>
                </a:solidFill>
                <a:latin typeface="Times New Roman"/>
                <a:cs typeface="Times New Roman"/>
              </a:rPr>
              <a:t> </a:t>
            </a:r>
            <a:r>
              <a:rPr lang="en-IN" sz="2300" dirty="0">
                <a:solidFill>
                  <a:srgbClr val="FFFFFF"/>
                </a:solidFill>
                <a:latin typeface="Times New Roman"/>
                <a:cs typeface="Times New Roman"/>
              </a:rPr>
              <a:t>situation.</a:t>
            </a:r>
            <a:r>
              <a:rPr lang="en-IN" sz="2300" spc="40" dirty="0">
                <a:solidFill>
                  <a:srgbClr val="FFFFFF"/>
                </a:solidFill>
                <a:latin typeface="Times New Roman"/>
                <a:cs typeface="Times New Roman"/>
              </a:rPr>
              <a:t> </a:t>
            </a:r>
            <a:r>
              <a:rPr lang="en-IN" sz="2300" dirty="0">
                <a:solidFill>
                  <a:srgbClr val="FFFFFF"/>
                </a:solidFill>
                <a:latin typeface="Times New Roman"/>
                <a:cs typeface="Times New Roman"/>
              </a:rPr>
              <a:t>It</a:t>
            </a:r>
            <a:r>
              <a:rPr lang="en-IN" sz="2300" spc="30" dirty="0">
                <a:solidFill>
                  <a:srgbClr val="FFFFFF"/>
                </a:solidFill>
                <a:latin typeface="Times New Roman"/>
                <a:cs typeface="Times New Roman"/>
              </a:rPr>
              <a:t> </a:t>
            </a:r>
            <a:r>
              <a:rPr lang="en-IN" sz="2300" dirty="0">
                <a:solidFill>
                  <a:srgbClr val="FFFFFF"/>
                </a:solidFill>
                <a:latin typeface="Times New Roman"/>
                <a:cs typeface="Times New Roman"/>
              </a:rPr>
              <a:t>is</a:t>
            </a:r>
            <a:r>
              <a:rPr lang="en-IN" sz="2300" spc="30" dirty="0">
                <a:solidFill>
                  <a:srgbClr val="FFFFFF"/>
                </a:solidFill>
                <a:latin typeface="Times New Roman"/>
                <a:cs typeface="Times New Roman"/>
              </a:rPr>
              <a:t> </a:t>
            </a:r>
            <a:r>
              <a:rPr lang="en-IN" sz="2300" dirty="0">
                <a:solidFill>
                  <a:srgbClr val="FFFFFF"/>
                </a:solidFill>
                <a:latin typeface="Times New Roman"/>
                <a:cs typeface="Times New Roman"/>
              </a:rPr>
              <a:t>a</a:t>
            </a:r>
            <a:r>
              <a:rPr lang="en-IN" sz="2300" spc="15" dirty="0">
                <a:solidFill>
                  <a:srgbClr val="FFFFFF"/>
                </a:solidFill>
                <a:latin typeface="Times New Roman"/>
                <a:cs typeface="Times New Roman"/>
              </a:rPr>
              <a:t> </a:t>
            </a:r>
            <a:r>
              <a:rPr lang="en-IN" sz="2300" dirty="0">
                <a:solidFill>
                  <a:srgbClr val="FFFFFF"/>
                </a:solidFill>
                <a:latin typeface="Times New Roman"/>
                <a:cs typeface="Times New Roman"/>
              </a:rPr>
              <a:t>problem solving</a:t>
            </a:r>
            <a:r>
              <a:rPr lang="en-IN" sz="2300" spc="25" dirty="0">
                <a:solidFill>
                  <a:srgbClr val="FFFFFF"/>
                </a:solidFill>
                <a:latin typeface="Times New Roman"/>
                <a:cs typeface="Times New Roman"/>
              </a:rPr>
              <a:t> </a:t>
            </a:r>
            <a:r>
              <a:rPr lang="en-IN" sz="2300" dirty="0">
                <a:solidFill>
                  <a:srgbClr val="FFFFFF"/>
                </a:solidFill>
                <a:latin typeface="Times New Roman"/>
                <a:cs typeface="Times New Roman"/>
              </a:rPr>
              <a:t>research</a:t>
            </a:r>
            <a:r>
              <a:rPr lang="en-IN" sz="2300" spc="40" dirty="0">
                <a:solidFill>
                  <a:srgbClr val="FFFFFF"/>
                </a:solidFill>
                <a:latin typeface="Times New Roman"/>
                <a:cs typeface="Times New Roman"/>
              </a:rPr>
              <a:t> </a:t>
            </a:r>
            <a:r>
              <a:rPr lang="en-IN" sz="2300" dirty="0">
                <a:solidFill>
                  <a:srgbClr val="FFFFFF"/>
                </a:solidFill>
                <a:latin typeface="Times New Roman"/>
                <a:cs typeface="Times New Roman"/>
              </a:rPr>
              <a:t>design</a:t>
            </a:r>
            <a:r>
              <a:rPr lang="en-IN" sz="2300" spc="25" dirty="0">
                <a:solidFill>
                  <a:srgbClr val="FFFFFF"/>
                </a:solidFill>
                <a:latin typeface="Times New Roman"/>
                <a:cs typeface="Times New Roman"/>
              </a:rPr>
              <a:t> </a:t>
            </a:r>
            <a:r>
              <a:rPr lang="en-IN" sz="2300" dirty="0">
                <a:solidFill>
                  <a:srgbClr val="FFFFFF"/>
                </a:solidFill>
                <a:latin typeface="Times New Roman"/>
                <a:cs typeface="Times New Roman"/>
              </a:rPr>
              <a:t>that</a:t>
            </a:r>
            <a:r>
              <a:rPr lang="en-IN" sz="2300" spc="40" dirty="0">
                <a:solidFill>
                  <a:srgbClr val="FFFFFF"/>
                </a:solidFill>
                <a:latin typeface="Times New Roman"/>
                <a:cs typeface="Times New Roman"/>
              </a:rPr>
              <a:t> </a:t>
            </a:r>
            <a:r>
              <a:rPr lang="en-IN" sz="2300" spc="-10" dirty="0">
                <a:solidFill>
                  <a:srgbClr val="FFFFFF"/>
                </a:solidFill>
                <a:latin typeface="Times New Roman"/>
                <a:cs typeface="Times New Roman"/>
              </a:rPr>
              <a:t>consists mainly:</a:t>
            </a:r>
            <a:endParaRPr lang="en-IN" sz="2300" dirty="0">
              <a:latin typeface="Times New Roman"/>
              <a:cs typeface="Times New Roman"/>
            </a:endParaRPr>
          </a:p>
          <a:p>
            <a:pPr marL="12700" algn="just">
              <a:lnSpc>
                <a:spcPct val="100000"/>
              </a:lnSpc>
              <a:spcBef>
                <a:spcPts val="1015"/>
              </a:spcBef>
            </a:pPr>
            <a:r>
              <a:rPr lang="en-IN" sz="2300" spc="125" dirty="0">
                <a:solidFill>
                  <a:srgbClr val="EE52A4"/>
                </a:solidFill>
                <a:latin typeface="Lucida Sans Unicode"/>
                <a:cs typeface="Lucida Sans Unicode"/>
              </a:rPr>
              <a:t>▶</a:t>
            </a:r>
            <a:r>
              <a:rPr lang="en-IN" sz="2300" spc="90" dirty="0">
                <a:solidFill>
                  <a:srgbClr val="EE52A4"/>
                </a:solidFill>
                <a:latin typeface="Lucida Sans Unicode"/>
                <a:cs typeface="Lucida Sans Unicode"/>
              </a:rPr>
              <a:t>  </a:t>
            </a:r>
            <a:r>
              <a:rPr lang="en-IN" sz="2300" dirty="0">
                <a:solidFill>
                  <a:srgbClr val="FFFFFF"/>
                </a:solidFill>
                <a:latin typeface="Times New Roman"/>
                <a:cs typeface="Times New Roman"/>
              </a:rPr>
              <a:t>Emergence</a:t>
            </a:r>
            <a:r>
              <a:rPr lang="en-IN" sz="2300" spc="45" dirty="0">
                <a:solidFill>
                  <a:srgbClr val="FFFFFF"/>
                </a:solidFill>
                <a:latin typeface="Times New Roman"/>
                <a:cs typeface="Times New Roman"/>
              </a:rPr>
              <a:t> </a:t>
            </a:r>
            <a:r>
              <a:rPr lang="en-IN" sz="2300" dirty="0">
                <a:solidFill>
                  <a:srgbClr val="FFFFFF"/>
                </a:solidFill>
                <a:latin typeface="Times New Roman"/>
                <a:cs typeface="Times New Roman"/>
              </a:rPr>
              <a:t>of</a:t>
            </a:r>
            <a:r>
              <a:rPr lang="en-IN" sz="2300" spc="-55" dirty="0">
                <a:solidFill>
                  <a:srgbClr val="FFFFFF"/>
                </a:solidFill>
                <a:latin typeface="Times New Roman"/>
                <a:cs typeface="Times New Roman"/>
              </a:rPr>
              <a:t> </a:t>
            </a:r>
            <a:r>
              <a:rPr lang="en-IN" sz="2300" dirty="0">
                <a:solidFill>
                  <a:srgbClr val="FFFFFF"/>
                </a:solidFill>
                <a:latin typeface="Times New Roman"/>
                <a:cs typeface="Times New Roman"/>
              </a:rPr>
              <a:t>the</a:t>
            </a:r>
            <a:r>
              <a:rPr lang="en-IN" sz="2300" spc="-40" dirty="0">
                <a:solidFill>
                  <a:srgbClr val="FFFFFF"/>
                </a:solidFill>
                <a:latin typeface="Times New Roman"/>
                <a:cs typeface="Times New Roman"/>
              </a:rPr>
              <a:t> </a:t>
            </a:r>
            <a:r>
              <a:rPr lang="en-IN" sz="2300" spc="-10" dirty="0">
                <a:solidFill>
                  <a:srgbClr val="FFFFFF"/>
                </a:solidFill>
                <a:latin typeface="Times New Roman"/>
                <a:cs typeface="Times New Roman"/>
              </a:rPr>
              <a:t>problem</a:t>
            </a:r>
            <a:endParaRPr lang="en-IN" sz="2300" dirty="0">
              <a:latin typeface="Times New Roman"/>
              <a:cs typeface="Times New Roman"/>
            </a:endParaRPr>
          </a:p>
          <a:p>
            <a:pPr marL="12700" algn="just">
              <a:lnSpc>
                <a:spcPct val="100000"/>
              </a:lnSpc>
              <a:spcBef>
                <a:spcPts val="985"/>
              </a:spcBef>
            </a:pPr>
            <a:r>
              <a:rPr lang="en-IN" sz="2300" spc="125" dirty="0">
                <a:solidFill>
                  <a:srgbClr val="EE52A4"/>
                </a:solidFill>
                <a:latin typeface="Lucida Sans Unicode"/>
                <a:cs typeface="Lucida Sans Unicode"/>
              </a:rPr>
              <a:t>▶</a:t>
            </a:r>
            <a:r>
              <a:rPr lang="en-IN" sz="2300" spc="114" dirty="0">
                <a:solidFill>
                  <a:srgbClr val="EE52A4"/>
                </a:solidFill>
                <a:latin typeface="Lucida Sans Unicode"/>
                <a:cs typeface="Lucida Sans Unicode"/>
              </a:rPr>
              <a:t>  </a:t>
            </a:r>
            <a:r>
              <a:rPr lang="en-IN" sz="2300" dirty="0">
                <a:solidFill>
                  <a:srgbClr val="FFFFFF"/>
                </a:solidFill>
                <a:latin typeface="Times New Roman"/>
                <a:cs typeface="Times New Roman"/>
              </a:rPr>
              <a:t>Diagnosis</a:t>
            </a:r>
            <a:r>
              <a:rPr lang="en-IN" sz="2300" spc="20" dirty="0">
                <a:solidFill>
                  <a:srgbClr val="FFFFFF"/>
                </a:solidFill>
                <a:latin typeface="Times New Roman"/>
                <a:cs typeface="Times New Roman"/>
              </a:rPr>
              <a:t> </a:t>
            </a:r>
            <a:r>
              <a:rPr lang="en-IN" sz="2300" dirty="0">
                <a:solidFill>
                  <a:srgbClr val="FFFFFF"/>
                </a:solidFill>
                <a:latin typeface="Times New Roman"/>
                <a:cs typeface="Times New Roman"/>
              </a:rPr>
              <a:t>of</a:t>
            </a:r>
            <a:r>
              <a:rPr lang="en-IN" sz="2300" spc="-35" dirty="0">
                <a:solidFill>
                  <a:srgbClr val="FFFFFF"/>
                </a:solidFill>
                <a:latin typeface="Times New Roman"/>
                <a:cs typeface="Times New Roman"/>
              </a:rPr>
              <a:t> </a:t>
            </a:r>
            <a:r>
              <a:rPr lang="en-IN" sz="2300" dirty="0">
                <a:solidFill>
                  <a:srgbClr val="FFFFFF"/>
                </a:solidFill>
                <a:latin typeface="Times New Roman"/>
                <a:cs typeface="Times New Roman"/>
              </a:rPr>
              <a:t>the</a:t>
            </a:r>
            <a:r>
              <a:rPr lang="en-IN" sz="2300" spc="-15" dirty="0">
                <a:solidFill>
                  <a:srgbClr val="FFFFFF"/>
                </a:solidFill>
                <a:latin typeface="Times New Roman"/>
                <a:cs typeface="Times New Roman"/>
              </a:rPr>
              <a:t> </a:t>
            </a:r>
            <a:r>
              <a:rPr lang="en-IN" sz="2300" spc="-10" dirty="0">
                <a:solidFill>
                  <a:srgbClr val="FFFFFF"/>
                </a:solidFill>
                <a:latin typeface="Times New Roman"/>
                <a:cs typeface="Times New Roman"/>
              </a:rPr>
              <a:t>problem</a:t>
            </a:r>
            <a:endParaRPr lang="en-IN" sz="2300" dirty="0">
              <a:latin typeface="Times New Roman"/>
              <a:cs typeface="Times New Roman"/>
            </a:endParaRPr>
          </a:p>
          <a:p>
            <a:pPr marL="12700" algn="just">
              <a:lnSpc>
                <a:spcPct val="100000"/>
              </a:lnSpc>
              <a:spcBef>
                <a:spcPts val="1010"/>
              </a:spcBef>
            </a:pPr>
            <a:r>
              <a:rPr lang="en-IN" sz="2300" spc="140" dirty="0">
                <a:solidFill>
                  <a:srgbClr val="EE52A4"/>
                </a:solidFill>
                <a:latin typeface="Lucida Sans Unicode"/>
                <a:cs typeface="Lucida Sans Unicode"/>
              </a:rPr>
              <a:t>▶</a:t>
            </a:r>
            <a:r>
              <a:rPr lang="en-IN" sz="2300" spc="120" dirty="0">
                <a:solidFill>
                  <a:srgbClr val="EE52A4"/>
                </a:solidFill>
                <a:latin typeface="Lucida Sans Unicode"/>
                <a:cs typeface="Lucida Sans Unicode"/>
              </a:rPr>
              <a:t>  </a:t>
            </a:r>
            <a:r>
              <a:rPr lang="en-IN" sz="2300" dirty="0">
                <a:solidFill>
                  <a:srgbClr val="FFFFFF"/>
                </a:solidFill>
                <a:latin typeface="Times New Roman"/>
                <a:cs typeface="Times New Roman"/>
              </a:rPr>
              <a:t>Solution</a:t>
            </a:r>
            <a:r>
              <a:rPr lang="en-IN" sz="2300" spc="10" dirty="0">
                <a:solidFill>
                  <a:srgbClr val="FFFFFF"/>
                </a:solidFill>
                <a:latin typeface="Times New Roman"/>
                <a:cs typeface="Times New Roman"/>
              </a:rPr>
              <a:t> </a:t>
            </a:r>
            <a:r>
              <a:rPr lang="en-IN" sz="2300" dirty="0">
                <a:solidFill>
                  <a:srgbClr val="FFFFFF"/>
                </a:solidFill>
                <a:latin typeface="Times New Roman"/>
                <a:cs typeface="Times New Roman"/>
              </a:rPr>
              <a:t>for</a:t>
            </a:r>
            <a:r>
              <a:rPr lang="en-IN" sz="2300" spc="-30" dirty="0">
                <a:solidFill>
                  <a:srgbClr val="FFFFFF"/>
                </a:solidFill>
                <a:latin typeface="Times New Roman"/>
                <a:cs typeface="Times New Roman"/>
              </a:rPr>
              <a:t> </a:t>
            </a:r>
            <a:r>
              <a:rPr lang="en-IN" sz="2300" dirty="0">
                <a:solidFill>
                  <a:srgbClr val="FFFFFF"/>
                </a:solidFill>
                <a:latin typeface="Times New Roman"/>
                <a:cs typeface="Times New Roman"/>
              </a:rPr>
              <a:t>the</a:t>
            </a:r>
            <a:r>
              <a:rPr lang="en-IN" sz="2300" spc="15" dirty="0">
                <a:solidFill>
                  <a:srgbClr val="FFFFFF"/>
                </a:solidFill>
                <a:latin typeface="Times New Roman"/>
                <a:cs typeface="Times New Roman"/>
              </a:rPr>
              <a:t> </a:t>
            </a:r>
            <a:r>
              <a:rPr lang="en-IN" sz="2300" dirty="0">
                <a:solidFill>
                  <a:srgbClr val="FFFFFF"/>
                </a:solidFill>
                <a:latin typeface="Times New Roman"/>
                <a:cs typeface="Times New Roman"/>
              </a:rPr>
              <a:t>problem</a:t>
            </a:r>
            <a:r>
              <a:rPr lang="en-IN" sz="2300" spc="-40" dirty="0">
                <a:solidFill>
                  <a:srgbClr val="FFFFFF"/>
                </a:solidFill>
                <a:latin typeface="Times New Roman"/>
                <a:cs typeface="Times New Roman"/>
              </a:rPr>
              <a:t> </a:t>
            </a:r>
            <a:r>
              <a:rPr lang="en-IN" sz="2300" spc="-25" dirty="0">
                <a:solidFill>
                  <a:srgbClr val="FFFFFF"/>
                </a:solidFill>
                <a:latin typeface="Times New Roman"/>
                <a:cs typeface="Times New Roman"/>
              </a:rPr>
              <a:t>and</a:t>
            </a:r>
            <a:endParaRPr lang="en-IN" sz="2300" dirty="0">
              <a:latin typeface="Times New Roman"/>
              <a:cs typeface="Times New Roman"/>
            </a:endParaRPr>
          </a:p>
          <a:p>
            <a:pPr marL="12700" algn="just">
              <a:lnSpc>
                <a:spcPct val="100000"/>
              </a:lnSpc>
              <a:spcBef>
                <a:spcPts val="1010"/>
              </a:spcBef>
            </a:pPr>
            <a:r>
              <a:rPr lang="en-IN" sz="2300" spc="125" dirty="0">
                <a:solidFill>
                  <a:srgbClr val="EE52A4"/>
                </a:solidFill>
                <a:latin typeface="Lucida Sans Unicode"/>
                <a:cs typeface="Lucida Sans Unicode"/>
              </a:rPr>
              <a:t>▶</a:t>
            </a:r>
            <a:r>
              <a:rPr lang="en-IN" sz="2300" spc="105" dirty="0">
                <a:solidFill>
                  <a:srgbClr val="EE52A4"/>
                </a:solidFill>
                <a:latin typeface="Lucida Sans Unicode"/>
                <a:cs typeface="Lucida Sans Unicode"/>
              </a:rPr>
              <a:t>  </a:t>
            </a:r>
            <a:r>
              <a:rPr lang="en-IN" sz="2300" dirty="0">
                <a:solidFill>
                  <a:srgbClr val="FFFFFF"/>
                </a:solidFill>
                <a:latin typeface="Times New Roman"/>
                <a:cs typeface="Times New Roman"/>
              </a:rPr>
              <a:t>Suggestion</a:t>
            </a:r>
            <a:r>
              <a:rPr lang="en-IN" sz="2300" spc="40" dirty="0">
                <a:solidFill>
                  <a:srgbClr val="FFFFFF"/>
                </a:solidFill>
                <a:latin typeface="Times New Roman"/>
                <a:cs typeface="Times New Roman"/>
              </a:rPr>
              <a:t> </a:t>
            </a:r>
            <a:r>
              <a:rPr lang="en-IN" sz="2300" dirty="0">
                <a:solidFill>
                  <a:srgbClr val="FFFFFF"/>
                </a:solidFill>
                <a:latin typeface="Times New Roman"/>
                <a:cs typeface="Times New Roman"/>
              </a:rPr>
              <a:t>for</a:t>
            </a:r>
            <a:r>
              <a:rPr lang="en-IN" sz="2300" spc="-40" dirty="0">
                <a:solidFill>
                  <a:srgbClr val="FFFFFF"/>
                </a:solidFill>
                <a:latin typeface="Times New Roman"/>
                <a:cs typeface="Times New Roman"/>
              </a:rPr>
              <a:t> </a:t>
            </a:r>
            <a:r>
              <a:rPr lang="en-IN" sz="2300" dirty="0">
                <a:solidFill>
                  <a:srgbClr val="FFFFFF"/>
                </a:solidFill>
                <a:latin typeface="Times New Roman"/>
                <a:cs typeface="Times New Roman"/>
              </a:rPr>
              <a:t>the problem</a:t>
            </a:r>
            <a:r>
              <a:rPr lang="en-IN" sz="2300" spc="-55" dirty="0">
                <a:solidFill>
                  <a:srgbClr val="FFFFFF"/>
                </a:solidFill>
                <a:latin typeface="Times New Roman"/>
                <a:cs typeface="Times New Roman"/>
              </a:rPr>
              <a:t> </a:t>
            </a:r>
            <a:r>
              <a:rPr lang="en-IN" sz="2300" spc="-10" dirty="0">
                <a:solidFill>
                  <a:srgbClr val="FFFFFF"/>
                </a:solidFill>
                <a:latin typeface="Times New Roman"/>
                <a:cs typeface="Times New Roman"/>
              </a:rPr>
              <a:t>solution</a:t>
            </a:r>
          </a:p>
          <a:p>
            <a:pPr marL="264795" indent="-252095" algn="just">
              <a:lnSpc>
                <a:spcPct val="100000"/>
              </a:lnSpc>
              <a:spcBef>
                <a:spcPts val="1110"/>
              </a:spcBef>
              <a:tabLst>
                <a:tab pos="264795" algn="l"/>
              </a:tabLst>
            </a:pPr>
            <a:endParaRPr sz="2300">
              <a:solidFill>
                <a:schemeClr val="bg1"/>
              </a:solidFill>
              <a:latin typeface="Times New Roman" pitchFamily="18" charset="0"/>
              <a:cs typeface="Times New Roman" pitchFamily="18" charset="0"/>
            </a:endParaRPr>
          </a:p>
        </p:txBody>
      </p:sp>
      <p:sp>
        <p:nvSpPr>
          <p:cNvPr id="12" name="Rectangle 11"/>
          <p:cNvSpPr/>
          <p:nvPr/>
        </p:nvSpPr>
        <p:spPr>
          <a:xfrm>
            <a:off x="609600" y="152400"/>
            <a:ext cx="5867400" cy="461665"/>
          </a:xfrm>
          <a:prstGeom prst="rect">
            <a:avLst/>
          </a:prstGeom>
        </p:spPr>
        <p:txBody>
          <a:bodyPr wrap="square">
            <a:spAutoFit/>
          </a:bodyPr>
          <a:lstStyle/>
          <a:p>
            <a:r>
              <a:rPr lang="en-IN" sz="2400" b="1" spc="-145" dirty="0">
                <a:solidFill>
                  <a:schemeClr val="bg1"/>
                </a:solidFill>
                <a:latin typeface="Tahoma"/>
                <a:cs typeface="Tahoma"/>
              </a:rPr>
              <a:t>Types</a:t>
            </a:r>
            <a:r>
              <a:rPr lang="en-IN" sz="2400" b="1" spc="-165" dirty="0">
                <a:solidFill>
                  <a:schemeClr val="bg1"/>
                </a:solidFill>
                <a:latin typeface="Tahoma"/>
                <a:cs typeface="Tahoma"/>
              </a:rPr>
              <a:t> </a:t>
            </a:r>
            <a:r>
              <a:rPr lang="en-IN" sz="2400" b="1" spc="-90" dirty="0">
                <a:solidFill>
                  <a:schemeClr val="bg1"/>
                </a:solidFill>
                <a:latin typeface="Tahoma"/>
                <a:cs typeface="Tahoma"/>
              </a:rPr>
              <a:t>of</a:t>
            </a:r>
            <a:r>
              <a:rPr lang="en-IN" sz="2400" b="1" spc="-215" dirty="0">
                <a:solidFill>
                  <a:schemeClr val="bg1"/>
                </a:solidFill>
                <a:latin typeface="Tahoma"/>
                <a:cs typeface="Tahoma"/>
              </a:rPr>
              <a:t> </a:t>
            </a:r>
            <a:r>
              <a:rPr lang="en-IN" sz="2400" b="1" spc="-50" dirty="0">
                <a:solidFill>
                  <a:schemeClr val="bg1"/>
                </a:solidFill>
                <a:latin typeface="Tahoma"/>
                <a:cs typeface="Tahoma"/>
              </a:rPr>
              <a:t>Research</a:t>
            </a:r>
            <a:r>
              <a:rPr lang="en-IN" sz="2400" b="1" spc="-215" dirty="0">
                <a:solidFill>
                  <a:schemeClr val="bg1"/>
                </a:solidFill>
                <a:latin typeface="Tahoma"/>
                <a:cs typeface="Tahoma"/>
              </a:rPr>
              <a:t> </a:t>
            </a:r>
            <a:r>
              <a:rPr lang="en-IN" sz="2400" b="1" spc="-65" dirty="0">
                <a:solidFill>
                  <a:schemeClr val="bg1"/>
                </a:solidFill>
                <a:latin typeface="Tahoma"/>
                <a:cs typeface="Tahoma"/>
              </a:rPr>
              <a:t>Design</a:t>
            </a:r>
            <a:endParaRPr lang="en-IN" sz="24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7999"/>
            </a:xfrm>
            <a:prstGeom prst="rect">
              <a:avLst/>
            </a:prstGeom>
          </p:spPr>
        </p:pic>
        <p:pic>
          <p:nvPicPr>
            <p:cNvPr id="4" name="object 4"/>
            <p:cNvPicPr/>
            <p:nvPr/>
          </p:nvPicPr>
          <p:blipFill>
            <a:blip r:embed="rId3" cstate="print"/>
            <a:stretch>
              <a:fillRect/>
            </a:stretch>
          </p:blipFill>
          <p:spPr>
            <a:xfrm>
              <a:off x="0" y="2670047"/>
              <a:ext cx="4035551" cy="4187952"/>
            </a:xfrm>
            <a:prstGeom prst="rect">
              <a:avLst/>
            </a:prstGeom>
          </p:spPr>
        </p:pic>
        <p:pic>
          <p:nvPicPr>
            <p:cNvPr id="5" name="object 5"/>
            <p:cNvPicPr/>
            <p:nvPr/>
          </p:nvPicPr>
          <p:blipFill>
            <a:blip r:embed="rId4" cstate="print"/>
            <a:stretch>
              <a:fillRect/>
            </a:stretch>
          </p:blipFill>
          <p:spPr>
            <a:xfrm>
              <a:off x="0" y="2892551"/>
              <a:ext cx="1520951" cy="2365248"/>
            </a:xfrm>
            <a:prstGeom prst="rect">
              <a:avLst/>
            </a:prstGeom>
          </p:spPr>
        </p:pic>
        <p:pic>
          <p:nvPicPr>
            <p:cNvPr id="6" name="object 6"/>
            <p:cNvPicPr/>
            <p:nvPr/>
          </p:nvPicPr>
          <p:blipFill>
            <a:blip r:embed="rId5" cstate="print"/>
            <a:stretch>
              <a:fillRect/>
            </a:stretch>
          </p:blipFill>
          <p:spPr>
            <a:xfrm>
              <a:off x="8607552" y="1676400"/>
              <a:ext cx="2819400" cy="2819400"/>
            </a:xfrm>
            <a:prstGeom prst="rect">
              <a:avLst/>
            </a:prstGeom>
          </p:spPr>
        </p:pic>
        <p:pic>
          <p:nvPicPr>
            <p:cNvPr id="7" name="object 7"/>
            <p:cNvPicPr/>
            <p:nvPr/>
          </p:nvPicPr>
          <p:blipFill>
            <a:blip r:embed="rId6" cstate="print"/>
            <a:stretch>
              <a:fillRect/>
            </a:stretch>
          </p:blipFill>
          <p:spPr>
            <a:xfrm>
              <a:off x="7997952" y="0"/>
              <a:ext cx="1606296" cy="1139952"/>
            </a:xfrm>
            <a:prstGeom prst="rect">
              <a:avLst/>
            </a:prstGeom>
          </p:spPr>
        </p:pic>
        <p:pic>
          <p:nvPicPr>
            <p:cNvPr id="8" name="object 8"/>
            <p:cNvPicPr/>
            <p:nvPr/>
          </p:nvPicPr>
          <p:blipFill>
            <a:blip r:embed="rId7" cstate="print"/>
            <a:stretch>
              <a:fillRect/>
            </a:stretch>
          </p:blipFill>
          <p:spPr>
            <a:xfrm>
              <a:off x="8607552" y="6095999"/>
              <a:ext cx="996696" cy="762000"/>
            </a:xfrm>
            <a:prstGeom prst="rect">
              <a:avLst/>
            </a:prstGeom>
          </p:spPr>
        </p:pic>
        <p:pic>
          <p:nvPicPr>
            <p:cNvPr id="9" name="object 9"/>
            <p:cNvPicPr/>
            <p:nvPr/>
          </p:nvPicPr>
          <p:blipFill>
            <a:blip r:embed="rId8" cstate="print"/>
            <a:stretch>
              <a:fillRect/>
            </a:stretch>
          </p:blipFill>
          <p:spPr>
            <a:xfrm>
              <a:off x="10393680" y="0"/>
              <a:ext cx="766381" cy="1205357"/>
            </a:xfrm>
            <a:prstGeom prst="rect">
              <a:avLst/>
            </a:prstGeom>
          </p:spPr>
        </p:pic>
        <p:sp>
          <p:nvSpPr>
            <p:cNvPr id="10" name="object 10"/>
            <p:cNvSpPr/>
            <p:nvPr/>
          </p:nvSpPr>
          <p:spPr>
            <a:xfrm>
              <a:off x="10436352" y="0"/>
              <a:ext cx="685800" cy="1143000"/>
            </a:xfrm>
            <a:custGeom>
              <a:avLst/>
              <a:gdLst/>
              <a:ahLst/>
              <a:cxnLst/>
              <a:rect l="l" t="t" r="r" b="b"/>
              <a:pathLst>
                <a:path w="685800" h="1143000">
                  <a:moveTo>
                    <a:pt x="685800" y="0"/>
                  </a:moveTo>
                  <a:lnTo>
                    <a:pt x="0" y="0"/>
                  </a:lnTo>
                  <a:lnTo>
                    <a:pt x="0" y="1143000"/>
                  </a:lnTo>
                  <a:lnTo>
                    <a:pt x="685800" y="1143000"/>
                  </a:lnTo>
                  <a:lnTo>
                    <a:pt x="685800" y="0"/>
                  </a:lnTo>
                  <a:close/>
                </a:path>
              </a:pathLst>
            </a:custGeom>
            <a:solidFill>
              <a:srgbClr val="B31166"/>
            </a:solidFill>
          </p:spPr>
          <p:txBody>
            <a:bodyPr wrap="square" lIns="0" tIns="0" rIns="0" bIns="0" rtlCol="0"/>
            <a:lstStyle/>
            <a:p>
              <a:endParaRPr/>
            </a:p>
          </p:txBody>
        </p:sp>
      </p:grpSp>
      <p:sp>
        <p:nvSpPr>
          <p:cNvPr id="11" name="object 11"/>
          <p:cNvSpPr txBox="1"/>
          <p:nvPr/>
        </p:nvSpPr>
        <p:spPr>
          <a:xfrm>
            <a:off x="304800" y="311152"/>
            <a:ext cx="11658599" cy="7025641"/>
          </a:xfrm>
          <a:prstGeom prst="rect">
            <a:avLst/>
          </a:prstGeom>
        </p:spPr>
        <p:txBody>
          <a:bodyPr vert="horz" wrap="square" lIns="0" tIns="140335" rIns="0" bIns="0" rtlCol="0">
            <a:spAutoFit/>
          </a:bodyPr>
          <a:lstStyle/>
          <a:p>
            <a:pPr marL="12700" algn="just">
              <a:lnSpc>
                <a:spcPct val="100000"/>
              </a:lnSpc>
              <a:spcBef>
                <a:spcPts val="1010"/>
              </a:spcBef>
            </a:pPr>
            <a:endParaRPr sz="2200">
              <a:latin typeface="Times New Roman"/>
              <a:cs typeface="Times New Roman"/>
            </a:endParaRPr>
          </a:p>
          <a:p>
            <a:pPr marL="264795" indent="-252095" algn="just">
              <a:lnSpc>
                <a:spcPct val="100000"/>
              </a:lnSpc>
              <a:spcBef>
                <a:spcPts val="985"/>
              </a:spcBef>
              <a:buAutoNum type="arabicPeriod" startAt="4"/>
              <a:tabLst>
                <a:tab pos="264795" algn="l"/>
              </a:tabLst>
            </a:pPr>
            <a:r>
              <a:rPr sz="2200" b="1" dirty="0">
                <a:solidFill>
                  <a:srgbClr val="FFFFFF"/>
                </a:solidFill>
                <a:latin typeface="Times New Roman"/>
                <a:cs typeface="Times New Roman"/>
              </a:rPr>
              <a:t>Experimental</a:t>
            </a:r>
            <a:r>
              <a:rPr sz="2200" b="1" spc="-50" dirty="0">
                <a:solidFill>
                  <a:srgbClr val="FFFFFF"/>
                </a:solidFill>
                <a:latin typeface="Times New Roman"/>
                <a:cs typeface="Times New Roman"/>
              </a:rPr>
              <a:t> </a:t>
            </a:r>
            <a:r>
              <a:rPr sz="2200" b="1" dirty="0">
                <a:solidFill>
                  <a:srgbClr val="FFFFFF"/>
                </a:solidFill>
                <a:latin typeface="Times New Roman"/>
                <a:cs typeface="Times New Roman"/>
              </a:rPr>
              <a:t>Research</a:t>
            </a:r>
            <a:r>
              <a:rPr sz="2200" b="1" spc="-100" dirty="0">
                <a:solidFill>
                  <a:srgbClr val="FFFFFF"/>
                </a:solidFill>
                <a:latin typeface="Times New Roman"/>
                <a:cs typeface="Times New Roman"/>
              </a:rPr>
              <a:t> </a:t>
            </a:r>
            <a:r>
              <a:rPr sz="2200" b="1" spc="-10" dirty="0">
                <a:solidFill>
                  <a:srgbClr val="FFFFFF"/>
                </a:solidFill>
                <a:latin typeface="Times New Roman"/>
                <a:cs typeface="Times New Roman"/>
              </a:rPr>
              <a:t>Design</a:t>
            </a:r>
            <a:endParaRPr sz="2200">
              <a:latin typeface="Times New Roman"/>
              <a:cs typeface="Times New Roman"/>
            </a:endParaRPr>
          </a:p>
          <a:p>
            <a:pPr marL="12700" marR="7620" algn="just">
              <a:lnSpc>
                <a:spcPct val="100000"/>
              </a:lnSpc>
              <a:spcBef>
                <a:spcPts val="1010"/>
              </a:spcBef>
            </a:pPr>
            <a:r>
              <a:rPr sz="2200" dirty="0">
                <a:solidFill>
                  <a:srgbClr val="FFFFFF"/>
                </a:solidFill>
                <a:latin typeface="Times New Roman"/>
                <a:cs typeface="Times New Roman"/>
              </a:rPr>
              <a:t>In</a:t>
            </a:r>
            <a:r>
              <a:rPr sz="2200" spc="275" dirty="0">
                <a:solidFill>
                  <a:srgbClr val="FFFFFF"/>
                </a:solidFill>
                <a:latin typeface="Times New Roman"/>
                <a:cs typeface="Times New Roman"/>
              </a:rPr>
              <a:t> </a:t>
            </a:r>
            <a:r>
              <a:rPr sz="2200" dirty="0">
                <a:solidFill>
                  <a:srgbClr val="FFFFFF"/>
                </a:solidFill>
                <a:latin typeface="Times New Roman"/>
                <a:cs typeface="Times New Roman"/>
              </a:rPr>
              <a:t>this</a:t>
            </a:r>
            <a:r>
              <a:rPr sz="2200" spc="280" dirty="0">
                <a:solidFill>
                  <a:srgbClr val="FFFFFF"/>
                </a:solidFill>
                <a:latin typeface="Times New Roman"/>
                <a:cs typeface="Times New Roman"/>
              </a:rPr>
              <a:t> </a:t>
            </a:r>
            <a:r>
              <a:rPr sz="2200" dirty="0">
                <a:solidFill>
                  <a:srgbClr val="FFFFFF"/>
                </a:solidFill>
                <a:latin typeface="Times New Roman"/>
                <a:cs typeface="Times New Roman"/>
              </a:rPr>
              <a:t>type</a:t>
            </a:r>
            <a:r>
              <a:rPr sz="2200" spc="300" dirty="0">
                <a:solidFill>
                  <a:srgbClr val="FFFFFF"/>
                </a:solidFill>
                <a:latin typeface="Times New Roman"/>
                <a:cs typeface="Times New Roman"/>
              </a:rPr>
              <a:t> </a:t>
            </a:r>
            <a:r>
              <a:rPr sz="2200" dirty="0">
                <a:solidFill>
                  <a:srgbClr val="FFFFFF"/>
                </a:solidFill>
                <a:latin typeface="Times New Roman"/>
                <a:cs typeface="Times New Roman"/>
              </a:rPr>
              <a:t>of</a:t>
            </a:r>
            <a:r>
              <a:rPr sz="2200" spc="270" dirty="0">
                <a:solidFill>
                  <a:srgbClr val="FFFFFF"/>
                </a:solidFill>
                <a:latin typeface="Times New Roman"/>
                <a:cs typeface="Times New Roman"/>
              </a:rPr>
              <a:t> </a:t>
            </a:r>
            <a:r>
              <a:rPr sz="2200" dirty="0">
                <a:solidFill>
                  <a:srgbClr val="FFFFFF"/>
                </a:solidFill>
                <a:latin typeface="Times New Roman"/>
                <a:cs typeface="Times New Roman"/>
              </a:rPr>
              <a:t>research</a:t>
            </a:r>
            <a:r>
              <a:rPr sz="2200" spc="285" dirty="0">
                <a:solidFill>
                  <a:srgbClr val="FFFFFF"/>
                </a:solidFill>
                <a:latin typeface="Times New Roman"/>
                <a:cs typeface="Times New Roman"/>
              </a:rPr>
              <a:t> </a:t>
            </a:r>
            <a:r>
              <a:rPr sz="2200" dirty="0">
                <a:solidFill>
                  <a:srgbClr val="FFFFFF"/>
                </a:solidFill>
                <a:latin typeface="Times New Roman"/>
                <a:cs typeface="Times New Roman"/>
              </a:rPr>
              <a:t>design</a:t>
            </a:r>
            <a:r>
              <a:rPr sz="2200" spc="280" dirty="0">
                <a:solidFill>
                  <a:srgbClr val="FFFFFF"/>
                </a:solidFill>
                <a:latin typeface="Times New Roman"/>
                <a:cs typeface="Times New Roman"/>
              </a:rPr>
              <a:t> </a:t>
            </a:r>
            <a:r>
              <a:rPr sz="2200" dirty="0">
                <a:solidFill>
                  <a:srgbClr val="FFFFFF"/>
                </a:solidFill>
                <a:latin typeface="Times New Roman"/>
                <a:cs typeface="Times New Roman"/>
              </a:rPr>
              <a:t>is</a:t>
            </a:r>
            <a:r>
              <a:rPr sz="2200" spc="280" dirty="0">
                <a:solidFill>
                  <a:srgbClr val="FFFFFF"/>
                </a:solidFill>
                <a:latin typeface="Times New Roman"/>
                <a:cs typeface="Times New Roman"/>
              </a:rPr>
              <a:t> </a:t>
            </a:r>
            <a:r>
              <a:rPr sz="2200" dirty="0">
                <a:solidFill>
                  <a:srgbClr val="FFFFFF"/>
                </a:solidFill>
                <a:latin typeface="Times New Roman"/>
                <a:cs typeface="Times New Roman"/>
              </a:rPr>
              <a:t>often</a:t>
            </a:r>
            <a:r>
              <a:rPr sz="2200" spc="300" dirty="0">
                <a:solidFill>
                  <a:srgbClr val="FFFFFF"/>
                </a:solidFill>
                <a:latin typeface="Times New Roman"/>
                <a:cs typeface="Times New Roman"/>
              </a:rPr>
              <a:t> </a:t>
            </a:r>
            <a:r>
              <a:rPr sz="2200" dirty="0">
                <a:solidFill>
                  <a:srgbClr val="FFFFFF"/>
                </a:solidFill>
                <a:latin typeface="Times New Roman"/>
                <a:cs typeface="Times New Roman"/>
              </a:rPr>
              <a:t>uses</a:t>
            </a:r>
            <a:r>
              <a:rPr sz="2200" spc="285" dirty="0">
                <a:solidFill>
                  <a:srgbClr val="FFFFFF"/>
                </a:solidFill>
                <a:latin typeface="Times New Roman"/>
                <a:cs typeface="Times New Roman"/>
              </a:rPr>
              <a:t> </a:t>
            </a:r>
            <a:r>
              <a:rPr sz="2200" dirty="0">
                <a:solidFill>
                  <a:srgbClr val="FFFFFF"/>
                </a:solidFill>
                <a:latin typeface="Times New Roman"/>
                <a:cs typeface="Times New Roman"/>
              </a:rPr>
              <a:t>in</a:t>
            </a:r>
            <a:r>
              <a:rPr sz="2200" spc="300" dirty="0">
                <a:solidFill>
                  <a:srgbClr val="FFFFFF"/>
                </a:solidFill>
                <a:latin typeface="Times New Roman"/>
                <a:cs typeface="Times New Roman"/>
              </a:rPr>
              <a:t> </a:t>
            </a:r>
            <a:r>
              <a:rPr sz="2200" dirty="0">
                <a:solidFill>
                  <a:srgbClr val="FFFFFF"/>
                </a:solidFill>
                <a:latin typeface="Times New Roman"/>
                <a:cs typeface="Times New Roman"/>
              </a:rPr>
              <a:t>natural</a:t>
            </a:r>
            <a:r>
              <a:rPr sz="2200" spc="295" dirty="0">
                <a:solidFill>
                  <a:srgbClr val="FFFFFF"/>
                </a:solidFill>
                <a:latin typeface="Times New Roman"/>
                <a:cs typeface="Times New Roman"/>
              </a:rPr>
              <a:t> </a:t>
            </a:r>
            <a:r>
              <a:rPr sz="2200" dirty="0">
                <a:solidFill>
                  <a:srgbClr val="FFFFFF"/>
                </a:solidFill>
                <a:latin typeface="Times New Roman"/>
                <a:cs typeface="Times New Roman"/>
              </a:rPr>
              <a:t>science</a:t>
            </a:r>
            <a:r>
              <a:rPr sz="2200" spc="295" dirty="0">
                <a:solidFill>
                  <a:srgbClr val="FFFFFF"/>
                </a:solidFill>
                <a:latin typeface="Times New Roman"/>
                <a:cs typeface="Times New Roman"/>
              </a:rPr>
              <a:t> </a:t>
            </a:r>
            <a:r>
              <a:rPr sz="2200" dirty="0">
                <a:solidFill>
                  <a:srgbClr val="FFFFFF"/>
                </a:solidFill>
                <a:latin typeface="Times New Roman"/>
                <a:cs typeface="Times New Roman"/>
              </a:rPr>
              <a:t>but</a:t>
            </a:r>
            <a:r>
              <a:rPr sz="2200" spc="290" dirty="0">
                <a:solidFill>
                  <a:srgbClr val="FFFFFF"/>
                </a:solidFill>
                <a:latin typeface="Times New Roman"/>
                <a:cs typeface="Times New Roman"/>
              </a:rPr>
              <a:t> </a:t>
            </a:r>
            <a:r>
              <a:rPr sz="2200" dirty="0">
                <a:solidFill>
                  <a:srgbClr val="FFFFFF"/>
                </a:solidFill>
                <a:latin typeface="Times New Roman"/>
                <a:cs typeface="Times New Roman"/>
              </a:rPr>
              <a:t>it</a:t>
            </a:r>
            <a:r>
              <a:rPr sz="2200" spc="285" dirty="0">
                <a:solidFill>
                  <a:srgbClr val="FFFFFF"/>
                </a:solidFill>
                <a:latin typeface="Times New Roman"/>
                <a:cs typeface="Times New Roman"/>
              </a:rPr>
              <a:t> </a:t>
            </a:r>
            <a:r>
              <a:rPr sz="2200" dirty="0">
                <a:solidFill>
                  <a:srgbClr val="FFFFFF"/>
                </a:solidFill>
                <a:latin typeface="Times New Roman"/>
                <a:cs typeface="Times New Roman"/>
              </a:rPr>
              <a:t>is</a:t>
            </a:r>
            <a:r>
              <a:rPr sz="2200" spc="280" dirty="0">
                <a:solidFill>
                  <a:srgbClr val="FFFFFF"/>
                </a:solidFill>
                <a:latin typeface="Times New Roman"/>
                <a:cs typeface="Times New Roman"/>
              </a:rPr>
              <a:t> </a:t>
            </a:r>
            <a:r>
              <a:rPr sz="2200" dirty="0">
                <a:solidFill>
                  <a:srgbClr val="FFFFFF"/>
                </a:solidFill>
                <a:latin typeface="Times New Roman"/>
                <a:cs typeface="Times New Roman"/>
              </a:rPr>
              <a:t>different</a:t>
            </a:r>
            <a:r>
              <a:rPr sz="2200" spc="295" dirty="0">
                <a:solidFill>
                  <a:srgbClr val="FFFFFF"/>
                </a:solidFill>
                <a:latin typeface="Times New Roman"/>
                <a:cs typeface="Times New Roman"/>
              </a:rPr>
              <a:t> </a:t>
            </a:r>
            <a:r>
              <a:rPr sz="2200" dirty="0">
                <a:solidFill>
                  <a:srgbClr val="FFFFFF"/>
                </a:solidFill>
                <a:latin typeface="Times New Roman"/>
                <a:cs typeface="Times New Roman"/>
              </a:rPr>
              <a:t>in</a:t>
            </a:r>
            <a:r>
              <a:rPr sz="2200" spc="275" dirty="0">
                <a:solidFill>
                  <a:srgbClr val="FFFFFF"/>
                </a:solidFill>
                <a:latin typeface="Times New Roman"/>
                <a:cs typeface="Times New Roman"/>
              </a:rPr>
              <a:t> </a:t>
            </a:r>
            <a:r>
              <a:rPr sz="2200" spc="-10" dirty="0">
                <a:solidFill>
                  <a:srgbClr val="FFFFFF"/>
                </a:solidFill>
                <a:latin typeface="Times New Roman"/>
                <a:cs typeface="Times New Roman"/>
              </a:rPr>
              <a:t>social </a:t>
            </a:r>
            <a:r>
              <a:rPr sz="2200" dirty="0">
                <a:solidFill>
                  <a:srgbClr val="FFFFFF"/>
                </a:solidFill>
                <a:latin typeface="Times New Roman"/>
                <a:cs typeface="Times New Roman"/>
              </a:rPr>
              <a:t>sciences.</a:t>
            </a:r>
            <a:r>
              <a:rPr sz="2200" spc="455" dirty="0">
                <a:solidFill>
                  <a:srgbClr val="FFFFFF"/>
                </a:solidFill>
                <a:latin typeface="Times New Roman"/>
                <a:cs typeface="Times New Roman"/>
              </a:rPr>
              <a:t> </a:t>
            </a:r>
            <a:r>
              <a:rPr sz="2200" dirty="0">
                <a:solidFill>
                  <a:srgbClr val="FFFFFF"/>
                </a:solidFill>
                <a:latin typeface="Times New Roman"/>
                <a:cs typeface="Times New Roman"/>
              </a:rPr>
              <a:t>Human</a:t>
            </a:r>
            <a:r>
              <a:rPr sz="2200" spc="445" dirty="0">
                <a:solidFill>
                  <a:srgbClr val="FFFFFF"/>
                </a:solidFill>
                <a:latin typeface="Times New Roman"/>
                <a:cs typeface="Times New Roman"/>
              </a:rPr>
              <a:t> </a:t>
            </a:r>
            <a:r>
              <a:rPr sz="2200" dirty="0">
                <a:solidFill>
                  <a:srgbClr val="FFFFFF"/>
                </a:solidFill>
                <a:latin typeface="Times New Roman"/>
                <a:cs typeface="Times New Roman"/>
              </a:rPr>
              <a:t>behavior</a:t>
            </a:r>
            <a:r>
              <a:rPr sz="2200" spc="470" dirty="0">
                <a:solidFill>
                  <a:srgbClr val="FFFFFF"/>
                </a:solidFill>
                <a:latin typeface="Times New Roman"/>
                <a:cs typeface="Times New Roman"/>
              </a:rPr>
              <a:t> </a:t>
            </a:r>
            <a:r>
              <a:rPr sz="2200" dirty="0">
                <a:solidFill>
                  <a:srgbClr val="FFFFFF"/>
                </a:solidFill>
                <a:latin typeface="Times New Roman"/>
                <a:cs typeface="Times New Roman"/>
              </a:rPr>
              <a:t>cannot</a:t>
            </a:r>
            <a:r>
              <a:rPr sz="2200" spc="450" dirty="0">
                <a:solidFill>
                  <a:srgbClr val="FFFFFF"/>
                </a:solidFill>
                <a:latin typeface="Times New Roman"/>
                <a:cs typeface="Times New Roman"/>
              </a:rPr>
              <a:t> </a:t>
            </a:r>
            <a:r>
              <a:rPr sz="2200" dirty="0">
                <a:solidFill>
                  <a:srgbClr val="FFFFFF"/>
                </a:solidFill>
                <a:latin typeface="Times New Roman"/>
                <a:cs typeface="Times New Roman"/>
              </a:rPr>
              <a:t>be</a:t>
            </a:r>
            <a:r>
              <a:rPr sz="2200" spc="455" dirty="0">
                <a:solidFill>
                  <a:srgbClr val="FFFFFF"/>
                </a:solidFill>
                <a:latin typeface="Times New Roman"/>
                <a:cs typeface="Times New Roman"/>
              </a:rPr>
              <a:t> </a:t>
            </a:r>
            <a:r>
              <a:rPr sz="2200" dirty="0">
                <a:solidFill>
                  <a:srgbClr val="FFFFFF"/>
                </a:solidFill>
                <a:latin typeface="Times New Roman"/>
                <a:cs typeface="Times New Roman"/>
              </a:rPr>
              <a:t>measured</a:t>
            </a:r>
            <a:r>
              <a:rPr sz="2200" spc="475" dirty="0">
                <a:solidFill>
                  <a:srgbClr val="FFFFFF"/>
                </a:solidFill>
                <a:latin typeface="Times New Roman"/>
                <a:cs typeface="Times New Roman"/>
              </a:rPr>
              <a:t> </a:t>
            </a:r>
            <a:r>
              <a:rPr sz="2200" dirty="0">
                <a:solidFill>
                  <a:srgbClr val="FFFFFF"/>
                </a:solidFill>
                <a:latin typeface="Times New Roman"/>
                <a:cs typeface="Times New Roman"/>
              </a:rPr>
              <a:t>through</a:t>
            </a:r>
            <a:r>
              <a:rPr sz="2200" spc="470" dirty="0">
                <a:solidFill>
                  <a:srgbClr val="FFFFFF"/>
                </a:solidFill>
                <a:latin typeface="Times New Roman"/>
                <a:cs typeface="Times New Roman"/>
              </a:rPr>
              <a:t> </a:t>
            </a:r>
            <a:r>
              <a:rPr sz="2200" spc="-10" dirty="0">
                <a:solidFill>
                  <a:srgbClr val="FFFFFF"/>
                </a:solidFill>
                <a:latin typeface="Times New Roman"/>
                <a:cs typeface="Times New Roman"/>
              </a:rPr>
              <a:t>test-</a:t>
            </a:r>
            <a:r>
              <a:rPr sz="2200" dirty="0">
                <a:solidFill>
                  <a:srgbClr val="FFFFFF"/>
                </a:solidFill>
                <a:latin typeface="Times New Roman"/>
                <a:cs typeface="Times New Roman"/>
              </a:rPr>
              <a:t>tubes</a:t>
            </a:r>
            <a:r>
              <a:rPr sz="2200" spc="450" dirty="0">
                <a:solidFill>
                  <a:srgbClr val="FFFFFF"/>
                </a:solidFill>
                <a:latin typeface="Times New Roman"/>
                <a:cs typeface="Times New Roman"/>
              </a:rPr>
              <a:t> </a:t>
            </a:r>
            <a:r>
              <a:rPr sz="2200" dirty="0">
                <a:solidFill>
                  <a:srgbClr val="FFFFFF"/>
                </a:solidFill>
                <a:latin typeface="Times New Roman"/>
                <a:cs typeface="Times New Roman"/>
              </a:rPr>
              <a:t>and</a:t>
            </a:r>
            <a:r>
              <a:rPr sz="2200" spc="465" dirty="0">
                <a:solidFill>
                  <a:srgbClr val="FFFFFF"/>
                </a:solidFill>
                <a:latin typeface="Times New Roman"/>
                <a:cs typeface="Times New Roman"/>
              </a:rPr>
              <a:t> </a:t>
            </a:r>
            <a:r>
              <a:rPr sz="2200" dirty="0">
                <a:solidFill>
                  <a:srgbClr val="FFFFFF"/>
                </a:solidFill>
                <a:latin typeface="Times New Roman"/>
                <a:cs typeface="Times New Roman"/>
              </a:rPr>
              <a:t>microscopes.</a:t>
            </a:r>
            <a:r>
              <a:rPr sz="2200" spc="455" dirty="0">
                <a:solidFill>
                  <a:srgbClr val="FFFFFF"/>
                </a:solidFill>
                <a:latin typeface="Times New Roman"/>
                <a:cs typeface="Times New Roman"/>
              </a:rPr>
              <a:t> </a:t>
            </a:r>
            <a:r>
              <a:rPr sz="2200" spc="-25" dirty="0">
                <a:solidFill>
                  <a:srgbClr val="FFFFFF"/>
                </a:solidFill>
                <a:latin typeface="Times New Roman"/>
                <a:cs typeface="Times New Roman"/>
              </a:rPr>
              <a:t>The </a:t>
            </a:r>
            <a:r>
              <a:rPr sz="2200" dirty="0">
                <a:solidFill>
                  <a:srgbClr val="FFFFFF"/>
                </a:solidFill>
                <a:latin typeface="Times New Roman"/>
                <a:cs typeface="Times New Roman"/>
              </a:rPr>
              <a:t>social</a:t>
            </a:r>
            <a:r>
              <a:rPr sz="2200" spc="180" dirty="0">
                <a:solidFill>
                  <a:srgbClr val="FFFFFF"/>
                </a:solidFill>
                <a:latin typeface="Times New Roman"/>
                <a:cs typeface="Times New Roman"/>
              </a:rPr>
              <a:t> </a:t>
            </a:r>
            <a:r>
              <a:rPr sz="2200" dirty="0">
                <a:solidFill>
                  <a:srgbClr val="FFFFFF"/>
                </a:solidFill>
                <a:latin typeface="Times New Roman"/>
                <a:cs typeface="Times New Roman"/>
              </a:rPr>
              <a:t>researcher</a:t>
            </a:r>
            <a:r>
              <a:rPr sz="2200" spc="210" dirty="0">
                <a:solidFill>
                  <a:srgbClr val="FFFFFF"/>
                </a:solidFill>
                <a:latin typeface="Times New Roman"/>
                <a:cs typeface="Times New Roman"/>
              </a:rPr>
              <a:t> </a:t>
            </a:r>
            <a:r>
              <a:rPr sz="2200" dirty="0">
                <a:solidFill>
                  <a:srgbClr val="FFFFFF"/>
                </a:solidFill>
                <a:latin typeface="Times New Roman"/>
                <a:cs typeface="Times New Roman"/>
              </a:rPr>
              <a:t>use</a:t>
            </a:r>
            <a:r>
              <a:rPr sz="2200" spc="185" dirty="0">
                <a:solidFill>
                  <a:srgbClr val="FFFFFF"/>
                </a:solidFill>
                <a:latin typeface="Times New Roman"/>
                <a:cs typeface="Times New Roman"/>
              </a:rPr>
              <a:t> </a:t>
            </a:r>
            <a:r>
              <a:rPr sz="2200" dirty="0">
                <a:solidFill>
                  <a:srgbClr val="FFFFFF"/>
                </a:solidFill>
                <a:latin typeface="Times New Roman"/>
                <a:cs typeface="Times New Roman"/>
              </a:rPr>
              <a:t>a</a:t>
            </a:r>
            <a:r>
              <a:rPr sz="2200" spc="215" dirty="0">
                <a:solidFill>
                  <a:srgbClr val="FFFFFF"/>
                </a:solidFill>
                <a:latin typeface="Times New Roman"/>
                <a:cs typeface="Times New Roman"/>
              </a:rPr>
              <a:t> </a:t>
            </a:r>
            <a:r>
              <a:rPr sz="2200" dirty="0">
                <a:solidFill>
                  <a:srgbClr val="FFFFFF"/>
                </a:solidFill>
                <a:latin typeface="Times New Roman"/>
                <a:cs typeface="Times New Roman"/>
              </a:rPr>
              <a:t>method</a:t>
            </a:r>
            <a:r>
              <a:rPr sz="2200" spc="190" dirty="0">
                <a:solidFill>
                  <a:srgbClr val="FFFFFF"/>
                </a:solidFill>
                <a:latin typeface="Times New Roman"/>
                <a:cs typeface="Times New Roman"/>
              </a:rPr>
              <a:t> </a:t>
            </a:r>
            <a:r>
              <a:rPr sz="2200" dirty="0">
                <a:solidFill>
                  <a:srgbClr val="FFFFFF"/>
                </a:solidFill>
                <a:latin typeface="Times New Roman"/>
                <a:cs typeface="Times New Roman"/>
              </a:rPr>
              <a:t>of</a:t>
            </a:r>
            <a:r>
              <a:rPr sz="2200" spc="170" dirty="0">
                <a:solidFill>
                  <a:srgbClr val="FFFFFF"/>
                </a:solidFill>
                <a:latin typeface="Times New Roman"/>
                <a:cs typeface="Times New Roman"/>
              </a:rPr>
              <a:t> </a:t>
            </a:r>
            <a:r>
              <a:rPr sz="2200" dirty="0">
                <a:solidFill>
                  <a:srgbClr val="FFFFFF"/>
                </a:solidFill>
                <a:latin typeface="Times New Roman"/>
                <a:cs typeface="Times New Roman"/>
              </a:rPr>
              <a:t>experiment</a:t>
            </a:r>
            <a:r>
              <a:rPr sz="2200" spc="180" dirty="0">
                <a:solidFill>
                  <a:srgbClr val="FFFFFF"/>
                </a:solidFill>
                <a:latin typeface="Times New Roman"/>
                <a:cs typeface="Times New Roman"/>
              </a:rPr>
              <a:t> </a:t>
            </a:r>
            <a:r>
              <a:rPr sz="2200" dirty="0">
                <a:solidFill>
                  <a:srgbClr val="FFFFFF"/>
                </a:solidFill>
                <a:latin typeface="Times New Roman"/>
                <a:cs typeface="Times New Roman"/>
              </a:rPr>
              <a:t>in</a:t>
            </a:r>
            <a:r>
              <a:rPr sz="2200" spc="180" dirty="0">
                <a:solidFill>
                  <a:srgbClr val="FFFFFF"/>
                </a:solidFill>
                <a:latin typeface="Times New Roman"/>
                <a:cs typeface="Times New Roman"/>
              </a:rPr>
              <a:t> </a:t>
            </a:r>
            <a:r>
              <a:rPr sz="2200" dirty="0">
                <a:solidFill>
                  <a:srgbClr val="FFFFFF"/>
                </a:solidFill>
                <a:latin typeface="Times New Roman"/>
                <a:cs typeface="Times New Roman"/>
              </a:rPr>
              <a:t>that</a:t>
            </a:r>
            <a:r>
              <a:rPr sz="2200" spc="195" dirty="0">
                <a:solidFill>
                  <a:srgbClr val="FFFFFF"/>
                </a:solidFill>
                <a:latin typeface="Times New Roman"/>
                <a:cs typeface="Times New Roman"/>
              </a:rPr>
              <a:t> </a:t>
            </a:r>
            <a:r>
              <a:rPr sz="2200" dirty="0">
                <a:solidFill>
                  <a:srgbClr val="FFFFFF"/>
                </a:solidFill>
                <a:latin typeface="Times New Roman"/>
                <a:cs typeface="Times New Roman"/>
              </a:rPr>
              <a:t>type</a:t>
            </a:r>
            <a:r>
              <a:rPr sz="2200" spc="215" dirty="0">
                <a:solidFill>
                  <a:srgbClr val="FFFFFF"/>
                </a:solidFill>
                <a:latin typeface="Times New Roman"/>
                <a:cs typeface="Times New Roman"/>
              </a:rPr>
              <a:t> </a:t>
            </a:r>
            <a:r>
              <a:rPr sz="2200" dirty="0">
                <a:solidFill>
                  <a:srgbClr val="FFFFFF"/>
                </a:solidFill>
                <a:latin typeface="Times New Roman"/>
                <a:cs typeface="Times New Roman"/>
              </a:rPr>
              <a:t>of</a:t>
            </a:r>
            <a:r>
              <a:rPr sz="2200" spc="170" dirty="0">
                <a:solidFill>
                  <a:srgbClr val="FFFFFF"/>
                </a:solidFill>
                <a:latin typeface="Times New Roman"/>
                <a:cs typeface="Times New Roman"/>
              </a:rPr>
              <a:t> </a:t>
            </a:r>
            <a:r>
              <a:rPr sz="2200" dirty="0">
                <a:solidFill>
                  <a:srgbClr val="FFFFFF"/>
                </a:solidFill>
                <a:latin typeface="Times New Roman"/>
                <a:cs typeface="Times New Roman"/>
              </a:rPr>
              <a:t>research</a:t>
            </a:r>
            <a:r>
              <a:rPr sz="2200" spc="180" dirty="0">
                <a:solidFill>
                  <a:srgbClr val="FFFFFF"/>
                </a:solidFill>
                <a:latin typeface="Times New Roman"/>
                <a:cs typeface="Times New Roman"/>
              </a:rPr>
              <a:t> </a:t>
            </a:r>
            <a:r>
              <a:rPr sz="2200" dirty="0">
                <a:solidFill>
                  <a:srgbClr val="FFFFFF"/>
                </a:solidFill>
                <a:latin typeface="Times New Roman"/>
                <a:cs typeface="Times New Roman"/>
              </a:rPr>
              <a:t>design.</a:t>
            </a:r>
            <a:r>
              <a:rPr sz="2200" spc="195" dirty="0">
                <a:solidFill>
                  <a:srgbClr val="FFFFFF"/>
                </a:solidFill>
                <a:latin typeface="Times New Roman"/>
                <a:cs typeface="Times New Roman"/>
              </a:rPr>
              <a:t> </a:t>
            </a:r>
            <a:r>
              <a:rPr sz="2200" dirty="0">
                <a:solidFill>
                  <a:srgbClr val="FFFFFF"/>
                </a:solidFill>
                <a:latin typeface="Times New Roman"/>
                <a:cs typeface="Times New Roman"/>
              </a:rPr>
              <a:t>One</a:t>
            </a:r>
            <a:r>
              <a:rPr sz="2200" spc="210" dirty="0">
                <a:solidFill>
                  <a:srgbClr val="FFFFFF"/>
                </a:solidFill>
                <a:latin typeface="Times New Roman"/>
                <a:cs typeface="Times New Roman"/>
              </a:rPr>
              <a:t> </a:t>
            </a:r>
            <a:r>
              <a:rPr sz="2200" dirty="0">
                <a:solidFill>
                  <a:srgbClr val="FFFFFF"/>
                </a:solidFill>
                <a:latin typeface="Times New Roman"/>
                <a:cs typeface="Times New Roman"/>
              </a:rPr>
              <a:t>group</a:t>
            </a:r>
            <a:r>
              <a:rPr sz="2200" spc="200" dirty="0">
                <a:solidFill>
                  <a:srgbClr val="FFFFFF"/>
                </a:solidFill>
                <a:latin typeface="Times New Roman"/>
                <a:cs typeface="Times New Roman"/>
              </a:rPr>
              <a:t> </a:t>
            </a:r>
            <a:r>
              <a:rPr sz="2200" spc="-25" dirty="0">
                <a:solidFill>
                  <a:srgbClr val="FFFFFF"/>
                </a:solidFill>
                <a:latin typeface="Times New Roman"/>
                <a:cs typeface="Times New Roman"/>
              </a:rPr>
              <a:t>is </a:t>
            </a:r>
            <a:r>
              <a:rPr sz="2200" dirty="0">
                <a:solidFill>
                  <a:srgbClr val="FFFFFF"/>
                </a:solidFill>
                <a:latin typeface="Times New Roman"/>
                <a:cs typeface="Times New Roman"/>
              </a:rPr>
              <a:t>subjected</a:t>
            </a:r>
            <a:r>
              <a:rPr sz="2200" spc="315" dirty="0">
                <a:solidFill>
                  <a:srgbClr val="FFFFFF"/>
                </a:solidFill>
                <a:latin typeface="Times New Roman"/>
                <a:cs typeface="Times New Roman"/>
              </a:rPr>
              <a:t> </a:t>
            </a:r>
            <a:r>
              <a:rPr sz="2200" dirty="0">
                <a:solidFill>
                  <a:srgbClr val="FFFFFF"/>
                </a:solidFill>
                <a:latin typeface="Times New Roman"/>
                <a:cs typeface="Times New Roman"/>
              </a:rPr>
              <a:t>to</a:t>
            </a:r>
            <a:r>
              <a:rPr sz="2200" spc="325" dirty="0">
                <a:solidFill>
                  <a:srgbClr val="FFFFFF"/>
                </a:solidFill>
                <a:latin typeface="Times New Roman"/>
                <a:cs typeface="Times New Roman"/>
              </a:rPr>
              <a:t> </a:t>
            </a:r>
            <a:r>
              <a:rPr sz="2200" dirty="0">
                <a:solidFill>
                  <a:srgbClr val="FFFFFF"/>
                </a:solidFill>
                <a:latin typeface="Times New Roman"/>
                <a:cs typeface="Times New Roman"/>
              </a:rPr>
              <a:t>experiment</a:t>
            </a:r>
            <a:r>
              <a:rPr sz="2200" spc="340" dirty="0">
                <a:solidFill>
                  <a:srgbClr val="FFFFFF"/>
                </a:solidFill>
                <a:latin typeface="Times New Roman"/>
                <a:cs typeface="Times New Roman"/>
              </a:rPr>
              <a:t> </a:t>
            </a:r>
            <a:r>
              <a:rPr sz="2200" dirty="0">
                <a:solidFill>
                  <a:srgbClr val="FFFFFF"/>
                </a:solidFill>
                <a:latin typeface="Times New Roman"/>
                <a:cs typeface="Times New Roman"/>
              </a:rPr>
              <a:t>called</a:t>
            </a:r>
            <a:r>
              <a:rPr sz="2200" spc="350" dirty="0">
                <a:solidFill>
                  <a:srgbClr val="FFFFFF"/>
                </a:solidFill>
                <a:latin typeface="Times New Roman"/>
                <a:cs typeface="Times New Roman"/>
              </a:rPr>
              <a:t> </a:t>
            </a:r>
            <a:r>
              <a:rPr sz="2200" dirty="0">
                <a:solidFill>
                  <a:srgbClr val="FFFFFF"/>
                </a:solidFill>
                <a:latin typeface="Times New Roman"/>
                <a:cs typeface="Times New Roman"/>
              </a:rPr>
              <a:t>independent</a:t>
            </a:r>
            <a:r>
              <a:rPr sz="2200" spc="340" dirty="0">
                <a:solidFill>
                  <a:srgbClr val="FFFFFF"/>
                </a:solidFill>
                <a:latin typeface="Times New Roman"/>
                <a:cs typeface="Times New Roman"/>
              </a:rPr>
              <a:t> </a:t>
            </a:r>
            <a:r>
              <a:rPr sz="2200" dirty="0">
                <a:solidFill>
                  <a:srgbClr val="FFFFFF"/>
                </a:solidFill>
                <a:latin typeface="Times New Roman"/>
                <a:cs typeface="Times New Roman"/>
              </a:rPr>
              <a:t>variables</a:t>
            </a:r>
            <a:r>
              <a:rPr sz="2200" spc="335" dirty="0">
                <a:solidFill>
                  <a:srgbClr val="FFFFFF"/>
                </a:solidFill>
                <a:latin typeface="Times New Roman"/>
                <a:cs typeface="Times New Roman"/>
              </a:rPr>
              <a:t> </a:t>
            </a:r>
            <a:r>
              <a:rPr sz="2200" dirty="0">
                <a:solidFill>
                  <a:srgbClr val="FFFFFF"/>
                </a:solidFill>
                <a:latin typeface="Times New Roman"/>
                <a:cs typeface="Times New Roman"/>
              </a:rPr>
              <a:t>while</a:t>
            </a:r>
            <a:r>
              <a:rPr sz="2200" spc="340" dirty="0">
                <a:solidFill>
                  <a:srgbClr val="FFFFFF"/>
                </a:solidFill>
                <a:latin typeface="Times New Roman"/>
                <a:cs typeface="Times New Roman"/>
              </a:rPr>
              <a:t> </a:t>
            </a:r>
            <a:r>
              <a:rPr sz="2200" dirty="0">
                <a:solidFill>
                  <a:srgbClr val="FFFFFF"/>
                </a:solidFill>
                <a:latin typeface="Times New Roman"/>
                <a:cs typeface="Times New Roman"/>
              </a:rPr>
              <a:t>other</a:t>
            </a:r>
            <a:r>
              <a:rPr sz="2200" spc="325" dirty="0">
                <a:solidFill>
                  <a:srgbClr val="FFFFFF"/>
                </a:solidFill>
                <a:latin typeface="Times New Roman"/>
                <a:cs typeface="Times New Roman"/>
              </a:rPr>
              <a:t> </a:t>
            </a:r>
            <a:r>
              <a:rPr sz="2200" dirty="0">
                <a:solidFill>
                  <a:srgbClr val="FFFFFF"/>
                </a:solidFill>
                <a:latin typeface="Times New Roman"/>
                <a:cs typeface="Times New Roman"/>
              </a:rPr>
              <a:t>is</a:t>
            </a:r>
            <a:r>
              <a:rPr sz="2200" spc="335" dirty="0">
                <a:solidFill>
                  <a:srgbClr val="FFFFFF"/>
                </a:solidFill>
                <a:latin typeface="Times New Roman"/>
                <a:cs typeface="Times New Roman"/>
              </a:rPr>
              <a:t> </a:t>
            </a:r>
            <a:r>
              <a:rPr sz="2200" dirty="0">
                <a:solidFill>
                  <a:srgbClr val="FFFFFF"/>
                </a:solidFill>
                <a:latin typeface="Times New Roman"/>
                <a:cs typeface="Times New Roman"/>
              </a:rPr>
              <a:t>considered</a:t>
            </a:r>
            <a:r>
              <a:rPr sz="2200" spc="335" dirty="0">
                <a:solidFill>
                  <a:srgbClr val="FFFFFF"/>
                </a:solidFill>
                <a:latin typeface="Times New Roman"/>
                <a:cs typeface="Times New Roman"/>
              </a:rPr>
              <a:t> </a:t>
            </a:r>
            <a:r>
              <a:rPr sz="2200" dirty="0">
                <a:solidFill>
                  <a:srgbClr val="FFFFFF"/>
                </a:solidFill>
                <a:latin typeface="Times New Roman"/>
                <a:cs typeface="Times New Roman"/>
              </a:rPr>
              <a:t>as</a:t>
            </a:r>
            <a:r>
              <a:rPr sz="2200" spc="330" dirty="0">
                <a:solidFill>
                  <a:srgbClr val="FFFFFF"/>
                </a:solidFill>
                <a:latin typeface="Times New Roman"/>
                <a:cs typeface="Times New Roman"/>
              </a:rPr>
              <a:t> </a:t>
            </a:r>
            <a:r>
              <a:rPr sz="2200" spc="-10" dirty="0">
                <a:solidFill>
                  <a:srgbClr val="FFFFFF"/>
                </a:solidFill>
                <a:latin typeface="Times New Roman"/>
                <a:cs typeface="Times New Roman"/>
              </a:rPr>
              <a:t>control </a:t>
            </a:r>
            <a:r>
              <a:rPr sz="2200" dirty="0">
                <a:solidFill>
                  <a:srgbClr val="FFFFFF"/>
                </a:solidFill>
                <a:latin typeface="Times New Roman"/>
                <a:cs typeface="Times New Roman"/>
              </a:rPr>
              <a:t>group</a:t>
            </a:r>
            <a:r>
              <a:rPr sz="2200" spc="380" dirty="0">
                <a:solidFill>
                  <a:srgbClr val="FFFFFF"/>
                </a:solidFill>
                <a:latin typeface="Times New Roman"/>
                <a:cs typeface="Times New Roman"/>
              </a:rPr>
              <a:t> </a:t>
            </a:r>
            <a:r>
              <a:rPr sz="2200" dirty="0">
                <a:solidFill>
                  <a:srgbClr val="FFFFFF"/>
                </a:solidFill>
                <a:latin typeface="Times New Roman"/>
                <a:cs typeface="Times New Roman"/>
              </a:rPr>
              <a:t>called</a:t>
            </a:r>
            <a:r>
              <a:rPr sz="2200" spc="390" dirty="0">
                <a:solidFill>
                  <a:srgbClr val="FFFFFF"/>
                </a:solidFill>
                <a:latin typeface="Times New Roman"/>
                <a:cs typeface="Times New Roman"/>
              </a:rPr>
              <a:t> </a:t>
            </a:r>
            <a:r>
              <a:rPr sz="2200" dirty="0">
                <a:solidFill>
                  <a:srgbClr val="FFFFFF"/>
                </a:solidFill>
                <a:latin typeface="Times New Roman"/>
                <a:cs typeface="Times New Roman"/>
              </a:rPr>
              <a:t>dependent</a:t>
            </a:r>
            <a:r>
              <a:rPr sz="2200" spc="380" dirty="0">
                <a:solidFill>
                  <a:srgbClr val="FFFFFF"/>
                </a:solidFill>
                <a:latin typeface="Times New Roman"/>
                <a:cs typeface="Times New Roman"/>
              </a:rPr>
              <a:t> </a:t>
            </a:r>
            <a:r>
              <a:rPr sz="2200" dirty="0">
                <a:solidFill>
                  <a:srgbClr val="FFFFFF"/>
                </a:solidFill>
                <a:latin typeface="Times New Roman"/>
                <a:cs typeface="Times New Roman"/>
              </a:rPr>
              <a:t>variable.</a:t>
            </a:r>
            <a:r>
              <a:rPr sz="2200" spc="350" dirty="0">
                <a:solidFill>
                  <a:srgbClr val="FFFFFF"/>
                </a:solidFill>
                <a:latin typeface="Times New Roman"/>
                <a:cs typeface="Times New Roman"/>
              </a:rPr>
              <a:t> </a:t>
            </a:r>
            <a:r>
              <a:rPr sz="2200" dirty="0">
                <a:solidFill>
                  <a:srgbClr val="FFFFFF"/>
                </a:solidFill>
                <a:latin typeface="Times New Roman"/>
                <a:cs typeface="Times New Roman"/>
              </a:rPr>
              <a:t>The</a:t>
            </a:r>
            <a:r>
              <a:rPr sz="2200" spc="380" dirty="0">
                <a:solidFill>
                  <a:srgbClr val="FFFFFF"/>
                </a:solidFill>
                <a:latin typeface="Times New Roman"/>
                <a:cs typeface="Times New Roman"/>
              </a:rPr>
              <a:t> </a:t>
            </a:r>
            <a:r>
              <a:rPr sz="2200" dirty="0">
                <a:solidFill>
                  <a:srgbClr val="FFFFFF"/>
                </a:solidFill>
                <a:latin typeface="Times New Roman"/>
                <a:cs typeface="Times New Roman"/>
              </a:rPr>
              <a:t>result</a:t>
            </a:r>
            <a:r>
              <a:rPr sz="2200" spc="375" dirty="0">
                <a:solidFill>
                  <a:srgbClr val="FFFFFF"/>
                </a:solidFill>
                <a:latin typeface="Times New Roman"/>
                <a:cs typeface="Times New Roman"/>
              </a:rPr>
              <a:t> </a:t>
            </a:r>
            <a:r>
              <a:rPr sz="2200" dirty="0">
                <a:solidFill>
                  <a:srgbClr val="FFFFFF"/>
                </a:solidFill>
                <a:latin typeface="Times New Roman"/>
                <a:cs typeface="Times New Roman"/>
              </a:rPr>
              <a:t>obtained</a:t>
            </a:r>
            <a:r>
              <a:rPr sz="2200" spc="395" dirty="0">
                <a:solidFill>
                  <a:srgbClr val="FFFFFF"/>
                </a:solidFill>
                <a:latin typeface="Times New Roman"/>
                <a:cs typeface="Times New Roman"/>
              </a:rPr>
              <a:t> </a:t>
            </a:r>
            <a:r>
              <a:rPr sz="2200" dirty="0">
                <a:solidFill>
                  <a:srgbClr val="FFFFFF"/>
                </a:solidFill>
                <a:latin typeface="Times New Roman"/>
                <a:cs typeface="Times New Roman"/>
              </a:rPr>
              <a:t>by</a:t>
            </a:r>
            <a:r>
              <a:rPr sz="2200" spc="340" dirty="0">
                <a:solidFill>
                  <a:srgbClr val="FFFFFF"/>
                </a:solidFill>
                <a:latin typeface="Times New Roman"/>
                <a:cs typeface="Times New Roman"/>
              </a:rPr>
              <a:t> </a:t>
            </a:r>
            <a:r>
              <a:rPr sz="2200" dirty="0">
                <a:solidFill>
                  <a:srgbClr val="FFFFFF"/>
                </a:solidFill>
                <a:latin typeface="Times New Roman"/>
                <a:cs typeface="Times New Roman"/>
              </a:rPr>
              <a:t>the</a:t>
            </a:r>
            <a:r>
              <a:rPr sz="2200" spc="380" dirty="0">
                <a:solidFill>
                  <a:srgbClr val="FFFFFF"/>
                </a:solidFill>
                <a:latin typeface="Times New Roman"/>
                <a:cs typeface="Times New Roman"/>
              </a:rPr>
              <a:t> </a:t>
            </a:r>
            <a:r>
              <a:rPr sz="2200" dirty="0">
                <a:solidFill>
                  <a:srgbClr val="FFFFFF"/>
                </a:solidFill>
                <a:latin typeface="Times New Roman"/>
                <a:cs typeface="Times New Roman"/>
              </a:rPr>
              <a:t>comparison</a:t>
            </a:r>
            <a:r>
              <a:rPr sz="2200" spc="375" dirty="0">
                <a:solidFill>
                  <a:srgbClr val="FFFFFF"/>
                </a:solidFill>
                <a:latin typeface="Times New Roman"/>
                <a:cs typeface="Times New Roman"/>
              </a:rPr>
              <a:t> </a:t>
            </a:r>
            <a:r>
              <a:rPr sz="2200" dirty="0">
                <a:solidFill>
                  <a:srgbClr val="FFFFFF"/>
                </a:solidFill>
                <a:latin typeface="Times New Roman"/>
                <a:cs typeface="Times New Roman"/>
              </a:rPr>
              <a:t>of</a:t>
            </a:r>
            <a:r>
              <a:rPr sz="2200" spc="360" dirty="0">
                <a:solidFill>
                  <a:srgbClr val="FFFFFF"/>
                </a:solidFill>
                <a:latin typeface="Times New Roman"/>
                <a:cs typeface="Times New Roman"/>
              </a:rPr>
              <a:t> </a:t>
            </a:r>
            <a:r>
              <a:rPr sz="2200" dirty="0">
                <a:solidFill>
                  <a:srgbClr val="FFFFFF"/>
                </a:solidFill>
                <a:latin typeface="Times New Roman"/>
                <a:cs typeface="Times New Roman"/>
              </a:rPr>
              <a:t>both</a:t>
            </a:r>
            <a:r>
              <a:rPr sz="2200" spc="365" dirty="0">
                <a:solidFill>
                  <a:srgbClr val="FFFFFF"/>
                </a:solidFill>
                <a:latin typeface="Times New Roman"/>
                <a:cs typeface="Times New Roman"/>
              </a:rPr>
              <a:t> </a:t>
            </a:r>
            <a:r>
              <a:rPr sz="2200" dirty="0">
                <a:solidFill>
                  <a:srgbClr val="FFFFFF"/>
                </a:solidFill>
                <a:latin typeface="Times New Roman"/>
                <a:cs typeface="Times New Roman"/>
              </a:rPr>
              <a:t>the</a:t>
            </a:r>
            <a:r>
              <a:rPr sz="2200" spc="375" dirty="0">
                <a:solidFill>
                  <a:srgbClr val="FFFFFF"/>
                </a:solidFill>
                <a:latin typeface="Times New Roman"/>
                <a:cs typeface="Times New Roman"/>
              </a:rPr>
              <a:t> </a:t>
            </a:r>
            <a:r>
              <a:rPr sz="2200" spc="-25" dirty="0">
                <a:solidFill>
                  <a:srgbClr val="FFFFFF"/>
                </a:solidFill>
                <a:latin typeface="Times New Roman"/>
                <a:cs typeface="Times New Roman"/>
              </a:rPr>
              <a:t>two </a:t>
            </a:r>
            <a:r>
              <a:rPr sz="2200" dirty="0">
                <a:solidFill>
                  <a:srgbClr val="FFFFFF"/>
                </a:solidFill>
                <a:latin typeface="Times New Roman"/>
                <a:cs typeface="Times New Roman"/>
              </a:rPr>
              <a:t>groups.</a:t>
            </a:r>
            <a:r>
              <a:rPr sz="2200" spc="-55" dirty="0">
                <a:solidFill>
                  <a:srgbClr val="FFFFFF"/>
                </a:solidFill>
                <a:latin typeface="Times New Roman"/>
                <a:cs typeface="Times New Roman"/>
              </a:rPr>
              <a:t> </a:t>
            </a:r>
            <a:r>
              <a:rPr sz="2200" dirty="0">
                <a:solidFill>
                  <a:srgbClr val="FFFFFF"/>
                </a:solidFill>
                <a:latin typeface="Times New Roman"/>
                <a:cs typeface="Times New Roman"/>
              </a:rPr>
              <a:t>Both</a:t>
            </a:r>
            <a:r>
              <a:rPr sz="2200" spc="-55" dirty="0">
                <a:solidFill>
                  <a:srgbClr val="FFFFFF"/>
                </a:solidFill>
                <a:latin typeface="Times New Roman"/>
                <a:cs typeface="Times New Roman"/>
              </a:rPr>
              <a:t> </a:t>
            </a:r>
            <a:r>
              <a:rPr sz="2200" dirty="0">
                <a:solidFill>
                  <a:srgbClr val="FFFFFF"/>
                </a:solidFill>
                <a:latin typeface="Times New Roman"/>
                <a:cs typeface="Times New Roman"/>
              </a:rPr>
              <a:t>have</a:t>
            </a:r>
            <a:r>
              <a:rPr sz="2200" spc="-30" dirty="0">
                <a:solidFill>
                  <a:srgbClr val="FFFFFF"/>
                </a:solidFill>
                <a:latin typeface="Times New Roman"/>
                <a:cs typeface="Times New Roman"/>
              </a:rPr>
              <a:t> </a:t>
            </a:r>
            <a:r>
              <a:rPr sz="2200" dirty="0">
                <a:solidFill>
                  <a:srgbClr val="FFFFFF"/>
                </a:solidFill>
                <a:latin typeface="Times New Roman"/>
                <a:cs typeface="Times New Roman"/>
              </a:rPr>
              <a:t>the</a:t>
            </a:r>
            <a:r>
              <a:rPr sz="2200" spc="-30" dirty="0">
                <a:solidFill>
                  <a:srgbClr val="FFFFFF"/>
                </a:solidFill>
                <a:latin typeface="Times New Roman"/>
                <a:cs typeface="Times New Roman"/>
              </a:rPr>
              <a:t> </a:t>
            </a:r>
            <a:r>
              <a:rPr sz="2200" dirty="0">
                <a:solidFill>
                  <a:srgbClr val="FFFFFF"/>
                </a:solidFill>
                <a:latin typeface="Times New Roman"/>
                <a:cs typeface="Times New Roman"/>
              </a:rPr>
              <a:t>cause</a:t>
            </a:r>
            <a:r>
              <a:rPr sz="2200" spc="-50" dirty="0">
                <a:solidFill>
                  <a:srgbClr val="FFFFFF"/>
                </a:solidFill>
                <a:latin typeface="Times New Roman"/>
                <a:cs typeface="Times New Roman"/>
              </a:rPr>
              <a:t> </a:t>
            </a:r>
            <a:r>
              <a:rPr sz="2200" dirty="0">
                <a:solidFill>
                  <a:srgbClr val="FFFFFF"/>
                </a:solidFill>
                <a:latin typeface="Times New Roman"/>
                <a:cs typeface="Times New Roman"/>
              </a:rPr>
              <a:t>and</a:t>
            </a:r>
            <a:r>
              <a:rPr sz="2200" spc="-45" dirty="0">
                <a:solidFill>
                  <a:srgbClr val="FFFFFF"/>
                </a:solidFill>
                <a:latin typeface="Times New Roman"/>
                <a:cs typeface="Times New Roman"/>
              </a:rPr>
              <a:t> </a:t>
            </a:r>
            <a:r>
              <a:rPr sz="2200" dirty="0">
                <a:solidFill>
                  <a:srgbClr val="FFFFFF"/>
                </a:solidFill>
                <a:latin typeface="Times New Roman"/>
                <a:cs typeface="Times New Roman"/>
              </a:rPr>
              <a:t>effect</a:t>
            </a:r>
            <a:r>
              <a:rPr sz="2200" spc="-5" dirty="0">
                <a:solidFill>
                  <a:srgbClr val="FFFFFF"/>
                </a:solidFill>
                <a:latin typeface="Times New Roman"/>
                <a:cs typeface="Times New Roman"/>
              </a:rPr>
              <a:t> </a:t>
            </a:r>
            <a:r>
              <a:rPr sz="2200" dirty="0">
                <a:solidFill>
                  <a:srgbClr val="FFFFFF"/>
                </a:solidFill>
                <a:latin typeface="Times New Roman"/>
                <a:cs typeface="Times New Roman"/>
              </a:rPr>
              <a:t>relationship</a:t>
            </a:r>
            <a:r>
              <a:rPr sz="2200" spc="-40" dirty="0">
                <a:solidFill>
                  <a:srgbClr val="FFFFFF"/>
                </a:solidFill>
                <a:latin typeface="Times New Roman"/>
                <a:cs typeface="Times New Roman"/>
              </a:rPr>
              <a:t> </a:t>
            </a:r>
            <a:r>
              <a:rPr sz="2200" dirty="0">
                <a:solidFill>
                  <a:srgbClr val="FFFFFF"/>
                </a:solidFill>
                <a:latin typeface="Times New Roman"/>
                <a:cs typeface="Times New Roman"/>
              </a:rPr>
              <a:t>between</a:t>
            </a:r>
            <a:r>
              <a:rPr sz="2200" spc="-15" dirty="0">
                <a:solidFill>
                  <a:srgbClr val="FFFFFF"/>
                </a:solidFill>
                <a:latin typeface="Times New Roman"/>
                <a:cs typeface="Times New Roman"/>
              </a:rPr>
              <a:t> </a:t>
            </a:r>
            <a:r>
              <a:rPr sz="2200" dirty="0">
                <a:solidFill>
                  <a:srgbClr val="FFFFFF"/>
                </a:solidFill>
                <a:latin typeface="Times New Roman"/>
                <a:cs typeface="Times New Roman"/>
              </a:rPr>
              <a:t>each</a:t>
            </a:r>
            <a:r>
              <a:rPr sz="2200" spc="-40" dirty="0">
                <a:solidFill>
                  <a:srgbClr val="FFFFFF"/>
                </a:solidFill>
                <a:latin typeface="Times New Roman"/>
                <a:cs typeface="Times New Roman"/>
              </a:rPr>
              <a:t> </a:t>
            </a:r>
            <a:r>
              <a:rPr sz="2200" spc="-10">
                <a:solidFill>
                  <a:srgbClr val="FFFFFF"/>
                </a:solidFill>
                <a:latin typeface="Times New Roman"/>
                <a:cs typeface="Times New Roman"/>
              </a:rPr>
              <a:t>other.</a:t>
            </a:r>
            <a:endParaRPr lang="en-US" sz="2200" spc="-10" dirty="0">
              <a:solidFill>
                <a:srgbClr val="FFFFFF"/>
              </a:solidFill>
              <a:latin typeface="Times New Roman"/>
              <a:cs typeface="Times New Roman"/>
            </a:endParaRPr>
          </a:p>
          <a:p>
            <a:pPr marL="12700" marR="7620" algn="just">
              <a:lnSpc>
                <a:spcPct val="100000"/>
              </a:lnSpc>
              <a:spcBef>
                <a:spcPts val="1010"/>
              </a:spcBef>
            </a:pPr>
            <a:endParaRPr lang="en-US" sz="2200" spc="-10" dirty="0">
              <a:solidFill>
                <a:srgbClr val="FFFFFF"/>
              </a:solidFill>
              <a:latin typeface="Times New Roman"/>
              <a:cs typeface="Times New Roman"/>
            </a:endParaRPr>
          </a:p>
          <a:p>
            <a:pPr algn="just"/>
            <a:r>
              <a:rPr lang="en-IN" sz="2200" b="1" dirty="0">
                <a:solidFill>
                  <a:schemeClr val="bg1"/>
                </a:solidFill>
                <a:latin typeface="Times New Roman" pitchFamily="18" charset="0"/>
                <a:cs typeface="Times New Roman" pitchFamily="18" charset="0"/>
              </a:rPr>
              <a:t>5. Correlation Research Design</a:t>
            </a:r>
          </a:p>
          <a:p>
            <a:pPr algn="just"/>
            <a:r>
              <a:rPr lang="en-IN" sz="2200" dirty="0">
                <a:solidFill>
                  <a:schemeClr val="bg1"/>
                </a:solidFill>
                <a:latin typeface="Times New Roman" pitchFamily="18" charset="0"/>
                <a:cs typeface="Times New Roman" pitchFamily="18" charset="0"/>
              </a:rPr>
              <a:t>This kind of research design studies the extent of the connection between two or more variables without influencing them. Such research assists in determining whether variations in one variable are related to variations in another. For example, research could be conducted on the link between the level of exercise and the level of health among the participants. While the method of correlation research is rather valuable when investigating relations between variables, it is essential to remember that such a method does not allow for causality establishment.</a:t>
            </a:r>
          </a:p>
          <a:p>
            <a:pPr algn="just"/>
            <a:endParaRPr lang="en-US" sz="2000" dirty="0">
              <a:solidFill>
                <a:schemeClr val="bg1"/>
              </a:solidFill>
              <a:latin typeface="Times New Roman" pitchFamily="18" charset="0"/>
              <a:cs typeface="Times New Roman" pitchFamily="18" charset="0"/>
            </a:endParaRPr>
          </a:p>
          <a:p>
            <a:pPr algn="just"/>
            <a:endParaRPr lang="en-IN" sz="2000" dirty="0">
              <a:solidFill>
                <a:schemeClr val="bg1"/>
              </a:solidFill>
              <a:latin typeface="Times New Roman" pitchFamily="18" charset="0"/>
              <a:cs typeface="Times New Roman" pitchFamily="18" charset="0"/>
            </a:endParaRPr>
          </a:p>
          <a:p>
            <a:pPr marL="12700" marR="7620" algn="just">
              <a:lnSpc>
                <a:spcPct val="100000"/>
              </a:lnSpc>
              <a:spcBef>
                <a:spcPts val="1010"/>
              </a:spcBef>
            </a:pPr>
            <a:endParaRPr sz="2200">
              <a:latin typeface="Times New Roman"/>
              <a:cs typeface="Times New Roman"/>
            </a:endParaRPr>
          </a:p>
        </p:txBody>
      </p:sp>
      <p:sp>
        <p:nvSpPr>
          <p:cNvPr id="12" name="Rectangle 11"/>
          <p:cNvSpPr/>
          <p:nvPr/>
        </p:nvSpPr>
        <p:spPr>
          <a:xfrm>
            <a:off x="152400" y="0"/>
            <a:ext cx="5486400" cy="369332"/>
          </a:xfrm>
          <a:prstGeom prst="rect">
            <a:avLst/>
          </a:prstGeom>
        </p:spPr>
        <p:txBody>
          <a:bodyPr wrap="square">
            <a:spAutoFit/>
          </a:bodyPr>
          <a:lstStyle/>
          <a:p>
            <a:r>
              <a:rPr lang="en-IN" b="1" spc="-145" dirty="0">
                <a:solidFill>
                  <a:schemeClr val="bg1"/>
                </a:solidFill>
                <a:latin typeface="Tahoma"/>
                <a:cs typeface="Tahoma"/>
              </a:rPr>
              <a:t>Types</a:t>
            </a:r>
            <a:r>
              <a:rPr lang="en-IN" b="1" spc="-165" dirty="0">
                <a:solidFill>
                  <a:schemeClr val="bg1"/>
                </a:solidFill>
                <a:latin typeface="Tahoma"/>
                <a:cs typeface="Tahoma"/>
              </a:rPr>
              <a:t> </a:t>
            </a:r>
            <a:r>
              <a:rPr lang="en-IN" b="1" spc="-90" dirty="0">
                <a:solidFill>
                  <a:schemeClr val="bg1"/>
                </a:solidFill>
                <a:latin typeface="Tahoma"/>
                <a:cs typeface="Tahoma"/>
              </a:rPr>
              <a:t>of</a:t>
            </a:r>
            <a:r>
              <a:rPr lang="en-IN" b="1" spc="-215" dirty="0">
                <a:solidFill>
                  <a:schemeClr val="bg1"/>
                </a:solidFill>
                <a:latin typeface="Tahoma"/>
                <a:cs typeface="Tahoma"/>
              </a:rPr>
              <a:t> </a:t>
            </a:r>
            <a:r>
              <a:rPr lang="en-IN" b="1" spc="-50" dirty="0">
                <a:solidFill>
                  <a:schemeClr val="bg1"/>
                </a:solidFill>
                <a:latin typeface="Tahoma"/>
                <a:cs typeface="Tahoma"/>
              </a:rPr>
              <a:t>Research</a:t>
            </a:r>
            <a:r>
              <a:rPr lang="en-IN" b="1" spc="-215" dirty="0">
                <a:solidFill>
                  <a:schemeClr val="bg1"/>
                </a:solidFill>
                <a:latin typeface="Tahoma"/>
                <a:cs typeface="Tahoma"/>
              </a:rPr>
              <a:t> </a:t>
            </a:r>
            <a:r>
              <a:rPr lang="en-IN" b="1" spc="-65" dirty="0">
                <a:solidFill>
                  <a:schemeClr val="bg1"/>
                </a:solidFill>
                <a:latin typeface="Tahoma"/>
                <a:cs typeface="Tahoma"/>
              </a:rPr>
              <a:t>Design</a:t>
            </a:r>
            <a:endParaRPr lang="en-IN"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581</TotalTime>
  <Words>4963</Words>
  <Application>Microsoft Office PowerPoint</Application>
  <PresentationFormat>Custom</PresentationFormat>
  <Paragraphs>654</Paragraphs>
  <Slides>71</Slides>
  <Notes>0</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PowerPoint Presentation</vt:lpstr>
      <vt:lpstr>Business Research Design Meaning</vt:lpstr>
      <vt:lpstr>Business Research Design Meaning</vt:lpstr>
      <vt:lpstr>PowerPoint Presentation</vt:lpstr>
      <vt:lpstr>PowerPoint Presentation</vt:lpstr>
      <vt:lpstr>Types of Research Design</vt:lpstr>
      <vt:lpstr>PowerPoint Presentation</vt:lpstr>
      <vt:lpstr>PowerPoint Presentation</vt:lpstr>
      <vt:lpstr>PowerPoint Presentation</vt:lpstr>
      <vt:lpstr>Significance of Research Design</vt:lpstr>
      <vt:lpstr>Significance of Research Design</vt:lpstr>
      <vt:lpstr>Process of Research Design  </vt:lpstr>
      <vt:lpstr>Process of Research Design  </vt:lpstr>
      <vt:lpstr>Process of Research Design  </vt:lpstr>
      <vt:lpstr>Process of Research Design  </vt:lpstr>
      <vt:lpstr>Process of Research Design  </vt:lpstr>
      <vt:lpstr>Process of Research Design  </vt:lpstr>
      <vt:lpstr>Process of Research Design  </vt:lpstr>
      <vt:lpstr>Process of Research Design  </vt:lpstr>
      <vt:lpstr>Errors Affecting Research Designs</vt:lpstr>
      <vt:lpstr>Errors Affecting Research Designs</vt:lpstr>
      <vt:lpstr>Errors Affecting Research Designs</vt:lpstr>
      <vt:lpstr>Errors Affecting Research Designs</vt:lpstr>
      <vt:lpstr>Errors Affecting Research Designs</vt:lpstr>
      <vt:lpstr>Errors Affecting Research Designs</vt:lpstr>
      <vt:lpstr>Exploratory research: Definition</vt:lpstr>
      <vt:lpstr>Characteristics of Exploratory research</vt:lpstr>
      <vt:lpstr>Characteristics of Exploratory research</vt:lpstr>
      <vt:lpstr>Types and methodologies of Exploratory research</vt:lpstr>
      <vt:lpstr>Types of Exploratory Research Design</vt:lpstr>
      <vt:lpstr>Types of Exploratory Research Design</vt:lpstr>
      <vt:lpstr>Types of Exploratory Research Design</vt:lpstr>
      <vt:lpstr>Types of Exploratory Research Design</vt:lpstr>
      <vt:lpstr>Types of Exploratory Research Design</vt:lpstr>
      <vt:lpstr>Significance of Focus Groups </vt:lpstr>
      <vt:lpstr>Limitations of Focus Groups </vt:lpstr>
      <vt:lpstr>Types of Exploratory Research Design</vt:lpstr>
      <vt:lpstr>Types of Exploratory Research Design</vt:lpstr>
      <vt:lpstr>Types of Exploratory Research Design</vt:lpstr>
      <vt:lpstr>Types of Exploratory Research Design</vt:lpstr>
      <vt:lpstr>Exploratory research: Steps to conduct a research</vt:lpstr>
      <vt:lpstr>Advantages of Exploratory research</vt:lpstr>
      <vt:lpstr>Disadvantages of Exploratory research</vt:lpstr>
      <vt:lpstr>Importance of Exploratory research</vt:lpstr>
      <vt:lpstr>Conclusive Research Design</vt:lpstr>
      <vt:lpstr>PowerPoint Presentation</vt:lpstr>
      <vt:lpstr>PowerPoint Presentation</vt:lpstr>
      <vt:lpstr>Types of Descriptive Research</vt:lpstr>
      <vt:lpstr>PowerPoint Presentation</vt:lpstr>
      <vt:lpstr>Cross-sectional study</vt:lpstr>
      <vt:lpstr>Cross-sectional study</vt:lpstr>
      <vt:lpstr>Key Features of Cross-Sectional Research:</vt:lpstr>
      <vt:lpstr>Longitudinal Study</vt:lpstr>
      <vt:lpstr>Key Features of Longitudinal Research Design: </vt:lpstr>
      <vt:lpstr>Experimental Design : Definition</vt:lpstr>
      <vt:lpstr>Key Features of Experimental Research Design: </vt:lpstr>
      <vt:lpstr>Classification/Types of Experimental Designs</vt:lpstr>
      <vt:lpstr>1. Formal Research</vt:lpstr>
      <vt:lpstr>Formal Research</vt:lpstr>
      <vt:lpstr>1. Informal Research</vt:lpstr>
      <vt:lpstr>2. Pre-experimental Research Design</vt:lpstr>
      <vt:lpstr>Terms to Understand</vt:lpstr>
      <vt:lpstr>Types of Pre-experimental Research Design</vt:lpstr>
      <vt:lpstr>True-experimental Research Design</vt:lpstr>
      <vt:lpstr>True-experimental Research Design</vt:lpstr>
      <vt:lpstr>Quasi-Experimental Design</vt:lpstr>
      <vt:lpstr>Statistical experimental design.</vt:lpstr>
      <vt:lpstr>Statistical experimental design.</vt:lpstr>
      <vt:lpstr>Randomised Block Design</vt:lpstr>
      <vt:lpstr>Key Concepts: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Methodology and IPR (22MBA23)</dc:title>
  <dc:creator>admin</dc:creator>
  <cp:lastModifiedBy>User</cp:lastModifiedBy>
  <cp:revision>234</cp:revision>
  <dcterms:created xsi:type="dcterms:W3CDTF">2025-06-05T07:50:04Z</dcterms:created>
  <dcterms:modified xsi:type="dcterms:W3CDTF">2025-07-08T07:50:03Z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2025-06-05T00:00:00Z</vt:filetime>
  </property>
  <property fmtid="{D5CDD505-2E9C-101B-9397-08002B2CF9AE}" pid="3" name="LastSaved">
    <vt:filetime>2025-06-05T00:00:00Z</vt:filetime>
  </property>
  <property fmtid="{D5CDD505-2E9C-101B-9397-08002B2CF9AE}" pid="4" name="Producer">
    <vt:lpwstr>iLovePDF</vt:lpwstr>
  </property>
</Properties>
</file>