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6A8CC2-2BB0-4CBB-8F73-FCE67F083651}" v="8" dt="2025-06-13T06:26:03.1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kshmi Aachalkar" userId="2845ad67e40629c0" providerId="LiveId" clId="{1A6A8CC2-2BB0-4CBB-8F73-FCE67F083651}"/>
    <pc:docChg chg="undo custSel modSld modMainMaster">
      <pc:chgData name="Lakshmi Aachalkar" userId="2845ad67e40629c0" providerId="LiveId" clId="{1A6A8CC2-2BB0-4CBB-8F73-FCE67F083651}" dt="2025-06-19T06:06:30.190" v="120" actId="255"/>
      <pc:docMkLst>
        <pc:docMk/>
      </pc:docMkLst>
      <pc:sldChg chg="modSp mod">
        <pc:chgData name="Lakshmi Aachalkar" userId="2845ad67e40629c0" providerId="LiveId" clId="{1A6A8CC2-2BB0-4CBB-8F73-FCE67F083651}" dt="2025-06-13T06:31:12.525" v="78" actId="20577"/>
        <pc:sldMkLst>
          <pc:docMk/>
          <pc:sldMk cId="566914290" sldId="256"/>
        </pc:sldMkLst>
        <pc:spChg chg="mod">
          <ac:chgData name="Lakshmi Aachalkar" userId="2845ad67e40629c0" providerId="LiveId" clId="{1A6A8CC2-2BB0-4CBB-8F73-FCE67F083651}" dt="2025-06-13T06:31:12.525" v="78" actId="20577"/>
          <ac:spMkLst>
            <pc:docMk/>
            <pc:sldMk cId="566914290" sldId="256"/>
            <ac:spMk id="2" creationId="{F34D54D2-7569-5FF4-4ECA-5CFE2A941F47}"/>
          </ac:spMkLst>
        </pc:spChg>
      </pc:sldChg>
      <pc:sldChg chg="addSp delSp modSp mod">
        <pc:chgData name="Lakshmi Aachalkar" userId="2845ad67e40629c0" providerId="LiveId" clId="{1A6A8CC2-2BB0-4CBB-8F73-FCE67F083651}" dt="2025-06-19T06:06:30.190" v="120" actId="255"/>
        <pc:sldMkLst>
          <pc:docMk/>
          <pc:sldMk cId="4134396789" sldId="257"/>
        </pc:sldMkLst>
        <pc:spChg chg="mod">
          <ac:chgData name="Lakshmi Aachalkar" userId="2845ad67e40629c0" providerId="LiveId" clId="{1A6A8CC2-2BB0-4CBB-8F73-FCE67F083651}" dt="2025-06-19T06:06:30.190" v="120" actId="255"/>
          <ac:spMkLst>
            <pc:docMk/>
            <pc:sldMk cId="4134396789" sldId="257"/>
            <ac:spMk id="3" creationId="{C38D30DE-1C61-2C2F-C8DC-9000170852CA}"/>
          </ac:spMkLst>
        </pc:spChg>
      </pc:sldChg>
      <pc:sldChg chg="delSp mod">
        <pc:chgData name="Lakshmi Aachalkar" userId="2845ad67e40629c0" providerId="LiveId" clId="{1A6A8CC2-2BB0-4CBB-8F73-FCE67F083651}" dt="2025-06-13T06:27:12.799" v="45" actId="21"/>
        <pc:sldMkLst>
          <pc:docMk/>
          <pc:sldMk cId="1584469150" sldId="258"/>
        </pc:sldMkLst>
      </pc:sldChg>
      <pc:sldChg chg="delSp mod">
        <pc:chgData name="Lakshmi Aachalkar" userId="2845ad67e40629c0" providerId="LiveId" clId="{1A6A8CC2-2BB0-4CBB-8F73-FCE67F083651}" dt="2025-06-13T06:27:16.712" v="46" actId="21"/>
        <pc:sldMkLst>
          <pc:docMk/>
          <pc:sldMk cId="2098166268" sldId="259"/>
        </pc:sldMkLst>
      </pc:sldChg>
      <pc:sldChg chg="delSp mod">
        <pc:chgData name="Lakshmi Aachalkar" userId="2845ad67e40629c0" providerId="LiveId" clId="{1A6A8CC2-2BB0-4CBB-8F73-FCE67F083651}" dt="2025-06-13T06:27:20.517" v="47" actId="21"/>
        <pc:sldMkLst>
          <pc:docMk/>
          <pc:sldMk cId="1761852751" sldId="260"/>
        </pc:sldMkLst>
      </pc:sldChg>
      <pc:sldChg chg="delSp mod">
        <pc:chgData name="Lakshmi Aachalkar" userId="2845ad67e40629c0" providerId="LiveId" clId="{1A6A8CC2-2BB0-4CBB-8F73-FCE67F083651}" dt="2025-06-13T06:27:23.594" v="48" actId="21"/>
        <pc:sldMkLst>
          <pc:docMk/>
          <pc:sldMk cId="161484419" sldId="261"/>
        </pc:sldMkLst>
      </pc:sldChg>
      <pc:sldChg chg="delSp mod">
        <pc:chgData name="Lakshmi Aachalkar" userId="2845ad67e40629c0" providerId="LiveId" clId="{1A6A8CC2-2BB0-4CBB-8F73-FCE67F083651}" dt="2025-06-13T06:27:27.341" v="49" actId="21"/>
        <pc:sldMkLst>
          <pc:docMk/>
          <pc:sldMk cId="3087111109" sldId="262"/>
        </pc:sldMkLst>
      </pc:sldChg>
      <pc:sldChg chg="delSp mod">
        <pc:chgData name="Lakshmi Aachalkar" userId="2845ad67e40629c0" providerId="LiveId" clId="{1A6A8CC2-2BB0-4CBB-8F73-FCE67F083651}" dt="2025-06-13T06:27:30.996" v="50" actId="21"/>
        <pc:sldMkLst>
          <pc:docMk/>
          <pc:sldMk cId="4191626109" sldId="263"/>
        </pc:sldMkLst>
      </pc:sldChg>
      <pc:sldChg chg="delSp mod">
        <pc:chgData name="Lakshmi Aachalkar" userId="2845ad67e40629c0" providerId="LiveId" clId="{1A6A8CC2-2BB0-4CBB-8F73-FCE67F083651}" dt="2025-06-13T06:27:34.554" v="51" actId="21"/>
        <pc:sldMkLst>
          <pc:docMk/>
          <pc:sldMk cId="2441739711" sldId="264"/>
        </pc:sldMkLst>
      </pc:sldChg>
      <pc:sldChg chg="delSp mod">
        <pc:chgData name="Lakshmi Aachalkar" userId="2845ad67e40629c0" providerId="LiveId" clId="{1A6A8CC2-2BB0-4CBB-8F73-FCE67F083651}" dt="2025-06-13T06:27:37.838" v="52" actId="21"/>
        <pc:sldMkLst>
          <pc:docMk/>
          <pc:sldMk cId="666107108" sldId="265"/>
        </pc:sldMkLst>
      </pc:sldChg>
      <pc:sldChg chg="delSp mod">
        <pc:chgData name="Lakshmi Aachalkar" userId="2845ad67e40629c0" providerId="LiveId" clId="{1A6A8CC2-2BB0-4CBB-8F73-FCE67F083651}" dt="2025-06-13T06:27:41.070" v="53" actId="21"/>
        <pc:sldMkLst>
          <pc:docMk/>
          <pc:sldMk cId="1708214388" sldId="266"/>
        </pc:sldMkLst>
      </pc:sldChg>
      <pc:sldChg chg="delSp mod">
        <pc:chgData name="Lakshmi Aachalkar" userId="2845ad67e40629c0" providerId="LiveId" clId="{1A6A8CC2-2BB0-4CBB-8F73-FCE67F083651}" dt="2025-06-13T06:27:44.872" v="54" actId="21"/>
        <pc:sldMkLst>
          <pc:docMk/>
          <pc:sldMk cId="1214295480" sldId="267"/>
        </pc:sldMkLst>
      </pc:sldChg>
      <pc:sldChg chg="delSp mod">
        <pc:chgData name="Lakshmi Aachalkar" userId="2845ad67e40629c0" providerId="LiveId" clId="{1A6A8CC2-2BB0-4CBB-8F73-FCE67F083651}" dt="2025-06-13T06:27:48.522" v="55" actId="21"/>
        <pc:sldMkLst>
          <pc:docMk/>
          <pc:sldMk cId="3442256103" sldId="268"/>
        </pc:sldMkLst>
      </pc:sldChg>
      <pc:sldChg chg="delSp mod">
        <pc:chgData name="Lakshmi Aachalkar" userId="2845ad67e40629c0" providerId="LiveId" clId="{1A6A8CC2-2BB0-4CBB-8F73-FCE67F083651}" dt="2025-06-13T06:27:51.714" v="56" actId="21"/>
        <pc:sldMkLst>
          <pc:docMk/>
          <pc:sldMk cId="286617770" sldId="269"/>
        </pc:sldMkLst>
      </pc:sldChg>
      <pc:sldChg chg="delSp mod">
        <pc:chgData name="Lakshmi Aachalkar" userId="2845ad67e40629c0" providerId="LiveId" clId="{1A6A8CC2-2BB0-4CBB-8F73-FCE67F083651}" dt="2025-06-13T06:27:54.784" v="57" actId="21"/>
        <pc:sldMkLst>
          <pc:docMk/>
          <pc:sldMk cId="1189651853" sldId="270"/>
        </pc:sldMkLst>
      </pc:sldChg>
      <pc:sldChg chg="delSp mod">
        <pc:chgData name="Lakshmi Aachalkar" userId="2845ad67e40629c0" providerId="LiveId" clId="{1A6A8CC2-2BB0-4CBB-8F73-FCE67F083651}" dt="2025-06-13T06:27:58.064" v="58" actId="21"/>
        <pc:sldMkLst>
          <pc:docMk/>
          <pc:sldMk cId="595814051" sldId="271"/>
        </pc:sldMkLst>
      </pc:sldChg>
      <pc:sldChg chg="delSp mod">
        <pc:chgData name="Lakshmi Aachalkar" userId="2845ad67e40629c0" providerId="LiveId" clId="{1A6A8CC2-2BB0-4CBB-8F73-FCE67F083651}" dt="2025-06-13T06:28:01.772" v="59" actId="21"/>
        <pc:sldMkLst>
          <pc:docMk/>
          <pc:sldMk cId="3141835539" sldId="272"/>
        </pc:sldMkLst>
      </pc:sldChg>
      <pc:sldChg chg="delSp mod">
        <pc:chgData name="Lakshmi Aachalkar" userId="2845ad67e40629c0" providerId="LiveId" clId="{1A6A8CC2-2BB0-4CBB-8F73-FCE67F083651}" dt="2025-06-13T06:28:35.608" v="60" actId="21"/>
        <pc:sldMkLst>
          <pc:docMk/>
          <pc:sldMk cId="2103302938" sldId="273"/>
        </pc:sldMkLst>
      </pc:sldChg>
      <pc:sldChg chg="delSp mod">
        <pc:chgData name="Lakshmi Aachalkar" userId="2845ad67e40629c0" providerId="LiveId" clId="{1A6A8CC2-2BB0-4CBB-8F73-FCE67F083651}" dt="2025-06-13T06:28:39.035" v="61" actId="21"/>
        <pc:sldMkLst>
          <pc:docMk/>
          <pc:sldMk cId="2911426286" sldId="274"/>
        </pc:sldMkLst>
      </pc:sldChg>
      <pc:sldChg chg="delSp mod">
        <pc:chgData name="Lakshmi Aachalkar" userId="2845ad67e40629c0" providerId="LiveId" clId="{1A6A8CC2-2BB0-4CBB-8F73-FCE67F083651}" dt="2025-06-13T06:28:42.254" v="62" actId="21"/>
        <pc:sldMkLst>
          <pc:docMk/>
          <pc:sldMk cId="869482746" sldId="275"/>
        </pc:sldMkLst>
      </pc:sldChg>
      <pc:sldChg chg="delSp mod">
        <pc:chgData name="Lakshmi Aachalkar" userId="2845ad67e40629c0" providerId="LiveId" clId="{1A6A8CC2-2BB0-4CBB-8F73-FCE67F083651}" dt="2025-06-13T06:28:45.042" v="63" actId="21"/>
        <pc:sldMkLst>
          <pc:docMk/>
          <pc:sldMk cId="3373478377" sldId="276"/>
        </pc:sldMkLst>
      </pc:sldChg>
      <pc:sldMasterChg chg="addSp delSp modSp mod modSldLayout">
        <pc:chgData name="Lakshmi Aachalkar" userId="2845ad67e40629c0" providerId="LiveId" clId="{1A6A8CC2-2BB0-4CBB-8F73-FCE67F083651}" dt="2025-06-13T06:26:56.933" v="43" actId="21"/>
        <pc:sldMasterMkLst>
          <pc:docMk/>
          <pc:sldMasterMk cId="4286944216" sldId="2147483648"/>
        </pc:sldMasterMkLst>
        <pc:picChg chg="add mod">
          <ac:chgData name="Lakshmi Aachalkar" userId="2845ad67e40629c0" providerId="LiveId" clId="{1A6A8CC2-2BB0-4CBB-8F73-FCE67F083651}" dt="2025-06-13T06:26:53.004" v="42" actId="14100"/>
          <ac:picMkLst>
            <pc:docMk/>
            <pc:sldMasterMk cId="4286944216" sldId="2147483648"/>
            <ac:picMk id="11" creationId="{9E0C6781-FA18-10CA-9210-54C6F34841FC}"/>
          </ac:picMkLst>
        </pc:picChg>
        <pc:sldLayoutChg chg="addSp delSp modSp mod">
          <pc:chgData name="Lakshmi Aachalkar" userId="2845ad67e40629c0" providerId="LiveId" clId="{1A6A8CC2-2BB0-4CBB-8F73-FCE67F083651}" dt="2025-06-13T06:26:09.466" v="30" actId="22"/>
          <pc:sldLayoutMkLst>
            <pc:docMk/>
            <pc:sldMasterMk cId="4286944216" sldId="2147483648"/>
            <pc:sldLayoutMk cId="2443254383" sldId="2147483650"/>
          </pc:sldLayoutMkLst>
          <pc:spChg chg="add del">
            <ac:chgData name="Lakshmi Aachalkar" userId="2845ad67e40629c0" providerId="LiveId" clId="{1A6A8CC2-2BB0-4CBB-8F73-FCE67F083651}" dt="2025-06-13T06:26:04.750" v="23" actId="21"/>
            <ac:spMkLst>
              <pc:docMk/>
              <pc:sldMasterMk cId="4286944216" sldId="2147483648"/>
              <pc:sldLayoutMk cId="2443254383" sldId="2147483650"/>
              <ac:spMk id="2" creationId="{9DC9A022-8D2C-0DC9-9D9D-EB49A31D991C}"/>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B9FEC-1C64-0B14-6612-6362220F6D27}"/>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4D29ACE-D898-BF79-A8BC-86E94E317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524DE15D-5741-2AD7-82E8-176D6572161D}"/>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5" name="Footer Placeholder 4">
            <a:extLst>
              <a:ext uri="{FF2B5EF4-FFF2-40B4-BE49-F238E27FC236}">
                <a16:creationId xmlns:a16="http://schemas.microsoft.com/office/drawing/2014/main" id="{02EC7751-DFF4-4683-DDE6-9A3877FBC13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F7B8852-AE68-272C-EF94-256289FABA72}"/>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1233145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B60B4-5F07-1B82-E085-30FAB93E4C9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68F54EC-E295-EA7E-A1AE-26E6367F3B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69B2C6-11A4-7B34-0C69-2B7DA61CD948}"/>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5" name="Footer Placeholder 4">
            <a:extLst>
              <a:ext uri="{FF2B5EF4-FFF2-40B4-BE49-F238E27FC236}">
                <a16:creationId xmlns:a16="http://schemas.microsoft.com/office/drawing/2014/main" id="{97B49177-625C-EBEA-DBAC-5C7285ECB59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16E3894-5A13-B86C-44F2-9D522D068164}"/>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3219472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4C7E62-E77C-7B9C-1A8F-953E4A90758C}"/>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40B6A84-186A-5ADD-94AD-6F66A5B0792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C52CD30-1C75-09E1-18C2-F42ECE5763DF}"/>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5" name="Footer Placeholder 4">
            <a:extLst>
              <a:ext uri="{FF2B5EF4-FFF2-40B4-BE49-F238E27FC236}">
                <a16:creationId xmlns:a16="http://schemas.microsoft.com/office/drawing/2014/main" id="{6A5D4F91-BA2B-1CAB-E0D6-099AA1DED98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3590FB-ED47-7CEF-BF8E-38144A47E896}"/>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4111843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9A022-8D2C-0DC9-9D9D-EB49A31D991C}"/>
              </a:ext>
            </a:extLst>
          </p:cNvPr>
          <p:cNvSpPr>
            <a:spLocks noGrp="1"/>
          </p:cNvSpPr>
          <p:nvPr>
            <p:ph type="title"/>
          </p:nvPr>
        </p:nvSpPr>
        <p:spPr>
          <a:xfrm>
            <a:off x="838200" y="365125"/>
            <a:ext cx="10515600" cy="1325563"/>
          </a:xfrm>
          <a:prstGeom prst="rect">
            <a:avLst/>
          </a:prstGeom>
        </p:spPr>
        <p:txBody>
          <a:bodyPr/>
          <a:lstStyle/>
          <a:p>
            <a:r>
              <a:rPr lang="en-US" dirty="0"/>
              <a:t>Click to edit Master title style</a:t>
            </a:r>
            <a:endParaRPr lang="en-IN" dirty="0"/>
          </a:p>
        </p:txBody>
      </p:sp>
      <p:sp>
        <p:nvSpPr>
          <p:cNvPr id="3" name="Content Placeholder 2">
            <a:extLst>
              <a:ext uri="{FF2B5EF4-FFF2-40B4-BE49-F238E27FC236}">
                <a16:creationId xmlns:a16="http://schemas.microsoft.com/office/drawing/2014/main" id="{F55E7EA5-F00A-18C9-D961-D7577228FE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9F7A901-A4C6-D6BD-10B2-85C530147F7F}"/>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5" name="Footer Placeholder 4">
            <a:extLst>
              <a:ext uri="{FF2B5EF4-FFF2-40B4-BE49-F238E27FC236}">
                <a16:creationId xmlns:a16="http://schemas.microsoft.com/office/drawing/2014/main" id="{5A5C5739-6204-985C-3962-0BD6426D885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7CF7668-8FD0-DDD4-2DC7-5D2952D62481}"/>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2443254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71B10-04A8-E21C-4D10-5DE938AAE16C}"/>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6B258FC-5E1F-AA9B-F2F9-B338A06865A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ED1DFC-0CFB-13B8-B971-8C6606143BF0}"/>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5" name="Footer Placeholder 4">
            <a:extLst>
              <a:ext uri="{FF2B5EF4-FFF2-40B4-BE49-F238E27FC236}">
                <a16:creationId xmlns:a16="http://schemas.microsoft.com/office/drawing/2014/main" id="{D1504EA2-5762-D4A6-88AD-59A0CE2C2DC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0D22C3D-05C5-7F38-ACA5-B2BF04B7C387}"/>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3470437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744BD-6F74-B5CB-A40B-00689847B8E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6B591C5-452E-3A82-9FAF-5B9E91BC08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56DA686-C627-D936-399D-1C386768A50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20CEEA7-3A7A-D2D6-5EF6-0A879B18EBDF}"/>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6" name="Footer Placeholder 5">
            <a:extLst>
              <a:ext uri="{FF2B5EF4-FFF2-40B4-BE49-F238E27FC236}">
                <a16:creationId xmlns:a16="http://schemas.microsoft.com/office/drawing/2014/main" id="{42EB65DC-301B-15DF-5072-45E7CABE0E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B599814-C861-0891-FE5B-050350655360}"/>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1418065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C72EB-F8D1-F4B0-36E3-C2B42A32788A}"/>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4FA04A4-F85C-22B1-804A-10E92FC7A4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11FD2D1-C14F-242D-C5AE-19E592AD0A1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81E8003-1139-8DD2-7873-768199D905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E1133A-2DA5-5F46-D51B-E8A6E48D7F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E81CDD3-271D-6235-24F2-4F84F23BB2CE}"/>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8" name="Footer Placeholder 7">
            <a:extLst>
              <a:ext uri="{FF2B5EF4-FFF2-40B4-BE49-F238E27FC236}">
                <a16:creationId xmlns:a16="http://schemas.microsoft.com/office/drawing/2014/main" id="{02DD7D26-0C77-0B9C-9273-8BC45E4E8597}"/>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D8CF604-9335-D3A2-9AB3-367D8A367DFE}"/>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327319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85D32-BB0F-089D-1A6A-E074895D077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0F91157-C971-93B2-A9F1-88E37BAFCDC5}"/>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4" name="Footer Placeholder 3">
            <a:extLst>
              <a:ext uri="{FF2B5EF4-FFF2-40B4-BE49-F238E27FC236}">
                <a16:creationId xmlns:a16="http://schemas.microsoft.com/office/drawing/2014/main" id="{30C59AFF-FEC7-D865-47D2-9111011567B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A0F876D-7E6D-D91A-E73D-39953E1D2FB6}"/>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23298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4F394D-ED01-BBAB-10CB-694EC3371B3C}"/>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3" name="Footer Placeholder 2">
            <a:extLst>
              <a:ext uri="{FF2B5EF4-FFF2-40B4-BE49-F238E27FC236}">
                <a16:creationId xmlns:a16="http://schemas.microsoft.com/office/drawing/2014/main" id="{D0907A19-6E94-1601-8A4C-A3E2D86C254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DCFC4D9-8567-7F2E-57AC-925C5ADBEBE4}"/>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213919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AF9D1-8E13-2924-B60B-67249363236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99ED2A4-30AA-7FF1-5E68-E861B387A2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6B4D3A5-2103-2020-349C-EB60EED14B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777B82-853D-F228-FCA4-3C921CCB6099}"/>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6" name="Footer Placeholder 5">
            <a:extLst>
              <a:ext uri="{FF2B5EF4-FFF2-40B4-BE49-F238E27FC236}">
                <a16:creationId xmlns:a16="http://schemas.microsoft.com/office/drawing/2014/main" id="{3A881B9F-3AC1-E18D-B6C3-FA15695C6B4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F646378-E243-6591-5B8B-D753953C1FFF}"/>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1353244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5D905-27C7-9198-7307-DE2BB14CEEC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851B7FB-FFD7-6E80-47B9-E34AFD36C2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7AF6448-2886-D09F-2809-B44EEDDA5F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AE055A-9999-4DFE-F8BA-B00831F7C781}"/>
              </a:ext>
            </a:extLst>
          </p:cNvPr>
          <p:cNvSpPr>
            <a:spLocks noGrp="1"/>
          </p:cNvSpPr>
          <p:nvPr>
            <p:ph type="dt" sz="half" idx="10"/>
          </p:nvPr>
        </p:nvSpPr>
        <p:spPr/>
        <p:txBody>
          <a:bodyPr/>
          <a:lstStyle/>
          <a:p>
            <a:fld id="{471EF4AE-C056-424A-9275-196BA8E0E615}" type="datetimeFigureOut">
              <a:rPr lang="en-IN" smtClean="0"/>
              <a:t>19-06-2025</a:t>
            </a:fld>
            <a:endParaRPr lang="en-IN"/>
          </a:p>
        </p:txBody>
      </p:sp>
      <p:sp>
        <p:nvSpPr>
          <p:cNvPr id="6" name="Footer Placeholder 5">
            <a:extLst>
              <a:ext uri="{FF2B5EF4-FFF2-40B4-BE49-F238E27FC236}">
                <a16:creationId xmlns:a16="http://schemas.microsoft.com/office/drawing/2014/main" id="{6B2A8D7A-ADB2-1B21-A7DE-4FFBB3EAA04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966E476-8FCD-EF65-5215-13895E394D76}"/>
              </a:ext>
            </a:extLst>
          </p:cNvPr>
          <p:cNvSpPr>
            <a:spLocks noGrp="1"/>
          </p:cNvSpPr>
          <p:nvPr>
            <p:ph type="sldNum" sz="quarter" idx="12"/>
          </p:nvPr>
        </p:nvSpPr>
        <p:spPr/>
        <p:txBody>
          <a:bodyPr/>
          <a:lstStyle/>
          <a:p>
            <a:fld id="{864E3E28-BC04-4DAD-8026-4D935363C416}" type="slidenum">
              <a:rPr lang="en-IN" smtClean="0"/>
              <a:t>‹#›</a:t>
            </a:fld>
            <a:endParaRPr lang="en-IN"/>
          </a:p>
        </p:txBody>
      </p:sp>
    </p:spTree>
    <p:extLst>
      <p:ext uri="{BB962C8B-B14F-4D97-AF65-F5344CB8AC3E}">
        <p14:creationId xmlns:p14="http://schemas.microsoft.com/office/powerpoint/2010/main" val="676272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12D410D-E6E2-EC01-EB56-51491915A6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4A41C87-1C9E-A08F-5118-F4C372560D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1EF4AE-C056-424A-9275-196BA8E0E615}" type="datetimeFigureOut">
              <a:rPr lang="en-IN" smtClean="0"/>
              <a:t>19-06-2025</a:t>
            </a:fld>
            <a:endParaRPr lang="en-IN"/>
          </a:p>
        </p:txBody>
      </p:sp>
      <p:sp>
        <p:nvSpPr>
          <p:cNvPr id="5" name="Footer Placeholder 4">
            <a:extLst>
              <a:ext uri="{FF2B5EF4-FFF2-40B4-BE49-F238E27FC236}">
                <a16:creationId xmlns:a16="http://schemas.microsoft.com/office/drawing/2014/main" id="{351825ED-73E7-65E6-6B36-8C893896D4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02655BE3-A451-9640-DA91-9B63D55DF2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4E3E28-BC04-4DAD-8026-4D935363C416}" type="slidenum">
              <a:rPr lang="en-IN" smtClean="0"/>
              <a:t>‹#›</a:t>
            </a:fld>
            <a:endParaRPr lang="en-IN"/>
          </a:p>
        </p:txBody>
      </p:sp>
      <p:pic>
        <p:nvPicPr>
          <p:cNvPr id="11" name="Picture 10">
            <a:extLst>
              <a:ext uri="{FF2B5EF4-FFF2-40B4-BE49-F238E27FC236}">
                <a16:creationId xmlns:a16="http://schemas.microsoft.com/office/drawing/2014/main" id="{9E0C6781-FA18-10CA-9210-54C6F34841FC}"/>
              </a:ext>
            </a:extLst>
          </p:cNvPr>
          <p:cNvPicPr>
            <a:picLocks noChangeAspect="1"/>
          </p:cNvPicPr>
          <p:nvPr userDrawn="1"/>
        </p:nvPicPr>
        <p:blipFill>
          <a:blip r:embed="rId13"/>
          <a:stretch>
            <a:fillRect/>
          </a:stretch>
        </p:blipFill>
        <p:spPr>
          <a:xfrm>
            <a:off x="1385454" y="230187"/>
            <a:ext cx="9633527" cy="1053667"/>
          </a:xfrm>
          <a:prstGeom prst="rect">
            <a:avLst/>
          </a:prstGeom>
        </p:spPr>
      </p:pic>
    </p:spTree>
    <p:extLst>
      <p:ext uri="{BB962C8B-B14F-4D97-AF65-F5344CB8AC3E}">
        <p14:creationId xmlns:p14="http://schemas.microsoft.com/office/powerpoint/2010/main" val="4286944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D54D2-7569-5FF4-4ECA-5CFE2A941F47}"/>
              </a:ext>
            </a:extLst>
          </p:cNvPr>
          <p:cNvSpPr>
            <a:spLocks noGrp="1"/>
          </p:cNvSpPr>
          <p:nvPr>
            <p:ph type="ctrTitle"/>
          </p:nvPr>
        </p:nvSpPr>
        <p:spPr>
          <a:xfrm>
            <a:off x="1524000" y="2045111"/>
            <a:ext cx="9144000" cy="3834580"/>
          </a:xfrm>
        </p:spPr>
        <p:txBody>
          <a:bodyPr/>
          <a:lstStyle/>
          <a:p>
            <a:r>
              <a:rPr lang="en-IN" b="1" dirty="0">
                <a:latin typeface="Times New Roman" panose="02020603050405020304" pitchFamily="18" charset="0"/>
                <a:cs typeface="Times New Roman" panose="02020603050405020304" pitchFamily="18" charset="0"/>
              </a:rPr>
              <a:t>Operations Research </a:t>
            </a:r>
            <a:br>
              <a:rPr lang="en-IN" b="1" dirty="0">
                <a:latin typeface="Times New Roman" panose="02020603050405020304" pitchFamily="18" charset="0"/>
                <a:cs typeface="Times New Roman" panose="02020603050405020304" pitchFamily="18" charset="0"/>
              </a:rPr>
            </a:br>
            <a:r>
              <a:rPr lang="en-IN" sz="2400" b="1" dirty="0">
                <a:latin typeface="Times New Roman" panose="02020603050405020304" pitchFamily="18" charset="0"/>
                <a:cs typeface="Times New Roman" panose="02020603050405020304" pitchFamily="18" charset="0"/>
              </a:rPr>
              <a:t>Subject Code – MBA204</a:t>
            </a:r>
            <a:br>
              <a:rPr lang="en-IN" sz="2400" b="1"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By </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Lakshmi M R</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Assistant Professor</a:t>
            </a:r>
            <a:br>
              <a:rPr lang="en-IN" sz="2400">
                <a:latin typeface="Times New Roman" panose="02020603050405020304" pitchFamily="18" charset="0"/>
                <a:cs typeface="Times New Roman" panose="02020603050405020304" pitchFamily="18" charset="0"/>
              </a:rPr>
            </a:br>
            <a:br>
              <a:rPr lang="en-IN" dirty="0">
                <a:latin typeface="Times New Roman" panose="02020603050405020304" pitchFamily="18" charset="0"/>
                <a:cs typeface="Times New Roman" panose="02020603050405020304" pitchFamily="18" charset="0"/>
              </a:rPr>
            </a:br>
            <a:r>
              <a:rPr lang="en-IN" sz="3600" b="1" dirty="0">
                <a:latin typeface="Times New Roman" panose="02020603050405020304" pitchFamily="18" charset="0"/>
                <a:cs typeface="Times New Roman" panose="02020603050405020304" pitchFamily="18" charset="0"/>
              </a:rPr>
              <a:t>Module 2 - Linear programming</a:t>
            </a:r>
            <a:endParaRPr lang="en-IN" sz="3600" dirty="0"/>
          </a:p>
        </p:txBody>
      </p:sp>
    </p:spTree>
    <p:extLst>
      <p:ext uri="{BB962C8B-B14F-4D97-AF65-F5344CB8AC3E}">
        <p14:creationId xmlns:p14="http://schemas.microsoft.com/office/powerpoint/2010/main" val="566914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5C16BB-235D-C50C-15C6-75B50980A0C2}"/>
              </a:ext>
            </a:extLst>
          </p:cNvPr>
          <p:cNvSpPr>
            <a:spLocks noGrp="1"/>
          </p:cNvSpPr>
          <p:nvPr>
            <p:ph idx="1"/>
          </p:nvPr>
        </p:nvSpPr>
        <p:spPr>
          <a:xfrm>
            <a:off x="838200" y="1825625"/>
            <a:ext cx="10515600" cy="4667250"/>
          </a:xfrm>
        </p:spPr>
        <p:txBody>
          <a:bodyPr>
            <a:normAutofit fontScale="85000" lnSpcReduction="20000"/>
          </a:bodyPr>
          <a:lstStyle/>
          <a:p>
            <a:pPr marL="0" indent="0">
              <a:buNone/>
            </a:pPr>
            <a:r>
              <a:rPr lang="en-IN" b="1" dirty="0">
                <a:solidFill>
                  <a:schemeClr val="tx1"/>
                </a:solidFill>
                <a:latin typeface="Times New Roman" panose="02020603050405020304" pitchFamily="18" charset="0"/>
                <a:cs typeface="Times New Roman" panose="02020603050405020304" pitchFamily="18" charset="0"/>
              </a:rPr>
              <a:t>                   Optimal &amp; Feasible Solutions by Graphical Method</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Graphical method indicates the constraints and determines the 'feasible region' on the graph. The feasible region is the area that contains all possibly feasible solutions to the problem, i.e., those solutions which satisfy all the constraints of the problem.</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The graphical method is applicable to solve the linear programming problem which involves two decision variables. One can arrive at an optimal solution to LPP by evaluating the value of the objective function at each vertex of the feasible region. It will only occur at one of the extreme points.</a:t>
            </a:r>
          </a:p>
          <a:p>
            <a:pPr>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Feasible Solutions</a:t>
            </a:r>
            <a:r>
              <a:rPr lang="en-US" dirty="0">
                <a:solidFill>
                  <a:schemeClr val="tx1"/>
                </a:solidFill>
                <a:latin typeface="Times New Roman" panose="02020603050405020304" pitchFamily="18" charset="0"/>
                <a:cs typeface="Times New Roman" panose="02020603050405020304" pitchFamily="18" charset="0"/>
              </a:rPr>
              <a:t>: These points within or on the boundary region represent feasible solutions of the problem. Any point outside the scenario is called an infeasible solution.</a:t>
            </a:r>
          </a:p>
          <a:p>
            <a:pPr>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Optimal (Most Feasible) Solution</a:t>
            </a:r>
            <a:r>
              <a:rPr lang="en-US" dirty="0">
                <a:solidFill>
                  <a:schemeClr val="tx1"/>
                </a:solidFill>
                <a:latin typeface="Times New Roman" panose="02020603050405020304" pitchFamily="18" charset="0"/>
                <a:cs typeface="Times New Roman" panose="02020603050405020304" pitchFamily="18" charset="0"/>
              </a:rPr>
              <a:t>: Any point in the emerging region that provides the right amount (maximum or minimum) of the objective function is called the optimal solution.</a:t>
            </a:r>
            <a:endParaRPr lang="en-IN" dirty="0">
              <a:solidFill>
                <a:schemeClr val="tx1"/>
              </a:solidFill>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666107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B5C437-71B4-D34E-0580-1D57BD4E39AC}"/>
              </a:ext>
            </a:extLst>
          </p:cNvPr>
          <p:cNvSpPr>
            <a:spLocks noGrp="1"/>
          </p:cNvSpPr>
          <p:nvPr>
            <p:ph idx="1"/>
          </p:nvPr>
        </p:nvSpPr>
        <p:spPr>
          <a:xfrm>
            <a:off x="838200" y="1825625"/>
            <a:ext cx="10515600" cy="4667250"/>
          </a:xfrm>
        </p:spPr>
        <p:txBody>
          <a:bodyPr>
            <a:normAutofit fontScale="85000" lnSpcReduction="20000"/>
          </a:bodyPr>
          <a:lstStyle/>
          <a:p>
            <a:pPr marL="0" indent="0">
              <a:buNone/>
            </a:pPr>
            <a:r>
              <a:rPr lang="en-IN" b="1" dirty="0">
                <a:latin typeface="Times New Roman" panose="02020603050405020304" pitchFamily="18" charset="0"/>
                <a:cs typeface="Times New Roman" panose="02020603050405020304" pitchFamily="18" charset="0"/>
              </a:rPr>
              <a:t>                      Linear Programming Methods – Graphical Method</a:t>
            </a:r>
          </a:p>
          <a:p>
            <a:pPr algn="just"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Graphical Method is another method than the Simplex method which is used to solve linear programming problems. </a:t>
            </a:r>
          </a:p>
          <a:p>
            <a:pPr algn="just"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is the best method to solve linear programming problems and requires less effort than the simplex method. </a:t>
            </a:r>
          </a:p>
          <a:p>
            <a:pPr algn="just"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While using this method we plot all the inequalities that are subjected to constraints in the given linear programming problems. </a:t>
            </a:r>
          </a:p>
          <a:p>
            <a:pPr algn="just"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As soon as all the inequalities of the given LPP are plotted in the XY graph the common region of all the inequalities gives the optimum solution. </a:t>
            </a:r>
          </a:p>
          <a:p>
            <a:pPr algn="just"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All the corner points of the feasible region are calculated and the value of the objective function at all those points is calculated then comparing these values we get the optimum solution of the LPP.</a:t>
            </a:r>
          </a:p>
          <a:p>
            <a:pPr marL="0" indent="0">
              <a:buNone/>
            </a:pPr>
            <a:endParaRPr lang="en-IN" dirty="0"/>
          </a:p>
        </p:txBody>
      </p:sp>
    </p:spTree>
    <p:extLst>
      <p:ext uri="{BB962C8B-B14F-4D97-AF65-F5344CB8AC3E}">
        <p14:creationId xmlns:p14="http://schemas.microsoft.com/office/powerpoint/2010/main" val="1708214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8CEB0FD-3F6C-0941-8F2F-099A1559899B}"/>
              </a:ext>
            </a:extLst>
          </p:cNvPr>
          <p:cNvSpPr>
            <a:spLocks noGrp="1"/>
          </p:cNvSpPr>
          <p:nvPr>
            <p:ph idx="1"/>
          </p:nvPr>
        </p:nvSpPr>
        <p:spPr>
          <a:xfrm>
            <a:off x="838200" y="1825625"/>
            <a:ext cx="10515600" cy="4594840"/>
          </a:xfrm>
        </p:spPr>
        <p:txBody>
          <a:bodyPr>
            <a:normAutofit fontScale="85000" lnSpcReduction="20000"/>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                                  Steps of Graphical Methods of LPP</a:t>
            </a:r>
          </a:p>
          <a:p>
            <a:r>
              <a:rPr lang="en-US" b="1" dirty="0">
                <a:solidFill>
                  <a:schemeClr val="tx1"/>
                </a:solidFill>
                <a:latin typeface="Times New Roman" panose="02020603050405020304" pitchFamily="18" charset="0"/>
                <a:cs typeface="Times New Roman" panose="02020603050405020304" pitchFamily="18" charset="0"/>
              </a:rPr>
              <a:t>Step 1 </a:t>
            </a:r>
            <a:r>
              <a:rPr lang="en-US" dirty="0">
                <a:solidFill>
                  <a:schemeClr val="tx1"/>
                </a:solidFill>
                <a:latin typeface="Times New Roman" panose="02020603050405020304" pitchFamily="18" charset="0"/>
                <a:cs typeface="Times New Roman" panose="02020603050405020304" pitchFamily="18" charset="0"/>
              </a:rPr>
              <a:t>- Formulate the linear programming problem.</a:t>
            </a:r>
          </a:p>
          <a:p>
            <a:r>
              <a:rPr lang="en-US" b="1" dirty="0">
                <a:solidFill>
                  <a:schemeClr val="tx1"/>
                </a:solidFill>
                <a:latin typeface="Times New Roman" panose="02020603050405020304" pitchFamily="18" charset="0"/>
                <a:cs typeface="Times New Roman" panose="02020603050405020304" pitchFamily="18" charset="0"/>
              </a:rPr>
              <a:t>Step 2 </a:t>
            </a:r>
            <a:r>
              <a:rPr lang="en-US" dirty="0">
                <a:solidFill>
                  <a:schemeClr val="tx1"/>
                </a:solidFill>
                <a:latin typeface="Times New Roman" panose="02020603050405020304" pitchFamily="18" charset="0"/>
                <a:cs typeface="Times New Roman" panose="02020603050405020304" pitchFamily="18" charset="0"/>
              </a:rPr>
              <a:t>- Inequality in the constraints is converted as equality.</a:t>
            </a:r>
          </a:p>
          <a:p>
            <a:r>
              <a:rPr lang="en-US" b="1" dirty="0">
                <a:solidFill>
                  <a:schemeClr val="tx1"/>
                </a:solidFill>
                <a:latin typeface="Times New Roman" panose="02020603050405020304" pitchFamily="18" charset="0"/>
                <a:cs typeface="Times New Roman" panose="02020603050405020304" pitchFamily="18" charset="0"/>
              </a:rPr>
              <a:t>Step 3 </a:t>
            </a:r>
            <a:r>
              <a:rPr lang="en-US" dirty="0">
                <a:solidFill>
                  <a:schemeClr val="tx1"/>
                </a:solidFill>
                <a:latin typeface="Times New Roman" panose="02020603050405020304" pitchFamily="18" charset="0"/>
                <a:cs typeface="Times New Roman" panose="02020603050405020304" pitchFamily="18" charset="0"/>
              </a:rPr>
              <a:t>- Constraint lines are constructed as equations.</a:t>
            </a:r>
          </a:p>
          <a:p>
            <a:r>
              <a:rPr lang="en-US" b="1" dirty="0">
                <a:solidFill>
                  <a:schemeClr val="tx1"/>
                </a:solidFill>
                <a:latin typeface="Times New Roman" panose="02020603050405020304" pitchFamily="18" charset="0"/>
                <a:cs typeface="Times New Roman" panose="02020603050405020304" pitchFamily="18" charset="0"/>
              </a:rPr>
              <a:t>Step 4 </a:t>
            </a:r>
            <a:r>
              <a:rPr lang="en-US" dirty="0">
                <a:solidFill>
                  <a:schemeClr val="tx1"/>
                </a:solidFill>
                <a:latin typeface="Times New Roman" panose="02020603050405020304" pitchFamily="18" charset="0"/>
                <a:cs typeface="Times New Roman" panose="02020603050405020304" pitchFamily="18" charset="0"/>
              </a:rPr>
              <a:t>-  Then 'feasible' solution region is identified.</a:t>
            </a:r>
          </a:p>
          <a:p>
            <a:r>
              <a:rPr lang="en-US" b="1" dirty="0">
                <a:solidFill>
                  <a:schemeClr val="tx1"/>
                </a:solidFill>
                <a:latin typeface="Times New Roman" panose="02020603050405020304" pitchFamily="18" charset="0"/>
                <a:cs typeface="Times New Roman" panose="02020603050405020304" pitchFamily="18" charset="0"/>
              </a:rPr>
              <a:t>Step 5 </a:t>
            </a:r>
            <a:r>
              <a:rPr lang="en-US" dirty="0">
                <a:solidFill>
                  <a:schemeClr val="tx1"/>
                </a:solidFill>
                <a:latin typeface="Times New Roman" panose="02020603050405020304" pitchFamily="18" charset="0"/>
                <a:cs typeface="Times New Roman" panose="02020603050405020304" pitchFamily="18" charset="0"/>
              </a:rPr>
              <a:t>- Then corner points of the feasible region are located.</a:t>
            </a:r>
          </a:p>
          <a:p>
            <a:r>
              <a:rPr lang="en-US" b="1" dirty="0">
                <a:solidFill>
                  <a:schemeClr val="tx1"/>
                </a:solidFill>
                <a:latin typeface="Times New Roman" panose="02020603050405020304" pitchFamily="18" charset="0"/>
                <a:cs typeface="Times New Roman" panose="02020603050405020304" pitchFamily="18" charset="0"/>
              </a:rPr>
              <a:t>Step 6 </a:t>
            </a:r>
            <a:r>
              <a:rPr lang="en-US" dirty="0">
                <a:solidFill>
                  <a:schemeClr val="tx1"/>
                </a:solidFill>
                <a:latin typeface="Times New Roman" panose="02020603050405020304" pitchFamily="18" charset="0"/>
                <a:cs typeface="Times New Roman" panose="02020603050405020304" pitchFamily="18" charset="0"/>
              </a:rPr>
              <a:t>- On the corner point, the value of the objective function is calculated.</a:t>
            </a:r>
          </a:p>
          <a:p>
            <a:r>
              <a:rPr lang="en-US" b="1" dirty="0">
                <a:solidFill>
                  <a:schemeClr val="tx1"/>
                </a:solidFill>
                <a:latin typeface="Times New Roman" panose="02020603050405020304" pitchFamily="18" charset="0"/>
                <a:cs typeface="Times New Roman" panose="02020603050405020304" pitchFamily="18" charset="0"/>
              </a:rPr>
              <a:t>Step 7 </a:t>
            </a:r>
            <a:r>
              <a:rPr lang="en-US" dirty="0">
                <a:solidFill>
                  <a:schemeClr val="tx1"/>
                </a:solidFill>
                <a:latin typeface="Times New Roman" panose="02020603050405020304" pitchFamily="18" charset="0"/>
                <a:cs typeface="Times New Roman" panose="02020603050405020304" pitchFamily="18" charset="0"/>
              </a:rPr>
              <a:t>- The point where the objective function has optimal value is selected.</a:t>
            </a:r>
          </a:p>
          <a:p>
            <a:r>
              <a:rPr lang="en-US" b="1" dirty="0">
                <a:solidFill>
                  <a:schemeClr val="tx1"/>
                </a:solidFill>
                <a:latin typeface="Times New Roman" panose="02020603050405020304" pitchFamily="18" charset="0"/>
                <a:cs typeface="Times New Roman" panose="02020603050405020304" pitchFamily="18" charset="0"/>
              </a:rPr>
              <a:t>Step 8 </a:t>
            </a:r>
            <a:r>
              <a:rPr lang="en-US" dirty="0">
                <a:solidFill>
                  <a:schemeClr val="tx1"/>
                </a:solidFill>
                <a:latin typeface="Times New Roman" panose="02020603050405020304" pitchFamily="18" charset="0"/>
                <a:cs typeface="Times New Roman" panose="02020603050405020304" pitchFamily="18" charset="0"/>
              </a:rPr>
              <a:t>- On the same graph paper, objective function is also constructed by assuming some arbitrary value of Z.</a:t>
            </a:r>
          </a:p>
          <a:p>
            <a:r>
              <a:rPr lang="en-US" b="1" dirty="0">
                <a:solidFill>
                  <a:schemeClr val="tx1"/>
                </a:solidFill>
                <a:latin typeface="Times New Roman" panose="02020603050405020304" pitchFamily="18" charset="0"/>
                <a:cs typeface="Times New Roman" panose="02020603050405020304" pitchFamily="18" charset="0"/>
              </a:rPr>
              <a:t>Step 9 </a:t>
            </a:r>
            <a:r>
              <a:rPr lang="en-US" dirty="0">
                <a:solidFill>
                  <a:schemeClr val="tx1"/>
                </a:solidFill>
                <a:latin typeface="Times New Roman" panose="02020603050405020304" pitchFamily="18" charset="0"/>
                <a:cs typeface="Times New Roman" panose="02020603050405020304" pitchFamily="18" charset="0"/>
              </a:rPr>
              <a:t>- The value of the objective function can be calculated if the optimal values occur at the corner points of the feasible region and the one which gives the optimal solution is selected.</a:t>
            </a:r>
            <a:endParaRPr lang="en-IN" dirty="0">
              <a:solidFill>
                <a:schemeClr val="tx1"/>
              </a:solidFill>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1214295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857CEB-C627-1B6F-DDB3-48718D53A60B}"/>
              </a:ext>
            </a:extLst>
          </p:cNvPr>
          <p:cNvSpPr>
            <a:spLocks noGrp="1"/>
          </p:cNvSpPr>
          <p:nvPr>
            <p:ph idx="1"/>
          </p:nvPr>
        </p:nvSpPr>
        <p:spPr>
          <a:xfrm>
            <a:off x="838200" y="1825625"/>
            <a:ext cx="10515600" cy="4667250"/>
          </a:xfrm>
        </p:spPr>
        <p:txBody>
          <a:bodyPr>
            <a:normAutofit/>
          </a:bodyPr>
          <a:lstStyle/>
          <a:p>
            <a:pPr marL="0" indent="0">
              <a:buNone/>
            </a:pPr>
            <a:r>
              <a:rPr lang="en-IN" b="1" dirty="0">
                <a:solidFill>
                  <a:schemeClr val="tx1"/>
                </a:solidFill>
                <a:latin typeface="Times New Roman" panose="02020603050405020304" pitchFamily="18" charset="0"/>
                <a:cs typeface="Times New Roman" panose="02020603050405020304" pitchFamily="18" charset="0"/>
              </a:rPr>
              <a:t>                                        Simplex Method</a:t>
            </a:r>
          </a:p>
          <a:p>
            <a:r>
              <a:rPr lang="en-US" dirty="0">
                <a:latin typeface="Times New Roman" panose="02020603050405020304" pitchFamily="18" charset="0"/>
                <a:cs typeface="Times New Roman" panose="02020603050405020304" pitchFamily="18" charset="0"/>
              </a:rPr>
              <a:t>For solving a linear programming problem which involves two or more variables, simplex method can be used. It is an iterative method and is based on the assumption of obtaining an optimal solution to the problem by the extreme point of the feasible region.</a:t>
            </a:r>
          </a:p>
          <a:p>
            <a:r>
              <a:rPr lang="en-US" dirty="0">
                <a:latin typeface="Times New Roman" panose="02020603050405020304" pitchFamily="18" charset="0"/>
                <a:cs typeface="Times New Roman" panose="02020603050405020304" pitchFamily="18" charset="0"/>
              </a:rPr>
              <a:t>Following are the Principles of Simplex Method</a:t>
            </a:r>
          </a:p>
          <a:p>
            <a:r>
              <a:rPr lang="en-US" dirty="0">
                <a:latin typeface="Times New Roman" panose="02020603050405020304" pitchFamily="18" charset="0"/>
                <a:cs typeface="Times New Roman" panose="02020603050405020304" pitchFamily="18" charset="0"/>
              </a:rPr>
              <a:t>1) Simplex method is based on the assumption of obtaining an optimum solution to LPP by the extreme point of the feasible region.</a:t>
            </a:r>
          </a:p>
          <a:p>
            <a:r>
              <a:rPr lang="en-US" dirty="0">
                <a:latin typeface="Times New Roman" panose="02020603050405020304" pitchFamily="18" charset="0"/>
                <a:cs typeface="Times New Roman" panose="02020603050405020304" pitchFamily="18" charset="0"/>
              </a:rPr>
              <a:t>2) It is an iterative process for searching a better corner point until the value of objective function is improved by shifting to another corner.</a:t>
            </a:r>
            <a:endParaRPr lang="en-IN"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3442256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1E9760-7D5C-B7D6-9F67-64E675E9956F}"/>
              </a:ext>
            </a:extLst>
          </p:cNvPr>
          <p:cNvSpPr>
            <a:spLocks noGrp="1"/>
          </p:cNvSpPr>
          <p:nvPr>
            <p:ph idx="1"/>
          </p:nvPr>
        </p:nvSpPr>
        <p:spPr>
          <a:xfrm>
            <a:off x="838200" y="1825625"/>
            <a:ext cx="10515600" cy="4850478"/>
          </a:xfrm>
        </p:spPr>
        <p:txBody>
          <a:bodyPr>
            <a:normAutofit fontScale="85000" lnSpcReduction="20000"/>
          </a:bodyPr>
          <a:lstStyle/>
          <a:p>
            <a:pPr marL="0" indent="0">
              <a:buNone/>
            </a:pPr>
            <a:r>
              <a:rPr lang="en-IN" b="1" dirty="0">
                <a:solidFill>
                  <a:schemeClr val="tx1"/>
                </a:solidFill>
                <a:latin typeface="Times New Roman" panose="02020603050405020304" pitchFamily="18" charset="0"/>
                <a:cs typeface="Times New Roman" panose="02020603050405020304" pitchFamily="18" charset="0"/>
              </a:rPr>
              <a:t>                                        Key Concepts</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Basic and Non-Basic Variables </a:t>
            </a:r>
            <a:r>
              <a:rPr lang="en-US" dirty="0">
                <a:latin typeface="Times New Roman" panose="02020603050405020304" pitchFamily="18" charset="0"/>
                <a:cs typeface="Times New Roman" panose="02020603050405020304" pitchFamily="18" charset="0"/>
              </a:rPr>
              <a:t>- Variables with coefficients of 1 in the constraints and 0 in others are basic variables, while those with other coefficients are non-basic. </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Slack, Surplus, and Artificial Variables </a:t>
            </a:r>
            <a:r>
              <a:rPr lang="en-US" dirty="0">
                <a:latin typeface="Times New Roman" panose="02020603050405020304" pitchFamily="18" charset="0"/>
                <a:cs typeface="Times New Roman" panose="02020603050405020304" pitchFamily="18" charset="0"/>
              </a:rPr>
              <a:t>- These are introduced to convert inequalities into equalities, facilitating the application of the simplex method.</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Iterative Process </a:t>
            </a:r>
            <a:r>
              <a:rPr lang="en-US" dirty="0">
                <a:latin typeface="Times New Roman" panose="02020603050405020304" pitchFamily="18" charset="0"/>
                <a:cs typeface="Times New Roman" panose="02020603050405020304" pitchFamily="18" charset="0"/>
              </a:rPr>
              <a:t>- The simplex method involves repeatedly selecting an entering variable (non-basic) and a leaving variable (basic), and updating the solution to move towards the optimal point. </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Optimality Condition </a:t>
            </a:r>
            <a:r>
              <a:rPr lang="en-US" dirty="0">
                <a:latin typeface="Times New Roman" panose="02020603050405020304" pitchFamily="18" charset="0"/>
                <a:cs typeface="Times New Roman" panose="02020603050405020304" pitchFamily="18" charset="0"/>
              </a:rPr>
              <a:t>- In maximization problems, the entering variable is the non-basic variable with the most negative coefficient in the objective function row. In minimization problems, it's the non-basic variable with the most positive coefficient. </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Feasibility Condition </a:t>
            </a:r>
            <a:r>
              <a:rPr lang="en-US" dirty="0">
                <a:latin typeface="Times New Roman" panose="02020603050405020304" pitchFamily="18" charset="0"/>
                <a:cs typeface="Times New Roman" panose="02020603050405020304" pitchFamily="18" charset="0"/>
              </a:rPr>
              <a:t>- The leaving variable is the basic variable with the smallest non-negative ratio of constraint values to the entering variable's coefficients.</a:t>
            </a:r>
            <a:endParaRPr lang="en-IN"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86617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D57D59-C5EC-7CDF-E919-7C8119C77FC2}"/>
              </a:ext>
            </a:extLst>
          </p:cNvPr>
          <p:cNvSpPr>
            <a:spLocks noGrp="1"/>
          </p:cNvSpPr>
          <p:nvPr>
            <p:ph idx="1"/>
          </p:nvPr>
        </p:nvSpPr>
        <p:spPr/>
        <p:txBody>
          <a:bodyPr/>
          <a:lstStyle/>
          <a:p>
            <a:pPr marL="0" indent="0">
              <a:buNone/>
            </a:pPr>
            <a:r>
              <a:rPr lang="en-IN" b="1" dirty="0">
                <a:solidFill>
                  <a:schemeClr val="tx1"/>
                </a:solidFill>
                <a:latin typeface="Times New Roman" panose="02020603050405020304" pitchFamily="18" charset="0"/>
                <a:cs typeface="Times New Roman" panose="02020603050405020304" pitchFamily="18" charset="0"/>
              </a:rPr>
              <a:t>          Simplex Method – Slack, Surplus, &amp; Artificial Method</a:t>
            </a:r>
          </a:p>
          <a:p>
            <a:r>
              <a:rPr lang="en-US" b="1" dirty="0">
                <a:latin typeface="Times New Roman" panose="02020603050405020304" pitchFamily="18" charset="0"/>
                <a:cs typeface="Times New Roman" panose="02020603050405020304" pitchFamily="18" charset="0"/>
              </a:rPr>
              <a:t>Slack Variables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Added to ≤ constraints to convert them into equations.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Represent the unused resource capacity.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Carries a zero coefficient in the objective function.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Example: x1 + x2 ≤ 3 becomes x1 + x2 + s1 = 3 where s1 is the slack variable.</a:t>
            </a:r>
          </a:p>
          <a:p>
            <a:pPr marL="0" indent="0">
              <a:buNone/>
            </a:pPr>
            <a:endParaRPr lang="en-IN" dirty="0"/>
          </a:p>
        </p:txBody>
      </p:sp>
    </p:spTree>
    <p:extLst>
      <p:ext uri="{BB962C8B-B14F-4D97-AF65-F5344CB8AC3E}">
        <p14:creationId xmlns:p14="http://schemas.microsoft.com/office/powerpoint/2010/main" val="1189651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8A87AC-3F97-0DD6-A09B-575EC8A0D536}"/>
              </a:ext>
            </a:extLst>
          </p:cNvPr>
          <p:cNvSpPr>
            <a:spLocks noGrp="1"/>
          </p:cNvSpPr>
          <p:nvPr>
            <p:ph idx="1"/>
          </p:nvPr>
        </p:nvSpPr>
        <p:spPr/>
        <p:txBody>
          <a:bodyPr/>
          <a:lstStyle/>
          <a:p>
            <a:pPr marL="0" indent="0">
              <a:buNone/>
            </a:pPr>
            <a:r>
              <a:rPr lang="en-US" b="1" dirty="0">
                <a:latin typeface="Times New Roman" panose="02020603050405020304" pitchFamily="18" charset="0"/>
                <a:cs typeface="Times New Roman" panose="02020603050405020304" pitchFamily="18" charset="0"/>
              </a:rPr>
              <a:t>                                    Surplus Variables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Subtracted from ≥ constraints to convert them into equations.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Represent the excess amount of a resource above the requirement, Also called negative slack variables.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Carries a zero coefficient in the objective function.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Example: x1 + x2 ≥ 3 becomes x1 + x2 - s2 = 3 where s2 is the surplus variable.</a:t>
            </a:r>
            <a:endParaRPr lang="en-IN"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595814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4D78A0-C09F-8221-C063-078F41A8CF16}"/>
              </a:ext>
            </a:extLst>
          </p:cNvPr>
          <p:cNvSpPr>
            <a:spLocks noGrp="1"/>
          </p:cNvSpPr>
          <p:nvPr>
            <p:ph idx="1"/>
          </p:nvPr>
        </p:nvSpPr>
        <p:spPr/>
        <p:txBody>
          <a:bodyPr/>
          <a:lstStyle/>
          <a:p>
            <a:pPr marL="0" indent="0">
              <a:buNone/>
            </a:pPr>
            <a:r>
              <a:rPr lang="en-US" b="1" dirty="0">
                <a:latin typeface="Times New Roman" panose="02020603050405020304" pitchFamily="18" charset="0"/>
                <a:cs typeface="Times New Roman" panose="02020603050405020304" pitchFamily="18" charset="0"/>
              </a:rPr>
              <a:t>                                         Artificial Variables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Added to = and ≥ constraints to create an initial basic feasible solution.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Do not have any physical meaning in the problem, but are essential for the simplex method.</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 Often assigned a large penalty in the objective function (Big M method) to ensure they are driven to zero in the optimal solution.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Example: x1 + x2 = 3 becomes x1 + x2 + a1 = 3 where a1 is the artificial variable.</a:t>
            </a:r>
            <a:endParaRPr lang="en-IN"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3141835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1493C6-EF15-4F0E-3C6C-CC6D4EB8AFA6}"/>
              </a:ext>
            </a:extLst>
          </p:cNvPr>
          <p:cNvSpPr>
            <a:spLocks noGrp="1"/>
          </p:cNvSpPr>
          <p:nvPr>
            <p:ph idx="1"/>
          </p:nvPr>
        </p:nvSpPr>
        <p:spPr/>
        <p:txBody>
          <a:bodyPr>
            <a:normAutofit fontScale="85000" lnSpcReduction="20000"/>
          </a:bodyPr>
          <a:lstStyle/>
          <a:p>
            <a:pPr marL="0" indent="0">
              <a:buNone/>
            </a:pPr>
            <a:r>
              <a:rPr lang="en-IN" b="1" dirty="0">
                <a:latin typeface="Times New Roman" panose="02020603050405020304" pitchFamily="18" charset="0"/>
                <a:cs typeface="Times New Roman" panose="02020603050405020304" pitchFamily="18" charset="0"/>
              </a:rPr>
              <a:t>            Linear Programming Methods </a:t>
            </a:r>
            <a:r>
              <a:rPr lang="en-IN" sz="3600" b="1" i="0" dirty="0">
                <a:solidFill>
                  <a:schemeClr val="tx1"/>
                </a:solidFill>
                <a:effectLst/>
                <a:latin typeface="Times New Roman" panose="02020603050405020304" pitchFamily="18" charset="0"/>
                <a:cs typeface="Times New Roman" panose="02020603050405020304" pitchFamily="18" charset="0"/>
              </a:rPr>
              <a:t>– </a:t>
            </a:r>
            <a:r>
              <a:rPr lang="en-IN" b="1" i="0" dirty="0">
                <a:solidFill>
                  <a:schemeClr val="tx1"/>
                </a:solidFill>
                <a:effectLst/>
                <a:latin typeface="Times New Roman" panose="02020603050405020304" pitchFamily="18" charset="0"/>
                <a:cs typeface="Times New Roman" panose="02020603050405020304" pitchFamily="18" charset="0"/>
              </a:rPr>
              <a:t>Simplex Method Steps</a:t>
            </a:r>
          </a:p>
          <a:p>
            <a:pPr fontAlgn="base">
              <a:spcAft>
                <a:spcPts val="750"/>
              </a:spcAft>
              <a:buNone/>
            </a:pPr>
            <a:r>
              <a:rPr lang="en-US" b="1" dirty="0">
                <a:latin typeface="Times New Roman" panose="02020603050405020304" pitchFamily="18" charset="0"/>
                <a:cs typeface="Times New Roman" panose="02020603050405020304" pitchFamily="18" charset="0"/>
              </a:rPr>
              <a:t>Step 1: </a:t>
            </a:r>
            <a:r>
              <a:rPr lang="en-US" dirty="0">
                <a:latin typeface="Times New Roman" panose="02020603050405020304" pitchFamily="18" charset="0"/>
                <a:cs typeface="Times New Roman" panose="02020603050405020304" pitchFamily="18" charset="0"/>
              </a:rPr>
              <a:t>Formulate the linear programming problems based on the given constraints.</a:t>
            </a:r>
          </a:p>
          <a:p>
            <a:pPr fontAlgn="base">
              <a:spcAft>
                <a:spcPts val="750"/>
              </a:spcAft>
              <a:buNone/>
            </a:pPr>
            <a:r>
              <a:rPr lang="en-US" b="1" dirty="0">
                <a:latin typeface="Times New Roman" panose="02020603050405020304" pitchFamily="18" charset="0"/>
                <a:cs typeface="Times New Roman" panose="02020603050405020304" pitchFamily="18" charset="0"/>
              </a:rPr>
              <a:t>Step 2:</a:t>
            </a:r>
            <a:r>
              <a:rPr lang="en-US" dirty="0">
                <a:latin typeface="Times New Roman" panose="02020603050405020304" pitchFamily="18" charset="0"/>
                <a:cs typeface="Times New Roman" panose="02020603050405020304" pitchFamily="18" charset="0"/>
              </a:rPr>
              <a:t> Convert all the given inequalities to equations or equalities of the linear programming problems by adding the slack variable to each inequality where ever required.</a:t>
            </a:r>
          </a:p>
          <a:p>
            <a:pPr fontAlgn="base">
              <a:spcAft>
                <a:spcPts val="750"/>
              </a:spcAft>
              <a:buNone/>
            </a:pPr>
            <a:r>
              <a:rPr lang="en-US" b="1" dirty="0">
                <a:latin typeface="Times New Roman" panose="02020603050405020304" pitchFamily="18" charset="0"/>
                <a:cs typeface="Times New Roman" panose="02020603050405020304" pitchFamily="18" charset="0"/>
              </a:rPr>
              <a:t>Step 3:</a:t>
            </a:r>
            <a:r>
              <a:rPr lang="en-US" dirty="0">
                <a:latin typeface="Times New Roman" panose="02020603050405020304" pitchFamily="18" charset="0"/>
                <a:cs typeface="Times New Roman" panose="02020603050405020304" pitchFamily="18" charset="0"/>
              </a:rPr>
              <a:t> Construct the initial simplex table. By representing each constraint equation in a row and writing the objective function at the bottom row. The table so obtained is called the Simplex table.</a:t>
            </a:r>
          </a:p>
          <a:p>
            <a:pPr fontAlgn="base">
              <a:spcAft>
                <a:spcPts val="750"/>
              </a:spcAft>
              <a:buNone/>
            </a:pPr>
            <a:r>
              <a:rPr lang="en-US" b="1" dirty="0">
                <a:latin typeface="Times New Roman" panose="02020603050405020304" pitchFamily="18" charset="0"/>
                <a:cs typeface="Times New Roman" panose="02020603050405020304" pitchFamily="18" charset="0"/>
              </a:rPr>
              <a:t>Step 4:</a:t>
            </a:r>
            <a:r>
              <a:rPr lang="en-US" dirty="0">
                <a:latin typeface="Times New Roman" panose="02020603050405020304" pitchFamily="18" charset="0"/>
                <a:cs typeface="Times New Roman" panose="02020603050405020304" pitchFamily="18" charset="0"/>
              </a:rPr>
              <a:t> Identify the greatest negative entry in the bottom row the column of the element with the highest negative entry is called the pivot column</a:t>
            </a:r>
          </a:p>
          <a:p>
            <a:pPr>
              <a:buNone/>
            </a:pPr>
            <a:br>
              <a:rPr lang="en-US"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103302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B39D78-5E81-C5B8-DFD1-2EE461A2D910}"/>
              </a:ext>
            </a:extLst>
          </p:cNvPr>
          <p:cNvSpPr>
            <a:spLocks noGrp="1"/>
          </p:cNvSpPr>
          <p:nvPr>
            <p:ph idx="1"/>
          </p:nvPr>
        </p:nvSpPr>
        <p:spPr>
          <a:xfrm>
            <a:off x="838200" y="1825625"/>
            <a:ext cx="10515600" cy="4535846"/>
          </a:xfrm>
        </p:spPr>
        <p:txBody>
          <a:bodyPr>
            <a:normAutofit fontScale="92500"/>
          </a:bodyPr>
          <a:lstStyle/>
          <a:p>
            <a:pPr fontAlgn="base">
              <a:spcAft>
                <a:spcPts val="750"/>
              </a:spcAft>
              <a:buNone/>
            </a:pPr>
            <a:r>
              <a:rPr lang="en-US" b="1" dirty="0">
                <a:latin typeface="Times New Roman" panose="02020603050405020304" pitchFamily="18" charset="0"/>
                <a:cs typeface="Times New Roman" panose="02020603050405020304" pitchFamily="18" charset="0"/>
              </a:rPr>
              <a:t>Step 5:</a:t>
            </a:r>
            <a:r>
              <a:rPr lang="en-US" dirty="0">
                <a:latin typeface="Times New Roman" panose="02020603050405020304" pitchFamily="18" charset="0"/>
                <a:cs typeface="Times New Roman" panose="02020603050405020304" pitchFamily="18" charset="0"/>
              </a:rPr>
              <a:t> Divide the entries of the right-most column with the entries of the respective pivot column, excluding the entries of the bottommost row. Now the row containing the least entry is called the pivot row. The pivot element is obtained by the intersection of the pivot row and the pivot column.</a:t>
            </a:r>
          </a:p>
          <a:p>
            <a:pPr fontAlgn="base">
              <a:spcAft>
                <a:spcPts val="750"/>
              </a:spcAft>
              <a:buNone/>
            </a:pPr>
            <a:r>
              <a:rPr lang="en-US" b="1" dirty="0">
                <a:latin typeface="Times New Roman" panose="02020603050405020304" pitchFamily="18" charset="0"/>
                <a:cs typeface="Times New Roman" panose="02020603050405020304" pitchFamily="18" charset="0"/>
              </a:rPr>
              <a:t>Step 6:</a:t>
            </a:r>
            <a:r>
              <a:rPr lang="en-US" dirty="0">
                <a:latin typeface="Times New Roman" panose="02020603050405020304" pitchFamily="18" charset="0"/>
                <a:cs typeface="Times New Roman" panose="02020603050405020304" pitchFamily="18" charset="0"/>
              </a:rPr>
              <a:t> Using matrix operation and with the help of the pivot element make all the entries in the pivot column to be zero.</a:t>
            </a:r>
          </a:p>
          <a:p>
            <a:pPr fontAlgn="base">
              <a:spcAft>
                <a:spcPts val="750"/>
              </a:spcAft>
              <a:buNone/>
            </a:pPr>
            <a:r>
              <a:rPr lang="en-US" b="1" dirty="0">
                <a:latin typeface="Times New Roman" panose="02020603050405020304" pitchFamily="18" charset="0"/>
                <a:cs typeface="Times New Roman" panose="02020603050405020304" pitchFamily="18" charset="0"/>
              </a:rPr>
              <a:t>Step 7:</a:t>
            </a:r>
            <a:r>
              <a:rPr lang="en-US" dirty="0">
                <a:latin typeface="Times New Roman" panose="02020603050405020304" pitchFamily="18" charset="0"/>
                <a:cs typeface="Times New Roman" panose="02020603050405020304" pitchFamily="18" charset="0"/>
              </a:rPr>
              <a:t> Check for the non-negative entries in the bottommost row if there are no negative entries in the bottom row, end the process else start the process again from step 4.</a:t>
            </a:r>
          </a:p>
          <a:p>
            <a:pPr fontAlgn="base">
              <a:spcAft>
                <a:spcPts val="750"/>
              </a:spcAft>
              <a:buNone/>
            </a:pPr>
            <a:r>
              <a:rPr lang="en-US" b="1" dirty="0">
                <a:latin typeface="Times New Roman" panose="02020603050405020304" pitchFamily="18" charset="0"/>
                <a:cs typeface="Times New Roman" panose="02020603050405020304" pitchFamily="18" charset="0"/>
              </a:rPr>
              <a:t>Step 8:</a:t>
            </a:r>
            <a:r>
              <a:rPr lang="en-US" dirty="0">
                <a:latin typeface="Times New Roman" panose="02020603050405020304" pitchFamily="18" charset="0"/>
                <a:cs typeface="Times New Roman" panose="02020603050405020304" pitchFamily="18" charset="0"/>
              </a:rPr>
              <a:t> The final simplex table so obtained gives the solution to our problem.</a:t>
            </a:r>
          </a:p>
          <a:p>
            <a:endParaRPr lang="en-IN" dirty="0"/>
          </a:p>
        </p:txBody>
      </p:sp>
    </p:spTree>
    <p:extLst>
      <p:ext uri="{BB962C8B-B14F-4D97-AF65-F5344CB8AC3E}">
        <p14:creationId xmlns:p14="http://schemas.microsoft.com/office/powerpoint/2010/main" val="2911426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8D30DE-1C61-2C2F-C8DC-9000170852CA}"/>
              </a:ext>
            </a:extLst>
          </p:cNvPr>
          <p:cNvSpPr>
            <a:spLocks noGrp="1"/>
          </p:cNvSpPr>
          <p:nvPr>
            <p:ph idx="1"/>
          </p:nvPr>
        </p:nvSpPr>
        <p:spPr>
          <a:xfrm>
            <a:off x="838200" y="1825625"/>
            <a:ext cx="10515600" cy="4667250"/>
          </a:xfrm>
        </p:spPr>
        <p:txBody>
          <a:bodyPr>
            <a:normAutofit fontScale="55000" lnSpcReduction="20000"/>
          </a:bodyPr>
          <a:lstStyle/>
          <a:p>
            <a:pPr marL="0" indent="0">
              <a:buNone/>
            </a:pPr>
            <a:r>
              <a:rPr lang="en-IN" sz="4400" b="1" dirty="0">
                <a:latin typeface="Times New Roman" panose="02020603050405020304" pitchFamily="18" charset="0"/>
                <a:cs typeface="Times New Roman" panose="02020603050405020304" pitchFamily="18" charset="0"/>
              </a:rPr>
              <a:t>                                     Linear Programming Problem (LPP) Meaning</a:t>
            </a:r>
          </a:p>
          <a:p>
            <a:pPr marL="0" indent="0">
              <a:buNone/>
            </a:pPr>
            <a:endParaRPr lang="en-IN" sz="3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3600" dirty="0">
                <a:solidFill>
                  <a:schemeClr val="tx1"/>
                </a:solidFill>
                <a:effectLst/>
                <a:latin typeface="Times New Roman" panose="02020603050405020304" pitchFamily="18" charset="0"/>
                <a:cs typeface="Times New Roman" panose="02020603050405020304" pitchFamily="18" charset="0"/>
              </a:rPr>
              <a:t>Linear Programming Problems (LPPs) in Operations Research involve finding the optimal value (maximum or minimum) of a linear objective function, subject to linear constraints. </a:t>
            </a:r>
          </a:p>
          <a:p>
            <a:pPr>
              <a:buFont typeface="Wingdings" panose="05000000000000000000" pitchFamily="2" charset="2"/>
              <a:buChar char="Ø"/>
            </a:pPr>
            <a:r>
              <a:rPr lang="en-US" sz="3600" dirty="0">
                <a:solidFill>
                  <a:schemeClr val="tx1"/>
                </a:solidFill>
                <a:effectLst/>
                <a:latin typeface="Times New Roman" panose="02020603050405020304" pitchFamily="18" charset="0"/>
                <a:cs typeface="Times New Roman" panose="02020603050405020304" pitchFamily="18" charset="0"/>
              </a:rPr>
              <a:t>Linear programming is the technique used for optimizing a particular scenario. Using linear programming provides us with the best possible outcome in a given situation. It uses all the available resources in a manner such that they produce the optimum result.</a:t>
            </a:r>
            <a:endParaRPr lang="en-US" sz="3600" dirty="0">
              <a:solidFill>
                <a:schemeClr val="tx1"/>
              </a:solidFill>
              <a:latin typeface="Times New Roman" panose="02020603050405020304" pitchFamily="18" charset="0"/>
              <a:cs typeface="Times New Roman" panose="02020603050405020304" pitchFamily="18" charset="0"/>
            </a:endParaRPr>
          </a:p>
          <a:p>
            <a:pPr algn="just" fontAlgn="base">
              <a:spcAft>
                <a:spcPts val="750"/>
              </a:spcAft>
              <a:buFont typeface="Wingdings" panose="05000000000000000000" pitchFamily="2" charset="2"/>
              <a:buChar char="Ø"/>
            </a:pPr>
            <a:r>
              <a:rPr lang="en-US" sz="3600" dirty="0">
                <a:solidFill>
                  <a:schemeClr val="tx1"/>
                </a:solidFill>
                <a:effectLst/>
                <a:latin typeface="Times New Roman" panose="02020603050405020304" pitchFamily="18" charset="0"/>
                <a:cs typeface="Times New Roman" panose="02020603050405020304" pitchFamily="18" charset="0"/>
              </a:rPr>
              <a:t>Linear programming or Linear optimization is a technique that helps us to find the optimum solution for a given problem, an optimum solution is a solution that is the best possible outcome of a given particular problem.</a:t>
            </a:r>
          </a:p>
          <a:p>
            <a:pPr algn="just" fontAlgn="base">
              <a:spcAft>
                <a:spcPts val="750"/>
              </a:spcAft>
              <a:buFont typeface="Wingdings" panose="05000000000000000000" pitchFamily="2" charset="2"/>
              <a:buChar char="Ø"/>
            </a:pPr>
            <a:r>
              <a:rPr lang="en-US" sz="3600" dirty="0">
                <a:solidFill>
                  <a:schemeClr val="tx1"/>
                </a:solidFill>
                <a:effectLst/>
                <a:latin typeface="Times New Roman" panose="02020603050405020304" pitchFamily="18" charset="0"/>
                <a:cs typeface="Times New Roman" panose="02020603050405020304" pitchFamily="18" charset="0"/>
              </a:rPr>
              <a:t>In simple terms, it is the method to find out how to do something in the best possible way. With limited resources, you need to do the optimum utilization of resources and achieve the best possible result in a particular objective such as least cost, highest margin, or least time. </a:t>
            </a:r>
          </a:p>
          <a:p>
            <a:pPr algn="just" fontAlgn="base">
              <a:spcAft>
                <a:spcPts val="750"/>
              </a:spcAft>
              <a:buFont typeface="Wingdings" panose="05000000000000000000" pitchFamily="2" charset="2"/>
              <a:buChar char="Ø"/>
            </a:pPr>
            <a:r>
              <a:rPr lang="en-US" sz="3600" dirty="0">
                <a:solidFill>
                  <a:schemeClr val="tx1"/>
                </a:solidFill>
                <a:effectLst/>
                <a:latin typeface="Times New Roman" panose="02020603050405020304" pitchFamily="18" charset="0"/>
                <a:cs typeface="Times New Roman" panose="02020603050405020304" pitchFamily="18" charset="0"/>
              </a:rPr>
              <a:t>These problems are used to optimize decisions in various scenarios, such as production, allocation, and transportation. </a:t>
            </a:r>
          </a:p>
          <a:p>
            <a:pPr marL="0" indent="0">
              <a:buNone/>
            </a:pPr>
            <a:endParaRPr lang="en-IN" dirty="0"/>
          </a:p>
        </p:txBody>
      </p:sp>
    </p:spTree>
    <p:extLst>
      <p:ext uri="{BB962C8B-B14F-4D97-AF65-F5344CB8AC3E}">
        <p14:creationId xmlns:p14="http://schemas.microsoft.com/office/powerpoint/2010/main" val="41343967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C71127-A9B2-5E4B-6608-CC25C3F8A565}"/>
              </a:ext>
            </a:extLst>
          </p:cNvPr>
          <p:cNvSpPr>
            <a:spLocks noGrp="1"/>
          </p:cNvSpPr>
          <p:nvPr>
            <p:ph idx="1"/>
          </p:nvPr>
        </p:nvSpPr>
        <p:spPr/>
        <p:txBody>
          <a:bodyPr/>
          <a:lstStyle/>
          <a:p>
            <a:pPr marL="0" indent="0">
              <a:buNone/>
            </a:pPr>
            <a:r>
              <a:rPr lang="en-IN" b="1" dirty="0">
                <a:latin typeface="Times New Roman" panose="02020603050405020304" pitchFamily="18" charset="0"/>
                <a:cs typeface="Times New Roman" panose="02020603050405020304" pitchFamily="18" charset="0"/>
              </a:rPr>
              <a:t>The summary of Extra Variables needed to add in the given LPP to convert it into Standard form is given below</a:t>
            </a:r>
            <a:endParaRPr lang="en-IN" dirty="0"/>
          </a:p>
        </p:txBody>
      </p:sp>
      <p:pic>
        <p:nvPicPr>
          <p:cNvPr id="5" name="Picture 4">
            <a:extLst>
              <a:ext uri="{FF2B5EF4-FFF2-40B4-BE49-F238E27FC236}">
                <a16:creationId xmlns:a16="http://schemas.microsoft.com/office/drawing/2014/main" id="{C8E54FD1-9EBD-663D-9481-5F9A36FB2583}"/>
              </a:ext>
            </a:extLst>
          </p:cNvPr>
          <p:cNvPicPr>
            <a:picLocks noChangeAspect="1"/>
          </p:cNvPicPr>
          <p:nvPr/>
        </p:nvPicPr>
        <p:blipFill>
          <a:blip r:embed="rId2"/>
          <a:stretch>
            <a:fillRect/>
          </a:stretch>
        </p:blipFill>
        <p:spPr>
          <a:xfrm>
            <a:off x="1297858" y="2802194"/>
            <a:ext cx="9193161" cy="3805083"/>
          </a:xfrm>
          <a:prstGeom prst="rect">
            <a:avLst/>
          </a:prstGeom>
        </p:spPr>
      </p:pic>
    </p:spTree>
    <p:extLst>
      <p:ext uri="{BB962C8B-B14F-4D97-AF65-F5344CB8AC3E}">
        <p14:creationId xmlns:p14="http://schemas.microsoft.com/office/powerpoint/2010/main" val="869482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C7AC00-5277-81C6-2A3C-C7AF00EC6D6F}"/>
              </a:ext>
            </a:extLst>
          </p:cNvPr>
          <p:cNvSpPr>
            <a:spLocks noGrp="1"/>
          </p:cNvSpPr>
          <p:nvPr>
            <p:ph idx="1"/>
          </p:nvPr>
        </p:nvSpPr>
        <p:spPr/>
        <p:txBody>
          <a:bodyPr/>
          <a:lstStyle/>
          <a:p>
            <a:pPr marL="914400" lvl="2" indent="0">
              <a:buNone/>
            </a:pPr>
            <a:r>
              <a:rPr lang="en-US" b="1"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Advantages and Disadvantages of linear programming in</a:t>
            </a:r>
          </a:p>
          <a:p>
            <a:pPr marL="3657600" lvl="8" indent="0">
              <a:buNone/>
            </a:pPr>
            <a:r>
              <a:rPr lang="en-US" sz="2200" b="1"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operation research</a:t>
            </a:r>
          </a:p>
        </p:txBody>
      </p:sp>
      <p:sp>
        <p:nvSpPr>
          <p:cNvPr id="6" name="Rectangle 5">
            <a:extLst>
              <a:ext uri="{FF2B5EF4-FFF2-40B4-BE49-F238E27FC236}">
                <a16:creationId xmlns:a16="http://schemas.microsoft.com/office/drawing/2014/main" id="{D02D329A-0EA2-6CBA-BB02-B418DDA1D198}"/>
              </a:ext>
            </a:extLst>
          </p:cNvPr>
          <p:cNvSpPr/>
          <p:nvPr/>
        </p:nvSpPr>
        <p:spPr>
          <a:xfrm>
            <a:off x="1328023" y="2669509"/>
            <a:ext cx="4238291" cy="327490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200" b="1" dirty="0">
                <a:latin typeface="Times New Roman" panose="02020603050405020304" pitchFamily="18" charset="0"/>
                <a:cs typeface="Times New Roman" panose="02020603050405020304" pitchFamily="18" charset="0"/>
              </a:rPr>
              <a:t>Advantages </a:t>
            </a:r>
          </a:p>
          <a:p>
            <a:pPr marL="457200" indent="-4572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Efficient Resource Allocation</a:t>
            </a:r>
            <a:endParaRPr lang="en-US" sz="2200" i="0" dirty="0">
              <a:solidFill>
                <a:srgbClr val="001D35"/>
              </a:solidFill>
              <a:effectLst/>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Improved Decision-Making</a:t>
            </a:r>
            <a:endParaRPr lang="en-US" sz="2200" dirty="0">
              <a:solidFill>
                <a:srgbClr val="001D35"/>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Scenario Modelling</a:t>
            </a:r>
            <a:endParaRPr lang="en-US" sz="2200" i="0" dirty="0">
              <a:solidFill>
                <a:srgbClr val="001D35"/>
              </a:solidFill>
              <a:effectLst/>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Objective Approach</a:t>
            </a:r>
            <a:endParaRPr lang="en-US" sz="2200" dirty="0">
              <a:solidFill>
                <a:srgbClr val="001D35"/>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Re-evaluation and Adjustment</a:t>
            </a:r>
            <a:endParaRPr lang="en-IN" sz="2200" dirty="0">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6D8C7260-26CE-0B72-E140-0021F8923E41}"/>
              </a:ext>
            </a:extLst>
          </p:cNvPr>
          <p:cNvSpPr/>
          <p:nvPr/>
        </p:nvSpPr>
        <p:spPr>
          <a:xfrm>
            <a:off x="6625688" y="2669508"/>
            <a:ext cx="4264686" cy="327490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200" b="1" dirty="0">
                <a:latin typeface="Times New Roman" panose="02020603050405020304" pitchFamily="18" charset="0"/>
                <a:cs typeface="Times New Roman" panose="02020603050405020304" pitchFamily="18" charset="0"/>
              </a:rPr>
              <a:t>Disadvantages</a:t>
            </a:r>
          </a:p>
          <a:p>
            <a:pPr marL="342900" indent="-3429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Linearity Requirement</a:t>
            </a:r>
            <a:endParaRPr lang="en-US" sz="2200" i="0" dirty="0">
              <a:solidFill>
                <a:srgbClr val="001D35"/>
              </a:solidFill>
              <a:effectLst/>
              <a:latin typeface="Times New Roman" panose="02020603050405020304" pitchFamily="18" charset="0"/>
              <a:cs typeface="Times New Roman" panose="02020603050405020304" pitchFamily="18" charset="0"/>
            </a:endParaRPr>
          </a:p>
          <a:p>
            <a:pPr marL="342900" indent="-3429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Quantifiable Elements</a:t>
            </a:r>
            <a:endParaRPr lang="en-US" sz="2200" dirty="0">
              <a:solidFill>
                <a:srgbClr val="001D35"/>
              </a:solidFill>
              <a:latin typeface="Times New Roman" panose="02020603050405020304" pitchFamily="18" charset="0"/>
              <a:cs typeface="Times New Roman" panose="02020603050405020304" pitchFamily="18" charset="0"/>
            </a:endParaRPr>
          </a:p>
          <a:p>
            <a:pPr marL="342900" indent="-3429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Certainty of Parameters</a:t>
            </a:r>
          </a:p>
          <a:p>
            <a:pPr marL="342900" indent="-3429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Potential for Inaccurate Solutions</a:t>
            </a:r>
            <a:endParaRPr lang="en-IN" sz="2200" dirty="0">
              <a:solidFill>
                <a:srgbClr val="001D35"/>
              </a:solidFill>
              <a:latin typeface="Times New Roman" panose="02020603050405020304" pitchFamily="18" charset="0"/>
              <a:cs typeface="Times New Roman" panose="02020603050405020304" pitchFamily="18" charset="0"/>
            </a:endParaRPr>
          </a:p>
          <a:p>
            <a:pPr marL="342900" indent="-342900">
              <a:buFont typeface="+mj-lt"/>
              <a:buAutoNum type="arabicPeriod"/>
            </a:pPr>
            <a:r>
              <a:rPr lang="en-IN" sz="2200" i="0" dirty="0">
                <a:solidFill>
                  <a:srgbClr val="001D35"/>
                </a:solidFill>
                <a:effectLst/>
                <a:latin typeface="Times New Roman" panose="02020603050405020304" pitchFamily="18" charset="0"/>
                <a:cs typeface="Times New Roman" panose="02020603050405020304" pitchFamily="18" charset="0"/>
              </a:rPr>
              <a:t>Single Objective Focus</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3478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8CF584-6C81-02FE-E144-2DDD238373C4}"/>
              </a:ext>
            </a:extLst>
          </p:cNvPr>
          <p:cNvSpPr>
            <a:spLocks noGrp="1"/>
          </p:cNvSpPr>
          <p:nvPr>
            <p:ph idx="1"/>
          </p:nvPr>
        </p:nvSpPr>
        <p:spPr/>
        <p:txBody>
          <a:bodyPr>
            <a:normAutofit fontScale="92500" lnSpcReduction="10000"/>
          </a:bodyPr>
          <a:lstStyle/>
          <a:p>
            <a:pPr marL="0" indent="0">
              <a:buNone/>
            </a:pPr>
            <a:r>
              <a:rPr lang="en-US" b="1" dirty="0">
                <a:latin typeface="Times New Roman" panose="02020603050405020304" pitchFamily="18" charset="0"/>
                <a:cs typeface="Times New Roman" panose="02020603050405020304" pitchFamily="18" charset="0"/>
              </a:rPr>
              <a:t>                   Basic terminology of Linear programming </a:t>
            </a:r>
          </a:p>
          <a:p>
            <a:pPr marL="0" indent="0">
              <a:buNone/>
            </a:pPr>
            <a:r>
              <a:rPr lang="en-US" b="1" dirty="0">
                <a:solidFill>
                  <a:srgbClr val="001D35"/>
                </a:solidFill>
                <a:latin typeface="Times New Roman" panose="02020603050405020304" pitchFamily="18" charset="0"/>
                <a:cs typeface="Times New Roman" panose="02020603050405020304" pitchFamily="18" charset="0"/>
              </a:rPr>
              <a:t>1. Decision Variables </a:t>
            </a:r>
            <a:r>
              <a:rPr lang="en-US" dirty="0">
                <a:solidFill>
                  <a:srgbClr val="001D35"/>
                </a:solidFill>
                <a:latin typeface="Times New Roman" panose="02020603050405020304" pitchFamily="18" charset="0"/>
                <a:cs typeface="Times New Roman" panose="02020603050405020304" pitchFamily="18" charset="0"/>
              </a:rPr>
              <a:t>- These are the variables whose values are determined to find the best outcome. They represent the choices or actions that are under control of the decision-maker.</a:t>
            </a:r>
            <a:br>
              <a:rPr lang="en-US" dirty="0">
                <a:latin typeface="Times New Roman" panose="02020603050405020304" pitchFamily="18" charset="0"/>
                <a:cs typeface="Times New Roman" panose="02020603050405020304" pitchFamily="18" charset="0"/>
              </a:rPr>
            </a:br>
            <a:r>
              <a:rPr lang="en-US" b="1" dirty="0">
                <a:solidFill>
                  <a:srgbClr val="001D35"/>
                </a:solidFill>
                <a:latin typeface="Times New Roman" panose="02020603050405020304" pitchFamily="18" charset="0"/>
                <a:cs typeface="Times New Roman" panose="02020603050405020304" pitchFamily="18" charset="0"/>
              </a:rPr>
              <a:t>2. Objective Function </a:t>
            </a:r>
            <a:r>
              <a:rPr lang="en-US" dirty="0">
                <a:solidFill>
                  <a:srgbClr val="001D35"/>
                </a:solidFill>
                <a:latin typeface="Times New Roman" panose="02020603050405020304" pitchFamily="18" charset="0"/>
                <a:cs typeface="Times New Roman" panose="02020603050405020304" pitchFamily="18" charset="0"/>
              </a:rPr>
              <a:t>- This is a linear function that represents the goal of the problem, such as maximizing profit or minimizing cost.</a:t>
            </a:r>
            <a:br>
              <a:rPr lang="en-US" dirty="0">
                <a:latin typeface="Times New Roman" panose="02020603050405020304" pitchFamily="18" charset="0"/>
                <a:cs typeface="Times New Roman" panose="02020603050405020304" pitchFamily="18" charset="0"/>
              </a:rPr>
            </a:br>
            <a:r>
              <a:rPr lang="en-US" b="1" dirty="0">
                <a:solidFill>
                  <a:srgbClr val="001D35"/>
                </a:solidFill>
                <a:latin typeface="Times New Roman" panose="02020603050405020304" pitchFamily="18" charset="0"/>
                <a:cs typeface="Times New Roman" panose="02020603050405020304" pitchFamily="18" charset="0"/>
              </a:rPr>
              <a:t>3. Constraints </a:t>
            </a:r>
            <a:r>
              <a:rPr lang="en-US" dirty="0">
                <a:solidFill>
                  <a:srgbClr val="001D35"/>
                </a:solidFill>
                <a:latin typeface="Times New Roman" panose="02020603050405020304" pitchFamily="18" charset="0"/>
                <a:cs typeface="Times New Roman" panose="02020603050405020304" pitchFamily="18" charset="0"/>
              </a:rPr>
              <a:t>- These are linear inequalities or equations that limit the possible values of the decision variables.</a:t>
            </a:r>
            <a:br>
              <a:rPr lang="en-US" dirty="0">
                <a:latin typeface="Times New Roman" panose="02020603050405020304" pitchFamily="18" charset="0"/>
                <a:cs typeface="Times New Roman" panose="02020603050405020304" pitchFamily="18" charset="0"/>
              </a:rPr>
            </a:br>
            <a:r>
              <a:rPr lang="en-US" b="1" dirty="0">
                <a:solidFill>
                  <a:srgbClr val="001D35"/>
                </a:solidFill>
                <a:latin typeface="Times New Roman" panose="02020603050405020304" pitchFamily="18" charset="0"/>
                <a:cs typeface="Times New Roman" panose="02020603050405020304" pitchFamily="18" charset="0"/>
              </a:rPr>
              <a:t>4. Feasible Region </a:t>
            </a:r>
            <a:r>
              <a:rPr lang="en-US" dirty="0">
                <a:solidFill>
                  <a:srgbClr val="001D35"/>
                </a:solidFill>
                <a:latin typeface="Times New Roman" panose="02020603050405020304" pitchFamily="18" charset="0"/>
                <a:cs typeface="Times New Roman" panose="02020603050405020304" pitchFamily="18" charset="0"/>
              </a:rPr>
              <a:t>- This is the set of all possible solutions that satisfy the constraints.</a:t>
            </a:r>
            <a:br>
              <a:rPr lang="en-US" dirty="0">
                <a:latin typeface="Times New Roman" panose="02020603050405020304" pitchFamily="18" charset="0"/>
                <a:cs typeface="Times New Roman" panose="02020603050405020304" pitchFamily="18" charset="0"/>
              </a:rPr>
            </a:br>
            <a:r>
              <a:rPr lang="en-US" b="1" dirty="0">
                <a:solidFill>
                  <a:srgbClr val="001D35"/>
                </a:solidFill>
                <a:latin typeface="Times New Roman" panose="02020603050405020304" pitchFamily="18" charset="0"/>
                <a:cs typeface="Times New Roman" panose="02020603050405020304" pitchFamily="18" charset="0"/>
              </a:rPr>
              <a:t>5. Feasible Solution </a:t>
            </a:r>
            <a:r>
              <a:rPr lang="en-US" dirty="0">
                <a:solidFill>
                  <a:srgbClr val="001D35"/>
                </a:solidFill>
                <a:latin typeface="Times New Roman" panose="02020603050405020304" pitchFamily="18" charset="0"/>
                <a:cs typeface="Times New Roman" panose="02020603050405020304" pitchFamily="18" charset="0"/>
              </a:rPr>
              <a:t>- Any solution within the feasible region.</a:t>
            </a:r>
            <a:br>
              <a:rPr lang="en-US" dirty="0">
                <a:latin typeface="Times New Roman" panose="02020603050405020304" pitchFamily="18" charset="0"/>
                <a:cs typeface="Times New Roman" panose="02020603050405020304" pitchFamily="18" charset="0"/>
              </a:rPr>
            </a:br>
            <a:r>
              <a:rPr lang="en-US" b="1" dirty="0">
                <a:solidFill>
                  <a:srgbClr val="001D35"/>
                </a:solidFill>
                <a:latin typeface="Times New Roman" panose="02020603050405020304" pitchFamily="18" charset="0"/>
                <a:cs typeface="Times New Roman" panose="02020603050405020304" pitchFamily="18" charset="0"/>
              </a:rPr>
              <a:t>6. Optimal Solution </a:t>
            </a:r>
            <a:r>
              <a:rPr lang="en-US" dirty="0">
                <a:solidFill>
                  <a:srgbClr val="001D35"/>
                </a:solidFill>
                <a:latin typeface="Times New Roman" panose="02020603050405020304" pitchFamily="18" charset="0"/>
                <a:cs typeface="Times New Roman" panose="02020603050405020304" pitchFamily="18" charset="0"/>
              </a:rPr>
              <a:t>- The best feasible solution that gives the maximum or minimum value of the objective function.</a:t>
            </a:r>
          </a:p>
          <a:p>
            <a:pPr marL="0" indent="0">
              <a:buNone/>
            </a:pPr>
            <a:endParaRPr lang="en-IN" dirty="0"/>
          </a:p>
        </p:txBody>
      </p:sp>
    </p:spTree>
    <p:extLst>
      <p:ext uri="{BB962C8B-B14F-4D97-AF65-F5344CB8AC3E}">
        <p14:creationId xmlns:p14="http://schemas.microsoft.com/office/powerpoint/2010/main" val="1584469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BECB4E-9198-A9DB-576B-342AE54E7C98}"/>
              </a:ext>
            </a:extLst>
          </p:cNvPr>
          <p:cNvSpPr>
            <a:spLocks noGrp="1"/>
          </p:cNvSpPr>
          <p:nvPr>
            <p:ph idx="1"/>
          </p:nvPr>
        </p:nvSpPr>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                           Types of Linear Programming Problems</a:t>
            </a:r>
          </a:p>
          <a:p>
            <a:pPr marL="457200" indent="-457200" fontAlgn="base">
              <a:spcBef>
                <a:spcPts val="1800"/>
              </a:spcBef>
              <a:spcAft>
                <a:spcPts val="1800"/>
              </a:spcAft>
              <a:buFont typeface="+mj-lt"/>
              <a:buAutoNum type="arabicPeriod"/>
            </a:pPr>
            <a:r>
              <a:rPr lang="en-US" b="1" dirty="0">
                <a:latin typeface="Times New Roman" panose="02020603050405020304" pitchFamily="18" charset="0"/>
                <a:cs typeface="Times New Roman" panose="02020603050405020304" pitchFamily="18" charset="0"/>
              </a:rPr>
              <a:t>Manufacturing Problems - </a:t>
            </a:r>
            <a:r>
              <a:rPr lang="en-US" dirty="0">
                <a:latin typeface="Times New Roman" panose="02020603050405020304" pitchFamily="18" charset="0"/>
                <a:cs typeface="Times New Roman" panose="02020603050405020304" pitchFamily="18" charset="0"/>
              </a:rPr>
              <a:t>Manufacturing problems are a problem that deals with the number of units that should be produced or sold to maximize profits when each product requires fixed manpower, machine hours, and raw materials.</a:t>
            </a:r>
          </a:p>
          <a:p>
            <a:pPr marL="457200" indent="-457200" fontAlgn="base">
              <a:spcBef>
                <a:spcPts val="1800"/>
              </a:spcBef>
              <a:spcAft>
                <a:spcPts val="1800"/>
              </a:spcAft>
              <a:buFont typeface="+mj-lt"/>
              <a:buAutoNum type="arabicPeriod"/>
            </a:pPr>
            <a:r>
              <a:rPr lang="en-US" b="1" dirty="0">
                <a:latin typeface="Times New Roman" panose="02020603050405020304" pitchFamily="18" charset="0"/>
                <a:cs typeface="Times New Roman" panose="02020603050405020304" pitchFamily="18" charset="0"/>
              </a:rPr>
              <a:t>Diet Problems - </a:t>
            </a:r>
            <a:r>
              <a:rPr lang="en-US" dirty="0">
                <a:latin typeface="Times New Roman" panose="02020603050405020304" pitchFamily="18" charset="0"/>
                <a:cs typeface="Times New Roman" panose="02020603050405020304" pitchFamily="18" charset="0"/>
              </a:rPr>
              <a:t>It is used to calculate the number of different kinds of constituents to be included in the diet to get the minimum cost, subject to the availability of food and their prices.</a:t>
            </a:r>
          </a:p>
          <a:p>
            <a:pPr marL="457200" indent="-457200" fontAlgn="base">
              <a:spcBef>
                <a:spcPts val="1800"/>
              </a:spcBef>
              <a:spcAft>
                <a:spcPts val="1800"/>
              </a:spcAft>
              <a:buFont typeface="+mj-lt"/>
              <a:buAutoNum type="arabicPeriod"/>
            </a:pPr>
            <a:r>
              <a:rPr lang="en-US" b="1" dirty="0">
                <a:latin typeface="Times New Roman" panose="02020603050405020304" pitchFamily="18" charset="0"/>
                <a:cs typeface="Times New Roman" panose="02020603050405020304" pitchFamily="18" charset="0"/>
              </a:rPr>
              <a:t>Transportation Problems - </a:t>
            </a:r>
            <a:r>
              <a:rPr lang="en-US" dirty="0">
                <a:latin typeface="Times New Roman" panose="02020603050405020304" pitchFamily="18" charset="0"/>
                <a:cs typeface="Times New Roman" panose="02020603050405020304" pitchFamily="18" charset="0"/>
              </a:rPr>
              <a:t>It is used to determine the transportation schedule to find the cheapest way of transporting a product from plants /factories situated at different locations to different markets.</a:t>
            </a:r>
          </a:p>
          <a:p>
            <a:pPr marL="0" indent="0">
              <a:buNone/>
            </a:pPr>
            <a:endParaRPr lang="en-IN" dirty="0"/>
          </a:p>
        </p:txBody>
      </p:sp>
    </p:spTree>
    <p:extLst>
      <p:ext uri="{BB962C8B-B14F-4D97-AF65-F5344CB8AC3E}">
        <p14:creationId xmlns:p14="http://schemas.microsoft.com/office/powerpoint/2010/main" val="2098166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84C0AC-0F71-2474-5BFA-3222D1F59067}"/>
              </a:ext>
            </a:extLst>
          </p:cNvPr>
          <p:cNvSpPr>
            <a:spLocks noGrp="1"/>
          </p:cNvSpPr>
          <p:nvPr>
            <p:ph idx="1"/>
          </p:nvPr>
        </p:nvSpPr>
        <p:spPr/>
        <p:txBody>
          <a:bodyPr/>
          <a:lstStyle/>
          <a:p>
            <a:pPr marL="0" indent="0">
              <a:buNone/>
            </a:pPr>
            <a:r>
              <a:rPr lang="en-US" b="1" dirty="0">
                <a:latin typeface="Times New Roman" panose="02020603050405020304" pitchFamily="18" charset="0"/>
                <a:cs typeface="Times New Roman" panose="02020603050405020304" pitchFamily="18" charset="0"/>
              </a:rPr>
              <a:t>             How to Solve Linear Programming Problems?</a:t>
            </a:r>
          </a:p>
          <a:p>
            <a:pPr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Step 1: Mark the decision variables in the problem.</a:t>
            </a:r>
          </a:p>
          <a:p>
            <a:pPr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Step 2: Build the objective function of the problem and check if the function needs to be minimized or maximized.</a:t>
            </a:r>
          </a:p>
          <a:p>
            <a:pPr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Step 3: Write down all the constraints of the linear problems.</a:t>
            </a:r>
          </a:p>
          <a:p>
            <a:pPr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Step 4: Ensure non-negative restrictions of the decision variables.</a:t>
            </a:r>
          </a:p>
          <a:p>
            <a:pPr fontAlgn="base">
              <a:spcAft>
                <a:spcPts val="750"/>
              </a:spcAf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Step 5: Now solve the linear programming problem using any method generally we use either the simplex or graphical method.</a:t>
            </a:r>
          </a:p>
          <a:p>
            <a:pPr marL="0" indent="0">
              <a:buNone/>
            </a:pPr>
            <a:endParaRPr lang="en-IN" dirty="0"/>
          </a:p>
        </p:txBody>
      </p:sp>
    </p:spTree>
    <p:extLst>
      <p:ext uri="{BB962C8B-B14F-4D97-AF65-F5344CB8AC3E}">
        <p14:creationId xmlns:p14="http://schemas.microsoft.com/office/powerpoint/2010/main" val="1761852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9F575A-C26B-38B2-E24E-BD99AB75BED6}"/>
              </a:ext>
            </a:extLst>
          </p:cNvPr>
          <p:cNvSpPr>
            <a:spLocks noGrp="1"/>
          </p:cNvSpPr>
          <p:nvPr>
            <p:ph idx="1"/>
          </p:nvPr>
        </p:nvSpPr>
        <p:spPr/>
        <p:txBody>
          <a:bodyPr>
            <a:normAutofit lnSpcReduction="10000"/>
          </a:bodyPr>
          <a:lstStyle/>
          <a:p>
            <a:pPr marL="0" indent="0">
              <a:buNone/>
            </a:pPr>
            <a:r>
              <a:rPr lang="en-IN" dirty="0">
                <a:latin typeface="Times New Roman" panose="02020603050405020304" pitchFamily="18" charset="0"/>
                <a:cs typeface="Times New Roman" panose="02020603050405020304" pitchFamily="18" charset="0"/>
              </a:rPr>
              <a:t>                    Generalized LPP - Formulation of LPP</a:t>
            </a:r>
          </a:p>
          <a:p>
            <a:pPr>
              <a:lnSpc>
                <a:spcPct val="100000"/>
              </a:lnSpc>
              <a:spcBef>
                <a:spcPts val="750"/>
              </a:spcBef>
              <a:spcAft>
                <a:spcPts val="600"/>
              </a:spcAf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Objective Function - </a:t>
            </a:r>
            <a:r>
              <a:rPr lang="en-US" dirty="0">
                <a:latin typeface="Times New Roman" panose="02020603050405020304" pitchFamily="18" charset="0"/>
                <a:cs typeface="Times New Roman" panose="02020603050405020304" pitchFamily="18" charset="0"/>
              </a:rPr>
              <a:t>This is the linear function that you want to optimize (maximize or minimize). It typically represents a measure of performance, like profit or cost. </a:t>
            </a:r>
          </a:p>
          <a:p>
            <a:pPr>
              <a:lnSpc>
                <a:spcPct val="100000"/>
              </a:lnSpc>
              <a:spcBef>
                <a:spcPts val="750"/>
              </a:spcBef>
              <a:spcAft>
                <a:spcPts val="600"/>
              </a:spcAf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Constraints - </a:t>
            </a:r>
            <a:r>
              <a:rPr lang="en-US" dirty="0">
                <a:latin typeface="Times New Roman" panose="02020603050405020304" pitchFamily="18" charset="0"/>
                <a:cs typeface="Times New Roman" panose="02020603050405020304" pitchFamily="18" charset="0"/>
              </a:rPr>
              <a:t>These are the linear equations or inequalities that define the feasible region, which represents all possible solutions that satisfy the problem's conditions. </a:t>
            </a:r>
          </a:p>
          <a:p>
            <a:pPr>
              <a:lnSpc>
                <a:spcPct val="100000"/>
              </a:lnSpc>
              <a:spcBef>
                <a:spcPts val="750"/>
              </a:spcBef>
              <a:spcAft>
                <a:spcPts val="600"/>
              </a:spcAf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Decision Variables - </a:t>
            </a:r>
            <a:r>
              <a:rPr lang="en-US" dirty="0">
                <a:latin typeface="Times New Roman" panose="02020603050405020304" pitchFamily="18" charset="0"/>
                <a:cs typeface="Times New Roman" panose="02020603050405020304" pitchFamily="18" charset="0"/>
              </a:rPr>
              <a:t>These are the variables that the decision-maker can control to influence the objective function. </a:t>
            </a:r>
          </a:p>
          <a:p>
            <a:pPr marL="0" indent="0">
              <a:buNone/>
            </a:pPr>
            <a:endParaRPr lang="en-IN" dirty="0"/>
          </a:p>
        </p:txBody>
      </p:sp>
    </p:spTree>
    <p:extLst>
      <p:ext uri="{BB962C8B-B14F-4D97-AF65-F5344CB8AC3E}">
        <p14:creationId xmlns:p14="http://schemas.microsoft.com/office/powerpoint/2010/main" val="161484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DF7206-07A8-0D0D-FD04-B40F89D8298B}"/>
              </a:ext>
            </a:extLst>
          </p:cNvPr>
          <p:cNvSpPr>
            <a:spLocks noGrp="1"/>
          </p:cNvSpPr>
          <p:nvPr>
            <p:ph idx="1"/>
          </p:nvPr>
        </p:nvSpPr>
        <p:spPr/>
        <p:txBody>
          <a:bodyPr/>
          <a:lstStyle/>
          <a:p>
            <a:pPr marL="0" indent="0">
              <a:buNone/>
            </a:pPr>
            <a:r>
              <a:rPr lang="en-IN" dirty="0"/>
              <a:t>                                    </a:t>
            </a:r>
          </a:p>
        </p:txBody>
      </p:sp>
      <p:pic>
        <p:nvPicPr>
          <p:cNvPr id="4" name="Content Placeholder 4">
            <a:extLst>
              <a:ext uri="{FF2B5EF4-FFF2-40B4-BE49-F238E27FC236}">
                <a16:creationId xmlns:a16="http://schemas.microsoft.com/office/drawing/2014/main" id="{8ED64119-7C04-D248-4248-EC0E0F95F61C}"/>
              </a:ext>
            </a:extLst>
          </p:cNvPr>
          <p:cNvPicPr>
            <a:picLocks noChangeAspect="1"/>
          </p:cNvPicPr>
          <p:nvPr/>
        </p:nvPicPr>
        <p:blipFill>
          <a:blip r:embed="rId2"/>
          <a:stretch>
            <a:fillRect/>
          </a:stretch>
        </p:blipFill>
        <p:spPr>
          <a:xfrm>
            <a:off x="2517057" y="1825626"/>
            <a:ext cx="6853084" cy="3287148"/>
          </a:xfrm>
          <a:prstGeom prst="rect">
            <a:avLst/>
          </a:prstGeom>
        </p:spPr>
      </p:pic>
      <p:pic>
        <p:nvPicPr>
          <p:cNvPr id="5" name="Picture 4">
            <a:extLst>
              <a:ext uri="{FF2B5EF4-FFF2-40B4-BE49-F238E27FC236}">
                <a16:creationId xmlns:a16="http://schemas.microsoft.com/office/drawing/2014/main" id="{FD7BCF99-E91E-1FFF-5AEA-69BDE71CC18C}"/>
              </a:ext>
            </a:extLst>
          </p:cNvPr>
          <p:cNvPicPr>
            <a:picLocks noChangeAspect="1"/>
          </p:cNvPicPr>
          <p:nvPr/>
        </p:nvPicPr>
        <p:blipFill>
          <a:blip r:embed="rId3"/>
          <a:stretch>
            <a:fillRect/>
          </a:stretch>
        </p:blipFill>
        <p:spPr>
          <a:xfrm>
            <a:off x="993059" y="5320872"/>
            <a:ext cx="10648336" cy="1172003"/>
          </a:xfrm>
          <a:prstGeom prst="rect">
            <a:avLst/>
          </a:prstGeom>
        </p:spPr>
      </p:pic>
    </p:spTree>
    <p:extLst>
      <p:ext uri="{BB962C8B-B14F-4D97-AF65-F5344CB8AC3E}">
        <p14:creationId xmlns:p14="http://schemas.microsoft.com/office/powerpoint/2010/main" val="3087111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3D01B4C8-E356-7FB4-8BA0-3A9B7D50BA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0530" y="1825625"/>
            <a:ext cx="8210939" cy="4667250"/>
          </a:xfrm>
          <a:prstGeom prst="rect">
            <a:avLst/>
          </a:prstGeom>
        </p:spPr>
      </p:pic>
    </p:spTree>
    <p:extLst>
      <p:ext uri="{BB962C8B-B14F-4D97-AF65-F5344CB8AC3E}">
        <p14:creationId xmlns:p14="http://schemas.microsoft.com/office/powerpoint/2010/main" val="4191626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7DA9BE-F425-1FE1-EAEF-4732457B43E2}"/>
              </a:ext>
            </a:extLst>
          </p:cNvPr>
          <p:cNvSpPr>
            <a:spLocks noGrp="1"/>
          </p:cNvSpPr>
          <p:nvPr>
            <p:ph idx="1"/>
          </p:nvPr>
        </p:nvSpPr>
        <p:spPr/>
        <p:txBody>
          <a:bodyPr/>
          <a:lstStyle/>
          <a:p>
            <a:pPr marL="0" indent="0">
              <a:buNone/>
            </a:pPr>
            <a:r>
              <a:rPr lang="en-IN" dirty="0"/>
              <a:t>                             </a:t>
            </a:r>
            <a:r>
              <a:rPr lang="en-IN" b="1" dirty="0">
                <a:solidFill>
                  <a:schemeClr val="tx1"/>
                </a:solidFill>
                <a:latin typeface="Times New Roman" panose="02020603050405020304" pitchFamily="18" charset="0"/>
                <a:cs typeface="Times New Roman" panose="02020603050405020304" pitchFamily="18" charset="0"/>
              </a:rPr>
              <a:t>Methods of Solving LP Problems</a:t>
            </a:r>
          </a:p>
          <a:p>
            <a:pPr marL="0" indent="0">
              <a:buNone/>
            </a:pPr>
            <a:endParaRPr lang="en-IN" dirty="0"/>
          </a:p>
        </p:txBody>
      </p:sp>
      <p:pic>
        <p:nvPicPr>
          <p:cNvPr id="4" name="Content Placeholder 4">
            <a:extLst>
              <a:ext uri="{FF2B5EF4-FFF2-40B4-BE49-F238E27FC236}">
                <a16:creationId xmlns:a16="http://schemas.microsoft.com/office/drawing/2014/main" id="{12D6DABE-3281-457E-D402-4FBBF82DB2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2363" y="2387539"/>
            <a:ext cx="6354147" cy="4022725"/>
          </a:xfrm>
          <a:prstGeom prst="rect">
            <a:avLst/>
          </a:prstGeom>
        </p:spPr>
      </p:pic>
    </p:spTree>
    <p:extLst>
      <p:ext uri="{BB962C8B-B14F-4D97-AF65-F5344CB8AC3E}">
        <p14:creationId xmlns:p14="http://schemas.microsoft.com/office/powerpoint/2010/main" val="24417397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1878</Words>
  <Application>Microsoft Office PowerPoint</Application>
  <PresentationFormat>Widescreen</PresentationFormat>
  <Paragraphs>99</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Times New Roman</vt:lpstr>
      <vt:lpstr>Wingdings</vt:lpstr>
      <vt:lpstr>Office Theme</vt:lpstr>
      <vt:lpstr>Operations Research  Subject Code – MBA204 By  Lakshmi M R Assistant Professor  Module 2 - Linear programming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1</cp:revision>
  <dcterms:created xsi:type="dcterms:W3CDTF">2025-06-11T10:24:40Z</dcterms:created>
  <dcterms:modified xsi:type="dcterms:W3CDTF">2025-06-19T06:06:34Z</dcterms:modified>
</cp:coreProperties>
</file>