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90" r:id="rId5"/>
    <p:sldId id="258" r:id="rId6"/>
    <p:sldId id="298" r:id="rId7"/>
    <p:sldId id="271" r:id="rId8"/>
    <p:sldId id="261" r:id="rId9"/>
    <p:sldId id="267" r:id="rId10"/>
    <p:sldId id="268" r:id="rId11"/>
    <p:sldId id="299" r:id="rId12"/>
    <p:sldId id="270" r:id="rId13"/>
    <p:sldId id="259" r:id="rId14"/>
    <p:sldId id="272" r:id="rId15"/>
    <p:sldId id="273" r:id="rId16"/>
    <p:sldId id="274" r:id="rId17"/>
    <p:sldId id="300" r:id="rId18"/>
    <p:sldId id="276" r:id="rId19"/>
    <p:sldId id="277" r:id="rId20"/>
    <p:sldId id="278" r:id="rId21"/>
    <p:sldId id="279" r:id="rId22"/>
    <p:sldId id="262" r:id="rId23"/>
    <p:sldId id="263" r:id="rId24"/>
    <p:sldId id="280" r:id="rId25"/>
    <p:sldId id="301" r:id="rId26"/>
    <p:sldId id="302" r:id="rId27"/>
    <p:sldId id="282" r:id="rId28"/>
    <p:sldId id="288" r:id="rId29"/>
    <p:sldId id="303" r:id="rId30"/>
    <p:sldId id="265" r:id="rId31"/>
    <p:sldId id="283" r:id="rId32"/>
    <p:sldId id="297" r:id="rId33"/>
    <p:sldId id="284" r:id="rId34"/>
    <p:sldId id="285" r:id="rId35"/>
    <p:sldId id="286" r:id="rId36"/>
    <p:sldId id="287" r:id="rId37"/>
    <p:sldId id="266" r:id="rId38"/>
    <p:sldId id="291" r:id="rId39"/>
    <p:sldId id="292" r:id="rId40"/>
    <p:sldId id="293" r:id="rId41"/>
    <p:sldId id="294" r:id="rId42"/>
    <p:sldId id="295" r:id="rId43"/>
    <p:sldId id="29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013"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 /><Relationship Id="rId13" Type="http://schemas.openxmlformats.org/officeDocument/2006/relationships/slide" Target="slides/slide9.xml" /><Relationship Id="rId18" Type="http://schemas.openxmlformats.org/officeDocument/2006/relationships/slide" Target="slides/slide14.xml" /><Relationship Id="rId26" Type="http://schemas.openxmlformats.org/officeDocument/2006/relationships/slide" Target="slides/slide22.xml" /><Relationship Id="rId39" Type="http://schemas.openxmlformats.org/officeDocument/2006/relationships/slide" Target="slides/slide35.xml" /><Relationship Id="rId3" Type="http://schemas.openxmlformats.org/officeDocument/2006/relationships/customXml" Target="../customXml/item3.xml" /><Relationship Id="rId21" Type="http://schemas.openxmlformats.org/officeDocument/2006/relationships/slide" Target="slides/slide17.xml" /><Relationship Id="rId34" Type="http://schemas.openxmlformats.org/officeDocument/2006/relationships/slide" Target="slides/slide30.xml" /><Relationship Id="rId42" Type="http://schemas.openxmlformats.org/officeDocument/2006/relationships/slide" Target="slides/slide38.xml" /><Relationship Id="rId47" Type="http://schemas.openxmlformats.org/officeDocument/2006/relationships/theme" Target="theme/theme1.xml" /><Relationship Id="rId7" Type="http://schemas.openxmlformats.org/officeDocument/2006/relationships/slide" Target="slides/slide3.xml" /><Relationship Id="rId12" Type="http://schemas.openxmlformats.org/officeDocument/2006/relationships/slide" Target="slides/slide8.xml" /><Relationship Id="rId17" Type="http://schemas.openxmlformats.org/officeDocument/2006/relationships/slide" Target="slides/slide13.xml" /><Relationship Id="rId25" Type="http://schemas.openxmlformats.org/officeDocument/2006/relationships/slide" Target="slides/slide21.xml" /><Relationship Id="rId33" Type="http://schemas.openxmlformats.org/officeDocument/2006/relationships/slide" Target="slides/slide29.xml" /><Relationship Id="rId38" Type="http://schemas.openxmlformats.org/officeDocument/2006/relationships/slide" Target="slides/slide34.xml" /><Relationship Id="rId46" Type="http://schemas.openxmlformats.org/officeDocument/2006/relationships/viewProps" Target="viewProps.xml" /><Relationship Id="rId2" Type="http://schemas.openxmlformats.org/officeDocument/2006/relationships/customXml" Target="../customXml/item2.xml" /><Relationship Id="rId16" Type="http://schemas.openxmlformats.org/officeDocument/2006/relationships/slide" Target="slides/slide12.xml" /><Relationship Id="rId20" Type="http://schemas.openxmlformats.org/officeDocument/2006/relationships/slide" Target="slides/slide16.xml" /><Relationship Id="rId29" Type="http://schemas.openxmlformats.org/officeDocument/2006/relationships/slide" Target="slides/slide25.xml" /><Relationship Id="rId41" Type="http://schemas.openxmlformats.org/officeDocument/2006/relationships/slide" Target="slides/slide37.xml" /><Relationship Id="rId1" Type="http://schemas.openxmlformats.org/officeDocument/2006/relationships/customXml" Target="../customXml/item1.xml" /><Relationship Id="rId6" Type="http://schemas.openxmlformats.org/officeDocument/2006/relationships/slide" Target="slides/slide2.xml" /><Relationship Id="rId11" Type="http://schemas.openxmlformats.org/officeDocument/2006/relationships/slide" Target="slides/slide7.xml" /><Relationship Id="rId24" Type="http://schemas.openxmlformats.org/officeDocument/2006/relationships/slide" Target="slides/slide20.xml" /><Relationship Id="rId32" Type="http://schemas.openxmlformats.org/officeDocument/2006/relationships/slide" Target="slides/slide28.xml" /><Relationship Id="rId37" Type="http://schemas.openxmlformats.org/officeDocument/2006/relationships/slide" Target="slides/slide33.xml" /><Relationship Id="rId40" Type="http://schemas.openxmlformats.org/officeDocument/2006/relationships/slide" Target="slides/slide36.xml" /><Relationship Id="rId45" Type="http://schemas.openxmlformats.org/officeDocument/2006/relationships/presProps" Target="presProps.xml" /><Relationship Id="rId5" Type="http://schemas.openxmlformats.org/officeDocument/2006/relationships/slide" Target="slides/slide1.xml" /><Relationship Id="rId15" Type="http://schemas.openxmlformats.org/officeDocument/2006/relationships/slide" Target="slides/slide11.xml" /><Relationship Id="rId23" Type="http://schemas.openxmlformats.org/officeDocument/2006/relationships/slide" Target="slides/slide19.xml" /><Relationship Id="rId28" Type="http://schemas.openxmlformats.org/officeDocument/2006/relationships/slide" Target="slides/slide24.xml" /><Relationship Id="rId36" Type="http://schemas.openxmlformats.org/officeDocument/2006/relationships/slide" Target="slides/slide32.xml" /><Relationship Id="rId10" Type="http://schemas.openxmlformats.org/officeDocument/2006/relationships/slide" Target="slides/slide6.xml" /><Relationship Id="rId19" Type="http://schemas.openxmlformats.org/officeDocument/2006/relationships/slide" Target="slides/slide15.xml" /><Relationship Id="rId31" Type="http://schemas.openxmlformats.org/officeDocument/2006/relationships/slide" Target="slides/slide27.xml" /><Relationship Id="rId44" Type="http://schemas.openxmlformats.org/officeDocument/2006/relationships/slide" Target="slides/slide40.xml" /><Relationship Id="rId4" Type="http://schemas.openxmlformats.org/officeDocument/2006/relationships/slideMaster" Target="slideMasters/slideMaster1.xml" /><Relationship Id="rId9" Type="http://schemas.openxmlformats.org/officeDocument/2006/relationships/slide" Target="slides/slide5.xml" /><Relationship Id="rId14" Type="http://schemas.openxmlformats.org/officeDocument/2006/relationships/slide" Target="slides/slide10.xml" /><Relationship Id="rId22" Type="http://schemas.openxmlformats.org/officeDocument/2006/relationships/slide" Target="slides/slide18.xml" /><Relationship Id="rId27" Type="http://schemas.openxmlformats.org/officeDocument/2006/relationships/slide" Target="slides/slide23.xml" /><Relationship Id="rId30" Type="http://schemas.openxmlformats.org/officeDocument/2006/relationships/slide" Target="slides/slide26.xml" /><Relationship Id="rId35" Type="http://schemas.openxmlformats.org/officeDocument/2006/relationships/slide" Target="slides/slide31.xml" /><Relationship Id="rId43" Type="http://schemas.openxmlformats.org/officeDocument/2006/relationships/slide" Target="slides/slide39.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0EC2-49A4-8A58-0DDD-33BD0E7B90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3014775-9855-EB20-0865-F7E6BBF494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E5386EE-C77A-78CC-FD23-03545DA997D4}"/>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34721D6A-A97B-36B2-BD5A-5D00BCC645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99AE46-BF31-79D5-42B8-3F58439EE687}"/>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120541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0D263-A9E5-405C-CCF7-4A04B41D3A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DF7ECA-9696-F7A1-BFA1-D0295009A0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9F5F74-BB4C-5057-D0CB-0F8CC0B4D027}"/>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58F67B2B-B00C-6A7E-9D4B-20CA99190A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753D4D-BF11-F207-8383-E78BAF86CCC1}"/>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295510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D92F40-D584-8BD3-1533-82AD9CC7BC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8A19AA-6DBC-42F5-5E44-618A4D43D6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0CFEE7-62F2-5E29-8782-C8C271E0590F}"/>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81FA89F5-6876-0645-4D35-0F7BCD1B06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D05CAD-B857-48FB-56B6-1C4B95EBCEB6}"/>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2698813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0E4B-6BBE-D159-74B5-C94E35A5F0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A087DDF-EF45-95F4-310F-2CB58E8B3C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8CEC7C-EFDA-43EA-DD6F-4CEBC98E7E49}"/>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A84230AF-132F-0368-2ABA-BB750926E9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80DCC4-DB6A-C593-466A-5F2A0387B7EB}"/>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1663207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0A8F5-0194-4CBF-CE19-91C67C244E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41E9CBD-3B76-FCAF-380A-28F19D7BC03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2AEF86-70E7-1DDE-57F4-9170ECF634EF}"/>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DA8A1B1B-4994-4774-EB11-F46C9F5251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D782E-67E5-35A0-23E3-A17354C1A3B3}"/>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1714841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38379-729A-5178-30E0-67D382C5F2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E841DB-D37E-0BBA-FE60-CB6D72E57F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9ACB04-5F47-1957-14CC-A266BE4B70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3396B9-1F92-AC12-79A0-4EDC8C25256A}"/>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6" name="Footer Placeholder 5">
            <a:extLst>
              <a:ext uri="{FF2B5EF4-FFF2-40B4-BE49-F238E27FC236}">
                <a16:creationId xmlns:a16="http://schemas.microsoft.com/office/drawing/2014/main" id="{8E1FC036-18AD-3727-BA48-A41DC75810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5AF317-9573-CF35-5310-42C82AF52843}"/>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111851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E251C-F123-EB15-DCC4-0ECE2B7565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F94A303-FA97-94EC-B66E-AE77E849AB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4A2795-9D3A-DAC0-8625-1BDF47EB2C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0292EC9-6194-7A22-B36D-A856F243E9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1A394B6-2FC8-8CD3-C840-331D25E46BD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D2923F6-9A81-D978-E207-77957BE0E769}"/>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8" name="Footer Placeholder 7">
            <a:extLst>
              <a:ext uri="{FF2B5EF4-FFF2-40B4-BE49-F238E27FC236}">
                <a16:creationId xmlns:a16="http://schemas.microsoft.com/office/drawing/2014/main" id="{A51F961B-CB4C-F773-8E2D-3E2865F75C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131E3-3592-4029-2897-CF3F561767D9}"/>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1378131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5CECC-E0B0-D258-CE76-2713A73B6F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406B2F-9AA0-30A6-F143-C9AE51962D34}"/>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4" name="Footer Placeholder 3">
            <a:extLst>
              <a:ext uri="{FF2B5EF4-FFF2-40B4-BE49-F238E27FC236}">
                <a16:creationId xmlns:a16="http://schemas.microsoft.com/office/drawing/2014/main" id="{5231F794-F251-BE8F-4572-76842309CC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26BAF67-FBA6-5FDF-1D25-5A0EEBA89EAF}"/>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3956830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37A6E6-CF00-01D9-B8B9-D1F6886BD821}"/>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3" name="Footer Placeholder 2">
            <a:extLst>
              <a:ext uri="{FF2B5EF4-FFF2-40B4-BE49-F238E27FC236}">
                <a16:creationId xmlns:a16="http://schemas.microsoft.com/office/drawing/2014/main" id="{B61A8134-098E-8759-EA10-60FBF0B670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1DDB6F-6610-9D30-BE25-0F6D1EAC0780}"/>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3589168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6709D-8500-E871-87D8-037C7692C7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1A74CD-EA94-D8BD-7E83-21D53F14C1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90EBEF-8B96-667B-6938-AAD0CDF98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F449A0-DDC1-A71B-E209-AAF2C7B1331C}"/>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6" name="Footer Placeholder 5">
            <a:extLst>
              <a:ext uri="{FF2B5EF4-FFF2-40B4-BE49-F238E27FC236}">
                <a16:creationId xmlns:a16="http://schemas.microsoft.com/office/drawing/2014/main" id="{D09C8DD1-EFE9-4EB1-0315-73FC2670EB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FB2AA6-0A3C-B912-E470-0A1AF5D2C07C}"/>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378523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FAEF8-8652-9A68-2F74-CE8696948A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FA4B911-D06C-3FE5-7E10-6D607F33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988F1A-834F-870A-BC66-116BE2632F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2FEC5B-E81A-FC89-36A9-8B19412446E2}"/>
              </a:ext>
            </a:extLst>
          </p:cNvPr>
          <p:cNvSpPr>
            <a:spLocks noGrp="1"/>
          </p:cNvSpPr>
          <p:nvPr>
            <p:ph type="dt" sz="half" idx="10"/>
          </p:nvPr>
        </p:nvSpPr>
        <p:spPr/>
        <p:txBody>
          <a:bodyPr/>
          <a:lstStyle/>
          <a:p>
            <a:fld id="{D4BEA41F-27BE-5A47-B90B-C57EAE224180}" type="datetimeFigureOut">
              <a:rPr lang="en-US" smtClean="0"/>
              <a:t>7/4/2025</a:t>
            </a:fld>
            <a:endParaRPr lang="en-US"/>
          </a:p>
        </p:txBody>
      </p:sp>
      <p:sp>
        <p:nvSpPr>
          <p:cNvPr id="6" name="Footer Placeholder 5">
            <a:extLst>
              <a:ext uri="{FF2B5EF4-FFF2-40B4-BE49-F238E27FC236}">
                <a16:creationId xmlns:a16="http://schemas.microsoft.com/office/drawing/2014/main" id="{C417B0CE-82D8-8272-9F20-8453FC59FF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37DAF9-62F3-8617-1543-79F95F570EA9}"/>
              </a:ext>
            </a:extLst>
          </p:cNvPr>
          <p:cNvSpPr>
            <a:spLocks noGrp="1"/>
          </p:cNvSpPr>
          <p:nvPr>
            <p:ph type="sldNum" sz="quarter" idx="12"/>
          </p:nvPr>
        </p:nvSpPr>
        <p:spPr/>
        <p:txBody>
          <a:bodyPr/>
          <a:lstStyle/>
          <a:p>
            <a:fld id="{0B6CA64F-9BB8-1B41-8993-A868BE0B5C42}" type="slidenum">
              <a:rPr lang="en-US" smtClean="0"/>
              <a:t>‹#›</a:t>
            </a:fld>
            <a:endParaRPr lang="en-US"/>
          </a:p>
        </p:txBody>
      </p:sp>
    </p:spTree>
    <p:extLst>
      <p:ext uri="{BB962C8B-B14F-4D97-AF65-F5344CB8AC3E}">
        <p14:creationId xmlns:p14="http://schemas.microsoft.com/office/powerpoint/2010/main" val="576410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0FA974-D28F-0D6C-1DE7-9344273438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79CB29-5B9F-F391-23CF-D70EC6EFB3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53A1EE-3D59-74E9-6B18-94E2033931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4BEA41F-27BE-5A47-B90B-C57EAE224180}" type="datetimeFigureOut">
              <a:rPr lang="en-US" smtClean="0"/>
              <a:t>7/4/2025</a:t>
            </a:fld>
            <a:endParaRPr lang="en-US"/>
          </a:p>
        </p:txBody>
      </p:sp>
      <p:sp>
        <p:nvSpPr>
          <p:cNvPr id="5" name="Footer Placeholder 4">
            <a:extLst>
              <a:ext uri="{FF2B5EF4-FFF2-40B4-BE49-F238E27FC236}">
                <a16:creationId xmlns:a16="http://schemas.microsoft.com/office/drawing/2014/main" id="{A409F0C1-8F5C-F64F-90AA-717ED2FD9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0E079B5-744E-32E6-260C-A4889BC9F8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6CA64F-9BB8-1B41-8993-A868BE0B5C42}" type="slidenum">
              <a:rPr lang="en-US" smtClean="0"/>
              <a:t>‹#›</a:t>
            </a:fld>
            <a:endParaRPr lang="en-US"/>
          </a:p>
        </p:txBody>
      </p:sp>
      <p:pic>
        <p:nvPicPr>
          <p:cNvPr id="8" name="Picture 7">
            <a:extLst>
              <a:ext uri="{FF2B5EF4-FFF2-40B4-BE49-F238E27FC236}">
                <a16:creationId xmlns:a16="http://schemas.microsoft.com/office/drawing/2014/main" id="{DEDB963F-F039-324A-510A-FD8D3F60A37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200" y="136525"/>
            <a:ext cx="10515600" cy="1112172"/>
          </a:xfrm>
          <a:prstGeom prst="rect">
            <a:avLst/>
          </a:prstGeom>
        </p:spPr>
      </p:pic>
    </p:spTree>
    <p:extLst>
      <p:ext uri="{BB962C8B-B14F-4D97-AF65-F5344CB8AC3E}">
        <p14:creationId xmlns:p14="http://schemas.microsoft.com/office/powerpoint/2010/main" val="1755365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Relationship Id="rId2" Type="http://schemas.openxmlformats.org/officeDocument/2006/relationships/image" Target="../media/image13.jpeg" /><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2" Type="http://schemas.openxmlformats.org/officeDocument/2006/relationships/image" Target="../media/image13.jpeg"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2" Type="http://schemas.openxmlformats.org/officeDocument/2006/relationships/image" Target="../media/image14.jpeg" /><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2" Type="http://schemas.openxmlformats.org/officeDocument/2006/relationships/image" Target="../media/image15.jpeg" /><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3" Type="http://schemas.openxmlformats.org/officeDocument/2006/relationships/hyperlink" Target="https://unstop.com/blog/workforce-planning" TargetMode="External" /><Relationship Id="rId2" Type="http://schemas.openxmlformats.org/officeDocument/2006/relationships/image" Target="../media/image4.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E18EBB9-A178-0558-7063-95FB07AB14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7627"/>
            <a:ext cx="12192000" cy="5060372"/>
          </a:xfrm>
          <a:prstGeom prst="rect">
            <a:avLst/>
          </a:prstGeom>
        </p:spPr>
      </p:pic>
      <p:sp>
        <p:nvSpPr>
          <p:cNvPr id="5" name="Content Placeholder 2">
            <a:extLst>
              <a:ext uri="{FF2B5EF4-FFF2-40B4-BE49-F238E27FC236}">
                <a16:creationId xmlns:a16="http://schemas.microsoft.com/office/drawing/2014/main" id="{C33FDB84-80F7-86B0-E4BB-873E14054EC9}"/>
              </a:ext>
            </a:extLst>
          </p:cNvPr>
          <p:cNvSpPr>
            <a:spLocks noGrp="1"/>
          </p:cNvSpPr>
          <p:nvPr>
            <p:ph type="title"/>
          </p:nvPr>
        </p:nvSpPr>
        <p:spPr>
          <a:xfrm>
            <a:off x="706582" y="4177145"/>
            <a:ext cx="10647218" cy="1683327"/>
          </a:xfrm>
        </p:spPr>
        <p:txBody>
          <a:bodyPr>
            <a:normAutofit fontScale="90000"/>
          </a:bodyPr>
          <a:lstStyle/>
          <a:p>
            <a:pPr algn="ctr"/>
            <a:r>
              <a:rPr lang="en-US" sz="4900" b="1" dirty="0"/>
              <a:t>FINAMCIAL MANAGEMENT</a:t>
            </a:r>
            <a:br>
              <a:rPr lang="en-US" sz="3600" b="1" dirty="0"/>
            </a:br>
            <a:r>
              <a:rPr lang="en-US" sz="3600" b="1" dirty="0"/>
              <a:t>subject code : MBA202</a:t>
            </a:r>
            <a:br>
              <a:rPr lang="en-US" sz="3600" b="1" dirty="0"/>
            </a:br>
            <a:br>
              <a:rPr lang="en-US" sz="3600" b="1" dirty="0"/>
            </a:br>
            <a:r>
              <a:rPr lang="en-US" sz="3600" b="1" dirty="0"/>
              <a:t>By : Jeevitha .P</a:t>
            </a:r>
            <a:br>
              <a:rPr lang="en-US" sz="3600" b="1" dirty="0"/>
            </a:br>
            <a:r>
              <a:rPr lang="en-US" sz="3600" b="1" dirty="0"/>
              <a:t>Assistant Professor</a:t>
            </a:r>
            <a:br>
              <a:rPr lang="en-US" sz="3600" b="1" dirty="0"/>
            </a:br>
            <a:br>
              <a:rPr lang="en-US" sz="3600" b="1" dirty="0"/>
            </a:br>
            <a:r>
              <a:rPr lang="en-US" sz="4000" b="1" dirty="0">
                <a:solidFill>
                  <a:schemeClr val="accent2">
                    <a:lumMod val="75000"/>
                  </a:schemeClr>
                </a:solidFill>
              </a:rPr>
              <a:t>MODULE - 1</a:t>
            </a:r>
            <a:br>
              <a:rPr lang="en-US" sz="4000" b="1" dirty="0">
                <a:solidFill>
                  <a:schemeClr val="accent2">
                    <a:lumMod val="75000"/>
                  </a:schemeClr>
                </a:solidFill>
              </a:rPr>
            </a:br>
            <a:r>
              <a:rPr lang="en-US" sz="4000" b="1" dirty="0">
                <a:solidFill>
                  <a:schemeClr val="accent2">
                    <a:lumMod val="75000"/>
                  </a:schemeClr>
                </a:solidFill>
              </a:rPr>
              <a:t>Introduction to Financial Management</a:t>
            </a:r>
            <a:br>
              <a:rPr lang="en-US" sz="4000" b="1" dirty="0"/>
            </a:br>
            <a:br>
              <a:rPr lang="en-US" sz="4000" b="1" dirty="0"/>
            </a:br>
            <a:br>
              <a:rPr lang="en-US" sz="4000" b="1" dirty="0">
                <a:solidFill>
                  <a:schemeClr val="accent2">
                    <a:lumMod val="75000"/>
                  </a:schemeClr>
                </a:solidFill>
              </a:rPr>
            </a:br>
            <a:endParaRPr lang="en-US" sz="4000" b="1" dirty="0">
              <a:solidFill>
                <a:schemeClr val="accent2">
                  <a:lumMod val="75000"/>
                </a:schemeClr>
              </a:solidFill>
            </a:endParaRPr>
          </a:p>
        </p:txBody>
      </p:sp>
    </p:spTree>
    <p:extLst>
      <p:ext uri="{BB962C8B-B14F-4D97-AF65-F5344CB8AC3E}">
        <p14:creationId xmlns:p14="http://schemas.microsoft.com/office/powerpoint/2010/main" val="2762432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F8F-818A-F698-0F49-A4CB3EB3E7FF}"/>
              </a:ext>
            </a:extLst>
          </p:cNvPr>
          <p:cNvSpPr>
            <a:spLocks noGrp="1"/>
          </p:cNvSpPr>
          <p:nvPr>
            <p:ph type="title"/>
          </p:nvPr>
        </p:nvSpPr>
        <p:spPr>
          <a:xfrm>
            <a:off x="258365" y="1620982"/>
            <a:ext cx="11675270" cy="630887"/>
          </a:xfrm>
        </p:spPr>
        <p:txBody>
          <a:bodyPr anchor="ctr">
            <a:noAutofit/>
          </a:bodyPr>
          <a:lstStyle/>
          <a:p>
            <a:pPr algn="ctr"/>
            <a:r>
              <a:rPr lang="en-US" b="1" dirty="0">
                <a:solidFill>
                  <a:schemeClr val="accent2">
                    <a:lumMod val="75000"/>
                  </a:schemeClr>
                </a:solidFill>
              </a:rPr>
              <a:t>Objective of financial management :</a:t>
            </a:r>
          </a:p>
        </p:txBody>
      </p:sp>
      <p:pic>
        <p:nvPicPr>
          <p:cNvPr id="4" name="Picture 3">
            <a:extLst>
              <a:ext uri="{FF2B5EF4-FFF2-40B4-BE49-F238E27FC236}">
                <a16:creationId xmlns:a16="http://schemas.microsoft.com/office/drawing/2014/main" id="{6C4935AA-9F87-C792-DD50-4334BFC0E1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1693" y="2476500"/>
            <a:ext cx="6176963" cy="4123588"/>
          </a:xfrm>
          <a:prstGeom prst="rect">
            <a:avLst/>
          </a:prstGeom>
        </p:spPr>
      </p:pic>
      <p:sp>
        <p:nvSpPr>
          <p:cNvPr id="7" name="Content Placeholder 6">
            <a:extLst>
              <a:ext uri="{FF2B5EF4-FFF2-40B4-BE49-F238E27FC236}">
                <a16:creationId xmlns:a16="http://schemas.microsoft.com/office/drawing/2014/main" id="{7956338A-0F43-5612-F823-A6DBDBDC58E2}"/>
              </a:ext>
            </a:extLst>
          </p:cNvPr>
          <p:cNvSpPr txBox="1">
            <a:spLocks noGrp="1"/>
          </p:cNvSpPr>
          <p:nvPr>
            <p:ph idx="1"/>
          </p:nvPr>
        </p:nvSpPr>
        <p:spPr>
          <a:xfrm>
            <a:off x="297657" y="2816092"/>
            <a:ext cx="5417343" cy="3063403"/>
          </a:xfrm>
          <a:prstGeom prst="rect">
            <a:avLst/>
          </a:prstGeom>
          <a:noFill/>
        </p:spPr>
        <p:txBody>
          <a:bodyPr wrap="square" rtlCol="0">
            <a:spAutoFit/>
          </a:bodyPr>
          <a:lstStyle/>
          <a:p>
            <a:pPr marL="0" indent="0" algn="l">
              <a:buNone/>
            </a:pPr>
            <a:r>
              <a:rPr lang="en-US" dirty="0">
                <a:latin typeface="Times New Roman" panose="02020603050405020304" pitchFamily="18" charset="0"/>
                <a:cs typeface="Times New Roman" panose="02020603050405020304" pitchFamily="18" charset="0"/>
              </a:rPr>
              <a:t>It is essential to identify the objective because all the efforts of finance manager would be to achieve that objective. The two basic objective are :</a:t>
            </a:r>
          </a:p>
          <a:p>
            <a:r>
              <a:rPr lang="en-US" dirty="0">
                <a:latin typeface="Times New Roman" panose="02020603050405020304" pitchFamily="18" charset="0"/>
                <a:cs typeface="Times New Roman" panose="02020603050405020304" pitchFamily="18" charset="0"/>
              </a:rPr>
              <a:t> profit maximization objective </a:t>
            </a:r>
          </a:p>
          <a:p>
            <a:r>
              <a:rPr lang="en-US" dirty="0">
                <a:latin typeface="Times New Roman" panose="02020603050405020304" pitchFamily="18" charset="0"/>
                <a:cs typeface="Times New Roman" panose="02020603050405020304" pitchFamily="18" charset="0"/>
              </a:rPr>
              <a:t> wealth maximization objective.</a:t>
            </a:r>
          </a:p>
        </p:txBody>
      </p:sp>
    </p:spTree>
    <p:extLst>
      <p:ext uri="{BB962C8B-B14F-4D97-AF65-F5344CB8AC3E}">
        <p14:creationId xmlns:p14="http://schemas.microsoft.com/office/powerpoint/2010/main" val="1488622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590E0-6DA0-BB09-CEAD-77697C0B9BC3}"/>
              </a:ext>
            </a:extLst>
          </p:cNvPr>
          <p:cNvSpPr>
            <a:spLocks noGrp="1"/>
          </p:cNvSpPr>
          <p:nvPr>
            <p:ph type="title"/>
          </p:nvPr>
        </p:nvSpPr>
        <p:spPr>
          <a:xfrm>
            <a:off x="476250" y="1035845"/>
            <a:ext cx="10877550" cy="1690688"/>
          </a:xfrm>
        </p:spPr>
        <p:txBody>
          <a:bodyPr/>
          <a:lstStyle/>
          <a:p>
            <a:r>
              <a:rPr lang="en-US" b="1" dirty="0">
                <a:solidFill>
                  <a:schemeClr val="accent2">
                    <a:lumMod val="75000"/>
                  </a:schemeClr>
                </a:solidFill>
              </a:rPr>
              <a:t>Profit Maximization:</a:t>
            </a:r>
          </a:p>
        </p:txBody>
      </p:sp>
      <p:sp>
        <p:nvSpPr>
          <p:cNvPr id="3" name="Content Placeholder 2">
            <a:extLst>
              <a:ext uri="{FF2B5EF4-FFF2-40B4-BE49-F238E27FC236}">
                <a16:creationId xmlns:a16="http://schemas.microsoft.com/office/drawing/2014/main" id="{AF3CD913-C269-0A0F-8A65-C31310F56BF2}"/>
              </a:ext>
            </a:extLst>
          </p:cNvPr>
          <p:cNvSpPr>
            <a:spLocks noGrp="1"/>
          </p:cNvSpPr>
          <p:nvPr>
            <p:ph idx="1"/>
          </p:nvPr>
        </p:nvSpPr>
        <p:spPr>
          <a:xfrm>
            <a:off x="476250" y="2464594"/>
            <a:ext cx="11239500" cy="3677840"/>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It is implied objective of any business activity. Every business activity is started with the ultimate aim of making profit. Profit maximization objective in financial management means that all financial decisions are made with a view to maximize profit of the firm with all its investments and savings. </a:t>
            </a:r>
          </a:p>
          <a:p>
            <a:pPr marL="0" indent="0">
              <a:buNone/>
            </a:pPr>
            <a:r>
              <a:rPr lang="en-US" sz="2000" dirty="0">
                <a:latin typeface="Times New Roman" panose="02020603050405020304" pitchFamily="18" charset="0"/>
                <a:cs typeface="Times New Roman" panose="02020603050405020304" pitchFamily="18" charset="0"/>
              </a:rPr>
              <a:t>Earning profits by a corporate or a company is a social obligation. Profit is the only means through which an efficiency of organization can be measured. As the business units are exploiting the resource of the country namely, Land, Capital, and resources has an obligation to make use of these resources to achieve profits. It is an economic obligation to cover the cost of funds and offer surplus funds to expansion and growth. Accumulated profits reduce the risks of an enterprise. It should serve as the base for all type of decisions. Profit maximization achieved by an organization regarded as a primary measure of its  success. The survival of the firm depends upon its ability to earn profits.</a:t>
            </a:r>
          </a:p>
        </p:txBody>
      </p:sp>
      <p:pic>
        <p:nvPicPr>
          <p:cNvPr id="4" name="Picture 3">
            <a:extLst>
              <a:ext uri="{FF2B5EF4-FFF2-40B4-BE49-F238E27FC236}">
                <a16:creationId xmlns:a16="http://schemas.microsoft.com/office/drawing/2014/main" id="{E95A3DE7-3F87-0566-57EC-D8512B670F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2000" y="5262562"/>
            <a:ext cx="5080000" cy="1595437"/>
          </a:xfrm>
          <a:prstGeom prst="rect">
            <a:avLst/>
          </a:prstGeom>
        </p:spPr>
      </p:pic>
    </p:spTree>
    <p:extLst>
      <p:ext uri="{BB962C8B-B14F-4D97-AF65-F5344CB8AC3E}">
        <p14:creationId xmlns:p14="http://schemas.microsoft.com/office/powerpoint/2010/main" val="839239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CE510-49B6-1F19-D036-29D01F313FE3}"/>
              </a:ext>
            </a:extLst>
          </p:cNvPr>
          <p:cNvSpPr>
            <a:spLocks noGrp="1"/>
          </p:cNvSpPr>
          <p:nvPr>
            <p:ph type="title"/>
          </p:nvPr>
        </p:nvSpPr>
        <p:spPr>
          <a:xfrm>
            <a:off x="266700" y="996157"/>
            <a:ext cx="10515600" cy="1325563"/>
          </a:xfrm>
        </p:spPr>
        <p:txBody>
          <a:bodyPr/>
          <a:lstStyle/>
          <a:p>
            <a:r>
              <a:rPr lang="en-US" sz="4000" b="1" dirty="0">
                <a:solidFill>
                  <a:schemeClr val="accent2">
                    <a:lumMod val="75000"/>
                  </a:schemeClr>
                </a:solidFill>
              </a:rPr>
              <a:t>Favorable</a:t>
            </a:r>
            <a:r>
              <a:rPr lang="en-US" dirty="0"/>
              <a:t> </a:t>
            </a:r>
            <a:r>
              <a:rPr lang="en-US" sz="4000" b="1" dirty="0">
                <a:solidFill>
                  <a:schemeClr val="accent2">
                    <a:lumMod val="75000"/>
                  </a:schemeClr>
                </a:solidFill>
              </a:rPr>
              <a:t>Arguments for profit Maximization  :</a:t>
            </a:r>
          </a:p>
        </p:txBody>
      </p:sp>
      <p:sp>
        <p:nvSpPr>
          <p:cNvPr id="3" name="Content Placeholder 2">
            <a:extLst>
              <a:ext uri="{FF2B5EF4-FFF2-40B4-BE49-F238E27FC236}">
                <a16:creationId xmlns:a16="http://schemas.microsoft.com/office/drawing/2014/main" id="{CEF648EB-CD4E-46F8-18EA-E8FE22FE352E}"/>
              </a:ext>
            </a:extLst>
          </p:cNvPr>
          <p:cNvSpPr>
            <a:spLocks noGrp="1"/>
          </p:cNvSpPr>
          <p:nvPr>
            <p:ph idx="1"/>
          </p:nvPr>
        </p:nvSpPr>
        <p:spPr>
          <a:xfrm>
            <a:off x="369094" y="2190750"/>
            <a:ext cx="11453812" cy="4167188"/>
          </a:xfrm>
        </p:spPr>
        <p:txBody>
          <a:bodyPr>
            <a:normAutofit fontScale="77500" lnSpcReduction="20000"/>
          </a:bodyPr>
          <a:lstStyle/>
          <a:p>
            <a:pPr marL="514350" indent="-514350">
              <a:buAutoNum type="arabicPeriod"/>
            </a:pPr>
            <a:r>
              <a:rPr lang="en-US" dirty="0">
                <a:latin typeface="Times New Roman" panose="02020603050405020304" pitchFamily="18" charset="0"/>
                <a:cs typeface="Times New Roman" panose="02020603050405020304" pitchFamily="18" charset="0"/>
              </a:rPr>
              <a:t>Rationality: It is rational that every business activity is undertaken to earn maximum profit.</a:t>
            </a:r>
          </a:p>
          <a:p>
            <a:pPr marL="514350" indent="-514350">
              <a:buAutoNum type="arabicPeriod"/>
            </a:pPr>
            <a:r>
              <a:rPr lang="en-US" dirty="0">
                <a:latin typeface="Times New Roman" panose="02020603050405020304" pitchFamily="18" charset="0"/>
                <a:cs typeface="Times New Roman" panose="02020603050405020304" pitchFamily="18" charset="0"/>
              </a:rPr>
              <a:t>It ensures effective utilization of resources: The limited resources are employed to earn maximum profits and costs are reduced to minimum.</a:t>
            </a:r>
          </a:p>
          <a:p>
            <a:pPr marL="514350" indent="-514350">
              <a:buAutoNum type="arabicPeriod"/>
            </a:pPr>
            <a:r>
              <a:rPr lang="en-US" dirty="0">
                <a:latin typeface="Times New Roman" panose="02020603050405020304" pitchFamily="18" charset="0"/>
                <a:cs typeface="Times New Roman" panose="02020603050405020304" pitchFamily="18" charset="0"/>
              </a:rPr>
              <a:t>It measures success of any business decisions and operations: whether the implemented decisions were good or bad, whether the business operations were efficient are not could be known with the help of amount of profit earned.</a:t>
            </a:r>
          </a:p>
          <a:p>
            <a:pPr marL="514350" indent="-514350">
              <a:buAutoNum type="arabicPeriod"/>
            </a:pPr>
            <a:r>
              <a:rPr lang="en-US" dirty="0">
                <a:latin typeface="Times New Roman" panose="02020603050405020304" pitchFamily="18" charset="0"/>
                <a:cs typeface="Times New Roman" panose="02020603050405020304" pitchFamily="18" charset="0"/>
              </a:rPr>
              <a:t>Profit is main source of finance: Fund is needed to carry out business operations, expansion and diversification. So, for upcoming years the retained part of profits could be used.</a:t>
            </a:r>
          </a:p>
          <a:p>
            <a:pPr marL="514350" indent="-514350">
              <a:buAutoNum type="arabicPeriod"/>
            </a:pPr>
            <a:r>
              <a:rPr lang="en-US" dirty="0">
                <a:latin typeface="Times New Roman" panose="02020603050405020304" pitchFamily="18" charset="0"/>
                <a:cs typeface="Times New Roman" panose="02020603050405020304" pitchFamily="18" charset="0"/>
              </a:rPr>
              <a:t>Maximization of social benefit: A business enterprise could fulfill social responsibility obligations in the form of social activities like health, education etc. it is possible only when the enterprise earns maximum profits.</a:t>
            </a:r>
          </a:p>
          <a:p>
            <a:pPr marL="514350" indent="-514350">
              <a:buAutoNum type="arabicPeriod"/>
            </a:pPr>
            <a:r>
              <a:rPr lang="en-US" dirty="0">
                <a:latin typeface="Times New Roman" panose="02020603050405020304" pitchFamily="18" charset="0"/>
                <a:cs typeface="Times New Roman" panose="02020603050405020304" pitchFamily="18" charset="0"/>
              </a:rPr>
              <a:t>Profit reduces risk of business: The future is uncertain. There are many risks involved in businesses, if a firm has sufficient profits, it could cope with such risks.</a:t>
            </a:r>
          </a:p>
        </p:txBody>
      </p:sp>
    </p:spTree>
    <p:extLst>
      <p:ext uri="{BB962C8B-B14F-4D97-AF65-F5344CB8AC3E}">
        <p14:creationId xmlns:p14="http://schemas.microsoft.com/office/powerpoint/2010/main" val="1054982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49BC7-EE66-2797-BDD2-8448C323F2C3}"/>
              </a:ext>
            </a:extLst>
          </p:cNvPr>
          <p:cNvSpPr>
            <a:spLocks noGrp="1"/>
          </p:cNvSpPr>
          <p:nvPr>
            <p:ph type="title"/>
          </p:nvPr>
        </p:nvSpPr>
        <p:spPr>
          <a:xfrm>
            <a:off x="119062" y="1127123"/>
            <a:ext cx="11894344" cy="2039940"/>
          </a:xfrm>
        </p:spPr>
        <p:txBody>
          <a:bodyPr/>
          <a:lstStyle/>
          <a:p>
            <a:r>
              <a:rPr lang="en-US" b="1" dirty="0">
                <a:solidFill>
                  <a:schemeClr val="accent2">
                    <a:lumMod val="75000"/>
                  </a:schemeClr>
                </a:solidFill>
              </a:rPr>
              <a:t>Unfavorable</a:t>
            </a:r>
            <a:r>
              <a:rPr lang="en-US" dirty="0"/>
              <a:t> </a:t>
            </a:r>
            <a:r>
              <a:rPr lang="en-US" b="1" dirty="0">
                <a:solidFill>
                  <a:schemeClr val="accent2">
                    <a:lumMod val="75000"/>
                  </a:schemeClr>
                </a:solidFill>
              </a:rPr>
              <a:t>Argument for Profit Maximization Objective :</a:t>
            </a:r>
          </a:p>
        </p:txBody>
      </p:sp>
      <p:sp>
        <p:nvSpPr>
          <p:cNvPr id="3" name="Content Placeholder 2">
            <a:extLst>
              <a:ext uri="{FF2B5EF4-FFF2-40B4-BE49-F238E27FC236}">
                <a16:creationId xmlns:a16="http://schemas.microsoft.com/office/drawing/2014/main" id="{AB809E27-91ED-620B-AB67-F2F0D8BD54FB}"/>
              </a:ext>
            </a:extLst>
          </p:cNvPr>
          <p:cNvSpPr>
            <a:spLocks noGrp="1"/>
          </p:cNvSpPr>
          <p:nvPr>
            <p:ph idx="1"/>
          </p:nvPr>
        </p:nvSpPr>
        <p:spPr>
          <a:xfrm>
            <a:off x="178594" y="2988467"/>
            <a:ext cx="11894344" cy="4611687"/>
          </a:xfrm>
        </p:spPr>
        <p:txBody>
          <a:bodyPr>
            <a:normAutofit fontScale="92500" lnSpcReduction="10000"/>
          </a:bodyPr>
          <a:lstStyle/>
          <a:p>
            <a:pPr marL="514350" indent="-514350">
              <a:buAutoNum type="arabicPeriod"/>
            </a:pPr>
            <a:r>
              <a:rPr lang="en-US" dirty="0">
                <a:latin typeface="Times New Roman" panose="02020603050405020304" pitchFamily="18" charset="0"/>
                <a:cs typeface="Times New Roman" panose="02020603050405020304" pitchFamily="18" charset="0"/>
              </a:rPr>
              <a:t>It is Vague and ambiguous: The term profit is not clear. It has not  defined precisely and accurately. Whether it is Profit after tax or before tax, accounting profit or incremental profit etc.</a:t>
            </a:r>
          </a:p>
          <a:p>
            <a:pPr marL="514350" indent="-514350">
              <a:buAutoNum type="arabicPeriod"/>
            </a:pPr>
            <a:r>
              <a:rPr lang="en-US" dirty="0">
                <a:latin typeface="Times New Roman" panose="02020603050405020304" pitchFamily="18" charset="0"/>
                <a:cs typeface="Times New Roman" panose="02020603050405020304" pitchFamily="18" charset="0"/>
              </a:rPr>
              <a:t>It ignores time value of money: It is based on the concept of "bigger is better" which means higher benefit is better it better for firm. But it does not consider the time period of occurrence of the benefit. It is incorrect to treat cash inflows occurring at different point of time as same.</a:t>
            </a:r>
          </a:p>
          <a:p>
            <a:pPr marL="514350" indent="-514350">
              <a:buAutoNum type="arabicPeriod"/>
            </a:pPr>
            <a:r>
              <a:rPr lang="en-US" dirty="0">
                <a:latin typeface="Times New Roman" panose="02020603050405020304" pitchFamily="18" charset="0"/>
                <a:cs typeface="Times New Roman" panose="02020603050405020304" pitchFamily="18" charset="0"/>
              </a:rPr>
              <a:t>It ignores risk factor: there are many internal as well as external risks involved which is not taken into consideration in profit maximization objective.</a:t>
            </a:r>
          </a:p>
          <a:p>
            <a:pPr marL="514350" indent="-514350">
              <a:buAutoNum type="arabicPeriod"/>
            </a:pPr>
            <a:r>
              <a:rPr lang="en-US" dirty="0">
                <a:latin typeface="Times New Roman" panose="02020603050405020304" pitchFamily="18" charset="0"/>
                <a:cs typeface="Times New Roman" panose="02020603050405020304" pitchFamily="18" charset="0"/>
              </a:rPr>
              <a:t>It leads to exploitation of workers and consumer: To earn more profit an enterprise tries to charge more price and to take more work from workers with less pays</a:t>
            </a:r>
          </a:p>
          <a:p>
            <a:pPr marL="514350" indent="-514350">
              <a:buAutoNum type="arabicPeriod"/>
            </a:pPr>
            <a:r>
              <a:rPr lang="en-US" dirty="0">
                <a:latin typeface="Times New Roman" panose="02020603050405020304" pitchFamily="18" charset="0"/>
                <a:cs typeface="Times New Roman" panose="02020603050405020304" pitchFamily="18" charset="0"/>
              </a:rPr>
              <a:t>It leads to unethical, corrupt, unfair trade practices.</a:t>
            </a:r>
          </a:p>
        </p:txBody>
      </p:sp>
    </p:spTree>
    <p:extLst>
      <p:ext uri="{BB962C8B-B14F-4D97-AF65-F5344CB8AC3E}">
        <p14:creationId xmlns:p14="http://schemas.microsoft.com/office/powerpoint/2010/main" val="1303872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F9D4C-DFB2-A3E5-4B23-FB68B9CCA37F}"/>
              </a:ext>
            </a:extLst>
          </p:cNvPr>
          <p:cNvSpPr>
            <a:spLocks noGrp="1"/>
          </p:cNvSpPr>
          <p:nvPr>
            <p:ph type="ctrTitle"/>
          </p:nvPr>
        </p:nvSpPr>
        <p:spPr>
          <a:xfrm>
            <a:off x="1451264" y="1600201"/>
            <a:ext cx="9144000" cy="592281"/>
          </a:xfrm>
        </p:spPr>
        <p:txBody>
          <a:bodyPr>
            <a:normAutofit fontScale="90000"/>
          </a:bodyPr>
          <a:lstStyle/>
          <a:p>
            <a:r>
              <a:rPr lang="en-US" sz="4000" b="1" dirty="0">
                <a:solidFill>
                  <a:schemeClr val="accent2">
                    <a:lumMod val="75000"/>
                  </a:schemeClr>
                </a:solidFill>
              </a:rPr>
              <a:t>Wealth Maximization :</a:t>
            </a:r>
            <a:endParaRPr lang="en-IN" sz="4000" dirty="0"/>
          </a:p>
        </p:txBody>
      </p:sp>
      <p:sp>
        <p:nvSpPr>
          <p:cNvPr id="3" name="Subtitle 2">
            <a:extLst>
              <a:ext uri="{FF2B5EF4-FFF2-40B4-BE49-F238E27FC236}">
                <a16:creationId xmlns:a16="http://schemas.microsoft.com/office/drawing/2014/main" id="{2D008296-C768-09A7-569C-0E1FFEBC8735}"/>
              </a:ext>
            </a:extLst>
          </p:cNvPr>
          <p:cNvSpPr>
            <a:spLocks noGrp="1"/>
          </p:cNvSpPr>
          <p:nvPr>
            <p:ph type="subTitle" idx="1"/>
          </p:nvPr>
        </p:nvSpPr>
        <p:spPr>
          <a:xfrm>
            <a:off x="654627" y="2462646"/>
            <a:ext cx="11211791" cy="3595254"/>
          </a:xfrm>
        </p:spPr>
        <p:txBody>
          <a:bodyPr>
            <a:normAutofit/>
          </a:bodyPr>
          <a:lstStyle/>
          <a:p>
            <a:pPr algn="l"/>
            <a:r>
              <a:rPr lang="en-US" dirty="0">
                <a:latin typeface="Times New Roman" panose="02020603050405020304" pitchFamily="18" charset="0"/>
                <a:cs typeface="Times New Roman" panose="02020603050405020304" pitchFamily="18" charset="0"/>
              </a:rPr>
              <a:t>Wealth Maximization Objective is also known as "Value Maximization" or "Net Present Worth Maximization." This objective is recognized appropriate for decision-making. Wealth means wealth of shareholders. Wealth of shareholders is determined by market value of shares.</a:t>
            </a:r>
          </a:p>
          <a:p>
            <a:pPr algn="l"/>
            <a:r>
              <a:rPr lang="en-US" dirty="0">
                <a:latin typeface="Times New Roman" panose="02020603050405020304" pitchFamily="18" charset="0"/>
                <a:cs typeface="Times New Roman" panose="02020603050405020304" pitchFamily="18" charset="0"/>
              </a:rPr>
              <a:t>      Wealth also signifies Net Present Value(NPV) which is the difference between present value of cash inflows and present value of cash outflows. In this way, wealth maximization objective considers time value of money and assign different values to cash inflows occurring at different point of time. So, investments should be made in such a way that it maximizes Net Present Value to shareholders</a:t>
            </a:r>
          </a:p>
          <a:p>
            <a:endParaRPr lang="en-IN" dirty="0"/>
          </a:p>
        </p:txBody>
      </p:sp>
    </p:spTree>
    <p:extLst>
      <p:ext uri="{BB962C8B-B14F-4D97-AF65-F5344CB8AC3E}">
        <p14:creationId xmlns:p14="http://schemas.microsoft.com/office/powerpoint/2010/main" val="1652180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726CC-297C-6268-F502-9E8529EDEDDB}"/>
              </a:ext>
            </a:extLst>
          </p:cNvPr>
          <p:cNvSpPr>
            <a:spLocks noGrp="1"/>
          </p:cNvSpPr>
          <p:nvPr>
            <p:ph type="title"/>
          </p:nvPr>
        </p:nvSpPr>
        <p:spPr>
          <a:xfrm>
            <a:off x="0" y="1654969"/>
            <a:ext cx="12049125" cy="369094"/>
          </a:xfrm>
        </p:spPr>
        <p:txBody>
          <a:bodyPr>
            <a:normAutofit fontScale="90000"/>
          </a:bodyPr>
          <a:lstStyle/>
          <a:p>
            <a:r>
              <a:rPr lang="en-US" b="1" dirty="0">
                <a:solidFill>
                  <a:schemeClr val="accent2">
                    <a:lumMod val="75000"/>
                  </a:schemeClr>
                </a:solidFill>
              </a:rPr>
              <a:t>Arguments in favor of Wealth Maximization objective :</a:t>
            </a:r>
          </a:p>
        </p:txBody>
      </p:sp>
      <p:sp>
        <p:nvSpPr>
          <p:cNvPr id="3" name="Content Placeholder 2">
            <a:extLst>
              <a:ext uri="{FF2B5EF4-FFF2-40B4-BE49-F238E27FC236}">
                <a16:creationId xmlns:a16="http://schemas.microsoft.com/office/drawing/2014/main" id="{7391AE13-91DF-5713-4AF8-230B8422CEEE}"/>
              </a:ext>
            </a:extLst>
          </p:cNvPr>
          <p:cNvSpPr>
            <a:spLocks noGrp="1"/>
          </p:cNvSpPr>
          <p:nvPr>
            <p:ph idx="1"/>
          </p:nvPr>
        </p:nvSpPr>
        <p:spPr>
          <a:xfrm>
            <a:off x="95250" y="2274094"/>
            <a:ext cx="11953875" cy="4321968"/>
          </a:xfrm>
        </p:spPr>
        <p:txBody>
          <a:bodyPr>
            <a:normAutofit fontScale="92500" lnSpcReduction="10000"/>
          </a:bodyPr>
          <a:lstStyle/>
          <a:p>
            <a:pPr marL="0" indent="0">
              <a:buNone/>
            </a:pPr>
            <a:r>
              <a:rPr lang="en-US" dirty="0">
                <a:latin typeface="Times New Roman" panose="02020603050405020304" pitchFamily="18" charset="0"/>
                <a:cs typeface="Times New Roman" panose="02020603050405020304" pitchFamily="18" charset="0"/>
              </a:rPr>
              <a:t>1</a:t>
            </a:r>
            <a:r>
              <a:rPr lang="en-US" dirty="0"/>
              <a:t>.</a:t>
            </a:r>
            <a:r>
              <a:rPr lang="en-US" sz="2400" dirty="0">
                <a:latin typeface="Times New Roman" panose="02020603050405020304" pitchFamily="18" charset="0"/>
                <a:cs typeface="Times New Roman" panose="02020603050405020304" pitchFamily="18" charset="0"/>
              </a:rPr>
              <a:t> It is superior: This objective is superior to profit maximization as its main aim is to maximize shareholder's wealth.</a:t>
            </a:r>
          </a:p>
          <a:p>
            <a:pPr marL="0" indent="0">
              <a:buNone/>
            </a:pPr>
            <a:r>
              <a:rPr lang="en-US" sz="2400" dirty="0">
                <a:latin typeface="Times New Roman" panose="02020603050405020304" pitchFamily="18" charset="0"/>
                <a:cs typeface="Times New Roman" panose="02020603050405020304" pitchFamily="18" charset="0"/>
              </a:rPr>
              <a:t>2. It is precise and unambiguous: It is based on the concept of cash flows rather than profit.</a:t>
            </a:r>
          </a:p>
          <a:p>
            <a:pPr marL="0" indent="0">
              <a:buNone/>
            </a:pPr>
            <a:r>
              <a:rPr lang="en-US" sz="2400" dirty="0">
                <a:latin typeface="Times New Roman" panose="02020603050405020304" pitchFamily="18" charset="0"/>
                <a:cs typeface="Times New Roman" panose="02020603050405020304" pitchFamily="18" charset="0"/>
              </a:rPr>
              <a:t>3. Considers time value of money: Wealth maximization objective takes into account the time value of money as it considers timing of cash inflows. The cash inflows occurring at different period of time are discounted with appropriate discount rate.</a:t>
            </a:r>
          </a:p>
          <a:p>
            <a:pPr marL="0" indent="0">
              <a:buNone/>
            </a:pPr>
            <a:r>
              <a:rPr lang="en-US" sz="2400" dirty="0">
                <a:latin typeface="Times New Roman" panose="02020603050405020304" pitchFamily="18" charset="0"/>
                <a:cs typeface="Times New Roman" panose="02020603050405020304" pitchFamily="18" charset="0"/>
              </a:rPr>
              <a:t>4. Considers risk: This objective also considers future risk associated with occurrence of cash flow. This is done with the help of discounting rate. Higher the discount rate, higher the risk and vice-versa.</a:t>
            </a:r>
          </a:p>
          <a:p>
            <a:pPr marL="0" indent="0">
              <a:buNone/>
            </a:pPr>
            <a:r>
              <a:rPr lang="en-US" sz="2400" dirty="0">
                <a:latin typeface="Times New Roman" panose="02020603050405020304" pitchFamily="18" charset="0"/>
                <a:cs typeface="Times New Roman" panose="02020603050405020304" pitchFamily="18" charset="0"/>
              </a:rPr>
              <a:t>5. Ensures efficient allocation of resources: Resources are allocated wisely to increase shareholder's wealth.</a:t>
            </a:r>
          </a:p>
          <a:p>
            <a:pPr marL="0" indent="0">
              <a:buNone/>
            </a:pPr>
            <a:r>
              <a:rPr lang="en-US" sz="2400" dirty="0">
                <a:latin typeface="Times New Roman" panose="02020603050405020304" pitchFamily="18" charset="0"/>
                <a:cs typeface="Times New Roman" panose="02020603050405020304" pitchFamily="18" charset="0"/>
              </a:rPr>
              <a:t>6. Ensures economic interest of society: When wealth of shareholder is maximized, it ultimately upholds economic interest of society.</a:t>
            </a:r>
          </a:p>
        </p:txBody>
      </p:sp>
    </p:spTree>
    <p:extLst>
      <p:ext uri="{BB962C8B-B14F-4D97-AF65-F5344CB8AC3E}">
        <p14:creationId xmlns:p14="http://schemas.microsoft.com/office/powerpoint/2010/main" val="3146775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1A925-A0AA-7558-FDAE-7898B531C9DF}"/>
              </a:ext>
            </a:extLst>
          </p:cNvPr>
          <p:cNvSpPr>
            <a:spLocks noGrp="1"/>
          </p:cNvSpPr>
          <p:nvPr>
            <p:ph type="title"/>
          </p:nvPr>
        </p:nvSpPr>
        <p:spPr>
          <a:xfrm>
            <a:off x="250033" y="1273969"/>
            <a:ext cx="11941968" cy="559594"/>
          </a:xfrm>
        </p:spPr>
        <p:txBody>
          <a:bodyPr>
            <a:normAutofit fontScale="90000"/>
          </a:bodyPr>
          <a:lstStyle/>
          <a:p>
            <a:r>
              <a:rPr lang="en-US" b="1" dirty="0">
                <a:solidFill>
                  <a:schemeClr val="accent2">
                    <a:lumMod val="75000"/>
                  </a:schemeClr>
                </a:solidFill>
              </a:rPr>
              <a:t>Unfavorable arguments for wealth Maximization :</a:t>
            </a:r>
          </a:p>
        </p:txBody>
      </p:sp>
      <p:sp>
        <p:nvSpPr>
          <p:cNvPr id="3" name="Content Placeholder 2">
            <a:extLst>
              <a:ext uri="{FF2B5EF4-FFF2-40B4-BE49-F238E27FC236}">
                <a16:creationId xmlns:a16="http://schemas.microsoft.com/office/drawing/2014/main" id="{27A34F7D-962E-A99C-148F-1EF27D601E7B}"/>
              </a:ext>
            </a:extLst>
          </p:cNvPr>
          <p:cNvSpPr>
            <a:spLocks noGrp="1"/>
          </p:cNvSpPr>
          <p:nvPr>
            <p:ph idx="1"/>
          </p:nvPr>
        </p:nvSpPr>
        <p:spPr>
          <a:xfrm>
            <a:off x="119063" y="2166938"/>
            <a:ext cx="11941968" cy="4583904"/>
          </a:xfrm>
        </p:spPr>
        <p:txBody>
          <a:bodyPr>
            <a:normAutofit fontScale="85000" lnSpcReduction="10000"/>
          </a:bodyPr>
          <a:lstStyle/>
          <a:p>
            <a:pPr marL="514350" indent="-514350">
              <a:buAutoNum type="arabicPeriod"/>
            </a:pPr>
            <a:r>
              <a:rPr lang="en-US" dirty="0">
                <a:latin typeface="Times New Roman" panose="02020603050405020304" pitchFamily="18" charset="0"/>
                <a:cs typeface="Times New Roman" panose="02020603050405020304" pitchFamily="18" charset="0"/>
              </a:rPr>
              <a:t>Creates owner-management problem: The concept of wealth maximization creates owner-management problem as owners want to maximize their profits and management want to maximize shareholder's wealth.</a:t>
            </a:r>
          </a:p>
          <a:p>
            <a:pPr marL="514350" indent="-514350">
              <a:buAutoNum type="arabicPeriod"/>
            </a:pPr>
            <a:r>
              <a:rPr lang="en-US" dirty="0">
                <a:latin typeface="Times New Roman" panose="02020603050405020304" pitchFamily="18" charset="0"/>
                <a:cs typeface="Times New Roman" panose="02020603050405020304" pitchFamily="18" charset="0"/>
              </a:rPr>
              <a:t>Ignores other stakeholders: This objective has been criticized on the ground that it is inclined towards wealth maximization of shareholders only and ignores other stockholders such as creditors, suppliers, employees etc.</a:t>
            </a:r>
          </a:p>
          <a:p>
            <a:pPr marL="514350" indent="-514350">
              <a:buAutoNum type="arabicPeriod"/>
            </a:pPr>
            <a:r>
              <a:rPr lang="en-US" dirty="0">
                <a:latin typeface="Times New Roman" panose="02020603050405020304" pitchFamily="18" charset="0"/>
                <a:cs typeface="Times New Roman" panose="02020603050405020304" pitchFamily="18" charset="0"/>
              </a:rPr>
              <a:t>Criteria of market value is not fair: The criteria of wealth maximization is based on market value of shares which is not a correct measure. Because value of shares could increase or decrease due to other economic factors which are beyond the control of the firm.</a:t>
            </a:r>
          </a:p>
          <a:p>
            <a:pPr marL="514350" indent="-514350">
              <a:buAutoNum type="arabicPeriod"/>
            </a:pPr>
            <a:r>
              <a:rPr lang="en-US" dirty="0">
                <a:latin typeface="Times New Roman" panose="02020603050405020304" pitchFamily="18" charset="0"/>
                <a:cs typeface="Times New Roman" panose="02020603050405020304" pitchFamily="18" charset="0"/>
              </a:rPr>
              <a:t>It is just another form of profit maximization: Ultimate aim is to earn maximum profits. Without earning profits wealth cannot be maximized.</a:t>
            </a:r>
          </a:p>
          <a:p>
            <a:pPr marL="514350" indent="-514350">
              <a:buAutoNum type="arabicPeriod"/>
            </a:pPr>
            <a:r>
              <a:rPr lang="en-US" dirty="0">
                <a:latin typeface="Times New Roman" panose="02020603050405020304" pitchFamily="18" charset="0"/>
                <a:cs typeface="Times New Roman" panose="02020603050405020304" pitchFamily="18" charset="0"/>
              </a:rPr>
              <a:t>Management alone enjoy certain benefits.</a:t>
            </a:r>
          </a:p>
          <a:p>
            <a:pPr marL="514350" indent="-514350">
              <a:buAutoNum type="arabicPeriod"/>
            </a:pPr>
            <a:r>
              <a:rPr lang="en-US" dirty="0">
                <a:latin typeface="Times New Roman" panose="02020603050405020304" pitchFamily="18" charset="0"/>
                <a:cs typeface="Times New Roman" panose="02020603050405020304" pitchFamily="18" charset="0"/>
              </a:rPr>
              <a:t>It is not suitable for present day businesses.</a:t>
            </a:r>
          </a:p>
        </p:txBody>
      </p:sp>
    </p:spTree>
    <p:extLst>
      <p:ext uri="{BB962C8B-B14F-4D97-AF65-F5344CB8AC3E}">
        <p14:creationId xmlns:p14="http://schemas.microsoft.com/office/powerpoint/2010/main" val="3217282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F694A61-13E3-25CD-FBB2-7D6BBF002ED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04938"/>
            <a:ext cx="12192000" cy="5453061"/>
          </a:xfrm>
        </p:spPr>
      </p:pic>
    </p:spTree>
    <p:extLst>
      <p:ext uri="{BB962C8B-B14F-4D97-AF65-F5344CB8AC3E}">
        <p14:creationId xmlns:p14="http://schemas.microsoft.com/office/powerpoint/2010/main" val="2585831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377481-B954-ED1F-D894-5249F6F0C264}"/>
              </a:ext>
            </a:extLst>
          </p:cNvPr>
          <p:cNvSpPr>
            <a:spLocks noGrp="1"/>
          </p:cNvSpPr>
          <p:nvPr>
            <p:ph idx="1"/>
          </p:nvPr>
        </p:nvSpPr>
        <p:spPr>
          <a:xfrm>
            <a:off x="611980" y="1766455"/>
            <a:ext cx="11079957" cy="5766305"/>
          </a:xfrm>
        </p:spPr>
        <p:txBody>
          <a:bodyPr/>
          <a:lstStyle/>
          <a:p>
            <a:pPr marL="0" indent="0">
              <a:buNone/>
            </a:pPr>
            <a:r>
              <a:rPr lang="en-US" dirty="0"/>
              <a:t>      </a:t>
            </a:r>
            <a:r>
              <a:rPr lang="en-US" dirty="0">
                <a:latin typeface="Times New Roman" panose="02020603050405020304" pitchFamily="18" charset="0"/>
                <a:cs typeface="Times New Roman" panose="02020603050405020304" pitchFamily="18" charset="0"/>
              </a:rPr>
              <a:t>Profit maximization is a strictly short - term approach to managing a business, which could be damaging over the long term. Wealth maximization focuses attention on the long term, requiring a larger investment and lower short-term profits, but with a long - term payoff that increases the value of the business</a:t>
            </a:r>
          </a:p>
          <a:p>
            <a:pPr marL="0" indent="0">
              <a:buNone/>
            </a:pPr>
            <a:r>
              <a:rPr lang="en-US" dirty="0">
                <a:latin typeface="Times New Roman" panose="02020603050405020304" pitchFamily="18" charset="0"/>
                <a:cs typeface="Times New Roman" panose="02020603050405020304" pitchFamily="18" charset="0"/>
              </a:rPr>
              <a:t>      Wealth maximization is the most appropriate objective of a firm and the side cost in the form of conflicts between the stockholders and debenture holders, firms and society and stockholders and managers can be minimized.</a:t>
            </a:r>
          </a:p>
        </p:txBody>
      </p:sp>
    </p:spTree>
    <p:extLst>
      <p:ext uri="{BB962C8B-B14F-4D97-AF65-F5344CB8AC3E}">
        <p14:creationId xmlns:p14="http://schemas.microsoft.com/office/powerpoint/2010/main" val="4004572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E308A-142E-B68D-41D0-B1BE42137549}"/>
              </a:ext>
            </a:extLst>
          </p:cNvPr>
          <p:cNvSpPr>
            <a:spLocks noGrp="1"/>
          </p:cNvSpPr>
          <p:nvPr>
            <p:ph type="title"/>
          </p:nvPr>
        </p:nvSpPr>
        <p:spPr>
          <a:xfrm>
            <a:off x="3143250" y="1750218"/>
            <a:ext cx="7996237" cy="1000125"/>
          </a:xfrm>
        </p:spPr>
        <p:txBody>
          <a:bodyPr>
            <a:normAutofit fontScale="90000"/>
          </a:bodyPr>
          <a:lstStyle/>
          <a:p>
            <a:r>
              <a:rPr lang="en-US" b="1" dirty="0">
                <a:solidFill>
                  <a:schemeClr val="accent2">
                    <a:lumMod val="75000"/>
                  </a:schemeClr>
                </a:solidFill>
              </a:rPr>
              <a:t>Impact of financial management in other Areas:</a:t>
            </a:r>
          </a:p>
        </p:txBody>
      </p:sp>
      <p:pic>
        <p:nvPicPr>
          <p:cNvPr id="4" name="Content Placeholder 3">
            <a:extLst>
              <a:ext uri="{FF2B5EF4-FFF2-40B4-BE49-F238E27FC236}">
                <a16:creationId xmlns:a16="http://schemas.microsoft.com/office/drawing/2014/main" id="{230C0D46-0A3F-1BBB-DD4D-5E86B07D688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52562"/>
            <a:ext cx="3012281" cy="5405437"/>
          </a:xfrm>
        </p:spPr>
      </p:pic>
      <p:sp>
        <p:nvSpPr>
          <p:cNvPr id="3" name="TextBox 2">
            <a:extLst>
              <a:ext uri="{FF2B5EF4-FFF2-40B4-BE49-F238E27FC236}">
                <a16:creationId xmlns:a16="http://schemas.microsoft.com/office/drawing/2014/main" id="{E968E54E-CCC8-58FA-C211-B6CE494CB913}"/>
              </a:ext>
            </a:extLst>
          </p:cNvPr>
          <p:cNvSpPr txBox="1"/>
          <p:nvPr/>
        </p:nvSpPr>
        <p:spPr>
          <a:xfrm>
            <a:off x="3143250" y="2952750"/>
            <a:ext cx="8424861" cy="4062651"/>
          </a:xfrm>
          <a:prstGeom prst="rect">
            <a:avLst/>
          </a:prstGeom>
          <a:noFill/>
        </p:spPr>
        <p:txBody>
          <a:bodyPr wrap="square" rtlCol="0">
            <a:spAutoFit/>
          </a:bodyPr>
          <a:lstStyle/>
          <a:p>
            <a:pPr algn="l"/>
            <a:r>
              <a:rPr lang="en-US" b="1" dirty="0">
                <a:solidFill>
                  <a:schemeClr val="accent2">
                    <a:lumMod val="75000"/>
                  </a:schemeClr>
                </a:solidFill>
                <a:latin typeface="Times New Roman" panose="02020603050405020304" pitchFamily="18" charset="0"/>
                <a:cs typeface="Times New Roman" panose="02020603050405020304" pitchFamily="18" charset="0"/>
              </a:rPr>
              <a:t>1. </a:t>
            </a:r>
            <a:r>
              <a:rPr lang="en-US" sz="2000" b="1" dirty="0">
                <a:solidFill>
                  <a:schemeClr val="accent2">
                    <a:lumMod val="75000"/>
                  </a:schemeClr>
                </a:solidFill>
                <a:latin typeface="Times New Roman" panose="02020603050405020304" pitchFamily="18" charset="0"/>
                <a:cs typeface="Times New Roman" panose="02020603050405020304" pitchFamily="18" charset="0"/>
              </a:rPr>
              <a:t>Financial Management and Economic : </a:t>
            </a:r>
            <a:r>
              <a:rPr lang="en-US" sz="2000" dirty="0">
                <a:latin typeface="Times New Roman" panose="02020603050405020304" pitchFamily="18" charset="0"/>
                <a:cs typeface="Times New Roman" panose="02020603050405020304" pitchFamily="18" charset="0"/>
              </a:rPr>
              <a:t>Economic concepts of micro and macroeconomics are of great relevance in financial management. Micro economic concepts like demand and supply, cost theory, production theory etc. are very useful for any financial manager. In the same way, Macroeconomics concepts of inflation, per capita income, aggregate-demand, aggregate supply etc. are also useful for finance manager.</a:t>
            </a:r>
          </a:p>
          <a:p>
            <a:pPr algn="l"/>
            <a:r>
              <a:rPr lang="en-US" sz="2000" dirty="0">
                <a:latin typeface="Times New Roman" panose="02020603050405020304" pitchFamily="18" charset="0"/>
                <a:cs typeface="Times New Roman" panose="02020603050405020304" pitchFamily="18" charset="0"/>
              </a:rPr>
              <a:t>
</a:t>
            </a:r>
            <a:r>
              <a:rPr lang="en-US" sz="2000" b="1" dirty="0">
                <a:solidFill>
                  <a:schemeClr val="accent2">
                    <a:lumMod val="75000"/>
                  </a:schemeClr>
                </a:solidFill>
                <a:latin typeface="Times New Roman" panose="02020603050405020304" pitchFamily="18" charset="0"/>
                <a:cs typeface="Times New Roman" panose="02020603050405020304" pitchFamily="18" charset="0"/>
              </a:rPr>
              <a:t>2. Financial Management and Accounting : </a:t>
            </a:r>
            <a:r>
              <a:rPr lang="en-US" sz="2000" dirty="0">
                <a:latin typeface="Times New Roman" panose="02020603050405020304" pitchFamily="18" charset="0"/>
                <a:cs typeface="Times New Roman" panose="02020603050405020304" pitchFamily="18" charset="0"/>
              </a:rPr>
              <a:t>A finance manager has to make decisions about future. The accounting records are base for future decisions on the basis of which future decisions are being made. Extensive analysis of historical accounting information is made for future financial decisions. Cost and Management accounting provide useful accounting data to finance managers..</a:t>
            </a:r>
          </a:p>
          <a:p>
            <a:pPr marL="342900" indent="-342900" algn="l">
              <a:buAutoNum type="arabicPeriod"/>
            </a:pPr>
            <a:endParaRPr lang="en-US" dirty="0"/>
          </a:p>
        </p:txBody>
      </p:sp>
    </p:spTree>
    <p:extLst>
      <p:ext uri="{BB962C8B-B14F-4D97-AF65-F5344CB8AC3E}">
        <p14:creationId xmlns:p14="http://schemas.microsoft.com/office/powerpoint/2010/main" val="547234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326F9-3D71-C83C-89B2-168C8BA7DC78}"/>
              </a:ext>
            </a:extLst>
          </p:cNvPr>
          <p:cNvSpPr>
            <a:spLocks noGrp="1"/>
          </p:cNvSpPr>
          <p:nvPr>
            <p:ph type="title"/>
          </p:nvPr>
        </p:nvSpPr>
        <p:spPr>
          <a:xfrm>
            <a:off x="517922" y="1047749"/>
            <a:ext cx="8024812" cy="4881563"/>
          </a:xfrm>
        </p:spPr>
        <p:txBody>
          <a:bodyPr>
            <a:normAutofit fontScale="90000"/>
          </a:bodyPr>
          <a:lstStyle/>
          <a:p>
            <a:br>
              <a:rPr lang="en-US" dirty="0"/>
            </a:br>
            <a:br>
              <a:rPr lang="en-US" dirty="0"/>
            </a:br>
            <a:r>
              <a:rPr lang="en-US" sz="2700" b="1" dirty="0">
                <a:solidFill>
                  <a:schemeClr val="accent2">
                    <a:lumMod val="75000"/>
                  </a:schemeClr>
                </a:solidFill>
              </a:rPr>
              <a:t>Meaning</a:t>
            </a:r>
            <a:r>
              <a:rPr lang="en-US" sz="2700" dirty="0"/>
              <a:t> </a:t>
            </a:r>
            <a:r>
              <a:rPr lang="en-US" sz="2700" b="1" dirty="0">
                <a:solidFill>
                  <a:schemeClr val="accent2">
                    <a:lumMod val="75000"/>
                  </a:schemeClr>
                </a:solidFill>
              </a:rPr>
              <a:t>and</a:t>
            </a:r>
            <a:r>
              <a:rPr lang="en-US" sz="2700" dirty="0"/>
              <a:t> </a:t>
            </a:r>
            <a:r>
              <a:rPr lang="en-US" sz="2700" b="1" dirty="0">
                <a:solidFill>
                  <a:schemeClr val="accent2">
                    <a:lumMod val="75000"/>
                  </a:schemeClr>
                </a:solidFill>
              </a:rPr>
              <a:t>Definition</a:t>
            </a:r>
            <a:r>
              <a:rPr lang="en-US" sz="2700" dirty="0"/>
              <a:t> </a:t>
            </a:r>
            <a:r>
              <a:rPr lang="en-US" sz="2700" b="1" dirty="0">
                <a:solidFill>
                  <a:schemeClr val="accent2">
                    <a:lumMod val="75000"/>
                  </a:schemeClr>
                </a:solidFill>
              </a:rPr>
              <a:t>:</a:t>
            </a:r>
            <a:br>
              <a:rPr lang="en-US" sz="2700" b="1" dirty="0">
                <a:solidFill>
                  <a:schemeClr val="accent2">
                    <a:lumMod val="75000"/>
                  </a:schemeClr>
                </a:solidFill>
              </a:rPr>
            </a:br>
            <a:br>
              <a:rPr lang="en-US" sz="2700" dirty="0"/>
            </a:br>
            <a:r>
              <a:rPr lang="en-US" sz="2700" dirty="0"/>
              <a:t>        </a:t>
            </a:r>
            <a:r>
              <a:rPr lang="en-US" sz="2700" dirty="0">
                <a:latin typeface="Times New Roman" panose="02020603050405020304" pitchFamily="18" charset="0"/>
                <a:cs typeface="Times New Roman" panose="02020603050405020304" pitchFamily="18" charset="0"/>
              </a:rPr>
              <a:t>Financial management is concerned with the acquisition of funds and their optimum utilization. It is all about acquiring funds at minimum cost and generate optimum return by its optimum utilization. Funds are acquired to meet financial aspects of business activity. </a:t>
            </a:r>
            <a:br>
              <a:rPr lang="en-US" sz="2700" dirty="0">
                <a:latin typeface="Times New Roman" panose="02020603050405020304" pitchFamily="18"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          Financial Management means planning, organizing, directing and controlling the financial activities such as procurement and utilization of funds of the enterprise. It means applying general management principles to financial resources of the enterprise.</a:t>
            </a:r>
            <a:br>
              <a:rPr lang="en-US" sz="2700" dirty="0">
                <a:latin typeface="Times New Roman" panose="02020603050405020304" pitchFamily="18" charset="0"/>
                <a:cs typeface="Times New Roman" panose="02020603050405020304" pitchFamily="18" charset="0"/>
              </a:rPr>
            </a:br>
            <a:br>
              <a:rPr lang="en-US" sz="2700" dirty="0">
                <a:latin typeface="Times New Roman" panose="02020603050405020304" pitchFamily="18" charset="0"/>
                <a:cs typeface="Times New Roman" panose="02020603050405020304" pitchFamily="18" charset="0"/>
              </a:rPr>
            </a:br>
            <a:br>
              <a:rPr lang="en-US" dirty="0"/>
            </a:br>
            <a:endParaRPr lang="en-US" dirty="0"/>
          </a:p>
        </p:txBody>
      </p:sp>
      <p:sp>
        <p:nvSpPr>
          <p:cNvPr id="3" name="Content Placeholder 2">
            <a:extLst>
              <a:ext uri="{FF2B5EF4-FFF2-40B4-BE49-F238E27FC236}">
                <a16:creationId xmlns:a16="http://schemas.microsoft.com/office/drawing/2014/main" id="{CE770554-E4EB-1281-8B5A-168613002A84}"/>
              </a:ext>
            </a:extLst>
          </p:cNvPr>
          <p:cNvSpPr>
            <a:spLocks noGrp="1"/>
          </p:cNvSpPr>
          <p:nvPr>
            <p:ph idx="1"/>
          </p:nvPr>
        </p:nvSpPr>
        <p:spPr>
          <a:xfrm>
            <a:off x="369093" y="2760642"/>
            <a:ext cx="7596187" cy="3416320"/>
          </a:xfrm>
        </p:spPr>
        <p:txBody>
          <a:bodyPr/>
          <a:lstStyle/>
          <a:p>
            <a:pPr marL="0" indent="0">
              <a:buNone/>
            </a:pPr>
            <a:endParaRPr lang="en-US" dirty="0"/>
          </a:p>
          <a:p>
            <a:pPr marL="0" indent="0">
              <a:buNone/>
            </a:pPr>
            <a:endParaRPr lang="en-US" b="1" dirty="0">
              <a:solidFill>
                <a:schemeClr val="accent2">
                  <a:lumMod val="75000"/>
                </a:schemeClr>
              </a:solidFill>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9AED9972-36DF-C76A-4B64-C297664126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6813" y="1047749"/>
            <a:ext cx="3405186" cy="5810251"/>
          </a:xfrm>
          <a:prstGeom prst="rect">
            <a:avLst/>
          </a:prstGeom>
        </p:spPr>
      </p:pic>
      <p:sp>
        <p:nvSpPr>
          <p:cNvPr id="6" name="TextBox 5">
            <a:extLst>
              <a:ext uri="{FF2B5EF4-FFF2-40B4-BE49-F238E27FC236}">
                <a16:creationId xmlns:a16="http://schemas.microsoft.com/office/drawing/2014/main" id="{BD65AECE-A8D6-83E6-144C-72BEEE7031A3}"/>
              </a:ext>
            </a:extLst>
          </p:cNvPr>
          <p:cNvSpPr txBox="1"/>
          <p:nvPr/>
        </p:nvSpPr>
        <p:spPr>
          <a:xfrm>
            <a:off x="273843" y="3690938"/>
            <a:ext cx="8024812" cy="646331"/>
          </a:xfrm>
          <a:prstGeom prst="rect">
            <a:avLst/>
          </a:prstGeom>
          <a:noFill/>
        </p:spPr>
        <p:txBody>
          <a:bodyPr wrap="square">
            <a:spAutoFit/>
          </a:bodyPr>
          <a:lstStyle/>
          <a:p>
            <a:endParaRPr lang="en-US" dirty="0"/>
          </a:p>
          <a:p>
            <a:endParaRPr lang="en-US" dirty="0"/>
          </a:p>
        </p:txBody>
      </p:sp>
    </p:spTree>
    <p:extLst>
      <p:ext uri="{BB962C8B-B14F-4D97-AF65-F5344CB8AC3E}">
        <p14:creationId xmlns:p14="http://schemas.microsoft.com/office/powerpoint/2010/main" val="952787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3062E-2393-5AB0-AD39-47AA17BBED97}"/>
              </a:ext>
            </a:extLst>
          </p:cNvPr>
          <p:cNvSpPr>
            <a:spLocks noGrp="1"/>
          </p:cNvSpPr>
          <p:nvPr>
            <p:ph type="title"/>
          </p:nvPr>
        </p:nvSpPr>
        <p:spPr>
          <a:xfrm>
            <a:off x="226219" y="1423555"/>
            <a:ext cx="8941594" cy="5434445"/>
          </a:xfrm>
        </p:spPr>
        <p:txBody>
          <a:bodyPr>
            <a:normAutofit/>
          </a:bodyPr>
          <a:lstStyle/>
          <a:p>
            <a:r>
              <a:rPr lang="en-US" sz="2400" b="1" dirty="0">
                <a:solidFill>
                  <a:schemeClr val="accent2">
                    <a:lumMod val="75000"/>
                  </a:schemeClr>
                </a:solidFill>
                <a:latin typeface="Times New Roman" panose="02020603050405020304" pitchFamily="18" charset="0"/>
                <a:cs typeface="Times New Roman" panose="02020603050405020304" pitchFamily="18" charset="0"/>
              </a:rPr>
              <a:t>3. Financial</a:t>
            </a:r>
            <a:r>
              <a:rPr lang="en-US" sz="2400" b="1"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Management</a:t>
            </a:r>
            <a:r>
              <a:rPr lang="en-US" sz="2400" b="1"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and</a:t>
            </a:r>
            <a:r>
              <a:rPr lang="en-US" sz="2400" b="1"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Mathematics</a:t>
            </a:r>
            <a:r>
              <a:rPr lang="en-US" sz="2400" b="1"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Finance functions make use of various statistical and mathematical tools and techniques. Time value of money, discounting and compounding, economic order quantity etc. are widely used in capital budgeting and working capital management. Nowadays, modern techniques of econometrics are being used in decision making along with correlation, regression and other various methods.</a:t>
            </a:r>
            <a:br>
              <a:rPr lang="en-US" sz="2400" dirty="0">
                <a:latin typeface="Times New Roman" panose="02020603050405020304" pitchFamily="18" charset="0"/>
                <a:cs typeface="Times New Roman" panose="02020603050405020304" pitchFamily="18" charset="0"/>
              </a:rPr>
            </a:br>
            <a:r>
              <a:rPr lang="en-US" sz="2400" b="1" dirty="0">
                <a:solidFill>
                  <a:schemeClr val="accent2">
                    <a:lumMod val="75000"/>
                  </a:schemeClr>
                </a:solidFill>
                <a:latin typeface="Times New Roman" panose="02020603050405020304" pitchFamily="18" charset="0"/>
                <a:cs typeface="Times New Roman" panose="02020603050405020304" pitchFamily="18" charset="0"/>
              </a:rPr>
              <a:t>4.</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Financial</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Management</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and</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Marketing</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Marketing managers make various marketing decisions. They frame plans regarding pricing, product promotion, product mix etc. they also make decisions about market segmenting, targeting and positioning, choice &amp; length of distributional channels. Finance managers work with marketing managers on most suitable plans and allocate needed funds. Thus marketing and financial manager are related to each other.</a:t>
            </a:r>
          </a:p>
        </p:txBody>
      </p:sp>
      <p:pic>
        <p:nvPicPr>
          <p:cNvPr id="5" name="Content Placeholder 3">
            <a:extLst>
              <a:ext uri="{FF2B5EF4-FFF2-40B4-BE49-F238E27FC236}">
                <a16:creationId xmlns:a16="http://schemas.microsoft.com/office/drawing/2014/main" id="{991164D8-3BD9-0D0F-5032-28CF5CB8A5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34501" y="1785938"/>
            <a:ext cx="3032918" cy="5072062"/>
          </a:xfrm>
          <a:prstGeom prst="rect">
            <a:avLst/>
          </a:prstGeom>
        </p:spPr>
      </p:pic>
    </p:spTree>
    <p:extLst>
      <p:ext uri="{BB962C8B-B14F-4D97-AF65-F5344CB8AC3E}">
        <p14:creationId xmlns:p14="http://schemas.microsoft.com/office/powerpoint/2010/main" val="27133312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DB6C97-27F6-8B93-EB14-DAE154064FB0}"/>
              </a:ext>
            </a:extLst>
          </p:cNvPr>
          <p:cNvSpPr>
            <a:spLocks noGrp="1"/>
          </p:cNvSpPr>
          <p:nvPr>
            <p:ph idx="1"/>
          </p:nvPr>
        </p:nvSpPr>
        <p:spPr>
          <a:xfrm>
            <a:off x="3530204" y="1735282"/>
            <a:ext cx="8292702" cy="5301312"/>
          </a:xfrm>
        </p:spPr>
        <p:txBody>
          <a:bodyPr>
            <a:normAutofit/>
          </a:bodyPr>
          <a:lstStyle/>
          <a:p>
            <a:pPr marL="0" indent="0">
              <a:buNone/>
            </a:pPr>
            <a:r>
              <a:rPr lang="en-US" sz="2400" b="1" dirty="0">
                <a:solidFill>
                  <a:schemeClr val="accent2">
                    <a:lumMod val="75000"/>
                  </a:schemeClr>
                </a:solidFill>
                <a:latin typeface="Times New Roman" panose="02020603050405020304" pitchFamily="18" charset="0"/>
                <a:cs typeface="Times New Roman" panose="02020603050405020304" pitchFamily="18" charset="0"/>
              </a:rPr>
              <a:t>5.</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Financial Management and Human Resource :</a:t>
            </a:r>
            <a:r>
              <a:rPr lang="en-US" sz="2400" dirty="0">
                <a:latin typeface="Times New Roman" panose="02020603050405020304" pitchFamily="18" charset="0"/>
                <a:cs typeface="Times New Roman" panose="02020603050405020304" pitchFamily="18" charset="0"/>
              </a:rPr>
              <a:t> HR department provides personnel to all department of a firm. A finance manager has to take decisions about requirement and allocation of funds for recruitment, selection, training and development of manpower in the organization. Thus, a finance manager is in close contact with HR manager for such decisions and effective decisions related with manpower cannot be taken if both departments don't work in harmony with each other.</a:t>
            </a:r>
          </a:p>
          <a:p>
            <a:pPr marL="0" indent="0">
              <a:buNone/>
            </a:pPr>
            <a:r>
              <a:rPr lang="en-US" sz="2400" b="1" dirty="0">
                <a:solidFill>
                  <a:schemeClr val="accent2">
                    <a:lumMod val="75000"/>
                  </a:schemeClr>
                </a:solidFill>
                <a:latin typeface="Times New Roman" panose="02020603050405020304" pitchFamily="18" charset="0"/>
                <a:cs typeface="Times New Roman" panose="02020603050405020304" pitchFamily="18" charset="0"/>
              </a:rPr>
              <a:t>6.</a:t>
            </a:r>
            <a:r>
              <a:rPr lang="en-US" sz="2400" dirty="0">
                <a:latin typeface="Times New Roman" panose="02020603050405020304" pitchFamily="18" charset="0"/>
                <a:cs typeface="Times New Roman" panose="02020603050405020304" pitchFamily="18" charset="0"/>
              </a:rPr>
              <a:t> </a:t>
            </a:r>
            <a:r>
              <a:rPr lang="en-US" sz="2400" b="1" dirty="0">
                <a:solidFill>
                  <a:schemeClr val="accent2">
                    <a:lumMod val="75000"/>
                  </a:schemeClr>
                </a:solidFill>
                <a:latin typeface="Times New Roman" panose="02020603050405020304" pitchFamily="18" charset="0"/>
                <a:cs typeface="Times New Roman" panose="02020603050405020304" pitchFamily="18" charset="0"/>
              </a:rPr>
              <a:t>Financial Management and Production :</a:t>
            </a:r>
            <a:r>
              <a:rPr lang="en-US" sz="2400" dirty="0">
                <a:latin typeface="Times New Roman" panose="02020603050405020304" pitchFamily="18" charset="0"/>
                <a:cs typeface="Times New Roman" panose="02020603050405020304" pitchFamily="18" charset="0"/>
              </a:rPr>
              <a:t> Factors of productions are employed to undertake production. These include land, labour, capital and entrepreneurship. All these requires returns in the form of rent, wages, and profit. All these payments are sanctioned by finance department.</a:t>
            </a:r>
          </a:p>
        </p:txBody>
      </p:sp>
      <p:pic>
        <p:nvPicPr>
          <p:cNvPr id="7" name="Content Placeholder 3">
            <a:extLst>
              <a:ext uri="{FF2B5EF4-FFF2-40B4-BE49-F238E27FC236}">
                <a16:creationId xmlns:a16="http://schemas.microsoft.com/office/drawing/2014/main" id="{E8D67D1A-C4AB-7033-7E2C-F06857E282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18" y="1556689"/>
            <a:ext cx="3012281" cy="5301312"/>
          </a:xfrm>
          <a:prstGeom prst="rect">
            <a:avLst/>
          </a:prstGeom>
        </p:spPr>
      </p:pic>
    </p:spTree>
    <p:extLst>
      <p:ext uri="{BB962C8B-B14F-4D97-AF65-F5344CB8AC3E}">
        <p14:creationId xmlns:p14="http://schemas.microsoft.com/office/powerpoint/2010/main" val="3096731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1B5AF-8A48-177E-D1BD-ED35B9332C1A}"/>
              </a:ext>
            </a:extLst>
          </p:cNvPr>
          <p:cNvSpPr>
            <a:spLocks noGrp="1"/>
          </p:cNvSpPr>
          <p:nvPr>
            <p:ph type="ctrTitle"/>
          </p:nvPr>
        </p:nvSpPr>
        <p:spPr>
          <a:xfrm>
            <a:off x="3491344" y="1361209"/>
            <a:ext cx="7176655" cy="1236518"/>
          </a:xfrm>
        </p:spPr>
        <p:txBody>
          <a:bodyPr/>
          <a:lstStyle/>
          <a:p>
            <a:r>
              <a:rPr lang="en-US" b="1" dirty="0">
                <a:solidFill>
                  <a:schemeClr val="accent2">
                    <a:lumMod val="75000"/>
                  </a:schemeClr>
                </a:solidFill>
              </a:rPr>
              <a:t>Finance Manager</a:t>
            </a:r>
            <a:endParaRPr lang="en-IN" dirty="0"/>
          </a:p>
        </p:txBody>
      </p:sp>
      <p:sp>
        <p:nvSpPr>
          <p:cNvPr id="3" name="Subtitle 2">
            <a:extLst>
              <a:ext uri="{FF2B5EF4-FFF2-40B4-BE49-F238E27FC236}">
                <a16:creationId xmlns:a16="http://schemas.microsoft.com/office/drawing/2014/main" id="{4B8BBAC3-5111-07F5-5E99-05A8C16540AB}"/>
              </a:ext>
            </a:extLst>
          </p:cNvPr>
          <p:cNvSpPr>
            <a:spLocks noGrp="1"/>
          </p:cNvSpPr>
          <p:nvPr>
            <p:ph type="subTitle" idx="1"/>
          </p:nvPr>
        </p:nvSpPr>
        <p:spPr>
          <a:xfrm>
            <a:off x="3210790" y="2743201"/>
            <a:ext cx="8769928" cy="3543300"/>
          </a:xfrm>
        </p:spPr>
        <p:txBody>
          <a:bodyPr>
            <a:normAutofit lnSpcReduction="10000"/>
          </a:bodyPr>
          <a:lstStyle/>
          <a:p>
            <a:pPr algn="l"/>
            <a:r>
              <a:rPr lang="en-US" dirty="0">
                <a:latin typeface="Times New Roman" panose="02020603050405020304" pitchFamily="18" charset="0"/>
                <a:cs typeface="Times New Roman" panose="02020603050405020304" pitchFamily="18" charset="0"/>
              </a:rPr>
              <a:t>A finance manager is an individual who oversees the fiscal operations of a company. Their primary duties include creating and maintaining financial reports, managing budgets, analyzing financial data and ensuring compliance with various regulations. They also develop financial strategies and advise senior executives.</a:t>
            </a:r>
          </a:p>
          <a:p>
            <a:pPr algn="l"/>
            <a:r>
              <a:rPr lang="en-US" dirty="0">
                <a:latin typeface="Times New Roman" panose="02020603050405020304" pitchFamily="18" charset="0"/>
                <a:cs typeface="Times New Roman" panose="02020603050405020304" pitchFamily="18" charset="0"/>
              </a:rPr>
              <a:t>The post of a finance manager in a company is a key position. He/she is the person solely responsible for carrying out the finance functions of a company. He/she is part of the "Top Management' team and his/her role is to the extremely efficient in solving complicated fund management issues and also acting as the financial advisor to the top management.</a:t>
            </a:r>
          </a:p>
          <a:p>
            <a:endParaRPr lang="en-IN" dirty="0"/>
          </a:p>
        </p:txBody>
      </p:sp>
      <p:pic>
        <p:nvPicPr>
          <p:cNvPr id="4" name="Picture 3">
            <a:extLst>
              <a:ext uri="{FF2B5EF4-FFF2-40B4-BE49-F238E27FC236}">
                <a16:creationId xmlns:a16="http://schemas.microsoft.com/office/drawing/2014/main" id="{6E22CF2B-A833-6837-2624-FFAD9129BBED}"/>
              </a:ext>
            </a:extLst>
          </p:cNvPr>
          <p:cNvPicPr>
            <a:picLocks noChangeAspect="1"/>
          </p:cNvPicPr>
          <p:nvPr/>
        </p:nvPicPr>
        <p:blipFill>
          <a:blip r:embed="rId2">
            <a:extLst>
              <a:ext uri="{28A0092B-C50C-407E-A947-70E740481C1C}">
                <a14:useLocalDpi xmlns:a14="http://schemas.microsoft.com/office/drawing/2010/main" val="0"/>
              </a:ext>
            </a:extLst>
          </a:blip>
          <a:srcRect t="14334" r="1" b="1366"/>
          <a:stretch>
            <a:fillRect/>
          </a:stretch>
        </p:blipFill>
        <p:spPr>
          <a:xfrm>
            <a:off x="-796663" y="1361208"/>
            <a:ext cx="4007453" cy="5496791"/>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38290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D0663-050A-76D4-3A24-54CD8EC9D064}"/>
              </a:ext>
            </a:extLst>
          </p:cNvPr>
          <p:cNvSpPr>
            <a:spLocks noGrp="1"/>
          </p:cNvSpPr>
          <p:nvPr>
            <p:ph type="title"/>
          </p:nvPr>
        </p:nvSpPr>
        <p:spPr>
          <a:xfrm>
            <a:off x="838200" y="681037"/>
            <a:ext cx="10515600" cy="2259590"/>
          </a:xfrm>
        </p:spPr>
        <p:txBody>
          <a:bodyPr/>
          <a:lstStyle/>
          <a:p>
            <a:r>
              <a:rPr lang="en-US" b="1" dirty="0">
                <a:solidFill>
                  <a:schemeClr val="accent2">
                    <a:lumMod val="75000"/>
                  </a:schemeClr>
                </a:solidFill>
                <a:latin typeface="Times New Roman" panose="02020603050405020304" pitchFamily="18" charset="0"/>
                <a:cs typeface="Times New Roman" panose="02020603050405020304" pitchFamily="18" charset="0"/>
              </a:rPr>
              <a:t>Role of financial manager:</a:t>
            </a:r>
            <a:endParaRPr lang="en-IN" dirty="0"/>
          </a:p>
        </p:txBody>
      </p:sp>
      <p:sp>
        <p:nvSpPr>
          <p:cNvPr id="3" name="Content Placeholder 2">
            <a:extLst>
              <a:ext uri="{FF2B5EF4-FFF2-40B4-BE49-F238E27FC236}">
                <a16:creationId xmlns:a16="http://schemas.microsoft.com/office/drawing/2014/main" id="{7EEC71A1-9BD7-6E37-FA7E-726A8ED4CFF5}"/>
              </a:ext>
            </a:extLst>
          </p:cNvPr>
          <p:cNvSpPr>
            <a:spLocks noGrp="1"/>
          </p:cNvSpPr>
          <p:nvPr>
            <p:ph idx="1"/>
          </p:nvPr>
        </p:nvSpPr>
        <p:spPr>
          <a:xfrm>
            <a:off x="3657600" y="2275609"/>
            <a:ext cx="8146473" cy="4301836"/>
          </a:xfrm>
        </p:spPr>
        <p:txBody>
          <a:bodyPr>
            <a:normAutofit fontScale="70000" lnSpcReduction="20000"/>
          </a:bodyPr>
          <a:lstStyle/>
          <a:p>
            <a:pPr marL="342900" indent="-342900">
              <a:buAutoNum type="arabicParenR"/>
            </a:pPr>
            <a:r>
              <a:rPr lang="en-US" b="1" dirty="0">
                <a:solidFill>
                  <a:schemeClr val="accent2">
                    <a:lumMod val="75000"/>
                  </a:schemeClr>
                </a:solidFill>
                <a:latin typeface="Times New Roman" panose="02020603050405020304" pitchFamily="18" charset="0"/>
                <a:cs typeface="Times New Roman" panose="02020603050405020304" pitchFamily="18" charset="0"/>
              </a:rPr>
              <a:t>Raising Funds of Company Finance: </a:t>
            </a:r>
            <a:r>
              <a:rPr lang="en-US" dirty="0">
                <a:latin typeface="Times New Roman" panose="02020603050405020304" pitchFamily="18" charset="0"/>
                <a:cs typeface="Times New Roman" panose="02020603050405020304" pitchFamily="18" charset="0"/>
              </a:rPr>
              <a:t>The prime responsibility of a financial manager is to estimate his/her company's short-term and long-term requirements, explore the possibilities of raising funds from various sources and exercising the best available option (the most reasonable one with acceptable terms and conditions). He/she is responsible and also empowered to frame the company's appropriate capital structure.</a:t>
            </a:r>
          </a:p>
          <a:p>
            <a:pPr marL="342900" indent="-342900">
              <a:buAutoNum type="arabicParenR"/>
            </a:pPr>
            <a:r>
              <a:rPr lang="en-US" b="1" dirty="0">
                <a:solidFill>
                  <a:schemeClr val="accent2">
                    <a:lumMod val="75000"/>
                  </a:schemeClr>
                </a:solidFill>
                <a:latin typeface="Times New Roman" panose="02020603050405020304" pitchFamily="18" charset="0"/>
                <a:cs typeface="Times New Roman" panose="02020603050405020304" pitchFamily="18" charset="0"/>
              </a:rPr>
              <a:t>Taking</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Maximum</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Benefits</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from</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Leverage</a:t>
            </a:r>
            <a:r>
              <a:rPr lang="en-US" dirty="0">
                <a:latin typeface="Times New Roman" panose="02020603050405020304" pitchFamily="18" charset="0"/>
                <a:cs typeface="Times New Roman" panose="02020603050405020304" pitchFamily="18" charset="0"/>
              </a:rPr>
              <a:t>: The Financial Manager has powers to utilize leverages, both Financial' and Operating', to the maximum advantage of the</a:t>
            </a:r>
          </a:p>
          <a:p>
            <a:pPr marL="342900" indent="-342900">
              <a:buAutoNum type="arabicParenR"/>
            </a:pPr>
            <a:r>
              <a:rPr lang="en-US" b="1" dirty="0">
                <a:solidFill>
                  <a:schemeClr val="accent2">
                    <a:lumMod val="75000"/>
                  </a:schemeClr>
                </a:solidFill>
                <a:latin typeface="Times New Roman" panose="02020603050405020304" pitchFamily="18" charset="0"/>
                <a:cs typeface="Times New Roman" panose="02020603050405020304" pitchFamily="18" charset="0"/>
              </a:rPr>
              <a:t>International</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Financial</a:t>
            </a:r>
            <a:r>
              <a:rPr lang="en-US" dirty="0">
                <a:latin typeface="Times New Roman" panose="02020603050405020304" pitchFamily="18" charset="0"/>
                <a:cs typeface="Times New Roman" panose="02020603050405020304" pitchFamily="18" charset="0"/>
              </a:rPr>
              <a:t> </a:t>
            </a:r>
            <a:r>
              <a:rPr lang="en-US" b="1" dirty="0">
                <a:solidFill>
                  <a:schemeClr val="accent2">
                    <a:lumMod val="75000"/>
                  </a:schemeClr>
                </a:solidFill>
                <a:latin typeface="Times New Roman" panose="02020603050405020304" pitchFamily="18" charset="0"/>
                <a:cs typeface="Times New Roman" panose="02020603050405020304" pitchFamily="18" charset="0"/>
              </a:rPr>
              <a:t>Decision</a:t>
            </a:r>
            <a:r>
              <a:rPr lang="en-US" dirty="0">
                <a:latin typeface="Times New Roman" panose="02020603050405020304" pitchFamily="18" charset="0"/>
                <a:cs typeface="Times New Roman" panose="02020603050405020304" pitchFamily="18" charset="0"/>
              </a:rPr>
              <a:t>: The financial manager of a company is expected to keep him/here company. Abreast of latest developments taking place in the international market. The opportunities available in the form of various derivatives or financial instruments like 'Credit Default Swap', 'Interest Rate Swap'. 'Currency Swap', etc., need to be tapped by him with the aim to make profit for his company.</a:t>
            </a:r>
          </a:p>
          <a:p>
            <a:endParaRPr lang="en-IN" dirty="0"/>
          </a:p>
        </p:txBody>
      </p:sp>
      <p:pic>
        <p:nvPicPr>
          <p:cNvPr id="4" name="Content Placeholder 3">
            <a:extLst>
              <a:ext uri="{FF2B5EF4-FFF2-40B4-BE49-F238E27FC236}">
                <a16:creationId xmlns:a16="http://schemas.microsoft.com/office/drawing/2014/main" id="{65FDBE49-72B1-34CD-CFD6-D5AB9FBC0FB7}"/>
              </a:ext>
            </a:extLst>
          </p:cNvPr>
          <p:cNvPicPr>
            <a:picLocks noChangeAspect="1"/>
          </p:cNvPicPr>
          <p:nvPr/>
        </p:nvPicPr>
        <p:blipFill>
          <a:blip r:embed="rId2">
            <a:extLst>
              <a:ext uri="{28A0092B-C50C-407E-A947-70E740481C1C}">
                <a14:useLocalDpi xmlns:a14="http://schemas.microsoft.com/office/drawing/2010/main" val="0"/>
              </a:ext>
            </a:extLst>
          </a:blip>
          <a:srcRect t="14539" b="14538"/>
          <a:stretch/>
        </p:blipFill>
        <p:spPr>
          <a:xfrm>
            <a:off x="2" y="2275608"/>
            <a:ext cx="3501734" cy="4582391"/>
          </a:xfrm>
          <a:prstGeom prst="rect">
            <a:avLst/>
          </a:prstGeom>
        </p:spPr>
      </p:pic>
    </p:spTree>
    <p:extLst>
      <p:ext uri="{BB962C8B-B14F-4D97-AF65-F5344CB8AC3E}">
        <p14:creationId xmlns:p14="http://schemas.microsoft.com/office/powerpoint/2010/main" val="2000511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2EED-5C68-9A90-6DB4-039497C00C80}"/>
              </a:ext>
            </a:extLst>
          </p:cNvPr>
          <p:cNvSpPr>
            <a:spLocks noGrp="1"/>
          </p:cNvSpPr>
          <p:nvPr>
            <p:ph type="title"/>
          </p:nvPr>
        </p:nvSpPr>
        <p:spPr>
          <a:xfrm>
            <a:off x="392910" y="1281905"/>
            <a:ext cx="10515600" cy="1325563"/>
          </a:xfrm>
        </p:spPr>
        <p:txBody>
          <a:bodyPr/>
          <a:lstStyle/>
          <a:p>
            <a:r>
              <a:rPr lang="en-US" sz="4400" b="1">
                <a:solidFill>
                  <a:schemeClr val="accent2">
                    <a:lumMod val="75000"/>
                  </a:schemeClr>
                </a:solidFill>
                <a:latin typeface="Times New Roman" panose="02020603050405020304" pitchFamily="18" charset="0"/>
                <a:cs typeface="Times New Roman" panose="02020603050405020304" pitchFamily="18" charset="0"/>
              </a:rPr>
              <a:t>Role of financial manager:</a:t>
            </a:r>
            <a:endParaRPr lang="en-US"/>
          </a:p>
        </p:txBody>
      </p:sp>
      <p:sp>
        <p:nvSpPr>
          <p:cNvPr id="3" name="Content Placeholder 2">
            <a:extLst>
              <a:ext uri="{FF2B5EF4-FFF2-40B4-BE49-F238E27FC236}">
                <a16:creationId xmlns:a16="http://schemas.microsoft.com/office/drawing/2014/main" id="{061D9E47-3317-68B7-838D-7AE1A7E07114}"/>
              </a:ext>
            </a:extLst>
          </p:cNvPr>
          <p:cNvSpPr>
            <a:spLocks noGrp="1"/>
          </p:cNvSpPr>
          <p:nvPr>
            <p:ph idx="1"/>
          </p:nvPr>
        </p:nvSpPr>
        <p:spPr>
          <a:xfrm>
            <a:off x="226222" y="2607468"/>
            <a:ext cx="8215312" cy="5810251"/>
          </a:xfrm>
        </p:spPr>
        <p:txBody>
          <a:bodyPr>
            <a:noAutofit/>
          </a:bodyPr>
          <a:lstStyle/>
          <a:p>
            <a:pPr marL="0" indent="0">
              <a:buNone/>
            </a:pPr>
            <a:r>
              <a:rPr lang="en-US" sz="2000" b="1" dirty="0">
                <a:solidFill>
                  <a:schemeClr val="accent2">
                    <a:lumMod val="75000"/>
                  </a:schemeClr>
                </a:solidFill>
                <a:latin typeface="Times New Roman" panose="02020603050405020304" pitchFamily="18" charset="0"/>
                <a:cs typeface="Times New Roman" panose="02020603050405020304" pitchFamily="18" charset="0"/>
              </a:rPr>
              <a:t>4) Investment Decisions: </a:t>
            </a:r>
            <a:r>
              <a:rPr lang="en-US" sz="2000" dirty="0">
                <a:latin typeface="Times New Roman" panose="02020603050405020304" pitchFamily="18" charset="0"/>
                <a:cs typeface="Times New Roman" panose="02020603050405020304" pitchFamily="18" charset="0"/>
              </a:rPr>
              <a:t>The financial manager plays an important role in Capital Budgeting' exercise by applying various available tools and techniques. Net Present Value (NPV) is one of such technique, which is very popular amongst the Financial Managers.  Financial Managers have an expertise in the calculation of NPV and it is their responsibility to finalize the best proposal for a project to be implemented.</a:t>
            </a:r>
          </a:p>
          <a:p>
            <a:pPr marL="0" indent="0">
              <a:buNone/>
            </a:pPr>
            <a:r>
              <a:rPr lang="en-US" sz="2000" b="1" dirty="0">
                <a:solidFill>
                  <a:schemeClr val="accent2">
                    <a:lumMod val="75000"/>
                  </a:schemeClr>
                </a:solidFill>
                <a:latin typeface="Times New Roman" panose="02020603050405020304" pitchFamily="18" charset="0"/>
                <a:cs typeface="Times New Roman" panose="02020603050405020304" pitchFamily="18" charset="0"/>
              </a:rPr>
              <a:t>5) Risk Management: </a:t>
            </a:r>
            <a:r>
              <a:rPr lang="en-US" sz="2000" dirty="0">
                <a:latin typeface="Times New Roman" panose="02020603050405020304" pitchFamily="18" charset="0"/>
                <a:cs typeface="Times New Roman" panose="02020603050405020304" pitchFamily="18" charset="0"/>
              </a:rPr>
              <a:t>Risk is the part and parcel of a project or venture undertaken by a company, although at times it is clearly visible and sometimes it is hidden. They are also responsible, in this connection, for the coordination with the institutions like insurance companies and rating agencies, who have specialized knowledge in the field of risk management.</a:t>
            </a:r>
          </a:p>
          <a:p>
            <a:pPr marL="0" indent="0">
              <a:buNone/>
            </a:pPr>
            <a:endParaRPr lang="en-US" sz="2000" dirty="0">
              <a:latin typeface="Times New Roman" panose="02020603050405020304" pitchFamily="18" charset="0"/>
              <a:cs typeface="Times New Roman" panose="02020603050405020304" pitchFamily="18" charset="0"/>
            </a:endParaRPr>
          </a:p>
        </p:txBody>
      </p:sp>
      <p:pic>
        <p:nvPicPr>
          <p:cNvPr id="5" name="Content Placeholder 3">
            <a:extLst>
              <a:ext uri="{FF2B5EF4-FFF2-40B4-BE49-F238E27FC236}">
                <a16:creationId xmlns:a16="http://schemas.microsoft.com/office/drawing/2014/main" id="{2C2AAA9E-2D31-1A2A-F0DF-9D0B1E717DF0}"/>
              </a:ext>
            </a:extLst>
          </p:cNvPr>
          <p:cNvPicPr>
            <a:picLocks noChangeAspect="1"/>
          </p:cNvPicPr>
          <p:nvPr/>
        </p:nvPicPr>
        <p:blipFill>
          <a:blip r:embed="rId2">
            <a:extLst>
              <a:ext uri="{28A0092B-C50C-407E-A947-70E740481C1C}">
                <a14:useLocalDpi xmlns:a14="http://schemas.microsoft.com/office/drawing/2010/main" val="0"/>
              </a:ext>
            </a:extLst>
          </a:blip>
          <a:srcRect t="14539" b="14538"/>
          <a:stretch/>
        </p:blipFill>
        <p:spPr>
          <a:xfrm>
            <a:off x="8893970" y="1571622"/>
            <a:ext cx="3298030" cy="5298283"/>
          </a:xfrm>
          <a:prstGeom prst="rect">
            <a:avLst/>
          </a:prstGeom>
        </p:spPr>
      </p:pic>
    </p:spTree>
    <p:extLst>
      <p:ext uri="{BB962C8B-B14F-4D97-AF65-F5344CB8AC3E}">
        <p14:creationId xmlns:p14="http://schemas.microsoft.com/office/powerpoint/2010/main" val="1510220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24DC4-F59F-804A-828D-713FA73F3928}"/>
              </a:ext>
            </a:extLst>
          </p:cNvPr>
          <p:cNvSpPr>
            <a:spLocks noGrp="1"/>
          </p:cNvSpPr>
          <p:nvPr>
            <p:ph type="title"/>
          </p:nvPr>
        </p:nvSpPr>
        <p:spPr>
          <a:xfrm>
            <a:off x="416719" y="1615282"/>
            <a:ext cx="11358561" cy="575468"/>
          </a:xfrm>
        </p:spPr>
        <p:txBody>
          <a:bodyPr>
            <a:noAutofit/>
          </a:bodyPr>
          <a:lstStyle/>
          <a:p>
            <a:r>
              <a:rPr lang="en-US" b="1" dirty="0">
                <a:solidFill>
                  <a:schemeClr val="accent2">
                    <a:lumMod val="75000"/>
                  </a:schemeClr>
                </a:solidFill>
              </a:rPr>
              <a:t>Roles and responsibilities of finance managers</a:t>
            </a:r>
          </a:p>
        </p:txBody>
      </p:sp>
      <p:sp>
        <p:nvSpPr>
          <p:cNvPr id="3" name="Content Placeholder 2">
            <a:extLst>
              <a:ext uri="{FF2B5EF4-FFF2-40B4-BE49-F238E27FC236}">
                <a16:creationId xmlns:a16="http://schemas.microsoft.com/office/drawing/2014/main" id="{5AE3572D-0417-09A2-9E89-3FAA3273EFD6}"/>
              </a:ext>
            </a:extLst>
          </p:cNvPr>
          <p:cNvSpPr>
            <a:spLocks noGrp="1"/>
          </p:cNvSpPr>
          <p:nvPr>
            <p:ph idx="1"/>
          </p:nvPr>
        </p:nvSpPr>
        <p:spPr>
          <a:xfrm>
            <a:off x="416719" y="2297907"/>
            <a:ext cx="11168062" cy="3617119"/>
          </a:xfrm>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Assessing a company's financial health and understanding the dynamics of financial markets.</a:t>
            </a:r>
          </a:p>
          <a:p>
            <a:r>
              <a:rPr lang="en-US" dirty="0">
                <a:latin typeface="Times New Roman" panose="02020603050405020304" pitchFamily="18" charset="0"/>
                <a:cs typeface="Times New Roman" panose="02020603050405020304" pitchFamily="18" charset="0"/>
              </a:rPr>
              <a:t> Monitoring and analyzing cash flows while forecasting future trends. </a:t>
            </a:r>
          </a:p>
          <a:p>
            <a:r>
              <a:rPr lang="en-US" dirty="0">
                <a:latin typeface="Times New Roman" panose="02020603050405020304" pitchFamily="18" charset="0"/>
                <a:cs typeface="Times New Roman" panose="02020603050405020304" pitchFamily="18" charset="0"/>
              </a:rPr>
              <a:t>Studying competitors and market trends, then creating financial reports based on the analysis.</a:t>
            </a:r>
          </a:p>
          <a:p>
            <a:r>
              <a:rPr lang="en-US" dirty="0">
                <a:latin typeface="Times New Roman" panose="02020603050405020304" pitchFamily="18" charset="0"/>
                <a:cs typeface="Times New Roman" panose="02020603050405020304" pitchFamily="18" charset="0"/>
              </a:rPr>
              <a:t> Developing financial management tools to help minimize financial risk. </a:t>
            </a:r>
          </a:p>
          <a:p>
            <a:r>
              <a:rPr lang="en-US" dirty="0">
                <a:latin typeface="Times New Roman" panose="02020603050405020304" pitchFamily="18" charset="0"/>
                <a:cs typeface="Times New Roman" panose="02020603050405020304" pitchFamily="18" charset="0"/>
              </a:rPr>
              <a:t>Creating budgets to ensure the company adheres to specified financial limits.</a:t>
            </a:r>
          </a:p>
          <a:p>
            <a:r>
              <a:rPr lang="en-US" dirty="0">
                <a:latin typeface="Times New Roman" panose="02020603050405020304" pitchFamily="18" charset="0"/>
                <a:cs typeface="Times New Roman" panose="02020603050405020304" pitchFamily="18" charset="0"/>
              </a:rPr>
              <a:t>identifying factors that impact business performance and formulating strategic long-term business goals accordingly.</a:t>
            </a:r>
          </a:p>
          <a:p>
            <a:r>
              <a:rPr lang="en-US" dirty="0">
                <a:latin typeface="Times New Roman" panose="02020603050405020304" pitchFamily="18" charset="0"/>
                <a:cs typeface="Times New Roman" panose="02020603050405020304" pitchFamily="18" charset="0"/>
              </a:rPr>
              <a:t>Securing new sources of financing and staying updated on changes in financial laws and regulations.</a:t>
            </a:r>
          </a:p>
        </p:txBody>
      </p:sp>
    </p:spTree>
    <p:extLst>
      <p:ext uri="{BB962C8B-B14F-4D97-AF65-F5344CB8AC3E}">
        <p14:creationId xmlns:p14="http://schemas.microsoft.com/office/powerpoint/2010/main" val="2238036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D03FF-F28B-829D-E4CB-BACD9B8BD1B6}"/>
              </a:ext>
            </a:extLst>
          </p:cNvPr>
          <p:cNvSpPr>
            <a:spLocks noGrp="1"/>
          </p:cNvSpPr>
          <p:nvPr>
            <p:ph type="title"/>
          </p:nvPr>
        </p:nvSpPr>
        <p:spPr>
          <a:xfrm>
            <a:off x="838200" y="1569028"/>
            <a:ext cx="10515600" cy="997528"/>
          </a:xfrm>
        </p:spPr>
        <p:txBody>
          <a:bodyPr/>
          <a:lstStyle/>
          <a:p>
            <a:r>
              <a:rPr lang="en-US" b="1" dirty="0">
                <a:solidFill>
                  <a:schemeClr val="accent2">
                    <a:lumMod val="75000"/>
                  </a:schemeClr>
                </a:solidFill>
              </a:rPr>
              <a:t>Indian financial system:</a:t>
            </a:r>
            <a:endParaRPr lang="en-IN" dirty="0"/>
          </a:p>
        </p:txBody>
      </p:sp>
      <p:sp>
        <p:nvSpPr>
          <p:cNvPr id="3" name="Content Placeholder 2">
            <a:extLst>
              <a:ext uri="{FF2B5EF4-FFF2-40B4-BE49-F238E27FC236}">
                <a16:creationId xmlns:a16="http://schemas.microsoft.com/office/drawing/2014/main" id="{95D99B2E-BAE0-BD26-B9AF-99BF0A2BB89F}"/>
              </a:ext>
            </a:extLst>
          </p:cNvPr>
          <p:cNvSpPr>
            <a:spLocks noGrp="1"/>
          </p:cNvSpPr>
          <p:nvPr>
            <p:ph idx="1"/>
          </p:nvPr>
        </p:nvSpPr>
        <p:spPr>
          <a:xfrm>
            <a:off x="838200" y="2660073"/>
            <a:ext cx="10515600" cy="4052453"/>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The word "financial system", implies a set of complex and closely connected or interlined institutions, agents, practices, markets, transactions, claims, and liabilities in the economy.</a:t>
            </a:r>
          </a:p>
          <a:p>
            <a:pPr marL="0" indent="0">
              <a:buNone/>
            </a:pPr>
            <a:r>
              <a:rPr lang="en-US" dirty="0">
                <a:latin typeface="Times New Roman" panose="02020603050405020304" pitchFamily="18" charset="0"/>
                <a:cs typeface="Times New Roman" panose="02020603050405020304" pitchFamily="18" charset="0"/>
              </a:rPr>
              <a:t>         The financial system is concerned about money, credit and finance-the three terms are intimately related yet are somewhat different from each other. Indian financial system consists of financial market, financial instruments and financial intermediation. </a:t>
            </a:r>
          </a:p>
          <a:p>
            <a:pPr marL="0" indent="0">
              <a:buNone/>
            </a:pPr>
            <a:r>
              <a:rPr lang="en-US" dirty="0">
                <a:latin typeface="Times New Roman" panose="02020603050405020304" pitchFamily="18" charset="0"/>
                <a:cs typeface="Times New Roman" panose="02020603050405020304" pitchFamily="18" charset="0"/>
              </a:rPr>
              <a:t>         The Ministry of Finance, the RBI, the SEBI, and other regulating organizations make up the official Indian financial system.</a:t>
            </a:r>
          </a:p>
          <a:p>
            <a:endParaRPr lang="en-IN" dirty="0"/>
          </a:p>
        </p:txBody>
      </p:sp>
    </p:spTree>
    <p:extLst>
      <p:ext uri="{BB962C8B-B14F-4D97-AF65-F5344CB8AC3E}">
        <p14:creationId xmlns:p14="http://schemas.microsoft.com/office/powerpoint/2010/main" val="2217591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B32F6AE-ED14-12A8-1EEB-E512207EFC0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690688"/>
            <a:ext cx="12192000" cy="5167312"/>
          </a:xfrm>
        </p:spPr>
      </p:pic>
    </p:spTree>
    <p:extLst>
      <p:ext uri="{BB962C8B-B14F-4D97-AF65-F5344CB8AC3E}">
        <p14:creationId xmlns:p14="http://schemas.microsoft.com/office/powerpoint/2010/main" val="40526895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143CA-DBDC-4ECF-FBB8-0134D2BABCE0}"/>
              </a:ext>
            </a:extLst>
          </p:cNvPr>
          <p:cNvSpPr>
            <a:spLocks noGrp="1"/>
          </p:cNvSpPr>
          <p:nvPr>
            <p:ph type="title"/>
          </p:nvPr>
        </p:nvSpPr>
        <p:spPr>
          <a:xfrm>
            <a:off x="230982" y="1500187"/>
            <a:ext cx="10515600" cy="1325563"/>
          </a:xfrm>
        </p:spPr>
        <p:txBody>
          <a:bodyPr/>
          <a:lstStyle/>
          <a:p>
            <a:r>
              <a:rPr lang="en-US" b="1" dirty="0">
                <a:solidFill>
                  <a:schemeClr val="accent2">
                    <a:lumMod val="75000"/>
                  </a:schemeClr>
                </a:solidFill>
              </a:rPr>
              <a:t>Financial</a:t>
            </a:r>
            <a:r>
              <a:rPr lang="en-US" dirty="0"/>
              <a:t> </a:t>
            </a:r>
            <a:r>
              <a:rPr lang="en-US" b="1" dirty="0">
                <a:solidFill>
                  <a:schemeClr val="accent2">
                    <a:lumMod val="75000"/>
                  </a:schemeClr>
                </a:solidFill>
              </a:rPr>
              <a:t>Institutions:</a:t>
            </a:r>
          </a:p>
        </p:txBody>
      </p:sp>
      <p:sp>
        <p:nvSpPr>
          <p:cNvPr id="9" name="Content Placeholder 8">
            <a:extLst>
              <a:ext uri="{FF2B5EF4-FFF2-40B4-BE49-F238E27FC236}">
                <a16:creationId xmlns:a16="http://schemas.microsoft.com/office/drawing/2014/main" id="{06840EB6-3DA7-A192-DF36-0EE1DC15F0A7}"/>
              </a:ext>
            </a:extLst>
          </p:cNvPr>
          <p:cNvSpPr>
            <a:spLocks noGrp="1"/>
          </p:cNvSpPr>
          <p:nvPr>
            <p:ph idx="1"/>
          </p:nvPr>
        </p:nvSpPr>
        <p:spPr>
          <a:xfrm>
            <a:off x="230982" y="2714625"/>
            <a:ext cx="11961018" cy="2950369"/>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The financial institutions are intermediaries of financial markets which facilitate financial transactions between individuals and financial customers. The financial institutions  have collects the money from individuals and invests that  money in financial assets such as stocks, bonds, bank deposits  and loans etc., The following are the financial institutions .</a:t>
            </a:r>
          </a:p>
          <a:p>
            <a:r>
              <a:rPr lang="en-US" sz="2400" dirty="0">
                <a:latin typeface="Times New Roman" panose="02020603050405020304" pitchFamily="18" charset="0"/>
                <a:cs typeface="Times New Roman" panose="02020603050405020304" pitchFamily="18" charset="0"/>
              </a:rPr>
              <a:t>Banking institutions: These are the banks and credit unions  that collect money from the public in returns of interest on money deposits and use that money to advance loans of financial customers. </a:t>
            </a:r>
          </a:p>
          <a:p>
            <a:r>
              <a:rPr lang="en-US" sz="2400" dirty="0">
                <a:latin typeface="Times New Roman" panose="02020603050405020304" pitchFamily="18" charset="0"/>
                <a:cs typeface="Times New Roman" panose="02020603050405020304" pitchFamily="18" charset="0"/>
              </a:rPr>
              <a:t>Non-banking institutions: These are brokerage firms, insurance and mutual funds companies that cannot college money deposits but can sell financial products to financial customers.</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2358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C768ED-D5A8-6ACF-7E39-F9FF5C1C56A7}"/>
              </a:ext>
            </a:extLst>
          </p:cNvPr>
          <p:cNvSpPr>
            <a:spLocks noGrp="1"/>
          </p:cNvSpPr>
          <p:nvPr>
            <p:ph idx="1"/>
          </p:nvPr>
        </p:nvSpPr>
        <p:spPr>
          <a:xfrm>
            <a:off x="838200" y="1880755"/>
            <a:ext cx="10515600" cy="4296208"/>
          </a:xfrm>
        </p:spPr>
        <p:txBody>
          <a:bodyPr/>
          <a:lstStyle/>
          <a:p>
            <a:r>
              <a:rPr lang="en-US" sz="2800" dirty="0">
                <a:latin typeface="Times New Roman" panose="02020603050405020304" pitchFamily="18" charset="0"/>
                <a:cs typeface="Times New Roman" panose="02020603050405020304" pitchFamily="18" charset="0"/>
              </a:rPr>
              <a:t>Regulatory institutions: RBI, SEBI, IRDA etc., which regulate the financial markets and protect the interests of the investors.</a:t>
            </a:r>
          </a:p>
          <a:p>
            <a:r>
              <a:rPr lang="en-US" sz="2800" dirty="0">
                <a:latin typeface="Times New Roman" panose="02020603050405020304" pitchFamily="18" charset="0"/>
                <a:cs typeface="Times New Roman" panose="02020603050405020304" pitchFamily="18" charset="0"/>
              </a:rPr>
              <a:t>Intermediaries: Commercial banks, that provide the short term loans and other financial services to the individuals and corporate customers.</a:t>
            </a:r>
          </a:p>
          <a:p>
            <a:r>
              <a:rPr lang="en-US" sz="2800" dirty="0">
                <a:latin typeface="Times New Roman" panose="02020603050405020304" pitchFamily="18" charset="0"/>
                <a:cs typeface="Times New Roman" panose="02020603050405020304" pitchFamily="18" charset="0"/>
              </a:rPr>
              <a:t>Non-intermediaries: Financial institutions like NABARD, IDBI </a:t>
            </a:r>
            <a:r>
              <a:rPr lang="en-US" sz="2800" dirty="0" err="1">
                <a:latin typeface="Times New Roman" panose="02020603050405020304" pitchFamily="18" charset="0"/>
                <a:cs typeface="Times New Roman" panose="02020603050405020304" pitchFamily="18" charset="0"/>
              </a:rPr>
              <a:t>etc</a:t>
            </a:r>
            <a:r>
              <a:rPr lang="en-US" sz="2800" dirty="0">
                <a:latin typeface="Times New Roman" panose="02020603050405020304" pitchFamily="18" charset="0"/>
                <a:cs typeface="Times New Roman" panose="02020603050405020304" pitchFamily="18" charset="0"/>
              </a:rPr>
              <a:t> that provide long-term loans to corporate customers.</a:t>
            </a:r>
            <a:endParaRPr lang="en-US" dirty="0"/>
          </a:p>
        </p:txBody>
      </p:sp>
    </p:spTree>
    <p:extLst>
      <p:ext uri="{BB962C8B-B14F-4D97-AF65-F5344CB8AC3E}">
        <p14:creationId xmlns:p14="http://schemas.microsoft.com/office/powerpoint/2010/main" val="1216221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75E518-0642-2817-F76D-04DB365EB422}"/>
              </a:ext>
            </a:extLst>
          </p:cNvPr>
          <p:cNvSpPr>
            <a:spLocks noGrp="1"/>
          </p:cNvSpPr>
          <p:nvPr>
            <p:ph idx="1"/>
          </p:nvPr>
        </p:nvSpPr>
        <p:spPr>
          <a:xfrm>
            <a:off x="130969" y="1512094"/>
            <a:ext cx="8548687" cy="5048249"/>
          </a:xfrm>
        </p:spPr>
        <p:txBody>
          <a:bodyPr>
            <a:normAutofit lnSpcReduction="10000"/>
          </a:bodyPr>
          <a:lstStyle/>
          <a:p>
            <a:pPr marL="0" indent="0">
              <a:buNone/>
            </a:pPr>
            <a:r>
              <a:rPr lang="en-US" sz="3500" b="1" dirty="0">
                <a:solidFill>
                  <a:schemeClr val="accent2">
                    <a:lumMod val="75000"/>
                  </a:schemeClr>
                </a:solidFill>
                <a:latin typeface="Times New Roman" panose="02020603050405020304" pitchFamily="18" charset="0"/>
                <a:cs typeface="Times New Roman" panose="02020603050405020304" pitchFamily="18" charset="0"/>
              </a:rPr>
              <a:t>Definition: </a:t>
            </a:r>
          </a:p>
          <a:p>
            <a:r>
              <a:rPr lang="en-US" sz="2800" dirty="0">
                <a:latin typeface="Times New Roman" panose="02020603050405020304" pitchFamily="18" charset="0"/>
                <a:cs typeface="Times New Roman" panose="02020603050405020304" pitchFamily="18" charset="0"/>
              </a:rPr>
              <a:t>According to Solomon, "Financial management is concerned with the efficient use of an important economic resource, namely, Capital Funds“.</a:t>
            </a:r>
          </a:p>
          <a:p>
            <a:r>
              <a:rPr lang="en-US" sz="2800" dirty="0">
                <a:latin typeface="Times New Roman" panose="02020603050405020304" pitchFamily="18" charset="0"/>
                <a:cs typeface="Times New Roman" panose="02020603050405020304" pitchFamily="18" charset="0"/>
              </a:rPr>
              <a:t>According to J.F. Bradley, “Financial management is the area of business management devoted to the judicious use of capital and careful selection of sources of capital in order to enable a spending unit to move in the direction of reaching its goals".</a:t>
            </a:r>
          </a:p>
          <a:p>
            <a:r>
              <a:rPr lang="en-US" sz="2800" dirty="0">
                <a:latin typeface="Times New Roman" panose="02020603050405020304" pitchFamily="18" charset="0"/>
                <a:cs typeface="Times New Roman" panose="02020603050405020304" pitchFamily="18" charset="0"/>
              </a:rPr>
              <a:t>According to Howard and Upton, Financial management is the application of the planning and control functions of the finance functions". </a:t>
            </a:r>
          </a:p>
          <a:p>
            <a:endParaRPr lang="en-US" dirty="0"/>
          </a:p>
        </p:txBody>
      </p:sp>
      <p:pic>
        <p:nvPicPr>
          <p:cNvPr id="5" name="Picture 4">
            <a:extLst>
              <a:ext uri="{FF2B5EF4-FFF2-40B4-BE49-F238E27FC236}">
                <a16:creationId xmlns:a16="http://schemas.microsoft.com/office/drawing/2014/main" id="{7DBF0890-CFA0-E822-9AC8-191BAC993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6813" y="1253331"/>
            <a:ext cx="3405186" cy="5604670"/>
          </a:xfrm>
          <a:prstGeom prst="rect">
            <a:avLst/>
          </a:prstGeom>
        </p:spPr>
      </p:pic>
    </p:spTree>
    <p:extLst>
      <p:ext uri="{BB962C8B-B14F-4D97-AF65-F5344CB8AC3E}">
        <p14:creationId xmlns:p14="http://schemas.microsoft.com/office/powerpoint/2010/main" val="359444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37EE9-38C7-6881-B558-97C5D8272AA3}"/>
              </a:ext>
            </a:extLst>
          </p:cNvPr>
          <p:cNvSpPr>
            <a:spLocks noGrp="1"/>
          </p:cNvSpPr>
          <p:nvPr>
            <p:ph type="title"/>
          </p:nvPr>
        </p:nvSpPr>
        <p:spPr>
          <a:xfrm>
            <a:off x="207170" y="1488281"/>
            <a:ext cx="10515600" cy="738188"/>
          </a:xfrm>
        </p:spPr>
        <p:txBody>
          <a:bodyPr/>
          <a:lstStyle/>
          <a:p>
            <a:r>
              <a:rPr lang="en-US" b="1" dirty="0">
                <a:solidFill>
                  <a:schemeClr val="accent2">
                    <a:lumMod val="75000"/>
                  </a:schemeClr>
                </a:solidFill>
              </a:rPr>
              <a:t>Financial Markets :</a:t>
            </a:r>
          </a:p>
        </p:txBody>
      </p:sp>
      <p:sp>
        <p:nvSpPr>
          <p:cNvPr id="3" name="Content Placeholder 2">
            <a:extLst>
              <a:ext uri="{FF2B5EF4-FFF2-40B4-BE49-F238E27FC236}">
                <a16:creationId xmlns:a16="http://schemas.microsoft.com/office/drawing/2014/main" id="{636C90E7-B1C8-912C-B439-6E94D161C1EA}"/>
              </a:ext>
            </a:extLst>
          </p:cNvPr>
          <p:cNvSpPr>
            <a:spLocks noGrp="1"/>
          </p:cNvSpPr>
          <p:nvPr>
            <p:ph idx="1"/>
          </p:nvPr>
        </p:nvSpPr>
        <p:spPr>
          <a:xfrm>
            <a:off x="207170" y="2226469"/>
            <a:ext cx="11353800" cy="4202906"/>
          </a:xfrm>
        </p:spPr>
        <p:txBody>
          <a:bodyPr>
            <a:noAutofit/>
          </a:bodyPr>
          <a:lstStyle/>
          <a:p>
            <a:pPr marL="0" indent="0">
              <a:buNone/>
            </a:pPr>
            <a:r>
              <a:rPr lang="en-US" sz="2400" b="0" i="0" dirty="0">
                <a:effectLst/>
                <a:latin typeface="Times New Roman" panose="02020603050405020304" pitchFamily="18" charset="0"/>
                <a:cs typeface="Times New Roman" panose="02020603050405020304" pitchFamily="18" charset="0"/>
              </a:rPr>
              <a:t>Financial Markets Financial markets are the places where the buyers and sellers participate in trading of assets such as shares, bonds, currencies and other financial instruments. A financial market may be further divided into capital market and money market. While the capital market deals in long term securities having maturity period of more than one year, the money market deals with the short-terms debt instruments having maturity period of less than one year.</a:t>
            </a:r>
          </a:p>
          <a:p>
            <a:r>
              <a:rPr lang="en-US" sz="2400" b="0" i="0" u="sng" dirty="0">
                <a:effectLst/>
                <a:latin typeface="Times New Roman" panose="02020603050405020304" pitchFamily="18" charset="0"/>
                <a:cs typeface="Times New Roman" panose="02020603050405020304" pitchFamily="18" charset="0"/>
              </a:rPr>
              <a:t>Money Market</a:t>
            </a:r>
            <a:r>
              <a:rPr lang="en-US" sz="2400" u="sng" dirty="0">
                <a:latin typeface="Times New Roman" panose="02020603050405020304" pitchFamily="18" charset="0"/>
                <a:cs typeface="Times New Roman" panose="02020603050405020304" pitchFamily="18" charset="0"/>
              </a:rPr>
              <a:t> : </a:t>
            </a:r>
            <a:r>
              <a:rPr lang="en-US" sz="2400" b="0" i="0" dirty="0">
                <a:effectLst/>
                <a:latin typeface="Times New Roman" panose="02020603050405020304" pitchFamily="18" charset="0"/>
                <a:cs typeface="Times New Roman" panose="02020603050405020304" pitchFamily="18" charset="0"/>
              </a:rPr>
              <a:t>The money market is a segment of the financial market in which financial instruments with high liquidity and short maturities are traded.</a:t>
            </a:r>
          </a:p>
          <a:p>
            <a:pPr marL="0" indent="0">
              <a:buNone/>
            </a:pPr>
            <a:r>
              <a:rPr lang="en-US" sz="2400" b="0" i="0" dirty="0">
                <a:effectLst/>
                <a:latin typeface="Times New Roman" panose="02020603050405020304" pitchFamily="18" charset="0"/>
                <a:cs typeface="Times New Roman" panose="02020603050405020304" pitchFamily="18" charset="0"/>
              </a:rPr>
              <a:t>This includes the Call Money Market, Treasury Bills, and Commercial Bills.</a:t>
            </a:r>
          </a:p>
          <a:p>
            <a:r>
              <a:rPr lang="en-US" sz="2400" b="0" i="0" u="sng" dirty="0">
                <a:effectLst/>
                <a:latin typeface="Times New Roman" panose="02020603050405020304" pitchFamily="18" charset="0"/>
                <a:cs typeface="Times New Roman" panose="02020603050405020304" pitchFamily="18" charset="0"/>
              </a:rPr>
              <a:t>Call Money Market</a:t>
            </a:r>
            <a:r>
              <a:rPr lang="en-US" sz="2400" u="sng" dirty="0">
                <a:latin typeface="Times New Roman" panose="02020603050405020304" pitchFamily="18" charset="0"/>
                <a:cs typeface="Times New Roman" panose="02020603050405020304" pitchFamily="18" charset="0"/>
              </a:rPr>
              <a:t> : </a:t>
            </a:r>
            <a:r>
              <a:rPr lang="en-US" sz="2400" b="0" i="0" dirty="0">
                <a:effectLst/>
                <a:latin typeface="Times New Roman" panose="02020603050405020304" pitchFamily="18" charset="0"/>
                <a:cs typeface="Times New Roman" panose="02020603050405020304" pitchFamily="18" charset="0"/>
              </a:rPr>
              <a:t>The call money market facilitates short-term borrowing and lending, often among banks, with transactions usually within a day. It consists of the Primary Market, Secondary Market, and Derivative Market</a:t>
            </a:r>
            <a:r>
              <a:rPr lang="en-US" sz="2400" b="0" i="0" dirty="0">
                <a:effectLst/>
                <a:latin typeface="Roboto" panose="02000000000000000000" pitchFamily="2" charset="0"/>
              </a:rPr>
              <a:t>.</a:t>
            </a:r>
          </a:p>
        </p:txBody>
      </p:sp>
    </p:spTree>
    <p:extLst>
      <p:ext uri="{BB962C8B-B14F-4D97-AF65-F5344CB8AC3E}">
        <p14:creationId xmlns:p14="http://schemas.microsoft.com/office/powerpoint/2010/main" val="3011620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7560B-D5C5-41AA-0A08-74ED40FDBDB0}"/>
              </a:ext>
            </a:extLst>
          </p:cNvPr>
          <p:cNvSpPr>
            <a:spLocks noGrp="1"/>
          </p:cNvSpPr>
          <p:nvPr>
            <p:ph type="title"/>
          </p:nvPr>
        </p:nvSpPr>
        <p:spPr>
          <a:xfrm>
            <a:off x="309562" y="1190625"/>
            <a:ext cx="10515600" cy="642938"/>
          </a:xfrm>
        </p:spPr>
        <p:txBody>
          <a:bodyPr>
            <a:normAutofit fontScale="90000"/>
          </a:bodyPr>
          <a:lstStyle/>
          <a:p>
            <a:r>
              <a:rPr lang="en-US" b="1" dirty="0">
                <a:solidFill>
                  <a:schemeClr val="accent2">
                    <a:lumMod val="75000"/>
                  </a:schemeClr>
                </a:solidFill>
              </a:rPr>
              <a:t>Financial Instruments :</a:t>
            </a:r>
          </a:p>
        </p:txBody>
      </p:sp>
      <p:sp>
        <p:nvSpPr>
          <p:cNvPr id="3" name="Content Placeholder 2">
            <a:extLst>
              <a:ext uri="{FF2B5EF4-FFF2-40B4-BE49-F238E27FC236}">
                <a16:creationId xmlns:a16="http://schemas.microsoft.com/office/drawing/2014/main" id="{2F9D5E2A-0823-AA75-CE83-D0F70D6ED13C}"/>
              </a:ext>
            </a:extLst>
          </p:cNvPr>
          <p:cNvSpPr>
            <a:spLocks noGrp="1"/>
          </p:cNvSpPr>
          <p:nvPr>
            <p:ph idx="1"/>
          </p:nvPr>
        </p:nvSpPr>
        <p:spPr>
          <a:xfrm>
            <a:off x="309562" y="1607345"/>
            <a:ext cx="11382376" cy="5893594"/>
          </a:xfrm>
        </p:spPr>
        <p:txBody>
          <a:bodyPr>
            <a:noAutofit/>
          </a:bodyPr>
          <a:lstStyle/>
          <a:p>
            <a:pPr marL="0" indent="0">
              <a:buNone/>
            </a:pPr>
            <a:endParaRPr lang="en-US" sz="2400" b="0" i="0" dirty="0">
              <a:effectLst/>
              <a:latin typeface="Times New Roman" panose="02020603050405020304" pitchFamily="18" charset="0"/>
              <a:cs typeface="Times New Roman" panose="02020603050405020304" pitchFamily="18" charset="0"/>
            </a:endParaRPr>
          </a:p>
          <a:p>
            <a:pPr marL="0" indent="0">
              <a:buNone/>
            </a:pPr>
            <a:r>
              <a:rPr lang="en-US" sz="2000" b="0" i="0" dirty="0">
                <a:effectLst/>
                <a:latin typeface="Times New Roman" panose="02020603050405020304" pitchFamily="18" charset="0"/>
                <a:cs typeface="Times New Roman" panose="02020603050405020304" pitchFamily="18" charset="0"/>
              </a:rPr>
              <a:t>Financial assets/instruments Financial assets include cash deposits, checks, loans, accounts receivable, letter of credit, bank notes and all other financial Instruments that provide a claim against a person/financial Institution to pay either a specific amount on a certain future date or to pay the principal amount along with interest.</a:t>
            </a:r>
          </a:p>
          <a:p>
            <a:pPr marL="0" indent="0">
              <a:buNone/>
            </a:pPr>
            <a:r>
              <a:rPr lang="en-US" sz="2000" b="0" i="0" dirty="0">
                <a:effectLst/>
                <a:latin typeface="Times New Roman" panose="02020603050405020304" pitchFamily="18" charset="0"/>
                <a:cs typeface="Times New Roman" panose="02020603050405020304" pitchFamily="18" charset="0"/>
              </a:rPr>
              <a:t>Based on Types</a:t>
            </a:r>
          </a:p>
          <a:p>
            <a:r>
              <a:rPr lang="en-US" sz="2000" b="0" i="0" u="sng" dirty="0">
                <a:effectLst/>
                <a:latin typeface="Times New Roman" panose="02020603050405020304" pitchFamily="18" charset="0"/>
                <a:cs typeface="Times New Roman" panose="02020603050405020304" pitchFamily="18" charset="0"/>
              </a:rPr>
              <a:t>Primary Securities</a:t>
            </a:r>
            <a:r>
              <a:rPr lang="en-US" sz="2000" u="sng" dirty="0">
                <a:latin typeface="Times New Roman" panose="02020603050405020304" pitchFamily="18" charset="0"/>
                <a:cs typeface="Times New Roman" panose="02020603050405020304" pitchFamily="18" charset="0"/>
              </a:rPr>
              <a:t> : </a:t>
            </a:r>
            <a:r>
              <a:rPr lang="en-US" sz="2000" b="0" i="0" dirty="0">
                <a:effectLst/>
                <a:latin typeface="Times New Roman" panose="02020603050405020304" pitchFamily="18" charset="0"/>
                <a:cs typeface="Times New Roman" panose="02020603050405020304" pitchFamily="18" charset="0"/>
              </a:rPr>
              <a:t>Primary securities are financial instruments offered for the first time to investors, typically through an initial public offering (IPO) or bond issuance. These include stocks and bonds issued directly to investors.</a:t>
            </a:r>
          </a:p>
          <a:p>
            <a:r>
              <a:rPr lang="en-US" sz="2000" b="0" i="0" u="sng" dirty="0">
                <a:effectLst/>
                <a:latin typeface="Times New Roman" panose="02020603050405020304" pitchFamily="18" charset="0"/>
                <a:cs typeface="Times New Roman" panose="02020603050405020304" pitchFamily="18" charset="0"/>
              </a:rPr>
              <a:t>Secondary Securities :</a:t>
            </a:r>
            <a:r>
              <a:rPr lang="en-US" sz="2000" u="sng" dirty="0">
                <a:latin typeface="Times New Roman" panose="02020603050405020304" pitchFamily="18" charset="0"/>
                <a:cs typeface="Times New Roman" panose="02020603050405020304" pitchFamily="18" charset="0"/>
              </a:rPr>
              <a:t> </a:t>
            </a:r>
            <a:r>
              <a:rPr lang="en-US" sz="2000" b="0" i="0" dirty="0">
                <a:effectLst/>
                <a:latin typeface="Times New Roman" panose="02020603050405020304" pitchFamily="18" charset="0"/>
                <a:cs typeface="Times New Roman" panose="02020603050405020304" pitchFamily="18" charset="0"/>
              </a:rPr>
              <a:t>Secondary securities are financial instruments that have already been issued and are traded among investors in the secondary market. Examples are stocks traded on stock exchanges.</a:t>
            </a:r>
          </a:p>
          <a:p>
            <a:r>
              <a:rPr lang="en-US" sz="2000" b="0" i="0" u="sng" dirty="0">
                <a:effectLst/>
                <a:latin typeface="Times New Roman" panose="02020603050405020304" pitchFamily="18" charset="0"/>
                <a:cs typeface="Times New Roman" panose="02020603050405020304" pitchFamily="18" charset="0"/>
              </a:rPr>
              <a:t>Innovative Instruments</a:t>
            </a:r>
            <a:r>
              <a:rPr lang="en-US" sz="2000" u="sng" dirty="0">
                <a:latin typeface="Times New Roman" panose="02020603050405020304" pitchFamily="18" charset="0"/>
                <a:cs typeface="Times New Roman" panose="02020603050405020304" pitchFamily="18" charset="0"/>
              </a:rPr>
              <a:t> : </a:t>
            </a:r>
            <a:r>
              <a:rPr lang="en-US" sz="2000" b="0" i="0" dirty="0">
                <a:effectLst/>
                <a:latin typeface="Times New Roman" panose="02020603050405020304" pitchFamily="18" charset="0"/>
                <a:cs typeface="Times New Roman" panose="02020603050405020304" pitchFamily="18" charset="0"/>
              </a:rPr>
              <a:t>Innovative instruments include sophisticated financial products designed to cater to specific investment strategies and risk appetites. These involve complex financial products like derivatives and ETFs. </a:t>
            </a:r>
          </a:p>
        </p:txBody>
      </p:sp>
    </p:spTree>
    <p:extLst>
      <p:ext uri="{BB962C8B-B14F-4D97-AF65-F5344CB8AC3E}">
        <p14:creationId xmlns:p14="http://schemas.microsoft.com/office/powerpoint/2010/main" val="4259523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A05FD4-AE85-F2BE-22E2-9C3FA37E53C5}"/>
              </a:ext>
            </a:extLst>
          </p:cNvPr>
          <p:cNvSpPr>
            <a:spLocks noGrp="1"/>
          </p:cNvSpPr>
          <p:nvPr>
            <p:ph idx="1"/>
          </p:nvPr>
        </p:nvSpPr>
        <p:spPr>
          <a:xfrm>
            <a:off x="290512" y="1964532"/>
            <a:ext cx="11389519" cy="6308328"/>
          </a:xfrm>
        </p:spPr>
        <p:txBody>
          <a:bodyPr>
            <a:normAutofit/>
          </a:bodyPr>
          <a:lstStyle/>
          <a:p>
            <a:r>
              <a:rPr lang="en-US" sz="2400" b="0" i="0" dirty="0">
                <a:effectLst/>
                <a:latin typeface="Times New Roman" panose="02020603050405020304" pitchFamily="18" charset="0"/>
                <a:cs typeface="Times New Roman" panose="02020603050405020304" pitchFamily="18" charset="0"/>
              </a:rPr>
              <a:t>Based on Term</a:t>
            </a:r>
          </a:p>
          <a:p>
            <a:r>
              <a:rPr lang="en-US" sz="2400" b="0" i="0" u="sng" dirty="0">
                <a:effectLst/>
                <a:latin typeface="Times New Roman" panose="02020603050405020304" pitchFamily="18" charset="0"/>
                <a:cs typeface="Times New Roman" panose="02020603050405020304" pitchFamily="18" charset="0"/>
              </a:rPr>
              <a:t>Short-Term Financial Instruments</a:t>
            </a:r>
            <a:r>
              <a:rPr lang="en-US" sz="2400" u="sng" dirty="0">
                <a:latin typeface="Times New Roman" panose="02020603050405020304" pitchFamily="18" charset="0"/>
                <a:cs typeface="Times New Roman" panose="02020603050405020304" pitchFamily="18" charset="0"/>
              </a:rPr>
              <a:t> : </a:t>
            </a:r>
            <a:r>
              <a:rPr lang="en-US" sz="2400" b="0" i="0" dirty="0">
                <a:effectLst/>
                <a:latin typeface="Times New Roman" panose="02020603050405020304" pitchFamily="18" charset="0"/>
                <a:cs typeface="Times New Roman" panose="02020603050405020304" pitchFamily="18" charset="0"/>
              </a:rPr>
              <a:t>Easy to convert to cash within one year Highly liquid and flexible Offer lower returns than other types of investments Examples: Treasury bills, Commercial bills, Call money market instruments</a:t>
            </a:r>
          </a:p>
          <a:p>
            <a:r>
              <a:rPr lang="en-US" sz="2400" b="0" i="0" u="sng" dirty="0">
                <a:effectLst/>
                <a:latin typeface="Times New Roman" panose="02020603050405020304" pitchFamily="18" charset="0"/>
                <a:cs typeface="Times New Roman" panose="02020603050405020304" pitchFamily="18" charset="0"/>
              </a:rPr>
              <a:t>Medium-Term Financial Instruments</a:t>
            </a:r>
            <a:r>
              <a:rPr lang="en-US" sz="2400" u="sng" dirty="0">
                <a:latin typeface="Times New Roman" panose="02020603050405020304" pitchFamily="18" charset="0"/>
                <a:cs typeface="Times New Roman" panose="02020603050405020304" pitchFamily="18" charset="0"/>
              </a:rPr>
              <a:t> : </a:t>
            </a:r>
            <a:r>
              <a:rPr lang="en-US" sz="2400" b="0" i="0" dirty="0">
                <a:effectLst/>
                <a:latin typeface="Times New Roman" panose="02020603050405020304" pitchFamily="18" charset="0"/>
                <a:cs typeface="Times New Roman" panose="02020603050405020304" pitchFamily="18" charset="0"/>
              </a:rPr>
              <a:t>Easy to convert to cash within one to five years Offer a balance of risk and return Good option for investors who are looking for moderate growth over a medium period Examples: Some bonds, Some notes</a:t>
            </a:r>
          </a:p>
          <a:p>
            <a:r>
              <a:rPr lang="en-US" sz="2400" b="0" i="0" u="sng" dirty="0">
                <a:effectLst/>
                <a:latin typeface="Times New Roman" panose="02020603050405020304" pitchFamily="18" charset="0"/>
                <a:cs typeface="Times New Roman" panose="02020603050405020304" pitchFamily="18" charset="0"/>
              </a:rPr>
              <a:t>Long-Term Financial Instruments</a:t>
            </a:r>
            <a:r>
              <a:rPr lang="en-US" sz="2400" u="sng" dirty="0">
                <a:latin typeface="Times New Roman" panose="02020603050405020304" pitchFamily="18" charset="0"/>
                <a:cs typeface="Times New Roman" panose="02020603050405020304" pitchFamily="18" charset="0"/>
              </a:rPr>
              <a:t> : </a:t>
            </a:r>
            <a:r>
              <a:rPr lang="en-US" sz="2400" b="0" i="0" dirty="0">
                <a:effectLst/>
                <a:latin typeface="Times New Roman" panose="02020603050405020304" pitchFamily="18" charset="0"/>
                <a:cs typeface="Times New Roman" panose="02020603050405020304" pitchFamily="18" charset="0"/>
              </a:rPr>
              <a:t>Easy to convert to cash after five years or more Typically offer higher returns than other types of investments Also, involves higher risks Examples: Stocks, Long-term</a:t>
            </a:r>
            <a:r>
              <a:rPr lang="en-US" b="0" i="0" dirty="0">
                <a:effectLst/>
                <a:latin typeface="Roboto" panose="02000000000000000000" pitchFamily="2" charset="0"/>
              </a:rPr>
              <a:t> </a:t>
            </a:r>
            <a:r>
              <a:rPr lang="en-US" sz="2400" b="0" i="0" dirty="0">
                <a:effectLst/>
                <a:latin typeface="Times New Roman" panose="02020603050405020304" pitchFamily="18" charset="0"/>
                <a:cs typeface="Times New Roman" panose="02020603050405020304" pitchFamily="18" charset="0"/>
              </a:rPr>
              <a:t>bonds</a:t>
            </a:r>
          </a:p>
        </p:txBody>
      </p:sp>
    </p:spTree>
    <p:extLst>
      <p:ext uri="{BB962C8B-B14F-4D97-AF65-F5344CB8AC3E}">
        <p14:creationId xmlns:p14="http://schemas.microsoft.com/office/powerpoint/2010/main" val="12855495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014F8-2178-2716-E72A-B42F6A97696D}"/>
              </a:ext>
            </a:extLst>
          </p:cNvPr>
          <p:cNvSpPr>
            <a:spLocks noGrp="1"/>
          </p:cNvSpPr>
          <p:nvPr>
            <p:ph type="title"/>
          </p:nvPr>
        </p:nvSpPr>
        <p:spPr>
          <a:xfrm>
            <a:off x="0" y="1101724"/>
            <a:ext cx="10515600" cy="1325563"/>
          </a:xfrm>
        </p:spPr>
        <p:txBody>
          <a:bodyPr/>
          <a:lstStyle/>
          <a:p>
            <a:r>
              <a:rPr lang="en-US" b="1" dirty="0">
                <a:solidFill>
                  <a:schemeClr val="accent2">
                    <a:lumMod val="75000"/>
                  </a:schemeClr>
                </a:solidFill>
              </a:rPr>
              <a:t>Financial Services :</a:t>
            </a:r>
          </a:p>
        </p:txBody>
      </p:sp>
      <p:sp>
        <p:nvSpPr>
          <p:cNvPr id="3" name="Content Placeholder 2">
            <a:extLst>
              <a:ext uri="{FF2B5EF4-FFF2-40B4-BE49-F238E27FC236}">
                <a16:creationId xmlns:a16="http://schemas.microsoft.com/office/drawing/2014/main" id="{516D6FEA-BD02-AEEB-6AC3-AA9169B91430}"/>
              </a:ext>
            </a:extLst>
          </p:cNvPr>
          <p:cNvSpPr>
            <a:spLocks noGrp="1"/>
          </p:cNvSpPr>
          <p:nvPr>
            <p:ph idx="1"/>
          </p:nvPr>
        </p:nvSpPr>
        <p:spPr>
          <a:xfrm>
            <a:off x="0" y="2119312"/>
            <a:ext cx="12192000" cy="4389437"/>
          </a:xfrm>
        </p:spPr>
        <p:txBody>
          <a:bodyPr>
            <a:normAutofit fontScale="70000" lnSpcReduction="20000"/>
          </a:bodyPr>
          <a:lstStyle/>
          <a:p>
            <a:pPr marL="0" indent="0">
              <a:buNone/>
            </a:pPr>
            <a:r>
              <a:rPr lang="en-US" sz="3400" b="0" i="0" dirty="0">
                <a:effectLst/>
                <a:latin typeface="Times New Roman" panose="02020603050405020304" pitchFamily="18" charset="0"/>
                <a:cs typeface="Times New Roman" panose="02020603050405020304" pitchFamily="18" charset="0"/>
              </a:rPr>
              <a:t>Financial Services The financial services are concerned with the design and delivery of financial instruments and advisory services to individuals and businesses with the area of banking and related institutions, personal financial planning, leasing, investment, assets, insurance etc.,</a:t>
            </a:r>
          </a:p>
          <a:p>
            <a:r>
              <a:rPr lang="en-US" sz="3400" b="0" i="0" u="sng" dirty="0">
                <a:effectLst/>
                <a:latin typeface="Times New Roman" panose="02020603050405020304" pitchFamily="18" charset="0"/>
                <a:cs typeface="Times New Roman" panose="02020603050405020304" pitchFamily="18" charset="0"/>
              </a:rPr>
              <a:t>Fund-Based Financial Services</a:t>
            </a:r>
            <a:endParaRPr lang="en-US" sz="3400" b="0" i="0" dirty="0">
              <a:effectLst/>
              <a:latin typeface="Times New Roman" panose="02020603050405020304" pitchFamily="18" charset="0"/>
              <a:cs typeface="Times New Roman" panose="02020603050405020304" pitchFamily="18" charset="0"/>
            </a:endParaRPr>
          </a:p>
          <a:p>
            <a:pPr marL="0" indent="0">
              <a:buNone/>
            </a:pPr>
            <a:r>
              <a:rPr lang="en-US" sz="3400" b="0" i="0" dirty="0">
                <a:effectLst/>
                <a:latin typeface="Times New Roman" panose="02020603050405020304" pitchFamily="18" charset="0"/>
                <a:cs typeface="Times New Roman" panose="02020603050405020304" pitchFamily="18" charset="0"/>
              </a:rPr>
              <a:t>Fund-based financial services involve providing capital to businesses for various purposes, often tied to specific assets or transactions.</a:t>
            </a:r>
          </a:p>
          <a:p>
            <a:pPr marL="0" indent="0">
              <a:buNone/>
            </a:pPr>
            <a:r>
              <a:rPr lang="en-US" sz="3400" b="0" i="0" dirty="0">
                <a:effectLst/>
                <a:latin typeface="Times New Roman" panose="02020603050405020304" pitchFamily="18" charset="0"/>
                <a:cs typeface="Times New Roman" panose="02020603050405020304" pitchFamily="18" charset="0"/>
              </a:rPr>
              <a:t>Leasing, Hire Purchase, and Factoring: These services involve providing funds for asset acquisition and working capital needs.</a:t>
            </a:r>
          </a:p>
          <a:p>
            <a:r>
              <a:rPr lang="en-US" sz="3400" b="0" i="0" u="sng" dirty="0">
                <a:effectLst/>
                <a:latin typeface="Times New Roman" panose="02020603050405020304" pitchFamily="18" charset="0"/>
                <a:cs typeface="Times New Roman" panose="02020603050405020304" pitchFamily="18" charset="0"/>
              </a:rPr>
              <a:t>Fee-Based Financial Services</a:t>
            </a:r>
            <a:endParaRPr lang="en-US" sz="3400" b="0" i="0" dirty="0">
              <a:effectLst/>
              <a:latin typeface="Times New Roman" panose="02020603050405020304" pitchFamily="18" charset="0"/>
              <a:cs typeface="Times New Roman" panose="02020603050405020304" pitchFamily="18" charset="0"/>
            </a:endParaRPr>
          </a:p>
          <a:p>
            <a:pPr marL="0" indent="0">
              <a:buNone/>
            </a:pPr>
            <a:r>
              <a:rPr lang="en-US" sz="3400" b="0" i="0" dirty="0">
                <a:effectLst/>
                <a:latin typeface="Times New Roman" panose="02020603050405020304" pitchFamily="18" charset="0"/>
                <a:cs typeface="Times New Roman" panose="02020603050405020304" pitchFamily="18" charset="0"/>
              </a:rPr>
              <a:t>Fee-based financial services generate revenue through fees charged for services like advisory, credit assessment, and facilitating mergers and acquisitions.</a:t>
            </a:r>
          </a:p>
          <a:p>
            <a:pPr marL="0" indent="0">
              <a:buNone/>
            </a:pPr>
            <a:r>
              <a:rPr lang="en-US" sz="3400" b="0" i="0" dirty="0">
                <a:effectLst/>
                <a:latin typeface="Times New Roman" panose="02020603050405020304" pitchFamily="18" charset="0"/>
                <a:cs typeface="Times New Roman" panose="02020603050405020304" pitchFamily="18" charset="0"/>
              </a:rPr>
              <a:t>Merchant Banking, Credit Rating, and Mergers: These services charge fees for advisory, rating, and transactional services.</a:t>
            </a:r>
          </a:p>
          <a:p>
            <a:endParaRPr lang="en-US" b="0" i="0" dirty="0">
              <a:solidFill>
                <a:srgbClr val="222222"/>
              </a:solidFill>
              <a:effectLst/>
              <a:latin typeface="Roboto" panose="02000000000000000000" pitchFamily="2" charset="0"/>
            </a:endParaRPr>
          </a:p>
        </p:txBody>
      </p:sp>
    </p:spTree>
    <p:extLst>
      <p:ext uri="{BB962C8B-B14F-4D97-AF65-F5344CB8AC3E}">
        <p14:creationId xmlns:p14="http://schemas.microsoft.com/office/powerpoint/2010/main" val="3447150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F372B-951E-B6C0-E184-24DAEBE709B5}"/>
              </a:ext>
            </a:extLst>
          </p:cNvPr>
          <p:cNvSpPr>
            <a:spLocks noGrp="1"/>
          </p:cNvSpPr>
          <p:nvPr>
            <p:ph type="title"/>
          </p:nvPr>
        </p:nvSpPr>
        <p:spPr>
          <a:xfrm>
            <a:off x="0" y="1220390"/>
            <a:ext cx="11020425" cy="1012032"/>
          </a:xfrm>
        </p:spPr>
        <p:txBody>
          <a:bodyPr>
            <a:normAutofit/>
          </a:bodyPr>
          <a:lstStyle/>
          <a:p>
            <a:r>
              <a:rPr lang="en-US" sz="4800" b="1" dirty="0">
                <a:solidFill>
                  <a:schemeClr val="accent2">
                    <a:lumMod val="75000"/>
                  </a:schemeClr>
                </a:solidFill>
                <a:latin typeface="Times New Roman" panose="02020603050405020304" pitchFamily="18" charset="0"/>
                <a:cs typeface="Times New Roman" panose="02020603050405020304" pitchFamily="18" charset="0"/>
              </a:rPr>
              <a:t>Non-Banking financial company:</a:t>
            </a:r>
          </a:p>
        </p:txBody>
      </p:sp>
      <p:sp>
        <p:nvSpPr>
          <p:cNvPr id="3" name="Content Placeholder 2">
            <a:extLst>
              <a:ext uri="{FF2B5EF4-FFF2-40B4-BE49-F238E27FC236}">
                <a16:creationId xmlns:a16="http://schemas.microsoft.com/office/drawing/2014/main" id="{8B52035D-3714-0A37-9405-06BC73A15BE4}"/>
              </a:ext>
            </a:extLst>
          </p:cNvPr>
          <p:cNvSpPr>
            <a:spLocks noGrp="1"/>
          </p:cNvSpPr>
          <p:nvPr>
            <p:ph idx="1"/>
          </p:nvPr>
        </p:nvSpPr>
        <p:spPr>
          <a:xfrm>
            <a:off x="95250" y="2416967"/>
            <a:ext cx="7560468" cy="4069557"/>
          </a:xfrm>
        </p:spPr>
        <p:txBody>
          <a:bodyPr>
            <a:noAutofit/>
          </a:bodyPr>
          <a:lstStyle/>
          <a:p>
            <a:pPr marL="0" indent="0">
              <a:buNone/>
            </a:pPr>
            <a:r>
              <a:rPr lang="en-US" sz="2000" dirty="0">
                <a:solidFill>
                  <a:srgbClr val="000000"/>
                </a:solidFill>
                <a:latin typeface="Times New Roman" panose="02020603050405020304" pitchFamily="18" charset="0"/>
                <a:cs typeface="Times New Roman" panose="02020603050405020304" pitchFamily="18" charset="0"/>
              </a:rPr>
              <a:t>A</a:t>
            </a:r>
            <a:r>
              <a:rPr lang="en-US" sz="2000" b="0" i="0" dirty="0">
                <a:solidFill>
                  <a:srgbClr val="000000"/>
                </a:solidFill>
                <a:effectLst/>
                <a:latin typeface="Times New Roman" panose="02020603050405020304" pitchFamily="18" charset="0"/>
                <a:cs typeface="Times New Roman" panose="02020603050405020304" pitchFamily="18" charset="0"/>
              </a:rPr>
              <a:t> Non-Banking Financial Company (NBFC) is a company registered under the Companies Act, 1956 or Companies Act, 2013, and engaged in the business of loans and advances, acquisition of shares/stocks/bonds/debentures/securities issued by Government or local authority or other marketable securities of a like nature, leasing, hire-purchase, etc., as their principal business, but does not include any institution whose principal business is that of agriculture activity, industrial activity, purchase or sale of any goods (other than securities) or providing any services and sale/purchase/construction of immovable property. </a:t>
            </a:r>
          </a:p>
          <a:p>
            <a:pPr marL="0" indent="0">
              <a:buNone/>
            </a:pPr>
            <a:r>
              <a:rPr lang="en-US" sz="2000" b="0" i="0" dirty="0">
                <a:solidFill>
                  <a:srgbClr val="000000"/>
                </a:solidFill>
                <a:effectLst/>
                <a:latin typeface="Times New Roman" panose="02020603050405020304" pitchFamily="18" charset="0"/>
                <a:cs typeface="Times New Roman" panose="02020603050405020304" pitchFamily="18" charset="0"/>
              </a:rPr>
              <a:t>A non-banking institution which is a company and has principal business of receiving deposits under any scheme or arrangement in one lump sum or in installments by way of contributions or in any other manner, is also a non-banking financial company (Residuary non-banking company).</a:t>
            </a:r>
            <a:endParaRPr lang="en-US"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1EA83DC-A3ED-E344-0031-774BB62ACC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1415" y="2232422"/>
            <a:ext cx="4200585" cy="4625577"/>
          </a:xfrm>
          <a:prstGeom prst="rect">
            <a:avLst/>
          </a:prstGeom>
        </p:spPr>
      </p:pic>
    </p:spTree>
    <p:extLst>
      <p:ext uri="{BB962C8B-B14F-4D97-AF65-F5344CB8AC3E}">
        <p14:creationId xmlns:p14="http://schemas.microsoft.com/office/powerpoint/2010/main" val="3088457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8D348-CF53-7A12-462C-832A5405EC1E}"/>
              </a:ext>
            </a:extLst>
          </p:cNvPr>
          <p:cNvSpPr>
            <a:spLocks noGrp="1"/>
          </p:cNvSpPr>
          <p:nvPr>
            <p:ph type="title"/>
          </p:nvPr>
        </p:nvSpPr>
        <p:spPr>
          <a:xfrm>
            <a:off x="261938" y="1162844"/>
            <a:ext cx="10515600" cy="1325563"/>
          </a:xfrm>
        </p:spPr>
        <p:txBody>
          <a:bodyPr/>
          <a:lstStyle/>
          <a:p>
            <a:r>
              <a:rPr lang="en-US" b="1" dirty="0">
                <a:solidFill>
                  <a:schemeClr val="accent2">
                    <a:lumMod val="75000"/>
                  </a:schemeClr>
                </a:solidFill>
              </a:rPr>
              <a:t>Types of NBFCs :</a:t>
            </a:r>
          </a:p>
        </p:txBody>
      </p:sp>
      <p:sp>
        <p:nvSpPr>
          <p:cNvPr id="3" name="Content Placeholder 2">
            <a:extLst>
              <a:ext uri="{FF2B5EF4-FFF2-40B4-BE49-F238E27FC236}">
                <a16:creationId xmlns:a16="http://schemas.microsoft.com/office/drawing/2014/main" id="{DBA76FD3-8CF1-E91D-9C96-0BC4424FB1C2}"/>
              </a:ext>
            </a:extLst>
          </p:cNvPr>
          <p:cNvSpPr>
            <a:spLocks noGrp="1"/>
          </p:cNvSpPr>
          <p:nvPr>
            <p:ph idx="1"/>
          </p:nvPr>
        </p:nvSpPr>
        <p:spPr>
          <a:xfrm>
            <a:off x="261938" y="1916906"/>
            <a:ext cx="11846718" cy="5131594"/>
          </a:xfrm>
        </p:spPr>
        <p:txBody>
          <a:bodyPr>
            <a:normAutofit/>
          </a:bodyPr>
          <a:lstStyle/>
          <a:p>
            <a:pPr marL="0" indent="0">
              <a:buNone/>
            </a:pPr>
            <a:r>
              <a:rPr lang="en-US" dirty="0"/>
              <a:t>
</a:t>
            </a:r>
            <a:r>
              <a:rPr lang="en-US" sz="2400" b="1" dirty="0">
                <a:latin typeface="Times New Roman" panose="02020603050405020304" pitchFamily="18" charset="0"/>
                <a:cs typeface="Times New Roman" panose="02020603050405020304" pitchFamily="18" charset="0"/>
              </a:rPr>
              <a:t>Asset Finance Company (AFC) : </a:t>
            </a:r>
            <a:r>
              <a:rPr lang="en-US" sz="2400" dirty="0">
                <a:latin typeface="Times New Roman" panose="02020603050405020304" pitchFamily="18" charset="0"/>
                <a:cs typeface="Times New Roman" panose="02020603050405020304" pitchFamily="18" charset="0"/>
              </a:rPr>
              <a:t>An AFC is a company which is a financial institution carrying on as its principal business the financing of physical assets supporting productive/economic activity, such as automobiles, tractors, lathe machines, generator sets, earth moving and material handling equipment's, moving on own power and general purpose industrial machines. Principal business for this purpose is defined as aggregate of financing real/physical assets supporting economic activity and income arising therefrom is not less than 60% of its total assets and total income respectively.</a:t>
            </a:r>
          </a:p>
          <a:p>
            <a:pPr marL="0" indent="0">
              <a:buNone/>
            </a:pPr>
            <a:r>
              <a:rPr lang="en-US" sz="2400" b="1" dirty="0">
                <a:latin typeface="Times New Roman" panose="02020603050405020304" pitchFamily="18" charset="0"/>
                <a:cs typeface="Times New Roman" panose="02020603050405020304" pitchFamily="18" charset="0"/>
              </a:rPr>
              <a:t>Investment Company (IC) :</a:t>
            </a:r>
            <a:r>
              <a:rPr lang="en-US" sz="2400" dirty="0">
                <a:latin typeface="Times New Roman" panose="02020603050405020304" pitchFamily="18" charset="0"/>
                <a:cs typeface="Times New Roman" panose="02020603050405020304" pitchFamily="18" charset="0"/>
              </a:rPr>
              <a:t> IC means any company which is a financial institution carrying on as its principal business the acquisition of securities,
</a:t>
            </a:r>
            <a:r>
              <a:rPr lang="en-US" sz="2400" b="1" dirty="0">
                <a:latin typeface="Times New Roman" panose="02020603050405020304" pitchFamily="18" charset="0"/>
                <a:cs typeface="Times New Roman" panose="02020603050405020304" pitchFamily="18" charset="0"/>
              </a:rPr>
              <a:t>Loan Company (LC): </a:t>
            </a:r>
            <a:r>
              <a:rPr lang="en-US" sz="2400" dirty="0">
                <a:latin typeface="Times New Roman" panose="02020603050405020304" pitchFamily="18" charset="0"/>
                <a:cs typeface="Times New Roman" panose="02020603050405020304" pitchFamily="18" charset="0"/>
              </a:rPr>
              <a:t>LC means any company which is a financial institution carrying on as its principal business the providing of finance whether by making loans or advances or otherwise for any activity other than its own but does not include an Ass</a:t>
            </a:r>
            <a:r>
              <a:rPr lang="en-US" sz="2000" dirty="0">
                <a:latin typeface="Times New Roman" panose="02020603050405020304" pitchFamily="18" charset="0"/>
                <a:cs typeface="Times New Roman" panose="02020603050405020304" pitchFamily="18" charset="0"/>
              </a:rPr>
              <a:t>et </a:t>
            </a:r>
            <a:r>
              <a:rPr lang="en-US" sz="2400" dirty="0">
                <a:latin typeface="Times New Roman" panose="02020603050405020304" pitchFamily="18" charset="0"/>
                <a:cs typeface="Times New Roman" panose="02020603050405020304" pitchFamily="18" charset="0"/>
              </a:rPr>
              <a:t>Finance Company.</a:t>
            </a:r>
          </a:p>
        </p:txBody>
      </p:sp>
    </p:spTree>
    <p:extLst>
      <p:ext uri="{BB962C8B-B14F-4D97-AF65-F5344CB8AC3E}">
        <p14:creationId xmlns:p14="http://schemas.microsoft.com/office/powerpoint/2010/main" val="19882706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78B1EA-ECC1-CBCA-799E-CB4849A2E921}"/>
              </a:ext>
            </a:extLst>
          </p:cNvPr>
          <p:cNvSpPr>
            <a:spLocks noGrp="1"/>
          </p:cNvSpPr>
          <p:nvPr>
            <p:ph idx="1"/>
          </p:nvPr>
        </p:nvSpPr>
        <p:spPr>
          <a:xfrm>
            <a:off x="464345" y="2000250"/>
            <a:ext cx="11168062" cy="4176713"/>
          </a:xfrm>
        </p:spPr>
        <p:txBody>
          <a:bodyPr>
            <a:normAutofit lnSpcReduction="10000"/>
          </a:bodyPr>
          <a:lstStyle/>
          <a:p>
            <a:pPr marL="0" indent="0">
              <a:buNone/>
            </a:pP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Infrastructure</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Finance</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Company (IFC): </a:t>
            </a:r>
            <a:r>
              <a:rPr lang="en-US" sz="2400" dirty="0">
                <a:latin typeface="Times New Roman" panose="02020603050405020304" pitchFamily="18" charset="0"/>
                <a:cs typeface="Times New Roman" panose="02020603050405020304" pitchFamily="18" charset="0"/>
              </a:rPr>
              <a:t>IFC is a non-banking finance company a) which deploys at least 75 per cent of its total assets in infrastructure loans, b) has a minimum Net Owned Funds of </a:t>
            </a:r>
            <a:r>
              <a:rPr lang="en-US" sz="2400" dirty="0" err="1">
                <a:latin typeface="Times New Roman" panose="02020603050405020304" pitchFamily="18" charset="0"/>
                <a:cs typeface="Times New Roman" panose="02020603050405020304" pitchFamily="18" charset="0"/>
              </a:rPr>
              <a:t>Rs</a:t>
            </a:r>
            <a:r>
              <a:rPr lang="en-US" sz="2400" dirty="0">
                <a:latin typeface="Times New Roman" panose="02020603050405020304" pitchFamily="18" charset="0"/>
                <a:cs typeface="Times New Roman" panose="02020603050405020304" pitchFamily="18" charset="0"/>
              </a:rPr>
              <a:t> 300 crore, c) has a minimum credit rating of ‘A ‘or equivalent d) and a CRAR of 15%.
</a:t>
            </a:r>
            <a:r>
              <a:rPr lang="en-US" sz="2400" b="1" dirty="0">
                <a:latin typeface="Times New Roman" panose="02020603050405020304" pitchFamily="18" charset="0"/>
                <a:cs typeface="Times New Roman" panose="02020603050405020304" pitchFamily="18" charset="0"/>
              </a:rPr>
              <a:t>Systemically Important Core Investment Company (CIC-ND-SI): </a:t>
            </a:r>
            <a:r>
              <a:rPr lang="en-US" sz="2400" dirty="0">
                <a:latin typeface="Times New Roman" panose="02020603050405020304" pitchFamily="18" charset="0"/>
                <a:cs typeface="Times New Roman" panose="02020603050405020304" pitchFamily="18" charset="0"/>
              </a:rPr>
              <a:t>CIC-ND-SI is an NBFC carrying on the business of acquisition of shares and securities.
</a:t>
            </a:r>
            <a:r>
              <a:rPr lang="en-US" sz="2400" b="1" dirty="0">
                <a:latin typeface="Times New Roman" panose="02020603050405020304" pitchFamily="18" charset="0"/>
                <a:cs typeface="Times New Roman" panose="02020603050405020304" pitchFamily="18" charset="0"/>
              </a:rPr>
              <a:t>Infrastructure Debt Fund: Non- Banking Financial Company (IDF-NBFC) : </a:t>
            </a:r>
            <a:r>
              <a:rPr lang="en-US" sz="2400" dirty="0">
                <a:latin typeface="Times New Roman" panose="02020603050405020304" pitchFamily="18" charset="0"/>
                <a:cs typeface="Times New Roman" panose="02020603050405020304" pitchFamily="18" charset="0"/>
              </a:rPr>
              <a:t>IDF-NBFC is a company registered as NBFC to facilitate the flow of long term debt into infrastructure projects. IDF-NBFC raise resources through issue of Rupee or Dollar denominated bonds of minimum 5 year maturity. Only Infrastructure Finance Companies (IFC) can sponsor IDF-NBFCs.</a:t>
            </a:r>
          </a:p>
        </p:txBody>
      </p:sp>
    </p:spTree>
    <p:extLst>
      <p:ext uri="{BB962C8B-B14F-4D97-AF65-F5344CB8AC3E}">
        <p14:creationId xmlns:p14="http://schemas.microsoft.com/office/powerpoint/2010/main" val="1872466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517A36-2BF6-72E2-C8AF-E7995EE0D75F}"/>
              </a:ext>
            </a:extLst>
          </p:cNvPr>
          <p:cNvSpPr>
            <a:spLocks noGrp="1"/>
          </p:cNvSpPr>
          <p:nvPr>
            <p:ph idx="1"/>
          </p:nvPr>
        </p:nvSpPr>
        <p:spPr>
          <a:xfrm>
            <a:off x="309563" y="1583531"/>
            <a:ext cx="11703843" cy="5143499"/>
          </a:xfrm>
        </p:spPr>
        <p:txBody>
          <a:bodyPr>
            <a:normAutofit fontScale="77500" lnSpcReduction="20000"/>
          </a:bodyPr>
          <a:lstStyle/>
          <a:p>
            <a:pPr marL="0" indent="0">
              <a:buNone/>
            </a:pPr>
            <a:r>
              <a:rPr lang="en-US" sz="5200" b="1" dirty="0">
                <a:solidFill>
                  <a:schemeClr val="accent2">
                    <a:lumMod val="75000"/>
                  </a:schemeClr>
                </a:solidFill>
              </a:rPr>
              <a:t>Emerging Issues in Financial Management: </a:t>
            </a:r>
          </a:p>
          <a:p>
            <a:pPr marL="0" indent="0">
              <a:buNone/>
            </a:pPr>
            <a:endParaRPr lang="en-US" b="1" dirty="0">
              <a:solidFill>
                <a:schemeClr val="accent2">
                  <a:lumMod val="75000"/>
                </a:schemeClr>
              </a:solidFill>
            </a:endParaRPr>
          </a:p>
          <a:p>
            <a:pPr marL="0" indent="0">
              <a:buNone/>
            </a:pPr>
            <a:r>
              <a:rPr lang="en-US" b="1" dirty="0">
                <a:solidFill>
                  <a:schemeClr val="accent2">
                    <a:lumMod val="75000"/>
                  </a:schemeClr>
                </a:solidFill>
              </a:rPr>
              <a:t> 1.Risk management :</a:t>
            </a:r>
          </a:p>
          <a:p>
            <a:pPr marL="0" indent="0">
              <a:buNone/>
            </a:pPr>
            <a:r>
              <a:rPr lang="en-US" dirty="0"/>
              <a:t>Risk management is the process of identification, analysis and acceptance </a:t>
            </a:r>
            <a:r>
              <a:rPr lang="en-US" dirty="0" err="1"/>
              <a:t>ar</a:t>
            </a:r>
            <a:r>
              <a:rPr lang="en-US" dirty="0"/>
              <a:t> mitigation of uncertainty in investment decisions. Basically, risk management occurs when an investor or fund manager analyzes and attempts to identify the potential for losses in an investment and then takes the appropriate action to either avoid such a loss or to mitigate it.Risk management is the process of identifying, assessing and controlling threats to an organization's capital and earnings. These threats, or risks, could arise from a wide variety of sources, including financial uncertainty, legal liabilities, strategic management errors, accidents and natural disasters</a:t>
            </a:r>
          </a:p>
          <a:p>
            <a:pPr marL="0" indent="0">
              <a:buNone/>
            </a:pPr>
            <a:r>
              <a:rPr lang="en-US" b="1" dirty="0">
                <a:solidFill>
                  <a:schemeClr val="accent2">
                    <a:lumMod val="75000"/>
                  </a:schemeClr>
                </a:solidFill>
              </a:rPr>
              <a:t>2. Financial Engineering : </a:t>
            </a:r>
          </a:p>
          <a:p>
            <a:pPr marL="0" indent="0">
              <a:buNone/>
            </a:pPr>
            <a:r>
              <a:rPr lang="en-US" dirty="0"/>
              <a:t>Financial engineering is the use of mathematical techniques to solve financial problems. Financial engineering uses tools and knowledge from the fields of computer science, statistics, economics, and applied mathematics to address current financial issues as well as to devise new and innovative financial products. Financial engineering is sometimes referred to as quantitative analysis and is used by regular commercial banks, investment banks, insurance agencies, and hedge funds.</a:t>
            </a:r>
          </a:p>
        </p:txBody>
      </p:sp>
    </p:spTree>
    <p:extLst>
      <p:ext uri="{BB962C8B-B14F-4D97-AF65-F5344CB8AC3E}">
        <p14:creationId xmlns:p14="http://schemas.microsoft.com/office/powerpoint/2010/main" val="42831614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027301-1363-95B8-6DE0-8FB718283BA7}"/>
              </a:ext>
            </a:extLst>
          </p:cNvPr>
          <p:cNvSpPr>
            <a:spLocks noGrp="1"/>
          </p:cNvSpPr>
          <p:nvPr>
            <p:ph idx="1"/>
          </p:nvPr>
        </p:nvSpPr>
        <p:spPr>
          <a:xfrm>
            <a:off x="369094" y="2131219"/>
            <a:ext cx="10972800" cy="4819650"/>
          </a:xfrm>
        </p:spPr>
        <p:txBody>
          <a:bodyPr>
            <a:normAutofit/>
          </a:bodyPr>
          <a:lstStyle/>
          <a:p>
            <a:pPr marL="0" indent="0">
              <a:buNone/>
            </a:pPr>
            <a:r>
              <a:rPr lang="en-US" sz="2400" b="1" dirty="0">
                <a:solidFill>
                  <a:schemeClr val="accent2">
                    <a:lumMod val="75000"/>
                  </a:schemeClr>
                </a:solidFill>
              </a:rPr>
              <a:t>3. Behavioral Finance :</a:t>
            </a:r>
          </a:p>
          <a:p>
            <a:pPr marL="0" indent="0">
              <a:buNone/>
            </a:pPr>
            <a:r>
              <a:rPr lang="en-US" sz="2400" dirty="0"/>
              <a:t> Behavioral finance, a sub-field of behavioral economics, proposes psychology-based theories to explain stock market anomalies, such as severe rises or falls in stock price. The purpose is to identify and understand why people make certain financial choices. Within behavioral finance, it is assumed the information structure and the characteristics of market participants systematically influence individuals investment decisions as well as market outcomes.</a:t>
            </a:r>
          </a:p>
          <a:p>
            <a:pPr marL="0" indent="0">
              <a:buNone/>
            </a:pPr>
            <a:r>
              <a:rPr lang="en-US" sz="2400" dirty="0" err="1"/>
              <a:t>Behaviour</a:t>
            </a:r>
            <a:r>
              <a:rPr lang="en-US" sz="2400" dirty="0"/>
              <a:t> finance focuses upon how investors interpret and act on information to make informed investment decisions. Investors do not always behave in a rational, predictable and an unbiased manner indicated by the quantitative models. </a:t>
            </a:r>
            <a:r>
              <a:rPr lang="en-US" sz="2400" dirty="0" err="1"/>
              <a:t>Behavioural</a:t>
            </a:r>
            <a:r>
              <a:rPr lang="en-US" sz="2400" dirty="0"/>
              <a:t> Finance places an emphasis upon investor </a:t>
            </a:r>
            <a:r>
              <a:rPr lang="en-US" sz="2400" dirty="0" err="1"/>
              <a:t>behaviour</a:t>
            </a:r>
            <a:r>
              <a:rPr lang="en-US" sz="2400" dirty="0"/>
              <a:t> leading to various market anomalies.</a:t>
            </a:r>
          </a:p>
        </p:txBody>
      </p:sp>
    </p:spTree>
    <p:extLst>
      <p:ext uri="{BB962C8B-B14F-4D97-AF65-F5344CB8AC3E}">
        <p14:creationId xmlns:p14="http://schemas.microsoft.com/office/powerpoint/2010/main" val="15859599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F2E707-3E22-1A64-A94D-78878D0592C6}"/>
              </a:ext>
            </a:extLst>
          </p:cNvPr>
          <p:cNvSpPr>
            <a:spLocks noGrp="1"/>
          </p:cNvSpPr>
          <p:nvPr>
            <p:ph idx="1"/>
          </p:nvPr>
        </p:nvSpPr>
        <p:spPr>
          <a:xfrm>
            <a:off x="342305" y="1524000"/>
            <a:ext cx="11507390" cy="5453063"/>
          </a:xfrm>
        </p:spPr>
        <p:txBody>
          <a:bodyPr>
            <a:noAutofit/>
          </a:bodyPr>
          <a:lstStyle/>
          <a:p>
            <a:pPr marL="0" indent="0">
              <a:buNone/>
            </a:pPr>
            <a:r>
              <a:rPr lang="en-US" sz="2400" b="1" dirty="0">
                <a:solidFill>
                  <a:schemeClr val="accent2">
                    <a:lumMod val="75000"/>
                  </a:schemeClr>
                </a:solidFill>
              </a:rPr>
              <a:t>4. Derivatives</a:t>
            </a:r>
            <a:r>
              <a:rPr lang="en-US" sz="2400" dirty="0"/>
              <a:t> : Derivatives are instruments whose value is derived from one or more underlying asset underlying instrument could be a financial security, indexes and commodities a </a:t>
            </a:r>
            <a:r>
              <a:rPr lang="en-US" sz="2400" dirty="0" err="1"/>
              <a:t>securitie</a:t>
            </a:r>
            <a:r>
              <a:rPr lang="en-US" sz="2400" dirty="0"/>
              <a:t> or some combination of securities</a:t>
            </a:r>
          </a:p>
          <a:p>
            <a:pPr marL="0" indent="0">
              <a:buNone/>
            </a:pPr>
            <a:r>
              <a:rPr lang="en-US" sz="2400" dirty="0"/>
              <a:t>A derivative is a financial product whose value is derived from the value of underlying (another) asset, such as an equity, bond or commodity. Major derivatives include Forward contracts, future contracts, option contracts and swap contracts.
</a:t>
            </a:r>
            <a:r>
              <a:rPr lang="en-US" sz="2400" b="1" dirty="0">
                <a:solidFill>
                  <a:schemeClr val="accent2">
                    <a:lumMod val="75000"/>
                  </a:schemeClr>
                </a:solidFill>
              </a:rPr>
              <a:t>Forwards</a:t>
            </a:r>
            <a:r>
              <a:rPr lang="en-US" sz="2400" dirty="0"/>
              <a:t>
Forwards are custom agreements between two parties to fix the exchange rate for a future transaction executable within a stipulated time period. This simple arrangement easily eliminates exchange rate risk; however, it has some shortcomings, particularly the difficulty in getting a counter party who would agree to fix the future rate for the amount and at the time period in question. Forward contracts are somewhat less familiar, probably because no formal trading facility, building or even regulating body exists.
</a:t>
            </a:r>
          </a:p>
        </p:txBody>
      </p:sp>
    </p:spTree>
    <p:extLst>
      <p:ext uri="{BB962C8B-B14F-4D97-AF65-F5344CB8AC3E}">
        <p14:creationId xmlns:p14="http://schemas.microsoft.com/office/powerpoint/2010/main" val="1169245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DBF5-7666-7575-E5BF-31740290B234}"/>
              </a:ext>
            </a:extLst>
          </p:cNvPr>
          <p:cNvSpPr>
            <a:spLocks noGrp="1"/>
          </p:cNvSpPr>
          <p:nvPr>
            <p:ph type="title"/>
          </p:nvPr>
        </p:nvSpPr>
        <p:spPr>
          <a:xfrm>
            <a:off x="142876" y="972344"/>
            <a:ext cx="10515600" cy="1325563"/>
          </a:xfrm>
        </p:spPr>
        <p:txBody>
          <a:bodyPr/>
          <a:lstStyle/>
          <a:p>
            <a:r>
              <a:rPr lang="en-US" b="1" dirty="0">
                <a:solidFill>
                  <a:schemeClr val="accent2">
                    <a:lumMod val="75000"/>
                  </a:schemeClr>
                </a:solidFill>
              </a:rPr>
              <a:t>Nature</a:t>
            </a:r>
            <a:r>
              <a:rPr lang="en-US" dirty="0"/>
              <a:t> </a:t>
            </a:r>
            <a:r>
              <a:rPr lang="en-US" b="1" dirty="0">
                <a:solidFill>
                  <a:schemeClr val="accent2">
                    <a:lumMod val="75000"/>
                  </a:schemeClr>
                </a:solidFill>
              </a:rPr>
              <a:t>of</a:t>
            </a:r>
            <a:r>
              <a:rPr lang="en-US" dirty="0"/>
              <a:t> </a:t>
            </a:r>
            <a:r>
              <a:rPr lang="en-US" b="1" dirty="0">
                <a:solidFill>
                  <a:schemeClr val="accent2">
                    <a:lumMod val="75000"/>
                  </a:schemeClr>
                </a:solidFill>
              </a:rPr>
              <a:t>Financial</a:t>
            </a:r>
            <a:r>
              <a:rPr lang="en-US" dirty="0"/>
              <a:t> </a:t>
            </a:r>
            <a:r>
              <a:rPr lang="en-US" b="1" dirty="0">
                <a:solidFill>
                  <a:schemeClr val="accent2">
                    <a:lumMod val="75000"/>
                  </a:schemeClr>
                </a:solidFill>
              </a:rPr>
              <a:t>Management :</a:t>
            </a:r>
          </a:p>
        </p:txBody>
      </p:sp>
      <p:sp>
        <p:nvSpPr>
          <p:cNvPr id="3" name="Content Placeholder 2">
            <a:extLst>
              <a:ext uri="{FF2B5EF4-FFF2-40B4-BE49-F238E27FC236}">
                <a16:creationId xmlns:a16="http://schemas.microsoft.com/office/drawing/2014/main" id="{1331B365-C873-7AA5-ACB4-50CB39A8BFE3}"/>
              </a:ext>
            </a:extLst>
          </p:cNvPr>
          <p:cNvSpPr>
            <a:spLocks noGrp="1"/>
          </p:cNvSpPr>
          <p:nvPr>
            <p:ph idx="1"/>
          </p:nvPr>
        </p:nvSpPr>
        <p:spPr>
          <a:xfrm>
            <a:off x="266699" y="2107406"/>
            <a:ext cx="11782425" cy="3629025"/>
          </a:xfrm>
        </p:spPr>
        <p:txBody>
          <a:bodyPr>
            <a:normAutofit fontScale="85000" lnSpcReduction="10000"/>
          </a:bodyPr>
          <a:lstStyle/>
          <a:p>
            <a:r>
              <a:rPr lang="en-US" dirty="0"/>
              <a:t> </a:t>
            </a:r>
            <a:r>
              <a:rPr lang="en-US" dirty="0">
                <a:latin typeface="Times New Roman" panose="02020603050405020304" pitchFamily="18" charset="0"/>
                <a:cs typeface="Times New Roman" panose="02020603050405020304" pitchFamily="18" charset="0"/>
              </a:rPr>
              <a:t>It is an indispensable organ of management. It is an integral part of business decision making process.</a:t>
            </a:r>
          </a:p>
          <a:p>
            <a:r>
              <a:rPr lang="en-US" dirty="0">
                <a:latin typeface="Times New Roman" panose="02020603050405020304" pitchFamily="18" charset="0"/>
                <a:cs typeface="Times New Roman" panose="02020603050405020304" pitchFamily="18" charset="0"/>
              </a:rPr>
              <a:t> It is a continuous process.</a:t>
            </a:r>
          </a:p>
          <a:p>
            <a:r>
              <a:rPr lang="en-US" dirty="0">
                <a:latin typeface="Times New Roman" panose="02020603050405020304" pitchFamily="18" charset="0"/>
                <a:cs typeface="Times New Roman" panose="02020603050405020304" pitchFamily="18" charset="0"/>
              </a:rPr>
              <a:t> It is centralized nature of finance function i.e. investment, financing and dividend decision.</a:t>
            </a:r>
          </a:p>
          <a:p>
            <a:r>
              <a:rPr lang="en-US" dirty="0">
                <a:latin typeface="Times New Roman" panose="02020603050405020304" pitchFamily="18" charset="0"/>
                <a:cs typeface="Times New Roman" panose="02020603050405020304" pitchFamily="18" charset="0"/>
              </a:rPr>
              <a:t> Helpful in the decision making of top management.</a:t>
            </a:r>
          </a:p>
          <a:p>
            <a:r>
              <a:rPr lang="en-US" dirty="0">
                <a:latin typeface="Times New Roman" panose="02020603050405020304" pitchFamily="18" charset="0"/>
                <a:cs typeface="Times New Roman" panose="02020603050405020304" pitchFamily="18" charset="0"/>
              </a:rPr>
              <a:t> It helps in measurement of performance</a:t>
            </a:r>
          </a:p>
          <a:p>
            <a:r>
              <a:rPr lang="en-US" dirty="0">
                <a:latin typeface="Times New Roman" panose="02020603050405020304" pitchFamily="18" charset="0"/>
                <a:cs typeface="Times New Roman" panose="02020603050405020304" pitchFamily="18" charset="0"/>
              </a:rPr>
              <a:t> It is pervasive. All form of business organization, big or small needs to manage finance.</a:t>
            </a:r>
          </a:p>
          <a:p>
            <a:r>
              <a:rPr lang="en-US" dirty="0">
                <a:latin typeface="Times New Roman" panose="02020603050405020304" pitchFamily="18" charset="0"/>
                <a:cs typeface="Times New Roman" panose="02020603050405020304" pitchFamily="18" charset="0"/>
              </a:rPr>
              <a:t> It has a wide scope.</a:t>
            </a:r>
          </a:p>
        </p:txBody>
      </p:sp>
    </p:spTree>
    <p:extLst>
      <p:ext uri="{BB962C8B-B14F-4D97-AF65-F5344CB8AC3E}">
        <p14:creationId xmlns:p14="http://schemas.microsoft.com/office/powerpoint/2010/main" val="35575292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2FDF19-0C13-AF9E-4F04-E7ABDCFB129E}"/>
              </a:ext>
            </a:extLst>
          </p:cNvPr>
          <p:cNvSpPr>
            <a:spLocks noGrp="1"/>
          </p:cNvSpPr>
          <p:nvPr>
            <p:ph idx="1"/>
          </p:nvPr>
        </p:nvSpPr>
        <p:spPr>
          <a:xfrm>
            <a:off x="166688" y="1214437"/>
            <a:ext cx="12025312" cy="4107657"/>
          </a:xfrm>
        </p:spPr>
        <p:txBody>
          <a:bodyPr>
            <a:noAutofit/>
          </a:bodyPr>
          <a:lstStyle/>
          <a:p>
            <a:pPr marL="0" indent="0">
              <a:buNone/>
            </a:pPr>
            <a:r>
              <a:rPr lang="en-US" sz="2000" b="1" dirty="0">
                <a:solidFill>
                  <a:schemeClr val="accent2">
                    <a:lumMod val="75000"/>
                  </a:schemeClr>
                </a:solidFill>
              </a:rPr>
              <a:t>Future</a:t>
            </a:r>
          </a:p>
          <a:p>
            <a:pPr marL="0" indent="0">
              <a:buNone/>
            </a:pPr>
            <a:r>
              <a:rPr lang="en-US" sz="2000" dirty="0"/>
              <a:t>Future contract is an agreement between two parties to buy or sell a particular currency/asset at a future date, at a particular exchange rate that is fixed or agreed upon. Futures contracts are standardized contracts and thus are bought and sold just like shares in a stock market</a:t>
            </a:r>
          </a:p>
          <a:p>
            <a:pPr marL="0" indent="0">
              <a:buNone/>
            </a:pPr>
            <a:r>
              <a:rPr lang="en-US" sz="2000" b="1" dirty="0">
                <a:solidFill>
                  <a:schemeClr val="accent2">
                    <a:lumMod val="75000"/>
                  </a:schemeClr>
                </a:solidFill>
              </a:rPr>
              <a:t>Options</a:t>
            </a:r>
          </a:p>
          <a:p>
            <a:pPr marL="0" indent="0">
              <a:buNone/>
            </a:pPr>
            <a:r>
              <a:rPr lang="en-US" sz="2000" dirty="0"/>
              <a:t>Options may be defined as a contract between two parties a buyer and a seller whereby the buyer of the option has the right but not the obligation, to buy or sell a specified currency at a specified exchange rate, on or before a specified date, from the seller of the option. There are two types of options:</a:t>
            </a:r>
          </a:p>
          <a:p>
            <a:pPr marL="0" indent="0">
              <a:buNone/>
            </a:pPr>
            <a:r>
              <a:rPr lang="en-US" sz="2000" dirty="0"/>
              <a:t>1. Call option- gives the buyer the right to buy a specified currency at a specified exchange rate, at or before a specified date.</a:t>
            </a:r>
          </a:p>
          <a:p>
            <a:pPr marL="0" indent="0">
              <a:buNone/>
            </a:pPr>
            <a:r>
              <a:rPr lang="en-US" sz="2000" dirty="0"/>
              <a:t>2. Put option gives the buyer the right to sell a specified currency at a specified exchange rate, at or before a specified date. </a:t>
            </a:r>
          </a:p>
          <a:p>
            <a:pPr marL="0" indent="0">
              <a:buNone/>
            </a:pPr>
            <a:r>
              <a:rPr lang="en-US" sz="2000" b="1" dirty="0">
                <a:solidFill>
                  <a:schemeClr val="accent2">
                    <a:lumMod val="75000"/>
                  </a:schemeClr>
                </a:solidFill>
              </a:rPr>
              <a:t>Swaps</a:t>
            </a:r>
            <a:r>
              <a:rPr lang="en-US" sz="2000" dirty="0"/>
              <a:t> </a:t>
            </a:r>
          </a:p>
          <a:p>
            <a:pPr marL="0" indent="0">
              <a:buNone/>
            </a:pPr>
            <a:r>
              <a:rPr lang="en-US" sz="2000" dirty="0"/>
              <a:t>Swaps are the agreements which are used to merely exchange cash flows so as to gain from the difference. Interest Swaps involve exchange of interest obligations between two parties. Currency Swaps involves exchange of principal and interest payment of receipts and payments in one currency with that of another currency.</a:t>
            </a:r>
          </a:p>
        </p:txBody>
      </p:sp>
    </p:spTree>
    <p:extLst>
      <p:ext uri="{BB962C8B-B14F-4D97-AF65-F5344CB8AC3E}">
        <p14:creationId xmlns:p14="http://schemas.microsoft.com/office/powerpoint/2010/main" val="3610419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F715E-2C98-F8D3-1CA6-6D75FAEBF33F}"/>
              </a:ext>
            </a:extLst>
          </p:cNvPr>
          <p:cNvSpPr>
            <a:spLocks noGrp="1"/>
          </p:cNvSpPr>
          <p:nvPr>
            <p:ph type="title"/>
          </p:nvPr>
        </p:nvSpPr>
        <p:spPr>
          <a:xfrm>
            <a:off x="-214313" y="793403"/>
            <a:ext cx="12132468" cy="2297905"/>
          </a:xfrm>
        </p:spPr>
        <p:txBody>
          <a:bodyPr>
            <a:normAutofit/>
          </a:bodyPr>
          <a:lstStyle/>
          <a:p>
            <a:pPr algn="ctr"/>
            <a:r>
              <a:rPr lang="en-US" sz="4800" b="1" dirty="0">
                <a:solidFill>
                  <a:schemeClr val="accent2">
                    <a:lumMod val="75000"/>
                  </a:schemeClr>
                </a:solidFill>
              </a:rPr>
              <a:t>Functions of Financial Management :</a:t>
            </a:r>
            <a:br>
              <a:rPr lang="en-US" sz="6000" b="1" dirty="0">
                <a:solidFill>
                  <a:schemeClr val="accent2">
                    <a:lumMod val="75000"/>
                  </a:schemeClr>
                </a:solidFill>
              </a:rPr>
            </a:br>
            <a:br>
              <a:rPr lang="en-US" sz="2000" dirty="0"/>
            </a:br>
            <a:endParaRPr lang="en-US" sz="2000" dirty="0"/>
          </a:p>
        </p:txBody>
      </p:sp>
      <p:pic>
        <p:nvPicPr>
          <p:cNvPr id="12" name="Content Placeholder 11">
            <a:extLst>
              <a:ext uri="{FF2B5EF4-FFF2-40B4-BE49-F238E27FC236}">
                <a16:creationId xmlns:a16="http://schemas.microsoft.com/office/drawing/2014/main" id="{9A375105-AC5A-1B67-60C9-0B29691790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45845" y="2452688"/>
            <a:ext cx="6953250" cy="4178051"/>
          </a:xfrm>
        </p:spPr>
      </p:pic>
      <p:sp>
        <p:nvSpPr>
          <p:cNvPr id="15" name="TextBox 14">
            <a:extLst>
              <a:ext uri="{FF2B5EF4-FFF2-40B4-BE49-F238E27FC236}">
                <a16:creationId xmlns:a16="http://schemas.microsoft.com/office/drawing/2014/main" id="{C0682EAB-819D-CEAF-B819-31CA5A6A5364}"/>
              </a:ext>
            </a:extLst>
          </p:cNvPr>
          <p:cNvSpPr txBox="1"/>
          <p:nvPr/>
        </p:nvSpPr>
        <p:spPr>
          <a:xfrm>
            <a:off x="392905" y="2452688"/>
            <a:ext cx="4191000" cy="3539430"/>
          </a:xfrm>
          <a:prstGeom prst="rect">
            <a:avLst/>
          </a:prstGeom>
          <a:noFill/>
        </p:spPr>
        <p:txBody>
          <a:bodyPr wrap="square">
            <a:spAutoFit/>
          </a:bodyPr>
          <a:lstStyle/>
          <a:p>
            <a:r>
              <a:rPr lang="en-US" sz="2800" i="0" dirty="0">
                <a:solidFill>
                  <a:srgbClr val="383838"/>
                </a:solidFill>
                <a:effectLst/>
                <a:latin typeface="Times New Roman" panose="02020603050405020304" pitchFamily="18" charset="0"/>
                <a:cs typeface="Times New Roman" panose="02020603050405020304" pitchFamily="18" charset="0"/>
              </a:rPr>
              <a:t>The finance function refers to the core activities and responsibilities within an organization that manage its financial resources, including</a:t>
            </a:r>
            <a:r>
              <a:rPr lang="en-US" sz="2800" i="0" u="none" strike="noStrike" dirty="0">
                <a:solidFill>
                  <a:srgbClr val="0073E6"/>
                </a:solidFill>
                <a:effectLst/>
                <a:latin typeface="Times New Roman" panose="02020603050405020304" pitchFamily="18" charset="0"/>
                <a:cs typeface="Times New Roman" panose="02020603050405020304" pitchFamily="18" charset="0"/>
                <a:hlinkClick r:id="rId3"/>
              </a:rPr>
              <a:t> planning</a:t>
            </a:r>
            <a:r>
              <a:rPr lang="en-US" sz="2800" i="0" dirty="0">
                <a:solidFill>
                  <a:srgbClr val="383838"/>
                </a:solidFill>
                <a:effectLst/>
                <a:latin typeface="Times New Roman" panose="02020603050405020304" pitchFamily="18" charset="0"/>
                <a:cs typeface="Times New Roman" panose="02020603050405020304" pitchFamily="18" charset="0"/>
              </a:rPr>
              <a:t>, procurement, allocation, and control of funds.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9774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A2A5-3352-D768-81B9-BB3827BE5FCD}"/>
              </a:ext>
            </a:extLst>
          </p:cNvPr>
          <p:cNvSpPr>
            <a:spLocks noGrp="1"/>
          </p:cNvSpPr>
          <p:nvPr>
            <p:ph type="title"/>
          </p:nvPr>
        </p:nvSpPr>
        <p:spPr>
          <a:xfrm>
            <a:off x="254795" y="1424782"/>
            <a:ext cx="10515600" cy="1325563"/>
          </a:xfrm>
        </p:spPr>
        <p:txBody>
          <a:bodyPr/>
          <a:lstStyle/>
          <a:p>
            <a:r>
              <a:rPr lang="en-US" b="1" dirty="0">
                <a:solidFill>
                  <a:schemeClr val="accent2">
                    <a:lumMod val="75000"/>
                  </a:schemeClr>
                </a:solidFill>
              </a:rPr>
              <a:t>Investment</a:t>
            </a:r>
            <a:r>
              <a:rPr lang="en-US" dirty="0"/>
              <a:t> </a:t>
            </a:r>
            <a:r>
              <a:rPr lang="en-US" b="1" dirty="0">
                <a:solidFill>
                  <a:schemeClr val="accent2">
                    <a:lumMod val="75000"/>
                  </a:schemeClr>
                </a:solidFill>
              </a:rPr>
              <a:t>decisions</a:t>
            </a:r>
            <a:r>
              <a:rPr lang="en-US" dirty="0"/>
              <a:t> </a:t>
            </a:r>
            <a:r>
              <a:rPr lang="en-US" dirty="0">
                <a:solidFill>
                  <a:schemeClr val="accent2">
                    <a:lumMod val="75000"/>
                  </a:schemeClr>
                </a:solidFill>
              </a:rPr>
              <a:t>:</a:t>
            </a:r>
          </a:p>
        </p:txBody>
      </p:sp>
      <p:sp>
        <p:nvSpPr>
          <p:cNvPr id="3" name="Content Placeholder 2">
            <a:extLst>
              <a:ext uri="{FF2B5EF4-FFF2-40B4-BE49-F238E27FC236}">
                <a16:creationId xmlns:a16="http://schemas.microsoft.com/office/drawing/2014/main" id="{C12B4EF6-58F6-9FE2-1CCB-C790234A0047}"/>
              </a:ext>
            </a:extLst>
          </p:cNvPr>
          <p:cNvSpPr>
            <a:spLocks noGrp="1"/>
          </p:cNvSpPr>
          <p:nvPr>
            <p:ph idx="1"/>
          </p:nvPr>
        </p:nvSpPr>
        <p:spPr>
          <a:xfrm>
            <a:off x="254795" y="2909093"/>
            <a:ext cx="7162800" cy="4312708"/>
          </a:xfrm>
        </p:spPr>
        <p:txBody>
          <a:bodyPr/>
          <a:lstStyle/>
          <a:p>
            <a:r>
              <a:rPr lang="en-US" dirty="0">
                <a:latin typeface="Times New Roman" panose="02020603050405020304" pitchFamily="18" charset="0"/>
                <a:cs typeface="Times New Roman" panose="02020603050405020304" pitchFamily="18" charset="0"/>
              </a:rPr>
              <a:t>Investment decisions includes investment in fixed assets (called as capital budgeting). Investment in current assets is also a part of investment decisions called as working capital decisions.</a:t>
            </a:r>
          </a:p>
          <a:p>
            <a:r>
              <a:rPr lang="en-US" dirty="0">
                <a:latin typeface="Times New Roman" panose="02020603050405020304" pitchFamily="18" charset="0"/>
                <a:cs typeface="Times New Roman" panose="02020603050405020304" pitchFamily="18" charset="0"/>
              </a:rPr>
              <a:t>When considering potential investments, it’s important to assess projects that can generate profitable returns over time .</a:t>
            </a:r>
          </a:p>
        </p:txBody>
      </p:sp>
      <p:pic>
        <p:nvPicPr>
          <p:cNvPr id="4" name="Picture 3">
            <a:extLst>
              <a:ext uri="{FF2B5EF4-FFF2-40B4-BE49-F238E27FC236}">
                <a16:creationId xmlns:a16="http://schemas.microsoft.com/office/drawing/2014/main" id="{915D5108-59B1-0642-D5F9-D37F4406CA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6211" y="1571625"/>
            <a:ext cx="3695789" cy="5286375"/>
          </a:xfrm>
          <a:prstGeom prst="rect">
            <a:avLst/>
          </a:prstGeom>
        </p:spPr>
      </p:pic>
    </p:spTree>
    <p:extLst>
      <p:ext uri="{BB962C8B-B14F-4D97-AF65-F5344CB8AC3E}">
        <p14:creationId xmlns:p14="http://schemas.microsoft.com/office/powerpoint/2010/main" val="3324779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3FC0C-09F3-0A60-1816-D3F756383EBF}"/>
              </a:ext>
            </a:extLst>
          </p:cNvPr>
          <p:cNvSpPr>
            <a:spLocks noGrp="1"/>
          </p:cNvSpPr>
          <p:nvPr>
            <p:ph type="title"/>
          </p:nvPr>
        </p:nvSpPr>
        <p:spPr>
          <a:xfrm>
            <a:off x="5119687" y="669953"/>
            <a:ext cx="6255543" cy="1616203"/>
          </a:xfrm>
        </p:spPr>
        <p:txBody>
          <a:bodyPr anchor="b">
            <a:normAutofit/>
          </a:bodyPr>
          <a:lstStyle/>
          <a:p>
            <a:r>
              <a:rPr lang="en-US" b="1" dirty="0">
                <a:solidFill>
                  <a:schemeClr val="accent2">
                    <a:lumMod val="75000"/>
                  </a:schemeClr>
                </a:solidFill>
              </a:rPr>
              <a:t>Financial decisions :</a:t>
            </a:r>
          </a:p>
        </p:txBody>
      </p:sp>
      <p:pic>
        <p:nvPicPr>
          <p:cNvPr id="4" name="Picture 3">
            <a:extLst>
              <a:ext uri="{FF2B5EF4-FFF2-40B4-BE49-F238E27FC236}">
                <a16:creationId xmlns:a16="http://schemas.microsoft.com/office/drawing/2014/main" id="{86C37142-1F88-94DB-78D5-2BEEED5CC666}"/>
              </a:ext>
            </a:extLst>
          </p:cNvPr>
          <p:cNvPicPr>
            <a:picLocks noChangeAspect="1"/>
          </p:cNvPicPr>
          <p:nvPr/>
        </p:nvPicPr>
        <p:blipFill>
          <a:blip r:embed="rId2">
            <a:extLst>
              <a:ext uri="{28A0092B-C50C-407E-A947-70E740481C1C}">
                <a14:useLocalDpi xmlns:a14="http://schemas.microsoft.com/office/drawing/2010/main" val="0"/>
              </a:ext>
            </a:extLst>
          </a:blip>
          <a:srcRect l="10419" r="692"/>
          <a:stretch>
            <a:fillRect/>
          </a:stretch>
        </p:blipFill>
        <p:spPr>
          <a:xfrm>
            <a:off x="123362" y="1321594"/>
            <a:ext cx="4472451" cy="5536405"/>
          </a:xfrm>
          <a:prstGeom prst="rect">
            <a:avLst/>
          </a:prstGeom>
        </p:spPr>
      </p:pic>
      <p:grpSp>
        <p:nvGrpSpPr>
          <p:cNvPr id="27" name="Group 26">
            <a:extLst>
              <a:ext uri="{FF2B5EF4-FFF2-40B4-BE49-F238E27FC236}">
                <a16:creationId xmlns:a16="http://schemas.microsoft.com/office/drawing/2014/main" id="{5EFBDE31-BB3E-6CFC-23CD-B5976DA38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3362" cy="6858000"/>
            <a:chOff x="12068638" y="0"/>
            <a:chExt cx="123362" cy="6858000"/>
          </a:xfrm>
        </p:grpSpPr>
        <p:sp>
          <p:nvSpPr>
            <p:cNvPr id="28" name="Rectangle 27">
              <a:extLst>
                <a:ext uri="{FF2B5EF4-FFF2-40B4-BE49-F238E27FC236}">
                  <a16:creationId xmlns:a16="http://schemas.microsoft.com/office/drawing/2014/main" id="{180A60EC-72BB-121F-556A-E2837FD99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91A2FAE-D41C-FF5D-B0A0-7808248ED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4139706"/>
              <a:ext cx="123362" cy="2718294"/>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08BB0BFD-A97C-3133-76AA-9C8B23B28613}"/>
              </a:ext>
            </a:extLst>
          </p:cNvPr>
          <p:cNvSpPr>
            <a:spLocks noGrp="1"/>
          </p:cNvSpPr>
          <p:nvPr>
            <p:ph idx="1"/>
          </p:nvPr>
        </p:nvSpPr>
        <p:spPr>
          <a:xfrm>
            <a:off x="4869656" y="2615005"/>
            <a:ext cx="6255543" cy="4242995"/>
          </a:xfrm>
        </p:spPr>
        <p:txBody>
          <a:bodyPr anchor="t">
            <a:noAutofit/>
          </a:bodyPr>
          <a:lstStyle/>
          <a:p>
            <a:r>
              <a:rPr lang="en-US" sz="2400" dirty="0">
                <a:latin typeface="Times New Roman" panose="02020603050405020304" pitchFamily="18" charset="0"/>
                <a:cs typeface="Times New Roman" panose="02020603050405020304" pitchFamily="18" charset="0"/>
              </a:rPr>
              <a:t>Financial decisions- They relate to the raising of finance from various resources which will depend upon decision on type of source, period of financing, cost of financing and the returns thereby.</a:t>
            </a:r>
          </a:p>
          <a:p>
            <a:r>
              <a:rPr lang="en-US" sz="2400" dirty="0">
                <a:latin typeface="Times New Roman" panose="02020603050405020304" pitchFamily="18" charset="0"/>
                <a:cs typeface="Times New Roman" panose="02020603050405020304" pitchFamily="18" charset="0"/>
              </a:rPr>
              <a:t>Ascertaining the optimal mix of debt and equity financing to support the company’s operations and growth. This involves decisions on issuing new shares, taking on debt, or using retained earnings.</a:t>
            </a:r>
          </a:p>
        </p:txBody>
      </p:sp>
    </p:spTree>
    <p:extLst>
      <p:ext uri="{BB962C8B-B14F-4D97-AF65-F5344CB8AC3E}">
        <p14:creationId xmlns:p14="http://schemas.microsoft.com/office/powerpoint/2010/main" val="4158843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7DEE7-BE8A-9A1B-3C80-AC806B1B38F6}"/>
              </a:ext>
            </a:extLst>
          </p:cNvPr>
          <p:cNvSpPr>
            <a:spLocks noGrp="1"/>
          </p:cNvSpPr>
          <p:nvPr>
            <p:ph type="title"/>
          </p:nvPr>
        </p:nvSpPr>
        <p:spPr>
          <a:xfrm>
            <a:off x="838200" y="1517073"/>
            <a:ext cx="10515600" cy="1111827"/>
          </a:xfrm>
        </p:spPr>
        <p:txBody>
          <a:bodyPr>
            <a:normAutofit/>
          </a:bodyPr>
          <a:lstStyle/>
          <a:p>
            <a:r>
              <a:rPr lang="en-US" b="1" dirty="0">
                <a:solidFill>
                  <a:schemeClr val="accent2">
                    <a:lumMod val="75000"/>
                  </a:schemeClr>
                </a:solidFill>
              </a:rPr>
              <a:t>Dividend decision :</a:t>
            </a:r>
            <a:endParaRPr lang="en-IN" dirty="0"/>
          </a:p>
        </p:txBody>
      </p:sp>
      <p:sp>
        <p:nvSpPr>
          <p:cNvPr id="3" name="Content Placeholder 2">
            <a:extLst>
              <a:ext uri="{FF2B5EF4-FFF2-40B4-BE49-F238E27FC236}">
                <a16:creationId xmlns:a16="http://schemas.microsoft.com/office/drawing/2014/main" id="{F61EE22D-1B01-27B1-79B0-1B6B06895A7C}"/>
              </a:ext>
            </a:extLst>
          </p:cNvPr>
          <p:cNvSpPr>
            <a:spLocks noGrp="1"/>
          </p:cNvSpPr>
          <p:nvPr>
            <p:ph idx="1"/>
          </p:nvPr>
        </p:nvSpPr>
        <p:spPr>
          <a:xfrm>
            <a:off x="838200" y="2628900"/>
            <a:ext cx="10515600" cy="3548063"/>
          </a:xfrm>
        </p:spPr>
        <p:txBody>
          <a:bodyPr>
            <a:normAutofit fontScale="92500"/>
          </a:bodyPr>
          <a:lstStyle/>
          <a:p>
            <a:r>
              <a:rPr lang="en-US" sz="2400" dirty="0"/>
              <a:t> </a:t>
            </a:r>
            <a:r>
              <a:rPr lang="en-US" dirty="0">
                <a:latin typeface="Times New Roman" panose="02020603050405020304" pitchFamily="18" charset="0"/>
                <a:cs typeface="Times New Roman" panose="02020603050405020304" pitchFamily="18" charset="0"/>
              </a:rPr>
              <a:t>The finance manager has to take decision with regards to the net profit distribution. Involves deciding how much profit to return to shareholders as dividends versus how much to retain in the business for reinvestment. This affects the company’s stock price and market value.</a:t>
            </a:r>
          </a:p>
          <a:p>
            <a:pPr marL="0" indent="0">
              <a:buNone/>
            </a:pPr>
            <a:r>
              <a:rPr lang="en-US" dirty="0">
                <a:latin typeface="Times New Roman" panose="02020603050405020304" pitchFamily="18" charset="0"/>
                <a:cs typeface="Times New Roman" panose="02020603050405020304" pitchFamily="18" charset="0"/>
              </a:rPr>
              <a:t>Net profits are generally divided into two:</a:t>
            </a:r>
          </a:p>
          <a:p>
            <a:r>
              <a:rPr lang="en-US" dirty="0">
                <a:latin typeface="Times New Roman" panose="02020603050405020304" pitchFamily="18" charset="0"/>
                <a:cs typeface="Times New Roman" panose="02020603050405020304" pitchFamily="18" charset="0"/>
              </a:rPr>
              <a:t>Dividend for shareholders- Dividend and the rate of it has to be decided.</a:t>
            </a:r>
          </a:p>
          <a:p>
            <a:r>
              <a:rPr lang="en-US" dirty="0">
                <a:latin typeface="Times New Roman" panose="02020603050405020304" pitchFamily="18" charset="0"/>
                <a:cs typeface="Times New Roman" panose="02020603050405020304" pitchFamily="18" charset="0"/>
              </a:rPr>
              <a:t>Retained profits- Amount of retained profits has to be finalized which will depend upon expansion and diversification plans of the enterprise.</a:t>
            </a:r>
          </a:p>
          <a:p>
            <a:endParaRPr lang="en-IN" dirty="0"/>
          </a:p>
        </p:txBody>
      </p:sp>
    </p:spTree>
    <p:extLst>
      <p:ext uri="{BB962C8B-B14F-4D97-AF65-F5344CB8AC3E}">
        <p14:creationId xmlns:p14="http://schemas.microsoft.com/office/powerpoint/2010/main" val="2469314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CD773-5B64-1573-9763-5317BCED8047}"/>
              </a:ext>
            </a:extLst>
          </p:cNvPr>
          <p:cNvSpPr>
            <a:spLocks noGrp="1"/>
          </p:cNvSpPr>
          <p:nvPr>
            <p:ph type="title"/>
          </p:nvPr>
        </p:nvSpPr>
        <p:spPr>
          <a:xfrm>
            <a:off x="838200" y="1543842"/>
            <a:ext cx="10515600" cy="1325563"/>
          </a:xfrm>
        </p:spPr>
        <p:txBody>
          <a:bodyPr/>
          <a:lstStyle/>
          <a:p>
            <a:r>
              <a:rPr lang="en-US" b="1" dirty="0">
                <a:solidFill>
                  <a:schemeClr val="accent2">
                    <a:lumMod val="75000"/>
                  </a:schemeClr>
                </a:solidFill>
              </a:rPr>
              <a:t>Liquidity</a:t>
            </a:r>
            <a:r>
              <a:rPr lang="en-US" dirty="0"/>
              <a:t> </a:t>
            </a:r>
            <a:r>
              <a:rPr lang="en-US" b="1" dirty="0">
                <a:solidFill>
                  <a:schemeClr val="accent2">
                    <a:lumMod val="75000"/>
                  </a:schemeClr>
                </a:solidFill>
              </a:rPr>
              <a:t>decision:</a:t>
            </a:r>
          </a:p>
        </p:txBody>
      </p:sp>
      <p:sp>
        <p:nvSpPr>
          <p:cNvPr id="3" name="Content Placeholder 2">
            <a:extLst>
              <a:ext uri="{FF2B5EF4-FFF2-40B4-BE49-F238E27FC236}">
                <a16:creationId xmlns:a16="http://schemas.microsoft.com/office/drawing/2014/main" id="{D169F80F-FC01-0AE0-3CFD-646D9FA0C38F}"/>
              </a:ext>
            </a:extLst>
          </p:cNvPr>
          <p:cNvSpPr>
            <a:spLocks noGrp="1"/>
          </p:cNvSpPr>
          <p:nvPr>
            <p:ph idx="1"/>
          </p:nvPr>
        </p:nvSpPr>
        <p:spPr>
          <a:xfrm>
            <a:off x="838200" y="2869405"/>
            <a:ext cx="10515600" cy="3307557"/>
          </a:xfrm>
        </p:spPr>
        <p:txBody>
          <a:bodyPr/>
          <a:lstStyle/>
          <a:p>
            <a:r>
              <a:rPr lang="en-US" dirty="0">
                <a:latin typeface="Times New Roman" panose="02020603050405020304" pitchFamily="18" charset="0"/>
                <a:cs typeface="Times New Roman" panose="02020603050405020304" pitchFamily="18" charset="0"/>
              </a:rPr>
              <a:t>Ensures that the company maintains enough liquid assets to meet short-term obligations and operate efficiently. This includes managing cash, inventories, and receivables.</a:t>
            </a:r>
          </a:p>
        </p:txBody>
      </p:sp>
      <p:pic>
        <p:nvPicPr>
          <p:cNvPr id="4" name="Picture 3">
            <a:extLst>
              <a:ext uri="{FF2B5EF4-FFF2-40B4-BE49-F238E27FC236}">
                <a16:creationId xmlns:a16="http://schemas.microsoft.com/office/drawing/2014/main" id="{DBE568F1-64A7-E4A5-0AA8-E833784EE3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2188" y="3988594"/>
            <a:ext cx="7000875" cy="2712244"/>
          </a:xfrm>
          <a:prstGeom prst="rect">
            <a:avLst/>
          </a:prstGeom>
        </p:spPr>
      </p:pic>
    </p:spTree>
    <p:extLst>
      <p:ext uri="{BB962C8B-B14F-4D97-AF65-F5344CB8AC3E}">
        <p14:creationId xmlns:p14="http://schemas.microsoft.com/office/powerpoint/2010/main" val="41485741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1438E870C81F04096FFB7A2139AD4CD" ma:contentTypeVersion="3" ma:contentTypeDescription="Create a new document." ma:contentTypeScope="" ma:versionID="da7d900b2c9f7bea9d8f6d4ab8514181">
  <xsd:schema xmlns:xsd="http://www.w3.org/2001/XMLSchema" xmlns:xs="http://www.w3.org/2001/XMLSchema" xmlns:p="http://schemas.microsoft.com/office/2006/metadata/properties" xmlns:ns2="6f07707d-44f3-4af5-8df1-978dcefd42a6" targetNamespace="http://schemas.microsoft.com/office/2006/metadata/properties" ma:root="true" ma:fieldsID="a922c34f103651e7698cd77f991c845c" ns2:_="">
    <xsd:import namespace="6f07707d-44f3-4af5-8df1-978dcefd42a6"/>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07707d-44f3-4af5-8df1-978dcefd42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27B466A-EDF0-4818-BD34-AAA4991B95A7}">
  <ds:schemaRefs>
    <ds:schemaRef ds:uri="http://schemas.microsoft.com/sharepoint/v3/contenttype/forms"/>
  </ds:schemaRefs>
</ds:datastoreItem>
</file>

<file path=customXml/itemProps2.xml><?xml version="1.0" encoding="utf-8"?>
<ds:datastoreItem xmlns:ds="http://schemas.openxmlformats.org/officeDocument/2006/customXml" ds:itemID="{AD299DD1-51E2-4556-9EC6-B29C1EC780BF}">
  <ds:schemaRefs>
    <ds:schemaRef ds:uri="http://schemas.microsoft.com/office/2006/metadata/contentType"/>
    <ds:schemaRef ds:uri="http://schemas.microsoft.com/office/2006/metadata/properties/metaAttributes"/>
    <ds:schemaRef ds:uri="http://www.w3.org/2000/xmlns/"/>
    <ds:schemaRef ds:uri="http://www.w3.org/2001/XMLSchema"/>
    <ds:schemaRef ds:uri="6f07707d-44f3-4af5-8df1-978dcefd42a6"/>
  </ds:schemaRefs>
</ds:datastoreItem>
</file>

<file path=customXml/itemProps3.xml><?xml version="1.0" encoding="utf-8"?>
<ds:datastoreItem xmlns:ds="http://schemas.openxmlformats.org/officeDocument/2006/customXml" ds:itemID="{B718FFBC-0E77-48CB-B625-3E0E136B7FB8}">
  <ds:schemaRefs>
    <ds:schemaRef ds:uri="http://schemas.microsoft.com/office/2006/metadata/properties"/>
    <ds:schemaRef ds:uri="http://www.w3.org/2000/xmlns/"/>
  </ds:schemaRefs>
</ds:datastoreItem>
</file>

<file path=docProps/app.xml><?xml version="1.0" encoding="utf-8"?>
<Properties xmlns="http://schemas.openxmlformats.org/officeDocument/2006/extended-properties" xmlns:vt="http://schemas.openxmlformats.org/officeDocument/2006/docPropsVTypes">
  <TotalTime>26</TotalTime>
  <Words>4744</Words>
  <Application>Microsoft Office PowerPoint</Application>
  <PresentationFormat>Widescreen</PresentationFormat>
  <Paragraphs>158</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FINAMCIAL MANAGEMENT subject code : MBA202  By : Jeevitha .P Assistant Professor  MODULE - 1 Introduction to Financial Management   </vt:lpstr>
      <vt:lpstr>  Meaning and Definition :          Financial management is concerned with the acquisition of funds and their optimum utilization. It is all about acquiring funds at minimum cost and generate optimum return by its optimum utilization. Funds are acquired to meet financial aspects of business activity.            Financial Management means planning, organizing, directing and controlling the financial activities such as procurement and utilization of funds of the enterprise. It means applying general management principles to financial resources of the enterprise.   </vt:lpstr>
      <vt:lpstr>PowerPoint Presentation</vt:lpstr>
      <vt:lpstr>Nature of Financial Management :</vt:lpstr>
      <vt:lpstr>Functions of Financial Management :  </vt:lpstr>
      <vt:lpstr>Investment decisions :</vt:lpstr>
      <vt:lpstr>Financial decisions :</vt:lpstr>
      <vt:lpstr>Dividend decision :</vt:lpstr>
      <vt:lpstr>Liquidity decision:</vt:lpstr>
      <vt:lpstr>Objective of financial management :</vt:lpstr>
      <vt:lpstr>Profit Maximization:</vt:lpstr>
      <vt:lpstr>Favorable Arguments for profit Maximization  :</vt:lpstr>
      <vt:lpstr>Unfavorable Argument for Profit Maximization Objective :</vt:lpstr>
      <vt:lpstr>Wealth Maximization :</vt:lpstr>
      <vt:lpstr>Arguments in favor of Wealth Maximization objective :</vt:lpstr>
      <vt:lpstr>Unfavorable arguments for wealth Maximization :</vt:lpstr>
      <vt:lpstr>PowerPoint Presentation</vt:lpstr>
      <vt:lpstr>PowerPoint Presentation</vt:lpstr>
      <vt:lpstr>Impact of financial management in other Areas:</vt:lpstr>
      <vt:lpstr>3. Financial Management and Mathematics : Finance functions make use of various statistical and mathematical tools and techniques. Time value of money, discounting and compounding, economic order quantity etc. are widely used in capital budgeting and working capital management. Nowadays, modern techniques of econometrics are being used in decision making along with correlation, regression and other various methods. 4. Financial Management and Marketing : Marketing managers make various marketing decisions. They frame plans regarding pricing, product promotion, product mix etc. they also make decisions about market segmenting, targeting and positioning, choice &amp; length of distributional channels. Finance managers work with marketing managers on most suitable plans and allocate needed funds. Thus marketing and financial manager are related to each other.</vt:lpstr>
      <vt:lpstr>PowerPoint Presentation</vt:lpstr>
      <vt:lpstr>Finance Manager</vt:lpstr>
      <vt:lpstr>Role of financial manager:</vt:lpstr>
      <vt:lpstr>Role of financial manager:</vt:lpstr>
      <vt:lpstr>Roles and responsibilities of finance managers</vt:lpstr>
      <vt:lpstr>Indian financial system:</vt:lpstr>
      <vt:lpstr>PowerPoint Presentation</vt:lpstr>
      <vt:lpstr>Financial Institutions:</vt:lpstr>
      <vt:lpstr>PowerPoint Presentation</vt:lpstr>
      <vt:lpstr>Financial Markets :</vt:lpstr>
      <vt:lpstr>Financial Instruments :</vt:lpstr>
      <vt:lpstr>PowerPoint Presentation</vt:lpstr>
      <vt:lpstr>Financial Services :</vt:lpstr>
      <vt:lpstr>Non-Banking financial company:</vt:lpstr>
      <vt:lpstr>Types of NBFCs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MBA – MO202 Financial Management </dc:title>
  <dc:creator>JEEVITH A</dc:creator>
  <cp:lastModifiedBy>JEEVITH A</cp:lastModifiedBy>
  <cp:revision>25</cp:revision>
  <dcterms:created xsi:type="dcterms:W3CDTF">2025-05-12T08:46:32Z</dcterms:created>
  <dcterms:modified xsi:type="dcterms:W3CDTF">2025-07-04T05:43:46Z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0x010100B1438E870C81F04096FFB7A2139AD4CD</vt:lpwstr>
  </property>
</Properties>
</file>