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87" r:id="rId3"/>
    <p:sldId id="276" r:id="rId4"/>
    <p:sldId id="284" r:id="rId5"/>
    <p:sldId id="277" r:id="rId6"/>
    <p:sldId id="278" r:id="rId7"/>
    <p:sldId id="279" r:id="rId8"/>
    <p:sldId id="281" r:id="rId9"/>
    <p:sldId id="283" r:id="rId10"/>
    <p:sldId id="280" r:id="rId11"/>
    <p:sldId id="285" r:id="rId12"/>
    <p:sldId id="28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101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 /><Relationship Id="rId13" Type="http://schemas.openxmlformats.org/officeDocument/2006/relationships/slide" Target="slides/slide11.xml" /><Relationship Id="rId3" Type="http://schemas.openxmlformats.org/officeDocument/2006/relationships/slide" Target="slides/slide1.xml" /><Relationship Id="rId7" Type="http://schemas.openxmlformats.org/officeDocument/2006/relationships/slide" Target="slides/slide5.xml" /><Relationship Id="rId12" Type="http://schemas.openxmlformats.org/officeDocument/2006/relationships/slide" Target="slides/slide10.xml" /><Relationship Id="rId17" Type="http://schemas.openxmlformats.org/officeDocument/2006/relationships/tableStyles" Target="tableStyles.xml" /><Relationship Id="rId2" Type="http://schemas.openxmlformats.org/officeDocument/2006/relationships/slideMaster" Target="slideMasters/slideMaster2.xml" /><Relationship Id="rId16"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4.xml" /><Relationship Id="rId11" Type="http://schemas.openxmlformats.org/officeDocument/2006/relationships/slide" Target="slides/slide9.xml" /><Relationship Id="rId5" Type="http://schemas.openxmlformats.org/officeDocument/2006/relationships/slide" Target="slides/slide3.xml" /><Relationship Id="rId15" Type="http://schemas.openxmlformats.org/officeDocument/2006/relationships/viewProps" Target="viewProps.xml" /><Relationship Id="rId10" Type="http://schemas.openxmlformats.org/officeDocument/2006/relationships/slide" Target="slides/slide8.xml" /><Relationship Id="rId4" Type="http://schemas.openxmlformats.org/officeDocument/2006/relationships/slide" Target="slides/slide2.xml" /><Relationship Id="rId9" Type="http://schemas.openxmlformats.org/officeDocument/2006/relationships/slide" Target="slides/slide7.xml" /><Relationship Id="rId14"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C128FA71-3A18-48C0-980F-4B68F7F63042}" type="datetime1">
              <a:rPr lang="en-US" smtClean="0"/>
              <a:t>7/4/2025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47698752"/>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7104EDB3-C0E8-45F8-9E1D-1B6C8D1880C0}" type="datetime1">
              <a:rPr lang="en-US" smtClean="0"/>
              <a:t>7/4/2025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64948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9CF0EC4B-54ED-4041-B552-9BA760FA3DBA}" type="datetime1">
              <a:rPr lang="en-US" smtClean="0"/>
              <a:t>7/4/2025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479223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08634-831E-0CD0-3B61-1A357E4278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15F4475-1E94-BBA9-5639-F56CD1851E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8F47929-1608-749D-5F5A-933C8C0DB4DB}"/>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25328F17-F235-8120-20FC-D13023398CD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E62382C-797D-98E1-D6A2-8B00E0DEAA07}"/>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1754196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B384C-AE0E-C6E3-D50F-7C74B09C7605}"/>
              </a:ext>
            </a:extLst>
          </p:cNvPr>
          <p:cNvSpPr>
            <a:spLocks noGrp="1"/>
          </p:cNvSpPr>
          <p:nvPr>
            <p:ph type="title"/>
          </p:nvPr>
        </p:nvSpPr>
        <p:spPr>
          <a:xfrm>
            <a:off x="2113934" y="365125"/>
            <a:ext cx="9239865" cy="3626772"/>
          </a:xfrm>
        </p:spPr>
        <p:txBody>
          <a:bodyPr/>
          <a:lstStyle/>
          <a:p>
            <a:r>
              <a:rPr lang="en-US" dirty="0"/>
              <a:t>Click to edit Master title style</a:t>
            </a:r>
            <a:endParaRPr lang="en-IN" dirty="0"/>
          </a:p>
        </p:txBody>
      </p:sp>
      <p:sp>
        <p:nvSpPr>
          <p:cNvPr id="3" name="Content Placeholder 2">
            <a:extLst>
              <a:ext uri="{FF2B5EF4-FFF2-40B4-BE49-F238E27FC236}">
                <a16:creationId xmlns:a16="http://schemas.microsoft.com/office/drawing/2014/main" id="{284C7578-07FC-3F82-F54D-37B45E9803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E917371-91AC-82F7-E257-5222028E427D}"/>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E14E946F-11AA-8E41-B806-13F0F75CAD4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D70447E-D496-4EED-80ED-940F242A6550}"/>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579175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00C88-AE03-F71C-7B24-0D1E02FC01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277F391-8529-938B-E40E-F8EC727ACA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0E2B8E-E704-6810-8BE3-51CA13F3FBB3}"/>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D8E4D961-0998-D83B-7072-FD58F4DC53B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95D9129-8183-6D46-3887-5352F1390553}"/>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2358117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7B558-4301-6A5E-3A84-E7D855FAF01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2EE0039-F831-0A51-1038-46C8D958CC8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592D41A-DEB0-49B3-6CB5-4271A4E898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2407DD7A-E694-4F25-4FB0-2DCA89E74F59}"/>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6" name="Footer Placeholder 5">
            <a:extLst>
              <a:ext uri="{FF2B5EF4-FFF2-40B4-BE49-F238E27FC236}">
                <a16:creationId xmlns:a16="http://schemas.microsoft.com/office/drawing/2014/main" id="{DB60B118-67E9-B306-F8D7-A3622E69FDC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C2BC45D-22C3-D9FB-4A82-4219F166AE65}"/>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1919160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9F21E-DC09-BA86-52D1-7B97B50CBB6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2F3E5D7-39EA-6C87-5EB3-EAFF4F57ED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975919-0B70-E282-802E-EB3856518A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9E61439D-218E-883B-D0B0-9E97DF2FEB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37D501-6A85-12A4-D455-FA048E434B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B553410-D555-3A2B-A00D-4B5E4132DE4C}"/>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8" name="Footer Placeholder 7">
            <a:extLst>
              <a:ext uri="{FF2B5EF4-FFF2-40B4-BE49-F238E27FC236}">
                <a16:creationId xmlns:a16="http://schemas.microsoft.com/office/drawing/2014/main" id="{102E40CA-17C0-3F82-B289-F42C061D90C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06F7A09-916F-D967-FC58-B0990BBFBEC2}"/>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1802230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1E11F-39E0-342F-C3EF-EA77F835378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66A0A95-6771-A1D7-A978-B5FF36EB5271}"/>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4" name="Footer Placeholder 3">
            <a:extLst>
              <a:ext uri="{FF2B5EF4-FFF2-40B4-BE49-F238E27FC236}">
                <a16:creationId xmlns:a16="http://schemas.microsoft.com/office/drawing/2014/main" id="{04CD40B9-5112-0DA9-7F13-EB2D8E1366F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BAE14F93-A16F-527F-B559-14E76A16AD08}"/>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3310036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CB7D70-A8B3-FE0E-7CE0-B78A12E2CFAE}"/>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3" name="Footer Placeholder 2">
            <a:extLst>
              <a:ext uri="{FF2B5EF4-FFF2-40B4-BE49-F238E27FC236}">
                <a16:creationId xmlns:a16="http://schemas.microsoft.com/office/drawing/2014/main" id="{FFC79E52-A832-2C21-B7B6-8BCCC8C97E4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0DED4F5-6AF0-9718-59C4-DAFF01397C8E}"/>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62733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B1ED0-15F3-9C77-40C0-4CA4CC5573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E575EC9-3966-96D0-7795-2747F8C021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5CF5E16-235B-CFE7-3AAC-13A44E5AA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E82574-4CCF-6FAC-2277-562F350FCB22}"/>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6" name="Footer Placeholder 5">
            <a:extLst>
              <a:ext uri="{FF2B5EF4-FFF2-40B4-BE49-F238E27FC236}">
                <a16:creationId xmlns:a16="http://schemas.microsoft.com/office/drawing/2014/main" id="{55BAB9E3-7092-F793-EA4E-B78DDF4594D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D11FADA-F3C8-A132-35E0-B04C6122BF23}"/>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1977035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7/4/2025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2222271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5C25E-7E40-3952-D763-B47BFFB2AC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4102AECC-4B74-B4E7-2677-1CC8015E4C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0869D7B-C73C-D0B2-0458-3119D30069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3DD4D4-754D-2764-4F3D-3FC0249D8A3E}"/>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6" name="Footer Placeholder 5">
            <a:extLst>
              <a:ext uri="{FF2B5EF4-FFF2-40B4-BE49-F238E27FC236}">
                <a16:creationId xmlns:a16="http://schemas.microsoft.com/office/drawing/2014/main" id="{E7C43854-3A48-0FC6-12DC-82D6DEFF12D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138DE36-D1AE-4BA5-1202-3476AE14820B}"/>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647932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F2BB6-42F6-A003-AB86-B81738A2EC5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A949DC5-694B-FE7B-4555-359BC6BA6F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8B87E22-94EC-377E-1088-16062A44C80D}"/>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E0ABE0E1-346A-7DC2-0005-1626F7E73DC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28E035C-2662-674C-9D8B-D8B2ACE7BB11}"/>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3300362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854C5C-6BE0-A950-4AC5-4A9EE7F549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336556-0A1C-A69A-3F54-B39E559352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B5FB447-CB9B-4144-0F42-9563D1E3938B}"/>
              </a:ext>
            </a:extLst>
          </p:cNvPr>
          <p:cNvSpPr>
            <a:spLocks noGrp="1"/>
          </p:cNvSpPr>
          <p:nvPr>
            <p:ph type="dt" sz="half" idx="10"/>
          </p:nvPr>
        </p:nvSpPr>
        <p:spPr/>
        <p:txBody>
          <a:body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FC8D4409-249E-B000-A079-771FC6CC37A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452B7EA-9ACA-C902-C551-E6294D68088F}"/>
              </a:ext>
            </a:extLst>
          </p:cNvPr>
          <p:cNvSpPr>
            <a:spLocks noGrp="1"/>
          </p:cNvSpPr>
          <p:nvPr>
            <p:ph type="sldNum" sz="quarter" idx="12"/>
          </p:nvPr>
        </p:nvSpPr>
        <p:spPr/>
        <p:txBody>
          <a:bodyPr/>
          <a:lstStyle/>
          <a:p>
            <a:fld id="{2AA9DDDB-5A2B-4D0C-A169-5ACC60513CAF}" type="slidenum">
              <a:rPr lang="en-IN" smtClean="0"/>
              <a:t>‹#›</a:t>
            </a:fld>
            <a:endParaRPr lang="en-IN"/>
          </a:p>
        </p:txBody>
      </p:sp>
    </p:spTree>
    <p:extLst>
      <p:ext uri="{BB962C8B-B14F-4D97-AF65-F5344CB8AC3E}">
        <p14:creationId xmlns:p14="http://schemas.microsoft.com/office/powerpoint/2010/main" val="126773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B01EA198-6CAB-4B8F-B93F-1F9C8C4B6CE7}" type="datetime1">
              <a:rPr lang="en-US" smtClean="0"/>
              <a:t>7/4/2025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113142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A06041F-4525-44D5-AA4F-332294BF1F56}" type="datetime1">
              <a:rPr lang="en-US" smtClean="0"/>
              <a:t>7/4/2025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161528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F9557091-BBDF-4EB9-BA6B-2BB67AC4FC0F}" type="datetime1">
              <a:rPr lang="en-US" smtClean="0"/>
              <a:t>7/4/2025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775565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D6B226B-77A6-410C-9796-083F278E0125}" type="datetime1">
              <a:rPr lang="en-US" smtClean="0"/>
              <a:t>7/4/2025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5555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A23A578B-D289-4C40-8593-3D356C49DA58}" type="datetime1">
              <a:rPr lang="en-US" smtClean="0"/>
              <a:t>7/4/2025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362120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3DFAE3-14DB-48A7-A80F-80DDB072CE3D}" type="datetime1">
              <a:rPr lang="en-US" smtClean="0"/>
              <a:t>7/4/2025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89900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92C5EAEF-6478-4102-8F5D-A5FE9FC97ACB}" type="datetime1">
              <a:rPr lang="en-US" smtClean="0"/>
              <a:t>7/4/2025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246854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 /><Relationship Id="rId13" Type="http://schemas.openxmlformats.org/officeDocument/2006/relationships/image" Target="../media/image1.jpg" /><Relationship Id="rId3" Type="http://schemas.openxmlformats.org/officeDocument/2006/relationships/slideLayout" Target="../slideLayouts/slideLayout14.xml" /><Relationship Id="rId7" Type="http://schemas.openxmlformats.org/officeDocument/2006/relationships/slideLayout" Target="../slideLayouts/slideLayout18.xml" /><Relationship Id="rId12" Type="http://schemas.openxmlformats.org/officeDocument/2006/relationships/theme" Target="../theme/theme2.xml" /><Relationship Id="rId2" Type="http://schemas.openxmlformats.org/officeDocument/2006/relationships/slideLayout" Target="../slideLayouts/slideLayout13.xml" /><Relationship Id="rId1" Type="http://schemas.openxmlformats.org/officeDocument/2006/relationships/slideLayout" Target="../slideLayouts/slideLayout12.xml" /><Relationship Id="rId6" Type="http://schemas.openxmlformats.org/officeDocument/2006/relationships/slideLayout" Target="../slideLayouts/slideLayout17.xml" /><Relationship Id="rId11" Type="http://schemas.openxmlformats.org/officeDocument/2006/relationships/slideLayout" Target="../slideLayouts/slideLayout22.xml" /><Relationship Id="rId5" Type="http://schemas.openxmlformats.org/officeDocument/2006/relationships/slideLayout" Target="../slideLayouts/slideLayout16.xml" /><Relationship Id="rId10" Type="http://schemas.openxmlformats.org/officeDocument/2006/relationships/slideLayout" Target="../slideLayouts/slideLayout21.xml" /><Relationship Id="rId4" Type="http://schemas.openxmlformats.org/officeDocument/2006/relationships/slideLayout" Target="../slideLayouts/slideLayout15.xml" /><Relationship Id="rId9" Type="http://schemas.openxmlformats.org/officeDocument/2006/relationships/slideLayout" Target="../slideLayouts/slideLayout20.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67F45AC6-C491-4585-A584-9CE2AF7D5500}" type="datetime1">
              <a:rPr lang="en-US" smtClean="0"/>
              <a:t>7/4/2025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CC057153-B650-4DEB-B370-79DDCFDCE934}" type="slidenum">
              <a:rPr lang="en-US" smtClean="0"/>
              <a:t>‹#›</a:t>
            </a:fld>
            <a:endParaRPr lang="en-US"/>
          </a:p>
        </p:txBody>
      </p:sp>
      <p:pic>
        <p:nvPicPr>
          <p:cNvPr id="8" name="Picture 7">
            <a:extLst>
              <a:ext uri="{FF2B5EF4-FFF2-40B4-BE49-F238E27FC236}">
                <a16:creationId xmlns:a16="http://schemas.microsoft.com/office/drawing/2014/main" id="{3B5F8A1F-38FA-630F-5C41-41DA2FEDA19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12647" y="57079"/>
            <a:ext cx="10966705" cy="1304925"/>
          </a:xfrm>
          <a:prstGeom prst="rect">
            <a:avLst/>
          </a:prstGeom>
        </p:spPr>
      </p:pic>
    </p:spTree>
    <p:extLst>
      <p:ext uri="{BB962C8B-B14F-4D97-AF65-F5344CB8AC3E}">
        <p14:creationId xmlns:p14="http://schemas.microsoft.com/office/powerpoint/2010/main" val="65611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EB94D5-3362-F271-4077-E6364B42AD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a:extLst>
              <a:ext uri="{FF2B5EF4-FFF2-40B4-BE49-F238E27FC236}">
                <a16:creationId xmlns:a16="http://schemas.microsoft.com/office/drawing/2014/main" id="{9ECC89F3-9C06-A5C6-D3C2-4F67D63959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69B347C-4F4D-A976-9FBC-63970DEFD0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F83C0-3FCD-4196-B867-B34C40FE7A90}" type="datetimeFigureOut">
              <a:rPr lang="en-IN" smtClean="0"/>
              <a:t>04-07-2025</a:t>
            </a:fld>
            <a:endParaRPr lang="en-IN"/>
          </a:p>
        </p:txBody>
      </p:sp>
      <p:sp>
        <p:nvSpPr>
          <p:cNvPr id="5" name="Footer Placeholder 4">
            <a:extLst>
              <a:ext uri="{FF2B5EF4-FFF2-40B4-BE49-F238E27FC236}">
                <a16:creationId xmlns:a16="http://schemas.microsoft.com/office/drawing/2014/main" id="{DA641165-25CF-34D2-3E6A-C5500DCBFA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BC84231-43FE-3102-8F4C-C96175DC12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9DDDB-5A2B-4D0C-A169-5ACC60513CAF}" type="slidenum">
              <a:rPr lang="en-IN" smtClean="0"/>
              <a:t>‹#›</a:t>
            </a:fld>
            <a:endParaRPr lang="en-IN"/>
          </a:p>
        </p:txBody>
      </p:sp>
      <p:pic>
        <p:nvPicPr>
          <p:cNvPr id="8" name="Picture 7">
            <a:extLst>
              <a:ext uri="{FF2B5EF4-FFF2-40B4-BE49-F238E27FC236}">
                <a16:creationId xmlns:a16="http://schemas.microsoft.com/office/drawing/2014/main" id="{ED3E8A88-651B-6EAA-0301-88DE1282B8B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201" y="255639"/>
            <a:ext cx="10616380" cy="1435049"/>
          </a:xfrm>
          <a:prstGeom prst="rect">
            <a:avLst/>
          </a:prstGeom>
        </p:spPr>
      </p:pic>
    </p:spTree>
    <p:extLst>
      <p:ext uri="{BB962C8B-B14F-4D97-AF65-F5344CB8AC3E}">
        <p14:creationId xmlns:p14="http://schemas.microsoft.com/office/powerpoint/2010/main" val="10383882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6.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ADF14-A004-B19A-3834-5457428CA0C0}"/>
              </a:ext>
            </a:extLst>
          </p:cNvPr>
          <p:cNvSpPr>
            <a:spLocks noGrp="1"/>
          </p:cNvSpPr>
          <p:nvPr>
            <p:ph type="ctrTitle"/>
          </p:nvPr>
        </p:nvSpPr>
        <p:spPr>
          <a:xfrm>
            <a:off x="779318" y="1965963"/>
            <a:ext cx="11107881" cy="2460563"/>
          </a:xfrm>
        </p:spPr>
        <p:txBody>
          <a:bodyPr>
            <a:normAutofit/>
          </a:bodyPr>
          <a:lstStyle/>
          <a:p>
            <a:r>
              <a:rPr lang="en-US" sz="4400" dirty="0"/>
              <a:t>FINAMCIAL MANAGEMENT</a:t>
            </a:r>
            <a:br>
              <a:rPr lang="en-US" sz="3200" dirty="0"/>
            </a:br>
            <a:r>
              <a:rPr lang="en-US" sz="3200" dirty="0"/>
              <a:t>subject code : MBA202</a:t>
            </a:r>
            <a:br>
              <a:rPr lang="en-US" sz="3200" dirty="0"/>
            </a:br>
            <a:br>
              <a:rPr lang="en-US" sz="3200" dirty="0"/>
            </a:br>
            <a:r>
              <a:rPr lang="en-US" sz="3200" dirty="0"/>
              <a:t>By : Jeevitha .P</a:t>
            </a:r>
            <a:br>
              <a:rPr lang="en-US" sz="3200" dirty="0"/>
            </a:br>
            <a:r>
              <a:rPr lang="en-US" sz="3200" dirty="0"/>
              <a:t>Assistant Professor</a:t>
            </a:r>
            <a:endParaRPr lang="en-IN" sz="3200" dirty="0"/>
          </a:p>
        </p:txBody>
      </p:sp>
      <p:sp>
        <p:nvSpPr>
          <p:cNvPr id="3" name="Subtitle 2">
            <a:extLst>
              <a:ext uri="{FF2B5EF4-FFF2-40B4-BE49-F238E27FC236}">
                <a16:creationId xmlns:a16="http://schemas.microsoft.com/office/drawing/2014/main" id="{F81B5168-E1BE-672B-A48B-15C26968BD43}"/>
              </a:ext>
            </a:extLst>
          </p:cNvPr>
          <p:cNvSpPr>
            <a:spLocks noGrp="1"/>
          </p:cNvSpPr>
          <p:nvPr>
            <p:ph type="subTitle" idx="1"/>
          </p:nvPr>
        </p:nvSpPr>
        <p:spPr>
          <a:xfrm>
            <a:off x="2301923" y="4563690"/>
            <a:ext cx="7588155" cy="1951410"/>
          </a:xfrm>
        </p:spPr>
        <p:txBody>
          <a:bodyPr>
            <a:normAutofit/>
          </a:bodyPr>
          <a:lstStyle/>
          <a:p>
            <a:r>
              <a:rPr lang="en-US" sz="4000" b="1" dirty="0">
                <a:solidFill>
                  <a:schemeClr val="accent2">
                    <a:lumMod val="50000"/>
                  </a:schemeClr>
                </a:solidFill>
              </a:rPr>
              <a:t>MODULE – 2</a:t>
            </a:r>
            <a:br>
              <a:rPr lang="en-US" sz="4000" b="1" dirty="0">
                <a:solidFill>
                  <a:schemeClr val="accent2">
                    <a:lumMod val="50000"/>
                  </a:schemeClr>
                </a:solidFill>
              </a:rPr>
            </a:br>
            <a:r>
              <a:rPr lang="en-US" sz="4000" b="1" dirty="0">
                <a:solidFill>
                  <a:schemeClr val="accent2">
                    <a:lumMod val="50000"/>
                  </a:schemeClr>
                </a:solidFill>
              </a:rPr>
              <a:t>Time Value Of Money </a:t>
            </a:r>
            <a:endParaRPr lang="en-IN" sz="4000" b="1" dirty="0"/>
          </a:p>
        </p:txBody>
      </p:sp>
    </p:spTree>
    <p:extLst>
      <p:ext uri="{BB962C8B-B14F-4D97-AF65-F5344CB8AC3E}">
        <p14:creationId xmlns:p14="http://schemas.microsoft.com/office/powerpoint/2010/main" val="4281643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24AA406-AC79-3BCE-9B56-16AB940547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9617" y="1918494"/>
            <a:ext cx="10032766" cy="4592637"/>
          </a:xfrm>
        </p:spPr>
      </p:pic>
    </p:spTree>
    <p:extLst>
      <p:ext uri="{BB962C8B-B14F-4D97-AF65-F5344CB8AC3E}">
        <p14:creationId xmlns:p14="http://schemas.microsoft.com/office/powerpoint/2010/main" val="891756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AAFC8AA-F75B-A68C-28D1-1975670B8A5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8282" y="1690688"/>
            <a:ext cx="9941718" cy="4975225"/>
          </a:xfrm>
        </p:spPr>
      </p:pic>
    </p:spTree>
    <p:extLst>
      <p:ext uri="{BB962C8B-B14F-4D97-AF65-F5344CB8AC3E}">
        <p14:creationId xmlns:p14="http://schemas.microsoft.com/office/powerpoint/2010/main" val="371973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BE62BC-F1B0-AC00-67E3-3AC8980FA9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3752" y="1357313"/>
            <a:ext cx="3609559" cy="5500686"/>
          </a:xfrm>
          <a:prstGeom prst="rect">
            <a:avLst/>
          </a:prstGeom>
        </p:spPr>
      </p:pic>
      <p:sp>
        <p:nvSpPr>
          <p:cNvPr id="2" name="Title"/>
          <p:cNvSpPr>
            <a:spLocks noGrp="1"/>
          </p:cNvSpPr>
          <p:nvPr>
            <p:ph type="title"/>
          </p:nvPr>
        </p:nvSpPr>
        <p:spPr>
          <a:xfrm>
            <a:off x="624554" y="1893093"/>
            <a:ext cx="8114633" cy="357187"/>
          </a:xfrm>
        </p:spPr>
        <p:txBody>
          <a:bodyPr anchor="b">
            <a:noAutofit/>
          </a:bodyPr>
          <a:lstStyle/>
          <a:p>
            <a:r>
              <a:rPr lang="en-US" sz="4400">
                <a:solidFill>
                  <a:schemeClr val="accent2">
                    <a:lumMod val="75000"/>
                  </a:schemeClr>
                </a:solidFill>
                <a:latin typeface="Times New Roman" panose="02020603050405020304" pitchFamily="18" charset="0"/>
                <a:cs typeface="Times New Roman" panose="02020603050405020304" pitchFamily="18" charset="0"/>
              </a:rPr>
              <a:t>Time Value of Money (TVM) </a:t>
            </a:r>
            <a:endParaRPr sz="440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Content Placeholder"/>
          <p:cNvSpPr>
            <a:spLocks noGrp="1"/>
          </p:cNvSpPr>
          <p:nvPr>
            <p:ph idx="1"/>
          </p:nvPr>
        </p:nvSpPr>
        <p:spPr>
          <a:xfrm>
            <a:off x="292961" y="2333626"/>
            <a:ext cx="9648758" cy="3774280"/>
          </a:xfrm>
        </p:spPr>
        <p:txBody>
          <a:bodyPr>
            <a:noAutofit/>
          </a:bodyPr>
          <a:lstStyle/>
          <a:p>
            <a:r>
              <a:rPr lang="en-US">
                <a:latin typeface="Times New Roman" panose="02020603050405020304" pitchFamily="18" charset="0"/>
                <a:cs typeface="Times New Roman" panose="02020603050405020304" pitchFamily="18" charset="0"/>
              </a:rPr>
              <a:t>The time value of money (TVM) is the idea that money available at the present time is worth more than the same amount in the future due to its potential earning capacity. This core principle of finance holds that, provided money can earn interest, any amount of money is worth more the sooner it is received.</a:t>
            </a:r>
          </a:p>
          <a:p>
            <a:r>
              <a:rPr lang="en-US">
                <a:latin typeface="Times New Roman" panose="02020603050405020304" pitchFamily="18" charset="0"/>
                <a:cs typeface="Times New Roman" panose="02020603050405020304" pitchFamily="18" charset="0"/>
              </a:rPr>
              <a:t>In a world in which all cash flows are certain, the rate of interest can be used to express the time value of money. Most financial decisions, personal as well as business, involve time value of money considerations.</a:t>
            </a:r>
          </a:p>
          <a:p>
            <a:r>
              <a:rPr lang="en-US">
                <a:latin typeface="Times New Roman" panose="02020603050405020304" pitchFamily="18" charset="0"/>
                <a:cs typeface="Times New Roman" panose="02020603050405020304" pitchFamily="18" charset="0"/>
              </a:rPr>
              <a:t>Time Line When cash flows occur at different points in time, it is easier to deal with them using a time line. A time line shows the timing and the amount of each cash flow in a cash flow stream. Cash flow can be positive or negative. A positive cash flow is called a cash inflow; a negative cash flow is called a cash outflow.</a:t>
            </a:r>
          </a:p>
          <a:p>
            <a:endParaRPr 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6778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773D55-F49F-C696-8D1F-EB04D0B1EC67}"/>
              </a:ext>
            </a:extLst>
          </p:cNvPr>
          <p:cNvSpPr>
            <a:spLocks noGrp="1"/>
          </p:cNvSpPr>
          <p:nvPr>
            <p:ph idx="1"/>
          </p:nvPr>
        </p:nvSpPr>
        <p:spPr>
          <a:xfrm>
            <a:off x="297656" y="1595439"/>
            <a:ext cx="11703843" cy="4762500"/>
          </a:xfrm>
        </p:spPr>
        <p:txBody>
          <a:bodyPr>
            <a:normAutofit fontScale="25000" lnSpcReduction="20000"/>
          </a:bodyPr>
          <a:lstStyle/>
          <a:p>
            <a:pPr marL="0" indent="0">
              <a:buNone/>
            </a:pPr>
            <a:r>
              <a:rPr lang="en-US" sz="8000">
                <a:latin typeface="Times New Roman" panose="02020603050405020304" pitchFamily="18" charset="0"/>
                <a:cs typeface="Times New Roman" panose="02020603050405020304" pitchFamily="18" charset="0"/>
              </a:rPr>
              <a:t>Time value of money' means that the value of a unit of money is different in different time periods. The value of a sum of money received today is more than its value received after some time. Conversely, the sum of money received in future is less valuable than it is today. In other words, the present worth of a rupee received after some time will be less than a rupee received today. Since a rupee received today has more value, rational investors would prefer current receipt to future receipts. The time value of money can also be referred to as time preference for money.</a:t>
            </a:r>
          </a:p>
          <a:p>
            <a:pPr marL="0" indent="0">
              <a:buNone/>
            </a:pPr>
            <a:r>
              <a:rPr lang="en-US" sz="8000">
                <a:latin typeface="Times New Roman" panose="02020603050405020304" pitchFamily="18" charset="0"/>
                <a:cs typeface="Times New Roman" panose="02020603050405020304" pitchFamily="18" charset="0"/>
              </a:rPr>
              <a:t>PV: Present value
FV: Future value n years hence
Cr: Cash flow occurring at the end of year t
A: A stream of constant periodic cash flow aver a given time
r: Interest rate or discount rate
g: Expected growth rate in cash flows</a:t>
            </a:r>
          </a:p>
          <a:p>
            <a:pPr marL="0" indent="0">
              <a:buNone/>
            </a:pPr>
            <a:r>
              <a:rPr lang="en-US" sz="8000">
                <a:latin typeface="Times New Roman" panose="02020603050405020304" pitchFamily="18" charset="0"/>
                <a:cs typeface="Times New Roman" panose="02020603050405020304" pitchFamily="18" charset="0"/>
              </a:rPr>
              <a:t>n: Number of periods over which the cash flows occur </a:t>
            </a:r>
          </a:p>
          <a:p>
            <a:pPr marL="0" indent="0">
              <a:buNone/>
            </a:pPr>
            <a:endParaRPr lang="en-US" sz="7200">
              <a:latin typeface="Times New Roman" panose="02020603050405020304" pitchFamily="18" charset="0"/>
              <a:cs typeface="Times New Roman" panose="02020603050405020304" pitchFamily="18" charset="0"/>
            </a:endParaRPr>
          </a:p>
          <a:p>
            <a:pPr marL="0" indent="0">
              <a:buNone/>
            </a:pPr>
            <a:endParaRPr lang="en-US" sz="7200">
              <a:latin typeface="Times New Roman" panose="02020603050405020304" pitchFamily="18" charset="0"/>
              <a:cs typeface="Times New Roman" panose="02020603050405020304" pitchFamily="18" charset="0"/>
            </a:endParaRPr>
          </a:p>
          <a:p>
            <a:pPr marL="0" indent="0">
              <a:buNone/>
            </a:pPr>
            <a:endParaRPr lang="en-US" sz="1800"/>
          </a:p>
        </p:txBody>
      </p:sp>
    </p:spTree>
    <p:extLst>
      <p:ext uri="{BB962C8B-B14F-4D97-AF65-F5344CB8AC3E}">
        <p14:creationId xmlns:p14="http://schemas.microsoft.com/office/powerpoint/2010/main" val="296833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33DC2F-E9DA-7D61-BA2B-5D58E504D5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936" y="1559719"/>
            <a:ext cx="3609559" cy="5298281"/>
          </a:xfrm>
          <a:prstGeom prst="rect">
            <a:avLst/>
          </a:prstGeom>
        </p:spPr>
      </p:pic>
      <p:sp>
        <p:nvSpPr>
          <p:cNvPr id="2" name="Title 1">
            <a:extLst>
              <a:ext uri="{FF2B5EF4-FFF2-40B4-BE49-F238E27FC236}">
                <a16:creationId xmlns:a16="http://schemas.microsoft.com/office/drawing/2014/main" id="{D6AE4E68-2D07-C1E8-E32E-C172A92B2DC5}"/>
              </a:ext>
            </a:extLst>
          </p:cNvPr>
          <p:cNvSpPr>
            <a:spLocks noGrp="1"/>
          </p:cNvSpPr>
          <p:nvPr>
            <p:ph type="title"/>
          </p:nvPr>
        </p:nvSpPr>
        <p:spPr>
          <a:xfrm>
            <a:off x="3424030" y="1857375"/>
            <a:ext cx="8648907" cy="4417218"/>
          </a:xfrm>
        </p:spPr>
        <p:txBody>
          <a:bodyPr>
            <a:noAutofit/>
          </a:bodyPr>
          <a:lstStyle/>
          <a:p>
            <a:r>
              <a:rPr lang="en-US" sz="4000">
                <a:solidFill>
                  <a:schemeClr val="accent2">
                    <a:lumMod val="75000"/>
                  </a:schemeClr>
                </a:solidFill>
                <a:latin typeface="Times New Roman" panose="02020603050405020304" pitchFamily="18" charset="0"/>
                <a:cs typeface="Times New Roman" panose="02020603050405020304" pitchFamily="18" charset="0"/>
              </a:rPr>
              <a:t>Time Value Adjustment</a:t>
            </a:r>
            <a:br>
              <a:rPr lang="en-US" sz="4000">
                <a:solidFill>
                  <a:schemeClr val="accent2">
                    <a:lumMod val="75000"/>
                  </a:schemeClr>
                </a:solidFill>
                <a:latin typeface="Times New Roman" panose="02020603050405020304" pitchFamily="18" charset="0"/>
                <a:cs typeface="Times New Roman" panose="02020603050405020304" pitchFamily="18" charset="0"/>
              </a:rPr>
            </a:br>
            <a:br>
              <a:rPr lang="en-US" sz="24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Two most common methods of adjusting cash flows for time value of money: </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Compounding—the process of calculating future values of  cash flows and </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Discounting—the process of calculating present values of  cash flows.</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INTEREST : - Money paid (earned) for the use of money.</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Interest can be calculated in two ways:</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1. SIMPLE INTEREST</a:t>
            </a:r>
            <a:br>
              <a:rPr lang="en-US" sz="2000" b="0">
                <a:latin typeface="Times New Roman" panose="02020603050405020304" pitchFamily="18" charset="0"/>
                <a:cs typeface="Times New Roman" panose="02020603050405020304" pitchFamily="18" charset="0"/>
              </a:rPr>
            </a:br>
            <a:r>
              <a:rPr lang="en-US" sz="2000" b="0">
                <a:latin typeface="Times New Roman" panose="02020603050405020304" pitchFamily="18" charset="0"/>
                <a:cs typeface="Times New Roman" panose="02020603050405020304" pitchFamily="18" charset="0"/>
              </a:rPr>
              <a:t>
2. COMPOUND INTEREST</a:t>
            </a:r>
          </a:p>
        </p:txBody>
      </p:sp>
    </p:spTree>
    <p:extLst>
      <p:ext uri="{BB962C8B-B14F-4D97-AF65-F5344CB8AC3E}">
        <p14:creationId xmlns:p14="http://schemas.microsoft.com/office/powerpoint/2010/main" val="3804002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8D05833-F766-E691-12D1-CA84668B3BD5}"/>
              </a:ext>
            </a:extLst>
          </p:cNvPr>
          <p:cNvSpPr>
            <a:spLocks noGrp="1"/>
          </p:cNvSpPr>
          <p:nvPr>
            <p:ph idx="1"/>
          </p:nvPr>
        </p:nvSpPr>
        <p:spPr>
          <a:xfrm>
            <a:off x="121776" y="1702593"/>
            <a:ext cx="11948447" cy="4737735"/>
          </a:xfrm>
        </p:spPr>
        <p:txBody>
          <a:bodyPr>
            <a:normAutofit fontScale="25000" lnSpcReduction="20000"/>
          </a:bodyPr>
          <a:lstStyle/>
          <a:p>
            <a:pPr marL="0" indent="0">
              <a:buNone/>
            </a:pPr>
            <a:r>
              <a:rPr lang="en-US" sz="12800" b="1" dirty="0">
                <a:solidFill>
                  <a:schemeClr val="accent2">
                    <a:lumMod val="75000"/>
                  </a:schemeClr>
                </a:solidFill>
              </a:rPr>
              <a:t>SIMPLE INTEREST : </a:t>
            </a:r>
            <a:endParaRPr lang="en-US" sz="12800" dirty="0">
              <a:latin typeface="Times New Roman" panose="02020603050405020304" pitchFamily="18" charset="0"/>
              <a:cs typeface="Times New Roman" panose="02020603050405020304" pitchFamily="18" charset="0"/>
            </a:endParaRPr>
          </a:p>
          <a:p>
            <a:pPr marL="0" indent="0">
              <a:buNone/>
            </a:pPr>
            <a:r>
              <a:rPr lang="en-US" sz="8000" dirty="0">
                <a:latin typeface="Times New Roman" panose="02020603050405020304" pitchFamily="18" charset="0"/>
                <a:cs typeface="Times New Roman" panose="02020603050405020304" pitchFamily="18" charset="0"/>
              </a:rPr>
              <a:t>Simple interest is the most basic type of interest. Simple interest is just the amount of money paid on the money borrowed. It is the easiest type of interest to calculate and understand. Simple interest is calculated only on the principal amount, or on that portion of the principal </a:t>
            </a:r>
            <a:r>
              <a:rPr lang="en-US" sz="8000" dirty="0" err="1">
                <a:latin typeface="Times New Roman" panose="02020603050405020304" pitchFamily="18" charset="0"/>
                <a:cs typeface="Times New Roman" panose="02020603050405020304" pitchFamily="18" charset="0"/>
              </a:rPr>
              <a:t>amoun</a:t>
            </a:r>
            <a:r>
              <a:rPr lang="en-US" sz="8000" dirty="0">
                <a:latin typeface="Times New Roman" panose="02020603050405020304" pitchFamily="18" charset="0"/>
                <a:cs typeface="Times New Roman" panose="02020603050405020304" pitchFamily="18" charset="0"/>
              </a:rPr>
              <a:t> that remains unpaid. The amount of interest due is based on three factors – the principal, the rate of interest, and the time period during which the principal is used. One year is generally used as the time period. Simple interest is calculated on original principal only.</a:t>
            </a:r>
          </a:p>
          <a:p>
            <a:pPr marL="0" indent="0">
              <a:buNone/>
            </a:pPr>
            <a:r>
              <a:rPr lang="en-US" sz="8000" dirty="0">
                <a:latin typeface="Times New Roman" panose="02020603050405020304" pitchFamily="18" charset="0"/>
                <a:cs typeface="Times New Roman" panose="02020603050405020304" pitchFamily="18" charset="0"/>
              </a:rPr>
              <a:t>The formula for calculating simple interest is  I = Po x i x n</a:t>
            </a:r>
          </a:p>
          <a:p>
            <a:pPr marL="0" indent="0">
              <a:buNone/>
            </a:pPr>
            <a:r>
              <a:rPr lang="en-US" sz="8000" dirty="0">
                <a:latin typeface="Times New Roman" panose="02020603050405020304" pitchFamily="18" charset="0"/>
                <a:cs typeface="Times New Roman" panose="02020603050405020304" pitchFamily="18" charset="0"/>
              </a:rPr>
              <a:t>Where ,
I = simple interest in Amount 
Po = Principal, or original amount borrowed (lent) at time period 0 
i = interest rate per time period </a:t>
            </a:r>
          </a:p>
          <a:p>
            <a:pPr marL="0" indent="0">
              <a:buNone/>
            </a:pPr>
            <a:r>
              <a:rPr lang="en-US" sz="8000" dirty="0">
                <a:latin typeface="Times New Roman" panose="02020603050405020304" pitchFamily="18" charset="0"/>
                <a:cs typeface="Times New Roman" panose="02020603050405020304" pitchFamily="18" charset="0"/>
              </a:rPr>
              <a:t>n = number of time periods</a:t>
            </a: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18003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FF7C8C-658D-89D2-E4C3-015394F24D7C}"/>
              </a:ext>
            </a:extLst>
          </p:cNvPr>
          <p:cNvSpPr>
            <a:spLocks noGrp="1"/>
          </p:cNvSpPr>
          <p:nvPr>
            <p:ph idx="1"/>
          </p:nvPr>
        </p:nvSpPr>
        <p:spPr>
          <a:xfrm>
            <a:off x="502776" y="1500188"/>
            <a:ext cx="11379662" cy="5035389"/>
          </a:xfrm>
        </p:spPr>
        <p:txBody>
          <a:bodyPr>
            <a:normAutofit fontScale="70000" lnSpcReduction="20000"/>
          </a:bodyPr>
          <a:lstStyle/>
          <a:p>
            <a:pPr marL="0" indent="0">
              <a:buNone/>
            </a:pPr>
            <a:r>
              <a:rPr lang="en-US" sz="4400" b="1" dirty="0">
                <a:solidFill>
                  <a:schemeClr val="accent2">
                    <a:lumMod val="75000"/>
                  </a:schemeClr>
                </a:solidFill>
              </a:rPr>
              <a:t>COMPOUND INTEREST:-</a:t>
            </a:r>
          </a:p>
          <a:p>
            <a:pPr marL="0" indent="0">
              <a:buNone/>
            </a:pPr>
            <a:r>
              <a:rPr lang="en-US" dirty="0"/>
              <a:t> </a:t>
            </a:r>
            <a:r>
              <a:rPr lang="en-US" sz="2800" dirty="0">
                <a:latin typeface="Times New Roman" panose="02020603050405020304" pitchFamily="18" charset="0"/>
                <a:cs typeface="Times New Roman" panose="02020603050405020304" pitchFamily="18" charset="0"/>
              </a:rPr>
              <a:t>Interest paid (earned) on any previous interest earned as well as the original amount or principal borrowed (lent). Compound interest is calculated each period on the original principal and all interest accumulated during past periods. This concept of adding accumulated interest back to the principal is called compounding. In these cases, the Interest, as it falls due over a period of time, is again vested to earn further interest</a:t>
            </a:r>
          </a:p>
          <a:p>
            <a:pPr marL="0" indent="0">
              <a:buNone/>
            </a:pPr>
            <a:r>
              <a:rPr lang="en-US" sz="2800" dirty="0" err="1">
                <a:latin typeface="Times New Roman" panose="02020603050405020304" pitchFamily="18" charset="0"/>
                <a:cs typeface="Times New Roman" panose="02020603050405020304" pitchFamily="18" charset="0"/>
              </a:rPr>
              <a:t>Cit</a:t>
            </a:r>
            <a:r>
              <a:rPr lang="en-US" sz="2800" dirty="0">
                <a:latin typeface="Times New Roman" panose="02020603050405020304" pitchFamily="18" charset="0"/>
                <a:cs typeface="Times New Roman" panose="02020603050405020304" pitchFamily="18" charset="0"/>
              </a:rPr>
              <a:t> = Po x (1 + i)n ; SI = P*T*R/100</a:t>
            </a:r>
          </a:p>
          <a:p>
            <a:pPr marL="0" indent="0">
              <a:buNone/>
            </a:pPr>
            <a:r>
              <a:rPr lang="en-US" sz="2800" dirty="0">
                <a:latin typeface="Times New Roman" panose="02020603050405020304" pitchFamily="18" charset="0"/>
                <a:cs typeface="Times New Roman" panose="02020603050405020304" pitchFamily="18" charset="0"/>
              </a:rPr>
              <a:t>Where ,</a:t>
            </a:r>
          </a:p>
          <a:p>
            <a:pPr marL="0" indent="0">
              <a:buNone/>
            </a:pPr>
            <a:r>
              <a:rPr lang="en-US" sz="2800" dirty="0" err="1">
                <a:latin typeface="Times New Roman" panose="02020603050405020304" pitchFamily="18" charset="0"/>
                <a:cs typeface="Times New Roman" panose="02020603050405020304" pitchFamily="18" charset="0"/>
              </a:rPr>
              <a:t>Cin</a:t>
            </a:r>
            <a:r>
              <a:rPr lang="en-US" sz="2800" dirty="0">
                <a:latin typeface="Times New Roman" panose="02020603050405020304" pitchFamily="18" charset="0"/>
                <a:cs typeface="Times New Roman" panose="02020603050405020304" pitchFamily="18" charset="0"/>
              </a:rPr>
              <a:t> = Compound Amount with Interest</a:t>
            </a:r>
          </a:p>
          <a:p>
            <a:pPr marL="0" indent="0">
              <a:buNone/>
            </a:pPr>
            <a:r>
              <a:rPr lang="en-US" sz="2800" dirty="0">
                <a:latin typeface="Times New Roman" panose="02020603050405020304" pitchFamily="18" charset="0"/>
                <a:cs typeface="Times New Roman" panose="02020603050405020304" pitchFamily="18" charset="0"/>
              </a:rPr>
              <a:t>Po = Principal, or original amount borrowed (lent) at time period 0 </a:t>
            </a:r>
          </a:p>
          <a:p>
            <a:pPr marL="0" indent="0">
              <a:buNone/>
            </a:pPr>
            <a:r>
              <a:rPr lang="en-US" sz="2800" dirty="0">
                <a:latin typeface="Times New Roman" panose="02020603050405020304" pitchFamily="18" charset="0"/>
                <a:cs typeface="Times New Roman" panose="02020603050405020304" pitchFamily="18" charset="0"/>
              </a:rPr>
              <a:t>I = interest rate per time period </a:t>
            </a:r>
          </a:p>
          <a:p>
            <a:pPr marL="0" indent="0">
              <a:buNone/>
            </a:pPr>
            <a:r>
              <a:rPr lang="en-US" sz="2800" dirty="0">
                <a:latin typeface="Times New Roman" panose="02020603050405020304" pitchFamily="18" charset="0"/>
                <a:cs typeface="Times New Roman" panose="02020603050405020304" pitchFamily="18" charset="0"/>
              </a:rPr>
              <a:t>n = number of time periods</a:t>
            </a:r>
          </a:p>
        </p:txBody>
      </p:sp>
    </p:spTree>
    <p:extLst>
      <p:ext uri="{BB962C8B-B14F-4D97-AF65-F5344CB8AC3E}">
        <p14:creationId xmlns:p14="http://schemas.microsoft.com/office/powerpoint/2010/main" val="3716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00FA61-880D-ACB4-66E8-E036D56DF0F6}"/>
              </a:ext>
            </a:extLst>
          </p:cNvPr>
          <p:cNvSpPr>
            <a:spLocks noGrp="1"/>
          </p:cNvSpPr>
          <p:nvPr>
            <p:ph idx="1"/>
          </p:nvPr>
        </p:nvSpPr>
        <p:spPr>
          <a:xfrm>
            <a:off x="166687" y="1666874"/>
            <a:ext cx="11680032" cy="4822031"/>
          </a:xfrm>
        </p:spPr>
        <p:txBody>
          <a:bodyPr/>
          <a:lstStyle/>
          <a:p>
            <a:pPr marL="0" indent="0">
              <a:buNone/>
            </a:pPr>
            <a:r>
              <a:rPr lang="en-US" sz="4000" b="1">
                <a:solidFill>
                  <a:schemeClr val="accent2">
                    <a:lumMod val="75000"/>
                  </a:schemeClr>
                </a:solidFill>
                <a:latin typeface="Times New Roman" panose="02020603050405020304" pitchFamily="18" charset="0"/>
                <a:cs typeface="Times New Roman" panose="02020603050405020304" pitchFamily="18" charset="0"/>
              </a:rPr>
              <a:t>Future Value (FV) :</a:t>
            </a:r>
          </a:p>
          <a:p>
            <a:pPr marL="0" indent="0">
              <a:buNone/>
            </a:pPr>
            <a:r>
              <a:rPr lang="en-US" sz="2400">
                <a:latin typeface="Times New Roman" panose="02020603050405020304" pitchFamily="18" charset="0"/>
                <a:cs typeface="Times New Roman" panose="02020603050405020304" pitchFamily="18" charset="0"/>
              </a:rPr>
              <a:t>Future value refers</a:t>
            </a:r>
            <a:r>
              <a:rPr lang="en-US" sz="2400"/>
              <a:t> to the value after a certain period of time at the given rate of interest.</a:t>
            </a:r>
          </a:p>
          <a:p>
            <a:pPr marL="0" indent="0">
              <a:buNone/>
            </a:pPr>
            <a:endParaRPr lang="en-US"/>
          </a:p>
        </p:txBody>
      </p:sp>
      <p:pic>
        <p:nvPicPr>
          <p:cNvPr id="4" name="Picture 3">
            <a:extLst>
              <a:ext uri="{FF2B5EF4-FFF2-40B4-BE49-F238E27FC236}">
                <a16:creationId xmlns:a16="http://schemas.microsoft.com/office/drawing/2014/main" id="{CE2A21CA-8B8C-7647-B7A1-3D1926D423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594" y="3429000"/>
            <a:ext cx="5538335" cy="2928938"/>
          </a:xfrm>
          <a:prstGeom prst="rect">
            <a:avLst/>
          </a:prstGeom>
        </p:spPr>
      </p:pic>
    </p:spTree>
    <p:extLst>
      <p:ext uri="{BB962C8B-B14F-4D97-AF65-F5344CB8AC3E}">
        <p14:creationId xmlns:p14="http://schemas.microsoft.com/office/powerpoint/2010/main" val="2636418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8B284AC-37B3-F2E5-532E-44E9C90CCF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1625" y="1869282"/>
            <a:ext cx="9322593" cy="4560094"/>
          </a:xfrm>
        </p:spPr>
      </p:pic>
    </p:spTree>
    <p:extLst>
      <p:ext uri="{BB962C8B-B14F-4D97-AF65-F5344CB8AC3E}">
        <p14:creationId xmlns:p14="http://schemas.microsoft.com/office/powerpoint/2010/main" val="1185666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1BC473-BC2B-EE3C-90DD-11393B687A94}"/>
              </a:ext>
            </a:extLst>
          </p:cNvPr>
          <p:cNvSpPr>
            <a:spLocks noGrp="1"/>
          </p:cNvSpPr>
          <p:nvPr>
            <p:ph idx="1"/>
          </p:nvPr>
        </p:nvSpPr>
        <p:spPr>
          <a:xfrm>
            <a:off x="238125" y="1654969"/>
            <a:ext cx="11596688" cy="4654391"/>
          </a:xfrm>
        </p:spPr>
        <p:txBody>
          <a:bodyPr/>
          <a:lstStyle/>
          <a:p>
            <a:pPr marL="0" indent="0">
              <a:buNone/>
            </a:pPr>
            <a:r>
              <a:rPr lang="en-US" sz="4000" b="1">
                <a:solidFill>
                  <a:schemeClr val="accent2">
                    <a:lumMod val="75000"/>
                  </a:schemeClr>
                </a:solidFill>
                <a:latin typeface="Times New Roman" panose="02020603050405020304" pitchFamily="18" charset="0"/>
                <a:cs typeface="Times New Roman" panose="02020603050405020304" pitchFamily="18" charset="0"/>
              </a:rPr>
              <a:t>Present Value (PV):</a:t>
            </a:r>
          </a:p>
          <a:p>
            <a:pPr marL="0" indent="0">
              <a:buNone/>
            </a:pPr>
            <a:r>
              <a:rPr lang="en-US" sz="2400">
                <a:latin typeface="Times New Roman" panose="02020603050405020304" pitchFamily="18" charset="0"/>
                <a:cs typeface="Times New Roman" panose="02020603050405020304" pitchFamily="18" charset="0"/>
              </a:rPr>
              <a:t>Present value refers to the current worth of a future sum of money or stream of cash flows given a specified rate of return. They can be calculated as</a:t>
            </a:r>
          </a:p>
          <a:p>
            <a:pPr marL="0" indent="0">
              <a:buNone/>
            </a:pPr>
            <a:endParaRPr lang="en-US" sz="240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DE8BD44-4AD1-CA59-4AEB-3B31A6A888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4062" y="3762376"/>
            <a:ext cx="5405438" cy="2786062"/>
          </a:xfrm>
          <a:prstGeom prst="rect">
            <a:avLst/>
          </a:prstGeom>
        </p:spPr>
      </p:pic>
    </p:spTree>
    <p:extLst>
      <p:ext uri="{BB962C8B-B14F-4D97-AF65-F5344CB8AC3E}">
        <p14:creationId xmlns:p14="http://schemas.microsoft.com/office/powerpoint/2010/main" val="141194299"/>
      </p:ext>
    </p:extLst>
  </p:cSld>
  <p:clrMapOvr>
    <a:masterClrMapping/>
  </p:clrMapOvr>
</p:sld>
</file>

<file path=ppt/theme/theme1.xml><?xml version="1.0" encoding="utf-8"?>
<a:theme xmlns:a="http://schemas.openxmlformats.org/drawingml/2006/main" name="VanillaVTI">
  <a:themeElements>
    <a:clrScheme name="Vanill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54D376C6-1C9B-4C6B-8F3C-483BB307BB05}" vid="{7690D8A9-C071-45EF-BA7A-F7FA9779B11D}"/>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835</Words>
  <Application>Microsoft Office PowerPoint</Application>
  <PresentationFormat>Widescreen</PresentationFormat>
  <Paragraphs>28</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VanillaVTI</vt:lpstr>
      <vt:lpstr>Custom Design</vt:lpstr>
      <vt:lpstr>FINAMCIAL MANAGEMENT subject code : MBA202  By : Jeevitha .P Assistant Professor</vt:lpstr>
      <vt:lpstr>Time Value of Money (TVM) </vt:lpstr>
      <vt:lpstr>PowerPoint Presentation</vt:lpstr>
      <vt:lpstr>Time Value Adjustment  Two most common methods of adjusting cash flows for time value of money:  – Compounding—the process of calculating future values of  cash flows and  – Discounting—the process of calculating present values of  cash flows. 
INTEREST : - Money paid (earned) for the use of money. 
Interest can be calculated in two ways: 
1. SIMPLE INTEREST 
2. COMPOUND INTEREST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FM [MODULE 2]</dc:title>
  <dc:creator>JEEVITH A</dc:creator>
  <cp:lastModifiedBy>JEEVITH A</cp:lastModifiedBy>
  <cp:revision>3</cp:revision>
  <dcterms:created xsi:type="dcterms:W3CDTF">2025-05-12T09:52:58Z</dcterms:created>
  <dcterms:modified xsi:type="dcterms:W3CDTF">2025-07-04T05:44:09Z</dcterms:modified>
</cp:coreProperties>
</file>